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1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8C1DE-AE52-4318-87A3-602C2A6748E0}" type="datetimeFigureOut">
              <a:rPr lang="en-US" smtClean="0"/>
              <a:t>8/12/2015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32BC4-9F70-4A4F-A7BB-5090C6DEFA6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DD06EAAB-82BD-4EC5-9A58-ED5640961142}" type="slidenum">
              <a:rPr lang="en-IN" smtClean="0"/>
              <a:pPr/>
              <a:t>28</a:t>
            </a:fld>
            <a:endParaRPr lang="en-IN" smtClean="0"/>
          </a:p>
        </p:txBody>
      </p:sp>
      <p:sp>
        <p:nvSpPr>
          <p:cNvPr id="1525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61C76D6-6194-4FBE-A378-2F502B5BB85A}" type="slidenum">
              <a:rPr lang="en-US" sz="1200">
                <a:latin typeface="Arial" charset="0"/>
              </a:rPr>
              <a:pPr algn="r"/>
              <a:t>28</a:t>
            </a:fld>
            <a:endParaRPr lang="en-US" sz="1200">
              <a:latin typeface="Arial" charset="0"/>
            </a:endParaRPr>
          </a:p>
        </p:txBody>
      </p:sp>
      <p:sp>
        <p:nvSpPr>
          <p:cNvPr id="152580" name="Rectangle 2"/>
          <p:cNvSpPr>
            <a:spLocks noRot="1" noChangeArrowheads="1" noTextEdit="1"/>
          </p:cNvSpPr>
          <p:nvPr>
            <p:ph type="sldImg"/>
          </p:nvPr>
        </p:nvSpPr>
        <p:spPr>
          <a:ln/>
        </p:spPr>
      </p:sp>
      <p:sp>
        <p:nvSpPr>
          <p:cNvPr id="15258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6AC187B9-D859-47BE-AEE7-D74B55A88FB4}" type="slidenum">
              <a:rPr lang="en-IN" smtClean="0"/>
              <a:pPr/>
              <a:t>37</a:t>
            </a:fld>
            <a:endParaRPr lang="en-IN" smtClean="0"/>
          </a:p>
        </p:txBody>
      </p:sp>
      <p:sp>
        <p:nvSpPr>
          <p:cNvPr id="1617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0014EBF-2F97-4643-9288-8C4CF103E270}" type="slidenum">
              <a:rPr lang="en-US" sz="1200">
                <a:latin typeface="Arial" charset="0"/>
              </a:rPr>
              <a:pPr algn="r"/>
              <a:t>37</a:t>
            </a:fld>
            <a:endParaRPr lang="en-US" sz="1200">
              <a:latin typeface="Arial" charset="0"/>
            </a:endParaRPr>
          </a:p>
        </p:txBody>
      </p:sp>
      <p:sp>
        <p:nvSpPr>
          <p:cNvPr id="161796" name="Rectangle 2"/>
          <p:cNvSpPr>
            <a:spLocks noRot="1" noChangeArrowheads="1" noTextEdit="1"/>
          </p:cNvSpPr>
          <p:nvPr>
            <p:ph type="sldImg"/>
          </p:nvPr>
        </p:nvSpPr>
        <p:spPr>
          <a:ln/>
        </p:spPr>
      </p:sp>
      <p:sp>
        <p:nvSpPr>
          <p:cNvPr id="16179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D09A7580-4F11-4BA5-950E-EE60B8D46B7B}" type="slidenum">
              <a:rPr lang="en-IN" smtClean="0"/>
              <a:pPr/>
              <a:t>38</a:t>
            </a:fld>
            <a:endParaRPr lang="en-IN" smtClean="0"/>
          </a:p>
        </p:txBody>
      </p:sp>
      <p:sp>
        <p:nvSpPr>
          <p:cNvPr id="1628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B1C4749-82B5-441F-9D5C-2EC9328E2C6D}" type="slidenum">
              <a:rPr lang="en-US" sz="1200">
                <a:latin typeface="Arial" charset="0"/>
              </a:rPr>
              <a:pPr algn="r"/>
              <a:t>38</a:t>
            </a:fld>
            <a:endParaRPr lang="en-US" sz="1200">
              <a:latin typeface="Arial" charset="0"/>
            </a:endParaRPr>
          </a:p>
        </p:txBody>
      </p:sp>
      <p:sp>
        <p:nvSpPr>
          <p:cNvPr id="162820" name="Rectangle 2"/>
          <p:cNvSpPr>
            <a:spLocks noRot="1" noChangeArrowheads="1" noTextEdit="1"/>
          </p:cNvSpPr>
          <p:nvPr>
            <p:ph type="sldImg"/>
          </p:nvPr>
        </p:nvSpPr>
        <p:spPr>
          <a:ln/>
        </p:spPr>
      </p:sp>
      <p:sp>
        <p:nvSpPr>
          <p:cNvPr id="16282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9B31CB23-7008-49B4-8306-4DC4DF2964F2}" type="slidenum">
              <a:rPr lang="en-IN" smtClean="0"/>
              <a:pPr/>
              <a:t>39</a:t>
            </a:fld>
            <a:endParaRPr lang="en-IN" smtClean="0"/>
          </a:p>
        </p:txBody>
      </p:sp>
      <p:sp>
        <p:nvSpPr>
          <p:cNvPr id="1638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F1FBD71-03E9-4170-AFED-7C78C24633EE}" type="slidenum">
              <a:rPr lang="en-US" sz="1200">
                <a:latin typeface="Arial" charset="0"/>
              </a:rPr>
              <a:pPr algn="r"/>
              <a:t>39</a:t>
            </a:fld>
            <a:endParaRPr lang="en-US" sz="1200">
              <a:latin typeface="Arial" charset="0"/>
            </a:endParaRPr>
          </a:p>
        </p:txBody>
      </p:sp>
      <p:sp>
        <p:nvSpPr>
          <p:cNvPr id="163844" name="Rectangle 2"/>
          <p:cNvSpPr>
            <a:spLocks noRot="1" noChangeArrowheads="1" noTextEdit="1"/>
          </p:cNvSpPr>
          <p:nvPr>
            <p:ph type="sldImg"/>
          </p:nvPr>
        </p:nvSpPr>
        <p:spPr>
          <a:ln/>
        </p:spPr>
      </p:sp>
      <p:sp>
        <p:nvSpPr>
          <p:cNvPr id="16384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553AD820-9A28-400D-A8D6-64201B4E0FE2}" type="slidenum">
              <a:rPr lang="en-IN" smtClean="0"/>
              <a:pPr/>
              <a:t>40</a:t>
            </a:fld>
            <a:endParaRPr lang="en-IN" smtClean="0"/>
          </a:p>
        </p:txBody>
      </p:sp>
      <p:sp>
        <p:nvSpPr>
          <p:cNvPr id="164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DF3AB4-C1E6-4CC8-BC15-CFD0BCB3C697}" type="slidenum">
              <a:rPr lang="en-US" sz="1200">
                <a:latin typeface="Arial" charset="0"/>
              </a:rPr>
              <a:pPr algn="r"/>
              <a:t>40</a:t>
            </a:fld>
            <a:endParaRPr lang="en-US" sz="1200">
              <a:latin typeface="Arial" charset="0"/>
            </a:endParaRPr>
          </a:p>
        </p:txBody>
      </p:sp>
      <p:sp>
        <p:nvSpPr>
          <p:cNvPr id="164868" name="Rectangle 2"/>
          <p:cNvSpPr>
            <a:spLocks noRot="1" noChangeArrowheads="1" noTextEdit="1"/>
          </p:cNvSpPr>
          <p:nvPr>
            <p:ph type="sldImg"/>
          </p:nvPr>
        </p:nvSpPr>
        <p:spPr>
          <a:ln/>
        </p:spPr>
      </p:sp>
      <p:sp>
        <p:nvSpPr>
          <p:cNvPr id="16486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83542808-7BE1-4740-B0D2-593F1E576BC4}" type="slidenum">
              <a:rPr lang="en-IN" smtClean="0"/>
              <a:pPr/>
              <a:t>41</a:t>
            </a:fld>
            <a:endParaRPr lang="en-IN" smtClean="0"/>
          </a:p>
        </p:txBody>
      </p:sp>
      <p:sp>
        <p:nvSpPr>
          <p:cNvPr id="1658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05BB23C-C466-49F2-AA85-FF37DBD1908B}" type="slidenum">
              <a:rPr lang="en-US" sz="1200">
                <a:latin typeface="Arial" charset="0"/>
              </a:rPr>
              <a:pPr algn="r"/>
              <a:t>41</a:t>
            </a:fld>
            <a:endParaRPr lang="en-US" sz="1200">
              <a:latin typeface="Arial" charset="0"/>
            </a:endParaRPr>
          </a:p>
        </p:txBody>
      </p:sp>
      <p:sp>
        <p:nvSpPr>
          <p:cNvPr id="165892" name="Rectangle 2"/>
          <p:cNvSpPr>
            <a:spLocks noRot="1" noChangeArrowheads="1" noTextEdit="1"/>
          </p:cNvSpPr>
          <p:nvPr>
            <p:ph type="sldImg"/>
          </p:nvPr>
        </p:nvSpPr>
        <p:spPr>
          <a:ln/>
        </p:spPr>
      </p:sp>
      <p:sp>
        <p:nvSpPr>
          <p:cNvPr id="16589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21B48F12-2623-4987-A01B-3CEED01D9640}" type="slidenum">
              <a:rPr lang="en-IN" smtClean="0"/>
              <a:pPr/>
              <a:t>42</a:t>
            </a:fld>
            <a:endParaRPr lang="en-IN" smtClean="0"/>
          </a:p>
        </p:txBody>
      </p:sp>
      <p:sp>
        <p:nvSpPr>
          <p:cNvPr id="1669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F10FBB4-7A07-4FC8-A46D-23B84C0B8FD8}" type="slidenum">
              <a:rPr lang="en-US" sz="1200">
                <a:latin typeface="Arial" charset="0"/>
              </a:rPr>
              <a:pPr algn="r"/>
              <a:t>42</a:t>
            </a:fld>
            <a:endParaRPr lang="en-US" sz="1200">
              <a:latin typeface="Arial" charset="0"/>
            </a:endParaRPr>
          </a:p>
        </p:txBody>
      </p:sp>
      <p:sp>
        <p:nvSpPr>
          <p:cNvPr id="166916" name="Rectangle 2"/>
          <p:cNvSpPr>
            <a:spLocks noRot="1" noChangeArrowheads="1" noTextEdit="1"/>
          </p:cNvSpPr>
          <p:nvPr>
            <p:ph type="sldImg"/>
          </p:nvPr>
        </p:nvSpPr>
        <p:spPr>
          <a:ln/>
        </p:spPr>
      </p:sp>
      <p:sp>
        <p:nvSpPr>
          <p:cNvPr id="16691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D4037217-3D8D-4F5B-9C80-09130DFAB08C}" type="slidenum">
              <a:rPr lang="en-IN" smtClean="0"/>
              <a:pPr/>
              <a:t>29</a:t>
            </a:fld>
            <a:endParaRPr lang="en-IN" smtClean="0"/>
          </a:p>
        </p:txBody>
      </p:sp>
      <p:sp>
        <p:nvSpPr>
          <p:cNvPr id="1536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82B6D6B-CE48-4834-A374-F1700BFBC7E5}" type="slidenum">
              <a:rPr lang="en-US" sz="1200">
                <a:latin typeface="Arial" charset="0"/>
              </a:rPr>
              <a:pPr algn="r"/>
              <a:t>29</a:t>
            </a:fld>
            <a:endParaRPr lang="en-US" sz="1200">
              <a:latin typeface="Arial" charset="0"/>
            </a:endParaRPr>
          </a:p>
        </p:txBody>
      </p:sp>
      <p:sp>
        <p:nvSpPr>
          <p:cNvPr id="153604" name="Rectangle 2"/>
          <p:cNvSpPr>
            <a:spLocks noRot="1" noChangeArrowheads="1" noTextEdit="1"/>
          </p:cNvSpPr>
          <p:nvPr>
            <p:ph type="sldImg"/>
          </p:nvPr>
        </p:nvSpPr>
        <p:spPr>
          <a:ln/>
        </p:spPr>
      </p:sp>
      <p:sp>
        <p:nvSpPr>
          <p:cNvPr id="15360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0A746578-DF22-452C-9364-83F454B7F98B}" type="slidenum">
              <a:rPr lang="en-IN" smtClean="0"/>
              <a:pPr/>
              <a:t>30</a:t>
            </a:fld>
            <a:endParaRPr lang="en-IN" smtClean="0"/>
          </a:p>
        </p:txBody>
      </p:sp>
      <p:sp>
        <p:nvSpPr>
          <p:cNvPr id="1546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B6E20FF-3DAD-4829-A7F4-66FC418247D2}" type="slidenum">
              <a:rPr lang="en-US" sz="1200">
                <a:latin typeface="Arial" charset="0"/>
              </a:rPr>
              <a:pPr algn="r"/>
              <a:t>30</a:t>
            </a:fld>
            <a:endParaRPr lang="en-US" sz="1200">
              <a:latin typeface="Arial" charset="0"/>
            </a:endParaRPr>
          </a:p>
        </p:txBody>
      </p:sp>
      <p:sp>
        <p:nvSpPr>
          <p:cNvPr id="154628" name="Rectangle 2"/>
          <p:cNvSpPr>
            <a:spLocks noRot="1" noChangeArrowheads="1" noTextEdit="1"/>
          </p:cNvSpPr>
          <p:nvPr>
            <p:ph type="sldImg"/>
          </p:nvPr>
        </p:nvSpPr>
        <p:spPr>
          <a:ln/>
        </p:spPr>
      </p:sp>
      <p:sp>
        <p:nvSpPr>
          <p:cNvPr id="15462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7CA25AD2-013D-45AC-A37A-F24F60EFEC35}" type="slidenum">
              <a:rPr lang="en-IN" smtClean="0"/>
              <a:pPr/>
              <a:t>31</a:t>
            </a:fld>
            <a:endParaRPr lang="en-IN" smtClean="0"/>
          </a:p>
        </p:txBody>
      </p:sp>
      <p:sp>
        <p:nvSpPr>
          <p:cNvPr id="1556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7A7790A-84D8-4FB5-B9B6-18E33255D6B9}" type="slidenum">
              <a:rPr lang="en-US" sz="1200">
                <a:latin typeface="Arial" charset="0"/>
              </a:rPr>
              <a:pPr algn="r"/>
              <a:t>31</a:t>
            </a:fld>
            <a:endParaRPr lang="en-US" sz="1200">
              <a:latin typeface="Arial" charset="0"/>
            </a:endParaRPr>
          </a:p>
        </p:txBody>
      </p:sp>
      <p:sp>
        <p:nvSpPr>
          <p:cNvPr id="155652" name="Rectangle 2"/>
          <p:cNvSpPr>
            <a:spLocks noRot="1" noChangeArrowheads="1" noTextEdit="1"/>
          </p:cNvSpPr>
          <p:nvPr>
            <p:ph type="sldImg"/>
          </p:nvPr>
        </p:nvSpPr>
        <p:spPr>
          <a:ln/>
        </p:spPr>
      </p:sp>
      <p:sp>
        <p:nvSpPr>
          <p:cNvPr id="15565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83C85C82-8FAE-4D86-BE3C-E19E424FF2AC}" type="slidenum">
              <a:rPr lang="en-IN" smtClean="0"/>
              <a:pPr/>
              <a:t>32</a:t>
            </a:fld>
            <a:endParaRPr lang="en-IN" smtClean="0"/>
          </a:p>
        </p:txBody>
      </p:sp>
      <p:sp>
        <p:nvSpPr>
          <p:cNvPr id="1566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81DA933-44BA-408C-B98D-43AF09322F18}" type="slidenum">
              <a:rPr lang="en-US" sz="1200">
                <a:latin typeface="Arial" charset="0"/>
              </a:rPr>
              <a:pPr algn="r"/>
              <a:t>32</a:t>
            </a:fld>
            <a:endParaRPr lang="en-US" sz="1200">
              <a:latin typeface="Arial" charset="0"/>
            </a:endParaRPr>
          </a:p>
        </p:txBody>
      </p:sp>
      <p:sp>
        <p:nvSpPr>
          <p:cNvPr id="156676" name="Rectangle 2"/>
          <p:cNvSpPr>
            <a:spLocks noRot="1" noChangeArrowheads="1" noTextEdit="1"/>
          </p:cNvSpPr>
          <p:nvPr>
            <p:ph type="sldImg"/>
          </p:nvPr>
        </p:nvSpPr>
        <p:spPr>
          <a:ln/>
        </p:spPr>
      </p:sp>
      <p:sp>
        <p:nvSpPr>
          <p:cNvPr id="15667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B6AA22D4-84E1-4403-9A11-6DB9BEDC2FF0}" type="slidenum">
              <a:rPr lang="en-IN" smtClean="0"/>
              <a:pPr/>
              <a:t>33</a:t>
            </a:fld>
            <a:endParaRPr lang="en-IN" smtClean="0"/>
          </a:p>
        </p:txBody>
      </p:sp>
      <p:sp>
        <p:nvSpPr>
          <p:cNvPr id="1576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4309E14-98D3-4912-91B7-6354EBD25AF5}" type="slidenum">
              <a:rPr lang="en-US" sz="1200">
                <a:latin typeface="Arial" charset="0"/>
              </a:rPr>
              <a:pPr algn="r"/>
              <a:t>33</a:t>
            </a:fld>
            <a:endParaRPr lang="en-US" sz="1200">
              <a:latin typeface="Arial" charset="0"/>
            </a:endParaRPr>
          </a:p>
        </p:txBody>
      </p:sp>
      <p:sp>
        <p:nvSpPr>
          <p:cNvPr id="157700" name="Rectangle 2"/>
          <p:cNvSpPr>
            <a:spLocks noRot="1" noChangeArrowheads="1" noTextEdit="1"/>
          </p:cNvSpPr>
          <p:nvPr>
            <p:ph type="sldImg"/>
          </p:nvPr>
        </p:nvSpPr>
        <p:spPr>
          <a:ln/>
        </p:spPr>
      </p:sp>
      <p:sp>
        <p:nvSpPr>
          <p:cNvPr id="15770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A0B3D568-4CA6-4F43-AD7A-2D60A3CE5DA6}" type="slidenum">
              <a:rPr lang="en-IN" smtClean="0"/>
              <a:pPr/>
              <a:t>34</a:t>
            </a:fld>
            <a:endParaRPr lang="en-IN" smtClean="0"/>
          </a:p>
        </p:txBody>
      </p:sp>
      <p:sp>
        <p:nvSpPr>
          <p:cNvPr id="1587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07E397A-AD21-4D44-9E26-592CEC9392DD}" type="slidenum">
              <a:rPr lang="en-US" sz="1200">
                <a:latin typeface="Arial" charset="0"/>
              </a:rPr>
              <a:pPr algn="r"/>
              <a:t>34</a:t>
            </a:fld>
            <a:endParaRPr lang="en-US" sz="1200">
              <a:latin typeface="Arial" charset="0"/>
            </a:endParaRPr>
          </a:p>
        </p:txBody>
      </p:sp>
      <p:sp>
        <p:nvSpPr>
          <p:cNvPr id="158724" name="Rectangle 2"/>
          <p:cNvSpPr>
            <a:spLocks noRot="1" noChangeArrowheads="1" noTextEdit="1"/>
          </p:cNvSpPr>
          <p:nvPr>
            <p:ph type="sldImg"/>
          </p:nvPr>
        </p:nvSpPr>
        <p:spPr>
          <a:ln/>
        </p:spPr>
      </p:sp>
      <p:sp>
        <p:nvSpPr>
          <p:cNvPr id="15872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40348813-A84C-4FA7-93D0-22B1253B539C}" type="slidenum">
              <a:rPr lang="en-IN" smtClean="0"/>
              <a:pPr/>
              <a:t>35</a:t>
            </a:fld>
            <a:endParaRPr lang="en-IN" smtClean="0"/>
          </a:p>
        </p:txBody>
      </p:sp>
      <p:sp>
        <p:nvSpPr>
          <p:cNvPr id="1597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EE3EBA6-E099-4CD8-9206-DD04A462E723}" type="slidenum">
              <a:rPr lang="en-US" sz="1200">
                <a:latin typeface="Arial" charset="0"/>
              </a:rPr>
              <a:pPr algn="r"/>
              <a:t>35</a:t>
            </a:fld>
            <a:endParaRPr lang="en-US" sz="1200">
              <a:latin typeface="Arial" charset="0"/>
            </a:endParaRPr>
          </a:p>
        </p:txBody>
      </p:sp>
      <p:sp>
        <p:nvSpPr>
          <p:cNvPr id="159748" name="Rectangle 2"/>
          <p:cNvSpPr>
            <a:spLocks noRot="1" noChangeArrowheads="1" noTextEdit="1"/>
          </p:cNvSpPr>
          <p:nvPr>
            <p:ph type="sldImg"/>
          </p:nvPr>
        </p:nvSpPr>
        <p:spPr>
          <a:ln/>
        </p:spPr>
      </p:sp>
      <p:sp>
        <p:nvSpPr>
          <p:cNvPr id="15974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8376D641-A3EB-4835-ADFE-C6415D61B254}" type="slidenum">
              <a:rPr lang="en-IN" smtClean="0"/>
              <a:pPr/>
              <a:t>36</a:t>
            </a:fld>
            <a:endParaRPr lang="en-IN" smtClean="0"/>
          </a:p>
        </p:txBody>
      </p:sp>
      <p:sp>
        <p:nvSpPr>
          <p:cNvPr id="1607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F6BE712-7664-408A-85C4-23AA07176AFE}" type="slidenum">
              <a:rPr lang="en-US" sz="1200">
                <a:latin typeface="Arial" charset="0"/>
              </a:rPr>
              <a:pPr algn="r"/>
              <a:t>36</a:t>
            </a:fld>
            <a:endParaRPr lang="en-US" sz="1200">
              <a:latin typeface="Arial" charset="0"/>
            </a:endParaRPr>
          </a:p>
        </p:txBody>
      </p:sp>
      <p:sp>
        <p:nvSpPr>
          <p:cNvPr id="160772" name="Rectangle 2"/>
          <p:cNvSpPr>
            <a:spLocks noRot="1" noChangeArrowheads="1" noTextEdit="1"/>
          </p:cNvSpPr>
          <p:nvPr>
            <p:ph type="sldImg"/>
          </p:nvPr>
        </p:nvSpPr>
        <p:spPr>
          <a:ln/>
        </p:spPr>
      </p:sp>
      <p:sp>
        <p:nvSpPr>
          <p:cNvPr id="16077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4F4B87-C133-43C0-83C3-8660DE02CC8C}"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9A8F5-92A2-4407-BC7C-96CB94EAA00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4F4B87-C133-43C0-83C3-8660DE02CC8C}"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9A8F5-92A2-4407-BC7C-96CB94EAA0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4F4B87-C133-43C0-83C3-8660DE02CC8C}"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9A8F5-92A2-4407-BC7C-96CB94EAA0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4F4B87-C133-43C0-83C3-8660DE02CC8C}"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9A8F5-92A2-4407-BC7C-96CB94EAA00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4F4B87-C133-43C0-83C3-8660DE02CC8C}" type="datetimeFigureOut">
              <a:rPr lang="en-US" smtClean="0"/>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9A8F5-92A2-4407-BC7C-96CB94EAA00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4F4B87-C133-43C0-83C3-8660DE02CC8C}"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9A8F5-92A2-4407-BC7C-96CB94EAA00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4F4B87-C133-43C0-83C3-8660DE02CC8C}" type="datetimeFigureOut">
              <a:rPr lang="en-US" smtClean="0"/>
              <a:t>8/12/2015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9A8F5-92A2-4407-BC7C-96CB94EAA00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4F4B87-C133-43C0-83C3-8660DE02CC8C}" type="datetimeFigureOut">
              <a:rPr lang="en-US" smtClean="0"/>
              <a:t>8/12/2015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A9A8F5-92A2-4407-BC7C-96CB94EAA00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4F4B87-C133-43C0-83C3-8660DE02CC8C}" type="datetimeFigureOut">
              <a:rPr lang="en-US" smtClean="0"/>
              <a:t>8/12/2015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A9A8F5-92A2-4407-BC7C-96CB94EAA0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F4B87-C133-43C0-83C3-8660DE02CC8C}"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9A8F5-92A2-4407-BC7C-96CB94EAA00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F4B87-C133-43C0-83C3-8660DE02CC8C}" type="datetimeFigureOut">
              <a:rPr lang="en-US" smtClean="0"/>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9A8F5-92A2-4407-BC7C-96CB94EAA00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F4B87-C133-43C0-83C3-8660DE02CC8C}" type="datetimeFigureOut">
              <a:rPr lang="en-US" smtClean="0"/>
              <a:t>8/12/2015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9A8F5-92A2-4407-BC7C-96CB94EAA00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0"/>
            <a:ext cx="8229600" cy="836613"/>
          </a:xfrm>
        </p:spPr>
        <p:txBody>
          <a:bodyPr/>
          <a:lstStyle/>
          <a:p>
            <a:pPr eaLnBrk="1" hangingPunct="1"/>
            <a:r>
              <a:rPr lang="en-IN" b="1" smtClean="0">
                <a:effectLst/>
              </a:rPr>
              <a:t>RECURRENT MISCARRIAGE</a:t>
            </a:r>
          </a:p>
        </p:txBody>
      </p:sp>
      <p:sp>
        <p:nvSpPr>
          <p:cNvPr id="110595" name="Rectangle 3"/>
          <p:cNvSpPr>
            <a:spLocks noGrp="1" noChangeArrowheads="1"/>
          </p:cNvSpPr>
          <p:nvPr>
            <p:ph type="body" idx="1"/>
          </p:nvPr>
        </p:nvSpPr>
        <p:spPr>
          <a:xfrm>
            <a:off x="457200" y="836613"/>
            <a:ext cx="8229600" cy="5761037"/>
          </a:xfrm>
        </p:spPr>
        <p:txBody>
          <a:bodyPr/>
          <a:lstStyle/>
          <a:p>
            <a:pPr eaLnBrk="1" hangingPunct="1">
              <a:lnSpc>
                <a:spcPct val="80000"/>
              </a:lnSpc>
            </a:pPr>
            <a:r>
              <a:rPr lang="en-IN" sz="2800" smtClean="0">
                <a:solidFill>
                  <a:schemeClr val="accent1"/>
                </a:solidFill>
                <a:effectLst/>
              </a:rPr>
              <a:t>Definition</a:t>
            </a:r>
          </a:p>
          <a:p>
            <a:pPr eaLnBrk="1" hangingPunct="1">
              <a:lnSpc>
                <a:spcPct val="80000"/>
              </a:lnSpc>
            </a:pPr>
            <a:r>
              <a:rPr lang="en-IN" sz="2800" smtClean="0">
                <a:effectLst/>
              </a:rPr>
              <a:t>Recurrent miscarriage is defined as the loss of three or more pregnancies before 20 weeksof gestation. </a:t>
            </a:r>
          </a:p>
          <a:p>
            <a:pPr eaLnBrk="1" hangingPunct="1">
              <a:lnSpc>
                <a:spcPct val="80000"/>
              </a:lnSpc>
            </a:pPr>
            <a:r>
              <a:rPr lang="en-IN" sz="2800" smtClean="0">
                <a:effectLst/>
              </a:rPr>
              <a:t>Recurrent miscarriage is a heterogeneous condition that has many possible causes; more than one contributory factor may underlie the recurrent pregnancy losses.</a:t>
            </a:r>
          </a:p>
          <a:p>
            <a:pPr eaLnBrk="1" hangingPunct="1">
              <a:lnSpc>
                <a:spcPct val="80000"/>
              </a:lnSpc>
            </a:pPr>
            <a:r>
              <a:rPr lang="en-IN" sz="2800" smtClean="0">
                <a:effectLst/>
              </a:rPr>
              <a:t>Recurrent miscarriage is a distressing problem that affects 1% of all women.</a:t>
            </a:r>
          </a:p>
          <a:p>
            <a:pPr eaLnBrk="1" hangingPunct="1">
              <a:lnSpc>
                <a:spcPct val="80000"/>
              </a:lnSpc>
            </a:pPr>
            <a:r>
              <a:rPr lang="en-IN" sz="2800" smtClean="0">
                <a:effectLst/>
              </a:rPr>
              <a:t>This incidence is greater than that expected by chance alone, since 10–15% of all clinically recognised pregnancies end in a miscarriage ,and the theoretical risk of three consecutive pregnancy losses is 0.34%.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277813"/>
            <a:ext cx="8229600" cy="774700"/>
          </a:xfrm>
        </p:spPr>
        <p:txBody>
          <a:bodyPr/>
          <a:lstStyle/>
          <a:p>
            <a:pPr eaLnBrk="1" hangingPunct="1"/>
            <a:r>
              <a:rPr lang="en-IN" b="1" smtClean="0">
                <a:effectLst/>
              </a:rPr>
              <a:t>Cervical cerclage</a:t>
            </a:r>
            <a:endParaRPr lang="en-US" b="1" smtClean="0">
              <a:effectLst/>
            </a:endParaRPr>
          </a:p>
        </p:txBody>
      </p:sp>
      <p:sp>
        <p:nvSpPr>
          <p:cNvPr id="151555" name="Rectangle 3"/>
          <p:cNvSpPr>
            <a:spLocks noGrp="1" noChangeArrowheads="1"/>
          </p:cNvSpPr>
          <p:nvPr>
            <p:ph type="body" idx="1"/>
          </p:nvPr>
        </p:nvSpPr>
        <p:spPr>
          <a:xfrm>
            <a:off x="457200" y="1052513"/>
            <a:ext cx="8229600" cy="5616575"/>
          </a:xfrm>
        </p:spPr>
        <p:txBody>
          <a:bodyPr/>
          <a:lstStyle/>
          <a:p>
            <a:pPr eaLnBrk="1" hangingPunct="1">
              <a:lnSpc>
                <a:spcPct val="80000"/>
              </a:lnSpc>
              <a:defRPr/>
            </a:pPr>
            <a:r>
              <a:rPr lang="en-IN" sz="2800" smtClean="0"/>
              <a:t>Bleeding, uterine contractions, or ruptured membranes are usually contraindications to cerclage.</a:t>
            </a:r>
          </a:p>
          <a:p>
            <a:pPr eaLnBrk="1" hangingPunct="1">
              <a:lnSpc>
                <a:spcPct val="80000"/>
              </a:lnSpc>
              <a:defRPr/>
            </a:pPr>
            <a:r>
              <a:rPr lang="en-IN" sz="2800" smtClean="0"/>
              <a:t> Sonography is performed to confirm a living fetus and to exclude major fetal anomalies.</a:t>
            </a:r>
          </a:p>
          <a:p>
            <a:pPr eaLnBrk="1" hangingPunct="1">
              <a:lnSpc>
                <a:spcPct val="80000"/>
              </a:lnSpc>
              <a:defRPr/>
            </a:pPr>
            <a:r>
              <a:rPr lang="en-IN" sz="2800" smtClean="0"/>
              <a:t>Cervical specimens are tested for gonorrhea and chlamydial infection, and these and other obvious cervical infections are treated. </a:t>
            </a:r>
          </a:p>
          <a:p>
            <a:pPr eaLnBrk="1" hangingPunct="1">
              <a:lnSpc>
                <a:spcPct val="80000"/>
              </a:lnSpc>
              <a:defRPr/>
            </a:pPr>
            <a:r>
              <a:rPr lang="en-IN" sz="2800" smtClean="0"/>
              <a:t>For at least a week before and after surgery, sexual intercourse is prohibited. </a:t>
            </a:r>
          </a:p>
          <a:p>
            <a:pPr eaLnBrk="1" hangingPunct="1">
              <a:lnSpc>
                <a:spcPct val="80000"/>
              </a:lnSpc>
              <a:defRPr/>
            </a:pPr>
            <a:r>
              <a:rPr lang="en-IN" sz="2800" smtClean="0"/>
              <a:t>Cerclage ideally is performed prophylactically before cervical dilatation. In some cases, this is not possible, and </a:t>
            </a:r>
            <a:r>
              <a:rPr lang="en-IN" sz="2800" i="1" smtClean="0"/>
              <a:t>rescue cerclage</a:t>
            </a:r>
            <a:r>
              <a:rPr lang="en-IN" sz="2800" smtClean="0"/>
              <a:t> is performed emergently after the cervix is found to be dilated or effaced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57200" y="277813"/>
            <a:ext cx="8229600" cy="703262"/>
          </a:xfrm>
        </p:spPr>
        <p:txBody>
          <a:bodyPr/>
          <a:lstStyle/>
          <a:p>
            <a:pPr eaLnBrk="1" hangingPunct="1">
              <a:defRPr/>
            </a:pPr>
            <a:r>
              <a:rPr lang="en-IN" sz="4000" smtClean="0"/>
              <a:t>Cerclage Procedures</a:t>
            </a:r>
          </a:p>
        </p:txBody>
      </p:sp>
      <p:sp>
        <p:nvSpPr>
          <p:cNvPr id="152579" name="Rectangle 3"/>
          <p:cNvSpPr>
            <a:spLocks noGrp="1" noChangeArrowheads="1"/>
          </p:cNvSpPr>
          <p:nvPr>
            <p:ph type="body" idx="1"/>
          </p:nvPr>
        </p:nvSpPr>
        <p:spPr>
          <a:xfrm>
            <a:off x="457200" y="981075"/>
            <a:ext cx="8229600" cy="5616575"/>
          </a:xfrm>
        </p:spPr>
        <p:txBody>
          <a:bodyPr/>
          <a:lstStyle/>
          <a:p>
            <a:pPr eaLnBrk="1" hangingPunct="1">
              <a:lnSpc>
                <a:spcPct val="90000"/>
              </a:lnSpc>
              <a:defRPr/>
            </a:pPr>
            <a:r>
              <a:rPr lang="en-IN" sz="2400" smtClean="0"/>
              <a:t>Two types of vaginal operations are commonly used during pregnancy. The more simple procedure developed by McDonald .</a:t>
            </a:r>
          </a:p>
          <a:p>
            <a:pPr eaLnBrk="1" hangingPunct="1">
              <a:lnSpc>
                <a:spcPct val="90000"/>
              </a:lnSpc>
              <a:defRPr/>
            </a:pPr>
            <a:r>
              <a:rPr lang="en-IN" sz="2400" smtClean="0"/>
              <a:t> The more complicated operation is a modification of the original procedure described by Shirodkar (1955). </a:t>
            </a:r>
          </a:p>
          <a:p>
            <a:pPr eaLnBrk="1" hangingPunct="1">
              <a:lnSpc>
                <a:spcPct val="90000"/>
              </a:lnSpc>
              <a:defRPr/>
            </a:pPr>
            <a:r>
              <a:rPr lang="en-IN" sz="2400" smtClean="0"/>
              <a:t> Success rates approaching 85 to 90 percent when either technique is performed prophylactically . </a:t>
            </a:r>
          </a:p>
          <a:p>
            <a:pPr eaLnBrk="1" hangingPunct="1">
              <a:lnSpc>
                <a:spcPct val="90000"/>
              </a:lnSpc>
              <a:defRPr/>
            </a:pPr>
            <a:r>
              <a:rPr lang="en-IN" sz="2400" smtClean="0"/>
              <a:t> The modified Shirodkar procedure is reserved for women with a previous failure of the McDonald cerclage or those with structural cervical abnormalities.</a:t>
            </a:r>
          </a:p>
          <a:p>
            <a:pPr eaLnBrk="1" hangingPunct="1">
              <a:lnSpc>
                <a:spcPct val="90000"/>
              </a:lnSpc>
              <a:defRPr/>
            </a:pPr>
            <a:r>
              <a:rPr lang="en-IN" sz="2400" smtClean="0"/>
              <a:t>Following the modified Shirodkar operation, the suture may be left in place, and cesarean delivery performed. Conversely, it may be removed, and vaginal delivery permitted.</a:t>
            </a:r>
          </a:p>
          <a:p>
            <a:pPr eaLnBrk="1" hangingPunct="1">
              <a:lnSpc>
                <a:spcPct val="90000"/>
              </a:lnSpc>
              <a:buFont typeface="Wingdings" pitchFamily="2" charset="2"/>
              <a:buNone/>
              <a:defRPr/>
            </a:pPr>
            <a:endParaRPr lang="en-IN" sz="24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title"/>
          </p:nvPr>
        </p:nvSpPr>
        <p:spPr/>
        <p:txBody>
          <a:bodyPr>
            <a:normAutofit fontScale="90000"/>
          </a:bodyPr>
          <a:lstStyle/>
          <a:p>
            <a:pPr eaLnBrk="1" hangingPunct="1">
              <a:defRPr/>
            </a:pPr>
            <a:r>
              <a:rPr lang="en-IN" sz="4000" smtClean="0"/>
              <a:t>McDonald cerclage procedure for incompetent cervix </a:t>
            </a:r>
          </a:p>
        </p:txBody>
      </p:sp>
      <p:graphicFrame>
        <p:nvGraphicFramePr>
          <p:cNvPr id="1026" name="Object 3"/>
          <p:cNvGraphicFramePr>
            <a:graphicFrameLocks noChangeAspect="1"/>
          </p:cNvGraphicFramePr>
          <p:nvPr>
            <p:ph idx="1"/>
          </p:nvPr>
        </p:nvGraphicFramePr>
        <p:xfrm>
          <a:off x="827088" y="1700213"/>
          <a:ext cx="7058025" cy="5157787"/>
        </p:xfrm>
        <a:graphic>
          <a:graphicData uri="http://schemas.openxmlformats.org/presentationml/2006/ole">
            <p:oleObj spid="_x0000_s1026" name="Bitmap Image" r:id="rId3" imgW="3847619" imgH="4352381" progId="Paint.Picture">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noChangeArrowheads="1"/>
          </p:cNvSpPr>
          <p:nvPr>
            <p:ph type="title"/>
          </p:nvPr>
        </p:nvSpPr>
        <p:spPr/>
        <p:txBody>
          <a:bodyPr>
            <a:normAutofit fontScale="90000"/>
          </a:bodyPr>
          <a:lstStyle/>
          <a:p>
            <a:pPr eaLnBrk="1" hangingPunct="1">
              <a:defRPr/>
            </a:pPr>
            <a:r>
              <a:rPr lang="en-IN" sz="4000" smtClean="0"/>
              <a:t>Modified Shirodkar cerclage for incompetent cervix</a:t>
            </a:r>
          </a:p>
        </p:txBody>
      </p:sp>
      <p:graphicFrame>
        <p:nvGraphicFramePr>
          <p:cNvPr id="2050" name="Object 3"/>
          <p:cNvGraphicFramePr>
            <a:graphicFrameLocks noChangeAspect="1"/>
          </p:cNvGraphicFramePr>
          <p:nvPr>
            <p:ph idx="1"/>
          </p:nvPr>
        </p:nvGraphicFramePr>
        <p:xfrm>
          <a:off x="755650" y="1628775"/>
          <a:ext cx="7632700" cy="5229225"/>
        </p:xfrm>
        <a:graphic>
          <a:graphicData uri="http://schemas.openxmlformats.org/presentationml/2006/ole">
            <p:oleObj spid="_x0000_s2050" name="Bitmap Image" r:id="rId3" imgW="3924848" imgH="4458322" progId="Paint.Picture">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Rectangle 4"/>
          <p:cNvSpPr>
            <a:spLocks noGrp="1" noChangeArrowheads="1"/>
          </p:cNvSpPr>
          <p:nvPr>
            <p:ph type="title"/>
          </p:nvPr>
        </p:nvSpPr>
        <p:spPr/>
        <p:txBody>
          <a:bodyPr>
            <a:normAutofit fontScale="90000"/>
          </a:bodyPr>
          <a:lstStyle/>
          <a:p>
            <a:pPr eaLnBrk="1" hangingPunct="1">
              <a:defRPr/>
            </a:pPr>
            <a:r>
              <a:rPr lang="en-IN" sz="4000" smtClean="0"/>
              <a:t>Modified Shirodkar cerclage for incompetent cervix </a:t>
            </a:r>
          </a:p>
        </p:txBody>
      </p:sp>
      <p:graphicFrame>
        <p:nvGraphicFramePr>
          <p:cNvPr id="3074" name="Object 3"/>
          <p:cNvGraphicFramePr>
            <a:graphicFrameLocks noChangeAspect="1"/>
          </p:cNvGraphicFramePr>
          <p:nvPr>
            <p:ph idx="1"/>
          </p:nvPr>
        </p:nvGraphicFramePr>
        <p:xfrm>
          <a:off x="1331913" y="1412875"/>
          <a:ext cx="6769100" cy="5256213"/>
        </p:xfrm>
        <a:graphic>
          <a:graphicData uri="http://schemas.openxmlformats.org/presentationml/2006/ole">
            <p:oleObj spid="_x0000_s3074" name="Bitmap Image" r:id="rId3" imgW="3648584" imgH="3696216" progId="Paint.Picture">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277813"/>
            <a:ext cx="8229600" cy="630237"/>
          </a:xfrm>
        </p:spPr>
        <p:txBody>
          <a:bodyPr>
            <a:normAutofit fontScale="90000"/>
          </a:bodyPr>
          <a:lstStyle/>
          <a:p>
            <a:pPr eaLnBrk="1" hangingPunct="1">
              <a:defRPr/>
            </a:pPr>
            <a:r>
              <a:rPr lang="en-IN" sz="4000" smtClean="0"/>
              <a:t>Complications </a:t>
            </a:r>
          </a:p>
        </p:txBody>
      </p:sp>
      <p:sp>
        <p:nvSpPr>
          <p:cNvPr id="160771" name="Rectangle 3"/>
          <p:cNvSpPr>
            <a:spLocks noGrp="1" noChangeArrowheads="1"/>
          </p:cNvSpPr>
          <p:nvPr>
            <p:ph type="body" idx="1"/>
          </p:nvPr>
        </p:nvSpPr>
        <p:spPr>
          <a:xfrm>
            <a:off x="457200" y="908050"/>
            <a:ext cx="8229600" cy="5689600"/>
          </a:xfrm>
        </p:spPr>
        <p:txBody>
          <a:bodyPr/>
          <a:lstStyle/>
          <a:p>
            <a:pPr eaLnBrk="1" hangingPunct="1">
              <a:lnSpc>
                <a:spcPct val="90000"/>
              </a:lnSpc>
              <a:defRPr/>
            </a:pPr>
            <a:r>
              <a:rPr lang="en-IN" sz="2800" smtClean="0"/>
              <a:t>Especially </a:t>
            </a:r>
          </a:p>
          <a:p>
            <a:pPr eaLnBrk="1" hangingPunct="1">
              <a:lnSpc>
                <a:spcPct val="90000"/>
              </a:lnSpc>
              <a:defRPr/>
            </a:pPr>
            <a:r>
              <a:rPr lang="en-IN" sz="2800" smtClean="0"/>
              <a:t>Infection </a:t>
            </a:r>
          </a:p>
          <a:p>
            <a:pPr eaLnBrk="1" hangingPunct="1">
              <a:lnSpc>
                <a:spcPct val="90000"/>
              </a:lnSpc>
              <a:defRPr/>
            </a:pPr>
            <a:r>
              <a:rPr lang="en-IN" sz="2800" smtClean="0"/>
              <a:t>Membrane rupture </a:t>
            </a:r>
          </a:p>
          <a:p>
            <a:pPr eaLnBrk="1" hangingPunct="1">
              <a:lnSpc>
                <a:spcPct val="90000"/>
              </a:lnSpc>
              <a:defRPr/>
            </a:pPr>
            <a:r>
              <a:rPr lang="en-IN" sz="2800" smtClean="0"/>
              <a:t>Cerclage was associated with higher rates of subsequent hospitalization and tocolysis, as well as a doubling of the incidence of puerperal fever.</a:t>
            </a:r>
          </a:p>
          <a:p>
            <a:pPr eaLnBrk="1" hangingPunct="1">
              <a:lnSpc>
                <a:spcPct val="90000"/>
              </a:lnSpc>
              <a:defRPr/>
            </a:pPr>
            <a:r>
              <a:rPr lang="en-IN" sz="2800" smtClean="0"/>
              <a:t>With clinical infection, the suture should be cut, and labor induced or augmented if necessary.</a:t>
            </a:r>
          </a:p>
          <a:p>
            <a:pPr eaLnBrk="1" hangingPunct="1">
              <a:lnSpc>
                <a:spcPct val="90000"/>
              </a:lnSpc>
              <a:defRPr/>
            </a:pPr>
            <a:r>
              <a:rPr lang="en-IN" sz="2800" smtClean="0"/>
              <a:t>Signs of imminent abortion or delivery develop, the suture should be released at once. </a:t>
            </a:r>
          </a:p>
          <a:p>
            <a:pPr eaLnBrk="1" hangingPunct="1">
              <a:lnSpc>
                <a:spcPct val="90000"/>
              </a:lnSpc>
              <a:defRPr/>
            </a:pPr>
            <a:r>
              <a:rPr lang="en-IN" sz="2800" smtClean="0"/>
              <a:t>Failure to do so may enable vigorous uterine contractions to tear the uterus or cervix.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defRPr/>
            </a:pPr>
            <a:endParaRPr lang="en-US" smtClean="0"/>
          </a:p>
        </p:txBody>
      </p:sp>
      <p:sp>
        <p:nvSpPr>
          <p:cNvPr id="156675" name="Rectangle 3"/>
          <p:cNvSpPr>
            <a:spLocks noGrp="1" noChangeArrowheads="1"/>
          </p:cNvSpPr>
          <p:nvPr>
            <p:ph type="body" idx="1"/>
          </p:nvPr>
        </p:nvSpPr>
        <p:spPr/>
        <p:txBody>
          <a:bodyPr/>
          <a:lstStyle/>
          <a:p>
            <a:pPr eaLnBrk="1" hangingPunct="1">
              <a:lnSpc>
                <a:spcPct val="80000"/>
              </a:lnSpc>
              <a:defRPr/>
            </a:pPr>
            <a:r>
              <a:rPr lang="en-IN" sz="2800" smtClean="0"/>
              <a:t>Tilting the operating table head down may be beneficial. And filling the bladder with 600 mL of saline through an indwelling Foley catheter usually will help to reduce prolapsing membranes.</a:t>
            </a:r>
          </a:p>
          <a:p>
            <a:pPr eaLnBrk="1" hangingPunct="1">
              <a:lnSpc>
                <a:spcPct val="80000"/>
              </a:lnSpc>
              <a:defRPr/>
            </a:pPr>
            <a:r>
              <a:rPr lang="en-IN" sz="2800" smtClean="0"/>
              <a:t> This maneuver also can carry the cervix cephalad, away from the operating field.</a:t>
            </a:r>
          </a:p>
          <a:p>
            <a:pPr eaLnBrk="1" hangingPunct="1">
              <a:lnSpc>
                <a:spcPct val="80000"/>
              </a:lnSpc>
              <a:defRPr/>
            </a:pPr>
            <a:r>
              <a:rPr lang="en-IN" sz="2800" smtClean="0"/>
              <a:t> Some advocate placing a Foley catheter with a 30-mL balloon through the cervix and inflating the balloon to deflect the amnionic sac cephalad. The balloon is then deflated gradually as the cerclage suture is tightened.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IN" b="1" smtClean="0">
                <a:effectLst/>
              </a:rPr>
              <a:t>Cervical cerclage</a:t>
            </a:r>
            <a:endParaRPr lang="en-US" b="1" smtClean="0">
              <a:effectLst/>
            </a:endParaRPr>
          </a:p>
        </p:txBody>
      </p:sp>
      <p:sp>
        <p:nvSpPr>
          <p:cNvPr id="187395" name="Rectangle 3"/>
          <p:cNvSpPr>
            <a:spLocks noGrp="1" noChangeArrowheads="1"/>
          </p:cNvSpPr>
          <p:nvPr>
            <p:ph type="body" idx="1"/>
          </p:nvPr>
        </p:nvSpPr>
        <p:spPr/>
        <p:txBody>
          <a:bodyPr/>
          <a:lstStyle/>
          <a:p>
            <a:pPr eaLnBrk="1" hangingPunct="1">
              <a:lnSpc>
                <a:spcPct val="80000"/>
              </a:lnSpc>
              <a:defRPr/>
            </a:pPr>
            <a:r>
              <a:rPr lang="en-IN" sz="2800" b="1" smtClean="0">
                <a:effectLst/>
              </a:rPr>
              <a:t>Cervical cerclage is associated with potential hazards related to the surgery and the risk of  stimulating uterine contractions and hence should only be considered in women who are likely to benefit.</a:t>
            </a:r>
          </a:p>
          <a:p>
            <a:pPr eaLnBrk="1" hangingPunct="1">
              <a:lnSpc>
                <a:spcPct val="80000"/>
              </a:lnSpc>
              <a:defRPr/>
            </a:pPr>
            <a:r>
              <a:rPr lang="en-IN" sz="2800" smtClean="0">
                <a:effectLst/>
              </a:rPr>
              <a:t>Transabdominal cerclage has been advocated as a treatment for second trimester miscarriage and the prevention of early preterm labour in selected women with previous failed transvaginal cerclage and/or a very short and scarred cervix.</a:t>
            </a:r>
            <a:endParaRPr lang="en-US" sz="28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defRPr/>
            </a:pPr>
            <a:r>
              <a:rPr lang="en-IN" i="1" smtClean="0"/>
              <a:t>Transabdominal cerclage</a:t>
            </a:r>
            <a:endParaRPr lang="en-US" i="1" smtClean="0"/>
          </a:p>
        </p:txBody>
      </p:sp>
      <p:sp>
        <p:nvSpPr>
          <p:cNvPr id="168963" name="Rectangle 3"/>
          <p:cNvSpPr>
            <a:spLocks noGrp="1" noChangeArrowheads="1"/>
          </p:cNvSpPr>
          <p:nvPr>
            <p:ph type="body" idx="1"/>
          </p:nvPr>
        </p:nvSpPr>
        <p:spPr/>
        <p:txBody>
          <a:bodyPr/>
          <a:lstStyle/>
          <a:p>
            <a:pPr eaLnBrk="1" hangingPunct="1">
              <a:defRPr/>
            </a:pPr>
            <a:r>
              <a:rPr lang="en-IN" i="1" smtClean="0"/>
              <a:t>Transabdominal cerclage</a:t>
            </a:r>
            <a:r>
              <a:rPr lang="en-IN" smtClean="0"/>
              <a:t> with the suture placed at the uterine isthmus is used in some cases of severe anatomical defects of the cervix or cases of prior transvaginal cerclage failure .</a:t>
            </a:r>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0"/>
            <a:ext cx="8229600" cy="836613"/>
          </a:xfrm>
        </p:spPr>
        <p:txBody>
          <a:bodyPr/>
          <a:lstStyle/>
          <a:p>
            <a:pPr eaLnBrk="1" hangingPunct="1"/>
            <a:r>
              <a:rPr lang="en-IN" i="1" smtClean="0">
                <a:effectLst/>
              </a:rPr>
              <a:t>Endocrine factors</a:t>
            </a:r>
          </a:p>
        </p:txBody>
      </p:sp>
      <p:sp>
        <p:nvSpPr>
          <p:cNvPr id="125955" name="Rectangle 3"/>
          <p:cNvSpPr>
            <a:spLocks noGrp="1" noChangeArrowheads="1"/>
          </p:cNvSpPr>
          <p:nvPr>
            <p:ph type="body" idx="1"/>
          </p:nvPr>
        </p:nvSpPr>
        <p:spPr>
          <a:xfrm>
            <a:off x="457200" y="836613"/>
            <a:ext cx="8229600" cy="5761037"/>
          </a:xfrm>
        </p:spPr>
        <p:txBody>
          <a:bodyPr/>
          <a:lstStyle/>
          <a:p>
            <a:pPr eaLnBrk="1" hangingPunct="1">
              <a:lnSpc>
                <a:spcPct val="80000"/>
              </a:lnSpc>
            </a:pPr>
            <a:r>
              <a:rPr lang="en-IN" sz="2800" b="1" smtClean="0">
                <a:effectLst/>
              </a:rPr>
              <a:t>Routine screening for occult diabetes and thyroid disease with oral glucose tolerance and thyroid function tests in asymptomatic women presenting with recurrent miscarriage is uninformative.</a:t>
            </a:r>
          </a:p>
          <a:p>
            <a:pPr eaLnBrk="1" hangingPunct="1">
              <a:lnSpc>
                <a:spcPct val="80000"/>
              </a:lnSpc>
            </a:pPr>
            <a:r>
              <a:rPr lang="en-IN" sz="2800" smtClean="0">
                <a:effectLst/>
              </a:rPr>
              <a:t>Systemic maternal endocrine disorders such as diabetes mellitus and thyroid disease have been</a:t>
            </a:r>
          </a:p>
          <a:p>
            <a:pPr eaLnBrk="1" hangingPunct="1">
              <a:lnSpc>
                <a:spcPct val="80000"/>
              </a:lnSpc>
              <a:buFont typeface="Wingdings" pitchFamily="2" charset="2"/>
              <a:buNone/>
            </a:pPr>
            <a:r>
              <a:rPr lang="en-IN" sz="2800" smtClean="0">
                <a:effectLst/>
              </a:rPr>
              <a:t>    associated with miscarriage. </a:t>
            </a:r>
          </a:p>
          <a:p>
            <a:pPr eaLnBrk="1" hangingPunct="1">
              <a:lnSpc>
                <a:spcPct val="80000"/>
              </a:lnSpc>
              <a:buFont typeface="Wingdings" pitchFamily="2" charset="2"/>
              <a:buNone/>
            </a:pPr>
            <a:r>
              <a:rPr lang="en-IN" sz="2800" smtClean="0">
                <a:effectLst/>
              </a:rPr>
              <a:t>   Women with diabetes who have high Hb A1c levels in the first trimester are at risk of miscarriage and fetal malformation. </a:t>
            </a:r>
          </a:p>
          <a:p>
            <a:pPr eaLnBrk="1" hangingPunct="1">
              <a:lnSpc>
                <a:spcPct val="80000"/>
              </a:lnSpc>
              <a:buFont typeface="Wingdings" pitchFamily="2" charset="2"/>
              <a:buNone/>
            </a:pPr>
            <a:r>
              <a:rPr lang="en-IN" sz="2800" smtClean="0">
                <a:effectLst/>
              </a:rPr>
              <a:t> However, well-controlled  diabetes mellitus is not a risk factor for recurrent miscarriage, nor is treated thyroid dysfunction.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0"/>
            <a:ext cx="8229600" cy="836613"/>
          </a:xfrm>
        </p:spPr>
        <p:txBody>
          <a:bodyPr/>
          <a:lstStyle/>
          <a:p>
            <a:pPr eaLnBrk="1" hangingPunct="1"/>
            <a:r>
              <a:rPr lang="en-IN" b="1" smtClean="0">
                <a:effectLst/>
              </a:rPr>
              <a:t>RECURRENT MISCARRIAGE</a:t>
            </a:r>
          </a:p>
        </p:txBody>
      </p:sp>
      <p:sp>
        <p:nvSpPr>
          <p:cNvPr id="111619" name="Rectangle 3"/>
          <p:cNvSpPr>
            <a:spLocks noGrp="1" noChangeArrowheads="1"/>
          </p:cNvSpPr>
          <p:nvPr>
            <p:ph type="body" idx="1"/>
          </p:nvPr>
        </p:nvSpPr>
        <p:spPr>
          <a:xfrm>
            <a:off x="457200" y="836613"/>
            <a:ext cx="8229600" cy="5761037"/>
          </a:xfrm>
        </p:spPr>
        <p:txBody>
          <a:bodyPr/>
          <a:lstStyle/>
          <a:p>
            <a:pPr eaLnBrk="1" hangingPunct="1"/>
            <a:r>
              <a:rPr lang="en-IN" smtClean="0">
                <a:effectLst/>
              </a:rPr>
              <a:t>Maternal age and previous number of miscarriages are two independent risk factors for a further miscarriage.</a:t>
            </a:r>
          </a:p>
          <a:p>
            <a:pPr eaLnBrk="1" hangingPunct="1"/>
            <a:r>
              <a:rPr lang="en-IN" smtClean="0">
                <a:effectLst/>
              </a:rPr>
              <a:t>Advanced maternal age adversely affects ovarian function, giving rise to a decline</a:t>
            </a:r>
          </a:p>
          <a:p>
            <a:pPr eaLnBrk="1" hangingPunct="1">
              <a:buFont typeface="Wingdings" pitchFamily="2" charset="2"/>
              <a:buNone/>
            </a:pPr>
            <a:r>
              <a:rPr lang="en-IN" smtClean="0">
                <a:effectLst/>
              </a:rPr>
              <a:t>   in the number of good quality oocytes, resulting in chromosomally abnormal conceptions that rarely develop further.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0"/>
            <a:ext cx="8229600" cy="836613"/>
          </a:xfrm>
        </p:spPr>
        <p:txBody>
          <a:bodyPr/>
          <a:lstStyle/>
          <a:p>
            <a:pPr eaLnBrk="1" hangingPunct="1"/>
            <a:r>
              <a:rPr lang="en-IN" sz="4000" b="1" smtClean="0">
                <a:effectLst/>
              </a:rPr>
              <a:t>Progesterone supplementation</a:t>
            </a:r>
          </a:p>
        </p:txBody>
      </p:sp>
      <p:sp>
        <p:nvSpPr>
          <p:cNvPr id="126979" name="Rectangle 3"/>
          <p:cNvSpPr>
            <a:spLocks noGrp="1" noChangeArrowheads="1"/>
          </p:cNvSpPr>
          <p:nvPr>
            <p:ph type="body" idx="1"/>
          </p:nvPr>
        </p:nvSpPr>
        <p:spPr>
          <a:xfrm>
            <a:off x="457200" y="836613"/>
            <a:ext cx="8229600" cy="5761037"/>
          </a:xfrm>
        </p:spPr>
        <p:txBody>
          <a:bodyPr/>
          <a:lstStyle/>
          <a:p>
            <a:pPr eaLnBrk="1" hangingPunct="1">
              <a:lnSpc>
                <a:spcPct val="90000"/>
              </a:lnSpc>
            </a:pPr>
            <a:r>
              <a:rPr lang="en-IN" sz="2400" b="1" smtClean="0">
                <a:effectLst/>
              </a:rPr>
              <a:t>There is insufficient evidence to evaluate the effect of progesterone supplementation in  pregnancy to prevent a miscarriage.(A ,Ia).</a:t>
            </a:r>
          </a:p>
          <a:p>
            <a:pPr eaLnBrk="1" hangingPunct="1">
              <a:lnSpc>
                <a:spcPct val="90000"/>
              </a:lnSpc>
            </a:pPr>
            <a:r>
              <a:rPr lang="en-IN" sz="2400" b="1" smtClean="0">
                <a:effectLst/>
              </a:rPr>
              <a:t>Prepregnancy suppression of high luteinising hormone (LH) concentration among ovulatory women with recurrent miscarriage and polycystic ovaries who hypersecrete LH does not improve the live birth rate. (A,Ib)</a:t>
            </a:r>
          </a:p>
          <a:p>
            <a:pPr eaLnBrk="1" hangingPunct="1">
              <a:lnSpc>
                <a:spcPct val="90000"/>
              </a:lnSpc>
            </a:pPr>
            <a:r>
              <a:rPr lang="en-IN" sz="2400" b="1" smtClean="0">
                <a:effectLst/>
              </a:rPr>
              <a:t>Polycystic ovary morphology itself does not predict an increased risk of future pregnancy</a:t>
            </a:r>
          </a:p>
          <a:p>
            <a:pPr eaLnBrk="1" hangingPunct="1">
              <a:lnSpc>
                <a:spcPct val="90000"/>
              </a:lnSpc>
              <a:buFont typeface="Wingdings" pitchFamily="2" charset="2"/>
              <a:buNone/>
            </a:pPr>
            <a:r>
              <a:rPr lang="en-IN" sz="2400" b="1" smtClean="0">
                <a:effectLst/>
              </a:rPr>
              <a:t>   loss among ovulatory women with a history of recurrent miscarriage who conceive spontaneously. (B ,III)</a:t>
            </a:r>
          </a:p>
          <a:p>
            <a:pPr eaLnBrk="1" hangingPunct="1">
              <a:lnSpc>
                <a:spcPct val="90000"/>
              </a:lnSpc>
            </a:pPr>
            <a:r>
              <a:rPr lang="en-IN" sz="2400" b="1" smtClean="0">
                <a:effectLst/>
              </a:rPr>
              <a:t>There is insufficient evidence to assess the effect of hyperprolactinaemia as a risk factor for recurrent miscarriage. (A,Ib)</a:t>
            </a:r>
          </a:p>
          <a:p>
            <a:pPr eaLnBrk="1" hangingPunct="1">
              <a:lnSpc>
                <a:spcPct val="90000"/>
              </a:lnSpc>
              <a:buFont typeface="Wingdings" pitchFamily="2" charset="2"/>
              <a:buNone/>
            </a:pPr>
            <a:endParaRPr lang="en-IN" sz="2400" b="1" smtClean="0">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0"/>
            <a:ext cx="8229600" cy="836613"/>
          </a:xfrm>
        </p:spPr>
        <p:txBody>
          <a:bodyPr/>
          <a:lstStyle/>
          <a:p>
            <a:pPr eaLnBrk="1" hangingPunct="1"/>
            <a:r>
              <a:rPr lang="en-IN" i="1" smtClean="0">
                <a:effectLst/>
              </a:rPr>
              <a:t>Immune factors</a:t>
            </a:r>
          </a:p>
        </p:txBody>
      </p:sp>
      <p:sp>
        <p:nvSpPr>
          <p:cNvPr id="128003" name="Rectangle 3"/>
          <p:cNvSpPr>
            <a:spLocks noGrp="1" noChangeArrowheads="1"/>
          </p:cNvSpPr>
          <p:nvPr>
            <p:ph type="body" idx="1"/>
          </p:nvPr>
        </p:nvSpPr>
        <p:spPr>
          <a:xfrm>
            <a:off x="457200" y="836613"/>
            <a:ext cx="8229600" cy="5761037"/>
          </a:xfrm>
        </p:spPr>
        <p:txBody>
          <a:bodyPr/>
          <a:lstStyle/>
          <a:p>
            <a:pPr eaLnBrk="1" hangingPunct="1"/>
            <a:r>
              <a:rPr lang="en-IN" i="1" smtClean="0">
                <a:effectLst/>
              </a:rPr>
              <a:t>Antithyroid antibodies  </a:t>
            </a:r>
          </a:p>
          <a:p>
            <a:pPr eaLnBrk="1" hangingPunct="1"/>
            <a:r>
              <a:rPr lang="en-IN" b="1" smtClean="0">
                <a:effectLst/>
              </a:rPr>
              <a:t>Routine screening for thyroid antibodies in women with recurrent miscarriage is not recommended.</a:t>
            </a:r>
          </a:p>
          <a:p>
            <a:pPr eaLnBrk="1" hangingPunct="1">
              <a:buFont typeface="Wingdings" pitchFamily="2" charset="2"/>
              <a:buNone/>
            </a:pPr>
            <a:r>
              <a:rPr lang="en-IN" b="1" smtClean="0">
                <a:effectLst/>
              </a:rPr>
              <a:t>   (B,III).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277813"/>
            <a:ext cx="8229600" cy="558800"/>
          </a:xfrm>
        </p:spPr>
        <p:txBody>
          <a:bodyPr>
            <a:normAutofit fontScale="90000"/>
          </a:bodyPr>
          <a:lstStyle/>
          <a:p>
            <a:pPr eaLnBrk="1" hangingPunct="1"/>
            <a:r>
              <a:rPr lang="en-IN" sz="4000" i="1" smtClean="0">
                <a:effectLst/>
              </a:rPr>
              <a:t>Antiphospholipid syndrome </a:t>
            </a:r>
            <a:endParaRPr lang="en-US" sz="4000" i="1" smtClean="0">
              <a:effectLst/>
            </a:endParaRPr>
          </a:p>
        </p:txBody>
      </p:sp>
      <p:sp>
        <p:nvSpPr>
          <p:cNvPr id="169987" name="Rectangle 3"/>
          <p:cNvSpPr>
            <a:spLocks noGrp="1" noChangeArrowheads="1"/>
          </p:cNvSpPr>
          <p:nvPr>
            <p:ph type="body" idx="1"/>
          </p:nvPr>
        </p:nvSpPr>
        <p:spPr>
          <a:xfrm>
            <a:off x="457200" y="908050"/>
            <a:ext cx="8229600" cy="5949950"/>
          </a:xfrm>
        </p:spPr>
        <p:txBody>
          <a:bodyPr/>
          <a:lstStyle/>
          <a:p>
            <a:pPr eaLnBrk="1" hangingPunct="1">
              <a:lnSpc>
                <a:spcPct val="80000"/>
              </a:lnSpc>
              <a:defRPr/>
            </a:pPr>
            <a:r>
              <a:rPr lang="en-IN" sz="2400" smtClean="0">
                <a:effectLst/>
              </a:rPr>
              <a:t>Primary antiphospholipid syndrome (APS) refers to the association between antiphospholipid antibodies (aPL) and adverse pregnancy outcome or vascular thrombosis.</a:t>
            </a:r>
          </a:p>
          <a:p>
            <a:pPr eaLnBrk="1" hangingPunct="1">
              <a:lnSpc>
                <a:spcPct val="80000"/>
              </a:lnSpc>
              <a:defRPr/>
            </a:pPr>
            <a:r>
              <a:rPr lang="en-IN" sz="2400" smtClean="0">
                <a:effectLst/>
              </a:rPr>
              <a:t> Adverse pregnancy outcomes include</a:t>
            </a:r>
          </a:p>
          <a:p>
            <a:pPr eaLnBrk="1" hangingPunct="1">
              <a:lnSpc>
                <a:spcPct val="80000"/>
              </a:lnSpc>
              <a:defRPr/>
            </a:pPr>
            <a:r>
              <a:rPr lang="en-IN" sz="2400" smtClean="0">
                <a:effectLst/>
              </a:rPr>
              <a:t> (a) three or more consecutive miscarriages before ten weeks of gestation, </a:t>
            </a:r>
          </a:p>
          <a:p>
            <a:pPr eaLnBrk="1" hangingPunct="1">
              <a:lnSpc>
                <a:spcPct val="80000"/>
              </a:lnSpc>
              <a:defRPr/>
            </a:pPr>
            <a:r>
              <a:rPr lang="en-IN" sz="2400" smtClean="0">
                <a:effectLst/>
              </a:rPr>
              <a:t>(b) one or more morphologically normal fetal deaths after the tenth week of gestation and</a:t>
            </a:r>
          </a:p>
          <a:p>
            <a:pPr eaLnBrk="1" hangingPunct="1">
              <a:lnSpc>
                <a:spcPct val="80000"/>
              </a:lnSpc>
              <a:defRPr/>
            </a:pPr>
            <a:r>
              <a:rPr lang="en-IN" sz="2400" smtClean="0">
                <a:effectLst/>
              </a:rPr>
              <a:t> (c) one or more preterm births before the 34th week of gestation due to severe pre-eclampsia, eclampsia or placental insufficiency. </a:t>
            </a:r>
          </a:p>
          <a:p>
            <a:pPr eaLnBrk="1" hangingPunct="1">
              <a:lnSpc>
                <a:spcPct val="80000"/>
              </a:lnSpc>
              <a:defRPr/>
            </a:pPr>
            <a:r>
              <a:rPr lang="en-IN" sz="2400" smtClean="0">
                <a:effectLst/>
              </a:rPr>
              <a:t>Where APS exists in chronic inflammatory disorders, such as systemic lupus erythematosus, it is referred as secondary APS.</a:t>
            </a:r>
          </a:p>
          <a:p>
            <a:pPr eaLnBrk="1" hangingPunct="1">
              <a:lnSpc>
                <a:spcPct val="80000"/>
              </a:lnSpc>
              <a:defRPr/>
            </a:pPr>
            <a:r>
              <a:rPr lang="en-IN" sz="2400" smtClean="0">
                <a:effectLst/>
              </a:rPr>
              <a:t>The mechanisms by which aPL antibody  causes pregnancy morbidity include inhibition of trophoblastic function and differentiation and, in later pregnancy, thrombosis of the uteroplacental vasculature.</a:t>
            </a:r>
            <a:endParaRPr lang="en-US" sz="24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0"/>
            <a:ext cx="8229600" cy="836613"/>
          </a:xfrm>
        </p:spPr>
        <p:txBody>
          <a:bodyPr/>
          <a:lstStyle/>
          <a:p>
            <a:pPr eaLnBrk="1" hangingPunct="1"/>
            <a:r>
              <a:rPr lang="en-IN" i="1" smtClean="0">
                <a:effectLst/>
              </a:rPr>
              <a:t>Antiphospholipid syndrome</a:t>
            </a:r>
            <a:endParaRPr lang="en-US" i="1" smtClean="0">
              <a:effectLst/>
            </a:endParaRPr>
          </a:p>
        </p:txBody>
      </p:sp>
      <p:sp>
        <p:nvSpPr>
          <p:cNvPr id="130051" name="Rectangle 3"/>
          <p:cNvSpPr>
            <a:spLocks noGrp="1" noChangeArrowheads="1"/>
          </p:cNvSpPr>
          <p:nvPr>
            <p:ph type="body" idx="1"/>
          </p:nvPr>
        </p:nvSpPr>
        <p:spPr>
          <a:xfrm>
            <a:off x="457200" y="836613"/>
            <a:ext cx="8229600" cy="5761037"/>
          </a:xfrm>
        </p:spPr>
        <p:txBody>
          <a:bodyPr/>
          <a:lstStyle/>
          <a:p>
            <a:pPr eaLnBrk="1" hangingPunct="1"/>
            <a:r>
              <a:rPr lang="en-IN" sz="2800" b="1" smtClean="0">
                <a:effectLst/>
              </a:rPr>
              <a:t>To diagnose APS it is mandatory that the patient should have two positive tests at least six weeks apart for either lupus anticoagulant or anticardiolipin (aCL) antibodies of IgG and/or IgM class present in medium or high titre. (C)</a:t>
            </a:r>
          </a:p>
          <a:p>
            <a:pPr eaLnBrk="1" hangingPunct="1"/>
            <a:r>
              <a:rPr lang="en-IN" sz="2800" b="1" smtClean="0">
                <a:effectLst/>
              </a:rPr>
              <a:t>Currently there is no reliable evidence to show that steroids improve the live birth rate of women with recurrent miscarriage associated with aPL when compared with other treatment modalities; their use may provoke significant maternal and fetal morbidity.(A,Ib)</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0"/>
            <a:ext cx="8229600" cy="836613"/>
          </a:xfrm>
        </p:spPr>
        <p:txBody>
          <a:bodyPr/>
          <a:lstStyle/>
          <a:p>
            <a:pPr eaLnBrk="1" hangingPunct="1"/>
            <a:r>
              <a:rPr lang="en-IN" i="1" smtClean="0">
                <a:effectLst/>
              </a:rPr>
              <a:t>Antiphospholipid syndrome</a:t>
            </a:r>
            <a:endParaRPr lang="en-US" i="1" smtClean="0">
              <a:effectLst/>
            </a:endParaRPr>
          </a:p>
        </p:txBody>
      </p:sp>
      <p:sp>
        <p:nvSpPr>
          <p:cNvPr id="131075" name="Rectangle 3"/>
          <p:cNvSpPr>
            <a:spLocks noGrp="1" noChangeArrowheads="1"/>
          </p:cNvSpPr>
          <p:nvPr>
            <p:ph type="body" idx="1"/>
          </p:nvPr>
        </p:nvSpPr>
        <p:spPr>
          <a:xfrm>
            <a:off x="457200" y="836613"/>
            <a:ext cx="8229600" cy="5761037"/>
          </a:xfrm>
        </p:spPr>
        <p:txBody>
          <a:bodyPr/>
          <a:lstStyle/>
          <a:p>
            <a:pPr eaLnBrk="1" hangingPunct="1"/>
            <a:r>
              <a:rPr lang="en-IN" sz="2800" b="1" smtClean="0">
                <a:effectLst/>
              </a:rPr>
              <a:t>In women with a history of recurrent miscarriage and aPL, future live birth rate is significantly improved when a combination therapy of aspirin plus heparin is prescribed.(A,Ia)</a:t>
            </a:r>
          </a:p>
          <a:p>
            <a:pPr eaLnBrk="1" hangingPunct="1"/>
            <a:r>
              <a:rPr lang="en-IN" sz="2800" b="1" smtClean="0">
                <a:effectLst/>
              </a:rPr>
              <a:t>Pregnancies associated with aPL treated with aspirin and heparin remain at high risk of complications during all three trimesters  </a:t>
            </a:r>
            <a:r>
              <a:rPr lang="en-IN" sz="2800" smtClean="0">
                <a:effectLst/>
              </a:rPr>
              <a:t>including repeated miscarriage,</a:t>
            </a:r>
          </a:p>
          <a:p>
            <a:pPr eaLnBrk="1" hangingPunct="1">
              <a:buFont typeface="Wingdings" pitchFamily="2" charset="2"/>
              <a:buNone/>
            </a:pPr>
            <a:r>
              <a:rPr lang="en-IN" sz="2800" smtClean="0">
                <a:effectLst/>
              </a:rPr>
              <a:t>   pre-eclampsia, fetal growth restriction and preterm birth, necessitating careful antenatal surveillance.</a:t>
            </a:r>
            <a:r>
              <a:rPr lang="en-IN" sz="2800" b="1" smtClean="0">
                <a:effectLst/>
              </a:rPr>
              <a:t>(B ,III)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277813"/>
            <a:ext cx="8229600" cy="774700"/>
          </a:xfrm>
        </p:spPr>
        <p:txBody>
          <a:bodyPr/>
          <a:lstStyle/>
          <a:p>
            <a:pPr eaLnBrk="1" hangingPunct="1"/>
            <a:r>
              <a:rPr lang="en-IN" i="1" smtClean="0">
                <a:effectLst/>
              </a:rPr>
              <a:t>Alloimmune factors </a:t>
            </a:r>
            <a:endParaRPr lang="en-US" i="1" smtClean="0">
              <a:effectLst/>
            </a:endParaRPr>
          </a:p>
        </p:txBody>
      </p:sp>
      <p:sp>
        <p:nvSpPr>
          <p:cNvPr id="171011" name="Rectangle 3"/>
          <p:cNvSpPr>
            <a:spLocks noGrp="1" noChangeArrowheads="1"/>
          </p:cNvSpPr>
          <p:nvPr>
            <p:ph type="body" idx="1"/>
          </p:nvPr>
        </p:nvSpPr>
        <p:spPr>
          <a:xfrm>
            <a:off x="457200" y="981075"/>
            <a:ext cx="8229600" cy="5876925"/>
          </a:xfrm>
        </p:spPr>
        <p:txBody>
          <a:bodyPr/>
          <a:lstStyle/>
          <a:p>
            <a:pPr eaLnBrk="1" hangingPunct="1">
              <a:lnSpc>
                <a:spcPct val="90000"/>
              </a:lnSpc>
              <a:defRPr/>
            </a:pPr>
            <a:r>
              <a:rPr lang="en-IN" b="1" smtClean="0">
                <a:effectLst/>
              </a:rPr>
              <a:t>Immunotherapy, including paternal cell immunisation, third-party donor leucocytes,  trophoblast membranes and intravenous immunoglobulin (IVIG), in women with previous unexplained recurrent miscarriage does not improve the live birth rate.(A,Ia)</a:t>
            </a:r>
          </a:p>
          <a:p>
            <a:pPr eaLnBrk="1" hangingPunct="1">
              <a:lnSpc>
                <a:spcPct val="90000"/>
              </a:lnSpc>
              <a:defRPr/>
            </a:pPr>
            <a:r>
              <a:rPr lang="en-IN" smtClean="0">
                <a:effectLst/>
              </a:rPr>
              <a:t>Immunotherapy is expensive and has potentially serious adverse effects including transfusion reaction, anaphylactic shock and hepatitis.</a:t>
            </a:r>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0"/>
            <a:ext cx="8229600" cy="836613"/>
          </a:xfrm>
        </p:spPr>
        <p:txBody>
          <a:bodyPr/>
          <a:lstStyle/>
          <a:p>
            <a:pPr eaLnBrk="1" hangingPunct="1"/>
            <a:r>
              <a:rPr lang="en-IN" i="1" smtClean="0">
                <a:effectLst/>
              </a:rPr>
              <a:t>Infective agents</a:t>
            </a:r>
          </a:p>
        </p:txBody>
      </p:sp>
      <p:sp>
        <p:nvSpPr>
          <p:cNvPr id="133123" name="Rectangle 3"/>
          <p:cNvSpPr>
            <a:spLocks noGrp="1" noChangeArrowheads="1"/>
          </p:cNvSpPr>
          <p:nvPr>
            <p:ph type="body" idx="1"/>
          </p:nvPr>
        </p:nvSpPr>
        <p:spPr>
          <a:xfrm>
            <a:off x="457200" y="836613"/>
            <a:ext cx="8229600" cy="5761037"/>
          </a:xfrm>
        </p:spPr>
        <p:txBody>
          <a:bodyPr/>
          <a:lstStyle/>
          <a:p>
            <a:pPr eaLnBrk="1" hangingPunct="1"/>
            <a:r>
              <a:rPr lang="en-IN" sz="2800" b="1" smtClean="0">
                <a:effectLst/>
              </a:rPr>
              <a:t>TORCH (toxoplasmosis, other [congenital syphilis and viruses], rubella, cytomegalovirus and herpes simplex virus) screening is unhelpful in the investigation of recurrent miscarriage.(C,III)</a:t>
            </a:r>
          </a:p>
          <a:p>
            <a:pPr eaLnBrk="1" hangingPunct="1"/>
            <a:r>
              <a:rPr lang="en-IN" sz="2800" b="1" smtClean="0">
                <a:effectLst/>
              </a:rPr>
              <a:t>Screening for and treatment of bacterial vaginosis in early pregnancy among high risk women with a previous history of second-trimester miscarriage or spontaneous preterm  labour may reduce the risk of recurrent late loss and preterm birth.(A,Ia)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0"/>
            <a:ext cx="8229600" cy="836613"/>
          </a:xfrm>
        </p:spPr>
        <p:txBody>
          <a:bodyPr/>
          <a:lstStyle/>
          <a:p>
            <a:pPr eaLnBrk="1" hangingPunct="1"/>
            <a:r>
              <a:rPr lang="en-IN" i="1" smtClean="0">
                <a:effectLst/>
              </a:rPr>
              <a:t>Inherited thrombophilic defects</a:t>
            </a:r>
            <a:endParaRPr lang="en-US" i="1" smtClean="0">
              <a:effectLst/>
            </a:endParaRPr>
          </a:p>
        </p:txBody>
      </p:sp>
      <p:sp>
        <p:nvSpPr>
          <p:cNvPr id="80899" name="Rectangle 3"/>
          <p:cNvSpPr>
            <a:spLocks noGrp="1" noChangeArrowheads="1"/>
          </p:cNvSpPr>
          <p:nvPr>
            <p:ph type="body" idx="1"/>
          </p:nvPr>
        </p:nvSpPr>
        <p:spPr>
          <a:xfrm>
            <a:off x="457200" y="836613"/>
            <a:ext cx="8229600" cy="5761037"/>
          </a:xfrm>
        </p:spPr>
        <p:txBody>
          <a:bodyPr/>
          <a:lstStyle/>
          <a:p>
            <a:pPr eaLnBrk="1" hangingPunct="1">
              <a:defRPr/>
            </a:pPr>
            <a:r>
              <a:rPr lang="en-IN" i="1" smtClean="0">
                <a:effectLst/>
              </a:rPr>
              <a:t>Some genetic disorders of blood coagulation may increase the risk of both arterial and venous thrombosis. </a:t>
            </a:r>
          </a:p>
          <a:p>
            <a:pPr eaLnBrk="1" hangingPunct="1">
              <a:defRPr/>
            </a:pPr>
            <a:r>
              <a:rPr lang="en-IN" i="1" smtClean="0">
                <a:effectLst/>
              </a:rPr>
              <a:t>The better studied thrombophilias are caused by mutations of the genes for factor V Leiden, prothrombin, antithrombin, proteins C and S, and methylene tetrahydrofolate reductase (hyperhomocysteinemia).</a:t>
            </a:r>
          </a:p>
          <a:p>
            <a:pPr eaLnBrk="1" hangingPunct="1">
              <a:defRPr/>
            </a:pPr>
            <a:r>
              <a:rPr lang="en-IN" i="1" smtClean="0">
                <a:effectLst/>
              </a:rPr>
              <a:t> Because these are most commonly associated with recurrent miscarriage.</a:t>
            </a:r>
            <a:endParaRPr lang="en-IN"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nchorCtr="1"/>
          <a:lstStyle/>
          <a:p>
            <a:pPr eaLnBrk="1" hangingPunct="1">
              <a:defRPr/>
            </a:pPr>
            <a:r>
              <a:rPr lang="en-US" smtClean="0"/>
              <a:t>Non-surgical abortion </a:t>
            </a:r>
          </a:p>
        </p:txBody>
      </p:sp>
      <p:sp>
        <p:nvSpPr>
          <p:cNvPr id="18435" name="Rectangle 3"/>
          <p:cNvSpPr>
            <a:spLocks noGrp="1" noChangeArrowheads="1"/>
          </p:cNvSpPr>
          <p:nvPr>
            <p:ph type="body" idx="4294967295"/>
          </p:nvPr>
        </p:nvSpPr>
        <p:spPr/>
        <p:txBody>
          <a:bodyPr/>
          <a:lstStyle/>
          <a:p>
            <a:pPr eaLnBrk="1" hangingPunct="1">
              <a:lnSpc>
                <a:spcPct val="90000"/>
              </a:lnSpc>
              <a:defRPr/>
            </a:pPr>
            <a:r>
              <a:rPr lang="en-US" sz="2800" smtClean="0"/>
              <a:t>Sonogram to confirm IU pregnancy.</a:t>
            </a:r>
          </a:p>
          <a:p>
            <a:pPr eaLnBrk="1" hangingPunct="1">
              <a:lnSpc>
                <a:spcPct val="90000"/>
              </a:lnSpc>
              <a:defRPr/>
            </a:pPr>
            <a:r>
              <a:rPr lang="en-US" sz="2800" smtClean="0"/>
              <a:t>History &amp; physical</a:t>
            </a:r>
          </a:p>
          <a:p>
            <a:pPr eaLnBrk="1" hangingPunct="1">
              <a:lnSpc>
                <a:spcPct val="90000"/>
              </a:lnSpc>
              <a:defRPr/>
            </a:pPr>
            <a:r>
              <a:rPr lang="en-US" sz="2800" smtClean="0"/>
              <a:t>Social History</a:t>
            </a:r>
          </a:p>
          <a:p>
            <a:pPr eaLnBrk="1" hangingPunct="1">
              <a:lnSpc>
                <a:spcPct val="90000"/>
              </a:lnSpc>
              <a:defRPr/>
            </a:pPr>
            <a:r>
              <a:rPr lang="en-US" sz="2800" smtClean="0"/>
              <a:t>Consent form</a:t>
            </a:r>
          </a:p>
          <a:p>
            <a:pPr eaLnBrk="1" hangingPunct="1">
              <a:lnSpc>
                <a:spcPct val="90000"/>
              </a:lnSpc>
              <a:defRPr/>
            </a:pPr>
            <a:r>
              <a:rPr lang="en-US" sz="2800" smtClean="0"/>
              <a:t>Medications:</a:t>
            </a:r>
          </a:p>
          <a:p>
            <a:pPr eaLnBrk="1" hangingPunct="1">
              <a:lnSpc>
                <a:spcPct val="90000"/>
              </a:lnSpc>
              <a:defRPr/>
            </a:pPr>
            <a:r>
              <a:rPr lang="en-US" sz="2800" smtClean="0"/>
              <a:t>Methotrexate -for very early pregnancy, ectopic, cervical &amp; intramural</a:t>
            </a:r>
          </a:p>
          <a:p>
            <a:pPr eaLnBrk="1" hangingPunct="1">
              <a:lnSpc>
                <a:spcPct val="90000"/>
              </a:lnSpc>
              <a:defRPr/>
            </a:pPr>
            <a:r>
              <a:rPr lang="en-US" sz="2800" smtClean="0"/>
              <a:t>Mifeprestone(RU486) 600 vs. 200 mg.-0 hours</a:t>
            </a:r>
          </a:p>
          <a:p>
            <a:pPr eaLnBrk="1" hangingPunct="1">
              <a:lnSpc>
                <a:spcPct val="90000"/>
              </a:lnSpc>
              <a:defRPr/>
            </a:pPr>
            <a:r>
              <a:rPr lang="en-US" sz="2800" smtClean="0"/>
              <a:t>Misoprostol 800 mcg vaginal-after 24-48 hours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nchorCtr="1"/>
          <a:lstStyle/>
          <a:p>
            <a:pPr eaLnBrk="1" hangingPunct="1">
              <a:defRPr/>
            </a:pPr>
            <a:r>
              <a:rPr lang="en-US" sz="4000" smtClean="0"/>
              <a:t>None-surgical abortion complications</a:t>
            </a:r>
          </a:p>
        </p:txBody>
      </p:sp>
      <p:sp>
        <p:nvSpPr>
          <p:cNvPr id="16387" name="Rectangle 3"/>
          <p:cNvSpPr>
            <a:spLocks noGrp="1" noChangeArrowheads="1"/>
          </p:cNvSpPr>
          <p:nvPr>
            <p:ph type="body" idx="4294967295"/>
          </p:nvPr>
        </p:nvSpPr>
        <p:spPr/>
        <p:txBody>
          <a:bodyPr/>
          <a:lstStyle/>
          <a:p>
            <a:pPr eaLnBrk="1" hangingPunct="1">
              <a:defRPr/>
            </a:pPr>
            <a:r>
              <a:rPr lang="en-US" smtClean="0"/>
              <a:t>Other complication;</a:t>
            </a:r>
          </a:p>
          <a:p>
            <a:pPr eaLnBrk="1" hangingPunct="1">
              <a:defRPr/>
            </a:pPr>
            <a:r>
              <a:rPr lang="en-US" smtClean="0"/>
              <a:t>Failed Abortion, with Mifeprestone or Methotrexate</a:t>
            </a:r>
          </a:p>
          <a:p>
            <a:pPr eaLnBrk="1" hangingPunct="1">
              <a:defRPr/>
            </a:pPr>
            <a:r>
              <a:rPr lang="en-US" smtClean="0"/>
              <a:t>Incomplete abortion</a:t>
            </a:r>
          </a:p>
          <a:p>
            <a:pPr eaLnBrk="1" hangingPunct="1">
              <a:defRPr/>
            </a:pPr>
            <a:r>
              <a:rPr lang="en-US" smtClean="0"/>
              <a:t>Bleeding and Infection.</a:t>
            </a:r>
          </a:p>
          <a:p>
            <a:pPr eaLnBrk="1" hangingPunct="1">
              <a:defRPr/>
            </a:pPr>
            <a:r>
              <a:rPr lang="en-US" smtClean="0"/>
              <a:t>Exacerbation of asthma and hypertension.</a:t>
            </a:r>
          </a:p>
          <a:p>
            <a:pPr eaLnBrk="1" hangingPunct="1">
              <a:defRPr/>
            </a:pPr>
            <a:r>
              <a:rPr lang="en-US" smtClean="0"/>
              <a:t>Lack of access to medical care -issues.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0"/>
            <a:ext cx="8229600" cy="836613"/>
          </a:xfrm>
        </p:spPr>
        <p:txBody>
          <a:bodyPr/>
          <a:lstStyle/>
          <a:p>
            <a:pPr eaLnBrk="1" hangingPunct="1"/>
            <a:r>
              <a:rPr lang="en-IN" b="1" smtClean="0">
                <a:effectLst/>
              </a:rPr>
              <a:t>Investigations and treatments</a:t>
            </a:r>
          </a:p>
        </p:txBody>
      </p:sp>
      <p:sp>
        <p:nvSpPr>
          <p:cNvPr id="112643" name="Rectangle 3"/>
          <p:cNvSpPr>
            <a:spLocks noGrp="1" noChangeArrowheads="1"/>
          </p:cNvSpPr>
          <p:nvPr>
            <p:ph type="body" idx="1"/>
          </p:nvPr>
        </p:nvSpPr>
        <p:spPr>
          <a:xfrm>
            <a:off x="457200" y="836613"/>
            <a:ext cx="8229600" cy="5761037"/>
          </a:xfrm>
        </p:spPr>
        <p:txBody>
          <a:bodyPr/>
          <a:lstStyle/>
          <a:p>
            <a:pPr eaLnBrk="1" hangingPunct="1">
              <a:lnSpc>
                <a:spcPct val="90000"/>
              </a:lnSpc>
            </a:pPr>
            <a:r>
              <a:rPr lang="en-IN" sz="2800" i="1" smtClean="0">
                <a:effectLst/>
              </a:rPr>
              <a:t>Genetic factors</a:t>
            </a:r>
          </a:p>
          <a:p>
            <a:pPr eaLnBrk="1" hangingPunct="1">
              <a:lnSpc>
                <a:spcPct val="90000"/>
              </a:lnSpc>
            </a:pPr>
            <a:r>
              <a:rPr lang="en-IN" sz="2800" b="1" smtClean="0">
                <a:effectLst/>
              </a:rPr>
              <a:t>All couples with a history of recurrent miscarriage should have peripheral blood karyotyping performed. The finding of an abnormal parental karyotype should prompt  referral to a clinical geneticist. (C)</a:t>
            </a:r>
          </a:p>
          <a:p>
            <a:pPr eaLnBrk="1" hangingPunct="1">
              <a:lnSpc>
                <a:spcPct val="90000"/>
              </a:lnSpc>
            </a:pPr>
            <a:r>
              <a:rPr lang="en-IN" sz="2800" smtClean="0">
                <a:effectLst/>
              </a:rPr>
              <a:t>In approximately 3–5% of couples with recurrent miscarriage, one of the partners</a:t>
            </a:r>
          </a:p>
          <a:p>
            <a:pPr eaLnBrk="1" hangingPunct="1">
              <a:lnSpc>
                <a:spcPct val="90000"/>
              </a:lnSpc>
              <a:buFont typeface="Wingdings" pitchFamily="2" charset="2"/>
              <a:buNone/>
            </a:pPr>
            <a:r>
              <a:rPr lang="en-IN" sz="2800" smtClean="0">
                <a:effectLst/>
              </a:rPr>
              <a:t>   carries a balanced structural chromosomal anomaly. </a:t>
            </a:r>
          </a:p>
          <a:p>
            <a:pPr eaLnBrk="1" hangingPunct="1">
              <a:lnSpc>
                <a:spcPct val="90000"/>
              </a:lnSpc>
              <a:buFont typeface="Wingdings" pitchFamily="2" charset="2"/>
              <a:buNone/>
            </a:pPr>
            <a:r>
              <a:rPr lang="en-IN" sz="2800" smtClean="0">
                <a:effectLst/>
              </a:rPr>
              <a:t>The most common types of parental chromosomal abnormality are balanced reciprocal or Robertsonian translocations.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chorCtr="1"/>
          <a:lstStyle/>
          <a:p>
            <a:pPr eaLnBrk="1" hangingPunct="1">
              <a:defRPr/>
            </a:pPr>
            <a:r>
              <a:rPr lang="en-US" sz="4000" smtClean="0"/>
              <a:t>Non-Surgical Abortion Complications</a:t>
            </a:r>
          </a:p>
        </p:txBody>
      </p:sp>
      <p:sp>
        <p:nvSpPr>
          <p:cNvPr id="14339" name="Rectangle 3"/>
          <p:cNvSpPr>
            <a:spLocks noGrp="1" noChangeArrowheads="1"/>
          </p:cNvSpPr>
          <p:nvPr>
            <p:ph type="body" idx="4294967295"/>
          </p:nvPr>
        </p:nvSpPr>
        <p:spPr/>
        <p:txBody>
          <a:bodyPr/>
          <a:lstStyle/>
          <a:p>
            <a:pPr eaLnBrk="1" hangingPunct="1">
              <a:lnSpc>
                <a:spcPct val="90000"/>
              </a:lnSpc>
              <a:defRPr/>
            </a:pPr>
            <a:r>
              <a:rPr lang="en-US" sz="2800" smtClean="0"/>
              <a:t>Clostridium sordelli toxic shock syndrome:</a:t>
            </a:r>
          </a:p>
          <a:p>
            <a:pPr eaLnBrk="1" hangingPunct="1">
              <a:lnSpc>
                <a:spcPct val="90000"/>
              </a:lnSpc>
              <a:defRPr/>
            </a:pPr>
            <a:r>
              <a:rPr lang="en-US" sz="2800" smtClean="0"/>
              <a:t>C. sordellii is a gram-positive anaerobe and is part of the normal vaginal flora in about 5-l0% of women</a:t>
            </a:r>
          </a:p>
          <a:p>
            <a:pPr eaLnBrk="1" hangingPunct="1">
              <a:lnSpc>
                <a:spcPct val="90000"/>
              </a:lnSpc>
              <a:defRPr/>
            </a:pPr>
            <a:r>
              <a:rPr lang="en-US" sz="2800" smtClean="0"/>
              <a:t>Septic shock syndrome: acute respiratory distress syndrome, and multiple organ failure are consequences of a poorly controlled inflammatory response to infection or injury.</a:t>
            </a:r>
          </a:p>
          <a:p>
            <a:pPr eaLnBrk="1" hangingPunct="1">
              <a:lnSpc>
                <a:spcPct val="90000"/>
              </a:lnSpc>
              <a:defRPr/>
            </a:pPr>
            <a:r>
              <a:rPr lang="en-US" sz="2800" smtClean="0"/>
              <a:t>Treatment: Clindamycin combined with, TAH </a:t>
            </a:r>
          </a:p>
          <a:p>
            <a:pPr eaLnBrk="1" hangingPunct="1">
              <a:lnSpc>
                <a:spcPct val="90000"/>
              </a:lnSpc>
              <a:buFont typeface="Wingdings" pitchFamily="2" charset="2"/>
              <a:buNone/>
              <a:defRPr/>
            </a:pPr>
            <a:r>
              <a:rPr lang="en-US" sz="2800" smtClean="0"/>
              <a:t>   BS O, Antitoxin, and resuscitative measures.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nchorCtr="1"/>
          <a:lstStyle/>
          <a:p>
            <a:pPr eaLnBrk="1" hangingPunct="1">
              <a:defRPr/>
            </a:pPr>
            <a:r>
              <a:rPr lang="en-US" smtClean="0"/>
              <a:t>Surgical Abortion Complications</a:t>
            </a:r>
          </a:p>
        </p:txBody>
      </p:sp>
      <p:sp>
        <p:nvSpPr>
          <p:cNvPr id="24579" name="Rectangle 3"/>
          <p:cNvSpPr>
            <a:spLocks noGrp="1" noChangeArrowheads="1"/>
          </p:cNvSpPr>
          <p:nvPr>
            <p:ph type="body" idx="4294967295"/>
          </p:nvPr>
        </p:nvSpPr>
        <p:spPr/>
        <p:txBody>
          <a:bodyPr/>
          <a:lstStyle/>
          <a:p>
            <a:pPr eaLnBrk="1" hangingPunct="1">
              <a:lnSpc>
                <a:spcPct val="90000"/>
              </a:lnSpc>
              <a:defRPr/>
            </a:pPr>
            <a:r>
              <a:rPr lang="en-US" sz="2800" smtClean="0"/>
              <a:t>Factors precipitating abortion complications:</a:t>
            </a:r>
          </a:p>
          <a:p>
            <a:pPr eaLnBrk="1" hangingPunct="1">
              <a:lnSpc>
                <a:spcPct val="90000"/>
              </a:lnSpc>
              <a:defRPr/>
            </a:pPr>
            <a:r>
              <a:rPr lang="en-US" sz="2800" smtClean="0"/>
              <a:t>Surgeons’ inexperience.</a:t>
            </a:r>
          </a:p>
          <a:p>
            <a:pPr eaLnBrk="1" hangingPunct="1">
              <a:lnSpc>
                <a:spcPct val="90000"/>
              </a:lnSpc>
              <a:defRPr/>
            </a:pPr>
            <a:r>
              <a:rPr lang="en-US" sz="2800" smtClean="0"/>
              <a:t>Inadequate workup of the patient</a:t>
            </a:r>
          </a:p>
          <a:p>
            <a:pPr eaLnBrk="1" hangingPunct="1">
              <a:lnSpc>
                <a:spcPct val="90000"/>
              </a:lnSpc>
              <a:defRPr/>
            </a:pPr>
            <a:r>
              <a:rPr lang="en-US" sz="2800" smtClean="0"/>
              <a:t>Inadequate anesthesia.</a:t>
            </a:r>
          </a:p>
          <a:p>
            <a:pPr eaLnBrk="1" hangingPunct="1">
              <a:lnSpc>
                <a:spcPct val="90000"/>
              </a:lnSpc>
              <a:defRPr/>
            </a:pPr>
            <a:r>
              <a:rPr lang="en-US" sz="2800" smtClean="0"/>
              <a:t>Gross obesity.</a:t>
            </a:r>
          </a:p>
          <a:p>
            <a:pPr eaLnBrk="1" hangingPunct="1">
              <a:lnSpc>
                <a:spcPct val="90000"/>
              </a:lnSpc>
              <a:defRPr/>
            </a:pPr>
            <a:r>
              <a:rPr lang="en-US" sz="2800" smtClean="0"/>
              <a:t>Cervical anomalies and stenosis (infantile cx)</a:t>
            </a:r>
          </a:p>
          <a:p>
            <a:pPr eaLnBrk="1" hangingPunct="1">
              <a:lnSpc>
                <a:spcPct val="90000"/>
              </a:lnSpc>
              <a:defRPr/>
            </a:pPr>
            <a:r>
              <a:rPr lang="en-US" sz="2800" smtClean="0"/>
              <a:t>Uterine anomalies.</a:t>
            </a:r>
          </a:p>
          <a:p>
            <a:pPr eaLnBrk="1" hangingPunct="1">
              <a:lnSpc>
                <a:spcPct val="90000"/>
              </a:lnSpc>
              <a:defRPr/>
            </a:pPr>
            <a:r>
              <a:rPr lang="en-US" sz="2800" smtClean="0"/>
              <a:t>Placentation anomalies.</a:t>
            </a:r>
          </a:p>
          <a:p>
            <a:pPr eaLnBrk="1" hangingPunct="1">
              <a:lnSpc>
                <a:spcPct val="90000"/>
              </a:lnSpc>
              <a:defRPr/>
            </a:pPr>
            <a:r>
              <a:rPr lang="en-US" sz="2800" smtClean="0"/>
              <a:t>Previous cervical and uterine surgeries Leep, C/S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nchorCtr="1"/>
          <a:lstStyle/>
          <a:p>
            <a:pPr eaLnBrk="1" hangingPunct="1">
              <a:defRPr/>
            </a:pPr>
            <a:r>
              <a:rPr lang="en-US" smtClean="0"/>
              <a:t>Surgical Abortion Complications</a:t>
            </a:r>
          </a:p>
        </p:txBody>
      </p:sp>
      <p:sp>
        <p:nvSpPr>
          <p:cNvPr id="20483" name="Rectangle 3"/>
          <p:cNvSpPr>
            <a:spLocks noGrp="1" noChangeArrowheads="1"/>
          </p:cNvSpPr>
          <p:nvPr>
            <p:ph type="body" idx="4294967295"/>
          </p:nvPr>
        </p:nvSpPr>
        <p:spPr/>
        <p:txBody>
          <a:bodyPr/>
          <a:lstStyle/>
          <a:p>
            <a:pPr eaLnBrk="1" hangingPunct="1">
              <a:lnSpc>
                <a:spcPct val="90000"/>
              </a:lnSpc>
              <a:buFont typeface="Wingdings" pitchFamily="2" charset="2"/>
              <a:buNone/>
              <a:defRPr/>
            </a:pPr>
            <a:r>
              <a:rPr lang="en-US" sz="2400" smtClean="0"/>
              <a:t>Errors in proper diagnosis:</a:t>
            </a:r>
          </a:p>
          <a:p>
            <a:pPr eaLnBrk="1" hangingPunct="1">
              <a:lnSpc>
                <a:spcPct val="90000"/>
              </a:lnSpc>
              <a:defRPr/>
            </a:pPr>
            <a:r>
              <a:rPr lang="en-US" sz="2400" smtClean="0"/>
              <a:t>False positive pregnancy test (inflammatory bowel disease). </a:t>
            </a:r>
          </a:p>
          <a:p>
            <a:pPr eaLnBrk="1" hangingPunct="1">
              <a:lnSpc>
                <a:spcPct val="90000"/>
              </a:lnSpc>
              <a:defRPr/>
            </a:pPr>
            <a:r>
              <a:rPr lang="en-US" sz="2400" smtClean="0"/>
              <a:t>Gestational age errors</a:t>
            </a:r>
          </a:p>
          <a:p>
            <a:pPr eaLnBrk="1" hangingPunct="1">
              <a:lnSpc>
                <a:spcPct val="90000"/>
              </a:lnSpc>
              <a:defRPr/>
            </a:pPr>
            <a:r>
              <a:rPr lang="en-US" sz="2400" smtClean="0"/>
              <a:t>Pseudo sac.</a:t>
            </a:r>
          </a:p>
          <a:p>
            <a:pPr eaLnBrk="1" hangingPunct="1">
              <a:lnSpc>
                <a:spcPct val="90000"/>
              </a:lnSpc>
              <a:defRPr/>
            </a:pPr>
            <a:r>
              <a:rPr lang="en-US" sz="2400" smtClean="0"/>
              <a:t>Didelphic uterus</a:t>
            </a:r>
          </a:p>
          <a:p>
            <a:pPr eaLnBrk="1" hangingPunct="1">
              <a:lnSpc>
                <a:spcPct val="90000"/>
              </a:lnSpc>
              <a:defRPr/>
            </a:pPr>
            <a:r>
              <a:rPr lang="en-US" sz="2400" smtClean="0"/>
              <a:t>Ectopic pregnancy</a:t>
            </a:r>
          </a:p>
          <a:p>
            <a:pPr eaLnBrk="1" hangingPunct="1">
              <a:lnSpc>
                <a:spcPct val="90000"/>
              </a:lnSpc>
              <a:defRPr/>
            </a:pPr>
            <a:r>
              <a:rPr lang="en-US" sz="2400" smtClean="0"/>
              <a:t>Gestational Trophblastic Disease</a:t>
            </a:r>
          </a:p>
          <a:p>
            <a:pPr eaLnBrk="1" hangingPunct="1">
              <a:lnSpc>
                <a:spcPct val="90000"/>
              </a:lnSpc>
              <a:defRPr/>
            </a:pPr>
            <a:r>
              <a:rPr lang="en-US" sz="2400" smtClean="0"/>
              <a:t>Prevention: confirming pregnancy by a vaginal and or abdominal ultrasound- Post operative sonogram.</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nchorCtr="1"/>
          <a:lstStyle/>
          <a:p>
            <a:pPr eaLnBrk="1" hangingPunct="1">
              <a:defRPr/>
            </a:pPr>
            <a:r>
              <a:rPr lang="en-US" smtClean="0"/>
              <a:t>Surgical Abortion Complications </a:t>
            </a:r>
          </a:p>
        </p:txBody>
      </p:sp>
      <p:sp>
        <p:nvSpPr>
          <p:cNvPr id="61443" name="Rectangle 3"/>
          <p:cNvSpPr>
            <a:spLocks noGrp="1" noChangeArrowheads="1"/>
          </p:cNvSpPr>
          <p:nvPr>
            <p:ph type="body" idx="4294967295"/>
          </p:nvPr>
        </p:nvSpPr>
        <p:spPr/>
        <p:txBody>
          <a:bodyPr/>
          <a:lstStyle/>
          <a:p>
            <a:pPr eaLnBrk="1" hangingPunct="1">
              <a:defRPr/>
            </a:pPr>
            <a:r>
              <a:rPr lang="en-US" smtClean="0"/>
              <a:t>Anesthesia complications:</a:t>
            </a:r>
          </a:p>
          <a:p>
            <a:pPr eaLnBrk="1" hangingPunct="1">
              <a:buFont typeface="Wingdings" pitchFamily="2" charset="2"/>
              <a:buNone/>
              <a:defRPr/>
            </a:pPr>
            <a:endParaRPr lang="en-US" smtClean="0"/>
          </a:p>
          <a:p>
            <a:pPr eaLnBrk="1" hangingPunct="1">
              <a:defRPr/>
            </a:pPr>
            <a:r>
              <a:rPr lang="en-US" smtClean="0"/>
              <a:t>Local: inadequate pain management, seizure, allergy, and anaphylaxis. </a:t>
            </a:r>
          </a:p>
          <a:p>
            <a:pPr eaLnBrk="1" hangingPunct="1">
              <a:buFont typeface="Wingdings" pitchFamily="2" charset="2"/>
              <a:buNone/>
              <a:defRPr/>
            </a:pPr>
            <a:endParaRPr lang="en-US" smtClean="0"/>
          </a:p>
          <a:p>
            <a:pPr eaLnBrk="1" hangingPunct="1">
              <a:defRPr/>
            </a:pPr>
            <a:r>
              <a:rPr lang="en-US" smtClean="0"/>
              <a:t>Sedation and general anesthesia: hypoxia, apnea, aspiration …</a:t>
            </a:r>
          </a:p>
          <a:p>
            <a:pPr eaLnBrk="1" hangingPunct="1">
              <a:defRPr/>
            </a:pPr>
            <a:endParaRPr lang="en-US" smtClean="0"/>
          </a:p>
          <a:p>
            <a:pPr eaLnBrk="1" hangingPunct="1">
              <a:defRPr/>
            </a:pPr>
            <a:endParaRPr lang="en-US" smtClean="0"/>
          </a:p>
          <a:p>
            <a:pPr eaLnBrk="1" hangingPunct="1">
              <a:defRPr/>
            </a:pPr>
            <a:endParaRPr lang="en-US" smtClean="0"/>
          </a:p>
          <a:p>
            <a:pPr eaLnBrk="1" hangingPunct="1">
              <a:defRPr/>
            </a:pPr>
            <a:endParaRPr lang="en-US" smtClean="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nchorCtr="1"/>
          <a:lstStyle/>
          <a:p>
            <a:pPr eaLnBrk="1" hangingPunct="1">
              <a:defRPr/>
            </a:pPr>
            <a:r>
              <a:rPr lang="en-US" smtClean="0"/>
              <a:t>Surgical Abortion Complications</a:t>
            </a:r>
          </a:p>
        </p:txBody>
      </p:sp>
      <p:sp>
        <p:nvSpPr>
          <p:cNvPr id="26627" name="Rectangle 3"/>
          <p:cNvSpPr>
            <a:spLocks noGrp="1" noChangeArrowheads="1"/>
          </p:cNvSpPr>
          <p:nvPr>
            <p:ph type="body" idx="4294967295"/>
          </p:nvPr>
        </p:nvSpPr>
        <p:spPr/>
        <p:txBody>
          <a:bodyPr/>
          <a:lstStyle/>
          <a:p>
            <a:pPr eaLnBrk="1" hangingPunct="1">
              <a:defRPr/>
            </a:pPr>
            <a:r>
              <a:rPr lang="en-US" smtClean="0"/>
              <a:t>Cevical injuries:</a:t>
            </a:r>
          </a:p>
          <a:p>
            <a:pPr eaLnBrk="1" hangingPunct="1">
              <a:defRPr/>
            </a:pPr>
            <a:r>
              <a:rPr lang="en-US" smtClean="0"/>
              <a:t>Laceration, tenaculum tears.</a:t>
            </a:r>
          </a:p>
          <a:p>
            <a:pPr eaLnBrk="1" hangingPunct="1">
              <a:defRPr/>
            </a:pPr>
            <a:r>
              <a:rPr lang="en-US" smtClean="0"/>
              <a:t>Cervical injury secondary to excess and forceful dilatation.</a:t>
            </a:r>
          </a:p>
          <a:p>
            <a:pPr eaLnBrk="1" hangingPunct="1">
              <a:defRPr/>
            </a:pPr>
            <a:r>
              <a:rPr lang="en-US" smtClean="0"/>
              <a:t>Bleeding due to trauma and cervicitis.</a:t>
            </a:r>
          </a:p>
          <a:p>
            <a:pPr eaLnBrk="1" hangingPunct="1">
              <a:defRPr/>
            </a:pPr>
            <a:r>
              <a:rPr lang="en-US" smtClean="0"/>
              <a:t>Cervical stenosis .</a:t>
            </a:r>
          </a:p>
          <a:p>
            <a:pPr eaLnBrk="1" hangingPunct="1">
              <a:defRPr/>
            </a:pPr>
            <a:r>
              <a:rPr lang="en-US" smtClean="0"/>
              <a:t>False tunneling-Extreme flexion of the cervix, and ensuing perforation.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nchorCtr="1"/>
          <a:lstStyle/>
          <a:p>
            <a:pPr eaLnBrk="1" hangingPunct="1">
              <a:defRPr/>
            </a:pPr>
            <a:r>
              <a:rPr lang="en-US" smtClean="0"/>
              <a:t>Surgical Abortion Complications</a:t>
            </a:r>
          </a:p>
        </p:txBody>
      </p:sp>
      <p:sp>
        <p:nvSpPr>
          <p:cNvPr id="28675" name="Rectangle 3"/>
          <p:cNvSpPr>
            <a:spLocks noGrp="1" noChangeArrowheads="1"/>
          </p:cNvSpPr>
          <p:nvPr>
            <p:ph type="body" idx="4294967295"/>
          </p:nvPr>
        </p:nvSpPr>
        <p:spPr/>
        <p:txBody>
          <a:bodyPr>
            <a:normAutofit lnSpcReduction="10000"/>
          </a:bodyPr>
          <a:lstStyle/>
          <a:p>
            <a:pPr eaLnBrk="1" hangingPunct="1">
              <a:lnSpc>
                <a:spcPct val="90000"/>
              </a:lnSpc>
              <a:defRPr/>
            </a:pPr>
            <a:r>
              <a:rPr lang="en-US" smtClean="0"/>
              <a:t>Uterine Complications: </a:t>
            </a:r>
          </a:p>
          <a:p>
            <a:pPr eaLnBrk="1" hangingPunct="1">
              <a:lnSpc>
                <a:spcPct val="90000"/>
              </a:lnSpc>
              <a:defRPr/>
            </a:pPr>
            <a:r>
              <a:rPr lang="en-US" smtClean="0"/>
              <a:t>Failed Abortion.</a:t>
            </a:r>
          </a:p>
          <a:p>
            <a:pPr eaLnBrk="1" hangingPunct="1">
              <a:lnSpc>
                <a:spcPct val="90000"/>
              </a:lnSpc>
              <a:defRPr/>
            </a:pPr>
            <a:r>
              <a:rPr lang="en-US" smtClean="0"/>
              <a:t>Incomplete abortion.</a:t>
            </a:r>
          </a:p>
          <a:p>
            <a:pPr eaLnBrk="1" hangingPunct="1">
              <a:lnSpc>
                <a:spcPct val="90000"/>
              </a:lnSpc>
              <a:defRPr/>
            </a:pPr>
            <a:r>
              <a:rPr lang="en-US" smtClean="0"/>
              <a:t>Bleeding. </a:t>
            </a:r>
          </a:p>
          <a:p>
            <a:pPr eaLnBrk="1" hangingPunct="1">
              <a:lnSpc>
                <a:spcPct val="90000"/>
              </a:lnSpc>
              <a:defRPr/>
            </a:pPr>
            <a:r>
              <a:rPr lang="en-US" smtClean="0"/>
              <a:t>Trauma: perforation, scaring, fistula, and infertility.</a:t>
            </a:r>
          </a:p>
          <a:p>
            <a:pPr eaLnBrk="1" hangingPunct="1">
              <a:lnSpc>
                <a:spcPct val="90000"/>
              </a:lnSpc>
              <a:defRPr/>
            </a:pPr>
            <a:r>
              <a:rPr lang="en-US" smtClean="0"/>
              <a:t>Infection.</a:t>
            </a:r>
          </a:p>
          <a:p>
            <a:pPr eaLnBrk="1" hangingPunct="1">
              <a:lnSpc>
                <a:spcPct val="90000"/>
              </a:lnSpc>
              <a:defRPr/>
            </a:pPr>
            <a:r>
              <a:rPr lang="en-US" smtClean="0"/>
              <a:t>Retained boney fragments in uterus and cervix- secondary infertility</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nchorCtr="1"/>
          <a:lstStyle/>
          <a:p>
            <a:pPr eaLnBrk="1" hangingPunct="1">
              <a:defRPr/>
            </a:pPr>
            <a:r>
              <a:rPr lang="en-US" smtClean="0"/>
              <a:t>Surgical Abortion Complications</a:t>
            </a:r>
          </a:p>
        </p:txBody>
      </p:sp>
      <p:sp>
        <p:nvSpPr>
          <p:cNvPr id="38915" name="Rectangle 3"/>
          <p:cNvSpPr>
            <a:spLocks noGrp="1" noChangeArrowheads="1"/>
          </p:cNvSpPr>
          <p:nvPr>
            <p:ph type="body" idx="4294967295"/>
          </p:nvPr>
        </p:nvSpPr>
        <p:spPr/>
        <p:txBody>
          <a:bodyPr/>
          <a:lstStyle/>
          <a:p>
            <a:pPr eaLnBrk="1" hangingPunct="1">
              <a:lnSpc>
                <a:spcPct val="90000"/>
              </a:lnSpc>
              <a:defRPr/>
            </a:pPr>
            <a:r>
              <a:rPr lang="en-US" sz="2400" smtClean="0"/>
              <a:t>Uterine Bleeding:</a:t>
            </a:r>
          </a:p>
          <a:p>
            <a:pPr eaLnBrk="1" hangingPunct="1">
              <a:lnSpc>
                <a:spcPct val="90000"/>
              </a:lnSpc>
              <a:defRPr/>
            </a:pPr>
            <a:r>
              <a:rPr lang="en-US" sz="2400" smtClean="0"/>
              <a:t>Recognition from cervical bleeding. </a:t>
            </a:r>
          </a:p>
          <a:p>
            <a:pPr eaLnBrk="1" hangingPunct="1">
              <a:lnSpc>
                <a:spcPct val="90000"/>
              </a:lnSpc>
              <a:defRPr/>
            </a:pPr>
            <a:r>
              <a:rPr lang="en-US" sz="2400" smtClean="0"/>
              <a:t>Trauma –treat.</a:t>
            </a:r>
          </a:p>
          <a:p>
            <a:pPr eaLnBrk="1" hangingPunct="1">
              <a:lnSpc>
                <a:spcPct val="90000"/>
              </a:lnSpc>
              <a:defRPr/>
            </a:pPr>
            <a:r>
              <a:rPr lang="en-US" sz="2400" smtClean="0"/>
              <a:t>Uterine atony --grand mutiparous, </a:t>
            </a:r>
          </a:p>
          <a:p>
            <a:pPr eaLnBrk="1" hangingPunct="1">
              <a:lnSpc>
                <a:spcPct val="90000"/>
              </a:lnSpc>
              <a:defRPr/>
            </a:pPr>
            <a:r>
              <a:rPr lang="en-US" sz="2400" smtClean="0"/>
              <a:t>Rx - Misoprostol 400 microgram before and after the procedure intravaginally, inj.Methergin, and Hemobate IV.</a:t>
            </a:r>
          </a:p>
          <a:p>
            <a:pPr eaLnBrk="1" hangingPunct="1">
              <a:lnSpc>
                <a:spcPct val="90000"/>
              </a:lnSpc>
              <a:defRPr/>
            </a:pPr>
            <a:r>
              <a:rPr lang="en-US" sz="2400" smtClean="0"/>
              <a:t>Bleeding disorders</a:t>
            </a:r>
          </a:p>
          <a:p>
            <a:pPr eaLnBrk="1" hangingPunct="1">
              <a:lnSpc>
                <a:spcPct val="90000"/>
              </a:lnSpc>
              <a:defRPr/>
            </a:pPr>
            <a:r>
              <a:rPr lang="en-US" sz="2400" smtClean="0"/>
              <a:t>Post abortion syndrome (hematometra)</a:t>
            </a:r>
          </a:p>
          <a:p>
            <a:pPr eaLnBrk="1" hangingPunct="1">
              <a:lnSpc>
                <a:spcPct val="90000"/>
              </a:lnSpc>
              <a:buFont typeface="Wingdings" pitchFamily="2" charset="2"/>
              <a:buNone/>
              <a:defRPr/>
            </a:pPr>
            <a:r>
              <a:rPr lang="en-US" sz="2400" smtClean="0"/>
              <a:t>	due to excessive cervical flexion, </a:t>
            </a:r>
          </a:p>
          <a:p>
            <a:pPr eaLnBrk="1" hangingPunct="1">
              <a:lnSpc>
                <a:spcPct val="90000"/>
              </a:lnSpc>
              <a:defRPr/>
            </a:pPr>
            <a:r>
              <a:rPr lang="en-US" sz="2400" smtClean="0"/>
              <a:t>Pre-operative bleeding due to Misoprostol.</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nchorCtr="1"/>
          <a:lstStyle/>
          <a:p>
            <a:pPr eaLnBrk="1" hangingPunct="1">
              <a:defRPr/>
            </a:pPr>
            <a:r>
              <a:rPr lang="en-US" smtClean="0"/>
              <a:t>Surgical Abortion Complications</a:t>
            </a:r>
          </a:p>
        </p:txBody>
      </p:sp>
      <p:sp>
        <p:nvSpPr>
          <p:cNvPr id="40963" name="Rectangle 3"/>
          <p:cNvSpPr>
            <a:spLocks noGrp="1" noChangeArrowheads="1"/>
          </p:cNvSpPr>
          <p:nvPr>
            <p:ph type="body" idx="4294967295"/>
          </p:nvPr>
        </p:nvSpPr>
        <p:spPr/>
        <p:txBody>
          <a:bodyPr/>
          <a:lstStyle/>
          <a:p>
            <a:pPr eaLnBrk="1" hangingPunct="1">
              <a:defRPr/>
            </a:pPr>
            <a:r>
              <a:rPr lang="en-US" smtClean="0"/>
              <a:t>Uterine perforation:</a:t>
            </a:r>
          </a:p>
          <a:p>
            <a:pPr eaLnBrk="1" hangingPunct="1">
              <a:defRPr/>
            </a:pPr>
            <a:r>
              <a:rPr lang="en-US" smtClean="0"/>
              <a:t>locations </a:t>
            </a:r>
          </a:p>
          <a:p>
            <a:pPr eaLnBrk="1" hangingPunct="1">
              <a:defRPr/>
            </a:pPr>
            <a:r>
              <a:rPr lang="en-US" smtClean="0"/>
              <a:t>instrument type -i e canula,  curette, forceps, and sound.</a:t>
            </a:r>
          </a:p>
          <a:p>
            <a:pPr eaLnBrk="1" hangingPunct="1">
              <a:defRPr/>
            </a:pPr>
            <a:r>
              <a:rPr lang="en-US" smtClean="0"/>
              <a:t>Treatment: </a:t>
            </a:r>
          </a:p>
          <a:p>
            <a:pPr eaLnBrk="1" hangingPunct="1">
              <a:defRPr/>
            </a:pPr>
            <a:r>
              <a:rPr lang="en-US" smtClean="0"/>
              <a:t>Pt stable-Observation, antibiotics, </a:t>
            </a:r>
          </a:p>
          <a:p>
            <a:pPr eaLnBrk="1" hangingPunct="1">
              <a:defRPr/>
            </a:pPr>
            <a:r>
              <a:rPr lang="en-US" smtClean="0"/>
              <a:t>laparoscopy, Laparotomy, hysterectomy, adenexectomy, and bowel resection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nchorCtr="1"/>
          <a:lstStyle/>
          <a:p>
            <a:pPr eaLnBrk="1" hangingPunct="1">
              <a:defRPr/>
            </a:pPr>
            <a:r>
              <a:rPr lang="en-US" smtClean="0"/>
              <a:t>Second Trimester </a:t>
            </a:r>
          </a:p>
        </p:txBody>
      </p:sp>
      <p:sp>
        <p:nvSpPr>
          <p:cNvPr id="45059" name="Rectangle 3"/>
          <p:cNvSpPr>
            <a:spLocks noGrp="1" noChangeArrowheads="1"/>
          </p:cNvSpPr>
          <p:nvPr>
            <p:ph type="body" idx="4294967295"/>
          </p:nvPr>
        </p:nvSpPr>
        <p:spPr/>
        <p:txBody>
          <a:bodyPr/>
          <a:lstStyle/>
          <a:p>
            <a:pPr eaLnBrk="1" hangingPunct="1">
              <a:defRPr/>
            </a:pPr>
            <a:r>
              <a:rPr lang="en-US" sz="2800" smtClean="0"/>
              <a:t>Cervical dilation is the hallmark. </a:t>
            </a:r>
          </a:p>
          <a:p>
            <a:pPr eaLnBrk="1" hangingPunct="1">
              <a:defRPr/>
            </a:pPr>
            <a:r>
              <a:rPr lang="en-US" sz="2800" smtClean="0"/>
              <a:t>Laminaria, Foley catheter.,</a:t>
            </a:r>
          </a:p>
          <a:p>
            <a:pPr eaLnBrk="1" hangingPunct="1">
              <a:defRPr/>
            </a:pPr>
            <a:r>
              <a:rPr lang="en-US" sz="2800" smtClean="0"/>
              <a:t> Mifeprestone and Cytotech</a:t>
            </a:r>
          </a:p>
          <a:p>
            <a:pPr eaLnBrk="1" hangingPunct="1">
              <a:defRPr/>
            </a:pPr>
            <a:r>
              <a:rPr lang="en-US" sz="2800" smtClean="0"/>
              <a:t>Color Doppler sonogram in cases of previous uterine surgeries, to R/O accreta</a:t>
            </a:r>
          </a:p>
          <a:p>
            <a:pPr eaLnBrk="1" hangingPunct="1">
              <a:defRPr/>
            </a:pPr>
            <a:r>
              <a:rPr lang="en-US" sz="2800" smtClean="0"/>
              <a:t>Complications-Amniotic fluid emboli and DIC</a:t>
            </a:r>
          </a:p>
          <a:p>
            <a:pPr eaLnBrk="1" hangingPunct="1">
              <a:defRPr/>
            </a:pPr>
            <a:r>
              <a:rPr lang="en-US" sz="2800" smtClean="0"/>
              <a:t>Grand multiparous do sonogram for Placenta accreta &amp; percreta</a:t>
            </a:r>
          </a:p>
          <a:p>
            <a:pPr eaLnBrk="1" hangingPunct="1">
              <a:defRPr/>
            </a:pPr>
            <a:r>
              <a:rPr lang="en-US" sz="2800" smtClean="0"/>
              <a:t>Previous perforation and accreta percreta.</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457200" y="304800"/>
            <a:ext cx="8229600" cy="1143000"/>
          </a:xfrm>
        </p:spPr>
        <p:txBody>
          <a:bodyPr anchorCtr="1"/>
          <a:lstStyle/>
          <a:p>
            <a:pPr eaLnBrk="1" hangingPunct="1">
              <a:defRPr/>
            </a:pPr>
            <a:r>
              <a:rPr lang="en-US" smtClean="0"/>
              <a:t>Preventive Measures</a:t>
            </a:r>
          </a:p>
        </p:txBody>
      </p:sp>
      <p:sp>
        <p:nvSpPr>
          <p:cNvPr id="51203" name="Rectangle 3"/>
          <p:cNvSpPr>
            <a:spLocks noGrp="1" noChangeArrowheads="1"/>
          </p:cNvSpPr>
          <p:nvPr>
            <p:ph type="body" idx="4294967295"/>
          </p:nvPr>
        </p:nvSpPr>
        <p:spPr/>
        <p:txBody>
          <a:bodyPr/>
          <a:lstStyle/>
          <a:p>
            <a:pPr eaLnBrk="1" hangingPunct="1">
              <a:defRPr/>
            </a:pPr>
            <a:r>
              <a:rPr lang="en-US" smtClean="0"/>
              <a:t>Ultrasound.</a:t>
            </a:r>
          </a:p>
          <a:p>
            <a:pPr eaLnBrk="1" hangingPunct="1">
              <a:defRPr/>
            </a:pPr>
            <a:r>
              <a:rPr lang="en-US" smtClean="0"/>
              <a:t>Medications.</a:t>
            </a:r>
          </a:p>
          <a:p>
            <a:pPr eaLnBrk="1" hangingPunct="1">
              <a:defRPr/>
            </a:pPr>
            <a:r>
              <a:rPr lang="en-US" smtClean="0"/>
              <a:t>Preoperative evaluation &amp; examination.</a:t>
            </a:r>
          </a:p>
          <a:p>
            <a:pPr eaLnBrk="1" hangingPunct="1">
              <a:defRPr/>
            </a:pPr>
            <a:r>
              <a:rPr lang="en-US" smtClean="0"/>
              <a:t>Adequate anesthesia.</a:t>
            </a:r>
          </a:p>
          <a:p>
            <a:pPr eaLnBrk="1" hangingPunct="1">
              <a:defRPr/>
            </a:pPr>
            <a:r>
              <a:rPr lang="en-US" smtClean="0"/>
              <a:t>Adequate cervical dilation.</a:t>
            </a:r>
          </a:p>
          <a:p>
            <a:pPr eaLnBrk="1" hangingPunct="1">
              <a:defRPr/>
            </a:pPr>
            <a:r>
              <a:rPr lang="en-US" smtClean="0"/>
              <a:t>Surgical techniques.</a:t>
            </a:r>
          </a:p>
          <a:p>
            <a:pPr eaLnBrk="1" hangingPunct="1">
              <a:defRPr/>
            </a:pPr>
            <a:r>
              <a:rPr lang="en-US" smtClean="0"/>
              <a:t>Patients’ follow up and ultrasound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IN" i="1" smtClean="0">
                <a:effectLst/>
              </a:rPr>
              <a:t>Genetic factors</a:t>
            </a:r>
          </a:p>
        </p:txBody>
      </p:sp>
      <p:sp>
        <p:nvSpPr>
          <p:cNvPr id="142339" name="Rectangle 3"/>
          <p:cNvSpPr>
            <a:spLocks noGrp="1" noChangeArrowheads="1"/>
          </p:cNvSpPr>
          <p:nvPr>
            <p:ph type="body" idx="1"/>
          </p:nvPr>
        </p:nvSpPr>
        <p:spPr/>
        <p:txBody>
          <a:bodyPr/>
          <a:lstStyle/>
          <a:p>
            <a:pPr eaLnBrk="1" hangingPunct="1">
              <a:lnSpc>
                <a:spcPct val="90000"/>
              </a:lnSpc>
              <a:defRPr/>
            </a:pPr>
            <a:r>
              <a:rPr lang="en-IN" sz="2800" smtClean="0">
                <a:effectLst/>
              </a:rPr>
              <a:t>Genetic counselling offers the couple a prognosis for future pregnancy, familial chromosomal studies, counselling and</a:t>
            </a:r>
          </a:p>
          <a:p>
            <a:pPr eaLnBrk="1" hangingPunct="1">
              <a:lnSpc>
                <a:spcPct val="90000"/>
              </a:lnSpc>
              <a:buFont typeface="Wingdings" pitchFamily="2" charset="2"/>
              <a:buNone/>
              <a:defRPr/>
            </a:pPr>
            <a:r>
              <a:rPr lang="en-IN" sz="2800" smtClean="0">
                <a:effectLst/>
              </a:rPr>
              <a:t>    appropriate prenatal diagnosis in future pregnancies where there is a 5–10% chance of a pregnancy with an unbalanced translocation.</a:t>
            </a:r>
          </a:p>
          <a:p>
            <a:pPr eaLnBrk="1" hangingPunct="1">
              <a:lnSpc>
                <a:spcPct val="90000"/>
              </a:lnSpc>
              <a:defRPr/>
            </a:pPr>
            <a:r>
              <a:rPr lang="en-IN" sz="2800" b="1" smtClean="0">
                <a:effectLst/>
              </a:rPr>
              <a:t>In all couples with a history of recurrent miscarriage cytogenetic analysis of the products of conception should be performed if the next pregnancy fails. (C)</a:t>
            </a:r>
            <a:endParaRPr lang="en-IN" sz="280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nchorCtr="1"/>
          <a:lstStyle/>
          <a:p>
            <a:pPr eaLnBrk="1" hangingPunct="1">
              <a:defRPr/>
            </a:pPr>
            <a:r>
              <a:rPr lang="en-US" smtClean="0"/>
              <a:t>Preventive Measures</a:t>
            </a:r>
          </a:p>
        </p:txBody>
      </p:sp>
      <p:sp>
        <p:nvSpPr>
          <p:cNvPr id="49155" name="Rectangle 3"/>
          <p:cNvSpPr>
            <a:spLocks noGrp="1" noChangeArrowheads="1"/>
          </p:cNvSpPr>
          <p:nvPr>
            <p:ph type="body" idx="4294967295"/>
          </p:nvPr>
        </p:nvSpPr>
        <p:spPr/>
        <p:txBody>
          <a:bodyPr/>
          <a:lstStyle/>
          <a:p>
            <a:pPr eaLnBrk="1" hangingPunct="1">
              <a:defRPr/>
            </a:pPr>
            <a:r>
              <a:rPr lang="en-US" smtClean="0"/>
              <a:t>Pelvic ultrasound</a:t>
            </a:r>
          </a:p>
          <a:p>
            <a:pPr eaLnBrk="1" hangingPunct="1">
              <a:defRPr/>
            </a:pPr>
            <a:r>
              <a:rPr lang="en-US" smtClean="0"/>
              <a:t>Vaginal, vs. abdominal,</a:t>
            </a:r>
          </a:p>
          <a:p>
            <a:pPr eaLnBrk="1" hangingPunct="1">
              <a:defRPr/>
            </a:pPr>
            <a:r>
              <a:rPr lang="en-US" smtClean="0"/>
              <a:t>Preoperative, intra, postoperative, &amp; on follow up</a:t>
            </a:r>
          </a:p>
          <a:p>
            <a:pPr eaLnBrk="1" hangingPunct="1">
              <a:defRPr/>
            </a:pPr>
            <a:r>
              <a:rPr lang="en-US" smtClean="0"/>
              <a:t>Color Doppler flow to R/O accreta &amp; percreta</a:t>
            </a:r>
          </a:p>
          <a:p>
            <a:pPr eaLnBrk="1" hangingPunct="1">
              <a:defRPr/>
            </a:pPr>
            <a:r>
              <a:rPr lang="en-US" smtClean="0"/>
              <a:t>Placental localization in  previous C/S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nchorCtr="1"/>
          <a:lstStyle/>
          <a:p>
            <a:pPr eaLnBrk="1" hangingPunct="1">
              <a:defRPr/>
            </a:pPr>
            <a:r>
              <a:rPr lang="en-US" smtClean="0"/>
              <a:t>Preventive Measures</a:t>
            </a:r>
          </a:p>
        </p:txBody>
      </p:sp>
      <p:sp>
        <p:nvSpPr>
          <p:cNvPr id="53251" name="Rectangle 3"/>
          <p:cNvSpPr>
            <a:spLocks noGrp="1" noChangeArrowheads="1"/>
          </p:cNvSpPr>
          <p:nvPr>
            <p:ph type="body" idx="4294967295"/>
          </p:nvPr>
        </p:nvSpPr>
        <p:spPr/>
        <p:txBody>
          <a:bodyPr/>
          <a:lstStyle/>
          <a:p>
            <a:pPr eaLnBrk="1" hangingPunct="1">
              <a:defRPr/>
            </a:pPr>
            <a:r>
              <a:rPr lang="en-US" smtClean="0"/>
              <a:t>Medications:</a:t>
            </a:r>
          </a:p>
          <a:p>
            <a:pPr eaLnBrk="1" hangingPunct="1">
              <a:defRPr/>
            </a:pPr>
            <a:r>
              <a:rPr lang="en-US" smtClean="0"/>
              <a:t>Misoprostol.</a:t>
            </a:r>
          </a:p>
          <a:p>
            <a:pPr eaLnBrk="1" hangingPunct="1">
              <a:defRPr/>
            </a:pPr>
            <a:r>
              <a:rPr lang="en-US" smtClean="0"/>
              <a:t>Mifeprestone.</a:t>
            </a:r>
          </a:p>
          <a:p>
            <a:pPr eaLnBrk="1" hangingPunct="1">
              <a:defRPr/>
            </a:pPr>
            <a:r>
              <a:rPr lang="en-US" smtClean="0"/>
              <a:t>Analgesics-fortwin +phenergan-im</a:t>
            </a:r>
          </a:p>
          <a:p>
            <a:pPr eaLnBrk="1" hangingPunct="1">
              <a:defRPr/>
            </a:pPr>
            <a:r>
              <a:rPr lang="en-US" smtClean="0"/>
              <a:t>Antibiotics - Doxycycline, Metronidazole.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nchorCtr="1"/>
          <a:lstStyle/>
          <a:p>
            <a:pPr eaLnBrk="1" hangingPunct="1">
              <a:defRPr/>
            </a:pPr>
            <a:r>
              <a:rPr lang="en-US" smtClean="0"/>
              <a:t>Preventive Measures</a:t>
            </a:r>
          </a:p>
        </p:txBody>
      </p:sp>
      <p:sp>
        <p:nvSpPr>
          <p:cNvPr id="55299" name="Rectangle 3"/>
          <p:cNvSpPr>
            <a:spLocks noGrp="1" noChangeArrowheads="1"/>
          </p:cNvSpPr>
          <p:nvPr>
            <p:ph type="body" idx="4294967295"/>
          </p:nvPr>
        </p:nvSpPr>
        <p:spPr/>
        <p:txBody>
          <a:bodyPr/>
          <a:lstStyle/>
          <a:p>
            <a:pPr eaLnBrk="1" hangingPunct="1">
              <a:lnSpc>
                <a:spcPct val="90000"/>
              </a:lnSpc>
              <a:defRPr/>
            </a:pPr>
            <a:r>
              <a:rPr lang="en-US" smtClean="0"/>
              <a:t>Surgical technique:</a:t>
            </a:r>
          </a:p>
          <a:p>
            <a:pPr eaLnBrk="1" hangingPunct="1">
              <a:lnSpc>
                <a:spcPct val="90000"/>
              </a:lnSpc>
              <a:defRPr/>
            </a:pPr>
            <a:r>
              <a:rPr lang="en-US" smtClean="0"/>
              <a:t>Examination prior to procedure.</a:t>
            </a:r>
          </a:p>
          <a:p>
            <a:pPr eaLnBrk="1" hangingPunct="1">
              <a:lnSpc>
                <a:spcPct val="90000"/>
              </a:lnSpc>
              <a:defRPr/>
            </a:pPr>
            <a:r>
              <a:rPr lang="en-US" smtClean="0"/>
              <a:t>Dilation and dilator.</a:t>
            </a:r>
          </a:p>
          <a:p>
            <a:pPr eaLnBrk="1" hangingPunct="1">
              <a:lnSpc>
                <a:spcPct val="90000"/>
              </a:lnSpc>
              <a:defRPr/>
            </a:pPr>
            <a:r>
              <a:rPr lang="en-US" smtClean="0"/>
              <a:t>Suctioning: upper vs. lower segment</a:t>
            </a:r>
          </a:p>
          <a:p>
            <a:pPr eaLnBrk="1" hangingPunct="1">
              <a:lnSpc>
                <a:spcPct val="90000"/>
              </a:lnSpc>
              <a:defRPr/>
            </a:pPr>
            <a:r>
              <a:rPr lang="en-US" smtClean="0"/>
              <a:t>Canula: size, drawing vs. pushing.</a:t>
            </a:r>
          </a:p>
          <a:p>
            <a:pPr eaLnBrk="1" hangingPunct="1">
              <a:lnSpc>
                <a:spcPct val="90000"/>
              </a:lnSpc>
              <a:defRPr/>
            </a:pPr>
            <a:r>
              <a:rPr lang="en-US" smtClean="0"/>
              <a:t>Sounding: none.</a:t>
            </a:r>
          </a:p>
          <a:p>
            <a:pPr eaLnBrk="1" hangingPunct="1">
              <a:lnSpc>
                <a:spcPct val="90000"/>
              </a:lnSpc>
              <a:defRPr/>
            </a:pPr>
            <a:r>
              <a:rPr lang="en-US" smtClean="0"/>
              <a:t>Curettage: for exploration.</a:t>
            </a:r>
          </a:p>
          <a:p>
            <a:pPr eaLnBrk="1" hangingPunct="1">
              <a:lnSpc>
                <a:spcPct val="90000"/>
              </a:lnSpc>
              <a:defRPr/>
            </a:pPr>
            <a:r>
              <a:rPr lang="en-US" smtClean="0"/>
              <a:t>Pace of the procedure.</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
          <p:cNvSpPr>
            <a:spLocks noChangeArrowheads="1"/>
          </p:cNvSpPr>
          <p:nvPr/>
        </p:nvSpPr>
        <p:spPr bwMode="auto">
          <a:xfrm>
            <a:off x="0" y="0"/>
            <a:ext cx="9144000" cy="5632450"/>
          </a:xfrm>
          <a:prstGeom prst="rect">
            <a:avLst/>
          </a:prstGeom>
          <a:noFill/>
          <a:ln w="9525">
            <a:noFill/>
            <a:miter lim="800000"/>
            <a:headEnd/>
            <a:tailEnd/>
          </a:ln>
        </p:spPr>
        <p:txBody>
          <a:bodyPr anchor="ctr">
            <a:spAutoFit/>
          </a:bodyPr>
          <a:lstStyle/>
          <a:p>
            <a:pPr eaLnBrk="0" hangingPunct="0"/>
            <a:r>
              <a:rPr lang="en-US" sz="2000">
                <a:solidFill>
                  <a:srgbClr val="000000"/>
                </a:solidFill>
                <a:latin typeface="Georgia" pitchFamily="18" charset="0"/>
                <a:cs typeface="Times New Roman" pitchFamily="18" charset="0"/>
              </a:rPr>
              <a:t>TRUE/FALSE  IN ABORTIONS</a:t>
            </a:r>
            <a:endParaRPr lang="en-US" sz="2000"/>
          </a:p>
          <a:p>
            <a:pPr eaLnBrk="0" hangingPunct="0"/>
            <a:r>
              <a:rPr lang="en-US" sz="2000">
                <a:solidFill>
                  <a:srgbClr val="000000"/>
                </a:solidFill>
                <a:latin typeface="Georgia" pitchFamily="18" charset="0"/>
                <a:cs typeface="Times New Roman" pitchFamily="18" charset="0"/>
              </a:rPr>
              <a:t>1. The most common cause of early abortion is chromosomal abnormalities of the conceptus.</a:t>
            </a:r>
            <a:r>
              <a:rPr lang="en-US" sz="2000">
                <a:cs typeface="Times New Roman" pitchFamily="18" charset="0"/>
              </a:rPr>
              <a:t> TRUE</a:t>
            </a:r>
            <a:endParaRPr lang="en-US" sz="2000"/>
          </a:p>
          <a:p>
            <a:pPr eaLnBrk="0" hangingPunct="0"/>
            <a:r>
              <a:rPr lang="en-US" sz="2000">
                <a:solidFill>
                  <a:srgbClr val="000000"/>
                </a:solidFill>
                <a:latin typeface="Georgia" pitchFamily="18" charset="0"/>
                <a:cs typeface="Times New Roman" pitchFamily="18" charset="0"/>
              </a:rPr>
              <a:t>2. Most abortions occur during the 2nd trimester.</a:t>
            </a:r>
            <a:r>
              <a:rPr lang="en-US" sz="2000">
                <a:cs typeface="Times New Roman" pitchFamily="18" charset="0"/>
              </a:rPr>
              <a:t> FALSE</a:t>
            </a:r>
            <a:endParaRPr lang="en-US" sz="2000"/>
          </a:p>
          <a:p>
            <a:pPr eaLnBrk="0" hangingPunct="0"/>
            <a:r>
              <a:rPr lang="en-US" sz="2000">
                <a:solidFill>
                  <a:srgbClr val="000000"/>
                </a:solidFill>
                <a:latin typeface="Georgia" pitchFamily="18" charset="0"/>
                <a:cs typeface="Times New Roman" pitchFamily="18" charset="0"/>
              </a:rPr>
              <a:t>3. Cervical incompetence is a common cause of 1st trimester abortions.</a:t>
            </a:r>
            <a:r>
              <a:rPr lang="en-US" sz="2000">
                <a:cs typeface="Times New Roman" pitchFamily="18" charset="0"/>
              </a:rPr>
              <a:t> FALSE</a:t>
            </a:r>
            <a:endParaRPr lang="en-US" sz="2000"/>
          </a:p>
          <a:p>
            <a:pPr eaLnBrk="0" hangingPunct="0"/>
            <a:r>
              <a:rPr lang="en-US" sz="2000">
                <a:solidFill>
                  <a:srgbClr val="000000"/>
                </a:solidFill>
                <a:latin typeface="Georgia" pitchFamily="18" charset="0"/>
                <a:cs typeface="Times New Roman" pitchFamily="18" charset="0"/>
              </a:rPr>
              <a:t>4. In abortion, pelvic pain usually precedes vaginal bleeding.</a:t>
            </a:r>
            <a:r>
              <a:rPr lang="en-US" sz="2000">
                <a:cs typeface="Times New Roman" pitchFamily="18" charset="0"/>
              </a:rPr>
              <a:t> FALSE</a:t>
            </a:r>
            <a:endParaRPr lang="en-US" sz="2000"/>
          </a:p>
          <a:p>
            <a:pPr eaLnBrk="0" hangingPunct="0"/>
            <a:r>
              <a:rPr lang="en-US" sz="2000">
                <a:solidFill>
                  <a:srgbClr val="000000"/>
                </a:solidFill>
                <a:latin typeface="Georgia" pitchFamily="18" charset="0"/>
                <a:cs typeface="Times New Roman" pitchFamily="18" charset="0"/>
              </a:rPr>
              <a:t>5. If threatening abortion stops and the pregnancy continues to term the fetal prognosis is less favourable than in normal pregnancy.</a:t>
            </a:r>
            <a:r>
              <a:rPr lang="en-US" sz="2000">
                <a:cs typeface="Times New Roman" pitchFamily="18" charset="0"/>
              </a:rPr>
              <a:t> FALSE</a:t>
            </a:r>
            <a:endParaRPr lang="en-US" sz="2000"/>
          </a:p>
          <a:p>
            <a:pPr eaLnBrk="0" hangingPunct="0"/>
            <a:r>
              <a:rPr lang="en-US" sz="2000">
                <a:solidFill>
                  <a:srgbClr val="000000"/>
                </a:solidFill>
                <a:latin typeface="Georgia" pitchFamily="18" charset="0"/>
                <a:cs typeface="Times New Roman" pitchFamily="18" charset="0"/>
              </a:rPr>
              <a:t>6. A negative pregnancy test excludes the diagnosis of threatened abortion</a:t>
            </a:r>
            <a:r>
              <a:rPr lang="en-US" sz="2000">
                <a:cs typeface="Times New Roman" pitchFamily="18" charset="0"/>
              </a:rPr>
              <a:t> TRUE</a:t>
            </a:r>
            <a:endParaRPr lang="en-US" sz="2000"/>
          </a:p>
          <a:p>
            <a:pPr eaLnBrk="0" hangingPunct="0"/>
            <a:r>
              <a:rPr lang="en-US" sz="2000">
                <a:solidFill>
                  <a:srgbClr val="000000"/>
                </a:solidFill>
                <a:latin typeface="Georgia" pitchFamily="18" charset="0"/>
                <a:cs typeface="Times New Roman" pitchFamily="18" charset="0"/>
              </a:rPr>
              <a:t>presence of hydrorrhoea is sufficient for the diagnosis of inevitable abortion.</a:t>
            </a:r>
            <a:r>
              <a:rPr lang="en-US" sz="2000">
                <a:cs typeface="Times New Roman" pitchFamily="18" charset="0"/>
              </a:rPr>
              <a:t>  TRUE</a:t>
            </a:r>
            <a:endParaRPr lang="en-US" sz="2000"/>
          </a:p>
          <a:p>
            <a:pPr eaLnBrk="0" hangingPunct="0"/>
            <a:r>
              <a:rPr lang="en-US" sz="2000">
                <a:solidFill>
                  <a:srgbClr val="000000"/>
                </a:solidFill>
                <a:latin typeface="Georgia" pitchFamily="18" charset="0"/>
                <a:cs typeface="Times New Roman" pitchFamily="18" charset="0"/>
              </a:rPr>
              <a:t>8. A positive pregnancy test excludes the diagnosis of inevitable abortion.</a:t>
            </a:r>
            <a:r>
              <a:rPr lang="en-US" sz="2000">
                <a:cs typeface="Times New Roman" pitchFamily="18" charset="0"/>
              </a:rPr>
              <a:t> FALSE</a:t>
            </a:r>
            <a:endParaRPr lang="en-US" sz="2000"/>
          </a:p>
          <a:p>
            <a:pPr eaLnBrk="0" hangingPunct="0"/>
            <a:r>
              <a:rPr lang="en-US" sz="2000">
                <a:solidFill>
                  <a:srgbClr val="000000"/>
                </a:solidFill>
                <a:latin typeface="Georgia" pitchFamily="18" charset="0"/>
                <a:cs typeface="Times New Roman" pitchFamily="18" charset="0"/>
              </a:rPr>
              <a:t>9. Neglected cases of missed abortion might be complicated by DIC.</a:t>
            </a:r>
            <a:r>
              <a:rPr lang="en-US" sz="2000">
                <a:cs typeface="Times New Roman" pitchFamily="18" charset="0"/>
              </a:rPr>
              <a:t> TR</a:t>
            </a:r>
            <a:endParaRPr lang="en-US" sz="2000"/>
          </a:p>
          <a:p>
            <a:pPr eaLnBrk="0" hangingPunct="0"/>
            <a:r>
              <a:rPr lang="en-US" sz="2000">
                <a:solidFill>
                  <a:srgbClr val="000000"/>
                </a:solidFill>
                <a:latin typeface="Georgia" pitchFamily="18" charset="0"/>
                <a:cs typeface="Times New Roman" pitchFamily="18" charset="0"/>
              </a:rPr>
              <a:t>10. The most common presenting symptom in cervical abortion is prolonged vaginal bleeding.</a:t>
            </a:r>
            <a:r>
              <a:rPr lang="en-US" sz="2000">
                <a:cs typeface="Times New Roman" pitchFamily="18" charset="0"/>
              </a:rPr>
              <a:t> FALSE</a:t>
            </a:r>
            <a:endParaRPr lang="en-US" sz="2000"/>
          </a:p>
          <a:p>
            <a:pPr eaLnBrk="0" hangingPunct="0"/>
            <a:r>
              <a:rPr lang="en-US" sz="2000">
                <a:solidFill>
                  <a:srgbClr val="000000"/>
                </a:solidFill>
                <a:latin typeface="Georgia" pitchFamily="18" charset="0"/>
                <a:cs typeface="Times New Roman" pitchFamily="18" charset="0"/>
              </a:rPr>
              <a:t>11. Most cases of early abortion (&lt;8 weeks) are complete and don't need surgical intervention.</a:t>
            </a:r>
            <a:r>
              <a:rPr lang="en-US" sz="2000">
                <a:cs typeface="Times New Roman" pitchFamily="18" charset="0"/>
              </a:rPr>
              <a:t> TRUE</a:t>
            </a:r>
            <a:endParaRPr lang="en-US"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0"/>
            <a:ext cx="8229600" cy="836613"/>
          </a:xfrm>
        </p:spPr>
        <p:txBody>
          <a:bodyPr/>
          <a:lstStyle/>
          <a:p>
            <a:pPr eaLnBrk="1" hangingPunct="1"/>
            <a:r>
              <a:rPr lang="en-IN" i="1" smtClean="0">
                <a:effectLst/>
              </a:rPr>
              <a:t>Anatomical factors</a:t>
            </a:r>
          </a:p>
        </p:txBody>
      </p:sp>
      <p:sp>
        <p:nvSpPr>
          <p:cNvPr id="114691" name="Rectangle 3"/>
          <p:cNvSpPr>
            <a:spLocks noGrp="1" noChangeArrowheads="1"/>
          </p:cNvSpPr>
          <p:nvPr>
            <p:ph type="body" idx="1"/>
          </p:nvPr>
        </p:nvSpPr>
        <p:spPr>
          <a:xfrm>
            <a:off x="457200" y="836613"/>
            <a:ext cx="8229600" cy="5761037"/>
          </a:xfrm>
        </p:spPr>
        <p:txBody>
          <a:bodyPr/>
          <a:lstStyle/>
          <a:p>
            <a:pPr eaLnBrk="1" hangingPunct="1">
              <a:lnSpc>
                <a:spcPct val="80000"/>
              </a:lnSpc>
            </a:pPr>
            <a:r>
              <a:rPr lang="en-IN" sz="2800" smtClean="0">
                <a:effectLst/>
              </a:rPr>
              <a:t>Prevalence of uterine anomalies in recurrent miscarriage populations range between 1.8% and 37.6%.</a:t>
            </a:r>
          </a:p>
          <a:p>
            <a:pPr eaLnBrk="1" hangingPunct="1">
              <a:lnSpc>
                <a:spcPct val="80000"/>
              </a:lnSpc>
            </a:pPr>
            <a:r>
              <a:rPr lang="en-IN" sz="2800" smtClean="0">
                <a:effectLst/>
              </a:rPr>
              <a:t>The prevalence of uterine malformations appears to be higher in women with late miscarriages compared with women who suffer early miscarriages.</a:t>
            </a:r>
          </a:p>
          <a:p>
            <a:pPr eaLnBrk="1" hangingPunct="1">
              <a:lnSpc>
                <a:spcPct val="80000"/>
              </a:lnSpc>
              <a:buFont typeface="Wingdings" pitchFamily="2" charset="2"/>
              <a:buNone/>
            </a:pPr>
            <a:r>
              <a:rPr lang="en-IN" sz="2800" smtClean="0">
                <a:effectLst/>
              </a:rPr>
              <a:t>  This may be related to the cervical</a:t>
            </a:r>
          </a:p>
          <a:p>
            <a:pPr eaLnBrk="1" hangingPunct="1">
              <a:lnSpc>
                <a:spcPct val="80000"/>
              </a:lnSpc>
              <a:buFont typeface="Wingdings" pitchFamily="2" charset="2"/>
              <a:buNone/>
            </a:pPr>
            <a:r>
              <a:rPr lang="en-IN" sz="2800" smtClean="0">
                <a:effectLst/>
              </a:rPr>
              <a:t>  weakness that is frequently associated with uterine malformation .</a:t>
            </a:r>
          </a:p>
          <a:p>
            <a:pPr eaLnBrk="1" hangingPunct="1">
              <a:lnSpc>
                <a:spcPct val="80000"/>
              </a:lnSpc>
            </a:pPr>
            <a:r>
              <a:rPr lang="en-IN" sz="2800" smtClean="0">
                <a:effectLst/>
              </a:rPr>
              <a:t>Open uterine surgery is associated with postoperative infertility and carries a significant</a:t>
            </a:r>
          </a:p>
          <a:p>
            <a:pPr eaLnBrk="1" hangingPunct="1">
              <a:lnSpc>
                <a:spcPct val="80000"/>
              </a:lnSpc>
              <a:buFont typeface="Wingdings" pitchFamily="2" charset="2"/>
              <a:buNone/>
            </a:pPr>
            <a:r>
              <a:rPr lang="en-IN" sz="2800" smtClean="0">
                <a:effectLst/>
              </a:rPr>
              <a:t>   risk of uterine scar rupture during pregnancy. These complications are less likely to occur after</a:t>
            </a:r>
          </a:p>
          <a:p>
            <a:pPr eaLnBrk="1" hangingPunct="1">
              <a:lnSpc>
                <a:spcPct val="80000"/>
              </a:lnSpc>
              <a:buFont typeface="Wingdings" pitchFamily="2" charset="2"/>
              <a:buNone/>
            </a:pPr>
            <a:r>
              <a:rPr lang="en-IN" sz="2800" smtClean="0">
                <a:effectLst/>
              </a:rPr>
              <a:t>    hysteroscopic surgery.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0"/>
            <a:ext cx="8229600" cy="836613"/>
          </a:xfrm>
        </p:spPr>
        <p:txBody>
          <a:bodyPr/>
          <a:lstStyle/>
          <a:p>
            <a:pPr eaLnBrk="1" hangingPunct="1"/>
            <a:r>
              <a:rPr lang="en-IN" i="1" smtClean="0">
                <a:effectLst/>
              </a:rPr>
              <a:t>Anatomical factors</a:t>
            </a:r>
          </a:p>
        </p:txBody>
      </p:sp>
      <p:sp>
        <p:nvSpPr>
          <p:cNvPr id="115715" name="Rectangle 3"/>
          <p:cNvSpPr>
            <a:spLocks noGrp="1" noChangeArrowheads="1"/>
          </p:cNvSpPr>
          <p:nvPr>
            <p:ph type="body" idx="1"/>
          </p:nvPr>
        </p:nvSpPr>
        <p:spPr>
          <a:xfrm>
            <a:off x="457200" y="836613"/>
            <a:ext cx="8229600" cy="5761037"/>
          </a:xfrm>
        </p:spPr>
        <p:txBody>
          <a:bodyPr/>
          <a:lstStyle/>
          <a:p>
            <a:pPr eaLnBrk="1" hangingPunct="1"/>
            <a:r>
              <a:rPr lang="en-IN" sz="2800" smtClean="0">
                <a:effectLst/>
              </a:rPr>
              <a:t>The routine use of hystero-salpingography as a screening test for uterine anomalies in women with recurrent miscarriage is questionable. </a:t>
            </a:r>
          </a:p>
          <a:p>
            <a:pPr eaLnBrk="1" hangingPunct="1"/>
            <a:r>
              <a:rPr lang="en-IN" sz="2800" smtClean="0">
                <a:effectLst/>
              </a:rPr>
              <a:t>It is associated with </a:t>
            </a:r>
          </a:p>
          <a:p>
            <a:pPr eaLnBrk="1" hangingPunct="1"/>
            <a:r>
              <a:rPr lang="en-IN" sz="2800" smtClean="0">
                <a:effectLst/>
              </a:rPr>
              <a:t>1.patient discomfort, </a:t>
            </a:r>
          </a:p>
          <a:p>
            <a:pPr eaLnBrk="1" hangingPunct="1"/>
            <a:r>
              <a:rPr lang="en-IN" sz="2800" smtClean="0">
                <a:effectLst/>
              </a:rPr>
              <a:t>2.carries a risk of pelvic infection </a:t>
            </a:r>
          </a:p>
          <a:p>
            <a:pPr eaLnBrk="1" hangingPunct="1"/>
            <a:r>
              <a:rPr lang="en-IN" sz="2800" smtClean="0">
                <a:effectLst/>
              </a:rPr>
              <a:t>3.radiation exposure         and</a:t>
            </a:r>
          </a:p>
          <a:p>
            <a:pPr eaLnBrk="1" hangingPunct="1"/>
            <a:r>
              <a:rPr lang="en-IN" sz="2800" smtClean="0">
                <a:effectLst/>
              </a:rPr>
              <a:t>4.is no more sensitive than the non-invasive two dimensional pelvic ultrasound assessment of the uterine cavity with (or without) Sonohysterography, when performed by skilled and experienced personnel.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IN" smtClean="0">
                <a:effectLst/>
              </a:rPr>
              <a:t>Three-dimensional ultrasound</a:t>
            </a:r>
            <a:endParaRPr lang="en-US" smtClean="0">
              <a:effectLst/>
            </a:endParaRPr>
          </a:p>
        </p:txBody>
      </p:sp>
      <p:sp>
        <p:nvSpPr>
          <p:cNvPr id="167939" name="Rectangle 3"/>
          <p:cNvSpPr>
            <a:spLocks noGrp="1" noChangeArrowheads="1"/>
          </p:cNvSpPr>
          <p:nvPr>
            <p:ph type="body" idx="1"/>
          </p:nvPr>
        </p:nvSpPr>
        <p:spPr/>
        <p:txBody>
          <a:bodyPr/>
          <a:lstStyle/>
          <a:p>
            <a:pPr eaLnBrk="1" hangingPunct="1">
              <a:lnSpc>
                <a:spcPct val="90000"/>
              </a:lnSpc>
              <a:defRPr/>
            </a:pPr>
            <a:r>
              <a:rPr lang="en-IN" sz="2800" smtClean="0">
                <a:effectLst/>
              </a:rPr>
              <a:t>The diagnostic value of three-dimensional ultrasound has been explored and appears promising. </a:t>
            </a:r>
          </a:p>
          <a:p>
            <a:pPr eaLnBrk="1" hangingPunct="1">
              <a:lnSpc>
                <a:spcPct val="90000"/>
              </a:lnSpc>
              <a:defRPr/>
            </a:pPr>
            <a:r>
              <a:rPr lang="en-IN" sz="2800" smtClean="0">
                <a:effectLst/>
              </a:rPr>
              <a:t>Since three-dimensional ultrasound offer both diagnosis and classification of uterine malformation its use may obviate the need for diagnostic hysteroscopy and laparoscopy.</a:t>
            </a:r>
          </a:p>
          <a:p>
            <a:pPr eaLnBrk="1" hangingPunct="1">
              <a:lnSpc>
                <a:spcPct val="90000"/>
              </a:lnSpc>
              <a:defRPr/>
            </a:pPr>
            <a:r>
              <a:rPr lang="en-IN" sz="2800" b="1" smtClean="0">
                <a:effectLst/>
              </a:rPr>
              <a:t>All women with recurrent miscarriage should have a pelvic ultrasound to assess uterine anatomy and morphology.</a:t>
            </a:r>
          </a:p>
          <a:p>
            <a:pPr eaLnBrk="1" hangingPunct="1">
              <a:lnSpc>
                <a:spcPct val="90000"/>
              </a:lnSpc>
              <a:defRPr/>
            </a:pPr>
            <a:endParaRPr lang="en-US" sz="28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0"/>
            <a:ext cx="8229600" cy="620713"/>
          </a:xfrm>
        </p:spPr>
        <p:txBody>
          <a:bodyPr>
            <a:normAutofit fontScale="90000"/>
          </a:bodyPr>
          <a:lstStyle/>
          <a:p>
            <a:pPr eaLnBrk="1" hangingPunct="1"/>
            <a:r>
              <a:rPr lang="en-IN" sz="4000" i="1" smtClean="0">
                <a:effectLst/>
              </a:rPr>
              <a:t>Cervical weakness</a:t>
            </a:r>
          </a:p>
        </p:txBody>
      </p:sp>
      <p:sp>
        <p:nvSpPr>
          <p:cNvPr id="117763" name="Rectangle 3"/>
          <p:cNvSpPr>
            <a:spLocks noGrp="1" noChangeArrowheads="1"/>
          </p:cNvSpPr>
          <p:nvPr>
            <p:ph type="body" idx="1"/>
          </p:nvPr>
        </p:nvSpPr>
        <p:spPr>
          <a:xfrm>
            <a:off x="457200" y="836613"/>
            <a:ext cx="8229600" cy="5761037"/>
          </a:xfrm>
        </p:spPr>
        <p:txBody>
          <a:bodyPr/>
          <a:lstStyle/>
          <a:p>
            <a:pPr eaLnBrk="1" hangingPunct="1">
              <a:lnSpc>
                <a:spcPct val="80000"/>
              </a:lnSpc>
              <a:buFont typeface="Wingdings" pitchFamily="2" charset="2"/>
              <a:buNone/>
            </a:pPr>
            <a:r>
              <a:rPr lang="en-IN" sz="2800" smtClean="0">
                <a:effectLst/>
              </a:rPr>
              <a:t>Cervical weakness is often over-diagnosed as a cause of mid-trimester miscarriage.</a:t>
            </a:r>
          </a:p>
          <a:p>
            <a:pPr eaLnBrk="1" hangingPunct="1">
              <a:lnSpc>
                <a:spcPct val="80000"/>
              </a:lnSpc>
            </a:pPr>
            <a:r>
              <a:rPr lang="en-IN" sz="2800" smtClean="0">
                <a:effectLst/>
              </a:rPr>
              <a:t>There is currently no satisfactory objective test that can identify women with cervical weakness in the non-pregnant state. </a:t>
            </a:r>
          </a:p>
          <a:p>
            <a:pPr eaLnBrk="1" hangingPunct="1">
              <a:lnSpc>
                <a:spcPct val="80000"/>
              </a:lnSpc>
            </a:pPr>
            <a:r>
              <a:rPr lang="en-IN" sz="2800" smtClean="0">
                <a:effectLst/>
              </a:rPr>
              <a:t>The diagnosis is usually based on a history of late miscarriage, preceded by spontaneous rupture of membranes or painless cervical dilatation.</a:t>
            </a:r>
          </a:p>
          <a:p>
            <a:pPr eaLnBrk="1" hangingPunct="1">
              <a:lnSpc>
                <a:spcPct val="80000"/>
              </a:lnSpc>
            </a:pPr>
            <a:r>
              <a:rPr lang="en-IN" sz="2800" smtClean="0">
                <a:effectLst/>
              </a:rPr>
              <a:t>Etiology</a:t>
            </a:r>
          </a:p>
          <a:p>
            <a:pPr eaLnBrk="1" hangingPunct="1">
              <a:lnSpc>
                <a:spcPct val="80000"/>
              </a:lnSpc>
            </a:pPr>
            <a:r>
              <a:rPr lang="en-IN" sz="2800" smtClean="0">
                <a:effectLst/>
              </a:rPr>
              <a:t>Although the cause of cervical incompetence is obscure, previous trauma to the cervix such as dilatation and curettage, conization, cauterization, or amputation has been implicated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277813"/>
            <a:ext cx="8229600" cy="703262"/>
          </a:xfrm>
        </p:spPr>
        <p:txBody>
          <a:bodyPr/>
          <a:lstStyle/>
          <a:p>
            <a:pPr eaLnBrk="1" hangingPunct="1"/>
            <a:r>
              <a:rPr lang="en-IN" sz="4000" i="1" smtClean="0">
                <a:effectLst/>
              </a:rPr>
              <a:t>Cervical weakness</a:t>
            </a:r>
          </a:p>
        </p:txBody>
      </p:sp>
      <p:sp>
        <p:nvSpPr>
          <p:cNvPr id="143363" name="Rectangle 3"/>
          <p:cNvSpPr>
            <a:spLocks noGrp="1" noChangeArrowheads="1"/>
          </p:cNvSpPr>
          <p:nvPr>
            <p:ph type="body" idx="1"/>
          </p:nvPr>
        </p:nvSpPr>
        <p:spPr>
          <a:xfrm>
            <a:off x="457200" y="981075"/>
            <a:ext cx="8229600" cy="5688013"/>
          </a:xfrm>
        </p:spPr>
        <p:txBody>
          <a:bodyPr/>
          <a:lstStyle/>
          <a:p>
            <a:pPr eaLnBrk="1" hangingPunct="1">
              <a:defRPr/>
            </a:pPr>
            <a:r>
              <a:rPr lang="en-IN" smtClean="0">
                <a:effectLst/>
              </a:rPr>
              <a:t>Transvaginal ultrasound assessment of the cervix during pregnancy may be useful in predicting preterm birth in some cases of suspected cervical weakness .</a:t>
            </a:r>
          </a:p>
          <a:p>
            <a:pPr eaLnBrk="1" hangingPunct="1">
              <a:defRPr/>
            </a:pPr>
            <a:r>
              <a:rPr lang="en-IN" smtClean="0">
                <a:effectLst/>
              </a:rPr>
              <a:t>The benefit is most marked in women with three or more second-trimester miscarriages or preterm births. (Ib)</a:t>
            </a:r>
            <a:endParaRPr lang="en-IN"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2652</Words>
  <Application>Microsoft Office PowerPoint</Application>
  <PresentationFormat>On-screen Show (4:3)</PresentationFormat>
  <Paragraphs>280</Paragraphs>
  <Slides>43</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Paintbrush Picture</vt:lpstr>
      <vt:lpstr>RECURRENT MISCARRIAGE</vt:lpstr>
      <vt:lpstr>RECURRENT MISCARRIAGE</vt:lpstr>
      <vt:lpstr>Investigations and treatments</vt:lpstr>
      <vt:lpstr>Genetic factors</vt:lpstr>
      <vt:lpstr>Anatomical factors</vt:lpstr>
      <vt:lpstr>Anatomical factors</vt:lpstr>
      <vt:lpstr>Three-dimensional ultrasound</vt:lpstr>
      <vt:lpstr>Cervical weakness</vt:lpstr>
      <vt:lpstr>Cervical weakness</vt:lpstr>
      <vt:lpstr>Cervical cerclage</vt:lpstr>
      <vt:lpstr>Cerclage Procedures</vt:lpstr>
      <vt:lpstr>McDonald cerclage procedure for incompetent cervix </vt:lpstr>
      <vt:lpstr>Modified Shirodkar cerclage for incompetent cervix</vt:lpstr>
      <vt:lpstr>Modified Shirodkar cerclage for incompetent cervix </vt:lpstr>
      <vt:lpstr>Complications </vt:lpstr>
      <vt:lpstr>Slide 16</vt:lpstr>
      <vt:lpstr>Cervical cerclage</vt:lpstr>
      <vt:lpstr>Transabdominal cerclage</vt:lpstr>
      <vt:lpstr>Endocrine factors</vt:lpstr>
      <vt:lpstr>Progesterone supplementation</vt:lpstr>
      <vt:lpstr>Immune factors</vt:lpstr>
      <vt:lpstr>Antiphospholipid syndrome </vt:lpstr>
      <vt:lpstr>Antiphospholipid syndrome</vt:lpstr>
      <vt:lpstr>Antiphospholipid syndrome</vt:lpstr>
      <vt:lpstr>Alloimmune factors </vt:lpstr>
      <vt:lpstr>Infective agents</vt:lpstr>
      <vt:lpstr>Inherited thrombophilic defects</vt:lpstr>
      <vt:lpstr>Non-surgical abortion </vt:lpstr>
      <vt:lpstr>None-surgical abortion complications</vt:lpstr>
      <vt:lpstr>Non-Surgical Abortion Complications</vt:lpstr>
      <vt:lpstr>Surgical Abortion Complications</vt:lpstr>
      <vt:lpstr>Surgical Abortion Complications</vt:lpstr>
      <vt:lpstr>Surgical Abortion Complications </vt:lpstr>
      <vt:lpstr>Surgical Abortion Complications</vt:lpstr>
      <vt:lpstr>Surgical Abortion Complications</vt:lpstr>
      <vt:lpstr>Surgical Abortion Complications</vt:lpstr>
      <vt:lpstr>Surgical Abortion Complications</vt:lpstr>
      <vt:lpstr>Second Trimester </vt:lpstr>
      <vt:lpstr>Preventive Measures</vt:lpstr>
      <vt:lpstr>Preventive Measures</vt:lpstr>
      <vt:lpstr>Preventive Measures</vt:lpstr>
      <vt:lpstr>Preventive Measures</vt:lpstr>
      <vt:lpstr>Slide 43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RECURRENT MISCARRIAGE</dc:title>
  <dc:creator>user</dc:creator>
  <cp:lastModifiedBy>user</cp:lastModifiedBy>
  <cp:revision>1</cp:revision>
  <dcterms:created xsi:type="dcterms:W3CDTF">2015-08-12T10:21:17Z</dcterms:created>
  <dcterms:modified xsi:type="dcterms:W3CDTF">2015-08-12T10:22:19Z</dcterms:modified>
</cp:coreProperties>
</file>