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59" r:id="rId7"/>
    <p:sldId id="260" r:id="rId8"/>
    <p:sldId id="318" r:id="rId9"/>
    <p:sldId id="261" r:id="rId10"/>
    <p:sldId id="262" r:id="rId11"/>
    <p:sldId id="263" r:id="rId12"/>
    <p:sldId id="264" r:id="rId13"/>
    <p:sldId id="266" r:id="rId14"/>
    <p:sldId id="270" r:id="rId15"/>
    <p:sldId id="268" r:id="rId16"/>
    <p:sldId id="269" r:id="rId17"/>
    <p:sldId id="271" r:id="rId18"/>
    <p:sldId id="274" r:id="rId19"/>
    <p:sldId id="272" r:id="rId20"/>
    <p:sldId id="273" r:id="rId21"/>
    <p:sldId id="304" r:id="rId22"/>
    <p:sldId id="276" r:id="rId23"/>
    <p:sldId id="319" r:id="rId24"/>
    <p:sldId id="277" r:id="rId25"/>
    <p:sldId id="278" r:id="rId26"/>
    <p:sldId id="300" r:id="rId27"/>
    <p:sldId id="288" r:id="rId28"/>
    <p:sldId id="301" r:id="rId29"/>
    <p:sldId id="303" r:id="rId30"/>
    <p:sldId id="279" r:id="rId31"/>
    <p:sldId id="280" r:id="rId32"/>
    <p:sldId id="281" r:id="rId33"/>
    <p:sldId id="282" r:id="rId34"/>
    <p:sldId id="283" r:id="rId35"/>
    <p:sldId id="305" r:id="rId36"/>
    <p:sldId id="284" r:id="rId37"/>
    <p:sldId id="285" r:id="rId38"/>
    <p:sldId id="286"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289" r:id="rId61"/>
    <p:sldId id="307" r:id="rId62"/>
    <p:sldId id="312" r:id="rId63"/>
    <p:sldId id="292" r:id="rId64"/>
    <p:sldId id="315" r:id="rId65"/>
    <p:sldId id="316" r:id="rId66"/>
    <p:sldId id="317" r:id="rId67"/>
    <p:sldId id="320" r:id="rId68"/>
    <p:sldId id="287" r:id="rId69"/>
    <p:sldId id="321" r:id="rId70"/>
    <p:sldId id="322" r:id="rId71"/>
    <p:sldId id="323" r:id="rId72"/>
    <p:sldId id="324" r:id="rId73"/>
    <p:sldId id="32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19007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132410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283082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486A5FF4-6F29-493A-956E-4475D512D923}" type="slidenum">
              <a:rPr lang="en-US"/>
              <a:pPr>
                <a:defRPr/>
              </a:pPr>
              <a:t>‹#›</a:t>
            </a:fld>
            <a:endParaRPr lang="en-US"/>
          </a:p>
        </p:txBody>
      </p:sp>
    </p:spTree>
    <p:extLst>
      <p:ext uri="{BB962C8B-B14F-4D97-AF65-F5344CB8AC3E}">
        <p14:creationId xmlns:p14="http://schemas.microsoft.com/office/powerpoint/2010/main" xmlns="" val="1107197044"/>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lvl1pPr>
              <a:defRPr/>
            </a:lvl1pPr>
          </a:lstStyle>
          <a:p>
            <a:pPr>
              <a:defRPr/>
            </a:pPr>
            <a:fld id="{204C713B-CB01-43FF-B670-54CF35AE21FF}"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267925634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915C9F6-3D3E-427F-BAE3-FDA51344E1FA}"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81377818"/>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7" name="Slide Number Placeholder 5"/>
          <p:cNvSpPr>
            <a:spLocks noGrp="1"/>
          </p:cNvSpPr>
          <p:nvPr>
            <p:ph type="sldNum" sz="quarter" idx="12"/>
          </p:nvPr>
        </p:nvSpPr>
        <p:spPr/>
        <p:txBody>
          <a:bodyPr/>
          <a:lstStyle>
            <a:lvl1pPr>
              <a:defRPr/>
            </a:lvl1pPr>
          </a:lstStyle>
          <a:p>
            <a:pPr>
              <a:defRPr/>
            </a:pPr>
            <a:fld id="{165984D2-65A1-43D0-884B-D3B2EB37F216}"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187060934"/>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9" name="Slide Number Placeholder 5"/>
          <p:cNvSpPr>
            <a:spLocks noGrp="1"/>
          </p:cNvSpPr>
          <p:nvPr>
            <p:ph type="sldNum" sz="quarter" idx="12"/>
          </p:nvPr>
        </p:nvSpPr>
        <p:spPr/>
        <p:txBody>
          <a:bodyPr/>
          <a:lstStyle>
            <a:lvl1pPr>
              <a:defRPr/>
            </a:lvl1pPr>
          </a:lstStyle>
          <a:p>
            <a:pPr>
              <a:defRPr/>
            </a:pPr>
            <a:fld id="{766D9E70-00DF-460E-BC96-E24532FB14B5}"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2941619363"/>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5" name="Slide Number Placeholder 5"/>
          <p:cNvSpPr>
            <a:spLocks noGrp="1"/>
          </p:cNvSpPr>
          <p:nvPr>
            <p:ph type="sldNum" sz="quarter" idx="12"/>
          </p:nvPr>
        </p:nvSpPr>
        <p:spPr/>
        <p:txBody>
          <a:bodyPr/>
          <a:lstStyle>
            <a:lvl1pPr>
              <a:defRPr/>
            </a:lvl1pPr>
          </a:lstStyle>
          <a:p>
            <a:pPr>
              <a:defRPr/>
            </a:pPr>
            <a:fld id="{C8625D1F-8378-4AC2-AF4E-1FFEBD0E100A}"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339641538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4" name="Slide Number Placeholder 5"/>
          <p:cNvSpPr>
            <a:spLocks noGrp="1"/>
          </p:cNvSpPr>
          <p:nvPr>
            <p:ph type="sldNum" sz="quarter" idx="12"/>
          </p:nvPr>
        </p:nvSpPr>
        <p:spPr/>
        <p:txBody>
          <a:bodyPr/>
          <a:lstStyle>
            <a:lvl1pPr>
              <a:defRPr/>
            </a:lvl1pPr>
          </a:lstStyle>
          <a:p>
            <a:pPr>
              <a:defRPr/>
            </a:pPr>
            <a:fld id="{F4D7AED9-70F4-4F61-9776-94920DF65889}"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85948991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7" name="Slide Number Placeholder 5"/>
          <p:cNvSpPr>
            <a:spLocks noGrp="1"/>
          </p:cNvSpPr>
          <p:nvPr>
            <p:ph type="sldNum" sz="quarter" idx="12"/>
          </p:nvPr>
        </p:nvSpPr>
        <p:spPr/>
        <p:txBody>
          <a:bodyPr/>
          <a:lstStyle>
            <a:lvl1pPr>
              <a:defRPr/>
            </a:lvl1pPr>
          </a:lstStyle>
          <a:p>
            <a:pPr>
              <a:defRPr/>
            </a:pPr>
            <a:fld id="{3ACA81A6-6F49-4050-ADB3-915E9F942D67}"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308988707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2222030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7" name="Slide Number Placeholder 5"/>
          <p:cNvSpPr>
            <a:spLocks noGrp="1"/>
          </p:cNvSpPr>
          <p:nvPr>
            <p:ph type="sldNum" sz="quarter" idx="12"/>
          </p:nvPr>
        </p:nvSpPr>
        <p:spPr/>
        <p:txBody>
          <a:bodyPr/>
          <a:lstStyle>
            <a:lvl1pPr>
              <a:defRPr/>
            </a:lvl1pPr>
          </a:lstStyle>
          <a:p>
            <a:pPr>
              <a:defRPr/>
            </a:pPr>
            <a:fld id="{671C867B-FA20-409A-B250-07B1A5A57EC9}"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2417209315"/>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lvl1pPr>
              <a:defRPr/>
            </a:lvl1pPr>
          </a:lstStyle>
          <a:p>
            <a:pPr>
              <a:defRPr/>
            </a:pPr>
            <a:fld id="{E028B904-8745-4D68-8D79-824B9E0EC6D6}"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232560119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lvl1pPr>
              <a:defRPr/>
            </a:lvl1pPr>
          </a:lstStyle>
          <a:p>
            <a:pPr>
              <a:defRPr/>
            </a:pPr>
            <a:fld id="{108FD4C5-CADE-4226-988F-04BB5C8B756C}" type="slidenum">
              <a:rPr lang="en-US">
                <a:solidFill>
                  <a:srgbClr val="A6B727"/>
                </a:solidFill>
              </a:rPr>
              <a:pPr>
                <a:defRPr/>
              </a:pPr>
              <a:t>‹#›</a:t>
            </a:fld>
            <a:endParaRPr lang="en-US">
              <a:solidFill>
                <a:srgbClr val="A6B727"/>
              </a:solidFill>
            </a:endParaRPr>
          </a:p>
        </p:txBody>
      </p:sp>
    </p:spTree>
    <p:extLst>
      <p:ext uri="{BB962C8B-B14F-4D97-AF65-F5344CB8AC3E}">
        <p14:creationId xmlns:p14="http://schemas.microsoft.com/office/powerpoint/2010/main" xmlns="" val="4289609154"/>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1524000" y="3454400"/>
            <a:ext cx="7543800" cy="762000"/>
          </a:xfrm>
        </p:spPr>
        <p:txBody>
          <a:bodyPr/>
          <a:lstStyle>
            <a:lvl1pPr>
              <a:defRPr sz="4400"/>
            </a:lvl1pPr>
          </a:lstStyle>
          <a:p>
            <a:pPr lvl="0"/>
            <a:r>
              <a:rPr lang="en-US" noProof="0" smtClean="0"/>
              <a:t>Click to edit Master title style</a:t>
            </a:r>
          </a:p>
        </p:txBody>
      </p:sp>
      <p:sp>
        <p:nvSpPr>
          <p:cNvPr id="215043" name="Rectangle 3"/>
          <p:cNvSpPr>
            <a:spLocks noGrp="1" noChangeArrowheads="1"/>
          </p:cNvSpPr>
          <p:nvPr>
            <p:ph type="subTitle" idx="1"/>
          </p:nvPr>
        </p:nvSpPr>
        <p:spPr>
          <a:xfrm>
            <a:off x="1524000" y="4267200"/>
            <a:ext cx="7543800" cy="609600"/>
          </a:xfrm>
        </p:spPr>
        <p:txBody>
          <a:bodyPr/>
          <a:lstStyle>
            <a:lvl1pPr marL="0" indent="0">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17373C7D-D87B-45EB-9679-672D49E86F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6799300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53D546-B7F6-41CC-8A32-5CF96ACFA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62149015"/>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6098BA-7356-4F38-A690-5F60A8F935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42520689"/>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914400"/>
            <a:ext cx="3771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914400"/>
            <a:ext cx="3771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906CBB-74DB-4458-BE8A-B5F97EFF1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077890776"/>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2710E4-2CA1-4A9B-9A20-09EA5444CA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707790160"/>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27A454-8425-4C98-A229-6FD819A8AC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630760193"/>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BAD28F-40AF-40B8-A628-14E9DB8B81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1454381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1463232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3881B-C14D-438C-9653-3AE0FDBE34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073544669"/>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7B758F-13E1-43D5-8BF2-2513DDD7E1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59648227"/>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6FC624-8BED-446A-8BE9-47EE8361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04677852"/>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810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810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AD2C83-0877-4561-9347-77D91206E8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973079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276847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203715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202789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227030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269131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30587F-8C91-4EAD-815F-196025E638AA}" type="datetimeFigureOut">
              <a:rPr lang="en-IN" smtClean="0"/>
              <a:pPr/>
              <a:t>18-08-2020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369340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0587F-8C91-4EAD-815F-196025E638AA}" type="datetimeFigureOut">
              <a:rPr lang="en-IN" smtClean="0"/>
              <a:pPr/>
              <a:t>18-08-2020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0B2AC-1816-4D77-BF30-11B5004D3FA4}" type="slidenum">
              <a:rPr lang="en-IN" smtClean="0"/>
              <a:pPr/>
              <a:t>‹#›</a:t>
            </a:fld>
            <a:endParaRPr lang="en-IN"/>
          </a:p>
        </p:txBody>
      </p:sp>
    </p:spTree>
    <p:extLst>
      <p:ext uri="{BB962C8B-B14F-4D97-AF65-F5344CB8AC3E}">
        <p14:creationId xmlns:p14="http://schemas.microsoft.com/office/powerpoint/2010/main" xmlns="" val="4003063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51" name="Title Placeholder 1"/>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a:defRPr sz="1000">
                <a:solidFill>
                  <a:schemeClr val="accent1"/>
                </a:solidFill>
              </a:defRPr>
            </a:lvl1pPr>
          </a:lstStyle>
          <a:p>
            <a:pPr eaLnBrk="0" fontAlgn="base" hangingPunct="0">
              <a:spcBef>
                <a:spcPct val="0"/>
              </a:spcBef>
              <a:spcAft>
                <a:spcPct val="0"/>
              </a:spcAft>
              <a:defRPr/>
            </a:pPr>
            <a:endParaRPr lang="en-US">
              <a:solidFill>
                <a:srgbClr val="A6B727"/>
              </a:solidFill>
              <a:latin typeface="Times New Roman" pitchFamily="18" charset="0"/>
              <a:ea typeface="MS PGothic" pitchFamily="34" charset="-128"/>
            </a:endParaRPr>
          </a:p>
        </p:txBody>
      </p:sp>
      <p:sp>
        <p:nvSpPr>
          <p:cNvPr id="5" name="Footer Placeholder 4"/>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a:defRPr sz="1000">
                <a:solidFill>
                  <a:schemeClr val="accent1"/>
                </a:solidFill>
              </a:defRPr>
            </a:lvl1pPr>
          </a:lstStyle>
          <a:p>
            <a:pPr eaLnBrk="0" fontAlgn="base" hangingPunct="0">
              <a:spcBef>
                <a:spcPct val="0"/>
              </a:spcBef>
              <a:spcAft>
                <a:spcPct val="0"/>
              </a:spcAft>
              <a:defRPr/>
            </a:pPr>
            <a:endParaRPr lang="en-US">
              <a:solidFill>
                <a:srgbClr val="A6B727"/>
              </a:solidFill>
              <a:latin typeface="Times New Roman" pitchFamily="18" charset="0"/>
              <a:ea typeface="MS PGothic" pitchFamily="34" charset="-128"/>
            </a:endParaRPr>
          </a:p>
        </p:txBody>
      </p:sp>
      <p:sp>
        <p:nvSpPr>
          <p:cNvPr id="6" name="Slide Number Placeholder 5"/>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accent1"/>
                </a:solidFill>
              </a:defRPr>
            </a:lvl1pPr>
          </a:lstStyle>
          <a:p>
            <a:pPr eaLnBrk="0" fontAlgn="base" hangingPunct="0">
              <a:spcBef>
                <a:spcPct val="0"/>
              </a:spcBef>
              <a:spcAft>
                <a:spcPct val="0"/>
              </a:spcAft>
              <a:defRPr/>
            </a:pPr>
            <a:fld id="{76FD9403-6553-43AF-9DD6-3812D5891FDF}" type="slidenum">
              <a:rPr lang="en-US">
                <a:solidFill>
                  <a:srgbClr val="A6B727"/>
                </a:solidFill>
                <a:latin typeface="Times New Roman" pitchFamily="18" charset="0"/>
                <a:ea typeface="MS PGothic" pitchFamily="34" charset="-128"/>
              </a:rPr>
              <a:pPr eaLnBrk="0" fontAlgn="base" hangingPunct="0">
                <a:spcBef>
                  <a:spcPct val="0"/>
                </a:spcBef>
                <a:spcAft>
                  <a:spcPct val="0"/>
                </a:spcAft>
                <a:defRPr/>
              </a:pPr>
              <a:t>‹#›</a:t>
            </a:fld>
            <a:endParaRPr lang="en-US">
              <a:solidFill>
                <a:srgbClr val="A6B727"/>
              </a:solidFill>
              <a:latin typeface="Times New Roman" pitchFamily="18" charset="0"/>
              <a:ea typeface="MS PGothic" pitchFamily="34" charset="-128"/>
            </a:endParaRPr>
          </a:p>
        </p:txBody>
      </p:sp>
    </p:spTree>
    <p:extLst>
      <p:ext uri="{BB962C8B-B14F-4D97-AF65-F5344CB8AC3E}">
        <p14:creationId xmlns:p14="http://schemas.microsoft.com/office/powerpoint/2010/main" xmlns="" val="18163124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371600" y="914400"/>
            <a:ext cx="76962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3"/>
          <p:cNvSpPr>
            <a:spLocks noGrp="1" noChangeArrowheads="1"/>
          </p:cNvSpPr>
          <p:nvPr>
            <p:ph type="title"/>
          </p:nvPr>
        </p:nvSpPr>
        <p:spPr bwMode="auto">
          <a:xfrm>
            <a:off x="1371600" y="381000"/>
            <a:ext cx="7772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4020" name="Rectangle 4"/>
          <p:cNvSpPr>
            <a:spLocks noGrp="1" noChangeArrowheads="1"/>
          </p:cNvSpPr>
          <p:nvPr>
            <p:ph type="dt" sz="half" idx="2"/>
          </p:nvPr>
        </p:nvSpPr>
        <p:spPr bwMode="auto">
          <a:xfrm>
            <a:off x="0" y="6629400"/>
            <a:ext cx="1905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000">
                <a:latin typeface="Times New Roman"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214021"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000">
                <a:latin typeface="Times New Roman"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214022"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fontAlgn="base">
              <a:spcBef>
                <a:spcPct val="0"/>
              </a:spcBef>
              <a:spcAft>
                <a:spcPct val="0"/>
              </a:spcAft>
              <a:defRPr/>
            </a:pPr>
            <a:fld id="{0005FDEF-F279-456C-9044-C23AE7257CA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24311582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l" rtl="0" eaLnBrk="0" fontAlgn="base" hangingPunct="0">
        <a:spcBef>
          <a:spcPct val="0"/>
        </a:spcBef>
        <a:spcAft>
          <a:spcPct val="0"/>
        </a:spcAft>
        <a:defRPr sz="4000" b="1" i="1">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i="1">
          <a:solidFill>
            <a:schemeClr val="tx2"/>
          </a:solidFill>
          <a:latin typeface="Times New Roman" charset="0"/>
          <a:ea typeface="MS PGothic" panose="020B0600070205080204" pitchFamily="34" charset="-128"/>
          <a:cs typeface="ＭＳ Ｐゴシック" charset="0"/>
        </a:defRPr>
      </a:lvl2pPr>
      <a:lvl3pPr algn="l" rtl="0" eaLnBrk="0" fontAlgn="base" hangingPunct="0">
        <a:spcBef>
          <a:spcPct val="0"/>
        </a:spcBef>
        <a:spcAft>
          <a:spcPct val="0"/>
        </a:spcAft>
        <a:defRPr sz="4000" b="1" i="1">
          <a:solidFill>
            <a:schemeClr val="tx2"/>
          </a:solidFill>
          <a:latin typeface="Times New Roman" charset="0"/>
          <a:ea typeface="MS PGothic" panose="020B0600070205080204" pitchFamily="34" charset="-128"/>
          <a:cs typeface="ＭＳ Ｐゴシック" charset="0"/>
        </a:defRPr>
      </a:lvl3pPr>
      <a:lvl4pPr algn="l" rtl="0" eaLnBrk="0" fontAlgn="base" hangingPunct="0">
        <a:spcBef>
          <a:spcPct val="0"/>
        </a:spcBef>
        <a:spcAft>
          <a:spcPct val="0"/>
        </a:spcAft>
        <a:defRPr sz="4000" b="1" i="1">
          <a:solidFill>
            <a:schemeClr val="tx2"/>
          </a:solidFill>
          <a:latin typeface="Times New Roman" charset="0"/>
          <a:ea typeface="MS PGothic" panose="020B0600070205080204" pitchFamily="34" charset="-128"/>
          <a:cs typeface="ＭＳ Ｐゴシック" charset="0"/>
        </a:defRPr>
      </a:lvl4pPr>
      <a:lvl5pPr algn="l" rtl="0" eaLnBrk="0" fontAlgn="base" hangingPunct="0">
        <a:spcBef>
          <a:spcPct val="0"/>
        </a:spcBef>
        <a:spcAft>
          <a:spcPct val="0"/>
        </a:spcAft>
        <a:defRPr sz="4000" b="1" i="1">
          <a:solidFill>
            <a:schemeClr val="tx2"/>
          </a:solidFill>
          <a:latin typeface="Times New Roman" charset="0"/>
          <a:ea typeface="MS PGothic" panose="020B0600070205080204" pitchFamily="34" charset="-128"/>
          <a:cs typeface="ＭＳ Ｐゴシック" charset="0"/>
        </a:defRPr>
      </a:lvl5pPr>
      <a:lvl6pPr marL="457200" algn="l" rtl="0" fontAlgn="base">
        <a:spcBef>
          <a:spcPct val="0"/>
        </a:spcBef>
        <a:spcAft>
          <a:spcPct val="0"/>
        </a:spcAft>
        <a:defRPr sz="4000" b="1" i="1">
          <a:solidFill>
            <a:schemeClr val="tx2"/>
          </a:solidFill>
          <a:latin typeface="Times New Roman" charset="0"/>
          <a:ea typeface="ＭＳ Ｐゴシック" charset="0"/>
        </a:defRPr>
      </a:lvl6pPr>
      <a:lvl7pPr marL="914400" algn="l" rtl="0" fontAlgn="base">
        <a:spcBef>
          <a:spcPct val="0"/>
        </a:spcBef>
        <a:spcAft>
          <a:spcPct val="0"/>
        </a:spcAft>
        <a:defRPr sz="4000" b="1" i="1">
          <a:solidFill>
            <a:schemeClr val="tx2"/>
          </a:solidFill>
          <a:latin typeface="Times New Roman" charset="0"/>
          <a:ea typeface="ＭＳ Ｐゴシック" charset="0"/>
        </a:defRPr>
      </a:lvl7pPr>
      <a:lvl8pPr marL="1371600" algn="l" rtl="0" fontAlgn="base">
        <a:spcBef>
          <a:spcPct val="0"/>
        </a:spcBef>
        <a:spcAft>
          <a:spcPct val="0"/>
        </a:spcAft>
        <a:defRPr sz="4000" b="1" i="1">
          <a:solidFill>
            <a:schemeClr val="tx2"/>
          </a:solidFill>
          <a:latin typeface="Times New Roman" charset="0"/>
          <a:ea typeface="ＭＳ Ｐゴシック" charset="0"/>
        </a:defRPr>
      </a:lvl8pPr>
      <a:lvl9pPr marL="1828800" algn="l" rtl="0" fontAlgn="base">
        <a:spcBef>
          <a:spcPct val="0"/>
        </a:spcBef>
        <a:spcAft>
          <a:spcPct val="0"/>
        </a:spcAft>
        <a:defRPr sz="4000" b="1"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health.nytimes.com/health/guides/test/esr/overview.html" TargetMode="External"/><Relationship Id="rId3" Type="http://schemas.openxmlformats.org/officeDocument/2006/relationships/hyperlink" Target="http://health.nytimes.com/health/guides/test/bone-lesion-biopsy/overview.html" TargetMode="External"/><Relationship Id="rId7" Type="http://schemas.openxmlformats.org/officeDocument/2006/relationships/hyperlink" Target="http://health.nytimes.com/health/guides/test/c-reactive-protein/overview.html" TargetMode="External"/><Relationship Id="rId2" Type="http://schemas.openxmlformats.org/officeDocument/2006/relationships/hyperlink" Target="http://health.nytimes.com/health/guides/test/blood-culture/overview.html" TargetMode="External"/><Relationship Id="rId1" Type="http://schemas.openxmlformats.org/officeDocument/2006/relationships/slideLayout" Target="../slideLayouts/slideLayout2.xml"/><Relationship Id="rId6" Type="http://schemas.openxmlformats.org/officeDocument/2006/relationships/hyperlink" Target="http://health.nytimes.com/health/guides/test/cbc/overview.html" TargetMode="External"/><Relationship Id="rId5" Type="http://schemas.openxmlformats.org/officeDocument/2006/relationships/hyperlink" Target="http://health.nytimes.com/health/guides/test/bone-x-ray/overview.html" TargetMode="External"/><Relationship Id="rId4" Type="http://schemas.openxmlformats.org/officeDocument/2006/relationships/hyperlink" Target="http://health.nytimes.com/health/guides/test/bone-scan/overview.html" TargetMode="External"/><Relationship Id="rId9" Type="http://schemas.openxmlformats.org/officeDocument/2006/relationships/hyperlink" Target="http://health.nytimes.com/health/guides/test/mri/overview.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www.ncbi.nlm.nih.gov/pubmed?term=Bellagha%20I%5bAuthor%5d&amp;cauthor=true&amp;cauthor_uid=15213650" TargetMode="External"/><Relationship Id="rId3" Type="http://schemas.openxmlformats.org/officeDocument/2006/relationships/hyperlink" Target="http://www.ncbi.nlm.nih.gov/pubmed?term=Nessib%20N%5bAuthor%5d&amp;cauthor=true&amp;cauthor_uid=15213650" TargetMode="External"/><Relationship Id="rId7" Type="http://schemas.openxmlformats.org/officeDocument/2006/relationships/hyperlink" Target="http://www.ncbi.nlm.nih.gov/pubmed?term=Sayed%20M%5bAuthor%5d&amp;cauthor=true&amp;cauthor_uid=15213650" TargetMode="External"/><Relationship Id="rId2" Type="http://schemas.openxmlformats.org/officeDocument/2006/relationships/hyperlink" Target="http://www.ncbi.nlm.nih.gov/pubmed?term=Aloui%20N%5bAuthor%5d&amp;cauthor=true&amp;cauthor_uid=15213650" TargetMode="External"/><Relationship Id="rId1" Type="http://schemas.openxmlformats.org/officeDocument/2006/relationships/slideLayout" Target="../slideLayouts/slideLayout2.xml"/><Relationship Id="rId6" Type="http://schemas.openxmlformats.org/officeDocument/2006/relationships/hyperlink" Target="http://www.ncbi.nlm.nih.gov/pubmed?term=Ben%20Chehida%20F%5bAuthor%5d&amp;cauthor=true&amp;cauthor_uid=15213650" TargetMode="External"/><Relationship Id="rId5" Type="http://schemas.openxmlformats.org/officeDocument/2006/relationships/hyperlink" Target="http://www.ncbi.nlm.nih.gov/pubmed?term=Ellouze%20S%5bAuthor%5d&amp;cauthor=true&amp;cauthor_uid=15213650" TargetMode="External"/><Relationship Id="rId10" Type="http://schemas.openxmlformats.org/officeDocument/2006/relationships/hyperlink" Target="http://www.ncbi.nlm.nih.gov/pubmed?term=Hammou%20A%5bAuthor%5d&amp;cauthor=true&amp;cauthor_uid=15213650" TargetMode="External"/><Relationship Id="rId4" Type="http://schemas.openxmlformats.org/officeDocument/2006/relationships/hyperlink" Target="http://www.ncbi.nlm.nih.gov/pubmed?term=Jalel%20C%5bAuthor%5d&amp;cauthor=true&amp;cauthor_uid=15213650" TargetMode="External"/><Relationship Id="rId9" Type="http://schemas.openxmlformats.org/officeDocument/2006/relationships/hyperlink" Target="http://www.ncbi.nlm.nih.gov/pubmed?term=Ghachem%20M%5bAuthor%5d&amp;cauthor=true&amp;cauthor_uid=15213650"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chemeClr val="tx2"/>
                </a:solidFill>
              </a:rPr>
              <a:t>LECTURE 64 </a:t>
            </a:r>
            <a:br>
              <a:rPr lang="en-US" b="1" smtClean="0">
                <a:solidFill>
                  <a:schemeClr val="tx2"/>
                </a:solidFill>
              </a:rPr>
            </a:br>
            <a:r>
              <a:rPr lang="en-US" b="1" smtClean="0">
                <a:solidFill>
                  <a:schemeClr val="tx2"/>
                </a:solidFill>
              </a:rPr>
              <a:t>CHRONIC </a:t>
            </a:r>
            <a:r>
              <a:rPr lang="en-US" b="1" dirty="0" smtClean="0">
                <a:solidFill>
                  <a:schemeClr val="tx2"/>
                </a:solidFill>
              </a:rPr>
              <a:t>OSTEOMYELITIS</a:t>
            </a:r>
            <a:endParaRPr lang="en-IN" b="1" dirty="0">
              <a:solidFill>
                <a:schemeClr val="tx2"/>
              </a:solidFill>
            </a:endParaRPr>
          </a:p>
        </p:txBody>
      </p:sp>
      <p:sp>
        <p:nvSpPr>
          <p:cNvPr id="3" name="Subtitle 2"/>
          <p:cNvSpPr>
            <a:spLocks noGrp="1"/>
          </p:cNvSpPr>
          <p:nvPr>
            <p:ph sz="half" idx="1"/>
          </p:nvPr>
        </p:nvSpPr>
        <p:spPr/>
        <p:txBody>
          <a:bodyPr/>
          <a:lstStyle/>
          <a:p>
            <a:endParaRPr lang="en-US" dirty="0" smtClean="0">
              <a:solidFill>
                <a:schemeClr val="accent2"/>
              </a:solidFill>
            </a:endParaRPr>
          </a:p>
          <a:p>
            <a:endParaRPr lang="en-IN" dirty="0">
              <a:solidFill>
                <a:schemeClr val="accent2"/>
              </a:solidFill>
            </a:endParaRPr>
          </a:p>
        </p:txBody>
      </p:sp>
      <p:sp>
        <p:nvSpPr>
          <p:cNvPr id="4" name="Content Placeholder 3"/>
          <p:cNvSpPr>
            <a:spLocks noGrp="1"/>
          </p:cNvSpPr>
          <p:nvPr>
            <p:ph sz="half" idx="2"/>
          </p:nvPr>
        </p:nvSpPr>
        <p:spPr>
          <a:xfrm>
            <a:off x="4572000" y="1884218"/>
            <a:ext cx="4038600" cy="4525963"/>
          </a:xfrm>
        </p:spPr>
        <p:txBody>
          <a:bodyPr/>
          <a:lstStyle/>
          <a:p>
            <a:pPr marL="0" indent="0">
              <a:buNone/>
            </a:pPr>
            <a:r>
              <a:rPr lang="en-GB" dirty="0" smtClean="0"/>
              <a:t>Dr </a:t>
            </a:r>
            <a:r>
              <a:rPr lang="en-GB" dirty="0" err="1" smtClean="0"/>
              <a:t>Malkesh</a:t>
            </a:r>
            <a:r>
              <a:rPr lang="en-GB" dirty="0" smtClean="0"/>
              <a:t> Shah</a:t>
            </a:r>
            <a:endParaRPr lang="en-GB" dirty="0" smtClean="0"/>
          </a:p>
          <a:p>
            <a:pPr marL="0" indent="0">
              <a:buNone/>
            </a:pPr>
            <a:r>
              <a:rPr lang="en-GB" smtClean="0"/>
              <a:t>Assistant </a:t>
            </a:r>
            <a:r>
              <a:rPr lang="en-GB" dirty="0" smtClean="0"/>
              <a:t>Professor</a:t>
            </a:r>
          </a:p>
          <a:p>
            <a:pPr marL="0" indent="0">
              <a:buNone/>
            </a:pPr>
            <a:r>
              <a:rPr lang="en-GB" dirty="0" err="1" smtClean="0"/>
              <a:t>Dept</a:t>
            </a:r>
            <a:r>
              <a:rPr lang="en-GB" dirty="0" smtClean="0"/>
              <a:t> of Orthopaedics</a:t>
            </a:r>
          </a:p>
          <a:p>
            <a:pPr marL="0" indent="0">
              <a:buNone/>
            </a:pPr>
            <a:r>
              <a:rPr lang="en-GB" dirty="0" err="1" smtClean="0"/>
              <a:t>Dhiraj</a:t>
            </a:r>
            <a:r>
              <a:rPr lang="en-GB" dirty="0" smtClean="0"/>
              <a:t> Hospital, SBKS MIRC</a:t>
            </a:r>
          </a:p>
          <a:p>
            <a:pPr marL="0" indent="0">
              <a:buNone/>
            </a:pPr>
            <a:r>
              <a:rPr lang="en-GB" dirty="0" err="1" smtClean="0"/>
              <a:t>Sumandeep</a:t>
            </a:r>
            <a:r>
              <a:rPr lang="en-GB" dirty="0" smtClean="0"/>
              <a:t> </a:t>
            </a:r>
            <a:r>
              <a:rPr lang="en-GB" dirty="0" err="1" smtClean="0"/>
              <a:t>Vidyapeeth</a:t>
            </a:r>
            <a:endParaRPr lang="en-GB" dirty="0" smtClean="0"/>
          </a:p>
          <a:p>
            <a:pPr marL="0" indent="0">
              <a:buNone/>
            </a:pPr>
            <a:r>
              <a:rPr lang="en-GB" dirty="0" smtClean="0"/>
              <a:t>Vadodara</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914" y="1905000"/>
            <a:ext cx="4272062" cy="4188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0342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IN" dirty="0"/>
          </a:p>
        </p:txBody>
      </p:sp>
      <p:sp>
        <p:nvSpPr>
          <p:cNvPr id="3" name="Content Placeholder 2"/>
          <p:cNvSpPr>
            <a:spLocks noGrp="1"/>
          </p:cNvSpPr>
          <p:nvPr>
            <p:ph idx="1"/>
          </p:nvPr>
        </p:nvSpPr>
        <p:spPr>
          <a:xfrm>
            <a:off x="457200" y="404664"/>
            <a:ext cx="8229600" cy="6336704"/>
          </a:xfrm>
        </p:spPr>
        <p:txBody>
          <a:bodyPr>
            <a:normAutofit lnSpcReduction="10000"/>
          </a:bodyPr>
          <a:lstStyle/>
          <a:p>
            <a:r>
              <a:rPr lang="en-IN" b="1" dirty="0" smtClean="0">
                <a:solidFill>
                  <a:schemeClr val="accent2"/>
                </a:solidFill>
              </a:rPr>
              <a:t>Fungal </a:t>
            </a:r>
            <a:r>
              <a:rPr lang="en-IN" b="1" dirty="0" err="1" smtClean="0">
                <a:solidFill>
                  <a:schemeClr val="accent2"/>
                </a:solidFill>
              </a:rPr>
              <a:t>Osteomyelitis</a:t>
            </a:r>
            <a:r>
              <a:rPr lang="en-IN" b="1" dirty="0" smtClean="0">
                <a:solidFill>
                  <a:schemeClr val="accent2"/>
                </a:solidFill>
              </a:rPr>
              <a:t> </a:t>
            </a:r>
            <a:r>
              <a:rPr lang="en-IN" b="1" dirty="0" smtClean="0"/>
              <a:t>- </a:t>
            </a:r>
            <a:r>
              <a:rPr lang="en-IN" dirty="0" smtClean="0"/>
              <a:t>Chronically ill patients.</a:t>
            </a:r>
          </a:p>
          <a:p>
            <a:pPr marL="0" indent="0">
              <a:buNone/>
            </a:pPr>
            <a:endParaRPr lang="en-IN" dirty="0" smtClean="0"/>
          </a:p>
          <a:p>
            <a:r>
              <a:rPr lang="en-IN" b="1" i="1" dirty="0" smtClean="0">
                <a:solidFill>
                  <a:schemeClr val="accent2"/>
                </a:solidFill>
              </a:rPr>
              <a:t>Salmonella</a:t>
            </a:r>
            <a:r>
              <a:rPr lang="en-IN" b="1" dirty="0" smtClean="0">
                <a:solidFill>
                  <a:schemeClr val="accent2"/>
                </a:solidFill>
              </a:rPr>
              <a:t> </a:t>
            </a:r>
            <a:r>
              <a:rPr lang="en-IN" b="1" dirty="0" err="1" smtClean="0">
                <a:solidFill>
                  <a:schemeClr val="accent2"/>
                </a:solidFill>
              </a:rPr>
              <a:t>Osteomyelitis</a:t>
            </a:r>
            <a:r>
              <a:rPr lang="en-IN" b="1" dirty="0" smtClean="0">
                <a:solidFill>
                  <a:schemeClr val="accent2"/>
                </a:solidFill>
              </a:rPr>
              <a:t> </a:t>
            </a:r>
            <a:r>
              <a:rPr lang="en-IN" b="1" dirty="0" smtClean="0"/>
              <a:t>– </a:t>
            </a:r>
            <a:r>
              <a:rPr lang="en-IN" dirty="0" smtClean="0"/>
              <a:t>Sickle cell Anaemia.</a:t>
            </a:r>
          </a:p>
          <a:p>
            <a:pPr marL="0" indent="0">
              <a:buNone/>
            </a:pPr>
            <a:endParaRPr lang="en-IN" dirty="0" smtClean="0"/>
          </a:p>
          <a:p>
            <a:r>
              <a:rPr lang="en-IN" b="1" dirty="0" smtClean="0">
                <a:solidFill>
                  <a:schemeClr val="accent2"/>
                </a:solidFill>
              </a:rPr>
              <a:t>In </a:t>
            </a:r>
            <a:r>
              <a:rPr lang="en-IN" b="1" dirty="0">
                <a:solidFill>
                  <a:schemeClr val="accent2"/>
                </a:solidFill>
              </a:rPr>
              <a:t>infants </a:t>
            </a:r>
            <a:r>
              <a:rPr lang="en-IN" b="1" dirty="0"/>
              <a:t>-</a:t>
            </a:r>
            <a:r>
              <a:rPr lang="en-IN" b="1" dirty="0" smtClean="0"/>
              <a:t> </a:t>
            </a:r>
            <a:r>
              <a:rPr lang="en-IN" i="1" dirty="0"/>
              <a:t>S. </a:t>
            </a:r>
            <a:r>
              <a:rPr lang="en-IN" i="1" dirty="0" err="1"/>
              <a:t>aureus</a:t>
            </a:r>
            <a:r>
              <a:rPr lang="en-IN" dirty="0"/>
              <a:t> is </a:t>
            </a:r>
            <a:r>
              <a:rPr lang="en-IN" dirty="0" smtClean="0"/>
              <a:t>a </a:t>
            </a:r>
            <a:r>
              <a:rPr lang="en-IN" dirty="0"/>
              <a:t>frequent </a:t>
            </a:r>
            <a:r>
              <a:rPr lang="en-IN" dirty="0" smtClean="0"/>
              <a:t>isolate.</a:t>
            </a:r>
          </a:p>
          <a:p>
            <a:pPr marL="0" indent="0">
              <a:buNone/>
            </a:pPr>
            <a:endParaRPr lang="en-IN" dirty="0" smtClean="0"/>
          </a:p>
          <a:p>
            <a:r>
              <a:rPr lang="en-IN" b="1" dirty="0" smtClean="0">
                <a:solidFill>
                  <a:schemeClr val="accent2"/>
                </a:solidFill>
              </a:rPr>
              <a:t>Group </a:t>
            </a:r>
            <a:r>
              <a:rPr lang="en-IN" b="1" dirty="0">
                <a:solidFill>
                  <a:schemeClr val="accent2"/>
                </a:solidFill>
              </a:rPr>
              <a:t>B streptococcus </a:t>
            </a:r>
            <a:r>
              <a:rPr lang="en-IN" b="1" dirty="0" smtClean="0"/>
              <a:t>- </a:t>
            </a:r>
            <a:r>
              <a:rPr lang="en-IN" dirty="0" smtClean="0"/>
              <a:t>Infects </a:t>
            </a:r>
            <a:r>
              <a:rPr lang="en-IN" dirty="0"/>
              <a:t>healthy infants 2 to 4 weeks old</a:t>
            </a:r>
            <a:r>
              <a:rPr lang="en-IN" dirty="0" smtClean="0"/>
              <a:t>.</a:t>
            </a:r>
          </a:p>
          <a:p>
            <a:pPr marL="0" indent="0">
              <a:buNone/>
            </a:pPr>
            <a:endParaRPr lang="en-IN" b="1" dirty="0" smtClean="0"/>
          </a:p>
          <a:p>
            <a:r>
              <a:rPr lang="en-IN" b="1" i="1" dirty="0" err="1">
                <a:solidFill>
                  <a:schemeClr val="accent2"/>
                </a:solidFill>
              </a:rPr>
              <a:t>Haemophilus</a:t>
            </a:r>
            <a:r>
              <a:rPr lang="en-IN" b="1" i="1" dirty="0">
                <a:solidFill>
                  <a:schemeClr val="accent2"/>
                </a:solidFill>
              </a:rPr>
              <a:t> </a:t>
            </a:r>
            <a:r>
              <a:rPr lang="en-IN" b="1" i="1" dirty="0" err="1">
                <a:solidFill>
                  <a:schemeClr val="accent2"/>
                </a:solidFill>
              </a:rPr>
              <a:t>influenzae</a:t>
            </a:r>
            <a:r>
              <a:rPr lang="en-IN" b="1" dirty="0">
                <a:solidFill>
                  <a:schemeClr val="accent2"/>
                </a:solidFill>
              </a:rPr>
              <a:t> </a:t>
            </a:r>
            <a:r>
              <a:rPr lang="en-IN" b="1" dirty="0" smtClean="0">
                <a:solidFill>
                  <a:schemeClr val="accent2"/>
                </a:solidFill>
              </a:rPr>
              <a:t>infections </a:t>
            </a:r>
            <a:r>
              <a:rPr lang="en-IN" b="1" dirty="0" smtClean="0"/>
              <a:t>- </a:t>
            </a:r>
            <a:r>
              <a:rPr lang="en-IN" dirty="0" smtClean="0"/>
              <a:t>In </a:t>
            </a:r>
            <a:r>
              <a:rPr lang="en-IN" dirty="0"/>
              <a:t>children 6 months to 4 years old.</a:t>
            </a:r>
          </a:p>
        </p:txBody>
      </p:sp>
    </p:spTree>
    <p:extLst>
      <p:ext uri="{BB962C8B-B14F-4D97-AF65-F5344CB8AC3E}">
        <p14:creationId xmlns:p14="http://schemas.microsoft.com/office/powerpoint/2010/main" xmlns="" val="3854745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524"/>
            <a:ext cx="8229600" cy="720080"/>
          </a:xfrm>
        </p:spPr>
        <p:txBody>
          <a:bodyPr>
            <a:normAutofit fontScale="90000"/>
          </a:bodyPr>
          <a:lstStyle/>
          <a:p>
            <a:r>
              <a:rPr lang="en-US" b="1" u="sng" dirty="0" smtClean="0"/>
              <a:t>Pathophysiology</a:t>
            </a:r>
            <a:endParaRPr lang="en-IN" b="1" u="sng"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643944" y="3335880"/>
            <a:ext cx="548688" cy="676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18519" y="809219"/>
            <a:ext cx="55446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2800" dirty="0" smtClean="0"/>
              <a:t>Growth plate (</a:t>
            </a:r>
            <a:r>
              <a:rPr lang="en-IN" sz="2800" dirty="0" err="1" smtClean="0"/>
              <a:t>physis</a:t>
            </a:r>
            <a:r>
              <a:rPr lang="en-IN" sz="2800" dirty="0" smtClean="0"/>
              <a:t>) is a barrier to </a:t>
            </a:r>
            <a:r>
              <a:rPr lang="en-IN" sz="2800" dirty="0" err="1" smtClean="0"/>
              <a:t>metaphyseal</a:t>
            </a:r>
            <a:r>
              <a:rPr lang="en-IN" sz="2800" dirty="0" smtClean="0"/>
              <a:t> arteries</a:t>
            </a:r>
            <a:endParaRPr lang="en-IN" sz="2800" dirty="0"/>
          </a:p>
        </p:txBody>
      </p:sp>
      <p:sp>
        <p:nvSpPr>
          <p:cNvPr id="5" name="Rectangle 4"/>
          <p:cNvSpPr/>
          <p:nvPr/>
        </p:nvSpPr>
        <p:spPr>
          <a:xfrm>
            <a:off x="318519" y="2636912"/>
            <a:ext cx="5544616" cy="61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2800" dirty="0" smtClean="0"/>
              <a:t>Vessels make a U-turn at the </a:t>
            </a:r>
            <a:r>
              <a:rPr lang="en-IN" sz="2800" dirty="0" err="1" smtClean="0"/>
              <a:t>physis</a:t>
            </a:r>
            <a:r>
              <a:rPr lang="en-IN" sz="2800" dirty="0" smtClean="0"/>
              <a:t>.</a:t>
            </a:r>
            <a:endParaRPr lang="en-IN" sz="2800" dirty="0"/>
          </a:p>
        </p:txBody>
      </p:sp>
      <p:sp>
        <p:nvSpPr>
          <p:cNvPr id="6" name="Rectangle 5"/>
          <p:cNvSpPr/>
          <p:nvPr/>
        </p:nvSpPr>
        <p:spPr>
          <a:xfrm>
            <a:off x="323528" y="4005064"/>
            <a:ext cx="553960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2800" dirty="0" smtClean="0"/>
              <a:t>Resultant sluggish circulation + Transient </a:t>
            </a:r>
            <a:r>
              <a:rPr lang="en-IN" sz="2800" dirty="0" err="1" smtClean="0"/>
              <a:t>bacteremia</a:t>
            </a:r>
            <a:endParaRPr lang="en-IN" sz="2800" dirty="0"/>
          </a:p>
        </p:txBody>
      </p:sp>
      <p:sp>
        <p:nvSpPr>
          <p:cNvPr id="7" name="Rectangle 6"/>
          <p:cNvSpPr/>
          <p:nvPr/>
        </p:nvSpPr>
        <p:spPr>
          <a:xfrm>
            <a:off x="318519" y="5772217"/>
            <a:ext cx="55446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2800" dirty="0"/>
              <a:t>S</a:t>
            </a:r>
            <a:r>
              <a:rPr lang="en-IN" sz="2800" dirty="0" smtClean="0"/>
              <a:t>etup for bacteria to gain a foothold in the metaphysis</a:t>
            </a:r>
            <a:endParaRPr lang="en-IN" sz="2800" dirty="0"/>
          </a:p>
        </p:txBody>
      </p:sp>
      <p:sp>
        <p:nvSpPr>
          <p:cNvPr id="8" name="Down Arrow 7"/>
          <p:cNvSpPr/>
          <p:nvPr/>
        </p:nvSpPr>
        <p:spPr>
          <a:xfrm>
            <a:off x="2608699" y="1772816"/>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5019619"/>
            <a:ext cx="5492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77979" y="1205263"/>
            <a:ext cx="3389385" cy="498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54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randombar(horizontal)">
                                      <p:cBhvr>
                                        <p:cTn id="28" dur="500"/>
                                        <p:tgtEl>
                                          <p:spTgt spid="614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6147"/>
                                        </p:tgtEl>
                                        <p:attrNameLst>
                                          <p:attrName>style.visibility</p:attrName>
                                        </p:attrNameLst>
                                      </p:cBhvr>
                                      <p:to>
                                        <p:strVal val="visible"/>
                                      </p:to>
                                    </p:set>
                                    <p:animEffect transition="in" filter="randombar(horizontal)">
                                      <p:cBhvr>
                                        <p:cTn id="41" dur="500"/>
                                        <p:tgtEl>
                                          <p:spTgt spid="614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1143000"/>
          </a:xfrm>
        </p:spPr>
        <p:txBody>
          <a:bodyPr/>
          <a:lstStyle/>
          <a:p>
            <a:endParaRPr lang="en-IN" dirty="0"/>
          </a:p>
        </p:txBody>
      </p:sp>
      <p:sp>
        <p:nvSpPr>
          <p:cNvPr id="3" name="Content Placeholder 2"/>
          <p:cNvSpPr>
            <a:spLocks noGrp="1"/>
          </p:cNvSpPr>
          <p:nvPr>
            <p:ph idx="1"/>
          </p:nvPr>
        </p:nvSpPr>
        <p:spPr>
          <a:xfrm>
            <a:off x="457200" y="836712"/>
            <a:ext cx="8229600" cy="5289451"/>
          </a:xfrm>
        </p:spPr>
        <p:txBody>
          <a:bodyPr/>
          <a:lstStyle/>
          <a:p>
            <a:r>
              <a:rPr lang="en-IN" b="1" u="sng" dirty="0" smtClean="0">
                <a:solidFill>
                  <a:schemeClr val="accent2"/>
                </a:solidFill>
              </a:rPr>
              <a:t>Infection now can spreads in two directions:</a:t>
            </a:r>
          </a:p>
          <a:p>
            <a:pPr marL="457200" lvl="1" indent="0">
              <a:buNone/>
            </a:pPr>
            <a:endParaRPr lang="en-IN" sz="3200" b="1" u="sng" dirty="0" smtClean="0">
              <a:solidFill>
                <a:schemeClr val="accent2"/>
              </a:solidFill>
            </a:endParaRPr>
          </a:p>
          <a:p>
            <a:pPr marL="457200" lvl="1" indent="0">
              <a:buNone/>
            </a:pPr>
            <a:r>
              <a:rPr lang="en-IN" dirty="0" smtClean="0"/>
              <a:t>(Along the path of least resistance)</a:t>
            </a:r>
          </a:p>
          <a:p>
            <a:pPr marL="457200" lvl="1" indent="0">
              <a:buNone/>
            </a:pPr>
            <a:endParaRPr lang="en-IN" dirty="0" smtClean="0"/>
          </a:p>
          <a:p>
            <a:pPr marL="457200" lvl="1" indent="0">
              <a:buNone/>
            </a:pPr>
            <a:r>
              <a:rPr lang="en-IN" b="1" dirty="0" smtClean="0">
                <a:solidFill>
                  <a:schemeClr val="accent2"/>
                </a:solidFill>
              </a:rPr>
              <a:t>(1) Down the medullary cavity</a:t>
            </a:r>
          </a:p>
          <a:p>
            <a:pPr marL="0" indent="0">
              <a:buNone/>
            </a:pPr>
            <a:r>
              <a:rPr lang="en-IN" sz="2800" dirty="0" smtClean="0">
                <a:solidFill>
                  <a:schemeClr val="accent2"/>
                </a:solidFill>
              </a:rPr>
              <a:t>	</a:t>
            </a:r>
          </a:p>
          <a:p>
            <a:pPr marL="0" indent="0">
              <a:buNone/>
            </a:pPr>
            <a:r>
              <a:rPr lang="en-IN" sz="2800" b="1" dirty="0" smtClean="0">
                <a:solidFill>
                  <a:schemeClr val="accent2"/>
                </a:solidFill>
              </a:rPr>
              <a:t>     (2) Through the relatively thin </a:t>
            </a:r>
            <a:r>
              <a:rPr lang="en-IN" sz="2800" b="1" dirty="0" err="1" smtClean="0">
                <a:solidFill>
                  <a:schemeClr val="accent2"/>
                </a:solidFill>
              </a:rPr>
              <a:t>metaphyseal</a:t>
            </a:r>
            <a:r>
              <a:rPr lang="en-IN" sz="2800" b="1" dirty="0" smtClean="0">
                <a:solidFill>
                  <a:schemeClr val="accent2"/>
                </a:solidFill>
              </a:rPr>
              <a:t> 		cortex</a:t>
            </a:r>
            <a:endParaRPr lang="en-IN" sz="2800" b="1" dirty="0">
              <a:solidFill>
                <a:schemeClr val="accent2"/>
              </a:solidFill>
            </a:endParaRPr>
          </a:p>
        </p:txBody>
      </p:sp>
    </p:spTree>
    <p:extLst>
      <p:ext uri="{BB962C8B-B14F-4D97-AF65-F5344CB8AC3E}">
        <p14:creationId xmlns:p14="http://schemas.microsoft.com/office/powerpoint/2010/main" xmlns="" val="3974576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IN"/>
          </a:p>
        </p:txBody>
      </p:sp>
      <p:sp>
        <p:nvSpPr>
          <p:cNvPr id="3" name="Content Placeholder 2"/>
          <p:cNvSpPr>
            <a:spLocks noGrp="1"/>
          </p:cNvSpPr>
          <p:nvPr>
            <p:ph idx="1"/>
          </p:nvPr>
        </p:nvSpPr>
        <p:spPr>
          <a:xfrm>
            <a:off x="25152" y="864225"/>
            <a:ext cx="8229600" cy="5517103"/>
          </a:xfrm>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8307" y="620715"/>
            <a:ext cx="4716016" cy="6183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79512" y="1894028"/>
            <a:ext cx="38164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t>Growth plate is a barrier</a:t>
            </a:r>
            <a:endParaRPr lang="en-IN" sz="2800" dirty="0"/>
          </a:p>
        </p:txBody>
      </p:sp>
      <p:sp>
        <p:nvSpPr>
          <p:cNvPr id="5" name="Right Arrow 4"/>
          <p:cNvSpPr/>
          <p:nvPr/>
        </p:nvSpPr>
        <p:spPr>
          <a:xfrm>
            <a:off x="4139952" y="2056046"/>
            <a:ext cx="576064" cy="32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p:cNvSpPr/>
          <p:nvPr/>
        </p:nvSpPr>
        <p:spPr>
          <a:xfrm>
            <a:off x="5724128" y="218964"/>
            <a:ext cx="302433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E</a:t>
            </a:r>
            <a:r>
              <a:rPr lang="en-IN" sz="2800" dirty="0" smtClean="0"/>
              <a:t>piphysis and Joint  spared</a:t>
            </a:r>
            <a:endParaRPr lang="en-IN" sz="2800" dirty="0"/>
          </a:p>
        </p:txBody>
      </p:sp>
      <p:sp>
        <p:nvSpPr>
          <p:cNvPr id="7" name="Rectangle 6"/>
          <p:cNvSpPr/>
          <p:nvPr/>
        </p:nvSpPr>
        <p:spPr>
          <a:xfrm>
            <a:off x="-13142" y="2776213"/>
            <a:ext cx="472915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t>Infectious process</a:t>
            </a:r>
          </a:p>
          <a:p>
            <a:r>
              <a:rPr lang="en-IN" sz="2800" dirty="0" smtClean="0"/>
              <a:t>penetrates </a:t>
            </a:r>
            <a:r>
              <a:rPr lang="en-IN" sz="2800" dirty="0" err="1" smtClean="0"/>
              <a:t>metaphyseal</a:t>
            </a:r>
            <a:r>
              <a:rPr lang="en-IN" sz="2800" dirty="0" smtClean="0"/>
              <a:t> cortex</a:t>
            </a:r>
            <a:endParaRPr lang="en-IN" sz="2800" dirty="0"/>
          </a:p>
        </p:txBody>
      </p:sp>
      <p:sp>
        <p:nvSpPr>
          <p:cNvPr id="8" name="Rectangle 7"/>
          <p:cNvSpPr/>
          <p:nvPr/>
        </p:nvSpPr>
        <p:spPr>
          <a:xfrm>
            <a:off x="32048" y="3933056"/>
            <a:ext cx="547260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pus elevates the loosely adherent </a:t>
            </a:r>
            <a:r>
              <a:rPr lang="en-IN" sz="2800" dirty="0" err="1" smtClean="0"/>
              <a:t>periosteum</a:t>
            </a:r>
            <a:endParaRPr lang="en-IN" sz="2800" dirty="0"/>
          </a:p>
        </p:txBody>
      </p:sp>
      <p:sp>
        <p:nvSpPr>
          <p:cNvPr id="9" name="Rectangle 8"/>
          <p:cNvSpPr/>
          <p:nvPr/>
        </p:nvSpPr>
        <p:spPr>
          <a:xfrm>
            <a:off x="32048" y="5229200"/>
            <a:ext cx="495407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err="1" smtClean="0"/>
              <a:t>Subperiosteal</a:t>
            </a:r>
            <a:r>
              <a:rPr lang="en-IN" sz="2800" dirty="0" smtClean="0"/>
              <a:t> abscess may form</a:t>
            </a:r>
            <a:endParaRPr lang="en-IN" sz="2800" dirty="0"/>
          </a:p>
        </p:txBody>
      </p:sp>
      <p:sp>
        <p:nvSpPr>
          <p:cNvPr id="10" name="Circular Arrow 9"/>
          <p:cNvSpPr/>
          <p:nvPr/>
        </p:nvSpPr>
        <p:spPr>
          <a:xfrm>
            <a:off x="4906532" y="2542099"/>
            <a:ext cx="1753700" cy="117021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Right Arrow 11"/>
          <p:cNvSpPr/>
          <p:nvPr/>
        </p:nvSpPr>
        <p:spPr>
          <a:xfrm>
            <a:off x="5565634" y="4208156"/>
            <a:ext cx="4354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ight Arrow 12"/>
          <p:cNvSpPr/>
          <p:nvPr/>
        </p:nvSpPr>
        <p:spPr>
          <a:xfrm rot="19680000" flipV="1">
            <a:off x="5234924" y="50915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93948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386178" y="-315416"/>
            <a:ext cx="4757822" cy="6048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0" y="2348880"/>
            <a:ext cx="475252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t>D</a:t>
            </a:r>
            <a:r>
              <a:rPr lang="en-IN" sz="3200" dirty="0" smtClean="0"/>
              <a:t>own the medullary cavity</a:t>
            </a:r>
            <a:endParaRPr lang="en-IN" sz="3200" dirty="0"/>
          </a:p>
        </p:txBody>
      </p:sp>
      <p:sp>
        <p:nvSpPr>
          <p:cNvPr id="5" name="Right Arrow 4"/>
          <p:cNvSpPr/>
          <p:nvPr/>
        </p:nvSpPr>
        <p:spPr>
          <a:xfrm>
            <a:off x="5076056" y="2204864"/>
            <a:ext cx="165618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176242" y="5517112"/>
            <a:ext cx="8964488" cy="954107"/>
          </a:xfrm>
          <a:prstGeom prst="rect">
            <a:avLst/>
          </a:prstGeom>
        </p:spPr>
        <p:txBody>
          <a:bodyPr wrap="square">
            <a:spAutoFit/>
          </a:bodyPr>
          <a:lstStyle/>
          <a:p>
            <a:r>
              <a:rPr lang="en-IN" sz="2800" dirty="0" err="1" smtClean="0"/>
              <a:t>Periosteum</a:t>
            </a:r>
            <a:r>
              <a:rPr lang="en-IN" sz="2800" dirty="0" smtClean="0"/>
              <a:t> attempts to limit  infection by laying down new bone – periosteal new bone formation</a:t>
            </a:r>
            <a:endParaRPr lang="en-IN" sz="2800" dirty="0"/>
          </a:p>
        </p:txBody>
      </p:sp>
      <p:sp>
        <p:nvSpPr>
          <p:cNvPr id="7" name="Rectangle 6"/>
          <p:cNvSpPr/>
          <p:nvPr/>
        </p:nvSpPr>
        <p:spPr>
          <a:xfrm>
            <a:off x="0" y="3573016"/>
            <a:ext cx="493204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Infection erodes </a:t>
            </a:r>
            <a:r>
              <a:rPr lang="en-US" sz="2800" dirty="0" err="1" smtClean="0"/>
              <a:t>periosteum</a:t>
            </a:r>
            <a:r>
              <a:rPr lang="en-US" sz="2800" dirty="0" smtClean="0"/>
              <a:t> and forms sinus through soft tissue and skin to drain externally</a:t>
            </a:r>
            <a:endParaRPr lang="en-IN" sz="2800" dirty="0"/>
          </a:p>
        </p:txBody>
      </p:sp>
      <p:sp>
        <p:nvSpPr>
          <p:cNvPr id="8" name="Right Arrow 7"/>
          <p:cNvSpPr/>
          <p:nvPr/>
        </p:nvSpPr>
        <p:spPr>
          <a:xfrm rot="-1800000">
            <a:off x="4828185" y="3781331"/>
            <a:ext cx="82809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2155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1259632" y="332656"/>
            <a:ext cx="67687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 </a:t>
            </a:r>
            <a:r>
              <a:rPr lang="en-IN" sz="2800" dirty="0" smtClean="0"/>
              <a:t>Bacterial antigens and toxins</a:t>
            </a:r>
            <a:endParaRPr lang="en-IN" sz="2800" dirty="0"/>
          </a:p>
        </p:txBody>
      </p:sp>
      <p:sp>
        <p:nvSpPr>
          <p:cNvPr id="5" name="Rectangle 4"/>
          <p:cNvSpPr/>
          <p:nvPr/>
        </p:nvSpPr>
        <p:spPr>
          <a:xfrm>
            <a:off x="135391" y="1744541"/>
            <a:ext cx="87129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accent2">
                    <a:lumMod val="75000"/>
                  </a:schemeClr>
                </a:solidFill>
              </a:rPr>
              <a:t>S</a:t>
            </a:r>
            <a:r>
              <a:rPr lang="en-IN" sz="2800" b="1" dirty="0" smtClean="0">
                <a:solidFill>
                  <a:schemeClr val="accent2">
                    <a:lumMod val="75000"/>
                  </a:schemeClr>
                </a:solidFill>
              </a:rPr>
              <a:t>triking inflammatory response</a:t>
            </a:r>
          </a:p>
          <a:p>
            <a:pPr algn="ctr"/>
            <a:r>
              <a:rPr lang="en-IN" sz="2800" dirty="0" smtClean="0"/>
              <a:t>Neutrophils and lymphocytes migrate to the metaphysis </a:t>
            </a:r>
            <a:endParaRPr lang="en-IN" sz="2800" dirty="0"/>
          </a:p>
        </p:txBody>
      </p:sp>
      <p:sp>
        <p:nvSpPr>
          <p:cNvPr id="6" name="Rectangle 5"/>
          <p:cNvSpPr/>
          <p:nvPr/>
        </p:nvSpPr>
        <p:spPr>
          <a:xfrm>
            <a:off x="899592" y="3620139"/>
            <a:ext cx="6768751" cy="755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R</a:t>
            </a:r>
            <a:r>
              <a:rPr lang="en-IN" sz="2800" dirty="0" smtClean="0"/>
              <a:t>elease interleukins and cytokines. </a:t>
            </a:r>
          </a:p>
          <a:p>
            <a:pPr algn="ctr"/>
            <a:r>
              <a:rPr lang="en-IN" sz="2800" dirty="0" smtClean="0"/>
              <a:t>Enzymes</a:t>
            </a:r>
            <a:r>
              <a:rPr lang="en-IN" sz="2800" dirty="0"/>
              <a:t> </a:t>
            </a:r>
            <a:r>
              <a:rPr lang="en-IN" sz="2800" dirty="0" smtClean="0"/>
              <a:t>+ thrombosis of terminal vessels</a:t>
            </a:r>
            <a:endParaRPr lang="en-IN" sz="2800" dirty="0"/>
          </a:p>
        </p:txBody>
      </p:sp>
      <p:sp>
        <p:nvSpPr>
          <p:cNvPr id="7" name="Rectangle 6"/>
          <p:cNvSpPr/>
          <p:nvPr/>
        </p:nvSpPr>
        <p:spPr>
          <a:xfrm>
            <a:off x="2015716" y="5481228"/>
            <a:ext cx="5256583"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D</a:t>
            </a:r>
            <a:r>
              <a:rPr lang="en-IN" sz="2800" dirty="0" smtClean="0"/>
              <a:t>ramatic necrosis and </a:t>
            </a:r>
            <a:r>
              <a:rPr lang="en-IN" sz="2800" dirty="0" err="1" smtClean="0"/>
              <a:t>osteolysis</a:t>
            </a:r>
            <a:endParaRPr lang="en-IN" sz="2800" dirty="0"/>
          </a:p>
        </p:txBody>
      </p:sp>
      <p:sp>
        <p:nvSpPr>
          <p:cNvPr id="8" name="Down Arrow 7"/>
          <p:cNvSpPr/>
          <p:nvPr/>
        </p:nvSpPr>
        <p:spPr>
          <a:xfrm>
            <a:off x="4411216" y="105273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411216" y="2780928"/>
            <a:ext cx="34080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4429129" y="4653136"/>
            <a:ext cx="31441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444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0"/>
            <a:ext cx="8229600" cy="58018"/>
          </a:xfrm>
        </p:spPr>
        <p:txBody>
          <a:bodyPr>
            <a:normAutofit fontScale="90000"/>
          </a:bodyPr>
          <a:lstStyle/>
          <a:p>
            <a:endParaRPr lang="en-IN" dirty="0"/>
          </a:p>
        </p:txBody>
      </p:sp>
      <p:sp>
        <p:nvSpPr>
          <p:cNvPr id="3" name="Content Placeholder 2"/>
          <p:cNvSpPr>
            <a:spLocks noGrp="1"/>
          </p:cNvSpPr>
          <p:nvPr>
            <p:ph idx="1"/>
          </p:nvPr>
        </p:nvSpPr>
        <p:spPr>
          <a:xfrm>
            <a:off x="179512" y="332656"/>
            <a:ext cx="8712968" cy="6264696"/>
          </a:xfrm>
        </p:spPr>
        <p:txBody>
          <a:bodyPr/>
          <a:lstStyle/>
          <a:p>
            <a:r>
              <a:rPr lang="en-IN" b="1" u="sng" dirty="0">
                <a:solidFill>
                  <a:schemeClr val="accent2">
                    <a:lumMod val="75000"/>
                  </a:schemeClr>
                </a:solidFill>
              </a:rPr>
              <a:t>In children younger than 2 </a:t>
            </a:r>
            <a:r>
              <a:rPr lang="en-IN" b="1" u="sng" dirty="0" smtClean="0">
                <a:solidFill>
                  <a:schemeClr val="accent2">
                    <a:lumMod val="75000"/>
                  </a:schemeClr>
                </a:solidFill>
              </a:rPr>
              <a:t>years</a:t>
            </a:r>
            <a:endParaRPr lang="en-IN" b="1" dirty="0" smtClean="0"/>
          </a:p>
          <a:p>
            <a:pPr marL="0" indent="0">
              <a:buNone/>
            </a:pPr>
            <a:r>
              <a:rPr lang="en-IN" b="1" dirty="0" smtClean="0"/>
              <a:t>  	Common </a:t>
            </a:r>
            <a:r>
              <a:rPr lang="en-IN" b="1" dirty="0"/>
              <a:t>blood supply </a:t>
            </a:r>
            <a:r>
              <a:rPr lang="en-IN" b="1" dirty="0" smtClean="0"/>
              <a:t>of </a:t>
            </a:r>
            <a:r>
              <a:rPr lang="en-IN" b="1" dirty="0"/>
              <a:t>metaphysis and </a:t>
            </a:r>
            <a:r>
              <a:rPr lang="en-IN" b="1" dirty="0" smtClean="0"/>
              <a:t>	epiphysis </a:t>
            </a:r>
            <a:r>
              <a:rPr lang="en-IN" b="1" dirty="0"/>
              <a:t>crosses the </a:t>
            </a:r>
            <a:r>
              <a:rPr lang="en-IN" b="1" dirty="0" err="1"/>
              <a:t>physis</a:t>
            </a:r>
            <a:r>
              <a:rPr lang="en-IN" b="1" dirty="0"/>
              <a:t> </a:t>
            </a:r>
            <a:r>
              <a:rPr lang="en-IN" b="1" dirty="0" smtClean="0"/>
              <a:t>            spread 	of a </a:t>
            </a:r>
            <a:r>
              <a:rPr lang="en-IN" b="1" dirty="0" err="1"/>
              <a:t>metaphyseal</a:t>
            </a:r>
            <a:r>
              <a:rPr lang="en-IN" b="1" dirty="0"/>
              <a:t> abscess into the </a:t>
            </a:r>
            <a:r>
              <a:rPr lang="en-IN" b="1" dirty="0" smtClean="0"/>
              <a:t>	epiphysis 	and eventually </a:t>
            </a:r>
            <a:r>
              <a:rPr lang="en-IN" b="1" dirty="0"/>
              <a:t>into the joint</a:t>
            </a:r>
            <a:r>
              <a:rPr lang="en-IN" b="1" dirty="0" smtClean="0"/>
              <a:t>.</a:t>
            </a:r>
          </a:p>
          <a:p>
            <a:pPr marL="0" indent="0">
              <a:buNone/>
            </a:pPr>
            <a:endParaRPr lang="en-US" b="1" dirty="0"/>
          </a:p>
          <a:p>
            <a:pPr marL="0" indent="0">
              <a:buNone/>
            </a:pPr>
            <a:endParaRPr lang="en-IN" u="sng" dirty="0">
              <a:solidFill>
                <a:schemeClr val="accent2">
                  <a:lumMod val="75000"/>
                </a:schemeClr>
              </a:solidFill>
            </a:endParaRPr>
          </a:p>
        </p:txBody>
      </p:sp>
      <p:sp>
        <p:nvSpPr>
          <p:cNvPr id="4" name="Right Arrow 3"/>
          <p:cNvSpPr/>
          <p:nvPr/>
        </p:nvSpPr>
        <p:spPr>
          <a:xfrm>
            <a:off x="5965102" y="162880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189907" y="2852936"/>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75856" y="3861048"/>
            <a:ext cx="254523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smtClean="0">
                <a:solidFill>
                  <a:schemeClr val="accent2">
                    <a:lumMod val="75000"/>
                  </a:schemeClr>
                </a:solidFill>
              </a:rPr>
              <a:t>Septic Arthritis</a:t>
            </a:r>
            <a:endParaRPr lang="en-IN" sz="2800" u="sng" dirty="0">
              <a:solidFill>
                <a:schemeClr val="accent2">
                  <a:lumMod val="75000"/>
                </a:schemeClr>
              </a:solidFill>
            </a:endParaRPr>
          </a:p>
        </p:txBody>
      </p:sp>
      <p:sp>
        <p:nvSpPr>
          <p:cNvPr id="7" name="Oval 6"/>
          <p:cNvSpPr/>
          <p:nvPr/>
        </p:nvSpPr>
        <p:spPr>
          <a:xfrm>
            <a:off x="2436710" y="4509120"/>
            <a:ext cx="4392488"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sz="2400" b="1" dirty="0" smtClean="0">
                <a:solidFill>
                  <a:schemeClr val="tx1"/>
                </a:solidFill>
              </a:rPr>
              <a:t>Hip</a:t>
            </a:r>
          </a:p>
          <a:p>
            <a:pPr marL="342900" indent="-342900">
              <a:buAutoNum type="arabicParenR"/>
            </a:pPr>
            <a:r>
              <a:rPr lang="en-US" sz="2400" b="1" dirty="0" smtClean="0">
                <a:solidFill>
                  <a:schemeClr val="tx1"/>
                </a:solidFill>
              </a:rPr>
              <a:t>Radial Neck</a:t>
            </a:r>
          </a:p>
          <a:p>
            <a:pPr marL="342900" indent="-342900">
              <a:buAutoNum type="arabicParenR"/>
            </a:pPr>
            <a:r>
              <a:rPr lang="en-US" sz="2400" b="1" dirty="0" smtClean="0">
                <a:solidFill>
                  <a:schemeClr val="tx1"/>
                </a:solidFill>
              </a:rPr>
              <a:t>Shoulder</a:t>
            </a:r>
          </a:p>
          <a:p>
            <a:pPr marL="342900" indent="-342900">
              <a:buAutoNum type="arabicParenR"/>
            </a:pPr>
            <a:r>
              <a:rPr lang="en-US" sz="2400" b="1" dirty="0" smtClean="0">
                <a:solidFill>
                  <a:schemeClr val="tx1"/>
                </a:solidFill>
              </a:rPr>
              <a:t>Distal lateral fibula</a:t>
            </a:r>
            <a:endParaRPr lang="en-IN" sz="2400" b="1" dirty="0">
              <a:solidFill>
                <a:schemeClr val="tx1"/>
              </a:solidFill>
            </a:endParaRPr>
          </a:p>
        </p:txBody>
      </p:sp>
    </p:spTree>
    <p:extLst>
      <p:ext uri="{BB962C8B-B14F-4D97-AF65-F5344CB8AC3E}">
        <p14:creationId xmlns:p14="http://schemas.microsoft.com/office/powerpoint/2010/main" xmlns="" val="23981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u="sng" dirty="0" smtClean="0">
                <a:solidFill>
                  <a:schemeClr val="accent2">
                    <a:lumMod val="75000"/>
                  </a:schemeClr>
                </a:solidFill>
              </a:rPr>
              <a:t>Ultimate Fate</a:t>
            </a:r>
            <a:endParaRPr lang="en-IN" b="1" u="sng" dirty="0">
              <a:solidFill>
                <a:schemeClr val="accent2">
                  <a:lumMod val="75000"/>
                </a:schemeClr>
              </a:solidFill>
            </a:endParaRPr>
          </a:p>
        </p:txBody>
      </p:sp>
      <p:sp>
        <p:nvSpPr>
          <p:cNvPr id="3" name="Content Placeholder 2"/>
          <p:cNvSpPr>
            <a:spLocks noGrp="1"/>
          </p:cNvSpPr>
          <p:nvPr>
            <p:ph idx="1"/>
          </p:nvPr>
        </p:nvSpPr>
        <p:spPr>
          <a:xfrm>
            <a:off x="457200" y="1340768"/>
            <a:ext cx="8229600" cy="5112568"/>
          </a:xfrm>
        </p:spPr>
        <p:txBody>
          <a:bodyPr/>
          <a:lstStyle/>
          <a:p>
            <a:r>
              <a:rPr lang="en-US" sz="3600" b="1" u="sng" dirty="0" smtClean="0">
                <a:solidFill>
                  <a:schemeClr val="accent2">
                    <a:lumMod val="75000"/>
                  </a:schemeClr>
                </a:solidFill>
              </a:rPr>
              <a:t>Cloaca</a:t>
            </a:r>
            <a:r>
              <a:rPr lang="en-US" dirty="0" smtClean="0"/>
              <a:t> – Holes made in the </a:t>
            </a:r>
            <a:r>
              <a:rPr lang="en-US" dirty="0" err="1" smtClean="0"/>
              <a:t>periosteum</a:t>
            </a:r>
            <a:r>
              <a:rPr lang="en-US" dirty="0" smtClean="0"/>
              <a:t> by pus.</a:t>
            </a:r>
          </a:p>
          <a:p>
            <a:pPr marL="0" indent="0">
              <a:buNone/>
            </a:pPr>
            <a:endParaRPr lang="en-US" dirty="0" smtClean="0"/>
          </a:p>
          <a:p>
            <a:r>
              <a:rPr lang="en-US" b="1" u="sng" dirty="0" err="1" smtClean="0">
                <a:solidFill>
                  <a:schemeClr val="accent2">
                    <a:lumMod val="75000"/>
                  </a:schemeClr>
                </a:solidFill>
              </a:rPr>
              <a:t>Involucrum</a:t>
            </a:r>
            <a:r>
              <a:rPr lang="en-US" b="1" u="sng" dirty="0" smtClean="0">
                <a:solidFill>
                  <a:schemeClr val="accent2">
                    <a:lumMod val="75000"/>
                  </a:schemeClr>
                </a:solidFill>
              </a:rPr>
              <a:t> </a:t>
            </a:r>
            <a:r>
              <a:rPr lang="en-US" dirty="0" smtClean="0"/>
              <a:t>– Periosteal new bone formation in an attempt to contain infection.</a:t>
            </a:r>
          </a:p>
          <a:p>
            <a:pPr marL="0" indent="0">
              <a:buNone/>
            </a:pPr>
            <a:endParaRPr lang="en-US" dirty="0" smtClean="0"/>
          </a:p>
          <a:p>
            <a:r>
              <a:rPr lang="en-US" b="1" u="sng" dirty="0" err="1" smtClean="0">
                <a:solidFill>
                  <a:schemeClr val="accent2">
                    <a:lumMod val="75000"/>
                  </a:schemeClr>
                </a:solidFill>
              </a:rPr>
              <a:t>Sequestrum</a:t>
            </a:r>
            <a:r>
              <a:rPr lang="en-US" b="1" u="sng" dirty="0" smtClean="0">
                <a:solidFill>
                  <a:schemeClr val="accent2">
                    <a:lumMod val="75000"/>
                  </a:schemeClr>
                </a:solidFill>
              </a:rPr>
              <a:t> </a:t>
            </a:r>
            <a:r>
              <a:rPr lang="en-US" dirty="0" smtClean="0"/>
              <a:t>– Dead piece of bone warded off from parent bone</a:t>
            </a:r>
            <a:endParaRPr lang="en-IN" dirty="0"/>
          </a:p>
        </p:txBody>
      </p:sp>
    </p:spTree>
    <p:extLst>
      <p:ext uri="{BB962C8B-B14F-4D97-AF65-F5344CB8AC3E}">
        <p14:creationId xmlns:p14="http://schemas.microsoft.com/office/powerpoint/2010/main" xmlns="" val="3919503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088"/>
          </a:xfrm>
        </p:spPr>
        <p:txBody>
          <a:bodyPr/>
          <a:lstStyle/>
          <a:p>
            <a:r>
              <a:rPr lang="en-US" dirty="0" smtClean="0"/>
              <a:t>Clinical Features</a:t>
            </a:r>
            <a:endParaRPr lang="en-IN" dirty="0"/>
          </a:p>
        </p:txBody>
      </p:sp>
      <p:sp>
        <p:nvSpPr>
          <p:cNvPr id="3" name="Content Placeholder 2"/>
          <p:cNvSpPr>
            <a:spLocks noGrp="1"/>
          </p:cNvSpPr>
          <p:nvPr>
            <p:ph idx="1"/>
          </p:nvPr>
        </p:nvSpPr>
        <p:spPr/>
        <p:txBody>
          <a:bodyPr/>
          <a:lstStyle/>
          <a:p>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7646" y="620688"/>
            <a:ext cx="8496944" cy="3812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17646" y="4191000"/>
            <a:ext cx="4526362" cy="254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Symptoms</a:t>
            </a:r>
          </a:p>
          <a:p>
            <a:r>
              <a:rPr lang="en-US" sz="2800" dirty="0" smtClean="0"/>
              <a:t>1)Fever sometimes with chills</a:t>
            </a:r>
          </a:p>
          <a:p>
            <a:r>
              <a:rPr lang="en-US" sz="2800" dirty="0" smtClean="0"/>
              <a:t>2) Pain</a:t>
            </a:r>
          </a:p>
          <a:p>
            <a:r>
              <a:rPr lang="en-US" sz="2800" dirty="0" smtClean="0"/>
              <a:t>3)Swelling of affected part</a:t>
            </a:r>
          </a:p>
          <a:p>
            <a:r>
              <a:rPr lang="en-US" sz="2800" dirty="0" smtClean="0"/>
              <a:t>4)Limitation of motion</a:t>
            </a:r>
          </a:p>
          <a:p>
            <a:endParaRPr lang="en-IN" sz="2800" dirty="0"/>
          </a:p>
        </p:txBody>
      </p:sp>
      <p:sp>
        <p:nvSpPr>
          <p:cNvPr id="5" name="Rectangle 4"/>
          <p:cNvSpPr/>
          <p:nvPr/>
        </p:nvSpPr>
        <p:spPr>
          <a:xfrm>
            <a:off x="4644008" y="4191000"/>
            <a:ext cx="4824536" cy="254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Signs</a:t>
            </a:r>
          </a:p>
          <a:p>
            <a:r>
              <a:rPr lang="en-US" sz="2800" dirty="0" smtClean="0">
                <a:solidFill>
                  <a:schemeClr val="bg1"/>
                </a:solidFill>
              </a:rPr>
              <a:t>1)</a:t>
            </a:r>
            <a:r>
              <a:rPr lang="en-US" sz="2800" dirty="0" err="1" smtClean="0">
                <a:solidFill>
                  <a:schemeClr val="bg1"/>
                </a:solidFill>
              </a:rPr>
              <a:t>Pt</a:t>
            </a:r>
            <a:r>
              <a:rPr lang="en-US" sz="2800" dirty="0" smtClean="0">
                <a:solidFill>
                  <a:schemeClr val="bg1"/>
                </a:solidFill>
              </a:rPr>
              <a:t> is Febrile</a:t>
            </a:r>
          </a:p>
          <a:p>
            <a:r>
              <a:rPr lang="en-US" sz="2800" dirty="0" smtClean="0">
                <a:solidFill>
                  <a:schemeClr val="bg1"/>
                </a:solidFill>
              </a:rPr>
              <a:t>2)Warm</a:t>
            </a:r>
          </a:p>
          <a:p>
            <a:r>
              <a:rPr lang="en-US" sz="2800" dirty="0" smtClean="0">
                <a:solidFill>
                  <a:schemeClr val="bg1"/>
                </a:solidFill>
              </a:rPr>
              <a:t>3)Swollen &amp; Tender</a:t>
            </a:r>
          </a:p>
          <a:p>
            <a:r>
              <a:rPr lang="en-US" sz="2800" dirty="0" smtClean="0">
                <a:solidFill>
                  <a:schemeClr val="bg1"/>
                </a:solidFill>
              </a:rPr>
              <a:t>4)Movements of part is painful</a:t>
            </a:r>
            <a:endParaRPr lang="en-IN" sz="2800" dirty="0">
              <a:solidFill>
                <a:schemeClr val="bg1"/>
              </a:solidFill>
            </a:endParaRPr>
          </a:p>
        </p:txBody>
      </p:sp>
    </p:spTree>
    <p:extLst>
      <p:ext uri="{BB962C8B-B14F-4D97-AF65-F5344CB8AC3E}">
        <p14:creationId xmlns:p14="http://schemas.microsoft.com/office/powerpoint/2010/main" xmlns="" val="137950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u="sng" dirty="0" smtClean="0"/>
              <a:t>Diagnosis</a:t>
            </a:r>
            <a:endParaRPr lang="en-US" b="1" u="sng" dirty="0"/>
          </a:p>
        </p:txBody>
      </p:sp>
      <p:sp>
        <p:nvSpPr>
          <p:cNvPr id="3" name="Content Placeholder 2"/>
          <p:cNvSpPr>
            <a:spLocks noGrp="1"/>
          </p:cNvSpPr>
          <p:nvPr>
            <p:ph idx="1"/>
          </p:nvPr>
        </p:nvSpPr>
        <p:spPr>
          <a:xfrm>
            <a:off x="228600" y="990600"/>
            <a:ext cx="8610600" cy="5867400"/>
          </a:xfrm>
        </p:spPr>
        <p:txBody>
          <a:bodyPr>
            <a:normAutofit fontScale="85000" lnSpcReduction="20000"/>
          </a:bodyPr>
          <a:lstStyle/>
          <a:p>
            <a:r>
              <a:rPr lang="en-US" sz="4000" b="1" u="sng" dirty="0" smtClean="0"/>
              <a:t>Exams and Tests</a:t>
            </a:r>
          </a:p>
          <a:p>
            <a:r>
              <a:rPr lang="en-US" dirty="0" smtClean="0"/>
              <a:t>A physical exam shows bone tenderness and possibly swelling and redness.</a:t>
            </a:r>
          </a:p>
          <a:p>
            <a:r>
              <a:rPr lang="en-US" sz="4000" b="1" u="sng" dirty="0" smtClean="0"/>
              <a:t>Tests may include:</a:t>
            </a:r>
          </a:p>
          <a:p>
            <a:r>
              <a:rPr lang="en-US" dirty="0" smtClean="0">
                <a:hlinkClick r:id="rId2"/>
              </a:rPr>
              <a:t>Blood cultures</a:t>
            </a:r>
            <a:endParaRPr lang="en-US" dirty="0" smtClean="0"/>
          </a:p>
          <a:p>
            <a:r>
              <a:rPr lang="en-US" dirty="0" smtClean="0">
                <a:hlinkClick r:id="rId3"/>
              </a:rPr>
              <a:t>Bone biopsy</a:t>
            </a:r>
            <a:r>
              <a:rPr lang="en-US" dirty="0" smtClean="0"/>
              <a:t> (which is then cultured)- </a:t>
            </a:r>
            <a:r>
              <a:rPr lang="en-US" b="1" u="sng" dirty="0" smtClean="0">
                <a:solidFill>
                  <a:schemeClr val="accent1"/>
                </a:solidFill>
              </a:rPr>
              <a:t>(Most Diagnostic)</a:t>
            </a:r>
          </a:p>
          <a:p>
            <a:r>
              <a:rPr lang="en-US" dirty="0" smtClean="0">
                <a:hlinkClick r:id="rId4"/>
              </a:rPr>
              <a:t>Bone scan</a:t>
            </a:r>
            <a:endParaRPr lang="en-US" dirty="0" smtClean="0"/>
          </a:p>
          <a:p>
            <a:r>
              <a:rPr lang="en-US" dirty="0" smtClean="0">
                <a:hlinkClick r:id="rId5"/>
              </a:rPr>
              <a:t>Bone x-ray</a:t>
            </a:r>
            <a:endParaRPr lang="en-US" dirty="0" smtClean="0"/>
          </a:p>
          <a:p>
            <a:r>
              <a:rPr lang="en-US" dirty="0" smtClean="0"/>
              <a:t>Complete blood count (</a:t>
            </a:r>
            <a:r>
              <a:rPr lang="en-US" dirty="0" smtClean="0">
                <a:hlinkClick r:id="rId6"/>
              </a:rPr>
              <a:t>CBC</a:t>
            </a:r>
            <a:r>
              <a:rPr lang="en-US" dirty="0" smtClean="0"/>
              <a:t>)</a:t>
            </a:r>
          </a:p>
          <a:p>
            <a:r>
              <a:rPr lang="en-US" dirty="0" smtClean="0"/>
              <a:t>C-reactive protein (</a:t>
            </a:r>
            <a:r>
              <a:rPr lang="en-US" dirty="0" smtClean="0">
                <a:hlinkClick r:id="rId7"/>
              </a:rPr>
              <a:t>CRP</a:t>
            </a:r>
            <a:r>
              <a:rPr lang="en-US" dirty="0" smtClean="0"/>
              <a:t>)</a:t>
            </a:r>
          </a:p>
          <a:p>
            <a:r>
              <a:rPr lang="en-US" dirty="0" smtClean="0"/>
              <a:t>Erythrocyte sedimentation rate (</a:t>
            </a:r>
            <a:r>
              <a:rPr lang="en-US" dirty="0" smtClean="0">
                <a:hlinkClick r:id="rId8"/>
              </a:rPr>
              <a:t>ESR</a:t>
            </a:r>
            <a:r>
              <a:rPr lang="en-US" dirty="0" smtClean="0"/>
              <a:t>)</a:t>
            </a:r>
          </a:p>
          <a:p>
            <a:r>
              <a:rPr lang="en-US" dirty="0" smtClean="0">
                <a:hlinkClick r:id="rId9"/>
              </a:rPr>
              <a:t>MRI</a:t>
            </a:r>
            <a:r>
              <a:rPr lang="en-US" dirty="0" smtClean="0"/>
              <a:t> of the bone and other scans</a:t>
            </a:r>
          </a:p>
          <a:p>
            <a:r>
              <a:rPr lang="en-US" dirty="0" smtClean="0"/>
              <a:t>Needle aspiration of the area around affected bones</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Osteomyelitis</a:t>
            </a:r>
            <a:br>
              <a:rPr lang="en-US" b="1" u="sng" dirty="0" smtClean="0"/>
            </a:br>
            <a:endParaRPr lang="en-IN" b="1" u="sng" dirty="0"/>
          </a:p>
        </p:txBody>
      </p:sp>
      <p:sp>
        <p:nvSpPr>
          <p:cNvPr id="3" name="Content Placeholder 2"/>
          <p:cNvSpPr>
            <a:spLocks noGrp="1"/>
          </p:cNvSpPr>
          <p:nvPr>
            <p:ph idx="1"/>
          </p:nvPr>
        </p:nvSpPr>
        <p:spPr>
          <a:xfrm>
            <a:off x="457200" y="914400"/>
            <a:ext cx="8229600" cy="5211763"/>
          </a:xfrm>
        </p:spPr>
        <p:txBody>
          <a:bodyPr/>
          <a:lstStyle/>
          <a:p>
            <a:pPr>
              <a:buNone/>
            </a:pPr>
            <a:r>
              <a:rPr lang="en-US" b="1" dirty="0" smtClean="0"/>
              <a:t>Nelaton coined the term </a:t>
            </a:r>
            <a:r>
              <a:rPr lang="en-US" b="1" i="1" dirty="0" smtClean="0"/>
              <a:t>osteomyelitis</a:t>
            </a:r>
            <a:r>
              <a:rPr lang="en-US" b="1" dirty="0" smtClean="0"/>
              <a:t> in 1854.</a:t>
            </a:r>
            <a:endParaRPr lang="en-US" dirty="0" smtClean="0"/>
          </a:p>
          <a:p>
            <a:endParaRPr lang="en-US" dirty="0" smtClean="0"/>
          </a:p>
          <a:p>
            <a:r>
              <a:rPr lang="en-US" dirty="0" smtClean="0"/>
              <a:t>Infection affecting</a:t>
            </a:r>
          </a:p>
          <a:p>
            <a:pPr marL="0" indent="0">
              <a:buNone/>
            </a:pPr>
            <a:endParaRPr lang="en-US" dirty="0" smtClean="0"/>
          </a:p>
          <a:p>
            <a:pPr marL="0" indent="0">
              <a:buNone/>
            </a:pPr>
            <a:r>
              <a:rPr lang="en-US" dirty="0" smtClean="0"/>
              <a:t>	1)Bone</a:t>
            </a:r>
          </a:p>
          <a:p>
            <a:pPr marL="0" indent="0">
              <a:buNone/>
            </a:pPr>
            <a:endParaRPr lang="en-US" dirty="0" smtClean="0"/>
          </a:p>
          <a:p>
            <a:pPr marL="0" indent="0">
              <a:buNone/>
            </a:pPr>
            <a:r>
              <a:rPr lang="en-US" dirty="0"/>
              <a:t>	</a:t>
            </a:r>
            <a:r>
              <a:rPr lang="en-US" dirty="0" smtClean="0"/>
              <a:t>2)</a:t>
            </a:r>
            <a:r>
              <a:rPr lang="en-US" dirty="0" err="1" smtClean="0"/>
              <a:t>Medullary</a:t>
            </a:r>
            <a:r>
              <a:rPr lang="en-US" dirty="0" smtClean="0"/>
              <a:t> Cavity</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1700808"/>
            <a:ext cx="3923928"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9044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038"/>
            <a:ext cx="8229600" cy="739665"/>
          </a:xfrm>
        </p:spPr>
        <p:txBody>
          <a:bodyPr>
            <a:normAutofit fontScale="90000"/>
          </a:bodyPr>
          <a:lstStyle/>
          <a:p>
            <a:r>
              <a:rPr lang="en-US" b="1" u="sng" dirty="0" smtClean="0">
                <a:solidFill>
                  <a:schemeClr val="tx2"/>
                </a:solidFill>
              </a:rPr>
              <a:t>Diagnosis</a:t>
            </a:r>
            <a:endParaRPr lang="en-IN" dirty="0"/>
          </a:p>
        </p:txBody>
      </p:sp>
      <p:sp>
        <p:nvSpPr>
          <p:cNvPr id="3" name="Content Placeholder 2"/>
          <p:cNvSpPr>
            <a:spLocks noGrp="1"/>
          </p:cNvSpPr>
          <p:nvPr>
            <p:ph idx="1"/>
          </p:nvPr>
        </p:nvSpPr>
        <p:spPr>
          <a:xfrm>
            <a:off x="2051720" y="1534643"/>
            <a:ext cx="8229600" cy="4525963"/>
          </a:xfrm>
        </p:spPr>
        <p:txBody>
          <a:bodyPr/>
          <a:lstStyle/>
          <a:p>
            <a:endParaRPr lang="en-IN" dirty="0"/>
          </a:p>
        </p:txBody>
      </p:sp>
      <p:sp>
        <p:nvSpPr>
          <p:cNvPr id="4" name="Rectangle 3"/>
          <p:cNvSpPr/>
          <p:nvPr/>
        </p:nvSpPr>
        <p:spPr>
          <a:xfrm>
            <a:off x="-23259" y="1090034"/>
            <a:ext cx="3371123" cy="1076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t>History and physical examination</a:t>
            </a:r>
          </a:p>
        </p:txBody>
      </p:sp>
      <p:sp>
        <p:nvSpPr>
          <p:cNvPr id="5" name="Rectangle 4"/>
          <p:cNvSpPr/>
          <p:nvPr/>
        </p:nvSpPr>
        <p:spPr>
          <a:xfrm>
            <a:off x="5206" y="6137920"/>
            <a:ext cx="50405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t>Aspiration for suspected abscess </a:t>
            </a:r>
          </a:p>
        </p:txBody>
      </p:sp>
      <p:sp>
        <p:nvSpPr>
          <p:cNvPr id="6" name="Rectangle 5"/>
          <p:cNvSpPr/>
          <p:nvPr/>
        </p:nvSpPr>
        <p:spPr>
          <a:xfrm>
            <a:off x="0" y="2564904"/>
            <a:ext cx="280831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u="sng" dirty="0" smtClean="0">
                <a:solidFill>
                  <a:schemeClr val="tx1"/>
                </a:solidFill>
              </a:rPr>
              <a:t>Laboratory tests: </a:t>
            </a:r>
          </a:p>
          <a:p>
            <a:r>
              <a:rPr lang="en-US" sz="2800" dirty="0" smtClean="0"/>
              <a:t>1)TLC, DLC</a:t>
            </a:r>
          </a:p>
          <a:p>
            <a:r>
              <a:rPr lang="en-US" sz="2800" dirty="0" smtClean="0"/>
              <a:t>2)ESR</a:t>
            </a:r>
          </a:p>
          <a:p>
            <a:r>
              <a:rPr lang="en-US" sz="2800" dirty="0" smtClean="0"/>
              <a:t>3)CRP</a:t>
            </a:r>
            <a:endParaRPr lang="en-IN" sz="2800" dirty="0" smtClean="0"/>
          </a:p>
        </p:txBody>
      </p:sp>
      <p:sp>
        <p:nvSpPr>
          <p:cNvPr id="7" name="Rectangle 6"/>
          <p:cNvSpPr/>
          <p:nvPr/>
        </p:nvSpPr>
        <p:spPr>
          <a:xfrm>
            <a:off x="-40793" y="4437112"/>
            <a:ext cx="288989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t>Plain radiographs</a:t>
            </a:r>
          </a:p>
        </p:txBody>
      </p:sp>
      <p:sp>
        <p:nvSpPr>
          <p:cNvPr id="8" name="Rectangle 7"/>
          <p:cNvSpPr/>
          <p:nvPr/>
        </p:nvSpPr>
        <p:spPr>
          <a:xfrm>
            <a:off x="-15800" y="5323386"/>
            <a:ext cx="51845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t>Technetium-99m bone scan ± MRI</a:t>
            </a:r>
          </a:p>
        </p:txBody>
      </p:sp>
      <p:sp>
        <p:nvSpPr>
          <p:cNvPr id="9" name="Hexagon 8"/>
          <p:cNvSpPr/>
          <p:nvPr/>
        </p:nvSpPr>
        <p:spPr>
          <a:xfrm>
            <a:off x="5074231" y="843305"/>
            <a:ext cx="3962265" cy="172159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u="sng" dirty="0">
                <a:solidFill>
                  <a:schemeClr val="tx1"/>
                </a:solidFill>
              </a:rPr>
              <a:t>In infants, elderly </a:t>
            </a:r>
            <a:r>
              <a:rPr lang="en-IN" sz="2000" b="1" u="sng" dirty="0" smtClean="0">
                <a:solidFill>
                  <a:schemeClr val="tx1"/>
                </a:solidFill>
              </a:rPr>
              <a:t>, </a:t>
            </a:r>
            <a:r>
              <a:rPr lang="en-IN" sz="2000" b="1" u="sng" dirty="0">
                <a:solidFill>
                  <a:schemeClr val="tx1"/>
                </a:solidFill>
              </a:rPr>
              <a:t>or </a:t>
            </a:r>
            <a:r>
              <a:rPr lang="en-IN" sz="2000" b="1" u="sng" dirty="0" err="1">
                <a:solidFill>
                  <a:schemeClr val="tx1"/>
                </a:solidFill>
              </a:rPr>
              <a:t>immunocompromised</a:t>
            </a:r>
            <a:r>
              <a:rPr lang="en-IN" sz="2000" b="1" u="sng" dirty="0">
                <a:solidFill>
                  <a:schemeClr val="tx1"/>
                </a:solidFill>
              </a:rPr>
              <a:t> </a:t>
            </a:r>
            <a:r>
              <a:rPr lang="en-IN" sz="2000" b="1" u="sng" dirty="0" err="1" smtClean="0">
                <a:solidFill>
                  <a:schemeClr val="tx1"/>
                </a:solidFill>
              </a:rPr>
              <a:t>pts</a:t>
            </a:r>
            <a:r>
              <a:rPr lang="en-IN" sz="2000" b="1" u="sng" dirty="0" smtClean="0">
                <a:solidFill>
                  <a:schemeClr val="tx1"/>
                </a:solidFill>
              </a:rPr>
              <a:t> </a:t>
            </a:r>
            <a:r>
              <a:rPr lang="en-IN" sz="2000" b="1" dirty="0" smtClean="0"/>
              <a:t>Clinical </a:t>
            </a:r>
            <a:r>
              <a:rPr lang="en-IN" sz="2000" b="1" dirty="0"/>
              <a:t>findings may be minimal</a:t>
            </a:r>
            <a:endParaRPr lang="en-IN" sz="2000" dirty="0"/>
          </a:p>
        </p:txBody>
      </p:sp>
      <p:sp>
        <p:nvSpPr>
          <p:cNvPr id="10" name="Right Arrow 9"/>
          <p:cNvSpPr/>
          <p:nvPr/>
        </p:nvSpPr>
        <p:spPr>
          <a:xfrm>
            <a:off x="3732774" y="1448247"/>
            <a:ext cx="936104" cy="360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Arrow 10"/>
          <p:cNvSpPr/>
          <p:nvPr/>
        </p:nvSpPr>
        <p:spPr>
          <a:xfrm>
            <a:off x="3732774" y="2996952"/>
            <a:ext cx="112725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523160" y="2924944"/>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Raised</a:t>
            </a:r>
            <a:endParaRPr lang="en-IN" sz="2800" dirty="0"/>
          </a:p>
        </p:txBody>
      </p:sp>
      <p:sp>
        <p:nvSpPr>
          <p:cNvPr id="14" name="Right Arrow 13"/>
          <p:cNvSpPr/>
          <p:nvPr/>
        </p:nvSpPr>
        <p:spPr>
          <a:xfrm>
            <a:off x="5292080" y="6309320"/>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6302980" y="6137920"/>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Culture &amp; Sensitivity</a:t>
            </a:r>
            <a:endParaRPr lang="en-IN" sz="2400" dirty="0"/>
          </a:p>
        </p:txBody>
      </p:sp>
    </p:spTree>
    <p:extLst>
      <p:ext uri="{BB962C8B-B14F-4D97-AF65-F5344CB8AC3E}">
        <p14:creationId xmlns:p14="http://schemas.microsoft.com/office/powerpoint/2010/main" xmlns="" val="294508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u="sng" dirty="0" err="1" smtClean="0"/>
              <a:t>Peltola</a:t>
            </a:r>
            <a:r>
              <a:rPr lang="en-US" b="1" u="sng" dirty="0" smtClean="0"/>
              <a:t> &amp; </a:t>
            </a:r>
            <a:r>
              <a:rPr lang="en-US" b="1" u="sng" dirty="0" err="1" smtClean="0"/>
              <a:t>Vahvanen’s</a:t>
            </a:r>
            <a:r>
              <a:rPr lang="en-US" b="1" u="sng" dirty="0" smtClean="0"/>
              <a:t> Criteria</a:t>
            </a:r>
            <a:endParaRPr lang="en-US" b="1" u="sng" dirty="0"/>
          </a:p>
        </p:txBody>
      </p:sp>
      <p:sp>
        <p:nvSpPr>
          <p:cNvPr id="3" name="Content Placeholder 2"/>
          <p:cNvSpPr>
            <a:spLocks noGrp="1"/>
          </p:cNvSpPr>
          <p:nvPr>
            <p:ph idx="1"/>
          </p:nvPr>
        </p:nvSpPr>
        <p:spPr>
          <a:xfrm>
            <a:off x="533400" y="838200"/>
            <a:ext cx="8229600" cy="5715000"/>
          </a:xfrm>
        </p:spPr>
        <p:txBody>
          <a:bodyPr>
            <a:normAutofit/>
          </a:bodyPr>
          <a:lstStyle/>
          <a:p>
            <a:pPr marL="514350" indent="-514350">
              <a:buFont typeface="+mj-lt"/>
              <a:buAutoNum type="arabicPeriod"/>
            </a:pPr>
            <a:r>
              <a:rPr lang="en-US" dirty="0" smtClean="0"/>
              <a:t>Purulent material on aspiration of the affected bone.</a:t>
            </a:r>
          </a:p>
          <a:p>
            <a:pPr marL="514350" indent="-514350">
              <a:buFont typeface="+mj-lt"/>
              <a:buAutoNum type="arabicPeriod"/>
            </a:pPr>
            <a:r>
              <a:rPr lang="en-US" dirty="0" smtClean="0"/>
              <a:t>Positive findings of bone tissue or blood culture.</a:t>
            </a:r>
          </a:p>
          <a:p>
            <a:pPr marL="514350" indent="-514350">
              <a:buFont typeface="+mj-lt"/>
              <a:buAutoNum type="arabicPeriod"/>
            </a:pPr>
            <a:r>
              <a:rPr lang="en-US" dirty="0" err="1" smtClean="0"/>
              <a:t>Localised</a:t>
            </a:r>
            <a:r>
              <a:rPr lang="en-US" dirty="0" smtClean="0"/>
              <a:t> classic physical findings :-		Bony Tenderness</a:t>
            </a:r>
          </a:p>
          <a:p>
            <a:pPr marL="514350" indent="-514350">
              <a:buNone/>
            </a:pPr>
            <a:r>
              <a:rPr lang="en-US" dirty="0" smtClean="0"/>
              <a:t>		Overlying soft tissue </a:t>
            </a:r>
            <a:r>
              <a:rPr lang="en-US" dirty="0" err="1" smtClean="0"/>
              <a:t>oedema</a:t>
            </a:r>
            <a:r>
              <a:rPr lang="en-US" dirty="0" smtClean="0"/>
              <a:t>, </a:t>
            </a:r>
            <a:r>
              <a:rPr lang="en-US" dirty="0" err="1" smtClean="0"/>
              <a:t>erythema</a:t>
            </a:r>
            <a:endParaRPr lang="en-US" dirty="0" smtClean="0"/>
          </a:p>
          <a:p>
            <a:pPr marL="514350" indent="-514350">
              <a:buNone/>
            </a:pPr>
            <a:r>
              <a:rPr lang="en-US" dirty="0" smtClean="0"/>
              <a:t>4. Positive radiological imaging.</a:t>
            </a:r>
          </a:p>
        </p:txBody>
      </p:sp>
      <p:sp>
        <p:nvSpPr>
          <p:cNvPr id="6" name="Rectangle 5"/>
          <p:cNvSpPr/>
          <p:nvPr/>
        </p:nvSpPr>
        <p:spPr>
          <a:xfrm>
            <a:off x="1676400" y="5486400"/>
            <a:ext cx="624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None/>
            </a:pPr>
            <a:r>
              <a:rPr lang="en-US" sz="2800" b="1" dirty="0" smtClean="0"/>
              <a:t>Two of the four criteria required to diagnose acute osteomyelitis.</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333"/>
            <a:ext cx="8229600" cy="720080"/>
          </a:xfrm>
        </p:spPr>
        <p:txBody>
          <a:bodyPr>
            <a:normAutofit fontScale="90000"/>
          </a:bodyPr>
          <a:lstStyle/>
          <a:p>
            <a:r>
              <a:rPr lang="en-US" b="1" u="sng" dirty="0" smtClean="0"/>
              <a:t>Plain Radiographs</a:t>
            </a:r>
            <a:endParaRPr lang="en-IN" b="1" u="sng" dirty="0"/>
          </a:p>
        </p:txBody>
      </p:sp>
      <p:sp>
        <p:nvSpPr>
          <p:cNvPr id="3" name="Content Placeholder 2"/>
          <p:cNvSpPr>
            <a:spLocks noGrp="1"/>
          </p:cNvSpPr>
          <p:nvPr>
            <p:ph idx="1"/>
          </p:nvPr>
        </p:nvSpPr>
        <p:spPr>
          <a:xfrm>
            <a:off x="0" y="692696"/>
            <a:ext cx="6660232" cy="6165304"/>
          </a:xfrm>
        </p:spPr>
        <p:txBody>
          <a:bodyPr>
            <a:normAutofit fontScale="85000" lnSpcReduction="10000"/>
          </a:bodyPr>
          <a:lstStyle/>
          <a:p>
            <a:r>
              <a:rPr lang="en-IN" dirty="0" smtClean="0"/>
              <a:t>Generally </a:t>
            </a:r>
            <a:r>
              <a:rPr lang="en-IN" dirty="0"/>
              <a:t>are negative, but may show soft-tissue swelling. </a:t>
            </a:r>
            <a:endParaRPr lang="en-IN" dirty="0" smtClean="0"/>
          </a:p>
          <a:p>
            <a:pPr marL="0" indent="0">
              <a:buNone/>
            </a:pPr>
            <a:endParaRPr lang="en-IN" dirty="0" smtClean="0"/>
          </a:p>
          <a:p>
            <a:r>
              <a:rPr lang="en-IN" b="1" dirty="0">
                <a:solidFill>
                  <a:schemeClr val="accent1"/>
                </a:solidFill>
              </a:rPr>
              <a:t>Skeletal </a:t>
            </a:r>
            <a:r>
              <a:rPr lang="en-IN" b="1" dirty="0" smtClean="0">
                <a:solidFill>
                  <a:schemeClr val="accent1"/>
                </a:solidFill>
              </a:rPr>
              <a:t>changes </a:t>
            </a:r>
            <a:r>
              <a:rPr lang="en-IN" dirty="0"/>
              <a:t>periosteal reaction or bony </a:t>
            </a:r>
            <a:r>
              <a:rPr lang="en-IN" dirty="0" smtClean="0"/>
              <a:t>destruction </a:t>
            </a:r>
            <a:r>
              <a:rPr lang="en-IN" b="1" dirty="0" smtClean="0">
                <a:solidFill>
                  <a:schemeClr val="accent1"/>
                </a:solidFill>
              </a:rPr>
              <a:t>seen 10 </a:t>
            </a:r>
            <a:r>
              <a:rPr lang="en-IN" b="1" dirty="0">
                <a:solidFill>
                  <a:schemeClr val="accent1"/>
                </a:solidFill>
              </a:rPr>
              <a:t>to 12 days </a:t>
            </a:r>
            <a:r>
              <a:rPr lang="en-IN" b="1" dirty="0" smtClean="0">
                <a:solidFill>
                  <a:schemeClr val="accent1"/>
                </a:solidFill>
              </a:rPr>
              <a:t>after infection.</a:t>
            </a:r>
          </a:p>
          <a:p>
            <a:pPr marL="0" indent="0">
              <a:buNone/>
            </a:pPr>
            <a:endParaRPr lang="en-IN" b="1" dirty="0" smtClean="0">
              <a:solidFill>
                <a:schemeClr val="accent1"/>
              </a:solidFill>
            </a:endParaRPr>
          </a:p>
          <a:p>
            <a:r>
              <a:rPr lang="en-IN" b="1" dirty="0"/>
              <a:t>B</a:t>
            </a:r>
            <a:r>
              <a:rPr lang="en-IN" b="1" dirty="0" smtClean="0"/>
              <a:t>one </a:t>
            </a:r>
            <a:r>
              <a:rPr lang="en-IN" b="1" dirty="0" err="1" smtClean="0"/>
              <a:t>resorption</a:t>
            </a:r>
            <a:r>
              <a:rPr lang="en-IN" b="1" dirty="0" smtClean="0"/>
              <a:t> </a:t>
            </a:r>
            <a:r>
              <a:rPr lang="en-IN" dirty="0"/>
              <a:t>seen as mottled areas of decreased density in </a:t>
            </a:r>
            <a:r>
              <a:rPr lang="en-IN" dirty="0" err="1"/>
              <a:t>metaphyseal</a:t>
            </a:r>
            <a:r>
              <a:rPr lang="en-IN" dirty="0"/>
              <a:t> </a:t>
            </a:r>
            <a:r>
              <a:rPr lang="en-IN" dirty="0" smtClean="0"/>
              <a:t>area.</a:t>
            </a:r>
          </a:p>
          <a:p>
            <a:pPr marL="0" indent="0">
              <a:buNone/>
            </a:pPr>
            <a:endParaRPr lang="en-IN" dirty="0" smtClean="0"/>
          </a:p>
          <a:p>
            <a:r>
              <a:rPr lang="en-IN" dirty="0"/>
              <a:t>L</a:t>
            </a:r>
            <a:r>
              <a:rPr lang="en-IN" dirty="0" smtClean="0"/>
              <a:t>ater</a:t>
            </a:r>
            <a:r>
              <a:rPr lang="en-IN" dirty="0"/>
              <a:t>, a thin line of </a:t>
            </a:r>
            <a:r>
              <a:rPr lang="en-IN" b="1" dirty="0">
                <a:solidFill>
                  <a:schemeClr val="accent1"/>
                </a:solidFill>
              </a:rPr>
              <a:t>newly formed bone </a:t>
            </a:r>
            <a:r>
              <a:rPr lang="en-IN" dirty="0"/>
              <a:t>parallel to the shaft </a:t>
            </a:r>
            <a:r>
              <a:rPr lang="en-IN" dirty="0" smtClean="0"/>
              <a:t>appears in </a:t>
            </a:r>
            <a:r>
              <a:rPr lang="en-IN" dirty="0"/>
              <a:t>the periosteal </a:t>
            </a:r>
            <a:r>
              <a:rPr lang="en-IN" dirty="0" smtClean="0"/>
              <a:t>region of metaphysis due to </a:t>
            </a:r>
            <a:r>
              <a:rPr lang="en-IN" dirty="0"/>
              <a:t>infection progressing into the </a:t>
            </a:r>
            <a:r>
              <a:rPr lang="en-IN" dirty="0" err="1"/>
              <a:t>subperiosteal</a:t>
            </a:r>
            <a:r>
              <a:rPr lang="en-IN" dirty="0"/>
              <a:t> </a:t>
            </a:r>
            <a:r>
              <a:rPr lang="en-IN" dirty="0" smtClean="0"/>
              <a:t>region. </a:t>
            </a:r>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88224" y="836712"/>
            <a:ext cx="238125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3465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IN" b="1" u="sng" dirty="0" smtClean="0">
                <a:solidFill>
                  <a:schemeClr val="accent1"/>
                </a:solidFill>
              </a:rPr>
              <a:t>Technetium-99m bone scan ± MRI</a:t>
            </a:r>
            <a:br>
              <a:rPr lang="en-IN" b="1" u="sng" dirty="0" smtClean="0">
                <a:solidFill>
                  <a:schemeClr val="accent1"/>
                </a:solidFill>
              </a:rPr>
            </a:br>
            <a:endParaRPr lang="en-IN" b="1" u="sng" dirty="0">
              <a:solidFill>
                <a:schemeClr val="accent1"/>
              </a:solidFill>
            </a:endParaRPr>
          </a:p>
        </p:txBody>
      </p:sp>
      <p:sp>
        <p:nvSpPr>
          <p:cNvPr id="3" name="Content Placeholder 2"/>
          <p:cNvSpPr>
            <a:spLocks noGrp="1"/>
          </p:cNvSpPr>
          <p:nvPr>
            <p:ph idx="1"/>
          </p:nvPr>
        </p:nvSpPr>
        <p:spPr>
          <a:xfrm>
            <a:off x="457200" y="836712"/>
            <a:ext cx="8229600" cy="5289451"/>
          </a:xfrm>
        </p:spPr>
        <p:txBody>
          <a:bodyPr/>
          <a:lstStyle/>
          <a:p>
            <a:r>
              <a:rPr lang="en-IN" b="1" dirty="0"/>
              <a:t>MRI can show early inflammatory changes in bone marrow and soft tissue</a:t>
            </a:r>
            <a:r>
              <a:rPr lang="en-IN" b="1" dirty="0" smtClean="0"/>
              <a:t>.</a:t>
            </a:r>
          </a:p>
          <a:p>
            <a:r>
              <a:rPr lang="en-IN" dirty="0" smtClean="0"/>
              <a:t> Technetium </a:t>
            </a:r>
            <a:r>
              <a:rPr lang="en-IN" dirty="0" err="1" smtClean="0"/>
              <a:t>Tc</a:t>
            </a:r>
            <a:r>
              <a:rPr lang="en-IN" dirty="0" smtClean="0"/>
              <a:t> 99m bone scan is a very sensitive and specific test for acute osteomyelitis.</a:t>
            </a:r>
          </a:p>
          <a:p>
            <a:r>
              <a:rPr lang="en-US" dirty="0" smtClean="0"/>
              <a:t>Bone scan will show increased uptake</a:t>
            </a:r>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4170748"/>
            <a:ext cx="3939902"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3978039"/>
            <a:ext cx="3312368" cy="2879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9864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600200"/>
            <a:ext cx="8229600" cy="4525963"/>
          </a:xfrm>
        </p:spPr>
        <p:txBody>
          <a:bodyPr/>
          <a:lstStyle/>
          <a:p>
            <a:endParaRPr lang="en-US" dirty="0"/>
          </a:p>
        </p:txBody>
      </p:sp>
      <p:sp>
        <p:nvSpPr>
          <p:cNvPr id="4" name="Rectangle 3"/>
          <p:cNvSpPr/>
          <p:nvPr/>
        </p:nvSpPr>
        <p:spPr>
          <a:xfrm>
            <a:off x="1676400" y="228600"/>
            <a:ext cx="624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Technetium-99 pyrophosphate injected intravenously </a:t>
            </a:r>
            <a:endParaRPr lang="en-US" sz="2800" b="1" dirty="0"/>
          </a:p>
        </p:txBody>
      </p:sp>
      <p:sp>
        <p:nvSpPr>
          <p:cNvPr id="5" name="Rectangle 4"/>
          <p:cNvSpPr/>
          <p:nvPr/>
        </p:nvSpPr>
        <p:spPr>
          <a:xfrm>
            <a:off x="1752600" y="2133600"/>
            <a:ext cx="6096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Infection will absorb show an increased concentration   </a:t>
            </a:r>
            <a:endParaRPr lang="en-US" sz="2800" b="1" dirty="0"/>
          </a:p>
        </p:txBody>
      </p:sp>
      <p:sp>
        <p:nvSpPr>
          <p:cNvPr id="6" name="Rectangle 5"/>
          <p:cNvSpPr/>
          <p:nvPr/>
        </p:nvSpPr>
        <p:spPr>
          <a:xfrm>
            <a:off x="1600200" y="4114800"/>
            <a:ext cx="632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Seen with a special camera that produces the images on a computer screen</a:t>
            </a:r>
            <a:endParaRPr lang="en-US" sz="2800" b="1" dirty="0"/>
          </a:p>
        </p:txBody>
      </p:sp>
      <p:sp>
        <p:nvSpPr>
          <p:cNvPr id="7" name="Oval 6"/>
          <p:cNvSpPr/>
          <p:nvPr/>
        </p:nvSpPr>
        <p:spPr>
          <a:xfrm>
            <a:off x="1371600" y="5181600"/>
            <a:ext cx="6934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Abnormalities detected in early stages even when  X-ray  show normal findings.</a:t>
            </a:r>
            <a:endParaRPr lang="en-US" sz="2800" b="1" dirty="0">
              <a:solidFill>
                <a:srgbClr val="FF0000"/>
              </a:solidFill>
            </a:endParaRPr>
          </a:p>
        </p:txBody>
      </p:sp>
      <p:sp>
        <p:nvSpPr>
          <p:cNvPr id="8" name="Down Arrow 7"/>
          <p:cNvSpPr/>
          <p:nvPr/>
        </p:nvSpPr>
        <p:spPr>
          <a:xfrm>
            <a:off x="4572000" y="12192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572000" y="32004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Other Scan Modalities</a:t>
            </a:r>
            <a:endParaRPr lang="en-US" b="1" u="sng" dirty="0"/>
          </a:p>
        </p:txBody>
      </p:sp>
      <p:sp>
        <p:nvSpPr>
          <p:cNvPr id="3" name="Content Placeholder 2"/>
          <p:cNvSpPr>
            <a:spLocks noGrp="1"/>
          </p:cNvSpPr>
          <p:nvPr>
            <p:ph idx="1"/>
          </p:nvPr>
        </p:nvSpPr>
        <p:spPr/>
        <p:txBody>
          <a:bodyPr/>
          <a:lstStyle/>
          <a:p>
            <a:r>
              <a:rPr lang="en-US" b="1" dirty="0" smtClean="0"/>
              <a:t>Technetium-99m (</a:t>
            </a:r>
            <a:r>
              <a:rPr lang="en-US" b="1" baseline="30000" dirty="0" smtClean="0"/>
              <a:t>99m</a:t>
            </a:r>
            <a:r>
              <a:rPr lang="en-US" b="1" dirty="0" smtClean="0"/>
              <a:t>Tc) bone scan</a:t>
            </a:r>
          </a:p>
          <a:p>
            <a:pPr>
              <a:buNone/>
            </a:pPr>
            <a:endParaRPr lang="en-US" b="1" dirty="0" smtClean="0"/>
          </a:p>
          <a:p>
            <a:r>
              <a:rPr lang="en-US" b="1" dirty="0" smtClean="0"/>
              <a:t>Gallium-67 (</a:t>
            </a:r>
            <a:r>
              <a:rPr lang="en-US" b="1" baseline="30000" dirty="0" smtClean="0"/>
              <a:t>67</a:t>
            </a:r>
            <a:r>
              <a:rPr lang="en-US" b="1" dirty="0" smtClean="0"/>
              <a:t>Ga) scan</a:t>
            </a:r>
          </a:p>
          <a:p>
            <a:pPr>
              <a:buNone/>
            </a:pPr>
            <a:endParaRPr lang="en-US" b="1" dirty="0" smtClean="0"/>
          </a:p>
          <a:p>
            <a:r>
              <a:rPr lang="en-US" b="1" dirty="0" smtClean="0"/>
              <a:t>Indium-111–labeled leukocyte (</a:t>
            </a:r>
            <a:r>
              <a:rPr lang="en-US" b="1" baseline="30000" dirty="0" smtClean="0"/>
              <a:t>111</a:t>
            </a:r>
            <a:r>
              <a:rPr lang="en-US" b="1" dirty="0" smtClean="0"/>
              <a:t>In WBC) scan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smtClean="0">
                <a:solidFill>
                  <a:schemeClr val="tx2"/>
                </a:solidFill>
              </a:rPr>
              <a:t>Gallium Scan</a:t>
            </a:r>
            <a:endParaRPr lang="en-US" b="1" u="sng" dirty="0">
              <a:solidFill>
                <a:schemeClr val="tx2"/>
              </a:solidFill>
            </a:endParaRPr>
          </a:p>
        </p:txBody>
      </p:sp>
      <p:sp>
        <p:nvSpPr>
          <p:cNvPr id="3" name="Content Placeholder 2"/>
          <p:cNvSpPr>
            <a:spLocks noGrp="1"/>
          </p:cNvSpPr>
          <p:nvPr>
            <p:ph idx="1"/>
          </p:nvPr>
        </p:nvSpPr>
        <p:spPr>
          <a:xfrm>
            <a:off x="457200" y="914400"/>
            <a:ext cx="8229600" cy="5410200"/>
          </a:xfrm>
        </p:spPr>
        <p:txBody>
          <a:bodyPr/>
          <a:lstStyle/>
          <a:p>
            <a:r>
              <a:rPr lang="en-US" dirty="0" smtClean="0"/>
              <a:t>Has been suggested to be more accurate than technetium scanning in detecting bone and joint infections in children.</a:t>
            </a:r>
          </a:p>
          <a:p>
            <a:pPr>
              <a:buNone/>
            </a:pPr>
            <a:endParaRPr lang="en-US" dirty="0" smtClean="0"/>
          </a:p>
          <a:p>
            <a:r>
              <a:rPr lang="en-US" dirty="0" smtClean="0"/>
              <a:t>Gallium works by localizing bacteria and inflammatory proteins in PMNs.</a:t>
            </a:r>
          </a:p>
          <a:p>
            <a:pPr>
              <a:buNone/>
            </a:pPr>
            <a:r>
              <a:rPr lang="en-US" dirty="0" smtClean="0"/>
              <a:t>					</a:t>
            </a:r>
            <a:r>
              <a:rPr lang="en-US" sz="4400" b="1" dirty="0" smtClean="0">
                <a:solidFill>
                  <a:schemeClr val="tx2"/>
                </a:solidFill>
              </a:rPr>
              <a:t>BUT</a:t>
            </a:r>
          </a:p>
          <a:p>
            <a:r>
              <a:rPr lang="en-US" dirty="0" smtClean="0"/>
              <a:t>Any reactive bone process may also cause increased uptake.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457200"/>
            <a:ext cx="9144000" cy="6096000"/>
          </a:xfrm>
        </p:spPr>
        <p:txBody>
          <a:bodyPr>
            <a:normAutofit/>
          </a:bodyPr>
          <a:lstStyle/>
          <a:p>
            <a:r>
              <a:rPr lang="en-US" b="1" u="sng" dirty="0" smtClean="0"/>
              <a:t>Three-phase bone scan is the procedure of choice</a:t>
            </a:r>
            <a:r>
              <a:rPr lang="en-US" dirty="0" smtClean="0"/>
              <a:t> if the suspected osteomyelitis is not superimposed on another disease that cause increased bone remodeling.</a:t>
            </a:r>
          </a:p>
          <a:p>
            <a:endParaRPr lang="en-US" dirty="0" smtClean="0"/>
          </a:p>
          <a:p>
            <a:endParaRPr lang="en-US" dirty="0" smtClean="0"/>
          </a:p>
          <a:p>
            <a:r>
              <a:rPr lang="en-US" dirty="0" smtClean="0"/>
              <a:t>If the suspected osteomyelitis is superimposed on a disease that causes increased bone remodeling, the </a:t>
            </a:r>
            <a:r>
              <a:rPr lang="en-US" b="1" u="sng" dirty="0" smtClean="0"/>
              <a:t>combined Indium-111-labeled leukocyte-Technetium-99m bone scan is the procedure of choice.</a:t>
            </a:r>
            <a:endParaRPr lang="en-US" b="1"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fontScale="90000"/>
          </a:bodyPr>
          <a:lstStyle/>
          <a:p>
            <a:r>
              <a:rPr lang="en-IN" b="1" u="sng" dirty="0" smtClean="0">
                <a:solidFill>
                  <a:schemeClr val="accent1"/>
                </a:solidFill>
              </a:rPr>
              <a:t>Aspiration for suspected abscess </a:t>
            </a:r>
            <a:br>
              <a:rPr lang="en-IN" b="1" u="sng" dirty="0" smtClean="0">
                <a:solidFill>
                  <a:schemeClr val="accent1"/>
                </a:solidFill>
              </a:rPr>
            </a:br>
            <a:endParaRPr lang="en-IN" b="1" u="sng" dirty="0">
              <a:solidFill>
                <a:schemeClr val="accent1"/>
              </a:solidFill>
            </a:endParaRPr>
          </a:p>
        </p:txBody>
      </p:sp>
      <p:sp>
        <p:nvSpPr>
          <p:cNvPr id="3" name="Content Placeholder 2"/>
          <p:cNvSpPr>
            <a:spLocks noGrp="1"/>
          </p:cNvSpPr>
          <p:nvPr>
            <p:ph idx="1"/>
          </p:nvPr>
        </p:nvSpPr>
        <p:spPr>
          <a:xfrm>
            <a:off x="0" y="692696"/>
            <a:ext cx="9144000" cy="6165304"/>
          </a:xfrm>
        </p:spPr>
        <p:txBody>
          <a:bodyPr/>
          <a:lstStyle/>
          <a:p>
            <a:r>
              <a:rPr lang="en-IN" b="1" dirty="0" smtClean="0"/>
              <a:t>Performed </a:t>
            </a:r>
            <a:r>
              <a:rPr lang="en-IN" b="1" dirty="0"/>
              <a:t>with </a:t>
            </a:r>
            <a:r>
              <a:rPr lang="en-IN" b="1" dirty="0" smtClean="0"/>
              <a:t>16-gauge </a:t>
            </a:r>
            <a:r>
              <a:rPr lang="en-IN" b="1" dirty="0"/>
              <a:t>or 18-gauge needle in </a:t>
            </a:r>
            <a:r>
              <a:rPr lang="en-IN" b="1" dirty="0" smtClean="0"/>
              <a:t>region of </a:t>
            </a:r>
            <a:r>
              <a:rPr lang="en-IN" b="1" dirty="0"/>
              <a:t>maximal swelling and </a:t>
            </a:r>
            <a:r>
              <a:rPr lang="en-IN" b="1" dirty="0" smtClean="0"/>
              <a:t>tenderness.</a:t>
            </a:r>
            <a:endParaRPr lang="en-IN" dirty="0"/>
          </a:p>
        </p:txBody>
      </p:sp>
      <p:sp>
        <p:nvSpPr>
          <p:cNvPr id="4" name="Rectangle 3"/>
          <p:cNvSpPr/>
          <p:nvPr/>
        </p:nvSpPr>
        <p:spPr>
          <a:xfrm>
            <a:off x="1403648" y="1844824"/>
            <a:ext cx="640871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err="1" smtClean="0"/>
              <a:t>Subperiosteal</a:t>
            </a:r>
            <a:r>
              <a:rPr lang="en-IN" sz="2800" b="1" dirty="0" smtClean="0"/>
              <a:t> </a:t>
            </a:r>
            <a:r>
              <a:rPr lang="en-IN" sz="2800" b="1" dirty="0"/>
              <a:t>space should be aspirated first by inserting the needle to the level of the outer cortex.</a:t>
            </a:r>
            <a:endParaRPr lang="en-IN" sz="2800" dirty="0"/>
          </a:p>
        </p:txBody>
      </p:sp>
      <p:sp>
        <p:nvSpPr>
          <p:cNvPr id="6" name="Rectangle 5"/>
          <p:cNvSpPr/>
          <p:nvPr/>
        </p:nvSpPr>
        <p:spPr>
          <a:xfrm>
            <a:off x="1295636" y="4581128"/>
            <a:ext cx="662473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t>Needle </a:t>
            </a:r>
            <a:r>
              <a:rPr lang="en-IN" sz="2800" b="1" dirty="0"/>
              <a:t>is placed through the cortex to obtain a marrow aspirate.</a:t>
            </a:r>
            <a:endParaRPr lang="en-IN" sz="2800" dirty="0"/>
          </a:p>
        </p:txBody>
      </p:sp>
      <p:sp>
        <p:nvSpPr>
          <p:cNvPr id="7" name="Oval 6"/>
          <p:cNvSpPr/>
          <p:nvPr/>
        </p:nvSpPr>
        <p:spPr>
          <a:xfrm>
            <a:off x="3455876" y="3304129"/>
            <a:ext cx="194421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If no aspirate</a:t>
            </a:r>
            <a:endParaRPr lang="en-IN" sz="2800" dirty="0">
              <a:solidFill>
                <a:schemeClr val="tx1"/>
              </a:solidFill>
            </a:endParaRPr>
          </a:p>
        </p:txBody>
      </p:sp>
      <p:sp>
        <p:nvSpPr>
          <p:cNvPr id="8" name="Oval 7"/>
          <p:cNvSpPr/>
          <p:nvPr/>
        </p:nvSpPr>
        <p:spPr>
          <a:xfrm>
            <a:off x="1835696" y="5799602"/>
            <a:ext cx="25922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Culture &amp; Sensitivity</a:t>
            </a:r>
            <a:endParaRPr lang="en-IN" sz="2400" b="1" dirty="0">
              <a:solidFill>
                <a:schemeClr val="tx1"/>
              </a:solidFill>
            </a:endParaRPr>
          </a:p>
        </p:txBody>
      </p:sp>
      <p:sp>
        <p:nvSpPr>
          <p:cNvPr id="9" name="Oval 8"/>
          <p:cNvSpPr/>
          <p:nvPr/>
        </p:nvSpPr>
        <p:spPr>
          <a:xfrm>
            <a:off x="5004048" y="5883424"/>
            <a:ext cx="216024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Gram Staining</a:t>
            </a:r>
            <a:endParaRPr lang="en-IN" sz="2800" b="1" dirty="0">
              <a:solidFill>
                <a:schemeClr val="tx1"/>
              </a:solidFill>
            </a:endParaRPr>
          </a:p>
        </p:txBody>
      </p:sp>
    </p:spTree>
    <p:extLst>
      <p:ext uri="{BB962C8B-B14F-4D97-AF65-F5344CB8AC3E}">
        <p14:creationId xmlns:p14="http://schemas.microsoft.com/office/powerpoint/2010/main" xmlns="" val="1498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48"/>
            <a:ext cx="8229600" cy="648072"/>
          </a:xfrm>
        </p:spPr>
        <p:txBody>
          <a:bodyPr>
            <a:normAutofit fontScale="90000"/>
          </a:bodyPr>
          <a:lstStyle/>
          <a:p>
            <a:r>
              <a:rPr lang="en-US" b="1" u="sng" dirty="0" smtClean="0"/>
              <a:t>TREATMENT</a:t>
            </a:r>
            <a:endParaRPr lang="en-IN" b="1" u="sng" dirty="0"/>
          </a:p>
        </p:txBody>
      </p:sp>
      <p:sp>
        <p:nvSpPr>
          <p:cNvPr id="3" name="Content Placeholder 2"/>
          <p:cNvSpPr>
            <a:spLocks noGrp="1"/>
          </p:cNvSpPr>
          <p:nvPr>
            <p:ph idx="1"/>
          </p:nvPr>
        </p:nvSpPr>
        <p:spPr>
          <a:xfrm>
            <a:off x="0" y="548680"/>
            <a:ext cx="9144000" cy="6309320"/>
          </a:xfrm>
        </p:spPr>
        <p:txBody>
          <a:bodyPr>
            <a:normAutofit/>
          </a:bodyPr>
          <a:lstStyle/>
          <a:p>
            <a:r>
              <a:rPr lang="en-IN" b="1" dirty="0" err="1" smtClean="0">
                <a:solidFill>
                  <a:schemeClr val="accent1"/>
                </a:solidFill>
              </a:rPr>
              <a:t>Nade</a:t>
            </a:r>
            <a:r>
              <a:rPr lang="en-IN" b="1" dirty="0" smtClean="0">
                <a:solidFill>
                  <a:schemeClr val="accent1"/>
                </a:solidFill>
              </a:rPr>
              <a:t> </a:t>
            </a:r>
            <a:r>
              <a:rPr lang="en-IN" b="1" dirty="0">
                <a:solidFill>
                  <a:schemeClr val="accent1"/>
                </a:solidFill>
              </a:rPr>
              <a:t>5</a:t>
            </a:r>
            <a:r>
              <a:rPr lang="en-IN" b="1" dirty="0" smtClean="0">
                <a:solidFill>
                  <a:schemeClr val="accent1"/>
                </a:solidFill>
              </a:rPr>
              <a:t> </a:t>
            </a:r>
            <a:r>
              <a:rPr lang="en-IN" b="1" dirty="0">
                <a:solidFill>
                  <a:schemeClr val="accent1"/>
                </a:solidFill>
              </a:rPr>
              <a:t>principles </a:t>
            </a:r>
            <a:r>
              <a:rPr lang="en-IN" b="1" dirty="0" smtClean="0">
                <a:solidFill>
                  <a:schemeClr val="accent1"/>
                </a:solidFill>
              </a:rPr>
              <a:t>for </a:t>
            </a:r>
            <a:r>
              <a:rPr lang="en-IN" b="1" dirty="0">
                <a:solidFill>
                  <a:schemeClr val="accent1"/>
                </a:solidFill>
              </a:rPr>
              <a:t>treatment of </a:t>
            </a:r>
            <a:r>
              <a:rPr lang="en-IN" b="1" dirty="0" smtClean="0">
                <a:solidFill>
                  <a:schemeClr val="accent1"/>
                </a:solidFill>
              </a:rPr>
              <a:t>acute </a:t>
            </a:r>
            <a:r>
              <a:rPr lang="en-IN" b="1" dirty="0">
                <a:solidFill>
                  <a:schemeClr val="accent1"/>
                </a:solidFill>
              </a:rPr>
              <a:t>osteomyelitis </a:t>
            </a:r>
          </a:p>
          <a:p>
            <a:pPr marL="0" indent="0">
              <a:buNone/>
            </a:pPr>
            <a:r>
              <a:rPr lang="en-IN" b="1" dirty="0" smtClean="0"/>
              <a:t>(1) Antibiotic </a:t>
            </a:r>
            <a:r>
              <a:rPr lang="en-IN" b="1" dirty="0"/>
              <a:t>is effective before pus </a:t>
            </a:r>
            <a:r>
              <a:rPr lang="en-IN" b="1" dirty="0" smtClean="0"/>
              <a:t>formation</a:t>
            </a:r>
          </a:p>
          <a:p>
            <a:pPr marL="0" indent="0">
              <a:buNone/>
            </a:pPr>
            <a:r>
              <a:rPr lang="en-IN" b="1" dirty="0" smtClean="0"/>
              <a:t>(</a:t>
            </a:r>
            <a:r>
              <a:rPr lang="en-IN" b="1" dirty="0"/>
              <a:t>2) </a:t>
            </a:r>
            <a:r>
              <a:rPr lang="en-IN" b="1" dirty="0" smtClean="0"/>
              <a:t>Antibiotics </a:t>
            </a:r>
            <a:r>
              <a:rPr lang="en-IN" b="1" dirty="0"/>
              <a:t>do not sterilize avascular tissues or </a:t>
            </a:r>
            <a:r>
              <a:rPr lang="en-IN" b="1" dirty="0" smtClean="0"/>
              <a:t>abscesses which requires </a:t>
            </a:r>
            <a:r>
              <a:rPr lang="en-IN" b="1" dirty="0"/>
              <a:t>surgical </a:t>
            </a:r>
            <a:r>
              <a:rPr lang="en-IN" b="1" dirty="0" smtClean="0"/>
              <a:t>removal</a:t>
            </a:r>
          </a:p>
          <a:p>
            <a:pPr marL="0" indent="0">
              <a:buNone/>
            </a:pPr>
            <a:r>
              <a:rPr lang="en-IN" b="1" dirty="0" smtClean="0"/>
              <a:t>(</a:t>
            </a:r>
            <a:r>
              <a:rPr lang="en-IN" b="1" dirty="0"/>
              <a:t>3) </a:t>
            </a:r>
            <a:r>
              <a:rPr lang="en-IN" b="1" dirty="0" smtClean="0"/>
              <a:t>If </a:t>
            </a:r>
            <a:r>
              <a:rPr lang="en-IN" b="1" dirty="0"/>
              <a:t>such removal is effective, </a:t>
            </a:r>
            <a:r>
              <a:rPr lang="en-IN" b="1" dirty="0" smtClean="0"/>
              <a:t>antibiotics prevent </a:t>
            </a:r>
            <a:r>
              <a:rPr lang="en-IN" b="1" dirty="0"/>
              <a:t>their reformation, and primary wound closure </a:t>
            </a:r>
            <a:r>
              <a:rPr lang="en-IN" b="1" dirty="0" smtClean="0"/>
              <a:t>is </a:t>
            </a:r>
            <a:r>
              <a:rPr lang="en-IN" b="1" dirty="0"/>
              <a:t>be </a:t>
            </a:r>
            <a:r>
              <a:rPr lang="en-IN" b="1" dirty="0" smtClean="0"/>
              <a:t>safe.</a:t>
            </a:r>
          </a:p>
          <a:p>
            <a:pPr marL="0" indent="0">
              <a:buNone/>
            </a:pPr>
            <a:r>
              <a:rPr lang="en-IN" b="1" dirty="0" smtClean="0"/>
              <a:t>(</a:t>
            </a:r>
            <a:r>
              <a:rPr lang="en-IN" b="1" dirty="0"/>
              <a:t>4) </a:t>
            </a:r>
            <a:r>
              <a:rPr lang="en-IN" b="1" dirty="0" smtClean="0"/>
              <a:t>Surgery </a:t>
            </a:r>
            <a:r>
              <a:rPr lang="en-IN" b="1" dirty="0"/>
              <a:t>should not damage further already ischemic bone and soft </a:t>
            </a:r>
            <a:r>
              <a:rPr lang="en-IN" b="1" dirty="0" smtClean="0"/>
              <a:t>tissue.</a:t>
            </a:r>
          </a:p>
          <a:p>
            <a:pPr marL="0" indent="0">
              <a:buNone/>
            </a:pPr>
            <a:r>
              <a:rPr lang="en-IN" b="1" dirty="0" smtClean="0"/>
              <a:t>(5</a:t>
            </a:r>
            <a:r>
              <a:rPr lang="en-IN" b="1" dirty="0"/>
              <a:t>) </a:t>
            </a:r>
            <a:r>
              <a:rPr lang="en-IN" b="1" dirty="0" smtClean="0"/>
              <a:t>Antibiotics </a:t>
            </a:r>
            <a:r>
              <a:rPr lang="en-IN" b="1" dirty="0"/>
              <a:t>should be continued after surgery.</a:t>
            </a:r>
            <a:endParaRPr lang="en-IN" dirty="0"/>
          </a:p>
        </p:txBody>
      </p:sp>
    </p:spTree>
    <p:extLst>
      <p:ext uri="{BB962C8B-B14F-4D97-AF65-F5344CB8AC3E}">
        <p14:creationId xmlns:p14="http://schemas.microsoft.com/office/powerpoint/2010/main" xmlns="" val="240245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US" b="1" u="sng" dirty="0" smtClean="0"/>
              <a:t>Depending on </a:t>
            </a:r>
            <a:r>
              <a:rPr lang="en-US" b="1" u="sng" dirty="0" smtClean="0">
                <a:solidFill>
                  <a:schemeClr val="accent2"/>
                </a:solidFill>
              </a:rPr>
              <a:t>Severity</a:t>
            </a:r>
            <a:r>
              <a:rPr lang="en-US" b="1" u="sng" dirty="0" smtClean="0"/>
              <a:t>, </a:t>
            </a:r>
            <a:r>
              <a:rPr lang="en-US" b="1" u="sng" dirty="0" smtClean="0">
                <a:solidFill>
                  <a:schemeClr val="accent2"/>
                </a:solidFill>
              </a:rPr>
              <a:t>Onset</a:t>
            </a:r>
            <a:r>
              <a:rPr lang="en-US" b="1" u="sng" dirty="0" smtClean="0"/>
              <a:t> and Duration</a:t>
            </a:r>
            <a:r>
              <a:rPr lang="en-US" dirty="0" smtClean="0"/>
              <a:t/>
            </a:r>
            <a:br>
              <a:rPr lang="en-US" dirty="0" smtClean="0"/>
            </a:br>
            <a:endParaRPr lang="en-IN" dirty="0"/>
          </a:p>
        </p:txBody>
      </p:sp>
      <p:sp>
        <p:nvSpPr>
          <p:cNvPr id="3" name="Content Placeholder 2"/>
          <p:cNvSpPr>
            <a:spLocks noGrp="1"/>
          </p:cNvSpPr>
          <p:nvPr>
            <p:ph idx="1"/>
          </p:nvPr>
        </p:nvSpPr>
        <p:spPr>
          <a:xfrm>
            <a:off x="467544" y="1988840"/>
            <a:ext cx="8229600" cy="4525963"/>
          </a:xfrm>
        </p:spPr>
        <p:txBody>
          <a:bodyPr/>
          <a:lstStyle/>
          <a:p>
            <a:r>
              <a:rPr lang="en-US" dirty="0" smtClean="0"/>
              <a:t>Can be divided into :-</a:t>
            </a:r>
          </a:p>
          <a:p>
            <a:pPr marL="0" indent="0">
              <a:buNone/>
            </a:pPr>
            <a:endParaRPr lang="en-US" dirty="0" smtClean="0"/>
          </a:p>
          <a:p>
            <a:pPr marL="514350" indent="-514350">
              <a:buAutoNum type="arabicParenR"/>
            </a:pPr>
            <a:r>
              <a:rPr lang="en-US" dirty="0" smtClean="0"/>
              <a:t>Acute osteomyelitis</a:t>
            </a:r>
          </a:p>
          <a:p>
            <a:pPr marL="0" indent="0">
              <a:buNone/>
            </a:pPr>
            <a:endParaRPr lang="en-US" dirty="0" smtClean="0"/>
          </a:p>
          <a:p>
            <a:pPr marL="0" indent="0">
              <a:buNone/>
            </a:pPr>
            <a:r>
              <a:rPr lang="en-US" dirty="0" smtClean="0"/>
              <a:t>2) Sub acute osteomyelitis</a:t>
            </a:r>
          </a:p>
          <a:p>
            <a:pPr marL="0" indent="0">
              <a:buNone/>
            </a:pPr>
            <a:endParaRPr lang="en-US" dirty="0" smtClean="0"/>
          </a:p>
          <a:p>
            <a:pPr marL="0" indent="0">
              <a:buNone/>
            </a:pPr>
            <a:r>
              <a:rPr lang="en-US" dirty="0" smtClean="0"/>
              <a:t>3) Chronic osteomyelitis</a:t>
            </a:r>
          </a:p>
          <a:p>
            <a:pPr marL="514350" indent="-514350">
              <a:buAutoNum type="arabicParenR"/>
            </a:pPr>
            <a:endParaRPr lang="en-IN" dirty="0"/>
          </a:p>
        </p:txBody>
      </p:sp>
    </p:spTree>
    <p:extLst>
      <p:ext uri="{BB962C8B-B14F-4D97-AF65-F5344CB8AC3E}">
        <p14:creationId xmlns:p14="http://schemas.microsoft.com/office/powerpoint/2010/main" xmlns="" val="1052376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0" y="1401307"/>
            <a:ext cx="9144000" cy="5456693"/>
          </a:xfrm>
        </p:spPr>
        <p:txBody>
          <a:bodyPr>
            <a:normAutofit fontScale="92500" lnSpcReduction="20000"/>
          </a:bodyPr>
          <a:lstStyle/>
          <a:p>
            <a:pPr marL="514350" indent="-514350">
              <a:buAutoNum type="arabicParenR"/>
            </a:pPr>
            <a:r>
              <a:rPr lang="en-IN" b="1" dirty="0" smtClean="0"/>
              <a:t>Intravenous fluids</a:t>
            </a:r>
          </a:p>
          <a:p>
            <a:pPr marL="514350" indent="-514350">
              <a:buAutoNum type="arabicParenR"/>
            </a:pPr>
            <a:endParaRPr lang="en-IN" b="1" dirty="0" smtClean="0"/>
          </a:p>
          <a:p>
            <a:pPr marL="0" indent="0">
              <a:buNone/>
            </a:pPr>
            <a:r>
              <a:rPr lang="en-IN" b="1" dirty="0" smtClean="0"/>
              <a:t>2) Appropriate antibiotics</a:t>
            </a:r>
          </a:p>
          <a:p>
            <a:pPr marL="0" indent="0">
              <a:buNone/>
            </a:pPr>
            <a:endParaRPr lang="en-IN" b="1" dirty="0" smtClean="0"/>
          </a:p>
          <a:p>
            <a:pPr marL="0" indent="0">
              <a:buNone/>
            </a:pPr>
            <a:r>
              <a:rPr lang="en-IN" b="1" dirty="0" smtClean="0"/>
              <a:t>3) Appropriate analgesics</a:t>
            </a:r>
          </a:p>
          <a:p>
            <a:pPr marL="0" indent="0">
              <a:buNone/>
            </a:pPr>
            <a:endParaRPr lang="en-IN" b="1" dirty="0" smtClean="0"/>
          </a:p>
          <a:p>
            <a:pPr marL="0" indent="0">
              <a:buNone/>
            </a:pPr>
            <a:r>
              <a:rPr lang="en-IN" b="1" dirty="0" smtClean="0"/>
              <a:t>4) Comfortable </a:t>
            </a:r>
            <a:r>
              <a:rPr lang="en-IN" b="1" dirty="0"/>
              <a:t>positioning of the affected limb. </a:t>
            </a:r>
            <a:endParaRPr lang="en-IN" b="1" dirty="0" smtClean="0"/>
          </a:p>
          <a:p>
            <a:pPr marL="0" indent="0">
              <a:buNone/>
            </a:pPr>
            <a:endParaRPr lang="en-IN" b="1" dirty="0" smtClean="0"/>
          </a:p>
          <a:p>
            <a:pPr marL="0" indent="0">
              <a:buNone/>
            </a:pPr>
            <a:r>
              <a:rPr lang="en-IN" b="1" dirty="0" smtClean="0"/>
              <a:t>5) Frequent </a:t>
            </a:r>
            <a:r>
              <a:rPr lang="en-IN" b="1" dirty="0"/>
              <a:t>serial examinations should be done</a:t>
            </a:r>
            <a:r>
              <a:rPr lang="en-IN" b="1" dirty="0" smtClean="0"/>
              <a:t>.</a:t>
            </a:r>
          </a:p>
          <a:p>
            <a:pPr marL="0" indent="0">
              <a:buNone/>
            </a:pPr>
            <a:r>
              <a:rPr lang="en-IN" b="1" dirty="0" smtClean="0"/>
              <a:t/>
            </a:r>
            <a:br>
              <a:rPr lang="en-IN" b="1" dirty="0" smtClean="0"/>
            </a:br>
            <a:r>
              <a:rPr lang="en-IN" b="1" dirty="0" smtClean="0"/>
              <a:t>6) CRP checked every 2-3 days after starting antibiotic </a:t>
            </a:r>
            <a:r>
              <a:rPr lang="en-IN" b="1" dirty="0" err="1" smtClean="0"/>
              <a:t>theray</a:t>
            </a:r>
            <a:r>
              <a:rPr lang="en-IN" b="1" dirty="0" smtClean="0"/>
              <a:t>.</a:t>
            </a:r>
            <a:endParaRPr lang="en-IN" dirty="0"/>
          </a:p>
        </p:txBody>
      </p:sp>
      <p:sp>
        <p:nvSpPr>
          <p:cNvPr id="4" name="Rectangle 3"/>
          <p:cNvSpPr/>
          <p:nvPr/>
        </p:nvSpPr>
        <p:spPr>
          <a:xfrm>
            <a:off x="0" y="105163"/>
            <a:ext cx="37444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chemeClr val="tx1"/>
                </a:solidFill>
              </a:rPr>
              <a:t>Antibiotic alone</a:t>
            </a:r>
            <a:endParaRPr lang="en-IN" sz="4000" b="1" u="sng" dirty="0">
              <a:solidFill>
                <a:schemeClr val="tx1"/>
              </a:solidFill>
            </a:endParaRPr>
          </a:p>
        </p:txBody>
      </p:sp>
      <p:sp>
        <p:nvSpPr>
          <p:cNvPr id="5" name="Rectangle 4"/>
          <p:cNvSpPr/>
          <p:nvPr/>
        </p:nvSpPr>
        <p:spPr>
          <a:xfrm>
            <a:off x="5724128" y="105163"/>
            <a:ext cx="341987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solidFill>
                  <a:schemeClr val="tx1"/>
                </a:solidFill>
              </a:rPr>
              <a:t>Antibiotic with surgery</a:t>
            </a:r>
            <a:endParaRPr lang="en-IN" sz="4000" b="1" u="sng" dirty="0">
              <a:solidFill>
                <a:schemeClr val="tx1"/>
              </a:solidFill>
            </a:endParaRPr>
          </a:p>
        </p:txBody>
      </p:sp>
      <p:sp>
        <p:nvSpPr>
          <p:cNvPr id="6" name="Oval 5"/>
          <p:cNvSpPr/>
          <p:nvPr/>
        </p:nvSpPr>
        <p:spPr>
          <a:xfrm>
            <a:off x="4036223" y="429199"/>
            <a:ext cx="136815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OR</a:t>
            </a:r>
            <a:endParaRPr lang="en-IN" sz="4000" dirty="0"/>
          </a:p>
        </p:txBody>
      </p:sp>
    </p:spTree>
    <p:extLst>
      <p:ext uri="{BB962C8B-B14F-4D97-AF65-F5344CB8AC3E}">
        <p14:creationId xmlns:p14="http://schemas.microsoft.com/office/powerpoint/2010/main" xmlns="" val="4124149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chemeClr val="accent1"/>
                </a:solidFill>
              </a:rPr>
              <a:t>M</a:t>
            </a:r>
            <a:r>
              <a:rPr lang="en-IN" b="1" u="sng" dirty="0" smtClean="0">
                <a:solidFill>
                  <a:schemeClr val="accent1"/>
                </a:solidFill>
              </a:rPr>
              <a:t>ain </a:t>
            </a:r>
            <a:r>
              <a:rPr lang="en-IN" b="1" u="sng" dirty="0">
                <a:solidFill>
                  <a:schemeClr val="accent1"/>
                </a:solidFill>
              </a:rPr>
              <a:t>indications for surgery </a:t>
            </a:r>
            <a:endParaRPr lang="en-IN" u="sng" dirty="0">
              <a:solidFill>
                <a:schemeClr val="accent1"/>
              </a:solidFill>
            </a:endParaRPr>
          </a:p>
        </p:txBody>
      </p:sp>
      <p:sp>
        <p:nvSpPr>
          <p:cNvPr id="3" name="Content Placeholder 2"/>
          <p:cNvSpPr>
            <a:spLocks noGrp="1"/>
          </p:cNvSpPr>
          <p:nvPr>
            <p:ph idx="1"/>
          </p:nvPr>
        </p:nvSpPr>
        <p:spPr/>
        <p:txBody>
          <a:bodyPr/>
          <a:lstStyle/>
          <a:p>
            <a:pPr marL="514350" indent="-514350">
              <a:buAutoNum type="arabicParenR"/>
            </a:pPr>
            <a:r>
              <a:rPr lang="en-IN" b="1" dirty="0" smtClean="0"/>
              <a:t>Presence </a:t>
            </a:r>
            <a:r>
              <a:rPr lang="en-IN" b="1" dirty="0"/>
              <a:t>of an abscess requiring </a:t>
            </a:r>
            <a:r>
              <a:rPr lang="en-IN" b="1" dirty="0" smtClean="0"/>
              <a:t>drainage.</a:t>
            </a:r>
          </a:p>
          <a:p>
            <a:pPr marL="514350" indent="-514350">
              <a:buAutoNum type="arabicParenR"/>
            </a:pPr>
            <a:endParaRPr lang="en-US" b="1" dirty="0"/>
          </a:p>
          <a:p>
            <a:pPr marL="514350" indent="-514350">
              <a:buAutoNum type="arabicParenR"/>
            </a:pPr>
            <a:endParaRPr lang="en-IN" b="1" dirty="0" smtClean="0"/>
          </a:p>
          <a:p>
            <a:pPr marL="514350" indent="-514350">
              <a:buAutoNum type="arabicParenR"/>
            </a:pPr>
            <a:r>
              <a:rPr lang="en-IN" b="1" dirty="0" smtClean="0"/>
              <a:t>Failure </a:t>
            </a:r>
            <a:r>
              <a:rPr lang="en-IN" b="1" dirty="0"/>
              <a:t>of the patient to improve despite appropriate intravenous antibiotic treatment.</a:t>
            </a:r>
            <a:endParaRPr lang="en-IN" dirty="0"/>
          </a:p>
        </p:txBody>
      </p:sp>
    </p:spTree>
    <p:extLst>
      <p:ext uri="{BB962C8B-B14F-4D97-AF65-F5344CB8AC3E}">
        <p14:creationId xmlns:p14="http://schemas.microsoft.com/office/powerpoint/2010/main" xmlns="" val="1392045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48072"/>
          </a:xfrm>
        </p:spPr>
        <p:txBody>
          <a:bodyPr>
            <a:normAutofit fontScale="90000"/>
          </a:bodyPr>
          <a:lstStyle/>
          <a:p>
            <a:r>
              <a:rPr lang="en-US" b="1" u="sng" dirty="0" smtClean="0">
                <a:solidFill>
                  <a:schemeClr val="accent1"/>
                </a:solidFill>
              </a:rPr>
              <a:t>Drainage of Acute Osteomyelitis</a:t>
            </a:r>
            <a:endParaRPr lang="en-IN" b="1" u="sng" dirty="0">
              <a:solidFill>
                <a:schemeClr val="accent1"/>
              </a:solidFill>
            </a:endParaRPr>
          </a:p>
        </p:txBody>
      </p:sp>
      <p:sp>
        <p:nvSpPr>
          <p:cNvPr id="3" name="Content Placeholder 2"/>
          <p:cNvSpPr>
            <a:spLocks noGrp="1"/>
          </p:cNvSpPr>
          <p:nvPr>
            <p:ph idx="1"/>
          </p:nvPr>
        </p:nvSpPr>
        <p:spPr>
          <a:xfrm>
            <a:off x="0" y="1295400"/>
            <a:ext cx="9144000" cy="5562600"/>
          </a:xfrm>
        </p:spPr>
        <p:txBody>
          <a:bodyPr>
            <a:normAutofit/>
          </a:bodyPr>
          <a:lstStyle/>
          <a:p>
            <a:pPr algn="ctr"/>
            <a:r>
              <a:rPr lang="en-IN" sz="3900" b="1" u="sng" dirty="0" smtClean="0">
                <a:solidFill>
                  <a:schemeClr val="accent1"/>
                </a:solidFill>
              </a:rPr>
              <a:t>Golden rule for </a:t>
            </a:r>
            <a:r>
              <a:rPr lang="en-IN" sz="3900" b="1" u="sng" dirty="0" err="1" smtClean="0">
                <a:solidFill>
                  <a:schemeClr val="accent1"/>
                </a:solidFill>
              </a:rPr>
              <a:t>abcess</a:t>
            </a:r>
            <a:r>
              <a:rPr lang="en-IN" sz="3900" b="1" u="sng" dirty="0" smtClean="0">
                <a:solidFill>
                  <a:schemeClr val="accent1"/>
                </a:solidFill>
              </a:rPr>
              <a:t> anywhere in the body</a:t>
            </a:r>
          </a:p>
          <a:p>
            <a:pPr algn="ctr">
              <a:buNone/>
            </a:pPr>
            <a:endParaRPr lang="en-IN" sz="3900" b="1" u="sng" dirty="0" smtClean="0">
              <a:solidFill>
                <a:schemeClr val="accent1"/>
              </a:solidFill>
            </a:endParaRPr>
          </a:p>
          <a:p>
            <a:pPr algn="ctr">
              <a:buNone/>
            </a:pPr>
            <a:r>
              <a:rPr lang="en-IN" sz="3900" b="1" dirty="0" smtClean="0">
                <a:solidFill>
                  <a:schemeClr val="accent1"/>
                </a:solidFill>
              </a:rPr>
              <a:t>Drainage</a:t>
            </a:r>
            <a:endParaRPr lang="en-IN" b="1" u="sng" dirty="0" smtClean="0">
              <a:solidFill>
                <a:schemeClr val="accent1"/>
              </a:solidFill>
            </a:endParaRPr>
          </a:p>
          <a:p>
            <a:pPr algn="ctr">
              <a:buNone/>
            </a:pPr>
            <a:r>
              <a:rPr lang="en-IN" sz="4000" b="1" dirty="0" smtClean="0"/>
              <a:t> </a:t>
            </a:r>
          </a:p>
          <a:p>
            <a:pPr>
              <a:buNone/>
            </a:pPr>
            <a:r>
              <a:rPr lang="en-IN" b="1" dirty="0" smtClean="0"/>
              <a:t> Drain </a:t>
            </a:r>
            <a:r>
              <a:rPr lang="en-IN" b="1" dirty="0"/>
              <a:t>any abscess cavity and remove all nonviable or necrotic tissue</a:t>
            </a:r>
            <a:r>
              <a:rPr lang="en-IN" b="1" dirty="0" smtClean="0"/>
              <a:t>.</a:t>
            </a:r>
            <a:endParaRPr lang="en-IN" b="1" dirty="0"/>
          </a:p>
          <a:p>
            <a:endParaRPr lang="en-IN" dirty="0">
              <a:solidFill>
                <a:schemeClr val="accent6">
                  <a:lumMod val="75000"/>
                </a:schemeClr>
              </a:solidFill>
            </a:endParaRPr>
          </a:p>
        </p:txBody>
      </p:sp>
      <p:sp>
        <p:nvSpPr>
          <p:cNvPr id="4" name="Down Arrow 3"/>
          <p:cNvSpPr/>
          <p:nvPr/>
        </p:nvSpPr>
        <p:spPr>
          <a:xfrm>
            <a:off x="4495800" y="25908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429000" y="4114800"/>
            <a:ext cx="2286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u="sng" dirty="0" smtClean="0">
                <a:solidFill>
                  <a:schemeClr val="tx1"/>
                </a:solidFill>
              </a:rPr>
              <a:t>Objective</a:t>
            </a:r>
            <a:endParaRPr lang="en-US" sz="3600" dirty="0">
              <a:solidFill>
                <a:schemeClr val="tx1"/>
              </a:solidFill>
            </a:endParaRPr>
          </a:p>
        </p:txBody>
      </p:sp>
    </p:spTree>
    <p:extLst>
      <p:ext uri="{BB962C8B-B14F-4D97-AF65-F5344CB8AC3E}">
        <p14:creationId xmlns:p14="http://schemas.microsoft.com/office/powerpoint/2010/main" xmlns="" val="2372786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228600" y="990600"/>
            <a:ext cx="8686800" cy="5562600"/>
          </a:xfrm>
        </p:spPr>
        <p:txBody>
          <a:bodyPr>
            <a:normAutofit/>
          </a:bodyPr>
          <a:lstStyle/>
          <a:p>
            <a:r>
              <a:rPr lang="en-IN" b="1" dirty="0" smtClean="0">
                <a:solidFill>
                  <a:schemeClr val="accent1"/>
                </a:solidFill>
              </a:rPr>
              <a:t>When a </a:t>
            </a:r>
            <a:r>
              <a:rPr lang="en-IN" b="1" dirty="0" err="1" smtClean="0">
                <a:solidFill>
                  <a:schemeClr val="accent1"/>
                </a:solidFill>
              </a:rPr>
              <a:t>subperiosteal</a:t>
            </a:r>
            <a:r>
              <a:rPr lang="en-IN" b="1" dirty="0" smtClean="0">
                <a:solidFill>
                  <a:schemeClr val="accent1"/>
                </a:solidFill>
              </a:rPr>
              <a:t> abscess is found </a:t>
            </a:r>
            <a:r>
              <a:rPr lang="en-IN" b="1" dirty="0" smtClean="0"/>
              <a:t>in an infant, several small holes should be drilled through the cortex into the </a:t>
            </a:r>
            <a:r>
              <a:rPr lang="en-IN" b="1" dirty="0" err="1" smtClean="0"/>
              <a:t>medullary</a:t>
            </a:r>
            <a:r>
              <a:rPr lang="en-IN" b="1" dirty="0" smtClean="0"/>
              <a:t> canal.</a:t>
            </a:r>
          </a:p>
          <a:p>
            <a:pPr>
              <a:buNone/>
            </a:pPr>
            <a:r>
              <a:rPr lang="en-IN" b="1" dirty="0" smtClean="0"/>
              <a:t> </a:t>
            </a:r>
          </a:p>
          <a:p>
            <a:r>
              <a:rPr lang="en-IN" b="1" dirty="0" smtClean="0">
                <a:solidFill>
                  <a:schemeClr val="accent1"/>
                </a:solidFill>
              </a:rPr>
              <a:t>If </a:t>
            </a:r>
            <a:r>
              <a:rPr lang="en-IN" b="1" dirty="0" err="1" smtClean="0">
                <a:solidFill>
                  <a:schemeClr val="accent1"/>
                </a:solidFill>
              </a:rPr>
              <a:t>intramedullary</a:t>
            </a:r>
            <a:r>
              <a:rPr lang="en-IN" b="1" dirty="0" smtClean="0">
                <a:solidFill>
                  <a:schemeClr val="accent1"/>
                </a:solidFill>
              </a:rPr>
              <a:t> pus is found,</a:t>
            </a:r>
            <a:r>
              <a:rPr lang="en-IN" b="1" dirty="0" smtClean="0"/>
              <a:t> a small window of bone is removed. Skin is closed over drains, and the limb is splinted. The </a:t>
            </a:r>
            <a:r>
              <a:rPr lang="en-IN" b="1" dirty="0" smtClean="0">
                <a:solidFill>
                  <a:schemeClr val="accent1"/>
                </a:solidFill>
              </a:rPr>
              <a:t>limb is protected for several weeks to prevent pathological fracture. </a:t>
            </a:r>
            <a:r>
              <a:rPr lang="en-IN" b="1" dirty="0" smtClean="0">
                <a:solidFill>
                  <a:schemeClr val="accent6">
                    <a:lumMod val="75000"/>
                  </a:schemeClr>
                </a:solidFill>
              </a:rPr>
              <a:t>Intravenous antibiotics should be continued postoperatively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AFTER TREATMENT</a:t>
            </a:r>
            <a:endParaRPr lang="en-IN" dirty="0"/>
          </a:p>
        </p:txBody>
      </p:sp>
      <p:sp>
        <p:nvSpPr>
          <p:cNvPr id="3" name="Content Placeholder 2"/>
          <p:cNvSpPr>
            <a:spLocks noGrp="1"/>
          </p:cNvSpPr>
          <p:nvPr>
            <p:ph idx="1"/>
          </p:nvPr>
        </p:nvSpPr>
        <p:spPr/>
        <p:txBody>
          <a:bodyPr/>
          <a:lstStyle/>
          <a:p>
            <a:r>
              <a:rPr lang="en-IN" b="1" dirty="0" smtClean="0"/>
              <a:t>Plaster </a:t>
            </a:r>
            <a:r>
              <a:rPr lang="en-IN" b="1" dirty="0"/>
              <a:t>splint is </a:t>
            </a:r>
            <a:r>
              <a:rPr lang="en-IN" b="1" dirty="0" smtClean="0"/>
              <a:t>applied. </a:t>
            </a:r>
          </a:p>
          <a:p>
            <a:endParaRPr lang="en-IN" b="1" dirty="0" smtClean="0"/>
          </a:p>
          <a:p>
            <a:r>
              <a:rPr lang="en-IN" b="1" dirty="0" smtClean="0"/>
              <a:t>Antibiotics </a:t>
            </a:r>
            <a:r>
              <a:rPr lang="en-IN" b="1" dirty="0"/>
              <a:t>based on culture </a:t>
            </a:r>
            <a:r>
              <a:rPr lang="en-IN" b="1" dirty="0" smtClean="0"/>
              <a:t>sensitivities. </a:t>
            </a:r>
            <a:r>
              <a:rPr lang="en-IN" b="1" dirty="0"/>
              <a:t>Generally, a 6-week course of intravenous antibiotics is </a:t>
            </a:r>
            <a:r>
              <a:rPr lang="en-IN" b="1" dirty="0" smtClean="0"/>
              <a:t>given.</a:t>
            </a:r>
          </a:p>
          <a:p>
            <a:pPr marL="0" indent="0">
              <a:buNone/>
            </a:pPr>
            <a:endParaRPr lang="en-IN" b="1" dirty="0" smtClean="0"/>
          </a:p>
          <a:p>
            <a:r>
              <a:rPr lang="en-IN" b="1" dirty="0"/>
              <a:t>F</a:t>
            </a:r>
            <a:r>
              <a:rPr lang="en-IN" b="1" dirty="0" smtClean="0"/>
              <a:t>ollow-up </a:t>
            </a:r>
            <a:r>
              <a:rPr lang="en-IN" b="1" dirty="0"/>
              <a:t>is continued for at least 1 year</a:t>
            </a:r>
            <a:r>
              <a:rPr lang="en-IN" b="1" dirty="0" smtClean="0"/>
              <a:t>.</a:t>
            </a:r>
            <a:endParaRPr lang="en-IN" b="1" dirty="0"/>
          </a:p>
        </p:txBody>
      </p:sp>
    </p:spTree>
    <p:extLst>
      <p:ext uri="{BB962C8B-B14F-4D97-AF65-F5344CB8AC3E}">
        <p14:creationId xmlns:p14="http://schemas.microsoft.com/office/powerpoint/2010/main" xmlns="" val="3914262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48"/>
            <a:ext cx="8229600" cy="864096"/>
          </a:xfrm>
        </p:spPr>
        <p:txBody>
          <a:bodyPr/>
          <a:lstStyle/>
          <a:p>
            <a:r>
              <a:rPr lang="en-IN" b="1" u="sng" dirty="0">
                <a:solidFill>
                  <a:schemeClr val="accent1"/>
                </a:solidFill>
              </a:rPr>
              <a:t>D</a:t>
            </a:r>
            <a:r>
              <a:rPr lang="en-IN" b="1" u="sng" dirty="0" smtClean="0">
                <a:solidFill>
                  <a:schemeClr val="accent1"/>
                </a:solidFill>
              </a:rPr>
              <a:t>ifferential Diagnosis</a:t>
            </a:r>
            <a:endParaRPr lang="en-IN" b="1" u="sng" dirty="0">
              <a:solidFill>
                <a:schemeClr val="accent1"/>
              </a:solidFill>
            </a:endParaRPr>
          </a:p>
        </p:txBody>
      </p:sp>
      <p:sp>
        <p:nvSpPr>
          <p:cNvPr id="3" name="Content Placeholder 2"/>
          <p:cNvSpPr>
            <a:spLocks noGrp="1"/>
          </p:cNvSpPr>
          <p:nvPr>
            <p:ph idx="1"/>
          </p:nvPr>
        </p:nvSpPr>
        <p:spPr>
          <a:xfrm>
            <a:off x="457200" y="908720"/>
            <a:ext cx="8579296" cy="5472608"/>
          </a:xfrm>
        </p:spPr>
        <p:txBody>
          <a:bodyPr>
            <a:normAutofit/>
          </a:bodyPr>
          <a:lstStyle/>
          <a:p>
            <a:pPr marL="514350" indent="-514350">
              <a:buAutoNum type="arabicParenR"/>
            </a:pPr>
            <a:r>
              <a:rPr lang="en-IN" b="1" dirty="0" smtClean="0"/>
              <a:t>Cellulitis</a:t>
            </a:r>
          </a:p>
          <a:p>
            <a:pPr marL="0" indent="0">
              <a:buNone/>
            </a:pPr>
            <a:endParaRPr lang="en-IN" b="1" dirty="0" smtClean="0"/>
          </a:p>
          <a:p>
            <a:pPr marL="0" indent="0">
              <a:buNone/>
            </a:pPr>
            <a:r>
              <a:rPr lang="en-IN" b="1" dirty="0" smtClean="0"/>
              <a:t>2) Septic arthritis</a:t>
            </a:r>
          </a:p>
          <a:p>
            <a:pPr marL="0" indent="0">
              <a:buNone/>
            </a:pPr>
            <a:endParaRPr lang="en-IN" b="1" dirty="0" smtClean="0"/>
          </a:p>
          <a:p>
            <a:pPr marL="0" indent="0">
              <a:buNone/>
            </a:pPr>
            <a:r>
              <a:rPr lang="en-IN" b="1" dirty="0" smtClean="0"/>
              <a:t>3) Fracture</a:t>
            </a:r>
          </a:p>
          <a:p>
            <a:pPr marL="0" indent="0">
              <a:buNone/>
            </a:pPr>
            <a:endParaRPr lang="en-IN" b="1" dirty="0" smtClean="0"/>
          </a:p>
          <a:p>
            <a:pPr marL="0" indent="0">
              <a:buNone/>
            </a:pPr>
            <a:r>
              <a:rPr lang="en-IN" b="1" dirty="0" smtClean="0"/>
              <a:t>4) Neoplasm – </a:t>
            </a:r>
            <a:r>
              <a:rPr lang="en-IN" b="1" dirty="0" err="1" smtClean="0"/>
              <a:t>Leukemia</a:t>
            </a:r>
            <a:r>
              <a:rPr lang="en-IN" b="1" dirty="0" smtClean="0"/>
              <a:t> and Ewing Sarcoma</a:t>
            </a:r>
          </a:p>
          <a:p>
            <a:pPr marL="0" indent="0">
              <a:buNone/>
            </a:pPr>
            <a:endParaRPr lang="en-IN" b="1" dirty="0" smtClean="0"/>
          </a:p>
          <a:p>
            <a:pPr marL="0" indent="0">
              <a:buNone/>
            </a:pPr>
            <a:r>
              <a:rPr lang="en-IN" b="1" dirty="0" smtClean="0"/>
              <a:t>5) Bone infarction.</a:t>
            </a:r>
            <a:endParaRPr lang="en-IN" b="1" dirty="0"/>
          </a:p>
        </p:txBody>
      </p:sp>
    </p:spTree>
    <p:extLst>
      <p:ext uri="{BB962C8B-B14F-4D97-AF65-F5344CB8AC3E}">
        <p14:creationId xmlns:p14="http://schemas.microsoft.com/office/powerpoint/2010/main" xmlns="" val="515448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970"/>
            <a:ext cx="8229600" cy="724942"/>
          </a:xfrm>
        </p:spPr>
        <p:txBody>
          <a:bodyPr>
            <a:normAutofit fontScale="90000"/>
          </a:bodyPr>
          <a:lstStyle/>
          <a:p>
            <a:r>
              <a:rPr lang="en-IN" b="1" u="sng" dirty="0" smtClean="0">
                <a:solidFill>
                  <a:schemeClr val="accent1"/>
                </a:solidFill>
              </a:rPr>
              <a:t>Complications</a:t>
            </a:r>
            <a:endParaRPr lang="en-IN" b="1" u="sng" dirty="0">
              <a:solidFill>
                <a:schemeClr val="accent1"/>
              </a:solidFill>
            </a:endParaRPr>
          </a:p>
        </p:txBody>
      </p:sp>
      <p:sp>
        <p:nvSpPr>
          <p:cNvPr id="3" name="Content Placeholder 2"/>
          <p:cNvSpPr>
            <a:spLocks noGrp="1"/>
          </p:cNvSpPr>
          <p:nvPr>
            <p:ph idx="1"/>
          </p:nvPr>
        </p:nvSpPr>
        <p:spPr>
          <a:xfrm>
            <a:off x="457200" y="764704"/>
            <a:ext cx="8229600" cy="6093296"/>
          </a:xfrm>
        </p:spPr>
        <p:txBody>
          <a:bodyPr>
            <a:normAutofit fontScale="92500" lnSpcReduction="10000"/>
          </a:bodyPr>
          <a:lstStyle/>
          <a:p>
            <a:pPr marL="514350" indent="-514350">
              <a:buAutoNum type="arabicParenR"/>
            </a:pPr>
            <a:r>
              <a:rPr lang="en-IN" dirty="0" smtClean="0"/>
              <a:t>Recurrent osteomyelitis</a:t>
            </a:r>
          </a:p>
          <a:p>
            <a:pPr marL="0" indent="0">
              <a:buNone/>
            </a:pPr>
            <a:endParaRPr lang="en-IN" dirty="0" smtClean="0"/>
          </a:p>
          <a:p>
            <a:pPr marL="0" indent="0">
              <a:buNone/>
            </a:pPr>
            <a:r>
              <a:rPr lang="en-IN" dirty="0" smtClean="0"/>
              <a:t>2)  Distant seeding</a:t>
            </a:r>
          </a:p>
          <a:p>
            <a:pPr marL="0" indent="0">
              <a:buNone/>
            </a:pPr>
            <a:endParaRPr lang="en-IN" dirty="0" smtClean="0"/>
          </a:p>
          <a:p>
            <a:pPr marL="514350" indent="-514350">
              <a:buAutoNum type="arabicParenR" startAt="3"/>
            </a:pPr>
            <a:r>
              <a:rPr lang="en-IN" dirty="0" smtClean="0"/>
              <a:t>Concomitant septic arthritis and </a:t>
            </a:r>
            <a:r>
              <a:rPr lang="en-IN" dirty="0" err="1" smtClean="0"/>
              <a:t>physeal</a:t>
            </a:r>
            <a:r>
              <a:rPr lang="en-IN" dirty="0" smtClean="0"/>
              <a:t> separation</a:t>
            </a:r>
          </a:p>
          <a:p>
            <a:pPr marL="0" indent="0">
              <a:buNone/>
            </a:pPr>
            <a:endParaRPr lang="en-IN" dirty="0" smtClean="0"/>
          </a:p>
          <a:p>
            <a:pPr marL="514350" indent="-514350">
              <a:buAutoNum type="arabicParenR" startAt="4"/>
            </a:pPr>
            <a:r>
              <a:rPr lang="en-IN" dirty="0" smtClean="0"/>
              <a:t>Pathologic fracture</a:t>
            </a:r>
          </a:p>
          <a:p>
            <a:pPr marL="0" indent="0">
              <a:buNone/>
            </a:pPr>
            <a:endParaRPr lang="en-IN" dirty="0" smtClean="0"/>
          </a:p>
          <a:p>
            <a:pPr marL="0" indent="0">
              <a:buNone/>
            </a:pPr>
            <a:r>
              <a:rPr lang="en-IN" dirty="0" smtClean="0"/>
              <a:t>5</a:t>
            </a:r>
            <a:r>
              <a:rPr lang="en-IN" dirty="0" smtClean="0">
                <a:solidFill>
                  <a:schemeClr val="accent1"/>
                </a:solidFill>
              </a:rPr>
              <a:t>)  </a:t>
            </a:r>
            <a:r>
              <a:rPr lang="en-IN" b="1" dirty="0" smtClean="0">
                <a:solidFill>
                  <a:schemeClr val="accent1"/>
                </a:solidFill>
              </a:rPr>
              <a:t>Growth arrest </a:t>
            </a:r>
            <a:r>
              <a:rPr lang="en-IN" dirty="0" smtClean="0"/>
              <a:t>– Limb length discrepancy     	developes uncommonly but angular 	deformity is more common.</a:t>
            </a:r>
            <a:endParaRPr lang="en-IN" dirty="0"/>
          </a:p>
        </p:txBody>
      </p:sp>
    </p:spTree>
    <p:extLst>
      <p:ext uri="{BB962C8B-B14F-4D97-AF65-F5344CB8AC3E}">
        <p14:creationId xmlns:p14="http://schemas.microsoft.com/office/powerpoint/2010/main" xmlns="" val="4265659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831850" y="882650"/>
            <a:ext cx="7475538" cy="2925763"/>
          </a:xfrm>
          <a:extLst>
            <a:ext uri="{FAA26D3D-D897-4be2-8F04-BA451C77F1D7}"/>
          </a:extLst>
        </p:spPr>
        <p:txBody>
          <a:bodyPr rtlCol="0"/>
          <a:lstStyle/>
          <a:p>
            <a:pPr eaLnBrk="1" fontAlgn="auto" hangingPunct="1">
              <a:spcAft>
                <a:spcPts val="0"/>
              </a:spcAft>
              <a:defRPr/>
            </a:pPr>
            <a:r>
              <a:rPr lang="en-US" smtClean="0"/>
              <a:t>Chronic osteomyelitis</a:t>
            </a:r>
          </a:p>
        </p:txBody>
      </p:sp>
    </p:spTree>
    <p:extLst>
      <p:ext uri="{BB962C8B-B14F-4D97-AF65-F5344CB8AC3E}">
        <p14:creationId xmlns:p14="http://schemas.microsoft.com/office/powerpoint/2010/main" xmlns="" val="591720414"/>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sz="3600" smtClean="0">
                <a:ea typeface="+mj-ea"/>
                <a:cs typeface="+mj-cs"/>
              </a:rPr>
              <a:t>Chronic osteomyelitis</a:t>
            </a:r>
          </a:p>
        </p:txBody>
      </p:sp>
      <p:sp>
        <p:nvSpPr>
          <p:cNvPr id="45059" name="Rectangle 3"/>
          <p:cNvSpPr>
            <a:spLocks noGrp="1" noChangeArrowheads="1"/>
          </p:cNvSpPr>
          <p:nvPr>
            <p:ph type="body" idx="1"/>
          </p:nvPr>
        </p:nvSpPr>
        <p:spPr/>
        <p:txBody>
          <a:bodyPr/>
          <a:lstStyle/>
          <a:p>
            <a:pPr eaLnBrk="1" hangingPunct="1">
              <a:lnSpc>
                <a:spcPct val="90000"/>
              </a:lnSpc>
              <a:buFontTx/>
              <a:buNone/>
            </a:pPr>
            <a:r>
              <a:rPr lang="en-US" altLang="en-US" sz="2400" smtClean="0"/>
              <a:t>A sequelea of AHO that is difficult to eradicate completely.</a:t>
            </a:r>
          </a:p>
          <a:p>
            <a:pPr eaLnBrk="1" hangingPunct="1">
              <a:lnSpc>
                <a:spcPct val="90000"/>
              </a:lnSpc>
              <a:buFontTx/>
              <a:buNone/>
            </a:pPr>
            <a:r>
              <a:rPr lang="en-US" altLang="en-US" sz="2400" smtClean="0"/>
              <a:t>In any infection of bone there is an attempt to repair that, if incomplete, leads tochronic osteomyelitis characterised by persistence of low grade infections, subject to recurrent recrudescenceof acute process over many months.</a:t>
            </a:r>
          </a:p>
          <a:p>
            <a:pPr eaLnBrk="1" hangingPunct="1">
              <a:lnSpc>
                <a:spcPct val="90000"/>
              </a:lnSpc>
              <a:buFontTx/>
              <a:buNone/>
            </a:pPr>
            <a:r>
              <a:rPr lang="en-US" altLang="en-US" sz="2400" smtClean="0"/>
              <a:t>The hallmark of chronic osteomyelitis is infected dead bone within a compromised soft tissue envelope.</a:t>
            </a:r>
          </a:p>
          <a:p>
            <a:pPr eaLnBrk="1" hangingPunct="1">
              <a:lnSpc>
                <a:spcPct val="90000"/>
              </a:lnSpc>
            </a:pPr>
            <a:r>
              <a:rPr lang="en-US" altLang="en-US" sz="2400" smtClean="0"/>
              <a:t>The infected foci within the bone are surrounded by sclerotic, relatively avascular bone; the haversian canals become sealed off by scar tissue and proteinaceous material, and this is covered by scarred, thickened periosteum and scarred muscle and subcutaneous tissue. </a:t>
            </a:r>
            <a:r>
              <a:rPr lang="en-US" altLang="en-US" sz="2400" smtClean="0">
                <a:solidFill>
                  <a:srgbClr val="3366CC"/>
                </a:solidFill>
              </a:rPr>
              <a:t>Thus the infected focus becomes relatively avascular. In this situation, systemic antibiotics that require tissue perfusion to be effective have limited value. </a:t>
            </a:r>
          </a:p>
          <a:p>
            <a:pPr eaLnBrk="1" hangingPunct="1">
              <a:lnSpc>
                <a:spcPct val="90000"/>
              </a:lnSpc>
              <a:buFontTx/>
              <a:buNone/>
            </a:pPr>
            <a:endParaRPr lang="en-US" altLang="en-US" sz="2400" smtClean="0">
              <a:solidFill>
                <a:srgbClr val="3366CC"/>
              </a:solidFill>
            </a:endParaRPr>
          </a:p>
        </p:txBody>
      </p:sp>
    </p:spTree>
    <p:extLst>
      <p:ext uri="{BB962C8B-B14F-4D97-AF65-F5344CB8AC3E}">
        <p14:creationId xmlns:p14="http://schemas.microsoft.com/office/powerpoint/2010/main" xmlns="" val="146110070"/>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1732ch_osteo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2400" y="1143000"/>
            <a:ext cx="2289175"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Line 5"/>
          <p:cNvSpPr>
            <a:spLocks noChangeShapeType="1"/>
          </p:cNvSpPr>
          <p:nvPr/>
        </p:nvSpPr>
        <p:spPr bwMode="auto">
          <a:xfrm flipH="1">
            <a:off x="4876800" y="2438400"/>
            <a:ext cx="1905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GB" smtClean="0">
              <a:solidFill>
                <a:srgbClr val="000000"/>
              </a:solidFill>
            </a:endParaRPr>
          </a:p>
        </p:txBody>
      </p:sp>
      <p:sp>
        <p:nvSpPr>
          <p:cNvPr id="46084" name="Oval 6"/>
          <p:cNvSpPr>
            <a:spLocks noChangeArrowheads="1"/>
          </p:cNvSpPr>
          <p:nvPr/>
        </p:nvSpPr>
        <p:spPr bwMode="auto">
          <a:xfrm>
            <a:off x="6781800" y="2057400"/>
            <a:ext cx="1752600" cy="762000"/>
          </a:xfrm>
          <a:prstGeom prst="ellipse">
            <a:avLst/>
          </a:prstGeom>
          <a:solidFill>
            <a:schemeClr val="accent1"/>
          </a:solidFill>
          <a:ln w="9525">
            <a:solidFill>
              <a:schemeClr val="tx1"/>
            </a:solidFill>
            <a:round/>
            <a:headEnd/>
            <a:tailEnd/>
          </a:ln>
        </p:spPr>
        <p:txBody>
          <a:bodyPr wrap="none" anchor="ctr"/>
          <a:lstStyle/>
          <a:p>
            <a:pPr algn="ctr" eaLnBrk="0" fontAlgn="base" hangingPunct="0">
              <a:spcBef>
                <a:spcPct val="0"/>
              </a:spcBef>
              <a:spcAft>
                <a:spcPct val="0"/>
              </a:spcAft>
            </a:pPr>
            <a:r>
              <a:rPr lang="en-US" altLang="en-US" smtClean="0">
                <a:solidFill>
                  <a:srgbClr val="000000"/>
                </a:solidFill>
              </a:rPr>
              <a:t>SEQUESTRUM</a:t>
            </a:r>
          </a:p>
        </p:txBody>
      </p:sp>
      <p:sp>
        <p:nvSpPr>
          <p:cNvPr id="46085" name="Line 9"/>
          <p:cNvSpPr>
            <a:spLocks noChangeShapeType="1"/>
          </p:cNvSpPr>
          <p:nvPr/>
        </p:nvSpPr>
        <p:spPr bwMode="auto">
          <a:xfrm>
            <a:off x="3048000" y="2362200"/>
            <a:ext cx="1371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GB" smtClean="0">
              <a:solidFill>
                <a:srgbClr val="000000"/>
              </a:solidFill>
            </a:endParaRPr>
          </a:p>
        </p:txBody>
      </p:sp>
      <p:sp>
        <p:nvSpPr>
          <p:cNvPr id="46086" name="Oval 10"/>
          <p:cNvSpPr>
            <a:spLocks noChangeArrowheads="1"/>
          </p:cNvSpPr>
          <p:nvPr/>
        </p:nvSpPr>
        <p:spPr bwMode="auto">
          <a:xfrm>
            <a:off x="152400" y="1600200"/>
            <a:ext cx="2895600" cy="1447800"/>
          </a:xfrm>
          <a:prstGeom prst="ellipse">
            <a:avLst/>
          </a:prstGeom>
          <a:solidFill>
            <a:schemeClr val="accent1"/>
          </a:solidFill>
          <a:ln w="9525">
            <a:solidFill>
              <a:schemeClr val="tx1"/>
            </a:solidFill>
            <a:round/>
            <a:headEnd/>
            <a:tailEnd/>
          </a:ln>
        </p:spPr>
        <p:txBody>
          <a:bodyPr wrap="none" anchor="ctr"/>
          <a:lstStyle/>
          <a:p>
            <a:pPr algn="ctr" eaLnBrk="0" fontAlgn="base" hangingPunct="0">
              <a:spcBef>
                <a:spcPct val="0"/>
              </a:spcBef>
              <a:spcAft>
                <a:spcPct val="0"/>
              </a:spcAft>
            </a:pPr>
            <a:r>
              <a:rPr lang="en-US" altLang="en-US" smtClean="0">
                <a:solidFill>
                  <a:srgbClr val="000000"/>
                </a:solidFill>
              </a:rPr>
              <a:t>PERIOSTEAL NEW BONE</a:t>
            </a:r>
          </a:p>
          <a:p>
            <a:pPr algn="ctr" eaLnBrk="0" fontAlgn="base" hangingPunct="0">
              <a:spcBef>
                <a:spcPct val="0"/>
              </a:spcBef>
              <a:spcAft>
                <a:spcPct val="0"/>
              </a:spcAft>
            </a:pPr>
            <a:r>
              <a:rPr lang="en-US" altLang="en-US" smtClean="0">
                <a:solidFill>
                  <a:srgbClr val="000000"/>
                </a:solidFill>
              </a:rPr>
              <a:t>FORMATION</a:t>
            </a:r>
          </a:p>
          <a:p>
            <a:pPr algn="ctr" eaLnBrk="0" fontAlgn="base" hangingPunct="0">
              <a:spcBef>
                <a:spcPct val="0"/>
              </a:spcBef>
              <a:spcAft>
                <a:spcPct val="0"/>
              </a:spcAft>
            </a:pPr>
            <a:r>
              <a:rPr lang="en-US" altLang="en-US" smtClean="0">
                <a:solidFill>
                  <a:srgbClr val="000000"/>
                </a:solidFill>
              </a:rPr>
              <a:t>INVOLUCRUM</a:t>
            </a:r>
          </a:p>
        </p:txBody>
      </p:sp>
    </p:spTree>
    <p:extLst>
      <p:ext uri="{BB962C8B-B14F-4D97-AF65-F5344CB8AC3E}">
        <p14:creationId xmlns:p14="http://schemas.microsoft.com/office/powerpoint/2010/main" xmlns="" val="400648984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1500"/>
            <a:ext cx="8229600" cy="1143000"/>
          </a:xfrm>
        </p:spPr>
        <p:txBody>
          <a:bodyPr/>
          <a:lstStyle/>
          <a:p>
            <a:endParaRPr lang="en-IN" dirty="0"/>
          </a:p>
        </p:txBody>
      </p:sp>
      <p:sp>
        <p:nvSpPr>
          <p:cNvPr id="3" name="Content Placeholder 2"/>
          <p:cNvSpPr>
            <a:spLocks noGrp="1"/>
          </p:cNvSpPr>
          <p:nvPr>
            <p:ph idx="1"/>
          </p:nvPr>
        </p:nvSpPr>
        <p:spPr>
          <a:xfrm>
            <a:off x="467544" y="332656"/>
            <a:ext cx="8229600" cy="6408712"/>
          </a:xfrm>
        </p:spPr>
        <p:txBody>
          <a:bodyPr>
            <a:normAutofit lnSpcReduction="10000"/>
          </a:bodyPr>
          <a:lstStyle/>
          <a:p>
            <a:r>
              <a:rPr lang="en-US" b="1" u="sng" dirty="0" smtClean="0">
                <a:solidFill>
                  <a:schemeClr val="accent2"/>
                </a:solidFill>
              </a:rPr>
              <a:t>Acute osteomyelitis</a:t>
            </a:r>
          </a:p>
          <a:p>
            <a:pPr marL="0" indent="0">
              <a:buNone/>
            </a:pPr>
            <a:r>
              <a:rPr lang="en-US" dirty="0"/>
              <a:t>	</a:t>
            </a:r>
            <a:r>
              <a:rPr lang="en-US" sz="2800" dirty="0" smtClean="0"/>
              <a:t>Acute onset</a:t>
            </a:r>
          </a:p>
          <a:p>
            <a:pPr marL="0" indent="0">
              <a:buNone/>
            </a:pPr>
            <a:r>
              <a:rPr lang="en-US" sz="2800" dirty="0"/>
              <a:t>	</a:t>
            </a:r>
            <a:r>
              <a:rPr lang="en-US" sz="2800" dirty="0" smtClean="0"/>
              <a:t>Symptoms and signs are severe</a:t>
            </a:r>
          </a:p>
          <a:p>
            <a:pPr marL="0" indent="0">
              <a:buNone/>
            </a:pPr>
            <a:r>
              <a:rPr lang="en-US" sz="2800" dirty="0"/>
              <a:t>	</a:t>
            </a:r>
            <a:r>
              <a:rPr lang="en-US" sz="2800" dirty="0" smtClean="0"/>
              <a:t>Child is toxic</a:t>
            </a:r>
          </a:p>
          <a:p>
            <a:r>
              <a:rPr lang="en-US" b="1" u="sng" dirty="0" err="1" smtClean="0">
                <a:solidFill>
                  <a:schemeClr val="accent2"/>
                </a:solidFill>
              </a:rPr>
              <a:t>Subacute</a:t>
            </a:r>
            <a:r>
              <a:rPr lang="en-US" b="1" u="sng" dirty="0" smtClean="0">
                <a:solidFill>
                  <a:schemeClr val="accent2"/>
                </a:solidFill>
              </a:rPr>
              <a:t> osteomyelitis</a:t>
            </a:r>
          </a:p>
          <a:p>
            <a:pPr marL="0" indent="0">
              <a:buNone/>
            </a:pPr>
            <a:r>
              <a:rPr lang="en-US" dirty="0"/>
              <a:t>	</a:t>
            </a:r>
            <a:r>
              <a:rPr lang="en-US" sz="2800" dirty="0" smtClean="0"/>
              <a:t>Onset is indolent</a:t>
            </a:r>
            <a:br>
              <a:rPr lang="en-US" sz="2800" dirty="0" smtClean="0"/>
            </a:br>
            <a:r>
              <a:rPr lang="en-US" sz="2800" dirty="0" smtClean="0"/>
              <a:t>	Symptoms and signs are mild</a:t>
            </a:r>
          </a:p>
          <a:p>
            <a:pPr marL="0" indent="0">
              <a:buNone/>
            </a:pPr>
            <a:r>
              <a:rPr lang="en-US" sz="2800" dirty="0"/>
              <a:t>	</a:t>
            </a:r>
            <a:r>
              <a:rPr lang="en-US" sz="2800" dirty="0" smtClean="0"/>
              <a:t>Complaints for more than 2 weeks</a:t>
            </a:r>
          </a:p>
          <a:p>
            <a:r>
              <a:rPr lang="en-US" b="1" u="sng" dirty="0" smtClean="0">
                <a:solidFill>
                  <a:schemeClr val="accent2"/>
                </a:solidFill>
              </a:rPr>
              <a:t>Chronic osteomyelitis</a:t>
            </a:r>
          </a:p>
          <a:p>
            <a:pPr marL="0" indent="0">
              <a:buNone/>
            </a:pPr>
            <a:r>
              <a:rPr lang="en-US" dirty="0"/>
              <a:t> </a:t>
            </a:r>
            <a:r>
              <a:rPr lang="en-US" dirty="0" smtClean="0"/>
              <a:t>	</a:t>
            </a:r>
            <a:r>
              <a:rPr lang="en-US" sz="2800" dirty="0" smtClean="0"/>
              <a:t>Onset insidious</a:t>
            </a:r>
          </a:p>
          <a:p>
            <a:pPr marL="0" indent="0">
              <a:buNone/>
            </a:pPr>
            <a:r>
              <a:rPr lang="en-US" sz="2800" dirty="0"/>
              <a:t>	</a:t>
            </a:r>
            <a:r>
              <a:rPr lang="en-US" sz="2800" dirty="0" smtClean="0"/>
              <a:t>Long history of symptoms</a:t>
            </a:r>
          </a:p>
          <a:p>
            <a:pPr marL="0" indent="0">
              <a:buNone/>
            </a:pPr>
            <a:r>
              <a:rPr lang="en-US" sz="2800" dirty="0"/>
              <a:t>	</a:t>
            </a:r>
            <a:r>
              <a:rPr lang="en-US" sz="2800" dirty="0" smtClean="0"/>
              <a:t>H/O acute </a:t>
            </a:r>
            <a:r>
              <a:rPr lang="en-US" sz="2800" dirty="0" err="1" smtClean="0"/>
              <a:t>exerbations</a:t>
            </a:r>
            <a:r>
              <a:rPr lang="en-US" sz="2800" dirty="0" smtClean="0"/>
              <a:t> in chronic course</a:t>
            </a:r>
          </a:p>
          <a:p>
            <a:endParaRPr lang="en-IN" dirty="0"/>
          </a:p>
        </p:txBody>
      </p:sp>
    </p:spTree>
    <p:extLst>
      <p:ext uri="{BB962C8B-B14F-4D97-AF65-F5344CB8AC3E}">
        <p14:creationId xmlns:p14="http://schemas.microsoft.com/office/powerpoint/2010/main" xmlns="" val="3498336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1733ch_osteo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1371600"/>
            <a:ext cx="4191000"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Line 6"/>
          <p:cNvSpPr>
            <a:spLocks noChangeShapeType="1"/>
          </p:cNvSpPr>
          <p:nvPr/>
        </p:nvSpPr>
        <p:spPr bwMode="auto">
          <a:xfrm flipH="1" flipV="1">
            <a:off x="4419600" y="3276600"/>
            <a:ext cx="129540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GB" smtClean="0">
              <a:solidFill>
                <a:srgbClr val="000000"/>
              </a:solidFill>
            </a:endParaRPr>
          </a:p>
        </p:txBody>
      </p:sp>
      <p:sp>
        <p:nvSpPr>
          <p:cNvPr id="47108" name="Oval 7"/>
          <p:cNvSpPr>
            <a:spLocks noChangeArrowheads="1"/>
          </p:cNvSpPr>
          <p:nvPr/>
        </p:nvSpPr>
        <p:spPr bwMode="auto">
          <a:xfrm>
            <a:off x="5334000" y="3962400"/>
            <a:ext cx="3810000" cy="2286000"/>
          </a:xfrm>
          <a:prstGeom prst="ellipse">
            <a:avLst/>
          </a:prstGeom>
          <a:solidFill>
            <a:schemeClr val="accent1"/>
          </a:solidFill>
          <a:ln w="9525">
            <a:solidFill>
              <a:schemeClr val="tx1"/>
            </a:solidFill>
            <a:round/>
            <a:headEnd/>
            <a:tailEnd/>
          </a:ln>
        </p:spPr>
        <p:txBody>
          <a:bodyPr wrap="none" anchor="ctr"/>
          <a:lstStyle/>
          <a:p>
            <a:pPr algn="ctr" eaLnBrk="0" fontAlgn="base" hangingPunct="0">
              <a:spcBef>
                <a:spcPct val="0"/>
              </a:spcBef>
              <a:spcAft>
                <a:spcPct val="0"/>
              </a:spcAft>
            </a:pPr>
            <a:r>
              <a:rPr lang="en-US" altLang="en-US" smtClean="0">
                <a:solidFill>
                  <a:srgbClr val="000000"/>
                </a:solidFill>
              </a:rPr>
              <a:t>PUS DISCHARGING SINUS WITH </a:t>
            </a:r>
          </a:p>
          <a:p>
            <a:pPr algn="ctr" eaLnBrk="0" fontAlgn="base" hangingPunct="0">
              <a:spcBef>
                <a:spcPct val="0"/>
              </a:spcBef>
              <a:spcAft>
                <a:spcPct val="0"/>
              </a:spcAft>
            </a:pPr>
            <a:r>
              <a:rPr lang="en-US" altLang="en-US" smtClean="0">
                <a:solidFill>
                  <a:srgbClr val="000000"/>
                </a:solidFill>
              </a:rPr>
              <a:t>BONE EXPOSED</a:t>
            </a:r>
          </a:p>
          <a:p>
            <a:pPr algn="ctr" eaLnBrk="0" fontAlgn="base" hangingPunct="0">
              <a:spcBef>
                <a:spcPct val="0"/>
              </a:spcBef>
              <a:spcAft>
                <a:spcPct val="0"/>
              </a:spcAft>
            </a:pPr>
            <a:r>
              <a:rPr lang="en-US" altLang="en-US" smtClean="0">
                <a:solidFill>
                  <a:srgbClr val="000000"/>
                </a:solidFill>
              </a:rPr>
              <a:t>HALLMARK OF CHRONIC </a:t>
            </a:r>
          </a:p>
          <a:p>
            <a:pPr algn="ctr" eaLnBrk="0" fontAlgn="base" hangingPunct="0">
              <a:spcBef>
                <a:spcPct val="0"/>
              </a:spcBef>
              <a:spcAft>
                <a:spcPct val="0"/>
              </a:spcAft>
            </a:pPr>
            <a:r>
              <a:rPr lang="en-US" altLang="en-US" smtClean="0">
                <a:solidFill>
                  <a:srgbClr val="000000"/>
                </a:solidFill>
              </a:rPr>
              <a:t>OSTEOMYELITIS</a:t>
            </a:r>
          </a:p>
        </p:txBody>
      </p:sp>
    </p:spTree>
    <p:extLst>
      <p:ext uri="{BB962C8B-B14F-4D97-AF65-F5344CB8AC3E}">
        <p14:creationId xmlns:p14="http://schemas.microsoft.com/office/powerpoint/2010/main" xmlns="" val="380222676"/>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smtClean="0">
                <a:ea typeface="+mj-ea"/>
                <a:cs typeface="+mj-cs"/>
              </a:rPr>
              <a:t>TYPES OF SEQUESTRUM</a:t>
            </a:r>
          </a:p>
        </p:txBody>
      </p:sp>
      <p:sp>
        <p:nvSpPr>
          <p:cNvPr id="176131" name="Rectangle 3"/>
          <p:cNvSpPr>
            <a:spLocks noGrp="1" noChangeArrowheads="1"/>
          </p:cNvSpPr>
          <p:nvPr>
            <p:ph type="body" idx="1"/>
          </p:nvPr>
        </p:nvSpPr>
        <p:spPr/>
        <p:txBody>
          <a:bodyPr/>
          <a:lstStyle/>
          <a:p>
            <a:pPr eaLnBrk="1" hangingPunct="1">
              <a:lnSpc>
                <a:spcPct val="90000"/>
              </a:lnSpc>
              <a:defRPr/>
            </a:pPr>
            <a:r>
              <a:rPr lang="en-US" smtClean="0">
                <a:ea typeface="+mn-ea"/>
                <a:cs typeface="+mn-cs"/>
              </a:rPr>
              <a:t>RING SEUESTRUM in amputated stumps</a:t>
            </a:r>
          </a:p>
          <a:p>
            <a:pPr eaLnBrk="1" hangingPunct="1">
              <a:lnSpc>
                <a:spcPct val="90000"/>
              </a:lnSpc>
              <a:defRPr/>
            </a:pPr>
            <a:r>
              <a:rPr lang="en-US" smtClean="0">
                <a:ea typeface="+mn-ea"/>
                <a:cs typeface="+mn-cs"/>
              </a:rPr>
              <a:t>MIRROR EN GRAFFE soft fluffy sequestrum found in tubercular osteomyelitis</a:t>
            </a:r>
          </a:p>
          <a:p>
            <a:pPr eaLnBrk="1" hangingPunct="1">
              <a:lnSpc>
                <a:spcPct val="90000"/>
              </a:lnSpc>
              <a:defRPr/>
            </a:pPr>
            <a:r>
              <a:rPr lang="en-US" smtClean="0">
                <a:ea typeface="+mn-ea"/>
                <a:cs typeface="+mn-cs"/>
              </a:rPr>
              <a:t>BOMBAY SEQUESTRUM</a:t>
            </a:r>
          </a:p>
          <a:p>
            <a:pPr eaLnBrk="1" hangingPunct="1">
              <a:lnSpc>
                <a:spcPct val="90000"/>
              </a:lnSpc>
              <a:defRPr/>
            </a:pPr>
            <a:r>
              <a:rPr lang="en-US" smtClean="0">
                <a:ea typeface="+mn-ea"/>
                <a:cs typeface="+mn-cs"/>
              </a:rPr>
              <a:t>COLOURED SEQUESTRUM in fungal infection</a:t>
            </a:r>
          </a:p>
          <a:p>
            <a:pPr eaLnBrk="1" hangingPunct="1">
              <a:lnSpc>
                <a:spcPct val="90000"/>
              </a:lnSpc>
              <a:defRPr/>
            </a:pPr>
            <a:r>
              <a:rPr lang="en-US" smtClean="0">
                <a:ea typeface="+mn-ea"/>
                <a:cs typeface="+mn-cs"/>
              </a:rPr>
              <a:t>PORK SEQUESTRUM in diaphyseal involvement in tuberculosis</a:t>
            </a:r>
          </a:p>
          <a:p>
            <a:pPr eaLnBrk="1" hangingPunct="1">
              <a:lnSpc>
                <a:spcPct val="90000"/>
              </a:lnSpc>
              <a:defRPr/>
            </a:pPr>
            <a:r>
              <a:rPr lang="en-US" smtClean="0">
                <a:ea typeface="+mn-ea"/>
                <a:cs typeface="+mn-cs"/>
              </a:rPr>
              <a:t>SAND SEQUESTRUM In metaphyseal involvement in tuberculosis</a:t>
            </a:r>
          </a:p>
        </p:txBody>
      </p:sp>
    </p:spTree>
    <p:extLst>
      <p:ext uri="{BB962C8B-B14F-4D97-AF65-F5344CB8AC3E}">
        <p14:creationId xmlns:p14="http://schemas.microsoft.com/office/powerpoint/2010/main" xmlns="" val="384965733"/>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sz="3600" smtClean="0">
                <a:ea typeface="+mj-ea"/>
                <a:cs typeface="+mj-cs"/>
              </a:rPr>
              <a:t>Cierny and Mader Classification</a:t>
            </a:r>
          </a:p>
        </p:txBody>
      </p:sp>
      <p:sp>
        <p:nvSpPr>
          <p:cNvPr id="157699" name="Rectangle 3"/>
          <p:cNvSpPr>
            <a:spLocks noGrp="1" noChangeArrowheads="1"/>
          </p:cNvSpPr>
          <p:nvPr>
            <p:ph type="body" idx="1"/>
          </p:nvPr>
        </p:nvSpPr>
        <p:spPr/>
        <p:txBody>
          <a:bodyPr/>
          <a:lstStyle/>
          <a:p>
            <a:pPr marL="609600" indent="-609600" eaLnBrk="1" hangingPunct="1">
              <a:lnSpc>
                <a:spcPct val="90000"/>
              </a:lnSpc>
              <a:defRPr/>
            </a:pPr>
            <a:r>
              <a:rPr lang="en-US" sz="2400" smtClean="0">
                <a:ea typeface="+mn-ea"/>
                <a:cs typeface="+mn-cs"/>
              </a:rPr>
              <a:t>Based on physiological and anatomical criteria, to determine the clinical stage of infection. </a:t>
            </a:r>
          </a:p>
          <a:p>
            <a:pPr marL="609600" indent="-609600" eaLnBrk="1" hangingPunct="1">
              <a:lnSpc>
                <a:spcPct val="90000"/>
              </a:lnSpc>
              <a:defRPr/>
            </a:pPr>
            <a:r>
              <a:rPr lang="en-US" sz="2400" smtClean="0">
                <a:ea typeface="+mn-ea"/>
                <a:cs typeface="+mn-cs"/>
              </a:rPr>
              <a:t>This classification is helpful in treatment planning and in determining if treatment will be simple or complex, curative or palliative, or ablative or limb sparing</a:t>
            </a:r>
          </a:p>
          <a:p>
            <a:pPr marL="609600" indent="-609600" eaLnBrk="1" hangingPunct="1">
              <a:lnSpc>
                <a:spcPct val="90000"/>
              </a:lnSpc>
              <a:defRPr/>
            </a:pPr>
            <a:r>
              <a:rPr lang="en-US" sz="2400" smtClean="0">
                <a:solidFill>
                  <a:srgbClr val="3366CC"/>
                </a:solidFill>
                <a:ea typeface="+mn-ea"/>
                <a:cs typeface="+mn-cs"/>
              </a:rPr>
              <a:t>PHYSIOLOGICAL CRITERIA</a:t>
            </a:r>
            <a:r>
              <a:rPr lang="en-US" sz="2400" smtClean="0">
                <a:ea typeface="+mn-ea"/>
                <a:cs typeface="+mn-cs"/>
              </a:rPr>
              <a:t>:-</a:t>
            </a:r>
          </a:p>
          <a:p>
            <a:pPr marL="609600" indent="-609600" eaLnBrk="1" hangingPunct="1">
              <a:lnSpc>
                <a:spcPct val="90000"/>
              </a:lnSpc>
              <a:buFontTx/>
              <a:buNone/>
              <a:defRPr/>
            </a:pPr>
            <a:r>
              <a:rPr lang="en-US" sz="2400" smtClean="0">
                <a:ea typeface="+mn-ea"/>
                <a:cs typeface="+mn-cs"/>
              </a:rPr>
              <a:t>	Divided into three classes based on three types of hosts.</a:t>
            </a:r>
          </a:p>
          <a:p>
            <a:pPr marL="609600" indent="-609600" eaLnBrk="1" hangingPunct="1">
              <a:lnSpc>
                <a:spcPct val="90000"/>
              </a:lnSpc>
              <a:buFontTx/>
              <a:buAutoNum type="arabicPeriod"/>
              <a:defRPr/>
            </a:pPr>
            <a:r>
              <a:rPr lang="en-US" sz="2400" b="1" smtClean="0">
                <a:ea typeface="+mn-ea"/>
                <a:cs typeface="+mn-cs"/>
              </a:rPr>
              <a:t>Class A Hosts</a:t>
            </a:r>
            <a:r>
              <a:rPr lang="en-US" sz="2400" smtClean="0">
                <a:ea typeface="+mn-ea"/>
                <a:cs typeface="+mn-cs"/>
              </a:rPr>
              <a:t> have a normal response to infection and surgery.</a:t>
            </a:r>
          </a:p>
          <a:p>
            <a:pPr marL="609600" indent="-609600" eaLnBrk="1" hangingPunct="1">
              <a:lnSpc>
                <a:spcPct val="90000"/>
              </a:lnSpc>
              <a:buFontTx/>
              <a:buAutoNum type="arabicPeriod"/>
              <a:defRPr/>
            </a:pPr>
            <a:r>
              <a:rPr lang="en-US" sz="2400" b="1" smtClean="0">
                <a:ea typeface="+mn-ea"/>
                <a:cs typeface="+mn-cs"/>
              </a:rPr>
              <a:t>Class B Hosts </a:t>
            </a:r>
            <a:r>
              <a:rPr lang="en-US" sz="2400" smtClean="0">
                <a:ea typeface="+mn-ea"/>
                <a:cs typeface="+mn-cs"/>
              </a:rPr>
              <a:t>are compromised patients with local, systemic, or combined deficiencies in wound healing.</a:t>
            </a:r>
          </a:p>
          <a:p>
            <a:pPr marL="609600" indent="-609600" eaLnBrk="1" hangingPunct="1">
              <a:lnSpc>
                <a:spcPct val="90000"/>
              </a:lnSpc>
              <a:buFontTx/>
              <a:buAutoNum type="arabicPeriod"/>
              <a:defRPr/>
            </a:pPr>
            <a:r>
              <a:rPr lang="en-US" sz="2400" b="1" smtClean="0">
                <a:ea typeface="+mn-ea"/>
                <a:cs typeface="+mn-cs"/>
              </a:rPr>
              <a:t>Class C Host </a:t>
            </a:r>
            <a:r>
              <a:rPr lang="en-US" sz="2400" smtClean="0">
                <a:ea typeface="+mn-ea"/>
                <a:cs typeface="+mn-cs"/>
              </a:rPr>
              <a:t>When the results of treatment are potentially more damaging than the presenting condition.</a:t>
            </a:r>
          </a:p>
          <a:p>
            <a:pPr marL="609600" indent="-609600" eaLnBrk="1" hangingPunct="1">
              <a:lnSpc>
                <a:spcPct val="90000"/>
              </a:lnSpc>
              <a:buFontTx/>
              <a:buNone/>
              <a:defRPr/>
            </a:pPr>
            <a:endParaRPr lang="en-US" sz="2400" smtClean="0">
              <a:ea typeface="+mn-ea"/>
              <a:cs typeface="+mn-cs"/>
            </a:endParaRPr>
          </a:p>
        </p:txBody>
      </p:sp>
    </p:spTree>
    <p:extLst>
      <p:ext uri="{BB962C8B-B14F-4D97-AF65-F5344CB8AC3E}">
        <p14:creationId xmlns:p14="http://schemas.microsoft.com/office/powerpoint/2010/main" xmlns="" val="2284489603"/>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p:txBody>
          <a:bodyPr/>
          <a:lstStyle/>
          <a:p>
            <a:pPr eaLnBrk="1" hangingPunct="1">
              <a:defRPr/>
            </a:pPr>
            <a:r>
              <a:rPr lang="en-US" sz="3600" smtClean="0">
                <a:ea typeface="+mj-ea"/>
                <a:cs typeface="+mj-cs"/>
              </a:rPr>
              <a:t>Cierny and Mader Classification</a:t>
            </a:r>
          </a:p>
        </p:txBody>
      </p:sp>
      <p:pic>
        <p:nvPicPr>
          <p:cNvPr id="50179" name="Picture 5" descr="AF014_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00200"/>
            <a:ext cx="4572000" cy="5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0" name="Text Box 6"/>
          <p:cNvSpPr txBox="1">
            <a:spLocks noChangeArrowheads="1"/>
          </p:cNvSpPr>
          <p:nvPr/>
        </p:nvSpPr>
        <p:spPr bwMode="auto">
          <a:xfrm>
            <a:off x="4876800" y="1676400"/>
            <a:ext cx="3962400" cy="393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itchFamily="18" charset="0"/>
                <a:ea typeface="MS PGothic" pitchFamily="34" charset="-128"/>
              </a:defRPr>
            </a:lvl1pPr>
            <a:lvl2pPr marL="742950" indent="-285750">
              <a:defRPr>
                <a:solidFill>
                  <a:schemeClr val="tx1"/>
                </a:solidFill>
                <a:latin typeface="Times New Roman" pitchFamily="18" charset="0"/>
                <a:ea typeface="MS PGothic" pitchFamily="34" charset="-128"/>
              </a:defRPr>
            </a:lvl2pPr>
            <a:lvl3pPr marL="1143000" indent="-228600">
              <a:defRPr>
                <a:solidFill>
                  <a:schemeClr val="tx1"/>
                </a:solidFill>
                <a:latin typeface="Times New Roman" pitchFamily="18" charset="0"/>
                <a:ea typeface="MS PGothic" pitchFamily="34" charset="-128"/>
              </a:defRPr>
            </a:lvl3pPr>
            <a:lvl4pPr marL="1600200" indent="-228600">
              <a:defRPr>
                <a:solidFill>
                  <a:schemeClr val="tx1"/>
                </a:solidFill>
                <a:latin typeface="Times New Roman" pitchFamily="18" charset="0"/>
                <a:ea typeface="MS PGothic" pitchFamily="34" charset="-128"/>
              </a:defRPr>
            </a:lvl4pPr>
            <a:lvl5pPr marL="2057400" indent="-22860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smtClean="0">
                <a:solidFill>
                  <a:srgbClr val="000000"/>
                </a:solidFill>
              </a:rPr>
              <a:t>TYPE I</a:t>
            </a:r>
            <a:r>
              <a:rPr lang="en-US" altLang="en-US" smtClean="0">
                <a:solidFill>
                  <a:srgbClr val="000000"/>
                </a:solidFill>
              </a:rPr>
              <a:t> an endosteal or medullary lesion;</a:t>
            </a:r>
          </a:p>
          <a:p>
            <a:pPr eaLnBrk="0" fontAlgn="base" hangingPunct="0">
              <a:spcBef>
                <a:spcPct val="0"/>
              </a:spcBef>
              <a:spcAft>
                <a:spcPct val="0"/>
              </a:spcAft>
            </a:pPr>
            <a:r>
              <a:rPr lang="en-US" altLang="en-US" b="1" smtClean="0">
                <a:solidFill>
                  <a:srgbClr val="000000"/>
                </a:solidFill>
              </a:rPr>
              <a:t>TYPE II</a:t>
            </a:r>
            <a:r>
              <a:rPr lang="en-US" altLang="en-US" smtClean="0">
                <a:solidFill>
                  <a:srgbClr val="000000"/>
                </a:solidFill>
              </a:rPr>
              <a:t> superficial osteomyelitis, limited to the surface of bone;</a:t>
            </a:r>
          </a:p>
          <a:p>
            <a:pPr eaLnBrk="0" fontAlgn="base" hangingPunct="0">
              <a:spcBef>
                <a:spcPct val="0"/>
              </a:spcBef>
              <a:spcAft>
                <a:spcPct val="0"/>
              </a:spcAft>
            </a:pPr>
            <a:r>
              <a:rPr lang="en-US" altLang="en-US" b="1" smtClean="0">
                <a:solidFill>
                  <a:srgbClr val="000000"/>
                </a:solidFill>
              </a:rPr>
              <a:t>TYPE III</a:t>
            </a:r>
            <a:r>
              <a:rPr lang="en-US" altLang="en-US" smtClean="0">
                <a:solidFill>
                  <a:srgbClr val="000000"/>
                </a:solidFill>
              </a:rPr>
              <a:t> a localized infection involving a stable, well-demarcated lesion characterized by full-thickness cortical sequestration and cavitation (in this</a:t>
            </a:r>
          </a:p>
          <a:p>
            <a:pPr eaLnBrk="0" fontAlgn="base" hangingPunct="0">
              <a:spcBef>
                <a:spcPct val="0"/>
              </a:spcBef>
              <a:spcAft>
                <a:spcPct val="0"/>
              </a:spcAft>
            </a:pPr>
            <a:r>
              <a:rPr lang="en-US" altLang="en-US" smtClean="0">
                <a:solidFill>
                  <a:srgbClr val="000000"/>
                </a:solidFill>
              </a:rPr>
              <a:t>type, complete debridement of the area will not lead to instability); and</a:t>
            </a:r>
          </a:p>
          <a:p>
            <a:pPr eaLnBrk="0" fontAlgn="base" hangingPunct="0">
              <a:spcBef>
                <a:spcPct val="0"/>
              </a:spcBef>
              <a:spcAft>
                <a:spcPct val="0"/>
              </a:spcAft>
            </a:pPr>
            <a:r>
              <a:rPr lang="en-US" altLang="en-US" b="1" smtClean="0">
                <a:solidFill>
                  <a:srgbClr val="000000"/>
                </a:solidFill>
              </a:rPr>
              <a:t>TYPE IV</a:t>
            </a:r>
            <a:r>
              <a:rPr lang="en-US" altLang="en-US" smtClean="0">
                <a:solidFill>
                  <a:srgbClr val="000000"/>
                </a:solidFill>
              </a:rPr>
              <a:t>, diffuse osteomyelitic lesions that are mechanically unstable, either at</a:t>
            </a:r>
          </a:p>
          <a:p>
            <a:pPr eaLnBrk="0" fontAlgn="base" hangingPunct="0">
              <a:spcBef>
                <a:spcPct val="0"/>
              </a:spcBef>
              <a:spcAft>
                <a:spcPct val="0"/>
              </a:spcAft>
            </a:pPr>
            <a:r>
              <a:rPr lang="en-US" altLang="en-US" smtClean="0">
                <a:solidFill>
                  <a:srgbClr val="000000"/>
                </a:solidFill>
              </a:rPr>
              <a:t>presentation or after appropriate treatment</a:t>
            </a:r>
          </a:p>
        </p:txBody>
      </p:sp>
      <p:sp>
        <p:nvSpPr>
          <p:cNvPr id="50181" name="Text Box 7"/>
          <p:cNvSpPr txBox="1">
            <a:spLocks noChangeArrowheads="1"/>
          </p:cNvSpPr>
          <p:nvPr/>
        </p:nvSpPr>
        <p:spPr bwMode="auto">
          <a:xfrm>
            <a:off x="1524000" y="990600"/>
            <a:ext cx="594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itchFamily="18" charset="0"/>
                <a:ea typeface="MS PGothic" pitchFamily="34" charset="-128"/>
              </a:defRPr>
            </a:lvl1pPr>
            <a:lvl2pPr marL="742950" indent="-285750">
              <a:defRPr>
                <a:solidFill>
                  <a:schemeClr val="tx1"/>
                </a:solidFill>
                <a:latin typeface="Times New Roman" pitchFamily="18" charset="0"/>
                <a:ea typeface="MS PGothic" pitchFamily="34" charset="-128"/>
              </a:defRPr>
            </a:lvl2pPr>
            <a:lvl3pPr marL="1143000" indent="-228600">
              <a:defRPr>
                <a:solidFill>
                  <a:schemeClr val="tx1"/>
                </a:solidFill>
                <a:latin typeface="Times New Roman" pitchFamily="18" charset="0"/>
                <a:ea typeface="MS PGothic" pitchFamily="34" charset="-128"/>
              </a:defRPr>
            </a:lvl3pPr>
            <a:lvl4pPr marL="1600200" indent="-228600">
              <a:defRPr>
                <a:solidFill>
                  <a:schemeClr val="tx1"/>
                </a:solidFill>
                <a:latin typeface="Times New Roman" pitchFamily="18" charset="0"/>
                <a:ea typeface="MS PGothic" pitchFamily="34" charset="-128"/>
              </a:defRPr>
            </a:lvl4pPr>
            <a:lvl5pPr marL="2057400" indent="-22860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0" fontAlgn="base" hangingPunct="0">
              <a:spcBef>
                <a:spcPct val="50000"/>
              </a:spcBef>
              <a:spcAft>
                <a:spcPct val="0"/>
              </a:spcAft>
            </a:pPr>
            <a:r>
              <a:rPr lang="en-US" altLang="en-US" sz="2400" b="1" smtClean="0">
                <a:solidFill>
                  <a:srgbClr val="3366CC"/>
                </a:solidFill>
              </a:rPr>
              <a:t>ANATOMICAL CRITERIA</a:t>
            </a:r>
          </a:p>
        </p:txBody>
      </p:sp>
    </p:spTree>
    <p:extLst>
      <p:ext uri="{BB962C8B-B14F-4D97-AF65-F5344CB8AC3E}">
        <p14:creationId xmlns:p14="http://schemas.microsoft.com/office/powerpoint/2010/main" xmlns="" val="176605696"/>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smtClean="0">
                <a:ea typeface="+mj-ea"/>
                <a:cs typeface="+mj-cs"/>
              </a:rPr>
              <a:t>Treatment </a:t>
            </a:r>
          </a:p>
        </p:txBody>
      </p:sp>
      <p:sp>
        <p:nvSpPr>
          <p:cNvPr id="51203" name="Rectangle 3"/>
          <p:cNvSpPr>
            <a:spLocks noGrp="1" noChangeArrowheads="1"/>
          </p:cNvSpPr>
          <p:nvPr>
            <p:ph type="body" idx="1"/>
          </p:nvPr>
        </p:nvSpPr>
        <p:spPr/>
        <p:txBody>
          <a:bodyPr/>
          <a:lstStyle/>
          <a:p>
            <a:pPr eaLnBrk="1" hangingPunct="1"/>
            <a:r>
              <a:rPr lang="en-US" altLang="en-US" smtClean="0"/>
              <a:t>Surgery for chronic osteomyelitis consists of sequestrectomy and resection of scarred and infected bone and soft tissue. The goal of surgery is eradication of the infection by achieving a viable and vascular environment. Radical debridement may be required to achieve this goal. Adequate debridement often leaves a large dead space that must be managed to prevent recurrence and significant bone loss that may result in loss of stability</a:t>
            </a:r>
          </a:p>
        </p:txBody>
      </p:sp>
    </p:spTree>
    <p:extLst>
      <p:ext uri="{BB962C8B-B14F-4D97-AF65-F5344CB8AC3E}">
        <p14:creationId xmlns:p14="http://schemas.microsoft.com/office/powerpoint/2010/main" xmlns="" val="2443851155"/>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000000"/>
                  </a:outerShdw>
                </a:effectLst>
              </a:rPr>
              <a:t>Treatment</a:t>
            </a:r>
          </a:p>
        </p:txBody>
      </p:sp>
      <p:sp>
        <p:nvSpPr>
          <p:cNvPr id="52227" name="Rectangle 3"/>
          <p:cNvSpPr>
            <a:spLocks noGrp="1" noChangeArrowheads="1"/>
          </p:cNvSpPr>
          <p:nvPr>
            <p:ph type="body" idx="1"/>
          </p:nvPr>
        </p:nvSpPr>
        <p:spPr/>
        <p:txBody>
          <a:bodyPr/>
          <a:lstStyle/>
          <a:p>
            <a:pPr marL="609600" indent="-609600" eaLnBrk="1" hangingPunct="1">
              <a:lnSpc>
                <a:spcPct val="80000"/>
              </a:lnSpc>
              <a:buFontTx/>
              <a:buNone/>
            </a:pPr>
            <a:r>
              <a:rPr lang="en-US" altLang="en-US" sz="2400" b="1" i="1" smtClean="0"/>
              <a:t>Sequestrectomy and curettage for chronic osteomyelitis-</a:t>
            </a:r>
          </a:p>
          <a:p>
            <a:pPr marL="609600" indent="-609600" eaLnBrk="1" hangingPunct="1">
              <a:lnSpc>
                <a:spcPct val="80000"/>
              </a:lnSpc>
              <a:buFontTx/>
              <a:buNone/>
            </a:pPr>
            <a:r>
              <a:rPr lang="en-US" altLang="en-US" sz="2000" smtClean="0"/>
              <a:t> 	Sequestrectomy and curettage require more time to perform and result in considerably greater blood loss than the inexperienced surgeon would anticipate.</a:t>
            </a:r>
          </a:p>
          <a:p>
            <a:pPr marL="609600" indent="-609600" eaLnBrk="1" hangingPunct="1">
              <a:lnSpc>
                <a:spcPct val="80000"/>
              </a:lnSpc>
            </a:pPr>
            <a:r>
              <a:rPr lang="en-US" altLang="en-US" sz="2000" b="1" smtClean="0"/>
              <a:t>TECHNIQUE </a:t>
            </a:r>
          </a:p>
          <a:p>
            <a:pPr marL="609600" indent="-609600" eaLnBrk="1" hangingPunct="1">
              <a:lnSpc>
                <a:spcPct val="80000"/>
              </a:lnSpc>
              <a:buFontTx/>
              <a:buNone/>
            </a:pPr>
            <a:r>
              <a:rPr lang="en-US" altLang="en-US" sz="2000" smtClean="0"/>
              <a:t>	Sinus tracts may be injected with methylene blue 24 hours before surgery to make them easier to locate and excise. Remove all sequestra, purulent material, and scarred and necrotic tissue. If sclerotic bone seals off a cavity within the medullary canal, open it into the canal in both directions to allow blood vessels to grow into the cavity. After removing all suspicious matter, carefully excise the overhanging edges of bone and avoid leaving a cavity or dead space. If a cavity cannot be filled by the surrounding soft tissues, a local muscle flap or a free tissue transfer may be used to obliterate dead space. If possible, close the skin loosely over drains but be sure that no excessive tension is present. If closure is not possible, pack the wound open loosely and plan for delayed closure or skin grafting at a later time .Appropriate antibiotics should be used before, during, and after the operation. </a:t>
            </a:r>
          </a:p>
        </p:txBody>
      </p:sp>
    </p:spTree>
    <p:extLst>
      <p:ext uri="{BB962C8B-B14F-4D97-AF65-F5344CB8AC3E}">
        <p14:creationId xmlns:p14="http://schemas.microsoft.com/office/powerpoint/2010/main" xmlns="" val="256290158"/>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en-US" sz="3600" smtClean="0">
                <a:ea typeface="+mj-ea"/>
                <a:cs typeface="+mj-cs"/>
              </a:rPr>
              <a:t>When sequestectomy should be done??</a:t>
            </a:r>
          </a:p>
        </p:txBody>
      </p:sp>
      <p:sp>
        <p:nvSpPr>
          <p:cNvPr id="183301" name="Rectangle 5"/>
          <p:cNvSpPr>
            <a:spLocks noGrp="1" noChangeArrowheads="1"/>
          </p:cNvSpPr>
          <p:nvPr>
            <p:ph type="body" idx="1"/>
          </p:nvPr>
        </p:nvSpPr>
        <p:spPr/>
        <p:txBody>
          <a:bodyPr/>
          <a:lstStyle/>
          <a:p>
            <a:pPr eaLnBrk="1" hangingPunct="1">
              <a:buFontTx/>
              <a:buNone/>
              <a:defRPr/>
            </a:pPr>
            <a:r>
              <a:rPr lang="en-US" b="1" i="1" smtClean="0">
                <a:ea typeface="+mn-ea"/>
                <a:cs typeface="+mn-cs"/>
              </a:rPr>
              <a:t>ONLY WHEN THE INVOLUCRUM IS FORMED AND ENCOMPASS </a:t>
            </a:r>
            <a:r>
              <a:rPr lang="en-US" sz="3600" b="1" i="1" smtClean="0">
                <a:solidFill>
                  <a:srgbClr val="CC3300"/>
                </a:solidFill>
                <a:ea typeface="+mn-ea"/>
                <a:cs typeface="+mn-cs"/>
              </a:rPr>
              <a:t>TWO THIRD</a:t>
            </a:r>
            <a:r>
              <a:rPr lang="en-US" b="1" i="1" smtClean="0">
                <a:ea typeface="+mn-ea"/>
                <a:cs typeface="+mn-cs"/>
              </a:rPr>
              <a:t> OF THE CIRCUMFERENCE OF BONE DIAMETER</a:t>
            </a:r>
          </a:p>
          <a:p>
            <a:pPr eaLnBrk="1" hangingPunct="1">
              <a:defRPr/>
            </a:pPr>
            <a:r>
              <a:rPr lang="en-US" b="1" smtClean="0">
                <a:ea typeface="+mn-ea"/>
                <a:cs typeface="+mn-cs"/>
              </a:rPr>
              <a:t>After treatment:-</a:t>
            </a:r>
            <a:r>
              <a:rPr lang="en-US" smtClean="0">
                <a:ea typeface="+mn-ea"/>
                <a:cs typeface="+mn-cs"/>
              </a:rPr>
              <a:t>. The limb is splinted until the wound has healed, and it is then protected to prevent pathological fracture. Antibiotics usually are continued for a prolonged period.(6 weeks)</a:t>
            </a:r>
          </a:p>
          <a:p>
            <a:pPr eaLnBrk="1" hangingPunct="1">
              <a:buFontTx/>
              <a:buNone/>
              <a:defRPr/>
            </a:pPr>
            <a:endParaRPr lang="en-US" b="1" i="1" smtClean="0">
              <a:ea typeface="+mn-ea"/>
              <a:cs typeface="+mn-cs"/>
            </a:endParaRPr>
          </a:p>
        </p:txBody>
      </p:sp>
    </p:spTree>
    <p:extLst>
      <p:ext uri="{BB962C8B-B14F-4D97-AF65-F5344CB8AC3E}">
        <p14:creationId xmlns:p14="http://schemas.microsoft.com/office/powerpoint/2010/main" xmlns="" val="290412283"/>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28600" y="304800"/>
            <a:ext cx="8915400" cy="381000"/>
          </a:xfrm>
        </p:spPr>
        <p:txBody>
          <a:bodyPr/>
          <a:lstStyle/>
          <a:p>
            <a:pPr algn="ctr" eaLnBrk="1" hangingPunct="1">
              <a:defRPr/>
            </a:pPr>
            <a:r>
              <a:rPr lang="en-US" sz="3600" smtClean="0">
                <a:ea typeface="+mj-ea"/>
                <a:cs typeface="+mj-cs"/>
              </a:rPr>
              <a:t>Two problems will face the surgeon after radical debridement ????</a:t>
            </a:r>
          </a:p>
        </p:txBody>
      </p:sp>
      <p:sp>
        <p:nvSpPr>
          <p:cNvPr id="54275" name="Rectangle 3"/>
          <p:cNvSpPr>
            <a:spLocks noGrp="1" noChangeArrowheads="1"/>
          </p:cNvSpPr>
          <p:nvPr>
            <p:ph type="body" idx="1"/>
          </p:nvPr>
        </p:nvSpPr>
        <p:spPr>
          <a:xfrm>
            <a:off x="1371600" y="1447800"/>
            <a:ext cx="7696200" cy="4953000"/>
          </a:xfrm>
        </p:spPr>
        <p:txBody>
          <a:bodyPr/>
          <a:lstStyle/>
          <a:p>
            <a:pPr marL="609600" indent="-609600" eaLnBrk="1" hangingPunct="1">
              <a:lnSpc>
                <a:spcPct val="80000"/>
              </a:lnSpc>
              <a:buFontTx/>
              <a:buNone/>
            </a:pPr>
            <a:r>
              <a:rPr lang="en-US" altLang="en-US" sz="2400" smtClean="0">
                <a:solidFill>
                  <a:srgbClr val="CC3300"/>
                </a:solidFill>
              </a:rPr>
              <a:t>Instability of the remaining bone segments</a:t>
            </a:r>
            <a:r>
              <a:rPr lang="en-US" altLang="en-US" sz="2400" smtClean="0"/>
              <a:t>.</a:t>
            </a:r>
          </a:p>
          <a:p>
            <a:pPr marL="609600" indent="-609600" eaLnBrk="1" hangingPunct="1">
              <a:lnSpc>
                <a:spcPct val="80000"/>
              </a:lnSpc>
              <a:buFontTx/>
              <a:buNone/>
            </a:pPr>
            <a:r>
              <a:rPr lang="en-US" altLang="en-US" sz="2400" smtClean="0"/>
              <a:t>	</a:t>
            </a:r>
            <a:r>
              <a:rPr lang="en-US" altLang="en-US" sz="2400" b="1" i="1" smtClean="0"/>
              <a:t>The limb is splinted until the wound has healed, and it is then protected to prevent pathological fracture</a:t>
            </a:r>
          </a:p>
          <a:p>
            <a:pPr marL="609600" indent="-609600" eaLnBrk="1" hangingPunct="1">
              <a:lnSpc>
                <a:spcPct val="80000"/>
              </a:lnSpc>
              <a:buFontTx/>
              <a:buNone/>
            </a:pPr>
            <a:r>
              <a:rPr lang="en-US" altLang="en-US" sz="2400" smtClean="0">
                <a:solidFill>
                  <a:srgbClr val="CC3300"/>
                </a:solidFill>
              </a:rPr>
              <a:t>Reconstruction of the bone.</a:t>
            </a:r>
          </a:p>
          <a:p>
            <a:pPr marL="609600" indent="-609600" eaLnBrk="1" hangingPunct="1">
              <a:lnSpc>
                <a:spcPct val="80000"/>
              </a:lnSpc>
              <a:buFontTx/>
              <a:buNone/>
            </a:pPr>
            <a:r>
              <a:rPr lang="en-US" altLang="en-US" sz="2400" smtClean="0"/>
              <a:t>	</a:t>
            </a:r>
            <a:r>
              <a:rPr lang="en-US" altLang="en-US" sz="2400" b="1" i="1" smtClean="0"/>
              <a:t>Bony and soft tissue defects must be filled to reduce the chance of continued infection and loss of function. The methods described to eliminate this dead space are bone grafting with primary or secondary closure; use of gentamicin polymethylmethacrylate (PMMA) beads as a temporary filler of the dead space before reconstruction or as a permanent filler; skin grafting and local muscle flaps with or without bone grafting; microvascular transfer of muscle, myocutaneous, osseous, and osteocutaneous flaps; and the use of bone transport (Ilizarov technique). </a:t>
            </a:r>
          </a:p>
        </p:txBody>
      </p:sp>
    </p:spTree>
    <p:extLst>
      <p:ext uri="{BB962C8B-B14F-4D97-AF65-F5344CB8AC3E}">
        <p14:creationId xmlns:p14="http://schemas.microsoft.com/office/powerpoint/2010/main" xmlns="" val="3841528245"/>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smtClean="0">
                <a:ea typeface="+mj-ea"/>
                <a:cs typeface="+mj-cs"/>
              </a:rPr>
              <a:t>Open bone grafting (Papineau et al)</a:t>
            </a:r>
          </a:p>
        </p:txBody>
      </p:sp>
      <p:sp>
        <p:nvSpPr>
          <p:cNvPr id="151555" name="Rectangle 3"/>
          <p:cNvSpPr>
            <a:spLocks noGrp="1" noChangeArrowheads="1"/>
          </p:cNvSpPr>
          <p:nvPr>
            <p:ph type="body" idx="1"/>
          </p:nvPr>
        </p:nvSpPr>
        <p:spPr/>
        <p:txBody>
          <a:bodyPr/>
          <a:lstStyle/>
          <a:p>
            <a:pPr marL="457200" indent="-457200" eaLnBrk="1" hangingPunct="1">
              <a:lnSpc>
                <a:spcPct val="80000"/>
              </a:lnSpc>
              <a:buFontTx/>
              <a:buNone/>
              <a:defRPr/>
            </a:pPr>
            <a:r>
              <a:rPr lang="en-US" sz="2000" smtClean="0">
                <a:ea typeface="+mn-ea"/>
                <a:cs typeface="+mn-cs"/>
              </a:rPr>
              <a:t>. Papineau et al. described an open bone grafting technique for the treatment of chronic osteomyelitis. </a:t>
            </a:r>
          </a:p>
          <a:p>
            <a:pPr marL="457200" indent="-457200" eaLnBrk="1" hangingPunct="1">
              <a:lnSpc>
                <a:spcPct val="80000"/>
              </a:lnSpc>
              <a:buFontTx/>
              <a:buNone/>
              <a:defRPr/>
            </a:pPr>
            <a:r>
              <a:rPr lang="en-US" sz="2000" smtClean="0">
                <a:solidFill>
                  <a:srgbClr val="CC3300"/>
                </a:solidFill>
                <a:ea typeface="+mn-ea"/>
                <a:cs typeface="+mn-cs"/>
              </a:rPr>
              <a:t>This procedure is based on the following principles</a:t>
            </a:r>
            <a:r>
              <a:rPr lang="en-US" sz="2000" smtClean="0">
                <a:ea typeface="+mn-ea"/>
                <a:cs typeface="+mn-cs"/>
              </a:rPr>
              <a:t>:</a:t>
            </a:r>
          </a:p>
          <a:p>
            <a:pPr marL="457200" indent="-457200" eaLnBrk="1" hangingPunct="1">
              <a:lnSpc>
                <a:spcPct val="80000"/>
              </a:lnSpc>
              <a:buFontTx/>
              <a:buAutoNum type="arabicParenBoth"/>
              <a:defRPr/>
            </a:pPr>
            <a:r>
              <a:rPr lang="en-US" sz="2000" smtClean="0">
                <a:ea typeface="+mn-ea"/>
                <a:cs typeface="+mn-cs"/>
              </a:rPr>
              <a:t>granulation tissue markedly resists infection; </a:t>
            </a:r>
          </a:p>
          <a:p>
            <a:pPr marL="457200" indent="-457200" eaLnBrk="1" hangingPunct="1">
              <a:lnSpc>
                <a:spcPct val="80000"/>
              </a:lnSpc>
              <a:buFontTx/>
              <a:buAutoNum type="arabicParenBoth"/>
              <a:defRPr/>
            </a:pPr>
            <a:r>
              <a:rPr lang="en-US" sz="2000" smtClean="0">
                <a:ea typeface="+mn-ea"/>
                <a:cs typeface="+mn-cs"/>
              </a:rPr>
              <a:t>autogenous cancellous bone grafts are rapidly revascularized and are resistant to infection; </a:t>
            </a:r>
          </a:p>
          <a:p>
            <a:pPr marL="457200" indent="-457200" eaLnBrk="1" hangingPunct="1">
              <a:lnSpc>
                <a:spcPct val="80000"/>
              </a:lnSpc>
              <a:buFontTx/>
              <a:buAutoNum type="arabicParenBoth"/>
              <a:defRPr/>
            </a:pPr>
            <a:r>
              <a:rPr lang="en-US" sz="2000" smtClean="0">
                <a:ea typeface="+mn-ea"/>
                <a:cs typeface="+mn-cs"/>
              </a:rPr>
              <a:t>the infected area is completely excised</a:t>
            </a:r>
          </a:p>
          <a:p>
            <a:pPr marL="457200" indent="-457200" eaLnBrk="1" hangingPunct="1">
              <a:lnSpc>
                <a:spcPct val="80000"/>
              </a:lnSpc>
              <a:buFontTx/>
              <a:buAutoNum type="arabicParenBoth"/>
              <a:defRPr/>
            </a:pPr>
            <a:r>
              <a:rPr lang="en-US" sz="2000" smtClean="0">
                <a:ea typeface="+mn-ea"/>
                <a:cs typeface="+mn-cs"/>
              </a:rPr>
              <a:t>adequate drainage is provided</a:t>
            </a:r>
          </a:p>
          <a:p>
            <a:pPr marL="457200" indent="-457200" eaLnBrk="1" hangingPunct="1">
              <a:lnSpc>
                <a:spcPct val="80000"/>
              </a:lnSpc>
              <a:buFontTx/>
              <a:buAutoNum type="arabicParenBoth"/>
              <a:defRPr/>
            </a:pPr>
            <a:r>
              <a:rPr lang="en-US" sz="2000" smtClean="0">
                <a:ea typeface="+mn-ea"/>
                <a:cs typeface="+mn-cs"/>
              </a:rPr>
              <a:t>adequate immobilization is provided</a:t>
            </a:r>
          </a:p>
          <a:p>
            <a:pPr marL="457200" indent="-457200" eaLnBrk="1" hangingPunct="1">
              <a:lnSpc>
                <a:spcPct val="80000"/>
              </a:lnSpc>
              <a:buFontTx/>
              <a:buAutoNum type="arabicParenBoth"/>
              <a:defRPr/>
            </a:pPr>
            <a:r>
              <a:rPr lang="en-US" sz="2000" smtClean="0">
                <a:ea typeface="+mn-ea"/>
                <a:cs typeface="+mn-cs"/>
              </a:rPr>
              <a:t>antibiotics are used for prolonged periods. </a:t>
            </a:r>
          </a:p>
          <a:p>
            <a:pPr marL="457200" indent="-457200" eaLnBrk="1" hangingPunct="1">
              <a:lnSpc>
                <a:spcPct val="80000"/>
              </a:lnSpc>
              <a:buFontTx/>
              <a:buNone/>
              <a:defRPr/>
            </a:pPr>
            <a:endParaRPr lang="en-US" sz="2000" smtClean="0">
              <a:ea typeface="+mn-ea"/>
              <a:cs typeface="+mn-cs"/>
            </a:endParaRPr>
          </a:p>
          <a:p>
            <a:pPr marL="457200" indent="-457200" eaLnBrk="1" hangingPunct="1">
              <a:lnSpc>
                <a:spcPct val="80000"/>
              </a:lnSpc>
              <a:buFontTx/>
              <a:buNone/>
              <a:defRPr/>
            </a:pPr>
            <a:r>
              <a:rPr lang="en-US" sz="2000" smtClean="0">
                <a:ea typeface="+mn-ea"/>
                <a:cs typeface="+mn-cs"/>
              </a:rPr>
              <a:t>	</a:t>
            </a:r>
            <a:r>
              <a:rPr lang="en-US" sz="2000" smtClean="0">
                <a:solidFill>
                  <a:srgbClr val="CC3300"/>
                </a:solidFill>
                <a:ea typeface="+mn-ea"/>
                <a:cs typeface="+mn-cs"/>
              </a:rPr>
              <a:t>The operation is divided into three stages</a:t>
            </a:r>
          </a:p>
          <a:p>
            <a:pPr marL="457200" indent="-457200" eaLnBrk="1" hangingPunct="1">
              <a:lnSpc>
                <a:spcPct val="80000"/>
              </a:lnSpc>
              <a:buFontTx/>
              <a:buAutoNum type="arabicParenBoth"/>
              <a:defRPr/>
            </a:pPr>
            <a:r>
              <a:rPr lang="en-US" sz="2000" smtClean="0">
                <a:ea typeface="+mn-ea"/>
                <a:cs typeface="+mn-cs"/>
              </a:rPr>
              <a:t>excision of infected tissue with or without stabilization using an external fixator or a medullary rod, </a:t>
            </a:r>
          </a:p>
          <a:p>
            <a:pPr marL="457200" indent="-457200" eaLnBrk="1" hangingPunct="1">
              <a:lnSpc>
                <a:spcPct val="80000"/>
              </a:lnSpc>
              <a:buFontTx/>
              <a:buAutoNum type="arabicParenBoth"/>
              <a:defRPr/>
            </a:pPr>
            <a:r>
              <a:rPr lang="en-US" sz="2000" smtClean="0">
                <a:ea typeface="+mn-ea"/>
                <a:cs typeface="+mn-cs"/>
              </a:rPr>
              <a:t>Cancellous autogenous bone grafting </a:t>
            </a:r>
          </a:p>
          <a:p>
            <a:pPr marL="457200" indent="-457200" eaLnBrk="1" hangingPunct="1">
              <a:lnSpc>
                <a:spcPct val="80000"/>
              </a:lnSpc>
              <a:buFontTx/>
              <a:buAutoNum type="arabicParenBoth"/>
              <a:defRPr/>
            </a:pPr>
            <a:r>
              <a:rPr lang="en-US" sz="2000" smtClean="0">
                <a:ea typeface="+mn-ea"/>
                <a:cs typeface="+mn-cs"/>
              </a:rPr>
              <a:t>skin closure</a:t>
            </a:r>
          </a:p>
        </p:txBody>
      </p:sp>
    </p:spTree>
    <p:extLst>
      <p:ext uri="{BB962C8B-B14F-4D97-AF65-F5344CB8AC3E}">
        <p14:creationId xmlns:p14="http://schemas.microsoft.com/office/powerpoint/2010/main" xmlns="" val="2138353586"/>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smtClean="0">
                <a:ea typeface="+mj-ea"/>
                <a:cs typeface="+mj-cs"/>
              </a:rPr>
              <a:t>Polymethylmethacrylate (PMMA) antibiotic bead chains</a:t>
            </a:r>
          </a:p>
        </p:txBody>
      </p:sp>
      <p:sp>
        <p:nvSpPr>
          <p:cNvPr id="56323" name="Rectangle 3"/>
          <p:cNvSpPr>
            <a:spLocks noGrp="1" noChangeArrowheads="1"/>
          </p:cNvSpPr>
          <p:nvPr>
            <p:ph type="body" idx="1"/>
          </p:nvPr>
        </p:nvSpPr>
        <p:spPr>
          <a:xfrm>
            <a:off x="1371600" y="1219200"/>
            <a:ext cx="7696200" cy="5181600"/>
          </a:xfrm>
        </p:spPr>
        <p:txBody>
          <a:bodyPr/>
          <a:lstStyle/>
          <a:p>
            <a:pPr eaLnBrk="1" hangingPunct="1">
              <a:lnSpc>
                <a:spcPct val="90000"/>
              </a:lnSpc>
              <a:buFontTx/>
              <a:buNone/>
            </a:pPr>
            <a:r>
              <a:rPr lang="en-US" altLang="en-US" sz="2400" smtClean="0"/>
              <a:t> 	The rationale for this treatment is to deliver levels of antibiotics locally in concentrations that exceed the minimal inhibitory concentrations. Pharmacokinetic studies have shown that the local concentrations of antibiotic achieved are 200 times higher than levels achieved with systemic antibiotic administration</a:t>
            </a:r>
          </a:p>
          <a:p>
            <a:pPr eaLnBrk="1" hangingPunct="1">
              <a:lnSpc>
                <a:spcPct val="90000"/>
              </a:lnSpc>
              <a:buFontTx/>
              <a:buNone/>
            </a:pPr>
            <a:r>
              <a:rPr lang="en-US" altLang="en-US" sz="2400" smtClean="0"/>
              <a:t>	This has the advantage of obtaining very high local antibiotic concentrations while maintaining low serum levels and low systemic toxicity. The antibiotic is leached from the PMMA beads into the postoperative wound hematoma and secretion, which acts as a transport medium. High concentrations of the antibiotic can be achieved only with primary wound closure; if such closure cannot be performed, the wound can be closed with a water-impermeable dressing.</a:t>
            </a:r>
          </a:p>
        </p:txBody>
      </p:sp>
    </p:spTree>
    <p:extLst>
      <p:ext uri="{BB962C8B-B14F-4D97-AF65-F5344CB8AC3E}">
        <p14:creationId xmlns:p14="http://schemas.microsoft.com/office/powerpoint/2010/main" xmlns="" val="1996736134"/>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096000"/>
          </a:xfrm>
        </p:spPr>
        <p:txBody>
          <a:bodyPr>
            <a:normAutofit fontScale="92500" lnSpcReduction="10000"/>
          </a:bodyPr>
          <a:lstStyle/>
          <a:p>
            <a:r>
              <a:rPr lang="en-US" b="1" u="sng" dirty="0" smtClean="0"/>
              <a:t>Usually affects</a:t>
            </a:r>
          </a:p>
          <a:p>
            <a:pPr marL="0" indent="0">
              <a:buNone/>
            </a:pPr>
            <a:r>
              <a:rPr lang="en-US" dirty="0" smtClean="0"/>
              <a:t>	</a:t>
            </a:r>
            <a:r>
              <a:rPr lang="en-US" b="1" dirty="0" smtClean="0">
                <a:solidFill>
                  <a:schemeClr val="accent2"/>
                </a:solidFill>
              </a:rPr>
              <a:t>Children – Bimodal age distribution</a:t>
            </a:r>
          </a:p>
          <a:p>
            <a:pPr marL="0" indent="0">
              <a:buNone/>
            </a:pPr>
            <a:r>
              <a:rPr lang="en-US" dirty="0"/>
              <a:t>	</a:t>
            </a:r>
            <a:r>
              <a:rPr lang="en-US" dirty="0" smtClean="0"/>
              <a:t>	Below 2 years </a:t>
            </a:r>
          </a:p>
          <a:p>
            <a:pPr marL="0" indent="0">
              <a:buNone/>
            </a:pPr>
            <a:r>
              <a:rPr lang="en-US" dirty="0"/>
              <a:t>	</a:t>
            </a:r>
            <a:r>
              <a:rPr lang="en-US" dirty="0" smtClean="0"/>
              <a:t>	Between 8 – 12 years</a:t>
            </a:r>
          </a:p>
          <a:p>
            <a:pPr marL="0" indent="0">
              <a:buNone/>
            </a:pPr>
            <a:endParaRPr lang="en-US" dirty="0" smtClean="0"/>
          </a:p>
          <a:p>
            <a:r>
              <a:rPr lang="en-US" dirty="0" smtClean="0"/>
              <a:t>Involves </a:t>
            </a:r>
            <a:r>
              <a:rPr lang="en-IN" b="1" dirty="0" err="1">
                <a:solidFill>
                  <a:schemeClr val="accent2"/>
                </a:solidFill>
              </a:rPr>
              <a:t>metaphyses</a:t>
            </a:r>
            <a:r>
              <a:rPr lang="en-IN" b="1" dirty="0">
                <a:solidFill>
                  <a:schemeClr val="accent2"/>
                </a:solidFill>
              </a:rPr>
              <a:t> of rapidly growing long bones. </a:t>
            </a:r>
            <a:endParaRPr lang="en-IN" b="1" dirty="0" smtClean="0">
              <a:solidFill>
                <a:schemeClr val="accent2"/>
              </a:solidFill>
            </a:endParaRPr>
          </a:p>
          <a:p>
            <a:pPr>
              <a:buNone/>
            </a:pPr>
            <a:endParaRPr lang="en-IN" b="1" dirty="0" smtClean="0">
              <a:solidFill>
                <a:schemeClr val="accent2"/>
              </a:solidFill>
            </a:endParaRPr>
          </a:p>
          <a:p>
            <a:r>
              <a:rPr lang="en-US" dirty="0" smtClean="0"/>
              <a:t>In neonates the </a:t>
            </a:r>
            <a:r>
              <a:rPr lang="en-US" dirty="0" err="1" smtClean="0"/>
              <a:t>periosteum</a:t>
            </a:r>
            <a:r>
              <a:rPr lang="en-US" dirty="0" smtClean="0"/>
              <a:t> is loosely applied to the cortical surface, which can allow pus to track upwards between these surfaces and extend over the entire  length of the bone or rupture into the soft tissues</a:t>
            </a:r>
            <a:endParaRPr lang="en-IN" b="1" dirty="0">
              <a:solidFill>
                <a:schemeClr val="accent2"/>
              </a:solidFill>
            </a:endParaRPr>
          </a:p>
        </p:txBody>
      </p:sp>
    </p:spTree>
    <p:extLst>
      <p:ext uri="{BB962C8B-B14F-4D97-AF65-F5344CB8AC3E}">
        <p14:creationId xmlns:p14="http://schemas.microsoft.com/office/powerpoint/2010/main" xmlns="" val="14376482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endParaRPr lang="en-US" smtClean="0">
              <a:ea typeface="+mj-ea"/>
              <a:cs typeface="+mj-cs"/>
            </a:endParaRPr>
          </a:p>
        </p:txBody>
      </p:sp>
      <p:sp>
        <p:nvSpPr>
          <p:cNvPr id="153603" name="Rectangle 3"/>
          <p:cNvSpPr>
            <a:spLocks noGrp="1" noChangeArrowheads="1"/>
          </p:cNvSpPr>
          <p:nvPr>
            <p:ph type="body" idx="1"/>
          </p:nvPr>
        </p:nvSpPr>
        <p:spPr/>
        <p:txBody>
          <a:bodyPr/>
          <a:lstStyle/>
          <a:p>
            <a:pPr eaLnBrk="1" hangingPunct="1">
              <a:buFontTx/>
              <a:buNone/>
              <a:defRPr/>
            </a:pPr>
            <a:r>
              <a:rPr lang="en-US" smtClean="0">
                <a:ea typeface="+mn-ea"/>
                <a:cs typeface="+mn-cs"/>
              </a:rPr>
              <a:t>	Various biodegradable antibiotic delivery systems are now being evaluated that may replace the use of PMMA antibiotic beads. </a:t>
            </a:r>
          </a:p>
          <a:p>
            <a:pPr eaLnBrk="1" hangingPunct="1">
              <a:buFontTx/>
              <a:buNone/>
              <a:defRPr/>
            </a:pPr>
            <a:r>
              <a:rPr lang="en-US" smtClean="0">
                <a:ea typeface="+mn-ea"/>
                <a:cs typeface="+mn-cs"/>
              </a:rPr>
              <a:t>	Short-term, long-term, or permanent implantation of PMMA antibiotic beads is possible. In short-term implantations, the beads are removed within 10 days, and in long-term implantation they may be left in for up to 80 days.</a:t>
            </a:r>
          </a:p>
        </p:txBody>
      </p:sp>
    </p:spTree>
    <p:extLst>
      <p:ext uri="{BB962C8B-B14F-4D97-AF65-F5344CB8AC3E}">
        <p14:creationId xmlns:p14="http://schemas.microsoft.com/office/powerpoint/2010/main" xmlns="" val="1149866965"/>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Copy of 19091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304800"/>
            <a:ext cx="4051300" cy="623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01159790"/>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sz="3600" smtClean="0">
                <a:ea typeface="+mj-ea"/>
                <a:cs typeface="+mj-cs"/>
              </a:rPr>
              <a:t>Closed suction drains</a:t>
            </a:r>
          </a:p>
        </p:txBody>
      </p:sp>
      <p:sp>
        <p:nvSpPr>
          <p:cNvPr id="59395" name="Rectangle 3"/>
          <p:cNvSpPr>
            <a:spLocks noGrp="1" noChangeArrowheads="1"/>
          </p:cNvSpPr>
          <p:nvPr>
            <p:ph type="body" idx="1"/>
          </p:nvPr>
        </p:nvSpPr>
        <p:spPr/>
        <p:txBody>
          <a:bodyPr/>
          <a:lstStyle/>
          <a:p>
            <a:pPr eaLnBrk="1" hangingPunct="1">
              <a:buFontTx/>
              <a:buNone/>
            </a:pPr>
            <a:r>
              <a:rPr lang="en-US" altLang="en-US" smtClean="0"/>
              <a:t>Closed suction antibiotic ingress and egress high-volume irrigation systems may be used over a period of 3 to 21 days; however, secondary contamination and infection with new organisms, usually hydrophilic gram-negative organisms, may occur. Because of this complication most surgeons have abandoned this treatment method. </a:t>
            </a:r>
          </a:p>
          <a:p>
            <a:pPr eaLnBrk="1" hangingPunct="1">
              <a:buFontTx/>
              <a:buNone/>
            </a:pPr>
            <a:endParaRPr lang="en-US" altLang="en-US" smtClean="0"/>
          </a:p>
        </p:txBody>
      </p:sp>
    </p:spTree>
    <p:extLst>
      <p:ext uri="{BB962C8B-B14F-4D97-AF65-F5344CB8AC3E}">
        <p14:creationId xmlns:p14="http://schemas.microsoft.com/office/powerpoint/2010/main" xmlns="" val="2981447013"/>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sz="3600" smtClean="0">
                <a:ea typeface="+mj-ea"/>
                <a:cs typeface="+mj-cs"/>
              </a:rPr>
              <a:t>Soft tissue transfer</a:t>
            </a:r>
          </a:p>
        </p:txBody>
      </p:sp>
      <p:sp>
        <p:nvSpPr>
          <p:cNvPr id="60419" name="Rectangle 3"/>
          <p:cNvSpPr>
            <a:spLocks noGrp="1" noChangeArrowheads="1"/>
          </p:cNvSpPr>
          <p:nvPr>
            <p:ph type="body" idx="1"/>
          </p:nvPr>
        </p:nvSpPr>
        <p:spPr/>
        <p:txBody>
          <a:bodyPr/>
          <a:lstStyle/>
          <a:p>
            <a:pPr eaLnBrk="1" hangingPunct="1">
              <a:lnSpc>
                <a:spcPct val="80000"/>
              </a:lnSpc>
              <a:buFontTx/>
              <a:buNone/>
            </a:pPr>
            <a:r>
              <a:rPr lang="en-US" altLang="en-US" sz="2000" smtClean="0"/>
              <a:t>Soft tissue transfers to fill dead space left behind after extensive debridement may range from a localized muscle flap on a vascular pedicle to microvascular free tissue transfer. The transfer of vascularized muscle tissue improves the local biological environment by bringing in a blood supply that is important in the host</a:t>
            </a:r>
            <a:r>
              <a:rPr lang="ja-JP" altLang="en-US" sz="2000" smtClean="0">
                <a:latin typeface="Arial" pitchFamily="34" charset="0"/>
              </a:rPr>
              <a:t>’</a:t>
            </a:r>
            <a:r>
              <a:rPr lang="en-US" altLang="ja-JP" sz="2000" smtClean="0"/>
              <a:t>s defense mechanisms, antibiotic delivery, and osseous and soft tissue healing.</a:t>
            </a:r>
          </a:p>
          <a:p>
            <a:pPr eaLnBrk="1" hangingPunct="1">
              <a:lnSpc>
                <a:spcPct val="80000"/>
              </a:lnSpc>
              <a:buFontTx/>
              <a:buNone/>
            </a:pPr>
            <a:r>
              <a:rPr lang="en-US" altLang="en-US" sz="2000" smtClean="0"/>
              <a:t>Most commonly a local muscle flap is used in the treatment of chronic osteomyelitis of the tibia. The gastrocnemius muscle is used for defects about the proximal third of the tibia, and the soleus muscle is used for defects about the middle third of the tibia. A microvascular free muscle transfer is required for defects about the distal third of the tibia.</a:t>
            </a:r>
          </a:p>
          <a:p>
            <a:pPr eaLnBrk="1" hangingPunct="1">
              <a:lnSpc>
                <a:spcPct val="80000"/>
              </a:lnSpc>
              <a:buFontTx/>
              <a:buNone/>
            </a:pPr>
            <a:r>
              <a:rPr lang="en-US" altLang="en-US" sz="2000" smtClean="0"/>
              <a:t>When a microvascular free muscle flap is used and segmental bone loss has occurred, autogenous cancellous bone grafting can be done for defects up to 6 cm long. If a delayed bone graft is required, this usually can be done about 6 weeks after the initial free flap transfer. A free fibular graft can be used for segmental bone loss of the tibia</a:t>
            </a:r>
          </a:p>
        </p:txBody>
      </p:sp>
    </p:spTree>
    <p:extLst>
      <p:ext uri="{BB962C8B-B14F-4D97-AF65-F5344CB8AC3E}">
        <p14:creationId xmlns:p14="http://schemas.microsoft.com/office/powerpoint/2010/main" xmlns="" val="3169551074"/>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sz="3600" smtClean="0">
                <a:ea typeface="+mj-ea"/>
                <a:cs typeface="+mj-cs"/>
              </a:rPr>
              <a:t>Ilizarov technique</a:t>
            </a:r>
          </a:p>
        </p:txBody>
      </p:sp>
      <p:sp>
        <p:nvSpPr>
          <p:cNvPr id="61443" name="Rectangle 3"/>
          <p:cNvSpPr>
            <a:spLocks noGrp="1" noChangeArrowheads="1"/>
          </p:cNvSpPr>
          <p:nvPr>
            <p:ph type="body" idx="1"/>
          </p:nvPr>
        </p:nvSpPr>
        <p:spPr/>
        <p:txBody>
          <a:bodyPr/>
          <a:lstStyle/>
          <a:p>
            <a:pPr eaLnBrk="1" hangingPunct="1">
              <a:lnSpc>
                <a:spcPct val="90000"/>
              </a:lnSpc>
              <a:buFontTx/>
              <a:buNone/>
            </a:pPr>
            <a:r>
              <a:rPr lang="en-US" altLang="en-US" sz="2400" smtClean="0"/>
              <a:t>The Ilizarov technique has been helpful in the treatment of chronic osteomyelitis and infected nonunions. This technique allows radical resection or en bloc resection of the infected bone. A corticotomy is performed through normal bone either proximal or distal to the area of infection. The bone is transported until union is achieved. One of the disadvantages of this technique is the time needed to achieve a solid union and the high incidence of associated complications. Dendrinos et al. reported an average of 6 months to union with 2.5 complications per patient. However, even with these problems the Ilizarov procedure is of benefit in patients who require extensive resection of bone and reconstruction to achieve stability</a:t>
            </a:r>
          </a:p>
        </p:txBody>
      </p:sp>
    </p:spTree>
    <p:extLst>
      <p:ext uri="{BB962C8B-B14F-4D97-AF65-F5344CB8AC3E}">
        <p14:creationId xmlns:p14="http://schemas.microsoft.com/office/powerpoint/2010/main" xmlns="" val="1440613960"/>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en-US" sz="3600" smtClean="0">
                <a:ea typeface="+mj-ea"/>
                <a:cs typeface="+mj-cs"/>
              </a:rPr>
              <a:t>Hyperbaric oxygen therapy</a:t>
            </a:r>
          </a:p>
        </p:txBody>
      </p:sp>
      <p:sp>
        <p:nvSpPr>
          <p:cNvPr id="162819" name="Rectangle 3"/>
          <p:cNvSpPr>
            <a:spLocks noGrp="1" noChangeArrowheads="1"/>
          </p:cNvSpPr>
          <p:nvPr>
            <p:ph type="body" idx="1"/>
          </p:nvPr>
        </p:nvSpPr>
        <p:spPr/>
        <p:txBody>
          <a:bodyPr/>
          <a:lstStyle/>
          <a:p>
            <a:pPr eaLnBrk="1" hangingPunct="1">
              <a:buFontTx/>
              <a:buNone/>
              <a:defRPr/>
            </a:pPr>
            <a:r>
              <a:rPr lang="en-US" smtClean="0">
                <a:ea typeface="+mn-ea"/>
                <a:cs typeface="+mn-cs"/>
              </a:rPr>
              <a:t>Hyperbaric oxygen therapy is another reported method for treating chronic osteomyelitis, but this has not proved to be reliably effective. The use of hyperbaric oxygen can be recommended only as an adjuvant to more traditional methods of treatment. </a:t>
            </a:r>
          </a:p>
        </p:txBody>
      </p:sp>
    </p:spTree>
    <p:extLst>
      <p:ext uri="{BB962C8B-B14F-4D97-AF65-F5344CB8AC3E}">
        <p14:creationId xmlns:p14="http://schemas.microsoft.com/office/powerpoint/2010/main" xmlns="" val="59636568"/>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n-US" sz="3600" smtClean="0">
                <a:ea typeface="+mj-ea"/>
                <a:cs typeface="+mj-cs"/>
              </a:rPr>
              <a:t>Complication of chronic osteomyelitis</a:t>
            </a:r>
          </a:p>
        </p:txBody>
      </p:sp>
      <p:sp>
        <p:nvSpPr>
          <p:cNvPr id="187395" name="Rectangle 3"/>
          <p:cNvSpPr>
            <a:spLocks noGrp="1" noChangeArrowheads="1"/>
          </p:cNvSpPr>
          <p:nvPr>
            <p:ph type="body" idx="1"/>
          </p:nvPr>
        </p:nvSpPr>
        <p:spPr/>
        <p:txBody>
          <a:bodyPr/>
          <a:lstStyle/>
          <a:p>
            <a:pPr eaLnBrk="1" hangingPunct="1">
              <a:defRPr/>
            </a:pPr>
            <a:r>
              <a:rPr lang="en-US" smtClean="0">
                <a:ea typeface="+mn-ea"/>
                <a:cs typeface="+mn-cs"/>
              </a:rPr>
              <a:t>Pathological fracture</a:t>
            </a:r>
          </a:p>
          <a:p>
            <a:pPr eaLnBrk="1" hangingPunct="1">
              <a:defRPr/>
            </a:pPr>
            <a:r>
              <a:rPr lang="en-US" smtClean="0">
                <a:ea typeface="+mn-ea"/>
                <a:cs typeface="+mn-cs"/>
              </a:rPr>
              <a:t>Frequent acute exacerbation of infection</a:t>
            </a:r>
          </a:p>
          <a:p>
            <a:pPr eaLnBrk="1" hangingPunct="1">
              <a:defRPr/>
            </a:pPr>
            <a:r>
              <a:rPr lang="en-US" smtClean="0">
                <a:ea typeface="+mn-ea"/>
                <a:cs typeface="+mn-cs"/>
              </a:rPr>
              <a:t>Growth abnormalities</a:t>
            </a:r>
          </a:p>
          <a:p>
            <a:pPr eaLnBrk="1" hangingPunct="1">
              <a:defRPr/>
            </a:pPr>
            <a:r>
              <a:rPr lang="en-US" smtClean="0">
                <a:ea typeface="+mn-ea"/>
                <a:cs typeface="+mn-cs"/>
              </a:rPr>
              <a:t>Sinus tract malignancy due to squamous metaplasia</a:t>
            </a:r>
          </a:p>
          <a:p>
            <a:pPr eaLnBrk="1" hangingPunct="1">
              <a:defRPr/>
            </a:pPr>
            <a:r>
              <a:rPr lang="en-US" smtClean="0">
                <a:ea typeface="+mn-ea"/>
                <a:cs typeface="+mn-cs"/>
              </a:rPr>
              <a:t>Amyloidosis late complication</a:t>
            </a:r>
          </a:p>
        </p:txBody>
      </p:sp>
    </p:spTree>
    <p:extLst>
      <p:ext uri="{BB962C8B-B14F-4D97-AF65-F5344CB8AC3E}">
        <p14:creationId xmlns:p14="http://schemas.microsoft.com/office/powerpoint/2010/main" xmlns="" val="1921394993"/>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eaLnBrk="1" hangingPunct="1"/>
            <a:r>
              <a:rPr lang="en-US" altLang="en-US" sz="3600" smtClean="0"/>
              <a:t>SCLEROSING OSTEOMYELITIS OF GARRÉ </a:t>
            </a:r>
          </a:p>
        </p:txBody>
      </p:sp>
      <p:pic>
        <p:nvPicPr>
          <p:cNvPr id="64515" name="Picture 4" descr="AF014_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43000"/>
            <a:ext cx="2755900" cy="5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6" name="Text Box 5"/>
          <p:cNvSpPr txBox="1">
            <a:spLocks noChangeArrowheads="1"/>
          </p:cNvSpPr>
          <p:nvPr/>
        </p:nvSpPr>
        <p:spPr bwMode="auto">
          <a:xfrm>
            <a:off x="3352800" y="1219200"/>
            <a:ext cx="5638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itchFamily="18" charset="0"/>
                <a:ea typeface="MS PGothic" pitchFamily="34" charset="-128"/>
              </a:defRPr>
            </a:lvl1pPr>
            <a:lvl2pPr marL="742950" indent="-285750">
              <a:defRPr>
                <a:solidFill>
                  <a:schemeClr val="tx1"/>
                </a:solidFill>
                <a:latin typeface="Times New Roman" pitchFamily="18" charset="0"/>
                <a:ea typeface="MS PGothic" pitchFamily="34" charset="-128"/>
              </a:defRPr>
            </a:lvl2pPr>
            <a:lvl3pPr marL="1143000" indent="-228600">
              <a:defRPr>
                <a:solidFill>
                  <a:schemeClr val="tx1"/>
                </a:solidFill>
                <a:latin typeface="Times New Roman" pitchFamily="18" charset="0"/>
                <a:ea typeface="MS PGothic" pitchFamily="34" charset="-128"/>
              </a:defRPr>
            </a:lvl3pPr>
            <a:lvl4pPr marL="1600200" indent="-228600">
              <a:defRPr>
                <a:solidFill>
                  <a:schemeClr val="tx1"/>
                </a:solidFill>
                <a:latin typeface="Times New Roman" pitchFamily="18" charset="0"/>
                <a:ea typeface="MS PGothic" pitchFamily="34" charset="-128"/>
              </a:defRPr>
            </a:lvl4pPr>
            <a:lvl5pPr marL="2057400" indent="-22860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0" fontAlgn="base" hangingPunct="0">
              <a:spcBef>
                <a:spcPct val="50000"/>
              </a:spcBef>
              <a:spcAft>
                <a:spcPct val="0"/>
              </a:spcAft>
            </a:pPr>
            <a:endParaRPr lang="en-US" altLang="en-US" smtClean="0">
              <a:solidFill>
                <a:srgbClr val="000000"/>
              </a:solidFill>
            </a:endParaRPr>
          </a:p>
        </p:txBody>
      </p:sp>
      <p:sp>
        <p:nvSpPr>
          <p:cNvPr id="64517" name="Text Box 6"/>
          <p:cNvSpPr txBox="1">
            <a:spLocks noChangeArrowheads="1"/>
          </p:cNvSpPr>
          <p:nvPr/>
        </p:nvSpPr>
        <p:spPr bwMode="auto">
          <a:xfrm>
            <a:off x="3048000" y="1143000"/>
            <a:ext cx="5943600" cy="517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itchFamily="18" charset="0"/>
                <a:ea typeface="MS PGothic" pitchFamily="34" charset="-128"/>
              </a:defRPr>
            </a:lvl1pPr>
            <a:lvl2pPr marL="742950" indent="-285750">
              <a:defRPr>
                <a:solidFill>
                  <a:schemeClr val="tx1"/>
                </a:solidFill>
                <a:latin typeface="Times New Roman" pitchFamily="18" charset="0"/>
                <a:ea typeface="MS PGothic" pitchFamily="34" charset="-128"/>
              </a:defRPr>
            </a:lvl2pPr>
            <a:lvl3pPr marL="1143000" indent="-228600">
              <a:defRPr>
                <a:solidFill>
                  <a:schemeClr val="tx1"/>
                </a:solidFill>
                <a:latin typeface="Times New Roman" pitchFamily="18" charset="0"/>
                <a:ea typeface="MS PGothic" pitchFamily="34" charset="-128"/>
              </a:defRPr>
            </a:lvl3pPr>
            <a:lvl4pPr marL="1600200" indent="-228600">
              <a:defRPr>
                <a:solidFill>
                  <a:schemeClr val="tx1"/>
                </a:solidFill>
                <a:latin typeface="Times New Roman" pitchFamily="18" charset="0"/>
                <a:ea typeface="MS PGothic" pitchFamily="34" charset="-128"/>
              </a:defRPr>
            </a:lvl4pPr>
            <a:lvl5pPr marL="2057400" indent="-22860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smtClean="0">
                <a:solidFill>
                  <a:srgbClr val="000000"/>
                </a:solidFill>
              </a:rPr>
              <a:t>Sclerosing osteomyelitis is a chronic form of disease in which the bone is thickened and distended but abscesses and sequestra are absent. The disease affects children and young adults. Its cause is unknown, but it is thought to be an infection caused by a low-grade, possibly</a:t>
            </a:r>
          </a:p>
          <a:p>
            <a:pPr eaLnBrk="0" fontAlgn="base" hangingPunct="0">
              <a:spcBef>
                <a:spcPct val="0"/>
              </a:spcBef>
              <a:spcAft>
                <a:spcPct val="0"/>
              </a:spcAft>
            </a:pPr>
            <a:r>
              <a:rPr lang="en-US" altLang="en-US" smtClean="0">
                <a:solidFill>
                  <a:srgbClr val="000000"/>
                </a:solidFill>
              </a:rPr>
              <a:t>anaerobic bacteria.</a:t>
            </a:r>
          </a:p>
          <a:p>
            <a:pPr eaLnBrk="0" fontAlgn="base" hangingPunct="0">
              <a:spcBef>
                <a:spcPct val="0"/>
              </a:spcBef>
              <a:spcAft>
                <a:spcPct val="0"/>
              </a:spcAft>
            </a:pPr>
            <a:r>
              <a:rPr lang="en-US" altLang="en-US" smtClean="0">
                <a:solidFill>
                  <a:srgbClr val="000000"/>
                </a:solidFill>
              </a:rPr>
              <a:t>Patients complain of intermittent pain of moderate intensity, usually of long duration. Swelling and tenderness over the affected bone may be found.</a:t>
            </a:r>
          </a:p>
          <a:p>
            <a:pPr eaLnBrk="0" fontAlgn="base" hangingPunct="0">
              <a:spcBef>
                <a:spcPct val="0"/>
              </a:spcBef>
              <a:spcAft>
                <a:spcPct val="0"/>
              </a:spcAft>
            </a:pPr>
            <a:r>
              <a:rPr lang="en-US" altLang="en-US" smtClean="0">
                <a:solidFill>
                  <a:srgbClr val="000000"/>
                </a:solidFill>
              </a:rPr>
              <a:t>Roentgenograms show an expanded bone with generalized sclerosis. The ESR usually is slightly elevated. Biopsy shows only chronic, low-grade, nonspecific osteomyelitis, and cultures usually are negative. A secondary lesion at a distant site may occur years after onset. No treatment has been</a:t>
            </a:r>
          </a:p>
          <a:p>
            <a:pPr eaLnBrk="0" fontAlgn="base" hangingPunct="0">
              <a:spcBef>
                <a:spcPct val="0"/>
              </a:spcBef>
              <a:spcAft>
                <a:spcPct val="0"/>
              </a:spcAft>
            </a:pPr>
            <a:r>
              <a:rPr lang="en-US" altLang="en-US" smtClean="0">
                <a:solidFill>
                  <a:srgbClr val="000000"/>
                </a:solidFill>
              </a:rPr>
              <a:t>predictably helpful, but fenestration of the sclerotic bone and antibiotics are advisable. The condition must be distinguished from osteoid osteoma and Paget disease. </a:t>
            </a:r>
          </a:p>
          <a:p>
            <a:pPr eaLnBrk="0" fontAlgn="base" hangingPunct="0">
              <a:spcBef>
                <a:spcPct val="50000"/>
              </a:spcBef>
              <a:spcAft>
                <a:spcPct val="0"/>
              </a:spcAft>
            </a:pPr>
            <a:endParaRPr lang="en-US" altLang="en-US" smtClean="0">
              <a:solidFill>
                <a:srgbClr val="000000"/>
              </a:solidFill>
            </a:endParaRPr>
          </a:p>
        </p:txBody>
      </p:sp>
    </p:spTree>
    <p:extLst>
      <p:ext uri="{BB962C8B-B14F-4D97-AF65-F5344CB8AC3E}">
        <p14:creationId xmlns:p14="http://schemas.microsoft.com/office/powerpoint/2010/main" xmlns="" val="3887110030"/>
      </p:ext>
    </p:extLst>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OSTEOMYELITIS OF SPECIFIC REGIONS</a:t>
            </a:r>
            <a:endParaRPr lang="en-US" b="1" u="sng" dirty="0"/>
          </a:p>
        </p:txBody>
      </p:sp>
      <p:sp>
        <p:nvSpPr>
          <p:cNvPr id="3" name="Content Placeholder 2"/>
          <p:cNvSpPr>
            <a:spLocks noGrp="1"/>
          </p:cNvSpPr>
          <p:nvPr>
            <p:ph idx="1"/>
          </p:nvPr>
        </p:nvSpPr>
        <p:spPr>
          <a:xfrm>
            <a:off x="0" y="1600200"/>
            <a:ext cx="9144000" cy="5257800"/>
          </a:xfrm>
        </p:spPr>
        <p:txBody>
          <a:bodyPr>
            <a:normAutofit/>
          </a:bodyPr>
          <a:lstStyle/>
          <a:p>
            <a:endParaRPr lang="en-US" dirty="0" smtClean="0"/>
          </a:p>
          <a:p>
            <a:r>
              <a:rPr lang="en-US" b="1" dirty="0" smtClean="0"/>
              <a:t>Destruction of the cortex usually is not extensive.</a:t>
            </a:r>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Formation of an </a:t>
            </a:r>
            <a:r>
              <a:rPr lang="en-US" b="1" dirty="0" err="1" smtClean="0"/>
              <a:t>involucrum</a:t>
            </a:r>
            <a:r>
              <a:rPr lang="en-US" b="1" dirty="0" smtClean="0"/>
              <a:t> is minimal.</a:t>
            </a:r>
            <a:endParaRPr lang="en-US" dirty="0"/>
          </a:p>
        </p:txBody>
      </p:sp>
      <p:sp>
        <p:nvSpPr>
          <p:cNvPr id="5" name="Rectangle 4"/>
          <p:cNvSpPr/>
          <p:nvPr/>
        </p:nvSpPr>
        <p:spPr>
          <a:xfrm>
            <a:off x="2819400" y="1219200"/>
            <a:ext cx="358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FF00"/>
                </a:solidFill>
              </a:rPr>
              <a:t>Calcaneum</a:t>
            </a:r>
            <a:endParaRPr lang="en-US" sz="3200" b="1" dirty="0">
              <a:solidFill>
                <a:srgbClr val="FFFF00"/>
              </a:solidFill>
            </a:endParaRPr>
          </a:p>
        </p:txBody>
      </p:sp>
      <p:sp>
        <p:nvSpPr>
          <p:cNvPr id="6" name="Rectangle 5"/>
          <p:cNvSpPr/>
          <p:nvPr/>
        </p:nvSpPr>
        <p:spPr>
          <a:xfrm>
            <a:off x="1752600" y="2971800"/>
            <a:ext cx="6248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Periosteum is firmly attached to bone</a:t>
            </a:r>
            <a:endParaRPr lang="en-US" sz="2800" dirty="0"/>
          </a:p>
        </p:txBody>
      </p:sp>
      <p:sp>
        <p:nvSpPr>
          <p:cNvPr id="7" name="Rectangle 6"/>
          <p:cNvSpPr/>
          <p:nvPr/>
        </p:nvSpPr>
        <p:spPr>
          <a:xfrm>
            <a:off x="0" y="464820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Periosteum is usually perforated </a:t>
            </a:r>
            <a:endParaRPr lang="en-US" sz="2800" dirty="0"/>
          </a:p>
        </p:txBody>
      </p:sp>
      <p:sp>
        <p:nvSpPr>
          <p:cNvPr id="8" name="Rectangle 7"/>
          <p:cNvSpPr/>
          <p:nvPr/>
        </p:nvSpPr>
        <p:spPr>
          <a:xfrm>
            <a:off x="5257800" y="4648200"/>
            <a:ext cx="3886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Rather than elevated by purulent material </a:t>
            </a:r>
            <a:endParaRPr lang="en-US" sz="2800" dirty="0"/>
          </a:p>
        </p:txBody>
      </p:sp>
      <p:sp>
        <p:nvSpPr>
          <p:cNvPr id="9" name="Down Arrow 8"/>
          <p:cNvSpPr/>
          <p:nvPr/>
        </p:nvSpPr>
        <p:spPr>
          <a:xfrm rot="2700000">
            <a:off x="2991616" y="3743671"/>
            <a:ext cx="377172" cy="858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8900000" flipH="1">
            <a:off x="6339028" y="3781706"/>
            <a:ext cx="377170" cy="843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44562"/>
          </a:xfrm>
        </p:spPr>
        <p:txBody>
          <a:bodyPr/>
          <a:lstStyle/>
          <a:p>
            <a:r>
              <a:rPr lang="en-US" b="1" u="sng" dirty="0" smtClean="0"/>
              <a:t>Drainage of </a:t>
            </a:r>
            <a:r>
              <a:rPr lang="en-US" b="1" u="sng" dirty="0" err="1" smtClean="0"/>
              <a:t>Abcess</a:t>
            </a:r>
            <a:endParaRPr lang="en-US" b="1" u="sng" dirty="0"/>
          </a:p>
        </p:txBody>
      </p:sp>
      <p:sp>
        <p:nvSpPr>
          <p:cNvPr id="3" name="Content Placeholder 2"/>
          <p:cNvSpPr>
            <a:spLocks noGrp="1"/>
          </p:cNvSpPr>
          <p:nvPr>
            <p:ph idx="1"/>
          </p:nvPr>
        </p:nvSpPr>
        <p:spPr>
          <a:xfrm>
            <a:off x="381000" y="838200"/>
            <a:ext cx="8229600" cy="4602163"/>
          </a:xfrm>
        </p:spPr>
        <p:txBody>
          <a:bodyPr/>
          <a:lstStyle/>
          <a:p>
            <a:r>
              <a:rPr lang="en-US" b="1" dirty="0" smtClean="0"/>
              <a:t>Medial and lateral approaches to the </a:t>
            </a:r>
            <a:r>
              <a:rPr lang="en-US" b="1" dirty="0" err="1" smtClean="0"/>
              <a:t>calcaneus</a:t>
            </a:r>
            <a:r>
              <a:rPr lang="en-US" b="1" dirty="0" smtClean="0"/>
              <a:t>  I &amp; D of  abscesses</a:t>
            </a:r>
          </a:p>
          <a:p>
            <a:r>
              <a:rPr lang="en-US" b="1" dirty="0" err="1" smtClean="0"/>
              <a:t>Gaenslen's</a:t>
            </a:r>
            <a:r>
              <a:rPr lang="en-US" b="1" dirty="0" smtClean="0"/>
              <a:t> approach through the plantar surface of the heel is indicated for </a:t>
            </a:r>
            <a:r>
              <a:rPr lang="en-US" b="1" dirty="0" err="1" smtClean="0"/>
              <a:t>resecting</a:t>
            </a:r>
            <a:r>
              <a:rPr lang="en-US" b="1" dirty="0" smtClean="0"/>
              <a:t> the diseased bone.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5715000" y="3581400"/>
            <a:ext cx="3429000" cy="308610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3657600"/>
            <a:ext cx="2400300" cy="262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2743200" y="5257800"/>
            <a:ext cx="2895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Tissues on either side curl inward and form thick cushions</a:t>
            </a:r>
            <a:r>
              <a:rPr lang="en-US" b="1" dirty="0" smtClean="0"/>
              <a:t> </a:t>
            </a:r>
            <a:endParaRPr lang="en-US" dirty="0"/>
          </a:p>
        </p:txBody>
      </p:sp>
      <p:sp>
        <p:nvSpPr>
          <p:cNvPr id="8" name="Right Arrow 7"/>
          <p:cNvSpPr/>
          <p:nvPr/>
        </p:nvSpPr>
        <p:spPr>
          <a:xfrm>
            <a:off x="5715000" y="60198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Autofit/>
          </a:bodyPr>
          <a:lstStyle/>
          <a:p>
            <a:r>
              <a:rPr lang="en-US" b="1" u="sng" dirty="0" smtClean="0"/>
              <a:t>Why </a:t>
            </a:r>
            <a:r>
              <a:rPr lang="en-US" b="1" u="sng" dirty="0" err="1" smtClean="0"/>
              <a:t>Metaphysis</a:t>
            </a:r>
            <a:r>
              <a:rPr lang="en-US" b="1" u="sng" dirty="0" smtClean="0"/>
              <a:t>?</a:t>
            </a:r>
            <a:endParaRPr lang="en-US" b="1" u="sng" dirty="0"/>
          </a:p>
        </p:txBody>
      </p:sp>
      <p:sp>
        <p:nvSpPr>
          <p:cNvPr id="3" name="Content Placeholder 2"/>
          <p:cNvSpPr>
            <a:spLocks noGrp="1"/>
          </p:cNvSpPr>
          <p:nvPr>
            <p:ph idx="1"/>
          </p:nvPr>
        </p:nvSpPr>
        <p:spPr>
          <a:xfrm>
            <a:off x="304800" y="1066800"/>
            <a:ext cx="8534400" cy="5410200"/>
          </a:xfrm>
        </p:spPr>
        <p:txBody>
          <a:bodyPr>
            <a:normAutofit/>
          </a:bodyPr>
          <a:lstStyle/>
          <a:p>
            <a:r>
              <a:rPr lang="en-US" dirty="0" smtClean="0"/>
              <a:t>Hair pin bend arrangement of arterioles.</a:t>
            </a:r>
          </a:p>
          <a:p>
            <a:r>
              <a:rPr lang="en-US" dirty="0" smtClean="0"/>
              <a:t>Less </a:t>
            </a:r>
            <a:r>
              <a:rPr lang="en-US" dirty="0" err="1" smtClean="0"/>
              <a:t>phagocytic</a:t>
            </a:r>
            <a:r>
              <a:rPr lang="en-US" dirty="0" smtClean="0"/>
              <a:t> activity at this site.</a:t>
            </a:r>
          </a:p>
          <a:p>
            <a:r>
              <a:rPr lang="en-US" dirty="0" smtClean="0"/>
              <a:t>Sluggish flow.</a:t>
            </a:r>
          </a:p>
          <a:p>
            <a:r>
              <a:rPr lang="en-US" dirty="0" err="1" smtClean="0"/>
              <a:t>Tortous</a:t>
            </a:r>
            <a:r>
              <a:rPr lang="en-US" dirty="0" smtClean="0"/>
              <a:t> blood vessels and skimming of bacteria.</a:t>
            </a:r>
          </a:p>
          <a:p>
            <a:r>
              <a:rPr lang="en-US" dirty="0" smtClean="0"/>
              <a:t>Dead and degenerating cartilage cells from </a:t>
            </a:r>
            <a:r>
              <a:rPr lang="en-US" dirty="0" err="1" smtClean="0"/>
              <a:t>physeal</a:t>
            </a:r>
            <a:r>
              <a:rPr lang="en-US" dirty="0" smtClean="0"/>
              <a:t> plate serve as medium for growth.</a:t>
            </a:r>
          </a:p>
          <a:p>
            <a:r>
              <a:rPr lang="en-US" dirty="0" err="1" smtClean="0"/>
              <a:t>Microfractures</a:t>
            </a:r>
            <a:r>
              <a:rPr lang="en-US" dirty="0" smtClean="0"/>
              <a:t> and local hematoma common in young active children.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838200"/>
          </a:xfrm>
        </p:spPr>
        <p:txBody>
          <a:bodyPr/>
          <a:lstStyle/>
          <a:p>
            <a:r>
              <a:rPr lang="en-US" dirty="0" smtClean="0"/>
              <a:t>Vertebral Osteomyelitis</a:t>
            </a:r>
            <a:endParaRPr lang="en-US" dirty="0"/>
          </a:p>
        </p:txBody>
      </p:sp>
      <p:sp>
        <p:nvSpPr>
          <p:cNvPr id="6" name="Rectangle 5"/>
          <p:cNvSpPr/>
          <p:nvPr/>
        </p:nvSpPr>
        <p:spPr>
          <a:xfrm>
            <a:off x="1295400" y="914400"/>
            <a:ext cx="6934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Infections may reach vertebrae</a:t>
            </a:r>
          </a:p>
        </p:txBody>
      </p:sp>
      <p:sp>
        <p:nvSpPr>
          <p:cNvPr id="7" name="Rectangle 6"/>
          <p:cNvSpPr/>
          <p:nvPr/>
        </p:nvSpPr>
        <p:spPr>
          <a:xfrm>
            <a:off x="0" y="2514600"/>
            <a:ext cx="3657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Urinary tract infections </a:t>
            </a:r>
            <a:endParaRPr lang="en-US" sz="2800" b="1" dirty="0"/>
          </a:p>
        </p:txBody>
      </p:sp>
      <p:sp>
        <p:nvSpPr>
          <p:cNvPr id="8" name="Rectangle 7"/>
          <p:cNvSpPr/>
          <p:nvPr/>
        </p:nvSpPr>
        <p:spPr>
          <a:xfrm>
            <a:off x="5867400" y="2514600"/>
            <a:ext cx="3276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Respiratory system </a:t>
            </a:r>
            <a:endParaRPr lang="en-US" sz="2800" b="1" dirty="0"/>
          </a:p>
        </p:txBody>
      </p:sp>
      <p:sp>
        <p:nvSpPr>
          <p:cNvPr id="10" name="Rectangle 9"/>
          <p:cNvSpPr/>
          <p:nvPr/>
        </p:nvSpPr>
        <p:spPr>
          <a:xfrm>
            <a:off x="5943600" y="3581400"/>
            <a:ext cx="3200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400" dirty="0" smtClean="0"/>
              <a:t>Blood borne infection</a:t>
            </a:r>
            <a:endParaRPr lang="en-US" sz="2400" dirty="0"/>
          </a:p>
        </p:txBody>
      </p:sp>
      <p:sp>
        <p:nvSpPr>
          <p:cNvPr id="11" name="Rectangle 10"/>
          <p:cNvSpPr/>
          <p:nvPr/>
        </p:nvSpPr>
        <p:spPr>
          <a:xfrm>
            <a:off x="228600" y="3581400"/>
            <a:ext cx="3200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Batson's venous plexus</a:t>
            </a:r>
            <a:endParaRPr lang="en-US" sz="2400" dirty="0"/>
          </a:p>
        </p:txBody>
      </p:sp>
      <p:sp>
        <p:nvSpPr>
          <p:cNvPr id="12" name="Down Arrow 11"/>
          <p:cNvSpPr/>
          <p:nvPr/>
        </p:nvSpPr>
        <p:spPr>
          <a:xfrm>
            <a:off x="1752600" y="17526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467600" y="18288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076700"/>
            <a:ext cx="3890962" cy="278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Down Arrow 14"/>
          <p:cNvSpPr/>
          <p:nvPr/>
        </p:nvSpPr>
        <p:spPr>
          <a:xfrm>
            <a:off x="5562600" y="1828800"/>
            <a:ext cx="152400" cy="304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38600" y="5029200"/>
            <a:ext cx="3733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Blood Borne from any other system</a:t>
            </a:r>
            <a:endParaRPr lang="en-US" sz="2800" b="1" dirty="0"/>
          </a:p>
        </p:txBody>
      </p:sp>
      <p:sp>
        <p:nvSpPr>
          <p:cNvPr id="17" name="Oval 16"/>
          <p:cNvSpPr/>
          <p:nvPr/>
        </p:nvSpPr>
        <p:spPr>
          <a:xfrm>
            <a:off x="4495800" y="6019800"/>
            <a:ext cx="3581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 More often in  child than  adult</a:t>
            </a:r>
            <a:endParaRPr lang="en-US" sz="24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lIns="0"/>
          <a:lstStyle/>
          <a:p>
            <a:pPr lvl="1">
              <a:buFont typeface="Arial" pitchFamily="34" charset="0"/>
              <a:buChar char="•"/>
            </a:pPr>
            <a:r>
              <a:rPr lang="en-US" sz="3200" b="1" u="sng" dirty="0" smtClean="0"/>
              <a:t>Risk factors</a:t>
            </a:r>
          </a:p>
          <a:p>
            <a:pPr marL="914400" lvl="1" indent="-514350">
              <a:buFont typeface="+mj-lt"/>
              <a:buAutoNum type="arabicPeriod"/>
            </a:pPr>
            <a:r>
              <a:rPr lang="en-US" dirty="0" smtClean="0"/>
              <a:t>Diabetes</a:t>
            </a:r>
          </a:p>
          <a:p>
            <a:pPr marL="914400" lvl="1" indent="-514350">
              <a:buFont typeface="+mj-lt"/>
              <a:buAutoNum type="arabicPeriod"/>
            </a:pPr>
            <a:r>
              <a:rPr lang="en-US" dirty="0" smtClean="0"/>
              <a:t>Older debilitated patients</a:t>
            </a:r>
          </a:p>
          <a:p>
            <a:pPr marL="914400" lvl="1" indent="-514350">
              <a:buFont typeface="+mj-lt"/>
              <a:buAutoNum type="arabicPeriod"/>
            </a:pPr>
            <a:r>
              <a:rPr lang="en-US" dirty="0" smtClean="0"/>
              <a:t>IV drug addicts</a:t>
            </a:r>
          </a:p>
          <a:p>
            <a:pPr marL="914400" lvl="1" indent="-514350">
              <a:buFont typeface="+mj-lt"/>
              <a:buAutoNum type="arabicPeriod"/>
            </a:pPr>
            <a:r>
              <a:rPr lang="en-US" dirty="0" smtClean="0"/>
              <a:t>UTI</a:t>
            </a:r>
          </a:p>
          <a:p>
            <a:pPr marL="914400" lvl="1" indent="-514350">
              <a:buFont typeface="+mj-lt"/>
              <a:buAutoNum type="arabicPeriod"/>
            </a:pPr>
            <a:r>
              <a:rPr lang="en-US" dirty="0" smtClean="0"/>
              <a:t>Skin infection</a:t>
            </a:r>
          </a:p>
          <a:p>
            <a:pPr marL="914400" lvl="1" indent="-514350">
              <a:buFont typeface="+mj-lt"/>
              <a:buAutoNum type="arabicPeriod"/>
            </a:pPr>
            <a:r>
              <a:rPr lang="en-US" dirty="0" err="1" smtClean="0"/>
              <a:t>Immuno</a:t>
            </a:r>
            <a:r>
              <a:rPr lang="en-US" dirty="0" smtClean="0"/>
              <a:t>-compromised patient</a:t>
            </a:r>
          </a:p>
          <a:p>
            <a:pPr marL="914400" lvl="1" indent="-514350">
              <a:buFont typeface="Arial" pitchFamily="34" charset="0"/>
              <a:buChar char="•"/>
            </a:pPr>
            <a:r>
              <a:rPr lang="en-US" sz="3200" b="1" u="sng" dirty="0" smtClean="0"/>
              <a:t>Site of infection</a:t>
            </a:r>
          </a:p>
          <a:p>
            <a:pPr marL="914400" lvl="1" indent="-514350">
              <a:buNone/>
            </a:pPr>
            <a:r>
              <a:rPr lang="en-US" dirty="0" smtClean="0"/>
              <a:t>		Lumbar spine is the area most often affected.</a:t>
            </a:r>
          </a:p>
          <a:p>
            <a:pPr marL="914400" lvl="1" indent="-514350">
              <a:buFont typeface="Arial" pitchFamily="34" charset="0"/>
              <a:buChar char="•"/>
            </a:pPr>
            <a:r>
              <a:rPr lang="en-US" sz="3200" b="1" u="sng" dirty="0" smtClean="0"/>
              <a:t>Causative organism</a:t>
            </a:r>
          </a:p>
          <a:p>
            <a:pPr marL="914400" lvl="1" indent="-514350">
              <a:buNone/>
            </a:pPr>
            <a:r>
              <a:rPr lang="en-US" dirty="0" smtClean="0"/>
              <a:t>		Staph </a:t>
            </a:r>
            <a:r>
              <a:rPr lang="en-US" dirty="0" err="1" smtClean="0"/>
              <a:t>aureus</a:t>
            </a:r>
            <a:r>
              <a:rPr lang="en-US" dirty="0" smtClean="0"/>
              <a:t> is most common but MRSA is also common.</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t>Clinical Findings</a:t>
            </a:r>
            <a:endParaRPr lang="en-US" u="sng" dirty="0"/>
          </a:p>
        </p:txBody>
      </p:sp>
      <p:sp>
        <p:nvSpPr>
          <p:cNvPr id="3" name="Content Placeholder 2"/>
          <p:cNvSpPr>
            <a:spLocks noGrp="1"/>
          </p:cNvSpPr>
          <p:nvPr>
            <p:ph idx="1"/>
          </p:nvPr>
        </p:nvSpPr>
        <p:spPr>
          <a:xfrm>
            <a:off x="0" y="914400"/>
            <a:ext cx="9144000" cy="5943600"/>
          </a:xfrm>
        </p:spPr>
        <p:txBody>
          <a:bodyPr/>
          <a:lstStyle/>
          <a:p>
            <a:r>
              <a:rPr lang="en-US" dirty="0" smtClean="0"/>
              <a:t>Spine pain at involved level is characteristic, &amp; tenderness, spasm, and loss of motion are seen.</a:t>
            </a:r>
          </a:p>
          <a:p>
            <a:pPr>
              <a:buNone/>
            </a:pPr>
            <a:endParaRPr lang="en-US" dirty="0" smtClean="0"/>
          </a:p>
          <a:p>
            <a:r>
              <a:rPr lang="en-US" dirty="0" smtClean="0"/>
              <a:t>Pain restricts ROM of spine, &amp; percussion over </a:t>
            </a:r>
            <a:r>
              <a:rPr lang="en-US" dirty="0" err="1" smtClean="0"/>
              <a:t>spinous</a:t>
            </a:r>
            <a:r>
              <a:rPr lang="en-US" dirty="0" smtClean="0"/>
              <a:t> process is tender.</a:t>
            </a:r>
          </a:p>
          <a:p>
            <a:pPr>
              <a:buNone/>
            </a:pPr>
            <a:endParaRPr lang="en-US" dirty="0" smtClean="0"/>
          </a:p>
          <a:p>
            <a:r>
              <a:rPr lang="en-US" dirty="0" smtClean="0"/>
              <a:t>Neurological weakness.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smtClean="0"/>
              <a:t>Radiographic Features</a:t>
            </a:r>
            <a:endParaRPr lang="en-US" u="sng" dirty="0"/>
          </a:p>
        </p:txBody>
      </p:sp>
      <p:sp>
        <p:nvSpPr>
          <p:cNvPr id="3" name="Content Placeholder 2"/>
          <p:cNvSpPr>
            <a:spLocks noGrp="1"/>
          </p:cNvSpPr>
          <p:nvPr>
            <p:ph idx="1"/>
          </p:nvPr>
        </p:nvSpPr>
        <p:spPr>
          <a:xfrm>
            <a:off x="0" y="914400"/>
            <a:ext cx="9144000" cy="5943600"/>
          </a:xfrm>
        </p:spPr>
        <p:txBody>
          <a:bodyPr/>
          <a:lstStyle/>
          <a:p>
            <a:r>
              <a:rPr lang="en-US" b="1" dirty="0" err="1" smtClean="0"/>
              <a:t>Osteolysis</a:t>
            </a:r>
            <a:r>
              <a:rPr lang="en-US" dirty="0" smtClean="0"/>
              <a:t> occurs</a:t>
            </a:r>
          </a:p>
          <a:p>
            <a:r>
              <a:rPr lang="en-US" dirty="0" smtClean="0"/>
              <a:t>Rarefaction of adjacent vertebral bodies</a:t>
            </a:r>
          </a:p>
          <a:p>
            <a:r>
              <a:rPr lang="en-US" dirty="0" err="1" smtClean="0"/>
              <a:t>Trabecular</a:t>
            </a:r>
            <a:r>
              <a:rPr lang="en-US" dirty="0" smtClean="0"/>
              <a:t> collapse and new bone formation</a:t>
            </a:r>
          </a:p>
          <a:p>
            <a:r>
              <a:rPr lang="en-US" b="1" dirty="0" smtClean="0"/>
              <a:t>Disc space narrowing.</a:t>
            </a:r>
          </a:p>
          <a:p>
            <a:r>
              <a:rPr lang="en-US" b="1" dirty="0" smtClean="0"/>
              <a:t>Other scanning modalities are useful</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3962400"/>
            <a:ext cx="70866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4400" b="1" u="sng" dirty="0" smtClean="0"/>
              <a:t>Treatment</a:t>
            </a:r>
          </a:p>
          <a:p>
            <a:pPr algn="ctr">
              <a:buNone/>
            </a:pPr>
            <a:r>
              <a:rPr lang="en-US" sz="4400" b="1" u="sng" dirty="0" smtClean="0"/>
              <a:t> </a:t>
            </a:r>
          </a:p>
          <a:p>
            <a:r>
              <a:rPr lang="en-US" dirty="0" smtClean="0"/>
              <a:t>Conservative</a:t>
            </a:r>
          </a:p>
          <a:p>
            <a:pPr>
              <a:buNone/>
            </a:pPr>
            <a:endParaRPr lang="en-US" dirty="0" smtClean="0"/>
          </a:p>
          <a:p>
            <a:r>
              <a:rPr lang="en-US" dirty="0" smtClean="0"/>
              <a:t>Operative</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9067800" cy="6858000"/>
        </p:xfrm>
        <a:graphic>
          <a:graphicData uri="http://schemas.openxmlformats.org/drawingml/2006/table">
            <a:tbl>
              <a:tblPr firstRow="1" bandRow="1">
                <a:tableStyleId>{5C22544A-7EE6-4342-B048-85BDC9FD1C3A}</a:tableStyleId>
              </a:tblPr>
              <a:tblGrid>
                <a:gridCol w="1813560"/>
                <a:gridCol w="1813560"/>
                <a:gridCol w="1209040"/>
                <a:gridCol w="2266950"/>
                <a:gridCol w="1964690"/>
              </a:tblGrid>
              <a:tr h="1008529">
                <a:tc>
                  <a:txBody>
                    <a:bodyPr/>
                    <a:lstStyle/>
                    <a:p>
                      <a:r>
                        <a:rPr lang="en-US" dirty="0" smtClean="0"/>
                        <a:t>Author/year</a:t>
                      </a:r>
                      <a:endParaRPr lang="en-IN" dirty="0"/>
                    </a:p>
                  </a:txBody>
                  <a:tcPr/>
                </a:tc>
                <a:tc>
                  <a:txBody>
                    <a:bodyPr/>
                    <a:lstStyle/>
                    <a:p>
                      <a:r>
                        <a:rPr lang="en-US" dirty="0" smtClean="0"/>
                        <a:t>Study design</a:t>
                      </a:r>
                      <a:endParaRPr lang="en-IN" dirty="0"/>
                    </a:p>
                  </a:txBody>
                  <a:tcPr/>
                </a:tc>
                <a:tc>
                  <a:txBody>
                    <a:bodyPr/>
                    <a:lstStyle/>
                    <a:p>
                      <a:r>
                        <a:rPr lang="en-US" dirty="0" smtClean="0"/>
                        <a:t>Level</a:t>
                      </a:r>
                      <a:endParaRPr lang="en-IN" dirty="0"/>
                    </a:p>
                  </a:txBody>
                  <a:tcPr/>
                </a:tc>
                <a:tc>
                  <a:txBody>
                    <a:bodyPr/>
                    <a:lstStyle/>
                    <a:p>
                      <a:r>
                        <a:rPr lang="en-US" dirty="0" smtClean="0"/>
                        <a:t>Results</a:t>
                      </a:r>
                      <a:endParaRPr lang="en-IN" dirty="0"/>
                    </a:p>
                  </a:txBody>
                  <a:tcPr/>
                </a:tc>
                <a:tc>
                  <a:txBody>
                    <a:bodyPr/>
                    <a:lstStyle/>
                    <a:p>
                      <a:r>
                        <a:rPr lang="en-US" dirty="0" smtClean="0"/>
                        <a:t>Outcome</a:t>
                      </a:r>
                    </a:p>
                    <a:p>
                      <a:endParaRPr lang="en-US" dirty="0" smtClean="0"/>
                    </a:p>
                    <a:p>
                      <a:endParaRPr lang="en-IN" dirty="0"/>
                    </a:p>
                  </a:txBody>
                  <a:tcPr/>
                </a:tc>
              </a:tr>
              <a:tr h="5849471">
                <a:tc>
                  <a:txBody>
                    <a:bodyPr/>
                    <a:lstStyle/>
                    <a:p>
                      <a:pPr fontAlgn="base"/>
                      <a:r>
                        <a:rPr lang="en-US" sz="1800" b="0" i="0" u="sng" kern="1200" dirty="0" err="1" smtClean="0">
                          <a:solidFill>
                            <a:schemeClr val="dk1"/>
                          </a:solidFill>
                          <a:latin typeface="+mn-lt"/>
                          <a:ea typeface="+mn-ea"/>
                          <a:cs typeface="+mn-cs"/>
                          <a:hlinkClick r:id="rId2"/>
                        </a:rPr>
                        <a:t>Aloui</a:t>
                      </a:r>
                      <a:r>
                        <a:rPr lang="en-US" sz="1800" b="0" i="0" u="sng" kern="1200" dirty="0" smtClean="0">
                          <a:solidFill>
                            <a:schemeClr val="dk1"/>
                          </a:solidFill>
                          <a:latin typeface="+mn-lt"/>
                          <a:ea typeface="+mn-ea"/>
                          <a:cs typeface="+mn-cs"/>
                          <a:hlinkClick r:id="rId2"/>
                        </a:rPr>
                        <a:t> N</a:t>
                      </a:r>
                      <a:r>
                        <a:rPr lang="en-US" sz="1800" b="0" i="0" kern="1200" dirty="0" smtClean="0">
                          <a:solidFill>
                            <a:schemeClr val="dk1"/>
                          </a:solidFill>
                          <a:latin typeface="+mn-lt"/>
                          <a:ea typeface="+mn-ea"/>
                          <a:cs typeface="+mn-cs"/>
                        </a:rPr>
                        <a:t>, </a:t>
                      </a:r>
                      <a:r>
                        <a:rPr lang="en-US" sz="1800" b="0" i="0" u="sng" kern="1200" dirty="0" err="1" smtClean="0">
                          <a:solidFill>
                            <a:schemeClr val="dk1"/>
                          </a:solidFill>
                          <a:latin typeface="+mn-lt"/>
                          <a:ea typeface="+mn-ea"/>
                          <a:cs typeface="+mn-cs"/>
                          <a:hlinkClick r:id="rId3"/>
                        </a:rPr>
                        <a:t>Nessib</a:t>
                      </a:r>
                      <a:r>
                        <a:rPr lang="en-US" sz="1800" b="0" i="0" u="sng" kern="1200" dirty="0" smtClean="0">
                          <a:solidFill>
                            <a:schemeClr val="dk1"/>
                          </a:solidFill>
                          <a:latin typeface="+mn-lt"/>
                          <a:ea typeface="+mn-ea"/>
                          <a:cs typeface="+mn-cs"/>
                          <a:hlinkClick r:id="rId3"/>
                        </a:rPr>
                        <a:t> N</a:t>
                      </a:r>
                      <a:r>
                        <a:rPr lang="en-US" sz="1800" b="0" i="0" kern="1200" dirty="0" smtClean="0">
                          <a:solidFill>
                            <a:schemeClr val="dk1"/>
                          </a:solidFill>
                          <a:latin typeface="+mn-lt"/>
                          <a:ea typeface="+mn-ea"/>
                          <a:cs typeface="+mn-cs"/>
                        </a:rPr>
                        <a:t>, </a:t>
                      </a:r>
                      <a:r>
                        <a:rPr lang="en-US" sz="1800" b="0" i="0" u="sng" kern="1200" dirty="0" err="1" smtClean="0">
                          <a:solidFill>
                            <a:schemeClr val="dk1"/>
                          </a:solidFill>
                          <a:latin typeface="+mn-lt"/>
                          <a:ea typeface="+mn-ea"/>
                          <a:cs typeface="+mn-cs"/>
                          <a:hlinkClick r:id="rId4"/>
                        </a:rPr>
                        <a:t>Jalel</a:t>
                      </a:r>
                      <a:r>
                        <a:rPr lang="en-US" sz="1800" b="0" i="0" u="sng" kern="1200" dirty="0" smtClean="0">
                          <a:solidFill>
                            <a:schemeClr val="dk1"/>
                          </a:solidFill>
                          <a:latin typeface="+mn-lt"/>
                          <a:ea typeface="+mn-ea"/>
                          <a:cs typeface="+mn-cs"/>
                          <a:hlinkClick r:id="rId4"/>
                        </a:rPr>
                        <a:t> C</a:t>
                      </a:r>
                      <a:r>
                        <a:rPr lang="en-US" sz="1800" b="0" i="0" kern="1200" dirty="0" smtClean="0">
                          <a:solidFill>
                            <a:schemeClr val="dk1"/>
                          </a:solidFill>
                          <a:latin typeface="+mn-lt"/>
                          <a:ea typeface="+mn-ea"/>
                          <a:cs typeface="+mn-cs"/>
                        </a:rPr>
                        <a:t>, </a:t>
                      </a:r>
                      <a:r>
                        <a:rPr lang="en-US" sz="1800" b="0" i="0" u="sng" kern="1200" dirty="0" err="1" smtClean="0">
                          <a:solidFill>
                            <a:schemeClr val="dk1"/>
                          </a:solidFill>
                          <a:latin typeface="+mn-lt"/>
                          <a:ea typeface="+mn-ea"/>
                          <a:cs typeface="+mn-cs"/>
                          <a:hlinkClick r:id="rId5"/>
                        </a:rPr>
                        <a:t>Ellouze</a:t>
                      </a:r>
                      <a:r>
                        <a:rPr lang="en-US" sz="1800" b="0" i="0" u="sng" kern="1200" dirty="0" smtClean="0">
                          <a:solidFill>
                            <a:schemeClr val="dk1"/>
                          </a:solidFill>
                          <a:latin typeface="+mn-lt"/>
                          <a:ea typeface="+mn-ea"/>
                          <a:cs typeface="+mn-cs"/>
                          <a:hlinkClick r:id="rId5"/>
                        </a:rPr>
                        <a:t> S</a:t>
                      </a:r>
                      <a:r>
                        <a:rPr lang="en-US" sz="1800" b="0" i="0" kern="1200" dirty="0" smtClean="0">
                          <a:solidFill>
                            <a:schemeClr val="dk1"/>
                          </a:solidFill>
                          <a:latin typeface="+mn-lt"/>
                          <a:ea typeface="+mn-ea"/>
                          <a:cs typeface="+mn-cs"/>
                        </a:rPr>
                        <a:t>, </a:t>
                      </a:r>
                      <a:r>
                        <a:rPr lang="en-US" sz="1800" b="0" i="0" u="sng" kern="1200" dirty="0" smtClean="0">
                          <a:solidFill>
                            <a:schemeClr val="dk1"/>
                          </a:solidFill>
                          <a:latin typeface="+mn-lt"/>
                          <a:ea typeface="+mn-ea"/>
                          <a:cs typeface="+mn-cs"/>
                          <a:hlinkClick r:id="rId6"/>
                        </a:rPr>
                        <a:t>Ben </a:t>
                      </a:r>
                      <a:r>
                        <a:rPr lang="en-US" sz="1800" b="0" i="0" u="sng" kern="1200" dirty="0" err="1" smtClean="0">
                          <a:solidFill>
                            <a:schemeClr val="dk1"/>
                          </a:solidFill>
                          <a:latin typeface="+mn-lt"/>
                          <a:ea typeface="+mn-ea"/>
                          <a:cs typeface="+mn-cs"/>
                          <a:hlinkClick r:id="rId6"/>
                        </a:rPr>
                        <a:t>Chehida</a:t>
                      </a:r>
                      <a:r>
                        <a:rPr lang="en-US" sz="1800" b="0" i="0" u="sng" kern="1200" dirty="0" smtClean="0">
                          <a:solidFill>
                            <a:schemeClr val="dk1"/>
                          </a:solidFill>
                          <a:latin typeface="+mn-lt"/>
                          <a:ea typeface="+mn-ea"/>
                          <a:cs typeface="+mn-cs"/>
                          <a:hlinkClick r:id="rId6"/>
                        </a:rPr>
                        <a:t> F</a:t>
                      </a:r>
                      <a:r>
                        <a:rPr lang="en-US" sz="1800" b="0" i="0" kern="1200" dirty="0" smtClean="0">
                          <a:solidFill>
                            <a:schemeClr val="dk1"/>
                          </a:solidFill>
                          <a:latin typeface="+mn-lt"/>
                          <a:ea typeface="+mn-ea"/>
                          <a:cs typeface="+mn-cs"/>
                        </a:rPr>
                        <a:t>, </a:t>
                      </a:r>
                      <a:r>
                        <a:rPr lang="en-US" sz="1800" b="0" i="0" u="sng" kern="1200" dirty="0" err="1" smtClean="0">
                          <a:solidFill>
                            <a:schemeClr val="dk1"/>
                          </a:solidFill>
                          <a:latin typeface="+mn-lt"/>
                          <a:ea typeface="+mn-ea"/>
                          <a:cs typeface="+mn-cs"/>
                          <a:hlinkClick r:id="rId7"/>
                        </a:rPr>
                        <a:t>Sayed</a:t>
                      </a:r>
                      <a:r>
                        <a:rPr lang="en-US" sz="1800" b="0" i="0" u="sng" kern="1200" dirty="0" smtClean="0">
                          <a:solidFill>
                            <a:schemeClr val="dk1"/>
                          </a:solidFill>
                          <a:latin typeface="+mn-lt"/>
                          <a:ea typeface="+mn-ea"/>
                          <a:cs typeface="+mn-cs"/>
                          <a:hlinkClick r:id="rId7"/>
                        </a:rPr>
                        <a:t> M</a:t>
                      </a:r>
                      <a:r>
                        <a:rPr lang="en-US" sz="1800" b="0" i="0" kern="1200" dirty="0" smtClean="0">
                          <a:solidFill>
                            <a:schemeClr val="dk1"/>
                          </a:solidFill>
                          <a:latin typeface="+mn-lt"/>
                          <a:ea typeface="+mn-ea"/>
                          <a:cs typeface="+mn-cs"/>
                        </a:rPr>
                        <a:t>, </a:t>
                      </a:r>
                      <a:r>
                        <a:rPr lang="en-US" sz="1800" b="0" i="0" u="sng" kern="1200" dirty="0" err="1" smtClean="0">
                          <a:solidFill>
                            <a:schemeClr val="dk1"/>
                          </a:solidFill>
                          <a:latin typeface="+mn-lt"/>
                          <a:ea typeface="+mn-ea"/>
                          <a:cs typeface="+mn-cs"/>
                          <a:hlinkClick r:id="rId8"/>
                        </a:rPr>
                        <a:t>Bellagha</a:t>
                      </a:r>
                      <a:r>
                        <a:rPr lang="en-US" sz="1800" b="0" i="0" u="sng" kern="1200" dirty="0" smtClean="0">
                          <a:solidFill>
                            <a:schemeClr val="dk1"/>
                          </a:solidFill>
                          <a:latin typeface="+mn-lt"/>
                          <a:ea typeface="+mn-ea"/>
                          <a:cs typeface="+mn-cs"/>
                          <a:hlinkClick r:id="rId8"/>
                        </a:rPr>
                        <a:t> I</a:t>
                      </a:r>
                      <a:r>
                        <a:rPr lang="en-US" sz="1800" b="0" i="0" kern="1200" dirty="0" smtClean="0">
                          <a:solidFill>
                            <a:schemeClr val="dk1"/>
                          </a:solidFill>
                          <a:latin typeface="+mn-lt"/>
                          <a:ea typeface="+mn-ea"/>
                          <a:cs typeface="+mn-cs"/>
                        </a:rPr>
                        <a:t>, </a:t>
                      </a:r>
                      <a:r>
                        <a:rPr lang="en-US" sz="1800" b="0" i="0" u="sng" kern="1200" dirty="0" err="1" smtClean="0">
                          <a:solidFill>
                            <a:schemeClr val="dk1"/>
                          </a:solidFill>
                          <a:latin typeface="+mn-lt"/>
                          <a:ea typeface="+mn-ea"/>
                          <a:cs typeface="+mn-cs"/>
                          <a:hlinkClick r:id="rId9"/>
                        </a:rPr>
                        <a:t>Ghachem</a:t>
                      </a:r>
                      <a:r>
                        <a:rPr lang="en-US" sz="1800" b="0" i="0" u="sng" kern="1200" dirty="0" smtClean="0">
                          <a:solidFill>
                            <a:schemeClr val="dk1"/>
                          </a:solidFill>
                          <a:latin typeface="+mn-lt"/>
                          <a:ea typeface="+mn-ea"/>
                          <a:cs typeface="+mn-cs"/>
                          <a:hlinkClick r:id="rId9"/>
                        </a:rPr>
                        <a:t> M</a:t>
                      </a:r>
                      <a:r>
                        <a:rPr lang="en-US" sz="1800" b="0" i="0" kern="1200" dirty="0" smtClean="0">
                          <a:solidFill>
                            <a:schemeClr val="dk1"/>
                          </a:solidFill>
                          <a:latin typeface="+mn-lt"/>
                          <a:ea typeface="+mn-ea"/>
                          <a:cs typeface="+mn-cs"/>
                        </a:rPr>
                        <a:t>, </a:t>
                      </a:r>
                      <a:r>
                        <a:rPr lang="en-US" sz="1800" b="0" i="0" u="sng" kern="1200" dirty="0" err="1" smtClean="0">
                          <a:solidFill>
                            <a:schemeClr val="dk1"/>
                          </a:solidFill>
                          <a:latin typeface="+mn-lt"/>
                          <a:ea typeface="+mn-ea"/>
                          <a:cs typeface="+mn-cs"/>
                          <a:hlinkClick r:id="rId10"/>
                        </a:rPr>
                        <a:t>Hammou</a:t>
                      </a:r>
                      <a:r>
                        <a:rPr lang="en-US" sz="1800" b="0" i="0" u="sng" kern="1200" dirty="0" smtClean="0">
                          <a:solidFill>
                            <a:schemeClr val="dk1"/>
                          </a:solidFill>
                          <a:latin typeface="+mn-lt"/>
                          <a:ea typeface="+mn-ea"/>
                          <a:cs typeface="+mn-cs"/>
                          <a:hlinkClick r:id="rId10"/>
                        </a:rPr>
                        <a:t> A</a:t>
                      </a:r>
                      <a:r>
                        <a:rPr lang="en-US" sz="1800" b="0" i="0" kern="1200" dirty="0" smtClean="0">
                          <a:solidFill>
                            <a:schemeClr val="dk1"/>
                          </a:solidFill>
                          <a:latin typeface="+mn-lt"/>
                          <a:ea typeface="+mn-ea"/>
                          <a:cs typeface="+mn-cs"/>
                        </a:rPr>
                        <a:t>.</a:t>
                      </a:r>
                      <a:r>
                        <a:rPr lang="en-IN" b="0" i="0" dirty="0" smtClean="0">
                          <a:solidFill>
                            <a:srgbClr val="000000"/>
                          </a:solidFill>
                          <a:latin typeface="arial"/>
                        </a:rPr>
                        <a:t> </a:t>
                      </a:r>
                      <a:r>
                        <a:rPr lang="en-US" sz="1800" b="0" i="0" kern="1200" dirty="0" smtClean="0">
                          <a:solidFill>
                            <a:schemeClr val="dk1"/>
                          </a:solidFill>
                          <a:latin typeface="+mn-lt"/>
                          <a:ea typeface="+mn-ea"/>
                          <a:cs typeface="+mn-cs"/>
                        </a:rPr>
                        <a:t>2004 Apr</a:t>
                      </a:r>
                      <a:endParaRPr lang="en-IN" dirty="0">
                        <a:solidFill>
                          <a:srgbClr val="000000"/>
                        </a:solidFill>
                      </a:endParaRPr>
                    </a:p>
                  </a:txBody>
                  <a:tcPr/>
                </a:tc>
                <a:tc>
                  <a:txBody>
                    <a:bodyPr/>
                    <a:lstStyle/>
                    <a:p>
                      <a:r>
                        <a:rPr lang="en-US" sz="1800" b="1" i="0" kern="1200" dirty="0" smtClean="0">
                          <a:solidFill>
                            <a:schemeClr val="dk1"/>
                          </a:solidFill>
                          <a:latin typeface="+mn-lt"/>
                          <a:ea typeface="+mn-ea"/>
                          <a:cs typeface="+mn-cs"/>
                        </a:rPr>
                        <a:t>prospective study</a:t>
                      </a:r>
                      <a:endParaRPr lang="en-US" sz="1800" b="1" i="0" kern="1200" dirty="0">
                        <a:solidFill>
                          <a:schemeClr val="dk1"/>
                        </a:solidFill>
                        <a:latin typeface="+mn-lt"/>
                        <a:ea typeface="+mn-ea"/>
                        <a:cs typeface="+mn-cs"/>
                      </a:endParaRPr>
                    </a:p>
                  </a:txBody>
                  <a:tcPr/>
                </a:tc>
                <a:tc>
                  <a:txBody>
                    <a:bodyPr/>
                    <a:lstStyle/>
                    <a:p>
                      <a:r>
                        <a:rPr lang="en-US" dirty="0" smtClean="0"/>
                        <a:t>III</a:t>
                      </a:r>
                      <a:endParaRPr lang="en-IN" dirty="0"/>
                    </a:p>
                  </a:txBody>
                  <a:tcPr/>
                </a:tc>
                <a:tc>
                  <a:txBody>
                    <a:bodyPr/>
                    <a:lstStyle/>
                    <a:p>
                      <a:r>
                        <a:rPr lang="en-IN" sz="1800" b="0" i="0" kern="1200" dirty="0" smtClean="0">
                          <a:solidFill>
                            <a:schemeClr val="dk1"/>
                          </a:solidFill>
                          <a:latin typeface="+mn-lt"/>
                          <a:ea typeface="+mn-ea"/>
                          <a:cs typeface="+mn-cs"/>
                        </a:rPr>
                        <a:t> </a:t>
                      </a:r>
                      <a:r>
                        <a:rPr lang="en-US" sz="1800" b="0" i="0" kern="1200" dirty="0" smtClean="0">
                          <a:solidFill>
                            <a:schemeClr val="dk1"/>
                          </a:solidFill>
                          <a:latin typeface="+mn-lt"/>
                          <a:ea typeface="+mn-ea"/>
                          <a:cs typeface="+mn-cs"/>
                        </a:rPr>
                        <a:t>MRI was normal in 7 children (26%). Bone marrow signal abnormality was noted in 19 cases (74%) consistent with acute </a:t>
                      </a:r>
                      <a:r>
                        <a:rPr lang="en-US" sz="1800" b="0" i="0" kern="1200" dirty="0" err="1" smtClean="0">
                          <a:solidFill>
                            <a:schemeClr val="dk1"/>
                          </a:solidFill>
                          <a:latin typeface="+mn-lt"/>
                          <a:ea typeface="+mn-ea"/>
                          <a:cs typeface="+mn-cs"/>
                        </a:rPr>
                        <a:t>osteomyelitis</a:t>
                      </a:r>
                      <a:r>
                        <a:rPr lang="en-US" sz="1800" b="0" i="0" kern="1200" dirty="0" smtClean="0">
                          <a:solidFill>
                            <a:schemeClr val="dk1"/>
                          </a:solidFill>
                          <a:latin typeface="+mn-lt"/>
                          <a:ea typeface="+mn-ea"/>
                          <a:cs typeface="+mn-cs"/>
                        </a:rPr>
                        <a:t> in 18 cases and metastatic </a:t>
                      </a:r>
                      <a:r>
                        <a:rPr lang="en-US" sz="1800" b="0" i="0" kern="1200" dirty="0" err="1" smtClean="0">
                          <a:solidFill>
                            <a:schemeClr val="dk1"/>
                          </a:solidFill>
                          <a:latin typeface="+mn-lt"/>
                          <a:ea typeface="+mn-ea"/>
                          <a:cs typeface="+mn-cs"/>
                        </a:rPr>
                        <a:t>neuroblastoma</a:t>
                      </a:r>
                      <a:r>
                        <a:rPr lang="en-US" sz="1800" b="0" i="0" kern="1200" dirty="0" smtClean="0">
                          <a:solidFill>
                            <a:schemeClr val="dk1"/>
                          </a:solidFill>
                          <a:latin typeface="+mn-lt"/>
                          <a:ea typeface="+mn-ea"/>
                          <a:cs typeface="+mn-cs"/>
                        </a:rPr>
                        <a:t> in 1 case</a:t>
                      </a:r>
                      <a:endParaRPr lang="en-IN" dirty="0"/>
                    </a:p>
                  </a:txBody>
                  <a:tcPr/>
                </a:tc>
                <a:tc>
                  <a:txBody>
                    <a:bodyPr/>
                    <a:lstStyle/>
                    <a:p>
                      <a:pPr fontAlgn="base"/>
                      <a:r>
                        <a:rPr lang="en-US" sz="1800" b="0" i="0" kern="1200" dirty="0" smtClean="0">
                          <a:solidFill>
                            <a:schemeClr val="dk1"/>
                          </a:solidFill>
                          <a:latin typeface="+mn-lt"/>
                          <a:ea typeface="+mn-ea"/>
                          <a:cs typeface="+mn-cs"/>
                        </a:rPr>
                        <a:t>MRI is useful for evaluation of children presenting with sepsis and acute musculoskeletal pain, early diagnosis of </a:t>
                      </a:r>
                      <a:r>
                        <a:rPr lang="en-US" sz="1800" b="0" i="0" kern="1200" dirty="0" err="1" smtClean="0">
                          <a:solidFill>
                            <a:schemeClr val="dk1"/>
                          </a:solidFill>
                          <a:latin typeface="+mn-lt"/>
                          <a:ea typeface="+mn-ea"/>
                          <a:cs typeface="+mn-cs"/>
                        </a:rPr>
                        <a:t>osteomyelitis</a:t>
                      </a:r>
                      <a:r>
                        <a:rPr lang="en-US" sz="1800" b="0" i="0" kern="1200" smtClean="0">
                          <a:solidFill>
                            <a:schemeClr val="dk1"/>
                          </a:solidFill>
                          <a:latin typeface="+mn-lt"/>
                          <a:ea typeface="+mn-ea"/>
                          <a:cs typeface="+mn-cs"/>
                        </a:rPr>
                        <a:t> and to prevent unnecessary hospital admission and work-up</a:t>
                      </a:r>
                      <a:endParaRPr lang="en-IN" dirty="0"/>
                    </a:p>
                  </a:txBody>
                  <a:tcPr/>
                </a:tc>
              </a:tr>
            </a:tbl>
          </a:graphicData>
        </a:graphic>
      </p:graphicFrame>
    </p:spTree>
    <p:extLst>
      <p:ext uri="{BB962C8B-B14F-4D97-AF65-F5344CB8AC3E}">
        <p14:creationId xmlns:p14="http://schemas.microsoft.com/office/powerpoint/2010/main" xmlns="" val="22086560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468560" y="-171400"/>
            <a:ext cx="10260632" cy="72728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ln w="1905"/>
                <a:solidFill>
                  <a:srgbClr val="002060"/>
                </a:solidFill>
                <a:effectLst>
                  <a:innerShdw blurRad="69850" dist="43180" dir="5400000">
                    <a:srgbClr val="000000">
                      <a:alpha val="65000"/>
                    </a:srgbClr>
                  </a:innerShdw>
                </a:effectLst>
              </a:rPr>
              <a:t>Thank you</a:t>
            </a:r>
            <a:endParaRPr lang="en-IN" sz="96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7967095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MCQ 1</a:t>
            </a:r>
            <a:endParaRPr lang="en-GB" dirty="0"/>
          </a:p>
        </p:txBody>
      </p:sp>
      <p:sp>
        <p:nvSpPr>
          <p:cNvPr id="3" name="Content Placeholder 2"/>
          <p:cNvSpPr>
            <a:spLocks noGrp="1"/>
          </p:cNvSpPr>
          <p:nvPr>
            <p:ph idx="1"/>
          </p:nvPr>
        </p:nvSpPr>
        <p:spPr/>
        <p:txBody>
          <a:bodyPr/>
          <a:lstStyle/>
          <a:p>
            <a:r>
              <a:rPr lang="en-GB" dirty="0" smtClean="0"/>
              <a:t>Osteomyelitis affects:</a:t>
            </a:r>
          </a:p>
          <a:p>
            <a:pPr marL="514350" indent="-514350">
              <a:buAutoNum type="alphaLcParenR"/>
            </a:pPr>
            <a:r>
              <a:rPr lang="en-GB" dirty="0" smtClean="0"/>
              <a:t>Long Bones only</a:t>
            </a:r>
          </a:p>
          <a:p>
            <a:pPr marL="514350" indent="-514350">
              <a:buAutoNum type="alphaLcParenR"/>
            </a:pPr>
            <a:r>
              <a:rPr lang="en-GB" dirty="0" smtClean="0"/>
              <a:t>Medullary cavity only</a:t>
            </a:r>
          </a:p>
          <a:p>
            <a:pPr marL="514350" indent="-514350">
              <a:buAutoNum type="alphaLcParenR"/>
            </a:pPr>
            <a:r>
              <a:rPr lang="en-GB" dirty="0" smtClean="0"/>
              <a:t>All bones and medullary cavity</a:t>
            </a:r>
          </a:p>
          <a:p>
            <a:pPr marL="514350" indent="-514350">
              <a:buAutoNum type="alphaLcParenR"/>
            </a:pPr>
            <a:r>
              <a:rPr lang="en-GB" dirty="0" smtClean="0"/>
              <a:t>Short bones only</a:t>
            </a:r>
          </a:p>
          <a:p>
            <a:pPr marL="514350" indent="-514350">
              <a:buAutoNum type="alphaLcParenR"/>
            </a:pPr>
            <a:r>
              <a:rPr lang="en-GB" dirty="0" smtClean="0"/>
              <a:t>None of the above</a:t>
            </a:r>
            <a:endParaRPr lang="en-GB" dirty="0"/>
          </a:p>
        </p:txBody>
      </p:sp>
    </p:spTree>
    <p:extLst>
      <p:ext uri="{BB962C8B-B14F-4D97-AF65-F5344CB8AC3E}">
        <p14:creationId xmlns:p14="http://schemas.microsoft.com/office/powerpoint/2010/main" xmlns="" val="2597293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MCQ 2</a:t>
            </a:r>
            <a:endParaRPr lang="en-GB" dirty="0"/>
          </a:p>
        </p:txBody>
      </p:sp>
      <p:sp>
        <p:nvSpPr>
          <p:cNvPr id="3" name="Content Placeholder 2"/>
          <p:cNvSpPr>
            <a:spLocks noGrp="1"/>
          </p:cNvSpPr>
          <p:nvPr>
            <p:ph idx="1"/>
          </p:nvPr>
        </p:nvSpPr>
        <p:spPr/>
        <p:txBody>
          <a:bodyPr/>
          <a:lstStyle/>
          <a:p>
            <a:r>
              <a:rPr lang="en-GB" dirty="0" smtClean="0"/>
              <a:t>Most common organism isolated in osteomyelitis is:</a:t>
            </a:r>
          </a:p>
          <a:p>
            <a:pPr marL="514350" indent="-514350">
              <a:buAutoNum type="alphaLcParenR"/>
            </a:pPr>
            <a:r>
              <a:rPr lang="en-GB" dirty="0" err="1" smtClean="0"/>
              <a:t>Staphylococcous</a:t>
            </a:r>
            <a:r>
              <a:rPr lang="en-GB" dirty="0" smtClean="0"/>
              <a:t> Aureus</a:t>
            </a:r>
          </a:p>
          <a:p>
            <a:pPr marL="514350" indent="-514350">
              <a:buAutoNum type="alphaLcParenR"/>
            </a:pPr>
            <a:r>
              <a:rPr lang="en-GB" dirty="0" smtClean="0"/>
              <a:t>Salmonella </a:t>
            </a:r>
            <a:r>
              <a:rPr lang="en-GB" dirty="0" err="1" smtClean="0"/>
              <a:t>Typhi</a:t>
            </a:r>
            <a:endParaRPr lang="en-GB" dirty="0" smtClean="0"/>
          </a:p>
          <a:p>
            <a:pPr marL="514350" indent="-514350">
              <a:buAutoNum type="alphaLcParenR"/>
            </a:pPr>
            <a:r>
              <a:rPr lang="en-GB" dirty="0" smtClean="0"/>
              <a:t>Haemophilus </a:t>
            </a:r>
            <a:r>
              <a:rPr lang="en-GB" dirty="0" err="1" smtClean="0"/>
              <a:t>Influenzae</a:t>
            </a:r>
            <a:endParaRPr lang="en-GB" dirty="0" smtClean="0"/>
          </a:p>
          <a:p>
            <a:pPr marL="514350" indent="-514350">
              <a:buAutoNum type="alphaLcParenR"/>
            </a:pPr>
            <a:r>
              <a:rPr lang="en-GB" dirty="0" err="1" smtClean="0"/>
              <a:t>Streptococcous</a:t>
            </a:r>
            <a:r>
              <a:rPr lang="en-GB" dirty="0" smtClean="0"/>
              <a:t> epidermidis</a:t>
            </a:r>
          </a:p>
          <a:p>
            <a:pPr marL="514350" indent="-514350">
              <a:buAutoNum type="alphaLcParenR"/>
            </a:pPr>
            <a:r>
              <a:rPr lang="en-GB" dirty="0" smtClean="0"/>
              <a:t>Pseudomonas </a:t>
            </a:r>
            <a:endParaRPr lang="en-GB" dirty="0"/>
          </a:p>
        </p:txBody>
      </p:sp>
    </p:spTree>
    <p:extLst>
      <p:ext uri="{BB962C8B-B14F-4D97-AF65-F5344CB8AC3E}">
        <p14:creationId xmlns:p14="http://schemas.microsoft.com/office/powerpoint/2010/main" xmlns="" val="1066892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MCQ 3</a:t>
            </a:r>
            <a:endParaRPr lang="en-GB" dirty="0"/>
          </a:p>
        </p:txBody>
      </p:sp>
      <p:sp>
        <p:nvSpPr>
          <p:cNvPr id="3" name="Content Placeholder 2"/>
          <p:cNvSpPr>
            <a:spLocks noGrp="1"/>
          </p:cNvSpPr>
          <p:nvPr>
            <p:ph idx="1"/>
          </p:nvPr>
        </p:nvSpPr>
        <p:spPr/>
        <p:txBody>
          <a:bodyPr/>
          <a:lstStyle/>
          <a:p>
            <a:r>
              <a:rPr lang="en-GB" dirty="0" smtClean="0"/>
              <a:t>Most common organism isolated in iv drug abusers is:</a:t>
            </a:r>
          </a:p>
          <a:p>
            <a:pPr marL="514350" indent="-514350">
              <a:buAutoNum type="alphaLcParenR"/>
            </a:pPr>
            <a:r>
              <a:rPr lang="en-GB" dirty="0" smtClean="0"/>
              <a:t>Pseudomonas</a:t>
            </a:r>
          </a:p>
          <a:p>
            <a:pPr marL="514350" indent="-514350">
              <a:buAutoNum type="alphaLcParenR"/>
            </a:pPr>
            <a:r>
              <a:rPr lang="en-GB" dirty="0" smtClean="0"/>
              <a:t>Staphylococcus</a:t>
            </a:r>
          </a:p>
          <a:p>
            <a:pPr marL="514350" indent="-514350">
              <a:buAutoNum type="alphaLcParenR"/>
            </a:pPr>
            <a:r>
              <a:rPr lang="en-GB" dirty="0" smtClean="0"/>
              <a:t>Streptococcus</a:t>
            </a:r>
          </a:p>
          <a:p>
            <a:pPr marL="514350" indent="-514350">
              <a:buAutoNum type="alphaLcParenR"/>
            </a:pPr>
            <a:r>
              <a:rPr lang="en-GB" dirty="0" smtClean="0"/>
              <a:t>H </a:t>
            </a:r>
            <a:r>
              <a:rPr lang="en-GB" dirty="0" err="1" smtClean="0"/>
              <a:t>Influenzae</a:t>
            </a:r>
            <a:endParaRPr lang="en-GB" dirty="0"/>
          </a:p>
        </p:txBody>
      </p:sp>
    </p:spTree>
    <p:extLst>
      <p:ext uri="{BB962C8B-B14F-4D97-AF65-F5344CB8AC3E}">
        <p14:creationId xmlns:p14="http://schemas.microsoft.com/office/powerpoint/2010/main" xmlns="" val="317308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75456"/>
            <a:ext cx="8229600" cy="1143000"/>
          </a:xfrm>
        </p:spPr>
        <p:txBody>
          <a:bodyPr/>
          <a:lstStyle/>
          <a:p>
            <a:endParaRPr lang="en-IN" dirty="0"/>
          </a:p>
        </p:txBody>
      </p:sp>
      <p:sp>
        <p:nvSpPr>
          <p:cNvPr id="3" name="Content Placeholder 2"/>
          <p:cNvSpPr>
            <a:spLocks noGrp="1"/>
          </p:cNvSpPr>
          <p:nvPr>
            <p:ph idx="1"/>
          </p:nvPr>
        </p:nvSpPr>
        <p:spPr>
          <a:xfrm>
            <a:off x="457200" y="548680"/>
            <a:ext cx="8229600" cy="6120680"/>
          </a:xfrm>
        </p:spPr>
        <p:txBody>
          <a:bodyPr>
            <a:normAutofit fontScale="92500"/>
          </a:bodyPr>
          <a:lstStyle/>
          <a:p>
            <a:r>
              <a:rPr lang="en-IN" b="1" u="sng" dirty="0" smtClean="0">
                <a:solidFill>
                  <a:schemeClr val="accent2"/>
                </a:solidFill>
              </a:rPr>
              <a:t>Infection may enter bones in the following ways:</a:t>
            </a:r>
          </a:p>
          <a:p>
            <a:pPr marL="0" indent="0">
              <a:buNone/>
            </a:pPr>
            <a:r>
              <a:rPr lang="en-IN" dirty="0"/>
              <a:t>	</a:t>
            </a:r>
            <a:r>
              <a:rPr lang="en-IN" dirty="0" smtClean="0"/>
              <a:t>1) By </a:t>
            </a:r>
            <a:r>
              <a:rPr lang="en-IN" dirty="0" err="1" smtClean="0"/>
              <a:t>hematogenous</a:t>
            </a:r>
            <a:r>
              <a:rPr lang="en-IN" dirty="0" smtClean="0"/>
              <a:t> spread.</a:t>
            </a:r>
          </a:p>
          <a:p>
            <a:pPr marL="0" indent="0">
              <a:buNone/>
            </a:pPr>
            <a:endParaRPr lang="en-IN" dirty="0" smtClean="0"/>
          </a:p>
          <a:p>
            <a:pPr marL="0" indent="0">
              <a:buNone/>
            </a:pPr>
            <a:r>
              <a:rPr lang="en-IN" dirty="0" smtClean="0"/>
              <a:t>		</a:t>
            </a:r>
          </a:p>
          <a:p>
            <a:pPr marL="0" indent="0">
              <a:buNone/>
            </a:pPr>
            <a:r>
              <a:rPr lang="en-IN" dirty="0" smtClean="0"/>
              <a:t>	</a:t>
            </a:r>
          </a:p>
          <a:p>
            <a:pPr marL="0" indent="0">
              <a:buNone/>
            </a:pPr>
            <a:endParaRPr lang="en-IN" dirty="0"/>
          </a:p>
          <a:p>
            <a:pPr marL="0" indent="0">
              <a:buNone/>
            </a:pPr>
            <a:endParaRPr lang="en-IN" dirty="0" smtClean="0"/>
          </a:p>
          <a:p>
            <a:pPr marL="0" indent="0">
              <a:buNone/>
            </a:pPr>
            <a:r>
              <a:rPr lang="en-IN" dirty="0"/>
              <a:t>	</a:t>
            </a:r>
            <a:endParaRPr lang="en-IN" dirty="0" smtClean="0"/>
          </a:p>
          <a:p>
            <a:pPr marL="0" indent="0">
              <a:buNone/>
            </a:pPr>
            <a:endParaRPr lang="en-IN" dirty="0"/>
          </a:p>
          <a:p>
            <a:pPr marL="0" indent="0">
              <a:buNone/>
            </a:pPr>
            <a:r>
              <a:rPr lang="en-IN" dirty="0" smtClean="0"/>
              <a:t>	2) By extension from an adjacent structure 		that is infected. </a:t>
            </a:r>
          </a:p>
          <a:p>
            <a:pPr marL="0" indent="0">
              <a:buNone/>
            </a:pPr>
            <a:endParaRPr lang="en-IN"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1700808"/>
            <a:ext cx="5616624" cy="381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32840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MCQ 4</a:t>
            </a:r>
            <a:endParaRPr lang="en-GB" dirty="0"/>
          </a:p>
        </p:txBody>
      </p:sp>
      <p:sp>
        <p:nvSpPr>
          <p:cNvPr id="3" name="Content Placeholder 2"/>
          <p:cNvSpPr>
            <a:spLocks noGrp="1"/>
          </p:cNvSpPr>
          <p:nvPr>
            <p:ph idx="1"/>
          </p:nvPr>
        </p:nvSpPr>
        <p:spPr/>
        <p:txBody>
          <a:bodyPr/>
          <a:lstStyle/>
          <a:p>
            <a:r>
              <a:rPr lang="en-GB" dirty="0" smtClean="0"/>
              <a:t>Osteomyelitis affects the metaphysis of long bone due to:</a:t>
            </a:r>
          </a:p>
          <a:p>
            <a:pPr marL="514350" indent="-514350">
              <a:buAutoNum type="alphaLcParenR"/>
            </a:pPr>
            <a:r>
              <a:rPr lang="en-GB" dirty="0" smtClean="0"/>
              <a:t>Hair bend arrangement of blood vessels</a:t>
            </a:r>
          </a:p>
          <a:p>
            <a:pPr marL="514350" indent="-514350">
              <a:buAutoNum type="alphaLcParenR"/>
            </a:pPr>
            <a:r>
              <a:rPr lang="en-GB" dirty="0" smtClean="0"/>
              <a:t>Z shape arrangement of blood vessels</a:t>
            </a:r>
          </a:p>
          <a:p>
            <a:pPr marL="514350" indent="-514350">
              <a:buAutoNum type="alphaLcParenR"/>
            </a:pPr>
            <a:r>
              <a:rPr lang="en-GB" dirty="0" smtClean="0"/>
              <a:t>Y shape arrangement of blood vessels</a:t>
            </a:r>
          </a:p>
          <a:p>
            <a:pPr marL="514350" indent="-514350">
              <a:buAutoNum type="alphaLcParenR"/>
            </a:pPr>
            <a:r>
              <a:rPr lang="en-GB" dirty="0" smtClean="0"/>
              <a:t>X shape arrangement of blood vessels</a:t>
            </a:r>
          </a:p>
          <a:p>
            <a:pPr marL="514350" indent="-514350">
              <a:buAutoNum type="alphaLcParenR"/>
            </a:pPr>
            <a:r>
              <a:rPr lang="en-GB" dirty="0" smtClean="0"/>
              <a:t>A shape arrangement of blood vessels</a:t>
            </a:r>
            <a:endParaRPr lang="en-GB" dirty="0"/>
          </a:p>
        </p:txBody>
      </p:sp>
    </p:spTree>
    <p:extLst>
      <p:ext uri="{BB962C8B-B14F-4D97-AF65-F5344CB8AC3E}">
        <p14:creationId xmlns:p14="http://schemas.microsoft.com/office/powerpoint/2010/main" xmlns="" val="2161978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MCQ 5</a:t>
            </a:r>
            <a:endParaRPr lang="en-GB" dirty="0"/>
          </a:p>
        </p:txBody>
      </p:sp>
      <p:sp>
        <p:nvSpPr>
          <p:cNvPr id="3" name="Content Placeholder 2"/>
          <p:cNvSpPr>
            <a:spLocks noGrp="1"/>
          </p:cNvSpPr>
          <p:nvPr>
            <p:ph idx="1"/>
          </p:nvPr>
        </p:nvSpPr>
        <p:spPr/>
        <p:txBody>
          <a:bodyPr/>
          <a:lstStyle/>
          <a:p>
            <a:r>
              <a:rPr lang="en-GB" dirty="0" smtClean="0"/>
              <a:t>Which is </a:t>
            </a:r>
            <a:r>
              <a:rPr lang="en-GB" dirty="0"/>
              <a:t>a very sensitive and specific test for acute </a:t>
            </a:r>
            <a:r>
              <a:rPr lang="en-GB" dirty="0" smtClean="0"/>
              <a:t>osteomyelitis</a:t>
            </a:r>
          </a:p>
          <a:p>
            <a:pPr marL="514350" indent="-514350">
              <a:buAutoNum type="alphaLcParenR"/>
            </a:pPr>
            <a:r>
              <a:rPr lang="en-GB" dirty="0" smtClean="0"/>
              <a:t>MRI</a:t>
            </a:r>
          </a:p>
          <a:p>
            <a:pPr marL="514350" indent="-514350">
              <a:buAutoNum type="alphaLcParenR" startAt="2"/>
            </a:pPr>
            <a:r>
              <a:rPr lang="de-DE" dirty="0" smtClean="0"/>
              <a:t>Technetium </a:t>
            </a:r>
            <a:r>
              <a:rPr lang="de-DE" dirty="0"/>
              <a:t>Tc 99m bone scan </a:t>
            </a:r>
            <a:endParaRPr lang="de-DE" dirty="0" smtClean="0"/>
          </a:p>
          <a:p>
            <a:pPr marL="514350" indent="-514350">
              <a:buAutoNum type="alphaLcParenR" startAt="2"/>
            </a:pPr>
            <a:r>
              <a:rPr lang="de-DE" dirty="0" smtClean="0"/>
              <a:t>CT scan</a:t>
            </a:r>
          </a:p>
          <a:p>
            <a:pPr marL="514350" indent="-514350">
              <a:buAutoNum type="alphaLcParenR" startAt="2"/>
            </a:pPr>
            <a:r>
              <a:rPr lang="de-DE" dirty="0" smtClean="0"/>
              <a:t>X ray</a:t>
            </a:r>
            <a:endParaRPr lang="en-GB" dirty="0" smtClean="0"/>
          </a:p>
          <a:p>
            <a:pPr marL="514350" indent="-514350">
              <a:buAutoNum type="alphaLcParenR" startAt="2"/>
            </a:pPr>
            <a:r>
              <a:rPr lang="en-GB" dirty="0" smtClean="0"/>
              <a:t>All of </a:t>
            </a:r>
            <a:r>
              <a:rPr lang="en-GB" smtClean="0"/>
              <a:t>the above</a:t>
            </a:r>
            <a:endParaRPr lang="de-DE" dirty="0" smtClean="0"/>
          </a:p>
        </p:txBody>
      </p:sp>
    </p:spTree>
    <p:extLst>
      <p:ext uri="{BB962C8B-B14F-4D97-AF65-F5344CB8AC3E}">
        <p14:creationId xmlns:p14="http://schemas.microsoft.com/office/powerpoint/2010/main" xmlns="" val="49396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IN" dirty="0"/>
          </a:p>
        </p:txBody>
      </p:sp>
      <p:sp>
        <p:nvSpPr>
          <p:cNvPr id="3" name="Content Placeholder 2"/>
          <p:cNvSpPr>
            <a:spLocks noGrp="1"/>
          </p:cNvSpPr>
          <p:nvPr>
            <p:ph idx="1"/>
          </p:nvPr>
        </p:nvSpPr>
        <p:spPr>
          <a:xfrm>
            <a:off x="179512" y="332656"/>
            <a:ext cx="8856984" cy="6264696"/>
          </a:xfrm>
        </p:spPr>
        <p:txBody>
          <a:bodyPr/>
          <a:lstStyle/>
          <a:p>
            <a:pPr marL="0" indent="0">
              <a:buNone/>
            </a:pPr>
            <a:r>
              <a:rPr lang="en-IN" dirty="0" smtClean="0"/>
              <a:t>2)Through external inoculation from an 		open fracture or following surgery.</a:t>
            </a:r>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r>
              <a:rPr lang="en-IN" dirty="0" smtClean="0"/>
              <a:t>The route of entry is an important factor in the patient's presentation and treatment.</a:t>
            </a:r>
          </a:p>
          <a:p>
            <a:pPr marL="0" indent="0">
              <a:buNone/>
            </a:pPr>
            <a:endParaRPr lang="en-IN" dirty="0" smtClean="0"/>
          </a:p>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87677" y="1916832"/>
            <a:ext cx="4544455"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1700808"/>
            <a:ext cx="4192141"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5084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lstStyle/>
          <a:p>
            <a:r>
              <a:rPr lang="en-US" b="1" u="sng" dirty="0" smtClean="0"/>
              <a:t>Organisms Involved</a:t>
            </a:r>
            <a:endParaRPr lang="en-IN" b="1" u="sng" dirty="0"/>
          </a:p>
        </p:txBody>
      </p:sp>
      <p:sp>
        <p:nvSpPr>
          <p:cNvPr id="3" name="Content Placeholder 2"/>
          <p:cNvSpPr>
            <a:spLocks noGrp="1"/>
          </p:cNvSpPr>
          <p:nvPr>
            <p:ph idx="1"/>
          </p:nvPr>
        </p:nvSpPr>
        <p:spPr>
          <a:xfrm>
            <a:off x="179512" y="908720"/>
            <a:ext cx="8964488" cy="5760640"/>
          </a:xfrm>
        </p:spPr>
        <p:txBody>
          <a:bodyPr>
            <a:normAutofit fontScale="92500" lnSpcReduction="20000"/>
          </a:bodyPr>
          <a:lstStyle/>
          <a:p>
            <a:r>
              <a:rPr lang="en-IN" b="1" i="1" dirty="0" smtClean="0">
                <a:solidFill>
                  <a:schemeClr val="accent2"/>
                </a:solidFill>
              </a:rPr>
              <a:t>Staphylococcus </a:t>
            </a:r>
            <a:r>
              <a:rPr lang="en-IN" b="1" i="1" dirty="0" err="1" smtClean="0">
                <a:solidFill>
                  <a:schemeClr val="accent2"/>
                </a:solidFill>
              </a:rPr>
              <a:t>Aureus</a:t>
            </a:r>
            <a:endParaRPr lang="en-IN" b="1" i="1" dirty="0" smtClean="0">
              <a:solidFill>
                <a:schemeClr val="accent2"/>
              </a:solidFill>
            </a:endParaRPr>
          </a:p>
          <a:p>
            <a:r>
              <a:rPr lang="en-IN" b="1" i="1" dirty="0" smtClean="0">
                <a:solidFill>
                  <a:schemeClr val="accent2"/>
                </a:solidFill>
              </a:rPr>
              <a:t>Group B streptococcus</a:t>
            </a:r>
          </a:p>
          <a:p>
            <a:r>
              <a:rPr lang="en-IN" b="1" i="1" dirty="0" smtClean="0">
                <a:solidFill>
                  <a:schemeClr val="accent2"/>
                </a:solidFill>
              </a:rPr>
              <a:t>Gram Negative organisms</a:t>
            </a:r>
          </a:p>
          <a:p>
            <a:r>
              <a:rPr lang="en-US" b="1" i="1" dirty="0" smtClean="0">
                <a:solidFill>
                  <a:schemeClr val="accent2"/>
                </a:solidFill>
              </a:rPr>
              <a:t>Salmonella</a:t>
            </a:r>
            <a:endParaRPr lang="en-IN" b="1" i="1" dirty="0" smtClean="0">
              <a:solidFill>
                <a:schemeClr val="accent2"/>
              </a:solidFill>
            </a:endParaRPr>
          </a:p>
          <a:p>
            <a:r>
              <a:rPr lang="en-IN" b="1" i="1" dirty="0" smtClean="0">
                <a:solidFill>
                  <a:schemeClr val="accent2"/>
                </a:solidFill>
              </a:rPr>
              <a:t>Fungal osteomyelitis</a:t>
            </a:r>
          </a:p>
          <a:p>
            <a:r>
              <a:rPr lang="en-US" b="1" i="1" dirty="0" smtClean="0">
                <a:solidFill>
                  <a:schemeClr val="accent2"/>
                </a:solidFill>
              </a:rPr>
              <a:t>Viral osteomyelitis</a:t>
            </a:r>
          </a:p>
          <a:p>
            <a:r>
              <a:rPr lang="en-US" b="1" i="1" dirty="0" smtClean="0">
                <a:solidFill>
                  <a:schemeClr val="accent2"/>
                </a:solidFill>
              </a:rPr>
              <a:t>Anaerobic osteomyelitis</a:t>
            </a:r>
          </a:p>
          <a:p>
            <a:pPr marL="0" indent="0">
              <a:buNone/>
            </a:pPr>
            <a:endParaRPr lang="en-IN" b="1" i="1" dirty="0" smtClean="0">
              <a:solidFill>
                <a:schemeClr val="accent2"/>
              </a:solidFill>
            </a:endParaRPr>
          </a:p>
          <a:p>
            <a:r>
              <a:rPr lang="en-IN" b="1" i="1" dirty="0" smtClean="0">
                <a:solidFill>
                  <a:schemeClr val="accent2"/>
                </a:solidFill>
              </a:rPr>
              <a:t>Staphylococcus </a:t>
            </a:r>
            <a:r>
              <a:rPr lang="en-IN" b="1" i="1" dirty="0" err="1" smtClean="0">
                <a:solidFill>
                  <a:schemeClr val="accent2"/>
                </a:solidFill>
              </a:rPr>
              <a:t>aureus</a:t>
            </a:r>
            <a:r>
              <a:rPr lang="en-IN" b="1" i="1" dirty="0" smtClean="0">
                <a:solidFill>
                  <a:schemeClr val="accent2"/>
                </a:solidFill>
              </a:rPr>
              <a:t> </a:t>
            </a:r>
            <a:r>
              <a:rPr lang="en-IN" b="1" i="1" dirty="0" smtClean="0"/>
              <a:t>-</a:t>
            </a:r>
            <a:r>
              <a:rPr lang="en-IN" b="1" dirty="0" smtClean="0"/>
              <a:t> </a:t>
            </a:r>
            <a:r>
              <a:rPr lang="en-IN" dirty="0" smtClean="0"/>
              <a:t>Most common organism. </a:t>
            </a:r>
          </a:p>
          <a:p>
            <a:pPr marL="0" indent="0">
              <a:buNone/>
            </a:pPr>
            <a:endParaRPr lang="en-IN" dirty="0" smtClean="0"/>
          </a:p>
          <a:p>
            <a:r>
              <a:rPr lang="en-IN" b="1" i="1" dirty="0" smtClean="0">
                <a:solidFill>
                  <a:schemeClr val="accent2"/>
                </a:solidFill>
              </a:rPr>
              <a:t>Pseudomonas</a:t>
            </a:r>
            <a:r>
              <a:rPr lang="en-IN" b="1" dirty="0" smtClean="0"/>
              <a:t> </a:t>
            </a:r>
            <a:r>
              <a:rPr lang="en-IN" dirty="0" smtClean="0"/>
              <a:t>- Most </a:t>
            </a:r>
            <a:r>
              <a:rPr lang="en-IN" dirty="0"/>
              <a:t>common </a:t>
            </a:r>
            <a:r>
              <a:rPr lang="en-IN" dirty="0" smtClean="0"/>
              <a:t>in </a:t>
            </a:r>
            <a:r>
              <a:rPr lang="en-IN" dirty="0"/>
              <a:t>intravenous drug </a:t>
            </a:r>
            <a:r>
              <a:rPr lang="en-IN" dirty="0" smtClean="0"/>
              <a:t>abusers.</a:t>
            </a:r>
          </a:p>
          <a:p>
            <a:pPr marL="0" indent="0">
              <a:buNone/>
            </a:pPr>
            <a:endParaRPr lang="en-IN" b="1" dirty="0" smtClean="0"/>
          </a:p>
          <a:p>
            <a:pPr marL="0" indent="0">
              <a:buNone/>
            </a:pPr>
            <a:endParaRPr lang="en-IN" dirty="0"/>
          </a:p>
        </p:txBody>
      </p:sp>
    </p:spTree>
    <p:extLst>
      <p:ext uri="{BB962C8B-B14F-4D97-AF65-F5344CB8AC3E}">
        <p14:creationId xmlns:p14="http://schemas.microsoft.com/office/powerpoint/2010/main" xmlns="" val="3477682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3.xml><?xml version="1.0" encoding="utf-8"?>
<a:theme xmlns:a="http://schemas.openxmlformats.org/drawingml/2006/main" name="Papyrus extract design template">
  <a:themeElements>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pyrus extract design templat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Papyrus extract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pyrus extract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yrus extract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yrus extract design templat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yrus extract design templat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pyrus extract design templat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827</TotalTime>
  <Words>2682</Words>
  <Application>Microsoft Office PowerPoint</Application>
  <PresentationFormat>On-screen Show (4:3)</PresentationFormat>
  <Paragraphs>463</Paragraphs>
  <Slides>71</Slides>
  <Notes>0</Notes>
  <HiddenSlides>1</HiddenSlides>
  <MMClips>0</MMClips>
  <ScaleCrop>false</ScaleCrop>
  <HeadingPairs>
    <vt:vector size="4" baseType="variant">
      <vt:variant>
        <vt:lpstr>Theme</vt:lpstr>
      </vt:variant>
      <vt:variant>
        <vt:i4>3</vt:i4>
      </vt:variant>
      <vt:variant>
        <vt:lpstr>Slide Titles</vt:lpstr>
      </vt:variant>
      <vt:variant>
        <vt:i4>71</vt:i4>
      </vt:variant>
    </vt:vector>
  </HeadingPairs>
  <TitlesOfParts>
    <vt:vector size="74" baseType="lpstr">
      <vt:lpstr>Office Theme</vt:lpstr>
      <vt:lpstr>Basis</vt:lpstr>
      <vt:lpstr>Papyrus extract design template</vt:lpstr>
      <vt:lpstr>LECTURE 64  CHRONIC OSTEOMYELITIS</vt:lpstr>
      <vt:lpstr>Osteomyelitis </vt:lpstr>
      <vt:lpstr>Depending on Severity, Onset and Duration </vt:lpstr>
      <vt:lpstr>Slide 4</vt:lpstr>
      <vt:lpstr>Slide 5</vt:lpstr>
      <vt:lpstr>Why Metaphysis?</vt:lpstr>
      <vt:lpstr>Slide 7</vt:lpstr>
      <vt:lpstr>Slide 8</vt:lpstr>
      <vt:lpstr>Organisms Involved</vt:lpstr>
      <vt:lpstr>Slide 10</vt:lpstr>
      <vt:lpstr>Pathophysiology</vt:lpstr>
      <vt:lpstr>Slide 12</vt:lpstr>
      <vt:lpstr>Slide 13</vt:lpstr>
      <vt:lpstr>Slide 14</vt:lpstr>
      <vt:lpstr>Slide 15</vt:lpstr>
      <vt:lpstr>Slide 16</vt:lpstr>
      <vt:lpstr>Ultimate Fate</vt:lpstr>
      <vt:lpstr>Clinical Features</vt:lpstr>
      <vt:lpstr>Diagnosis</vt:lpstr>
      <vt:lpstr>Diagnosis</vt:lpstr>
      <vt:lpstr>Peltola &amp; Vahvanen’s Criteria</vt:lpstr>
      <vt:lpstr>Plain Radiographs</vt:lpstr>
      <vt:lpstr>Technetium-99m bone scan ± MRI </vt:lpstr>
      <vt:lpstr>Slide 24</vt:lpstr>
      <vt:lpstr>Other Scan Modalities</vt:lpstr>
      <vt:lpstr>Gallium Scan</vt:lpstr>
      <vt:lpstr>Slide 27</vt:lpstr>
      <vt:lpstr>Aspiration for suspected abscess  </vt:lpstr>
      <vt:lpstr>TREATMENT</vt:lpstr>
      <vt:lpstr>Slide 30</vt:lpstr>
      <vt:lpstr>Main indications for surgery </vt:lpstr>
      <vt:lpstr>Drainage of Acute Osteomyelitis</vt:lpstr>
      <vt:lpstr>Slide 33</vt:lpstr>
      <vt:lpstr>AFTER TREATMENT</vt:lpstr>
      <vt:lpstr>Differential Diagnosis</vt:lpstr>
      <vt:lpstr>Complications</vt:lpstr>
      <vt:lpstr>Chronic osteomyelitis</vt:lpstr>
      <vt:lpstr>Chronic osteomyelitis</vt:lpstr>
      <vt:lpstr>Slide 39</vt:lpstr>
      <vt:lpstr>Slide 40</vt:lpstr>
      <vt:lpstr>TYPES OF SEQUESTRUM</vt:lpstr>
      <vt:lpstr>Cierny and Mader Classification</vt:lpstr>
      <vt:lpstr>Cierny and Mader Classification</vt:lpstr>
      <vt:lpstr>Treatment </vt:lpstr>
      <vt:lpstr>Treatment</vt:lpstr>
      <vt:lpstr>When sequestectomy should be done??</vt:lpstr>
      <vt:lpstr>Two problems will face the surgeon after radical debridement ????</vt:lpstr>
      <vt:lpstr>Open bone grafting (Papineau et al)</vt:lpstr>
      <vt:lpstr>Polymethylmethacrylate (PMMA) antibiotic bead chains</vt:lpstr>
      <vt:lpstr>Slide 50</vt:lpstr>
      <vt:lpstr>Slide 51</vt:lpstr>
      <vt:lpstr>Closed suction drains</vt:lpstr>
      <vt:lpstr>Soft tissue transfer</vt:lpstr>
      <vt:lpstr>Ilizarov technique</vt:lpstr>
      <vt:lpstr>Hyperbaric oxygen therapy</vt:lpstr>
      <vt:lpstr>Complication of chronic osteomyelitis</vt:lpstr>
      <vt:lpstr>SCLEROSING OSTEOMYELITIS OF GARRÉ </vt:lpstr>
      <vt:lpstr>OSTEOMYELITIS OF SPECIFIC REGIONS</vt:lpstr>
      <vt:lpstr>Drainage of Abcess</vt:lpstr>
      <vt:lpstr>Vertebral Osteomyelitis</vt:lpstr>
      <vt:lpstr>Slide 61</vt:lpstr>
      <vt:lpstr>Clinical Findings</vt:lpstr>
      <vt:lpstr>Radiographic Features</vt:lpstr>
      <vt:lpstr>Slide 64</vt:lpstr>
      <vt:lpstr>Slide 65</vt:lpstr>
      <vt:lpstr>Slide 66</vt:lpstr>
      <vt:lpstr>MCQ 1</vt:lpstr>
      <vt:lpstr>MCQ 2</vt:lpstr>
      <vt:lpstr>MCQ 3</vt:lpstr>
      <vt:lpstr>MCQ 4</vt:lpstr>
      <vt:lpstr>MCQ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 ACUTE OSTEOMYELITIS</dc:title>
  <dc:creator>Monika</dc:creator>
  <cp:lastModifiedBy>user</cp:lastModifiedBy>
  <cp:revision>94</cp:revision>
  <dcterms:created xsi:type="dcterms:W3CDTF">2012-11-14T02:23:04Z</dcterms:created>
  <dcterms:modified xsi:type="dcterms:W3CDTF">2020-08-18T06:32:52Z</dcterms:modified>
</cp:coreProperties>
</file>