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C336C-4901-4B06-8249-08B1B72DBD14}" type="datetimeFigureOut">
              <a:rPr lang="en-GB" smtClean="0"/>
              <a:pPr/>
              <a:t>18/08/2020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0CA6F-1BC8-4CFC-9822-9D80C37D71F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74569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063B0-F89F-4BB0-AE70-E2B7F41BD1F5}" type="slidenum">
              <a:rPr lang="en-IE">
                <a:solidFill>
                  <a:srgbClr val="000000"/>
                </a:solidFill>
                <a:latin typeface="Calibri" pitchFamily="34" charset="0"/>
              </a:rPr>
              <a:pPr/>
              <a:t>2</a:t>
            </a:fld>
            <a:endParaRPr lang="en-IE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39DAC02-A09A-4B36-A8A1-172EDF0F5FEC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5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21049A-FF86-4898-ABC5-2D44C7690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625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3B6AB9F-3C0D-4F41-A8D7-95E611C2A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0196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4BFC80-0E45-44FA-9730-141430F5B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1810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7A72C8F-4919-4C59-862F-BFC82DEF6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7487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CC21D9-63ED-4330-926B-18CBEE120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637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332B9F2-71AE-4CDA-A4A4-5B332095A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1234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B2479F1-4885-4D50-8A2F-7A5CF5A97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557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FFB7489-2006-4313-8AB4-5D2BBC0A4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5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01768D1-6E4E-4B82-82D5-8642436CD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6380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426275E-3858-4C8C-817B-EB688AC5C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0939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1F145DB-F638-45E0-9BCB-032109C08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4069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6A68CD1-2265-47F4-8133-08BBCB211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0504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D93A-3EA8-449E-A619-38524460D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7137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B0FD4-570E-47CD-8616-8728B2DA0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555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trike="noStrike" spc="60" baseline="0">
                <a:solidFill>
                  <a:srgbClr val="FFFFFF"/>
                </a:solidFill>
                <a:latin typeface="Arial Narrow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rgbClr val="FFFFFF"/>
                </a:solidFill>
                <a:latin typeface="Arial Narrow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aseline="0">
                <a:solidFill>
                  <a:srgbClr val="FFFFFF"/>
                </a:solidFill>
                <a:latin typeface="Arial Narrow"/>
              </a:defRPr>
            </a:lvl1pPr>
          </a:lstStyle>
          <a:p>
            <a:pPr>
              <a:defRPr/>
            </a:pPr>
            <a:fld id="{275BED92-A066-45B0-8E47-94B2A8902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0371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470025"/>
          </a:xfrm>
          <a:solidFill>
            <a:srgbClr val="92D050"/>
          </a:solidFill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KOCH’S SPINE MANAGEMENT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534400" cy="2743200"/>
          </a:xfrm>
          <a:solidFill>
            <a:srgbClr val="FFC000"/>
          </a:solidFill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DR . </a:t>
            </a:r>
            <a:r>
              <a:rPr lang="en-GB" dirty="0" err="1" smtClean="0">
                <a:solidFill>
                  <a:schemeClr val="tx1"/>
                </a:solidFill>
              </a:rPr>
              <a:t>Rishit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Soni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ASSISTANT </a:t>
            </a:r>
            <a:r>
              <a:rPr lang="en-GB" dirty="0" smtClean="0">
                <a:solidFill>
                  <a:schemeClr val="tx1"/>
                </a:solidFill>
              </a:rPr>
              <a:t>PROFESSOR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DEPT OF ORTHOPAEDICS, DHIRAJ HOSPITAL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SBKS MIRC, SUMANDEEP VIDYAPEETH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VADODARA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19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CCB58FA-D9AE-4F9F-90EA-E6FE58F937DE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10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228600"/>
          <a:ext cx="8686800" cy="6188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264"/>
                <a:gridCol w="4813936"/>
                <a:gridCol w="2895600"/>
              </a:tblGrid>
              <a:tr h="579179">
                <a:tc gridSpan="3">
                  <a:txBody>
                    <a:bodyPr/>
                    <a:lstStyle/>
                    <a:p>
                      <a:r>
                        <a:rPr lang="en-GB" sz="3200" dirty="0" smtClean="0"/>
                        <a:t>1</a:t>
                      </a:r>
                      <a:r>
                        <a:rPr lang="en-GB" sz="3200" baseline="30000" dirty="0" smtClean="0"/>
                        <a:t>st</a:t>
                      </a:r>
                      <a:r>
                        <a:rPr lang="en-GB" sz="3200" baseline="0" dirty="0" smtClean="0"/>
                        <a:t> line chemotherapy</a:t>
                      </a:r>
                      <a:endParaRPr lang="en-GB" sz="32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066909">
                <a:tc>
                  <a:txBody>
                    <a:bodyPr/>
                    <a:lstStyle/>
                    <a:p>
                      <a:r>
                        <a:rPr lang="en-GB" sz="3200" b="1" dirty="0" err="1" smtClean="0"/>
                        <a:t>Sr</a:t>
                      </a:r>
                      <a:r>
                        <a:rPr lang="en-GB" sz="3200" b="1" baseline="0" dirty="0" smtClean="0"/>
                        <a:t> No.</a:t>
                      </a:r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Bactericidal drugs</a:t>
                      </a:r>
                      <a:endParaRPr lang="en-GB" sz="3200" b="1" dirty="0"/>
                    </a:p>
                  </a:txBody>
                  <a:tcPr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Dose</a:t>
                      </a:r>
                      <a:endParaRPr lang="en-GB" sz="3200" b="1" dirty="0"/>
                    </a:p>
                  </a:txBody>
                  <a:tcPr marT="45725" marB="45725"/>
                </a:tc>
              </a:tr>
              <a:tr h="579179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1</a:t>
                      </a:r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err="1" smtClean="0"/>
                        <a:t>Isoniazide</a:t>
                      </a:r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5 mg/kg</a:t>
                      </a:r>
                      <a:endParaRPr lang="en-GB" sz="3200" b="1" dirty="0"/>
                    </a:p>
                  </a:txBody>
                  <a:tcPr marT="45725" marB="45725"/>
                </a:tc>
              </a:tr>
              <a:tr h="670629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Rifampicin</a:t>
                      </a:r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10-15 mg/kg</a:t>
                      </a:r>
                      <a:endParaRPr lang="en-GB" sz="3200" b="1" dirty="0"/>
                    </a:p>
                  </a:txBody>
                  <a:tcPr marT="45725" marB="45725"/>
                </a:tc>
              </a:tr>
              <a:tr h="579179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3</a:t>
                      </a:r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Streptomycin</a:t>
                      </a:r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20 mg/kg</a:t>
                      </a:r>
                      <a:endParaRPr lang="en-GB" sz="3200" b="1" dirty="0"/>
                    </a:p>
                  </a:txBody>
                  <a:tcPr marT="45725" marB="45725"/>
                </a:tc>
              </a:tr>
              <a:tr h="579179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4</a:t>
                      </a:r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Pyrazinamide</a:t>
                      </a:r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20-25 mg/kg</a:t>
                      </a:r>
                      <a:endParaRPr lang="en-GB" sz="3200" b="1" dirty="0"/>
                    </a:p>
                  </a:txBody>
                  <a:tcPr marT="45725" marB="45725"/>
                </a:tc>
              </a:tr>
              <a:tr h="579179"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Bacteriostatic drugs</a:t>
                      </a:r>
                      <a:endParaRPr lang="en-GB" sz="3200" b="1" dirty="0"/>
                    </a:p>
                  </a:txBody>
                  <a:tcPr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Dose</a:t>
                      </a:r>
                      <a:endParaRPr lang="en-GB" sz="3200" b="1" dirty="0"/>
                    </a:p>
                  </a:txBody>
                  <a:tcPr marT="45725" marB="45725"/>
                </a:tc>
              </a:tr>
              <a:tr h="1554641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1</a:t>
                      </a:r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err="1" smtClean="0"/>
                        <a:t>Ethambutol</a:t>
                      </a:r>
                      <a:endParaRPr lang="en-GB" sz="3200" b="1" dirty="0" smtClean="0"/>
                    </a:p>
                    <a:p>
                      <a:r>
                        <a:rPr lang="en-GB" sz="3200" b="1" dirty="0" smtClean="0"/>
                        <a:t>(S/E: optic neuritis, red green colour blindness)</a:t>
                      </a:r>
                      <a:endParaRPr lang="en-GB" sz="32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25mg/kg for 2 months</a:t>
                      </a:r>
                      <a:r>
                        <a:rPr lang="en-GB" sz="3200" b="1" baseline="0" dirty="0" smtClean="0"/>
                        <a:t>, then 15mg/kg</a:t>
                      </a:r>
                      <a:endParaRPr lang="en-GB" sz="3200" b="1" dirty="0"/>
                    </a:p>
                  </a:txBody>
                  <a:tcPr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235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5181600" y="1676400"/>
            <a:ext cx="3429000" cy="4267200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/>
              <a:t>Bedaquiline</a:t>
            </a:r>
            <a:endParaRPr lang="en-GB" sz="2400" dirty="0" smtClean="0"/>
          </a:p>
          <a:p>
            <a:pPr>
              <a:defRPr/>
            </a:pPr>
            <a:r>
              <a:rPr lang="en-GB" sz="2400" dirty="0" err="1" smtClean="0"/>
              <a:t>Delamanid</a:t>
            </a:r>
            <a:endParaRPr lang="en-GB" sz="2400" dirty="0" smtClean="0"/>
          </a:p>
          <a:p>
            <a:pPr>
              <a:defRPr/>
            </a:pPr>
            <a:r>
              <a:rPr lang="en-GB" sz="2400" dirty="0" err="1" smtClean="0"/>
              <a:t>Clofazimine</a:t>
            </a:r>
            <a:endParaRPr lang="en-GB" sz="2400" dirty="0" smtClean="0"/>
          </a:p>
          <a:p>
            <a:pPr>
              <a:defRPr/>
            </a:pPr>
            <a:r>
              <a:rPr lang="en-GB" sz="2400" dirty="0" err="1" smtClean="0"/>
              <a:t>Imipenam</a:t>
            </a:r>
            <a:r>
              <a:rPr lang="en-GB" sz="2400" dirty="0" smtClean="0"/>
              <a:t> – </a:t>
            </a:r>
            <a:r>
              <a:rPr lang="en-GB" sz="2400" dirty="0" err="1" smtClean="0"/>
              <a:t>Cilastin</a:t>
            </a:r>
            <a:endParaRPr lang="en-GB" sz="2400" dirty="0" smtClean="0"/>
          </a:p>
          <a:p>
            <a:pPr>
              <a:defRPr/>
            </a:pPr>
            <a:r>
              <a:rPr lang="en-GB" sz="2400" dirty="0" smtClean="0"/>
              <a:t> </a:t>
            </a:r>
            <a:r>
              <a:rPr lang="en-GB" sz="2400" dirty="0" err="1" smtClean="0"/>
              <a:t>Thioacetazone</a:t>
            </a:r>
            <a:endParaRPr lang="en-GB" sz="2400" dirty="0" smtClean="0"/>
          </a:p>
          <a:p>
            <a:pPr>
              <a:defRPr/>
            </a:pPr>
            <a:r>
              <a:rPr lang="en-GB" sz="2400" dirty="0" smtClean="0"/>
              <a:t>Amoxicillin – </a:t>
            </a:r>
            <a:r>
              <a:rPr lang="en-GB" sz="2400" dirty="0" err="1" smtClean="0"/>
              <a:t>Clavulinic</a:t>
            </a:r>
            <a:r>
              <a:rPr lang="en-GB" sz="2400" dirty="0" smtClean="0"/>
              <a:t> acid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752600"/>
            <a:ext cx="3962400" cy="35814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sz="3200" dirty="0" err="1" smtClean="0"/>
              <a:t>Amikacin</a:t>
            </a:r>
            <a:r>
              <a:rPr lang="en-GB" sz="3200" dirty="0" smtClean="0"/>
              <a:t>, Kanamycin, </a:t>
            </a:r>
            <a:r>
              <a:rPr lang="en-GB" sz="3200" dirty="0" err="1" smtClean="0"/>
              <a:t>Capriomycin</a:t>
            </a:r>
            <a:endParaRPr lang="en-GB" sz="3200" dirty="0" smtClean="0"/>
          </a:p>
          <a:p>
            <a:pPr>
              <a:defRPr/>
            </a:pPr>
            <a:r>
              <a:rPr lang="en-GB" sz="3200" dirty="0" smtClean="0"/>
              <a:t>Ciprofloxacin, </a:t>
            </a:r>
            <a:r>
              <a:rPr lang="en-GB" sz="3200" dirty="0" err="1" smtClean="0"/>
              <a:t>Ofloxacin</a:t>
            </a:r>
            <a:r>
              <a:rPr lang="en-GB" sz="3200" dirty="0" smtClean="0"/>
              <a:t>, Levofloxacin</a:t>
            </a:r>
          </a:p>
          <a:p>
            <a:pPr>
              <a:defRPr/>
            </a:pPr>
            <a:r>
              <a:rPr lang="en-GB" sz="3200" dirty="0" err="1" smtClean="0"/>
              <a:t>Rifabutin</a:t>
            </a:r>
            <a:endParaRPr lang="en-GB" sz="3200" dirty="0" smtClean="0"/>
          </a:p>
          <a:p>
            <a:pPr>
              <a:defRPr/>
            </a:pPr>
            <a:r>
              <a:rPr lang="en-GB" sz="3200" dirty="0" smtClean="0"/>
              <a:t>Clarithromycin</a:t>
            </a:r>
          </a:p>
          <a:p>
            <a:pPr>
              <a:defRPr/>
            </a:pPr>
            <a:r>
              <a:rPr lang="en-GB" sz="3200" dirty="0" smtClean="0"/>
              <a:t>PAS (Para amino salicylic acid)</a:t>
            </a:r>
            <a:endParaRPr lang="en-GB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6836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line chemotherapy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74759" name="Slide Number Placehold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8AC5F34-A9D6-4DB9-8C5A-84D060BEB42F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11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7162800" y="167640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4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z="2400" dirty="0" smtClean="0"/>
              <a:t>Relapse</a:t>
            </a:r>
          </a:p>
          <a:p>
            <a:pPr>
              <a:defRPr/>
            </a:pPr>
            <a:r>
              <a:rPr lang="en-GB" sz="2400" dirty="0" smtClean="0"/>
              <a:t>Failure</a:t>
            </a:r>
          </a:p>
          <a:p>
            <a:pPr>
              <a:defRPr/>
            </a:pPr>
            <a:r>
              <a:rPr lang="en-GB" sz="2400" dirty="0" smtClean="0"/>
              <a:t>Default</a:t>
            </a:r>
            <a:endParaRPr lang="en-GB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4089400" cy="3505200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New Sputum smear positive</a:t>
            </a:r>
          </a:p>
          <a:p>
            <a:pPr>
              <a:defRPr/>
            </a:pPr>
            <a:r>
              <a:rPr lang="en-GB" sz="2400" dirty="0" smtClean="0"/>
              <a:t>New extra pulmonary Tuberculosis</a:t>
            </a:r>
            <a:endParaRPr lang="en-GB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Dots (direct observation treatment strategy) – </a:t>
            </a:r>
            <a:r>
              <a:rPr lang="en-GB" b="1" dirty="0" smtClean="0">
                <a:solidFill>
                  <a:srgbClr val="FFC000"/>
                </a:solidFill>
              </a:rPr>
              <a:t>given daily (Recent Guidelines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3733800" cy="5746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3200" dirty="0" smtClean="0"/>
              <a:t>Category 1</a:t>
            </a:r>
            <a:endParaRPr lang="en-GB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800600" y="1600200"/>
            <a:ext cx="3733800" cy="574675"/>
          </a:xfrm>
        </p:spPr>
        <p:txBody>
          <a:bodyPr/>
          <a:lstStyle/>
          <a:p>
            <a:pPr algn="ctr">
              <a:defRPr/>
            </a:pPr>
            <a:r>
              <a:rPr lang="en-GB" sz="2800" dirty="0" smtClean="0"/>
              <a:t>Category II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75785" name="Slide Number Placehold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D799024-9E83-49DC-91D8-1C13CBB28C88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12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31077" name="Picture 2"/>
          <p:cNvPicPr>
            <a:picLocks noChangeAspect="1" noChangeArrowheads="1"/>
          </p:cNvPicPr>
          <p:nvPr/>
        </p:nvPicPr>
        <p:blipFill rotWithShape="1">
          <a:blip r:embed="rId2"/>
          <a:srcRect l="16751" t="65695" r="39928" b="26118"/>
          <a:stretch/>
        </p:blipFill>
        <p:spPr bwMode="auto">
          <a:xfrm>
            <a:off x="838200" y="4784725"/>
            <a:ext cx="7721600" cy="7778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5787" name="TextBox 3"/>
          <p:cNvSpPr txBox="1">
            <a:spLocks noChangeArrowheads="1"/>
          </p:cNvSpPr>
          <p:nvPr/>
        </p:nvSpPr>
        <p:spPr bwMode="auto">
          <a:xfrm>
            <a:off x="838200" y="4049713"/>
            <a:ext cx="807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smtClean="0">
                <a:solidFill>
                  <a:srgbClr val="FFFFFF"/>
                </a:solidFill>
              </a:rPr>
              <a:t>  2 HRZE + 4 HR                                   2 HRZES + 1 HRZE + 5 HRE</a:t>
            </a:r>
          </a:p>
        </p:txBody>
      </p:sp>
    </p:spTree>
    <p:extLst>
      <p:ext uri="{BB962C8B-B14F-4D97-AF65-F5344CB8AC3E}">
        <p14:creationId xmlns:p14="http://schemas.microsoft.com/office/powerpoint/2010/main" xmlns="" val="424684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038600" cy="4114800"/>
          </a:xfrm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GB" sz="2400" dirty="0" smtClean="0"/>
              <a:t>1951 – </a:t>
            </a:r>
            <a:r>
              <a:rPr lang="en-GB" sz="2400" dirty="0" err="1" smtClean="0"/>
              <a:t>Isonicotinic</a:t>
            </a:r>
            <a:r>
              <a:rPr lang="en-GB" sz="2400" dirty="0" smtClean="0"/>
              <a:t> </a:t>
            </a:r>
            <a:r>
              <a:rPr lang="en-GB" sz="2400" dirty="0" err="1" smtClean="0"/>
              <a:t>hydrazide</a:t>
            </a:r>
            <a:endParaRPr lang="en-GB" sz="2400" dirty="0" smtClean="0"/>
          </a:p>
          <a:p>
            <a:pPr>
              <a:defRPr/>
            </a:pPr>
            <a:r>
              <a:rPr lang="en-GB" sz="2400" dirty="0" smtClean="0"/>
              <a:t>Bayer – Germany</a:t>
            </a:r>
          </a:p>
          <a:p>
            <a:pPr>
              <a:defRPr/>
            </a:pPr>
            <a:r>
              <a:rPr lang="en-GB" sz="2400" dirty="0" smtClean="0"/>
              <a:t>Squibb – USA </a:t>
            </a:r>
          </a:p>
          <a:p>
            <a:pPr>
              <a:defRPr/>
            </a:pPr>
            <a:r>
              <a:rPr lang="en-GB" sz="2400" dirty="0" smtClean="0"/>
              <a:t>Hoffmann – </a:t>
            </a:r>
            <a:r>
              <a:rPr lang="en-GB" sz="2400" dirty="0" err="1" smtClean="0"/>
              <a:t>LaRouche</a:t>
            </a:r>
            <a:r>
              <a:rPr lang="en-GB" sz="2400" dirty="0" smtClean="0"/>
              <a:t> – USA</a:t>
            </a:r>
          </a:p>
          <a:p>
            <a:pPr>
              <a:defRPr/>
            </a:pPr>
            <a:r>
              <a:rPr lang="en-GB" sz="2400" dirty="0" smtClean="0"/>
              <a:t>Disrupts cell wall</a:t>
            </a:r>
          </a:p>
          <a:p>
            <a:pPr>
              <a:defRPr/>
            </a:pPr>
            <a:r>
              <a:rPr lang="en-GB" sz="2400" dirty="0" smtClean="0"/>
              <a:t>↑ Liver enzymes, numbness</a:t>
            </a:r>
          </a:p>
          <a:p>
            <a:pPr>
              <a:defRPr/>
            </a:pPr>
            <a:r>
              <a:rPr lang="en-GB" sz="2400" dirty="0" smtClean="0"/>
              <a:t>Pyridoxine  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ln>
            <a:solidFill>
              <a:schemeClr val="tx1">
                <a:lumMod val="8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GB" sz="2400" dirty="0" smtClean="0"/>
              <a:t>1940 </a:t>
            </a:r>
          </a:p>
          <a:p>
            <a:pPr>
              <a:defRPr/>
            </a:pPr>
            <a:r>
              <a:rPr lang="en-GB" sz="2400" dirty="0" smtClean="0"/>
              <a:t>Para amino salicylic acid</a:t>
            </a:r>
          </a:p>
          <a:p>
            <a:pPr>
              <a:defRPr/>
            </a:pPr>
            <a:r>
              <a:rPr lang="en-GB" sz="2400" dirty="0" smtClean="0"/>
              <a:t>Frederick </a:t>
            </a:r>
            <a:r>
              <a:rPr lang="en-GB" sz="2400" dirty="0" err="1" smtClean="0"/>
              <a:t>Bernhiem</a:t>
            </a:r>
            <a:r>
              <a:rPr lang="en-GB" sz="2400" dirty="0" smtClean="0"/>
              <a:t> &amp; Lehmann</a:t>
            </a:r>
          </a:p>
          <a:p>
            <a:pPr>
              <a:defRPr/>
            </a:pPr>
            <a:r>
              <a:rPr lang="en-GB" sz="2400" dirty="0" smtClean="0"/>
              <a:t>Duke University, North Carolina, USA</a:t>
            </a:r>
            <a:endParaRPr lang="en-GB" sz="240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Isoniazide</a:t>
            </a:r>
            <a:r>
              <a:rPr lang="en-GB" dirty="0" smtClean="0"/>
              <a:t>                           PAS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76807" name="Slide Number Placeholder 8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72D9BF8-43AF-460D-A7A3-A380C09F06FB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768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902" t="72961" r="8990"/>
          <a:stretch>
            <a:fillRect/>
          </a:stretch>
        </p:blipFill>
        <p:spPr bwMode="auto">
          <a:xfrm>
            <a:off x="5257800" y="4330700"/>
            <a:ext cx="2486025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21" t="37943" r="6581" b="34871"/>
          <a:stretch>
            <a:fillRect/>
          </a:stretch>
        </p:blipFill>
        <p:spPr bwMode="auto">
          <a:xfrm>
            <a:off x="2919413" y="638175"/>
            <a:ext cx="866775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21" t="65128" r="6581" b="7684"/>
          <a:stretch>
            <a:fillRect/>
          </a:stretch>
        </p:blipFill>
        <p:spPr bwMode="auto">
          <a:xfrm>
            <a:off x="2590800" y="4814888"/>
            <a:ext cx="12477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542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GB" sz="2000" dirty="0" smtClean="0"/>
              <a:t>1959 – </a:t>
            </a:r>
            <a:r>
              <a:rPr lang="en-GB" sz="2000" dirty="0" err="1" smtClean="0"/>
              <a:t>Lepetit</a:t>
            </a:r>
            <a:r>
              <a:rPr lang="en-GB" sz="2000" dirty="0" smtClean="0"/>
              <a:t> Pharmaceuticals, Italy</a:t>
            </a:r>
          </a:p>
          <a:p>
            <a:pPr>
              <a:defRPr/>
            </a:pPr>
            <a:r>
              <a:rPr lang="en-GB" sz="2000" dirty="0" smtClean="0"/>
              <a:t>Pine forests of French </a:t>
            </a:r>
            <a:r>
              <a:rPr lang="en-GB" sz="2000" dirty="0" err="1" smtClean="0"/>
              <a:t>Riveria</a:t>
            </a:r>
            <a:endParaRPr lang="en-GB" sz="2000" dirty="0" smtClean="0"/>
          </a:p>
          <a:p>
            <a:pPr>
              <a:defRPr/>
            </a:pPr>
            <a:r>
              <a:rPr lang="en-GB" sz="2000" dirty="0" smtClean="0"/>
              <a:t>Professor </a:t>
            </a:r>
            <a:r>
              <a:rPr lang="en-GB" sz="2000" dirty="0" err="1" smtClean="0"/>
              <a:t>Piero</a:t>
            </a:r>
            <a:r>
              <a:rPr lang="en-GB" sz="2000" dirty="0" smtClean="0"/>
              <a:t> </a:t>
            </a:r>
            <a:r>
              <a:rPr lang="en-GB" sz="2000" dirty="0" err="1" smtClean="0"/>
              <a:t>Sensi</a:t>
            </a:r>
            <a:r>
              <a:rPr lang="en-GB" sz="2000" dirty="0" smtClean="0"/>
              <a:t> &amp; Dr Maria Teresa </a:t>
            </a:r>
            <a:r>
              <a:rPr lang="en-GB" sz="2000" dirty="0" err="1" smtClean="0"/>
              <a:t>Timbal</a:t>
            </a:r>
            <a:endParaRPr lang="en-GB" sz="2000" dirty="0" smtClean="0"/>
          </a:p>
          <a:p>
            <a:pPr>
              <a:defRPr/>
            </a:pPr>
            <a:r>
              <a:rPr lang="en-GB" sz="2000" dirty="0" smtClean="0"/>
              <a:t>Action: Stops RNA production</a:t>
            </a:r>
          </a:p>
          <a:p>
            <a:pPr>
              <a:defRPr/>
            </a:pPr>
            <a:r>
              <a:rPr lang="en-GB" sz="2000" dirty="0" smtClean="0"/>
              <a:t>S/E: orange urine</a:t>
            </a:r>
            <a:endParaRPr lang="en-GB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GB" sz="2400" dirty="0" smtClean="0"/>
              <a:t>1945 – Waksman &amp; Schatz</a:t>
            </a:r>
          </a:p>
          <a:p>
            <a:pPr>
              <a:defRPr/>
            </a:pPr>
            <a:r>
              <a:rPr lang="en-GB" sz="2400" dirty="0" smtClean="0"/>
              <a:t>Painful injections</a:t>
            </a:r>
          </a:p>
          <a:p>
            <a:pPr>
              <a:defRPr/>
            </a:pPr>
            <a:r>
              <a:rPr lang="en-GB" sz="2400" dirty="0" smtClean="0"/>
              <a:t>S/E: Hearing loss</a:t>
            </a: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Rifampicin                         STREPTOMYCIN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77831" name="Slide Number Placeholder 5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0DF5A69-1F18-48FD-8EDC-E3CF3B8A03D5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778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53" t="6700" r="1407" b="50000"/>
          <a:stretch>
            <a:fillRect/>
          </a:stretch>
        </p:blipFill>
        <p:spPr bwMode="auto">
          <a:xfrm>
            <a:off x="228600" y="4686300"/>
            <a:ext cx="20669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53" t="60683" r="8640" b="1743"/>
          <a:stretch>
            <a:fillRect/>
          </a:stretch>
        </p:blipFill>
        <p:spPr bwMode="auto">
          <a:xfrm>
            <a:off x="7019925" y="3425825"/>
            <a:ext cx="2109788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976" t="8490" r="8640" b="65376"/>
          <a:stretch>
            <a:fillRect/>
          </a:stretch>
        </p:blipFill>
        <p:spPr bwMode="auto">
          <a:xfrm>
            <a:off x="4648200" y="4086225"/>
            <a:ext cx="2524125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5" name="Picture 11" descr="C:\Users\Aditya\Desktop\800px-Rifampicin_3D_1i6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3513" y="228600"/>
            <a:ext cx="1655762" cy="1228725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6" name="Picture 12" descr="C:\Users\Aditya\Desktop\Rifampicin_powd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143500"/>
            <a:ext cx="126841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480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ln>
            <a:solidFill>
              <a:schemeClr val="bg2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GB" sz="2400" dirty="0" smtClean="0"/>
              <a:t>2012</a:t>
            </a:r>
          </a:p>
          <a:p>
            <a:pPr>
              <a:defRPr/>
            </a:pPr>
            <a:r>
              <a:rPr lang="en-GB" sz="2400" dirty="0" smtClean="0"/>
              <a:t>MDR TB </a:t>
            </a:r>
          </a:p>
          <a:p>
            <a:pPr>
              <a:defRPr/>
            </a:pPr>
            <a:r>
              <a:rPr lang="en-GB" sz="2400" dirty="0" smtClean="0"/>
              <a:t>XDR TB</a:t>
            </a:r>
          </a:p>
          <a:p>
            <a:pPr>
              <a:defRPr/>
            </a:pPr>
            <a:r>
              <a:rPr lang="en-GB" sz="2400" dirty="0" smtClean="0"/>
              <a:t>RR TB</a:t>
            </a:r>
          </a:p>
          <a:p>
            <a:pPr>
              <a:defRPr/>
            </a:pPr>
            <a:endParaRPr lang="en-GB" sz="2400" dirty="0" smtClean="0"/>
          </a:p>
          <a:p>
            <a:pPr>
              <a:defRPr/>
            </a:pPr>
            <a:r>
              <a:rPr lang="en-GB" sz="3200" dirty="0" smtClean="0"/>
              <a:t>S/E: Joint pains, QT prolongation</a:t>
            </a:r>
            <a:endParaRPr lang="en-GB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GB" sz="2400" dirty="0" smtClean="0"/>
              <a:t>2012</a:t>
            </a:r>
          </a:p>
          <a:p>
            <a:pPr>
              <a:defRPr/>
            </a:pPr>
            <a:r>
              <a:rPr lang="en-GB" sz="2800" dirty="0" smtClean="0"/>
              <a:t>MDR TB</a:t>
            </a:r>
          </a:p>
          <a:p>
            <a:pPr>
              <a:defRPr/>
            </a:pPr>
            <a:r>
              <a:rPr lang="en-GB" sz="2800" dirty="0" smtClean="0"/>
              <a:t>XDR TB</a:t>
            </a:r>
          </a:p>
          <a:p>
            <a:pPr>
              <a:defRPr/>
            </a:pPr>
            <a:r>
              <a:rPr lang="en-GB" sz="2800" dirty="0" smtClean="0"/>
              <a:t>RR TB</a:t>
            </a:r>
          </a:p>
          <a:p>
            <a:pPr>
              <a:defRPr/>
            </a:pPr>
            <a:endParaRPr lang="en-GB" sz="2800" dirty="0" smtClean="0"/>
          </a:p>
          <a:p>
            <a:pPr>
              <a:defRPr/>
            </a:pPr>
            <a:r>
              <a:rPr lang="en-GB" sz="2800" dirty="0" smtClean="0"/>
              <a:t>S/E: Nausea, </a:t>
            </a:r>
            <a:r>
              <a:rPr lang="en-GB" sz="2800" dirty="0" err="1" smtClean="0"/>
              <a:t>Vomitting</a:t>
            </a:r>
            <a:r>
              <a:rPr lang="en-GB" sz="2800" dirty="0" smtClean="0"/>
              <a:t>, Diarrhoea, QT prolong</a:t>
            </a:r>
            <a:endParaRPr lang="en-GB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Bedaquiline</a:t>
            </a:r>
            <a:r>
              <a:rPr lang="en-GB" dirty="0" smtClean="0"/>
              <a:t>                  &amp;   </a:t>
            </a:r>
            <a:r>
              <a:rPr lang="en-GB" dirty="0" err="1" smtClean="0"/>
              <a:t>Delamanid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78855" name="Slide Number Placehold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EFF57E-172C-4E72-BA8D-26B4BB251C4B}" type="slidenum">
              <a:rPr lang="en-US" altLang="en-US" smtClean="0">
                <a:solidFill>
                  <a:srgbClr val="BCB372"/>
                </a:solidFill>
                <a:latin typeface="Verdana" pitchFamily="34" charset="0"/>
              </a:rPr>
              <a:pPr/>
              <a:t>15</a:t>
            </a:fld>
            <a:endParaRPr lang="en-US" altLang="en-US" smtClean="0">
              <a:solidFill>
                <a:srgbClr val="BCB372"/>
              </a:solidFill>
              <a:latin typeface="Verdana" pitchFamily="34" charset="0"/>
            </a:endParaRPr>
          </a:p>
        </p:txBody>
      </p:sp>
      <p:sp>
        <p:nvSpPr>
          <p:cNvPr id="78856" name="TextBox 5"/>
          <p:cNvSpPr txBox="1">
            <a:spLocks noChangeArrowheads="1"/>
          </p:cNvSpPr>
          <p:nvPr/>
        </p:nvSpPr>
        <p:spPr bwMode="auto">
          <a:xfrm>
            <a:off x="2144713" y="1600200"/>
            <a:ext cx="6096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800" smtClean="0">
                <a:solidFill>
                  <a:srgbClr val="FFFFFF"/>
                </a:solidFill>
              </a:rPr>
              <a:t>}</a:t>
            </a: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8857" name="TextBox 6"/>
          <p:cNvSpPr txBox="1">
            <a:spLocks noChangeArrowheads="1"/>
          </p:cNvSpPr>
          <p:nvPr/>
        </p:nvSpPr>
        <p:spPr bwMode="auto">
          <a:xfrm>
            <a:off x="2819400" y="2362200"/>
            <a:ext cx="1208088" cy="9239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Blocks ATP synthase</a:t>
            </a:r>
          </a:p>
        </p:txBody>
      </p:sp>
      <p:sp>
        <p:nvSpPr>
          <p:cNvPr id="78858" name="TextBox 9"/>
          <p:cNvSpPr txBox="1">
            <a:spLocks noChangeArrowheads="1"/>
          </p:cNvSpPr>
          <p:nvPr/>
        </p:nvSpPr>
        <p:spPr bwMode="auto">
          <a:xfrm>
            <a:off x="6400800" y="1600200"/>
            <a:ext cx="6096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800" smtClean="0">
                <a:solidFill>
                  <a:srgbClr val="FFFFFF"/>
                </a:solidFill>
              </a:rPr>
              <a:t>}</a:t>
            </a: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8859" name="TextBox 11"/>
          <p:cNvSpPr txBox="1">
            <a:spLocks noChangeArrowheads="1"/>
          </p:cNvSpPr>
          <p:nvPr/>
        </p:nvSpPr>
        <p:spPr bwMode="auto">
          <a:xfrm>
            <a:off x="7086600" y="2362200"/>
            <a:ext cx="1447800" cy="9239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Blocks Mycolic acid in cell wall</a:t>
            </a:r>
          </a:p>
        </p:txBody>
      </p:sp>
    </p:spTree>
    <p:extLst>
      <p:ext uri="{BB962C8B-B14F-4D97-AF65-F5344CB8AC3E}">
        <p14:creationId xmlns:p14="http://schemas.microsoft.com/office/powerpoint/2010/main" xmlns="" val="290146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468630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/>
              <a:t>Surgical   approaches </a:t>
            </a:r>
            <a:endParaRPr lang="en-GB" sz="36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798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3810430-A88B-4DDF-B811-DEDB51B6461B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798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98" t="5962" r="18459" b="7150"/>
          <a:stretch>
            <a:fillRect/>
          </a:stretch>
        </p:blipFill>
        <p:spPr bwMode="auto">
          <a:xfrm>
            <a:off x="76200" y="590550"/>
            <a:ext cx="5181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2113" y="1443038"/>
            <a:ext cx="3519487" cy="32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88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latin typeface="Comic Sans MS" pitchFamily="66" charset="0"/>
              </a:rPr>
              <a:t>ROLE OF SURGERY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2255838" y="6172200"/>
            <a:ext cx="5680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u="sng" smtClean="0">
                <a:solidFill>
                  <a:srgbClr val="3366FF"/>
                </a:solidFill>
              </a:rPr>
              <a:t>CONFIRMATION OF HISTO-PATH </a:t>
            </a:r>
          </a:p>
        </p:txBody>
      </p:sp>
      <p:sp>
        <p:nvSpPr>
          <p:cNvPr id="80901" name="Text Box 7"/>
          <p:cNvSpPr txBox="1">
            <a:spLocks noChangeArrowheads="1"/>
          </p:cNvSpPr>
          <p:nvPr/>
        </p:nvSpPr>
        <p:spPr bwMode="auto">
          <a:xfrm>
            <a:off x="6391275" y="1951038"/>
            <a:ext cx="1889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0902" name="Text Box 11"/>
          <p:cNvSpPr txBox="1">
            <a:spLocks noChangeArrowheads="1"/>
          </p:cNvSpPr>
          <p:nvPr/>
        </p:nvSpPr>
        <p:spPr bwMode="auto">
          <a:xfrm>
            <a:off x="4324350" y="2133600"/>
            <a:ext cx="493712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</a:rPr>
              <a:t>DRAINAGE OF ABSCESS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</a:rPr>
              <a:t>SCRAPPING LESION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</a:rPr>
              <a:t> PROGRESSIVE PARAPLEGIA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</a:rPr>
              <a:t>PULMONARY INSUFFICIENCY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</a:rPr>
              <a:t>STABILISATION </a:t>
            </a:r>
          </a:p>
        </p:txBody>
      </p:sp>
      <p:pic>
        <p:nvPicPr>
          <p:cNvPr id="80903" name="Picture 12" descr="DSC000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00200"/>
            <a:ext cx="2919413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4" name="Picture 13" descr="DSC000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941763"/>
            <a:ext cx="2919413" cy="21891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8090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0F664-0E4D-42D9-9C03-EA1288C2337F}" type="slidenum">
              <a:rPr lang="en-US" smtClean="0">
                <a:solidFill>
                  <a:srgbClr val="FFFFFF"/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1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Indications of surgery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6064250" cy="4114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800" dirty="0" smtClean="0"/>
              <a:t>No neurological recovery</a:t>
            </a:r>
          </a:p>
          <a:p>
            <a:pPr>
              <a:defRPr/>
            </a:pPr>
            <a:r>
              <a:rPr lang="en-GB" sz="2800" dirty="0" smtClean="0"/>
              <a:t>Neurological complication during conservative treatment</a:t>
            </a:r>
          </a:p>
          <a:p>
            <a:pPr>
              <a:defRPr/>
            </a:pPr>
            <a:r>
              <a:rPr lang="en-GB" sz="2800" dirty="0" smtClean="0"/>
              <a:t>Worsening of neurology</a:t>
            </a:r>
          </a:p>
          <a:p>
            <a:pPr>
              <a:defRPr/>
            </a:pPr>
            <a:r>
              <a:rPr lang="en-GB" sz="2800" dirty="0" smtClean="0"/>
              <a:t>Recurrence , relapse </a:t>
            </a:r>
          </a:p>
          <a:p>
            <a:pPr>
              <a:defRPr/>
            </a:pPr>
            <a:r>
              <a:rPr lang="en-GB" sz="2800" dirty="0" smtClean="0"/>
              <a:t>Pressure effects on deglutition &amp; respiration</a:t>
            </a:r>
          </a:p>
          <a:p>
            <a:pPr>
              <a:defRPr/>
            </a:pPr>
            <a:r>
              <a:rPr lang="en-GB" sz="2800" dirty="0" smtClean="0"/>
              <a:t>Sphincter disturbances, flaccid paralysis, severe flexor spasms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81926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B8A7445-6734-43E3-A5D4-326D73F28D66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18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3850" y="1524000"/>
            <a:ext cx="225901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00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/>
        <p:txBody>
          <a:bodyPr bIns="91440"/>
          <a:lstStyle/>
          <a:p>
            <a:pPr algn="ctr" eaLnBrk="1" hangingPunct="1">
              <a:defRPr/>
            </a:pPr>
            <a:r>
              <a:rPr lang="en-US" smtClean="0"/>
              <a:t>PREFERRED APPROACHES</a:t>
            </a:r>
            <a:endParaRPr lang="en-IN" smtClean="0"/>
          </a:p>
        </p:txBody>
      </p:sp>
      <p:sp>
        <p:nvSpPr>
          <p:cNvPr id="2662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4786313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3000" dirty="0" smtClean="0"/>
              <a:t>Cervical Spine --- Anterior </a:t>
            </a:r>
          </a:p>
          <a:p>
            <a:pPr eaLnBrk="1" hangingPunct="1">
              <a:defRPr/>
            </a:pPr>
            <a:r>
              <a:rPr lang="en-US" sz="3000" dirty="0" err="1" smtClean="0"/>
              <a:t>Cervico</a:t>
            </a:r>
            <a:r>
              <a:rPr lang="en-US" sz="3000" dirty="0" smtClean="0"/>
              <a:t> Dorsal --- Thoracotomy Through Second Rib</a:t>
            </a:r>
          </a:p>
          <a:p>
            <a:pPr eaLnBrk="1" hangingPunct="1">
              <a:defRPr/>
            </a:pPr>
            <a:r>
              <a:rPr lang="en-US" sz="3000" dirty="0" smtClean="0"/>
              <a:t>Dorsal --- Thoracotomy </a:t>
            </a:r>
          </a:p>
          <a:p>
            <a:pPr eaLnBrk="1" hangingPunct="1">
              <a:defRPr/>
            </a:pPr>
            <a:r>
              <a:rPr lang="en-US" sz="3000" dirty="0" err="1" smtClean="0"/>
              <a:t>Dorsolumbar</a:t>
            </a:r>
            <a:r>
              <a:rPr lang="en-US" sz="3000" dirty="0" smtClean="0"/>
              <a:t> Junction --- </a:t>
            </a:r>
            <a:r>
              <a:rPr lang="en-US" sz="3000" dirty="0" err="1" smtClean="0"/>
              <a:t>Thoraco</a:t>
            </a:r>
            <a:r>
              <a:rPr lang="en-US" sz="3000" dirty="0" smtClean="0"/>
              <a:t> Abdominal Approach</a:t>
            </a:r>
          </a:p>
          <a:p>
            <a:pPr eaLnBrk="1" hangingPunct="1">
              <a:defRPr/>
            </a:pPr>
            <a:r>
              <a:rPr lang="en-US" sz="3000" dirty="0" smtClean="0"/>
              <a:t>Lumbar --- Retroperitoneal</a:t>
            </a:r>
          </a:p>
          <a:p>
            <a:pPr eaLnBrk="1" hangingPunct="1">
              <a:defRPr/>
            </a:pPr>
            <a:r>
              <a:rPr lang="en-US" sz="3000" dirty="0" smtClean="0"/>
              <a:t>Lumbosacral --- Anterior Laparotomy</a:t>
            </a:r>
          </a:p>
          <a:p>
            <a:pPr eaLnBrk="1" hangingPunct="1">
              <a:defRPr/>
            </a:pPr>
            <a:endParaRPr lang="en-US" sz="3000" dirty="0" smtClean="0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49" t="15816" r="44670" b="-3610"/>
          <a:stretch>
            <a:fillRect/>
          </a:stretch>
        </p:blipFill>
        <p:spPr bwMode="auto">
          <a:xfrm>
            <a:off x="5395913" y="1447800"/>
            <a:ext cx="3376612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829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56E0-26BB-418D-9887-6EDAEDE3B85E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32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00" dirty="0" smtClean="0">
                <a:solidFill>
                  <a:schemeClr val="bg1"/>
                </a:solidFill>
              </a:rPr>
              <a:t>.</a:t>
            </a:r>
            <a:endParaRPr lang="en-IE" sz="100" dirty="0">
              <a:solidFill>
                <a:schemeClr val="bg1"/>
              </a:solidFill>
            </a:endParaRPr>
          </a:p>
        </p:txBody>
      </p:sp>
      <p:sp>
        <p:nvSpPr>
          <p:cNvPr id="54276" name="Date Placeholder 2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21 JAN1UARY 2018</a:t>
            </a:r>
          </a:p>
        </p:txBody>
      </p:sp>
      <p:sp>
        <p:nvSpPr>
          <p:cNvPr id="54277" name="Footer Placeholder 3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PGLC 2018</a:t>
            </a:r>
          </a:p>
        </p:txBody>
      </p:sp>
      <p:sp>
        <p:nvSpPr>
          <p:cNvPr id="655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B17EDF5-72F0-497D-A565-6CF7A05661E1}" type="slidenum">
              <a:rPr lang="en-US" altLang="en-US" smtClean="0">
                <a:solidFill>
                  <a:srgbClr val="FFFFFF"/>
                </a:solidFill>
              </a:rPr>
              <a:pPr/>
              <a:t>2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65542" name="Picture 2" descr="C:\Users\AFRA MIRGHANI\Desktop\RUGIA SHAREIA\snapshot20120505193319.bm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3213100" cy="2409825"/>
          </a:xfrm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3219450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4850" y="0"/>
            <a:ext cx="3221038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5" name="TextBox 2"/>
          <p:cNvSpPr txBox="1">
            <a:spLocks noChangeArrowheads="1"/>
          </p:cNvSpPr>
          <p:nvPr/>
        </p:nvSpPr>
        <p:spPr bwMode="auto">
          <a:xfrm>
            <a:off x="609600" y="4419600"/>
            <a:ext cx="5403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b="1" smtClean="0">
                <a:solidFill>
                  <a:srgbClr val="FFFFFF"/>
                </a:solidFill>
              </a:rPr>
              <a:t>MANAGEMENT</a:t>
            </a:r>
            <a:endParaRPr lang="en-GB" b="1" smtClean="0">
              <a:solidFill>
                <a:srgbClr val="FFFFFF"/>
              </a:solidFill>
            </a:endParaRPr>
          </a:p>
        </p:txBody>
      </p:sp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27686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7963" y="2274888"/>
            <a:ext cx="2784475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25700"/>
            <a:ext cx="2944813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88" t="32814" r="16245" b="38762"/>
          <a:stretch>
            <a:fillRect/>
          </a:stretch>
        </p:blipFill>
        <p:spPr bwMode="auto">
          <a:xfrm>
            <a:off x="163513" y="2338388"/>
            <a:ext cx="88423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6502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TULI ‘S   RECOMMENDED  APPROACH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z="2800" dirty="0" smtClean="0"/>
              <a:t>CERVICAL SPINE -  Anterior approach</a:t>
            </a:r>
          </a:p>
          <a:p>
            <a:pPr>
              <a:defRPr/>
            </a:pPr>
            <a:endParaRPr lang="en-GB" sz="2800" dirty="0" smtClean="0"/>
          </a:p>
          <a:p>
            <a:pPr>
              <a:defRPr/>
            </a:pPr>
            <a:r>
              <a:rPr lang="en-GB" sz="2800" dirty="0" smtClean="0"/>
              <a:t>DORSAL SPINE – Anterolateral approach</a:t>
            </a:r>
          </a:p>
          <a:p>
            <a:pPr>
              <a:defRPr/>
            </a:pPr>
            <a:endParaRPr lang="en-GB" sz="2800" dirty="0" smtClean="0"/>
          </a:p>
          <a:p>
            <a:pPr>
              <a:defRPr/>
            </a:pPr>
            <a:r>
              <a:rPr lang="en-GB" sz="2800" dirty="0" smtClean="0"/>
              <a:t>LUMBAR SPINE &amp; LUMBOSACRAL JUNCTION -  </a:t>
            </a:r>
            <a:r>
              <a:rPr lang="en-GB" sz="2800" dirty="0" err="1" smtClean="0"/>
              <a:t>Extraperitoneal</a:t>
            </a:r>
            <a:r>
              <a:rPr lang="en-GB" sz="2800" dirty="0" smtClean="0"/>
              <a:t> Transverse </a:t>
            </a:r>
            <a:r>
              <a:rPr lang="en-GB" sz="2800" dirty="0" err="1" smtClean="0"/>
              <a:t>Vertebrotomy</a:t>
            </a:r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83974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754B0C4-A451-4EEC-8375-B3C72B803145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20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1596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Approaches to Cervical spine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34988" y="1143000"/>
            <a:ext cx="4646612" cy="4114800"/>
          </a:xfrm>
        </p:spPr>
        <p:txBody>
          <a:bodyPr/>
          <a:lstStyle/>
          <a:p>
            <a:pPr>
              <a:defRPr/>
            </a:pPr>
            <a:r>
              <a:rPr lang="en-GB" sz="2800" dirty="0" smtClean="0"/>
              <a:t>Abscess drainage –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 smtClean="0"/>
              <a:t>retropharyngeal, posterior triangle and supraclavicular region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84998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ED98C00-34B8-4EDE-84BB-ED056AA71748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21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849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91" t="17162" r="27122"/>
          <a:stretch>
            <a:fillRect/>
          </a:stretch>
        </p:blipFill>
        <p:spPr bwMode="auto">
          <a:xfrm>
            <a:off x="4800600" y="1143000"/>
            <a:ext cx="4186238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91" t="44257" r="29723" b="7150"/>
          <a:stretch>
            <a:fillRect/>
          </a:stretch>
        </p:blipFill>
        <p:spPr bwMode="auto">
          <a:xfrm>
            <a:off x="1066800" y="3262313"/>
            <a:ext cx="3673475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35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PARALYSIS – PREVENTION OF PROGRESSION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533400" y="6172200"/>
            <a:ext cx="817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u="sng" smtClean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6391275" y="1951038"/>
            <a:ext cx="1889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6022" name="Line 6"/>
          <p:cNvSpPr>
            <a:spLocks noChangeShapeType="1"/>
          </p:cNvSpPr>
          <p:nvPr/>
        </p:nvSpPr>
        <p:spPr bwMode="auto">
          <a:xfrm flipH="1" flipV="1">
            <a:off x="2286000" y="54864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6023" name="Picture 15" descr="DSC0001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941763"/>
            <a:ext cx="2919413" cy="21891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4" name="Picture 16" descr="DSC000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00200"/>
            <a:ext cx="2919413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5" name="Picture 17" descr="DSC0003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6763" y="1600200"/>
            <a:ext cx="1641475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6" name="Picture 18" descr="DSC0001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941763"/>
            <a:ext cx="2919413" cy="21891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7" name="Text Box 19"/>
          <p:cNvSpPr txBox="1">
            <a:spLocks noChangeArrowheads="1"/>
          </p:cNvSpPr>
          <p:nvPr/>
        </p:nvSpPr>
        <p:spPr bwMode="auto">
          <a:xfrm>
            <a:off x="4267200" y="6172200"/>
            <a:ext cx="6030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DECOMPRESSION &amp; STABILISATION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860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AC74B9-0156-40CF-BFE7-514E13262B0B}" type="slidenum">
              <a:rPr lang="en-US" smtClean="0">
                <a:solidFill>
                  <a:srgbClr val="FFFFFF"/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2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Approaches to dorsal spine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87045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85E025D-0569-4AE9-9D5A-E1758ED6D7EE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z="2800" dirty="0" err="1" smtClean="0"/>
              <a:t>Costotransversectomy</a:t>
            </a:r>
            <a:r>
              <a:rPr lang="en-GB" sz="2800" dirty="0" smtClean="0"/>
              <a:t> - MENARD</a:t>
            </a:r>
            <a:endParaRPr lang="en-GB" sz="2800" dirty="0"/>
          </a:p>
        </p:txBody>
      </p:sp>
      <p:pic>
        <p:nvPicPr>
          <p:cNvPr id="870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49" t="22762" r="46762" b="38620"/>
          <a:stretch>
            <a:fillRect/>
          </a:stretch>
        </p:blipFill>
        <p:spPr bwMode="auto">
          <a:xfrm>
            <a:off x="6019800" y="436563"/>
            <a:ext cx="2339975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650" y="4191000"/>
            <a:ext cx="3689350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3170238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82" t="61742" r="23463" b="4405"/>
          <a:stretch>
            <a:fillRect/>
          </a:stretch>
        </p:blipFill>
        <p:spPr bwMode="auto">
          <a:xfrm>
            <a:off x="6034088" y="2274888"/>
            <a:ext cx="2325687" cy="189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5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12" t="23483" r="23463" b="42554"/>
          <a:stretch>
            <a:fillRect/>
          </a:stretch>
        </p:blipFill>
        <p:spPr bwMode="auto">
          <a:xfrm>
            <a:off x="3276600" y="2351088"/>
            <a:ext cx="2343150" cy="181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86" t="23483" r="48991" b="42654"/>
          <a:stretch>
            <a:fillRect/>
          </a:stretch>
        </p:blipFill>
        <p:spPr bwMode="auto">
          <a:xfrm>
            <a:off x="536575" y="2263775"/>
            <a:ext cx="21431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29" t="33218" r="40807" b="57584"/>
          <a:stretch>
            <a:fillRect/>
          </a:stretch>
        </p:blipFill>
        <p:spPr bwMode="auto">
          <a:xfrm>
            <a:off x="2522538" y="5867400"/>
            <a:ext cx="3017837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68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PARALYSIS – PREVENTION OF PROGRESSION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33400" y="6172200"/>
            <a:ext cx="817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u="sng" smtClean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6391275" y="1951038"/>
            <a:ext cx="1889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 flipH="1" flipV="1">
            <a:off x="2286000" y="54864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8071" name="Text Box 11"/>
          <p:cNvSpPr txBox="1">
            <a:spLocks noChangeArrowheads="1"/>
          </p:cNvSpPr>
          <p:nvPr/>
        </p:nvSpPr>
        <p:spPr bwMode="auto">
          <a:xfrm>
            <a:off x="3962400" y="6176963"/>
            <a:ext cx="6030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DECOMPRESSION &amp; STABILISATION</a:t>
            </a:r>
          </a:p>
        </p:txBody>
      </p:sp>
      <p:pic>
        <p:nvPicPr>
          <p:cNvPr id="88072" name="Picture 16" descr="DSC000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600200"/>
            <a:ext cx="1641475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3" name="Picture 17" descr="DSC000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600200"/>
            <a:ext cx="2919413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4" name="Picture 18" descr="DSC0001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941763"/>
            <a:ext cx="2919413" cy="21891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5" name="Picture 19" descr="DSC0000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6763" y="3941763"/>
            <a:ext cx="1641475" cy="21891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880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221676-D4F8-4B6D-A5BE-99AEB5802135}" type="slidenum">
              <a:rPr lang="en-US" smtClean="0">
                <a:solidFill>
                  <a:srgbClr val="FFFFFF"/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609600" y="990600"/>
            <a:ext cx="7924800" cy="1143000"/>
          </a:xfrm>
        </p:spPr>
        <p:txBody>
          <a:bodyPr bIns="91440"/>
          <a:lstStyle/>
          <a:p>
            <a:pPr algn="ctr" eaLnBrk="1" hangingPunct="1">
              <a:defRPr/>
            </a:pPr>
            <a:r>
              <a:rPr lang="en-US" sz="3600" dirty="0" smtClean="0"/>
              <a:t>ALD – ANTERO LATERAL DECOMPRESSION PARAPLEGIC / NEUROLOGICAL DEFICIT</a:t>
            </a:r>
            <a:endParaRPr lang="en-IN" sz="3600" dirty="0" smtClean="0"/>
          </a:p>
        </p:txBody>
      </p:sp>
      <p:sp>
        <p:nvSpPr>
          <p:cNvPr id="24579" name="Content Placeholder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000" dirty="0" smtClean="0"/>
              <a:t>Rib</a:t>
            </a:r>
          </a:p>
          <a:p>
            <a:pPr eaLnBrk="1" hangingPunct="1">
              <a:defRPr/>
            </a:pPr>
            <a:r>
              <a:rPr lang="en-US" sz="3000" dirty="0" smtClean="0"/>
              <a:t>Transverse process</a:t>
            </a:r>
          </a:p>
          <a:p>
            <a:pPr eaLnBrk="1" hangingPunct="1">
              <a:defRPr/>
            </a:pPr>
            <a:r>
              <a:rPr lang="en-US" sz="3000" dirty="0" smtClean="0"/>
              <a:t>Pedicle</a:t>
            </a:r>
          </a:p>
          <a:p>
            <a:pPr eaLnBrk="1" hangingPunct="1">
              <a:defRPr/>
            </a:pPr>
            <a:r>
              <a:rPr lang="en-US" sz="3000" dirty="0" smtClean="0"/>
              <a:t>Curette vertebrae anteriorly</a:t>
            </a:r>
          </a:p>
          <a:p>
            <a:pPr eaLnBrk="1" hangingPunct="1">
              <a:defRPr/>
            </a:pPr>
            <a:r>
              <a:rPr lang="en-US" sz="3000" dirty="0" smtClean="0"/>
              <a:t>Leaves big void anteriorly --- instability --- kyphosis --- later internal </a:t>
            </a:r>
            <a:r>
              <a:rPr lang="en-US" sz="3000" dirty="0" err="1" smtClean="0"/>
              <a:t>Gibbus</a:t>
            </a:r>
            <a:endParaRPr lang="en-US" sz="3000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IN" sz="3000" dirty="0" smtClean="0"/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0" t="20052" r="35979" b="21429"/>
          <a:stretch>
            <a:fillRect/>
          </a:stretch>
        </p:blipFill>
        <p:spPr bwMode="auto">
          <a:xfrm>
            <a:off x="5334000" y="2209800"/>
            <a:ext cx="34893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890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BB7DED-BFD3-4701-A8FC-106ACE1DD03D}" type="slidenum">
              <a:rPr lang="en-US" smtClean="0">
                <a:solidFill>
                  <a:srgbClr val="FFFFFF"/>
                </a:solidFill>
              </a:rPr>
              <a:pPr/>
              <a:t>25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9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7924800" cy="868362"/>
          </a:xfrm>
        </p:spPr>
        <p:txBody>
          <a:bodyPr bIns="91440"/>
          <a:lstStyle/>
          <a:p>
            <a:pPr algn="ctr" eaLnBrk="1" hangingPunct="1">
              <a:defRPr/>
            </a:pPr>
            <a:r>
              <a:rPr lang="en-US" dirty="0" smtClean="0"/>
              <a:t> lumbar spine:       ANTERIOR SURGERY</a:t>
            </a:r>
            <a:endParaRPr lang="en-IN" dirty="0" smtClean="0"/>
          </a:p>
        </p:txBody>
      </p:sp>
      <p:sp>
        <p:nvSpPr>
          <p:cNvPr id="2560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4572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smtClean="0"/>
              <a:t>Radical surgery</a:t>
            </a:r>
          </a:p>
          <a:p>
            <a:pPr eaLnBrk="1" hangingPunct="1">
              <a:defRPr/>
            </a:pPr>
            <a:r>
              <a:rPr lang="en-US" sz="3000" dirty="0" smtClean="0"/>
              <a:t>Deals with the precise pathology </a:t>
            </a:r>
          </a:p>
          <a:p>
            <a:pPr eaLnBrk="1" hangingPunct="1">
              <a:defRPr/>
            </a:pPr>
            <a:r>
              <a:rPr lang="en-US" sz="3000" dirty="0" smtClean="0"/>
              <a:t>Stabilizes vertebrae</a:t>
            </a:r>
          </a:p>
          <a:p>
            <a:pPr eaLnBrk="1" hangingPunct="1">
              <a:defRPr/>
            </a:pPr>
            <a:r>
              <a:rPr lang="en-US" sz="3000" dirty="0" smtClean="0"/>
              <a:t>Decompresses thoroughly</a:t>
            </a:r>
            <a:endParaRPr lang="en-IN" sz="3000" dirty="0" smtClean="0"/>
          </a:p>
          <a:p>
            <a:pPr eaLnBrk="1" hangingPunct="1">
              <a:defRPr/>
            </a:pPr>
            <a:r>
              <a:rPr lang="en-US" sz="3000" dirty="0" smtClean="0"/>
              <a:t>Beware of aorta and its bifurcations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53" t="22038" r="35114" b="31947"/>
          <a:stretch>
            <a:fillRect/>
          </a:stretch>
        </p:blipFill>
        <p:spPr bwMode="auto">
          <a:xfrm>
            <a:off x="5181600" y="3733800"/>
            <a:ext cx="383381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59" t="20773" r="44164" b="32127"/>
          <a:stretch>
            <a:fillRect/>
          </a:stretch>
        </p:blipFill>
        <p:spPr bwMode="auto">
          <a:xfrm>
            <a:off x="5745163" y="1295400"/>
            <a:ext cx="327025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901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D8B9822-A31C-4269-991C-E474954272C4}" type="slidenum">
              <a:rPr lang="en-US" smtClean="0">
                <a:solidFill>
                  <a:srgbClr val="FFFFFF"/>
                </a:solidFill>
              </a:rPr>
              <a:pPr/>
              <a:t>26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9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en-US" dirty="0" smtClean="0"/>
              <a:t>HARDWARE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57600" y="1371600"/>
            <a:ext cx="5105400" cy="3581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Anterior plating or screw and rod fixation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OR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Post segmental pedicle screw fixation           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69" t="20413" r="35497" b="21782"/>
          <a:stretch>
            <a:fillRect/>
          </a:stretch>
        </p:blipFill>
        <p:spPr bwMode="auto">
          <a:xfrm>
            <a:off x="4953000" y="3962400"/>
            <a:ext cx="4038600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88" t="20232" r="35017" b="19975"/>
          <a:stretch>
            <a:fillRect/>
          </a:stretch>
        </p:blipFill>
        <p:spPr bwMode="auto">
          <a:xfrm>
            <a:off x="381000" y="3962400"/>
            <a:ext cx="3459163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2" name="Picture 16" descr="DSC000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2919413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91145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9F62E3D-8889-4BE2-8398-9F2DA8F924F7}" type="slidenum">
              <a:rPr lang="en-US" smtClean="0">
                <a:solidFill>
                  <a:srgbClr val="FFFFFF"/>
                </a:solidFill>
              </a:rPr>
              <a:pPr/>
              <a:t>27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683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381000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ANTERIOR   DECOMPRESSION   WITH POSTERIOR   INSTRUMENTATION with or without bone grafting</a:t>
            </a:r>
            <a:endParaRPr lang="en-IN" sz="3200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609600" y="1524000"/>
            <a:ext cx="8229600" cy="4572000"/>
          </a:xfrm>
        </p:spPr>
        <p:txBody>
          <a:bodyPr>
            <a:normAutofit fontScale="70000" lnSpcReduction="20000"/>
          </a:bodyPr>
          <a:lstStyle/>
          <a:p>
            <a:pPr algn="just" eaLnBrk="1" hangingPunct="1">
              <a:defRPr/>
            </a:pPr>
            <a:r>
              <a:rPr lang="en-US" sz="3400" dirty="0" smtClean="0"/>
              <a:t>Recently, </a:t>
            </a:r>
            <a:r>
              <a:rPr lang="en-US" sz="3400" i="1" dirty="0" smtClean="0"/>
              <a:t>Anil Jain et.al. </a:t>
            </a:r>
            <a:r>
              <a:rPr lang="en-US" sz="3400" dirty="0" smtClean="0"/>
              <a:t>reported decompression by ALD with posterior instrumentation and bone grafting.</a:t>
            </a:r>
            <a:endParaRPr lang="en-IN" sz="3400" dirty="0" smtClean="0"/>
          </a:p>
          <a:p>
            <a:pPr algn="just" eaLnBrk="1" hangingPunct="1">
              <a:defRPr/>
            </a:pPr>
            <a:r>
              <a:rPr lang="en-US" sz="3400" dirty="0" smtClean="0"/>
              <a:t>Probably less invasive and cheaper alternative.</a:t>
            </a:r>
          </a:p>
          <a:p>
            <a:pPr algn="just" eaLnBrk="1" hangingPunct="1">
              <a:defRPr/>
            </a:pPr>
            <a:r>
              <a:rPr lang="en-US" sz="3400" dirty="0" smtClean="0"/>
              <a:t>Have shown good results.</a:t>
            </a:r>
          </a:p>
          <a:p>
            <a:pPr algn="just" eaLnBrk="1" hangingPunct="1">
              <a:defRPr/>
            </a:pPr>
            <a:endParaRPr lang="en-GB" sz="3400" dirty="0" smtClean="0"/>
          </a:p>
          <a:p>
            <a:pPr algn="just" eaLnBrk="1" hangingPunct="1">
              <a:defRPr/>
            </a:pPr>
            <a:r>
              <a:rPr lang="en-GB" sz="3400" i="1" dirty="0" err="1" smtClean="0"/>
              <a:t>Golwala</a:t>
            </a:r>
            <a:r>
              <a:rPr lang="en-GB" sz="3400" i="1" dirty="0" smtClean="0"/>
              <a:t> et al</a:t>
            </a:r>
            <a:r>
              <a:rPr lang="en-GB" sz="3400" dirty="0" smtClean="0"/>
              <a:t> hypothesised </a:t>
            </a:r>
            <a:r>
              <a:rPr lang="en-GB" sz="3400" dirty="0"/>
              <a:t>that after curettage, void created is filled up by haematoma which gets organized and forms new bone</a:t>
            </a:r>
          </a:p>
          <a:p>
            <a:pPr algn="just" eaLnBrk="1" hangingPunct="1">
              <a:defRPr/>
            </a:pPr>
            <a:r>
              <a:rPr lang="en-GB" sz="3400" dirty="0" smtClean="0"/>
              <a:t>Implants </a:t>
            </a:r>
            <a:r>
              <a:rPr lang="en-GB" sz="3400" dirty="0"/>
              <a:t>maintain the distraction till consolidation occurs in </a:t>
            </a:r>
            <a:r>
              <a:rPr lang="en-GB" sz="3400" dirty="0" smtClean="0"/>
              <a:t>vertebra. So no need for bone grafting.</a:t>
            </a:r>
            <a:endParaRPr lang="en-GB" sz="3400" dirty="0"/>
          </a:p>
          <a:p>
            <a:pPr algn="just" eaLnBrk="1" hangingPunct="1">
              <a:defRPr/>
            </a:pPr>
            <a:r>
              <a:rPr lang="en-GB" sz="3400" dirty="0" smtClean="0"/>
              <a:t>This </a:t>
            </a:r>
            <a:r>
              <a:rPr lang="en-GB" sz="3400" dirty="0"/>
              <a:t>method is more useful when there is multiple level involvement </a:t>
            </a:r>
            <a:r>
              <a:rPr lang="en-GB" sz="3400" dirty="0" err="1"/>
              <a:t>eg</a:t>
            </a:r>
            <a:r>
              <a:rPr lang="en-GB" sz="3400" dirty="0"/>
              <a:t>. skip lesions</a:t>
            </a:r>
          </a:p>
          <a:p>
            <a:pPr algn="just" eaLnBrk="1" hangingPunct="1">
              <a:defRPr/>
            </a:pPr>
            <a:endParaRPr lang="en-US" sz="28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92166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06929F2-B686-4D87-8393-CF6E48BCA9E0}" type="slidenum">
              <a:rPr lang="en-US" smtClean="0">
                <a:solidFill>
                  <a:srgbClr val="FFFFFF"/>
                </a:solidFill>
              </a:rPr>
              <a:pPr/>
              <a:t>28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6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976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Posterior spinal arthrodesis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39713" y="976313"/>
            <a:ext cx="6172200" cy="4114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400" b="1" dirty="0" smtClean="0"/>
              <a:t>ALBEE</a:t>
            </a:r>
            <a:r>
              <a:rPr lang="en-GB" sz="2400" dirty="0" smtClean="0"/>
              <a:t> – </a:t>
            </a:r>
            <a:r>
              <a:rPr lang="en-GB" sz="2400" dirty="0" err="1" smtClean="0"/>
              <a:t>tibial</a:t>
            </a:r>
            <a:r>
              <a:rPr lang="en-GB" sz="2400" dirty="0" smtClean="0"/>
              <a:t> graft inserted longitudinally in to the split </a:t>
            </a:r>
            <a:r>
              <a:rPr lang="en-GB" sz="2400" dirty="0" err="1" smtClean="0"/>
              <a:t>spinous</a:t>
            </a:r>
            <a:r>
              <a:rPr lang="en-GB" sz="2400" dirty="0" smtClean="0"/>
              <a:t> processes across the diseased site</a:t>
            </a:r>
          </a:p>
          <a:p>
            <a:pPr>
              <a:defRPr/>
            </a:pPr>
            <a:endParaRPr lang="en-GB" sz="2400" dirty="0" smtClean="0"/>
          </a:p>
          <a:p>
            <a:pPr>
              <a:defRPr/>
            </a:pPr>
            <a:r>
              <a:rPr lang="en-GB" sz="2400" b="1" dirty="0" smtClean="0"/>
              <a:t>HIBBS</a:t>
            </a:r>
            <a:r>
              <a:rPr lang="en-GB" sz="2400" dirty="0" smtClean="0"/>
              <a:t> – overlapping numerous small osseous flaps from contiguous </a:t>
            </a:r>
            <a:r>
              <a:rPr lang="en-GB" sz="2400" dirty="0" err="1" smtClean="0"/>
              <a:t>laminae</a:t>
            </a:r>
            <a:r>
              <a:rPr lang="en-GB" sz="2400" dirty="0" smtClean="0"/>
              <a:t>, </a:t>
            </a:r>
            <a:r>
              <a:rPr lang="en-GB" sz="2400" dirty="0" err="1" smtClean="0"/>
              <a:t>spinous</a:t>
            </a:r>
            <a:r>
              <a:rPr lang="en-GB" sz="2400" dirty="0" smtClean="0"/>
              <a:t> processes and articular facets</a:t>
            </a:r>
          </a:p>
          <a:p>
            <a:pPr>
              <a:defRPr/>
            </a:pPr>
            <a:r>
              <a:rPr lang="en-GB" sz="2400" dirty="0" smtClean="0"/>
              <a:t>Indications: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400" dirty="0" smtClean="0"/>
              <a:t>1. Mechanical instability of spine in otherwise healed disease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400" dirty="0" smtClean="0"/>
              <a:t>2. To stabilize the </a:t>
            </a:r>
            <a:r>
              <a:rPr lang="en-GB" sz="2400" dirty="0" err="1" smtClean="0"/>
              <a:t>craniovertebral</a:t>
            </a:r>
            <a:r>
              <a:rPr lang="en-GB" sz="2400" dirty="0" smtClean="0"/>
              <a:t> region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400" dirty="0" smtClean="0"/>
              <a:t>3. As a part of </a:t>
            </a:r>
            <a:r>
              <a:rPr lang="en-GB" sz="2400" dirty="0" err="1" smtClean="0"/>
              <a:t>panvertebral</a:t>
            </a:r>
            <a:r>
              <a:rPr lang="en-GB" sz="2400" dirty="0" smtClean="0"/>
              <a:t> operation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93190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0AF781A-63CE-4A25-B042-41FF54B1BFC1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29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931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500" y="1524000"/>
            <a:ext cx="27305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82" t="23483" r="15186"/>
          <a:stretch>
            <a:fillRect/>
          </a:stretch>
        </p:blipFill>
        <p:spPr bwMode="auto">
          <a:xfrm>
            <a:off x="6223000" y="3810000"/>
            <a:ext cx="2868613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740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NATURAL COURSE WITHOUT CHEMOTHERAPY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914400"/>
            <a:ext cx="8610600" cy="5791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DC9E1F"/>
              </a:buClr>
              <a:buFont typeface="Arial" charset="0"/>
              <a:buNone/>
              <a:defRPr/>
            </a:pPr>
            <a:r>
              <a:rPr lang="en-US" sz="2400" b="1" u="sng" dirty="0" smtClean="0">
                <a:solidFill>
                  <a:srgbClr val="FFFFFF"/>
                </a:solidFill>
              </a:rPr>
              <a:t>STAGE OF ONSET</a:t>
            </a:r>
          </a:p>
          <a:p>
            <a:pPr eaLnBrk="1" hangingPunct="1">
              <a:buClr>
                <a:srgbClr val="DC9E1F"/>
              </a:buClr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Lasts 1 month to 1 year</a:t>
            </a:r>
          </a:p>
          <a:p>
            <a:pPr eaLnBrk="1" hangingPunct="1">
              <a:buClr>
                <a:srgbClr val="DC9E1F"/>
              </a:buClr>
              <a:buFont typeface="Wingdings" pitchFamily="2" charset="2"/>
              <a:buChar char="Ø"/>
              <a:defRPr/>
            </a:pPr>
            <a:r>
              <a:rPr lang="en-US" sz="2400" dirty="0" err="1" smtClean="0">
                <a:solidFill>
                  <a:srgbClr val="FFFFFF"/>
                </a:solidFill>
              </a:rPr>
              <a:t>Localised</a:t>
            </a:r>
            <a:r>
              <a:rPr lang="en-US" sz="2400" dirty="0" smtClean="0">
                <a:solidFill>
                  <a:srgbClr val="FFFFFF"/>
                </a:solidFill>
              </a:rPr>
              <a:t> disease --- warm, tender swelling --- </a:t>
            </a:r>
            <a:r>
              <a:rPr lang="en-US" sz="2400" dirty="0" err="1" smtClean="0">
                <a:solidFill>
                  <a:srgbClr val="FFFFFF"/>
                </a:solidFill>
              </a:rPr>
              <a:t>Localised</a:t>
            </a:r>
            <a:r>
              <a:rPr lang="en-US" sz="2400" dirty="0" smtClean="0">
                <a:solidFill>
                  <a:srgbClr val="FFFFFF"/>
                </a:solidFill>
              </a:rPr>
              <a:t> osteoporosis with </a:t>
            </a:r>
            <a:r>
              <a:rPr lang="en-US" sz="2400" dirty="0" err="1" smtClean="0">
                <a:solidFill>
                  <a:srgbClr val="FFFFFF"/>
                </a:solidFill>
              </a:rPr>
              <a:t>minimised</a:t>
            </a:r>
            <a:r>
              <a:rPr lang="en-US" sz="2400" dirty="0" smtClean="0">
                <a:solidFill>
                  <a:srgbClr val="FFFFFF"/>
                </a:solidFill>
              </a:rPr>
              <a:t> destruction</a:t>
            </a:r>
          </a:p>
          <a:p>
            <a:pPr eaLnBrk="1" hangingPunct="1">
              <a:buClr>
                <a:srgbClr val="DC9E1F"/>
              </a:buClr>
              <a:buFont typeface="Wingdings" pitchFamily="2" charset="2"/>
              <a:buChar char="Ø"/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DC9E1F"/>
              </a:buClr>
              <a:buFont typeface="Arial" charset="0"/>
              <a:buNone/>
              <a:defRPr/>
            </a:pPr>
            <a:r>
              <a:rPr lang="en-US" sz="2400" b="1" u="sng" dirty="0">
                <a:solidFill>
                  <a:srgbClr val="FFFFFF"/>
                </a:solidFill>
              </a:rPr>
              <a:t>STAGE OF DESTRUCTION</a:t>
            </a:r>
          </a:p>
          <a:p>
            <a:pPr eaLnBrk="1" hangingPunct="1">
              <a:lnSpc>
                <a:spcPct val="90000"/>
              </a:lnSpc>
              <a:buClr>
                <a:srgbClr val="DC9E1F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</a:rPr>
              <a:t>Lasts 1 to 3 years</a:t>
            </a:r>
          </a:p>
          <a:p>
            <a:pPr eaLnBrk="1" hangingPunct="1">
              <a:lnSpc>
                <a:spcPct val="90000"/>
              </a:lnSpc>
              <a:buClr>
                <a:srgbClr val="DC9E1F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</a:rPr>
              <a:t>Gross destruction of bones and joints with deformity, subluxation, contractures and abscess formation             </a:t>
            </a:r>
            <a:endParaRPr lang="en-US" sz="2400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DC9E1F"/>
              </a:buClr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Abscess gets ruptured, sinuses and </a:t>
            </a:r>
            <a:r>
              <a:rPr lang="en-US" sz="2400" dirty="0">
                <a:solidFill>
                  <a:srgbClr val="FFFFFF"/>
                </a:solidFill>
              </a:rPr>
              <a:t>secondary pyogenic infections occur</a:t>
            </a:r>
          </a:p>
          <a:p>
            <a:pPr eaLnBrk="1" hangingPunct="1">
              <a:lnSpc>
                <a:spcPct val="90000"/>
              </a:lnSpc>
              <a:buClr>
                <a:srgbClr val="DC9E1F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</a:rPr>
              <a:t>LOWERED </a:t>
            </a:r>
            <a:r>
              <a:rPr lang="en-US" sz="2400" dirty="0" err="1">
                <a:solidFill>
                  <a:srgbClr val="FFFFFF"/>
                </a:solidFill>
              </a:rPr>
              <a:t>Defence</a:t>
            </a:r>
            <a:r>
              <a:rPr lang="en-US" sz="2400" dirty="0">
                <a:solidFill>
                  <a:srgbClr val="FFFFFF"/>
                </a:solidFill>
              </a:rPr>
              <a:t> mechanism </a:t>
            </a:r>
          </a:p>
          <a:p>
            <a:pPr eaLnBrk="1" hangingPunct="1">
              <a:lnSpc>
                <a:spcPct val="90000"/>
              </a:lnSpc>
              <a:buClr>
                <a:srgbClr val="DC9E1F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</a:rPr>
              <a:t>Severe </a:t>
            </a:r>
            <a:r>
              <a:rPr lang="en-US" sz="2400" dirty="0" smtClean="0">
                <a:solidFill>
                  <a:srgbClr val="FFFFFF"/>
                </a:solidFill>
              </a:rPr>
              <a:t>cachexia</a:t>
            </a:r>
          </a:p>
          <a:p>
            <a:pPr eaLnBrk="1" hangingPunct="1">
              <a:lnSpc>
                <a:spcPct val="90000"/>
              </a:lnSpc>
              <a:buClr>
                <a:srgbClr val="DC9E1F"/>
              </a:buClr>
              <a:buFont typeface="Wingdings" pitchFamily="2" charset="2"/>
              <a:buChar char="Ø"/>
              <a:defRPr/>
            </a:pPr>
            <a:r>
              <a:rPr lang="en-GB" sz="2400" dirty="0" err="1">
                <a:solidFill>
                  <a:srgbClr val="FFFFFF"/>
                </a:solidFill>
              </a:rPr>
              <a:t>Miliary</a:t>
            </a:r>
            <a:r>
              <a:rPr lang="en-GB" sz="2400" dirty="0">
                <a:solidFill>
                  <a:srgbClr val="FFFFFF"/>
                </a:solidFill>
              </a:rPr>
              <a:t> tuberculosis and/or meningitis</a:t>
            </a:r>
          </a:p>
          <a:p>
            <a:pPr eaLnBrk="1" hangingPunct="1">
              <a:lnSpc>
                <a:spcPct val="90000"/>
              </a:lnSpc>
              <a:buClr>
                <a:srgbClr val="DC9E1F"/>
              </a:buClr>
              <a:buFont typeface="Wingdings" pitchFamily="2" charset="2"/>
              <a:buChar char="Ø"/>
              <a:defRPr/>
            </a:pPr>
            <a:r>
              <a:rPr lang="en-GB" sz="2400" dirty="0">
                <a:solidFill>
                  <a:srgbClr val="FFFFFF"/>
                </a:solidFill>
              </a:rPr>
              <a:t>1/3rd of patients die</a:t>
            </a:r>
          </a:p>
          <a:p>
            <a:pPr eaLnBrk="1" hangingPunct="1">
              <a:lnSpc>
                <a:spcPct val="90000"/>
              </a:lnSpc>
              <a:buClr>
                <a:srgbClr val="DC9E1F"/>
              </a:buClr>
              <a:buFont typeface="Wingdings" pitchFamily="2" charset="2"/>
              <a:buChar char="Ø"/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 eaLnBrk="1" hangingPunct="1">
              <a:buClr>
                <a:srgbClr val="DC9E1F"/>
              </a:buClr>
              <a:buFont typeface="Arial" charset="0"/>
              <a:buNone/>
              <a:defRPr/>
            </a:pPr>
            <a:endParaRPr lang="en-US" dirty="0" smtClean="0">
              <a:solidFill>
                <a:srgbClr val="FFFFFF"/>
              </a:solidFill>
            </a:endParaRPr>
          </a:p>
          <a:p>
            <a:pPr eaLnBrk="1" hangingPunct="1">
              <a:buClr>
                <a:srgbClr val="DC9E1F"/>
              </a:buClr>
              <a:buFont typeface="Wingdings" pitchFamily="2" charset="2"/>
              <a:buChar char="Ø"/>
              <a:defRPr/>
            </a:pPr>
            <a:endParaRPr lang="en-US" u="sng" dirty="0" smtClean="0">
              <a:solidFill>
                <a:srgbClr val="FFFFFF"/>
              </a:solidFill>
            </a:endParaRPr>
          </a:p>
          <a:p>
            <a:pPr eaLnBrk="1" hangingPunct="1">
              <a:buClr>
                <a:srgbClr val="DC9E1F"/>
              </a:buClr>
              <a:buFont typeface="Wingdings" pitchFamily="2" charset="2"/>
              <a:buNone/>
              <a:defRPr/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6656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B771FC6-2957-47EF-B5CB-0257DBF2FE48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89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BONE GRAFTING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5438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800" dirty="0" err="1" smtClean="0"/>
              <a:t>Tricortical</a:t>
            </a:r>
            <a:r>
              <a:rPr lang="en-US" sz="2800" dirty="0" smtClean="0"/>
              <a:t> iliac crest : good ,                                               preferred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800" dirty="0" smtClean="0"/>
              <a:t>Rib graft :  good </a:t>
            </a:r>
            <a:r>
              <a:rPr lang="en-US" sz="2800" dirty="0" err="1" smtClean="0"/>
              <a:t>osteo</a:t>
            </a:r>
            <a:r>
              <a:rPr lang="en-US" sz="2800" dirty="0" smtClean="0"/>
              <a:t>-induction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likely to fracture or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      collapse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800" dirty="0" smtClean="0"/>
              <a:t>Fibular            good strength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 femoral   :            and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 </a:t>
            </a:r>
            <a:r>
              <a:rPr lang="en-US" sz="2800" dirty="0" err="1" smtClean="0"/>
              <a:t>tibial</a:t>
            </a:r>
            <a:r>
              <a:rPr lang="en-US" sz="2800" dirty="0" smtClean="0"/>
              <a:t>            poor </a:t>
            </a:r>
            <a:r>
              <a:rPr lang="en-US" sz="2800" dirty="0" err="1" smtClean="0"/>
              <a:t>osteo</a:t>
            </a:r>
            <a:r>
              <a:rPr lang="en-US" sz="2800" dirty="0" smtClean="0"/>
              <a:t> induction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</a:t>
            </a:r>
          </a:p>
        </p:txBody>
      </p:sp>
      <p:sp>
        <p:nvSpPr>
          <p:cNvPr id="94212" name="AutoShape 4"/>
          <p:cNvSpPr>
            <a:spLocks/>
          </p:cNvSpPr>
          <p:nvPr/>
        </p:nvSpPr>
        <p:spPr bwMode="auto">
          <a:xfrm>
            <a:off x="2743200" y="4343400"/>
            <a:ext cx="152400" cy="12192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94213" name="Picture 18" descr="DSC0001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2919413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4" name="Picture 17" descr="DSC0001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05200"/>
            <a:ext cx="1641475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94217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1A7F752-6C33-49A3-B572-6458B1397AA7}" type="slidenum">
              <a:rPr lang="en-US" smtClean="0">
                <a:solidFill>
                  <a:srgbClr val="FFFFFF"/>
                </a:solidFill>
              </a:rPr>
              <a:pPr/>
              <a:t>30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206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Surgical correction of severe </a:t>
            </a:r>
            <a:r>
              <a:rPr lang="en-GB" dirty="0" err="1" smtClean="0"/>
              <a:t>kyphotic</a:t>
            </a:r>
            <a:r>
              <a:rPr lang="en-GB" dirty="0" smtClean="0"/>
              <a:t> deformity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257800" cy="4114800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To perform an osteotomy on the concave side of the curve and wedge it open (secured with strong </a:t>
            </a:r>
            <a:r>
              <a:rPr lang="en-GB" sz="2400" dirty="0" err="1" smtClean="0"/>
              <a:t>autogenous</a:t>
            </a:r>
            <a:r>
              <a:rPr lang="en-GB" sz="2400" dirty="0" smtClean="0"/>
              <a:t> iliac grafts). </a:t>
            </a:r>
          </a:p>
          <a:p>
            <a:pPr>
              <a:defRPr/>
            </a:pPr>
            <a:endParaRPr lang="en-GB" sz="2400" dirty="0" smtClean="0"/>
          </a:p>
          <a:p>
            <a:pPr>
              <a:defRPr/>
            </a:pPr>
            <a:r>
              <a:rPr lang="en-GB" sz="2400" dirty="0" smtClean="0"/>
              <a:t>To remove a wedge on the convex side and close this wedge (Harrington compression rods and hooks)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95238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FEC7B1D-0A0C-4CB2-8E0F-04177CDB0612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31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952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68" t="28000" r="34151" b="25937"/>
          <a:stretch>
            <a:fillRect/>
          </a:stretch>
        </p:blipFill>
        <p:spPr bwMode="auto">
          <a:xfrm>
            <a:off x="6172200" y="1752600"/>
            <a:ext cx="261620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712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PREVENTION OF DEFORMITY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400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33400" y="6172200"/>
            <a:ext cx="817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u="sng" smtClean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391275" y="1951038"/>
            <a:ext cx="1889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 flipH="1" flipV="1">
            <a:off x="2286000" y="54864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863600" y="6218238"/>
            <a:ext cx="49164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RECONSTITUTE POSTERIOR CONSTRUCT</a:t>
            </a:r>
          </a:p>
        </p:txBody>
      </p:sp>
      <p:sp>
        <p:nvSpPr>
          <p:cNvPr id="96264" name="Text Box 20"/>
          <p:cNvSpPr txBox="1">
            <a:spLocks noChangeArrowheads="1"/>
          </p:cNvSpPr>
          <p:nvPr/>
        </p:nvSpPr>
        <p:spPr bwMode="auto">
          <a:xfrm>
            <a:off x="4181475" y="3856038"/>
            <a:ext cx="1257300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POST,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+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PL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TITANIUM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CAGE</a:t>
            </a:r>
          </a:p>
        </p:txBody>
      </p:sp>
      <p:pic>
        <p:nvPicPr>
          <p:cNvPr id="96265" name="Picture 25" descr="DSC0001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00200"/>
            <a:ext cx="2919413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66" name="Picture 26" descr="DSC000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6763" y="1600200"/>
            <a:ext cx="1641475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67" name="Picture 27" descr="DSC0003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5763" y="3941763"/>
            <a:ext cx="1641475" cy="21891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68" name="Picture 28" descr="DSC0003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6763" y="3941763"/>
            <a:ext cx="1641475" cy="21891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962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8D778C-814E-4EDA-8C6E-DE63E61727AA}" type="slidenum">
              <a:rPr lang="en-US" smtClean="0">
                <a:solidFill>
                  <a:srgbClr val="FFFFFF"/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8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CORRECTION OF DEFORMITY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4117975" y="2303463"/>
            <a:ext cx="1133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PRE-OP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KOCHS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DL JN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3276600" y="4191000"/>
            <a:ext cx="25908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AKT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9 MTHS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EARLY NEURO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GLOBAL SURGERY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POST.+ ANT.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FFFFFF"/>
              </a:solidFill>
            </a:endParaRPr>
          </a:p>
        </p:txBody>
      </p:sp>
      <p:pic>
        <p:nvPicPr>
          <p:cNvPr id="97285" name="Picture 5" descr="DSC0000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600200"/>
            <a:ext cx="2641600" cy="21828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6" name="Picture 6" descr="DSC0000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6700" y="1600200"/>
            <a:ext cx="2641600" cy="21828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7" name="Picture 7" descr="DSC000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3550" y="3948113"/>
            <a:ext cx="1485900" cy="21828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8" name="Picture 8" descr="DSC0002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948113"/>
            <a:ext cx="1485900" cy="21828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972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280106-AFE7-4015-8C6D-A1AFA2C5344E}" type="slidenum">
              <a:rPr lang="en-US" smtClean="0">
                <a:solidFill>
                  <a:srgbClr val="FFFFFF"/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97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4114800" cy="3505200"/>
          </a:xfrm>
          <a:ln>
            <a:solidFill>
              <a:schemeClr val="tx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GB" sz="2800" dirty="0" smtClean="0"/>
              <a:t>Regular </a:t>
            </a:r>
            <a:r>
              <a:rPr lang="en-GB" sz="2800" dirty="0" err="1" smtClean="0"/>
              <a:t>neurocharting</a:t>
            </a:r>
            <a:endParaRPr lang="en-GB" sz="2800" dirty="0" smtClean="0"/>
          </a:p>
          <a:p>
            <a:pPr>
              <a:defRPr/>
            </a:pPr>
            <a:r>
              <a:rPr lang="en-GB" sz="2800" dirty="0" smtClean="0"/>
              <a:t>Taylor’s brace applied when patient sit for support </a:t>
            </a:r>
          </a:p>
          <a:p>
            <a:pPr>
              <a:defRPr/>
            </a:pPr>
            <a:r>
              <a:rPr lang="en-GB" sz="2800" dirty="0" smtClean="0"/>
              <a:t>Ambulatory after 3 months</a:t>
            </a:r>
          </a:p>
          <a:p>
            <a:pPr>
              <a:defRPr/>
            </a:pPr>
            <a:r>
              <a:rPr lang="en-GB" sz="2800" dirty="0" smtClean="0"/>
              <a:t>Variable to clinical and radiological outcome</a:t>
            </a:r>
            <a:endParaRPr lang="en-GB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GB" sz="3200" dirty="0" smtClean="0"/>
              <a:t>Taylor’s brace applied after 48 hours</a:t>
            </a:r>
          </a:p>
          <a:p>
            <a:pPr>
              <a:defRPr/>
            </a:pPr>
            <a:r>
              <a:rPr lang="en-GB" sz="3200" dirty="0" smtClean="0"/>
              <a:t>Patient is kept ambulatory</a:t>
            </a:r>
            <a:endParaRPr lang="en-GB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Post operative protocol</a:t>
            </a:r>
            <a:endParaRPr lang="en-GB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3733800" cy="574675"/>
          </a:xfrm>
        </p:spPr>
        <p:txBody>
          <a:bodyPr/>
          <a:lstStyle/>
          <a:p>
            <a:pPr algn="ctr">
              <a:defRPr/>
            </a:pPr>
            <a:r>
              <a:rPr lang="en-GB" sz="2400" b="1" dirty="0" smtClean="0"/>
              <a:t>NEUROLOGICALLY INTACT</a:t>
            </a:r>
            <a:endParaRPr lang="en-GB" sz="24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00600" y="1600200"/>
            <a:ext cx="3733800" cy="574675"/>
          </a:xfrm>
        </p:spPr>
        <p:txBody>
          <a:bodyPr/>
          <a:lstStyle/>
          <a:p>
            <a:pPr algn="ctr">
              <a:defRPr/>
            </a:pPr>
            <a:r>
              <a:rPr lang="en-GB" sz="2400" b="1" dirty="0" smtClean="0"/>
              <a:t>NEURODEFICIT</a:t>
            </a:r>
            <a:endParaRPr lang="en-GB" sz="24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98313" name="Slide Number Placehold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F7AB67C-C1EC-4B57-88FC-3351E665C1D4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34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097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921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RAJNIBEN PATIDAR, 25/F FRANKEL’S GR- D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1524000"/>
            <a:ext cx="75438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800" dirty="0" smtClean="0"/>
              <a:t>PREOP: L3-4 KOCH’S WITH PSOAS ABSCESS</a:t>
            </a:r>
          </a:p>
        </p:txBody>
      </p:sp>
      <p:pic>
        <p:nvPicPr>
          <p:cNvPr id="99332" name="Picture 4" descr="PA080884"/>
          <p:cNvPicPr>
            <a:picLocks noChangeAspect="1" noChangeArrowheads="1"/>
          </p:cNvPicPr>
          <p:nvPr/>
        </p:nvPicPr>
        <p:blipFill>
          <a:blip r:embed="rId2">
            <a:lum bright="18000"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27987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 descr="PA080883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27416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TextBox 1"/>
          <p:cNvSpPr txBox="1">
            <a:spLocks noChangeArrowheads="1"/>
          </p:cNvSpPr>
          <p:nvPr/>
        </p:nvSpPr>
        <p:spPr bwMode="auto">
          <a:xfrm>
            <a:off x="1600200" y="6096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i="1" smtClean="0">
                <a:solidFill>
                  <a:srgbClr val="FFFFFF"/>
                </a:solidFill>
              </a:rPr>
              <a:t>Courtesy: Prof Dr Golwala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99337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CBFDAD1-AA42-4464-BBF1-4ECF46EEF8AC}" type="slidenum">
              <a:rPr lang="en-US" smtClean="0">
                <a:solidFill>
                  <a:srgbClr val="FFFFFF"/>
                </a:solidFill>
              </a:rPr>
              <a:pPr/>
              <a:t>35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666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PA080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4829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 descr="PA0808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42672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 descr="PA0808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688"/>
            <a:ext cx="4191000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003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EC5C4B8-4723-444C-8F79-31BE117D4D0A}" type="slidenum">
              <a:rPr lang="en-US" smtClean="0">
                <a:solidFill>
                  <a:srgbClr val="FFFFFF"/>
                </a:solidFill>
              </a:rPr>
              <a:pPr/>
              <a:t>36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183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RAJNIBEN : IMMEDIATE POST OP 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mtClean="0"/>
          </a:p>
        </p:txBody>
      </p:sp>
      <p:pic>
        <p:nvPicPr>
          <p:cNvPr id="101380" name="Picture 4" descr="PA080886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30273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 descr="PA080885"/>
          <p:cNvPicPr>
            <a:picLocks noChangeAspect="1" noChangeArrowheads="1"/>
          </p:cNvPicPr>
          <p:nvPr/>
        </p:nvPicPr>
        <p:blipFill>
          <a:blip r:embed="rId3">
            <a:lum bright="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297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TextBox 5"/>
          <p:cNvSpPr txBox="1">
            <a:spLocks noChangeArrowheads="1"/>
          </p:cNvSpPr>
          <p:nvPr/>
        </p:nvSpPr>
        <p:spPr bwMode="auto">
          <a:xfrm>
            <a:off x="1600200" y="6096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i="1" smtClean="0">
                <a:solidFill>
                  <a:srgbClr val="FFFFFF"/>
                </a:solidFill>
              </a:rPr>
              <a:t>Courtesy: Prof Dr Golwala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01385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41BDC25-824E-4810-99B0-A4B0D6F6AD60}" type="slidenum">
              <a:rPr lang="en-US" smtClean="0">
                <a:solidFill>
                  <a:srgbClr val="FFFFFF"/>
                </a:solidFill>
              </a:rPr>
              <a:pPr/>
              <a:t>37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130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RAJNIBEN : 3 MONTHS POST OP 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mtClean="0"/>
          </a:p>
        </p:txBody>
      </p:sp>
      <p:pic>
        <p:nvPicPr>
          <p:cNvPr id="102404" name="Picture 4" descr="PB251310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88" y="1524000"/>
            <a:ext cx="3360737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 descr="PB251312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9713" y="1676400"/>
            <a:ext cx="3367087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TextBox 5"/>
          <p:cNvSpPr txBox="1">
            <a:spLocks noChangeArrowheads="1"/>
          </p:cNvSpPr>
          <p:nvPr/>
        </p:nvSpPr>
        <p:spPr bwMode="auto">
          <a:xfrm>
            <a:off x="1600200" y="6096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i="1" smtClean="0">
                <a:solidFill>
                  <a:srgbClr val="FFFFFF"/>
                </a:solidFill>
              </a:rPr>
              <a:t>Courtesy: Prof Dr Golwala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02409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52492C3-DF5E-4C22-BA3D-A5B983D3ACA9}" type="slidenum">
              <a:rPr lang="en-US" smtClean="0">
                <a:solidFill>
                  <a:srgbClr val="FFFFFF"/>
                </a:solidFill>
              </a:rPr>
              <a:pPr/>
              <a:t>38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852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smtClean="0"/>
              <a:t>YOGESH PATEL, 18/M,   KOCH’S C 3, FRANKEL’S GR- D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mtClean="0"/>
              <a:t> PREOP</a:t>
            </a:r>
          </a:p>
        </p:txBody>
      </p:sp>
      <p:pic>
        <p:nvPicPr>
          <p:cNvPr id="103428" name="Picture 4" descr="PA080895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16"/>
          <a:stretch>
            <a:fillRect/>
          </a:stretch>
        </p:blipFill>
        <p:spPr bwMode="auto">
          <a:xfrm>
            <a:off x="5334000" y="2141538"/>
            <a:ext cx="2686050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 descr="PA080896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981200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Line 6"/>
          <p:cNvSpPr>
            <a:spLocks noChangeShapeType="1"/>
          </p:cNvSpPr>
          <p:nvPr/>
        </p:nvSpPr>
        <p:spPr bwMode="auto">
          <a:xfrm flipH="1" flipV="1">
            <a:off x="4038600" y="44958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 flipH="1" flipV="1">
            <a:off x="4419600" y="434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432" name="TextBox 7"/>
          <p:cNvSpPr txBox="1">
            <a:spLocks noChangeArrowheads="1"/>
          </p:cNvSpPr>
          <p:nvPr/>
        </p:nvSpPr>
        <p:spPr bwMode="auto">
          <a:xfrm>
            <a:off x="1600200" y="6096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i="1" smtClean="0">
                <a:solidFill>
                  <a:srgbClr val="FFFFFF"/>
                </a:solidFill>
              </a:rPr>
              <a:t>Courtesy: Prof Dr Golwala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03435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0716E2-1F7C-4CE7-91F8-1EDD2DEEB2F6}" type="slidenum">
              <a:rPr lang="en-US" smtClean="0">
                <a:solidFill>
                  <a:srgbClr val="FFFFFF"/>
                </a:solidFill>
              </a:rPr>
              <a:pPr/>
              <a:t>39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327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921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STAGE OF REPAIR AND ANKYLOSIS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75438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Occurs 3 years after onset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Improved general condition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err="1" smtClean="0"/>
              <a:t>Resorption</a:t>
            </a:r>
            <a:r>
              <a:rPr lang="en-US" sz="2800" dirty="0" smtClean="0"/>
              <a:t> of  abscesses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Healed sinuses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Destroyed bones </a:t>
            </a:r>
            <a:r>
              <a:rPr lang="en-US" sz="2800" dirty="0" err="1" smtClean="0"/>
              <a:t>remineralised</a:t>
            </a:r>
            <a:endParaRPr lang="en-US" sz="2800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Fusion in deformed position(kyphosis)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Unsound </a:t>
            </a:r>
            <a:r>
              <a:rPr lang="en-US" sz="2800" dirty="0" err="1" smtClean="0"/>
              <a:t>ankylosis</a:t>
            </a:r>
            <a:r>
              <a:rPr lang="en-US" sz="2800" dirty="0" smtClean="0"/>
              <a:t>-unsatisfactory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(pain on movement and weight bearing)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44" t="25470" r="34920" b="20155"/>
          <a:stretch>
            <a:fillRect/>
          </a:stretch>
        </p:blipFill>
        <p:spPr bwMode="auto">
          <a:xfrm>
            <a:off x="5267325" y="1473200"/>
            <a:ext cx="32004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67591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E14117A-2FF7-42BD-AA72-DA0D4B75E92D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673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PA080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502761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 descr="PA080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"/>
            <a:ext cx="3962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 descr="PA0809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044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44E6C5-FD08-48A0-A69B-2B6F36AEFDA5}" type="slidenum">
              <a:rPr lang="en-US" smtClean="0">
                <a:solidFill>
                  <a:srgbClr val="FFFFFF"/>
                </a:solidFill>
              </a:rPr>
              <a:pPr/>
              <a:t>40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56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304800"/>
            <a:ext cx="78486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smtClean="0"/>
              <a:t>YOGESH : IMMEDIATE POST OP</a:t>
            </a:r>
          </a:p>
        </p:txBody>
      </p:sp>
      <p:pic>
        <p:nvPicPr>
          <p:cNvPr id="105475" name="Picture 5" descr="Photo015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67" r="16980"/>
          <a:stretch>
            <a:fillRect/>
          </a:stretch>
        </p:blipFill>
        <p:spPr bwMode="auto">
          <a:xfrm>
            <a:off x="1219200" y="1785938"/>
            <a:ext cx="3259138" cy="3810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76" name="Picture 4" descr="PA080897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277177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Line 6"/>
          <p:cNvSpPr>
            <a:spLocks noChangeShapeType="1"/>
          </p:cNvSpPr>
          <p:nvPr/>
        </p:nvSpPr>
        <p:spPr bwMode="auto">
          <a:xfrm flipH="1" flipV="1">
            <a:off x="7239000" y="3581400"/>
            <a:ext cx="990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H="1" flipV="1">
            <a:off x="3124200" y="2895600"/>
            <a:ext cx="1219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5479" name="TextBox 6"/>
          <p:cNvSpPr txBox="1">
            <a:spLocks noChangeArrowheads="1"/>
          </p:cNvSpPr>
          <p:nvPr/>
        </p:nvSpPr>
        <p:spPr bwMode="auto">
          <a:xfrm>
            <a:off x="1600200" y="6096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i="1" smtClean="0">
                <a:solidFill>
                  <a:srgbClr val="FFFFFF"/>
                </a:solidFill>
              </a:rPr>
              <a:t>Courtesy: Prof Dr Golwala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05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CD524ED-1977-4333-A085-EB8E177CCF5C}" type="slidenum">
              <a:rPr lang="en-US" smtClean="0">
                <a:solidFill>
                  <a:srgbClr val="FFFFFF"/>
                </a:solidFill>
              </a:rPr>
              <a:pPr/>
              <a:t>41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163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YOGESH : 3 MONTHS POST OP</a:t>
            </a:r>
          </a:p>
        </p:txBody>
      </p:sp>
      <p:pic>
        <p:nvPicPr>
          <p:cNvPr id="106499" name="Picture 3" descr="Photo014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600200" cy="2133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Photo014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3714750" cy="495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501" name="Picture 5" descr="Photo01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78" t="10001" r="24445" b="50000"/>
          <a:stretch>
            <a:fillRect/>
          </a:stretch>
        </p:blipFill>
        <p:spPr bwMode="auto">
          <a:xfrm>
            <a:off x="1447800" y="1676400"/>
            <a:ext cx="36972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Line 6"/>
          <p:cNvSpPr>
            <a:spLocks noChangeShapeType="1"/>
          </p:cNvSpPr>
          <p:nvPr/>
        </p:nvSpPr>
        <p:spPr bwMode="auto">
          <a:xfrm flipH="1">
            <a:off x="4191000" y="2514600"/>
            <a:ext cx="6858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6503" name="AutoShape 7"/>
          <p:cNvSpPr>
            <a:spLocks noChangeArrowheads="1"/>
          </p:cNvSpPr>
          <p:nvPr/>
        </p:nvSpPr>
        <p:spPr bwMode="auto">
          <a:xfrm>
            <a:off x="609600" y="3505200"/>
            <a:ext cx="8382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6504" name="TextBox 7"/>
          <p:cNvSpPr txBox="1">
            <a:spLocks noChangeArrowheads="1"/>
          </p:cNvSpPr>
          <p:nvPr/>
        </p:nvSpPr>
        <p:spPr bwMode="auto">
          <a:xfrm>
            <a:off x="1600200" y="6096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i="1" smtClean="0">
                <a:solidFill>
                  <a:srgbClr val="FFFFFF"/>
                </a:solidFill>
              </a:rPr>
              <a:t>Courtesy: Prof Dr Golwala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06507" name="Slide Number Placehold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50A4C41-E80D-4D06-AAC6-C41B489CD2AC}" type="slidenum">
              <a:rPr lang="en-US" smtClean="0">
                <a:solidFill>
                  <a:srgbClr val="FFFFFF"/>
                </a:solidFill>
              </a:rPr>
              <a:pPr/>
              <a:t>42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199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KANTIBHAI, M/60Y</a:t>
            </a:r>
            <a:endParaRPr lang="en-IN" dirty="0" smtClean="0"/>
          </a:p>
        </p:txBody>
      </p:sp>
      <p:pic>
        <p:nvPicPr>
          <p:cNvPr id="107523" name="Picture 2" descr="C:\Users\heli\Desktop\daddy\28082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886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3" descr="C:\Users\heli\Desktop\daddy\28082009(00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9020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075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E59365E-74E8-4326-A47F-073AF2D7873C}" type="slidenum">
              <a:rPr lang="en-US" smtClean="0">
                <a:solidFill>
                  <a:srgbClr val="FFFFFF"/>
                </a:solidFill>
              </a:rPr>
              <a:pPr/>
              <a:t>43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7528" name="TextBox 7"/>
          <p:cNvSpPr txBox="1">
            <a:spLocks noChangeArrowheads="1"/>
          </p:cNvSpPr>
          <p:nvPr/>
        </p:nvSpPr>
        <p:spPr bwMode="auto">
          <a:xfrm>
            <a:off x="1600200" y="6096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i="1" smtClean="0">
                <a:solidFill>
                  <a:srgbClr val="FFFFFF"/>
                </a:solidFill>
              </a:rPr>
              <a:t>Courtesy: Prof Dr Golwala </a:t>
            </a:r>
          </a:p>
        </p:txBody>
      </p:sp>
    </p:spTree>
    <p:extLst>
      <p:ext uri="{BB962C8B-B14F-4D97-AF65-F5344CB8AC3E}">
        <p14:creationId xmlns:p14="http://schemas.microsoft.com/office/powerpoint/2010/main" xmlns="" val="384809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F:\abhishek\100NIKON\DSCN0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92"/>
          <a:stretch>
            <a:fillRect/>
          </a:stretch>
        </p:blipFill>
        <p:spPr bwMode="auto">
          <a:xfrm>
            <a:off x="119063" y="614363"/>
            <a:ext cx="4767262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2" descr="F:\abhishek\100NIKON\DSCN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 t="3566"/>
          <a:stretch>
            <a:fillRect/>
          </a:stretch>
        </p:blipFill>
        <p:spPr bwMode="auto">
          <a:xfrm>
            <a:off x="4724400" y="488950"/>
            <a:ext cx="400685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085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EAC663E-F0CD-4CE2-AE50-615181CB800F}" type="slidenum">
              <a:rPr lang="en-US" smtClean="0">
                <a:solidFill>
                  <a:srgbClr val="FFFFFF"/>
                </a:solidFill>
              </a:rPr>
              <a:pPr/>
              <a:t>44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8551" name="TextBox 6"/>
          <p:cNvSpPr txBox="1">
            <a:spLocks noChangeArrowheads="1"/>
          </p:cNvSpPr>
          <p:nvPr/>
        </p:nvSpPr>
        <p:spPr bwMode="auto">
          <a:xfrm>
            <a:off x="1600200" y="6096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i="1" smtClean="0">
                <a:solidFill>
                  <a:srgbClr val="FFFFFF"/>
                </a:solidFill>
              </a:rPr>
              <a:t>Courtesy: Prof Dr Golwala </a:t>
            </a:r>
          </a:p>
        </p:txBody>
      </p:sp>
    </p:spTree>
    <p:extLst>
      <p:ext uri="{BB962C8B-B14F-4D97-AF65-F5344CB8AC3E}">
        <p14:creationId xmlns:p14="http://schemas.microsoft.com/office/powerpoint/2010/main" xmlns="" val="19010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 idx="4294967295"/>
          </p:nvPr>
        </p:nvSpPr>
        <p:spPr/>
        <p:txBody>
          <a:bodyPr bIns="91440"/>
          <a:lstStyle/>
          <a:p>
            <a:pPr algn="ctr" eaLnBrk="1" hangingPunct="1">
              <a:defRPr/>
            </a:pPr>
            <a:r>
              <a:rPr lang="en-US" smtClean="0"/>
              <a:t>COMPLICATIONS</a:t>
            </a:r>
            <a:endParaRPr lang="en-IN" smtClean="0"/>
          </a:p>
        </p:txBody>
      </p:sp>
      <p:sp>
        <p:nvSpPr>
          <p:cNvPr id="111619" name="Content Placeholder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273050" indent="-273050" eaLnBrk="1" hangingPunct="1">
              <a:defRPr/>
            </a:pPr>
            <a:r>
              <a:rPr lang="en-US" sz="3000" dirty="0" smtClean="0"/>
              <a:t>Paraplegia</a:t>
            </a:r>
          </a:p>
          <a:p>
            <a:pPr marL="547688" lvl="1" indent="-228600" eaLnBrk="1" hangingPunct="1">
              <a:defRPr/>
            </a:pPr>
            <a:r>
              <a:rPr lang="en-US" sz="2800" dirty="0" smtClean="0"/>
              <a:t>Difficult to rehabilitate</a:t>
            </a:r>
          </a:p>
          <a:p>
            <a:pPr marL="547688" lvl="1" indent="-228600" eaLnBrk="1" hangingPunct="1">
              <a:defRPr/>
            </a:pPr>
            <a:r>
              <a:rPr lang="en-US" sz="2800" dirty="0" smtClean="0"/>
              <a:t>Bed sores</a:t>
            </a:r>
          </a:p>
          <a:p>
            <a:pPr marL="547688" lvl="1" indent="-228600" eaLnBrk="1" hangingPunct="1">
              <a:defRPr/>
            </a:pPr>
            <a:r>
              <a:rPr lang="en-US" sz="2800" dirty="0" smtClean="0"/>
              <a:t>UTI</a:t>
            </a:r>
          </a:p>
          <a:p>
            <a:pPr marL="273050" indent="-273050" eaLnBrk="1" hangingPunct="1">
              <a:defRPr/>
            </a:pPr>
            <a:r>
              <a:rPr lang="en-US" sz="3000" dirty="0" smtClean="0"/>
              <a:t>Unyielding TB infection associated with HIV may lead to death.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095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03561D-26F2-4B2E-BC75-BB9E9CF354A9}" type="slidenum">
              <a:rPr lang="en-US" smtClean="0">
                <a:solidFill>
                  <a:srgbClr val="FFFFFF"/>
                </a:solidFill>
              </a:rPr>
              <a:pPr/>
              <a:t>45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8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AUTONOMIC DYSFUNCTION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400" dirty="0" smtClean="0"/>
              <a:t>SPINAL CORD LESION WITH NEUROLOGICAL DEFICIT IS ASSOCIATED WITH SIGNIFICANT </a:t>
            </a:r>
            <a:r>
              <a:rPr lang="en-US" sz="2400" u="sng" dirty="0" smtClean="0">
                <a:solidFill>
                  <a:srgbClr val="FF33CC"/>
                </a:solidFill>
              </a:rPr>
              <a:t>DYSFUNCTION OF</a:t>
            </a:r>
            <a:r>
              <a:rPr lang="en-US" sz="2400" dirty="0" smtClean="0"/>
              <a:t> </a:t>
            </a:r>
            <a:r>
              <a:rPr lang="en-US" sz="2400" u="sng" dirty="0" smtClean="0">
                <a:solidFill>
                  <a:srgbClr val="FF33CC"/>
                </a:solidFill>
              </a:rPr>
              <a:t>SYMPATHETIC</a:t>
            </a:r>
            <a:r>
              <a:rPr lang="en-US" sz="2400" dirty="0" smtClean="0"/>
              <a:t> NERVOUS SYSTEM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sz="2400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400" dirty="0" smtClean="0"/>
              <a:t>LOSS OF SUPRA-SPINAL CONTROL OF SYMPATHETIC NERVOUS SYSTEM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sz="2400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400" dirty="0" smtClean="0"/>
              <a:t>ASSOCIATED WITH </a:t>
            </a:r>
            <a:r>
              <a:rPr lang="en-US" sz="2400" u="sng" dirty="0" smtClean="0">
                <a:solidFill>
                  <a:srgbClr val="FF33CC"/>
                </a:solidFill>
              </a:rPr>
              <a:t>CERVICAL AND</a:t>
            </a:r>
            <a:r>
              <a:rPr lang="en-US" sz="2400" dirty="0" smtClean="0"/>
              <a:t> </a:t>
            </a:r>
            <a:r>
              <a:rPr lang="en-US" sz="2400" u="sng" dirty="0" smtClean="0">
                <a:solidFill>
                  <a:srgbClr val="FF33CC"/>
                </a:solidFill>
              </a:rPr>
              <a:t>DORSAL SPINE TUBERCULOSIS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10598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C5F6EDC-FB4F-402A-BAA1-3CD22BC42583}" type="slidenum">
              <a:rPr lang="en-US" smtClean="0">
                <a:solidFill>
                  <a:srgbClr val="FFFFFF"/>
                </a:solidFill>
              </a:rPr>
              <a:pPr/>
              <a:t>46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384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AUTONOMIC DYSFUNCTION CONT…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981200"/>
            <a:ext cx="83058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dirty="0" smtClean="0"/>
              <a:t>COMPLICATED BY  3 PHENOMENON BELOW THE LEVEL OF LESION: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1) REDUCED SYMPATHETIC ACTIVITY LEADS TO </a:t>
            </a:r>
            <a:r>
              <a:rPr lang="en-US" sz="2400" u="sng" dirty="0" smtClean="0">
                <a:solidFill>
                  <a:srgbClr val="FF33CC"/>
                </a:solidFill>
              </a:rPr>
              <a:t>ORTHOSTATIC HYPOTENSION</a:t>
            </a:r>
            <a:r>
              <a:rPr lang="en-US" sz="2400" dirty="0" smtClean="0"/>
              <a:t> 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</a:t>
            </a:r>
            <a:endParaRPr lang="en-US" sz="2400" u="sng" dirty="0" smtClean="0">
              <a:solidFill>
                <a:srgbClr val="FF33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2)</a:t>
            </a:r>
            <a:r>
              <a:rPr lang="en-US" sz="2400" dirty="0" smtClean="0">
                <a:solidFill>
                  <a:srgbClr val="FF33CC"/>
                </a:solidFill>
              </a:rPr>
              <a:t> </a:t>
            </a:r>
            <a:r>
              <a:rPr lang="en-US" sz="2400" u="sng" dirty="0" smtClean="0">
                <a:solidFill>
                  <a:srgbClr val="FF33CC"/>
                </a:solidFill>
              </a:rPr>
              <a:t>LOW RESTING BLOOD PRESSURE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u="sng" dirty="0" smtClean="0">
              <a:solidFill>
                <a:srgbClr val="FF33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FF33CC"/>
                </a:solidFill>
              </a:rPr>
              <a:t>     </a:t>
            </a:r>
            <a:r>
              <a:rPr lang="en-US" sz="2400" dirty="0" smtClean="0"/>
              <a:t>3)</a:t>
            </a:r>
            <a:r>
              <a:rPr lang="en-US" sz="2400" dirty="0" smtClean="0">
                <a:solidFill>
                  <a:srgbClr val="FF33CC"/>
                </a:solidFill>
              </a:rPr>
              <a:t> </a:t>
            </a:r>
            <a:r>
              <a:rPr lang="en-US" sz="2400" u="sng" dirty="0" smtClean="0">
                <a:solidFill>
                  <a:srgbClr val="FF33CC"/>
                </a:solidFill>
              </a:rPr>
              <a:t>REFLEX BRADYCARDIA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u="sng" dirty="0" smtClean="0">
              <a:solidFill>
                <a:srgbClr val="FF33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FF33CC"/>
                </a:solidFill>
              </a:rPr>
              <a:t>     </a:t>
            </a:r>
            <a:r>
              <a:rPr lang="en-US" sz="2400" dirty="0" smtClean="0"/>
              <a:t>4) </a:t>
            </a:r>
            <a:r>
              <a:rPr lang="en-US" sz="2400" u="sng" dirty="0" smtClean="0">
                <a:solidFill>
                  <a:srgbClr val="FF33CC"/>
                </a:solidFill>
              </a:rPr>
              <a:t>CARDIAC ARREST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11622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8F97DD1-AC60-4635-BD14-67565C36B42F}" type="slidenum">
              <a:rPr lang="en-US" smtClean="0">
                <a:solidFill>
                  <a:srgbClr val="FFFFFF"/>
                </a:solidFill>
              </a:rPr>
              <a:pPr/>
              <a:t>47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174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solidFill>
            <a:srgbClr val="00B050"/>
          </a:solidFill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GB" sz="2400" b="1" dirty="0" smtClean="0">
                <a:solidFill>
                  <a:schemeClr val="bg1"/>
                </a:solidFill>
              </a:rPr>
              <a:t>Decreased soft tissue shadow</a:t>
            </a:r>
          </a:p>
          <a:p>
            <a:pPr>
              <a:defRPr/>
            </a:pPr>
            <a:r>
              <a:rPr lang="en-GB" sz="2400" b="1" dirty="0" smtClean="0">
                <a:solidFill>
                  <a:schemeClr val="bg1"/>
                </a:solidFill>
              </a:rPr>
              <a:t>Disappearance of erosion</a:t>
            </a:r>
          </a:p>
          <a:p>
            <a:pPr>
              <a:defRPr/>
            </a:pPr>
            <a:r>
              <a:rPr lang="en-GB" sz="2400" b="1" dirty="0" smtClean="0">
                <a:solidFill>
                  <a:schemeClr val="bg1"/>
                </a:solidFill>
              </a:rPr>
              <a:t>Return of mineralization</a:t>
            </a:r>
          </a:p>
          <a:p>
            <a:pPr>
              <a:defRPr/>
            </a:pPr>
            <a:r>
              <a:rPr lang="en-GB" sz="2400" b="1" dirty="0" smtClean="0">
                <a:solidFill>
                  <a:schemeClr val="bg1"/>
                </a:solidFill>
              </a:rPr>
              <a:t>Graft incorporation</a:t>
            </a:r>
          </a:p>
          <a:p>
            <a:pPr>
              <a:defRPr/>
            </a:pPr>
            <a:r>
              <a:rPr lang="en-GB" sz="2400" b="1" dirty="0" smtClean="0">
                <a:solidFill>
                  <a:schemeClr val="bg1"/>
                </a:solidFill>
              </a:rPr>
              <a:t>Bony </a:t>
            </a:r>
            <a:r>
              <a:rPr lang="en-GB" sz="2400" b="1" dirty="0" err="1" smtClean="0">
                <a:solidFill>
                  <a:schemeClr val="bg1"/>
                </a:solidFill>
              </a:rPr>
              <a:t>ankylosis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solidFill>
            <a:srgbClr val="002060"/>
          </a:solidFill>
          <a:ln>
            <a:solidFill>
              <a:schemeClr val="tx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GB" sz="2800" dirty="0" smtClean="0"/>
              <a:t>Weight gain</a:t>
            </a:r>
          </a:p>
          <a:p>
            <a:pPr>
              <a:defRPr/>
            </a:pPr>
            <a:r>
              <a:rPr lang="en-GB" sz="2800" dirty="0" smtClean="0"/>
              <a:t>Pain relief</a:t>
            </a:r>
          </a:p>
          <a:p>
            <a:pPr>
              <a:defRPr/>
            </a:pPr>
            <a:r>
              <a:rPr lang="en-GB" sz="2800" dirty="0" smtClean="0"/>
              <a:t>Free Range of motion</a:t>
            </a:r>
          </a:p>
          <a:p>
            <a:pPr>
              <a:defRPr/>
            </a:pPr>
            <a:r>
              <a:rPr lang="en-GB" sz="2800" dirty="0" smtClean="0"/>
              <a:t>Resolution of abscesses</a:t>
            </a:r>
          </a:p>
          <a:p>
            <a:pPr>
              <a:defRPr/>
            </a:pPr>
            <a:r>
              <a:rPr lang="en-GB" sz="2800" dirty="0" smtClean="0"/>
              <a:t>Neurological recovery</a:t>
            </a:r>
            <a:endParaRPr lang="en-GB" sz="2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FOLLOW UP (MONTHS – 3,6,9,12,15,18)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3733800" cy="574675"/>
          </a:xfrm>
        </p:spPr>
        <p:txBody>
          <a:bodyPr/>
          <a:lstStyle/>
          <a:p>
            <a:pPr algn="ctr">
              <a:defRPr/>
            </a:pPr>
            <a:r>
              <a:rPr lang="en-GB" sz="2800" dirty="0" smtClean="0"/>
              <a:t>CLINICAL</a:t>
            </a:r>
            <a:endParaRPr lang="en-GB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800600" y="1600200"/>
            <a:ext cx="3733800" cy="574675"/>
          </a:xfrm>
        </p:spPr>
        <p:txBody>
          <a:bodyPr/>
          <a:lstStyle/>
          <a:p>
            <a:pPr algn="ctr">
              <a:defRPr/>
            </a:pPr>
            <a:r>
              <a:rPr lang="en-GB" sz="2800" dirty="0" smtClean="0"/>
              <a:t>RADIOLOGICAL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112649" name="Slide Number Placehold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001EA89-DE39-47F3-8C27-BFF0C714093F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48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2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Recurrence / relapse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z="2800" dirty="0" smtClean="0"/>
              <a:t>Extra </a:t>
            </a:r>
            <a:r>
              <a:rPr lang="en-GB" sz="2800" dirty="0" err="1" smtClean="0"/>
              <a:t>dural</a:t>
            </a:r>
            <a:r>
              <a:rPr lang="en-GB" sz="2800" dirty="0" smtClean="0"/>
              <a:t> granuloma</a:t>
            </a:r>
          </a:p>
          <a:p>
            <a:pPr>
              <a:defRPr/>
            </a:pPr>
            <a:r>
              <a:rPr lang="en-GB" sz="2800" dirty="0" smtClean="0"/>
              <a:t>Severe kyphosis</a:t>
            </a:r>
          </a:p>
          <a:p>
            <a:pPr>
              <a:defRPr/>
            </a:pPr>
            <a:r>
              <a:rPr lang="en-GB" sz="2800" dirty="0" smtClean="0"/>
              <a:t>Reactivation of lesion due to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/>
              <a:t> </a:t>
            </a:r>
            <a:r>
              <a:rPr lang="en-GB" sz="2800" dirty="0" smtClean="0"/>
              <a:t>     malnourishment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/>
              <a:t> </a:t>
            </a:r>
            <a:r>
              <a:rPr lang="en-GB" sz="2800" dirty="0" smtClean="0"/>
              <a:t>     RR / MDR / XDR TB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/>
              <a:t> </a:t>
            </a:r>
            <a:r>
              <a:rPr lang="en-GB" sz="2800" dirty="0" smtClean="0"/>
              <a:t>     HIV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113670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8510865-B360-4183-9FA0-B57A56E09D6C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49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13671" name="Picture 8" descr="xray (30-4-04)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6863" y="409575"/>
            <a:ext cx="1927225" cy="32226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6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38" t="5782" r="25348" b="7150"/>
          <a:stretch>
            <a:fillRect/>
          </a:stretch>
        </p:blipFill>
        <p:spPr bwMode="auto">
          <a:xfrm>
            <a:off x="4953000" y="3632200"/>
            <a:ext cx="2620963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83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Basic principles of management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Early diagnosis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Expeditious medical treatment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Aggressive surgical approach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Prevention of deformity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Expect good functional outcome</a:t>
            </a:r>
            <a:endParaRPr lang="en-GB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68614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43794C2-026E-4B8E-B763-5F0D1CEDA0E4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5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86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761"/>
          <a:stretch>
            <a:fillRect/>
          </a:stretch>
        </p:blipFill>
        <p:spPr bwMode="auto">
          <a:xfrm>
            <a:off x="6324600" y="3457575"/>
            <a:ext cx="254635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083"/>
          <a:stretch>
            <a:fillRect/>
          </a:stretch>
        </p:blipFill>
        <p:spPr bwMode="auto">
          <a:xfrm>
            <a:off x="6172200" y="1566863"/>
            <a:ext cx="2547938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07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GB" b="1" dirty="0" smtClean="0"/>
              <a:t>Prevention</a:t>
            </a:r>
            <a:br>
              <a:rPr lang="en-GB" b="1" dirty="0" smtClean="0"/>
            </a:br>
            <a:r>
              <a:rPr lang="en-GB" b="1" dirty="0" smtClean="0"/>
              <a:t>national strategic plan (2017-2025)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z="2800" dirty="0" smtClean="0"/>
              <a:t>Detect</a:t>
            </a:r>
          </a:p>
          <a:p>
            <a:pPr>
              <a:defRPr/>
            </a:pPr>
            <a:r>
              <a:rPr lang="en-GB" sz="2800" dirty="0" smtClean="0"/>
              <a:t>Treat</a:t>
            </a:r>
          </a:p>
          <a:p>
            <a:pPr>
              <a:defRPr/>
            </a:pPr>
            <a:r>
              <a:rPr lang="en-GB" sz="2800" dirty="0" smtClean="0"/>
              <a:t>Prevent</a:t>
            </a:r>
          </a:p>
          <a:p>
            <a:pPr>
              <a:defRPr/>
            </a:pPr>
            <a:r>
              <a:rPr lang="en-GB" sz="2800" dirty="0" smtClean="0"/>
              <a:t>Build </a:t>
            </a:r>
          </a:p>
          <a:p>
            <a:pPr>
              <a:defRPr/>
            </a:pPr>
            <a:endParaRPr lang="en-GB" sz="2800" dirty="0"/>
          </a:p>
          <a:p>
            <a:pPr marL="0" indent="0">
              <a:buFont typeface="Arial" charset="0"/>
              <a:buNone/>
              <a:defRPr/>
            </a:pPr>
            <a:r>
              <a:rPr lang="en-GB" sz="2000" i="1" dirty="0" smtClean="0"/>
              <a:t>                             TB </a:t>
            </a:r>
            <a:r>
              <a:rPr lang="en-GB" sz="2000" i="1" dirty="0" err="1" smtClean="0"/>
              <a:t>harega</a:t>
            </a:r>
            <a:r>
              <a:rPr lang="en-GB" sz="2000" i="1" dirty="0" smtClean="0"/>
              <a:t>, </a:t>
            </a:r>
            <a:r>
              <a:rPr lang="en-GB" sz="2000" i="1" dirty="0" err="1" smtClean="0"/>
              <a:t>Bharath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desh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jitega</a:t>
            </a:r>
            <a:endParaRPr lang="en-GB" sz="2000" i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14694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ACEF672-279D-4811-805B-579DFA85609A}" type="slidenum">
              <a:rPr lang="en-US" altLang="en-US" smtClean="0">
                <a:solidFill>
                  <a:srgbClr val="BCB372"/>
                </a:solidFill>
                <a:latin typeface="Verdana" pitchFamily="34" charset="0"/>
              </a:rPr>
              <a:pPr/>
              <a:t>50</a:t>
            </a:fld>
            <a:endParaRPr lang="en-US" altLang="en-US" smtClean="0">
              <a:solidFill>
                <a:srgbClr val="BCB372"/>
              </a:solidFill>
              <a:latin typeface="Verdana" pitchFamily="34" charset="0"/>
            </a:endParaRPr>
          </a:p>
        </p:txBody>
      </p:sp>
      <p:pic>
        <p:nvPicPr>
          <p:cNvPr id="1146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65" r="75156" b="67873"/>
          <a:stretch>
            <a:fillRect/>
          </a:stretch>
        </p:blipFill>
        <p:spPr bwMode="auto">
          <a:xfrm>
            <a:off x="2971800" y="1447800"/>
            <a:ext cx="29765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104"/>
          <a:stretch>
            <a:fillRect/>
          </a:stretch>
        </p:blipFill>
        <p:spPr bwMode="auto">
          <a:xfrm>
            <a:off x="6189663" y="1417638"/>
            <a:ext cx="29543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5425"/>
            <a:ext cx="1622425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3733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66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4456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Take home message</a:t>
            </a:r>
            <a:endParaRPr lang="en-GB" dirty="0"/>
          </a:p>
        </p:txBody>
      </p:sp>
      <p:sp>
        <p:nvSpPr>
          <p:cNvPr id="126979" name="Content Placeholder 5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2400" dirty="0" smtClean="0"/>
              <a:t>Prolonged, continuous, uninterrupted </a:t>
            </a:r>
            <a:r>
              <a:rPr lang="en-GB" sz="2400" dirty="0" err="1" smtClean="0"/>
              <a:t>antitubercular</a:t>
            </a:r>
            <a:r>
              <a:rPr lang="en-GB" sz="2400" dirty="0" smtClean="0"/>
              <a:t> chemotherapy is the main stay of treatment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dirty="0" smtClean="0"/>
              <a:t>Surgery is indicated for refractory disease, neurological deficits and </a:t>
            </a:r>
            <a:r>
              <a:rPr lang="en-GB" sz="2400" dirty="0" err="1" smtClean="0"/>
              <a:t>kyphotic</a:t>
            </a:r>
            <a:r>
              <a:rPr lang="en-GB" sz="2400" dirty="0" smtClean="0"/>
              <a:t> deformity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dirty="0" smtClean="0"/>
              <a:t>Objectives are surgical decompression with stabilization and deformity correction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dirty="0" smtClean="0"/>
              <a:t>Surgical approach depends on the level of lesion, extent of disease, age of the patient and expertise of the surgeon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1" i="1" dirty="0" smtClean="0">
                <a:solidFill>
                  <a:srgbClr val="FF0000"/>
                </a:solidFill>
              </a:rPr>
              <a:t>PREVENTION IS BETTER THAN CURE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1" i="1" dirty="0" smtClean="0">
                <a:solidFill>
                  <a:srgbClr val="FF0000"/>
                </a:solidFill>
              </a:rPr>
              <a:t>LIFE IS MOVEMENT AND MOVEMENT IS LIFE</a:t>
            </a:r>
          </a:p>
        </p:txBody>
      </p:sp>
      <p:sp>
        <p:nvSpPr>
          <p:cNvPr id="126980" name="Date Placeholder 1"/>
          <p:cNvSpPr>
            <a:spLocks noGrp="1"/>
          </p:cNvSpPr>
          <p:nvPr>
            <p:ph type="dt" sz="quarter" idx="14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21 JAN1UARY 2018</a:t>
            </a:r>
          </a:p>
        </p:txBody>
      </p:sp>
      <p:sp>
        <p:nvSpPr>
          <p:cNvPr id="126981" name="Footer Placeholder 2"/>
          <p:cNvSpPr>
            <a:spLocks noGrp="1"/>
          </p:cNvSpPr>
          <p:nvPr>
            <p:ph type="ftr" sz="quarter" idx="1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PGLC 2018</a:t>
            </a:r>
          </a:p>
        </p:txBody>
      </p:sp>
      <p:sp>
        <p:nvSpPr>
          <p:cNvPr id="115718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09E5FEB-5483-4722-9546-5F34605879F8}" type="slidenum">
              <a:rPr lang="en-US" altLang="en-US" smtClean="0">
                <a:solidFill>
                  <a:srgbClr val="FFFFFF"/>
                </a:solidFill>
              </a:rPr>
              <a:pPr/>
              <a:t>51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57600"/>
            <a:ext cx="8839200" cy="2792413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None/>
              <a:defRPr/>
            </a:pPr>
            <a:r>
              <a:rPr lang="en-GB" sz="2000" b="1" dirty="0" smtClean="0"/>
              <a:t>PROF DR PARESH GOLWALA (HOD ORTHOPAEDICS, Addl. DEAN, SBKS MIRC)</a:t>
            </a:r>
          </a:p>
          <a:p>
            <a:pPr>
              <a:buFont typeface="Arial" pitchFamily="34" charset="0"/>
              <a:buNone/>
              <a:defRPr/>
            </a:pPr>
            <a:endParaRPr lang="en-GB" sz="2000" b="1" dirty="0" smtClean="0"/>
          </a:p>
          <a:p>
            <a:pPr>
              <a:buFont typeface="Arial" pitchFamily="34" charset="0"/>
              <a:buNone/>
              <a:defRPr/>
            </a:pPr>
            <a:r>
              <a:rPr lang="en-GB" sz="2000" b="1" dirty="0" smtClean="0"/>
              <a:t>PROF DR SARVANG DESAI (HOU II ORTHOPAEDICS)</a:t>
            </a:r>
          </a:p>
          <a:p>
            <a:pPr>
              <a:buFont typeface="Arial" pitchFamily="34" charset="0"/>
              <a:buNone/>
              <a:defRPr/>
            </a:pPr>
            <a:endParaRPr lang="en-GB" sz="2000" b="1" dirty="0" smtClean="0"/>
          </a:p>
          <a:p>
            <a:pPr>
              <a:buFont typeface="Arial" pitchFamily="34" charset="0"/>
              <a:buNone/>
              <a:defRPr/>
            </a:pPr>
            <a:r>
              <a:rPr lang="en-GB" sz="2000" b="1" dirty="0" smtClean="0"/>
              <a:t>PROF DR BHAGWATI SALGOTRA (HOD NEUROSURGERY)</a:t>
            </a:r>
          </a:p>
          <a:p>
            <a:pPr>
              <a:buFont typeface="Arial" pitchFamily="34" charset="0"/>
              <a:buNone/>
              <a:defRPr/>
            </a:pPr>
            <a:r>
              <a:rPr lang="en-GB" sz="2000" b="1" dirty="0" smtClean="0"/>
              <a:t>PROF DR RAM CHADDA</a:t>
            </a:r>
          </a:p>
          <a:p>
            <a:pPr>
              <a:buFont typeface="Arial" pitchFamily="34" charset="0"/>
              <a:buNone/>
              <a:defRPr/>
            </a:pPr>
            <a:r>
              <a:rPr lang="en-GB" sz="2000" b="1" dirty="0" smtClean="0"/>
              <a:t>ORGANISING SECRETARY PGLC 2018 DR RISHIT SONI</a:t>
            </a:r>
          </a:p>
          <a:p>
            <a:pPr>
              <a:buFont typeface="Arial" pitchFamily="34" charset="0"/>
              <a:buNone/>
              <a:defRPr/>
            </a:pPr>
            <a:endParaRPr lang="en-GB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5105400" cy="1066800"/>
          </a:xfrm>
        </p:spPr>
        <p:txBody>
          <a:bodyPr/>
          <a:lstStyle/>
          <a:p>
            <a:pPr algn="l">
              <a:defRPr/>
            </a:pPr>
            <a:r>
              <a:rPr lang="en-GB" sz="2800" dirty="0" smtClean="0"/>
              <a:t>REFERENCES </a:t>
            </a:r>
            <a:br>
              <a:rPr lang="en-GB" sz="2800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11674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1A68D65-8585-49A4-AED7-21BEE0857834}" type="slidenum">
              <a:rPr lang="en-US" altLang="en-US" smtClean="0">
                <a:solidFill>
                  <a:srgbClr val="BCB372"/>
                </a:solidFill>
                <a:latin typeface="Verdana" pitchFamily="34" charset="0"/>
              </a:rPr>
              <a:pPr/>
              <a:t>52</a:t>
            </a:fld>
            <a:endParaRPr lang="en-US" altLang="en-US" smtClean="0">
              <a:solidFill>
                <a:srgbClr val="BCB372"/>
              </a:solidFill>
              <a:latin typeface="Verdana" pitchFamily="34" charset="0"/>
            </a:endParaRPr>
          </a:p>
        </p:txBody>
      </p:sp>
      <p:sp>
        <p:nvSpPr>
          <p:cNvPr id="116743" name="Rectangle 5"/>
          <p:cNvSpPr>
            <a:spLocks noChangeArrowheads="1"/>
          </p:cNvSpPr>
          <p:nvPr/>
        </p:nvSpPr>
        <p:spPr bwMode="auto">
          <a:xfrm>
            <a:off x="4800600" y="457200"/>
            <a:ext cx="3886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rgbClr val="FFFFFF"/>
                </a:solidFill>
                <a:latin typeface="Arial" charset="0"/>
              </a:rPr>
              <a:t>PROF DR SM TULI BOOK ON TB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rgbClr val="FFFFFF"/>
                </a:solidFill>
                <a:latin typeface="Arial" charset="0"/>
              </a:rPr>
              <a:t>ACLANDS VIDEO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rgbClr val="FFFFFF"/>
                </a:solidFill>
                <a:latin typeface="Arial" charset="0"/>
              </a:rPr>
              <a:t>PROF DR RAJSHEKARAN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rgbClr val="FFFFFF"/>
                </a:solidFill>
                <a:latin typeface="Arial" charset="0"/>
              </a:rPr>
              <a:t>NETTER’S ATLAS ON HUMAN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rgbClr val="FFFFFF"/>
                </a:solidFill>
                <a:latin typeface="Arial" charset="0"/>
              </a:rPr>
              <a:t>ANATOMY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rgbClr val="FFFFFF"/>
                </a:solidFill>
                <a:latin typeface="Arial" charset="0"/>
              </a:rPr>
              <a:t>ROTHMAN-SIMEONE SPINE 6TH EDITION </a:t>
            </a:r>
          </a:p>
        </p:txBody>
      </p:sp>
      <p:pic>
        <p:nvPicPr>
          <p:cNvPr id="11674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911" b="34044"/>
          <a:stretch>
            <a:fillRect/>
          </a:stretch>
        </p:blipFill>
        <p:spPr bwMode="auto">
          <a:xfrm>
            <a:off x="228600" y="2917825"/>
            <a:ext cx="5310188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998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18E76FB-56CF-4FAE-8163-A1A0057F911C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6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19" t="31793" r="44164" b="16725"/>
          <a:stretch>
            <a:fillRect/>
          </a:stretch>
        </p:blipFill>
        <p:spPr bwMode="auto">
          <a:xfrm>
            <a:off x="450850" y="474663"/>
            <a:ext cx="8135938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80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GB" b="1" dirty="0" smtClean="0"/>
              <a:t>MIDDLE PATH REGIME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GB" sz="2400" b="1" u="sng" dirty="0" smtClean="0"/>
              <a:t>Dr SM TULI</a:t>
            </a:r>
            <a:r>
              <a:rPr lang="en-GB" sz="2400" dirty="0" smtClean="0"/>
              <a:t>: </a:t>
            </a:r>
            <a:r>
              <a:rPr lang="en-GB" sz="2400" i="1" dirty="0" smtClean="0"/>
              <a:t>“ All spine TB cases do not require surgery and only those who do not respond to conservative measures should be operated</a:t>
            </a:r>
          </a:p>
          <a:p>
            <a:pPr>
              <a:defRPr/>
            </a:pPr>
            <a:r>
              <a:rPr lang="en-GB" sz="2400" dirty="0" smtClean="0"/>
              <a:t>Rest in hard bed</a:t>
            </a:r>
          </a:p>
          <a:p>
            <a:pPr>
              <a:defRPr/>
            </a:pPr>
            <a:r>
              <a:rPr lang="en-GB" sz="2400" dirty="0" smtClean="0"/>
              <a:t>Drugs (DOTS)</a:t>
            </a:r>
          </a:p>
          <a:p>
            <a:pPr>
              <a:defRPr/>
            </a:pPr>
            <a:r>
              <a:rPr lang="en-GB" sz="2400" dirty="0" smtClean="0"/>
              <a:t>X ray and ESR once in 3 months</a:t>
            </a:r>
          </a:p>
          <a:p>
            <a:pPr>
              <a:defRPr/>
            </a:pPr>
            <a:r>
              <a:rPr lang="en-GB" sz="2400" dirty="0" smtClean="0"/>
              <a:t>MRI once in 6 months for 2 years</a:t>
            </a:r>
          </a:p>
          <a:p>
            <a:pPr>
              <a:defRPr/>
            </a:pPr>
            <a:r>
              <a:rPr lang="en-GB" sz="2400" dirty="0" smtClean="0"/>
              <a:t>Gradual mobilization with Taylor’s brace at 3-9 weeks</a:t>
            </a:r>
          </a:p>
          <a:p>
            <a:pPr>
              <a:defRPr/>
            </a:pPr>
            <a:r>
              <a:rPr lang="en-GB" sz="2400" dirty="0" smtClean="0"/>
              <a:t>Aspirate abscesses and </a:t>
            </a:r>
            <a:r>
              <a:rPr lang="en-GB" sz="2400" dirty="0" err="1" smtClean="0"/>
              <a:t>instill</a:t>
            </a:r>
            <a:r>
              <a:rPr lang="en-GB" sz="2400" dirty="0" smtClean="0"/>
              <a:t> 1 </a:t>
            </a:r>
            <a:r>
              <a:rPr lang="en-GB" sz="2400" dirty="0" err="1" smtClean="0"/>
              <a:t>gm</a:t>
            </a:r>
            <a:r>
              <a:rPr lang="en-GB" sz="2400" dirty="0" smtClean="0"/>
              <a:t> streptomycin or </a:t>
            </a:r>
            <a:r>
              <a:rPr lang="en-GB" sz="2400" dirty="0" err="1" smtClean="0"/>
              <a:t>isoniazide</a:t>
            </a:r>
            <a:endParaRPr lang="en-GB" sz="2400" dirty="0" smtClean="0"/>
          </a:p>
          <a:p>
            <a:pPr>
              <a:defRPr/>
            </a:pPr>
            <a:endParaRPr lang="en-GB" sz="2400" dirty="0" smtClean="0"/>
          </a:p>
          <a:p>
            <a:pPr>
              <a:defRPr/>
            </a:pP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70662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113B3C8-6B28-4823-AC93-96ADD62EA065}" type="slidenum">
              <a:rPr lang="en-US" altLang="en-US" smtClean="0">
                <a:solidFill>
                  <a:srgbClr val="BCB372"/>
                </a:solidFill>
                <a:latin typeface="Verdana" pitchFamily="34" charset="0"/>
              </a:rPr>
              <a:pPr/>
              <a:t>7</a:t>
            </a:fld>
            <a:endParaRPr lang="en-US" altLang="en-US" smtClean="0">
              <a:solidFill>
                <a:srgbClr val="BCB372"/>
              </a:solidFill>
              <a:latin typeface="Verdana" pitchFamily="34" charset="0"/>
            </a:endParaRPr>
          </a:p>
        </p:txBody>
      </p:sp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400"/>
            <a:ext cx="2809875" cy="221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743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F3373E2-41AC-41A6-8049-8BED3242141D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8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16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18" t="38297" r="44164" b="14555"/>
          <a:stretch>
            <a:fillRect/>
          </a:stretch>
        </p:blipFill>
        <p:spPr bwMode="auto">
          <a:xfrm>
            <a:off x="382588" y="304800"/>
            <a:ext cx="53117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92463"/>
            <a:ext cx="4021138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44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472440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/>
              <a:t>pharmacotherapy</a:t>
            </a:r>
            <a:endParaRPr lang="en-GB" sz="36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727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947F07-E30E-44C5-9CFF-F4236CFFF4B9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727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33413"/>
            <a:ext cx="344487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179" t="55637" r="8411" b="25215"/>
          <a:stretch>
            <a:fillRect/>
          </a:stretch>
        </p:blipFill>
        <p:spPr bwMode="auto">
          <a:xfrm>
            <a:off x="457200" y="434975"/>
            <a:ext cx="2667000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2" name="Picture 8" descr="C:\Users\Aditya\Desktop\220px-Ethambutol_substance_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917"/>
          <a:stretch>
            <a:fillRect/>
          </a:stretch>
        </p:blipFill>
        <p:spPr bwMode="auto">
          <a:xfrm>
            <a:off x="6870700" y="3962400"/>
            <a:ext cx="20955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TextBox 3"/>
          <p:cNvSpPr txBox="1">
            <a:spLocks noChangeArrowheads="1"/>
          </p:cNvSpPr>
          <p:nvPr/>
        </p:nvSpPr>
        <p:spPr bwMode="auto">
          <a:xfrm>
            <a:off x="7234238" y="5302250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Ethambutol</a:t>
            </a:r>
          </a:p>
        </p:txBody>
      </p:sp>
    </p:spTree>
    <p:extLst>
      <p:ext uri="{BB962C8B-B14F-4D97-AF65-F5344CB8AC3E}">
        <p14:creationId xmlns:p14="http://schemas.microsoft.com/office/powerpoint/2010/main" xmlns="" val="124551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1689</Words>
  <Application>Microsoft Office PowerPoint</Application>
  <PresentationFormat>On-screen Show (4:3)</PresentationFormat>
  <Paragraphs>498</Paragraphs>
  <Slides>52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1_Horizon</vt:lpstr>
      <vt:lpstr> KOCH’S SPINE MANAGEMENT</vt:lpstr>
      <vt:lpstr>.</vt:lpstr>
      <vt:lpstr>NATURAL COURSE WITHOUT CHEMOTHERAPY</vt:lpstr>
      <vt:lpstr>STAGE OF REPAIR AND ANKYLOSIS</vt:lpstr>
      <vt:lpstr>Basic principles of management</vt:lpstr>
      <vt:lpstr>Slide 6</vt:lpstr>
      <vt:lpstr>MIDDLE PATH REGIME</vt:lpstr>
      <vt:lpstr>Slide 8</vt:lpstr>
      <vt:lpstr>pharmacotherapy</vt:lpstr>
      <vt:lpstr>Slide 10</vt:lpstr>
      <vt:lpstr>2nd line chemotherapy</vt:lpstr>
      <vt:lpstr>Dots (direct observation treatment strategy) – given daily (Recent Guidelines)</vt:lpstr>
      <vt:lpstr>Isoniazide                           PAS</vt:lpstr>
      <vt:lpstr>Rifampicin                         STREPTOMYCIN</vt:lpstr>
      <vt:lpstr>Bedaquiline                  &amp;   Delamanid</vt:lpstr>
      <vt:lpstr>Surgical   approaches </vt:lpstr>
      <vt:lpstr>ROLE OF SURGERY</vt:lpstr>
      <vt:lpstr>Indications of surgery</vt:lpstr>
      <vt:lpstr>PREFERRED APPROACHES</vt:lpstr>
      <vt:lpstr>TULI ‘S   RECOMMENDED  APPROACH</vt:lpstr>
      <vt:lpstr>Approaches to Cervical spine </vt:lpstr>
      <vt:lpstr>PARALYSIS – PREVENTION OF PROGRESSION</vt:lpstr>
      <vt:lpstr>Approaches to dorsal spine</vt:lpstr>
      <vt:lpstr>PARALYSIS – PREVENTION OF PROGRESSION</vt:lpstr>
      <vt:lpstr>ALD – ANTERO LATERAL DECOMPRESSION PARAPLEGIC / NEUROLOGICAL DEFICIT</vt:lpstr>
      <vt:lpstr> lumbar spine:       ANTERIOR SURGERY</vt:lpstr>
      <vt:lpstr>HARDWARE</vt:lpstr>
      <vt:lpstr>ANTERIOR   DECOMPRESSION   WITH POSTERIOR   INSTRUMENTATION with or without bone grafting</vt:lpstr>
      <vt:lpstr>Posterior spinal arthrodesis</vt:lpstr>
      <vt:lpstr>BONE GRAFTING</vt:lpstr>
      <vt:lpstr>Surgical correction of severe kyphotic deformity</vt:lpstr>
      <vt:lpstr>PREVENTION OF DEFORMITY</vt:lpstr>
      <vt:lpstr>CORRECTION OF DEFORMITY</vt:lpstr>
      <vt:lpstr>Post operative protocol</vt:lpstr>
      <vt:lpstr>RAJNIBEN PATIDAR, 25/F FRANKEL’S GR- D</vt:lpstr>
      <vt:lpstr>Slide 36</vt:lpstr>
      <vt:lpstr>RAJNIBEN : IMMEDIATE POST OP </vt:lpstr>
      <vt:lpstr>RAJNIBEN : 3 MONTHS POST OP </vt:lpstr>
      <vt:lpstr>YOGESH PATEL, 18/M,   KOCH’S C 3, FRANKEL’S GR- D</vt:lpstr>
      <vt:lpstr>Slide 40</vt:lpstr>
      <vt:lpstr>YOGESH : IMMEDIATE POST OP</vt:lpstr>
      <vt:lpstr>YOGESH : 3 MONTHS POST OP</vt:lpstr>
      <vt:lpstr>KANTIBHAI, M/60Y</vt:lpstr>
      <vt:lpstr>Slide 44</vt:lpstr>
      <vt:lpstr>COMPLICATIONS</vt:lpstr>
      <vt:lpstr>AUTONOMIC DYSFUNCTION</vt:lpstr>
      <vt:lpstr>AUTONOMIC DYSFUNCTION CONT…</vt:lpstr>
      <vt:lpstr>FOLLOW UP (MONTHS – 3,6,9,12,15,18)</vt:lpstr>
      <vt:lpstr>Recurrence / relapse</vt:lpstr>
      <vt:lpstr>Prevention national strategic plan (2017-2025)</vt:lpstr>
      <vt:lpstr>Take home message</vt:lpstr>
      <vt:lpstr>REFERENCES  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67 KOCH’S SPINE MANAGEMENT</dc:title>
  <dc:creator/>
  <cp:lastModifiedBy>user</cp:lastModifiedBy>
  <cp:revision>2</cp:revision>
  <dcterms:created xsi:type="dcterms:W3CDTF">2006-08-16T00:00:00Z</dcterms:created>
  <dcterms:modified xsi:type="dcterms:W3CDTF">2020-08-18T06:33:44Z</dcterms:modified>
</cp:coreProperties>
</file>