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93" r:id="rId1"/>
  </p:sldMasterIdLst>
  <p:notesMasterIdLst>
    <p:notesMasterId r:id="rId71"/>
  </p:notesMasterIdLst>
  <p:sldIdLst>
    <p:sldId id="257" r:id="rId2"/>
    <p:sldId id="258" r:id="rId3"/>
    <p:sldId id="282" r:id="rId4"/>
    <p:sldId id="260" r:id="rId5"/>
    <p:sldId id="283" r:id="rId6"/>
    <p:sldId id="284" r:id="rId7"/>
    <p:sldId id="285" r:id="rId8"/>
    <p:sldId id="293" r:id="rId9"/>
    <p:sldId id="296" r:id="rId10"/>
    <p:sldId id="294" r:id="rId11"/>
    <p:sldId id="286" r:id="rId12"/>
    <p:sldId id="266" r:id="rId13"/>
    <p:sldId id="265" r:id="rId14"/>
    <p:sldId id="264" r:id="rId15"/>
    <p:sldId id="268" r:id="rId16"/>
    <p:sldId id="302" r:id="rId17"/>
    <p:sldId id="303" r:id="rId18"/>
    <p:sldId id="304" r:id="rId19"/>
    <p:sldId id="305" r:id="rId20"/>
    <p:sldId id="306" r:id="rId21"/>
    <p:sldId id="300" r:id="rId22"/>
    <p:sldId id="307" r:id="rId23"/>
    <p:sldId id="308" r:id="rId24"/>
    <p:sldId id="309" r:id="rId25"/>
    <p:sldId id="269" r:id="rId26"/>
    <p:sldId id="319" r:id="rId27"/>
    <p:sldId id="270" r:id="rId28"/>
    <p:sldId id="271" r:id="rId29"/>
    <p:sldId id="320" r:id="rId30"/>
    <p:sldId id="278" r:id="rId31"/>
    <p:sldId id="279" r:id="rId32"/>
    <p:sldId id="272" r:id="rId33"/>
    <p:sldId id="273" r:id="rId34"/>
    <p:sldId id="275" r:id="rId35"/>
    <p:sldId id="310" r:id="rId36"/>
    <p:sldId id="311" r:id="rId37"/>
    <p:sldId id="312" r:id="rId38"/>
    <p:sldId id="318" r:id="rId39"/>
    <p:sldId id="313" r:id="rId40"/>
    <p:sldId id="317" r:id="rId41"/>
    <p:sldId id="314" r:id="rId42"/>
    <p:sldId id="321" r:id="rId43"/>
    <p:sldId id="315" r:id="rId44"/>
    <p:sldId id="316" r:id="rId45"/>
    <p:sldId id="322" r:id="rId46"/>
    <p:sldId id="324" r:id="rId47"/>
    <p:sldId id="326" r:id="rId48"/>
    <p:sldId id="328" r:id="rId49"/>
    <p:sldId id="289" r:id="rId50"/>
    <p:sldId id="325" r:id="rId51"/>
    <p:sldId id="329" r:id="rId52"/>
    <p:sldId id="330" r:id="rId53"/>
    <p:sldId id="331" r:id="rId54"/>
    <p:sldId id="332" r:id="rId55"/>
    <p:sldId id="333" r:id="rId56"/>
    <p:sldId id="334" r:id="rId57"/>
    <p:sldId id="335" r:id="rId58"/>
    <p:sldId id="336" r:id="rId59"/>
    <p:sldId id="337" r:id="rId60"/>
    <p:sldId id="338" r:id="rId61"/>
    <p:sldId id="339" r:id="rId62"/>
    <p:sldId id="340" r:id="rId63"/>
    <p:sldId id="341" r:id="rId64"/>
    <p:sldId id="346" r:id="rId65"/>
    <p:sldId id="343" r:id="rId66"/>
    <p:sldId id="342" r:id="rId67"/>
    <p:sldId id="344" r:id="rId68"/>
    <p:sldId id="345" r:id="rId69"/>
    <p:sldId id="347" r:id="rId7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0"/>
    <p:restoredTop sz="94665"/>
  </p:normalViewPr>
  <p:slideViewPr>
    <p:cSldViewPr snapToGrid="0" snapToObjects="1">
      <p:cViewPr varScale="1">
        <p:scale>
          <a:sx n="68" d="100"/>
          <a:sy n="68" d="100"/>
        </p:scale>
        <p:origin x="-786" y="-9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F90834C-5DA7-BC4B-9A98-F6F0AA42FC31}" type="datetimeFigureOut">
              <a:rPr lang="en-US" smtClean="0"/>
              <a:pPr/>
              <a:t>8/19/2020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2DA5AE2-1709-AD41-8561-9202EAFDCC0D}" type="slidenum">
              <a:rPr lang="en-US" smtClean="0"/>
              <a:pPr/>
              <a:t>‹#›</a:t>
            </a:fld>
            <a:endParaRPr lang="en-US"/>
          </a:p>
        </p:txBody>
      </p:sp>
    </p:spTree>
    <p:extLst>
      <p:ext uri="{BB962C8B-B14F-4D97-AF65-F5344CB8AC3E}">
        <p14:creationId xmlns="" xmlns:p14="http://schemas.microsoft.com/office/powerpoint/2010/main" val="17269677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2DA5AE2-1709-AD41-8561-9202EAFDCC0D}" type="slidenum">
              <a:rPr lang="en-US" smtClean="0"/>
              <a:pPr/>
              <a:t>41</a:t>
            </a:fld>
            <a:endParaRPr lang="en-US"/>
          </a:p>
        </p:txBody>
      </p:sp>
    </p:spTree>
    <p:extLst>
      <p:ext uri="{BB962C8B-B14F-4D97-AF65-F5344CB8AC3E}">
        <p14:creationId xmlns="" xmlns:p14="http://schemas.microsoft.com/office/powerpoint/2010/main" val="19050144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CA"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CA" smtClean="0"/>
              <a:t>Click to edit Master subtitle style</a:t>
            </a:r>
            <a:endParaRPr lang="en-US"/>
          </a:p>
        </p:txBody>
      </p:sp>
      <p:sp>
        <p:nvSpPr>
          <p:cNvPr id="4" name="Date Placeholder 3"/>
          <p:cNvSpPr>
            <a:spLocks noGrp="1"/>
          </p:cNvSpPr>
          <p:nvPr>
            <p:ph type="dt" sz="half" idx="10"/>
          </p:nvPr>
        </p:nvSpPr>
        <p:spPr/>
        <p:txBody>
          <a:bodyPr/>
          <a:lstStyle/>
          <a:p>
            <a:fld id="{5748F485-3315-7144-A975-02816BBA06FD}" type="datetimeFigureOut">
              <a:rPr lang="en-US" smtClean="0"/>
              <a:pPr/>
              <a:t>8/19/2020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CDDF00-F170-594A-930A-576CE1D9D568}" type="slidenum">
              <a:rPr lang="en-US" smtClean="0"/>
              <a:pPr/>
              <a:t>‹#›</a:t>
            </a:fld>
            <a:endParaRPr lang="en-US"/>
          </a:p>
        </p:txBody>
      </p:sp>
    </p:spTree>
    <p:extLst>
      <p:ext uri="{BB962C8B-B14F-4D97-AF65-F5344CB8AC3E}">
        <p14:creationId xmlns="" xmlns:p14="http://schemas.microsoft.com/office/powerpoint/2010/main" val="1124900204"/>
      </p:ext>
    </p:extLst>
  </p:cSld>
  <p:clrMapOvr>
    <a:masterClrMapping/>
  </p:clrMapOvr>
  <p:extLst>
    <p:ext uri="{DCECCB84-F9BA-43D5-87BE-67443E8EF086}">
      <p15:sldGuideLst xmlns=""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10"/>
          </p:nvPr>
        </p:nvSpPr>
        <p:spPr/>
        <p:txBody>
          <a:bodyPr/>
          <a:lstStyle/>
          <a:p>
            <a:fld id="{5748F485-3315-7144-A975-02816BBA06FD}" type="datetimeFigureOut">
              <a:rPr lang="en-US" smtClean="0"/>
              <a:pPr/>
              <a:t>8/19/2020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CDDF00-F170-594A-930A-576CE1D9D568}" type="slidenum">
              <a:rPr lang="en-US" smtClean="0"/>
              <a:pPr/>
              <a:t>‹#›</a:t>
            </a:fld>
            <a:endParaRPr lang="en-US"/>
          </a:p>
        </p:txBody>
      </p:sp>
    </p:spTree>
    <p:extLst>
      <p:ext uri="{BB962C8B-B14F-4D97-AF65-F5344CB8AC3E}">
        <p14:creationId xmlns="" xmlns:p14="http://schemas.microsoft.com/office/powerpoint/2010/main" val="1078191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CA"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10"/>
          </p:nvPr>
        </p:nvSpPr>
        <p:spPr/>
        <p:txBody>
          <a:bodyPr/>
          <a:lstStyle/>
          <a:p>
            <a:fld id="{5748F485-3315-7144-A975-02816BBA06FD}" type="datetimeFigureOut">
              <a:rPr lang="en-US" smtClean="0"/>
              <a:pPr/>
              <a:t>8/19/2020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CDDF00-F170-594A-930A-576CE1D9D568}" type="slidenum">
              <a:rPr lang="en-US" smtClean="0"/>
              <a:pPr/>
              <a:t>‹#›</a:t>
            </a:fld>
            <a:endParaRPr lang="en-US"/>
          </a:p>
        </p:txBody>
      </p:sp>
    </p:spTree>
    <p:extLst>
      <p:ext uri="{BB962C8B-B14F-4D97-AF65-F5344CB8AC3E}">
        <p14:creationId xmlns="" xmlns:p14="http://schemas.microsoft.com/office/powerpoint/2010/main" val="6897454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Content Placeholder 2"/>
          <p:cNvSpPr>
            <a:spLocks noGrp="1"/>
          </p:cNvSpPr>
          <p:nvPr>
            <p:ph idx="1"/>
          </p:nvPr>
        </p:nvSpPr>
        <p:spPr/>
        <p:txBody>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10"/>
          </p:nvPr>
        </p:nvSpPr>
        <p:spPr/>
        <p:txBody>
          <a:bodyPr/>
          <a:lstStyle/>
          <a:p>
            <a:fld id="{5748F485-3315-7144-A975-02816BBA06FD}" type="datetimeFigureOut">
              <a:rPr lang="en-US" smtClean="0"/>
              <a:pPr/>
              <a:t>8/19/2020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CDDF00-F170-594A-930A-576CE1D9D568}" type="slidenum">
              <a:rPr lang="en-US" smtClean="0"/>
              <a:pPr/>
              <a:t>‹#›</a:t>
            </a:fld>
            <a:endParaRPr lang="en-US"/>
          </a:p>
        </p:txBody>
      </p:sp>
    </p:spTree>
    <p:extLst>
      <p:ext uri="{BB962C8B-B14F-4D97-AF65-F5344CB8AC3E}">
        <p14:creationId xmlns="" xmlns:p14="http://schemas.microsoft.com/office/powerpoint/2010/main" val="18991840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CA"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CA" smtClean="0"/>
              <a:t>Click to edit Master text styles</a:t>
            </a:r>
          </a:p>
        </p:txBody>
      </p:sp>
      <p:sp>
        <p:nvSpPr>
          <p:cNvPr id="4" name="Date Placeholder 3"/>
          <p:cNvSpPr>
            <a:spLocks noGrp="1"/>
          </p:cNvSpPr>
          <p:nvPr>
            <p:ph type="dt" sz="half" idx="10"/>
          </p:nvPr>
        </p:nvSpPr>
        <p:spPr/>
        <p:txBody>
          <a:bodyPr/>
          <a:lstStyle/>
          <a:p>
            <a:fld id="{5748F485-3315-7144-A975-02816BBA06FD}" type="datetimeFigureOut">
              <a:rPr lang="en-US" smtClean="0"/>
              <a:pPr/>
              <a:t>8/19/2020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CDDF00-F170-594A-930A-576CE1D9D568}" type="slidenum">
              <a:rPr lang="en-US" smtClean="0"/>
              <a:pPr/>
              <a:t>‹#›</a:t>
            </a:fld>
            <a:endParaRPr lang="en-US"/>
          </a:p>
        </p:txBody>
      </p:sp>
    </p:spTree>
    <p:extLst>
      <p:ext uri="{BB962C8B-B14F-4D97-AF65-F5344CB8AC3E}">
        <p14:creationId xmlns="" xmlns:p14="http://schemas.microsoft.com/office/powerpoint/2010/main" val="15375048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5" name="Date Placeholder 4"/>
          <p:cNvSpPr>
            <a:spLocks noGrp="1"/>
          </p:cNvSpPr>
          <p:nvPr>
            <p:ph type="dt" sz="half" idx="10"/>
          </p:nvPr>
        </p:nvSpPr>
        <p:spPr/>
        <p:txBody>
          <a:bodyPr/>
          <a:lstStyle/>
          <a:p>
            <a:fld id="{5748F485-3315-7144-A975-02816BBA06FD}" type="datetimeFigureOut">
              <a:rPr lang="en-US" smtClean="0"/>
              <a:pPr/>
              <a:t>8/19/2020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CDDF00-F170-594A-930A-576CE1D9D568}" type="slidenum">
              <a:rPr lang="en-US" smtClean="0"/>
              <a:pPr/>
              <a:t>‹#›</a:t>
            </a:fld>
            <a:endParaRPr lang="en-US"/>
          </a:p>
        </p:txBody>
      </p:sp>
    </p:spTree>
    <p:extLst>
      <p:ext uri="{BB962C8B-B14F-4D97-AF65-F5344CB8AC3E}">
        <p14:creationId xmlns="" xmlns:p14="http://schemas.microsoft.com/office/powerpoint/2010/main" val="1732559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CA"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7" name="Date Placeholder 6"/>
          <p:cNvSpPr>
            <a:spLocks noGrp="1"/>
          </p:cNvSpPr>
          <p:nvPr>
            <p:ph type="dt" sz="half" idx="10"/>
          </p:nvPr>
        </p:nvSpPr>
        <p:spPr/>
        <p:txBody>
          <a:bodyPr/>
          <a:lstStyle/>
          <a:p>
            <a:fld id="{5748F485-3315-7144-A975-02816BBA06FD}" type="datetimeFigureOut">
              <a:rPr lang="en-US" smtClean="0"/>
              <a:pPr/>
              <a:t>8/19/2020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CDDF00-F170-594A-930A-576CE1D9D568}" type="slidenum">
              <a:rPr lang="en-US" smtClean="0"/>
              <a:pPr/>
              <a:t>‹#›</a:t>
            </a:fld>
            <a:endParaRPr lang="en-US"/>
          </a:p>
        </p:txBody>
      </p:sp>
    </p:spTree>
    <p:extLst>
      <p:ext uri="{BB962C8B-B14F-4D97-AF65-F5344CB8AC3E}">
        <p14:creationId xmlns="" xmlns:p14="http://schemas.microsoft.com/office/powerpoint/2010/main" val="20729982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smtClean="0"/>
              <a:t>Click to edit Master title style</a:t>
            </a:r>
            <a:endParaRPr lang="en-US"/>
          </a:p>
        </p:txBody>
      </p:sp>
      <p:sp>
        <p:nvSpPr>
          <p:cNvPr id="3" name="Date Placeholder 2"/>
          <p:cNvSpPr>
            <a:spLocks noGrp="1"/>
          </p:cNvSpPr>
          <p:nvPr>
            <p:ph type="dt" sz="half" idx="10"/>
          </p:nvPr>
        </p:nvSpPr>
        <p:spPr/>
        <p:txBody>
          <a:bodyPr/>
          <a:lstStyle/>
          <a:p>
            <a:fld id="{5748F485-3315-7144-A975-02816BBA06FD}" type="datetimeFigureOut">
              <a:rPr lang="en-US" smtClean="0"/>
              <a:pPr/>
              <a:t>8/19/2020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CDDF00-F170-594A-930A-576CE1D9D568}" type="slidenum">
              <a:rPr lang="en-US" smtClean="0"/>
              <a:pPr/>
              <a:t>‹#›</a:t>
            </a:fld>
            <a:endParaRPr lang="en-US"/>
          </a:p>
        </p:txBody>
      </p:sp>
    </p:spTree>
    <p:extLst>
      <p:ext uri="{BB962C8B-B14F-4D97-AF65-F5344CB8AC3E}">
        <p14:creationId xmlns="" xmlns:p14="http://schemas.microsoft.com/office/powerpoint/2010/main" val="1062265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48F485-3315-7144-A975-02816BBA06FD}" type="datetimeFigureOut">
              <a:rPr lang="en-US" smtClean="0"/>
              <a:pPr/>
              <a:t>8/19/2020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CDDF00-F170-594A-930A-576CE1D9D568}" type="slidenum">
              <a:rPr lang="en-US" smtClean="0"/>
              <a:pPr/>
              <a:t>‹#›</a:t>
            </a:fld>
            <a:endParaRPr lang="en-US"/>
          </a:p>
        </p:txBody>
      </p:sp>
    </p:spTree>
    <p:extLst>
      <p:ext uri="{BB962C8B-B14F-4D97-AF65-F5344CB8AC3E}">
        <p14:creationId xmlns="" xmlns:p14="http://schemas.microsoft.com/office/powerpoint/2010/main" val="790580737"/>
      </p:ext>
    </p:extLst>
  </p:cSld>
  <p:clrMapOvr>
    <a:masterClrMapping/>
  </p:clrMapOvr>
  <p:extLst>
    <p:ext uri="{DCECCB84-F9BA-43D5-87BE-67443E8EF086}">
      <p15:sldGuideLst xmlns=""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CA"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CA" smtClean="0"/>
              <a:t>Click to edit Master text styles</a:t>
            </a:r>
          </a:p>
        </p:txBody>
      </p:sp>
      <p:sp>
        <p:nvSpPr>
          <p:cNvPr id="5" name="Date Placeholder 4"/>
          <p:cNvSpPr>
            <a:spLocks noGrp="1"/>
          </p:cNvSpPr>
          <p:nvPr>
            <p:ph type="dt" sz="half" idx="10"/>
          </p:nvPr>
        </p:nvSpPr>
        <p:spPr/>
        <p:txBody>
          <a:bodyPr/>
          <a:lstStyle/>
          <a:p>
            <a:fld id="{5748F485-3315-7144-A975-02816BBA06FD}" type="datetimeFigureOut">
              <a:rPr lang="en-US" smtClean="0"/>
              <a:pPr/>
              <a:t>8/19/2020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CDDF00-F170-594A-930A-576CE1D9D568}" type="slidenum">
              <a:rPr lang="en-US" smtClean="0"/>
              <a:pPr/>
              <a:t>‹#›</a:t>
            </a:fld>
            <a:endParaRPr lang="en-US"/>
          </a:p>
        </p:txBody>
      </p:sp>
    </p:spTree>
    <p:extLst>
      <p:ext uri="{BB962C8B-B14F-4D97-AF65-F5344CB8AC3E}">
        <p14:creationId xmlns="" xmlns:p14="http://schemas.microsoft.com/office/powerpoint/2010/main" val="809122770"/>
      </p:ext>
    </p:extLst>
  </p:cSld>
  <p:clrMapOvr>
    <a:masterClrMapping/>
  </p:clrMapOvr>
  <p:extLst>
    <p:ext uri="{DCECCB84-F9BA-43D5-87BE-67443E8EF086}">
      <p15:sldGuideLst xmlns=""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CA"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CA" smtClean="0"/>
              <a:t>Click to edit Master text styles</a:t>
            </a:r>
          </a:p>
        </p:txBody>
      </p:sp>
      <p:sp>
        <p:nvSpPr>
          <p:cNvPr id="5" name="Date Placeholder 4"/>
          <p:cNvSpPr>
            <a:spLocks noGrp="1"/>
          </p:cNvSpPr>
          <p:nvPr>
            <p:ph type="dt" sz="half" idx="10"/>
          </p:nvPr>
        </p:nvSpPr>
        <p:spPr/>
        <p:txBody>
          <a:bodyPr/>
          <a:lstStyle/>
          <a:p>
            <a:fld id="{5748F485-3315-7144-A975-02816BBA06FD}" type="datetimeFigureOut">
              <a:rPr lang="en-US" smtClean="0"/>
              <a:pPr/>
              <a:t>8/19/2020</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8CDDF00-F170-594A-930A-576CE1D9D568}" type="slidenum">
              <a:rPr lang="en-US" smtClean="0"/>
              <a:pPr/>
              <a:t>‹#›</a:t>
            </a:fld>
            <a:endParaRPr lang="en-US"/>
          </a:p>
        </p:txBody>
      </p:sp>
    </p:spTree>
    <p:extLst>
      <p:ext uri="{BB962C8B-B14F-4D97-AF65-F5344CB8AC3E}">
        <p14:creationId xmlns="" xmlns:p14="http://schemas.microsoft.com/office/powerpoint/2010/main" val="10599425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CA"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48F485-3315-7144-A975-02816BBA06FD}" type="datetimeFigureOut">
              <a:rPr lang="en-US" smtClean="0"/>
              <a:pPr/>
              <a:t>8/19/2020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CDDF00-F170-594A-930A-576CE1D9D568}" type="slidenum">
              <a:rPr lang="en-US" smtClean="0"/>
              <a:pPr/>
              <a:t>‹#›</a:t>
            </a:fld>
            <a:endParaRPr lang="en-US"/>
          </a:p>
        </p:txBody>
      </p:sp>
    </p:spTree>
    <p:extLst>
      <p:ext uri="{BB962C8B-B14F-4D97-AF65-F5344CB8AC3E}">
        <p14:creationId xmlns="" xmlns:p14="http://schemas.microsoft.com/office/powerpoint/2010/main" val="906873109"/>
      </p:ext>
    </p:extLst>
  </p:cSld>
  <p:clrMap bg1="lt1" tx1="dk1" bg2="lt2" tx2="dk2" accent1="accent1" accent2="accent2" accent3="accent3" accent4="accent4" accent5="accent5" accent6="accent6" hlink="hlink" folHlink="folHlink"/>
  <p:sldLayoutIdLst>
    <p:sldLayoutId id="2147483894" r:id="rId1"/>
    <p:sldLayoutId id="2147483895" r:id="rId2"/>
    <p:sldLayoutId id="2147483896" r:id="rId3"/>
    <p:sldLayoutId id="2147483897" r:id="rId4"/>
    <p:sldLayoutId id="2147483898" r:id="rId5"/>
    <p:sldLayoutId id="2147483899" r:id="rId6"/>
    <p:sldLayoutId id="2147483900" r:id="rId7"/>
    <p:sldLayoutId id="2147483901" r:id="rId8"/>
    <p:sldLayoutId id="2147483902" r:id="rId9"/>
    <p:sldLayoutId id="2147483903" r:id="rId10"/>
    <p:sldLayoutId id="214748390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image" Target="NUL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image" Target="NUL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image" Target="NUL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image" Target="NULL"/><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9381" y="365125"/>
            <a:ext cx="11614067" cy="6023800"/>
          </a:xfrm>
        </p:spPr>
        <p:txBody>
          <a:bodyPr>
            <a:normAutofit/>
          </a:bodyPr>
          <a:lstStyle/>
          <a:p>
            <a:pPr algn="ctr"/>
            <a:r>
              <a:rPr lang="en-US" dirty="0" smtClean="0">
                <a:latin typeface="Times New Roman" charset="0"/>
                <a:ea typeface="Times New Roman" charset="0"/>
                <a:cs typeface="Times New Roman" charset="0"/>
              </a:rPr>
              <a:t>ACUTE LEUKAEMIA</a:t>
            </a:r>
            <a:br>
              <a:rPr lang="en-US" dirty="0" smtClean="0">
                <a:latin typeface="Times New Roman" charset="0"/>
                <a:ea typeface="Times New Roman" charset="0"/>
                <a:cs typeface="Times New Roman" charset="0"/>
              </a:rPr>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endParaRPr lang="en-US" dirty="0">
              <a:latin typeface="Times New Roman" charset="0"/>
              <a:ea typeface="Times New Roman" charset="0"/>
              <a:cs typeface="Times New Roman" charset="0"/>
            </a:endParaRPr>
          </a:p>
        </p:txBody>
      </p:sp>
    </p:spTree>
    <p:extLst>
      <p:ext uri="{BB962C8B-B14F-4D97-AF65-F5344CB8AC3E}">
        <p14:creationId xmlns="" xmlns:p14="http://schemas.microsoft.com/office/powerpoint/2010/main" val="8314788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 xmlns:p14="http://schemas.microsoft.com/office/powerpoint/2010/main" val="1112079392"/>
              </p:ext>
            </p:extLst>
          </p:nvPr>
        </p:nvGraphicFramePr>
        <p:xfrm>
          <a:off x="308758" y="190005"/>
          <a:ext cx="11554691" cy="6649444"/>
        </p:xfrm>
        <a:graphic>
          <a:graphicData uri="http://schemas.openxmlformats.org/drawingml/2006/table">
            <a:tbl>
              <a:tblPr/>
              <a:tblGrid>
                <a:gridCol w="11554691"/>
              </a:tblGrid>
              <a:tr h="647596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solidFill>
                            <a:srgbClr val="231E1E"/>
                          </a:solidFill>
                          <a:effectLst/>
                          <a:latin typeface="MyriadPro" charset="0"/>
                        </a:rPr>
                        <a:t>Chronic thrombocytopenia with chromosome</a:t>
                      </a:r>
                      <a:r>
                        <a:rPr lang="en-US" sz="2400" baseline="0" dirty="0" smtClean="0">
                          <a:solidFill>
                            <a:srgbClr val="231E1E"/>
                          </a:solidFill>
                          <a:effectLst/>
                          <a:latin typeface="MyriadPro" charset="0"/>
                        </a:rPr>
                        <a:t> </a:t>
                      </a:r>
                      <a:r>
                        <a:rPr lang="en-US" sz="2400" dirty="0" err="1" smtClean="0">
                          <a:solidFill>
                            <a:srgbClr val="231E1E"/>
                          </a:solidFill>
                          <a:effectLst/>
                          <a:latin typeface="MyriadPro" charset="0"/>
                        </a:rPr>
                        <a:t>microdeletion</a:t>
                      </a:r>
                      <a:r>
                        <a:rPr lang="en-US" sz="2400" dirty="0" smtClean="0">
                          <a:solidFill>
                            <a:srgbClr val="231E1E"/>
                          </a:solidFill>
                          <a:effectLst/>
                          <a:latin typeface="MyriadPro" charset="0"/>
                        </a:rPr>
                        <a:t/>
                      </a:r>
                      <a:br>
                        <a:rPr lang="en-US" sz="2400" dirty="0" smtClean="0">
                          <a:solidFill>
                            <a:srgbClr val="231E1E"/>
                          </a:solidFill>
                          <a:effectLst/>
                          <a:latin typeface="MyriadPro" charset="0"/>
                        </a:rPr>
                      </a:br>
                      <a:r>
                        <a:rPr lang="en-US" sz="2400" dirty="0" smtClean="0">
                          <a:solidFill>
                            <a:srgbClr val="231E1E"/>
                          </a:solidFill>
                          <a:effectLst/>
                          <a:latin typeface="MyriadPro" charset="0"/>
                        </a:rPr>
                        <a:t>Diamond-</a:t>
                      </a:r>
                      <a:r>
                        <a:rPr lang="en-US" sz="2400" dirty="0" err="1" smtClean="0">
                          <a:solidFill>
                            <a:srgbClr val="231E1E"/>
                          </a:solidFill>
                          <a:effectLst/>
                          <a:latin typeface="MyriadPro" charset="0"/>
                        </a:rPr>
                        <a:t>Blackfan</a:t>
                      </a:r>
                      <a:r>
                        <a:rPr lang="en-US" sz="2400" dirty="0" smtClean="0">
                          <a:solidFill>
                            <a:srgbClr val="231E1E"/>
                          </a:solidFill>
                          <a:effectLst/>
                          <a:latin typeface="MyriadPro" charset="0"/>
                        </a:rPr>
                        <a:t> syndrome</a:t>
                      </a:r>
                      <a:br>
                        <a:rPr lang="en-US" sz="2400" dirty="0" smtClean="0">
                          <a:solidFill>
                            <a:srgbClr val="231E1E"/>
                          </a:solidFill>
                          <a:effectLst/>
                          <a:latin typeface="MyriadPro" charset="0"/>
                        </a:rPr>
                      </a:br>
                      <a:r>
                        <a:rPr lang="en-US" sz="2400" dirty="0" smtClean="0">
                          <a:solidFill>
                            <a:srgbClr val="231E1E"/>
                          </a:solidFill>
                          <a:effectLst/>
                          <a:latin typeface="MyriadPro" charset="0"/>
                        </a:rPr>
                        <a:t>Down syndrome</a:t>
                      </a:r>
                      <a:br>
                        <a:rPr lang="en-US" sz="2400" dirty="0" smtClean="0">
                          <a:solidFill>
                            <a:srgbClr val="231E1E"/>
                          </a:solidFill>
                          <a:effectLst/>
                          <a:latin typeface="MyriadPro" charset="0"/>
                        </a:rPr>
                      </a:br>
                      <a:r>
                        <a:rPr lang="en-US" sz="2400" dirty="0" err="1" smtClean="0">
                          <a:solidFill>
                            <a:srgbClr val="231E1E"/>
                          </a:solidFill>
                          <a:effectLst/>
                          <a:latin typeface="MyriadPro" charset="0"/>
                        </a:rPr>
                        <a:t>Dubowitz</a:t>
                      </a:r>
                      <a:r>
                        <a:rPr lang="en-US" sz="2400" dirty="0" smtClean="0">
                          <a:solidFill>
                            <a:srgbClr val="231E1E"/>
                          </a:solidFill>
                          <a:effectLst/>
                          <a:latin typeface="MyriadPro" charset="0"/>
                        </a:rPr>
                        <a:t> syndrome</a:t>
                      </a:r>
                      <a:br>
                        <a:rPr lang="en-US" sz="2400" dirty="0" smtClean="0">
                          <a:solidFill>
                            <a:srgbClr val="231E1E"/>
                          </a:solidFill>
                          <a:effectLst/>
                          <a:latin typeface="MyriadPro" charset="0"/>
                        </a:rPr>
                      </a:br>
                      <a:r>
                        <a:rPr lang="en-US" sz="2400" dirty="0" err="1" smtClean="0">
                          <a:solidFill>
                            <a:srgbClr val="231E1E"/>
                          </a:solidFill>
                          <a:effectLst/>
                          <a:latin typeface="MyriadPro" charset="0"/>
                        </a:rPr>
                        <a:t>Dyskeratosis</a:t>
                      </a:r>
                      <a:r>
                        <a:rPr lang="en-US" sz="2400" dirty="0" smtClean="0">
                          <a:solidFill>
                            <a:srgbClr val="231E1E"/>
                          </a:solidFill>
                          <a:effectLst/>
                          <a:latin typeface="MyriadPro" charset="0"/>
                        </a:rPr>
                        <a:t> </a:t>
                      </a:r>
                      <a:r>
                        <a:rPr lang="en-US" sz="2400" dirty="0" err="1" smtClean="0">
                          <a:solidFill>
                            <a:srgbClr val="231E1E"/>
                          </a:solidFill>
                          <a:effectLst/>
                          <a:latin typeface="MyriadPro" charset="0"/>
                        </a:rPr>
                        <a:t>congenita</a:t>
                      </a:r>
                      <a:r>
                        <a:rPr lang="en-US" sz="2400" dirty="0" smtClean="0">
                          <a:solidFill>
                            <a:srgbClr val="231E1E"/>
                          </a:solidFill>
                          <a:effectLst/>
                          <a:latin typeface="MyriadPro" charset="0"/>
                        </a:rPr>
                        <a:t/>
                      </a:r>
                      <a:br>
                        <a:rPr lang="en-US" sz="2400" dirty="0" smtClean="0">
                          <a:solidFill>
                            <a:srgbClr val="231E1E"/>
                          </a:solidFill>
                          <a:effectLst/>
                          <a:latin typeface="MyriadPro" charset="0"/>
                        </a:rPr>
                      </a:br>
                      <a:r>
                        <a:rPr lang="en-US" sz="2400" dirty="0" smtClean="0">
                          <a:solidFill>
                            <a:srgbClr val="231E1E"/>
                          </a:solidFill>
                          <a:effectLst/>
                          <a:latin typeface="MyriadPro" charset="0"/>
                        </a:rPr>
                        <a:t>Familial (pure, </a:t>
                      </a:r>
                      <a:r>
                        <a:rPr lang="en-US" sz="2400" dirty="0" err="1" smtClean="0">
                          <a:solidFill>
                            <a:srgbClr val="231E1E"/>
                          </a:solidFill>
                          <a:effectLst/>
                          <a:latin typeface="MyriadPro" charset="0"/>
                        </a:rPr>
                        <a:t>nonsyndromic</a:t>
                      </a:r>
                      <a:r>
                        <a:rPr lang="en-US" sz="2400" dirty="0" smtClean="0">
                          <a:solidFill>
                            <a:srgbClr val="231E1E"/>
                          </a:solidFill>
                          <a:effectLst/>
                          <a:latin typeface="MyriadPro" charset="0"/>
                        </a:rPr>
                        <a:t>) </a:t>
                      </a:r>
                    </a:p>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solidFill>
                            <a:srgbClr val="231E1E"/>
                          </a:solidFill>
                          <a:effectLst/>
                          <a:latin typeface="MyriadPro" charset="0"/>
                        </a:rPr>
                        <a:t>Familial platelet disorder</a:t>
                      </a:r>
                      <a:br>
                        <a:rPr lang="en-US" sz="2400" dirty="0" smtClean="0">
                          <a:solidFill>
                            <a:srgbClr val="231E1E"/>
                          </a:solidFill>
                          <a:effectLst/>
                          <a:latin typeface="MyriadPro" charset="0"/>
                        </a:rPr>
                      </a:br>
                      <a:r>
                        <a:rPr lang="en-US" sz="2400" dirty="0" err="1" smtClean="0">
                          <a:solidFill>
                            <a:srgbClr val="231E1E"/>
                          </a:solidFill>
                          <a:effectLst/>
                          <a:latin typeface="MyriadPro" charset="0"/>
                        </a:rPr>
                        <a:t>Fanconi</a:t>
                      </a:r>
                      <a:r>
                        <a:rPr lang="en-US" sz="2400" dirty="0" smtClean="0">
                          <a:solidFill>
                            <a:srgbClr val="231E1E"/>
                          </a:solidFill>
                          <a:effectLst/>
                          <a:latin typeface="MyriadPro" charset="0"/>
                        </a:rPr>
                        <a:t> anemia</a:t>
                      </a:r>
                      <a:br>
                        <a:rPr lang="en-US" sz="2400" dirty="0" smtClean="0">
                          <a:solidFill>
                            <a:srgbClr val="231E1E"/>
                          </a:solidFill>
                          <a:effectLst/>
                          <a:latin typeface="MyriadPro" charset="0"/>
                        </a:rPr>
                      </a:br>
                      <a:r>
                        <a:rPr lang="en-US" sz="2400" dirty="0" err="1" smtClean="0">
                          <a:solidFill>
                            <a:srgbClr val="231E1E"/>
                          </a:solidFill>
                          <a:effectLst/>
                          <a:latin typeface="MyriadPro" charset="0"/>
                        </a:rPr>
                        <a:t>MonoMAC</a:t>
                      </a:r>
                      <a:r>
                        <a:rPr lang="en-US" sz="2400" dirty="0" smtClean="0">
                          <a:solidFill>
                            <a:srgbClr val="231E1E"/>
                          </a:solidFill>
                          <a:effectLst/>
                          <a:latin typeface="MyriadPro" charset="0"/>
                        </a:rPr>
                        <a:t> and </a:t>
                      </a:r>
                      <a:r>
                        <a:rPr lang="en-US" sz="2400" dirty="0" err="1" smtClean="0">
                          <a:solidFill>
                            <a:srgbClr val="231E1E"/>
                          </a:solidFill>
                          <a:effectLst/>
                          <a:latin typeface="MyriadPro" charset="0"/>
                        </a:rPr>
                        <a:t>Emberger</a:t>
                      </a:r>
                      <a:r>
                        <a:rPr lang="en-US" sz="2400" dirty="0" smtClean="0">
                          <a:solidFill>
                            <a:srgbClr val="231E1E"/>
                          </a:solidFill>
                          <a:effectLst/>
                          <a:latin typeface="MyriadPro" charset="0"/>
                        </a:rPr>
                        <a:t> syndromes (</a:t>
                      </a:r>
                      <a:r>
                        <a:rPr lang="en-US" sz="2400" i="1" dirty="0" smtClean="0">
                          <a:solidFill>
                            <a:srgbClr val="231E1E"/>
                          </a:solidFill>
                          <a:effectLst/>
                          <a:latin typeface="MyriadPro" charset="0"/>
                        </a:rPr>
                        <a:t>GATA2 </a:t>
                      </a:r>
                      <a:r>
                        <a:rPr lang="en-US" sz="2400" dirty="0" smtClean="0">
                          <a:solidFill>
                            <a:srgbClr val="231E1E"/>
                          </a:solidFill>
                          <a:effectLst/>
                          <a:latin typeface="MyriadPro" charset="0"/>
                        </a:rPr>
                        <a:t>mutations)</a:t>
                      </a:r>
                    </a:p>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solidFill>
                            <a:srgbClr val="231E1E"/>
                          </a:solidFill>
                          <a:effectLst/>
                          <a:latin typeface="MyriadPro" charset="0"/>
                        </a:rPr>
                        <a:t>Naxos syndrome</a:t>
                      </a:r>
                      <a:br>
                        <a:rPr lang="en-US" sz="2400" dirty="0" smtClean="0">
                          <a:solidFill>
                            <a:srgbClr val="231E1E"/>
                          </a:solidFill>
                          <a:effectLst/>
                          <a:latin typeface="MyriadPro" charset="0"/>
                        </a:rPr>
                      </a:br>
                      <a:r>
                        <a:rPr lang="en-US" sz="2400" dirty="0" smtClean="0">
                          <a:solidFill>
                            <a:srgbClr val="231E1E"/>
                          </a:solidFill>
                          <a:effectLst/>
                          <a:latin typeface="MyriadPro" charset="0"/>
                        </a:rPr>
                        <a:t>Neurofibromatosis </a:t>
                      </a:r>
                      <a:br>
                        <a:rPr lang="en-US" sz="2400" dirty="0" smtClean="0">
                          <a:solidFill>
                            <a:srgbClr val="231E1E"/>
                          </a:solidFill>
                          <a:effectLst/>
                          <a:latin typeface="MyriadPro" charset="0"/>
                        </a:rPr>
                      </a:br>
                      <a:r>
                        <a:rPr lang="en-US" sz="2400" dirty="0" smtClean="0">
                          <a:solidFill>
                            <a:srgbClr val="231E1E"/>
                          </a:solidFill>
                          <a:effectLst/>
                          <a:latin typeface="MyriadPro" charset="0"/>
                        </a:rPr>
                        <a:t>Noonan syndrome</a:t>
                      </a:r>
                      <a:br>
                        <a:rPr lang="en-US" sz="2400" dirty="0" smtClean="0">
                          <a:solidFill>
                            <a:srgbClr val="231E1E"/>
                          </a:solidFill>
                          <a:effectLst/>
                          <a:latin typeface="MyriadPro" charset="0"/>
                        </a:rPr>
                      </a:br>
                      <a:r>
                        <a:rPr lang="en-US" sz="2400" dirty="0" smtClean="0">
                          <a:solidFill>
                            <a:srgbClr val="231E1E"/>
                          </a:solidFill>
                          <a:effectLst/>
                          <a:latin typeface="MyriadPro" charset="0"/>
                        </a:rPr>
                        <a:t>Poland syndrome</a:t>
                      </a:r>
                      <a:br>
                        <a:rPr lang="en-US" sz="2400" dirty="0" smtClean="0">
                          <a:solidFill>
                            <a:srgbClr val="231E1E"/>
                          </a:solidFill>
                          <a:effectLst/>
                          <a:latin typeface="MyriadPro" charset="0"/>
                        </a:rPr>
                      </a:br>
                      <a:r>
                        <a:rPr lang="en-US" sz="2400" dirty="0" err="1" smtClean="0">
                          <a:solidFill>
                            <a:srgbClr val="231E1E"/>
                          </a:solidFill>
                          <a:effectLst/>
                          <a:latin typeface="MyriadPro" charset="0"/>
                        </a:rPr>
                        <a:t>Rothmund</a:t>
                      </a:r>
                      <a:r>
                        <a:rPr lang="en-US" sz="2400" dirty="0" smtClean="0">
                          <a:solidFill>
                            <a:srgbClr val="231E1E"/>
                          </a:solidFill>
                          <a:effectLst/>
                          <a:latin typeface="MyriadPro" charset="0"/>
                        </a:rPr>
                        <a:t>-Thomson syndrome</a:t>
                      </a:r>
                      <a:br>
                        <a:rPr lang="en-US" sz="2400" dirty="0" smtClean="0">
                          <a:solidFill>
                            <a:srgbClr val="231E1E"/>
                          </a:solidFill>
                          <a:effectLst/>
                          <a:latin typeface="MyriadPro" charset="0"/>
                        </a:rPr>
                      </a:br>
                      <a:r>
                        <a:rPr lang="en-US" sz="2400" dirty="0" err="1" smtClean="0">
                          <a:solidFill>
                            <a:srgbClr val="231E1E"/>
                          </a:solidFill>
                          <a:effectLst/>
                          <a:latin typeface="MyriadPro" charset="0"/>
                        </a:rPr>
                        <a:t>Seckel</a:t>
                      </a:r>
                      <a:r>
                        <a:rPr lang="en-US" sz="2400" dirty="0" smtClean="0">
                          <a:solidFill>
                            <a:srgbClr val="231E1E"/>
                          </a:solidFill>
                          <a:effectLst/>
                          <a:latin typeface="MyriadPro" charset="0"/>
                        </a:rPr>
                        <a:t> syndrome</a:t>
                      </a:r>
                      <a:br>
                        <a:rPr lang="en-US" sz="2400" dirty="0" smtClean="0">
                          <a:solidFill>
                            <a:srgbClr val="231E1E"/>
                          </a:solidFill>
                          <a:effectLst/>
                          <a:latin typeface="MyriadPro" charset="0"/>
                        </a:rPr>
                      </a:br>
                      <a:r>
                        <a:rPr lang="en-US" sz="2400" dirty="0" err="1" smtClean="0">
                          <a:solidFill>
                            <a:srgbClr val="231E1E"/>
                          </a:solidFill>
                          <a:effectLst/>
                          <a:latin typeface="MyriadPro" charset="0"/>
                        </a:rPr>
                        <a:t>Shwachman</a:t>
                      </a:r>
                      <a:r>
                        <a:rPr lang="en-US" sz="2400" dirty="0" smtClean="0">
                          <a:solidFill>
                            <a:srgbClr val="231E1E"/>
                          </a:solidFill>
                          <a:effectLst/>
                          <a:latin typeface="MyriadPro" charset="0"/>
                        </a:rPr>
                        <a:t> syndrome</a:t>
                      </a:r>
                      <a:br>
                        <a:rPr lang="en-US" sz="2400" dirty="0" smtClean="0">
                          <a:solidFill>
                            <a:srgbClr val="231E1E"/>
                          </a:solidFill>
                          <a:effectLst/>
                          <a:latin typeface="MyriadPro" charset="0"/>
                        </a:rPr>
                      </a:br>
                      <a:r>
                        <a:rPr lang="en-US" sz="2400" dirty="0" smtClean="0">
                          <a:solidFill>
                            <a:srgbClr val="231E1E"/>
                          </a:solidFill>
                          <a:effectLst/>
                          <a:latin typeface="MyriadPro" charset="0"/>
                        </a:rPr>
                        <a:t>Werner syndrome (progeria)</a:t>
                      </a:r>
                      <a:br>
                        <a:rPr lang="en-US" sz="2400" dirty="0" smtClean="0">
                          <a:solidFill>
                            <a:srgbClr val="231E1E"/>
                          </a:solidFill>
                          <a:effectLst/>
                          <a:latin typeface="MyriadPro" charset="0"/>
                        </a:rPr>
                      </a:br>
                      <a:endParaRPr lang="en-US" sz="2400" dirty="0">
                        <a:effectLst/>
                      </a:endParaRPr>
                    </a:p>
                  </a:txBody>
                  <a:tcPr marL="65763" marR="65763" marT="32882" marB="3288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2EF"/>
                    </a:solidFill>
                  </a:tcPr>
                </a:tc>
              </a:tr>
            </a:tbl>
          </a:graphicData>
        </a:graphic>
      </p:graphicFrame>
    </p:spTree>
    <p:extLst>
      <p:ext uri="{BB962C8B-B14F-4D97-AF65-F5344CB8AC3E}">
        <p14:creationId xmlns="" xmlns:p14="http://schemas.microsoft.com/office/powerpoint/2010/main" val="13362300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3761" y="365125"/>
            <a:ext cx="10950039" cy="6059426"/>
          </a:xfrm>
        </p:spPr>
        <p:txBody>
          <a:bodyPr>
            <a:normAutofit fontScale="90000"/>
          </a:bodyPr>
          <a:lstStyle/>
          <a:p>
            <a:r>
              <a:rPr lang="en-US" sz="3100" b="1" u="sng" dirty="0" smtClean="0">
                <a:latin typeface="Times New Roman" charset="0"/>
                <a:ea typeface="Times New Roman" charset="0"/>
                <a:cs typeface="Times New Roman" charset="0"/>
              </a:rPr>
              <a:t>PATHOGENESIS:-</a:t>
            </a:r>
            <a:r>
              <a:rPr lang="en-US" sz="2800" dirty="0" smtClean="0">
                <a:latin typeface="Times New Roman" charset="0"/>
                <a:ea typeface="Times New Roman" charset="0"/>
                <a:cs typeface="Times New Roman" charset="0"/>
              </a:rPr>
              <a:t/>
            </a:r>
            <a:br>
              <a:rPr lang="en-US" sz="2800" dirty="0" smtClean="0">
                <a:latin typeface="Times New Roman" charset="0"/>
                <a:ea typeface="Times New Roman" charset="0"/>
                <a:cs typeface="Times New Roman" charset="0"/>
              </a:rPr>
            </a:br>
            <a:r>
              <a:rPr lang="en-US" sz="2800" dirty="0">
                <a:latin typeface="Times New Roman" charset="0"/>
                <a:ea typeface="Times New Roman" charset="0"/>
                <a:cs typeface="Times New Roman" charset="0"/>
              </a:rPr>
              <a:t/>
            </a:r>
            <a:br>
              <a:rPr lang="en-US" sz="2800" dirty="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-AML </a:t>
            </a:r>
            <a:r>
              <a:rPr lang="en-US" sz="2800" dirty="0">
                <a:latin typeface="Times New Roman" charset="0"/>
                <a:ea typeface="Times New Roman" charset="0"/>
                <a:cs typeface="Times New Roman" charset="0"/>
              </a:rPr>
              <a:t>is believed to originate from the oncogenic transformation of a </a:t>
            </a:r>
            <a:r>
              <a:rPr lang="en-US" sz="2800" dirty="0" err="1">
                <a:latin typeface="Times New Roman" charset="0"/>
                <a:ea typeface="Times New Roman" charset="0"/>
                <a:cs typeface="Times New Roman" charset="0"/>
              </a:rPr>
              <a:t>haemopoietic</a:t>
            </a:r>
            <a:r>
              <a:rPr lang="en-US" sz="2800" dirty="0">
                <a:latin typeface="Times New Roman" charset="0"/>
                <a:ea typeface="Times New Roman" charset="0"/>
                <a:cs typeface="Times New Roman" charset="0"/>
              </a:rPr>
              <a:t> stem cell or of progenitors that have reacquired stem cell-like properties of </a:t>
            </a:r>
            <a:r>
              <a:rPr lang="en-US" sz="2800" dirty="0" smtClean="0">
                <a:latin typeface="Times New Roman" charset="0"/>
                <a:ea typeface="Times New Roman" charset="0"/>
                <a:cs typeface="Times New Roman" charset="0"/>
              </a:rPr>
              <a:t>self-renewal.</a:t>
            </a:r>
            <a:br>
              <a:rPr lang="en-US" sz="2800" dirty="0" smtClean="0">
                <a:latin typeface="Times New Roman" charset="0"/>
                <a:ea typeface="Times New Roman" charset="0"/>
                <a:cs typeface="Times New Roman" charset="0"/>
              </a:rPr>
            </a:br>
            <a:r>
              <a:rPr lang="en-US" sz="2800" dirty="0">
                <a:latin typeface="Times New Roman" charset="0"/>
                <a:ea typeface="Times New Roman" charset="0"/>
                <a:cs typeface="Times New Roman" charset="0"/>
              </a:rPr>
              <a:t/>
            </a:r>
            <a:br>
              <a:rPr lang="en-US" sz="2800" dirty="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-The </a:t>
            </a:r>
            <a:r>
              <a:rPr lang="en-US" sz="2800" dirty="0">
                <a:latin typeface="Times New Roman" charset="0"/>
                <a:ea typeface="Times New Roman" charset="0"/>
                <a:cs typeface="Times New Roman" charset="0"/>
              </a:rPr>
              <a:t>resultant self-renewing </a:t>
            </a:r>
            <a:r>
              <a:rPr lang="en-US" sz="2800" dirty="0" err="1">
                <a:latin typeface="Times New Roman" charset="0"/>
                <a:ea typeface="Times New Roman" charset="0"/>
                <a:cs typeface="Times New Roman" charset="0"/>
              </a:rPr>
              <a:t>leukaemic</a:t>
            </a:r>
            <a:r>
              <a:rPr lang="en-US" sz="2800" dirty="0">
                <a:latin typeface="Times New Roman" charset="0"/>
                <a:ea typeface="Times New Roman" charset="0"/>
                <a:cs typeface="Times New Roman" charset="0"/>
              </a:rPr>
              <a:t> stem cell is capable of maintaining the malignant clone. These </a:t>
            </a:r>
            <a:r>
              <a:rPr lang="en-US" sz="2800" dirty="0" err="1">
                <a:latin typeface="Times New Roman" charset="0"/>
                <a:ea typeface="Times New Roman" charset="0"/>
                <a:cs typeface="Times New Roman" charset="0"/>
              </a:rPr>
              <a:t>leukaemic</a:t>
            </a:r>
            <a:r>
              <a:rPr lang="en-US" sz="2800" dirty="0">
                <a:latin typeface="Times New Roman" charset="0"/>
                <a:ea typeface="Times New Roman" charset="0"/>
                <a:cs typeface="Times New Roman" charset="0"/>
              </a:rPr>
              <a:t> stem cells are both rare and quiescent, making them </a:t>
            </a:r>
            <a:r>
              <a:rPr lang="en-US" sz="2800" dirty="0" smtClean="0">
                <a:latin typeface="Times New Roman" charset="0"/>
                <a:ea typeface="Times New Roman" charset="0"/>
                <a:cs typeface="Times New Roman" charset="0"/>
              </a:rPr>
              <a:t>particularly </a:t>
            </a:r>
            <a:r>
              <a:rPr lang="en-US" sz="2800" dirty="0">
                <a:latin typeface="Times New Roman" charset="0"/>
                <a:ea typeface="Times New Roman" charset="0"/>
                <a:cs typeface="Times New Roman" charset="0"/>
              </a:rPr>
              <a:t>resistant to cytotoxic chemotherapy and contributing to relapse</a:t>
            </a:r>
            <a:r>
              <a:rPr lang="en-US" sz="2800" dirty="0" smtClean="0">
                <a:latin typeface="Times New Roman" charset="0"/>
                <a:ea typeface="Times New Roman" charset="0"/>
                <a:cs typeface="Times New Roman" charset="0"/>
              </a:rPr>
              <a:t>.</a:t>
            </a:r>
            <a:br>
              <a:rPr lang="en-US" sz="2800" dirty="0" smtClean="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
            </a:r>
            <a:br>
              <a:rPr lang="en-US" sz="2800" dirty="0" smtClean="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-Progenitors </a:t>
            </a:r>
            <a:r>
              <a:rPr lang="en-US" sz="2800" dirty="0">
                <a:latin typeface="Times New Roman" charset="0"/>
                <a:ea typeface="Times New Roman" charset="0"/>
                <a:cs typeface="Times New Roman" charset="0"/>
              </a:rPr>
              <a:t>from </a:t>
            </a:r>
            <a:r>
              <a:rPr lang="en-US" sz="2800" dirty="0" err="1">
                <a:latin typeface="Times New Roman" charset="0"/>
                <a:ea typeface="Times New Roman" charset="0"/>
                <a:cs typeface="Times New Roman" charset="0"/>
              </a:rPr>
              <a:t>leukaemic</a:t>
            </a:r>
            <a:r>
              <a:rPr lang="en-US" sz="2800" dirty="0">
                <a:latin typeface="Times New Roman" charset="0"/>
                <a:ea typeface="Times New Roman" charset="0"/>
                <a:cs typeface="Times New Roman" charset="0"/>
              </a:rPr>
              <a:t> stem </a:t>
            </a:r>
            <a:r>
              <a:rPr lang="en-US" sz="2800" dirty="0" smtClean="0">
                <a:latin typeface="Times New Roman" charset="0"/>
                <a:ea typeface="Times New Roman" charset="0"/>
                <a:cs typeface="Times New Roman" charset="0"/>
              </a:rPr>
              <a:t>cells undergo further genetic events , leading to </a:t>
            </a:r>
            <a:r>
              <a:rPr lang="en-US" sz="2800" dirty="0" err="1" smtClean="0">
                <a:latin typeface="Times New Roman" charset="0"/>
                <a:ea typeface="Times New Roman" charset="0"/>
                <a:cs typeface="Times New Roman" charset="0"/>
              </a:rPr>
              <a:t>karyotypic</a:t>
            </a:r>
            <a:r>
              <a:rPr lang="en-US" sz="2800" dirty="0" smtClean="0">
                <a:latin typeface="Times New Roman" charset="0"/>
                <a:ea typeface="Times New Roman" charset="0"/>
                <a:cs typeface="Times New Roman" charset="0"/>
              </a:rPr>
              <a:t> </a:t>
            </a:r>
            <a:r>
              <a:rPr lang="en-US" sz="2800" dirty="0">
                <a:latin typeface="Times New Roman" charset="0"/>
                <a:ea typeface="Times New Roman" charset="0"/>
                <a:cs typeface="Times New Roman" charset="0"/>
              </a:rPr>
              <a:t>and molecular heterogeneity of the bulk </a:t>
            </a:r>
            <a:r>
              <a:rPr lang="en-US" sz="2800" dirty="0" err="1">
                <a:latin typeface="Times New Roman" charset="0"/>
                <a:ea typeface="Times New Roman" charset="0"/>
                <a:cs typeface="Times New Roman" charset="0"/>
              </a:rPr>
              <a:t>leukaemic</a:t>
            </a:r>
            <a:r>
              <a:rPr lang="en-US" sz="2800" dirty="0">
                <a:latin typeface="Times New Roman" charset="0"/>
                <a:ea typeface="Times New Roman" charset="0"/>
                <a:cs typeface="Times New Roman" charset="0"/>
              </a:rPr>
              <a:t> population, with multiple coexisting, competing clones present at the time of </a:t>
            </a:r>
            <a:r>
              <a:rPr lang="en-US" sz="2800" dirty="0" smtClean="0">
                <a:latin typeface="Times New Roman" charset="0"/>
                <a:ea typeface="Times New Roman" charset="0"/>
                <a:cs typeface="Times New Roman" charset="0"/>
              </a:rPr>
              <a:t>diagnosis.</a:t>
            </a:r>
            <a:br>
              <a:rPr lang="en-US" sz="2800" dirty="0" smtClean="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 </a:t>
            </a:r>
            <a:r>
              <a:rPr lang="en-US" sz="2800" dirty="0">
                <a:latin typeface="Times New Roman" charset="0"/>
                <a:ea typeface="Times New Roman" charset="0"/>
                <a:cs typeface="Times New Roman" charset="0"/>
              </a:rPr>
              <a:t/>
            </a:r>
            <a:br>
              <a:rPr lang="en-US" sz="2800" dirty="0">
                <a:latin typeface="Times New Roman" charset="0"/>
                <a:ea typeface="Times New Roman" charset="0"/>
                <a:cs typeface="Times New Roman" charset="0"/>
              </a:rPr>
            </a:br>
            <a:endParaRPr lang="en-US" sz="2800" dirty="0">
              <a:latin typeface="Times New Roman" charset="0"/>
              <a:ea typeface="Times New Roman" charset="0"/>
              <a:cs typeface="Times New Roman" charset="0"/>
            </a:endParaRPr>
          </a:p>
        </p:txBody>
      </p:sp>
    </p:spTree>
    <p:extLst>
      <p:ext uri="{BB962C8B-B14F-4D97-AF65-F5344CB8AC3E}">
        <p14:creationId xmlns="" xmlns:p14="http://schemas.microsoft.com/office/powerpoint/2010/main" val="15613553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199408" y="0"/>
            <a:ext cx="8633361" cy="6858000"/>
          </a:xfrm>
          <a:prstGeom prst="rect">
            <a:avLst/>
          </a:prstGeom>
        </p:spPr>
      </p:pic>
    </p:spTree>
    <p:extLst>
      <p:ext uri="{BB962C8B-B14F-4D97-AF65-F5344CB8AC3E}">
        <p14:creationId xmlns="" xmlns:p14="http://schemas.microsoft.com/office/powerpoint/2010/main" val="7804450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427512" y="950027"/>
            <a:ext cx="9809018" cy="5533900"/>
          </a:xfrm>
          <a:prstGeom prst="rect">
            <a:avLst/>
          </a:prstGeom>
        </p:spPr>
      </p:pic>
    </p:spTree>
    <p:extLst>
      <p:ext uri="{BB962C8B-B14F-4D97-AF65-F5344CB8AC3E}">
        <p14:creationId xmlns="" xmlns:p14="http://schemas.microsoft.com/office/powerpoint/2010/main" val="8140273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8135" y="400750"/>
            <a:ext cx="11823865" cy="6249431"/>
          </a:xfrm>
        </p:spPr>
        <p:txBody>
          <a:bodyPr>
            <a:normAutofit/>
          </a:bodyPr>
          <a:lstStyle/>
          <a:p>
            <a:r>
              <a:rPr lang="en-US" sz="2800" b="1" u="sng" dirty="0">
                <a:latin typeface="Times New Roman" charset="0"/>
                <a:ea typeface="Times New Roman" charset="0"/>
                <a:cs typeface="Times New Roman" charset="0"/>
              </a:rPr>
              <a:t>CLINICAL PRESENTATION </a:t>
            </a:r>
            <a:r>
              <a:rPr lang="en-US" sz="2800" b="1" u="sng" dirty="0" smtClean="0">
                <a:latin typeface="Times New Roman" charset="0"/>
                <a:ea typeface="Times New Roman" charset="0"/>
                <a:cs typeface="Times New Roman" charset="0"/>
              </a:rPr>
              <a:t>:-</a:t>
            </a:r>
            <a:br>
              <a:rPr lang="en-US" sz="2800" b="1" u="sng" dirty="0" smtClean="0">
                <a:latin typeface="Times New Roman" charset="0"/>
                <a:ea typeface="Times New Roman" charset="0"/>
                <a:cs typeface="Times New Roman" charset="0"/>
              </a:rPr>
            </a:br>
            <a:r>
              <a:rPr lang="en-US" sz="2800" b="1" u="sng" dirty="0">
                <a:latin typeface="Times New Roman" charset="0"/>
                <a:ea typeface="Times New Roman" charset="0"/>
                <a:cs typeface="Times New Roman" charset="0"/>
              </a:rPr>
              <a:t/>
            </a:r>
            <a:br>
              <a:rPr lang="en-US" sz="2800" b="1" u="sng" dirty="0">
                <a:latin typeface="Times New Roman" charset="0"/>
                <a:ea typeface="Times New Roman" charset="0"/>
                <a:cs typeface="Times New Roman" charset="0"/>
              </a:rPr>
            </a:br>
            <a:r>
              <a:rPr lang="en-US" sz="2400" dirty="0" smtClean="0">
                <a:latin typeface="Times New Roman" charset="0"/>
                <a:ea typeface="Times New Roman" charset="0"/>
                <a:cs typeface="Times New Roman" charset="0"/>
              </a:rPr>
              <a:t>- </a:t>
            </a:r>
            <a:r>
              <a:rPr lang="en-US" sz="2400" dirty="0">
                <a:latin typeface="Times New Roman" charset="0"/>
                <a:ea typeface="Times New Roman" charset="0"/>
                <a:cs typeface="Times New Roman" charset="0"/>
              </a:rPr>
              <a:t>Patients with AML usually present with nonspecific symptoms that begin gradually, or </a:t>
            </a:r>
            <a:r>
              <a:rPr lang="en-US" sz="2400" dirty="0" smtClean="0">
                <a:latin typeface="Times New Roman" charset="0"/>
                <a:ea typeface="Times New Roman" charset="0"/>
                <a:cs typeface="Times New Roman" charset="0"/>
              </a:rPr>
              <a:t>abruptly</a:t>
            </a:r>
            <a:r>
              <a:rPr lang="en-US" sz="2400" dirty="0">
                <a:latin typeface="Times New Roman" charset="0"/>
                <a:ea typeface="Times New Roman" charset="0"/>
                <a:cs typeface="Times New Roman" charset="0"/>
              </a:rPr>
              <a:t/>
            </a:r>
            <a:br>
              <a:rPr lang="en-US" sz="2400" dirty="0">
                <a:latin typeface="Times New Roman" charset="0"/>
                <a:ea typeface="Times New Roman" charset="0"/>
                <a:cs typeface="Times New Roman" charset="0"/>
              </a:rPr>
            </a:br>
            <a:r>
              <a:rPr lang="en-US" sz="2400" dirty="0" smtClean="0">
                <a:latin typeface="Times New Roman" charset="0"/>
                <a:ea typeface="Times New Roman" charset="0"/>
                <a:cs typeface="Times New Roman" charset="0"/>
              </a:rPr>
              <a:t> </a:t>
            </a:r>
            <a:r>
              <a:rPr lang="en-US" sz="2400" dirty="0">
                <a:latin typeface="Times New Roman" charset="0"/>
                <a:ea typeface="Times New Roman" charset="0"/>
                <a:cs typeface="Times New Roman" charset="0"/>
              </a:rPr>
              <a:t>are the consequence of anemia, leukocytosis, leukopenia/leukocyte dysfunction, or </a:t>
            </a:r>
            <a:r>
              <a:rPr lang="en-US" sz="2400" dirty="0" smtClean="0">
                <a:latin typeface="Times New Roman" charset="0"/>
                <a:ea typeface="Times New Roman" charset="0"/>
                <a:cs typeface="Times New Roman" charset="0"/>
              </a:rPr>
              <a:t>thrombocytopenia.</a:t>
            </a:r>
            <a:r>
              <a:rPr lang="en-US" sz="2400" dirty="0">
                <a:latin typeface="Times New Roman" charset="0"/>
                <a:ea typeface="Times New Roman" charset="0"/>
                <a:cs typeface="Times New Roman" charset="0"/>
              </a:rPr>
              <a:t/>
            </a:r>
            <a:br>
              <a:rPr lang="en-US" sz="2400" dirty="0">
                <a:latin typeface="Times New Roman" charset="0"/>
                <a:ea typeface="Times New Roman" charset="0"/>
                <a:cs typeface="Times New Roman" charset="0"/>
              </a:rPr>
            </a:br>
            <a:r>
              <a:rPr lang="en-US" sz="2400" dirty="0" smtClean="0">
                <a:latin typeface="Times New Roman" charset="0"/>
                <a:ea typeface="Times New Roman" charset="0"/>
                <a:cs typeface="Times New Roman" charset="0"/>
              </a:rPr>
              <a:t/>
            </a:r>
            <a:br>
              <a:rPr lang="en-US" sz="2400" dirty="0" smtClean="0">
                <a:latin typeface="Times New Roman" charset="0"/>
                <a:ea typeface="Times New Roman" charset="0"/>
                <a:cs typeface="Times New Roman" charset="0"/>
              </a:rPr>
            </a:br>
            <a:r>
              <a:rPr lang="en-US" sz="2400" dirty="0" smtClean="0">
                <a:latin typeface="Times New Roman" charset="0"/>
                <a:ea typeface="Times New Roman" charset="0"/>
                <a:cs typeface="Times New Roman" charset="0"/>
              </a:rPr>
              <a:t>-</a:t>
            </a:r>
            <a:r>
              <a:rPr lang="en-US" sz="2400" dirty="0">
                <a:latin typeface="Times New Roman" charset="0"/>
                <a:ea typeface="Times New Roman" charset="0"/>
                <a:cs typeface="Times New Roman" charset="0"/>
              </a:rPr>
              <a:t>S</a:t>
            </a:r>
            <a:r>
              <a:rPr lang="en-US" sz="2400" dirty="0" smtClean="0">
                <a:latin typeface="Times New Roman" charset="0"/>
                <a:ea typeface="Times New Roman" charset="0"/>
                <a:cs typeface="Times New Roman" charset="0"/>
              </a:rPr>
              <a:t>ymptoms </a:t>
            </a:r>
            <a:r>
              <a:rPr lang="en-US" sz="2400" dirty="0">
                <a:latin typeface="Times New Roman" charset="0"/>
                <a:ea typeface="Times New Roman" charset="0"/>
                <a:cs typeface="Times New Roman" charset="0"/>
              </a:rPr>
              <a:t>for ≤3 months </a:t>
            </a:r>
            <a:r>
              <a:rPr lang="en-US" sz="2400" dirty="0" smtClean="0">
                <a:latin typeface="Times New Roman" charset="0"/>
                <a:ea typeface="Times New Roman" charset="0"/>
                <a:cs typeface="Times New Roman" charset="0"/>
              </a:rPr>
              <a:t/>
            </a:r>
            <a:br>
              <a:rPr lang="en-US" sz="2400" dirty="0" smtClean="0">
                <a:latin typeface="Times New Roman" charset="0"/>
                <a:ea typeface="Times New Roman" charset="0"/>
                <a:cs typeface="Times New Roman" charset="0"/>
              </a:rPr>
            </a:br>
            <a:r>
              <a:rPr lang="en-US" sz="2400" dirty="0">
                <a:latin typeface="Times New Roman" charset="0"/>
                <a:ea typeface="Times New Roman" charset="0"/>
                <a:cs typeface="Times New Roman" charset="0"/>
              </a:rPr>
              <a:t/>
            </a:r>
            <a:br>
              <a:rPr lang="en-US" sz="2400" dirty="0">
                <a:latin typeface="Times New Roman" charset="0"/>
                <a:ea typeface="Times New Roman" charset="0"/>
                <a:cs typeface="Times New Roman" charset="0"/>
              </a:rPr>
            </a:br>
            <a:r>
              <a:rPr lang="en-US" sz="2400" dirty="0" smtClean="0">
                <a:latin typeface="Times New Roman" charset="0"/>
                <a:ea typeface="Times New Roman" charset="0"/>
                <a:cs typeface="Times New Roman" charset="0"/>
              </a:rPr>
              <a:t>-Fatigue </a:t>
            </a:r>
            <a:r>
              <a:rPr lang="en-US" sz="2400" dirty="0">
                <a:latin typeface="Times New Roman" charset="0"/>
                <a:ea typeface="Times New Roman" charset="0"/>
                <a:cs typeface="Times New Roman" charset="0"/>
              </a:rPr>
              <a:t>is a frequent first </a:t>
            </a:r>
            <a:r>
              <a:rPr lang="en-US" sz="2400" dirty="0" smtClean="0">
                <a:latin typeface="Times New Roman" charset="0"/>
                <a:ea typeface="Times New Roman" charset="0"/>
                <a:cs typeface="Times New Roman" charset="0"/>
              </a:rPr>
              <a:t>symptom</a:t>
            </a:r>
            <a:br>
              <a:rPr lang="en-US" sz="2400" dirty="0" smtClean="0">
                <a:latin typeface="Times New Roman" charset="0"/>
                <a:ea typeface="Times New Roman" charset="0"/>
                <a:cs typeface="Times New Roman" charset="0"/>
              </a:rPr>
            </a:br>
            <a:r>
              <a:rPr lang="en-US" sz="2400" dirty="0" smtClean="0">
                <a:latin typeface="Times New Roman" charset="0"/>
                <a:ea typeface="Times New Roman" charset="0"/>
                <a:cs typeface="Times New Roman" charset="0"/>
              </a:rPr>
              <a:t> -Anorexia </a:t>
            </a:r>
            <a:r>
              <a:rPr lang="en-US" sz="2400" dirty="0">
                <a:latin typeface="Times New Roman" charset="0"/>
                <a:ea typeface="Times New Roman" charset="0"/>
                <a:cs typeface="Times New Roman" charset="0"/>
              </a:rPr>
              <a:t>and weight loss </a:t>
            </a:r>
            <a:r>
              <a:rPr lang="en-US" sz="2400" dirty="0" smtClean="0">
                <a:latin typeface="Times New Roman" charset="0"/>
                <a:ea typeface="Times New Roman" charset="0"/>
                <a:cs typeface="Times New Roman" charset="0"/>
              </a:rPr>
              <a:t/>
            </a:r>
            <a:br>
              <a:rPr lang="en-US" sz="2400" dirty="0" smtClean="0">
                <a:latin typeface="Times New Roman" charset="0"/>
                <a:ea typeface="Times New Roman" charset="0"/>
                <a:cs typeface="Times New Roman" charset="0"/>
              </a:rPr>
            </a:br>
            <a:r>
              <a:rPr lang="en-US" sz="2400" dirty="0" smtClean="0">
                <a:latin typeface="Times New Roman" charset="0"/>
                <a:ea typeface="Times New Roman" charset="0"/>
                <a:cs typeface="Times New Roman" charset="0"/>
              </a:rPr>
              <a:t> -Fever</a:t>
            </a:r>
            <a:br>
              <a:rPr lang="en-US" sz="2400" dirty="0" smtClean="0">
                <a:latin typeface="Times New Roman" charset="0"/>
                <a:ea typeface="Times New Roman" charset="0"/>
                <a:cs typeface="Times New Roman" charset="0"/>
              </a:rPr>
            </a:br>
            <a:r>
              <a:rPr lang="en-US" sz="2400" dirty="0" smtClean="0">
                <a:latin typeface="Times New Roman" charset="0"/>
                <a:ea typeface="Times New Roman" charset="0"/>
                <a:cs typeface="Times New Roman" charset="0"/>
              </a:rPr>
              <a:t> -Signs </a:t>
            </a:r>
            <a:r>
              <a:rPr lang="en-US" sz="2400" dirty="0">
                <a:latin typeface="Times New Roman" charset="0"/>
                <a:ea typeface="Times New Roman" charset="0"/>
                <a:cs typeface="Times New Roman" charset="0"/>
              </a:rPr>
              <a:t>of abnormal hemostasis (bleeding, easy bruising) </a:t>
            </a:r>
            <a:br>
              <a:rPr lang="en-US" sz="2400" dirty="0">
                <a:latin typeface="Times New Roman" charset="0"/>
                <a:ea typeface="Times New Roman" charset="0"/>
                <a:cs typeface="Times New Roman" charset="0"/>
              </a:rPr>
            </a:br>
            <a:r>
              <a:rPr lang="en-US" sz="2400" dirty="0" smtClean="0">
                <a:latin typeface="Times New Roman" charset="0"/>
                <a:ea typeface="Times New Roman" charset="0"/>
                <a:cs typeface="Times New Roman" charset="0"/>
              </a:rPr>
              <a:t> -Bone </a:t>
            </a:r>
            <a:r>
              <a:rPr lang="en-US" sz="2400" dirty="0">
                <a:latin typeface="Times New Roman" charset="0"/>
                <a:ea typeface="Times New Roman" charset="0"/>
                <a:cs typeface="Times New Roman" charset="0"/>
              </a:rPr>
              <a:t>pain</a:t>
            </a:r>
            <a:r>
              <a:rPr lang="en-US" sz="2400" dirty="0" smtClean="0">
                <a:latin typeface="Times New Roman" charset="0"/>
                <a:ea typeface="Times New Roman" charset="0"/>
                <a:cs typeface="Times New Roman" charset="0"/>
              </a:rPr>
              <a:t>,</a:t>
            </a:r>
            <a:br>
              <a:rPr lang="en-US" sz="2400" dirty="0" smtClean="0">
                <a:latin typeface="Times New Roman" charset="0"/>
                <a:ea typeface="Times New Roman" charset="0"/>
                <a:cs typeface="Times New Roman" charset="0"/>
              </a:rPr>
            </a:br>
            <a:r>
              <a:rPr lang="en-US" sz="2400" dirty="0" smtClean="0">
                <a:latin typeface="Times New Roman" charset="0"/>
                <a:ea typeface="Times New Roman" charset="0"/>
                <a:cs typeface="Times New Roman" charset="0"/>
              </a:rPr>
              <a:t> -</a:t>
            </a:r>
            <a:r>
              <a:rPr lang="en-US" sz="2400" dirty="0">
                <a:latin typeface="Times New Roman" charset="0"/>
                <a:ea typeface="Times New Roman" charset="0"/>
                <a:cs typeface="Times New Roman" charset="0"/>
              </a:rPr>
              <a:t>L</a:t>
            </a:r>
            <a:r>
              <a:rPr lang="en-US" sz="2400" dirty="0" smtClean="0">
                <a:latin typeface="Times New Roman" charset="0"/>
                <a:ea typeface="Times New Roman" charset="0"/>
                <a:cs typeface="Times New Roman" charset="0"/>
              </a:rPr>
              <a:t>ymph- </a:t>
            </a:r>
            <a:r>
              <a:rPr lang="en-US" sz="2400" dirty="0" err="1">
                <a:latin typeface="Times New Roman" charset="0"/>
                <a:ea typeface="Times New Roman" charset="0"/>
                <a:cs typeface="Times New Roman" charset="0"/>
              </a:rPr>
              <a:t>adenopathy</a:t>
            </a:r>
            <a:r>
              <a:rPr lang="en-US" sz="2400" dirty="0">
                <a:latin typeface="Times New Roman" charset="0"/>
                <a:ea typeface="Times New Roman" charset="0"/>
                <a:cs typeface="Times New Roman" charset="0"/>
              </a:rPr>
              <a:t>, </a:t>
            </a:r>
            <a:r>
              <a:rPr lang="en-US" sz="2400" dirty="0" smtClean="0">
                <a:latin typeface="Times New Roman" charset="0"/>
                <a:ea typeface="Times New Roman" charset="0"/>
                <a:cs typeface="Times New Roman" charset="0"/>
              </a:rPr>
              <a:t/>
            </a:r>
            <a:br>
              <a:rPr lang="en-US" sz="2400" dirty="0" smtClean="0">
                <a:latin typeface="Times New Roman" charset="0"/>
                <a:ea typeface="Times New Roman" charset="0"/>
                <a:cs typeface="Times New Roman" charset="0"/>
              </a:rPr>
            </a:br>
            <a:r>
              <a:rPr lang="en-US" sz="2400" dirty="0" smtClean="0">
                <a:latin typeface="Times New Roman" charset="0"/>
                <a:ea typeface="Times New Roman" charset="0"/>
                <a:cs typeface="Times New Roman" charset="0"/>
              </a:rPr>
              <a:t> -Nonspecific </a:t>
            </a:r>
            <a:r>
              <a:rPr lang="en-US" sz="2400" dirty="0">
                <a:latin typeface="Times New Roman" charset="0"/>
                <a:ea typeface="Times New Roman" charset="0"/>
                <a:cs typeface="Times New Roman" charset="0"/>
              </a:rPr>
              <a:t>cough, </a:t>
            </a:r>
            <a:r>
              <a:rPr lang="en-US" sz="2400" dirty="0" smtClean="0">
                <a:latin typeface="Times New Roman" charset="0"/>
                <a:ea typeface="Times New Roman" charset="0"/>
                <a:cs typeface="Times New Roman" charset="0"/>
              </a:rPr>
              <a:t>headache</a:t>
            </a:r>
            <a:r>
              <a:rPr lang="en-US" sz="2400" dirty="0">
                <a:latin typeface="Times New Roman" charset="0"/>
                <a:ea typeface="Times New Roman" charset="0"/>
                <a:cs typeface="Times New Roman" charset="0"/>
              </a:rPr>
              <a:t>, or </a:t>
            </a:r>
            <a:r>
              <a:rPr lang="en-US" sz="2400" dirty="0" smtClean="0">
                <a:latin typeface="Times New Roman" charset="0"/>
                <a:ea typeface="Times New Roman" charset="0"/>
                <a:cs typeface="Times New Roman" charset="0"/>
              </a:rPr>
              <a:t>diaphoresis. </a:t>
            </a:r>
            <a:r>
              <a:rPr lang="en-US" sz="2400" dirty="0">
                <a:latin typeface="Times New Roman" charset="0"/>
                <a:ea typeface="Times New Roman" charset="0"/>
                <a:cs typeface="Times New Roman" charset="0"/>
              </a:rPr>
              <a:t/>
            </a:r>
            <a:br>
              <a:rPr lang="en-US" sz="2400" dirty="0">
                <a:latin typeface="Times New Roman" charset="0"/>
                <a:ea typeface="Times New Roman" charset="0"/>
                <a:cs typeface="Times New Roman" charset="0"/>
              </a:rPr>
            </a:br>
            <a:endParaRPr lang="en-US" sz="2400" dirty="0">
              <a:latin typeface="Times New Roman" charset="0"/>
              <a:ea typeface="Times New Roman" charset="0"/>
              <a:cs typeface="Times New Roman" charset="0"/>
            </a:endParaRPr>
          </a:p>
        </p:txBody>
      </p:sp>
    </p:spTree>
    <p:extLst>
      <p:ext uri="{BB962C8B-B14F-4D97-AF65-F5344CB8AC3E}">
        <p14:creationId xmlns="" xmlns:p14="http://schemas.microsoft.com/office/powerpoint/2010/main" val="14605541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0010" y="365125"/>
            <a:ext cx="10973790" cy="6261306"/>
          </a:xfrm>
        </p:spPr>
        <p:txBody>
          <a:bodyPr>
            <a:normAutofit/>
          </a:bodyPr>
          <a:lstStyle/>
          <a:p>
            <a:r>
              <a:rPr lang="en-US" sz="2400" dirty="0" smtClean="0">
                <a:latin typeface="Times New Roman" charset="0"/>
                <a:ea typeface="Times New Roman" charset="0"/>
                <a:cs typeface="Times New Roman" charset="0"/>
              </a:rPr>
              <a:t>-Rarely</a:t>
            </a:r>
            <a:r>
              <a:rPr lang="en-US" sz="2400" dirty="0">
                <a:latin typeface="Times New Roman" charset="0"/>
                <a:ea typeface="Times New Roman" charset="0"/>
                <a:cs typeface="Times New Roman" charset="0"/>
              </a:rPr>
              <a:t>, </a:t>
            </a:r>
            <a:r>
              <a:rPr lang="en-US" sz="2400" dirty="0" smtClean="0">
                <a:latin typeface="Times New Roman" charset="0"/>
                <a:ea typeface="Times New Roman" charset="0"/>
                <a:cs typeface="Times New Roman" charset="0"/>
              </a:rPr>
              <a:t> </a:t>
            </a:r>
            <a:r>
              <a:rPr lang="en-US" sz="2400" dirty="0">
                <a:latin typeface="Times New Roman" charset="0"/>
                <a:ea typeface="Times New Roman" charset="0"/>
                <a:cs typeface="Times New Roman" charset="0"/>
              </a:rPr>
              <a:t>with symptoms from a myeloid </a:t>
            </a:r>
            <a:r>
              <a:rPr lang="en-US" sz="2400" dirty="0" smtClean="0">
                <a:latin typeface="Times New Roman" charset="0"/>
                <a:ea typeface="Times New Roman" charset="0"/>
                <a:cs typeface="Times New Roman" charset="0"/>
              </a:rPr>
              <a:t>sarcoma </a:t>
            </a:r>
            <a:r>
              <a:rPr lang="en-US" sz="2400" dirty="0">
                <a:latin typeface="Times New Roman" charset="0"/>
                <a:ea typeface="Times New Roman" charset="0"/>
                <a:cs typeface="Times New Roman" charset="0"/>
              </a:rPr>
              <a:t>(a tumor mass consisting of myeloid blasts occurring at anatomic sites other than bone marrow). </a:t>
            </a:r>
            <a:r>
              <a:rPr lang="en-US" sz="2400" dirty="0" smtClean="0">
                <a:latin typeface="Times New Roman" charset="0"/>
                <a:ea typeface="Times New Roman" charset="0"/>
                <a:cs typeface="Times New Roman" charset="0"/>
              </a:rPr>
              <a:t/>
            </a:r>
            <a:br>
              <a:rPr lang="en-US" sz="2400" dirty="0" smtClean="0">
                <a:latin typeface="Times New Roman" charset="0"/>
                <a:ea typeface="Times New Roman" charset="0"/>
                <a:cs typeface="Times New Roman" charset="0"/>
              </a:rPr>
            </a:br>
            <a:r>
              <a:rPr lang="en-US" sz="2400" dirty="0" smtClean="0">
                <a:latin typeface="Times New Roman" charset="0"/>
                <a:ea typeface="Times New Roman" charset="0"/>
                <a:cs typeface="Times New Roman" charset="0"/>
              </a:rPr>
              <a:t/>
            </a:r>
            <a:br>
              <a:rPr lang="en-US" sz="2400" dirty="0" smtClean="0">
                <a:latin typeface="Times New Roman" charset="0"/>
                <a:ea typeface="Times New Roman" charset="0"/>
                <a:cs typeface="Times New Roman" charset="0"/>
              </a:rPr>
            </a:br>
            <a:r>
              <a:rPr lang="en-US" sz="2400" dirty="0" smtClean="0">
                <a:latin typeface="Times New Roman" charset="0"/>
                <a:ea typeface="Times New Roman" charset="0"/>
                <a:cs typeface="Times New Roman" charset="0"/>
              </a:rPr>
              <a:t>-Sites </a:t>
            </a:r>
            <a:r>
              <a:rPr lang="en-US" sz="2400" dirty="0">
                <a:latin typeface="Times New Roman" charset="0"/>
                <a:ea typeface="Times New Roman" charset="0"/>
                <a:cs typeface="Times New Roman" charset="0"/>
              </a:rPr>
              <a:t>involved are most commonly -</a:t>
            </a:r>
            <a:r>
              <a:rPr lang="en-US" sz="2400" dirty="0" smtClean="0">
                <a:latin typeface="Times New Roman" charset="0"/>
                <a:ea typeface="Times New Roman" charset="0"/>
                <a:cs typeface="Times New Roman" charset="0"/>
              </a:rPr>
              <a:t> </a:t>
            </a:r>
            <a:r>
              <a:rPr lang="en-US" sz="2400" dirty="0">
                <a:latin typeface="Times New Roman" charset="0"/>
                <a:ea typeface="Times New Roman" charset="0"/>
                <a:cs typeface="Times New Roman" charset="0"/>
              </a:rPr>
              <a:t>S</a:t>
            </a:r>
            <a:r>
              <a:rPr lang="en-US" sz="2400" dirty="0" smtClean="0">
                <a:latin typeface="Times New Roman" charset="0"/>
                <a:ea typeface="Times New Roman" charset="0"/>
                <a:cs typeface="Times New Roman" charset="0"/>
              </a:rPr>
              <a:t>kin</a:t>
            </a:r>
            <a:r>
              <a:rPr lang="en-US" sz="2400" dirty="0">
                <a:latin typeface="Times New Roman" charset="0"/>
                <a:ea typeface="Times New Roman" charset="0"/>
                <a:cs typeface="Times New Roman" charset="0"/>
              </a:rPr>
              <a:t>, </a:t>
            </a:r>
            <a:r>
              <a:rPr lang="en-US" sz="2400" dirty="0" smtClean="0">
                <a:latin typeface="Times New Roman" charset="0"/>
                <a:ea typeface="Times New Roman" charset="0"/>
                <a:cs typeface="Times New Roman" charset="0"/>
              </a:rPr>
              <a:t>  </a:t>
            </a:r>
            <a:br>
              <a:rPr lang="en-US" sz="2400" dirty="0" smtClean="0">
                <a:latin typeface="Times New Roman" charset="0"/>
                <a:ea typeface="Times New Roman" charset="0"/>
                <a:cs typeface="Times New Roman" charset="0"/>
              </a:rPr>
            </a:br>
            <a:r>
              <a:rPr lang="en-US" sz="2400" dirty="0">
                <a:latin typeface="Times New Roman" charset="0"/>
                <a:ea typeface="Times New Roman" charset="0"/>
                <a:cs typeface="Times New Roman" charset="0"/>
              </a:rPr>
              <a:t>	</a:t>
            </a:r>
            <a:r>
              <a:rPr lang="en-US" sz="2400" dirty="0" smtClean="0">
                <a:latin typeface="Times New Roman" charset="0"/>
                <a:ea typeface="Times New Roman" charset="0"/>
                <a:cs typeface="Times New Roman" charset="0"/>
              </a:rPr>
              <a:t>			          - Lymph </a:t>
            </a:r>
            <a:r>
              <a:rPr lang="en-US" sz="2400" dirty="0">
                <a:latin typeface="Times New Roman" charset="0"/>
                <a:ea typeface="Times New Roman" charset="0"/>
                <a:cs typeface="Times New Roman" charset="0"/>
              </a:rPr>
              <a:t>node, </a:t>
            </a:r>
            <a:r>
              <a:rPr lang="en-US" sz="2400" dirty="0" smtClean="0">
                <a:latin typeface="Times New Roman" charset="0"/>
                <a:ea typeface="Times New Roman" charset="0"/>
                <a:cs typeface="Times New Roman" charset="0"/>
              </a:rPr>
              <a:t/>
            </a:r>
            <a:br>
              <a:rPr lang="en-US" sz="2400" dirty="0" smtClean="0">
                <a:latin typeface="Times New Roman" charset="0"/>
                <a:ea typeface="Times New Roman" charset="0"/>
                <a:cs typeface="Times New Roman" charset="0"/>
              </a:rPr>
            </a:br>
            <a:r>
              <a:rPr lang="en-US" sz="2400" dirty="0">
                <a:latin typeface="Times New Roman" charset="0"/>
                <a:ea typeface="Times New Roman" charset="0"/>
                <a:cs typeface="Times New Roman" charset="0"/>
              </a:rPr>
              <a:t> </a:t>
            </a:r>
            <a:r>
              <a:rPr lang="en-US" sz="2400" dirty="0" smtClean="0">
                <a:latin typeface="Times New Roman" charset="0"/>
                <a:ea typeface="Times New Roman" charset="0"/>
                <a:cs typeface="Times New Roman" charset="0"/>
              </a:rPr>
              <a:t>                                                         - Gastrointestinal </a:t>
            </a:r>
            <a:r>
              <a:rPr lang="en-US" sz="2400" dirty="0">
                <a:latin typeface="Times New Roman" charset="0"/>
                <a:ea typeface="Times New Roman" charset="0"/>
                <a:cs typeface="Times New Roman" charset="0"/>
              </a:rPr>
              <a:t>tract, </a:t>
            </a:r>
            <a:r>
              <a:rPr lang="en-US" sz="2400" dirty="0" smtClean="0">
                <a:latin typeface="Times New Roman" charset="0"/>
                <a:ea typeface="Times New Roman" charset="0"/>
                <a:cs typeface="Times New Roman" charset="0"/>
              </a:rPr>
              <a:t/>
            </a:r>
            <a:br>
              <a:rPr lang="en-US" sz="2400" dirty="0" smtClean="0">
                <a:latin typeface="Times New Roman" charset="0"/>
                <a:ea typeface="Times New Roman" charset="0"/>
                <a:cs typeface="Times New Roman" charset="0"/>
              </a:rPr>
            </a:br>
            <a:r>
              <a:rPr lang="en-US" sz="2400" dirty="0">
                <a:latin typeface="Times New Roman" charset="0"/>
                <a:ea typeface="Times New Roman" charset="0"/>
                <a:cs typeface="Times New Roman" charset="0"/>
              </a:rPr>
              <a:t> </a:t>
            </a:r>
            <a:r>
              <a:rPr lang="en-US" sz="2400" dirty="0" smtClean="0">
                <a:latin typeface="Times New Roman" charset="0"/>
                <a:ea typeface="Times New Roman" charset="0"/>
                <a:cs typeface="Times New Roman" charset="0"/>
              </a:rPr>
              <a:t>                                                         - Soft tissue</a:t>
            </a:r>
            <a:r>
              <a:rPr lang="en-US" sz="2400" dirty="0">
                <a:latin typeface="Times New Roman" charset="0"/>
                <a:ea typeface="Times New Roman" charset="0"/>
                <a:cs typeface="Times New Roman" charset="0"/>
              </a:rPr>
              <a:t/>
            </a:r>
            <a:br>
              <a:rPr lang="en-US" sz="2400" dirty="0">
                <a:latin typeface="Times New Roman" charset="0"/>
                <a:ea typeface="Times New Roman" charset="0"/>
                <a:cs typeface="Times New Roman" charset="0"/>
              </a:rPr>
            </a:br>
            <a:r>
              <a:rPr lang="en-US" sz="2400" dirty="0" smtClean="0">
                <a:latin typeface="Times New Roman" charset="0"/>
                <a:ea typeface="Times New Roman" charset="0"/>
                <a:cs typeface="Times New Roman" charset="0"/>
              </a:rPr>
              <a:t>                                                          - Testis</a:t>
            </a:r>
            <a:br>
              <a:rPr lang="en-US" sz="2400" dirty="0" smtClean="0">
                <a:latin typeface="Times New Roman" charset="0"/>
                <a:ea typeface="Times New Roman" charset="0"/>
                <a:cs typeface="Times New Roman" charset="0"/>
              </a:rPr>
            </a:br>
            <a:r>
              <a:rPr lang="en-US" sz="2400" dirty="0">
                <a:latin typeface="Times New Roman" charset="0"/>
                <a:ea typeface="Times New Roman" charset="0"/>
                <a:cs typeface="Times New Roman" charset="0"/>
              </a:rPr>
              <a:t/>
            </a:r>
            <a:br>
              <a:rPr lang="en-US" sz="2400" dirty="0">
                <a:latin typeface="Times New Roman" charset="0"/>
                <a:ea typeface="Times New Roman" charset="0"/>
                <a:cs typeface="Times New Roman" charset="0"/>
              </a:rPr>
            </a:br>
            <a:r>
              <a:rPr lang="en-US" sz="2400" dirty="0" smtClean="0">
                <a:latin typeface="Times New Roman" charset="0"/>
                <a:ea typeface="Times New Roman" charset="0"/>
                <a:cs typeface="Times New Roman" charset="0"/>
              </a:rPr>
              <a:t/>
            </a:r>
            <a:br>
              <a:rPr lang="en-US" sz="2400" dirty="0" smtClean="0">
                <a:latin typeface="Times New Roman" charset="0"/>
                <a:ea typeface="Times New Roman" charset="0"/>
                <a:cs typeface="Times New Roman" charset="0"/>
              </a:rPr>
            </a:br>
            <a:r>
              <a:rPr lang="en-US" sz="2400" dirty="0">
                <a:latin typeface="Times New Roman" charset="0"/>
                <a:ea typeface="Times New Roman" charset="0"/>
                <a:cs typeface="Times New Roman" charset="0"/>
              </a:rPr>
              <a:t/>
            </a:r>
            <a:br>
              <a:rPr lang="en-US" sz="2400" dirty="0">
                <a:latin typeface="Times New Roman" charset="0"/>
                <a:ea typeface="Times New Roman" charset="0"/>
                <a:cs typeface="Times New Roman" charset="0"/>
              </a:rPr>
            </a:br>
            <a:r>
              <a:rPr lang="en-US" sz="2400" dirty="0" smtClean="0">
                <a:latin typeface="Times New Roman" charset="0"/>
                <a:ea typeface="Times New Roman" charset="0"/>
                <a:cs typeface="Times New Roman" charset="0"/>
              </a:rPr>
              <a:t/>
            </a:r>
            <a:br>
              <a:rPr lang="en-US" sz="2400" dirty="0" smtClean="0">
                <a:latin typeface="Times New Roman" charset="0"/>
                <a:ea typeface="Times New Roman" charset="0"/>
                <a:cs typeface="Times New Roman" charset="0"/>
              </a:rPr>
            </a:br>
            <a:r>
              <a:rPr lang="en-US" sz="2400" dirty="0">
                <a:latin typeface="Times New Roman" charset="0"/>
                <a:ea typeface="Times New Roman" charset="0"/>
                <a:cs typeface="Times New Roman" charset="0"/>
              </a:rPr>
              <a:t/>
            </a:r>
            <a:br>
              <a:rPr lang="en-US" sz="2400" dirty="0">
                <a:latin typeface="Times New Roman" charset="0"/>
                <a:ea typeface="Times New Roman" charset="0"/>
                <a:cs typeface="Times New Roman" charset="0"/>
              </a:rPr>
            </a:br>
            <a:r>
              <a:rPr lang="en-US" sz="2400" dirty="0" smtClean="0">
                <a:latin typeface="Times New Roman" charset="0"/>
                <a:ea typeface="Times New Roman" charset="0"/>
                <a:cs typeface="Times New Roman" charset="0"/>
              </a:rPr>
              <a:t/>
            </a:r>
            <a:br>
              <a:rPr lang="en-US" sz="2400" dirty="0" smtClean="0">
                <a:latin typeface="Times New Roman" charset="0"/>
                <a:ea typeface="Times New Roman" charset="0"/>
                <a:cs typeface="Times New Roman" charset="0"/>
              </a:rPr>
            </a:br>
            <a:r>
              <a:rPr lang="en-US" sz="2400" dirty="0">
                <a:latin typeface="Times New Roman" charset="0"/>
                <a:ea typeface="Times New Roman" charset="0"/>
                <a:cs typeface="Times New Roman" charset="0"/>
              </a:rPr>
              <a:t/>
            </a:r>
            <a:br>
              <a:rPr lang="en-US" sz="2400" dirty="0">
                <a:latin typeface="Times New Roman" charset="0"/>
                <a:ea typeface="Times New Roman" charset="0"/>
                <a:cs typeface="Times New Roman" charset="0"/>
              </a:rPr>
            </a:br>
            <a:r>
              <a:rPr lang="en-US" sz="2400" dirty="0" smtClean="0">
                <a:latin typeface="Times New Roman" charset="0"/>
                <a:ea typeface="Times New Roman" charset="0"/>
                <a:cs typeface="Times New Roman" charset="0"/>
              </a:rPr>
              <a:t/>
            </a:r>
            <a:br>
              <a:rPr lang="en-US" sz="2400" dirty="0" smtClean="0">
                <a:latin typeface="Times New Roman" charset="0"/>
                <a:ea typeface="Times New Roman" charset="0"/>
                <a:cs typeface="Times New Roman" charset="0"/>
              </a:rPr>
            </a:br>
            <a:endParaRPr lang="en-US" sz="2400" dirty="0">
              <a:latin typeface="Times New Roman" charset="0"/>
              <a:ea typeface="Times New Roman" charset="0"/>
              <a:cs typeface="Times New Roman" charset="0"/>
            </a:endParaRPr>
          </a:p>
        </p:txBody>
      </p:sp>
    </p:spTree>
    <p:extLst>
      <p:ext uri="{BB962C8B-B14F-4D97-AF65-F5344CB8AC3E}">
        <p14:creationId xmlns="" xmlns:p14="http://schemas.microsoft.com/office/powerpoint/2010/main" val="64652565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 xmlns:p14="http://schemas.microsoft.com/office/powerpoint/2010/main" val="1113241836"/>
              </p:ext>
            </p:extLst>
          </p:nvPr>
        </p:nvGraphicFramePr>
        <p:xfrm>
          <a:off x="273132" y="261256"/>
          <a:ext cx="11685320" cy="6524628"/>
        </p:xfrm>
        <a:graphic>
          <a:graphicData uri="http://schemas.openxmlformats.org/drawingml/2006/table">
            <a:tbl>
              <a:tblPr firstRow="1" bandRow="1">
                <a:tableStyleId>{7DF18680-E054-41AD-8BC1-D1AEF772440D}</a:tableStyleId>
              </a:tblPr>
              <a:tblGrid>
                <a:gridCol w="2505694"/>
                <a:gridCol w="2921330"/>
                <a:gridCol w="2648197"/>
                <a:gridCol w="3610099"/>
              </a:tblGrid>
              <a:tr h="672468">
                <a:tc>
                  <a:txBody>
                    <a:bodyPr/>
                    <a:lstStyle/>
                    <a:p>
                      <a:r>
                        <a:rPr lang="en-US" sz="1800" b="1" dirty="0">
                          <a:solidFill>
                            <a:srgbClr val="231E1E"/>
                          </a:solidFill>
                          <a:effectLst/>
                          <a:latin typeface="Times New Roman" charset="0"/>
                          <a:ea typeface="Times New Roman" charset="0"/>
                          <a:cs typeface="Times New Roman" charset="0"/>
                        </a:rPr>
                        <a:t>Variant </a:t>
                      </a:r>
                      <a:endParaRPr lang="en-US" sz="1800" dirty="0">
                        <a:effectLst/>
                        <a:latin typeface="Times New Roman" charset="0"/>
                        <a:ea typeface="Times New Roman" charset="0"/>
                        <a:cs typeface="Times New Roman" charset="0"/>
                      </a:endParaRPr>
                    </a:p>
                  </a:txBody>
                  <a:tcPr anchor="ctr"/>
                </a:tc>
                <a:tc>
                  <a:txBody>
                    <a:bodyPr/>
                    <a:lstStyle/>
                    <a:p>
                      <a:r>
                        <a:rPr lang="en-US" sz="1800" b="1" dirty="0" err="1">
                          <a:solidFill>
                            <a:srgbClr val="231E1E"/>
                          </a:solidFill>
                          <a:effectLst/>
                          <a:latin typeface="Times New Roman" charset="0"/>
                          <a:ea typeface="Times New Roman" charset="0"/>
                          <a:cs typeface="Times New Roman" charset="0"/>
                        </a:rPr>
                        <a:t>Cytologic</a:t>
                      </a:r>
                      <a:r>
                        <a:rPr lang="en-US" sz="1800" b="1" dirty="0">
                          <a:solidFill>
                            <a:srgbClr val="231E1E"/>
                          </a:solidFill>
                          <a:effectLst/>
                          <a:latin typeface="Times New Roman" charset="0"/>
                          <a:ea typeface="Times New Roman" charset="0"/>
                          <a:cs typeface="Times New Roman" charset="0"/>
                        </a:rPr>
                        <a:t> Features </a:t>
                      </a:r>
                      <a:endParaRPr lang="en-US" sz="1800" dirty="0">
                        <a:effectLst/>
                        <a:latin typeface="Times New Roman" charset="0"/>
                        <a:ea typeface="Times New Roman" charset="0"/>
                        <a:cs typeface="Times New Roman" charset="0"/>
                      </a:endParaRPr>
                    </a:p>
                  </a:txBody>
                  <a:tcPr anchor="ctr"/>
                </a:tc>
                <a:tc>
                  <a:txBody>
                    <a:bodyPr/>
                    <a:lstStyle/>
                    <a:p>
                      <a:r>
                        <a:rPr lang="en-US" sz="1800" b="1" dirty="0">
                          <a:solidFill>
                            <a:srgbClr val="231E1E"/>
                          </a:solidFill>
                          <a:effectLst/>
                          <a:latin typeface="Times New Roman" charset="0"/>
                          <a:ea typeface="Times New Roman" charset="0"/>
                          <a:cs typeface="Times New Roman" charset="0"/>
                        </a:rPr>
                        <a:t>Special Clinical Features </a:t>
                      </a:r>
                      <a:endParaRPr lang="en-US" sz="1800" dirty="0">
                        <a:effectLst/>
                        <a:latin typeface="Times New Roman" charset="0"/>
                        <a:ea typeface="Times New Roman" charset="0"/>
                        <a:cs typeface="Times New Roman" charset="0"/>
                      </a:endParaRPr>
                    </a:p>
                  </a:txBody>
                  <a:tcPr anchor="ctr"/>
                </a:tc>
                <a:tc>
                  <a:txBody>
                    <a:bodyPr/>
                    <a:lstStyle/>
                    <a:p>
                      <a:r>
                        <a:rPr lang="en-US" sz="1800" b="1" dirty="0">
                          <a:solidFill>
                            <a:srgbClr val="231E1E"/>
                          </a:solidFill>
                          <a:effectLst/>
                          <a:latin typeface="Times New Roman" charset="0"/>
                          <a:ea typeface="Times New Roman" charset="0"/>
                          <a:cs typeface="Times New Roman" charset="0"/>
                        </a:rPr>
                        <a:t>Special Laboratory Features </a:t>
                      </a:r>
                      <a:endParaRPr lang="en-US" sz="1800" dirty="0">
                        <a:effectLst/>
                        <a:latin typeface="Times New Roman" charset="0"/>
                        <a:ea typeface="Times New Roman" charset="0"/>
                        <a:cs typeface="Times New Roman" charset="0"/>
                      </a:endParaRPr>
                    </a:p>
                  </a:txBody>
                  <a:tcPr anchor="ctr"/>
                </a:tc>
              </a:tr>
              <a:tr h="561364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Times New Roman" charset="0"/>
                          <a:ea typeface="Times New Roman" charset="0"/>
                          <a:cs typeface="Times New Roman" charset="0"/>
                        </a:rPr>
                        <a:t>Acute </a:t>
                      </a:r>
                      <a:r>
                        <a:rPr lang="en-US" sz="1800" kern="1200" dirty="0" err="1" smtClean="0">
                          <a:solidFill>
                            <a:schemeClr val="dk1"/>
                          </a:solidFill>
                          <a:effectLst/>
                          <a:latin typeface="Times New Roman" charset="0"/>
                          <a:ea typeface="Times New Roman" charset="0"/>
                          <a:cs typeface="Times New Roman" charset="0"/>
                        </a:rPr>
                        <a:t>myeloblastic</a:t>
                      </a:r>
                      <a:r>
                        <a:rPr lang="en-US" sz="1800" kern="1200" dirty="0" smtClean="0">
                          <a:solidFill>
                            <a:schemeClr val="dk1"/>
                          </a:solidFill>
                          <a:effectLst/>
                          <a:latin typeface="Times New Roman" charset="0"/>
                          <a:ea typeface="Times New Roman" charset="0"/>
                          <a:cs typeface="Times New Roman" charset="0"/>
                        </a:rPr>
                        <a:t> leukemia (M0, M1, M2 )</a:t>
                      </a:r>
                      <a:endParaRPr lang="en-US" sz="1800" dirty="0" smtClean="0">
                        <a:latin typeface="Times New Roman" charset="0"/>
                        <a:ea typeface="Times New Roman" charset="0"/>
                        <a:cs typeface="Times New Roman" charset="0"/>
                      </a:endParaRPr>
                    </a:p>
                    <a:p>
                      <a:endParaRPr lang="en-US" sz="1800" dirty="0">
                        <a:latin typeface="Times New Roman" charset="0"/>
                        <a:ea typeface="Times New Roman" charset="0"/>
                        <a:cs typeface="Times New Roman" charset="0"/>
                      </a:endParaRPr>
                    </a:p>
                  </a:txBody>
                  <a:tcPr/>
                </a:tc>
                <a:tc>
                  <a:txBody>
                    <a:bodyPr/>
                    <a:lstStyle/>
                    <a:p>
                      <a:r>
                        <a:rPr lang="en-US" sz="1800" kern="1200" dirty="0" smtClean="0">
                          <a:solidFill>
                            <a:schemeClr val="dk1"/>
                          </a:solidFill>
                          <a:effectLst/>
                          <a:latin typeface="Times New Roman" charset="0"/>
                          <a:ea typeface="Times New Roman" charset="0"/>
                          <a:cs typeface="Times New Roman" charset="0"/>
                        </a:rPr>
                        <a:t>-</a:t>
                      </a:r>
                      <a:r>
                        <a:rPr lang="en-US" sz="1800" kern="1200" dirty="0" err="1" smtClean="0">
                          <a:solidFill>
                            <a:schemeClr val="dk1"/>
                          </a:solidFill>
                          <a:effectLst/>
                          <a:latin typeface="Times New Roman" charset="0"/>
                          <a:ea typeface="Times New Roman" charset="0"/>
                          <a:cs typeface="Times New Roman" charset="0"/>
                        </a:rPr>
                        <a:t>Myeloblasts</a:t>
                      </a:r>
                      <a:r>
                        <a:rPr lang="en-US" sz="1800" kern="1200" dirty="0" smtClean="0">
                          <a:solidFill>
                            <a:schemeClr val="dk1"/>
                          </a:solidFill>
                          <a:effectLst/>
                          <a:latin typeface="Times New Roman" charset="0"/>
                          <a:ea typeface="Times New Roman" charset="0"/>
                          <a:cs typeface="Times New Roman" charset="0"/>
                        </a:rPr>
                        <a:t> range from 20–90% of marrow cells. Cytoplasm occasionally con- </a:t>
                      </a:r>
                      <a:r>
                        <a:rPr lang="en-US" sz="1800" kern="1200" dirty="0" err="1" smtClean="0">
                          <a:solidFill>
                            <a:schemeClr val="dk1"/>
                          </a:solidFill>
                          <a:effectLst/>
                          <a:latin typeface="Times New Roman" charset="0"/>
                          <a:ea typeface="Times New Roman" charset="0"/>
                          <a:cs typeface="Times New Roman" charset="0"/>
                        </a:rPr>
                        <a:t>tains</a:t>
                      </a:r>
                      <a:r>
                        <a:rPr lang="en-US" sz="1800" kern="1200" dirty="0" smtClean="0">
                          <a:solidFill>
                            <a:schemeClr val="dk1"/>
                          </a:solidFill>
                          <a:effectLst/>
                          <a:latin typeface="Times New Roman" charset="0"/>
                          <a:ea typeface="Times New Roman" charset="0"/>
                          <a:cs typeface="Times New Roman" charset="0"/>
                        </a:rPr>
                        <a:t> Auer bodies. Nucleus shows ne reticular pattern and distinct nucleolus (1 or 2 usually). </a:t>
                      </a:r>
                    </a:p>
                    <a:p>
                      <a:r>
                        <a:rPr lang="en-US" sz="1800" kern="1200" dirty="0" smtClean="0">
                          <a:solidFill>
                            <a:schemeClr val="dk1"/>
                          </a:solidFill>
                          <a:effectLst/>
                          <a:latin typeface="Times New Roman" charset="0"/>
                          <a:ea typeface="Times New Roman" charset="0"/>
                          <a:cs typeface="Times New Roman" charset="0"/>
                        </a:rPr>
                        <a:t>-Blast cells are </a:t>
                      </a:r>
                      <a:r>
                        <a:rPr lang="en-US" sz="1800" kern="1200" dirty="0" err="1" smtClean="0">
                          <a:solidFill>
                            <a:schemeClr val="dk1"/>
                          </a:solidFill>
                          <a:effectLst/>
                          <a:latin typeface="Times New Roman" charset="0"/>
                          <a:ea typeface="Times New Roman" charset="0"/>
                          <a:cs typeface="Times New Roman" charset="0"/>
                        </a:rPr>
                        <a:t>sudanophilic</a:t>
                      </a:r>
                      <a:r>
                        <a:rPr lang="en-US" sz="1800" kern="1200" dirty="0" smtClean="0">
                          <a:solidFill>
                            <a:schemeClr val="dk1"/>
                          </a:solidFill>
                          <a:effectLst/>
                          <a:latin typeface="Times New Roman" charset="0"/>
                          <a:ea typeface="Times New Roman" charset="0"/>
                          <a:cs typeface="Times New Roman" charset="0"/>
                        </a:rPr>
                        <a:t>. -They are positive for </a:t>
                      </a:r>
                      <a:r>
                        <a:rPr lang="en-US" sz="1800" kern="1200" dirty="0" err="1" smtClean="0">
                          <a:solidFill>
                            <a:schemeClr val="dk1"/>
                          </a:solidFill>
                          <a:effectLst/>
                          <a:latin typeface="Times New Roman" charset="0"/>
                          <a:ea typeface="Times New Roman" charset="0"/>
                          <a:cs typeface="Times New Roman" charset="0"/>
                        </a:rPr>
                        <a:t>myelop</a:t>
                      </a:r>
                      <a:r>
                        <a:rPr lang="en-US" sz="1800" kern="1200" dirty="0" smtClean="0">
                          <a:solidFill>
                            <a:schemeClr val="dk1"/>
                          </a:solidFill>
                          <a:effectLst/>
                          <a:latin typeface="Times New Roman" charset="0"/>
                          <a:ea typeface="Times New Roman" charset="0"/>
                          <a:cs typeface="Times New Roman" charset="0"/>
                        </a:rPr>
                        <a:t>- </a:t>
                      </a:r>
                      <a:r>
                        <a:rPr lang="en-US" sz="1800" kern="1200" dirty="0" err="1" smtClean="0">
                          <a:solidFill>
                            <a:schemeClr val="dk1"/>
                          </a:solidFill>
                          <a:effectLst/>
                          <a:latin typeface="Times New Roman" charset="0"/>
                          <a:ea typeface="Times New Roman" charset="0"/>
                          <a:cs typeface="Times New Roman" charset="0"/>
                        </a:rPr>
                        <a:t>eroxidase</a:t>
                      </a:r>
                      <a:r>
                        <a:rPr lang="en-US" sz="1800" kern="1200" dirty="0" smtClean="0">
                          <a:solidFill>
                            <a:schemeClr val="dk1"/>
                          </a:solidFill>
                          <a:effectLst/>
                          <a:latin typeface="Times New Roman" charset="0"/>
                          <a:ea typeface="Times New Roman" charset="0"/>
                          <a:cs typeface="Times New Roman" charset="0"/>
                        </a:rPr>
                        <a:t> and </a:t>
                      </a:r>
                      <a:r>
                        <a:rPr lang="en-US" sz="1800" kern="1200" dirty="0" err="1" smtClean="0">
                          <a:solidFill>
                            <a:schemeClr val="dk1"/>
                          </a:solidFill>
                          <a:effectLst/>
                          <a:latin typeface="Times New Roman" charset="0"/>
                          <a:ea typeface="Times New Roman" charset="0"/>
                          <a:cs typeface="Times New Roman" charset="0"/>
                        </a:rPr>
                        <a:t>chloroacetate</a:t>
                      </a:r>
                      <a:r>
                        <a:rPr lang="en-US" sz="1800" kern="1200" dirty="0" smtClean="0">
                          <a:solidFill>
                            <a:schemeClr val="dk1"/>
                          </a:solidFill>
                          <a:effectLst/>
                          <a:latin typeface="Times New Roman" charset="0"/>
                          <a:ea typeface="Times New Roman" charset="0"/>
                          <a:cs typeface="Times New Roman" charset="0"/>
                        </a:rPr>
                        <a:t> esterase, negative for </a:t>
                      </a:r>
                      <a:r>
                        <a:rPr lang="en-US" sz="1800" kern="1200" dirty="0" err="1" smtClean="0">
                          <a:solidFill>
                            <a:schemeClr val="dk1"/>
                          </a:solidFill>
                          <a:effectLst/>
                          <a:latin typeface="Times New Roman" charset="0"/>
                          <a:ea typeface="Times New Roman" charset="0"/>
                          <a:cs typeface="Times New Roman" charset="0"/>
                        </a:rPr>
                        <a:t>nonspe</a:t>
                      </a:r>
                      <a:r>
                        <a:rPr lang="en-US" sz="1800" kern="1200" dirty="0" smtClean="0">
                          <a:solidFill>
                            <a:schemeClr val="dk1"/>
                          </a:solidFill>
                          <a:effectLst/>
                          <a:latin typeface="Times New Roman" charset="0"/>
                          <a:ea typeface="Times New Roman" charset="0"/>
                          <a:cs typeface="Times New Roman" charset="0"/>
                        </a:rPr>
                        <a:t>- ci c esterase, and negative or di </a:t>
                      </a:r>
                      <a:r>
                        <a:rPr lang="en-US" sz="1800" kern="1200" dirty="0" err="1" smtClean="0">
                          <a:solidFill>
                            <a:schemeClr val="dk1"/>
                          </a:solidFill>
                          <a:effectLst/>
                          <a:latin typeface="Times New Roman" charset="0"/>
                          <a:ea typeface="Times New Roman" charset="0"/>
                          <a:cs typeface="Times New Roman" charset="0"/>
                        </a:rPr>
                        <a:t>usely</a:t>
                      </a:r>
                      <a:r>
                        <a:rPr lang="en-US" sz="1800" kern="1200" dirty="0" smtClean="0">
                          <a:solidFill>
                            <a:schemeClr val="dk1"/>
                          </a:solidFill>
                          <a:effectLst/>
                          <a:latin typeface="Times New Roman" charset="0"/>
                          <a:ea typeface="Times New Roman" charset="0"/>
                          <a:cs typeface="Times New Roman" charset="0"/>
                        </a:rPr>
                        <a:t> positive for PAS (no clumps or blocks). </a:t>
                      </a:r>
                    </a:p>
                    <a:p>
                      <a:r>
                        <a:rPr lang="en-US" sz="1800" kern="1200" dirty="0" smtClean="0">
                          <a:solidFill>
                            <a:schemeClr val="dk1"/>
                          </a:solidFill>
                          <a:effectLst/>
                          <a:latin typeface="Times New Roman" charset="0"/>
                          <a:ea typeface="Times New Roman" charset="0"/>
                          <a:cs typeface="Times New Roman" charset="0"/>
                        </a:rPr>
                        <a:t>-Electron microscopy shows cytoplasmic primary granules. </a:t>
                      </a:r>
                    </a:p>
                  </a:txBody>
                  <a:tcPr/>
                </a:tc>
                <a:tc>
                  <a:txBody>
                    <a:bodyPr/>
                    <a:lstStyle/>
                    <a:p>
                      <a:r>
                        <a:rPr lang="en-US" sz="1800" kern="1200" dirty="0" smtClean="0">
                          <a:solidFill>
                            <a:schemeClr val="dk1"/>
                          </a:solidFill>
                          <a:effectLst/>
                          <a:latin typeface="Times New Roman" charset="0"/>
                          <a:ea typeface="Times New Roman" charset="0"/>
                          <a:cs typeface="Times New Roman" charset="0"/>
                        </a:rPr>
                        <a:t>Most common in adults, and most frequent variety in infants. </a:t>
                      </a:r>
                    </a:p>
                    <a:p>
                      <a:r>
                        <a:rPr lang="en-US" sz="1800" kern="1200" dirty="0" smtClean="0">
                          <a:solidFill>
                            <a:schemeClr val="dk1"/>
                          </a:solidFill>
                          <a:effectLst/>
                          <a:latin typeface="Times New Roman" charset="0"/>
                          <a:ea typeface="Times New Roman" charset="0"/>
                          <a:cs typeface="Times New Roman" charset="0"/>
                        </a:rPr>
                        <a:t>Three morphologic- </a:t>
                      </a:r>
                      <a:r>
                        <a:rPr lang="en-US" sz="1800" kern="1200" dirty="0" err="1" smtClean="0">
                          <a:solidFill>
                            <a:schemeClr val="dk1"/>
                          </a:solidFill>
                          <a:effectLst/>
                          <a:latin typeface="Times New Roman" charset="0"/>
                          <a:ea typeface="Times New Roman" charset="0"/>
                          <a:cs typeface="Times New Roman" charset="0"/>
                        </a:rPr>
                        <a:t>cytochemical</a:t>
                      </a:r>
                      <a:r>
                        <a:rPr lang="en-US" sz="1800" kern="1200" dirty="0" smtClean="0">
                          <a:solidFill>
                            <a:schemeClr val="dk1"/>
                          </a:solidFill>
                          <a:effectLst/>
                          <a:latin typeface="Times New Roman" charset="0"/>
                          <a:ea typeface="Times New Roman" charset="0"/>
                          <a:cs typeface="Times New Roman" charset="0"/>
                        </a:rPr>
                        <a:t> types (M0, M1, M2) </a:t>
                      </a:r>
                    </a:p>
                    <a:p>
                      <a:endParaRPr lang="en-US" sz="1800" dirty="0">
                        <a:latin typeface="Times New Roman" charset="0"/>
                        <a:ea typeface="Times New Roman" charset="0"/>
                        <a:cs typeface="Times New Roman"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Times New Roman" charset="0"/>
                          <a:ea typeface="Times New Roman" charset="0"/>
                          <a:cs typeface="Times New Roman" charset="0"/>
                        </a:rPr>
                        <a:t>Chromosomes +8, –5, –7, del(11q), and complex abnormalities common. </a:t>
                      </a:r>
                      <a:r>
                        <a:rPr lang="en-US" sz="1800" i="1" kern="1200" dirty="0" smtClean="0">
                          <a:solidFill>
                            <a:schemeClr val="dk1"/>
                          </a:solidFill>
                          <a:effectLst/>
                          <a:latin typeface="Times New Roman" charset="0"/>
                          <a:ea typeface="Times New Roman" charset="0"/>
                          <a:cs typeface="Times New Roman" charset="0"/>
                        </a:rPr>
                        <a:t>RUNX1(AML1) </a:t>
                      </a:r>
                      <a:r>
                        <a:rPr lang="en-US" sz="1800" kern="1200" dirty="0" smtClean="0">
                          <a:solidFill>
                            <a:schemeClr val="dk1"/>
                          </a:solidFill>
                          <a:effectLst/>
                          <a:latin typeface="Times New Roman" charset="0"/>
                          <a:ea typeface="Times New Roman" charset="0"/>
                          <a:cs typeface="Times New Roman" charset="0"/>
                        </a:rPr>
                        <a:t>and </a:t>
                      </a:r>
                      <a:r>
                        <a:rPr lang="en-US" sz="1800" i="1" kern="1200" dirty="0" smtClean="0">
                          <a:solidFill>
                            <a:schemeClr val="dk1"/>
                          </a:solidFill>
                          <a:effectLst/>
                          <a:latin typeface="Times New Roman" charset="0"/>
                          <a:ea typeface="Times New Roman" charset="0"/>
                          <a:cs typeface="Times New Roman" charset="0"/>
                        </a:rPr>
                        <a:t>FLT3 </a:t>
                      </a:r>
                      <a:r>
                        <a:rPr lang="en-US" sz="1800" kern="1200" dirty="0" err="1" smtClean="0">
                          <a:solidFill>
                            <a:schemeClr val="dk1"/>
                          </a:solidFill>
                          <a:effectLst/>
                          <a:latin typeface="Times New Roman" charset="0"/>
                          <a:ea typeface="Times New Roman" charset="0"/>
                          <a:cs typeface="Times New Roman" charset="0"/>
                        </a:rPr>
                        <a:t>muta</a:t>
                      </a:r>
                      <a:r>
                        <a:rPr lang="en-US" sz="1800" kern="1200" dirty="0" smtClean="0">
                          <a:solidFill>
                            <a:schemeClr val="dk1"/>
                          </a:solidFill>
                          <a:effectLst/>
                          <a:latin typeface="Times New Roman" charset="0"/>
                          <a:ea typeface="Times New Roman" charset="0"/>
                          <a:cs typeface="Times New Roman" charset="0"/>
                        </a:rPr>
                        <a:t>- </a:t>
                      </a:r>
                      <a:r>
                        <a:rPr lang="en-US" sz="1800" kern="1200" dirty="0" err="1" smtClean="0">
                          <a:solidFill>
                            <a:schemeClr val="dk1"/>
                          </a:solidFill>
                          <a:effectLst/>
                          <a:latin typeface="Times New Roman" charset="0"/>
                          <a:ea typeface="Times New Roman" charset="0"/>
                          <a:cs typeface="Times New Roman" charset="0"/>
                        </a:rPr>
                        <a:t>tions</a:t>
                      </a:r>
                      <a:r>
                        <a:rPr lang="en-US" sz="1800" kern="1200" dirty="0" smtClean="0">
                          <a:solidFill>
                            <a:schemeClr val="dk1"/>
                          </a:solidFill>
                          <a:effectLst/>
                          <a:latin typeface="Times New Roman" charset="0"/>
                          <a:ea typeface="Times New Roman" charset="0"/>
                          <a:cs typeface="Times New Roman" charset="0"/>
                        </a:rPr>
                        <a:t> occur in approximately 20–25% of cases. </a:t>
                      </a:r>
                    </a:p>
                    <a:p>
                      <a:r>
                        <a:rPr lang="en-US" sz="1800" kern="1200" dirty="0" smtClean="0">
                          <a:solidFill>
                            <a:schemeClr val="dk1"/>
                          </a:solidFill>
                          <a:effectLst/>
                          <a:latin typeface="Times New Roman" charset="0"/>
                          <a:ea typeface="Times New Roman" charset="0"/>
                          <a:cs typeface="Times New Roman" charset="0"/>
                        </a:rPr>
                        <a:t>-M0 type blast cells positive with antibody to </a:t>
                      </a:r>
                      <a:r>
                        <a:rPr lang="en-US" sz="1800" kern="1200" dirty="0" err="1" smtClean="0">
                          <a:solidFill>
                            <a:schemeClr val="dk1"/>
                          </a:solidFill>
                          <a:effectLst/>
                          <a:latin typeface="Times New Roman" charset="0"/>
                          <a:ea typeface="Times New Roman" charset="0"/>
                          <a:cs typeface="Times New Roman" charset="0"/>
                        </a:rPr>
                        <a:t>myeloper</a:t>
                      </a:r>
                      <a:r>
                        <a:rPr lang="en-US" sz="1800" kern="1200" dirty="0" smtClean="0">
                          <a:solidFill>
                            <a:schemeClr val="dk1"/>
                          </a:solidFill>
                          <a:effectLst/>
                          <a:latin typeface="Times New Roman" charset="0"/>
                          <a:ea typeface="Times New Roman" charset="0"/>
                          <a:cs typeface="Times New Roman" charset="0"/>
                        </a:rPr>
                        <a:t>- oxidase and CD34 and CD13 or CD33 </a:t>
                      </a:r>
                      <a:r>
                        <a:rPr lang="en-US" sz="1800" kern="1200" dirty="0" err="1" smtClean="0">
                          <a:solidFill>
                            <a:schemeClr val="dk1"/>
                          </a:solidFill>
                          <a:effectLst/>
                          <a:latin typeface="Times New Roman" charset="0"/>
                          <a:ea typeface="Times New Roman" charset="0"/>
                          <a:cs typeface="Times New Roman" charset="0"/>
                        </a:rPr>
                        <a:t>coexpression</a:t>
                      </a:r>
                      <a:r>
                        <a:rPr lang="en-US" sz="1800" kern="1200" dirty="0" smtClean="0">
                          <a:solidFill>
                            <a:schemeClr val="dk1"/>
                          </a:solidFill>
                          <a:effectLst/>
                          <a:latin typeface="Times New Roman" charset="0"/>
                          <a:ea typeface="Times New Roman" charset="0"/>
                          <a:cs typeface="Times New Roman" charset="0"/>
                        </a:rPr>
                        <a:t>. </a:t>
                      </a:r>
                      <a:r>
                        <a:rPr lang="en-US" sz="1800" i="1" kern="1200" dirty="0" smtClean="0">
                          <a:solidFill>
                            <a:schemeClr val="dk1"/>
                          </a:solidFill>
                          <a:effectLst/>
                          <a:latin typeface="Times New Roman" charset="0"/>
                          <a:ea typeface="Times New Roman" charset="0"/>
                          <a:cs typeface="Times New Roman" charset="0"/>
                        </a:rPr>
                        <a:t>AML1 </a:t>
                      </a:r>
                      <a:r>
                        <a:rPr lang="en-US" sz="1800" kern="1200" dirty="0" smtClean="0">
                          <a:solidFill>
                            <a:schemeClr val="dk1"/>
                          </a:solidFill>
                          <a:effectLst/>
                          <a:latin typeface="Times New Roman" charset="0"/>
                          <a:ea typeface="Times New Roman" charset="0"/>
                          <a:cs typeface="Times New Roman" charset="0"/>
                        </a:rPr>
                        <a:t>mutations in ~25%. </a:t>
                      </a:r>
                    </a:p>
                    <a:p>
                      <a:r>
                        <a:rPr lang="en-US" sz="1800" kern="1200" dirty="0" smtClean="0">
                          <a:solidFill>
                            <a:schemeClr val="dk1"/>
                          </a:solidFill>
                          <a:effectLst/>
                          <a:latin typeface="Times New Roman" charset="0"/>
                          <a:ea typeface="Times New Roman" charset="0"/>
                          <a:cs typeface="Times New Roman" charset="0"/>
                        </a:rPr>
                        <a:t>-M1 expresses CD13 and CD33. Positive for </a:t>
                      </a:r>
                      <a:r>
                        <a:rPr lang="en-US" sz="1800" kern="1200" dirty="0" err="1" smtClean="0">
                          <a:solidFill>
                            <a:schemeClr val="dk1"/>
                          </a:solidFill>
                          <a:effectLst/>
                          <a:latin typeface="Times New Roman" charset="0"/>
                          <a:ea typeface="Times New Roman" charset="0"/>
                          <a:cs typeface="Times New Roman" charset="0"/>
                        </a:rPr>
                        <a:t>myeloper</a:t>
                      </a:r>
                      <a:r>
                        <a:rPr lang="en-US" sz="1800" kern="1200" dirty="0" smtClean="0">
                          <a:solidFill>
                            <a:schemeClr val="dk1"/>
                          </a:solidFill>
                          <a:effectLst/>
                          <a:latin typeface="Times New Roman" charset="0"/>
                          <a:ea typeface="Times New Roman" charset="0"/>
                          <a:cs typeface="Times New Roman" charset="0"/>
                        </a:rPr>
                        <a:t>- oxidase by </a:t>
                      </a:r>
                      <a:r>
                        <a:rPr lang="en-US" sz="1800" kern="1200" dirty="0" err="1" smtClean="0">
                          <a:solidFill>
                            <a:schemeClr val="dk1"/>
                          </a:solidFill>
                          <a:effectLst/>
                          <a:latin typeface="Times New Roman" charset="0"/>
                          <a:ea typeface="Times New Roman" charset="0"/>
                          <a:cs typeface="Times New Roman" charset="0"/>
                        </a:rPr>
                        <a:t>cytochemistry</a:t>
                      </a:r>
                      <a:r>
                        <a:rPr lang="en-US" sz="1800" kern="1200" dirty="0" smtClean="0">
                          <a:solidFill>
                            <a:schemeClr val="dk1"/>
                          </a:solidFill>
                          <a:effectLst/>
                          <a:latin typeface="Times New Roman" charset="0"/>
                          <a:ea typeface="Times New Roman" charset="0"/>
                          <a:cs typeface="Times New Roman" charset="0"/>
                        </a:rPr>
                        <a:t>. </a:t>
                      </a:r>
                    </a:p>
                    <a:p>
                      <a:r>
                        <a:rPr lang="en-US" sz="1800" kern="1200" dirty="0" smtClean="0">
                          <a:solidFill>
                            <a:schemeClr val="dk1"/>
                          </a:solidFill>
                          <a:effectLst/>
                          <a:latin typeface="Times New Roman" charset="0"/>
                          <a:ea typeface="Times New Roman" charset="0"/>
                          <a:cs typeface="Times New Roman" charset="0"/>
                        </a:rPr>
                        <a:t>-M2 AML with maturation often associated with t(8;21) karyotype. </a:t>
                      </a:r>
                    </a:p>
                    <a:p>
                      <a:r>
                        <a:rPr lang="en-US" sz="1800" kern="1200" dirty="0" smtClean="0">
                          <a:solidFill>
                            <a:schemeClr val="dk1"/>
                          </a:solidFill>
                          <a:effectLst/>
                          <a:latin typeface="Times New Roman" charset="0"/>
                          <a:ea typeface="Times New Roman" charset="0"/>
                          <a:cs typeface="Times New Roman" charset="0"/>
                        </a:rPr>
                        <a:t>M2 AML with t(6;9)(p23;q34), an uncommon variant, is associated with marrow </a:t>
                      </a:r>
                      <a:r>
                        <a:rPr lang="en-US" sz="1800" kern="1200" dirty="0" err="1" smtClean="0">
                          <a:solidFill>
                            <a:schemeClr val="dk1"/>
                          </a:solidFill>
                          <a:effectLst/>
                          <a:latin typeface="Times New Roman" charset="0"/>
                          <a:ea typeface="Times New Roman" charset="0"/>
                          <a:cs typeface="Times New Roman" charset="0"/>
                        </a:rPr>
                        <a:t>basophilia</a:t>
                      </a:r>
                      <a:r>
                        <a:rPr lang="en-US" sz="1800" kern="1200" dirty="0" smtClean="0">
                          <a:solidFill>
                            <a:schemeClr val="dk1"/>
                          </a:solidFill>
                          <a:effectLst/>
                          <a:latin typeface="Times New Roman" charset="0"/>
                          <a:ea typeface="Times New Roman" charset="0"/>
                          <a:cs typeface="Times New Roman" charset="0"/>
                        </a:rPr>
                        <a:t>, a high blast count, a high frequency of </a:t>
                      </a:r>
                    </a:p>
                    <a:p>
                      <a:endParaRPr lang="en-US" sz="1800" dirty="0" smtClean="0">
                        <a:latin typeface="Times New Roman" charset="0"/>
                        <a:ea typeface="Times New Roman" charset="0"/>
                        <a:cs typeface="Times New Roman" charset="0"/>
                      </a:endParaRPr>
                    </a:p>
                    <a:p>
                      <a:endParaRPr lang="en-US" sz="1800" dirty="0">
                        <a:latin typeface="Times New Roman" charset="0"/>
                        <a:ea typeface="Times New Roman" charset="0"/>
                        <a:cs typeface="Times New Roman" charset="0"/>
                      </a:endParaRPr>
                    </a:p>
                  </a:txBody>
                  <a:tcPr/>
                </a:tc>
              </a:tr>
            </a:tbl>
          </a:graphicData>
        </a:graphic>
      </p:graphicFrame>
    </p:spTree>
    <p:extLst>
      <p:ext uri="{BB962C8B-B14F-4D97-AF65-F5344CB8AC3E}">
        <p14:creationId xmlns="" xmlns:p14="http://schemas.microsoft.com/office/powerpoint/2010/main" val="192452420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 xmlns:p14="http://schemas.microsoft.com/office/powerpoint/2010/main" val="1827980379"/>
              </p:ext>
            </p:extLst>
          </p:nvPr>
        </p:nvGraphicFramePr>
        <p:xfrm>
          <a:off x="166256" y="273132"/>
          <a:ext cx="11875322" cy="8107680"/>
        </p:xfrm>
        <a:graphic>
          <a:graphicData uri="http://schemas.openxmlformats.org/drawingml/2006/table">
            <a:tbl>
              <a:tblPr firstRow="1" bandRow="1">
                <a:tableStyleId>{7DF18680-E054-41AD-8BC1-D1AEF772440D}</a:tableStyleId>
              </a:tblPr>
              <a:tblGrid>
                <a:gridCol w="2546437"/>
                <a:gridCol w="2968830"/>
                <a:gridCol w="3263180"/>
                <a:gridCol w="3096875"/>
              </a:tblGrid>
              <a:tr h="591978">
                <a:tc>
                  <a:txBody>
                    <a:bodyPr/>
                    <a:lstStyle/>
                    <a:p>
                      <a:r>
                        <a:rPr lang="en-US" sz="2000" b="1" dirty="0">
                          <a:solidFill>
                            <a:srgbClr val="231E1E"/>
                          </a:solidFill>
                          <a:effectLst/>
                          <a:latin typeface="Times New Roman" charset="0"/>
                          <a:ea typeface="Times New Roman" charset="0"/>
                          <a:cs typeface="Times New Roman" charset="0"/>
                        </a:rPr>
                        <a:t>Variant </a:t>
                      </a:r>
                      <a:endParaRPr lang="en-US" sz="2000" dirty="0">
                        <a:effectLst/>
                        <a:latin typeface="Times New Roman" charset="0"/>
                        <a:ea typeface="Times New Roman" charset="0"/>
                        <a:cs typeface="Times New Roman" charset="0"/>
                      </a:endParaRPr>
                    </a:p>
                  </a:txBody>
                  <a:tcPr anchor="ctr"/>
                </a:tc>
                <a:tc>
                  <a:txBody>
                    <a:bodyPr/>
                    <a:lstStyle/>
                    <a:p>
                      <a:r>
                        <a:rPr lang="en-US" sz="2000" b="1" dirty="0" err="1">
                          <a:solidFill>
                            <a:srgbClr val="231E1E"/>
                          </a:solidFill>
                          <a:effectLst/>
                          <a:latin typeface="Times New Roman" charset="0"/>
                          <a:ea typeface="Times New Roman" charset="0"/>
                          <a:cs typeface="Times New Roman" charset="0"/>
                        </a:rPr>
                        <a:t>Cytologic</a:t>
                      </a:r>
                      <a:r>
                        <a:rPr lang="en-US" sz="2000" b="1" dirty="0">
                          <a:solidFill>
                            <a:srgbClr val="231E1E"/>
                          </a:solidFill>
                          <a:effectLst/>
                          <a:latin typeface="Times New Roman" charset="0"/>
                          <a:ea typeface="Times New Roman" charset="0"/>
                          <a:cs typeface="Times New Roman" charset="0"/>
                        </a:rPr>
                        <a:t> Features </a:t>
                      </a:r>
                      <a:endParaRPr lang="en-US" sz="2000" dirty="0">
                        <a:effectLst/>
                        <a:latin typeface="Times New Roman" charset="0"/>
                        <a:ea typeface="Times New Roman" charset="0"/>
                        <a:cs typeface="Times New Roman" charset="0"/>
                      </a:endParaRPr>
                    </a:p>
                  </a:txBody>
                  <a:tcPr anchor="ctr"/>
                </a:tc>
                <a:tc>
                  <a:txBody>
                    <a:bodyPr/>
                    <a:lstStyle/>
                    <a:p>
                      <a:r>
                        <a:rPr lang="en-US" sz="2000" b="1" dirty="0">
                          <a:solidFill>
                            <a:srgbClr val="231E1E"/>
                          </a:solidFill>
                          <a:effectLst/>
                          <a:latin typeface="Times New Roman" charset="0"/>
                          <a:ea typeface="Times New Roman" charset="0"/>
                          <a:cs typeface="Times New Roman" charset="0"/>
                        </a:rPr>
                        <a:t>Special Clinical Features </a:t>
                      </a:r>
                      <a:endParaRPr lang="en-US" sz="2000" dirty="0">
                        <a:effectLst/>
                        <a:latin typeface="Times New Roman" charset="0"/>
                        <a:ea typeface="Times New Roman" charset="0"/>
                        <a:cs typeface="Times New Roman" charset="0"/>
                      </a:endParaRPr>
                    </a:p>
                  </a:txBody>
                  <a:tcPr anchor="ctr"/>
                </a:tc>
                <a:tc>
                  <a:txBody>
                    <a:bodyPr/>
                    <a:lstStyle/>
                    <a:p>
                      <a:r>
                        <a:rPr lang="en-US" sz="2000" b="1" dirty="0">
                          <a:solidFill>
                            <a:srgbClr val="231E1E"/>
                          </a:solidFill>
                          <a:effectLst/>
                          <a:latin typeface="Times New Roman" charset="0"/>
                          <a:ea typeface="Times New Roman" charset="0"/>
                          <a:cs typeface="Times New Roman" charset="0"/>
                        </a:rPr>
                        <a:t>Special Laboratory Features </a:t>
                      </a:r>
                      <a:endParaRPr lang="en-US" sz="2000" dirty="0">
                        <a:effectLst/>
                        <a:latin typeface="Times New Roman" charset="0"/>
                        <a:ea typeface="Times New Roman" charset="0"/>
                        <a:cs typeface="Times New Roman" charset="0"/>
                      </a:endParaRPr>
                    </a:p>
                  </a:txBody>
                  <a:tcPr anchor="ctr"/>
                </a:tc>
              </a:tr>
              <a:tr h="5903825">
                <a:tc>
                  <a:txBody>
                    <a:bodyPr/>
                    <a:lstStyle/>
                    <a:p>
                      <a:r>
                        <a:rPr lang="en-US" sz="2400" dirty="0" smtClean="0">
                          <a:solidFill>
                            <a:srgbClr val="231E1E"/>
                          </a:solidFill>
                          <a:effectLst/>
                          <a:latin typeface="MyriadPro" charset="0"/>
                        </a:rPr>
                        <a:t>Acute </a:t>
                      </a:r>
                      <a:r>
                        <a:rPr lang="en-US" sz="2400" dirty="0" err="1" smtClean="0">
                          <a:solidFill>
                            <a:srgbClr val="231E1E"/>
                          </a:solidFill>
                          <a:effectLst/>
                          <a:latin typeface="MyriadPro" charset="0"/>
                        </a:rPr>
                        <a:t>promyelocytic</a:t>
                      </a:r>
                      <a:r>
                        <a:rPr lang="en-US" sz="2400" dirty="0" smtClean="0">
                          <a:solidFill>
                            <a:srgbClr val="231E1E"/>
                          </a:solidFill>
                          <a:effectLst/>
                          <a:latin typeface="MyriadPro" charset="0"/>
                        </a:rPr>
                        <a:t> leukemia (M3, M3v) </a:t>
                      </a:r>
                    </a:p>
                    <a:p>
                      <a:endParaRPr lang="en-US" sz="2400" dirty="0" smtClean="0">
                        <a:solidFill>
                          <a:srgbClr val="231E1E"/>
                        </a:solidFill>
                        <a:effectLst/>
                        <a:latin typeface="MyriadPro" charset="0"/>
                      </a:endParaRPr>
                    </a:p>
                    <a:p>
                      <a:endParaRPr lang="en-US" sz="2400" dirty="0" smtClean="0">
                        <a:solidFill>
                          <a:srgbClr val="231E1E"/>
                        </a:solidFill>
                        <a:effectLst/>
                        <a:latin typeface="MyriadPro" charset="0"/>
                      </a:endParaRPr>
                    </a:p>
                    <a:p>
                      <a:endParaRPr lang="en-US" sz="2400" dirty="0" smtClean="0">
                        <a:solidFill>
                          <a:srgbClr val="231E1E"/>
                        </a:solidFill>
                        <a:effectLst/>
                        <a:latin typeface="MyriadPro" charset="0"/>
                      </a:endParaRPr>
                    </a:p>
                    <a:p>
                      <a:endParaRPr lang="en-US" sz="2400" dirty="0" smtClean="0">
                        <a:solidFill>
                          <a:srgbClr val="231E1E"/>
                        </a:solidFill>
                        <a:effectLst/>
                        <a:latin typeface="MyriadPro" charset="0"/>
                      </a:endParaRPr>
                    </a:p>
                    <a:p>
                      <a:endParaRPr lang="en-US" sz="2400" dirty="0" smtClean="0">
                        <a:solidFill>
                          <a:srgbClr val="231E1E"/>
                        </a:solidFill>
                        <a:effectLst/>
                        <a:latin typeface="MyriadPro" charset="0"/>
                      </a:endParaRPr>
                    </a:p>
                    <a:p>
                      <a:endParaRPr lang="en-US" sz="2400" dirty="0" smtClean="0">
                        <a:solidFill>
                          <a:srgbClr val="231E1E"/>
                        </a:solidFill>
                        <a:effectLst/>
                        <a:latin typeface="MyriadPro" charset="0"/>
                      </a:endParaRPr>
                    </a:p>
                    <a:p>
                      <a:endParaRPr lang="en-US" sz="2400" dirty="0" smtClean="0">
                        <a:solidFill>
                          <a:srgbClr val="231E1E"/>
                        </a:solidFill>
                        <a:effectLst/>
                        <a:latin typeface="MyriadPro" charset="0"/>
                      </a:endParaRPr>
                    </a:p>
                    <a:p>
                      <a:endParaRPr lang="en-US" sz="2400" dirty="0" smtClean="0">
                        <a:solidFill>
                          <a:srgbClr val="231E1E"/>
                        </a:solidFill>
                        <a:effectLst/>
                        <a:latin typeface="MyriadPro" charset="0"/>
                      </a:endParaRPr>
                    </a:p>
                    <a:p>
                      <a:endParaRPr lang="en-US" sz="2400" dirty="0" smtClean="0">
                        <a:solidFill>
                          <a:srgbClr val="231E1E"/>
                        </a:solidFill>
                        <a:effectLst/>
                        <a:latin typeface="MyriadPro" charset="0"/>
                      </a:endParaRPr>
                    </a:p>
                    <a:p>
                      <a:endParaRPr lang="en-US" sz="2400" dirty="0" smtClean="0">
                        <a:solidFill>
                          <a:srgbClr val="231E1E"/>
                        </a:solidFill>
                        <a:effectLst/>
                        <a:latin typeface="MyriadPro" charset="0"/>
                      </a:endParaRPr>
                    </a:p>
                    <a:p>
                      <a:endParaRPr lang="en-US" sz="2400" dirty="0" smtClean="0">
                        <a:solidFill>
                          <a:srgbClr val="231E1E"/>
                        </a:solidFill>
                        <a:effectLst/>
                        <a:latin typeface="MyriadPro" charset="0"/>
                      </a:endParaRPr>
                    </a:p>
                    <a:p>
                      <a:endParaRPr lang="en-US" sz="2400" dirty="0" smtClean="0">
                        <a:solidFill>
                          <a:srgbClr val="231E1E"/>
                        </a:solidFill>
                        <a:effectLst/>
                        <a:latin typeface="MyriadPro" charset="0"/>
                      </a:endParaRPr>
                    </a:p>
                    <a:p>
                      <a:endParaRPr lang="en-US" sz="2400" dirty="0" smtClean="0">
                        <a:solidFill>
                          <a:srgbClr val="231E1E"/>
                        </a:solidFill>
                        <a:effectLst/>
                        <a:latin typeface="MyriadPro" charset="0"/>
                      </a:endParaRPr>
                    </a:p>
                    <a:p>
                      <a:endParaRPr lang="en-US" sz="2400" dirty="0" smtClean="0">
                        <a:solidFill>
                          <a:srgbClr val="231E1E"/>
                        </a:solidFill>
                        <a:effectLst/>
                        <a:latin typeface="MyriadPro" charset="0"/>
                      </a:endParaRPr>
                    </a:p>
                    <a:p>
                      <a:endParaRPr lang="en-US" sz="2400" dirty="0" smtClean="0">
                        <a:solidFill>
                          <a:srgbClr val="231E1E"/>
                        </a:solidFill>
                        <a:effectLst/>
                        <a:latin typeface="MyriadPro" charset="0"/>
                      </a:endParaRPr>
                    </a:p>
                    <a:p>
                      <a:endParaRPr lang="en-US" sz="2400" dirty="0" smtClean="0"/>
                    </a:p>
                  </a:txBody>
                  <a:tcPr anchor="ctr"/>
                </a:tc>
                <a:tc>
                  <a:txBody>
                    <a:bodyPr/>
                    <a:lstStyle/>
                    <a:p>
                      <a:pPr>
                        <a:buFont typeface="+mj-lt"/>
                        <a:buAutoNum type="arabicPeriod"/>
                      </a:pPr>
                      <a:r>
                        <a:rPr lang="en-US" sz="2400" dirty="0" smtClean="0">
                          <a:solidFill>
                            <a:srgbClr val="231E1E"/>
                          </a:solidFill>
                          <a:effectLst/>
                          <a:latin typeface="MyriadPro" charset="0"/>
                        </a:rPr>
                        <a:t>Leukemic cells resemble pro- </a:t>
                      </a:r>
                      <a:r>
                        <a:rPr lang="en-US" sz="2400" dirty="0" err="1" smtClean="0">
                          <a:solidFill>
                            <a:srgbClr val="231E1E"/>
                          </a:solidFill>
                          <a:effectLst/>
                          <a:latin typeface="MyriadPro" charset="0"/>
                        </a:rPr>
                        <a:t>myelocytes</a:t>
                      </a:r>
                      <a:r>
                        <a:rPr lang="en-US" sz="2400" dirty="0" smtClean="0">
                          <a:solidFill>
                            <a:srgbClr val="231E1E"/>
                          </a:solidFill>
                          <a:effectLst/>
                          <a:latin typeface="MyriadPro" charset="0"/>
                        </a:rPr>
                        <a:t>. They have large atypical primary granules and a kidney-shaped nucleus. Branched or adherent Auer rods are common. </a:t>
                      </a:r>
                    </a:p>
                    <a:p>
                      <a:pPr>
                        <a:buFont typeface="+mj-lt"/>
                        <a:buAutoNum type="arabicPeriod"/>
                      </a:pPr>
                      <a:r>
                        <a:rPr lang="en-US" sz="2400" dirty="0" smtClean="0">
                          <a:solidFill>
                            <a:srgbClr val="231E1E"/>
                          </a:solidFill>
                          <a:effectLst/>
                          <a:latin typeface="MyriadPro" charset="0"/>
                        </a:rPr>
                        <a:t>Peroxidase stain intensely positive. </a:t>
                      </a:r>
                    </a:p>
                    <a:p>
                      <a:pPr>
                        <a:buFont typeface="+mj-lt"/>
                        <a:buAutoNum type="arabicPeriod"/>
                      </a:pPr>
                      <a:r>
                        <a:rPr lang="en-US" sz="2400" dirty="0" smtClean="0">
                          <a:solidFill>
                            <a:srgbClr val="231E1E"/>
                          </a:solidFill>
                          <a:effectLst/>
                          <a:latin typeface="MyriadPro" charset="0"/>
                        </a:rPr>
                        <a:t>A variant has </a:t>
                      </a:r>
                      <a:r>
                        <a:rPr lang="en-US" sz="2400" dirty="0" err="1" smtClean="0">
                          <a:solidFill>
                            <a:srgbClr val="231E1E"/>
                          </a:solidFill>
                          <a:effectLst/>
                          <a:latin typeface="MyriadPro" charset="0"/>
                        </a:rPr>
                        <a:t>microgranules</a:t>
                      </a:r>
                      <a:r>
                        <a:rPr lang="en-US" sz="2400" dirty="0" smtClean="0">
                          <a:solidFill>
                            <a:srgbClr val="231E1E"/>
                          </a:solidFill>
                          <a:effectLst/>
                          <a:latin typeface="MyriadPro" charset="0"/>
                        </a:rPr>
                        <a:t> (M3v), otherwise the same course and prognosis.</a:t>
                      </a:r>
                    </a:p>
                    <a:p>
                      <a:pPr>
                        <a:buFont typeface="+mj-lt"/>
                        <a:buAutoNum type="arabicPeriod"/>
                      </a:pPr>
                      <a:endParaRPr lang="en-US" sz="2400" dirty="0" smtClean="0">
                        <a:solidFill>
                          <a:srgbClr val="231E1E"/>
                        </a:solidFill>
                        <a:effectLst/>
                        <a:latin typeface="MyriadPro" charset="0"/>
                      </a:endParaRPr>
                    </a:p>
                    <a:p>
                      <a:pPr>
                        <a:buFont typeface="+mj-lt"/>
                        <a:buAutoNum type="arabicPeriod"/>
                      </a:pPr>
                      <a:endParaRPr lang="en-US" sz="2400" dirty="0" smtClean="0">
                        <a:solidFill>
                          <a:srgbClr val="231E1E"/>
                        </a:solidFill>
                        <a:effectLst/>
                        <a:latin typeface="MyriadPro" charset="0"/>
                      </a:endParaRPr>
                    </a:p>
                    <a:p>
                      <a:pPr>
                        <a:buFont typeface="+mj-lt"/>
                        <a:buAutoNum type="arabicPeriod"/>
                      </a:pPr>
                      <a:endParaRPr lang="en-US" sz="2400" dirty="0" smtClean="0">
                        <a:solidFill>
                          <a:srgbClr val="231E1E"/>
                        </a:solidFill>
                        <a:effectLst/>
                        <a:latin typeface="MyriadPro" charset="0"/>
                      </a:endParaRPr>
                    </a:p>
                    <a:p>
                      <a:pPr>
                        <a:buFont typeface="+mj-lt"/>
                        <a:buAutoNum type="arabicPeriod"/>
                      </a:pPr>
                      <a:endParaRPr lang="en-US" sz="2400" dirty="0" smtClean="0">
                        <a:solidFill>
                          <a:srgbClr val="231E1E"/>
                        </a:solidFill>
                        <a:effectLst/>
                        <a:latin typeface="MyriadPro" charset="0"/>
                      </a:endParaRPr>
                    </a:p>
                    <a:p>
                      <a:pPr>
                        <a:buFont typeface="+mj-lt"/>
                        <a:buNone/>
                      </a:pPr>
                      <a:endParaRPr lang="en-US" sz="2400" dirty="0"/>
                    </a:p>
                  </a:txBody>
                  <a:tcPr anchor="ctr"/>
                </a:tc>
                <a:tc>
                  <a:txBody>
                    <a:bodyPr/>
                    <a:lstStyle/>
                    <a:p>
                      <a:pPr>
                        <a:buFont typeface="+mj-lt"/>
                        <a:buNone/>
                      </a:pPr>
                      <a:r>
                        <a:rPr lang="en-US" sz="2400" dirty="0" smtClean="0">
                          <a:solidFill>
                            <a:srgbClr val="231E1E"/>
                          </a:solidFill>
                          <a:effectLst/>
                          <a:latin typeface="MyriadPro" charset="0"/>
                        </a:rPr>
                        <a:t>1.Usually in adults.</a:t>
                      </a:r>
                    </a:p>
                    <a:p>
                      <a:pPr>
                        <a:buFont typeface="+mj-lt"/>
                        <a:buNone/>
                      </a:pPr>
                      <a:r>
                        <a:rPr lang="en-US" sz="2400" dirty="0" smtClean="0">
                          <a:solidFill>
                            <a:srgbClr val="231E1E"/>
                          </a:solidFill>
                          <a:effectLst/>
                          <a:latin typeface="MyriadPro" charset="0"/>
                        </a:rPr>
                        <a:t> </a:t>
                      </a:r>
                    </a:p>
                    <a:p>
                      <a:pPr>
                        <a:buFont typeface="+mj-lt"/>
                        <a:buNone/>
                      </a:pPr>
                      <a:r>
                        <a:rPr lang="en-US" sz="2400" dirty="0" smtClean="0">
                          <a:solidFill>
                            <a:srgbClr val="231E1E"/>
                          </a:solidFill>
                          <a:effectLst/>
                          <a:latin typeface="MyriadPro" charset="0"/>
                        </a:rPr>
                        <a:t>2.Hypofibrinogenemia and hemorrhage common. </a:t>
                      </a:r>
                    </a:p>
                    <a:p>
                      <a:pPr>
                        <a:buFont typeface="+mj-lt"/>
                        <a:buNone/>
                      </a:pPr>
                      <a:endParaRPr lang="en-US" sz="2400" dirty="0" smtClean="0">
                        <a:solidFill>
                          <a:srgbClr val="231E1E"/>
                        </a:solidFill>
                        <a:effectLst/>
                        <a:latin typeface="MyriadPro" charset="0"/>
                      </a:endParaRPr>
                    </a:p>
                    <a:p>
                      <a:pPr>
                        <a:buFont typeface="+mj-lt"/>
                        <a:buNone/>
                      </a:pPr>
                      <a:r>
                        <a:rPr lang="en-US" sz="2400" dirty="0" smtClean="0">
                          <a:solidFill>
                            <a:srgbClr val="231E1E"/>
                          </a:solidFill>
                          <a:effectLst/>
                          <a:latin typeface="MyriadPro" charset="0"/>
                        </a:rPr>
                        <a:t>3.Leukemic cells mature in response to all-</a:t>
                      </a:r>
                      <a:r>
                        <a:rPr lang="en-US" sz="2400" i="1" dirty="0" smtClean="0">
                          <a:solidFill>
                            <a:srgbClr val="231E1E"/>
                          </a:solidFill>
                          <a:effectLst/>
                          <a:latin typeface="MyriadPro" charset="0"/>
                        </a:rPr>
                        <a:t>trans</a:t>
                      </a:r>
                      <a:r>
                        <a:rPr lang="en-US" sz="2400" dirty="0" smtClean="0">
                          <a:solidFill>
                            <a:srgbClr val="231E1E"/>
                          </a:solidFill>
                          <a:effectLst/>
                          <a:latin typeface="MyriadPro" charset="0"/>
                        </a:rPr>
                        <a:t>-retinoic acid. </a:t>
                      </a:r>
                    </a:p>
                    <a:p>
                      <a:pPr>
                        <a:buFont typeface="+mj-lt"/>
                        <a:buNone/>
                      </a:pPr>
                      <a:endParaRPr lang="en-US" sz="2400" dirty="0" smtClean="0">
                        <a:solidFill>
                          <a:srgbClr val="231E1E"/>
                        </a:solidFill>
                        <a:effectLst/>
                        <a:latin typeface="MyriadPro" charset="0"/>
                      </a:endParaRPr>
                    </a:p>
                    <a:p>
                      <a:pPr>
                        <a:buFont typeface="+mj-lt"/>
                        <a:buNone/>
                      </a:pPr>
                      <a:endParaRPr lang="en-US" sz="2400" dirty="0" smtClean="0">
                        <a:solidFill>
                          <a:srgbClr val="231E1E"/>
                        </a:solidFill>
                        <a:effectLst/>
                        <a:latin typeface="MyriadPro" charset="0"/>
                      </a:endParaRPr>
                    </a:p>
                    <a:p>
                      <a:pPr>
                        <a:buFont typeface="+mj-lt"/>
                        <a:buNone/>
                      </a:pPr>
                      <a:endParaRPr lang="en-US" sz="2400" dirty="0" smtClean="0">
                        <a:solidFill>
                          <a:srgbClr val="231E1E"/>
                        </a:solidFill>
                        <a:effectLst/>
                        <a:latin typeface="MyriadPro" charset="0"/>
                      </a:endParaRPr>
                    </a:p>
                    <a:p>
                      <a:pPr>
                        <a:buFont typeface="+mj-lt"/>
                        <a:buNone/>
                      </a:pPr>
                      <a:endParaRPr lang="en-US" sz="2400" dirty="0" smtClean="0">
                        <a:solidFill>
                          <a:srgbClr val="231E1E"/>
                        </a:solidFill>
                        <a:effectLst/>
                        <a:latin typeface="MyriadPro" charset="0"/>
                      </a:endParaRPr>
                    </a:p>
                    <a:p>
                      <a:pPr>
                        <a:buFont typeface="+mj-lt"/>
                        <a:buNone/>
                      </a:pPr>
                      <a:endParaRPr lang="en-US" sz="2400" dirty="0" smtClean="0">
                        <a:solidFill>
                          <a:srgbClr val="231E1E"/>
                        </a:solidFill>
                        <a:effectLst/>
                        <a:latin typeface="MyriadPro" charset="0"/>
                      </a:endParaRPr>
                    </a:p>
                    <a:p>
                      <a:pPr>
                        <a:buFont typeface="+mj-lt"/>
                        <a:buNone/>
                      </a:pPr>
                      <a:endParaRPr lang="en-US" sz="2400" dirty="0" smtClean="0">
                        <a:solidFill>
                          <a:srgbClr val="231E1E"/>
                        </a:solidFill>
                        <a:effectLst/>
                        <a:latin typeface="MyriadPro" charset="0"/>
                      </a:endParaRPr>
                    </a:p>
                    <a:p>
                      <a:pPr>
                        <a:buFont typeface="+mj-lt"/>
                        <a:buNone/>
                      </a:pPr>
                      <a:endParaRPr lang="en-US" sz="2400" dirty="0" smtClean="0">
                        <a:solidFill>
                          <a:srgbClr val="231E1E"/>
                        </a:solidFill>
                        <a:effectLst/>
                        <a:latin typeface="MyriadPro" charset="0"/>
                      </a:endParaRPr>
                    </a:p>
                    <a:p>
                      <a:pPr>
                        <a:buFont typeface="+mj-lt"/>
                        <a:buNone/>
                      </a:pPr>
                      <a:endParaRPr lang="en-US" sz="2400" dirty="0" smtClean="0">
                        <a:solidFill>
                          <a:srgbClr val="231E1E"/>
                        </a:solidFill>
                        <a:effectLst/>
                        <a:latin typeface="MyriadPro" charset="0"/>
                      </a:endParaRPr>
                    </a:p>
                    <a:p>
                      <a:pPr>
                        <a:buFont typeface="+mj-lt"/>
                        <a:buNone/>
                      </a:pPr>
                      <a:endParaRPr lang="en-US" sz="2400" dirty="0" smtClean="0">
                        <a:solidFill>
                          <a:srgbClr val="231E1E"/>
                        </a:solidFill>
                        <a:effectLst/>
                        <a:latin typeface="MyriadPro" charset="0"/>
                      </a:endParaRPr>
                    </a:p>
                    <a:p>
                      <a:pPr>
                        <a:buFont typeface="+mj-lt"/>
                        <a:buNone/>
                      </a:pPr>
                      <a:r>
                        <a:rPr lang="en-US" sz="2400" dirty="0" smtClean="0">
                          <a:solidFill>
                            <a:srgbClr val="231E1E"/>
                          </a:solidFill>
                          <a:effectLst/>
                          <a:latin typeface="MyriadPro" charset="0"/>
                        </a:rPr>
                        <a:t> </a:t>
                      </a:r>
                    </a:p>
                    <a:p>
                      <a:endParaRPr lang="en-US" sz="2400" dirty="0"/>
                    </a:p>
                  </a:txBody>
                  <a:tcPr anchor="ctr"/>
                </a:tc>
                <a:tc>
                  <a:txBody>
                    <a:bodyPr/>
                    <a:lstStyle/>
                    <a:p>
                      <a:pPr>
                        <a:buFont typeface="+mj-lt"/>
                        <a:buAutoNum type="arabicPeriod"/>
                      </a:pPr>
                      <a:r>
                        <a:rPr lang="en-US" sz="2400" dirty="0" smtClean="0">
                          <a:solidFill>
                            <a:srgbClr val="231E1E"/>
                          </a:solidFill>
                          <a:effectLst/>
                          <a:latin typeface="MyriadPro" charset="0"/>
                        </a:rPr>
                        <a:t>Cells contain t(15;17) in &gt;95% of cases or another rearrange- </a:t>
                      </a:r>
                      <a:r>
                        <a:rPr lang="en-US" sz="2400" dirty="0" err="1" smtClean="0">
                          <a:solidFill>
                            <a:srgbClr val="231E1E"/>
                          </a:solidFill>
                          <a:effectLst/>
                          <a:latin typeface="MyriadPro" charset="0"/>
                        </a:rPr>
                        <a:t>ment</a:t>
                      </a:r>
                      <a:r>
                        <a:rPr lang="en-US" sz="2400" dirty="0" smtClean="0">
                          <a:solidFill>
                            <a:srgbClr val="231E1E"/>
                          </a:solidFill>
                          <a:effectLst/>
                          <a:latin typeface="MyriadPro" charset="0"/>
                        </a:rPr>
                        <a:t> involving the </a:t>
                      </a:r>
                      <a:r>
                        <a:rPr lang="en-US" sz="2400" i="1" dirty="0" smtClean="0">
                          <a:solidFill>
                            <a:srgbClr val="231E1E"/>
                          </a:solidFill>
                          <a:effectLst/>
                          <a:latin typeface="MyriadPro" charset="0"/>
                        </a:rPr>
                        <a:t>RAR-α </a:t>
                      </a:r>
                      <a:r>
                        <a:rPr lang="en-US" sz="2400" dirty="0" smtClean="0">
                          <a:solidFill>
                            <a:srgbClr val="231E1E"/>
                          </a:solidFill>
                          <a:effectLst/>
                          <a:latin typeface="MyriadPro" charset="0"/>
                        </a:rPr>
                        <a:t>gene on chromosome 17. </a:t>
                      </a:r>
                    </a:p>
                    <a:p>
                      <a:pPr>
                        <a:buFont typeface="+mj-lt"/>
                        <a:buAutoNum type="arabicPeriod"/>
                      </a:pPr>
                      <a:endParaRPr lang="en-US" sz="2400" dirty="0" smtClean="0">
                        <a:solidFill>
                          <a:srgbClr val="231E1E"/>
                        </a:solidFill>
                        <a:effectLst/>
                        <a:latin typeface="MyriadPro"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solidFill>
                            <a:srgbClr val="231E1E"/>
                          </a:solidFill>
                          <a:effectLst/>
                          <a:latin typeface="MyriadPro" charset="0"/>
                        </a:rPr>
                        <a:t>2.Cells are HLA-DR–negative.</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2400" dirty="0" smtClean="0">
                        <a:solidFill>
                          <a:srgbClr val="231E1E"/>
                        </a:solidFill>
                        <a:effectLst/>
                        <a:latin typeface="MyriadPro"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2400" dirty="0" smtClean="0">
                        <a:solidFill>
                          <a:srgbClr val="231E1E"/>
                        </a:solidFill>
                        <a:effectLst/>
                        <a:latin typeface="MyriadPro"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2400" dirty="0" smtClean="0">
                        <a:solidFill>
                          <a:srgbClr val="231E1E"/>
                        </a:solidFill>
                        <a:effectLst/>
                        <a:latin typeface="MyriadPro"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2400" dirty="0" smtClean="0">
                        <a:solidFill>
                          <a:srgbClr val="231E1E"/>
                        </a:solidFill>
                        <a:effectLst/>
                        <a:latin typeface="MyriadPro"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2400" dirty="0" smtClean="0">
                        <a:solidFill>
                          <a:srgbClr val="231E1E"/>
                        </a:solidFill>
                        <a:effectLst/>
                        <a:latin typeface="MyriadPro"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2400" dirty="0" smtClean="0">
                        <a:solidFill>
                          <a:srgbClr val="231E1E"/>
                        </a:solidFill>
                        <a:effectLst/>
                        <a:latin typeface="MyriadPro"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2400" dirty="0" smtClean="0">
                        <a:solidFill>
                          <a:srgbClr val="231E1E"/>
                        </a:solidFill>
                        <a:effectLst/>
                        <a:latin typeface="MyriadPro"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2400" dirty="0" smtClean="0">
                        <a:solidFill>
                          <a:srgbClr val="231E1E"/>
                        </a:solidFill>
                        <a:effectLst/>
                        <a:latin typeface="MyriadPro"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2400" dirty="0" smtClean="0">
                        <a:solidFill>
                          <a:srgbClr val="231E1E"/>
                        </a:solidFill>
                        <a:effectLst/>
                        <a:latin typeface="MyriadPro"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2400" dirty="0" smtClean="0">
                        <a:solidFill>
                          <a:srgbClr val="231E1E"/>
                        </a:solidFill>
                        <a:effectLst/>
                        <a:latin typeface="MyriadPro" charset="0"/>
                      </a:endParaRPr>
                    </a:p>
                    <a:p>
                      <a:endParaRPr lang="en-US" sz="2400" dirty="0"/>
                    </a:p>
                  </a:txBody>
                  <a:tcPr anchor="ctr"/>
                </a:tc>
              </a:tr>
            </a:tbl>
          </a:graphicData>
        </a:graphic>
      </p:graphicFrame>
    </p:spTree>
    <p:extLst>
      <p:ext uri="{BB962C8B-B14F-4D97-AF65-F5344CB8AC3E}">
        <p14:creationId xmlns="" xmlns:p14="http://schemas.microsoft.com/office/powerpoint/2010/main" val="166618406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 xmlns:p14="http://schemas.microsoft.com/office/powerpoint/2010/main" val="17711871"/>
              </p:ext>
            </p:extLst>
          </p:nvPr>
        </p:nvGraphicFramePr>
        <p:xfrm>
          <a:off x="475012" y="558140"/>
          <a:ext cx="11530940" cy="5900646"/>
        </p:xfrm>
        <a:graphic>
          <a:graphicData uri="http://schemas.openxmlformats.org/drawingml/2006/table">
            <a:tbl>
              <a:tblPr firstRow="1" bandRow="1">
                <a:tableStyleId>{7DF18680-E054-41AD-8BC1-D1AEF772440D}</a:tableStyleId>
              </a:tblPr>
              <a:tblGrid>
                <a:gridCol w="2472591"/>
                <a:gridCol w="2882735"/>
                <a:gridCol w="3168548"/>
                <a:gridCol w="3007066"/>
              </a:tblGrid>
              <a:tr h="932406">
                <a:tc>
                  <a:txBody>
                    <a:bodyPr/>
                    <a:lstStyle/>
                    <a:p>
                      <a:r>
                        <a:rPr lang="en-US" sz="2000" b="1" dirty="0">
                          <a:solidFill>
                            <a:srgbClr val="231E1E"/>
                          </a:solidFill>
                          <a:effectLst/>
                          <a:latin typeface="Times New Roman" charset="0"/>
                          <a:ea typeface="Times New Roman" charset="0"/>
                          <a:cs typeface="Times New Roman" charset="0"/>
                        </a:rPr>
                        <a:t>Variant </a:t>
                      </a:r>
                      <a:endParaRPr lang="en-US" sz="2000" dirty="0">
                        <a:effectLst/>
                        <a:latin typeface="Times New Roman" charset="0"/>
                        <a:ea typeface="Times New Roman" charset="0"/>
                        <a:cs typeface="Times New Roman" charset="0"/>
                      </a:endParaRPr>
                    </a:p>
                  </a:txBody>
                  <a:tcPr anchor="ctr"/>
                </a:tc>
                <a:tc>
                  <a:txBody>
                    <a:bodyPr/>
                    <a:lstStyle/>
                    <a:p>
                      <a:r>
                        <a:rPr lang="en-US" sz="2000" b="1" dirty="0" err="1">
                          <a:solidFill>
                            <a:srgbClr val="231E1E"/>
                          </a:solidFill>
                          <a:effectLst/>
                          <a:latin typeface="Times New Roman" charset="0"/>
                          <a:ea typeface="Times New Roman" charset="0"/>
                          <a:cs typeface="Times New Roman" charset="0"/>
                        </a:rPr>
                        <a:t>Cytologic</a:t>
                      </a:r>
                      <a:r>
                        <a:rPr lang="en-US" sz="2000" b="1" dirty="0">
                          <a:solidFill>
                            <a:srgbClr val="231E1E"/>
                          </a:solidFill>
                          <a:effectLst/>
                          <a:latin typeface="Times New Roman" charset="0"/>
                          <a:ea typeface="Times New Roman" charset="0"/>
                          <a:cs typeface="Times New Roman" charset="0"/>
                        </a:rPr>
                        <a:t> Features </a:t>
                      </a:r>
                      <a:endParaRPr lang="en-US" sz="2000" dirty="0">
                        <a:effectLst/>
                        <a:latin typeface="Times New Roman" charset="0"/>
                        <a:ea typeface="Times New Roman" charset="0"/>
                        <a:cs typeface="Times New Roman" charset="0"/>
                      </a:endParaRPr>
                    </a:p>
                  </a:txBody>
                  <a:tcPr anchor="ctr"/>
                </a:tc>
                <a:tc>
                  <a:txBody>
                    <a:bodyPr/>
                    <a:lstStyle/>
                    <a:p>
                      <a:r>
                        <a:rPr lang="en-US" sz="2000" b="1" dirty="0">
                          <a:solidFill>
                            <a:srgbClr val="231E1E"/>
                          </a:solidFill>
                          <a:effectLst/>
                          <a:latin typeface="Times New Roman" charset="0"/>
                          <a:ea typeface="Times New Roman" charset="0"/>
                          <a:cs typeface="Times New Roman" charset="0"/>
                        </a:rPr>
                        <a:t>Special Clinical Features </a:t>
                      </a:r>
                      <a:endParaRPr lang="en-US" sz="2000" dirty="0">
                        <a:effectLst/>
                        <a:latin typeface="Times New Roman" charset="0"/>
                        <a:ea typeface="Times New Roman" charset="0"/>
                        <a:cs typeface="Times New Roman" charset="0"/>
                      </a:endParaRPr>
                    </a:p>
                  </a:txBody>
                  <a:tcPr anchor="ctr"/>
                </a:tc>
                <a:tc>
                  <a:txBody>
                    <a:bodyPr/>
                    <a:lstStyle/>
                    <a:p>
                      <a:r>
                        <a:rPr lang="en-US" sz="2000" b="1" dirty="0">
                          <a:solidFill>
                            <a:srgbClr val="231E1E"/>
                          </a:solidFill>
                          <a:effectLst/>
                          <a:latin typeface="Times New Roman" charset="0"/>
                          <a:ea typeface="Times New Roman" charset="0"/>
                          <a:cs typeface="Times New Roman" charset="0"/>
                        </a:rPr>
                        <a:t>Special Laboratory Features </a:t>
                      </a:r>
                      <a:endParaRPr lang="en-US" sz="2000" dirty="0">
                        <a:effectLst/>
                        <a:latin typeface="Times New Roman" charset="0"/>
                        <a:ea typeface="Times New Roman" charset="0"/>
                        <a:cs typeface="Times New Roman" charset="0"/>
                      </a:endParaRPr>
                    </a:p>
                  </a:txBody>
                  <a:tcPr anchor="ctr"/>
                </a:tc>
              </a:tr>
              <a:tr h="417555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kern="1200" dirty="0" smtClean="0">
                          <a:solidFill>
                            <a:schemeClr val="dk1"/>
                          </a:solidFill>
                          <a:effectLst/>
                          <a:latin typeface="Times New Roman" charset="0"/>
                          <a:ea typeface="Times New Roman" charset="0"/>
                          <a:cs typeface="Times New Roman" charset="0"/>
                        </a:rPr>
                        <a:t>Acute </a:t>
                      </a:r>
                      <a:r>
                        <a:rPr lang="en-US" sz="2000" kern="1200" dirty="0" err="1" smtClean="0">
                          <a:solidFill>
                            <a:schemeClr val="dk1"/>
                          </a:solidFill>
                          <a:effectLst/>
                          <a:latin typeface="Times New Roman" charset="0"/>
                          <a:ea typeface="Times New Roman" charset="0"/>
                          <a:cs typeface="Times New Roman" charset="0"/>
                        </a:rPr>
                        <a:t>myelomonocytic</a:t>
                      </a:r>
                      <a:r>
                        <a:rPr lang="en-US" sz="2000" kern="1200" dirty="0" smtClean="0">
                          <a:solidFill>
                            <a:schemeClr val="dk1"/>
                          </a:solidFill>
                          <a:effectLst/>
                          <a:latin typeface="Times New Roman" charset="0"/>
                          <a:ea typeface="Times New Roman" charset="0"/>
                          <a:cs typeface="Times New Roman" charset="0"/>
                        </a:rPr>
                        <a:t> leukemia (M4, M4E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2000" kern="1200" dirty="0" smtClean="0">
                        <a:solidFill>
                          <a:schemeClr val="dk1"/>
                        </a:solidFill>
                        <a:effectLst/>
                        <a:latin typeface="Times New Roman" charset="0"/>
                        <a:ea typeface="Times New Roman" charset="0"/>
                        <a:cs typeface="Times New Roman"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2000" kern="1200" dirty="0" smtClean="0">
                        <a:solidFill>
                          <a:schemeClr val="dk1"/>
                        </a:solidFill>
                        <a:effectLst/>
                        <a:latin typeface="Times New Roman" charset="0"/>
                        <a:ea typeface="Times New Roman" charset="0"/>
                        <a:cs typeface="Times New Roman"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2000" kern="1200" dirty="0" smtClean="0">
                        <a:solidFill>
                          <a:schemeClr val="dk1"/>
                        </a:solidFill>
                        <a:effectLst/>
                        <a:latin typeface="Times New Roman" charset="0"/>
                        <a:ea typeface="Times New Roman" charset="0"/>
                        <a:cs typeface="Times New Roman"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2000" kern="1200" dirty="0" smtClean="0">
                        <a:solidFill>
                          <a:schemeClr val="dk1"/>
                        </a:solidFill>
                        <a:effectLst/>
                        <a:latin typeface="Times New Roman" charset="0"/>
                        <a:ea typeface="Times New Roman" charset="0"/>
                        <a:cs typeface="Times New Roman"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2000" kern="1200" dirty="0" smtClean="0">
                        <a:solidFill>
                          <a:schemeClr val="dk1"/>
                        </a:solidFill>
                        <a:effectLst/>
                        <a:latin typeface="Times New Roman" charset="0"/>
                        <a:ea typeface="Times New Roman" charset="0"/>
                        <a:cs typeface="Times New Roman"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2000" kern="1200" dirty="0" smtClean="0">
                        <a:solidFill>
                          <a:schemeClr val="dk1"/>
                        </a:solidFill>
                        <a:effectLst/>
                        <a:latin typeface="Times New Roman" charset="0"/>
                        <a:ea typeface="Times New Roman" charset="0"/>
                        <a:cs typeface="Times New Roman"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2000" kern="1200" dirty="0" smtClean="0">
                        <a:solidFill>
                          <a:schemeClr val="dk1"/>
                        </a:solidFill>
                        <a:effectLst/>
                        <a:latin typeface="Times New Roman" charset="0"/>
                        <a:ea typeface="Times New Roman" charset="0"/>
                        <a:cs typeface="Times New Roman"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2000" kern="1200" dirty="0" smtClean="0">
                        <a:solidFill>
                          <a:schemeClr val="dk1"/>
                        </a:solidFill>
                        <a:effectLst/>
                        <a:latin typeface="Times New Roman" charset="0"/>
                        <a:ea typeface="Times New Roman" charset="0"/>
                        <a:cs typeface="Times New Roman"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2000" kern="1200" dirty="0" smtClean="0">
                        <a:solidFill>
                          <a:schemeClr val="dk1"/>
                        </a:solidFill>
                        <a:effectLst/>
                        <a:latin typeface="Times New Roman" charset="0"/>
                        <a:ea typeface="Times New Roman" charset="0"/>
                        <a:cs typeface="Times New Roman"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2000" kern="1200" dirty="0" smtClean="0">
                        <a:solidFill>
                          <a:schemeClr val="dk1"/>
                        </a:solidFill>
                        <a:effectLst/>
                        <a:latin typeface="Times New Roman" charset="0"/>
                        <a:ea typeface="Times New Roman" charset="0"/>
                        <a:cs typeface="Times New Roman"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2000" dirty="0" smtClean="0">
                        <a:latin typeface="Times New Roman" charset="0"/>
                        <a:ea typeface="Times New Roman" charset="0"/>
                        <a:cs typeface="Times New Roman" charset="0"/>
                      </a:endParaRPr>
                    </a:p>
                    <a:p>
                      <a:endParaRPr lang="en-US" sz="2000" dirty="0">
                        <a:effectLst/>
                        <a:latin typeface="Times New Roman" charset="0"/>
                        <a:ea typeface="Times New Roman" charset="0"/>
                        <a:cs typeface="Times New Roman" charset="0"/>
                      </a:endParaRPr>
                    </a:p>
                  </a:txBody>
                  <a:tcPr anchor="ctr"/>
                </a:tc>
                <a:tc>
                  <a:txBody>
                    <a:bodyPr/>
                    <a:lstStyle/>
                    <a:p>
                      <a:r>
                        <a:rPr lang="en-US" sz="2000" kern="1200" dirty="0" smtClean="0">
                          <a:solidFill>
                            <a:schemeClr val="dk1"/>
                          </a:solidFill>
                          <a:effectLst/>
                          <a:latin typeface="Times New Roman" charset="0"/>
                          <a:ea typeface="Times New Roman" charset="0"/>
                          <a:cs typeface="Times New Roman" charset="0"/>
                        </a:rPr>
                        <a:t>Both </a:t>
                      </a:r>
                      <a:r>
                        <a:rPr lang="en-US" sz="2000" kern="1200" dirty="0" err="1" smtClean="0">
                          <a:solidFill>
                            <a:schemeClr val="dk1"/>
                          </a:solidFill>
                          <a:effectLst/>
                          <a:latin typeface="Times New Roman" charset="0"/>
                          <a:ea typeface="Times New Roman" charset="0"/>
                          <a:cs typeface="Times New Roman" charset="0"/>
                        </a:rPr>
                        <a:t>myeloblastic</a:t>
                      </a:r>
                      <a:r>
                        <a:rPr lang="en-US" sz="2000" kern="1200" dirty="0" smtClean="0">
                          <a:solidFill>
                            <a:schemeClr val="dk1"/>
                          </a:solidFill>
                          <a:effectLst/>
                          <a:latin typeface="Times New Roman" charset="0"/>
                          <a:ea typeface="Times New Roman" charset="0"/>
                          <a:cs typeface="Times New Roman" charset="0"/>
                        </a:rPr>
                        <a:t> and mono- </a:t>
                      </a:r>
                      <a:r>
                        <a:rPr lang="en-US" sz="2000" kern="1200" dirty="0" err="1" smtClean="0">
                          <a:solidFill>
                            <a:schemeClr val="dk1"/>
                          </a:solidFill>
                          <a:effectLst/>
                          <a:latin typeface="Times New Roman" charset="0"/>
                          <a:ea typeface="Times New Roman" charset="0"/>
                          <a:cs typeface="Times New Roman" charset="0"/>
                        </a:rPr>
                        <a:t>blastic</a:t>
                      </a:r>
                      <a:r>
                        <a:rPr lang="en-US" sz="2000" kern="1200" dirty="0" smtClean="0">
                          <a:solidFill>
                            <a:schemeClr val="dk1"/>
                          </a:solidFill>
                          <a:effectLst/>
                          <a:latin typeface="Times New Roman" charset="0"/>
                          <a:ea typeface="Times New Roman" charset="0"/>
                          <a:cs typeface="Times New Roman" charset="0"/>
                        </a:rPr>
                        <a:t> leukemic cells in blood and marrow. </a:t>
                      </a:r>
                    </a:p>
                    <a:p>
                      <a:r>
                        <a:rPr lang="en-US" sz="2000" kern="1200" dirty="0" smtClean="0">
                          <a:solidFill>
                            <a:schemeClr val="dk1"/>
                          </a:solidFill>
                          <a:effectLst/>
                          <a:latin typeface="Times New Roman" charset="0"/>
                          <a:ea typeface="Times New Roman" charset="0"/>
                          <a:cs typeface="Times New Roman" charset="0"/>
                        </a:rPr>
                        <a:t>Peroxidase-, Sudan-, </a:t>
                      </a:r>
                      <a:r>
                        <a:rPr lang="en-US" sz="2000" kern="1200" dirty="0" err="1" smtClean="0">
                          <a:solidFill>
                            <a:schemeClr val="dk1"/>
                          </a:solidFill>
                          <a:effectLst/>
                          <a:latin typeface="Times New Roman" charset="0"/>
                          <a:ea typeface="Times New Roman" charset="0"/>
                          <a:cs typeface="Times New Roman" charset="0"/>
                        </a:rPr>
                        <a:t>chloro</a:t>
                      </a:r>
                      <a:r>
                        <a:rPr lang="en-US" sz="2000" kern="1200" dirty="0" smtClean="0">
                          <a:solidFill>
                            <a:schemeClr val="dk1"/>
                          </a:solidFill>
                          <a:effectLst/>
                          <a:latin typeface="Times New Roman" charset="0"/>
                          <a:ea typeface="Times New Roman" charset="0"/>
                          <a:cs typeface="Times New Roman" charset="0"/>
                        </a:rPr>
                        <a:t>- acetate esterase-, and non- </a:t>
                      </a:r>
                      <a:r>
                        <a:rPr lang="en-US" sz="2000" kern="1200" dirty="0" err="1" smtClean="0">
                          <a:solidFill>
                            <a:schemeClr val="dk1"/>
                          </a:solidFill>
                          <a:effectLst/>
                          <a:latin typeface="Times New Roman" charset="0"/>
                          <a:ea typeface="Times New Roman" charset="0"/>
                          <a:cs typeface="Times New Roman" charset="0"/>
                        </a:rPr>
                        <a:t>speci</a:t>
                      </a:r>
                      <a:r>
                        <a:rPr lang="en-US" sz="2000" kern="1200" dirty="0" smtClean="0">
                          <a:solidFill>
                            <a:schemeClr val="dk1"/>
                          </a:solidFill>
                          <a:effectLst/>
                          <a:latin typeface="Times New Roman" charset="0"/>
                          <a:ea typeface="Times New Roman" charset="0"/>
                          <a:cs typeface="Times New Roman" charset="0"/>
                        </a:rPr>
                        <a:t> c esterase-positive cells. </a:t>
                      </a:r>
                    </a:p>
                    <a:p>
                      <a:r>
                        <a:rPr lang="en-US" sz="2000" kern="1200" dirty="0" smtClean="0">
                          <a:solidFill>
                            <a:schemeClr val="dk1"/>
                          </a:solidFill>
                          <a:effectLst/>
                          <a:latin typeface="Times New Roman" charset="0"/>
                          <a:ea typeface="Times New Roman" charset="0"/>
                          <a:cs typeface="Times New Roman" charset="0"/>
                        </a:rPr>
                        <a:t>M4Eo variant has marrow eosinophilia.</a:t>
                      </a:r>
                    </a:p>
                    <a:p>
                      <a:endParaRPr lang="en-US" sz="2000" kern="1200" dirty="0" smtClean="0">
                        <a:solidFill>
                          <a:schemeClr val="dk1"/>
                        </a:solidFill>
                        <a:effectLst/>
                        <a:latin typeface="Times New Roman" charset="0"/>
                        <a:ea typeface="Times New Roman" charset="0"/>
                        <a:cs typeface="Times New Roman" charset="0"/>
                      </a:endParaRPr>
                    </a:p>
                    <a:p>
                      <a:endParaRPr lang="en-US" sz="2000" kern="1200" dirty="0" smtClean="0">
                        <a:solidFill>
                          <a:schemeClr val="dk1"/>
                        </a:solidFill>
                        <a:effectLst/>
                        <a:latin typeface="Times New Roman" charset="0"/>
                        <a:ea typeface="Times New Roman" charset="0"/>
                        <a:cs typeface="Times New Roman" charset="0"/>
                      </a:endParaRPr>
                    </a:p>
                    <a:p>
                      <a:endParaRPr lang="en-US" sz="2000" kern="1200" dirty="0" smtClean="0">
                        <a:solidFill>
                          <a:schemeClr val="dk1"/>
                        </a:solidFill>
                        <a:effectLst/>
                        <a:latin typeface="Times New Roman" charset="0"/>
                        <a:ea typeface="Times New Roman" charset="0"/>
                        <a:cs typeface="Times New Roman" charset="0"/>
                      </a:endParaRPr>
                    </a:p>
                    <a:p>
                      <a:endParaRPr lang="en-US" sz="2000" dirty="0" smtClean="0">
                        <a:effectLst/>
                        <a:latin typeface="Times New Roman" charset="0"/>
                        <a:ea typeface="Times New Roman" charset="0"/>
                        <a:cs typeface="Times New Roman" charset="0"/>
                      </a:endParaRPr>
                    </a:p>
                    <a:p>
                      <a:endParaRPr lang="en-US" sz="2000" dirty="0" smtClean="0">
                        <a:effectLst/>
                        <a:latin typeface="Times New Roman" charset="0"/>
                        <a:ea typeface="Times New Roman" charset="0"/>
                        <a:cs typeface="Times New Roman" charset="0"/>
                      </a:endParaRPr>
                    </a:p>
                    <a:p>
                      <a:endParaRPr lang="en-US" sz="2000" dirty="0" smtClean="0">
                        <a:effectLst/>
                        <a:latin typeface="Times New Roman" charset="0"/>
                        <a:ea typeface="Times New Roman" charset="0"/>
                        <a:cs typeface="Times New Roman" charset="0"/>
                      </a:endParaRPr>
                    </a:p>
                    <a:p>
                      <a:endParaRPr lang="en-US" sz="2000" dirty="0">
                        <a:effectLst/>
                        <a:latin typeface="Times New Roman" charset="0"/>
                        <a:ea typeface="Times New Roman" charset="0"/>
                        <a:cs typeface="Times New Roman" charset="0"/>
                      </a:endParaRPr>
                    </a:p>
                  </a:txBody>
                  <a:tcPr anchor="ctr"/>
                </a:tc>
                <a:tc>
                  <a:txBody>
                    <a:bodyPr/>
                    <a:lstStyle/>
                    <a:p>
                      <a:r>
                        <a:rPr lang="en-US" sz="2000" kern="1200" dirty="0" smtClean="0">
                          <a:solidFill>
                            <a:schemeClr val="dk1"/>
                          </a:solidFill>
                          <a:effectLst/>
                          <a:latin typeface="Times New Roman" charset="0"/>
                          <a:ea typeface="Times New Roman" charset="0"/>
                          <a:cs typeface="Times New Roman" charset="0"/>
                        </a:rPr>
                        <a:t>Similar to </a:t>
                      </a:r>
                      <a:r>
                        <a:rPr lang="en-US" sz="2000" kern="1200" dirty="0" err="1" smtClean="0">
                          <a:solidFill>
                            <a:schemeClr val="dk1"/>
                          </a:solidFill>
                          <a:effectLst/>
                          <a:latin typeface="Times New Roman" charset="0"/>
                          <a:ea typeface="Times New Roman" charset="0"/>
                          <a:cs typeface="Times New Roman" charset="0"/>
                        </a:rPr>
                        <a:t>myeloblastic</a:t>
                      </a:r>
                      <a:r>
                        <a:rPr lang="en-US" sz="2000" kern="1200" dirty="0" smtClean="0">
                          <a:solidFill>
                            <a:schemeClr val="dk1"/>
                          </a:solidFill>
                          <a:effectLst/>
                          <a:latin typeface="Times New Roman" charset="0"/>
                          <a:ea typeface="Times New Roman" charset="0"/>
                          <a:cs typeface="Times New Roman" charset="0"/>
                        </a:rPr>
                        <a:t> </a:t>
                      </a:r>
                      <a:r>
                        <a:rPr lang="en-US" sz="2000" kern="1200" dirty="0" err="1" smtClean="0">
                          <a:solidFill>
                            <a:schemeClr val="dk1"/>
                          </a:solidFill>
                          <a:effectLst/>
                          <a:latin typeface="Times New Roman" charset="0"/>
                          <a:ea typeface="Times New Roman" charset="0"/>
                          <a:cs typeface="Times New Roman" charset="0"/>
                        </a:rPr>
                        <a:t>leuke</a:t>
                      </a:r>
                      <a:r>
                        <a:rPr lang="en-US" sz="2000" kern="1200" dirty="0" smtClean="0">
                          <a:solidFill>
                            <a:schemeClr val="dk1"/>
                          </a:solidFill>
                          <a:effectLst/>
                          <a:latin typeface="Times New Roman" charset="0"/>
                          <a:ea typeface="Times New Roman" charset="0"/>
                          <a:cs typeface="Times New Roman" charset="0"/>
                        </a:rPr>
                        <a:t>- </a:t>
                      </a:r>
                      <a:r>
                        <a:rPr lang="en-US" sz="2000" kern="1200" dirty="0" err="1" smtClean="0">
                          <a:solidFill>
                            <a:schemeClr val="dk1"/>
                          </a:solidFill>
                          <a:effectLst/>
                          <a:latin typeface="Times New Roman" charset="0"/>
                          <a:ea typeface="Times New Roman" charset="0"/>
                          <a:cs typeface="Times New Roman" charset="0"/>
                        </a:rPr>
                        <a:t>mia</a:t>
                      </a:r>
                      <a:r>
                        <a:rPr lang="en-US" sz="2000" kern="1200" dirty="0" smtClean="0">
                          <a:solidFill>
                            <a:schemeClr val="dk1"/>
                          </a:solidFill>
                          <a:effectLst/>
                          <a:latin typeface="Times New Roman" charset="0"/>
                          <a:ea typeface="Times New Roman" charset="0"/>
                          <a:cs typeface="Times New Roman" charset="0"/>
                        </a:rPr>
                        <a:t> but with more frequent </a:t>
                      </a:r>
                      <a:r>
                        <a:rPr lang="en-US" sz="2000" kern="1200" dirty="0" err="1" smtClean="0">
                          <a:solidFill>
                            <a:schemeClr val="dk1"/>
                          </a:solidFill>
                          <a:effectLst/>
                          <a:latin typeface="Times New Roman" charset="0"/>
                          <a:ea typeface="Times New Roman" charset="0"/>
                          <a:cs typeface="Times New Roman" charset="0"/>
                        </a:rPr>
                        <a:t>extramedullary</a:t>
                      </a:r>
                      <a:r>
                        <a:rPr lang="en-US" sz="2000" kern="1200" dirty="0" smtClean="0">
                          <a:solidFill>
                            <a:schemeClr val="dk1"/>
                          </a:solidFill>
                          <a:effectLst/>
                          <a:latin typeface="Times New Roman" charset="0"/>
                          <a:ea typeface="Times New Roman" charset="0"/>
                          <a:cs typeface="Times New Roman" charset="0"/>
                        </a:rPr>
                        <a:t> disease. </a:t>
                      </a:r>
                    </a:p>
                    <a:p>
                      <a:endParaRPr lang="en-US" sz="2000" kern="1200" dirty="0" smtClean="0">
                        <a:solidFill>
                          <a:schemeClr val="dk1"/>
                        </a:solidFill>
                        <a:effectLst/>
                        <a:latin typeface="Times New Roman" charset="0"/>
                        <a:ea typeface="Times New Roman" charset="0"/>
                        <a:cs typeface="Times New Roman" charset="0"/>
                      </a:endParaRPr>
                    </a:p>
                    <a:p>
                      <a:r>
                        <a:rPr lang="en-US" sz="2000" kern="1200" dirty="0" smtClean="0">
                          <a:solidFill>
                            <a:schemeClr val="dk1"/>
                          </a:solidFill>
                          <a:effectLst/>
                          <a:latin typeface="Times New Roman" charset="0"/>
                          <a:ea typeface="Times New Roman" charset="0"/>
                          <a:cs typeface="Times New Roman" charset="0"/>
                        </a:rPr>
                        <a:t>Mildly elevated serum and urine lysozyme </a:t>
                      </a:r>
                    </a:p>
                    <a:p>
                      <a:endParaRPr lang="en-US" sz="2000" kern="1200" dirty="0" smtClean="0">
                        <a:solidFill>
                          <a:schemeClr val="dk1"/>
                        </a:solidFill>
                        <a:effectLst/>
                        <a:latin typeface="Times New Roman" charset="0"/>
                        <a:ea typeface="Times New Roman" charset="0"/>
                        <a:cs typeface="Times New Roman" charset="0"/>
                      </a:endParaRPr>
                    </a:p>
                    <a:p>
                      <a:endParaRPr lang="en-US" sz="2000" kern="1200" dirty="0" smtClean="0">
                        <a:solidFill>
                          <a:schemeClr val="dk1"/>
                        </a:solidFill>
                        <a:effectLst/>
                        <a:latin typeface="Times New Roman" charset="0"/>
                        <a:ea typeface="Times New Roman" charset="0"/>
                        <a:cs typeface="Times New Roman" charset="0"/>
                      </a:endParaRPr>
                    </a:p>
                    <a:p>
                      <a:endParaRPr lang="en-US" sz="2000" kern="1200" dirty="0" smtClean="0">
                        <a:solidFill>
                          <a:schemeClr val="dk1"/>
                        </a:solidFill>
                        <a:effectLst/>
                        <a:latin typeface="Times New Roman" charset="0"/>
                        <a:ea typeface="Times New Roman" charset="0"/>
                        <a:cs typeface="Times New Roman" charset="0"/>
                      </a:endParaRPr>
                    </a:p>
                    <a:p>
                      <a:endParaRPr lang="en-US" sz="2000" kern="1200" dirty="0" smtClean="0">
                        <a:solidFill>
                          <a:schemeClr val="dk1"/>
                        </a:solidFill>
                        <a:effectLst/>
                        <a:latin typeface="Times New Roman" charset="0"/>
                        <a:ea typeface="Times New Roman" charset="0"/>
                        <a:cs typeface="Times New Roman" charset="0"/>
                      </a:endParaRPr>
                    </a:p>
                    <a:p>
                      <a:endParaRPr lang="en-US" sz="2000" kern="1200" dirty="0" smtClean="0">
                        <a:solidFill>
                          <a:schemeClr val="dk1"/>
                        </a:solidFill>
                        <a:effectLst/>
                        <a:latin typeface="Times New Roman" charset="0"/>
                        <a:ea typeface="Times New Roman" charset="0"/>
                        <a:cs typeface="Times New Roman" charset="0"/>
                      </a:endParaRPr>
                    </a:p>
                    <a:p>
                      <a:endParaRPr lang="en-US" sz="2000" kern="1200" dirty="0" smtClean="0">
                        <a:solidFill>
                          <a:schemeClr val="dk1"/>
                        </a:solidFill>
                        <a:effectLst/>
                        <a:latin typeface="Times New Roman" charset="0"/>
                        <a:ea typeface="Times New Roman" charset="0"/>
                        <a:cs typeface="Times New Roman" charset="0"/>
                      </a:endParaRPr>
                    </a:p>
                    <a:p>
                      <a:endParaRPr lang="en-US" sz="2000" kern="1200" dirty="0" smtClean="0">
                        <a:solidFill>
                          <a:schemeClr val="dk1"/>
                        </a:solidFill>
                        <a:effectLst/>
                        <a:latin typeface="Times New Roman" charset="0"/>
                        <a:ea typeface="Times New Roman" charset="0"/>
                        <a:cs typeface="Times New Roman" charset="0"/>
                      </a:endParaRPr>
                    </a:p>
                    <a:p>
                      <a:endParaRPr lang="en-US" sz="2000" kern="1200" dirty="0" smtClean="0">
                        <a:solidFill>
                          <a:schemeClr val="dk1"/>
                        </a:solidFill>
                        <a:effectLst/>
                        <a:latin typeface="Times New Roman" charset="0"/>
                        <a:ea typeface="Times New Roman" charset="0"/>
                        <a:cs typeface="Times New Roman" charset="0"/>
                      </a:endParaRPr>
                    </a:p>
                    <a:p>
                      <a:endParaRPr lang="en-US" sz="2000" dirty="0">
                        <a:effectLst/>
                        <a:latin typeface="Times New Roman" charset="0"/>
                        <a:ea typeface="Times New Roman" charset="0"/>
                        <a:cs typeface="Times New Roman" charset="0"/>
                      </a:endParaRPr>
                    </a:p>
                  </a:txBody>
                  <a:tcPr anchor="ctr"/>
                </a:tc>
                <a:tc>
                  <a:txBody>
                    <a:bodyPr/>
                    <a:lstStyle/>
                    <a:p>
                      <a:pPr marL="457200" marR="0" indent="-457200" algn="l" defTabSz="914400" rtl="0" eaLnBrk="1" fontAlgn="auto" latinLnBrk="0" hangingPunct="1">
                        <a:lnSpc>
                          <a:spcPct val="100000"/>
                        </a:lnSpc>
                        <a:spcBef>
                          <a:spcPts val="0"/>
                        </a:spcBef>
                        <a:spcAft>
                          <a:spcPts val="0"/>
                        </a:spcAft>
                        <a:buClrTx/>
                        <a:buSzTx/>
                        <a:buFontTx/>
                        <a:buAutoNum type="arabicPeriod"/>
                        <a:tabLst/>
                        <a:defRPr/>
                      </a:pPr>
                      <a:r>
                        <a:rPr lang="en-US" sz="2000" kern="1200" dirty="0" smtClean="0">
                          <a:solidFill>
                            <a:schemeClr val="dk1"/>
                          </a:solidFill>
                          <a:effectLst/>
                          <a:latin typeface="Times New Roman" charset="0"/>
                          <a:ea typeface="Times New Roman" charset="0"/>
                          <a:cs typeface="Times New Roman" charset="0"/>
                        </a:rPr>
                        <a:t>Leukemic cells in eosinophilic variant (M4Eo) usually have inversion or translocation of chromosome 16. </a:t>
                      </a:r>
                    </a:p>
                    <a:p>
                      <a:pPr marL="457200" marR="0" indent="-457200" algn="l" defTabSz="914400" rtl="0" eaLnBrk="1" fontAlgn="auto" latinLnBrk="0" hangingPunct="1">
                        <a:lnSpc>
                          <a:spcPct val="100000"/>
                        </a:lnSpc>
                        <a:spcBef>
                          <a:spcPts val="0"/>
                        </a:spcBef>
                        <a:spcAft>
                          <a:spcPts val="0"/>
                        </a:spcAft>
                        <a:buClrTx/>
                        <a:buSzTx/>
                        <a:buFontTx/>
                        <a:buAutoNum type="arabicPeriod"/>
                        <a:tabLst/>
                        <a:defRPr/>
                      </a:pPr>
                      <a:endParaRPr lang="en-US" sz="2000" dirty="0" smtClean="0">
                        <a:latin typeface="Times New Roman" charset="0"/>
                        <a:ea typeface="Times New Roman" charset="0"/>
                        <a:cs typeface="Times New Roman" charset="0"/>
                      </a:endParaRPr>
                    </a:p>
                    <a:p>
                      <a:endParaRPr lang="en-US" sz="2000" dirty="0" smtClean="0">
                        <a:effectLst/>
                        <a:latin typeface="Times New Roman" charset="0"/>
                        <a:ea typeface="Times New Roman" charset="0"/>
                        <a:cs typeface="Times New Roman" charset="0"/>
                      </a:endParaRPr>
                    </a:p>
                    <a:p>
                      <a:endParaRPr lang="en-US" sz="2000" dirty="0" smtClean="0">
                        <a:effectLst/>
                        <a:latin typeface="Times New Roman" charset="0"/>
                        <a:ea typeface="Times New Roman" charset="0"/>
                        <a:cs typeface="Times New Roman" charset="0"/>
                      </a:endParaRPr>
                    </a:p>
                    <a:p>
                      <a:endParaRPr lang="en-US" sz="2000" dirty="0" smtClean="0">
                        <a:effectLst/>
                        <a:latin typeface="Times New Roman" charset="0"/>
                        <a:ea typeface="Times New Roman" charset="0"/>
                        <a:cs typeface="Times New Roman" charset="0"/>
                      </a:endParaRPr>
                    </a:p>
                    <a:p>
                      <a:endParaRPr lang="en-US" sz="2000" dirty="0" smtClean="0">
                        <a:effectLst/>
                        <a:latin typeface="Times New Roman" charset="0"/>
                        <a:ea typeface="Times New Roman" charset="0"/>
                        <a:cs typeface="Times New Roman" charset="0"/>
                      </a:endParaRPr>
                    </a:p>
                    <a:p>
                      <a:endParaRPr lang="en-US" sz="2000" dirty="0" smtClean="0">
                        <a:effectLst/>
                        <a:latin typeface="Times New Roman" charset="0"/>
                        <a:ea typeface="Times New Roman" charset="0"/>
                        <a:cs typeface="Times New Roman" charset="0"/>
                      </a:endParaRPr>
                    </a:p>
                    <a:p>
                      <a:endParaRPr lang="en-US" sz="2000" dirty="0" smtClean="0">
                        <a:effectLst/>
                        <a:latin typeface="Times New Roman" charset="0"/>
                        <a:ea typeface="Times New Roman" charset="0"/>
                        <a:cs typeface="Times New Roman" charset="0"/>
                      </a:endParaRPr>
                    </a:p>
                    <a:p>
                      <a:endParaRPr lang="en-US" sz="2000" dirty="0" smtClean="0">
                        <a:effectLst/>
                        <a:latin typeface="Times New Roman" charset="0"/>
                        <a:ea typeface="Times New Roman" charset="0"/>
                        <a:cs typeface="Times New Roman" charset="0"/>
                      </a:endParaRPr>
                    </a:p>
                    <a:p>
                      <a:endParaRPr lang="en-US" sz="2000" dirty="0" smtClean="0">
                        <a:effectLst/>
                        <a:latin typeface="Times New Roman" charset="0"/>
                        <a:ea typeface="Times New Roman" charset="0"/>
                        <a:cs typeface="Times New Roman" charset="0"/>
                      </a:endParaRPr>
                    </a:p>
                    <a:p>
                      <a:endParaRPr lang="en-US" sz="2000" dirty="0" smtClean="0">
                        <a:effectLst/>
                        <a:latin typeface="Times New Roman" charset="0"/>
                        <a:ea typeface="Times New Roman" charset="0"/>
                        <a:cs typeface="Times New Roman" charset="0"/>
                      </a:endParaRPr>
                    </a:p>
                  </a:txBody>
                  <a:tcPr anchor="ctr"/>
                </a:tc>
              </a:tr>
            </a:tbl>
          </a:graphicData>
        </a:graphic>
      </p:graphicFrame>
    </p:spTree>
    <p:extLst>
      <p:ext uri="{BB962C8B-B14F-4D97-AF65-F5344CB8AC3E}">
        <p14:creationId xmlns="" xmlns:p14="http://schemas.microsoft.com/office/powerpoint/2010/main" val="121006423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 xmlns:p14="http://schemas.microsoft.com/office/powerpoint/2010/main" val="136156861"/>
              </p:ext>
            </p:extLst>
          </p:nvPr>
        </p:nvGraphicFramePr>
        <p:xfrm>
          <a:off x="261256" y="213755"/>
          <a:ext cx="11637819" cy="7193280"/>
        </p:xfrm>
        <a:graphic>
          <a:graphicData uri="http://schemas.openxmlformats.org/drawingml/2006/table">
            <a:tbl>
              <a:tblPr firstRow="1" bandRow="1">
                <a:tableStyleId>{7DF18680-E054-41AD-8BC1-D1AEF772440D}</a:tableStyleId>
              </a:tblPr>
              <a:tblGrid>
                <a:gridCol w="2495511"/>
                <a:gridCol w="3347149"/>
                <a:gridCol w="3277589"/>
                <a:gridCol w="2517570"/>
              </a:tblGrid>
              <a:tr h="636538">
                <a:tc>
                  <a:txBody>
                    <a:bodyPr/>
                    <a:lstStyle/>
                    <a:p>
                      <a:r>
                        <a:rPr lang="en-US" sz="2000" b="1" dirty="0">
                          <a:solidFill>
                            <a:srgbClr val="231E1E"/>
                          </a:solidFill>
                          <a:effectLst/>
                          <a:latin typeface="Times New Roman" charset="0"/>
                          <a:ea typeface="Times New Roman" charset="0"/>
                          <a:cs typeface="Times New Roman" charset="0"/>
                        </a:rPr>
                        <a:t>Variant </a:t>
                      </a:r>
                      <a:endParaRPr lang="en-US" sz="2000" dirty="0">
                        <a:effectLst/>
                        <a:latin typeface="Times New Roman" charset="0"/>
                        <a:ea typeface="Times New Roman" charset="0"/>
                        <a:cs typeface="Times New Roman" charset="0"/>
                      </a:endParaRPr>
                    </a:p>
                  </a:txBody>
                  <a:tcPr anchor="ctr"/>
                </a:tc>
                <a:tc>
                  <a:txBody>
                    <a:bodyPr/>
                    <a:lstStyle/>
                    <a:p>
                      <a:r>
                        <a:rPr lang="en-US" sz="2000" b="1" dirty="0" err="1">
                          <a:solidFill>
                            <a:srgbClr val="231E1E"/>
                          </a:solidFill>
                          <a:effectLst/>
                          <a:latin typeface="Times New Roman" charset="0"/>
                          <a:ea typeface="Times New Roman" charset="0"/>
                          <a:cs typeface="Times New Roman" charset="0"/>
                        </a:rPr>
                        <a:t>Cytologic</a:t>
                      </a:r>
                      <a:r>
                        <a:rPr lang="en-US" sz="2000" b="1" dirty="0">
                          <a:solidFill>
                            <a:srgbClr val="231E1E"/>
                          </a:solidFill>
                          <a:effectLst/>
                          <a:latin typeface="Times New Roman" charset="0"/>
                          <a:ea typeface="Times New Roman" charset="0"/>
                          <a:cs typeface="Times New Roman" charset="0"/>
                        </a:rPr>
                        <a:t> Features </a:t>
                      </a:r>
                      <a:endParaRPr lang="en-US" sz="2000" dirty="0">
                        <a:effectLst/>
                        <a:latin typeface="Times New Roman" charset="0"/>
                        <a:ea typeface="Times New Roman" charset="0"/>
                        <a:cs typeface="Times New Roman" charset="0"/>
                      </a:endParaRPr>
                    </a:p>
                  </a:txBody>
                  <a:tcPr anchor="ctr"/>
                </a:tc>
                <a:tc>
                  <a:txBody>
                    <a:bodyPr/>
                    <a:lstStyle/>
                    <a:p>
                      <a:r>
                        <a:rPr lang="en-US" sz="2000" b="1" dirty="0">
                          <a:solidFill>
                            <a:srgbClr val="231E1E"/>
                          </a:solidFill>
                          <a:effectLst/>
                          <a:latin typeface="Times New Roman" charset="0"/>
                          <a:ea typeface="Times New Roman" charset="0"/>
                          <a:cs typeface="Times New Roman" charset="0"/>
                        </a:rPr>
                        <a:t>Special Clinical Features </a:t>
                      </a:r>
                      <a:endParaRPr lang="en-US" sz="2000" dirty="0">
                        <a:effectLst/>
                        <a:latin typeface="Times New Roman" charset="0"/>
                        <a:ea typeface="Times New Roman" charset="0"/>
                        <a:cs typeface="Times New Roman" charset="0"/>
                      </a:endParaRPr>
                    </a:p>
                  </a:txBody>
                  <a:tcPr anchor="ctr"/>
                </a:tc>
                <a:tc>
                  <a:txBody>
                    <a:bodyPr/>
                    <a:lstStyle/>
                    <a:p>
                      <a:r>
                        <a:rPr lang="en-US" sz="2000" b="1" dirty="0">
                          <a:solidFill>
                            <a:srgbClr val="231E1E"/>
                          </a:solidFill>
                          <a:effectLst/>
                          <a:latin typeface="Times New Roman" charset="0"/>
                          <a:ea typeface="Times New Roman" charset="0"/>
                          <a:cs typeface="Times New Roman" charset="0"/>
                        </a:rPr>
                        <a:t>Special Laboratory Features </a:t>
                      </a:r>
                      <a:endParaRPr lang="en-US" sz="2000" dirty="0">
                        <a:effectLst/>
                        <a:latin typeface="Times New Roman" charset="0"/>
                        <a:ea typeface="Times New Roman" charset="0"/>
                        <a:cs typeface="Times New Roman" charset="0"/>
                      </a:endParaRPr>
                    </a:p>
                  </a:txBody>
                  <a:tcPr anchor="ctr"/>
                </a:tc>
              </a:tr>
              <a:tr h="5894891">
                <a:tc>
                  <a:txBody>
                    <a:bodyPr/>
                    <a:lstStyle/>
                    <a:p>
                      <a:r>
                        <a:rPr lang="en-US" sz="2000" kern="1200" dirty="0" smtClean="0">
                          <a:solidFill>
                            <a:schemeClr val="dk1"/>
                          </a:solidFill>
                          <a:effectLst/>
                          <a:latin typeface="Times New Roman" charset="0"/>
                          <a:ea typeface="Times New Roman" charset="0"/>
                          <a:cs typeface="Times New Roman" charset="0"/>
                        </a:rPr>
                        <a:t>Acute </a:t>
                      </a:r>
                      <a:r>
                        <a:rPr lang="en-US" sz="2000" kern="1200" dirty="0" err="1" smtClean="0">
                          <a:solidFill>
                            <a:schemeClr val="dk1"/>
                          </a:solidFill>
                          <a:effectLst/>
                          <a:latin typeface="Times New Roman" charset="0"/>
                          <a:ea typeface="Times New Roman" charset="0"/>
                          <a:cs typeface="Times New Roman" charset="0"/>
                        </a:rPr>
                        <a:t>monocytic</a:t>
                      </a:r>
                      <a:r>
                        <a:rPr lang="en-US" sz="2000" kern="1200" dirty="0" smtClean="0">
                          <a:solidFill>
                            <a:schemeClr val="dk1"/>
                          </a:solidFill>
                          <a:effectLst/>
                          <a:latin typeface="Times New Roman" charset="0"/>
                          <a:ea typeface="Times New Roman" charset="0"/>
                          <a:cs typeface="Times New Roman" charset="0"/>
                        </a:rPr>
                        <a:t> leukemia (M5 )</a:t>
                      </a:r>
                    </a:p>
                    <a:p>
                      <a:endParaRPr lang="en-US" sz="2000" kern="1200" dirty="0" smtClean="0">
                        <a:solidFill>
                          <a:schemeClr val="dk1"/>
                        </a:solidFill>
                        <a:effectLst/>
                        <a:latin typeface="Times New Roman" charset="0"/>
                        <a:ea typeface="Times New Roman" charset="0"/>
                        <a:cs typeface="Times New Roman" charset="0"/>
                      </a:endParaRPr>
                    </a:p>
                    <a:p>
                      <a:endParaRPr lang="en-US" sz="2000" kern="1200" dirty="0" smtClean="0">
                        <a:solidFill>
                          <a:schemeClr val="dk1"/>
                        </a:solidFill>
                        <a:effectLst/>
                        <a:latin typeface="Times New Roman" charset="0"/>
                        <a:ea typeface="Times New Roman" charset="0"/>
                        <a:cs typeface="Times New Roman" charset="0"/>
                      </a:endParaRPr>
                    </a:p>
                    <a:p>
                      <a:endParaRPr lang="en-US" sz="2000" kern="1200" dirty="0" smtClean="0">
                        <a:solidFill>
                          <a:schemeClr val="dk1"/>
                        </a:solidFill>
                        <a:effectLst/>
                        <a:latin typeface="Times New Roman" charset="0"/>
                        <a:ea typeface="Times New Roman" charset="0"/>
                        <a:cs typeface="Times New Roman" charset="0"/>
                      </a:endParaRPr>
                    </a:p>
                    <a:p>
                      <a:endParaRPr lang="en-US" sz="2000" kern="1200" dirty="0" smtClean="0">
                        <a:solidFill>
                          <a:schemeClr val="dk1"/>
                        </a:solidFill>
                        <a:effectLst/>
                        <a:latin typeface="Times New Roman" charset="0"/>
                        <a:ea typeface="Times New Roman" charset="0"/>
                        <a:cs typeface="Times New Roman" charset="0"/>
                      </a:endParaRPr>
                    </a:p>
                    <a:p>
                      <a:endParaRPr lang="en-US" sz="2000" kern="1200" dirty="0" smtClean="0">
                        <a:solidFill>
                          <a:schemeClr val="dk1"/>
                        </a:solidFill>
                        <a:effectLst/>
                        <a:latin typeface="Times New Roman" charset="0"/>
                        <a:ea typeface="Times New Roman" charset="0"/>
                        <a:cs typeface="Times New Roman" charset="0"/>
                      </a:endParaRPr>
                    </a:p>
                    <a:p>
                      <a:endParaRPr lang="en-US" sz="2000" kern="1200" dirty="0" smtClean="0">
                        <a:solidFill>
                          <a:schemeClr val="dk1"/>
                        </a:solidFill>
                        <a:effectLst/>
                        <a:latin typeface="Times New Roman" charset="0"/>
                        <a:ea typeface="Times New Roman" charset="0"/>
                        <a:cs typeface="Times New Roman" charset="0"/>
                      </a:endParaRPr>
                    </a:p>
                    <a:p>
                      <a:endParaRPr lang="en-US" sz="2000" kern="1200" dirty="0" smtClean="0">
                        <a:solidFill>
                          <a:schemeClr val="dk1"/>
                        </a:solidFill>
                        <a:effectLst/>
                        <a:latin typeface="Times New Roman" charset="0"/>
                        <a:ea typeface="Times New Roman" charset="0"/>
                        <a:cs typeface="Times New Roman" charset="0"/>
                      </a:endParaRPr>
                    </a:p>
                    <a:p>
                      <a:endParaRPr lang="en-US" sz="2000" kern="1200" dirty="0" smtClean="0">
                        <a:solidFill>
                          <a:schemeClr val="dk1"/>
                        </a:solidFill>
                        <a:effectLst/>
                        <a:latin typeface="Times New Roman" charset="0"/>
                        <a:ea typeface="Times New Roman" charset="0"/>
                        <a:cs typeface="Times New Roman" charset="0"/>
                      </a:endParaRPr>
                    </a:p>
                    <a:p>
                      <a:endParaRPr lang="en-US" sz="2000" kern="1200" dirty="0" smtClean="0">
                        <a:solidFill>
                          <a:schemeClr val="dk1"/>
                        </a:solidFill>
                        <a:effectLst/>
                        <a:latin typeface="Times New Roman" charset="0"/>
                        <a:ea typeface="Times New Roman" charset="0"/>
                        <a:cs typeface="Times New Roman" charset="0"/>
                      </a:endParaRPr>
                    </a:p>
                    <a:p>
                      <a:endParaRPr lang="en-US" sz="2000" kern="1200" dirty="0" smtClean="0">
                        <a:solidFill>
                          <a:schemeClr val="dk1"/>
                        </a:solidFill>
                        <a:effectLst/>
                        <a:latin typeface="Times New Roman" charset="0"/>
                        <a:ea typeface="Times New Roman" charset="0"/>
                        <a:cs typeface="Times New Roman" charset="0"/>
                      </a:endParaRPr>
                    </a:p>
                    <a:p>
                      <a:endParaRPr lang="en-US" sz="2000" kern="1200" dirty="0" smtClean="0">
                        <a:solidFill>
                          <a:schemeClr val="dk1"/>
                        </a:solidFill>
                        <a:effectLst/>
                        <a:latin typeface="Times New Roman" charset="0"/>
                        <a:ea typeface="Times New Roman" charset="0"/>
                        <a:cs typeface="Times New Roman" charset="0"/>
                      </a:endParaRPr>
                    </a:p>
                    <a:p>
                      <a:endParaRPr lang="en-US" sz="2000" kern="1200" dirty="0" smtClean="0">
                        <a:solidFill>
                          <a:schemeClr val="dk1"/>
                        </a:solidFill>
                        <a:effectLst/>
                        <a:latin typeface="Times New Roman" charset="0"/>
                        <a:ea typeface="Times New Roman" charset="0"/>
                        <a:cs typeface="Times New Roman" charset="0"/>
                      </a:endParaRPr>
                    </a:p>
                    <a:p>
                      <a:endParaRPr lang="en-US" sz="2000" kern="1200" dirty="0" smtClean="0">
                        <a:solidFill>
                          <a:schemeClr val="dk1"/>
                        </a:solidFill>
                        <a:effectLst/>
                        <a:latin typeface="Times New Roman" charset="0"/>
                        <a:ea typeface="Times New Roman" charset="0"/>
                        <a:cs typeface="Times New Roman" charset="0"/>
                      </a:endParaRPr>
                    </a:p>
                    <a:p>
                      <a:endParaRPr lang="en-US" sz="2000" kern="1200" dirty="0" smtClean="0">
                        <a:solidFill>
                          <a:schemeClr val="dk1"/>
                        </a:solidFill>
                        <a:effectLst/>
                        <a:latin typeface="Times New Roman" charset="0"/>
                        <a:ea typeface="Times New Roman" charset="0"/>
                        <a:cs typeface="Times New Roman" charset="0"/>
                      </a:endParaRPr>
                    </a:p>
                    <a:p>
                      <a:endParaRPr lang="en-US" sz="2000" kern="1200" dirty="0" smtClean="0">
                        <a:solidFill>
                          <a:schemeClr val="dk1"/>
                        </a:solidFill>
                        <a:effectLst/>
                        <a:latin typeface="Times New Roman" charset="0"/>
                        <a:ea typeface="Times New Roman" charset="0"/>
                        <a:cs typeface="Times New Roman" charset="0"/>
                      </a:endParaRPr>
                    </a:p>
                    <a:p>
                      <a:endParaRPr lang="en-US" sz="2000" dirty="0">
                        <a:latin typeface="Times New Roman" charset="0"/>
                        <a:ea typeface="Times New Roman" charset="0"/>
                        <a:cs typeface="Times New Roman" charset="0"/>
                      </a:endParaRPr>
                    </a:p>
                  </a:txBody>
                  <a:tcPr anchor="ctr"/>
                </a:tc>
                <a:tc>
                  <a:txBody>
                    <a:bodyPr/>
                    <a:lstStyle/>
                    <a:p>
                      <a:r>
                        <a:rPr lang="en-US" sz="2000" kern="1200" dirty="0" smtClean="0">
                          <a:solidFill>
                            <a:schemeClr val="dk1"/>
                          </a:solidFill>
                          <a:effectLst/>
                          <a:latin typeface="Times New Roman" charset="0"/>
                          <a:ea typeface="Times New Roman" charset="0"/>
                          <a:cs typeface="Times New Roman" charset="0"/>
                        </a:rPr>
                        <a:t>Leukemia cells are large; nuclear cytoplasmic ratio lower than </a:t>
                      </a:r>
                      <a:r>
                        <a:rPr lang="en-US" sz="2000" kern="1200" dirty="0" err="1" smtClean="0">
                          <a:solidFill>
                            <a:schemeClr val="dk1"/>
                          </a:solidFill>
                          <a:effectLst/>
                          <a:latin typeface="Times New Roman" charset="0"/>
                          <a:ea typeface="Times New Roman" charset="0"/>
                          <a:cs typeface="Times New Roman" charset="0"/>
                        </a:rPr>
                        <a:t>myeloblast</a:t>
                      </a:r>
                      <a:r>
                        <a:rPr lang="en-US" sz="2000" kern="1200" dirty="0" smtClean="0">
                          <a:solidFill>
                            <a:schemeClr val="dk1"/>
                          </a:solidFill>
                          <a:effectLst/>
                          <a:latin typeface="Times New Roman" charset="0"/>
                          <a:ea typeface="Times New Roman" charset="0"/>
                          <a:cs typeface="Times New Roman" charset="0"/>
                        </a:rPr>
                        <a:t>. </a:t>
                      </a:r>
                      <a:r>
                        <a:rPr lang="en-US" sz="2000" kern="1200" dirty="0" err="1" smtClean="0">
                          <a:solidFill>
                            <a:schemeClr val="dk1"/>
                          </a:solidFill>
                          <a:effectLst/>
                          <a:latin typeface="Times New Roman" charset="0"/>
                          <a:ea typeface="Times New Roman" charset="0"/>
                          <a:cs typeface="Times New Roman" charset="0"/>
                        </a:rPr>
                        <a:t>Cyto</a:t>
                      </a:r>
                      <a:r>
                        <a:rPr lang="en-US" sz="2000" kern="1200" dirty="0" smtClean="0">
                          <a:solidFill>
                            <a:schemeClr val="dk1"/>
                          </a:solidFill>
                          <a:effectLst/>
                          <a:latin typeface="Times New Roman" charset="0"/>
                          <a:ea typeface="Times New Roman" charset="0"/>
                          <a:cs typeface="Times New Roman" charset="0"/>
                        </a:rPr>
                        <a:t>- </a:t>
                      </a:r>
                      <a:r>
                        <a:rPr lang="en-US" sz="2000" kern="1200" dirty="0" err="1" smtClean="0">
                          <a:solidFill>
                            <a:schemeClr val="dk1"/>
                          </a:solidFill>
                          <a:effectLst/>
                          <a:latin typeface="Times New Roman" charset="0"/>
                          <a:ea typeface="Times New Roman" charset="0"/>
                          <a:cs typeface="Times New Roman" charset="0"/>
                        </a:rPr>
                        <a:t>plasm</a:t>
                      </a:r>
                      <a:r>
                        <a:rPr lang="en-US" sz="2000" kern="1200" dirty="0" smtClean="0">
                          <a:solidFill>
                            <a:schemeClr val="dk1"/>
                          </a:solidFill>
                          <a:effectLst/>
                          <a:latin typeface="Times New Roman" charset="0"/>
                          <a:ea typeface="Times New Roman" charset="0"/>
                          <a:cs typeface="Times New Roman" charset="0"/>
                        </a:rPr>
                        <a:t> contains ne granules. Auer rods are rare.</a:t>
                      </a:r>
                    </a:p>
                    <a:p>
                      <a:endParaRPr lang="en-US" sz="2000" kern="1200" dirty="0" smtClean="0">
                        <a:solidFill>
                          <a:schemeClr val="dk1"/>
                        </a:solidFill>
                        <a:effectLst/>
                        <a:latin typeface="Times New Roman" charset="0"/>
                        <a:ea typeface="Times New Roman" charset="0"/>
                        <a:cs typeface="Times New Roman" charset="0"/>
                      </a:endParaRPr>
                    </a:p>
                    <a:p>
                      <a:r>
                        <a:rPr lang="en-US" sz="2000" kern="1200" dirty="0" smtClean="0">
                          <a:solidFill>
                            <a:schemeClr val="dk1"/>
                          </a:solidFill>
                          <a:effectLst/>
                          <a:latin typeface="Times New Roman" charset="0"/>
                          <a:ea typeface="Times New Roman" charset="0"/>
                          <a:cs typeface="Times New Roman" charset="0"/>
                        </a:rPr>
                        <a:t> Nucleus is convoluted and cell simulates </a:t>
                      </a:r>
                      <a:r>
                        <a:rPr lang="en-US" sz="2000" kern="1200" dirty="0" err="1" smtClean="0">
                          <a:solidFill>
                            <a:schemeClr val="dk1"/>
                          </a:solidFill>
                          <a:effectLst/>
                          <a:latin typeface="Times New Roman" charset="0"/>
                          <a:ea typeface="Times New Roman" charset="0"/>
                          <a:cs typeface="Times New Roman" charset="0"/>
                        </a:rPr>
                        <a:t>promonocytes</a:t>
                      </a:r>
                      <a:r>
                        <a:rPr lang="en-US" sz="2000" kern="1200" dirty="0" smtClean="0">
                          <a:solidFill>
                            <a:schemeClr val="dk1"/>
                          </a:solidFill>
                          <a:effectLst/>
                          <a:latin typeface="Times New Roman" charset="0"/>
                          <a:ea typeface="Times New Roman" charset="0"/>
                          <a:cs typeface="Times New Roman" charset="0"/>
                        </a:rPr>
                        <a:t> (M5a) or may simulate </a:t>
                      </a:r>
                      <a:r>
                        <a:rPr lang="en-US" sz="2000" kern="1200" dirty="0" err="1" smtClean="0">
                          <a:solidFill>
                            <a:schemeClr val="dk1"/>
                          </a:solidFill>
                          <a:effectLst/>
                          <a:latin typeface="Times New Roman" charset="0"/>
                          <a:ea typeface="Times New Roman" charset="0"/>
                          <a:cs typeface="Times New Roman" charset="0"/>
                        </a:rPr>
                        <a:t>monoblasts</a:t>
                      </a:r>
                      <a:r>
                        <a:rPr lang="en-US" sz="2000" kern="1200" dirty="0" smtClean="0">
                          <a:solidFill>
                            <a:schemeClr val="dk1"/>
                          </a:solidFill>
                          <a:effectLst/>
                          <a:latin typeface="Times New Roman" charset="0"/>
                          <a:ea typeface="Times New Roman" charset="0"/>
                          <a:cs typeface="Times New Roman" charset="0"/>
                        </a:rPr>
                        <a:t> (M5b) and contain large nucleoli. </a:t>
                      </a:r>
                    </a:p>
                    <a:p>
                      <a:endParaRPr lang="en-US" sz="2000" kern="1200" dirty="0" smtClean="0">
                        <a:solidFill>
                          <a:schemeClr val="dk1"/>
                        </a:solidFill>
                        <a:effectLst/>
                        <a:latin typeface="Times New Roman" charset="0"/>
                        <a:ea typeface="Times New Roman" charset="0"/>
                        <a:cs typeface="Times New Roman" charset="0"/>
                      </a:endParaRPr>
                    </a:p>
                    <a:p>
                      <a:r>
                        <a:rPr lang="en-US" sz="2000" kern="1200" dirty="0" smtClean="0">
                          <a:solidFill>
                            <a:schemeClr val="dk1"/>
                          </a:solidFill>
                          <a:effectLst/>
                          <a:latin typeface="Times New Roman" charset="0"/>
                          <a:ea typeface="Times New Roman" charset="0"/>
                          <a:cs typeface="Times New Roman" charset="0"/>
                        </a:rPr>
                        <a:t>Nonspecific esterase-positive inhibited by </a:t>
                      </a:r>
                      <a:r>
                        <a:rPr lang="en-US" sz="2000" kern="1200" dirty="0" err="1" smtClean="0">
                          <a:solidFill>
                            <a:schemeClr val="dk1"/>
                          </a:solidFill>
                          <a:effectLst/>
                          <a:latin typeface="Times New Roman" charset="0"/>
                          <a:ea typeface="Times New Roman" charset="0"/>
                          <a:cs typeface="Times New Roman" charset="0"/>
                        </a:rPr>
                        <a:t>NaF</a:t>
                      </a:r>
                      <a:r>
                        <a:rPr lang="en-US" sz="2000" kern="1200" dirty="0" smtClean="0">
                          <a:solidFill>
                            <a:schemeClr val="dk1"/>
                          </a:solidFill>
                          <a:effectLst/>
                          <a:latin typeface="Times New Roman" charset="0"/>
                          <a:ea typeface="Times New Roman" charset="0"/>
                          <a:cs typeface="Times New Roman" charset="0"/>
                        </a:rPr>
                        <a:t>; Sudan-, peroxidase-, and </a:t>
                      </a:r>
                      <a:r>
                        <a:rPr lang="en-US" sz="2000" kern="1200" dirty="0" err="1" smtClean="0">
                          <a:solidFill>
                            <a:schemeClr val="dk1"/>
                          </a:solidFill>
                          <a:effectLst/>
                          <a:latin typeface="Times New Roman" charset="0"/>
                          <a:ea typeface="Times New Roman" charset="0"/>
                          <a:cs typeface="Times New Roman" charset="0"/>
                        </a:rPr>
                        <a:t>chloroace</a:t>
                      </a:r>
                      <a:r>
                        <a:rPr lang="en-US" sz="2000" kern="1200" dirty="0" smtClean="0">
                          <a:solidFill>
                            <a:schemeClr val="dk1"/>
                          </a:solidFill>
                          <a:effectLst/>
                          <a:latin typeface="Times New Roman" charset="0"/>
                          <a:ea typeface="Times New Roman" charset="0"/>
                          <a:cs typeface="Times New Roman" charset="0"/>
                        </a:rPr>
                        <a:t>- </a:t>
                      </a:r>
                      <a:r>
                        <a:rPr lang="en-US" sz="2000" kern="1200" dirty="0" err="1" smtClean="0">
                          <a:solidFill>
                            <a:schemeClr val="dk1"/>
                          </a:solidFill>
                          <a:effectLst/>
                          <a:latin typeface="Times New Roman" charset="0"/>
                          <a:ea typeface="Times New Roman" charset="0"/>
                          <a:cs typeface="Times New Roman" charset="0"/>
                        </a:rPr>
                        <a:t>tate</a:t>
                      </a:r>
                      <a:r>
                        <a:rPr lang="en-US" sz="2000" kern="1200" dirty="0" smtClean="0">
                          <a:solidFill>
                            <a:schemeClr val="dk1"/>
                          </a:solidFill>
                          <a:effectLst/>
                          <a:latin typeface="Times New Roman" charset="0"/>
                          <a:ea typeface="Times New Roman" charset="0"/>
                          <a:cs typeface="Times New Roman" charset="0"/>
                        </a:rPr>
                        <a:t> esterase-negative. PAS occurs in granules, blocks. </a:t>
                      </a:r>
                    </a:p>
                    <a:p>
                      <a:endParaRPr lang="en-US" sz="2000" kern="1200" dirty="0" smtClean="0">
                        <a:solidFill>
                          <a:schemeClr val="dk1"/>
                        </a:solidFill>
                        <a:effectLst/>
                        <a:latin typeface="Times New Roman" charset="0"/>
                        <a:ea typeface="Times New Roman" charset="0"/>
                        <a:cs typeface="Times New Roman" charset="0"/>
                      </a:endParaRPr>
                    </a:p>
                    <a:p>
                      <a:endParaRPr lang="en-US" sz="2000" kern="1200" dirty="0" smtClean="0">
                        <a:solidFill>
                          <a:schemeClr val="dk1"/>
                        </a:solidFill>
                        <a:effectLst/>
                        <a:latin typeface="Times New Roman" charset="0"/>
                        <a:ea typeface="Times New Roman" charset="0"/>
                        <a:cs typeface="Times New Roman" charset="0"/>
                      </a:endParaRPr>
                    </a:p>
                    <a:p>
                      <a:endParaRPr lang="en-US" sz="2000" kern="1200" dirty="0" smtClean="0">
                        <a:solidFill>
                          <a:schemeClr val="dk1"/>
                        </a:solidFill>
                        <a:effectLst/>
                        <a:latin typeface="Times New Roman" charset="0"/>
                        <a:ea typeface="Times New Roman" charset="0"/>
                        <a:cs typeface="Times New Roman" charset="0"/>
                      </a:endParaRPr>
                    </a:p>
                    <a:p>
                      <a:endParaRPr lang="en-US" sz="2000" dirty="0">
                        <a:effectLst/>
                        <a:latin typeface="Times New Roman" charset="0"/>
                        <a:ea typeface="Times New Roman" charset="0"/>
                        <a:cs typeface="Times New Roman" charset="0"/>
                      </a:endParaRPr>
                    </a:p>
                  </a:txBody>
                  <a:tcPr anchor="ctr"/>
                </a:tc>
                <a:tc>
                  <a:txBody>
                    <a:bodyPr/>
                    <a:lstStyle/>
                    <a:p>
                      <a:r>
                        <a:rPr lang="en-US" sz="2000" kern="1200" dirty="0" smtClean="0">
                          <a:solidFill>
                            <a:schemeClr val="dk1"/>
                          </a:solidFill>
                          <a:effectLst/>
                          <a:latin typeface="Times New Roman" charset="0"/>
                          <a:ea typeface="Times New Roman" charset="0"/>
                          <a:cs typeface="Times New Roman" charset="0"/>
                        </a:rPr>
                        <a:t>Seen in children or young adults. </a:t>
                      </a:r>
                    </a:p>
                    <a:p>
                      <a:r>
                        <a:rPr lang="en-US" sz="2000" kern="1200" dirty="0" smtClean="0">
                          <a:solidFill>
                            <a:schemeClr val="dk1"/>
                          </a:solidFill>
                          <a:effectLst/>
                          <a:latin typeface="Times New Roman" charset="0"/>
                          <a:ea typeface="Times New Roman" charset="0"/>
                          <a:cs typeface="Times New Roman" charset="0"/>
                        </a:rPr>
                        <a:t>Gum, CNS, lymph node, and </a:t>
                      </a:r>
                      <a:r>
                        <a:rPr lang="en-US" sz="2000" kern="1200" dirty="0" err="1" smtClean="0">
                          <a:solidFill>
                            <a:schemeClr val="dk1"/>
                          </a:solidFill>
                          <a:effectLst/>
                          <a:latin typeface="Times New Roman" charset="0"/>
                          <a:ea typeface="Times New Roman" charset="0"/>
                          <a:cs typeface="Times New Roman" charset="0"/>
                        </a:rPr>
                        <a:t>extramedullary</a:t>
                      </a:r>
                      <a:r>
                        <a:rPr lang="en-US" sz="2000" kern="1200" dirty="0" smtClean="0">
                          <a:solidFill>
                            <a:schemeClr val="dk1"/>
                          </a:solidFill>
                          <a:effectLst/>
                          <a:latin typeface="Times New Roman" charset="0"/>
                          <a:ea typeface="Times New Roman" charset="0"/>
                          <a:cs typeface="Times New Roman" charset="0"/>
                        </a:rPr>
                        <a:t> in </a:t>
                      </a:r>
                      <a:r>
                        <a:rPr lang="en-US" sz="2000" kern="1200" dirty="0" err="1" smtClean="0">
                          <a:solidFill>
                            <a:schemeClr val="dk1"/>
                          </a:solidFill>
                          <a:effectLst/>
                          <a:latin typeface="Times New Roman" charset="0"/>
                          <a:ea typeface="Times New Roman" charset="0"/>
                          <a:cs typeface="Times New Roman" charset="0"/>
                        </a:rPr>
                        <a:t>ltrations</a:t>
                      </a:r>
                      <a:r>
                        <a:rPr lang="en-US" sz="2000" kern="1200" dirty="0" smtClean="0">
                          <a:solidFill>
                            <a:schemeClr val="dk1"/>
                          </a:solidFill>
                          <a:effectLst/>
                          <a:latin typeface="Times New Roman" charset="0"/>
                          <a:ea typeface="Times New Roman" charset="0"/>
                          <a:cs typeface="Times New Roman" charset="0"/>
                        </a:rPr>
                        <a:t> are common. </a:t>
                      </a:r>
                    </a:p>
                    <a:p>
                      <a:r>
                        <a:rPr lang="en-US" sz="2000" kern="1200" dirty="0" smtClean="0">
                          <a:solidFill>
                            <a:schemeClr val="dk1"/>
                          </a:solidFill>
                          <a:effectLst/>
                          <a:latin typeface="Times New Roman" charset="0"/>
                          <a:ea typeface="Times New Roman" charset="0"/>
                          <a:cs typeface="Times New Roman" charset="0"/>
                        </a:rPr>
                        <a:t>DIC occurs. </a:t>
                      </a:r>
                    </a:p>
                    <a:p>
                      <a:r>
                        <a:rPr lang="en-US" sz="2000" kern="1200" dirty="0" smtClean="0">
                          <a:solidFill>
                            <a:schemeClr val="dk1"/>
                          </a:solidFill>
                          <a:effectLst/>
                          <a:latin typeface="Times New Roman" charset="0"/>
                          <a:ea typeface="Times New Roman" charset="0"/>
                          <a:cs typeface="Times New Roman" charset="0"/>
                        </a:rPr>
                        <a:t>Plasma and urine lysozyme elevated. </a:t>
                      </a:r>
                    </a:p>
                    <a:p>
                      <a:r>
                        <a:rPr lang="en-US" sz="2000" kern="1200" dirty="0" err="1" smtClean="0">
                          <a:solidFill>
                            <a:schemeClr val="dk1"/>
                          </a:solidFill>
                          <a:effectLst/>
                          <a:latin typeface="Times New Roman" charset="0"/>
                          <a:ea typeface="Times New Roman" charset="0"/>
                          <a:cs typeface="Times New Roman" charset="0"/>
                        </a:rPr>
                        <a:t>Hyperleukocytosis</a:t>
                      </a:r>
                      <a:r>
                        <a:rPr lang="en-US" sz="2000" kern="1200" dirty="0" smtClean="0">
                          <a:solidFill>
                            <a:schemeClr val="dk1"/>
                          </a:solidFill>
                          <a:effectLst/>
                          <a:latin typeface="Times New Roman" charset="0"/>
                          <a:ea typeface="Times New Roman" charset="0"/>
                          <a:cs typeface="Times New Roman" charset="0"/>
                        </a:rPr>
                        <a:t> common.</a:t>
                      </a:r>
                    </a:p>
                    <a:p>
                      <a:endParaRPr lang="en-US" sz="2000" kern="1200" dirty="0" smtClean="0">
                        <a:solidFill>
                          <a:schemeClr val="dk1"/>
                        </a:solidFill>
                        <a:effectLst/>
                        <a:latin typeface="Times New Roman" charset="0"/>
                        <a:ea typeface="Times New Roman" charset="0"/>
                        <a:cs typeface="Times New Roman" charset="0"/>
                      </a:endParaRPr>
                    </a:p>
                    <a:p>
                      <a:endParaRPr lang="en-US" sz="2000" kern="1200" dirty="0" smtClean="0">
                        <a:solidFill>
                          <a:schemeClr val="dk1"/>
                        </a:solidFill>
                        <a:effectLst/>
                        <a:latin typeface="Times New Roman" charset="0"/>
                        <a:ea typeface="Times New Roman" charset="0"/>
                        <a:cs typeface="Times New Roman" charset="0"/>
                      </a:endParaRPr>
                    </a:p>
                    <a:p>
                      <a:endParaRPr lang="en-US" sz="2000" kern="1200" dirty="0" smtClean="0">
                        <a:solidFill>
                          <a:schemeClr val="dk1"/>
                        </a:solidFill>
                        <a:effectLst/>
                        <a:latin typeface="Times New Roman" charset="0"/>
                        <a:ea typeface="Times New Roman" charset="0"/>
                        <a:cs typeface="Times New Roman" charset="0"/>
                      </a:endParaRPr>
                    </a:p>
                    <a:p>
                      <a:endParaRPr lang="en-US" sz="2000" kern="1200" dirty="0" smtClean="0">
                        <a:solidFill>
                          <a:schemeClr val="dk1"/>
                        </a:solidFill>
                        <a:effectLst/>
                        <a:latin typeface="Times New Roman" charset="0"/>
                        <a:ea typeface="Times New Roman" charset="0"/>
                        <a:cs typeface="Times New Roman" charset="0"/>
                      </a:endParaRPr>
                    </a:p>
                    <a:p>
                      <a:endParaRPr lang="en-US" sz="2000" kern="1200" dirty="0" smtClean="0">
                        <a:solidFill>
                          <a:schemeClr val="dk1"/>
                        </a:solidFill>
                        <a:effectLst/>
                        <a:latin typeface="Times New Roman" charset="0"/>
                        <a:ea typeface="Times New Roman" charset="0"/>
                        <a:cs typeface="Times New Roman" charset="0"/>
                      </a:endParaRPr>
                    </a:p>
                    <a:p>
                      <a:endParaRPr lang="en-US" sz="2000" kern="1200" dirty="0" smtClean="0">
                        <a:solidFill>
                          <a:schemeClr val="dk1"/>
                        </a:solidFill>
                        <a:effectLst/>
                        <a:latin typeface="Times New Roman" charset="0"/>
                        <a:ea typeface="Times New Roman" charset="0"/>
                        <a:cs typeface="Times New Roman" charset="0"/>
                      </a:endParaRPr>
                    </a:p>
                    <a:p>
                      <a:endParaRPr lang="en-US" sz="2000" kern="1200" dirty="0" smtClean="0">
                        <a:solidFill>
                          <a:schemeClr val="dk1"/>
                        </a:solidFill>
                        <a:effectLst/>
                        <a:latin typeface="Times New Roman" charset="0"/>
                        <a:ea typeface="Times New Roman" charset="0"/>
                        <a:cs typeface="Times New Roman" charset="0"/>
                      </a:endParaRPr>
                    </a:p>
                    <a:p>
                      <a:endParaRPr lang="en-US" sz="2000" kern="1200" dirty="0" smtClean="0">
                        <a:solidFill>
                          <a:schemeClr val="dk1"/>
                        </a:solidFill>
                        <a:effectLst/>
                        <a:latin typeface="Times New Roman" charset="0"/>
                        <a:ea typeface="Times New Roman" charset="0"/>
                        <a:cs typeface="Times New Roman" charset="0"/>
                      </a:endParaRPr>
                    </a:p>
                    <a:p>
                      <a:endParaRPr lang="en-US" sz="2000" kern="1200" dirty="0" smtClean="0">
                        <a:solidFill>
                          <a:schemeClr val="dk1"/>
                        </a:solidFill>
                        <a:effectLst/>
                        <a:latin typeface="Times New Roman" charset="0"/>
                        <a:ea typeface="Times New Roman" charset="0"/>
                        <a:cs typeface="Times New Roman" charset="0"/>
                      </a:endParaRPr>
                    </a:p>
                    <a:p>
                      <a:endParaRPr lang="en-US" sz="2000" kern="1200" dirty="0" smtClean="0">
                        <a:solidFill>
                          <a:schemeClr val="dk1"/>
                        </a:solidFill>
                        <a:effectLst/>
                        <a:latin typeface="Times New Roman" charset="0"/>
                        <a:ea typeface="Times New Roman" charset="0"/>
                        <a:cs typeface="Times New Roman" charset="0"/>
                      </a:endParaRPr>
                    </a:p>
                    <a:p>
                      <a:endParaRPr lang="en-US" sz="2000" kern="1200" dirty="0" smtClean="0">
                        <a:solidFill>
                          <a:schemeClr val="dk1"/>
                        </a:solidFill>
                        <a:effectLst/>
                        <a:latin typeface="Times New Roman" charset="0"/>
                        <a:ea typeface="Times New Roman" charset="0"/>
                        <a:cs typeface="Times New Roman" charset="0"/>
                      </a:endParaRPr>
                    </a:p>
                    <a:p>
                      <a:endParaRPr lang="en-US" sz="2000" dirty="0">
                        <a:effectLst/>
                        <a:latin typeface="Times New Roman" charset="0"/>
                        <a:ea typeface="Times New Roman" charset="0"/>
                        <a:cs typeface="Times New Roman" charset="0"/>
                      </a:endParaRPr>
                    </a:p>
                  </a:txBody>
                  <a:tcPr anchor="ctr"/>
                </a:tc>
                <a:tc>
                  <a:txBody>
                    <a:bodyPr/>
                    <a:lstStyle/>
                    <a:p>
                      <a:r>
                        <a:rPr lang="en-US" sz="2000" kern="1200" dirty="0" smtClean="0">
                          <a:solidFill>
                            <a:schemeClr val="dk1"/>
                          </a:solidFill>
                          <a:effectLst/>
                          <a:latin typeface="Times New Roman" charset="0"/>
                          <a:ea typeface="Times New Roman" charset="0"/>
                          <a:cs typeface="Times New Roman" charset="0"/>
                        </a:rPr>
                        <a:t>t(4;11) common in infants. </a:t>
                      </a:r>
                    </a:p>
                    <a:p>
                      <a:r>
                        <a:rPr lang="en-US" sz="2000" kern="1200" dirty="0" smtClean="0">
                          <a:solidFill>
                            <a:schemeClr val="dk1"/>
                          </a:solidFill>
                          <a:effectLst/>
                          <a:latin typeface="Times New Roman" charset="0"/>
                          <a:ea typeface="Times New Roman" charset="0"/>
                          <a:cs typeface="Times New Roman" charset="0"/>
                        </a:rPr>
                        <a:t>Rearrangement of q11;q23 very frequent. </a:t>
                      </a:r>
                    </a:p>
                    <a:p>
                      <a:endParaRPr lang="en-US" sz="2000" kern="1200" dirty="0" smtClean="0">
                        <a:solidFill>
                          <a:schemeClr val="dk1"/>
                        </a:solidFill>
                        <a:effectLst/>
                        <a:latin typeface="Times New Roman" charset="0"/>
                        <a:ea typeface="Times New Roman" charset="0"/>
                        <a:cs typeface="Times New Roman" charset="0"/>
                      </a:endParaRPr>
                    </a:p>
                    <a:p>
                      <a:endParaRPr lang="en-US" sz="2000" kern="1200" dirty="0" smtClean="0">
                        <a:solidFill>
                          <a:schemeClr val="dk1"/>
                        </a:solidFill>
                        <a:effectLst/>
                        <a:latin typeface="Times New Roman" charset="0"/>
                        <a:ea typeface="Times New Roman" charset="0"/>
                        <a:cs typeface="Times New Roman" charset="0"/>
                      </a:endParaRPr>
                    </a:p>
                    <a:p>
                      <a:endParaRPr lang="en-US" sz="2000" kern="1200" dirty="0" smtClean="0">
                        <a:solidFill>
                          <a:schemeClr val="dk1"/>
                        </a:solidFill>
                        <a:effectLst/>
                        <a:latin typeface="Times New Roman" charset="0"/>
                        <a:ea typeface="Times New Roman" charset="0"/>
                        <a:cs typeface="Times New Roman" charset="0"/>
                      </a:endParaRPr>
                    </a:p>
                    <a:p>
                      <a:endParaRPr lang="en-US" sz="2000" kern="1200" dirty="0" smtClean="0">
                        <a:solidFill>
                          <a:schemeClr val="dk1"/>
                        </a:solidFill>
                        <a:effectLst/>
                        <a:latin typeface="Times New Roman" charset="0"/>
                        <a:ea typeface="Times New Roman" charset="0"/>
                        <a:cs typeface="Times New Roman" charset="0"/>
                      </a:endParaRPr>
                    </a:p>
                    <a:p>
                      <a:endParaRPr lang="en-US" sz="2000" kern="1200" dirty="0" smtClean="0">
                        <a:solidFill>
                          <a:schemeClr val="dk1"/>
                        </a:solidFill>
                        <a:effectLst/>
                        <a:latin typeface="Times New Roman" charset="0"/>
                        <a:ea typeface="Times New Roman" charset="0"/>
                        <a:cs typeface="Times New Roman" charset="0"/>
                      </a:endParaRPr>
                    </a:p>
                    <a:p>
                      <a:endParaRPr lang="en-US" sz="2000" kern="1200" dirty="0" smtClean="0">
                        <a:solidFill>
                          <a:schemeClr val="dk1"/>
                        </a:solidFill>
                        <a:effectLst/>
                        <a:latin typeface="Times New Roman" charset="0"/>
                        <a:ea typeface="Times New Roman" charset="0"/>
                        <a:cs typeface="Times New Roman" charset="0"/>
                      </a:endParaRPr>
                    </a:p>
                    <a:p>
                      <a:endParaRPr lang="en-US" sz="2000" kern="1200" dirty="0" smtClean="0">
                        <a:solidFill>
                          <a:schemeClr val="dk1"/>
                        </a:solidFill>
                        <a:effectLst/>
                        <a:latin typeface="Times New Roman" charset="0"/>
                        <a:ea typeface="Times New Roman" charset="0"/>
                        <a:cs typeface="Times New Roman" charset="0"/>
                      </a:endParaRPr>
                    </a:p>
                    <a:p>
                      <a:endParaRPr lang="en-US" sz="2000" kern="1200" dirty="0" smtClean="0">
                        <a:solidFill>
                          <a:schemeClr val="dk1"/>
                        </a:solidFill>
                        <a:effectLst/>
                        <a:latin typeface="Times New Roman" charset="0"/>
                        <a:ea typeface="Times New Roman" charset="0"/>
                        <a:cs typeface="Times New Roman" charset="0"/>
                      </a:endParaRPr>
                    </a:p>
                    <a:p>
                      <a:endParaRPr lang="en-US" sz="2000" kern="1200" dirty="0" smtClean="0">
                        <a:solidFill>
                          <a:schemeClr val="dk1"/>
                        </a:solidFill>
                        <a:effectLst/>
                        <a:latin typeface="Times New Roman" charset="0"/>
                        <a:ea typeface="Times New Roman" charset="0"/>
                        <a:cs typeface="Times New Roman" charset="0"/>
                      </a:endParaRPr>
                    </a:p>
                    <a:p>
                      <a:endParaRPr lang="en-US" sz="2000" kern="1200" dirty="0" smtClean="0">
                        <a:solidFill>
                          <a:schemeClr val="dk1"/>
                        </a:solidFill>
                        <a:effectLst/>
                        <a:latin typeface="Times New Roman" charset="0"/>
                        <a:ea typeface="Times New Roman" charset="0"/>
                        <a:cs typeface="Times New Roman" charset="0"/>
                      </a:endParaRPr>
                    </a:p>
                    <a:p>
                      <a:endParaRPr lang="en-US" sz="2000" kern="1200" dirty="0" smtClean="0">
                        <a:solidFill>
                          <a:schemeClr val="dk1"/>
                        </a:solidFill>
                        <a:effectLst/>
                        <a:latin typeface="Times New Roman" charset="0"/>
                        <a:ea typeface="Times New Roman" charset="0"/>
                        <a:cs typeface="Times New Roman" charset="0"/>
                      </a:endParaRPr>
                    </a:p>
                    <a:p>
                      <a:endParaRPr lang="en-US" sz="2000" kern="1200" dirty="0" smtClean="0">
                        <a:solidFill>
                          <a:schemeClr val="dk1"/>
                        </a:solidFill>
                        <a:effectLst/>
                        <a:latin typeface="Times New Roman" charset="0"/>
                        <a:ea typeface="Times New Roman" charset="0"/>
                        <a:cs typeface="Times New Roman" charset="0"/>
                      </a:endParaRPr>
                    </a:p>
                    <a:p>
                      <a:endParaRPr lang="en-US" sz="2000" kern="1200" dirty="0" smtClean="0">
                        <a:solidFill>
                          <a:schemeClr val="dk1"/>
                        </a:solidFill>
                        <a:effectLst/>
                        <a:latin typeface="Times New Roman" charset="0"/>
                        <a:ea typeface="Times New Roman" charset="0"/>
                        <a:cs typeface="Times New Roman" charset="0"/>
                      </a:endParaRPr>
                    </a:p>
                    <a:p>
                      <a:endParaRPr lang="en-US" sz="2000" kern="1200" dirty="0" smtClean="0">
                        <a:solidFill>
                          <a:schemeClr val="dk1"/>
                        </a:solidFill>
                        <a:effectLst/>
                        <a:latin typeface="Times New Roman" charset="0"/>
                        <a:ea typeface="Times New Roman" charset="0"/>
                        <a:cs typeface="Times New Roman" charset="0"/>
                      </a:endParaRPr>
                    </a:p>
                    <a:p>
                      <a:endParaRPr lang="en-US" sz="2000" dirty="0">
                        <a:effectLst/>
                        <a:latin typeface="Times New Roman" charset="0"/>
                        <a:ea typeface="Times New Roman" charset="0"/>
                        <a:cs typeface="Times New Roman" charset="0"/>
                      </a:endParaRPr>
                    </a:p>
                  </a:txBody>
                  <a:tcPr anchor="ctr"/>
                </a:tc>
              </a:tr>
            </a:tbl>
          </a:graphicData>
        </a:graphic>
      </p:graphicFrame>
    </p:spTree>
    <p:extLst>
      <p:ext uri="{BB962C8B-B14F-4D97-AF65-F5344CB8AC3E}">
        <p14:creationId xmlns="" xmlns:p14="http://schemas.microsoft.com/office/powerpoint/2010/main" val="7198732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940672"/>
          </a:xfrm>
        </p:spPr>
        <p:txBody>
          <a:bodyPr>
            <a:normAutofit/>
          </a:bodyPr>
          <a:lstStyle/>
          <a:p>
            <a:r>
              <a:rPr lang="en-US" sz="2800" b="1" u="sng" dirty="0" smtClean="0">
                <a:latin typeface="Times New Roman" charset="0"/>
                <a:ea typeface="Times New Roman" charset="0"/>
                <a:cs typeface="Times New Roman" charset="0"/>
              </a:rPr>
              <a:t>DEFINITION:-</a:t>
            </a:r>
            <a:r>
              <a:rPr lang="en-US" sz="2800" dirty="0" smtClean="0">
                <a:latin typeface="Times New Roman" charset="0"/>
                <a:ea typeface="Times New Roman" charset="0"/>
                <a:cs typeface="Times New Roman" charset="0"/>
              </a:rPr>
              <a:t/>
            </a:r>
            <a:br>
              <a:rPr lang="en-US" sz="2800" dirty="0" smtClean="0">
                <a:latin typeface="Times New Roman" charset="0"/>
                <a:ea typeface="Times New Roman" charset="0"/>
                <a:cs typeface="Times New Roman" charset="0"/>
              </a:rPr>
            </a:br>
            <a:r>
              <a:rPr lang="en-US" sz="2800" dirty="0">
                <a:latin typeface="Times New Roman" charset="0"/>
                <a:ea typeface="Times New Roman" charset="0"/>
                <a:cs typeface="Times New Roman" charset="0"/>
              </a:rPr>
              <a:t/>
            </a:r>
            <a:br>
              <a:rPr lang="en-US" sz="2800" dirty="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-Leukemia</a:t>
            </a:r>
            <a:r>
              <a:rPr lang="en-US" sz="2800" dirty="0">
                <a:latin typeface="Times New Roman" charset="0"/>
                <a:ea typeface="Times New Roman" charset="0"/>
                <a:cs typeface="Times New Roman" charset="0"/>
              </a:rPr>
              <a:t> is a malignant neoplasm of hematopoietic tissue originating in and infiltrating the bone </a:t>
            </a:r>
            <a:r>
              <a:rPr lang="en-US" sz="2800" dirty="0" smtClean="0">
                <a:latin typeface="Times New Roman" charset="0"/>
                <a:ea typeface="Times New Roman" charset="0"/>
                <a:cs typeface="Times New Roman" charset="0"/>
              </a:rPr>
              <a:t>marrow.</a:t>
            </a:r>
            <a:br>
              <a:rPr lang="en-US" sz="2800" dirty="0" smtClean="0">
                <a:latin typeface="Times New Roman" charset="0"/>
                <a:ea typeface="Times New Roman" charset="0"/>
                <a:cs typeface="Times New Roman" charset="0"/>
              </a:rPr>
            </a:br>
            <a:r>
              <a:rPr lang="en-US" sz="2800" dirty="0">
                <a:latin typeface="Times New Roman" charset="0"/>
                <a:ea typeface="Times New Roman" charset="0"/>
                <a:cs typeface="Times New Roman" charset="0"/>
              </a:rPr>
              <a:t/>
            </a:r>
            <a:br>
              <a:rPr lang="en-US" sz="2800" dirty="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
            </a:r>
            <a:br>
              <a:rPr lang="en-US" sz="2800" dirty="0" smtClean="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-Leukemia </a:t>
            </a:r>
            <a:r>
              <a:rPr lang="en-US" sz="2800" dirty="0">
                <a:latin typeface="Times New Roman" charset="0"/>
                <a:ea typeface="Times New Roman" charset="0"/>
                <a:cs typeface="Times New Roman" charset="0"/>
              </a:rPr>
              <a:t>generally involves the peripheral blood, and often infiltrates the spleen, liver, and lymph nodes</a:t>
            </a:r>
            <a:r>
              <a:rPr lang="en-US" sz="2400" dirty="0" smtClean="0"/>
              <a:t>.</a:t>
            </a:r>
            <a:br>
              <a:rPr lang="en-US" sz="2400" dirty="0" smtClean="0"/>
            </a:br>
            <a:r>
              <a:rPr lang="en-US" sz="2400" dirty="0"/>
              <a:t/>
            </a:r>
            <a:br>
              <a:rPr lang="en-US" sz="2400" dirty="0"/>
            </a:br>
            <a:r>
              <a:rPr lang="en-US" sz="2400" dirty="0" smtClean="0"/>
              <a:t/>
            </a:r>
            <a:br>
              <a:rPr lang="en-US" sz="2400" dirty="0" smtClean="0"/>
            </a:br>
            <a:r>
              <a:rPr lang="en-US" sz="2400" dirty="0"/>
              <a:t/>
            </a:r>
            <a:br>
              <a:rPr lang="en-US" sz="2400" dirty="0"/>
            </a:br>
            <a:r>
              <a:rPr lang="en-US" sz="2400" dirty="0" smtClean="0"/>
              <a:t/>
            </a:r>
            <a:br>
              <a:rPr lang="en-US" sz="2400" dirty="0" smtClean="0"/>
            </a:br>
            <a:r>
              <a:rPr lang="en-US" sz="2400" dirty="0"/>
              <a:t/>
            </a:r>
            <a:br>
              <a:rPr lang="en-US" sz="2400" dirty="0"/>
            </a:br>
            <a:r>
              <a:rPr lang="en-US" sz="2400" dirty="0" smtClean="0"/>
              <a:t/>
            </a:r>
            <a:br>
              <a:rPr lang="en-US" sz="2400" dirty="0" smtClean="0"/>
            </a:br>
            <a:r>
              <a:rPr lang="en-US" sz="2400" dirty="0"/>
              <a:t/>
            </a:r>
            <a:br>
              <a:rPr lang="en-US" sz="2400" dirty="0"/>
            </a:br>
            <a:endParaRPr lang="en-US" sz="2400" dirty="0"/>
          </a:p>
        </p:txBody>
      </p:sp>
    </p:spTree>
    <p:extLst>
      <p:ext uri="{BB962C8B-B14F-4D97-AF65-F5344CB8AC3E}">
        <p14:creationId xmlns="" xmlns:p14="http://schemas.microsoft.com/office/powerpoint/2010/main" val="170482540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 xmlns:p14="http://schemas.microsoft.com/office/powerpoint/2010/main" val="350497240"/>
              </p:ext>
            </p:extLst>
          </p:nvPr>
        </p:nvGraphicFramePr>
        <p:xfrm>
          <a:off x="486888" y="719666"/>
          <a:ext cx="11305308" cy="5364480"/>
        </p:xfrm>
        <a:graphic>
          <a:graphicData uri="http://schemas.openxmlformats.org/drawingml/2006/table">
            <a:tbl>
              <a:tblPr firstRow="1" bandRow="1">
                <a:tableStyleId>{7DF18680-E054-41AD-8BC1-D1AEF772440D}</a:tableStyleId>
              </a:tblPr>
              <a:tblGrid>
                <a:gridCol w="2826327"/>
                <a:gridCol w="2826327"/>
                <a:gridCol w="2826327"/>
                <a:gridCol w="2826327"/>
              </a:tblGrid>
              <a:tr h="370840">
                <a:tc>
                  <a:txBody>
                    <a:bodyPr/>
                    <a:lstStyle/>
                    <a:p>
                      <a:r>
                        <a:rPr lang="en-US" sz="2000" b="1" dirty="0">
                          <a:solidFill>
                            <a:srgbClr val="231E1E"/>
                          </a:solidFill>
                          <a:effectLst/>
                          <a:latin typeface="Times New Roman" charset="0"/>
                          <a:ea typeface="Times New Roman" charset="0"/>
                          <a:cs typeface="Times New Roman" charset="0"/>
                        </a:rPr>
                        <a:t>Variant </a:t>
                      </a:r>
                      <a:endParaRPr lang="en-US" sz="2000" dirty="0">
                        <a:effectLst/>
                        <a:latin typeface="Times New Roman" charset="0"/>
                        <a:ea typeface="Times New Roman" charset="0"/>
                        <a:cs typeface="Times New Roman" charset="0"/>
                      </a:endParaRPr>
                    </a:p>
                  </a:txBody>
                  <a:tcPr anchor="ctr"/>
                </a:tc>
                <a:tc>
                  <a:txBody>
                    <a:bodyPr/>
                    <a:lstStyle/>
                    <a:p>
                      <a:r>
                        <a:rPr lang="en-US" sz="2000" b="1" dirty="0" err="1">
                          <a:solidFill>
                            <a:srgbClr val="231E1E"/>
                          </a:solidFill>
                          <a:effectLst/>
                          <a:latin typeface="Times New Roman" charset="0"/>
                          <a:ea typeface="Times New Roman" charset="0"/>
                          <a:cs typeface="Times New Roman" charset="0"/>
                        </a:rPr>
                        <a:t>Cytologic</a:t>
                      </a:r>
                      <a:r>
                        <a:rPr lang="en-US" sz="2000" b="1" dirty="0">
                          <a:solidFill>
                            <a:srgbClr val="231E1E"/>
                          </a:solidFill>
                          <a:effectLst/>
                          <a:latin typeface="Times New Roman" charset="0"/>
                          <a:ea typeface="Times New Roman" charset="0"/>
                          <a:cs typeface="Times New Roman" charset="0"/>
                        </a:rPr>
                        <a:t> Features </a:t>
                      </a:r>
                      <a:endParaRPr lang="en-US" sz="2000" dirty="0">
                        <a:effectLst/>
                        <a:latin typeface="Times New Roman" charset="0"/>
                        <a:ea typeface="Times New Roman" charset="0"/>
                        <a:cs typeface="Times New Roman" charset="0"/>
                      </a:endParaRPr>
                    </a:p>
                  </a:txBody>
                  <a:tcPr anchor="ctr"/>
                </a:tc>
                <a:tc>
                  <a:txBody>
                    <a:bodyPr/>
                    <a:lstStyle/>
                    <a:p>
                      <a:r>
                        <a:rPr lang="en-US" sz="2000" b="1" dirty="0">
                          <a:solidFill>
                            <a:srgbClr val="231E1E"/>
                          </a:solidFill>
                          <a:effectLst/>
                          <a:latin typeface="Times New Roman" charset="0"/>
                          <a:ea typeface="Times New Roman" charset="0"/>
                          <a:cs typeface="Times New Roman" charset="0"/>
                        </a:rPr>
                        <a:t>Special Clinical Features </a:t>
                      </a:r>
                      <a:endParaRPr lang="en-US" sz="2000" dirty="0">
                        <a:effectLst/>
                        <a:latin typeface="Times New Roman" charset="0"/>
                        <a:ea typeface="Times New Roman" charset="0"/>
                        <a:cs typeface="Times New Roman" charset="0"/>
                      </a:endParaRPr>
                    </a:p>
                  </a:txBody>
                  <a:tcPr anchor="ctr"/>
                </a:tc>
                <a:tc>
                  <a:txBody>
                    <a:bodyPr/>
                    <a:lstStyle/>
                    <a:p>
                      <a:r>
                        <a:rPr lang="en-US" sz="2000" b="1" dirty="0">
                          <a:solidFill>
                            <a:srgbClr val="231E1E"/>
                          </a:solidFill>
                          <a:effectLst/>
                          <a:latin typeface="Times New Roman" charset="0"/>
                          <a:ea typeface="Times New Roman" charset="0"/>
                          <a:cs typeface="Times New Roman" charset="0"/>
                        </a:rPr>
                        <a:t>Special Laboratory Features </a:t>
                      </a:r>
                      <a:endParaRPr lang="en-US" sz="2000" dirty="0">
                        <a:effectLst/>
                        <a:latin typeface="Times New Roman" charset="0"/>
                        <a:ea typeface="Times New Roman" charset="0"/>
                        <a:cs typeface="Times New Roman" charset="0"/>
                      </a:endParaRPr>
                    </a:p>
                  </a:txBody>
                  <a:tcPr anchor="ctr"/>
                </a:tc>
              </a:tr>
              <a:tr h="370840">
                <a:tc>
                  <a:txBody>
                    <a:bodyPr/>
                    <a:lstStyle/>
                    <a:p>
                      <a:r>
                        <a:rPr lang="en-US" sz="2000" dirty="0">
                          <a:solidFill>
                            <a:srgbClr val="231E1E"/>
                          </a:solidFill>
                          <a:effectLst/>
                          <a:latin typeface="Times New Roman" charset="0"/>
                          <a:ea typeface="Times New Roman" charset="0"/>
                          <a:cs typeface="Times New Roman" charset="0"/>
                        </a:rPr>
                        <a:t>Acute </a:t>
                      </a:r>
                      <a:r>
                        <a:rPr lang="en-US" sz="2000" dirty="0" err="1">
                          <a:solidFill>
                            <a:srgbClr val="231E1E"/>
                          </a:solidFill>
                          <a:effectLst/>
                          <a:latin typeface="Times New Roman" charset="0"/>
                          <a:ea typeface="Times New Roman" charset="0"/>
                          <a:cs typeface="Times New Roman" charset="0"/>
                        </a:rPr>
                        <a:t>erythroid</a:t>
                      </a:r>
                      <a:r>
                        <a:rPr lang="en-US" sz="2000" dirty="0">
                          <a:solidFill>
                            <a:srgbClr val="231E1E"/>
                          </a:solidFill>
                          <a:effectLst/>
                          <a:latin typeface="Times New Roman" charset="0"/>
                          <a:ea typeface="Times New Roman" charset="0"/>
                          <a:cs typeface="Times New Roman" charset="0"/>
                        </a:rPr>
                        <a:t> leukemia (M6) </a:t>
                      </a:r>
                      <a:endParaRPr lang="en-US" sz="2000" dirty="0" smtClean="0">
                        <a:solidFill>
                          <a:srgbClr val="231E1E"/>
                        </a:solidFill>
                        <a:effectLst/>
                        <a:latin typeface="Times New Roman" charset="0"/>
                        <a:ea typeface="Times New Roman" charset="0"/>
                        <a:cs typeface="Times New Roman" charset="0"/>
                      </a:endParaRPr>
                    </a:p>
                    <a:p>
                      <a:endParaRPr lang="en-US" sz="2000" dirty="0" smtClean="0">
                        <a:solidFill>
                          <a:srgbClr val="231E1E"/>
                        </a:solidFill>
                        <a:effectLst/>
                        <a:latin typeface="Times New Roman" charset="0"/>
                        <a:ea typeface="Times New Roman" charset="0"/>
                        <a:cs typeface="Times New Roman" charset="0"/>
                      </a:endParaRPr>
                    </a:p>
                    <a:p>
                      <a:endParaRPr lang="en-US" sz="2000" dirty="0" smtClean="0">
                        <a:solidFill>
                          <a:srgbClr val="231E1E"/>
                        </a:solidFill>
                        <a:effectLst/>
                        <a:latin typeface="Times New Roman" charset="0"/>
                        <a:ea typeface="Times New Roman" charset="0"/>
                        <a:cs typeface="Times New Roman" charset="0"/>
                      </a:endParaRPr>
                    </a:p>
                    <a:p>
                      <a:endParaRPr lang="en-US" sz="2000" dirty="0" smtClean="0">
                        <a:solidFill>
                          <a:srgbClr val="231E1E"/>
                        </a:solidFill>
                        <a:effectLst/>
                        <a:latin typeface="Times New Roman" charset="0"/>
                        <a:ea typeface="Times New Roman" charset="0"/>
                        <a:cs typeface="Times New Roman" charset="0"/>
                      </a:endParaRPr>
                    </a:p>
                    <a:p>
                      <a:endParaRPr lang="en-US" sz="2000" dirty="0" smtClean="0">
                        <a:solidFill>
                          <a:srgbClr val="231E1E"/>
                        </a:solidFill>
                        <a:effectLst/>
                        <a:latin typeface="Times New Roman" charset="0"/>
                        <a:ea typeface="Times New Roman" charset="0"/>
                        <a:cs typeface="Times New Roman" charset="0"/>
                      </a:endParaRPr>
                    </a:p>
                    <a:p>
                      <a:endParaRPr lang="en-US" sz="2000" dirty="0" smtClean="0">
                        <a:solidFill>
                          <a:srgbClr val="231E1E"/>
                        </a:solidFill>
                        <a:effectLst/>
                        <a:latin typeface="Times New Roman" charset="0"/>
                        <a:ea typeface="Times New Roman" charset="0"/>
                        <a:cs typeface="Times New Roman" charset="0"/>
                      </a:endParaRPr>
                    </a:p>
                    <a:p>
                      <a:endParaRPr lang="en-US" sz="2000" dirty="0" smtClean="0">
                        <a:solidFill>
                          <a:srgbClr val="231E1E"/>
                        </a:solidFill>
                        <a:effectLst/>
                        <a:latin typeface="Times New Roman" charset="0"/>
                        <a:ea typeface="Times New Roman" charset="0"/>
                        <a:cs typeface="Times New Roman" charset="0"/>
                      </a:endParaRPr>
                    </a:p>
                    <a:p>
                      <a:endParaRPr lang="en-US" sz="2000" dirty="0" smtClean="0">
                        <a:solidFill>
                          <a:srgbClr val="231E1E"/>
                        </a:solidFill>
                        <a:effectLst/>
                        <a:latin typeface="Times New Roman" charset="0"/>
                        <a:ea typeface="Times New Roman" charset="0"/>
                        <a:cs typeface="Times New Roman" charset="0"/>
                      </a:endParaRPr>
                    </a:p>
                    <a:p>
                      <a:endParaRPr lang="en-US" sz="2000" dirty="0" smtClean="0">
                        <a:solidFill>
                          <a:srgbClr val="231E1E"/>
                        </a:solidFill>
                        <a:effectLst/>
                        <a:latin typeface="Times New Roman" charset="0"/>
                        <a:ea typeface="Times New Roman" charset="0"/>
                        <a:cs typeface="Times New Roman" charset="0"/>
                      </a:endParaRPr>
                    </a:p>
                    <a:p>
                      <a:endParaRPr lang="en-US" sz="2000" dirty="0" smtClean="0">
                        <a:solidFill>
                          <a:srgbClr val="231E1E"/>
                        </a:solidFill>
                        <a:effectLst/>
                        <a:latin typeface="Times New Roman" charset="0"/>
                        <a:ea typeface="Times New Roman" charset="0"/>
                        <a:cs typeface="Times New Roman" charset="0"/>
                      </a:endParaRPr>
                    </a:p>
                    <a:p>
                      <a:endParaRPr lang="en-US" sz="2000" dirty="0" smtClean="0">
                        <a:solidFill>
                          <a:srgbClr val="231E1E"/>
                        </a:solidFill>
                        <a:effectLst/>
                        <a:latin typeface="Times New Roman" charset="0"/>
                        <a:ea typeface="Times New Roman" charset="0"/>
                        <a:cs typeface="Times New Roman" charset="0"/>
                      </a:endParaRPr>
                    </a:p>
                    <a:p>
                      <a:endParaRPr lang="en-US" sz="2000" dirty="0" smtClean="0">
                        <a:solidFill>
                          <a:srgbClr val="231E1E"/>
                        </a:solidFill>
                        <a:effectLst/>
                        <a:latin typeface="Times New Roman" charset="0"/>
                        <a:ea typeface="Times New Roman" charset="0"/>
                        <a:cs typeface="Times New Roman" charset="0"/>
                      </a:endParaRPr>
                    </a:p>
                  </a:txBody>
                  <a:tcPr anchor="ctr"/>
                </a:tc>
                <a:tc>
                  <a:txBody>
                    <a:bodyPr/>
                    <a:lstStyle/>
                    <a:p>
                      <a:pPr marL="457200" indent="-457200">
                        <a:buAutoNum type="arabicPeriod"/>
                      </a:pPr>
                      <a:r>
                        <a:rPr lang="en-US" sz="2000" dirty="0" smtClean="0">
                          <a:solidFill>
                            <a:srgbClr val="231E1E"/>
                          </a:solidFill>
                          <a:effectLst/>
                          <a:latin typeface="Times New Roman" charset="0"/>
                          <a:ea typeface="Times New Roman" charset="0"/>
                          <a:cs typeface="Times New Roman" charset="0"/>
                        </a:rPr>
                        <a:t>Abnormal </a:t>
                      </a:r>
                      <a:r>
                        <a:rPr lang="en-US" sz="2000" dirty="0">
                          <a:solidFill>
                            <a:srgbClr val="231E1E"/>
                          </a:solidFill>
                          <a:effectLst/>
                          <a:latin typeface="Times New Roman" charset="0"/>
                          <a:ea typeface="Times New Roman" charset="0"/>
                          <a:cs typeface="Times New Roman" charset="0"/>
                        </a:rPr>
                        <a:t>erythroblasts are in abundance initially in marrow and often in blood. Later the morphologic </a:t>
                      </a:r>
                      <a:r>
                        <a:rPr lang="en-US" sz="2000" dirty="0" err="1">
                          <a:solidFill>
                            <a:srgbClr val="231E1E"/>
                          </a:solidFill>
                          <a:effectLst/>
                          <a:latin typeface="Times New Roman" charset="0"/>
                          <a:ea typeface="Times New Roman" charset="0"/>
                          <a:cs typeface="Times New Roman" charset="0"/>
                        </a:rPr>
                        <a:t>ndings</a:t>
                      </a:r>
                      <a:r>
                        <a:rPr lang="en-US" sz="2000" dirty="0">
                          <a:solidFill>
                            <a:srgbClr val="231E1E"/>
                          </a:solidFill>
                          <a:effectLst/>
                          <a:latin typeface="Times New Roman" charset="0"/>
                          <a:ea typeface="Times New Roman" charset="0"/>
                          <a:cs typeface="Times New Roman" charset="0"/>
                        </a:rPr>
                        <a:t> may be indistinguishable from those of AML. </a:t>
                      </a:r>
                      <a:endParaRPr lang="en-US" sz="2000" dirty="0" smtClean="0">
                        <a:solidFill>
                          <a:srgbClr val="231E1E"/>
                        </a:solidFill>
                        <a:effectLst/>
                        <a:latin typeface="Times New Roman" charset="0"/>
                        <a:ea typeface="Times New Roman" charset="0"/>
                        <a:cs typeface="Times New Roman" charset="0"/>
                      </a:endParaRPr>
                    </a:p>
                    <a:p>
                      <a:pPr marL="457200" indent="-457200">
                        <a:buAutoNum type="arabicPeriod"/>
                      </a:pPr>
                      <a:endParaRPr lang="en-US" sz="2000" dirty="0" smtClean="0">
                        <a:solidFill>
                          <a:srgbClr val="231E1E"/>
                        </a:solidFill>
                        <a:effectLst/>
                        <a:latin typeface="Times New Roman" charset="0"/>
                        <a:ea typeface="Times New Roman" charset="0"/>
                        <a:cs typeface="Times New Roman" charset="0"/>
                      </a:endParaRPr>
                    </a:p>
                    <a:p>
                      <a:pPr marL="457200" indent="-457200">
                        <a:buAutoNum type="arabicPeriod"/>
                      </a:pPr>
                      <a:endParaRPr lang="en-US" sz="2000" dirty="0" smtClean="0">
                        <a:solidFill>
                          <a:srgbClr val="231E1E"/>
                        </a:solidFill>
                        <a:effectLst/>
                        <a:latin typeface="Times New Roman" charset="0"/>
                        <a:ea typeface="Times New Roman" charset="0"/>
                        <a:cs typeface="Times New Roman" charset="0"/>
                      </a:endParaRPr>
                    </a:p>
                    <a:p>
                      <a:pPr marL="457200" indent="-457200">
                        <a:buAutoNum type="arabicPeriod"/>
                      </a:pPr>
                      <a:endParaRPr lang="en-US" sz="2000" dirty="0" smtClean="0">
                        <a:solidFill>
                          <a:srgbClr val="231E1E"/>
                        </a:solidFill>
                        <a:effectLst/>
                        <a:latin typeface="Times New Roman" charset="0"/>
                        <a:ea typeface="Times New Roman" charset="0"/>
                        <a:cs typeface="Times New Roman" charset="0"/>
                      </a:endParaRPr>
                    </a:p>
                    <a:p>
                      <a:pPr marL="457200" indent="-457200">
                        <a:buAutoNum type="arabicPeriod"/>
                      </a:pPr>
                      <a:endParaRPr lang="en-US" sz="2000" dirty="0" smtClean="0">
                        <a:solidFill>
                          <a:srgbClr val="231E1E"/>
                        </a:solidFill>
                        <a:effectLst/>
                        <a:latin typeface="Times New Roman" charset="0"/>
                        <a:ea typeface="Times New Roman" charset="0"/>
                        <a:cs typeface="Times New Roman" charset="0"/>
                      </a:endParaRPr>
                    </a:p>
                    <a:p>
                      <a:pPr marL="457200" indent="-457200">
                        <a:buAutoNum type="arabicPeriod"/>
                      </a:pPr>
                      <a:endParaRPr lang="en-US" sz="2000" dirty="0" smtClean="0">
                        <a:solidFill>
                          <a:srgbClr val="231E1E"/>
                        </a:solidFill>
                        <a:effectLst/>
                        <a:latin typeface="Times New Roman" charset="0"/>
                        <a:ea typeface="Times New Roman" charset="0"/>
                        <a:cs typeface="Times New Roman" charset="0"/>
                      </a:endParaRPr>
                    </a:p>
                  </a:txBody>
                  <a:tcPr anchor="ctr"/>
                </a:tc>
                <a:tc>
                  <a:txBody>
                    <a:bodyPr/>
                    <a:lstStyle/>
                    <a:p>
                      <a:pPr marL="457200" indent="-457200">
                        <a:buAutoNum type="arabicPeriod"/>
                      </a:pPr>
                      <a:r>
                        <a:rPr lang="en-US" sz="2000" dirty="0" smtClean="0">
                          <a:solidFill>
                            <a:srgbClr val="231E1E"/>
                          </a:solidFill>
                          <a:effectLst/>
                          <a:latin typeface="Times New Roman" charset="0"/>
                          <a:ea typeface="Times New Roman" charset="0"/>
                          <a:cs typeface="Times New Roman" charset="0"/>
                        </a:rPr>
                        <a:t>Pancytopenia </a:t>
                      </a:r>
                      <a:r>
                        <a:rPr lang="en-US" sz="2000" dirty="0">
                          <a:solidFill>
                            <a:srgbClr val="231E1E"/>
                          </a:solidFill>
                          <a:effectLst/>
                          <a:latin typeface="Times New Roman" charset="0"/>
                          <a:ea typeface="Times New Roman" charset="0"/>
                          <a:cs typeface="Times New Roman" charset="0"/>
                        </a:rPr>
                        <a:t>common at diagnosis. </a:t>
                      </a:r>
                      <a:endParaRPr lang="en-US" sz="2000" dirty="0" smtClean="0">
                        <a:solidFill>
                          <a:srgbClr val="231E1E"/>
                        </a:solidFill>
                        <a:effectLst/>
                        <a:latin typeface="Times New Roman" charset="0"/>
                        <a:ea typeface="Times New Roman" charset="0"/>
                        <a:cs typeface="Times New Roman" charset="0"/>
                      </a:endParaRPr>
                    </a:p>
                    <a:p>
                      <a:pPr marL="457200" indent="-457200">
                        <a:buAutoNum type="arabicPeriod"/>
                      </a:pPr>
                      <a:endParaRPr lang="en-US" sz="2000" dirty="0" smtClean="0">
                        <a:solidFill>
                          <a:srgbClr val="231E1E"/>
                        </a:solidFill>
                        <a:effectLst/>
                        <a:latin typeface="Times New Roman" charset="0"/>
                        <a:ea typeface="Times New Roman" charset="0"/>
                        <a:cs typeface="Times New Roman" charset="0"/>
                      </a:endParaRPr>
                    </a:p>
                    <a:p>
                      <a:pPr marL="457200" indent="-457200">
                        <a:buAutoNum type="arabicPeriod"/>
                      </a:pPr>
                      <a:endParaRPr lang="en-US" sz="2000" dirty="0" smtClean="0">
                        <a:solidFill>
                          <a:srgbClr val="231E1E"/>
                        </a:solidFill>
                        <a:effectLst/>
                        <a:latin typeface="Times New Roman" charset="0"/>
                        <a:ea typeface="Times New Roman" charset="0"/>
                        <a:cs typeface="Times New Roman" charset="0"/>
                      </a:endParaRPr>
                    </a:p>
                    <a:p>
                      <a:pPr marL="457200" indent="-457200">
                        <a:buAutoNum type="arabicPeriod"/>
                      </a:pPr>
                      <a:endParaRPr lang="en-US" sz="2000" dirty="0" smtClean="0">
                        <a:solidFill>
                          <a:srgbClr val="231E1E"/>
                        </a:solidFill>
                        <a:effectLst/>
                        <a:latin typeface="Times New Roman" charset="0"/>
                        <a:ea typeface="Times New Roman" charset="0"/>
                        <a:cs typeface="Times New Roman" charset="0"/>
                      </a:endParaRPr>
                    </a:p>
                    <a:p>
                      <a:pPr marL="457200" indent="-457200">
                        <a:buAutoNum type="arabicPeriod"/>
                      </a:pPr>
                      <a:endParaRPr lang="en-US" sz="2000" dirty="0" smtClean="0">
                        <a:solidFill>
                          <a:srgbClr val="231E1E"/>
                        </a:solidFill>
                        <a:effectLst/>
                        <a:latin typeface="Times New Roman" charset="0"/>
                        <a:ea typeface="Times New Roman" charset="0"/>
                        <a:cs typeface="Times New Roman" charset="0"/>
                      </a:endParaRPr>
                    </a:p>
                    <a:p>
                      <a:pPr marL="457200" indent="-457200">
                        <a:buAutoNum type="arabicPeriod"/>
                      </a:pPr>
                      <a:endParaRPr lang="en-US" sz="2000" dirty="0" smtClean="0">
                        <a:solidFill>
                          <a:srgbClr val="231E1E"/>
                        </a:solidFill>
                        <a:effectLst/>
                        <a:latin typeface="Times New Roman" charset="0"/>
                        <a:ea typeface="Times New Roman" charset="0"/>
                        <a:cs typeface="Times New Roman" charset="0"/>
                      </a:endParaRPr>
                    </a:p>
                    <a:p>
                      <a:pPr marL="457200" indent="-457200">
                        <a:buAutoNum type="arabicPeriod"/>
                      </a:pPr>
                      <a:endParaRPr lang="en-US" sz="2000" dirty="0" smtClean="0">
                        <a:solidFill>
                          <a:srgbClr val="231E1E"/>
                        </a:solidFill>
                        <a:effectLst/>
                        <a:latin typeface="Times New Roman" charset="0"/>
                        <a:ea typeface="Times New Roman" charset="0"/>
                        <a:cs typeface="Times New Roman" charset="0"/>
                      </a:endParaRPr>
                    </a:p>
                    <a:p>
                      <a:pPr marL="457200" indent="-457200">
                        <a:buAutoNum type="arabicPeriod"/>
                      </a:pPr>
                      <a:endParaRPr lang="en-US" sz="2000" dirty="0" smtClean="0">
                        <a:solidFill>
                          <a:srgbClr val="231E1E"/>
                        </a:solidFill>
                        <a:effectLst/>
                        <a:latin typeface="Times New Roman" charset="0"/>
                        <a:ea typeface="Times New Roman" charset="0"/>
                        <a:cs typeface="Times New Roman" charset="0"/>
                      </a:endParaRPr>
                    </a:p>
                    <a:p>
                      <a:pPr marL="457200" indent="-457200">
                        <a:buAutoNum type="arabicPeriod"/>
                      </a:pPr>
                      <a:endParaRPr lang="en-US" sz="2000" dirty="0" smtClean="0">
                        <a:solidFill>
                          <a:srgbClr val="231E1E"/>
                        </a:solidFill>
                        <a:effectLst/>
                        <a:latin typeface="Times New Roman" charset="0"/>
                        <a:ea typeface="Times New Roman" charset="0"/>
                        <a:cs typeface="Times New Roman" charset="0"/>
                      </a:endParaRPr>
                    </a:p>
                    <a:p>
                      <a:pPr marL="457200" indent="-457200">
                        <a:buAutoNum type="arabicPeriod"/>
                      </a:pPr>
                      <a:endParaRPr lang="en-US" sz="2000" dirty="0" smtClean="0">
                        <a:solidFill>
                          <a:srgbClr val="231E1E"/>
                        </a:solidFill>
                        <a:effectLst/>
                        <a:latin typeface="Times New Roman" charset="0"/>
                        <a:ea typeface="Times New Roman" charset="0"/>
                        <a:cs typeface="Times New Roman" charset="0"/>
                      </a:endParaRPr>
                    </a:p>
                    <a:p>
                      <a:pPr marL="457200" indent="-457200">
                        <a:buAutoNum type="arabicPeriod"/>
                      </a:pPr>
                      <a:endParaRPr lang="en-US" sz="2000" dirty="0" smtClean="0">
                        <a:solidFill>
                          <a:srgbClr val="231E1E"/>
                        </a:solidFill>
                        <a:effectLst/>
                        <a:latin typeface="Times New Roman" charset="0"/>
                        <a:ea typeface="Times New Roman" charset="0"/>
                        <a:cs typeface="Times New Roman" charset="0"/>
                      </a:endParaRPr>
                    </a:p>
                    <a:p>
                      <a:pPr marL="0" indent="0">
                        <a:buNone/>
                      </a:pPr>
                      <a:endParaRPr lang="en-US" sz="2000" dirty="0" smtClean="0">
                        <a:solidFill>
                          <a:srgbClr val="231E1E"/>
                        </a:solidFill>
                        <a:effectLst/>
                        <a:latin typeface="Times New Roman" charset="0"/>
                        <a:ea typeface="Times New Roman" charset="0"/>
                        <a:cs typeface="Times New Roman" charset="0"/>
                      </a:endParaRPr>
                    </a:p>
                    <a:p>
                      <a:pPr marL="0" indent="0">
                        <a:buNone/>
                      </a:pPr>
                      <a:endParaRPr lang="en-US" sz="2000" dirty="0" smtClean="0">
                        <a:solidFill>
                          <a:srgbClr val="231E1E"/>
                        </a:solidFill>
                        <a:effectLst/>
                        <a:latin typeface="Times New Roman" charset="0"/>
                        <a:ea typeface="Times New Roman" charset="0"/>
                        <a:cs typeface="Times New Roman" charset="0"/>
                      </a:endParaRPr>
                    </a:p>
                  </a:txBody>
                  <a:tcPr anchor="ctr"/>
                </a:tc>
                <a:tc>
                  <a:txBody>
                    <a:bodyPr/>
                    <a:lstStyle/>
                    <a:p>
                      <a:pPr>
                        <a:buFont typeface="+mj-lt"/>
                        <a:buAutoNum type="arabicPeriod"/>
                      </a:pPr>
                      <a:r>
                        <a:rPr lang="en-US" sz="2000" dirty="0">
                          <a:solidFill>
                            <a:srgbClr val="231E1E"/>
                          </a:solidFill>
                          <a:effectLst/>
                          <a:latin typeface="Times New Roman" charset="0"/>
                          <a:ea typeface="Times New Roman" charset="0"/>
                          <a:cs typeface="Times New Roman" charset="0"/>
                        </a:rPr>
                        <a:t>Cells reactive with </a:t>
                      </a:r>
                      <a:r>
                        <a:rPr lang="en-US" sz="2000" dirty="0" err="1" smtClean="0">
                          <a:solidFill>
                            <a:srgbClr val="231E1E"/>
                          </a:solidFill>
                          <a:effectLst/>
                          <a:latin typeface="Times New Roman" charset="0"/>
                          <a:ea typeface="Times New Roman" charset="0"/>
                          <a:cs typeface="Times New Roman" charset="0"/>
                        </a:rPr>
                        <a:t>antihemoglobin</a:t>
                      </a:r>
                      <a:r>
                        <a:rPr lang="en-US" sz="2000" dirty="0" smtClean="0">
                          <a:solidFill>
                            <a:srgbClr val="231E1E"/>
                          </a:solidFill>
                          <a:effectLst/>
                          <a:latin typeface="Times New Roman" charset="0"/>
                          <a:ea typeface="Times New Roman" charset="0"/>
                          <a:cs typeface="Times New Roman" charset="0"/>
                        </a:rPr>
                        <a:t> </a:t>
                      </a:r>
                      <a:r>
                        <a:rPr lang="en-US" sz="2000" dirty="0">
                          <a:solidFill>
                            <a:srgbClr val="231E1E"/>
                          </a:solidFill>
                          <a:effectLst/>
                          <a:latin typeface="Times New Roman" charset="0"/>
                          <a:ea typeface="Times New Roman" charset="0"/>
                          <a:cs typeface="Times New Roman" charset="0"/>
                        </a:rPr>
                        <a:t>antibody. </a:t>
                      </a:r>
                      <a:r>
                        <a:rPr lang="en-US" sz="2000" dirty="0" smtClean="0">
                          <a:solidFill>
                            <a:srgbClr val="231E1E"/>
                          </a:solidFill>
                          <a:effectLst/>
                          <a:latin typeface="Times New Roman" charset="0"/>
                          <a:ea typeface="Times New Roman" charset="0"/>
                          <a:cs typeface="Times New Roman" charset="0"/>
                        </a:rPr>
                        <a:t>Erythroblasts </a:t>
                      </a:r>
                      <a:r>
                        <a:rPr lang="en-US" sz="2000" dirty="0">
                          <a:solidFill>
                            <a:srgbClr val="231E1E"/>
                          </a:solidFill>
                          <a:effectLst/>
                          <a:latin typeface="Times New Roman" charset="0"/>
                          <a:ea typeface="Times New Roman" charset="0"/>
                          <a:cs typeface="Times New Roman" charset="0"/>
                        </a:rPr>
                        <a:t>usually are strongly PAS and CD71-positive, express ABH blood group antigens, and react with </a:t>
                      </a:r>
                      <a:r>
                        <a:rPr lang="en-US" sz="2000" dirty="0" err="1">
                          <a:solidFill>
                            <a:srgbClr val="231E1E"/>
                          </a:solidFill>
                          <a:effectLst/>
                          <a:latin typeface="Times New Roman" charset="0"/>
                          <a:ea typeface="Times New Roman" charset="0"/>
                          <a:cs typeface="Times New Roman" charset="0"/>
                        </a:rPr>
                        <a:t>antihemoglo</a:t>
                      </a:r>
                      <a:r>
                        <a:rPr lang="en-US" sz="2000" dirty="0">
                          <a:solidFill>
                            <a:srgbClr val="231E1E"/>
                          </a:solidFill>
                          <a:effectLst/>
                          <a:latin typeface="Times New Roman" charset="0"/>
                          <a:ea typeface="Times New Roman" charset="0"/>
                          <a:cs typeface="Times New Roman" charset="0"/>
                        </a:rPr>
                        <a:t>- bin antibody. </a:t>
                      </a:r>
                      <a:endParaRPr lang="en-US" sz="2000" dirty="0" smtClean="0">
                        <a:solidFill>
                          <a:srgbClr val="231E1E"/>
                        </a:solidFill>
                        <a:effectLst/>
                        <a:latin typeface="Times New Roman" charset="0"/>
                        <a:ea typeface="Times New Roman" charset="0"/>
                        <a:cs typeface="Times New Roman" charset="0"/>
                      </a:endParaRPr>
                    </a:p>
                    <a:p>
                      <a:pPr>
                        <a:buFont typeface="+mj-lt"/>
                        <a:buAutoNum type="arabicPeriod"/>
                      </a:pPr>
                      <a:endParaRPr lang="en-US" sz="2000" dirty="0">
                        <a:solidFill>
                          <a:srgbClr val="231E1E"/>
                        </a:solidFill>
                        <a:effectLst/>
                        <a:latin typeface="Times New Roman" charset="0"/>
                        <a:ea typeface="Times New Roman" charset="0"/>
                        <a:cs typeface="Times New Roman" charset="0"/>
                      </a:endParaRPr>
                    </a:p>
                    <a:p>
                      <a:pPr>
                        <a:buFont typeface="+mj-lt"/>
                        <a:buAutoNum type="arabicPeriod"/>
                      </a:pPr>
                      <a:r>
                        <a:rPr lang="en-US" sz="2000" dirty="0">
                          <a:solidFill>
                            <a:srgbClr val="231E1E"/>
                          </a:solidFill>
                          <a:effectLst/>
                          <a:latin typeface="Times New Roman" charset="0"/>
                          <a:ea typeface="Times New Roman" charset="0"/>
                          <a:cs typeface="Times New Roman" charset="0"/>
                        </a:rPr>
                        <a:t>Cells reactive with anti–Rc-84 (antihuman </a:t>
                      </a:r>
                      <a:r>
                        <a:rPr lang="en-US" sz="2000" dirty="0" err="1">
                          <a:solidFill>
                            <a:srgbClr val="231E1E"/>
                          </a:solidFill>
                          <a:effectLst/>
                          <a:latin typeface="Times New Roman" charset="0"/>
                          <a:ea typeface="Times New Roman" charset="0"/>
                          <a:cs typeface="Times New Roman" charset="0"/>
                        </a:rPr>
                        <a:t>erythroleukemia</a:t>
                      </a:r>
                      <a:r>
                        <a:rPr lang="en-US" sz="2000" dirty="0">
                          <a:solidFill>
                            <a:srgbClr val="231E1E"/>
                          </a:solidFill>
                          <a:effectLst/>
                          <a:latin typeface="Times New Roman" charset="0"/>
                          <a:ea typeface="Times New Roman" charset="0"/>
                          <a:cs typeface="Times New Roman" charset="0"/>
                        </a:rPr>
                        <a:t> cell-line antigen). </a:t>
                      </a:r>
                      <a:endParaRPr lang="en-US" sz="2000" dirty="0" smtClean="0">
                        <a:solidFill>
                          <a:srgbClr val="231E1E"/>
                        </a:solidFill>
                        <a:effectLst/>
                        <a:latin typeface="Times New Roman" charset="0"/>
                        <a:ea typeface="Times New Roman" charset="0"/>
                        <a:cs typeface="Times New Roman" charset="0"/>
                      </a:endParaRPr>
                    </a:p>
                    <a:p>
                      <a:pPr>
                        <a:buFont typeface="+mj-lt"/>
                        <a:buAutoNum type="arabicPeriod"/>
                      </a:pPr>
                      <a:endParaRPr lang="en-US" sz="2000" dirty="0" smtClean="0">
                        <a:solidFill>
                          <a:srgbClr val="231E1E"/>
                        </a:solidFill>
                        <a:effectLst/>
                        <a:latin typeface="Times New Roman" charset="0"/>
                        <a:ea typeface="Times New Roman" charset="0"/>
                        <a:cs typeface="Times New Roman" charset="0"/>
                      </a:endParaRPr>
                    </a:p>
                    <a:p>
                      <a:pPr>
                        <a:buFont typeface="+mj-lt"/>
                        <a:buAutoNum type="arabicPeriod"/>
                      </a:pPr>
                      <a:endParaRPr lang="en-US" sz="2000" dirty="0" smtClean="0">
                        <a:solidFill>
                          <a:srgbClr val="231E1E"/>
                        </a:solidFill>
                        <a:effectLst/>
                        <a:latin typeface="Times New Roman" charset="0"/>
                        <a:ea typeface="Times New Roman" charset="0"/>
                        <a:cs typeface="Times New Roman" charset="0"/>
                      </a:endParaRPr>
                    </a:p>
                  </a:txBody>
                  <a:tcPr anchor="ctr"/>
                </a:tc>
              </a:tr>
            </a:tbl>
          </a:graphicData>
        </a:graphic>
      </p:graphicFrame>
    </p:spTree>
    <p:extLst>
      <p:ext uri="{BB962C8B-B14F-4D97-AF65-F5344CB8AC3E}">
        <p14:creationId xmlns="" xmlns:p14="http://schemas.microsoft.com/office/powerpoint/2010/main" val="104939341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 xmlns:p14="http://schemas.microsoft.com/office/powerpoint/2010/main" val="1840509908"/>
              </p:ext>
            </p:extLst>
          </p:nvPr>
        </p:nvGraphicFramePr>
        <p:xfrm>
          <a:off x="261256" y="166255"/>
          <a:ext cx="11625944" cy="6888480"/>
        </p:xfrm>
        <a:graphic>
          <a:graphicData uri="http://schemas.openxmlformats.org/drawingml/2006/table">
            <a:tbl>
              <a:tblPr firstRow="1" bandRow="1">
                <a:tableStyleId>{7DF18680-E054-41AD-8BC1-D1AEF772440D}</a:tableStyleId>
              </a:tblPr>
              <a:tblGrid>
                <a:gridCol w="2906486"/>
                <a:gridCol w="2906486"/>
                <a:gridCol w="2906486"/>
                <a:gridCol w="2906486"/>
              </a:tblGrid>
              <a:tr h="663494">
                <a:tc>
                  <a:txBody>
                    <a:bodyPr/>
                    <a:lstStyle/>
                    <a:p>
                      <a:r>
                        <a:rPr lang="en-US" sz="2000" b="1" dirty="0" smtClean="0">
                          <a:solidFill>
                            <a:srgbClr val="231E1E"/>
                          </a:solidFill>
                          <a:effectLst/>
                          <a:latin typeface="Times New Roman" charset="0"/>
                          <a:ea typeface="Times New Roman" charset="0"/>
                          <a:cs typeface="Times New Roman" charset="0"/>
                        </a:rPr>
                        <a:t>Variant </a:t>
                      </a:r>
                      <a:endParaRPr lang="en-US" sz="2000" dirty="0">
                        <a:effectLst/>
                        <a:latin typeface="Times New Roman" charset="0"/>
                        <a:ea typeface="Times New Roman" charset="0"/>
                        <a:cs typeface="Times New Roman" charset="0"/>
                      </a:endParaRPr>
                    </a:p>
                  </a:txBody>
                  <a:tcPr anchor="ctr"/>
                </a:tc>
                <a:tc>
                  <a:txBody>
                    <a:bodyPr/>
                    <a:lstStyle/>
                    <a:p>
                      <a:r>
                        <a:rPr lang="en-US" sz="2000" b="1" dirty="0" err="1">
                          <a:solidFill>
                            <a:srgbClr val="231E1E"/>
                          </a:solidFill>
                          <a:effectLst/>
                          <a:latin typeface="Times New Roman" charset="0"/>
                          <a:ea typeface="Times New Roman" charset="0"/>
                          <a:cs typeface="Times New Roman" charset="0"/>
                        </a:rPr>
                        <a:t>Cytologic</a:t>
                      </a:r>
                      <a:r>
                        <a:rPr lang="en-US" sz="2000" b="1" dirty="0">
                          <a:solidFill>
                            <a:srgbClr val="231E1E"/>
                          </a:solidFill>
                          <a:effectLst/>
                          <a:latin typeface="Times New Roman" charset="0"/>
                          <a:ea typeface="Times New Roman" charset="0"/>
                          <a:cs typeface="Times New Roman" charset="0"/>
                        </a:rPr>
                        <a:t> Features </a:t>
                      </a:r>
                      <a:endParaRPr lang="en-US" sz="2000" dirty="0">
                        <a:effectLst/>
                        <a:latin typeface="Times New Roman" charset="0"/>
                        <a:ea typeface="Times New Roman" charset="0"/>
                        <a:cs typeface="Times New Roman" charset="0"/>
                      </a:endParaRPr>
                    </a:p>
                  </a:txBody>
                  <a:tcPr anchor="ctr"/>
                </a:tc>
                <a:tc>
                  <a:txBody>
                    <a:bodyPr/>
                    <a:lstStyle/>
                    <a:p>
                      <a:r>
                        <a:rPr lang="en-US" sz="2000" b="1" dirty="0">
                          <a:solidFill>
                            <a:srgbClr val="231E1E"/>
                          </a:solidFill>
                          <a:effectLst/>
                          <a:latin typeface="Times New Roman" charset="0"/>
                          <a:ea typeface="Times New Roman" charset="0"/>
                          <a:cs typeface="Times New Roman" charset="0"/>
                        </a:rPr>
                        <a:t>Special Clinical Features </a:t>
                      </a:r>
                      <a:endParaRPr lang="en-US" sz="2000" dirty="0">
                        <a:effectLst/>
                        <a:latin typeface="Times New Roman" charset="0"/>
                        <a:ea typeface="Times New Roman" charset="0"/>
                        <a:cs typeface="Times New Roman" charset="0"/>
                      </a:endParaRPr>
                    </a:p>
                  </a:txBody>
                  <a:tcPr anchor="ctr"/>
                </a:tc>
                <a:tc>
                  <a:txBody>
                    <a:bodyPr/>
                    <a:lstStyle/>
                    <a:p>
                      <a:r>
                        <a:rPr lang="en-US" sz="2000" b="1" dirty="0">
                          <a:solidFill>
                            <a:srgbClr val="231E1E"/>
                          </a:solidFill>
                          <a:effectLst/>
                          <a:latin typeface="Times New Roman" charset="0"/>
                          <a:ea typeface="Times New Roman" charset="0"/>
                          <a:cs typeface="Times New Roman" charset="0"/>
                        </a:rPr>
                        <a:t>Special Laboratory Features </a:t>
                      </a:r>
                      <a:endParaRPr lang="en-US" sz="2000" dirty="0">
                        <a:effectLst/>
                        <a:latin typeface="Times New Roman" charset="0"/>
                        <a:ea typeface="Times New Roman" charset="0"/>
                        <a:cs typeface="Times New Roman" charset="0"/>
                      </a:endParaRPr>
                    </a:p>
                  </a:txBody>
                  <a:tcPr anchor="ctr"/>
                </a:tc>
              </a:tr>
              <a:tr h="5856059">
                <a:tc>
                  <a:txBody>
                    <a:bodyPr/>
                    <a:lstStyle/>
                    <a:p>
                      <a:r>
                        <a:rPr lang="en-US" sz="2000" dirty="0">
                          <a:solidFill>
                            <a:srgbClr val="231E1E"/>
                          </a:solidFill>
                          <a:effectLst/>
                          <a:latin typeface="MyriadPro" charset="0"/>
                        </a:rPr>
                        <a:t>Acute megakaryocytic leukemia (M7) </a:t>
                      </a:r>
                      <a:endParaRPr lang="en-US" sz="2000" dirty="0" smtClean="0">
                        <a:solidFill>
                          <a:srgbClr val="231E1E"/>
                        </a:solidFill>
                        <a:effectLst/>
                        <a:latin typeface="MyriadPro" charset="0"/>
                      </a:endParaRPr>
                    </a:p>
                    <a:p>
                      <a:endParaRPr lang="en-US" sz="2000" dirty="0" smtClean="0">
                        <a:solidFill>
                          <a:srgbClr val="231E1E"/>
                        </a:solidFill>
                        <a:effectLst/>
                        <a:latin typeface="MyriadPro" charset="0"/>
                      </a:endParaRPr>
                    </a:p>
                    <a:p>
                      <a:endParaRPr lang="en-US" sz="2000" dirty="0" smtClean="0">
                        <a:solidFill>
                          <a:srgbClr val="231E1E"/>
                        </a:solidFill>
                        <a:effectLst/>
                        <a:latin typeface="MyriadPro" charset="0"/>
                      </a:endParaRPr>
                    </a:p>
                    <a:p>
                      <a:endParaRPr lang="en-US" sz="2000" dirty="0" smtClean="0">
                        <a:solidFill>
                          <a:srgbClr val="231E1E"/>
                        </a:solidFill>
                        <a:effectLst/>
                        <a:latin typeface="MyriadPro" charset="0"/>
                      </a:endParaRPr>
                    </a:p>
                    <a:p>
                      <a:endParaRPr lang="en-US" sz="2000" dirty="0" smtClean="0">
                        <a:solidFill>
                          <a:srgbClr val="231E1E"/>
                        </a:solidFill>
                        <a:effectLst/>
                        <a:latin typeface="MyriadPro" charset="0"/>
                      </a:endParaRPr>
                    </a:p>
                    <a:p>
                      <a:endParaRPr lang="en-US" sz="2000" dirty="0" smtClean="0">
                        <a:solidFill>
                          <a:srgbClr val="231E1E"/>
                        </a:solidFill>
                        <a:effectLst/>
                        <a:latin typeface="MyriadPro" charset="0"/>
                      </a:endParaRPr>
                    </a:p>
                    <a:p>
                      <a:endParaRPr lang="en-US" sz="2000" dirty="0" smtClean="0">
                        <a:solidFill>
                          <a:srgbClr val="231E1E"/>
                        </a:solidFill>
                        <a:effectLst/>
                        <a:latin typeface="MyriadPro" charset="0"/>
                      </a:endParaRPr>
                    </a:p>
                    <a:p>
                      <a:endParaRPr lang="en-US" sz="2000" dirty="0" smtClean="0">
                        <a:solidFill>
                          <a:srgbClr val="231E1E"/>
                        </a:solidFill>
                        <a:effectLst/>
                        <a:latin typeface="MyriadPro" charset="0"/>
                      </a:endParaRPr>
                    </a:p>
                    <a:p>
                      <a:endParaRPr lang="en-US" sz="2000" dirty="0" smtClean="0">
                        <a:solidFill>
                          <a:srgbClr val="231E1E"/>
                        </a:solidFill>
                        <a:effectLst/>
                        <a:latin typeface="MyriadPro" charset="0"/>
                      </a:endParaRPr>
                    </a:p>
                    <a:p>
                      <a:endParaRPr lang="en-US" sz="2000" dirty="0" smtClean="0">
                        <a:solidFill>
                          <a:srgbClr val="231E1E"/>
                        </a:solidFill>
                        <a:effectLst/>
                        <a:latin typeface="MyriadPro" charset="0"/>
                      </a:endParaRPr>
                    </a:p>
                    <a:p>
                      <a:endParaRPr lang="en-US" sz="2000" dirty="0" smtClean="0">
                        <a:solidFill>
                          <a:srgbClr val="231E1E"/>
                        </a:solidFill>
                        <a:effectLst/>
                        <a:latin typeface="MyriadPro" charset="0"/>
                      </a:endParaRPr>
                    </a:p>
                    <a:p>
                      <a:endParaRPr lang="en-US" sz="2000" dirty="0" smtClean="0">
                        <a:solidFill>
                          <a:srgbClr val="231E1E"/>
                        </a:solidFill>
                        <a:effectLst/>
                        <a:latin typeface="MyriadPro" charset="0"/>
                      </a:endParaRPr>
                    </a:p>
                    <a:p>
                      <a:endParaRPr lang="en-US" sz="2000" dirty="0" smtClean="0">
                        <a:solidFill>
                          <a:srgbClr val="231E1E"/>
                        </a:solidFill>
                        <a:effectLst/>
                        <a:latin typeface="MyriadPro" charset="0"/>
                      </a:endParaRPr>
                    </a:p>
                    <a:p>
                      <a:endParaRPr lang="en-US" sz="2000" dirty="0" smtClean="0">
                        <a:solidFill>
                          <a:srgbClr val="231E1E"/>
                        </a:solidFill>
                        <a:effectLst/>
                        <a:latin typeface="MyriadPro" charset="0"/>
                      </a:endParaRPr>
                    </a:p>
                    <a:p>
                      <a:endParaRPr lang="en-US" sz="2000" dirty="0" smtClean="0">
                        <a:solidFill>
                          <a:srgbClr val="231E1E"/>
                        </a:solidFill>
                        <a:effectLst/>
                        <a:latin typeface="MyriadPro" charset="0"/>
                      </a:endParaRPr>
                    </a:p>
                    <a:p>
                      <a:endParaRPr lang="en-US" sz="2000" dirty="0" smtClean="0">
                        <a:solidFill>
                          <a:srgbClr val="231E1E"/>
                        </a:solidFill>
                        <a:effectLst/>
                        <a:latin typeface="MyriadPro" charset="0"/>
                      </a:endParaRPr>
                    </a:p>
                    <a:p>
                      <a:endParaRPr lang="en-US" sz="2000" dirty="0" smtClean="0">
                        <a:solidFill>
                          <a:srgbClr val="231E1E"/>
                        </a:solidFill>
                        <a:effectLst/>
                        <a:latin typeface="MyriadPro" charset="0"/>
                      </a:endParaRPr>
                    </a:p>
                    <a:p>
                      <a:endParaRPr lang="en-US" sz="2000" dirty="0" smtClean="0">
                        <a:solidFill>
                          <a:srgbClr val="231E1E"/>
                        </a:solidFill>
                        <a:effectLst/>
                        <a:latin typeface="MyriadPro" charset="0"/>
                      </a:endParaRPr>
                    </a:p>
                    <a:p>
                      <a:endParaRPr lang="en-US" sz="2000" dirty="0">
                        <a:effectLst/>
                      </a:endParaRPr>
                    </a:p>
                  </a:txBody>
                  <a:tcPr anchor="ctr"/>
                </a:tc>
                <a:tc>
                  <a:txBody>
                    <a:bodyPr/>
                    <a:lstStyle/>
                    <a:p>
                      <a:pPr>
                        <a:buFont typeface="+mj-lt"/>
                        <a:buAutoNum type="arabicPeriod"/>
                      </a:pPr>
                      <a:r>
                        <a:rPr lang="en-US" sz="2000" dirty="0">
                          <a:solidFill>
                            <a:srgbClr val="231E1E"/>
                          </a:solidFill>
                          <a:effectLst/>
                          <a:latin typeface="MyriadPro" charset="0"/>
                        </a:rPr>
                        <a:t>Small blasts with pale </a:t>
                      </a:r>
                      <a:r>
                        <a:rPr lang="en-US" sz="2000" dirty="0" err="1">
                          <a:solidFill>
                            <a:srgbClr val="231E1E"/>
                          </a:solidFill>
                          <a:effectLst/>
                          <a:latin typeface="MyriadPro" charset="0"/>
                        </a:rPr>
                        <a:t>agran</a:t>
                      </a:r>
                      <a:r>
                        <a:rPr lang="en-US" sz="2000" dirty="0">
                          <a:solidFill>
                            <a:srgbClr val="231E1E"/>
                          </a:solidFill>
                          <a:effectLst/>
                          <a:latin typeface="MyriadPro" charset="0"/>
                        </a:rPr>
                        <a:t>- </a:t>
                      </a:r>
                      <a:r>
                        <a:rPr lang="en-US" sz="2000" dirty="0" err="1">
                          <a:solidFill>
                            <a:srgbClr val="231E1E"/>
                          </a:solidFill>
                          <a:effectLst/>
                          <a:latin typeface="MyriadPro" charset="0"/>
                        </a:rPr>
                        <a:t>ular</a:t>
                      </a:r>
                      <a:r>
                        <a:rPr lang="en-US" sz="2000" dirty="0">
                          <a:solidFill>
                            <a:srgbClr val="231E1E"/>
                          </a:solidFill>
                          <a:effectLst/>
                          <a:latin typeface="MyriadPro" charset="0"/>
                        </a:rPr>
                        <a:t> cytoplasm and </a:t>
                      </a:r>
                      <a:r>
                        <a:rPr lang="en-US" sz="2000" dirty="0" smtClean="0">
                          <a:solidFill>
                            <a:srgbClr val="231E1E"/>
                          </a:solidFill>
                          <a:effectLst/>
                          <a:latin typeface="MyriadPro" charset="0"/>
                        </a:rPr>
                        <a:t>cytoplasmic </a:t>
                      </a:r>
                      <a:r>
                        <a:rPr lang="en-US" sz="2000" dirty="0">
                          <a:solidFill>
                            <a:srgbClr val="231E1E"/>
                          </a:solidFill>
                          <a:effectLst/>
                          <a:latin typeface="MyriadPro" charset="0"/>
                        </a:rPr>
                        <a:t>blebs. May mimic </a:t>
                      </a:r>
                      <a:r>
                        <a:rPr lang="en-US" sz="2000" dirty="0" err="1">
                          <a:solidFill>
                            <a:srgbClr val="231E1E"/>
                          </a:solidFill>
                          <a:effectLst/>
                          <a:latin typeface="MyriadPro" charset="0"/>
                        </a:rPr>
                        <a:t>lymphoblasts</a:t>
                      </a:r>
                      <a:r>
                        <a:rPr lang="en-US" sz="2000" dirty="0">
                          <a:solidFill>
                            <a:srgbClr val="231E1E"/>
                          </a:solidFill>
                          <a:effectLst/>
                          <a:latin typeface="MyriadPro" charset="0"/>
                        </a:rPr>
                        <a:t> of medium to larger size. </a:t>
                      </a:r>
                      <a:endParaRPr lang="en-US" sz="2000" dirty="0" smtClean="0">
                        <a:solidFill>
                          <a:srgbClr val="231E1E"/>
                        </a:solidFill>
                        <a:effectLst/>
                        <a:latin typeface="MyriadPro" charset="0"/>
                      </a:endParaRPr>
                    </a:p>
                    <a:p>
                      <a:pPr>
                        <a:buFont typeface="+mj-lt"/>
                        <a:buAutoNum type="arabicPeriod"/>
                      </a:pPr>
                      <a:endParaRPr lang="en-US" sz="2000" dirty="0">
                        <a:solidFill>
                          <a:srgbClr val="231E1E"/>
                        </a:solidFill>
                        <a:effectLst/>
                        <a:latin typeface="MyriadPro" charset="0"/>
                      </a:endParaRPr>
                    </a:p>
                    <a:p>
                      <a:pPr>
                        <a:buFont typeface="+mj-lt"/>
                        <a:buAutoNum type="arabicPeriod"/>
                      </a:pPr>
                      <a:r>
                        <a:rPr lang="en-US" sz="2000" dirty="0">
                          <a:solidFill>
                            <a:srgbClr val="231E1E"/>
                          </a:solidFill>
                          <a:effectLst/>
                          <a:latin typeface="MyriadPro" charset="0"/>
                        </a:rPr>
                        <a:t>Leukemic cells with megakaryocytic </a:t>
                      </a:r>
                      <a:r>
                        <a:rPr lang="en-US" sz="2000" dirty="0" err="1">
                          <a:solidFill>
                            <a:srgbClr val="231E1E"/>
                          </a:solidFill>
                          <a:effectLst/>
                          <a:latin typeface="MyriadPro" charset="0"/>
                        </a:rPr>
                        <a:t>mor</a:t>
                      </a:r>
                      <a:r>
                        <a:rPr lang="en-US" sz="2000" dirty="0">
                          <a:solidFill>
                            <a:srgbClr val="231E1E"/>
                          </a:solidFill>
                          <a:effectLst/>
                          <a:latin typeface="MyriadPro" charset="0"/>
                        </a:rPr>
                        <a:t>- </a:t>
                      </a:r>
                      <a:r>
                        <a:rPr lang="en-US" sz="2000" dirty="0" err="1">
                          <a:solidFill>
                            <a:srgbClr val="231E1E"/>
                          </a:solidFill>
                          <a:effectLst/>
                          <a:latin typeface="MyriadPro" charset="0"/>
                        </a:rPr>
                        <a:t>phology</a:t>
                      </a:r>
                      <a:r>
                        <a:rPr lang="en-US" sz="2000" dirty="0">
                          <a:solidFill>
                            <a:srgbClr val="231E1E"/>
                          </a:solidFill>
                          <a:effectLst/>
                          <a:latin typeface="MyriadPro" charset="0"/>
                        </a:rPr>
                        <a:t> may coexist with </a:t>
                      </a:r>
                      <a:r>
                        <a:rPr lang="en-US" sz="2000" dirty="0" err="1">
                          <a:solidFill>
                            <a:srgbClr val="231E1E"/>
                          </a:solidFill>
                          <a:effectLst/>
                          <a:latin typeface="MyriadPro" charset="0"/>
                        </a:rPr>
                        <a:t>megakaryoblasts</a:t>
                      </a:r>
                      <a:r>
                        <a:rPr lang="en-US" sz="2000" dirty="0">
                          <a:solidFill>
                            <a:srgbClr val="231E1E"/>
                          </a:solidFill>
                          <a:effectLst/>
                          <a:latin typeface="MyriadPro" charset="0"/>
                        </a:rPr>
                        <a:t>. </a:t>
                      </a:r>
                      <a:endParaRPr lang="en-US" sz="2000" dirty="0" smtClean="0">
                        <a:solidFill>
                          <a:srgbClr val="231E1E"/>
                        </a:solidFill>
                        <a:effectLst/>
                        <a:latin typeface="MyriadPro" charset="0"/>
                      </a:endParaRPr>
                    </a:p>
                    <a:p>
                      <a:pPr>
                        <a:buFont typeface="+mj-lt"/>
                        <a:buAutoNum type="arabicPeriod"/>
                      </a:pPr>
                      <a:endParaRPr lang="en-US" sz="2000" dirty="0" smtClean="0">
                        <a:solidFill>
                          <a:srgbClr val="231E1E"/>
                        </a:solidFill>
                        <a:effectLst/>
                        <a:latin typeface="MyriadPro" charset="0"/>
                      </a:endParaRPr>
                    </a:p>
                    <a:p>
                      <a:pPr>
                        <a:buFont typeface="+mj-lt"/>
                        <a:buAutoNum type="arabicPeriod"/>
                      </a:pPr>
                      <a:endParaRPr lang="en-US" sz="2000" dirty="0" smtClean="0">
                        <a:solidFill>
                          <a:srgbClr val="231E1E"/>
                        </a:solidFill>
                        <a:effectLst/>
                        <a:latin typeface="MyriadPro" charset="0"/>
                      </a:endParaRPr>
                    </a:p>
                    <a:p>
                      <a:pPr>
                        <a:buFont typeface="+mj-lt"/>
                        <a:buAutoNum type="arabicPeriod"/>
                      </a:pPr>
                      <a:endParaRPr lang="en-US" sz="2000" dirty="0" smtClean="0">
                        <a:solidFill>
                          <a:srgbClr val="231E1E"/>
                        </a:solidFill>
                        <a:effectLst/>
                        <a:latin typeface="MyriadPro" charset="0"/>
                      </a:endParaRPr>
                    </a:p>
                    <a:p>
                      <a:pPr>
                        <a:buFont typeface="+mj-lt"/>
                        <a:buAutoNum type="arabicPeriod"/>
                      </a:pPr>
                      <a:endParaRPr lang="en-US" sz="2000" dirty="0" smtClean="0">
                        <a:solidFill>
                          <a:srgbClr val="231E1E"/>
                        </a:solidFill>
                        <a:effectLst/>
                        <a:latin typeface="MyriadPro" charset="0"/>
                      </a:endParaRPr>
                    </a:p>
                    <a:p>
                      <a:pPr>
                        <a:buFont typeface="+mj-lt"/>
                        <a:buAutoNum type="arabicPeriod"/>
                      </a:pPr>
                      <a:endParaRPr lang="en-US" sz="2000" dirty="0" smtClean="0">
                        <a:solidFill>
                          <a:srgbClr val="231E1E"/>
                        </a:solidFill>
                        <a:effectLst/>
                        <a:latin typeface="MyriadPro" charset="0"/>
                      </a:endParaRPr>
                    </a:p>
                    <a:p>
                      <a:pPr>
                        <a:buFont typeface="+mj-lt"/>
                        <a:buAutoNum type="arabicPeriod"/>
                      </a:pPr>
                      <a:endParaRPr lang="en-US" sz="2000" dirty="0" smtClean="0">
                        <a:solidFill>
                          <a:srgbClr val="231E1E"/>
                        </a:solidFill>
                        <a:effectLst/>
                        <a:latin typeface="MyriadPro" charset="0"/>
                      </a:endParaRPr>
                    </a:p>
                    <a:p>
                      <a:pPr>
                        <a:buFont typeface="+mj-lt"/>
                        <a:buAutoNum type="arabicPeriod"/>
                      </a:pPr>
                      <a:endParaRPr lang="en-US" sz="2000" dirty="0" smtClean="0">
                        <a:solidFill>
                          <a:srgbClr val="231E1E"/>
                        </a:solidFill>
                        <a:effectLst/>
                        <a:latin typeface="MyriadPro" charset="0"/>
                      </a:endParaRPr>
                    </a:p>
                    <a:p>
                      <a:pPr>
                        <a:buFont typeface="+mj-lt"/>
                        <a:buAutoNum type="arabicPeriod"/>
                      </a:pPr>
                      <a:endParaRPr lang="en-US" sz="2000" dirty="0" smtClean="0">
                        <a:solidFill>
                          <a:srgbClr val="231E1E"/>
                        </a:solidFill>
                        <a:effectLst/>
                        <a:latin typeface="MyriadPro" charset="0"/>
                      </a:endParaRPr>
                    </a:p>
                    <a:p>
                      <a:pPr>
                        <a:buFont typeface="+mj-lt"/>
                        <a:buAutoNum type="arabicPeriod"/>
                      </a:pPr>
                      <a:endParaRPr lang="en-US" sz="2000" dirty="0" smtClean="0">
                        <a:solidFill>
                          <a:srgbClr val="231E1E"/>
                        </a:solidFill>
                        <a:effectLst/>
                        <a:latin typeface="MyriadPro" charset="0"/>
                      </a:endParaRPr>
                    </a:p>
                    <a:p>
                      <a:pPr>
                        <a:buFont typeface="+mj-lt"/>
                        <a:buAutoNum type="arabicPeriod"/>
                      </a:pPr>
                      <a:endParaRPr lang="en-US" sz="2000" dirty="0" smtClean="0">
                        <a:solidFill>
                          <a:srgbClr val="231E1E"/>
                        </a:solidFill>
                        <a:effectLst/>
                        <a:latin typeface="MyriadPro" charset="0"/>
                      </a:endParaRPr>
                    </a:p>
                  </a:txBody>
                  <a:tcPr anchor="ctr"/>
                </a:tc>
                <a:tc>
                  <a:txBody>
                    <a:bodyPr/>
                    <a:lstStyle/>
                    <a:p>
                      <a:pPr>
                        <a:buFont typeface="+mj-lt"/>
                        <a:buAutoNum type="arabicPeriod"/>
                      </a:pPr>
                      <a:r>
                        <a:rPr lang="en-US" sz="2000" dirty="0">
                          <a:solidFill>
                            <a:srgbClr val="231E1E"/>
                          </a:solidFill>
                          <a:effectLst/>
                          <a:latin typeface="MyriadPro" charset="0"/>
                        </a:rPr>
                        <a:t>Usually presents with pancytopenia. </a:t>
                      </a:r>
                      <a:endParaRPr lang="en-US" sz="2000" dirty="0" smtClean="0">
                        <a:solidFill>
                          <a:srgbClr val="231E1E"/>
                        </a:solidFill>
                        <a:effectLst/>
                        <a:latin typeface="MyriadPro" charset="0"/>
                      </a:endParaRPr>
                    </a:p>
                    <a:p>
                      <a:pPr>
                        <a:buFont typeface="+mj-lt"/>
                        <a:buAutoNum type="arabicPeriod"/>
                      </a:pPr>
                      <a:endParaRPr lang="en-US" sz="2000" dirty="0">
                        <a:solidFill>
                          <a:srgbClr val="231E1E"/>
                        </a:solidFill>
                        <a:effectLst/>
                        <a:latin typeface="MyriadPro" charset="0"/>
                      </a:endParaRPr>
                    </a:p>
                    <a:p>
                      <a:pPr>
                        <a:buFont typeface="+mj-lt"/>
                        <a:buAutoNum type="arabicPeriod"/>
                      </a:pPr>
                      <a:r>
                        <a:rPr lang="en-US" sz="2000" dirty="0">
                          <a:solidFill>
                            <a:srgbClr val="231E1E"/>
                          </a:solidFill>
                          <a:effectLst/>
                          <a:latin typeface="MyriadPro" charset="0"/>
                        </a:rPr>
                        <a:t>Markedly elevated serum </a:t>
                      </a:r>
                      <a:r>
                        <a:rPr lang="en-US" sz="2000" dirty="0" smtClean="0">
                          <a:solidFill>
                            <a:srgbClr val="231E1E"/>
                          </a:solidFill>
                          <a:effectLst/>
                          <a:latin typeface="MyriadPro" charset="0"/>
                        </a:rPr>
                        <a:t>lactic </a:t>
                      </a:r>
                      <a:r>
                        <a:rPr lang="en-US" sz="2000" dirty="0">
                          <a:solidFill>
                            <a:srgbClr val="231E1E"/>
                          </a:solidFill>
                          <a:effectLst/>
                          <a:latin typeface="MyriadPro" charset="0"/>
                        </a:rPr>
                        <a:t>dehydrogenase levels. </a:t>
                      </a:r>
                      <a:endParaRPr lang="en-US" sz="2000" dirty="0" smtClean="0">
                        <a:solidFill>
                          <a:srgbClr val="231E1E"/>
                        </a:solidFill>
                        <a:effectLst/>
                        <a:latin typeface="MyriadPro" charset="0"/>
                      </a:endParaRPr>
                    </a:p>
                    <a:p>
                      <a:pPr>
                        <a:buFont typeface="+mj-lt"/>
                        <a:buAutoNum type="arabicPeriod"/>
                      </a:pPr>
                      <a:endParaRPr lang="en-US" sz="2000" dirty="0">
                        <a:solidFill>
                          <a:srgbClr val="231E1E"/>
                        </a:solidFill>
                        <a:effectLst/>
                        <a:latin typeface="MyriadPro" charset="0"/>
                      </a:endParaRPr>
                    </a:p>
                    <a:p>
                      <a:pPr>
                        <a:buFont typeface="+mj-lt"/>
                        <a:buAutoNum type="arabicPeriod"/>
                      </a:pPr>
                      <a:r>
                        <a:rPr lang="en-US" sz="2000" dirty="0">
                          <a:solidFill>
                            <a:srgbClr val="231E1E"/>
                          </a:solidFill>
                          <a:effectLst/>
                          <a:latin typeface="MyriadPro" charset="0"/>
                        </a:rPr>
                        <a:t>Marrow aspirates are </a:t>
                      </a:r>
                      <a:r>
                        <a:rPr lang="en-US" sz="2000" dirty="0" err="1">
                          <a:solidFill>
                            <a:srgbClr val="231E1E"/>
                          </a:solidFill>
                          <a:effectLst/>
                          <a:latin typeface="MyriadPro" charset="0"/>
                        </a:rPr>
                        <a:t>usu</a:t>
                      </a:r>
                      <a:r>
                        <a:rPr lang="en-US" sz="2000" dirty="0">
                          <a:solidFill>
                            <a:srgbClr val="231E1E"/>
                          </a:solidFill>
                          <a:effectLst/>
                          <a:latin typeface="MyriadPro" charset="0"/>
                        </a:rPr>
                        <a:t>- ally “dry taps” because of the invariable presence of </a:t>
                      </a:r>
                      <a:r>
                        <a:rPr lang="en-US" sz="2000" dirty="0" err="1">
                          <a:solidFill>
                            <a:srgbClr val="231E1E"/>
                          </a:solidFill>
                          <a:effectLst/>
                          <a:latin typeface="MyriadPro" charset="0"/>
                        </a:rPr>
                        <a:t>myelo</a:t>
                      </a:r>
                      <a:r>
                        <a:rPr lang="en-US" sz="2000" dirty="0">
                          <a:solidFill>
                            <a:srgbClr val="231E1E"/>
                          </a:solidFill>
                          <a:effectLst/>
                          <a:latin typeface="MyriadPro" charset="0"/>
                        </a:rPr>
                        <a:t> </a:t>
                      </a:r>
                      <a:r>
                        <a:rPr lang="en-US" sz="2000" dirty="0" err="1">
                          <a:solidFill>
                            <a:srgbClr val="231E1E"/>
                          </a:solidFill>
                          <a:effectLst/>
                          <a:latin typeface="MyriadPro" charset="0"/>
                        </a:rPr>
                        <a:t>brosis</a:t>
                      </a:r>
                      <a:r>
                        <a:rPr lang="en-US" sz="2000" dirty="0">
                          <a:solidFill>
                            <a:srgbClr val="231E1E"/>
                          </a:solidFill>
                          <a:effectLst/>
                          <a:latin typeface="MyriadPro" charset="0"/>
                        </a:rPr>
                        <a:t>. </a:t>
                      </a:r>
                      <a:endParaRPr lang="en-US" sz="2000" dirty="0" smtClean="0">
                        <a:solidFill>
                          <a:srgbClr val="231E1E"/>
                        </a:solidFill>
                        <a:effectLst/>
                        <a:latin typeface="MyriadPro" charset="0"/>
                      </a:endParaRPr>
                    </a:p>
                    <a:p>
                      <a:pPr>
                        <a:buFont typeface="+mj-lt"/>
                        <a:buAutoNum type="arabicPeriod"/>
                      </a:pPr>
                      <a:endParaRPr lang="en-US" sz="2000" dirty="0">
                        <a:solidFill>
                          <a:srgbClr val="231E1E"/>
                        </a:solidFill>
                        <a:effectLst/>
                        <a:latin typeface="MyriadPro" charset="0"/>
                      </a:endParaRPr>
                    </a:p>
                    <a:p>
                      <a:pPr>
                        <a:buFont typeface="+mj-lt"/>
                        <a:buAutoNum type="arabicPeriod"/>
                      </a:pPr>
                      <a:r>
                        <a:rPr lang="en-US" sz="2000" dirty="0">
                          <a:solidFill>
                            <a:srgbClr val="231E1E"/>
                          </a:solidFill>
                          <a:effectLst/>
                          <a:latin typeface="MyriadPro" charset="0"/>
                        </a:rPr>
                        <a:t>Common phenotype in the AML of Down syndrome. </a:t>
                      </a:r>
                      <a:endParaRPr lang="en-US" sz="2000" dirty="0" smtClean="0">
                        <a:solidFill>
                          <a:srgbClr val="231E1E"/>
                        </a:solidFill>
                        <a:effectLst/>
                        <a:latin typeface="MyriadPro" charset="0"/>
                      </a:endParaRPr>
                    </a:p>
                    <a:p>
                      <a:pPr>
                        <a:buFont typeface="+mj-lt"/>
                        <a:buNone/>
                      </a:pPr>
                      <a:endParaRPr lang="en-US" sz="2000" dirty="0" smtClean="0">
                        <a:solidFill>
                          <a:srgbClr val="231E1E"/>
                        </a:solidFill>
                        <a:effectLst/>
                        <a:latin typeface="MyriadPro" charset="0"/>
                      </a:endParaRPr>
                    </a:p>
                    <a:p>
                      <a:pPr>
                        <a:buFont typeface="+mj-lt"/>
                        <a:buNone/>
                      </a:pPr>
                      <a:endParaRPr lang="en-US" sz="2000" dirty="0" smtClean="0">
                        <a:solidFill>
                          <a:srgbClr val="231E1E"/>
                        </a:solidFill>
                        <a:effectLst/>
                        <a:latin typeface="MyriadPro" charset="0"/>
                      </a:endParaRPr>
                    </a:p>
                    <a:p>
                      <a:pPr>
                        <a:buFont typeface="+mj-lt"/>
                        <a:buAutoNum type="arabicPeriod"/>
                      </a:pPr>
                      <a:endParaRPr lang="en-US" sz="2000" dirty="0" smtClean="0">
                        <a:solidFill>
                          <a:srgbClr val="231E1E"/>
                        </a:solidFill>
                        <a:effectLst/>
                        <a:latin typeface="MyriadPro" charset="0"/>
                      </a:endParaRPr>
                    </a:p>
                    <a:p>
                      <a:pPr>
                        <a:buFont typeface="+mj-lt"/>
                        <a:buAutoNum type="arabicPeriod"/>
                      </a:pPr>
                      <a:endParaRPr lang="en-US" sz="2000" dirty="0" smtClean="0">
                        <a:solidFill>
                          <a:srgbClr val="231E1E"/>
                        </a:solidFill>
                        <a:effectLst/>
                        <a:latin typeface="MyriadPro" charset="0"/>
                      </a:endParaRPr>
                    </a:p>
                    <a:p>
                      <a:pPr>
                        <a:buFont typeface="+mj-lt"/>
                        <a:buAutoNum type="arabicPeriod"/>
                      </a:pPr>
                      <a:endParaRPr lang="en-US" sz="2000" dirty="0">
                        <a:solidFill>
                          <a:srgbClr val="231E1E"/>
                        </a:solidFill>
                        <a:effectLst/>
                        <a:latin typeface="MyriadPro" charset="0"/>
                      </a:endParaRPr>
                    </a:p>
                  </a:txBody>
                  <a:tcPr anchor="ctr"/>
                </a:tc>
                <a:tc>
                  <a:txBody>
                    <a:bodyPr/>
                    <a:lstStyle/>
                    <a:p>
                      <a:pPr>
                        <a:buFont typeface="+mj-lt"/>
                        <a:buAutoNum type="arabicPeriod"/>
                      </a:pPr>
                      <a:r>
                        <a:rPr lang="en-US" sz="2000" dirty="0">
                          <a:solidFill>
                            <a:srgbClr val="231E1E"/>
                          </a:solidFill>
                          <a:effectLst/>
                          <a:latin typeface="MyriadPro" charset="0"/>
                        </a:rPr>
                        <a:t>Antigens of von </a:t>
                      </a:r>
                      <a:r>
                        <a:rPr lang="en-US" sz="2000" dirty="0" err="1">
                          <a:solidFill>
                            <a:srgbClr val="231E1E"/>
                          </a:solidFill>
                          <a:effectLst/>
                          <a:latin typeface="MyriadPro" charset="0"/>
                        </a:rPr>
                        <a:t>Willebrand</a:t>
                      </a:r>
                      <a:r>
                        <a:rPr lang="en-US" sz="2000" dirty="0">
                          <a:solidFill>
                            <a:srgbClr val="231E1E"/>
                          </a:solidFill>
                          <a:effectLst/>
                          <a:latin typeface="MyriadPro" charset="0"/>
                        </a:rPr>
                        <a:t> factor, and glycoprotein </a:t>
                      </a:r>
                      <a:r>
                        <a:rPr lang="en-US" sz="2000" dirty="0" err="1">
                          <a:solidFill>
                            <a:srgbClr val="231E1E"/>
                          </a:solidFill>
                          <a:effectLst/>
                          <a:latin typeface="MyriadPro" charset="0"/>
                        </a:rPr>
                        <a:t>Ib</a:t>
                      </a:r>
                      <a:r>
                        <a:rPr lang="en-US" sz="2000" dirty="0">
                          <a:solidFill>
                            <a:srgbClr val="231E1E"/>
                          </a:solidFill>
                          <a:effectLst/>
                          <a:latin typeface="MyriadPro" charset="0"/>
                        </a:rPr>
                        <a:t> (CD42), </a:t>
                      </a:r>
                      <a:r>
                        <a:rPr lang="en-US" sz="2000" dirty="0" err="1">
                          <a:solidFill>
                            <a:srgbClr val="231E1E"/>
                          </a:solidFill>
                          <a:effectLst/>
                          <a:latin typeface="MyriadPro" charset="0"/>
                        </a:rPr>
                        <a:t>IIb</a:t>
                      </a:r>
                      <a:r>
                        <a:rPr lang="en-US" sz="2000" dirty="0">
                          <a:solidFill>
                            <a:srgbClr val="231E1E"/>
                          </a:solidFill>
                          <a:effectLst/>
                          <a:latin typeface="MyriadPro" charset="0"/>
                        </a:rPr>
                        <a:t>/</a:t>
                      </a:r>
                      <a:r>
                        <a:rPr lang="en-US" sz="2000" dirty="0" err="1">
                          <a:solidFill>
                            <a:srgbClr val="231E1E"/>
                          </a:solidFill>
                          <a:effectLst/>
                          <a:latin typeface="MyriadPro" charset="0"/>
                        </a:rPr>
                        <a:t>IIIa</a:t>
                      </a:r>
                      <a:r>
                        <a:rPr lang="en-US" sz="2000" dirty="0">
                          <a:solidFill>
                            <a:srgbClr val="231E1E"/>
                          </a:solidFill>
                          <a:effectLst/>
                          <a:latin typeface="MyriadPro" charset="0"/>
                        </a:rPr>
                        <a:t> (CD41), </a:t>
                      </a:r>
                      <a:r>
                        <a:rPr lang="en-US" sz="2000" dirty="0" err="1">
                          <a:solidFill>
                            <a:srgbClr val="231E1E"/>
                          </a:solidFill>
                          <a:effectLst/>
                          <a:latin typeface="MyriadPro" charset="0"/>
                        </a:rPr>
                        <a:t>IIIa</a:t>
                      </a:r>
                      <a:r>
                        <a:rPr lang="en-US" sz="2000" dirty="0">
                          <a:solidFill>
                            <a:srgbClr val="231E1E"/>
                          </a:solidFill>
                          <a:effectLst/>
                          <a:latin typeface="MyriadPro" charset="0"/>
                        </a:rPr>
                        <a:t> (CD61) on blast cells. </a:t>
                      </a:r>
                      <a:endParaRPr lang="en-US" sz="2000" dirty="0" smtClean="0">
                        <a:solidFill>
                          <a:srgbClr val="231E1E"/>
                        </a:solidFill>
                        <a:effectLst/>
                        <a:latin typeface="MyriadPro" charset="0"/>
                      </a:endParaRPr>
                    </a:p>
                    <a:p>
                      <a:pPr>
                        <a:buFont typeface="+mj-lt"/>
                        <a:buAutoNum type="arabicPeriod"/>
                      </a:pPr>
                      <a:endParaRPr lang="en-US" sz="2000" dirty="0">
                        <a:solidFill>
                          <a:srgbClr val="231E1E"/>
                        </a:solidFill>
                        <a:effectLst/>
                        <a:latin typeface="MyriadPro" charset="0"/>
                      </a:endParaRPr>
                    </a:p>
                    <a:p>
                      <a:pPr>
                        <a:buFont typeface="+mj-lt"/>
                        <a:buAutoNum type="arabicPeriod"/>
                      </a:pPr>
                      <a:r>
                        <a:rPr lang="en-US" sz="2000" dirty="0">
                          <a:solidFill>
                            <a:srgbClr val="231E1E"/>
                          </a:solidFill>
                          <a:effectLst/>
                          <a:latin typeface="MyriadPro" charset="0"/>
                        </a:rPr>
                        <a:t>Platelet peroxidase positive. </a:t>
                      </a:r>
                      <a:endParaRPr lang="en-US" sz="2000" dirty="0" smtClean="0">
                        <a:solidFill>
                          <a:srgbClr val="231E1E"/>
                        </a:solidFill>
                        <a:effectLst/>
                        <a:latin typeface="MyriadPro" charset="0"/>
                      </a:endParaRPr>
                    </a:p>
                    <a:p>
                      <a:pPr>
                        <a:buFont typeface="+mj-lt"/>
                        <a:buAutoNum type="arabicPeriod"/>
                      </a:pPr>
                      <a:endParaRPr lang="en-US" sz="2000" dirty="0" smtClean="0">
                        <a:solidFill>
                          <a:srgbClr val="231E1E"/>
                        </a:solidFill>
                        <a:effectLst/>
                        <a:latin typeface="MyriadPro" charset="0"/>
                      </a:endParaRPr>
                    </a:p>
                    <a:p>
                      <a:pPr>
                        <a:buFont typeface="+mj-lt"/>
                        <a:buAutoNum type="arabicPeriod"/>
                      </a:pPr>
                      <a:endParaRPr lang="en-US" sz="2000" dirty="0" smtClean="0">
                        <a:solidFill>
                          <a:srgbClr val="231E1E"/>
                        </a:solidFill>
                        <a:effectLst/>
                        <a:latin typeface="MyriadPro" charset="0"/>
                      </a:endParaRPr>
                    </a:p>
                    <a:p>
                      <a:pPr>
                        <a:buFont typeface="+mj-lt"/>
                        <a:buAutoNum type="arabicPeriod"/>
                      </a:pPr>
                      <a:endParaRPr lang="en-US" sz="2000" dirty="0" smtClean="0">
                        <a:solidFill>
                          <a:srgbClr val="231E1E"/>
                        </a:solidFill>
                        <a:effectLst/>
                        <a:latin typeface="MyriadPro" charset="0"/>
                      </a:endParaRPr>
                    </a:p>
                    <a:p>
                      <a:pPr>
                        <a:buFont typeface="+mj-lt"/>
                        <a:buAutoNum type="arabicPeriod"/>
                      </a:pPr>
                      <a:endParaRPr lang="en-US" sz="2000" dirty="0" smtClean="0">
                        <a:solidFill>
                          <a:srgbClr val="231E1E"/>
                        </a:solidFill>
                        <a:effectLst/>
                        <a:latin typeface="MyriadPro" charset="0"/>
                      </a:endParaRPr>
                    </a:p>
                    <a:p>
                      <a:pPr>
                        <a:buFont typeface="+mj-lt"/>
                        <a:buAutoNum type="arabicPeriod"/>
                      </a:pPr>
                      <a:endParaRPr lang="en-US" sz="2000" dirty="0" smtClean="0">
                        <a:solidFill>
                          <a:srgbClr val="231E1E"/>
                        </a:solidFill>
                        <a:effectLst/>
                        <a:latin typeface="MyriadPro" charset="0"/>
                      </a:endParaRPr>
                    </a:p>
                    <a:p>
                      <a:pPr>
                        <a:buFont typeface="+mj-lt"/>
                        <a:buAutoNum type="arabicPeriod"/>
                      </a:pPr>
                      <a:endParaRPr lang="en-US" sz="2000" dirty="0" smtClean="0">
                        <a:solidFill>
                          <a:srgbClr val="231E1E"/>
                        </a:solidFill>
                        <a:effectLst/>
                        <a:latin typeface="MyriadPro" charset="0"/>
                      </a:endParaRPr>
                    </a:p>
                    <a:p>
                      <a:pPr>
                        <a:buFont typeface="+mj-lt"/>
                        <a:buAutoNum type="arabicPeriod"/>
                      </a:pPr>
                      <a:endParaRPr lang="en-US" sz="2000" dirty="0" smtClean="0">
                        <a:solidFill>
                          <a:srgbClr val="231E1E"/>
                        </a:solidFill>
                        <a:effectLst/>
                        <a:latin typeface="MyriadPro" charset="0"/>
                      </a:endParaRPr>
                    </a:p>
                    <a:p>
                      <a:pPr>
                        <a:buFont typeface="+mj-lt"/>
                        <a:buAutoNum type="arabicPeriod"/>
                      </a:pPr>
                      <a:endParaRPr lang="en-US" sz="2000" dirty="0" smtClean="0">
                        <a:solidFill>
                          <a:srgbClr val="231E1E"/>
                        </a:solidFill>
                        <a:effectLst/>
                        <a:latin typeface="MyriadPro" charset="0"/>
                      </a:endParaRPr>
                    </a:p>
                    <a:p>
                      <a:pPr>
                        <a:buFont typeface="+mj-lt"/>
                        <a:buAutoNum type="arabicPeriod"/>
                      </a:pPr>
                      <a:endParaRPr lang="en-US" sz="2000" dirty="0" smtClean="0">
                        <a:solidFill>
                          <a:srgbClr val="231E1E"/>
                        </a:solidFill>
                        <a:effectLst/>
                        <a:latin typeface="MyriadPro" charset="0"/>
                      </a:endParaRPr>
                    </a:p>
                    <a:p>
                      <a:pPr>
                        <a:buFont typeface="+mj-lt"/>
                        <a:buAutoNum type="arabicPeriod"/>
                      </a:pPr>
                      <a:endParaRPr lang="en-US" sz="2000" dirty="0" smtClean="0">
                        <a:solidFill>
                          <a:srgbClr val="231E1E"/>
                        </a:solidFill>
                        <a:effectLst/>
                        <a:latin typeface="MyriadPro" charset="0"/>
                      </a:endParaRPr>
                    </a:p>
                    <a:p>
                      <a:pPr>
                        <a:buFont typeface="+mj-lt"/>
                        <a:buAutoNum type="arabicPeriod"/>
                      </a:pPr>
                      <a:endParaRPr lang="en-US" sz="2000" dirty="0" smtClean="0">
                        <a:solidFill>
                          <a:srgbClr val="231E1E"/>
                        </a:solidFill>
                        <a:effectLst/>
                        <a:latin typeface="MyriadPro" charset="0"/>
                      </a:endParaRPr>
                    </a:p>
                    <a:p>
                      <a:pPr>
                        <a:buFont typeface="+mj-lt"/>
                        <a:buAutoNum type="arabicPeriod"/>
                      </a:pPr>
                      <a:endParaRPr lang="en-US" sz="2000" dirty="0">
                        <a:solidFill>
                          <a:srgbClr val="231E1E"/>
                        </a:solidFill>
                        <a:effectLst/>
                        <a:latin typeface="MyriadPro" charset="0"/>
                      </a:endParaRPr>
                    </a:p>
                  </a:txBody>
                  <a:tcPr anchor="ctr"/>
                </a:tc>
              </a:tr>
            </a:tbl>
          </a:graphicData>
        </a:graphic>
      </p:graphicFrame>
    </p:spTree>
    <p:extLst>
      <p:ext uri="{BB962C8B-B14F-4D97-AF65-F5344CB8AC3E}">
        <p14:creationId xmlns="" xmlns:p14="http://schemas.microsoft.com/office/powerpoint/2010/main" val="35575170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 xmlns:p14="http://schemas.microsoft.com/office/powerpoint/2010/main" val="904389204"/>
              </p:ext>
            </p:extLst>
          </p:nvPr>
        </p:nvGraphicFramePr>
        <p:xfrm>
          <a:off x="225630" y="320635"/>
          <a:ext cx="11685320" cy="5070761"/>
        </p:xfrm>
        <a:graphic>
          <a:graphicData uri="http://schemas.openxmlformats.org/drawingml/2006/table">
            <a:tbl>
              <a:tblPr firstRow="1" bandRow="1">
                <a:tableStyleId>{7DF18680-E054-41AD-8BC1-D1AEF772440D}</a:tableStyleId>
              </a:tblPr>
              <a:tblGrid>
                <a:gridCol w="2921330"/>
                <a:gridCol w="2921330"/>
                <a:gridCol w="2921330"/>
                <a:gridCol w="2921330"/>
              </a:tblGrid>
              <a:tr h="788055">
                <a:tc>
                  <a:txBody>
                    <a:bodyPr/>
                    <a:lstStyle/>
                    <a:p>
                      <a:r>
                        <a:rPr lang="en-US" sz="2000" b="1" dirty="0" smtClean="0">
                          <a:solidFill>
                            <a:srgbClr val="231E1E"/>
                          </a:solidFill>
                          <a:effectLst/>
                          <a:latin typeface="Times New Roman" charset="0"/>
                          <a:ea typeface="Times New Roman" charset="0"/>
                          <a:cs typeface="Times New Roman" charset="0"/>
                        </a:rPr>
                        <a:t>Variant </a:t>
                      </a:r>
                      <a:endParaRPr lang="en-US" sz="2000" dirty="0">
                        <a:effectLst/>
                        <a:latin typeface="Times New Roman" charset="0"/>
                        <a:ea typeface="Times New Roman" charset="0"/>
                        <a:cs typeface="Times New Roman" charset="0"/>
                      </a:endParaRPr>
                    </a:p>
                  </a:txBody>
                  <a:tcPr anchor="ctr"/>
                </a:tc>
                <a:tc>
                  <a:txBody>
                    <a:bodyPr/>
                    <a:lstStyle/>
                    <a:p>
                      <a:r>
                        <a:rPr lang="en-US" sz="2000" b="1" dirty="0" err="1">
                          <a:solidFill>
                            <a:srgbClr val="231E1E"/>
                          </a:solidFill>
                          <a:effectLst/>
                          <a:latin typeface="Times New Roman" charset="0"/>
                          <a:ea typeface="Times New Roman" charset="0"/>
                          <a:cs typeface="Times New Roman" charset="0"/>
                        </a:rPr>
                        <a:t>Cytologic</a:t>
                      </a:r>
                      <a:r>
                        <a:rPr lang="en-US" sz="2000" b="1" dirty="0">
                          <a:solidFill>
                            <a:srgbClr val="231E1E"/>
                          </a:solidFill>
                          <a:effectLst/>
                          <a:latin typeface="Times New Roman" charset="0"/>
                          <a:ea typeface="Times New Roman" charset="0"/>
                          <a:cs typeface="Times New Roman" charset="0"/>
                        </a:rPr>
                        <a:t> Features </a:t>
                      </a:r>
                      <a:endParaRPr lang="en-US" sz="2000" dirty="0">
                        <a:effectLst/>
                        <a:latin typeface="Times New Roman" charset="0"/>
                        <a:ea typeface="Times New Roman" charset="0"/>
                        <a:cs typeface="Times New Roman" charset="0"/>
                      </a:endParaRPr>
                    </a:p>
                  </a:txBody>
                  <a:tcPr anchor="ctr"/>
                </a:tc>
                <a:tc>
                  <a:txBody>
                    <a:bodyPr/>
                    <a:lstStyle/>
                    <a:p>
                      <a:r>
                        <a:rPr lang="en-US" sz="2000" b="1" dirty="0">
                          <a:solidFill>
                            <a:srgbClr val="231E1E"/>
                          </a:solidFill>
                          <a:effectLst/>
                          <a:latin typeface="Times New Roman" charset="0"/>
                          <a:ea typeface="Times New Roman" charset="0"/>
                          <a:cs typeface="Times New Roman" charset="0"/>
                        </a:rPr>
                        <a:t>Special Clinical Features </a:t>
                      </a:r>
                      <a:endParaRPr lang="en-US" sz="2000" dirty="0">
                        <a:effectLst/>
                        <a:latin typeface="Times New Roman" charset="0"/>
                        <a:ea typeface="Times New Roman" charset="0"/>
                        <a:cs typeface="Times New Roman" charset="0"/>
                      </a:endParaRPr>
                    </a:p>
                  </a:txBody>
                  <a:tcPr anchor="ctr"/>
                </a:tc>
                <a:tc>
                  <a:txBody>
                    <a:bodyPr/>
                    <a:lstStyle/>
                    <a:p>
                      <a:r>
                        <a:rPr lang="en-US" sz="2000" b="1" dirty="0">
                          <a:solidFill>
                            <a:srgbClr val="231E1E"/>
                          </a:solidFill>
                          <a:effectLst/>
                          <a:latin typeface="Times New Roman" charset="0"/>
                          <a:ea typeface="Times New Roman" charset="0"/>
                          <a:cs typeface="Times New Roman" charset="0"/>
                        </a:rPr>
                        <a:t>Special Laboratory Features </a:t>
                      </a:r>
                      <a:endParaRPr lang="en-US" sz="2000" dirty="0">
                        <a:effectLst/>
                        <a:latin typeface="Times New Roman" charset="0"/>
                        <a:ea typeface="Times New Roman" charset="0"/>
                        <a:cs typeface="Times New Roman" charset="0"/>
                      </a:endParaRPr>
                    </a:p>
                  </a:txBody>
                  <a:tcPr anchor="ctr"/>
                </a:tc>
              </a:tr>
              <a:tr h="4282706">
                <a:tc>
                  <a:txBody>
                    <a:bodyPr/>
                    <a:lstStyle/>
                    <a:p>
                      <a:r>
                        <a:rPr lang="en-US" sz="2000" dirty="0">
                          <a:solidFill>
                            <a:srgbClr val="231E1E"/>
                          </a:solidFill>
                          <a:effectLst/>
                          <a:latin typeface="MyriadPro" charset="0"/>
                        </a:rPr>
                        <a:t>Acute eosinophilic </a:t>
                      </a:r>
                      <a:r>
                        <a:rPr lang="en-US" sz="2000" dirty="0" smtClean="0">
                          <a:solidFill>
                            <a:srgbClr val="231E1E"/>
                          </a:solidFill>
                          <a:effectLst/>
                          <a:latin typeface="MyriadPro" charset="0"/>
                        </a:rPr>
                        <a:t>leukemia</a:t>
                      </a:r>
                    </a:p>
                    <a:p>
                      <a:endParaRPr lang="en-US" sz="2000" dirty="0" smtClean="0">
                        <a:solidFill>
                          <a:srgbClr val="231E1E"/>
                        </a:solidFill>
                        <a:effectLst/>
                        <a:latin typeface="MyriadPro" charset="0"/>
                      </a:endParaRPr>
                    </a:p>
                    <a:p>
                      <a:endParaRPr lang="en-US" sz="2000" dirty="0" smtClean="0">
                        <a:solidFill>
                          <a:srgbClr val="231E1E"/>
                        </a:solidFill>
                        <a:effectLst/>
                        <a:latin typeface="MyriadPro" charset="0"/>
                      </a:endParaRPr>
                    </a:p>
                    <a:p>
                      <a:endParaRPr lang="en-US" sz="2000" dirty="0" smtClean="0">
                        <a:solidFill>
                          <a:srgbClr val="231E1E"/>
                        </a:solidFill>
                        <a:effectLst/>
                        <a:latin typeface="MyriadPro" charset="0"/>
                      </a:endParaRPr>
                    </a:p>
                    <a:p>
                      <a:endParaRPr lang="en-US" sz="2000" dirty="0" smtClean="0">
                        <a:solidFill>
                          <a:srgbClr val="231E1E"/>
                        </a:solidFill>
                        <a:effectLst/>
                        <a:latin typeface="MyriadPro" charset="0"/>
                      </a:endParaRPr>
                    </a:p>
                    <a:p>
                      <a:endParaRPr lang="en-US" sz="2000" dirty="0" smtClean="0">
                        <a:solidFill>
                          <a:srgbClr val="231E1E"/>
                        </a:solidFill>
                        <a:effectLst/>
                        <a:latin typeface="MyriadPro" charset="0"/>
                      </a:endParaRPr>
                    </a:p>
                    <a:p>
                      <a:endParaRPr lang="en-US" sz="2000" dirty="0" smtClean="0">
                        <a:solidFill>
                          <a:srgbClr val="231E1E"/>
                        </a:solidFill>
                        <a:effectLst/>
                        <a:latin typeface="MyriadPro" charset="0"/>
                      </a:endParaRPr>
                    </a:p>
                    <a:p>
                      <a:endParaRPr lang="en-US" sz="2000" dirty="0" smtClean="0">
                        <a:solidFill>
                          <a:srgbClr val="231E1E"/>
                        </a:solidFill>
                        <a:effectLst/>
                        <a:latin typeface="MyriadPro" charset="0"/>
                      </a:endParaRPr>
                    </a:p>
                    <a:p>
                      <a:endParaRPr lang="en-US" sz="2000" dirty="0" smtClean="0">
                        <a:solidFill>
                          <a:srgbClr val="231E1E"/>
                        </a:solidFill>
                        <a:effectLst/>
                        <a:latin typeface="MyriadPro" charset="0"/>
                      </a:endParaRPr>
                    </a:p>
                    <a:p>
                      <a:endParaRPr lang="en-US" sz="2000" dirty="0" smtClean="0">
                        <a:solidFill>
                          <a:srgbClr val="231E1E"/>
                        </a:solidFill>
                        <a:effectLst/>
                        <a:latin typeface="MyriadPro" charset="0"/>
                      </a:endParaRPr>
                    </a:p>
                    <a:p>
                      <a:r>
                        <a:rPr lang="en-US" sz="2000" dirty="0" smtClean="0">
                          <a:solidFill>
                            <a:srgbClr val="231E1E"/>
                          </a:solidFill>
                          <a:effectLst/>
                          <a:latin typeface="MyriadPro" charset="0"/>
                        </a:rPr>
                        <a:t> </a:t>
                      </a:r>
                      <a:endParaRPr lang="en-US" sz="2000" dirty="0">
                        <a:effectLst/>
                      </a:endParaRPr>
                    </a:p>
                  </a:txBody>
                  <a:tcPr anchor="ctr"/>
                </a:tc>
                <a:tc>
                  <a:txBody>
                    <a:bodyPr/>
                    <a:lstStyle/>
                    <a:p>
                      <a:pPr marL="457200" indent="-457200">
                        <a:buAutoNum type="arabicPeriod"/>
                      </a:pPr>
                      <a:r>
                        <a:rPr lang="en-US" sz="2000" dirty="0" smtClean="0">
                          <a:solidFill>
                            <a:srgbClr val="231E1E"/>
                          </a:solidFill>
                          <a:effectLst/>
                          <a:latin typeface="MyriadPro" charset="0"/>
                        </a:rPr>
                        <a:t>Mixture </a:t>
                      </a:r>
                      <a:r>
                        <a:rPr lang="en-US" sz="2000" dirty="0">
                          <a:solidFill>
                            <a:srgbClr val="231E1E"/>
                          </a:solidFill>
                          <a:effectLst/>
                          <a:latin typeface="MyriadPro" charset="0"/>
                        </a:rPr>
                        <a:t>of blasts and cells with dysmorphic eosinophilic granules (smaller and less </a:t>
                      </a:r>
                      <a:r>
                        <a:rPr lang="en-US" sz="2000" dirty="0" err="1">
                          <a:solidFill>
                            <a:srgbClr val="231E1E"/>
                          </a:solidFill>
                          <a:effectLst/>
                          <a:latin typeface="MyriadPro" charset="0"/>
                        </a:rPr>
                        <a:t>refractile</a:t>
                      </a:r>
                      <a:r>
                        <a:rPr lang="en-US" sz="2000" dirty="0">
                          <a:solidFill>
                            <a:srgbClr val="231E1E"/>
                          </a:solidFill>
                          <a:effectLst/>
                          <a:latin typeface="MyriadPro" charset="0"/>
                        </a:rPr>
                        <a:t>). </a:t>
                      </a:r>
                      <a:endParaRPr lang="en-US" sz="2000" dirty="0" smtClean="0">
                        <a:solidFill>
                          <a:srgbClr val="231E1E"/>
                        </a:solidFill>
                        <a:effectLst/>
                        <a:latin typeface="MyriadPro" charset="0"/>
                      </a:endParaRPr>
                    </a:p>
                    <a:p>
                      <a:pPr marL="457200" indent="-457200">
                        <a:buAutoNum type="arabicPeriod"/>
                      </a:pPr>
                      <a:endParaRPr lang="en-US" sz="2000" dirty="0" smtClean="0">
                        <a:solidFill>
                          <a:srgbClr val="231E1E"/>
                        </a:solidFill>
                        <a:effectLst/>
                        <a:latin typeface="MyriadPro" charset="0"/>
                      </a:endParaRPr>
                    </a:p>
                    <a:p>
                      <a:pPr marL="457200" indent="-457200">
                        <a:buAutoNum type="arabicPeriod"/>
                      </a:pPr>
                      <a:endParaRPr lang="en-US" sz="2000" dirty="0" smtClean="0">
                        <a:solidFill>
                          <a:srgbClr val="231E1E"/>
                        </a:solidFill>
                        <a:effectLst/>
                        <a:latin typeface="MyriadPro" charset="0"/>
                      </a:endParaRPr>
                    </a:p>
                    <a:p>
                      <a:pPr marL="457200" indent="-457200">
                        <a:buAutoNum type="arabicPeriod"/>
                      </a:pPr>
                      <a:endParaRPr lang="en-US" sz="2000" dirty="0" smtClean="0">
                        <a:solidFill>
                          <a:srgbClr val="231E1E"/>
                        </a:solidFill>
                        <a:effectLst/>
                        <a:latin typeface="MyriadPro" charset="0"/>
                      </a:endParaRPr>
                    </a:p>
                    <a:p>
                      <a:pPr marL="457200" indent="-457200">
                        <a:buAutoNum type="arabicPeriod"/>
                      </a:pPr>
                      <a:endParaRPr lang="en-US" sz="2000" dirty="0" smtClean="0">
                        <a:solidFill>
                          <a:srgbClr val="231E1E"/>
                        </a:solidFill>
                        <a:effectLst/>
                        <a:latin typeface="MyriadPro" charset="0"/>
                      </a:endParaRPr>
                    </a:p>
                    <a:p>
                      <a:pPr marL="457200" indent="-457200">
                        <a:buAutoNum type="arabicPeriod"/>
                      </a:pPr>
                      <a:endParaRPr lang="en-US" sz="2000" dirty="0" smtClean="0">
                        <a:solidFill>
                          <a:srgbClr val="231E1E"/>
                        </a:solidFill>
                        <a:effectLst/>
                        <a:latin typeface="MyriadPro" charset="0"/>
                      </a:endParaRPr>
                    </a:p>
                    <a:p>
                      <a:pPr marL="457200" indent="-457200">
                        <a:buAutoNum type="arabicPeriod"/>
                      </a:pPr>
                      <a:endParaRPr lang="en-US" sz="2000" dirty="0">
                        <a:effectLst/>
                      </a:endParaRPr>
                    </a:p>
                  </a:txBody>
                  <a:tcPr anchor="ctr"/>
                </a:tc>
                <a:tc>
                  <a:txBody>
                    <a:bodyPr/>
                    <a:lstStyle/>
                    <a:p>
                      <a:pPr>
                        <a:buFont typeface="+mj-lt"/>
                        <a:buAutoNum type="arabicPeriod"/>
                      </a:pPr>
                      <a:r>
                        <a:rPr lang="en-US" sz="2000" dirty="0">
                          <a:solidFill>
                            <a:srgbClr val="231E1E"/>
                          </a:solidFill>
                          <a:effectLst/>
                          <a:latin typeface="MyriadPro" charset="0"/>
                        </a:rPr>
                        <a:t>Hepatomegaly, </a:t>
                      </a:r>
                      <a:r>
                        <a:rPr lang="en-US" sz="2000" dirty="0" err="1">
                          <a:solidFill>
                            <a:srgbClr val="231E1E"/>
                          </a:solidFill>
                          <a:effectLst/>
                          <a:latin typeface="MyriadPro" charset="0"/>
                        </a:rPr>
                        <a:t>splenomeg</a:t>
                      </a:r>
                      <a:r>
                        <a:rPr lang="en-US" sz="2000" dirty="0">
                          <a:solidFill>
                            <a:srgbClr val="231E1E"/>
                          </a:solidFill>
                          <a:effectLst/>
                          <a:latin typeface="MyriadPro" charset="0"/>
                        </a:rPr>
                        <a:t>- </a:t>
                      </a:r>
                      <a:r>
                        <a:rPr lang="en-US" sz="2000" dirty="0" err="1">
                          <a:solidFill>
                            <a:srgbClr val="231E1E"/>
                          </a:solidFill>
                          <a:effectLst/>
                          <a:latin typeface="MyriadPro" charset="0"/>
                        </a:rPr>
                        <a:t>aly</a:t>
                      </a:r>
                      <a:r>
                        <a:rPr lang="en-US" sz="2000" dirty="0">
                          <a:solidFill>
                            <a:srgbClr val="231E1E"/>
                          </a:solidFill>
                          <a:effectLst/>
                          <a:latin typeface="MyriadPro" charset="0"/>
                        </a:rPr>
                        <a:t>, lymphadenopathy may be prominent. </a:t>
                      </a:r>
                      <a:endParaRPr lang="en-US" sz="2000" dirty="0" smtClean="0">
                        <a:solidFill>
                          <a:srgbClr val="231E1E"/>
                        </a:solidFill>
                        <a:effectLst/>
                        <a:latin typeface="MyriadPro" charset="0"/>
                      </a:endParaRPr>
                    </a:p>
                    <a:p>
                      <a:pPr>
                        <a:buFont typeface="+mj-lt"/>
                        <a:buAutoNum type="arabicPeriod"/>
                      </a:pPr>
                      <a:endParaRPr lang="en-US" sz="2000" dirty="0">
                        <a:solidFill>
                          <a:srgbClr val="231E1E"/>
                        </a:solidFill>
                        <a:effectLst/>
                        <a:latin typeface="MyriadPro" charset="0"/>
                      </a:endParaRPr>
                    </a:p>
                    <a:p>
                      <a:pPr>
                        <a:buFont typeface="+mj-lt"/>
                        <a:buAutoNum type="arabicPeriod"/>
                      </a:pPr>
                      <a:r>
                        <a:rPr lang="en-US" sz="2000" dirty="0">
                          <a:solidFill>
                            <a:srgbClr val="231E1E"/>
                          </a:solidFill>
                          <a:effectLst/>
                          <a:latin typeface="MyriadPro" charset="0"/>
                        </a:rPr>
                        <a:t>Absence of neurologic, </a:t>
                      </a:r>
                      <a:r>
                        <a:rPr lang="en-US" sz="2000" dirty="0" smtClean="0">
                          <a:solidFill>
                            <a:srgbClr val="231E1E"/>
                          </a:solidFill>
                          <a:effectLst/>
                          <a:latin typeface="MyriadPro" charset="0"/>
                        </a:rPr>
                        <a:t>respiratory</a:t>
                      </a:r>
                      <a:r>
                        <a:rPr lang="en-US" sz="2000" dirty="0">
                          <a:solidFill>
                            <a:srgbClr val="231E1E"/>
                          </a:solidFill>
                          <a:effectLst/>
                          <a:latin typeface="MyriadPro" charset="0"/>
                        </a:rPr>
                        <a:t>, or cardiac signs or symptoms characteristic of chronic eosinophilic leukemia (clonal </a:t>
                      </a:r>
                      <a:r>
                        <a:rPr lang="en-US" sz="2000" dirty="0" err="1">
                          <a:solidFill>
                            <a:srgbClr val="231E1E"/>
                          </a:solidFill>
                          <a:effectLst/>
                          <a:latin typeface="MyriadPro" charset="0"/>
                        </a:rPr>
                        <a:t>hypereosinophilic</a:t>
                      </a:r>
                      <a:r>
                        <a:rPr lang="en-US" sz="2000" dirty="0">
                          <a:solidFill>
                            <a:srgbClr val="231E1E"/>
                          </a:solidFill>
                          <a:effectLst/>
                          <a:latin typeface="MyriadPro" charset="0"/>
                        </a:rPr>
                        <a:t> syndrome). </a:t>
                      </a:r>
                    </a:p>
                  </a:txBody>
                  <a:tcPr anchor="ctr"/>
                </a:tc>
                <a:tc>
                  <a:txBody>
                    <a:bodyPr/>
                    <a:lstStyle/>
                    <a:p>
                      <a:pPr>
                        <a:buFont typeface="+mj-lt"/>
                        <a:buAutoNum type="arabicPeriod"/>
                      </a:pPr>
                      <a:r>
                        <a:rPr lang="en-US" sz="2000" dirty="0">
                          <a:solidFill>
                            <a:srgbClr val="231E1E"/>
                          </a:solidFill>
                          <a:effectLst/>
                          <a:latin typeface="MyriadPro" charset="0"/>
                        </a:rPr>
                        <a:t>Cyanide-resistant peroxidase stains eosinophilic granules. TEM shows eosinophilic gran- </a:t>
                      </a:r>
                      <a:r>
                        <a:rPr lang="en-US" sz="2000" dirty="0" err="1">
                          <a:solidFill>
                            <a:srgbClr val="231E1E"/>
                          </a:solidFill>
                          <a:effectLst/>
                          <a:latin typeface="MyriadPro" charset="0"/>
                        </a:rPr>
                        <a:t>ules</a:t>
                      </a:r>
                      <a:r>
                        <a:rPr lang="en-US" sz="2000" dirty="0">
                          <a:solidFill>
                            <a:srgbClr val="231E1E"/>
                          </a:solidFill>
                          <a:effectLst/>
                          <a:latin typeface="MyriadPro" charset="0"/>
                        </a:rPr>
                        <a:t> to be smaller and miss- </a:t>
                      </a:r>
                      <a:r>
                        <a:rPr lang="en-US" sz="2000" dirty="0" err="1">
                          <a:solidFill>
                            <a:srgbClr val="231E1E"/>
                          </a:solidFill>
                          <a:effectLst/>
                          <a:latin typeface="MyriadPro" charset="0"/>
                        </a:rPr>
                        <a:t>ing</a:t>
                      </a:r>
                      <a:r>
                        <a:rPr lang="en-US" sz="2000" dirty="0">
                          <a:solidFill>
                            <a:srgbClr val="231E1E"/>
                          </a:solidFill>
                          <a:effectLst/>
                          <a:latin typeface="MyriadPro" charset="0"/>
                        </a:rPr>
                        <a:t> central crystalloid. </a:t>
                      </a:r>
                      <a:endParaRPr lang="en-US" sz="2000" dirty="0" smtClean="0">
                        <a:solidFill>
                          <a:srgbClr val="231E1E"/>
                        </a:solidFill>
                        <a:effectLst/>
                        <a:latin typeface="MyriadPro" charset="0"/>
                      </a:endParaRPr>
                    </a:p>
                    <a:p>
                      <a:pPr>
                        <a:buFont typeface="+mj-lt"/>
                        <a:buAutoNum type="arabicPeriod"/>
                      </a:pPr>
                      <a:endParaRPr lang="en-US" sz="2000" dirty="0">
                        <a:solidFill>
                          <a:srgbClr val="231E1E"/>
                        </a:solidFill>
                        <a:effectLst/>
                        <a:latin typeface="MyriadPro" charset="0"/>
                      </a:endParaRPr>
                    </a:p>
                    <a:p>
                      <a:pPr>
                        <a:buFont typeface="+mj-lt"/>
                        <a:buAutoNum type="arabicPeriod"/>
                      </a:pPr>
                      <a:r>
                        <a:rPr lang="en-US" sz="2000" dirty="0">
                          <a:solidFill>
                            <a:srgbClr val="231E1E"/>
                          </a:solidFill>
                          <a:effectLst/>
                          <a:latin typeface="MyriadPro" charset="0"/>
                        </a:rPr>
                        <a:t>Biopsy may show Charcot- Leyden crystals in skin, marrow, or other sites of </a:t>
                      </a:r>
                      <a:r>
                        <a:rPr lang="en-US" sz="2000" dirty="0" err="1">
                          <a:solidFill>
                            <a:srgbClr val="231E1E"/>
                          </a:solidFill>
                          <a:effectLst/>
                          <a:latin typeface="MyriadPro" charset="0"/>
                        </a:rPr>
                        <a:t>eos</a:t>
                      </a:r>
                      <a:r>
                        <a:rPr lang="en-US" sz="2000" dirty="0">
                          <a:solidFill>
                            <a:srgbClr val="231E1E"/>
                          </a:solidFill>
                          <a:effectLst/>
                          <a:latin typeface="MyriadPro" charset="0"/>
                        </a:rPr>
                        <a:t>- </a:t>
                      </a:r>
                      <a:r>
                        <a:rPr lang="en-US" sz="2000" dirty="0" err="1">
                          <a:solidFill>
                            <a:srgbClr val="231E1E"/>
                          </a:solidFill>
                          <a:effectLst/>
                          <a:latin typeface="MyriadPro" charset="0"/>
                        </a:rPr>
                        <a:t>inophil</a:t>
                      </a:r>
                      <a:r>
                        <a:rPr lang="en-US" sz="2000" dirty="0">
                          <a:solidFill>
                            <a:srgbClr val="231E1E"/>
                          </a:solidFill>
                          <a:effectLst/>
                          <a:latin typeface="MyriadPro" charset="0"/>
                        </a:rPr>
                        <a:t> accumulation. </a:t>
                      </a:r>
                    </a:p>
                  </a:txBody>
                  <a:tcPr anchor="ctr"/>
                </a:tc>
              </a:tr>
            </a:tbl>
          </a:graphicData>
        </a:graphic>
      </p:graphicFrame>
    </p:spTree>
    <p:extLst>
      <p:ext uri="{BB962C8B-B14F-4D97-AF65-F5344CB8AC3E}">
        <p14:creationId xmlns="" xmlns:p14="http://schemas.microsoft.com/office/powerpoint/2010/main" val="205872790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 xmlns:p14="http://schemas.microsoft.com/office/powerpoint/2010/main" val="143967665"/>
              </p:ext>
            </p:extLst>
          </p:nvPr>
        </p:nvGraphicFramePr>
        <p:xfrm>
          <a:off x="403760" y="534392"/>
          <a:ext cx="11412188" cy="5440230"/>
        </p:xfrm>
        <a:graphic>
          <a:graphicData uri="http://schemas.openxmlformats.org/drawingml/2006/table">
            <a:tbl>
              <a:tblPr firstRow="1" bandRow="1">
                <a:tableStyleId>{7DF18680-E054-41AD-8BC1-D1AEF772440D}</a:tableStyleId>
              </a:tblPr>
              <a:tblGrid>
                <a:gridCol w="2853047"/>
                <a:gridCol w="2853047"/>
                <a:gridCol w="2853047"/>
                <a:gridCol w="2853047"/>
              </a:tblGrid>
              <a:tr h="776790">
                <a:tc>
                  <a:txBody>
                    <a:bodyPr/>
                    <a:lstStyle/>
                    <a:p>
                      <a:r>
                        <a:rPr lang="en-US" sz="2000" b="1" dirty="0" smtClean="0">
                          <a:solidFill>
                            <a:srgbClr val="231E1E"/>
                          </a:solidFill>
                          <a:effectLst/>
                          <a:latin typeface="Times New Roman" charset="0"/>
                          <a:ea typeface="Times New Roman" charset="0"/>
                          <a:cs typeface="Times New Roman" charset="0"/>
                        </a:rPr>
                        <a:t>Variant </a:t>
                      </a:r>
                      <a:endParaRPr lang="en-US" sz="2000" dirty="0">
                        <a:effectLst/>
                        <a:latin typeface="Times New Roman" charset="0"/>
                        <a:ea typeface="Times New Roman" charset="0"/>
                        <a:cs typeface="Times New Roman" charset="0"/>
                      </a:endParaRPr>
                    </a:p>
                  </a:txBody>
                  <a:tcPr anchor="ctr"/>
                </a:tc>
                <a:tc>
                  <a:txBody>
                    <a:bodyPr/>
                    <a:lstStyle/>
                    <a:p>
                      <a:r>
                        <a:rPr lang="en-US" sz="2000" b="1" dirty="0" err="1">
                          <a:solidFill>
                            <a:srgbClr val="231E1E"/>
                          </a:solidFill>
                          <a:effectLst/>
                          <a:latin typeface="Times New Roman" charset="0"/>
                          <a:ea typeface="Times New Roman" charset="0"/>
                          <a:cs typeface="Times New Roman" charset="0"/>
                        </a:rPr>
                        <a:t>Cytologic</a:t>
                      </a:r>
                      <a:r>
                        <a:rPr lang="en-US" sz="2000" b="1" dirty="0">
                          <a:solidFill>
                            <a:srgbClr val="231E1E"/>
                          </a:solidFill>
                          <a:effectLst/>
                          <a:latin typeface="Times New Roman" charset="0"/>
                          <a:ea typeface="Times New Roman" charset="0"/>
                          <a:cs typeface="Times New Roman" charset="0"/>
                        </a:rPr>
                        <a:t> Features </a:t>
                      </a:r>
                      <a:endParaRPr lang="en-US" sz="2000" dirty="0">
                        <a:effectLst/>
                        <a:latin typeface="Times New Roman" charset="0"/>
                        <a:ea typeface="Times New Roman" charset="0"/>
                        <a:cs typeface="Times New Roman" charset="0"/>
                      </a:endParaRPr>
                    </a:p>
                  </a:txBody>
                  <a:tcPr anchor="ctr"/>
                </a:tc>
                <a:tc>
                  <a:txBody>
                    <a:bodyPr/>
                    <a:lstStyle/>
                    <a:p>
                      <a:r>
                        <a:rPr lang="en-US" sz="2000" b="1" dirty="0">
                          <a:solidFill>
                            <a:srgbClr val="231E1E"/>
                          </a:solidFill>
                          <a:effectLst/>
                          <a:latin typeface="Times New Roman" charset="0"/>
                          <a:ea typeface="Times New Roman" charset="0"/>
                          <a:cs typeface="Times New Roman" charset="0"/>
                        </a:rPr>
                        <a:t>Special Clinical Features </a:t>
                      </a:r>
                      <a:endParaRPr lang="en-US" sz="2000" dirty="0">
                        <a:effectLst/>
                        <a:latin typeface="Times New Roman" charset="0"/>
                        <a:ea typeface="Times New Roman" charset="0"/>
                        <a:cs typeface="Times New Roman" charset="0"/>
                      </a:endParaRPr>
                    </a:p>
                  </a:txBody>
                  <a:tcPr anchor="ctr"/>
                </a:tc>
                <a:tc>
                  <a:txBody>
                    <a:bodyPr/>
                    <a:lstStyle/>
                    <a:p>
                      <a:r>
                        <a:rPr lang="en-US" sz="2000" b="1" dirty="0">
                          <a:solidFill>
                            <a:srgbClr val="231E1E"/>
                          </a:solidFill>
                          <a:effectLst/>
                          <a:latin typeface="Times New Roman" charset="0"/>
                          <a:ea typeface="Times New Roman" charset="0"/>
                          <a:cs typeface="Times New Roman" charset="0"/>
                        </a:rPr>
                        <a:t>Special Laboratory Features </a:t>
                      </a:r>
                      <a:endParaRPr lang="en-US" sz="2000" dirty="0">
                        <a:effectLst/>
                        <a:latin typeface="Times New Roman" charset="0"/>
                        <a:ea typeface="Times New Roman" charset="0"/>
                        <a:cs typeface="Times New Roman" charset="0"/>
                      </a:endParaRPr>
                    </a:p>
                  </a:txBody>
                  <a:tcPr anchor="ctr"/>
                </a:tc>
              </a:tr>
              <a:tr h="3094564">
                <a:tc>
                  <a:txBody>
                    <a:bodyPr/>
                    <a:lstStyle/>
                    <a:p>
                      <a:r>
                        <a:rPr lang="en-US" sz="2000" dirty="0">
                          <a:solidFill>
                            <a:srgbClr val="231E1E"/>
                          </a:solidFill>
                          <a:effectLst/>
                          <a:latin typeface="MyriadPro" charset="0"/>
                        </a:rPr>
                        <a:t>Acute basophilic leukemia </a:t>
                      </a:r>
                      <a:endParaRPr lang="en-US" sz="2000" dirty="0" smtClean="0">
                        <a:solidFill>
                          <a:srgbClr val="231E1E"/>
                        </a:solidFill>
                        <a:effectLst/>
                        <a:latin typeface="MyriadPro" charset="0"/>
                      </a:endParaRPr>
                    </a:p>
                    <a:p>
                      <a:endParaRPr lang="en-US" sz="2000" dirty="0" smtClean="0">
                        <a:solidFill>
                          <a:srgbClr val="231E1E"/>
                        </a:solidFill>
                        <a:effectLst/>
                        <a:latin typeface="MyriadPro" charset="0"/>
                      </a:endParaRPr>
                    </a:p>
                    <a:p>
                      <a:endParaRPr lang="en-US" sz="2000" dirty="0" smtClean="0">
                        <a:solidFill>
                          <a:srgbClr val="231E1E"/>
                        </a:solidFill>
                        <a:effectLst/>
                        <a:latin typeface="MyriadPro" charset="0"/>
                      </a:endParaRPr>
                    </a:p>
                    <a:p>
                      <a:endParaRPr lang="en-US" sz="2000" dirty="0" smtClean="0">
                        <a:solidFill>
                          <a:srgbClr val="231E1E"/>
                        </a:solidFill>
                        <a:effectLst/>
                        <a:latin typeface="MyriadPro" charset="0"/>
                      </a:endParaRPr>
                    </a:p>
                    <a:p>
                      <a:endParaRPr lang="en-US" sz="2000" dirty="0" smtClean="0">
                        <a:solidFill>
                          <a:srgbClr val="231E1E"/>
                        </a:solidFill>
                        <a:effectLst/>
                        <a:latin typeface="MyriadPro" charset="0"/>
                      </a:endParaRPr>
                    </a:p>
                    <a:p>
                      <a:endParaRPr lang="en-US" sz="2000" dirty="0" smtClean="0">
                        <a:solidFill>
                          <a:srgbClr val="231E1E"/>
                        </a:solidFill>
                        <a:effectLst/>
                        <a:latin typeface="MyriadPro" charset="0"/>
                      </a:endParaRPr>
                    </a:p>
                    <a:p>
                      <a:endParaRPr lang="en-US" sz="2000" dirty="0" smtClean="0">
                        <a:solidFill>
                          <a:srgbClr val="231E1E"/>
                        </a:solidFill>
                        <a:effectLst/>
                        <a:latin typeface="MyriadPro" charset="0"/>
                      </a:endParaRPr>
                    </a:p>
                    <a:p>
                      <a:endParaRPr lang="en-US" sz="2000" dirty="0" smtClean="0">
                        <a:solidFill>
                          <a:srgbClr val="231E1E"/>
                        </a:solidFill>
                        <a:effectLst/>
                        <a:latin typeface="MyriadPro" charset="0"/>
                      </a:endParaRPr>
                    </a:p>
                    <a:p>
                      <a:endParaRPr lang="en-US" sz="2000" dirty="0" smtClean="0">
                        <a:solidFill>
                          <a:srgbClr val="231E1E"/>
                        </a:solidFill>
                        <a:effectLst/>
                        <a:latin typeface="MyriadPro" charset="0"/>
                      </a:endParaRPr>
                    </a:p>
                    <a:p>
                      <a:endParaRPr lang="en-US" sz="2000" dirty="0">
                        <a:effectLst/>
                      </a:endParaRPr>
                    </a:p>
                  </a:txBody>
                  <a:tcPr anchor="ctr"/>
                </a:tc>
                <a:tc>
                  <a:txBody>
                    <a:bodyPr/>
                    <a:lstStyle/>
                    <a:p>
                      <a:r>
                        <a:rPr lang="en-US" sz="2000" dirty="0">
                          <a:solidFill>
                            <a:srgbClr val="231E1E"/>
                          </a:solidFill>
                          <a:effectLst/>
                          <a:latin typeface="MyriadPro" charset="0"/>
                        </a:rPr>
                        <a:t>Mixture of blast cells and cells with basophilic granules in blood and marrow. </a:t>
                      </a:r>
                      <a:endParaRPr lang="en-US" sz="2000" dirty="0" smtClean="0">
                        <a:solidFill>
                          <a:srgbClr val="231E1E"/>
                        </a:solidFill>
                        <a:effectLst/>
                        <a:latin typeface="MyriadPro" charset="0"/>
                      </a:endParaRPr>
                    </a:p>
                    <a:p>
                      <a:endParaRPr lang="en-US" sz="2000" dirty="0" smtClean="0">
                        <a:solidFill>
                          <a:srgbClr val="231E1E"/>
                        </a:solidFill>
                        <a:effectLst/>
                        <a:latin typeface="MyriadPro" charset="0"/>
                      </a:endParaRPr>
                    </a:p>
                    <a:p>
                      <a:endParaRPr lang="en-US" sz="2000" dirty="0" smtClean="0">
                        <a:solidFill>
                          <a:srgbClr val="231E1E"/>
                        </a:solidFill>
                        <a:effectLst/>
                        <a:latin typeface="MyriadPro" charset="0"/>
                      </a:endParaRPr>
                    </a:p>
                    <a:p>
                      <a:endParaRPr lang="en-US" sz="2000" dirty="0" smtClean="0">
                        <a:solidFill>
                          <a:srgbClr val="231E1E"/>
                        </a:solidFill>
                        <a:effectLst/>
                        <a:latin typeface="MyriadPro" charset="0"/>
                      </a:endParaRPr>
                    </a:p>
                    <a:p>
                      <a:endParaRPr lang="en-US" sz="2000" dirty="0" smtClean="0">
                        <a:solidFill>
                          <a:srgbClr val="231E1E"/>
                        </a:solidFill>
                        <a:effectLst/>
                        <a:latin typeface="MyriadPro" charset="0"/>
                      </a:endParaRPr>
                    </a:p>
                    <a:p>
                      <a:endParaRPr lang="en-US" sz="2000" dirty="0" smtClean="0">
                        <a:solidFill>
                          <a:srgbClr val="231E1E"/>
                        </a:solidFill>
                        <a:effectLst/>
                        <a:latin typeface="MyriadPro" charset="0"/>
                      </a:endParaRPr>
                    </a:p>
                    <a:p>
                      <a:endParaRPr lang="en-US" sz="2000" dirty="0">
                        <a:effectLst/>
                      </a:endParaRPr>
                    </a:p>
                  </a:txBody>
                  <a:tcPr anchor="ctr"/>
                </a:tc>
                <a:tc>
                  <a:txBody>
                    <a:bodyPr/>
                    <a:lstStyle/>
                    <a:p>
                      <a:pPr>
                        <a:buFont typeface="+mj-lt"/>
                        <a:buAutoNum type="arabicPeriod"/>
                      </a:pPr>
                      <a:r>
                        <a:rPr lang="en-US" sz="2000" dirty="0">
                          <a:solidFill>
                            <a:srgbClr val="231E1E"/>
                          </a:solidFill>
                          <a:effectLst/>
                          <a:latin typeface="MyriadPro" charset="0"/>
                        </a:rPr>
                        <a:t>Often has hepatomegaly and or splenomegaly; symptoms often present. </a:t>
                      </a:r>
                      <a:endParaRPr lang="en-US" sz="2000" dirty="0" smtClean="0">
                        <a:solidFill>
                          <a:srgbClr val="231E1E"/>
                        </a:solidFill>
                        <a:effectLst/>
                        <a:latin typeface="MyriadPro" charset="0"/>
                      </a:endParaRPr>
                    </a:p>
                    <a:p>
                      <a:pPr>
                        <a:buFont typeface="+mj-lt"/>
                        <a:buAutoNum type="arabicPeriod"/>
                      </a:pPr>
                      <a:endParaRPr lang="en-US" sz="2000" dirty="0">
                        <a:solidFill>
                          <a:srgbClr val="231E1E"/>
                        </a:solidFill>
                        <a:effectLst/>
                        <a:latin typeface="MyriadPro" charset="0"/>
                      </a:endParaRPr>
                    </a:p>
                    <a:p>
                      <a:pPr>
                        <a:buFont typeface="+mj-lt"/>
                        <a:buAutoNum type="arabicPeriod"/>
                      </a:pPr>
                      <a:r>
                        <a:rPr lang="en-US" sz="2000" dirty="0">
                          <a:solidFill>
                            <a:srgbClr val="231E1E"/>
                          </a:solidFill>
                          <a:effectLst/>
                          <a:latin typeface="MyriadPro" charset="0"/>
                        </a:rPr>
                        <a:t>Rash with </a:t>
                      </a:r>
                      <a:r>
                        <a:rPr lang="en-US" sz="2000" dirty="0" err="1">
                          <a:solidFill>
                            <a:srgbClr val="231E1E"/>
                          </a:solidFill>
                          <a:effectLst/>
                          <a:latin typeface="MyriadPro" charset="0"/>
                        </a:rPr>
                        <a:t>urticaria</a:t>
                      </a:r>
                      <a:r>
                        <a:rPr lang="en-US" sz="2000" dirty="0">
                          <a:solidFill>
                            <a:srgbClr val="231E1E"/>
                          </a:solidFill>
                          <a:effectLst/>
                          <a:latin typeface="MyriadPro" charset="0"/>
                        </a:rPr>
                        <a:t>, head- aches, prominent </a:t>
                      </a:r>
                      <a:r>
                        <a:rPr lang="en-US" sz="2000" dirty="0" err="1">
                          <a:solidFill>
                            <a:srgbClr val="231E1E"/>
                          </a:solidFill>
                          <a:effectLst/>
                          <a:latin typeface="MyriadPro" charset="0"/>
                        </a:rPr>
                        <a:t>gastrointes</a:t>
                      </a:r>
                      <a:r>
                        <a:rPr lang="en-US" sz="2000" dirty="0">
                          <a:solidFill>
                            <a:srgbClr val="231E1E"/>
                          </a:solidFill>
                          <a:effectLst/>
                          <a:latin typeface="MyriadPro" charset="0"/>
                        </a:rPr>
                        <a:t>- </a:t>
                      </a:r>
                      <a:r>
                        <a:rPr lang="en-US" sz="2000" dirty="0" err="1">
                          <a:solidFill>
                            <a:srgbClr val="231E1E"/>
                          </a:solidFill>
                          <a:effectLst/>
                          <a:latin typeface="MyriadPro" charset="0"/>
                        </a:rPr>
                        <a:t>tinal</a:t>
                      </a:r>
                      <a:r>
                        <a:rPr lang="en-US" sz="2000" dirty="0">
                          <a:solidFill>
                            <a:srgbClr val="231E1E"/>
                          </a:solidFill>
                          <a:effectLst/>
                          <a:latin typeface="MyriadPro" charset="0"/>
                        </a:rPr>
                        <a:t> symptoms. </a:t>
                      </a:r>
                      <a:endParaRPr lang="en-US" sz="2000" dirty="0" smtClean="0">
                        <a:solidFill>
                          <a:srgbClr val="231E1E"/>
                        </a:solidFill>
                        <a:effectLst/>
                        <a:latin typeface="MyriadPro" charset="0"/>
                      </a:endParaRPr>
                    </a:p>
                    <a:p>
                      <a:pPr>
                        <a:buFont typeface="+mj-lt"/>
                        <a:buAutoNum type="arabicPeriod"/>
                      </a:pPr>
                      <a:endParaRPr lang="en-US" sz="2000" dirty="0" smtClean="0">
                        <a:solidFill>
                          <a:srgbClr val="231E1E"/>
                        </a:solidFill>
                        <a:effectLst/>
                        <a:latin typeface="MyriadPro" charset="0"/>
                      </a:endParaRPr>
                    </a:p>
                    <a:p>
                      <a:pPr>
                        <a:buFont typeface="+mj-lt"/>
                        <a:buAutoNum type="arabicPeriod"/>
                      </a:pPr>
                      <a:endParaRPr lang="en-US" sz="2000" dirty="0" smtClean="0">
                        <a:solidFill>
                          <a:srgbClr val="231E1E"/>
                        </a:solidFill>
                        <a:effectLst/>
                        <a:latin typeface="MyriadPro" charset="0"/>
                      </a:endParaRPr>
                    </a:p>
                    <a:p>
                      <a:pPr>
                        <a:buFont typeface="+mj-lt"/>
                        <a:buAutoNum type="arabicPeriod"/>
                      </a:pPr>
                      <a:endParaRPr lang="en-US" sz="2000" dirty="0">
                        <a:solidFill>
                          <a:srgbClr val="231E1E"/>
                        </a:solidFill>
                        <a:effectLst/>
                        <a:latin typeface="MyriadPro" charset="0"/>
                      </a:endParaRPr>
                    </a:p>
                  </a:txBody>
                  <a:tcPr anchor="ctr"/>
                </a:tc>
                <a:tc>
                  <a:txBody>
                    <a:bodyPr/>
                    <a:lstStyle/>
                    <a:p>
                      <a:pPr>
                        <a:buFont typeface="+mj-lt"/>
                        <a:buAutoNum type="arabicPeriod"/>
                      </a:pPr>
                      <a:r>
                        <a:rPr lang="en-US" sz="2000" dirty="0">
                          <a:solidFill>
                            <a:srgbClr val="231E1E"/>
                          </a:solidFill>
                          <a:effectLst/>
                          <a:latin typeface="MyriadPro" charset="0"/>
                        </a:rPr>
                        <a:t>CD9-, CD11b-, CD25-, CD123-positive cells are </a:t>
                      </a:r>
                      <a:r>
                        <a:rPr lang="en-US" sz="2000" dirty="0" smtClean="0">
                          <a:solidFill>
                            <a:srgbClr val="231E1E"/>
                          </a:solidFill>
                          <a:effectLst/>
                          <a:latin typeface="MyriadPro" charset="0"/>
                        </a:rPr>
                        <a:t>usually </a:t>
                      </a:r>
                      <a:r>
                        <a:rPr lang="en-US" sz="2000" dirty="0">
                          <a:solidFill>
                            <a:srgbClr val="231E1E"/>
                          </a:solidFill>
                          <a:effectLst/>
                          <a:latin typeface="MyriadPro" charset="0"/>
                        </a:rPr>
                        <a:t>present. </a:t>
                      </a:r>
                      <a:endParaRPr lang="en-US" sz="2000" dirty="0" smtClean="0">
                        <a:solidFill>
                          <a:srgbClr val="231E1E"/>
                        </a:solidFill>
                        <a:effectLst/>
                        <a:latin typeface="MyriadPro" charset="0"/>
                      </a:endParaRPr>
                    </a:p>
                    <a:p>
                      <a:pPr>
                        <a:buFont typeface="+mj-lt"/>
                        <a:buAutoNum type="arabicPeriod"/>
                      </a:pPr>
                      <a:endParaRPr lang="en-US" sz="2000" dirty="0">
                        <a:solidFill>
                          <a:srgbClr val="231E1E"/>
                        </a:solidFill>
                        <a:effectLst/>
                        <a:latin typeface="MyriadPro" charset="0"/>
                      </a:endParaRPr>
                    </a:p>
                    <a:p>
                      <a:pPr>
                        <a:buFont typeface="+mj-lt"/>
                        <a:buAutoNum type="arabicPeriod"/>
                      </a:pPr>
                      <a:r>
                        <a:rPr lang="en-US" sz="2000" dirty="0">
                          <a:solidFill>
                            <a:srgbClr val="231E1E"/>
                          </a:solidFill>
                          <a:effectLst/>
                          <a:latin typeface="MyriadPro" charset="0"/>
                        </a:rPr>
                        <a:t>Toluidine blue-positive cells. </a:t>
                      </a:r>
                      <a:endParaRPr lang="en-US" sz="2000" dirty="0" smtClean="0">
                        <a:solidFill>
                          <a:srgbClr val="231E1E"/>
                        </a:solidFill>
                        <a:effectLst/>
                        <a:latin typeface="MyriadPro" charset="0"/>
                      </a:endParaRPr>
                    </a:p>
                    <a:p>
                      <a:pPr>
                        <a:buFont typeface="+mj-lt"/>
                        <a:buAutoNum type="arabicPeriod"/>
                      </a:pPr>
                      <a:endParaRPr lang="en-US" sz="2000" dirty="0">
                        <a:solidFill>
                          <a:srgbClr val="231E1E"/>
                        </a:solidFill>
                        <a:effectLst/>
                        <a:latin typeface="MyriadPro" charset="0"/>
                      </a:endParaRPr>
                    </a:p>
                    <a:p>
                      <a:pPr>
                        <a:buFont typeface="+mj-lt"/>
                        <a:buAutoNum type="arabicPeriod"/>
                      </a:pPr>
                      <a:r>
                        <a:rPr lang="en-US" sz="2000" dirty="0" err="1">
                          <a:solidFill>
                            <a:srgbClr val="231E1E"/>
                          </a:solidFill>
                          <a:effectLst/>
                          <a:latin typeface="MyriadPro" charset="0"/>
                        </a:rPr>
                        <a:t>Hyperhistaminemia</a:t>
                      </a:r>
                      <a:r>
                        <a:rPr lang="en-US" sz="2000" dirty="0">
                          <a:solidFill>
                            <a:srgbClr val="231E1E"/>
                          </a:solidFill>
                          <a:effectLst/>
                          <a:latin typeface="MyriadPro" charset="0"/>
                        </a:rPr>
                        <a:t> and </a:t>
                      </a:r>
                      <a:r>
                        <a:rPr lang="en-US" sz="2000" dirty="0" err="1">
                          <a:solidFill>
                            <a:srgbClr val="231E1E"/>
                          </a:solidFill>
                          <a:effectLst/>
                          <a:latin typeface="MyriadPro" charset="0"/>
                        </a:rPr>
                        <a:t>hyperhistaminuria</a:t>
                      </a:r>
                      <a:r>
                        <a:rPr lang="en-US" sz="2000" dirty="0">
                          <a:solidFill>
                            <a:srgbClr val="231E1E"/>
                          </a:solidFill>
                          <a:effectLst/>
                          <a:latin typeface="MyriadPro" charset="0"/>
                        </a:rPr>
                        <a:t>. </a:t>
                      </a:r>
                      <a:endParaRPr lang="en-US" sz="2000" dirty="0" smtClean="0">
                        <a:solidFill>
                          <a:srgbClr val="231E1E"/>
                        </a:solidFill>
                        <a:effectLst/>
                        <a:latin typeface="MyriadPro" charset="0"/>
                      </a:endParaRPr>
                    </a:p>
                    <a:p>
                      <a:pPr>
                        <a:buFont typeface="+mj-lt"/>
                        <a:buAutoNum type="arabicPeriod"/>
                      </a:pPr>
                      <a:endParaRPr lang="en-US" sz="2000" dirty="0">
                        <a:solidFill>
                          <a:srgbClr val="231E1E"/>
                        </a:solidFill>
                        <a:effectLst/>
                        <a:latin typeface="MyriadPro" charset="0"/>
                      </a:endParaRPr>
                    </a:p>
                    <a:p>
                      <a:pPr>
                        <a:buFont typeface="+mj-lt"/>
                        <a:buAutoNum type="arabicPeriod"/>
                      </a:pPr>
                      <a:r>
                        <a:rPr lang="en-US" sz="2000" dirty="0">
                          <a:solidFill>
                            <a:srgbClr val="231E1E"/>
                          </a:solidFill>
                          <a:effectLst/>
                          <a:latin typeface="MyriadPro" charset="0"/>
                        </a:rPr>
                        <a:t>Cells negative for </a:t>
                      </a:r>
                      <a:r>
                        <a:rPr lang="en-US" sz="2000" dirty="0" err="1">
                          <a:solidFill>
                            <a:srgbClr val="231E1E"/>
                          </a:solidFill>
                          <a:effectLst/>
                          <a:latin typeface="MyriadPro" charset="0"/>
                        </a:rPr>
                        <a:t>tryptase</a:t>
                      </a:r>
                      <a:r>
                        <a:rPr lang="en-US" sz="2000" dirty="0">
                          <a:solidFill>
                            <a:srgbClr val="231E1E"/>
                          </a:solidFill>
                          <a:effectLst/>
                          <a:latin typeface="MyriadPro" charset="0"/>
                        </a:rPr>
                        <a:t> but positive for histidine decarboxylase. </a:t>
                      </a:r>
                    </a:p>
                  </a:txBody>
                  <a:tcPr anchor="ctr"/>
                </a:tc>
              </a:tr>
            </a:tbl>
          </a:graphicData>
        </a:graphic>
      </p:graphicFrame>
    </p:spTree>
    <p:extLst>
      <p:ext uri="{BB962C8B-B14F-4D97-AF65-F5344CB8AC3E}">
        <p14:creationId xmlns="" xmlns:p14="http://schemas.microsoft.com/office/powerpoint/2010/main" val="110535011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 xmlns:p14="http://schemas.microsoft.com/office/powerpoint/2010/main" val="1418684894"/>
              </p:ext>
            </p:extLst>
          </p:nvPr>
        </p:nvGraphicFramePr>
        <p:xfrm>
          <a:off x="201880" y="261257"/>
          <a:ext cx="11744696" cy="6920301"/>
        </p:xfrm>
        <a:graphic>
          <a:graphicData uri="http://schemas.openxmlformats.org/drawingml/2006/table">
            <a:tbl>
              <a:tblPr firstRow="1" bandRow="1">
                <a:tableStyleId>{7DF18680-E054-41AD-8BC1-D1AEF772440D}</a:tableStyleId>
              </a:tblPr>
              <a:tblGrid>
                <a:gridCol w="2936174"/>
                <a:gridCol w="2936174"/>
                <a:gridCol w="2936174"/>
                <a:gridCol w="2936174"/>
              </a:tblGrid>
              <a:tr h="732861">
                <a:tc>
                  <a:txBody>
                    <a:bodyPr/>
                    <a:lstStyle/>
                    <a:p>
                      <a:r>
                        <a:rPr lang="en-US" sz="2000" b="1" dirty="0" smtClean="0">
                          <a:solidFill>
                            <a:srgbClr val="231E1E"/>
                          </a:solidFill>
                          <a:effectLst/>
                          <a:latin typeface="Times New Roman" charset="0"/>
                          <a:ea typeface="Times New Roman" charset="0"/>
                          <a:cs typeface="Times New Roman" charset="0"/>
                        </a:rPr>
                        <a:t>Variant </a:t>
                      </a:r>
                      <a:endParaRPr lang="en-US" sz="2000" dirty="0">
                        <a:effectLst/>
                        <a:latin typeface="Times New Roman" charset="0"/>
                        <a:ea typeface="Times New Roman" charset="0"/>
                        <a:cs typeface="Times New Roman" charset="0"/>
                      </a:endParaRPr>
                    </a:p>
                  </a:txBody>
                  <a:tcPr anchor="ctr"/>
                </a:tc>
                <a:tc>
                  <a:txBody>
                    <a:bodyPr/>
                    <a:lstStyle/>
                    <a:p>
                      <a:r>
                        <a:rPr lang="en-US" sz="2000" b="1" dirty="0" err="1">
                          <a:solidFill>
                            <a:srgbClr val="231E1E"/>
                          </a:solidFill>
                          <a:effectLst/>
                          <a:latin typeface="Times New Roman" charset="0"/>
                          <a:ea typeface="Times New Roman" charset="0"/>
                          <a:cs typeface="Times New Roman" charset="0"/>
                        </a:rPr>
                        <a:t>Cytologic</a:t>
                      </a:r>
                      <a:r>
                        <a:rPr lang="en-US" sz="2000" b="1" dirty="0">
                          <a:solidFill>
                            <a:srgbClr val="231E1E"/>
                          </a:solidFill>
                          <a:effectLst/>
                          <a:latin typeface="Times New Roman" charset="0"/>
                          <a:ea typeface="Times New Roman" charset="0"/>
                          <a:cs typeface="Times New Roman" charset="0"/>
                        </a:rPr>
                        <a:t> Features </a:t>
                      </a:r>
                      <a:endParaRPr lang="en-US" sz="2000" dirty="0">
                        <a:effectLst/>
                        <a:latin typeface="Times New Roman" charset="0"/>
                        <a:ea typeface="Times New Roman" charset="0"/>
                        <a:cs typeface="Times New Roman" charset="0"/>
                      </a:endParaRPr>
                    </a:p>
                  </a:txBody>
                  <a:tcPr anchor="ctr"/>
                </a:tc>
                <a:tc>
                  <a:txBody>
                    <a:bodyPr/>
                    <a:lstStyle/>
                    <a:p>
                      <a:r>
                        <a:rPr lang="en-US" sz="2000" b="1" dirty="0">
                          <a:solidFill>
                            <a:srgbClr val="231E1E"/>
                          </a:solidFill>
                          <a:effectLst/>
                          <a:latin typeface="Times New Roman" charset="0"/>
                          <a:ea typeface="Times New Roman" charset="0"/>
                          <a:cs typeface="Times New Roman" charset="0"/>
                        </a:rPr>
                        <a:t>Special Clinical Features </a:t>
                      </a:r>
                      <a:endParaRPr lang="en-US" sz="2000" dirty="0">
                        <a:effectLst/>
                        <a:latin typeface="Times New Roman" charset="0"/>
                        <a:ea typeface="Times New Roman" charset="0"/>
                        <a:cs typeface="Times New Roman" charset="0"/>
                      </a:endParaRPr>
                    </a:p>
                  </a:txBody>
                  <a:tcPr anchor="ctr"/>
                </a:tc>
                <a:tc>
                  <a:txBody>
                    <a:bodyPr/>
                    <a:lstStyle/>
                    <a:p>
                      <a:r>
                        <a:rPr lang="en-US" sz="2000" b="1" dirty="0">
                          <a:solidFill>
                            <a:srgbClr val="231E1E"/>
                          </a:solidFill>
                          <a:effectLst/>
                          <a:latin typeface="Times New Roman" charset="0"/>
                          <a:ea typeface="Times New Roman" charset="0"/>
                          <a:cs typeface="Times New Roman" charset="0"/>
                        </a:rPr>
                        <a:t>Special Laboratory Features </a:t>
                      </a:r>
                      <a:endParaRPr lang="en-US" sz="2000" dirty="0">
                        <a:effectLst/>
                        <a:latin typeface="Times New Roman" charset="0"/>
                        <a:ea typeface="Times New Roman" charset="0"/>
                        <a:cs typeface="Times New Roman" charset="0"/>
                      </a:endParaRPr>
                    </a:p>
                  </a:txBody>
                  <a:tcPr anchor="ctr"/>
                </a:tc>
              </a:tr>
              <a:tr h="5831026">
                <a:tc>
                  <a:txBody>
                    <a:bodyPr/>
                    <a:lstStyle/>
                    <a:p>
                      <a:r>
                        <a:rPr lang="en-US" sz="2000" dirty="0" smtClean="0">
                          <a:solidFill>
                            <a:srgbClr val="231E1E"/>
                          </a:solidFill>
                          <a:effectLst/>
                          <a:latin typeface="MyriadPro" charset="0"/>
                        </a:rPr>
                        <a:t>Acute mast cell leukemia </a:t>
                      </a:r>
                    </a:p>
                    <a:p>
                      <a:endParaRPr lang="en-US" sz="2000" dirty="0" smtClean="0">
                        <a:solidFill>
                          <a:srgbClr val="231E1E"/>
                        </a:solidFill>
                        <a:effectLst/>
                        <a:latin typeface="MyriadPro" charset="0"/>
                      </a:endParaRPr>
                    </a:p>
                    <a:p>
                      <a:endParaRPr lang="en-US" sz="2000" dirty="0" smtClean="0">
                        <a:solidFill>
                          <a:srgbClr val="231E1E"/>
                        </a:solidFill>
                        <a:effectLst/>
                        <a:latin typeface="MyriadPro" charset="0"/>
                      </a:endParaRPr>
                    </a:p>
                    <a:p>
                      <a:endParaRPr lang="en-US" sz="2000" dirty="0" smtClean="0">
                        <a:solidFill>
                          <a:srgbClr val="231E1E"/>
                        </a:solidFill>
                        <a:effectLst/>
                        <a:latin typeface="MyriadPro" charset="0"/>
                      </a:endParaRPr>
                    </a:p>
                    <a:p>
                      <a:endParaRPr lang="en-US" sz="2000" dirty="0" smtClean="0">
                        <a:solidFill>
                          <a:srgbClr val="231E1E"/>
                        </a:solidFill>
                        <a:effectLst/>
                        <a:latin typeface="MyriadPro" charset="0"/>
                      </a:endParaRPr>
                    </a:p>
                    <a:p>
                      <a:endParaRPr lang="en-US" sz="2000" dirty="0" smtClean="0">
                        <a:solidFill>
                          <a:srgbClr val="231E1E"/>
                        </a:solidFill>
                        <a:effectLst/>
                        <a:latin typeface="MyriadPro" charset="0"/>
                      </a:endParaRPr>
                    </a:p>
                    <a:p>
                      <a:endParaRPr lang="en-US" sz="2000" dirty="0" smtClean="0">
                        <a:solidFill>
                          <a:srgbClr val="231E1E"/>
                        </a:solidFill>
                        <a:effectLst/>
                        <a:latin typeface="MyriadPro" charset="0"/>
                      </a:endParaRPr>
                    </a:p>
                    <a:p>
                      <a:endParaRPr lang="en-US" sz="2000" dirty="0" smtClean="0">
                        <a:solidFill>
                          <a:srgbClr val="231E1E"/>
                        </a:solidFill>
                        <a:effectLst/>
                        <a:latin typeface="MyriadPro" charset="0"/>
                      </a:endParaRPr>
                    </a:p>
                    <a:p>
                      <a:endParaRPr lang="en-US" sz="2000" dirty="0" smtClean="0">
                        <a:solidFill>
                          <a:srgbClr val="231E1E"/>
                        </a:solidFill>
                        <a:effectLst/>
                        <a:latin typeface="MyriadPro" charset="0"/>
                      </a:endParaRPr>
                    </a:p>
                    <a:p>
                      <a:endParaRPr lang="en-US" sz="2000" dirty="0" smtClean="0">
                        <a:solidFill>
                          <a:srgbClr val="231E1E"/>
                        </a:solidFill>
                        <a:effectLst/>
                        <a:latin typeface="MyriadPro" charset="0"/>
                      </a:endParaRPr>
                    </a:p>
                    <a:p>
                      <a:endParaRPr lang="en-US" sz="2000" dirty="0" smtClean="0">
                        <a:solidFill>
                          <a:srgbClr val="231E1E"/>
                        </a:solidFill>
                        <a:effectLst/>
                        <a:latin typeface="MyriadPro" charset="0"/>
                      </a:endParaRPr>
                    </a:p>
                    <a:p>
                      <a:endParaRPr lang="en-US" sz="2000" dirty="0" smtClean="0">
                        <a:solidFill>
                          <a:srgbClr val="231E1E"/>
                        </a:solidFill>
                        <a:effectLst/>
                        <a:latin typeface="MyriadPro" charset="0"/>
                      </a:endParaRPr>
                    </a:p>
                    <a:p>
                      <a:endParaRPr lang="en-US" sz="2000" dirty="0" smtClean="0">
                        <a:solidFill>
                          <a:srgbClr val="231E1E"/>
                        </a:solidFill>
                        <a:effectLst/>
                        <a:latin typeface="MyriadPro" charset="0"/>
                      </a:endParaRPr>
                    </a:p>
                    <a:p>
                      <a:endParaRPr lang="en-US" sz="2000" dirty="0" smtClean="0">
                        <a:solidFill>
                          <a:srgbClr val="231E1E"/>
                        </a:solidFill>
                        <a:effectLst/>
                        <a:latin typeface="MyriadPro" charset="0"/>
                      </a:endParaRPr>
                    </a:p>
                    <a:p>
                      <a:endParaRPr lang="en-US" sz="2000" dirty="0" smtClean="0">
                        <a:solidFill>
                          <a:srgbClr val="231E1E"/>
                        </a:solidFill>
                        <a:effectLst/>
                        <a:latin typeface="MyriadPro" charset="0"/>
                      </a:endParaRPr>
                    </a:p>
                    <a:p>
                      <a:endParaRPr lang="en-US" sz="2000" dirty="0" smtClean="0">
                        <a:solidFill>
                          <a:srgbClr val="231E1E"/>
                        </a:solidFill>
                        <a:effectLst/>
                        <a:latin typeface="MyriadPro" charset="0"/>
                      </a:endParaRPr>
                    </a:p>
                    <a:p>
                      <a:endParaRPr lang="en-US" sz="2000" dirty="0">
                        <a:effectLst/>
                      </a:endParaRPr>
                    </a:p>
                  </a:txBody>
                  <a:tcPr anchor="ctr"/>
                </a:tc>
                <a:tc>
                  <a:txBody>
                    <a:bodyPr/>
                    <a:lstStyle/>
                    <a:p>
                      <a:pPr marL="457200" indent="-457200">
                        <a:buAutoNum type="arabicPeriod"/>
                      </a:pPr>
                      <a:r>
                        <a:rPr lang="en-US" sz="2000" dirty="0" smtClean="0">
                          <a:solidFill>
                            <a:srgbClr val="231E1E"/>
                          </a:solidFill>
                          <a:effectLst/>
                          <a:latin typeface="MyriadPro" charset="0"/>
                        </a:rPr>
                        <a:t>Mast </a:t>
                      </a:r>
                      <a:r>
                        <a:rPr lang="en-US" sz="2000" dirty="0">
                          <a:solidFill>
                            <a:srgbClr val="231E1E"/>
                          </a:solidFill>
                          <a:effectLst/>
                          <a:latin typeface="MyriadPro" charset="0"/>
                        </a:rPr>
                        <a:t>cells in blood and </a:t>
                      </a:r>
                      <a:r>
                        <a:rPr lang="en-US" sz="2000" dirty="0" smtClean="0">
                          <a:solidFill>
                            <a:srgbClr val="231E1E"/>
                          </a:solidFill>
                          <a:effectLst/>
                          <a:latin typeface="MyriadPro" charset="0"/>
                        </a:rPr>
                        <a:t>marrow</a:t>
                      </a:r>
                      <a:r>
                        <a:rPr lang="en-US" sz="2000" dirty="0">
                          <a:solidFill>
                            <a:srgbClr val="231E1E"/>
                          </a:solidFill>
                          <a:effectLst/>
                          <a:latin typeface="MyriadPro" charset="0"/>
                        </a:rPr>
                        <a:t>. </a:t>
                      </a:r>
                      <a:r>
                        <a:rPr lang="en-US" sz="2000" dirty="0" smtClean="0">
                          <a:solidFill>
                            <a:srgbClr val="231E1E"/>
                          </a:solidFill>
                          <a:effectLst/>
                          <a:latin typeface="MyriadPro" charset="0"/>
                        </a:rPr>
                        <a:t>Most </a:t>
                      </a:r>
                      <a:r>
                        <a:rPr lang="en-US" sz="2000" dirty="0">
                          <a:solidFill>
                            <a:srgbClr val="231E1E"/>
                          </a:solidFill>
                          <a:effectLst/>
                          <a:latin typeface="MyriadPro" charset="0"/>
                        </a:rPr>
                        <a:t>contain granules but some are </a:t>
                      </a:r>
                      <a:r>
                        <a:rPr lang="en-US" sz="2000" dirty="0" err="1">
                          <a:solidFill>
                            <a:srgbClr val="231E1E"/>
                          </a:solidFill>
                          <a:effectLst/>
                          <a:latin typeface="MyriadPro" charset="0"/>
                        </a:rPr>
                        <a:t>agranular</a:t>
                      </a:r>
                      <a:r>
                        <a:rPr lang="en-US" sz="2000" dirty="0">
                          <a:solidFill>
                            <a:srgbClr val="231E1E"/>
                          </a:solidFill>
                          <a:effectLst/>
                          <a:latin typeface="MyriadPro" charset="0"/>
                        </a:rPr>
                        <a:t> and may simulate monocytes</a:t>
                      </a:r>
                      <a:r>
                        <a:rPr lang="en-US" sz="2000" dirty="0" smtClean="0">
                          <a:solidFill>
                            <a:srgbClr val="231E1E"/>
                          </a:solidFill>
                          <a:effectLst/>
                          <a:latin typeface="MyriadPro" charset="0"/>
                        </a:rPr>
                        <a:t>.</a:t>
                      </a:r>
                    </a:p>
                    <a:p>
                      <a:pPr marL="457200" indent="-457200">
                        <a:buAutoNum type="arabicPeriod"/>
                      </a:pPr>
                      <a:endParaRPr lang="en-US" sz="2000" dirty="0" smtClean="0">
                        <a:solidFill>
                          <a:srgbClr val="231E1E"/>
                        </a:solidFill>
                        <a:effectLst/>
                        <a:latin typeface="MyriadPro" charset="0"/>
                      </a:endParaRPr>
                    </a:p>
                    <a:p>
                      <a:pPr marL="457200" indent="-457200">
                        <a:buAutoNum type="arabicPeriod"/>
                      </a:pPr>
                      <a:endParaRPr lang="en-US" sz="2000" dirty="0" smtClean="0">
                        <a:solidFill>
                          <a:srgbClr val="231E1E"/>
                        </a:solidFill>
                        <a:effectLst/>
                        <a:latin typeface="MyriadPro" charset="0"/>
                      </a:endParaRPr>
                    </a:p>
                    <a:p>
                      <a:pPr marL="457200" indent="-457200">
                        <a:buAutoNum type="arabicPeriod"/>
                      </a:pPr>
                      <a:endParaRPr lang="en-US" sz="2000" dirty="0" smtClean="0">
                        <a:solidFill>
                          <a:srgbClr val="231E1E"/>
                        </a:solidFill>
                        <a:effectLst/>
                        <a:latin typeface="MyriadPro" charset="0"/>
                      </a:endParaRPr>
                    </a:p>
                    <a:p>
                      <a:pPr marL="0" indent="0">
                        <a:buNone/>
                      </a:pPr>
                      <a:endParaRPr lang="en-US" sz="2000" dirty="0" smtClean="0">
                        <a:solidFill>
                          <a:srgbClr val="231E1E"/>
                        </a:solidFill>
                        <a:effectLst/>
                        <a:latin typeface="MyriadPro" charset="0"/>
                      </a:endParaRPr>
                    </a:p>
                    <a:p>
                      <a:pPr marL="0" indent="0">
                        <a:buNone/>
                      </a:pPr>
                      <a:endParaRPr lang="en-US" sz="2000" dirty="0" smtClean="0">
                        <a:solidFill>
                          <a:srgbClr val="231E1E"/>
                        </a:solidFill>
                        <a:effectLst/>
                        <a:latin typeface="MyriadPro" charset="0"/>
                      </a:endParaRPr>
                    </a:p>
                    <a:p>
                      <a:pPr marL="0" indent="0">
                        <a:buNone/>
                      </a:pPr>
                      <a:endParaRPr lang="en-US" sz="2000" dirty="0" smtClean="0">
                        <a:solidFill>
                          <a:srgbClr val="231E1E"/>
                        </a:solidFill>
                        <a:effectLst/>
                        <a:latin typeface="MyriadPro" charset="0"/>
                      </a:endParaRPr>
                    </a:p>
                    <a:p>
                      <a:pPr marL="0" indent="0">
                        <a:buNone/>
                      </a:pPr>
                      <a:endParaRPr lang="en-US" sz="2000" dirty="0" smtClean="0">
                        <a:solidFill>
                          <a:srgbClr val="231E1E"/>
                        </a:solidFill>
                        <a:effectLst/>
                        <a:latin typeface="MyriadPro" charset="0"/>
                      </a:endParaRPr>
                    </a:p>
                    <a:p>
                      <a:pPr marL="0" indent="0">
                        <a:buNone/>
                      </a:pPr>
                      <a:endParaRPr lang="en-US" sz="2000" dirty="0" smtClean="0">
                        <a:solidFill>
                          <a:srgbClr val="231E1E"/>
                        </a:solidFill>
                        <a:effectLst/>
                        <a:latin typeface="MyriadPro" charset="0"/>
                      </a:endParaRPr>
                    </a:p>
                    <a:p>
                      <a:pPr marL="0" indent="0">
                        <a:buNone/>
                      </a:pPr>
                      <a:endParaRPr lang="en-US" sz="2000" dirty="0" smtClean="0">
                        <a:solidFill>
                          <a:srgbClr val="231E1E"/>
                        </a:solidFill>
                        <a:effectLst/>
                        <a:latin typeface="MyriadPro" charset="0"/>
                      </a:endParaRPr>
                    </a:p>
                    <a:p>
                      <a:pPr marL="457200" indent="-457200">
                        <a:buAutoNum type="arabicPeriod"/>
                      </a:pPr>
                      <a:endParaRPr lang="en-US" sz="2000" dirty="0" smtClean="0">
                        <a:solidFill>
                          <a:srgbClr val="231E1E"/>
                        </a:solidFill>
                        <a:effectLst/>
                        <a:latin typeface="MyriadPro" charset="0"/>
                      </a:endParaRPr>
                    </a:p>
                    <a:p>
                      <a:pPr marL="457200" indent="-457200">
                        <a:buAutoNum type="arabicPeriod"/>
                      </a:pPr>
                      <a:endParaRPr lang="en-US" sz="2000" dirty="0" smtClean="0">
                        <a:solidFill>
                          <a:srgbClr val="231E1E"/>
                        </a:solidFill>
                        <a:effectLst/>
                        <a:latin typeface="MyriadPro" charset="0"/>
                      </a:endParaRPr>
                    </a:p>
                    <a:p>
                      <a:pPr marL="0" indent="0">
                        <a:buNone/>
                      </a:pPr>
                      <a:r>
                        <a:rPr lang="en-US" sz="2000" dirty="0" smtClean="0">
                          <a:solidFill>
                            <a:srgbClr val="231E1E"/>
                          </a:solidFill>
                          <a:effectLst/>
                          <a:latin typeface="MyriadPro" charset="0"/>
                        </a:rPr>
                        <a:t> </a:t>
                      </a:r>
                      <a:endParaRPr lang="en-US" sz="2000" dirty="0">
                        <a:effectLst/>
                      </a:endParaRPr>
                    </a:p>
                  </a:txBody>
                  <a:tcPr anchor="ctr"/>
                </a:tc>
                <a:tc>
                  <a:txBody>
                    <a:bodyPr/>
                    <a:lstStyle/>
                    <a:p>
                      <a:pPr>
                        <a:buFont typeface="+mj-lt"/>
                        <a:buAutoNum type="arabicPeriod"/>
                      </a:pPr>
                      <a:r>
                        <a:rPr lang="en-US" sz="2000" dirty="0">
                          <a:solidFill>
                            <a:srgbClr val="231E1E"/>
                          </a:solidFill>
                          <a:effectLst/>
                          <a:latin typeface="MyriadPro" charset="0"/>
                        </a:rPr>
                        <a:t>Fever, headache, </a:t>
                      </a:r>
                      <a:r>
                        <a:rPr lang="en-US" sz="2000" dirty="0" err="1">
                          <a:solidFill>
                            <a:srgbClr val="231E1E"/>
                          </a:solidFill>
                          <a:effectLst/>
                          <a:latin typeface="MyriadPro" charset="0"/>
                        </a:rPr>
                        <a:t>ushing</a:t>
                      </a:r>
                      <a:r>
                        <a:rPr lang="en-US" sz="2000" dirty="0">
                          <a:solidFill>
                            <a:srgbClr val="231E1E"/>
                          </a:solidFill>
                          <a:effectLst/>
                          <a:latin typeface="MyriadPro" charset="0"/>
                        </a:rPr>
                        <a:t> of face and trunk, pruritus may be present</a:t>
                      </a:r>
                      <a:r>
                        <a:rPr lang="en-US" sz="2000" dirty="0" smtClean="0">
                          <a:solidFill>
                            <a:srgbClr val="231E1E"/>
                          </a:solidFill>
                          <a:effectLst/>
                          <a:latin typeface="MyriadPro" charset="0"/>
                        </a:rPr>
                        <a:t>.</a:t>
                      </a:r>
                    </a:p>
                    <a:p>
                      <a:pPr>
                        <a:buFont typeface="+mj-lt"/>
                        <a:buAutoNum type="arabicPeriod"/>
                      </a:pPr>
                      <a:r>
                        <a:rPr lang="en-US" sz="2000" dirty="0" smtClean="0">
                          <a:solidFill>
                            <a:srgbClr val="231E1E"/>
                          </a:solidFill>
                          <a:effectLst/>
                          <a:latin typeface="MyriadPro" charset="0"/>
                        </a:rPr>
                        <a:t> </a:t>
                      </a:r>
                      <a:endParaRPr lang="en-US" sz="2000" dirty="0">
                        <a:solidFill>
                          <a:srgbClr val="231E1E"/>
                        </a:solidFill>
                        <a:effectLst/>
                        <a:latin typeface="MyriadPro" charset="0"/>
                      </a:endParaRPr>
                    </a:p>
                    <a:p>
                      <a:pPr>
                        <a:buFont typeface="+mj-lt"/>
                        <a:buAutoNum type="arabicPeriod"/>
                      </a:pPr>
                      <a:r>
                        <a:rPr lang="en-US" sz="2000" dirty="0">
                          <a:solidFill>
                            <a:srgbClr val="231E1E"/>
                          </a:solidFill>
                          <a:effectLst/>
                          <a:latin typeface="MyriadPro" charset="0"/>
                        </a:rPr>
                        <a:t>Abdominal pain, peptic ulcer, bone pain, diarrhea more common than other AML subtypes. </a:t>
                      </a:r>
                      <a:endParaRPr lang="en-US" sz="2000" dirty="0" smtClean="0">
                        <a:solidFill>
                          <a:srgbClr val="231E1E"/>
                        </a:solidFill>
                        <a:effectLst/>
                        <a:latin typeface="MyriadPro" charset="0"/>
                      </a:endParaRPr>
                    </a:p>
                    <a:p>
                      <a:pPr>
                        <a:buFont typeface="+mj-lt"/>
                        <a:buAutoNum type="arabicPeriod"/>
                      </a:pPr>
                      <a:endParaRPr lang="en-US" sz="2000" dirty="0">
                        <a:solidFill>
                          <a:srgbClr val="231E1E"/>
                        </a:solidFill>
                        <a:effectLst/>
                        <a:latin typeface="MyriadPro" charset="0"/>
                      </a:endParaRPr>
                    </a:p>
                    <a:p>
                      <a:pPr>
                        <a:buFont typeface="+mj-lt"/>
                        <a:buAutoNum type="arabicPeriod"/>
                      </a:pPr>
                      <a:r>
                        <a:rPr lang="en-US" sz="2000" dirty="0">
                          <a:solidFill>
                            <a:srgbClr val="231E1E"/>
                          </a:solidFill>
                          <a:effectLst/>
                          <a:latin typeface="MyriadPro" charset="0"/>
                        </a:rPr>
                        <a:t>Hepatomegaly, splenomegaly common. </a:t>
                      </a:r>
                      <a:endParaRPr lang="en-US" sz="2000" dirty="0" smtClean="0">
                        <a:solidFill>
                          <a:srgbClr val="231E1E"/>
                        </a:solidFill>
                        <a:effectLst/>
                        <a:latin typeface="MyriadPro" charset="0"/>
                      </a:endParaRPr>
                    </a:p>
                    <a:p>
                      <a:pPr>
                        <a:buFont typeface="+mj-lt"/>
                        <a:buAutoNum type="arabicPeriod"/>
                      </a:pPr>
                      <a:endParaRPr lang="en-US" sz="2000" dirty="0">
                        <a:solidFill>
                          <a:srgbClr val="231E1E"/>
                        </a:solidFill>
                        <a:effectLst/>
                        <a:latin typeface="MyriadPro" charset="0"/>
                      </a:endParaRPr>
                    </a:p>
                    <a:p>
                      <a:pPr>
                        <a:buFont typeface="+mj-lt"/>
                        <a:buAutoNum type="arabicPeriod"/>
                      </a:pPr>
                      <a:r>
                        <a:rPr lang="en-US" sz="2000" dirty="0">
                          <a:solidFill>
                            <a:srgbClr val="231E1E"/>
                          </a:solidFill>
                          <a:effectLst/>
                          <a:latin typeface="MyriadPro" charset="0"/>
                        </a:rPr>
                        <a:t>Hemorrhagic diathesis may be evident. </a:t>
                      </a:r>
                      <a:endParaRPr lang="en-US" sz="2000" dirty="0" smtClean="0">
                        <a:solidFill>
                          <a:srgbClr val="231E1E"/>
                        </a:solidFill>
                        <a:effectLst/>
                        <a:latin typeface="MyriadPro" charset="0"/>
                      </a:endParaRPr>
                    </a:p>
                    <a:p>
                      <a:pPr>
                        <a:buFont typeface="+mj-lt"/>
                        <a:buAutoNum type="arabicPeriod"/>
                      </a:pPr>
                      <a:endParaRPr lang="en-US" sz="2000" dirty="0" smtClean="0">
                        <a:solidFill>
                          <a:srgbClr val="231E1E"/>
                        </a:solidFill>
                        <a:effectLst/>
                        <a:latin typeface="MyriadPro" charset="0"/>
                      </a:endParaRPr>
                    </a:p>
                    <a:p>
                      <a:pPr>
                        <a:buFont typeface="+mj-lt"/>
                        <a:buAutoNum type="arabicPeriod"/>
                      </a:pPr>
                      <a:endParaRPr lang="en-US" sz="2000" dirty="0" smtClean="0">
                        <a:solidFill>
                          <a:srgbClr val="231E1E"/>
                        </a:solidFill>
                        <a:effectLst/>
                        <a:latin typeface="MyriadPro" charset="0"/>
                      </a:endParaRPr>
                    </a:p>
                    <a:p>
                      <a:pPr>
                        <a:buFont typeface="+mj-lt"/>
                        <a:buAutoNum type="arabicPeriod"/>
                      </a:pPr>
                      <a:endParaRPr lang="en-US" sz="2000" dirty="0" smtClean="0">
                        <a:solidFill>
                          <a:srgbClr val="231E1E"/>
                        </a:solidFill>
                        <a:effectLst/>
                        <a:latin typeface="MyriadPro" charset="0"/>
                      </a:endParaRPr>
                    </a:p>
                    <a:p>
                      <a:pPr>
                        <a:buFont typeface="+mj-lt"/>
                        <a:buNone/>
                      </a:pPr>
                      <a:endParaRPr lang="en-US" sz="2000" dirty="0">
                        <a:solidFill>
                          <a:srgbClr val="231E1E"/>
                        </a:solidFill>
                        <a:effectLst/>
                        <a:latin typeface="MyriadPro" charset="0"/>
                      </a:endParaRPr>
                    </a:p>
                  </a:txBody>
                  <a:tcPr anchor="ctr"/>
                </a:tc>
                <a:tc>
                  <a:txBody>
                    <a:bodyPr/>
                    <a:lstStyle/>
                    <a:p>
                      <a:pPr>
                        <a:buFont typeface="+mj-lt"/>
                        <a:buAutoNum type="arabicPeriod"/>
                      </a:pPr>
                      <a:r>
                        <a:rPr lang="en-US" sz="2000" dirty="0">
                          <a:solidFill>
                            <a:srgbClr val="231E1E"/>
                          </a:solidFill>
                          <a:effectLst/>
                          <a:latin typeface="MyriadPro" charset="0"/>
                        </a:rPr>
                        <a:t>CD13, CD33, CD68, CD117 often positive</a:t>
                      </a:r>
                      <a:r>
                        <a:rPr lang="en-US" sz="2000" dirty="0" smtClean="0">
                          <a:solidFill>
                            <a:srgbClr val="231E1E"/>
                          </a:solidFill>
                          <a:effectLst/>
                          <a:latin typeface="MyriadPro" charset="0"/>
                        </a:rPr>
                        <a:t>.</a:t>
                      </a:r>
                    </a:p>
                    <a:p>
                      <a:pPr>
                        <a:buFont typeface="+mj-lt"/>
                        <a:buAutoNum type="arabicPeriod"/>
                      </a:pPr>
                      <a:endParaRPr lang="en-US" sz="2000" dirty="0" smtClean="0">
                        <a:solidFill>
                          <a:srgbClr val="231E1E"/>
                        </a:solidFill>
                        <a:effectLst/>
                        <a:latin typeface="MyriadPro" charset="0"/>
                      </a:endParaRPr>
                    </a:p>
                    <a:p>
                      <a:pPr>
                        <a:buFont typeface="+mj-lt"/>
                        <a:buAutoNum type="arabicPeriod"/>
                      </a:pPr>
                      <a:endParaRPr lang="en-US" sz="2000" dirty="0">
                        <a:solidFill>
                          <a:srgbClr val="231E1E"/>
                        </a:solidFill>
                        <a:effectLst/>
                        <a:latin typeface="MyriadPro" charset="0"/>
                      </a:endParaRPr>
                    </a:p>
                    <a:p>
                      <a:pPr>
                        <a:buFont typeface="+mj-lt"/>
                        <a:buAutoNum type="arabicPeriod"/>
                      </a:pPr>
                      <a:r>
                        <a:rPr lang="en-US" sz="2000" dirty="0">
                          <a:solidFill>
                            <a:srgbClr val="231E1E"/>
                          </a:solidFill>
                          <a:effectLst/>
                          <a:latin typeface="MyriadPro" charset="0"/>
                        </a:rPr>
                        <a:t>Cells positive for </a:t>
                      </a:r>
                      <a:r>
                        <a:rPr lang="en-US" sz="2000" dirty="0" err="1">
                          <a:solidFill>
                            <a:srgbClr val="231E1E"/>
                          </a:solidFill>
                          <a:effectLst/>
                          <a:latin typeface="MyriadPro" charset="0"/>
                        </a:rPr>
                        <a:t>tryptase</a:t>
                      </a:r>
                      <a:r>
                        <a:rPr lang="en-US" sz="2000" dirty="0">
                          <a:solidFill>
                            <a:srgbClr val="231E1E"/>
                          </a:solidFill>
                          <a:effectLst/>
                          <a:latin typeface="MyriadPro" charset="0"/>
                        </a:rPr>
                        <a:t> staining and serum </a:t>
                      </a:r>
                      <a:r>
                        <a:rPr lang="en-US" sz="2000" dirty="0" err="1">
                          <a:solidFill>
                            <a:srgbClr val="231E1E"/>
                          </a:solidFill>
                          <a:effectLst/>
                          <a:latin typeface="MyriadPro" charset="0"/>
                        </a:rPr>
                        <a:t>tryptase</a:t>
                      </a:r>
                      <a:r>
                        <a:rPr lang="en-US" sz="2000" dirty="0">
                          <a:solidFill>
                            <a:srgbClr val="231E1E"/>
                          </a:solidFill>
                          <a:effectLst/>
                          <a:latin typeface="MyriadPro" charset="0"/>
                        </a:rPr>
                        <a:t> elevated. </a:t>
                      </a:r>
                      <a:endParaRPr lang="en-US" sz="2000" dirty="0" smtClean="0">
                        <a:solidFill>
                          <a:srgbClr val="231E1E"/>
                        </a:solidFill>
                        <a:effectLst/>
                        <a:latin typeface="MyriadPro" charset="0"/>
                      </a:endParaRPr>
                    </a:p>
                    <a:p>
                      <a:pPr>
                        <a:buFont typeface="+mj-lt"/>
                        <a:buAutoNum type="arabicPeriod"/>
                      </a:pPr>
                      <a:endParaRPr lang="en-US" sz="2000" dirty="0">
                        <a:solidFill>
                          <a:srgbClr val="231E1E"/>
                        </a:solidFill>
                        <a:effectLst/>
                        <a:latin typeface="MyriadPro" charset="0"/>
                      </a:endParaRPr>
                    </a:p>
                    <a:p>
                      <a:pPr>
                        <a:buFont typeface="+mj-lt"/>
                        <a:buAutoNum type="arabicPeriod"/>
                      </a:pPr>
                      <a:r>
                        <a:rPr lang="en-US" sz="2000" dirty="0" err="1">
                          <a:solidFill>
                            <a:srgbClr val="231E1E"/>
                          </a:solidFill>
                          <a:effectLst/>
                          <a:latin typeface="MyriadPro" charset="0"/>
                        </a:rPr>
                        <a:t>Hyperhistaminemia</a:t>
                      </a:r>
                      <a:r>
                        <a:rPr lang="en-US" sz="2000" dirty="0">
                          <a:solidFill>
                            <a:srgbClr val="231E1E"/>
                          </a:solidFill>
                          <a:effectLst/>
                          <a:latin typeface="MyriadPro" charset="0"/>
                        </a:rPr>
                        <a:t> and </a:t>
                      </a:r>
                      <a:r>
                        <a:rPr lang="en-US" sz="2000" dirty="0" err="1">
                          <a:solidFill>
                            <a:srgbClr val="231E1E"/>
                          </a:solidFill>
                          <a:effectLst/>
                          <a:latin typeface="MyriadPro" charset="0"/>
                        </a:rPr>
                        <a:t>hyperhistaminuria</a:t>
                      </a:r>
                      <a:r>
                        <a:rPr lang="en-US" sz="2000" dirty="0">
                          <a:solidFill>
                            <a:srgbClr val="231E1E"/>
                          </a:solidFill>
                          <a:effectLst/>
                          <a:latin typeface="MyriadPro" charset="0"/>
                        </a:rPr>
                        <a:t>. </a:t>
                      </a:r>
                      <a:endParaRPr lang="en-US" sz="2000" dirty="0" smtClean="0">
                        <a:solidFill>
                          <a:srgbClr val="231E1E"/>
                        </a:solidFill>
                        <a:effectLst/>
                        <a:latin typeface="MyriadPro" charset="0"/>
                      </a:endParaRPr>
                    </a:p>
                    <a:p>
                      <a:pPr>
                        <a:buFont typeface="+mj-lt"/>
                        <a:buAutoNum type="arabicPeriod"/>
                      </a:pPr>
                      <a:endParaRPr lang="en-US" sz="2000" dirty="0" smtClean="0">
                        <a:solidFill>
                          <a:srgbClr val="231E1E"/>
                        </a:solidFill>
                        <a:effectLst/>
                        <a:latin typeface="MyriadPro" charset="0"/>
                      </a:endParaRPr>
                    </a:p>
                    <a:p>
                      <a:pPr>
                        <a:buFont typeface="+mj-lt"/>
                        <a:buAutoNum type="arabicPeriod"/>
                      </a:pPr>
                      <a:endParaRPr lang="en-US" sz="2000" dirty="0" smtClean="0">
                        <a:solidFill>
                          <a:srgbClr val="231E1E"/>
                        </a:solidFill>
                        <a:effectLst/>
                        <a:latin typeface="MyriadPro" charset="0"/>
                      </a:endParaRPr>
                    </a:p>
                    <a:p>
                      <a:pPr>
                        <a:buFont typeface="+mj-lt"/>
                        <a:buAutoNum type="arabicPeriod"/>
                      </a:pPr>
                      <a:endParaRPr lang="en-US" sz="2000" dirty="0" smtClean="0">
                        <a:solidFill>
                          <a:srgbClr val="231E1E"/>
                        </a:solidFill>
                        <a:effectLst/>
                        <a:latin typeface="MyriadPro" charset="0"/>
                      </a:endParaRPr>
                    </a:p>
                    <a:p>
                      <a:pPr>
                        <a:buFont typeface="+mj-lt"/>
                        <a:buAutoNum type="arabicPeriod"/>
                      </a:pPr>
                      <a:endParaRPr lang="en-US" sz="2000" dirty="0" smtClean="0">
                        <a:solidFill>
                          <a:srgbClr val="231E1E"/>
                        </a:solidFill>
                        <a:effectLst/>
                        <a:latin typeface="MyriadPro" charset="0"/>
                      </a:endParaRPr>
                    </a:p>
                    <a:p>
                      <a:pPr>
                        <a:buFont typeface="+mj-lt"/>
                        <a:buAutoNum type="arabicPeriod"/>
                      </a:pPr>
                      <a:endParaRPr lang="en-US" sz="2000" dirty="0" smtClean="0">
                        <a:solidFill>
                          <a:srgbClr val="231E1E"/>
                        </a:solidFill>
                        <a:effectLst/>
                        <a:latin typeface="MyriadPro" charset="0"/>
                      </a:endParaRPr>
                    </a:p>
                    <a:p>
                      <a:pPr>
                        <a:buFont typeface="+mj-lt"/>
                        <a:buAutoNum type="arabicPeriod"/>
                      </a:pPr>
                      <a:endParaRPr lang="en-US" sz="2000" dirty="0" smtClean="0">
                        <a:solidFill>
                          <a:srgbClr val="231E1E"/>
                        </a:solidFill>
                        <a:effectLst/>
                        <a:latin typeface="MyriadPro" charset="0"/>
                      </a:endParaRPr>
                    </a:p>
                    <a:p>
                      <a:pPr>
                        <a:buFont typeface="+mj-lt"/>
                        <a:buAutoNum type="arabicPeriod"/>
                      </a:pPr>
                      <a:endParaRPr lang="en-US" sz="2000" dirty="0" smtClean="0">
                        <a:solidFill>
                          <a:srgbClr val="231E1E"/>
                        </a:solidFill>
                        <a:effectLst/>
                        <a:latin typeface="MyriadPro" charset="0"/>
                      </a:endParaRPr>
                    </a:p>
                    <a:p>
                      <a:pPr>
                        <a:buFont typeface="+mj-lt"/>
                        <a:buAutoNum type="arabicPeriod"/>
                      </a:pPr>
                      <a:endParaRPr lang="en-US" sz="2000" dirty="0">
                        <a:solidFill>
                          <a:srgbClr val="231E1E"/>
                        </a:solidFill>
                        <a:effectLst/>
                        <a:latin typeface="MyriadPro" charset="0"/>
                      </a:endParaRPr>
                    </a:p>
                  </a:txBody>
                  <a:tcPr anchor="ctr"/>
                </a:tc>
              </a:tr>
            </a:tbl>
          </a:graphicData>
        </a:graphic>
      </p:graphicFrame>
    </p:spTree>
    <p:extLst>
      <p:ext uri="{BB962C8B-B14F-4D97-AF65-F5344CB8AC3E}">
        <p14:creationId xmlns="" xmlns:p14="http://schemas.microsoft.com/office/powerpoint/2010/main" val="46865894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6052" y="368135"/>
            <a:ext cx="11815948" cy="5533901"/>
          </a:xfrm>
        </p:spPr>
        <p:txBody>
          <a:bodyPr>
            <a:normAutofit fontScale="90000"/>
          </a:bodyPr>
          <a:lstStyle/>
          <a:p>
            <a:r>
              <a:rPr lang="en-US" sz="3200" b="1" u="sng" dirty="0" smtClean="0">
                <a:latin typeface="Times New Roman" charset="0"/>
                <a:ea typeface="Times New Roman" charset="0"/>
                <a:cs typeface="Times New Roman" charset="0"/>
              </a:rPr>
              <a:t>DIAGNOSTIC EVALUATION :-</a:t>
            </a:r>
            <a:r>
              <a:rPr lang="en-US" sz="3200" dirty="0" smtClean="0">
                <a:latin typeface="Times New Roman" charset="0"/>
                <a:ea typeface="Times New Roman" charset="0"/>
                <a:cs typeface="Times New Roman" charset="0"/>
              </a:rPr>
              <a:t/>
            </a:r>
            <a:br>
              <a:rPr lang="en-US" sz="3200" dirty="0" smtClean="0">
                <a:latin typeface="Times New Roman" charset="0"/>
                <a:ea typeface="Times New Roman" charset="0"/>
                <a:cs typeface="Times New Roman" charset="0"/>
              </a:rPr>
            </a:br>
            <a:r>
              <a:rPr lang="en-US" sz="3200" dirty="0">
                <a:latin typeface="Times New Roman" charset="0"/>
                <a:ea typeface="Times New Roman" charset="0"/>
                <a:cs typeface="Times New Roman" charset="0"/>
              </a:rPr>
              <a:t/>
            </a:r>
            <a:br>
              <a:rPr lang="en-US" sz="3200" dirty="0">
                <a:latin typeface="Times New Roman" charset="0"/>
                <a:ea typeface="Times New Roman" charset="0"/>
                <a:cs typeface="Times New Roman" charset="0"/>
              </a:rPr>
            </a:br>
            <a:r>
              <a:rPr lang="en-US" sz="3200" b="1" u="sng" dirty="0" smtClean="0">
                <a:latin typeface="Times New Roman" charset="0"/>
                <a:ea typeface="Times New Roman" charset="0"/>
                <a:cs typeface="Times New Roman" charset="0"/>
              </a:rPr>
              <a:t>1.HISTORY:-</a:t>
            </a:r>
            <a:r>
              <a:rPr lang="en-US" sz="2400" dirty="0" smtClean="0">
                <a:latin typeface="Times New Roman" charset="0"/>
                <a:ea typeface="Times New Roman" charset="0"/>
                <a:cs typeface="Times New Roman" charset="0"/>
              </a:rPr>
              <a:t/>
            </a:r>
            <a:br>
              <a:rPr lang="en-US" sz="2400" dirty="0" smtClean="0">
                <a:latin typeface="Times New Roman" charset="0"/>
                <a:ea typeface="Times New Roman" charset="0"/>
                <a:cs typeface="Times New Roman" charset="0"/>
              </a:rPr>
            </a:br>
            <a:r>
              <a:rPr lang="en-US" sz="2400" dirty="0">
                <a:latin typeface="Times New Roman" charset="0"/>
                <a:ea typeface="Times New Roman" charset="0"/>
                <a:cs typeface="Times New Roman" charset="0"/>
              </a:rPr>
              <a:t/>
            </a:r>
            <a:br>
              <a:rPr lang="en-US" sz="2400" dirty="0">
                <a:latin typeface="Times New Roman" charset="0"/>
                <a:ea typeface="Times New Roman" charset="0"/>
                <a:cs typeface="Times New Roman" charset="0"/>
              </a:rPr>
            </a:br>
            <a:r>
              <a:rPr lang="en-US" sz="3100" dirty="0" smtClean="0">
                <a:latin typeface="Times New Roman" charset="0"/>
                <a:ea typeface="Times New Roman" charset="0"/>
                <a:cs typeface="Times New Roman" charset="0"/>
              </a:rPr>
              <a:t>-Increased fatigue or decreased exercise tolerance (</a:t>
            </a:r>
            <a:r>
              <a:rPr lang="en-US" sz="3100" dirty="0" err="1" smtClean="0">
                <a:latin typeface="Times New Roman" charset="0"/>
                <a:ea typeface="Times New Roman" charset="0"/>
                <a:cs typeface="Times New Roman" charset="0"/>
              </a:rPr>
              <a:t>Anaemia</a:t>
            </a:r>
            <a:r>
              <a:rPr lang="en-US" sz="3100" dirty="0" smtClean="0">
                <a:latin typeface="Times New Roman" charset="0"/>
                <a:ea typeface="Times New Roman" charset="0"/>
                <a:cs typeface="Times New Roman" charset="0"/>
              </a:rPr>
              <a:t>)</a:t>
            </a:r>
            <a:br>
              <a:rPr lang="en-US" sz="3100" dirty="0" smtClean="0">
                <a:latin typeface="Times New Roman" charset="0"/>
                <a:ea typeface="Times New Roman" charset="0"/>
                <a:cs typeface="Times New Roman" charset="0"/>
              </a:rPr>
            </a:br>
            <a:r>
              <a:rPr lang="en-US" sz="3100" dirty="0" smtClean="0">
                <a:latin typeface="Times New Roman" charset="0"/>
                <a:ea typeface="Times New Roman" charset="0"/>
                <a:cs typeface="Times New Roman" charset="0"/>
              </a:rPr>
              <a:t/>
            </a:r>
            <a:br>
              <a:rPr lang="en-US" sz="3100" dirty="0" smtClean="0">
                <a:latin typeface="Times New Roman" charset="0"/>
                <a:ea typeface="Times New Roman" charset="0"/>
                <a:cs typeface="Times New Roman" charset="0"/>
              </a:rPr>
            </a:br>
            <a:r>
              <a:rPr lang="en-US" sz="3100" dirty="0">
                <a:latin typeface="Times New Roman" charset="0"/>
                <a:ea typeface="Times New Roman" charset="0"/>
                <a:cs typeface="Times New Roman" charset="0"/>
              </a:rPr>
              <a:t>-</a:t>
            </a:r>
            <a:r>
              <a:rPr lang="en-US" sz="3100" dirty="0" smtClean="0">
                <a:latin typeface="Times New Roman" charset="0"/>
                <a:ea typeface="Times New Roman" charset="0"/>
                <a:cs typeface="Times New Roman" charset="0"/>
              </a:rPr>
              <a:t>Excess bleeding or bleeding from unusual sites (</a:t>
            </a:r>
            <a:r>
              <a:rPr lang="en-US" sz="3100" dirty="0" err="1" smtClean="0">
                <a:latin typeface="Times New Roman" charset="0"/>
                <a:ea typeface="Times New Roman" charset="0"/>
                <a:cs typeface="Times New Roman" charset="0"/>
              </a:rPr>
              <a:t>DIC,Thrombocytopenia</a:t>
            </a:r>
            <a:r>
              <a:rPr lang="en-US" sz="3100" dirty="0" smtClean="0">
                <a:latin typeface="Times New Roman" charset="0"/>
                <a:ea typeface="Times New Roman" charset="0"/>
                <a:cs typeface="Times New Roman" charset="0"/>
              </a:rPr>
              <a:t>)</a:t>
            </a:r>
            <a:br>
              <a:rPr lang="en-US" sz="3100" dirty="0" smtClean="0">
                <a:latin typeface="Times New Roman" charset="0"/>
                <a:ea typeface="Times New Roman" charset="0"/>
                <a:cs typeface="Times New Roman" charset="0"/>
              </a:rPr>
            </a:br>
            <a:r>
              <a:rPr lang="en-US" sz="3100" dirty="0" smtClean="0">
                <a:latin typeface="Times New Roman" charset="0"/>
                <a:ea typeface="Times New Roman" charset="0"/>
                <a:cs typeface="Times New Roman" charset="0"/>
              </a:rPr>
              <a:t/>
            </a:r>
            <a:br>
              <a:rPr lang="en-US" sz="3100" dirty="0" smtClean="0">
                <a:latin typeface="Times New Roman" charset="0"/>
                <a:ea typeface="Times New Roman" charset="0"/>
                <a:cs typeface="Times New Roman" charset="0"/>
              </a:rPr>
            </a:br>
            <a:r>
              <a:rPr lang="en-US" sz="3100" dirty="0">
                <a:latin typeface="Times New Roman" charset="0"/>
                <a:ea typeface="Times New Roman" charset="0"/>
                <a:cs typeface="Times New Roman" charset="0"/>
              </a:rPr>
              <a:t>-</a:t>
            </a:r>
            <a:r>
              <a:rPr lang="en-US" sz="3100" dirty="0" smtClean="0">
                <a:latin typeface="Times New Roman" charset="0"/>
                <a:ea typeface="Times New Roman" charset="0"/>
                <a:cs typeface="Times New Roman" charset="0"/>
              </a:rPr>
              <a:t>Fever or recurrent infections( Neutropenia)</a:t>
            </a:r>
            <a:br>
              <a:rPr lang="en-US" sz="3100" dirty="0" smtClean="0">
                <a:latin typeface="Times New Roman" charset="0"/>
                <a:ea typeface="Times New Roman" charset="0"/>
                <a:cs typeface="Times New Roman" charset="0"/>
              </a:rPr>
            </a:br>
            <a:r>
              <a:rPr lang="en-US" sz="3100" dirty="0" smtClean="0">
                <a:latin typeface="Times New Roman" charset="0"/>
                <a:ea typeface="Times New Roman" charset="0"/>
                <a:cs typeface="Times New Roman" charset="0"/>
              </a:rPr>
              <a:t/>
            </a:r>
            <a:br>
              <a:rPr lang="en-US" sz="3100" dirty="0" smtClean="0">
                <a:latin typeface="Times New Roman" charset="0"/>
                <a:ea typeface="Times New Roman" charset="0"/>
                <a:cs typeface="Times New Roman" charset="0"/>
              </a:rPr>
            </a:br>
            <a:r>
              <a:rPr lang="en-US" sz="3100" dirty="0">
                <a:latin typeface="Times New Roman" charset="0"/>
                <a:ea typeface="Times New Roman" charset="0"/>
                <a:cs typeface="Times New Roman" charset="0"/>
              </a:rPr>
              <a:t>-</a:t>
            </a:r>
            <a:r>
              <a:rPr lang="en-US" sz="3100" dirty="0" smtClean="0">
                <a:latin typeface="Times New Roman" charset="0"/>
                <a:ea typeface="Times New Roman" charset="0"/>
                <a:cs typeface="Times New Roman" charset="0"/>
              </a:rPr>
              <a:t>Headache , vision changes , non focal neurological abnormalities (CNS </a:t>
            </a:r>
            <a:r>
              <a:rPr lang="en-US" sz="3100" dirty="0" err="1" smtClean="0">
                <a:latin typeface="Times New Roman" charset="0"/>
                <a:ea typeface="Times New Roman" charset="0"/>
                <a:cs typeface="Times New Roman" charset="0"/>
              </a:rPr>
              <a:t>Leukaemia</a:t>
            </a:r>
            <a:r>
              <a:rPr lang="en-US" sz="3100" dirty="0" smtClean="0">
                <a:latin typeface="Times New Roman" charset="0"/>
                <a:ea typeface="Times New Roman" charset="0"/>
                <a:cs typeface="Times New Roman" charset="0"/>
              </a:rPr>
              <a:t> or bleed)</a:t>
            </a:r>
            <a:br>
              <a:rPr lang="en-US" sz="3100" dirty="0" smtClean="0">
                <a:latin typeface="Times New Roman" charset="0"/>
                <a:ea typeface="Times New Roman" charset="0"/>
                <a:cs typeface="Times New Roman" charset="0"/>
              </a:rPr>
            </a:br>
            <a:r>
              <a:rPr lang="en-US" sz="3100" dirty="0" smtClean="0">
                <a:latin typeface="Times New Roman" charset="0"/>
                <a:ea typeface="Times New Roman" charset="0"/>
                <a:cs typeface="Times New Roman" charset="0"/>
              </a:rPr>
              <a:t/>
            </a:r>
            <a:br>
              <a:rPr lang="en-US" sz="3100" dirty="0" smtClean="0">
                <a:latin typeface="Times New Roman" charset="0"/>
                <a:ea typeface="Times New Roman" charset="0"/>
                <a:cs typeface="Times New Roman" charset="0"/>
              </a:rPr>
            </a:br>
            <a:endParaRPr lang="en-US" sz="3100" dirty="0">
              <a:latin typeface="Times New Roman" charset="0"/>
              <a:ea typeface="Times New Roman" charset="0"/>
              <a:cs typeface="Times New Roman" charset="0"/>
            </a:endParaRPr>
          </a:p>
        </p:txBody>
      </p:sp>
    </p:spTree>
    <p:extLst>
      <p:ext uri="{BB962C8B-B14F-4D97-AF65-F5344CB8AC3E}">
        <p14:creationId xmlns="" xmlns:p14="http://schemas.microsoft.com/office/powerpoint/2010/main" val="64391958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756" y="365125"/>
            <a:ext cx="11140044" cy="6059426"/>
          </a:xfrm>
        </p:spPr>
        <p:txBody>
          <a:bodyPr>
            <a:normAutofit/>
          </a:bodyPr>
          <a:lstStyle/>
          <a:p>
            <a:r>
              <a:rPr lang="en-US" sz="2800" dirty="0" smtClean="0">
                <a:latin typeface="Times New Roman" charset="0"/>
                <a:ea typeface="Times New Roman" charset="0"/>
                <a:cs typeface="Times New Roman" charset="0"/>
              </a:rPr>
              <a:t>-Early satiety (</a:t>
            </a:r>
            <a:r>
              <a:rPr lang="en-US" sz="2800" dirty="0" err="1" smtClean="0">
                <a:latin typeface="Times New Roman" charset="0"/>
                <a:ea typeface="Times New Roman" charset="0"/>
                <a:cs typeface="Times New Roman" charset="0"/>
              </a:rPr>
              <a:t>Spleenomegaly</a:t>
            </a:r>
            <a:r>
              <a:rPr lang="en-US" sz="2800" dirty="0" smtClean="0">
                <a:latin typeface="Times New Roman" charset="0"/>
                <a:ea typeface="Times New Roman" charset="0"/>
                <a:cs typeface="Times New Roman" charset="0"/>
              </a:rPr>
              <a:t>)</a:t>
            </a:r>
            <a:br>
              <a:rPr lang="en-US" sz="2800" dirty="0" smtClean="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
            </a:r>
            <a:br>
              <a:rPr lang="en-US" sz="2800" dirty="0" smtClean="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-Family history of AML (</a:t>
            </a:r>
            <a:r>
              <a:rPr lang="en-US" sz="2800" dirty="0" err="1" smtClean="0">
                <a:latin typeface="Times New Roman" charset="0"/>
                <a:ea typeface="Times New Roman" charset="0"/>
                <a:cs typeface="Times New Roman" charset="0"/>
              </a:rPr>
              <a:t>Fanconi</a:t>
            </a:r>
            <a:r>
              <a:rPr lang="en-US" sz="2800" dirty="0" smtClean="0">
                <a:latin typeface="Times New Roman" charset="0"/>
                <a:ea typeface="Times New Roman" charset="0"/>
                <a:cs typeface="Times New Roman" charset="0"/>
              </a:rPr>
              <a:t> , Bloom or </a:t>
            </a:r>
            <a:r>
              <a:rPr lang="en-US" sz="2800" dirty="0" err="1" smtClean="0">
                <a:latin typeface="Times New Roman" charset="0"/>
                <a:ea typeface="Times New Roman" charset="0"/>
                <a:cs typeface="Times New Roman" charset="0"/>
              </a:rPr>
              <a:t>Kostmann</a:t>
            </a:r>
            <a:r>
              <a:rPr lang="en-US" sz="2800" dirty="0" smtClean="0">
                <a:latin typeface="Times New Roman" charset="0"/>
                <a:ea typeface="Times New Roman" charset="0"/>
                <a:cs typeface="Times New Roman" charset="0"/>
              </a:rPr>
              <a:t> syndrome or ataxia-telangiectasia)</a:t>
            </a:r>
            <a:br>
              <a:rPr lang="en-US" sz="2800" dirty="0" smtClean="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
            </a:r>
            <a:br>
              <a:rPr lang="en-US" sz="2800" dirty="0" smtClean="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-History of Cancer (Exposure to alkylating agents , radiation , topoisomerase II inhibitors )</a:t>
            </a:r>
            <a:br>
              <a:rPr lang="en-US" sz="2800" dirty="0" smtClean="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
            </a:r>
            <a:br>
              <a:rPr lang="en-US" sz="2800" dirty="0" smtClean="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-Occupational exposures(Radiation , benzene , petroleum products , paints , smoking , pesticides )</a:t>
            </a:r>
            <a:endParaRPr lang="en-US" sz="2800" dirty="0"/>
          </a:p>
        </p:txBody>
      </p:sp>
    </p:spTree>
    <p:extLst>
      <p:ext uri="{BB962C8B-B14F-4D97-AF65-F5344CB8AC3E}">
        <p14:creationId xmlns="" xmlns:p14="http://schemas.microsoft.com/office/powerpoint/2010/main" val="87987331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007" y="0"/>
            <a:ext cx="11906993" cy="6733309"/>
          </a:xfrm>
        </p:spPr>
        <p:txBody>
          <a:bodyPr>
            <a:normAutofit fontScale="90000"/>
          </a:bodyPr>
          <a:lstStyle/>
          <a:p>
            <a:r>
              <a:rPr lang="en-US" sz="2800" dirty="0" smtClean="0"/>
              <a:t/>
            </a:r>
            <a:br>
              <a:rPr lang="en-US" sz="2800" dirty="0" smtClean="0"/>
            </a:br>
            <a:r>
              <a:rPr lang="en-US" sz="2800" dirty="0"/>
              <a:t/>
            </a:r>
            <a:br>
              <a:rPr lang="en-US" sz="2800" dirty="0"/>
            </a:br>
            <a:r>
              <a:rPr lang="en-US" sz="2800" b="1" u="sng" dirty="0" smtClean="0">
                <a:latin typeface="Times New Roman" charset="0"/>
                <a:ea typeface="Times New Roman" charset="0"/>
                <a:cs typeface="Times New Roman" charset="0"/>
              </a:rPr>
              <a:t>2.PHYSICAL E</a:t>
            </a:r>
            <a:r>
              <a:rPr lang="en-US" sz="2800" b="1" u="sng" dirty="0">
                <a:latin typeface="Times New Roman" charset="0"/>
                <a:ea typeface="Times New Roman" charset="0"/>
                <a:cs typeface="Times New Roman" charset="0"/>
              </a:rPr>
              <a:t> XAMINATION:- </a:t>
            </a:r>
            <a:r>
              <a:rPr lang="en-US" sz="2800" dirty="0" smtClean="0">
                <a:latin typeface="Times New Roman" charset="0"/>
                <a:ea typeface="Times New Roman" charset="0"/>
                <a:cs typeface="Times New Roman" charset="0"/>
              </a:rPr>
              <a:t/>
            </a:r>
            <a:br>
              <a:rPr lang="en-US" sz="2800" dirty="0" smtClean="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
            </a:r>
            <a:br>
              <a:rPr lang="en-US" sz="2800" dirty="0" smtClean="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-Performance status (Prognostic factor)</a:t>
            </a:r>
            <a:br>
              <a:rPr lang="en-US" sz="2800" dirty="0" smtClean="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
            </a:r>
            <a:br>
              <a:rPr lang="en-US" sz="2800" dirty="0" smtClean="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-Ecchymosis and oozing from IV sites(DIC, possible acute </a:t>
            </a:r>
            <a:r>
              <a:rPr lang="en-US" sz="2800" dirty="0" err="1" smtClean="0">
                <a:latin typeface="Times New Roman" charset="0"/>
                <a:ea typeface="Times New Roman" charset="0"/>
                <a:cs typeface="Times New Roman" charset="0"/>
              </a:rPr>
              <a:t>promyelocytic</a:t>
            </a:r>
            <a:r>
              <a:rPr lang="en-US" sz="2800" dirty="0" smtClean="0">
                <a:latin typeface="Times New Roman" charset="0"/>
                <a:ea typeface="Times New Roman" charset="0"/>
                <a:cs typeface="Times New Roman" charset="0"/>
              </a:rPr>
              <a:t> </a:t>
            </a:r>
            <a:r>
              <a:rPr lang="en-US" sz="2800" dirty="0" err="1" smtClean="0">
                <a:latin typeface="Times New Roman" charset="0"/>
                <a:ea typeface="Times New Roman" charset="0"/>
                <a:cs typeface="Times New Roman" charset="0"/>
              </a:rPr>
              <a:t>leukaemia</a:t>
            </a:r>
            <a:r>
              <a:rPr lang="en-US" sz="2800" dirty="0" smtClean="0">
                <a:latin typeface="Times New Roman" charset="0"/>
                <a:ea typeface="Times New Roman" charset="0"/>
                <a:cs typeface="Times New Roman" charset="0"/>
              </a:rPr>
              <a:t>)</a:t>
            </a:r>
            <a:br>
              <a:rPr lang="en-US" sz="2800" dirty="0" smtClean="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
            </a:r>
            <a:br>
              <a:rPr lang="en-US" sz="2800" dirty="0" smtClean="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-Fever and tachycardia (Signs of infection)</a:t>
            </a:r>
            <a:br>
              <a:rPr lang="en-US" sz="2800" dirty="0" smtClean="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
            </a:r>
            <a:br>
              <a:rPr lang="en-US" sz="2800" dirty="0" smtClean="0">
                <a:latin typeface="Times New Roman" charset="0"/>
                <a:ea typeface="Times New Roman" charset="0"/>
                <a:cs typeface="Times New Roman" charset="0"/>
              </a:rPr>
            </a:br>
            <a:r>
              <a:rPr lang="en-US" sz="2800" dirty="0">
                <a:latin typeface="Times New Roman" charset="0"/>
                <a:ea typeface="Times New Roman" charset="0"/>
                <a:cs typeface="Times New Roman" charset="0"/>
              </a:rPr>
              <a:t>-</a:t>
            </a:r>
            <a:r>
              <a:rPr lang="en-US" sz="2800" dirty="0" err="1" smtClean="0">
                <a:latin typeface="Times New Roman" charset="0"/>
                <a:ea typeface="Times New Roman" charset="0"/>
                <a:cs typeface="Times New Roman" charset="0"/>
              </a:rPr>
              <a:t>Papilloedema</a:t>
            </a:r>
            <a:r>
              <a:rPr lang="en-US" sz="2800" dirty="0" smtClean="0">
                <a:latin typeface="Times New Roman" charset="0"/>
                <a:ea typeface="Times New Roman" charset="0"/>
                <a:cs typeface="Times New Roman" charset="0"/>
              </a:rPr>
              <a:t> , retinal </a:t>
            </a:r>
            <a:r>
              <a:rPr lang="en-US" sz="2800" dirty="0" err="1" smtClean="0">
                <a:latin typeface="Times New Roman" charset="0"/>
                <a:ea typeface="Times New Roman" charset="0"/>
                <a:cs typeface="Times New Roman" charset="0"/>
              </a:rPr>
              <a:t>infilterates</a:t>
            </a:r>
            <a:r>
              <a:rPr lang="en-US" sz="2800" dirty="0" smtClean="0">
                <a:latin typeface="Times New Roman" charset="0"/>
                <a:ea typeface="Times New Roman" charset="0"/>
                <a:cs typeface="Times New Roman" charset="0"/>
              </a:rPr>
              <a:t> , cranial nerve abnormalities(CNS </a:t>
            </a:r>
            <a:r>
              <a:rPr lang="en-US" sz="2800" dirty="0" err="1">
                <a:latin typeface="Times New Roman" charset="0"/>
                <a:ea typeface="Times New Roman" charset="0"/>
                <a:cs typeface="Times New Roman" charset="0"/>
              </a:rPr>
              <a:t>l</a:t>
            </a:r>
            <a:r>
              <a:rPr lang="en-US" sz="2800" dirty="0" err="1" smtClean="0">
                <a:latin typeface="Times New Roman" charset="0"/>
                <a:ea typeface="Times New Roman" charset="0"/>
                <a:cs typeface="Times New Roman" charset="0"/>
              </a:rPr>
              <a:t>eukaemia</a:t>
            </a:r>
            <a:r>
              <a:rPr lang="en-US" sz="2800" dirty="0" smtClean="0">
                <a:latin typeface="Times New Roman" charset="0"/>
                <a:ea typeface="Times New Roman" charset="0"/>
                <a:cs typeface="Times New Roman" charset="0"/>
              </a:rPr>
              <a:t>)</a:t>
            </a:r>
            <a:br>
              <a:rPr lang="en-US" sz="2800" dirty="0" smtClean="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
            </a:r>
            <a:br>
              <a:rPr lang="en-US" sz="2800" dirty="0" smtClean="0">
                <a:latin typeface="Times New Roman" charset="0"/>
                <a:ea typeface="Times New Roman" charset="0"/>
                <a:cs typeface="Times New Roman" charset="0"/>
              </a:rPr>
            </a:br>
            <a:r>
              <a:rPr lang="en-US" sz="2800" dirty="0">
                <a:latin typeface="Times New Roman" charset="0"/>
                <a:ea typeface="Times New Roman" charset="0"/>
                <a:cs typeface="Times New Roman" charset="0"/>
              </a:rPr>
              <a:t>-</a:t>
            </a:r>
            <a:r>
              <a:rPr lang="en-US" sz="2800" dirty="0" smtClean="0">
                <a:latin typeface="Times New Roman" charset="0"/>
                <a:ea typeface="Times New Roman" charset="0"/>
                <a:cs typeface="Times New Roman" charset="0"/>
              </a:rPr>
              <a:t>Poor dentition , dental abscesses</a:t>
            </a:r>
            <a:br>
              <a:rPr lang="en-US" sz="2800" dirty="0" smtClean="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
            </a:r>
            <a:br>
              <a:rPr lang="en-US" sz="2800" dirty="0" smtClean="0">
                <a:latin typeface="Times New Roman" charset="0"/>
                <a:ea typeface="Times New Roman" charset="0"/>
                <a:cs typeface="Times New Roman" charset="0"/>
              </a:rPr>
            </a:br>
            <a:r>
              <a:rPr lang="en-US" sz="2800" dirty="0">
                <a:latin typeface="Times New Roman" charset="0"/>
                <a:ea typeface="Times New Roman" charset="0"/>
                <a:cs typeface="Times New Roman" charset="0"/>
              </a:rPr>
              <a:t>-</a:t>
            </a:r>
            <a:r>
              <a:rPr lang="en-US" sz="2800" dirty="0" smtClean="0">
                <a:latin typeface="Times New Roman" charset="0"/>
                <a:ea typeface="Times New Roman" charset="0"/>
                <a:cs typeface="Times New Roman" charset="0"/>
              </a:rPr>
              <a:t>Gum hypertrophy  , </a:t>
            </a:r>
            <a:r>
              <a:rPr lang="en-US" sz="2800" dirty="0">
                <a:latin typeface="Times New Roman" charset="0"/>
                <a:ea typeface="Times New Roman" charset="0"/>
                <a:cs typeface="Times New Roman" charset="0"/>
              </a:rPr>
              <a:t>Skin </a:t>
            </a:r>
            <a:r>
              <a:rPr lang="en-US" sz="2800" dirty="0" err="1">
                <a:latin typeface="Times New Roman" charset="0"/>
                <a:ea typeface="Times New Roman" charset="0"/>
                <a:cs typeface="Times New Roman" charset="0"/>
              </a:rPr>
              <a:t>infilteration</a:t>
            </a:r>
            <a:r>
              <a:rPr lang="en-US" sz="2800" dirty="0">
                <a:latin typeface="Times New Roman" charset="0"/>
                <a:ea typeface="Times New Roman" charset="0"/>
                <a:cs typeface="Times New Roman" charset="0"/>
              </a:rPr>
              <a:t> or nodules</a:t>
            </a:r>
            <a:r>
              <a:rPr lang="en-US" sz="2800" dirty="0" smtClean="0">
                <a:latin typeface="Times New Roman" charset="0"/>
                <a:ea typeface="Times New Roman" charset="0"/>
                <a:cs typeface="Times New Roman" charset="0"/>
              </a:rPr>
              <a:t>( </a:t>
            </a:r>
            <a:r>
              <a:rPr lang="en-US" sz="2800" dirty="0" err="1" smtClean="0">
                <a:latin typeface="Times New Roman" charset="0"/>
                <a:ea typeface="Times New Roman" charset="0"/>
                <a:cs typeface="Times New Roman" charset="0"/>
              </a:rPr>
              <a:t>Leukaemic</a:t>
            </a:r>
            <a:r>
              <a:rPr lang="en-US" sz="2800" dirty="0" smtClean="0">
                <a:latin typeface="Times New Roman" charset="0"/>
                <a:ea typeface="Times New Roman" charset="0"/>
                <a:cs typeface="Times New Roman" charset="0"/>
              </a:rPr>
              <a:t> </a:t>
            </a:r>
            <a:r>
              <a:rPr lang="en-US" sz="2800" dirty="0" err="1" smtClean="0">
                <a:latin typeface="Times New Roman" charset="0"/>
                <a:ea typeface="Times New Roman" charset="0"/>
                <a:cs typeface="Times New Roman" charset="0"/>
              </a:rPr>
              <a:t>infilteration</a:t>
            </a:r>
            <a:r>
              <a:rPr lang="en-US" sz="2800" dirty="0" smtClean="0">
                <a:latin typeface="Times New Roman" charset="0"/>
                <a:ea typeface="Times New Roman" charset="0"/>
                <a:cs typeface="Times New Roman" charset="0"/>
              </a:rPr>
              <a:t> , M.C in </a:t>
            </a:r>
            <a:r>
              <a:rPr lang="en-US" sz="2800" dirty="0" err="1" smtClean="0">
                <a:latin typeface="Times New Roman" charset="0"/>
                <a:ea typeface="Times New Roman" charset="0"/>
                <a:cs typeface="Times New Roman" charset="0"/>
              </a:rPr>
              <a:t>monocytic</a:t>
            </a:r>
            <a:r>
              <a:rPr lang="en-US" sz="2800" dirty="0" smtClean="0">
                <a:latin typeface="Times New Roman" charset="0"/>
                <a:ea typeface="Times New Roman" charset="0"/>
                <a:cs typeface="Times New Roman" charset="0"/>
              </a:rPr>
              <a:t> </a:t>
            </a:r>
            <a:r>
              <a:rPr lang="en-US" sz="2800" dirty="0" err="1" smtClean="0">
                <a:latin typeface="Times New Roman" charset="0"/>
                <a:ea typeface="Times New Roman" charset="0"/>
                <a:cs typeface="Times New Roman" charset="0"/>
              </a:rPr>
              <a:t>leukaemia</a:t>
            </a:r>
            <a:r>
              <a:rPr lang="en-US" sz="2800" dirty="0" smtClean="0">
                <a:latin typeface="Times New Roman" charset="0"/>
                <a:ea typeface="Times New Roman" charset="0"/>
                <a:cs typeface="Times New Roman" charset="0"/>
              </a:rPr>
              <a:t> )</a:t>
            </a:r>
            <a:br>
              <a:rPr lang="en-US" sz="2800" dirty="0" smtClean="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
            </a:r>
            <a:br>
              <a:rPr lang="en-US" sz="2800" dirty="0" smtClean="0">
                <a:latin typeface="Times New Roman" charset="0"/>
                <a:ea typeface="Times New Roman" charset="0"/>
                <a:cs typeface="Times New Roman" charset="0"/>
              </a:rPr>
            </a:br>
            <a:r>
              <a:rPr lang="en-US" sz="2800" dirty="0">
                <a:latin typeface="Times New Roman" charset="0"/>
                <a:ea typeface="Times New Roman" charset="0"/>
                <a:cs typeface="Times New Roman" charset="0"/>
              </a:rPr>
              <a:t>-</a:t>
            </a:r>
            <a:r>
              <a:rPr lang="en-US" sz="2800" dirty="0" smtClean="0">
                <a:latin typeface="Times New Roman" charset="0"/>
                <a:ea typeface="Times New Roman" charset="0"/>
                <a:cs typeface="Times New Roman" charset="0"/>
              </a:rPr>
              <a:t>Lymphadenopathy , </a:t>
            </a:r>
            <a:r>
              <a:rPr lang="en-US" sz="2800" dirty="0" err="1" smtClean="0">
                <a:latin typeface="Times New Roman" charset="0"/>
                <a:ea typeface="Times New Roman" charset="0"/>
                <a:cs typeface="Times New Roman" charset="0"/>
              </a:rPr>
              <a:t>spleenomegaly</a:t>
            </a:r>
            <a:r>
              <a:rPr lang="en-US" sz="2800" dirty="0" smtClean="0">
                <a:latin typeface="Times New Roman" charset="0"/>
                <a:ea typeface="Times New Roman" charset="0"/>
                <a:cs typeface="Times New Roman" charset="0"/>
              </a:rPr>
              <a:t> , hepatomegaly</a:t>
            </a:r>
            <a:br>
              <a:rPr lang="en-US" sz="2800" dirty="0" smtClean="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
            </a:r>
            <a:br>
              <a:rPr lang="en-US" sz="2800" dirty="0" smtClean="0">
                <a:latin typeface="Times New Roman" charset="0"/>
                <a:ea typeface="Times New Roman" charset="0"/>
                <a:cs typeface="Times New Roman" charset="0"/>
              </a:rPr>
            </a:br>
            <a:r>
              <a:rPr lang="en-US" sz="2800" dirty="0">
                <a:latin typeface="Times New Roman" charset="0"/>
                <a:ea typeface="Times New Roman" charset="0"/>
                <a:cs typeface="Times New Roman" charset="0"/>
              </a:rPr>
              <a:t>-</a:t>
            </a:r>
            <a:r>
              <a:rPr lang="en-US" sz="2800" dirty="0" smtClean="0">
                <a:latin typeface="Times New Roman" charset="0"/>
                <a:ea typeface="Times New Roman" charset="0"/>
                <a:cs typeface="Times New Roman" charset="0"/>
              </a:rPr>
              <a:t>Back pain , lower extremity weakness (spinal granulocytic sarcoma)</a:t>
            </a:r>
            <a:br>
              <a:rPr lang="en-US" sz="2800" dirty="0" smtClean="0">
                <a:latin typeface="Times New Roman" charset="0"/>
                <a:ea typeface="Times New Roman" charset="0"/>
                <a:cs typeface="Times New Roman" charset="0"/>
              </a:rPr>
            </a:br>
            <a:r>
              <a:rPr lang="en-US" sz="2400" dirty="0">
                <a:latin typeface="Times New Roman" charset="0"/>
                <a:ea typeface="Times New Roman" charset="0"/>
                <a:cs typeface="Times New Roman" charset="0"/>
              </a:rPr>
              <a:t/>
            </a:r>
            <a:br>
              <a:rPr lang="en-US" sz="2400" dirty="0">
                <a:latin typeface="Times New Roman" charset="0"/>
                <a:ea typeface="Times New Roman" charset="0"/>
                <a:cs typeface="Times New Roman" charset="0"/>
              </a:rPr>
            </a:br>
            <a:endParaRPr lang="en-US" sz="2800" dirty="0">
              <a:latin typeface="Times New Roman" charset="0"/>
              <a:ea typeface="Times New Roman" charset="0"/>
              <a:cs typeface="Times New Roman" charset="0"/>
            </a:endParaRPr>
          </a:p>
        </p:txBody>
      </p:sp>
    </p:spTree>
    <p:extLst>
      <p:ext uri="{BB962C8B-B14F-4D97-AF65-F5344CB8AC3E}">
        <p14:creationId xmlns="" xmlns:p14="http://schemas.microsoft.com/office/powerpoint/2010/main" val="178152364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631" y="0"/>
            <a:ext cx="11744696" cy="6857999"/>
          </a:xfrm>
        </p:spPr>
        <p:txBody>
          <a:bodyPr>
            <a:normAutofit fontScale="90000"/>
          </a:bodyPr>
          <a:lstStyle/>
          <a:p>
            <a:r>
              <a:rPr lang="en-US" sz="2800" dirty="0" smtClean="0"/>
              <a:t/>
            </a:r>
            <a:br>
              <a:rPr lang="en-US" sz="2800" dirty="0" smtClean="0"/>
            </a:br>
            <a:r>
              <a:rPr lang="en-US" sz="2800" b="1" u="sng" dirty="0"/>
              <a:t/>
            </a:r>
            <a:br>
              <a:rPr lang="en-US" sz="2800" b="1" u="sng" dirty="0"/>
            </a:br>
            <a:r>
              <a:rPr lang="en-US" sz="2800" b="1" u="sng" dirty="0" smtClean="0"/>
              <a:t/>
            </a:r>
            <a:br>
              <a:rPr lang="en-US" sz="2800" b="1" u="sng" dirty="0" smtClean="0"/>
            </a:br>
            <a:r>
              <a:rPr lang="en-US" sz="3600" b="1" u="sng" dirty="0" smtClean="0">
                <a:latin typeface="Times New Roman" charset="0"/>
                <a:ea typeface="Times New Roman" charset="0"/>
                <a:cs typeface="Times New Roman" charset="0"/>
              </a:rPr>
              <a:t>3.LABORATORY AND RADIOLOGICAL STUDIES:-</a:t>
            </a:r>
            <a:r>
              <a:rPr lang="en-US" sz="3600" dirty="0" smtClean="0">
                <a:latin typeface="Times New Roman" charset="0"/>
                <a:ea typeface="Times New Roman" charset="0"/>
                <a:cs typeface="Times New Roman" charset="0"/>
              </a:rPr>
              <a:t/>
            </a:r>
            <a:br>
              <a:rPr lang="en-US" sz="3600" dirty="0" smtClean="0">
                <a:latin typeface="Times New Roman" charset="0"/>
                <a:ea typeface="Times New Roman" charset="0"/>
                <a:cs typeface="Times New Roman" charset="0"/>
              </a:rPr>
            </a:br>
            <a:r>
              <a:rPr lang="en-US" sz="3600" dirty="0">
                <a:latin typeface="Times New Roman" charset="0"/>
                <a:ea typeface="Times New Roman" charset="0"/>
                <a:cs typeface="Times New Roman" charset="0"/>
              </a:rPr>
              <a:t/>
            </a:r>
            <a:br>
              <a:rPr lang="en-US" sz="3600" dirty="0">
                <a:latin typeface="Times New Roman" charset="0"/>
                <a:ea typeface="Times New Roman" charset="0"/>
                <a:cs typeface="Times New Roman" charset="0"/>
              </a:rPr>
            </a:br>
            <a:r>
              <a:rPr lang="en-US" sz="3100" dirty="0" smtClean="0">
                <a:latin typeface="Times New Roman" charset="0"/>
                <a:ea typeface="Times New Roman" charset="0"/>
                <a:cs typeface="Times New Roman" charset="0"/>
              </a:rPr>
              <a:t>-CBC with differential cell count</a:t>
            </a:r>
            <a:br>
              <a:rPr lang="en-US" sz="3100" dirty="0" smtClean="0">
                <a:latin typeface="Times New Roman" charset="0"/>
                <a:ea typeface="Times New Roman" charset="0"/>
                <a:cs typeface="Times New Roman" charset="0"/>
              </a:rPr>
            </a:br>
            <a:r>
              <a:rPr lang="en-US" sz="3100" dirty="0" smtClean="0">
                <a:latin typeface="Times New Roman" charset="0"/>
                <a:ea typeface="Times New Roman" charset="0"/>
                <a:cs typeface="Times New Roman" charset="0"/>
              </a:rPr>
              <a:t/>
            </a:r>
            <a:br>
              <a:rPr lang="en-US" sz="3100" dirty="0" smtClean="0">
                <a:latin typeface="Times New Roman" charset="0"/>
                <a:ea typeface="Times New Roman" charset="0"/>
                <a:cs typeface="Times New Roman" charset="0"/>
              </a:rPr>
            </a:br>
            <a:r>
              <a:rPr lang="en-US" sz="3100" dirty="0">
                <a:latin typeface="Times New Roman" charset="0"/>
                <a:ea typeface="Times New Roman" charset="0"/>
                <a:cs typeface="Times New Roman" charset="0"/>
              </a:rPr>
              <a:t>-</a:t>
            </a:r>
            <a:r>
              <a:rPr lang="en-US" sz="3100" dirty="0" smtClean="0">
                <a:latin typeface="Times New Roman" charset="0"/>
                <a:ea typeface="Times New Roman" charset="0"/>
                <a:cs typeface="Times New Roman" charset="0"/>
              </a:rPr>
              <a:t>Biochemistry tests ( Electrolytes , creatinine , BUN , calcium , phosphorus , uric acid , hepatic enzymes , bilirubin , LDH , amylase , lipase)</a:t>
            </a:r>
            <a:br>
              <a:rPr lang="en-US" sz="3100" dirty="0" smtClean="0">
                <a:latin typeface="Times New Roman" charset="0"/>
                <a:ea typeface="Times New Roman" charset="0"/>
                <a:cs typeface="Times New Roman" charset="0"/>
              </a:rPr>
            </a:br>
            <a:r>
              <a:rPr lang="en-US" sz="3100" dirty="0" smtClean="0">
                <a:latin typeface="Times New Roman" charset="0"/>
                <a:ea typeface="Times New Roman" charset="0"/>
                <a:cs typeface="Times New Roman" charset="0"/>
              </a:rPr>
              <a:t/>
            </a:r>
            <a:br>
              <a:rPr lang="en-US" sz="3100" dirty="0" smtClean="0">
                <a:latin typeface="Times New Roman" charset="0"/>
                <a:ea typeface="Times New Roman" charset="0"/>
                <a:cs typeface="Times New Roman" charset="0"/>
              </a:rPr>
            </a:br>
            <a:r>
              <a:rPr lang="en-US" sz="3100" dirty="0">
                <a:latin typeface="Times New Roman" charset="0"/>
                <a:ea typeface="Times New Roman" charset="0"/>
                <a:cs typeface="Times New Roman" charset="0"/>
              </a:rPr>
              <a:t>-</a:t>
            </a:r>
            <a:r>
              <a:rPr lang="en-US" sz="3100" dirty="0" smtClean="0">
                <a:latin typeface="Times New Roman" charset="0"/>
                <a:ea typeface="Times New Roman" charset="0"/>
                <a:cs typeface="Times New Roman" charset="0"/>
              </a:rPr>
              <a:t>Clotting studies (PT , </a:t>
            </a:r>
            <a:r>
              <a:rPr lang="en-US" sz="3100" dirty="0" err="1" smtClean="0">
                <a:latin typeface="Times New Roman" charset="0"/>
                <a:ea typeface="Times New Roman" charset="0"/>
                <a:cs typeface="Times New Roman" charset="0"/>
              </a:rPr>
              <a:t>apTT</a:t>
            </a:r>
            <a:r>
              <a:rPr lang="en-US" sz="3100" dirty="0" smtClean="0">
                <a:latin typeface="Times New Roman" charset="0"/>
                <a:ea typeface="Times New Roman" charset="0"/>
                <a:cs typeface="Times New Roman" charset="0"/>
              </a:rPr>
              <a:t> , fibrinogen , D-dimer)</a:t>
            </a:r>
            <a:br>
              <a:rPr lang="en-US" sz="3100" dirty="0" smtClean="0">
                <a:latin typeface="Times New Roman" charset="0"/>
                <a:ea typeface="Times New Roman" charset="0"/>
                <a:cs typeface="Times New Roman" charset="0"/>
              </a:rPr>
            </a:br>
            <a:r>
              <a:rPr lang="en-US" sz="3100" dirty="0" smtClean="0">
                <a:latin typeface="Times New Roman" charset="0"/>
                <a:ea typeface="Times New Roman" charset="0"/>
                <a:cs typeface="Times New Roman" charset="0"/>
              </a:rPr>
              <a:t/>
            </a:r>
            <a:br>
              <a:rPr lang="en-US" sz="3100" dirty="0" smtClean="0">
                <a:latin typeface="Times New Roman" charset="0"/>
                <a:ea typeface="Times New Roman" charset="0"/>
                <a:cs typeface="Times New Roman" charset="0"/>
              </a:rPr>
            </a:br>
            <a:r>
              <a:rPr lang="en-US" sz="3100" dirty="0">
                <a:latin typeface="Times New Roman" charset="0"/>
                <a:ea typeface="Times New Roman" charset="0"/>
                <a:cs typeface="Times New Roman" charset="0"/>
              </a:rPr>
              <a:t>-</a:t>
            </a:r>
            <a:r>
              <a:rPr lang="en-US" sz="3100" dirty="0" smtClean="0">
                <a:latin typeface="Times New Roman" charset="0"/>
                <a:ea typeface="Times New Roman" charset="0"/>
                <a:cs typeface="Times New Roman" charset="0"/>
              </a:rPr>
              <a:t>Viral </a:t>
            </a:r>
            <a:r>
              <a:rPr lang="en-US" sz="3100" dirty="0" err="1" smtClean="0">
                <a:latin typeface="Times New Roman" charset="0"/>
                <a:ea typeface="Times New Roman" charset="0"/>
                <a:cs typeface="Times New Roman" charset="0"/>
              </a:rPr>
              <a:t>serologies</a:t>
            </a:r>
            <a:r>
              <a:rPr lang="en-US" sz="3100" dirty="0" smtClean="0">
                <a:latin typeface="Times New Roman" charset="0"/>
                <a:ea typeface="Times New Roman" charset="0"/>
                <a:cs typeface="Times New Roman" charset="0"/>
              </a:rPr>
              <a:t> (CMV , HSV , Varicella </a:t>
            </a:r>
            <a:r>
              <a:rPr lang="en-CA" sz="3100" dirty="0">
                <a:latin typeface="Times New Roman" charset="0"/>
                <a:ea typeface="Times New Roman" charset="0"/>
                <a:cs typeface="Times New Roman" charset="0"/>
              </a:rPr>
              <a:t>-</a:t>
            </a:r>
            <a:r>
              <a:rPr lang="en-US" sz="3100" dirty="0" smtClean="0">
                <a:latin typeface="Times New Roman" charset="0"/>
                <a:ea typeface="Times New Roman" charset="0"/>
                <a:cs typeface="Times New Roman" charset="0"/>
              </a:rPr>
              <a:t>zoster)</a:t>
            </a:r>
            <a:br>
              <a:rPr lang="en-US" sz="3100" dirty="0" smtClean="0">
                <a:latin typeface="Times New Roman" charset="0"/>
                <a:ea typeface="Times New Roman" charset="0"/>
                <a:cs typeface="Times New Roman" charset="0"/>
              </a:rPr>
            </a:br>
            <a:r>
              <a:rPr lang="en-US" sz="3100" dirty="0" smtClean="0">
                <a:latin typeface="Times New Roman" charset="0"/>
                <a:ea typeface="Times New Roman" charset="0"/>
                <a:cs typeface="Times New Roman" charset="0"/>
              </a:rPr>
              <a:t/>
            </a:r>
            <a:br>
              <a:rPr lang="en-US" sz="3100" dirty="0" smtClean="0">
                <a:latin typeface="Times New Roman" charset="0"/>
                <a:ea typeface="Times New Roman" charset="0"/>
                <a:cs typeface="Times New Roman" charset="0"/>
              </a:rPr>
            </a:br>
            <a:r>
              <a:rPr lang="en-US" sz="3100" dirty="0">
                <a:latin typeface="Times New Roman" charset="0"/>
                <a:ea typeface="Times New Roman" charset="0"/>
                <a:cs typeface="Times New Roman" charset="0"/>
              </a:rPr>
              <a:t>-</a:t>
            </a:r>
            <a:r>
              <a:rPr lang="en-US" sz="3100" dirty="0" smtClean="0">
                <a:latin typeface="Times New Roman" charset="0"/>
                <a:ea typeface="Times New Roman" charset="0"/>
                <a:cs typeface="Times New Roman" charset="0"/>
              </a:rPr>
              <a:t>HLA typing for potential </a:t>
            </a:r>
            <a:r>
              <a:rPr lang="en-US" sz="3100" dirty="0" err="1" smtClean="0">
                <a:latin typeface="Times New Roman" charset="0"/>
                <a:ea typeface="Times New Roman" charset="0"/>
                <a:cs typeface="Times New Roman" charset="0"/>
              </a:rPr>
              <a:t>allogenic</a:t>
            </a:r>
            <a:r>
              <a:rPr lang="en-US" sz="3100" dirty="0" smtClean="0">
                <a:latin typeface="Times New Roman" charset="0"/>
                <a:ea typeface="Times New Roman" charset="0"/>
                <a:cs typeface="Times New Roman" charset="0"/>
              </a:rPr>
              <a:t> HCT</a:t>
            </a:r>
            <a:br>
              <a:rPr lang="en-US" sz="3100" dirty="0" smtClean="0">
                <a:latin typeface="Times New Roman" charset="0"/>
                <a:ea typeface="Times New Roman" charset="0"/>
                <a:cs typeface="Times New Roman" charset="0"/>
              </a:rPr>
            </a:br>
            <a:r>
              <a:rPr lang="en-US" sz="3100" dirty="0" smtClean="0">
                <a:latin typeface="Times New Roman" charset="0"/>
                <a:ea typeface="Times New Roman" charset="0"/>
                <a:cs typeface="Times New Roman" charset="0"/>
              </a:rPr>
              <a:t/>
            </a:r>
            <a:br>
              <a:rPr lang="en-US" sz="3100" dirty="0" smtClean="0">
                <a:latin typeface="Times New Roman" charset="0"/>
                <a:ea typeface="Times New Roman" charset="0"/>
                <a:cs typeface="Times New Roman" charset="0"/>
              </a:rPr>
            </a:br>
            <a:r>
              <a:rPr lang="en-US" sz="3100" dirty="0">
                <a:latin typeface="Times New Roman" charset="0"/>
                <a:ea typeface="Times New Roman" charset="0"/>
                <a:cs typeface="Times New Roman" charset="0"/>
              </a:rPr>
              <a:t>-</a:t>
            </a:r>
            <a:r>
              <a:rPr lang="en-US" sz="3100" dirty="0" smtClean="0">
                <a:latin typeface="Times New Roman" charset="0"/>
                <a:ea typeface="Times New Roman" charset="0"/>
                <a:cs typeface="Times New Roman" charset="0"/>
              </a:rPr>
              <a:t>Bone marrow aspirate and biopsy (</a:t>
            </a:r>
            <a:r>
              <a:rPr lang="en-US" sz="3100" dirty="0" err="1" smtClean="0">
                <a:latin typeface="Times New Roman" charset="0"/>
                <a:ea typeface="Times New Roman" charset="0"/>
                <a:cs typeface="Times New Roman" charset="0"/>
              </a:rPr>
              <a:t>cytogenetics</a:t>
            </a:r>
            <a:r>
              <a:rPr lang="en-US" sz="3100" dirty="0" smtClean="0">
                <a:latin typeface="Times New Roman" charset="0"/>
                <a:ea typeface="Times New Roman" charset="0"/>
                <a:cs typeface="Times New Roman" charset="0"/>
              </a:rPr>
              <a:t> , morphology , flow cytometry , molecular studies for </a:t>
            </a:r>
            <a:br>
              <a:rPr lang="en-US" sz="3100" dirty="0" smtClean="0">
                <a:latin typeface="Times New Roman" charset="0"/>
                <a:ea typeface="Times New Roman" charset="0"/>
                <a:cs typeface="Times New Roman" charset="0"/>
              </a:rPr>
            </a:br>
            <a:r>
              <a:rPr lang="en-US" sz="3100" dirty="0" smtClean="0">
                <a:latin typeface="Times New Roman" charset="0"/>
                <a:ea typeface="Times New Roman" charset="0"/>
                <a:cs typeface="Times New Roman" charset="0"/>
              </a:rPr>
              <a:t/>
            </a:r>
            <a:br>
              <a:rPr lang="en-US" sz="3100" dirty="0" smtClean="0">
                <a:latin typeface="Times New Roman" charset="0"/>
                <a:ea typeface="Times New Roman" charset="0"/>
                <a:cs typeface="Times New Roman" charset="0"/>
              </a:rPr>
            </a:br>
            <a:r>
              <a:rPr lang="en-US" sz="3100" dirty="0" smtClean="0"/>
              <a:t/>
            </a:r>
            <a:br>
              <a:rPr lang="en-US" sz="3100" dirty="0" smtClean="0"/>
            </a:br>
            <a:r>
              <a:rPr lang="en-US" sz="3100" dirty="0" smtClean="0"/>
              <a:t/>
            </a:r>
            <a:br>
              <a:rPr lang="en-US" sz="3100" dirty="0" smtClean="0"/>
            </a:br>
            <a:endParaRPr lang="en-US" sz="3100" dirty="0"/>
          </a:p>
        </p:txBody>
      </p:sp>
    </p:spTree>
    <p:extLst>
      <p:ext uri="{BB962C8B-B14F-4D97-AF65-F5344CB8AC3E}">
        <p14:creationId xmlns="" xmlns:p14="http://schemas.microsoft.com/office/powerpoint/2010/main" val="191436309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8765" y="365125"/>
            <a:ext cx="11198430" cy="5762543"/>
          </a:xfrm>
        </p:spPr>
        <p:txBody>
          <a:bodyPr>
            <a:normAutofit/>
          </a:bodyPr>
          <a:lstStyle/>
          <a:p>
            <a:r>
              <a:rPr lang="en-US" sz="2800" dirty="0" smtClean="0">
                <a:latin typeface="Times New Roman" charset="0"/>
                <a:ea typeface="Times New Roman" charset="0"/>
                <a:cs typeface="Times New Roman" charset="0"/>
              </a:rPr>
              <a:t>-NPM1 and CEBPA mutations and FLT3-ITD)</a:t>
            </a:r>
            <a:br>
              <a:rPr lang="en-US" sz="2800" dirty="0" smtClean="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
            </a:r>
            <a:br>
              <a:rPr lang="en-US" sz="2800" dirty="0" smtClean="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-Cryopreservation of viable </a:t>
            </a:r>
            <a:r>
              <a:rPr lang="en-US" sz="2800" dirty="0" err="1" smtClean="0">
                <a:latin typeface="Times New Roman" charset="0"/>
                <a:ea typeface="Times New Roman" charset="0"/>
                <a:cs typeface="Times New Roman" charset="0"/>
              </a:rPr>
              <a:t>leukaemic</a:t>
            </a:r>
            <a:r>
              <a:rPr lang="en-US" sz="2800" dirty="0" smtClean="0">
                <a:latin typeface="Times New Roman" charset="0"/>
                <a:ea typeface="Times New Roman" charset="0"/>
                <a:cs typeface="Times New Roman" charset="0"/>
              </a:rPr>
              <a:t> cells</a:t>
            </a:r>
            <a:br>
              <a:rPr lang="en-US" sz="2800" dirty="0" smtClean="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
            </a:r>
            <a:br>
              <a:rPr lang="en-US" sz="2800" dirty="0" smtClean="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-Myocardial function( ECHO or MUGA scan)</a:t>
            </a:r>
            <a:br>
              <a:rPr lang="en-US" sz="2800" dirty="0" smtClean="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
            </a:r>
            <a:br>
              <a:rPr lang="en-US" sz="2800" dirty="0" smtClean="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-Chest </a:t>
            </a:r>
            <a:r>
              <a:rPr lang="en-US" sz="2800" dirty="0" err="1" smtClean="0">
                <a:latin typeface="Times New Roman" charset="0"/>
                <a:ea typeface="Times New Roman" charset="0"/>
                <a:cs typeface="Times New Roman" charset="0"/>
              </a:rPr>
              <a:t>Xray</a:t>
            </a:r>
            <a:r>
              <a:rPr lang="en-US" sz="2800" dirty="0" smtClean="0"/>
              <a:t/>
            </a:r>
            <a:br>
              <a:rPr lang="en-US" sz="2800" dirty="0" smtClean="0"/>
            </a:br>
            <a:endParaRPr lang="en-US" sz="2800" dirty="0"/>
          </a:p>
        </p:txBody>
      </p:sp>
    </p:spTree>
    <p:extLst>
      <p:ext uri="{BB962C8B-B14F-4D97-AF65-F5344CB8AC3E}">
        <p14:creationId xmlns="" xmlns:p14="http://schemas.microsoft.com/office/powerpoint/2010/main" val="2131448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graphicFrame>
        <p:nvGraphicFramePr>
          <p:cNvPr id="23" name="Table 22"/>
          <p:cNvGraphicFramePr>
            <a:graphicFrameLocks noGrp="1"/>
          </p:cNvGraphicFramePr>
          <p:nvPr>
            <p:extLst>
              <p:ext uri="{D42A27DB-BD31-4B8C-83A1-F6EECF244321}">
                <p14:modId xmlns="" xmlns:p14="http://schemas.microsoft.com/office/powerpoint/2010/main" val="54943225"/>
              </p:ext>
            </p:extLst>
          </p:nvPr>
        </p:nvGraphicFramePr>
        <p:xfrm>
          <a:off x="242887" y="1985962"/>
          <a:ext cx="11715750" cy="4486275"/>
        </p:xfrm>
        <a:graphic>
          <a:graphicData uri="http://schemas.openxmlformats.org/drawingml/2006/table">
            <a:tbl>
              <a:tblPr/>
              <a:tblGrid>
                <a:gridCol w="3905250"/>
                <a:gridCol w="3905250"/>
                <a:gridCol w="3905250"/>
              </a:tblGrid>
              <a:tr h="996949">
                <a:tc>
                  <a:txBody>
                    <a:bodyPr/>
                    <a:lstStyle/>
                    <a:p>
                      <a:pPr algn="ctr"/>
                      <a:r>
                        <a:rPr lang="en-US" sz="2800" dirty="0">
                          <a:solidFill>
                            <a:schemeClr val="tx1"/>
                          </a:solidFill>
                          <a:effectLst/>
                          <a:latin typeface="Times New Roman" charset="0"/>
                          <a:ea typeface="Times New Roman" charset="0"/>
                          <a:cs typeface="Times New Roman" charset="0"/>
                        </a:rPr>
                        <a:t>Cell type</a:t>
                      </a:r>
                    </a:p>
                  </a:txBody>
                  <a:tcPr anchor="ctr">
                    <a:lnL w="12700" cap="flat" cmpd="sng" algn="ctr">
                      <a:solidFill>
                        <a:srgbClr val="A2A9B1"/>
                      </a:solidFill>
                      <a:prstDash val="solid"/>
                      <a:round/>
                      <a:headEnd type="none" w="med" len="med"/>
                      <a:tailEnd type="none" w="med" len="med"/>
                    </a:lnL>
                    <a:lnR w="12700" cap="flat" cmpd="sng" algn="ctr">
                      <a:solidFill>
                        <a:srgbClr val="A2A9B1"/>
                      </a:solidFill>
                      <a:prstDash val="solid"/>
                      <a:round/>
                      <a:headEnd type="none" w="med" len="med"/>
                      <a:tailEnd type="none" w="med" len="med"/>
                    </a:lnR>
                    <a:lnT w="12700" cap="flat" cmpd="sng" algn="ctr">
                      <a:solidFill>
                        <a:srgbClr val="A2A9B1"/>
                      </a:solidFill>
                      <a:prstDash val="solid"/>
                      <a:round/>
                      <a:headEnd type="none" w="med" len="med"/>
                      <a:tailEnd type="none" w="med" len="med"/>
                    </a:lnT>
                    <a:lnB w="12700" cap="flat" cmpd="sng" algn="ctr">
                      <a:solidFill>
                        <a:srgbClr val="A2A9B1"/>
                      </a:solidFill>
                      <a:prstDash val="solid"/>
                      <a:round/>
                      <a:headEnd type="none" w="med" len="med"/>
                      <a:tailEnd type="none" w="med" len="med"/>
                    </a:lnB>
                    <a:solidFill>
                      <a:srgbClr val="EAECF0"/>
                    </a:solidFill>
                  </a:tcPr>
                </a:tc>
                <a:tc>
                  <a:txBody>
                    <a:bodyPr/>
                    <a:lstStyle/>
                    <a:p>
                      <a:pPr algn="ctr"/>
                      <a:r>
                        <a:rPr lang="en-US" sz="2800" dirty="0">
                          <a:solidFill>
                            <a:schemeClr val="tx1"/>
                          </a:solidFill>
                          <a:effectLst/>
                          <a:latin typeface="Times New Roman" charset="0"/>
                          <a:ea typeface="Times New Roman" charset="0"/>
                          <a:cs typeface="Times New Roman" charset="0"/>
                        </a:rPr>
                        <a:t>Acute</a:t>
                      </a:r>
                    </a:p>
                  </a:txBody>
                  <a:tcPr anchor="ctr">
                    <a:lnL w="12700" cap="flat" cmpd="sng" algn="ctr">
                      <a:solidFill>
                        <a:srgbClr val="A2A9B1"/>
                      </a:solidFill>
                      <a:prstDash val="solid"/>
                      <a:round/>
                      <a:headEnd type="none" w="med" len="med"/>
                      <a:tailEnd type="none" w="med" len="med"/>
                    </a:lnL>
                    <a:lnR w="12700" cap="flat" cmpd="sng" algn="ctr">
                      <a:solidFill>
                        <a:srgbClr val="A2A9B1"/>
                      </a:solidFill>
                      <a:prstDash val="solid"/>
                      <a:round/>
                      <a:headEnd type="none" w="med" len="med"/>
                      <a:tailEnd type="none" w="med" len="med"/>
                    </a:lnR>
                    <a:lnT w="12700" cap="flat" cmpd="sng" algn="ctr">
                      <a:solidFill>
                        <a:srgbClr val="A2A9B1"/>
                      </a:solidFill>
                      <a:prstDash val="solid"/>
                      <a:round/>
                      <a:headEnd type="none" w="med" len="med"/>
                      <a:tailEnd type="none" w="med" len="med"/>
                    </a:lnT>
                    <a:lnB w="12700" cap="flat" cmpd="sng" algn="ctr">
                      <a:solidFill>
                        <a:srgbClr val="A2A9B1"/>
                      </a:solidFill>
                      <a:prstDash val="solid"/>
                      <a:round/>
                      <a:headEnd type="none" w="med" len="med"/>
                      <a:tailEnd type="none" w="med" len="med"/>
                    </a:lnB>
                    <a:solidFill>
                      <a:srgbClr val="EAECF0"/>
                    </a:solidFill>
                  </a:tcPr>
                </a:tc>
                <a:tc>
                  <a:txBody>
                    <a:bodyPr/>
                    <a:lstStyle/>
                    <a:p>
                      <a:pPr algn="ctr"/>
                      <a:r>
                        <a:rPr lang="en-US" sz="2800">
                          <a:solidFill>
                            <a:schemeClr val="tx1"/>
                          </a:solidFill>
                          <a:effectLst/>
                          <a:latin typeface="Times New Roman" charset="0"/>
                          <a:ea typeface="Times New Roman" charset="0"/>
                          <a:cs typeface="Times New Roman" charset="0"/>
                        </a:rPr>
                        <a:t>Chronic</a:t>
                      </a:r>
                    </a:p>
                  </a:txBody>
                  <a:tcPr anchor="ctr">
                    <a:lnL w="12700" cap="flat" cmpd="sng" algn="ctr">
                      <a:solidFill>
                        <a:srgbClr val="A2A9B1"/>
                      </a:solidFill>
                      <a:prstDash val="solid"/>
                      <a:round/>
                      <a:headEnd type="none" w="med" len="med"/>
                      <a:tailEnd type="none" w="med" len="med"/>
                    </a:lnL>
                    <a:lnR w="12700" cap="flat" cmpd="sng" algn="ctr">
                      <a:solidFill>
                        <a:srgbClr val="A2A9B1"/>
                      </a:solidFill>
                      <a:prstDash val="solid"/>
                      <a:round/>
                      <a:headEnd type="none" w="med" len="med"/>
                      <a:tailEnd type="none" w="med" len="med"/>
                    </a:lnR>
                    <a:lnT w="12700" cap="flat" cmpd="sng" algn="ctr">
                      <a:solidFill>
                        <a:srgbClr val="A2A9B1"/>
                      </a:solidFill>
                      <a:prstDash val="solid"/>
                      <a:round/>
                      <a:headEnd type="none" w="med" len="med"/>
                      <a:tailEnd type="none" w="med" len="med"/>
                    </a:lnT>
                    <a:lnB w="12700" cap="flat" cmpd="sng" algn="ctr">
                      <a:solidFill>
                        <a:srgbClr val="A2A9B1"/>
                      </a:solidFill>
                      <a:prstDash val="solid"/>
                      <a:round/>
                      <a:headEnd type="none" w="med" len="med"/>
                      <a:tailEnd type="none" w="med" len="med"/>
                    </a:lnB>
                    <a:solidFill>
                      <a:srgbClr val="EAECF0"/>
                    </a:solidFill>
                  </a:tcPr>
                </a:tc>
              </a:tr>
              <a:tr h="1744663">
                <a:tc>
                  <a:txBody>
                    <a:bodyPr/>
                    <a:lstStyle/>
                    <a:p>
                      <a:r>
                        <a:rPr lang="en-US" sz="2800" b="1">
                          <a:solidFill>
                            <a:schemeClr val="tx1"/>
                          </a:solidFill>
                          <a:effectLst/>
                          <a:latin typeface="Times New Roman" charset="0"/>
                          <a:ea typeface="Times New Roman" charset="0"/>
                          <a:cs typeface="Times New Roman" charset="0"/>
                        </a:rPr>
                        <a:t>Lymphocytic leukemia</a:t>
                      </a:r>
                      <a:r>
                        <a:rPr lang="en-US" sz="2800">
                          <a:solidFill>
                            <a:schemeClr val="tx1"/>
                          </a:solidFill>
                          <a:effectLst/>
                          <a:latin typeface="Times New Roman" charset="0"/>
                          <a:ea typeface="Times New Roman" charset="0"/>
                          <a:cs typeface="Times New Roman" charset="0"/>
                        </a:rPr>
                        <a:t/>
                      </a:r>
                      <a:br>
                        <a:rPr lang="en-US" sz="2800">
                          <a:solidFill>
                            <a:schemeClr val="tx1"/>
                          </a:solidFill>
                          <a:effectLst/>
                          <a:latin typeface="Times New Roman" charset="0"/>
                          <a:ea typeface="Times New Roman" charset="0"/>
                          <a:cs typeface="Times New Roman" charset="0"/>
                        </a:rPr>
                      </a:br>
                      <a:r>
                        <a:rPr lang="en-US" sz="2800">
                          <a:solidFill>
                            <a:schemeClr val="tx1"/>
                          </a:solidFill>
                          <a:effectLst/>
                          <a:latin typeface="Times New Roman" charset="0"/>
                          <a:ea typeface="Times New Roman" charset="0"/>
                          <a:cs typeface="Times New Roman" charset="0"/>
                        </a:rPr>
                        <a:t>(or "lymphoblastic")</a:t>
                      </a:r>
                    </a:p>
                  </a:txBody>
                  <a:tcPr anchor="ctr">
                    <a:lnL w="12700" cap="flat" cmpd="sng" algn="ctr">
                      <a:solidFill>
                        <a:srgbClr val="A2A9B1"/>
                      </a:solidFill>
                      <a:prstDash val="solid"/>
                      <a:round/>
                      <a:headEnd type="none" w="med" len="med"/>
                      <a:tailEnd type="none" w="med" len="med"/>
                    </a:lnL>
                    <a:lnR w="12700" cap="flat" cmpd="sng" algn="ctr">
                      <a:solidFill>
                        <a:srgbClr val="A2A9B1"/>
                      </a:solidFill>
                      <a:prstDash val="solid"/>
                      <a:round/>
                      <a:headEnd type="none" w="med" len="med"/>
                      <a:tailEnd type="none" w="med" len="med"/>
                    </a:lnR>
                    <a:lnT w="12700" cap="flat" cmpd="sng" algn="ctr">
                      <a:solidFill>
                        <a:srgbClr val="A2A9B1"/>
                      </a:solidFill>
                      <a:prstDash val="solid"/>
                      <a:round/>
                      <a:headEnd type="none" w="med" len="med"/>
                      <a:tailEnd type="none" w="med" len="med"/>
                    </a:lnT>
                    <a:lnB w="12700" cap="flat" cmpd="sng" algn="ctr">
                      <a:solidFill>
                        <a:srgbClr val="A2A9B1"/>
                      </a:solidFill>
                      <a:prstDash val="solid"/>
                      <a:round/>
                      <a:headEnd type="none" w="med" len="med"/>
                      <a:tailEnd type="none" w="med" len="med"/>
                    </a:lnB>
                    <a:solidFill>
                      <a:srgbClr val="F8F9FA"/>
                    </a:solidFill>
                  </a:tcPr>
                </a:tc>
                <a:tc>
                  <a:txBody>
                    <a:bodyPr/>
                    <a:lstStyle/>
                    <a:p>
                      <a:r>
                        <a:rPr lang="en-US" sz="2800" u="none" strike="noStrike" dirty="0">
                          <a:solidFill>
                            <a:schemeClr val="tx1"/>
                          </a:solidFill>
                          <a:effectLst/>
                          <a:latin typeface="Times New Roman" charset="0"/>
                          <a:ea typeface="Times New Roman" charset="0"/>
                          <a:cs typeface="Times New Roman" charset="0"/>
                        </a:rPr>
                        <a:t>Acute lymphoblastic leukemia</a:t>
                      </a:r>
                      <a:r>
                        <a:rPr lang="en-US" sz="2800" dirty="0">
                          <a:solidFill>
                            <a:schemeClr val="tx1"/>
                          </a:solidFill>
                          <a:effectLst/>
                          <a:latin typeface="Times New Roman" charset="0"/>
                          <a:ea typeface="Times New Roman" charset="0"/>
                          <a:cs typeface="Times New Roman" charset="0"/>
                        </a:rPr>
                        <a:t/>
                      </a:r>
                      <a:br>
                        <a:rPr lang="en-US" sz="2800" dirty="0">
                          <a:solidFill>
                            <a:schemeClr val="tx1"/>
                          </a:solidFill>
                          <a:effectLst/>
                          <a:latin typeface="Times New Roman" charset="0"/>
                          <a:ea typeface="Times New Roman" charset="0"/>
                          <a:cs typeface="Times New Roman" charset="0"/>
                        </a:rPr>
                      </a:br>
                      <a:r>
                        <a:rPr lang="en-US" sz="2800" dirty="0">
                          <a:solidFill>
                            <a:schemeClr val="tx1"/>
                          </a:solidFill>
                          <a:effectLst/>
                          <a:latin typeface="Times New Roman" charset="0"/>
                          <a:ea typeface="Times New Roman" charset="0"/>
                          <a:cs typeface="Times New Roman" charset="0"/>
                        </a:rPr>
                        <a:t>(ALL)</a:t>
                      </a:r>
                    </a:p>
                  </a:txBody>
                  <a:tcPr anchor="ctr">
                    <a:lnL w="12700" cap="flat" cmpd="sng" algn="ctr">
                      <a:solidFill>
                        <a:srgbClr val="A2A9B1"/>
                      </a:solidFill>
                      <a:prstDash val="solid"/>
                      <a:round/>
                      <a:headEnd type="none" w="med" len="med"/>
                      <a:tailEnd type="none" w="med" len="med"/>
                    </a:lnL>
                    <a:lnR w="12700" cap="flat" cmpd="sng" algn="ctr">
                      <a:solidFill>
                        <a:srgbClr val="A2A9B1"/>
                      </a:solidFill>
                      <a:prstDash val="solid"/>
                      <a:round/>
                      <a:headEnd type="none" w="med" len="med"/>
                      <a:tailEnd type="none" w="med" len="med"/>
                    </a:lnR>
                    <a:lnT w="12700" cap="flat" cmpd="sng" algn="ctr">
                      <a:solidFill>
                        <a:srgbClr val="A2A9B1"/>
                      </a:solidFill>
                      <a:prstDash val="solid"/>
                      <a:round/>
                      <a:headEnd type="none" w="med" len="med"/>
                      <a:tailEnd type="none" w="med" len="med"/>
                    </a:lnT>
                    <a:lnB w="12700" cap="flat" cmpd="sng" algn="ctr">
                      <a:solidFill>
                        <a:srgbClr val="A2A9B1"/>
                      </a:solidFill>
                      <a:prstDash val="solid"/>
                      <a:round/>
                      <a:headEnd type="none" w="med" len="med"/>
                      <a:tailEnd type="none" w="med" len="med"/>
                    </a:lnB>
                    <a:solidFill>
                      <a:srgbClr val="F8F9FA"/>
                    </a:solidFill>
                  </a:tcPr>
                </a:tc>
                <a:tc>
                  <a:txBody>
                    <a:bodyPr/>
                    <a:lstStyle/>
                    <a:p>
                      <a:r>
                        <a:rPr lang="en-US" sz="2800" u="none" strike="noStrike" dirty="0">
                          <a:solidFill>
                            <a:schemeClr val="tx1"/>
                          </a:solidFill>
                          <a:effectLst/>
                          <a:latin typeface="Times New Roman" charset="0"/>
                          <a:ea typeface="Times New Roman" charset="0"/>
                          <a:cs typeface="Times New Roman" charset="0"/>
                        </a:rPr>
                        <a:t>Chronic lymphocytic leukemia</a:t>
                      </a:r>
                      <a:r>
                        <a:rPr lang="en-US" sz="2800" dirty="0">
                          <a:solidFill>
                            <a:schemeClr val="tx1"/>
                          </a:solidFill>
                          <a:effectLst/>
                          <a:latin typeface="Times New Roman" charset="0"/>
                          <a:ea typeface="Times New Roman" charset="0"/>
                          <a:cs typeface="Times New Roman" charset="0"/>
                        </a:rPr>
                        <a:t/>
                      </a:r>
                      <a:br>
                        <a:rPr lang="en-US" sz="2800" dirty="0">
                          <a:solidFill>
                            <a:schemeClr val="tx1"/>
                          </a:solidFill>
                          <a:effectLst/>
                          <a:latin typeface="Times New Roman" charset="0"/>
                          <a:ea typeface="Times New Roman" charset="0"/>
                          <a:cs typeface="Times New Roman" charset="0"/>
                        </a:rPr>
                      </a:br>
                      <a:r>
                        <a:rPr lang="en-US" sz="2800" dirty="0">
                          <a:solidFill>
                            <a:schemeClr val="tx1"/>
                          </a:solidFill>
                          <a:effectLst/>
                          <a:latin typeface="Times New Roman" charset="0"/>
                          <a:ea typeface="Times New Roman" charset="0"/>
                          <a:cs typeface="Times New Roman" charset="0"/>
                        </a:rPr>
                        <a:t>(CLL)</a:t>
                      </a:r>
                    </a:p>
                  </a:txBody>
                  <a:tcPr anchor="ctr">
                    <a:lnL w="12700" cap="flat" cmpd="sng" algn="ctr">
                      <a:solidFill>
                        <a:srgbClr val="A2A9B1"/>
                      </a:solidFill>
                      <a:prstDash val="solid"/>
                      <a:round/>
                      <a:headEnd type="none" w="med" len="med"/>
                      <a:tailEnd type="none" w="med" len="med"/>
                    </a:lnL>
                    <a:lnR w="12700" cap="flat" cmpd="sng" algn="ctr">
                      <a:solidFill>
                        <a:srgbClr val="A2A9B1"/>
                      </a:solidFill>
                      <a:prstDash val="solid"/>
                      <a:round/>
                      <a:headEnd type="none" w="med" len="med"/>
                      <a:tailEnd type="none" w="med" len="med"/>
                    </a:lnR>
                    <a:lnT w="12700" cap="flat" cmpd="sng" algn="ctr">
                      <a:solidFill>
                        <a:srgbClr val="A2A9B1"/>
                      </a:solidFill>
                      <a:prstDash val="solid"/>
                      <a:round/>
                      <a:headEnd type="none" w="med" len="med"/>
                      <a:tailEnd type="none" w="med" len="med"/>
                    </a:lnT>
                    <a:lnB w="12700" cap="flat" cmpd="sng" algn="ctr">
                      <a:solidFill>
                        <a:srgbClr val="A2A9B1"/>
                      </a:solidFill>
                      <a:prstDash val="solid"/>
                      <a:round/>
                      <a:headEnd type="none" w="med" len="med"/>
                      <a:tailEnd type="none" w="med" len="med"/>
                    </a:lnB>
                    <a:solidFill>
                      <a:srgbClr val="F8F9FA"/>
                    </a:solidFill>
                  </a:tcPr>
                </a:tc>
              </a:tr>
              <a:tr h="1744663">
                <a:tc>
                  <a:txBody>
                    <a:bodyPr/>
                    <a:lstStyle/>
                    <a:p>
                      <a:r>
                        <a:rPr lang="en-US" sz="2800" b="1">
                          <a:solidFill>
                            <a:schemeClr val="tx1"/>
                          </a:solidFill>
                          <a:effectLst/>
                          <a:latin typeface="Times New Roman" charset="0"/>
                          <a:ea typeface="Times New Roman" charset="0"/>
                          <a:cs typeface="Times New Roman" charset="0"/>
                        </a:rPr>
                        <a:t>Myelogenous leukemia</a:t>
                      </a:r>
                      <a:r>
                        <a:rPr lang="en-US" sz="2800">
                          <a:solidFill>
                            <a:schemeClr val="tx1"/>
                          </a:solidFill>
                          <a:effectLst/>
                          <a:latin typeface="Times New Roman" charset="0"/>
                          <a:ea typeface="Times New Roman" charset="0"/>
                          <a:cs typeface="Times New Roman" charset="0"/>
                        </a:rPr>
                        <a:t/>
                      </a:r>
                      <a:br>
                        <a:rPr lang="en-US" sz="2800">
                          <a:solidFill>
                            <a:schemeClr val="tx1"/>
                          </a:solidFill>
                          <a:effectLst/>
                          <a:latin typeface="Times New Roman" charset="0"/>
                          <a:ea typeface="Times New Roman" charset="0"/>
                          <a:cs typeface="Times New Roman" charset="0"/>
                        </a:rPr>
                      </a:br>
                      <a:r>
                        <a:rPr lang="en-US" sz="2800">
                          <a:solidFill>
                            <a:schemeClr val="tx1"/>
                          </a:solidFill>
                          <a:effectLst/>
                          <a:latin typeface="Times New Roman" charset="0"/>
                          <a:ea typeface="Times New Roman" charset="0"/>
                          <a:cs typeface="Times New Roman" charset="0"/>
                        </a:rPr>
                        <a:t>("myeloid" or "nonlymphocytic")</a:t>
                      </a:r>
                    </a:p>
                  </a:txBody>
                  <a:tcPr anchor="ctr">
                    <a:lnL w="12700" cap="flat" cmpd="sng" algn="ctr">
                      <a:solidFill>
                        <a:srgbClr val="A2A9B1"/>
                      </a:solidFill>
                      <a:prstDash val="solid"/>
                      <a:round/>
                      <a:headEnd type="none" w="med" len="med"/>
                      <a:tailEnd type="none" w="med" len="med"/>
                    </a:lnL>
                    <a:lnR w="12700" cap="flat" cmpd="sng" algn="ctr">
                      <a:solidFill>
                        <a:srgbClr val="A2A9B1"/>
                      </a:solidFill>
                      <a:prstDash val="solid"/>
                      <a:round/>
                      <a:headEnd type="none" w="med" len="med"/>
                      <a:tailEnd type="none" w="med" len="med"/>
                    </a:lnR>
                    <a:lnT w="12700" cap="flat" cmpd="sng" algn="ctr">
                      <a:solidFill>
                        <a:srgbClr val="A2A9B1"/>
                      </a:solidFill>
                      <a:prstDash val="solid"/>
                      <a:round/>
                      <a:headEnd type="none" w="med" len="med"/>
                      <a:tailEnd type="none" w="med" len="med"/>
                    </a:lnT>
                    <a:lnB w="12700" cap="flat" cmpd="sng" algn="ctr">
                      <a:solidFill>
                        <a:srgbClr val="A2A9B1"/>
                      </a:solidFill>
                      <a:prstDash val="solid"/>
                      <a:round/>
                      <a:headEnd type="none" w="med" len="med"/>
                      <a:tailEnd type="none" w="med" len="med"/>
                    </a:lnB>
                    <a:solidFill>
                      <a:srgbClr val="F8F9FA"/>
                    </a:solidFill>
                  </a:tcPr>
                </a:tc>
                <a:tc>
                  <a:txBody>
                    <a:bodyPr/>
                    <a:lstStyle/>
                    <a:p>
                      <a:r>
                        <a:rPr lang="en-US" sz="2800" u="none" strike="noStrike" dirty="0">
                          <a:solidFill>
                            <a:schemeClr val="tx1"/>
                          </a:solidFill>
                          <a:effectLst/>
                          <a:latin typeface="Times New Roman" charset="0"/>
                          <a:ea typeface="Times New Roman" charset="0"/>
                          <a:cs typeface="Times New Roman" charset="0"/>
                        </a:rPr>
                        <a:t>Acute </a:t>
                      </a:r>
                      <a:r>
                        <a:rPr lang="en-US" sz="2800" u="none" strike="noStrike" dirty="0" err="1">
                          <a:solidFill>
                            <a:schemeClr val="tx1"/>
                          </a:solidFill>
                          <a:effectLst/>
                          <a:latin typeface="Times New Roman" charset="0"/>
                          <a:ea typeface="Times New Roman" charset="0"/>
                          <a:cs typeface="Times New Roman" charset="0"/>
                        </a:rPr>
                        <a:t>myelogenous</a:t>
                      </a:r>
                      <a:r>
                        <a:rPr lang="en-US" sz="2800" u="none" strike="noStrike" dirty="0">
                          <a:solidFill>
                            <a:schemeClr val="tx1"/>
                          </a:solidFill>
                          <a:effectLst/>
                          <a:latin typeface="Times New Roman" charset="0"/>
                          <a:ea typeface="Times New Roman" charset="0"/>
                          <a:cs typeface="Times New Roman" charset="0"/>
                        </a:rPr>
                        <a:t> </a:t>
                      </a:r>
                      <a:r>
                        <a:rPr lang="en-US" sz="2800" u="none" strike="noStrike" dirty="0" smtClean="0">
                          <a:solidFill>
                            <a:schemeClr val="tx1"/>
                          </a:solidFill>
                          <a:effectLst/>
                          <a:latin typeface="Times New Roman" charset="0"/>
                          <a:ea typeface="Times New Roman" charset="0"/>
                          <a:cs typeface="Times New Roman" charset="0"/>
                        </a:rPr>
                        <a:t>leukemia</a:t>
                      </a:r>
                      <a:r>
                        <a:rPr lang="en-US" sz="2800" dirty="0">
                          <a:solidFill>
                            <a:schemeClr val="tx1"/>
                          </a:solidFill>
                          <a:effectLst/>
                          <a:latin typeface="Times New Roman" charset="0"/>
                          <a:ea typeface="Times New Roman" charset="0"/>
                          <a:cs typeface="Times New Roman" charset="0"/>
                        </a:rPr>
                        <a:t/>
                      </a:r>
                      <a:br>
                        <a:rPr lang="en-US" sz="2800" dirty="0">
                          <a:solidFill>
                            <a:schemeClr val="tx1"/>
                          </a:solidFill>
                          <a:effectLst/>
                          <a:latin typeface="Times New Roman" charset="0"/>
                          <a:ea typeface="Times New Roman" charset="0"/>
                          <a:cs typeface="Times New Roman" charset="0"/>
                        </a:rPr>
                      </a:br>
                      <a:r>
                        <a:rPr lang="en-US" sz="2800" dirty="0">
                          <a:solidFill>
                            <a:schemeClr val="tx1"/>
                          </a:solidFill>
                          <a:effectLst/>
                          <a:latin typeface="Times New Roman" charset="0"/>
                          <a:ea typeface="Times New Roman" charset="0"/>
                          <a:cs typeface="Times New Roman" charset="0"/>
                        </a:rPr>
                        <a:t>(AML or </a:t>
                      </a:r>
                      <a:r>
                        <a:rPr lang="en-US" sz="2800" dirty="0" err="1">
                          <a:solidFill>
                            <a:schemeClr val="tx1"/>
                          </a:solidFill>
                          <a:effectLst/>
                          <a:latin typeface="Times New Roman" charset="0"/>
                          <a:ea typeface="Times New Roman" charset="0"/>
                          <a:cs typeface="Times New Roman" charset="0"/>
                        </a:rPr>
                        <a:t>myeloblastic</a:t>
                      </a:r>
                      <a:r>
                        <a:rPr lang="en-US" sz="2800" dirty="0">
                          <a:solidFill>
                            <a:schemeClr val="tx1"/>
                          </a:solidFill>
                          <a:effectLst/>
                          <a:latin typeface="Times New Roman" charset="0"/>
                          <a:ea typeface="Times New Roman" charset="0"/>
                          <a:cs typeface="Times New Roman" charset="0"/>
                        </a:rPr>
                        <a:t>)</a:t>
                      </a:r>
                    </a:p>
                  </a:txBody>
                  <a:tcPr anchor="ctr">
                    <a:lnL w="12700" cap="flat" cmpd="sng" algn="ctr">
                      <a:solidFill>
                        <a:srgbClr val="A2A9B1"/>
                      </a:solidFill>
                      <a:prstDash val="solid"/>
                      <a:round/>
                      <a:headEnd type="none" w="med" len="med"/>
                      <a:tailEnd type="none" w="med" len="med"/>
                    </a:lnL>
                    <a:lnR w="12700" cap="flat" cmpd="sng" algn="ctr">
                      <a:solidFill>
                        <a:srgbClr val="A2A9B1"/>
                      </a:solidFill>
                      <a:prstDash val="solid"/>
                      <a:round/>
                      <a:headEnd type="none" w="med" len="med"/>
                      <a:tailEnd type="none" w="med" len="med"/>
                    </a:lnR>
                    <a:lnT w="12700" cap="flat" cmpd="sng" algn="ctr">
                      <a:solidFill>
                        <a:srgbClr val="A2A9B1"/>
                      </a:solidFill>
                      <a:prstDash val="solid"/>
                      <a:round/>
                      <a:headEnd type="none" w="med" len="med"/>
                      <a:tailEnd type="none" w="med" len="med"/>
                    </a:lnT>
                    <a:lnB w="12700" cap="flat" cmpd="sng" algn="ctr">
                      <a:solidFill>
                        <a:srgbClr val="A2A9B1"/>
                      </a:solidFill>
                      <a:prstDash val="solid"/>
                      <a:round/>
                      <a:headEnd type="none" w="med" len="med"/>
                      <a:tailEnd type="none" w="med" len="med"/>
                    </a:lnB>
                    <a:solidFill>
                      <a:srgbClr val="F8F9FA"/>
                    </a:solidFill>
                  </a:tcPr>
                </a:tc>
                <a:tc>
                  <a:txBody>
                    <a:bodyPr/>
                    <a:lstStyle/>
                    <a:p>
                      <a:r>
                        <a:rPr lang="en-US" sz="2800" u="none" strike="noStrike" dirty="0">
                          <a:solidFill>
                            <a:schemeClr val="tx1"/>
                          </a:solidFill>
                          <a:effectLst/>
                          <a:latin typeface="Times New Roman" charset="0"/>
                          <a:ea typeface="Times New Roman" charset="0"/>
                          <a:cs typeface="Times New Roman" charset="0"/>
                        </a:rPr>
                        <a:t>Chronic myelogenous leukemia</a:t>
                      </a:r>
                      <a:r>
                        <a:rPr lang="en-US" sz="2800" dirty="0">
                          <a:solidFill>
                            <a:schemeClr val="tx1"/>
                          </a:solidFill>
                          <a:effectLst/>
                          <a:latin typeface="Times New Roman" charset="0"/>
                          <a:ea typeface="Times New Roman" charset="0"/>
                          <a:cs typeface="Times New Roman" charset="0"/>
                        </a:rPr>
                        <a:t/>
                      </a:r>
                      <a:br>
                        <a:rPr lang="en-US" sz="2800" dirty="0">
                          <a:solidFill>
                            <a:schemeClr val="tx1"/>
                          </a:solidFill>
                          <a:effectLst/>
                          <a:latin typeface="Times New Roman" charset="0"/>
                          <a:ea typeface="Times New Roman" charset="0"/>
                          <a:cs typeface="Times New Roman" charset="0"/>
                        </a:rPr>
                      </a:br>
                      <a:r>
                        <a:rPr lang="en-US" sz="2800" dirty="0">
                          <a:solidFill>
                            <a:schemeClr val="tx1"/>
                          </a:solidFill>
                          <a:effectLst/>
                          <a:latin typeface="Times New Roman" charset="0"/>
                          <a:ea typeface="Times New Roman" charset="0"/>
                          <a:cs typeface="Times New Roman" charset="0"/>
                        </a:rPr>
                        <a:t>(CML)</a:t>
                      </a:r>
                    </a:p>
                  </a:txBody>
                  <a:tcPr anchor="ctr">
                    <a:lnL w="12700" cap="flat" cmpd="sng" algn="ctr">
                      <a:solidFill>
                        <a:srgbClr val="A2A9B1"/>
                      </a:solidFill>
                      <a:prstDash val="solid"/>
                      <a:round/>
                      <a:headEnd type="none" w="med" len="med"/>
                      <a:tailEnd type="none" w="med" len="med"/>
                    </a:lnL>
                    <a:lnR w="12700" cap="flat" cmpd="sng" algn="ctr">
                      <a:solidFill>
                        <a:srgbClr val="A2A9B1"/>
                      </a:solidFill>
                      <a:prstDash val="solid"/>
                      <a:round/>
                      <a:headEnd type="none" w="med" len="med"/>
                      <a:tailEnd type="none" w="med" len="med"/>
                    </a:lnR>
                    <a:lnT w="12700" cap="flat" cmpd="sng" algn="ctr">
                      <a:solidFill>
                        <a:srgbClr val="A2A9B1"/>
                      </a:solidFill>
                      <a:prstDash val="solid"/>
                      <a:round/>
                      <a:headEnd type="none" w="med" len="med"/>
                      <a:tailEnd type="none" w="med" len="med"/>
                    </a:lnT>
                    <a:lnB w="12700" cap="flat" cmpd="sng" algn="ctr">
                      <a:solidFill>
                        <a:srgbClr val="A2A9B1"/>
                      </a:solidFill>
                      <a:prstDash val="solid"/>
                      <a:round/>
                      <a:headEnd type="none" w="med" len="med"/>
                      <a:tailEnd type="none" w="med" len="med"/>
                    </a:lnB>
                    <a:solidFill>
                      <a:srgbClr val="F8F9FA"/>
                    </a:solidFill>
                  </a:tcPr>
                </a:tc>
              </a:tr>
            </a:tbl>
          </a:graphicData>
        </a:graphic>
      </p:graphicFrame>
      <p:sp>
        <p:nvSpPr>
          <p:cNvPr id="24" name="TextBox 23"/>
          <p:cNvSpPr txBox="1"/>
          <p:nvPr/>
        </p:nvSpPr>
        <p:spPr>
          <a:xfrm>
            <a:off x="3543300" y="785813"/>
            <a:ext cx="4125938" cy="646331"/>
          </a:xfrm>
          <a:prstGeom prst="rect">
            <a:avLst/>
          </a:prstGeom>
          <a:noFill/>
        </p:spPr>
        <p:txBody>
          <a:bodyPr wrap="none" rtlCol="0">
            <a:spAutoFit/>
          </a:bodyPr>
          <a:lstStyle/>
          <a:p>
            <a:r>
              <a:rPr lang="en-US" sz="3600" b="1" u="sng" dirty="0" smtClean="0">
                <a:latin typeface="Times New Roman" charset="0"/>
                <a:ea typeface="Times New Roman" charset="0"/>
                <a:cs typeface="Times New Roman" charset="0"/>
              </a:rPr>
              <a:t>CLASSIFICATION</a:t>
            </a:r>
            <a:endParaRPr lang="en-US" sz="3600" b="1" u="sng" dirty="0">
              <a:latin typeface="Times New Roman" charset="0"/>
              <a:ea typeface="Times New Roman" charset="0"/>
              <a:cs typeface="Times New Roman" charset="0"/>
            </a:endParaRPr>
          </a:p>
        </p:txBody>
      </p:sp>
    </p:spTree>
    <p:extLst>
      <p:ext uri="{BB962C8B-B14F-4D97-AF65-F5344CB8AC3E}">
        <p14:creationId xmlns="" xmlns:p14="http://schemas.microsoft.com/office/powerpoint/2010/main" val="211526689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522514" y="320634"/>
            <a:ext cx="5391398" cy="4453247"/>
          </a:xfrm>
          <a:prstGeom prst="rect">
            <a:avLst/>
          </a:prstGeom>
        </p:spPr>
      </p:pic>
      <p:pic>
        <p:nvPicPr>
          <p:cNvPr id="3" name="Picture 2"/>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6531429" y="320635"/>
            <a:ext cx="5296394" cy="4453246"/>
          </a:xfrm>
          <a:prstGeom prst="rect">
            <a:avLst/>
          </a:prstGeom>
        </p:spPr>
      </p:pic>
      <p:sp>
        <p:nvSpPr>
          <p:cNvPr id="4" name="TextBox 3"/>
          <p:cNvSpPr txBox="1"/>
          <p:nvPr/>
        </p:nvSpPr>
        <p:spPr>
          <a:xfrm>
            <a:off x="368135" y="5130140"/>
            <a:ext cx="5545777" cy="1815882"/>
          </a:xfrm>
          <a:prstGeom prst="rect">
            <a:avLst/>
          </a:prstGeom>
          <a:noFill/>
        </p:spPr>
        <p:txBody>
          <a:bodyPr wrap="square" rtlCol="0">
            <a:spAutoFit/>
          </a:bodyPr>
          <a:lstStyle/>
          <a:p>
            <a:r>
              <a:rPr lang="en-US" sz="2800" dirty="0">
                <a:latin typeface="Times New Roman" charset="0"/>
                <a:ea typeface="Times New Roman" charset="0"/>
                <a:cs typeface="Times New Roman" charset="0"/>
              </a:rPr>
              <a:t>P</a:t>
            </a:r>
            <a:r>
              <a:rPr lang="en-US" sz="2800" dirty="0" smtClean="0">
                <a:latin typeface="Times New Roman" charset="0"/>
                <a:ea typeface="Times New Roman" charset="0"/>
                <a:cs typeface="Times New Roman" charset="0"/>
              </a:rPr>
              <a:t>rimitive </a:t>
            </a:r>
            <a:r>
              <a:rPr lang="en-US" sz="2800" dirty="0" err="1">
                <a:latin typeface="Times New Roman" charset="0"/>
                <a:ea typeface="Times New Roman" charset="0"/>
                <a:cs typeface="Times New Roman" charset="0"/>
              </a:rPr>
              <a:t>myeloblasts</a:t>
            </a:r>
            <a:r>
              <a:rPr lang="en-US" sz="2800" dirty="0">
                <a:latin typeface="Times New Roman" charset="0"/>
                <a:ea typeface="Times New Roman" charset="0"/>
                <a:cs typeface="Times New Roman" charset="0"/>
              </a:rPr>
              <a:t> with immature chromatin, nucleoli in some cells, and primary cytoplasmic granules </a:t>
            </a:r>
          </a:p>
          <a:p>
            <a:endParaRPr lang="en-US" sz="2800" dirty="0">
              <a:latin typeface="Times New Roman" charset="0"/>
              <a:ea typeface="Times New Roman" charset="0"/>
              <a:cs typeface="Times New Roman" charset="0"/>
            </a:endParaRPr>
          </a:p>
        </p:txBody>
      </p:sp>
      <p:sp>
        <p:nvSpPr>
          <p:cNvPr id="5" name="TextBox 4"/>
          <p:cNvSpPr txBox="1"/>
          <p:nvPr/>
        </p:nvSpPr>
        <p:spPr>
          <a:xfrm>
            <a:off x="6531429" y="5130140"/>
            <a:ext cx="5296394" cy="1231106"/>
          </a:xfrm>
          <a:prstGeom prst="rect">
            <a:avLst/>
          </a:prstGeom>
          <a:noFill/>
        </p:spPr>
        <p:txBody>
          <a:bodyPr wrap="square" rtlCol="0">
            <a:spAutoFit/>
          </a:bodyPr>
          <a:lstStyle/>
          <a:p>
            <a:r>
              <a:rPr lang="en-US" sz="2800" dirty="0">
                <a:latin typeface="Times New Roman" charset="0"/>
                <a:ea typeface="Times New Roman" charset="0"/>
                <a:cs typeface="Times New Roman" charset="0"/>
              </a:rPr>
              <a:t>Leukemic </a:t>
            </a:r>
            <a:r>
              <a:rPr lang="en-US" sz="2800" dirty="0" err="1">
                <a:latin typeface="Times New Roman" charset="0"/>
                <a:ea typeface="Times New Roman" charset="0"/>
                <a:cs typeface="Times New Roman" charset="0"/>
              </a:rPr>
              <a:t>myeloblast</a:t>
            </a:r>
            <a:r>
              <a:rPr lang="en-US" sz="2800" dirty="0">
                <a:latin typeface="Times New Roman" charset="0"/>
                <a:ea typeface="Times New Roman" charset="0"/>
                <a:cs typeface="Times New Roman" charset="0"/>
              </a:rPr>
              <a:t> containing an Auer rod </a:t>
            </a:r>
          </a:p>
          <a:p>
            <a:endParaRPr lang="en-US" dirty="0"/>
          </a:p>
        </p:txBody>
      </p:sp>
    </p:spTree>
    <p:extLst>
      <p:ext uri="{BB962C8B-B14F-4D97-AF65-F5344CB8AC3E}">
        <p14:creationId xmlns="" xmlns:p14="http://schemas.microsoft.com/office/powerpoint/2010/main" val="85504549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415636" y="463138"/>
            <a:ext cx="5320146" cy="4536374"/>
          </a:xfrm>
          <a:prstGeom prst="rect">
            <a:avLst/>
          </a:prstGeom>
        </p:spPr>
      </p:pic>
      <p:pic>
        <p:nvPicPr>
          <p:cNvPr id="3" name="Picture 2"/>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6448300" y="463138"/>
            <a:ext cx="5510151" cy="4536374"/>
          </a:xfrm>
          <a:prstGeom prst="rect">
            <a:avLst/>
          </a:prstGeom>
        </p:spPr>
      </p:pic>
      <p:sp>
        <p:nvSpPr>
          <p:cNvPr id="4" name="TextBox 3"/>
          <p:cNvSpPr txBox="1"/>
          <p:nvPr/>
        </p:nvSpPr>
        <p:spPr>
          <a:xfrm>
            <a:off x="308758" y="5106390"/>
            <a:ext cx="5427024" cy="1661993"/>
          </a:xfrm>
          <a:prstGeom prst="rect">
            <a:avLst/>
          </a:prstGeom>
          <a:noFill/>
        </p:spPr>
        <p:txBody>
          <a:bodyPr wrap="square" rtlCol="0">
            <a:spAutoFit/>
          </a:bodyPr>
          <a:lstStyle/>
          <a:p>
            <a:r>
              <a:rPr lang="en-US" sz="2800" dirty="0" err="1">
                <a:latin typeface="Times New Roman" charset="0"/>
                <a:ea typeface="Times New Roman" charset="0"/>
                <a:cs typeface="Times New Roman" charset="0"/>
              </a:rPr>
              <a:t>Promyelocytic</a:t>
            </a:r>
            <a:r>
              <a:rPr lang="en-US" sz="2800" dirty="0">
                <a:latin typeface="Times New Roman" charset="0"/>
                <a:ea typeface="Times New Roman" charset="0"/>
                <a:cs typeface="Times New Roman" charset="0"/>
              </a:rPr>
              <a:t> leukemia cells with prominent cytoplasmic primary granules. </a:t>
            </a:r>
          </a:p>
          <a:p>
            <a:endParaRPr lang="en-US" dirty="0"/>
          </a:p>
        </p:txBody>
      </p:sp>
      <p:sp>
        <p:nvSpPr>
          <p:cNvPr id="5" name="TextBox 4"/>
          <p:cNvSpPr txBox="1"/>
          <p:nvPr/>
        </p:nvSpPr>
        <p:spPr>
          <a:xfrm>
            <a:off x="6448300" y="5106390"/>
            <a:ext cx="5510151" cy="1661993"/>
          </a:xfrm>
          <a:prstGeom prst="rect">
            <a:avLst/>
          </a:prstGeom>
          <a:noFill/>
        </p:spPr>
        <p:txBody>
          <a:bodyPr wrap="square" rtlCol="0">
            <a:spAutoFit/>
          </a:bodyPr>
          <a:lstStyle/>
          <a:p>
            <a:r>
              <a:rPr lang="en-US" sz="2800" dirty="0">
                <a:latin typeface="Times New Roman" charset="0"/>
                <a:ea typeface="Times New Roman" charset="0"/>
                <a:cs typeface="Times New Roman" charset="0"/>
              </a:rPr>
              <a:t>Peroxidase stain shows dark blue color characteristic of </a:t>
            </a:r>
            <a:endParaRPr lang="en-US" sz="2800" dirty="0" smtClean="0">
              <a:latin typeface="Times New Roman" charset="0"/>
              <a:ea typeface="Times New Roman" charset="0"/>
              <a:cs typeface="Times New Roman" charset="0"/>
            </a:endParaRPr>
          </a:p>
          <a:p>
            <a:r>
              <a:rPr lang="en-US" sz="2800" dirty="0" smtClean="0">
                <a:latin typeface="Times New Roman" charset="0"/>
                <a:ea typeface="Times New Roman" charset="0"/>
                <a:cs typeface="Times New Roman" charset="0"/>
              </a:rPr>
              <a:t>peroxidase </a:t>
            </a:r>
            <a:r>
              <a:rPr lang="en-US" sz="2800" dirty="0">
                <a:latin typeface="Times New Roman" charset="0"/>
                <a:ea typeface="Times New Roman" charset="0"/>
                <a:cs typeface="Times New Roman" charset="0"/>
              </a:rPr>
              <a:t>in granules in AML. </a:t>
            </a:r>
          </a:p>
          <a:p>
            <a:endParaRPr lang="en-US" dirty="0"/>
          </a:p>
        </p:txBody>
      </p:sp>
    </p:spTree>
    <p:extLst>
      <p:ext uri="{BB962C8B-B14F-4D97-AF65-F5344CB8AC3E}">
        <p14:creationId xmlns="" xmlns:p14="http://schemas.microsoft.com/office/powerpoint/2010/main" val="122125693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6888" y="365125"/>
            <a:ext cx="10866912" cy="6000049"/>
          </a:xfrm>
        </p:spPr>
        <p:txBody>
          <a:bodyPr>
            <a:normAutofit/>
          </a:bodyPr>
          <a:lstStyle/>
          <a:p>
            <a:r>
              <a:rPr lang="en-US" sz="2800" b="1" u="sng" dirty="0" smtClean="0">
                <a:latin typeface="Times New Roman" charset="0"/>
                <a:ea typeface="Times New Roman" charset="0"/>
                <a:cs typeface="Times New Roman" charset="0"/>
              </a:rPr>
              <a:t>INTERVENTIONS FOR SPECIFIC PATIENTS:-</a:t>
            </a:r>
            <a:r>
              <a:rPr lang="en-US" sz="2800" dirty="0" smtClean="0">
                <a:latin typeface="Times New Roman" charset="0"/>
                <a:ea typeface="Times New Roman" charset="0"/>
                <a:cs typeface="Times New Roman" charset="0"/>
              </a:rPr>
              <a:t/>
            </a:r>
            <a:br>
              <a:rPr lang="en-US" sz="2800" dirty="0" smtClean="0">
                <a:latin typeface="Times New Roman" charset="0"/>
                <a:ea typeface="Times New Roman" charset="0"/>
                <a:cs typeface="Times New Roman" charset="0"/>
              </a:rPr>
            </a:br>
            <a:r>
              <a:rPr lang="en-US" sz="2800" dirty="0">
                <a:latin typeface="Times New Roman" charset="0"/>
                <a:ea typeface="Times New Roman" charset="0"/>
                <a:cs typeface="Times New Roman" charset="0"/>
              </a:rPr>
              <a:t/>
            </a:r>
            <a:br>
              <a:rPr lang="en-US" sz="2800" dirty="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-Dental evaluation ( for those with poor dentition)</a:t>
            </a:r>
            <a:br>
              <a:rPr lang="en-US" sz="2800" dirty="0" smtClean="0">
                <a:latin typeface="Times New Roman" charset="0"/>
                <a:ea typeface="Times New Roman" charset="0"/>
                <a:cs typeface="Times New Roman" charset="0"/>
              </a:rPr>
            </a:br>
            <a:r>
              <a:rPr lang="en-US" sz="2800" dirty="0">
                <a:latin typeface="Times New Roman" charset="0"/>
                <a:ea typeface="Times New Roman" charset="0"/>
                <a:cs typeface="Times New Roman" charset="0"/>
              </a:rPr>
              <a:t/>
            </a:r>
            <a:br>
              <a:rPr lang="en-US" sz="2800" dirty="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-Lumbar puncture(for those with symptoms of CNS involvement)</a:t>
            </a:r>
            <a:br>
              <a:rPr lang="en-US" sz="2800" dirty="0" smtClean="0">
                <a:latin typeface="Times New Roman" charset="0"/>
                <a:ea typeface="Times New Roman" charset="0"/>
                <a:cs typeface="Times New Roman" charset="0"/>
              </a:rPr>
            </a:br>
            <a:r>
              <a:rPr lang="en-US" sz="2800" dirty="0">
                <a:latin typeface="Times New Roman" charset="0"/>
                <a:ea typeface="Times New Roman" charset="0"/>
                <a:cs typeface="Times New Roman" charset="0"/>
              </a:rPr>
              <a:t/>
            </a:r>
            <a:br>
              <a:rPr lang="en-US" sz="2800" dirty="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-Screening spine MRI ( for patients with back pain , lower extremity weakness , </a:t>
            </a:r>
            <a:r>
              <a:rPr lang="en-US" sz="2800" dirty="0" err="1" smtClean="0">
                <a:latin typeface="Times New Roman" charset="0"/>
                <a:ea typeface="Times New Roman" charset="0"/>
                <a:cs typeface="Times New Roman" charset="0"/>
              </a:rPr>
              <a:t>parastesias</a:t>
            </a:r>
            <a:r>
              <a:rPr lang="en-US" sz="2800" dirty="0" smtClean="0">
                <a:latin typeface="Times New Roman" charset="0"/>
                <a:ea typeface="Times New Roman" charset="0"/>
                <a:cs typeface="Times New Roman" charset="0"/>
              </a:rPr>
              <a:t>)</a:t>
            </a:r>
            <a:br>
              <a:rPr lang="en-US" sz="2800" dirty="0" smtClean="0">
                <a:latin typeface="Times New Roman" charset="0"/>
                <a:ea typeface="Times New Roman" charset="0"/>
                <a:cs typeface="Times New Roman" charset="0"/>
              </a:rPr>
            </a:br>
            <a:r>
              <a:rPr lang="en-US" sz="2800" dirty="0"/>
              <a:t/>
            </a:r>
            <a:br>
              <a:rPr lang="en-US" sz="2800" dirty="0"/>
            </a:br>
            <a:r>
              <a:rPr lang="en-US" sz="2800" dirty="0" smtClean="0"/>
              <a:t/>
            </a:r>
            <a:br>
              <a:rPr lang="en-US" sz="2800" dirty="0" smtClean="0"/>
            </a:br>
            <a:r>
              <a:rPr lang="en-US" sz="2800" dirty="0" smtClean="0"/>
              <a:t/>
            </a:r>
            <a:br>
              <a:rPr lang="en-US" sz="2800" dirty="0" smtClean="0"/>
            </a:br>
            <a:r>
              <a:rPr lang="en-US" sz="2800" dirty="0"/>
              <a:t/>
            </a:r>
            <a:br>
              <a:rPr lang="en-US" sz="2800" dirty="0"/>
            </a:br>
            <a:endParaRPr lang="en-US" sz="2800" dirty="0"/>
          </a:p>
        </p:txBody>
      </p:sp>
    </p:spTree>
    <p:extLst>
      <p:ext uri="{BB962C8B-B14F-4D97-AF65-F5344CB8AC3E}">
        <p14:creationId xmlns="" xmlns:p14="http://schemas.microsoft.com/office/powerpoint/2010/main" val="41154590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1257" y="365125"/>
            <a:ext cx="11092543" cy="6047550"/>
          </a:xfrm>
        </p:spPr>
        <p:txBody>
          <a:bodyPr>
            <a:normAutofit fontScale="90000"/>
          </a:bodyPr>
          <a:lstStyle/>
          <a:p>
            <a:r>
              <a:rPr lang="en-US" sz="2800" b="1" u="sng" dirty="0" smtClean="0">
                <a:latin typeface="Times New Roman" charset="0"/>
                <a:ea typeface="Times New Roman" charset="0"/>
                <a:cs typeface="Times New Roman" charset="0"/>
              </a:rPr>
              <a:t/>
            </a:r>
            <a:br>
              <a:rPr lang="en-US" sz="2800" b="1" u="sng" dirty="0" smtClean="0">
                <a:latin typeface="Times New Roman" charset="0"/>
                <a:ea typeface="Times New Roman" charset="0"/>
                <a:cs typeface="Times New Roman" charset="0"/>
              </a:rPr>
            </a:br>
            <a:r>
              <a:rPr lang="en-US" sz="2800" b="1" u="sng" dirty="0">
                <a:latin typeface="Times New Roman" charset="0"/>
                <a:ea typeface="Times New Roman" charset="0"/>
                <a:cs typeface="Times New Roman" charset="0"/>
              </a:rPr>
              <a:t/>
            </a:r>
            <a:br>
              <a:rPr lang="en-US" sz="2800" b="1" u="sng" dirty="0">
                <a:latin typeface="Times New Roman" charset="0"/>
                <a:ea typeface="Times New Roman" charset="0"/>
                <a:cs typeface="Times New Roman" charset="0"/>
              </a:rPr>
            </a:br>
            <a:r>
              <a:rPr lang="en-US" sz="2800" b="1" u="sng" dirty="0" smtClean="0">
                <a:latin typeface="Times New Roman" charset="0"/>
                <a:ea typeface="Times New Roman" charset="0"/>
                <a:cs typeface="Times New Roman" charset="0"/>
              </a:rPr>
              <a:t>TREATMENT:-</a:t>
            </a:r>
            <a:r>
              <a:rPr lang="en-US" sz="2400" dirty="0">
                <a:latin typeface="Times New Roman" charset="0"/>
                <a:ea typeface="Times New Roman" charset="0"/>
                <a:cs typeface="Times New Roman" charset="0"/>
              </a:rPr>
              <a:t/>
            </a:r>
            <a:br>
              <a:rPr lang="en-US" sz="2400" dirty="0">
                <a:latin typeface="Times New Roman" charset="0"/>
                <a:ea typeface="Times New Roman" charset="0"/>
                <a:cs typeface="Times New Roman" charset="0"/>
              </a:rPr>
            </a:br>
            <a:r>
              <a:rPr lang="en-US" sz="2700" dirty="0" smtClean="0">
                <a:latin typeface="Times New Roman" charset="0"/>
                <a:ea typeface="Times New Roman" charset="0"/>
                <a:cs typeface="Times New Roman" charset="0"/>
              </a:rPr>
              <a:t/>
            </a:r>
            <a:br>
              <a:rPr lang="en-US" sz="2700" dirty="0" smtClean="0">
                <a:latin typeface="Times New Roman" charset="0"/>
                <a:ea typeface="Times New Roman" charset="0"/>
                <a:cs typeface="Times New Roman" charset="0"/>
              </a:rPr>
            </a:br>
            <a:r>
              <a:rPr lang="en-US" sz="2700" dirty="0" smtClean="0">
                <a:latin typeface="Times New Roman" charset="0"/>
                <a:ea typeface="Times New Roman" charset="0"/>
                <a:cs typeface="Times New Roman" charset="0"/>
              </a:rPr>
              <a:t>Treatment </a:t>
            </a:r>
            <a:r>
              <a:rPr lang="en-US" sz="2700" dirty="0">
                <a:latin typeface="Times New Roman" charset="0"/>
                <a:ea typeface="Times New Roman" charset="0"/>
                <a:cs typeface="Times New Roman" charset="0"/>
              </a:rPr>
              <a:t>of the newly diagnosed patient with AML is usually divided into two </a:t>
            </a:r>
            <a:r>
              <a:rPr lang="en-US" sz="2700" dirty="0" smtClean="0">
                <a:latin typeface="Times New Roman" charset="0"/>
                <a:ea typeface="Times New Roman" charset="0"/>
                <a:cs typeface="Times New Roman" charset="0"/>
              </a:rPr>
              <a:t>phases:-</a:t>
            </a:r>
            <a:br>
              <a:rPr lang="en-US" sz="2700" dirty="0" smtClean="0">
                <a:latin typeface="Times New Roman" charset="0"/>
                <a:ea typeface="Times New Roman" charset="0"/>
                <a:cs typeface="Times New Roman" charset="0"/>
              </a:rPr>
            </a:br>
            <a:r>
              <a:rPr lang="en-US" sz="2700" dirty="0" smtClean="0">
                <a:latin typeface="Times New Roman" charset="0"/>
                <a:ea typeface="Times New Roman" charset="0"/>
                <a:cs typeface="Times New Roman" charset="0"/>
              </a:rPr>
              <a:t/>
            </a:r>
            <a:br>
              <a:rPr lang="en-US" sz="2700" dirty="0" smtClean="0">
                <a:latin typeface="Times New Roman" charset="0"/>
                <a:ea typeface="Times New Roman" charset="0"/>
                <a:cs typeface="Times New Roman" charset="0"/>
              </a:rPr>
            </a:br>
            <a:r>
              <a:rPr lang="en-US" sz="2700" dirty="0" smtClean="0">
                <a:latin typeface="Times New Roman" charset="0"/>
                <a:ea typeface="Times New Roman" charset="0"/>
                <a:cs typeface="Times New Roman" charset="0"/>
              </a:rPr>
              <a:t>1.Induction </a:t>
            </a:r>
            <a:br>
              <a:rPr lang="en-US" sz="2700" dirty="0" smtClean="0">
                <a:latin typeface="Times New Roman" charset="0"/>
                <a:ea typeface="Times New Roman" charset="0"/>
                <a:cs typeface="Times New Roman" charset="0"/>
              </a:rPr>
            </a:br>
            <a:r>
              <a:rPr lang="en-US" sz="2700" dirty="0" smtClean="0">
                <a:latin typeface="Times New Roman" charset="0"/>
                <a:ea typeface="Times New Roman" charset="0"/>
                <a:cs typeface="Times New Roman" charset="0"/>
              </a:rPr>
              <a:t/>
            </a:r>
            <a:br>
              <a:rPr lang="en-US" sz="2700" dirty="0" smtClean="0">
                <a:latin typeface="Times New Roman" charset="0"/>
                <a:ea typeface="Times New Roman" charset="0"/>
                <a:cs typeface="Times New Roman" charset="0"/>
              </a:rPr>
            </a:br>
            <a:r>
              <a:rPr lang="en-US" sz="2700" dirty="0" smtClean="0">
                <a:latin typeface="Times New Roman" charset="0"/>
                <a:ea typeface="Times New Roman" charset="0"/>
                <a:cs typeface="Times New Roman" charset="0"/>
              </a:rPr>
              <a:t>2.Postremission </a:t>
            </a:r>
            <a:r>
              <a:rPr lang="en-US" sz="2700" dirty="0">
                <a:latin typeface="Times New Roman" charset="0"/>
                <a:ea typeface="Times New Roman" charset="0"/>
                <a:cs typeface="Times New Roman" charset="0"/>
              </a:rPr>
              <a:t>management (consolidation) </a:t>
            </a:r>
            <a:r>
              <a:rPr lang="en-US" sz="2700" dirty="0" smtClean="0">
                <a:latin typeface="Times New Roman" charset="0"/>
                <a:ea typeface="Times New Roman" charset="0"/>
                <a:cs typeface="Times New Roman" charset="0"/>
              </a:rPr>
              <a:t/>
            </a:r>
            <a:br>
              <a:rPr lang="en-US" sz="2700" dirty="0" smtClean="0">
                <a:latin typeface="Times New Roman" charset="0"/>
                <a:ea typeface="Times New Roman" charset="0"/>
                <a:cs typeface="Times New Roman" charset="0"/>
              </a:rPr>
            </a:br>
            <a:r>
              <a:rPr lang="en-US" sz="2700" dirty="0">
                <a:latin typeface="Times New Roman" charset="0"/>
                <a:ea typeface="Times New Roman" charset="0"/>
                <a:cs typeface="Times New Roman" charset="0"/>
              </a:rPr>
              <a:t/>
            </a:r>
            <a:br>
              <a:rPr lang="en-US" sz="2700" dirty="0">
                <a:latin typeface="Times New Roman" charset="0"/>
                <a:ea typeface="Times New Roman" charset="0"/>
                <a:cs typeface="Times New Roman" charset="0"/>
              </a:rPr>
            </a:br>
            <a:r>
              <a:rPr lang="en-US" sz="2700" dirty="0" smtClean="0">
                <a:latin typeface="Times New Roman" charset="0"/>
                <a:ea typeface="Times New Roman" charset="0"/>
                <a:cs typeface="Times New Roman" charset="0"/>
              </a:rPr>
              <a:t>-The </a:t>
            </a:r>
            <a:r>
              <a:rPr lang="en-US" sz="2700" dirty="0">
                <a:latin typeface="Times New Roman" charset="0"/>
                <a:ea typeface="Times New Roman" charset="0"/>
                <a:cs typeface="Times New Roman" charset="0"/>
              </a:rPr>
              <a:t>initial goal is to induce </a:t>
            </a:r>
            <a:r>
              <a:rPr lang="en-US" sz="2700" dirty="0" smtClean="0">
                <a:latin typeface="Times New Roman" charset="0"/>
                <a:ea typeface="Times New Roman" charset="0"/>
                <a:cs typeface="Times New Roman" charset="0"/>
              </a:rPr>
              <a:t>Complete Remission </a:t>
            </a:r>
            <a:r>
              <a:rPr lang="en-US" sz="2700" dirty="0">
                <a:latin typeface="Times New Roman" charset="0"/>
                <a:ea typeface="Times New Roman" charset="0"/>
                <a:cs typeface="Times New Roman" charset="0"/>
              </a:rPr>
              <a:t>(&lt;2 percent blasts in the marrow), </a:t>
            </a:r>
            <a:r>
              <a:rPr lang="en-US" sz="2700" dirty="0" smtClean="0">
                <a:latin typeface="Times New Roman" charset="0"/>
                <a:ea typeface="Times New Roman" charset="0"/>
                <a:cs typeface="Times New Roman" charset="0"/>
              </a:rPr>
              <a:t/>
            </a:r>
            <a:br>
              <a:rPr lang="en-US" sz="2700" dirty="0" smtClean="0">
                <a:latin typeface="Times New Roman" charset="0"/>
                <a:ea typeface="Times New Roman" charset="0"/>
                <a:cs typeface="Times New Roman" charset="0"/>
              </a:rPr>
            </a:br>
            <a:r>
              <a:rPr lang="en-US" sz="2700" dirty="0">
                <a:latin typeface="Times New Roman" charset="0"/>
                <a:ea typeface="Times New Roman" charset="0"/>
                <a:cs typeface="Times New Roman" charset="0"/>
              </a:rPr>
              <a:t/>
            </a:r>
            <a:br>
              <a:rPr lang="en-US" sz="2700" dirty="0">
                <a:latin typeface="Times New Roman" charset="0"/>
                <a:ea typeface="Times New Roman" charset="0"/>
                <a:cs typeface="Times New Roman" charset="0"/>
              </a:rPr>
            </a:br>
            <a:r>
              <a:rPr lang="en-US" sz="2700" dirty="0" smtClean="0">
                <a:latin typeface="Times New Roman" charset="0"/>
                <a:ea typeface="Times New Roman" charset="0"/>
                <a:cs typeface="Times New Roman" charset="0"/>
              </a:rPr>
              <a:t> neutrophil </a:t>
            </a:r>
            <a:r>
              <a:rPr lang="en-US" sz="2700" dirty="0">
                <a:latin typeface="Times New Roman" charset="0"/>
                <a:ea typeface="Times New Roman" charset="0"/>
                <a:cs typeface="Times New Roman" charset="0"/>
              </a:rPr>
              <a:t>count greater than 1000/</a:t>
            </a:r>
            <a:r>
              <a:rPr lang="en-US" sz="2700" i="1" dirty="0" err="1">
                <a:latin typeface="Times New Roman" charset="0"/>
                <a:ea typeface="Times New Roman" charset="0"/>
                <a:cs typeface="Times New Roman" charset="0"/>
              </a:rPr>
              <a:t>μ</a:t>
            </a:r>
            <a:r>
              <a:rPr lang="en-US" sz="2700" dirty="0" err="1">
                <a:latin typeface="Times New Roman" charset="0"/>
                <a:ea typeface="Times New Roman" charset="0"/>
                <a:cs typeface="Times New Roman" charset="0"/>
              </a:rPr>
              <a:t>L</a:t>
            </a:r>
            <a:r>
              <a:rPr lang="en-US" sz="2700" dirty="0">
                <a:latin typeface="Times New Roman" charset="0"/>
                <a:ea typeface="Times New Roman" charset="0"/>
                <a:cs typeface="Times New Roman" charset="0"/>
              </a:rPr>
              <a:t>, and a platelet count greater than 100,000/</a:t>
            </a:r>
            <a:r>
              <a:rPr lang="en-US" sz="2700" i="1" dirty="0" err="1">
                <a:latin typeface="Times New Roman" charset="0"/>
                <a:ea typeface="Times New Roman" charset="0"/>
                <a:cs typeface="Times New Roman" charset="0"/>
              </a:rPr>
              <a:t>μ</a:t>
            </a:r>
            <a:r>
              <a:rPr lang="en-US" sz="2700" dirty="0" err="1">
                <a:latin typeface="Times New Roman" charset="0"/>
                <a:ea typeface="Times New Roman" charset="0"/>
                <a:cs typeface="Times New Roman" charset="0"/>
              </a:rPr>
              <a:t>L</a:t>
            </a:r>
            <a:r>
              <a:rPr lang="en-US" sz="2700" dirty="0">
                <a:latin typeface="Times New Roman" charset="0"/>
                <a:ea typeface="Times New Roman" charset="0"/>
                <a:cs typeface="Times New Roman" charset="0"/>
              </a:rPr>
              <a:t> </a:t>
            </a:r>
            <a:r>
              <a:rPr lang="en-US" sz="2700" dirty="0" smtClean="0">
                <a:latin typeface="Times New Roman" charset="0"/>
                <a:ea typeface="Times New Roman" charset="0"/>
                <a:cs typeface="Times New Roman" charset="0"/>
              </a:rPr>
              <a:t>.</a:t>
            </a:r>
            <a:r>
              <a:rPr lang="en-US" sz="2700" dirty="0">
                <a:latin typeface="Times New Roman" charset="0"/>
                <a:ea typeface="Times New Roman" charset="0"/>
                <a:cs typeface="Times New Roman" charset="0"/>
              </a:rPr>
              <a:t/>
            </a:r>
            <a:br>
              <a:rPr lang="en-US" sz="2700" dirty="0">
                <a:latin typeface="Times New Roman" charset="0"/>
                <a:ea typeface="Times New Roman" charset="0"/>
                <a:cs typeface="Times New Roman" charset="0"/>
              </a:rPr>
            </a:br>
            <a:r>
              <a:rPr lang="en-US" sz="2700" dirty="0">
                <a:latin typeface="Times New Roman" charset="0"/>
                <a:ea typeface="Times New Roman" charset="0"/>
                <a:cs typeface="Times New Roman" charset="0"/>
              </a:rPr>
              <a:t/>
            </a:r>
            <a:br>
              <a:rPr lang="en-US" sz="2700" dirty="0">
                <a:latin typeface="Times New Roman" charset="0"/>
                <a:ea typeface="Times New Roman" charset="0"/>
                <a:cs typeface="Times New Roman" charset="0"/>
              </a:rPr>
            </a:br>
            <a:r>
              <a:rPr lang="en-US" sz="2700" dirty="0">
                <a:latin typeface="Times New Roman" charset="0"/>
                <a:ea typeface="Times New Roman" charset="0"/>
                <a:cs typeface="Times New Roman" charset="0"/>
              </a:rPr>
              <a:t/>
            </a:r>
            <a:br>
              <a:rPr lang="en-US" sz="2700" dirty="0">
                <a:latin typeface="Times New Roman" charset="0"/>
                <a:ea typeface="Times New Roman" charset="0"/>
                <a:cs typeface="Times New Roman" charset="0"/>
              </a:rPr>
            </a:br>
            <a:r>
              <a:rPr lang="en-US" sz="2700" dirty="0" smtClean="0">
                <a:latin typeface="Times New Roman" charset="0"/>
                <a:ea typeface="Times New Roman" charset="0"/>
                <a:cs typeface="Times New Roman" charset="0"/>
              </a:rPr>
              <a:t>-Once </a:t>
            </a:r>
            <a:r>
              <a:rPr lang="en-US" sz="2700" dirty="0">
                <a:latin typeface="Times New Roman" charset="0"/>
                <a:ea typeface="Times New Roman" charset="0"/>
                <a:cs typeface="Times New Roman" charset="0"/>
              </a:rPr>
              <a:t>CR is obtained, further therapy must be given to prolong survival and achieve cure. </a:t>
            </a:r>
            <a:r>
              <a:rPr lang="en-US" sz="2700" dirty="0" smtClean="0">
                <a:latin typeface="Times New Roman" charset="0"/>
                <a:ea typeface="Times New Roman" charset="0"/>
                <a:cs typeface="Times New Roman" charset="0"/>
              </a:rPr>
              <a:t/>
            </a:r>
            <a:br>
              <a:rPr lang="en-US" sz="2700" dirty="0" smtClean="0">
                <a:latin typeface="Times New Roman" charset="0"/>
                <a:ea typeface="Times New Roman" charset="0"/>
                <a:cs typeface="Times New Roman" charset="0"/>
              </a:rPr>
            </a:br>
            <a:r>
              <a:rPr lang="en-US" sz="2700" dirty="0">
                <a:latin typeface="Times New Roman" charset="0"/>
                <a:ea typeface="Times New Roman" charset="0"/>
                <a:cs typeface="Times New Roman" charset="0"/>
              </a:rPr>
              <a:t/>
            </a:r>
            <a:br>
              <a:rPr lang="en-US" sz="2700" dirty="0">
                <a:latin typeface="Times New Roman" charset="0"/>
                <a:ea typeface="Times New Roman" charset="0"/>
                <a:cs typeface="Times New Roman" charset="0"/>
              </a:rPr>
            </a:br>
            <a:r>
              <a:rPr lang="en-US" sz="2700" dirty="0" smtClean="0">
                <a:latin typeface="Times New Roman" charset="0"/>
                <a:ea typeface="Times New Roman" charset="0"/>
                <a:cs typeface="Times New Roman" charset="0"/>
              </a:rPr>
              <a:t/>
            </a:r>
            <a:br>
              <a:rPr lang="en-US" sz="2700" dirty="0" smtClean="0">
                <a:latin typeface="Times New Roman" charset="0"/>
                <a:ea typeface="Times New Roman" charset="0"/>
                <a:cs typeface="Times New Roman" charset="0"/>
              </a:rPr>
            </a:br>
            <a:r>
              <a:rPr lang="en-US" sz="2700" dirty="0">
                <a:latin typeface="Times New Roman" charset="0"/>
                <a:ea typeface="Times New Roman" charset="0"/>
                <a:cs typeface="Times New Roman" charset="0"/>
              </a:rPr>
              <a:t/>
            </a:r>
            <a:br>
              <a:rPr lang="en-US" sz="2700" dirty="0">
                <a:latin typeface="Times New Roman" charset="0"/>
                <a:ea typeface="Times New Roman" charset="0"/>
                <a:cs typeface="Times New Roman" charset="0"/>
              </a:rPr>
            </a:br>
            <a:endParaRPr lang="en-US" sz="2700" dirty="0">
              <a:latin typeface="Times New Roman" charset="0"/>
              <a:ea typeface="Times New Roman" charset="0"/>
              <a:cs typeface="Times New Roman" charset="0"/>
            </a:endParaRPr>
          </a:p>
        </p:txBody>
      </p:sp>
    </p:spTree>
    <p:extLst>
      <p:ext uri="{BB962C8B-B14F-4D97-AF65-F5344CB8AC3E}">
        <p14:creationId xmlns="" xmlns:p14="http://schemas.microsoft.com/office/powerpoint/2010/main" val="36122137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997527" y="973776"/>
            <a:ext cx="10224655" cy="5566723"/>
          </a:xfrm>
          <a:prstGeom prst="rect">
            <a:avLst/>
          </a:prstGeom>
        </p:spPr>
      </p:pic>
      <p:sp>
        <p:nvSpPr>
          <p:cNvPr id="3" name="TextBox 2"/>
          <p:cNvSpPr txBox="1"/>
          <p:nvPr/>
        </p:nvSpPr>
        <p:spPr>
          <a:xfrm>
            <a:off x="4227616" y="225630"/>
            <a:ext cx="3610098" cy="523220"/>
          </a:xfrm>
          <a:prstGeom prst="rect">
            <a:avLst/>
          </a:prstGeom>
          <a:noFill/>
        </p:spPr>
        <p:txBody>
          <a:bodyPr wrap="square" rtlCol="0">
            <a:spAutoFit/>
          </a:bodyPr>
          <a:lstStyle/>
          <a:p>
            <a:r>
              <a:rPr lang="en-US" sz="2800" b="1" u="sng" dirty="0" smtClean="0"/>
              <a:t>RISK STRATIFICATION</a:t>
            </a:r>
            <a:endParaRPr lang="en-US" sz="2800" b="1" u="sng" dirty="0"/>
          </a:p>
        </p:txBody>
      </p:sp>
    </p:spTree>
    <p:extLst>
      <p:ext uri="{BB962C8B-B14F-4D97-AF65-F5344CB8AC3E}">
        <p14:creationId xmlns="" xmlns:p14="http://schemas.microsoft.com/office/powerpoint/2010/main" val="63721526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6883" y="365125"/>
            <a:ext cx="11056917" cy="6142553"/>
          </a:xfrm>
        </p:spPr>
        <p:txBody>
          <a:bodyPr>
            <a:normAutofit/>
          </a:bodyPr>
          <a:lstStyle/>
          <a:p>
            <a:r>
              <a:rPr lang="en-US" sz="2400" b="1" u="sng" dirty="0" smtClean="0">
                <a:latin typeface="Times New Roman" charset="0"/>
                <a:ea typeface="Times New Roman" charset="0"/>
                <a:cs typeface="Times New Roman" charset="0"/>
              </a:rPr>
              <a:t>INDUCTION THERAPY:-</a:t>
            </a:r>
            <a:br>
              <a:rPr lang="en-US" sz="2400" b="1" u="sng" dirty="0" smtClean="0">
                <a:latin typeface="Times New Roman" charset="0"/>
                <a:ea typeface="Times New Roman" charset="0"/>
                <a:cs typeface="Times New Roman" charset="0"/>
              </a:rPr>
            </a:br>
            <a:r>
              <a:rPr lang="en-US" sz="2400" b="1" u="sng" dirty="0" smtClean="0">
                <a:latin typeface="Times New Roman" charset="0"/>
                <a:ea typeface="Times New Roman" charset="0"/>
                <a:cs typeface="Times New Roman" charset="0"/>
              </a:rPr>
              <a:t/>
            </a:r>
            <a:br>
              <a:rPr lang="en-US" sz="2400" b="1" u="sng" dirty="0" smtClean="0">
                <a:latin typeface="Times New Roman" charset="0"/>
                <a:ea typeface="Times New Roman" charset="0"/>
                <a:cs typeface="Times New Roman" charset="0"/>
              </a:rPr>
            </a:br>
            <a:r>
              <a:rPr lang="en-US" sz="2400" dirty="0" smtClean="0">
                <a:latin typeface="Times New Roman" charset="0"/>
                <a:ea typeface="Times New Roman" charset="0"/>
                <a:cs typeface="Times New Roman" charset="0"/>
              </a:rPr>
              <a:t/>
            </a:r>
            <a:br>
              <a:rPr lang="en-US" sz="2400" dirty="0" smtClean="0">
                <a:latin typeface="Times New Roman" charset="0"/>
                <a:ea typeface="Times New Roman" charset="0"/>
                <a:cs typeface="Times New Roman" charset="0"/>
              </a:rPr>
            </a:br>
            <a:r>
              <a:rPr lang="en-US" sz="2400" dirty="0" smtClean="0">
                <a:latin typeface="Times New Roman" charset="0"/>
                <a:ea typeface="Times New Roman" charset="0"/>
                <a:cs typeface="Times New Roman" charset="0"/>
              </a:rPr>
              <a:t> -Current </a:t>
            </a:r>
            <a:r>
              <a:rPr lang="en-US" sz="2400" dirty="0">
                <a:latin typeface="Times New Roman" charset="0"/>
                <a:ea typeface="Times New Roman" charset="0"/>
                <a:cs typeface="Times New Roman" charset="0"/>
              </a:rPr>
              <a:t>standard induction treatment for non-APL </a:t>
            </a:r>
            <a:r>
              <a:rPr lang="en-US" sz="2400" dirty="0" smtClean="0">
                <a:latin typeface="Times New Roman" charset="0"/>
                <a:ea typeface="Times New Roman" charset="0"/>
                <a:cs typeface="Times New Roman" charset="0"/>
              </a:rPr>
              <a:t>(non-Acute </a:t>
            </a:r>
            <a:r>
              <a:rPr lang="en-US" sz="2400" dirty="0" err="1" smtClean="0">
                <a:latin typeface="Times New Roman" charset="0"/>
                <a:ea typeface="Times New Roman" charset="0"/>
                <a:cs typeface="Times New Roman" charset="0"/>
              </a:rPr>
              <a:t>promyelocytic</a:t>
            </a:r>
            <a:r>
              <a:rPr lang="en-US" sz="2400" dirty="0" smtClean="0">
                <a:latin typeface="Times New Roman" charset="0"/>
                <a:ea typeface="Times New Roman" charset="0"/>
                <a:cs typeface="Times New Roman" charset="0"/>
              </a:rPr>
              <a:t> </a:t>
            </a:r>
            <a:r>
              <a:rPr lang="en-US" sz="2400" dirty="0" err="1" smtClean="0">
                <a:latin typeface="Times New Roman" charset="0"/>
                <a:ea typeface="Times New Roman" charset="0"/>
                <a:cs typeface="Times New Roman" charset="0"/>
              </a:rPr>
              <a:t>leukaemia</a:t>
            </a:r>
            <a:r>
              <a:rPr lang="en-US" sz="2400" dirty="0" smtClean="0">
                <a:latin typeface="Times New Roman" charset="0"/>
                <a:ea typeface="Times New Roman" charset="0"/>
                <a:cs typeface="Times New Roman" charset="0"/>
              </a:rPr>
              <a:t>) AML </a:t>
            </a:r>
            <a:r>
              <a:rPr lang="en-US" sz="2400" dirty="0">
                <a:latin typeface="Times New Roman" charset="0"/>
                <a:ea typeface="Times New Roman" charset="0"/>
                <a:cs typeface="Times New Roman" charset="0"/>
              </a:rPr>
              <a:t>involves drug </a:t>
            </a:r>
            <a:r>
              <a:rPr lang="en-US" sz="2400" dirty="0" smtClean="0">
                <a:latin typeface="Times New Roman" charset="0"/>
                <a:ea typeface="Times New Roman" charset="0"/>
                <a:cs typeface="Times New Roman" charset="0"/>
              </a:rPr>
              <a:t>regimens </a:t>
            </a:r>
            <a:r>
              <a:rPr lang="en-US" sz="2400" dirty="0">
                <a:latin typeface="Times New Roman" charset="0"/>
                <a:ea typeface="Times New Roman" charset="0"/>
                <a:cs typeface="Times New Roman" charset="0"/>
              </a:rPr>
              <a:t>with two or more agents that include an </a:t>
            </a:r>
            <a:r>
              <a:rPr lang="en-US" sz="2400" dirty="0" err="1">
                <a:latin typeface="Times New Roman" charset="0"/>
                <a:ea typeface="Times New Roman" charset="0"/>
                <a:cs typeface="Times New Roman" charset="0"/>
              </a:rPr>
              <a:t>anthracycline</a:t>
            </a:r>
            <a:r>
              <a:rPr lang="en-US" sz="2400" dirty="0">
                <a:latin typeface="Times New Roman" charset="0"/>
                <a:ea typeface="Times New Roman" charset="0"/>
                <a:cs typeface="Times New Roman" charset="0"/>
              </a:rPr>
              <a:t> antibiotic or an </a:t>
            </a:r>
            <a:r>
              <a:rPr lang="en-US" sz="2400" dirty="0" err="1">
                <a:latin typeface="Times New Roman" charset="0"/>
                <a:ea typeface="Times New Roman" charset="0"/>
                <a:cs typeface="Times New Roman" charset="0"/>
              </a:rPr>
              <a:t>anthraquinone</a:t>
            </a:r>
            <a:r>
              <a:rPr lang="en-US" sz="2400" dirty="0">
                <a:latin typeface="Times New Roman" charset="0"/>
                <a:ea typeface="Times New Roman" charset="0"/>
                <a:cs typeface="Times New Roman" charset="0"/>
              </a:rPr>
              <a:t> and </a:t>
            </a:r>
            <a:r>
              <a:rPr lang="en-US" sz="2400" dirty="0" err="1">
                <a:latin typeface="Times New Roman" charset="0"/>
                <a:ea typeface="Times New Roman" charset="0"/>
                <a:cs typeface="Times New Roman" charset="0"/>
              </a:rPr>
              <a:t>cytarabine</a:t>
            </a:r>
            <a:r>
              <a:rPr lang="en-US" sz="2400" dirty="0">
                <a:latin typeface="Times New Roman" charset="0"/>
                <a:ea typeface="Times New Roman" charset="0"/>
                <a:cs typeface="Times New Roman" charset="0"/>
              </a:rPr>
              <a:t> </a:t>
            </a:r>
            <a:r>
              <a:rPr lang="en-US" sz="2400" dirty="0" smtClean="0">
                <a:latin typeface="Times New Roman" charset="0"/>
                <a:ea typeface="Times New Roman" charset="0"/>
                <a:cs typeface="Times New Roman" charset="0"/>
              </a:rPr>
              <a:t>.</a:t>
            </a:r>
            <a:r>
              <a:rPr lang="en-US" sz="2400" dirty="0">
                <a:latin typeface="Times New Roman" charset="0"/>
                <a:ea typeface="Times New Roman" charset="0"/>
                <a:cs typeface="Times New Roman" charset="0"/>
              </a:rPr>
              <a:t/>
            </a:r>
            <a:br>
              <a:rPr lang="en-US" sz="2400" dirty="0">
                <a:latin typeface="Times New Roman" charset="0"/>
                <a:ea typeface="Times New Roman" charset="0"/>
                <a:cs typeface="Times New Roman" charset="0"/>
              </a:rPr>
            </a:br>
            <a:r>
              <a:rPr lang="en-US" sz="2400" dirty="0">
                <a:latin typeface="Times New Roman" charset="0"/>
                <a:ea typeface="Times New Roman" charset="0"/>
                <a:cs typeface="Times New Roman" charset="0"/>
              </a:rPr>
              <a:t/>
            </a:r>
            <a:br>
              <a:rPr lang="en-US" sz="2400" dirty="0">
                <a:latin typeface="Times New Roman" charset="0"/>
                <a:ea typeface="Times New Roman" charset="0"/>
                <a:cs typeface="Times New Roman" charset="0"/>
              </a:rPr>
            </a:br>
            <a:r>
              <a:rPr lang="en-US" sz="2400" dirty="0">
                <a:latin typeface="Times New Roman" charset="0"/>
                <a:ea typeface="Times New Roman" charset="0"/>
                <a:cs typeface="Times New Roman" charset="0"/>
              </a:rPr>
              <a:t/>
            </a:r>
            <a:br>
              <a:rPr lang="en-US" sz="2400" dirty="0">
                <a:latin typeface="Times New Roman" charset="0"/>
                <a:ea typeface="Times New Roman" charset="0"/>
                <a:cs typeface="Times New Roman" charset="0"/>
              </a:rPr>
            </a:br>
            <a:r>
              <a:rPr lang="en-US" sz="2400" dirty="0" smtClean="0">
                <a:latin typeface="Times New Roman" charset="0"/>
                <a:ea typeface="Times New Roman" charset="0"/>
                <a:cs typeface="Times New Roman" charset="0"/>
              </a:rPr>
              <a:t> -Classic induction </a:t>
            </a:r>
            <a:r>
              <a:rPr lang="en-US" sz="2400" dirty="0">
                <a:latin typeface="Times New Roman" charset="0"/>
                <a:ea typeface="Times New Roman" charset="0"/>
                <a:cs typeface="Times New Roman" charset="0"/>
              </a:rPr>
              <a:t>regimen is </a:t>
            </a:r>
            <a:r>
              <a:rPr lang="en-US" sz="2400" dirty="0" err="1">
                <a:latin typeface="Times New Roman" charset="0"/>
                <a:ea typeface="Times New Roman" charset="0"/>
                <a:cs typeface="Times New Roman" charset="0"/>
              </a:rPr>
              <a:t>cytarabine</a:t>
            </a:r>
            <a:r>
              <a:rPr lang="en-US" sz="2400" dirty="0">
                <a:latin typeface="Times New Roman" charset="0"/>
                <a:ea typeface="Times New Roman" charset="0"/>
                <a:cs typeface="Times New Roman" charset="0"/>
              </a:rPr>
              <a:t> 100 </a:t>
            </a:r>
            <a:r>
              <a:rPr lang="en-US" sz="2400" dirty="0" smtClean="0">
                <a:latin typeface="Times New Roman" charset="0"/>
                <a:ea typeface="Times New Roman" charset="0"/>
                <a:cs typeface="Times New Roman" charset="0"/>
              </a:rPr>
              <a:t>mg/m</a:t>
            </a:r>
            <a:r>
              <a:rPr lang="en-US" sz="2400" baseline="30000" dirty="0" smtClean="0">
                <a:latin typeface="Times New Roman" charset="0"/>
                <a:ea typeface="Times New Roman" charset="0"/>
                <a:cs typeface="Times New Roman" charset="0"/>
              </a:rPr>
              <a:t>2</a:t>
            </a:r>
            <a:r>
              <a:rPr lang="en-US" sz="2400" dirty="0" smtClean="0">
                <a:latin typeface="Times New Roman" charset="0"/>
                <a:ea typeface="Times New Roman" charset="0"/>
                <a:cs typeface="Times New Roman" charset="0"/>
              </a:rPr>
              <a:t> </a:t>
            </a:r>
            <a:r>
              <a:rPr lang="en-US" sz="2400" dirty="0">
                <a:latin typeface="Times New Roman" charset="0"/>
                <a:ea typeface="Times New Roman" charset="0"/>
                <a:cs typeface="Times New Roman" charset="0"/>
              </a:rPr>
              <a:t>daily by continuous infusion on days 1 through 7 and </a:t>
            </a:r>
            <a:r>
              <a:rPr lang="en-US" sz="2400" dirty="0" err="1">
                <a:latin typeface="Times New Roman" charset="0"/>
                <a:ea typeface="Times New Roman" charset="0"/>
                <a:cs typeface="Times New Roman" charset="0"/>
              </a:rPr>
              <a:t>daunorubicin</a:t>
            </a:r>
            <a:r>
              <a:rPr lang="en-US" sz="2400" dirty="0">
                <a:latin typeface="Times New Roman" charset="0"/>
                <a:ea typeface="Times New Roman" charset="0"/>
                <a:cs typeface="Times New Roman" charset="0"/>
              </a:rPr>
              <a:t> at 45 to 90 </a:t>
            </a:r>
            <a:r>
              <a:rPr lang="en-US" sz="2400" dirty="0" smtClean="0">
                <a:latin typeface="Times New Roman" charset="0"/>
                <a:ea typeface="Times New Roman" charset="0"/>
                <a:cs typeface="Times New Roman" charset="0"/>
              </a:rPr>
              <a:t>mg/m</a:t>
            </a:r>
            <a:r>
              <a:rPr lang="en-US" sz="2400" baseline="30000" dirty="0" smtClean="0">
                <a:latin typeface="Times New Roman" charset="0"/>
                <a:ea typeface="Times New Roman" charset="0"/>
                <a:cs typeface="Times New Roman" charset="0"/>
              </a:rPr>
              <a:t>2</a:t>
            </a:r>
            <a:r>
              <a:rPr lang="en-US" sz="2400" dirty="0" smtClean="0">
                <a:latin typeface="Times New Roman" charset="0"/>
                <a:ea typeface="Times New Roman" charset="0"/>
                <a:cs typeface="Times New Roman" charset="0"/>
              </a:rPr>
              <a:t> </a:t>
            </a:r>
            <a:r>
              <a:rPr lang="en-US" sz="2400" dirty="0">
                <a:latin typeface="Times New Roman" charset="0"/>
                <a:ea typeface="Times New Roman" charset="0"/>
                <a:cs typeface="Times New Roman" charset="0"/>
              </a:rPr>
              <a:t>on days 1 through 3, the “7 plus 3” regimen </a:t>
            </a:r>
            <a:r>
              <a:rPr lang="en-US" sz="2400" dirty="0" smtClean="0">
                <a:latin typeface="Times New Roman" charset="0"/>
                <a:ea typeface="Times New Roman" charset="0"/>
                <a:cs typeface="Times New Roman" charset="0"/>
              </a:rPr>
              <a:t>.</a:t>
            </a:r>
            <a:r>
              <a:rPr lang="en-US" sz="2400" dirty="0">
                <a:latin typeface="Times New Roman" charset="0"/>
                <a:ea typeface="Times New Roman" charset="0"/>
                <a:cs typeface="Times New Roman" charset="0"/>
              </a:rPr>
              <a:t/>
            </a:r>
            <a:br>
              <a:rPr lang="en-US" sz="2400" dirty="0">
                <a:latin typeface="Times New Roman" charset="0"/>
                <a:ea typeface="Times New Roman" charset="0"/>
                <a:cs typeface="Times New Roman" charset="0"/>
              </a:rPr>
            </a:br>
            <a:r>
              <a:rPr lang="en-US" sz="2400" dirty="0" smtClean="0">
                <a:latin typeface="Times New Roman" charset="0"/>
                <a:ea typeface="Times New Roman" charset="0"/>
                <a:cs typeface="Times New Roman" charset="0"/>
              </a:rPr>
              <a:t/>
            </a:r>
            <a:br>
              <a:rPr lang="en-US" sz="2400" dirty="0" smtClean="0">
                <a:latin typeface="Times New Roman" charset="0"/>
                <a:ea typeface="Times New Roman" charset="0"/>
                <a:cs typeface="Times New Roman" charset="0"/>
              </a:rPr>
            </a:br>
            <a:r>
              <a:rPr lang="en-US" sz="2400" dirty="0">
                <a:latin typeface="Times New Roman" charset="0"/>
                <a:ea typeface="Times New Roman" charset="0"/>
                <a:cs typeface="Times New Roman" charset="0"/>
              </a:rPr>
              <a:t/>
            </a:r>
            <a:br>
              <a:rPr lang="en-US" sz="2400" dirty="0">
                <a:latin typeface="Times New Roman" charset="0"/>
                <a:ea typeface="Times New Roman" charset="0"/>
                <a:cs typeface="Times New Roman" charset="0"/>
              </a:rPr>
            </a:br>
            <a:r>
              <a:rPr lang="en-US" sz="2400" dirty="0" smtClean="0">
                <a:latin typeface="Times New Roman" charset="0"/>
                <a:ea typeface="Times New Roman" charset="0"/>
                <a:cs typeface="Times New Roman" charset="0"/>
              </a:rPr>
              <a:t/>
            </a:r>
            <a:br>
              <a:rPr lang="en-US" sz="2400" dirty="0" smtClean="0">
                <a:latin typeface="Times New Roman" charset="0"/>
                <a:ea typeface="Times New Roman" charset="0"/>
                <a:cs typeface="Times New Roman" charset="0"/>
              </a:rPr>
            </a:br>
            <a:r>
              <a:rPr lang="en-US" sz="2400" dirty="0">
                <a:latin typeface="Times New Roman" charset="0"/>
                <a:ea typeface="Times New Roman" charset="0"/>
                <a:cs typeface="Times New Roman" charset="0"/>
              </a:rPr>
              <a:t/>
            </a:r>
            <a:br>
              <a:rPr lang="en-US" sz="2400" dirty="0">
                <a:latin typeface="Times New Roman" charset="0"/>
                <a:ea typeface="Times New Roman" charset="0"/>
                <a:cs typeface="Times New Roman" charset="0"/>
              </a:rPr>
            </a:br>
            <a:r>
              <a:rPr lang="en-US" sz="2400" dirty="0" smtClean="0">
                <a:latin typeface="Times New Roman" charset="0"/>
                <a:ea typeface="Times New Roman" charset="0"/>
                <a:cs typeface="Times New Roman" charset="0"/>
              </a:rPr>
              <a:t/>
            </a:r>
            <a:br>
              <a:rPr lang="en-US" sz="2400" dirty="0" smtClean="0">
                <a:latin typeface="Times New Roman" charset="0"/>
                <a:ea typeface="Times New Roman" charset="0"/>
                <a:cs typeface="Times New Roman" charset="0"/>
              </a:rPr>
            </a:br>
            <a:endParaRPr lang="en-US" sz="2400" dirty="0">
              <a:latin typeface="Times New Roman" charset="0"/>
              <a:ea typeface="Times New Roman" charset="0"/>
              <a:cs typeface="Times New Roman" charset="0"/>
            </a:endParaRPr>
          </a:p>
        </p:txBody>
      </p:sp>
    </p:spTree>
    <p:extLst>
      <p:ext uri="{BB962C8B-B14F-4D97-AF65-F5344CB8AC3E}">
        <p14:creationId xmlns="" xmlns:p14="http://schemas.microsoft.com/office/powerpoint/2010/main" val="139018131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631" y="365124"/>
            <a:ext cx="11128169" cy="6273181"/>
          </a:xfrm>
        </p:spPr>
        <p:txBody>
          <a:bodyPr>
            <a:normAutofit/>
          </a:bodyPr>
          <a:lstStyle/>
          <a:p>
            <a:r>
              <a:rPr lang="en-US" sz="2400" b="1" u="sng" dirty="0" smtClean="0">
                <a:latin typeface="Times New Roman" charset="0"/>
                <a:ea typeface="Times New Roman" charset="0"/>
                <a:cs typeface="Times New Roman" charset="0"/>
              </a:rPr>
              <a:t>REINDUCTION THERAPY:-</a:t>
            </a:r>
            <a:br>
              <a:rPr lang="en-US" sz="2400" b="1" u="sng" dirty="0" smtClean="0">
                <a:latin typeface="Times New Roman" charset="0"/>
                <a:ea typeface="Times New Roman" charset="0"/>
                <a:cs typeface="Times New Roman" charset="0"/>
              </a:rPr>
            </a:br>
            <a:r>
              <a:rPr lang="en-US" sz="2400" b="1" dirty="0" smtClean="0">
                <a:latin typeface="Times New Roman" charset="0"/>
                <a:ea typeface="Times New Roman" charset="0"/>
                <a:cs typeface="Times New Roman" charset="0"/>
              </a:rPr>
              <a:t/>
            </a:r>
            <a:br>
              <a:rPr lang="en-US" sz="2400" b="1" dirty="0" smtClean="0">
                <a:latin typeface="Times New Roman" charset="0"/>
                <a:ea typeface="Times New Roman" charset="0"/>
                <a:cs typeface="Times New Roman" charset="0"/>
              </a:rPr>
            </a:br>
            <a:r>
              <a:rPr lang="en-US" sz="2400" b="1" dirty="0" smtClean="0">
                <a:latin typeface="Times New Roman" charset="0"/>
                <a:ea typeface="Times New Roman" charset="0"/>
                <a:cs typeface="Times New Roman" charset="0"/>
              </a:rPr>
              <a:t>-</a:t>
            </a:r>
            <a:r>
              <a:rPr lang="en-US" sz="2400" dirty="0" smtClean="0">
                <a:latin typeface="Times New Roman" charset="0"/>
                <a:ea typeface="Times New Roman" charset="0"/>
                <a:cs typeface="Times New Roman" charset="0"/>
              </a:rPr>
              <a:t>Patients </a:t>
            </a:r>
            <a:r>
              <a:rPr lang="en-US" sz="2400" dirty="0">
                <a:latin typeface="Times New Roman" charset="0"/>
                <a:ea typeface="Times New Roman" charset="0"/>
                <a:cs typeface="Times New Roman" charset="0"/>
              </a:rPr>
              <a:t>who have persistent leukemia </a:t>
            </a:r>
            <a:r>
              <a:rPr lang="en-US" sz="2400" dirty="0" smtClean="0">
                <a:latin typeface="Times New Roman" charset="0"/>
                <a:ea typeface="Times New Roman" charset="0"/>
                <a:cs typeface="Times New Roman" charset="0"/>
              </a:rPr>
              <a:t>after </a:t>
            </a:r>
            <a:r>
              <a:rPr lang="en-US" sz="2400" dirty="0">
                <a:latin typeface="Times New Roman" charset="0"/>
                <a:ea typeface="Times New Roman" charset="0"/>
                <a:cs typeface="Times New Roman" charset="0"/>
              </a:rPr>
              <a:t>the </a:t>
            </a:r>
            <a:r>
              <a:rPr lang="en-US" sz="2400" dirty="0" smtClean="0">
                <a:latin typeface="Times New Roman" charset="0"/>
                <a:ea typeface="Times New Roman" charset="0"/>
                <a:cs typeface="Times New Roman" charset="0"/>
              </a:rPr>
              <a:t>first </a:t>
            </a:r>
            <a:r>
              <a:rPr lang="en-US" sz="2400" dirty="0">
                <a:latin typeface="Times New Roman" charset="0"/>
                <a:ea typeface="Times New Roman" charset="0"/>
                <a:cs typeface="Times New Roman" charset="0"/>
              </a:rPr>
              <a:t>course of induction chemotherapy generally are given the same regimen a second time. </a:t>
            </a:r>
            <a:r>
              <a:rPr lang="en-US" sz="2400" dirty="0" smtClean="0">
                <a:latin typeface="Times New Roman" charset="0"/>
                <a:ea typeface="Times New Roman" charset="0"/>
                <a:cs typeface="Times New Roman" charset="0"/>
              </a:rPr>
              <a:t/>
            </a:r>
            <a:br>
              <a:rPr lang="en-US" sz="2400" dirty="0" smtClean="0">
                <a:latin typeface="Times New Roman" charset="0"/>
                <a:ea typeface="Times New Roman" charset="0"/>
                <a:cs typeface="Times New Roman" charset="0"/>
              </a:rPr>
            </a:br>
            <a:r>
              <a:rPr lang="en-US" sz="2400" dirty="0">
                <a:latin typeface="Times New Roman" charset="0"/>
                <a:ea typeface="Times New Roman" charset="0"/>
                <a:cs typeface="Times New Roman" charset="0"/>
              </a:rPr>
              <a:t/>
            </a:r>
            <a:br>
              <a:rPr lang="en-US" sz="2400" dirty="0">
                <a:latin typeface="Times New Roman" charset="0"/>
                <a:ea typeface="Times New Roman" charset="0"/>
                <a:cs typeface="Times New Roman" charset="0"/>
              </a:rPr>
            </a:br>
            <a:r>
              <a:rPr lang="en-US" sz="2400" dirty="0" smtClean="0">
                <a:latin typeface="Times New Roman" charset="0"/>
                <a:ea typeface="Times New Roman" charset="0"/>
                <a:cs typeface="Times New Roman" charset="0"/>
              </a:rPr>
              <a:t>-The effect </a:t>
            </a:r>
            <a:r>
              <a:rPr lang="en-US" sz="2400" dirty="0">
                <a:latin typeface="Times New Roman" charset="0"/>
                <a:ea typeface="Times New Roman" charset="0"/>
                <a:cs typeface="Times New Roman" charset="0"/>
              </a:rPr>
              <a:t>is usually assessed by marrow aspirate and biopsy 7 to 10 days </a:t>
            </a:r>
            <a:r>
              <a:rPr lang="en-US" sz="2400" dirty="0" smtClean="0">
                <a:latin typeface="Times New Roman" charset="0"/>
                <a:ea typeface="Times New Roman" charset="0"/>
                <a:cs typeface="Times New Roman" charset="0"/>
              </a:rPr>
              <a:t>after </a:t>
            </a:r>
            <a:r>
              <a:rPr lang="en-US" sz="2400" dirty="0">
                <a:latin typeface="Times New Roman" charset="0"/>
                <a:ea typeface="Times New Roman" charset="0"/>
                <a:cs typeface="Times New Roman" charset="0"/>
              </a:rPr>
              <a:t>completion of chemotherapy (the “14-day marrow” examination). </a:t>
            </a:r>
            <a:r>
              <a:rPr lang="en-US" sz="2400" dirty="0" smtClean="0">
                <a:latin typeface="Times New Roman" charset="0"/>
                <a:ea typeface="Times New Roman" charset="0"/>
                <a:cs typeface="Times New Roman" charset="0"/>
              </a:rPr>
              <a:t/>
            </a:r>
            <a:br>
              <a:rPr lang="en-US" sz="2400" dirty="0" smtClean="0">
                <a:latin typeface="Times New Roman" charset="0"/>
                <a:ea typeface="Times New Roman" charset="0"/>
                <a:cs typeface="Times New Roman" charset="0"/>
              </a:rPr>
            </a:br>
            <a:r>
              <a:rPr lang="en-US" sz="2400" dirty="0">
                <a:latin typeface="Times New Roman" charset="0"/>
                <a:ea typeface="Times New Roman" charset="0"/>
                <a:cs typeface="Times New Roman" charset="0"/>
              </a:rPr>
              <a:t/>
            </a:r>
            <a:br>
              <a:rPr lang="en-US" sz="2400" dirty="0">
                <a:latin typeface="Times New Roman" charset="0"/>
                <a:ea typeface="Times New Roman" charset="0"/>
                <a:cs typeface="Times New Roman" charset="0"/>
              </a:rPr>
            </a:br>
            <a:r>
              <a:rPr lang="en-US" sz="2400" dirty="0" smtClean="0">
                <a:latin typeface="Times New Roman" charset="0"/>
                <a:ea typeface="Times New Roman" charset="0"/>
                <a:cs typeface="Times New Roman" charset="0"/>
              </a:rPr>
              <a:t>-For </a:t>
            </a:r>
            <a:r>
              <a:rPr lang="en-US" sz="2400" dirty="0">
                <a:latin typeface="Times New Roman" charset="0"/>
                <a:ea typeface="Times New Roman" charset="0"/>
                <a:cs typeface="Times New Roman" charset="0"/>
              </a:rPr>
              <a:t>those with </a:t>
            </a:r>
            <a:r>
              <a:rPr lang="en-US" sz="2400" dirty="0" err="1">
                <a:latin typeface="Times New Roman" charset="0"/>
                <a:ea typeface="Times New Roman" charset="0"/>
                <a:cs typeface="Times New Roman" charset="0"/>
              </a:rPr>
              <a:t>hypocellular</a:t>
            </a:r>
            <a:r>
              <a:rPr lang="en-US" sz="2400" dirty="0">
                <a:latin typeface="Times New Roman" charset="0"/>
                <a:ea typeface="Times New Roman" charset="0"/>
                <a:cs typeface="Times New Roman" charset="0"/>
              </a:rPr>
              <a:t> marrow and no </a:t>
            </a:r>
            <a:r>
              <a:rPr lang="en-US" sz="2400" dirty="0" smtClean="0">
                <a:latin typeface="Times New Roman" charset="0"/>
                <a:ea typeface="Times New Roman" charset="0"/>
                <a:cs typeface="Times New Roman" charset="0"/>
              </a:rPr>
              <a:t>evidence </a:t>
            </a:r>
            <a:r>
              <a:rPr lang="en-US" sz="2400" dirty="0">
                <a:latin typeface="Times New Roman" charset="0"/>
                <a:ea typeface="Times New Roman" charset="0"/>
                <a:cs typeface="Times New Roman" charset="0"/>
              </a:rPr>
              <a:t>of residual leukemic blasts, recovery of normal counts is awaited, and for those with a </a:t>
            </a:r>
            <a:r>
              <a:rPr lang="en-US" sz="2400" dirty="0" err="1">
                <a:latin typeface="Times New Roman" charset="0"/>
                <a:ea typeface="Times New Roman" charset="0"/>
                <a:cs typeface="Times New Roman" charset="0"/>
              </a:rPr>
              <a:t>hypocellular</a:t>
            </a:r>
            <a:r>
              <a:rPr lang="en-US" sz="2400" dirty="0">
                <a:latin typeface="Times New Roman" charset="0"/>
                <a:ea typeface="Times New Roman" charset="0"/>
                <a:cs typeface="Times New Roman" charset="0"/>
              </a:rPr>
              <a:t> marrow and a small number of </a:t>
            </a:r>
            <a:r>
              <a:rPr lang="en-US" sz="2400" dirty="0" smtClean="0">
                <a:latin typeface="Times New Roman" charset="0"/>
                <a:ea typeface="Times New Roman" charset="0"/>
                <a:cs typeface="Times New Roman" charset="0"/>
              </a:rPr>
              <a:t>residual </a:t>
            </a:r>
            <a:r>
              <a:rPr lang="en-US" sz="2400" dirty="0">
                <a:latin typeface="Times New Roman" charset="0"/>
                <a:ea typeface="Times New Roman" charset="0"/>
                <a:cs typeface="Times New Roman" charset="0"/>
              </a:rPr>
              <a:t>blasts, additional therapy may be delayed until count recovery or until another marrow assessment. </a:t>
            </a:r>
            <a:r>
              <a:rPr lang="en-US" sz="2400" dirty="0" smtClean="0">
                <a:latin typeface="Times New Roman" charset="0"/>
                <a:ea typeface="Times New Roman" charset="0"/>
                <a:cs typeface="Times New Roman" charset="0"/>
              </a:rPr>
              <a:t/>
            </a:r>
            <a:br>
              <a:rPr lang="en-US" sz="2400" dirty="0" smtClean="0">
                <a:latin typeface="Times New Roman" charset="0"/>
                <a:ea typeface="Times New Roman" charset="0"/>
                <a:cs typeface="Times New Roman" charset="0"/>
              </a:rPr>
            </a:br>
            <a:r>
              <a:rPr lang="en-US" sz="2400" dirty="0">
                <a:latin typeface="Times New Roman" charset="0"/>
                <a:ea typeface="Times New Roman" charset="0"/>
                <a:cs typeface="Times New Roman" charset="0"/>
              </a:rPr>
              <a:t/>
            </a:r>
            <a:br>
              <a:rPr lang="en-US" sz="2400" dirty="0">
                <a:latin typeface="Times New Roman" charset="0"/>
                <a:ea typeface="Times New Roman" charset="0"/>
                <a:cs typeface="Times New Roman" charset="0"/>
              </a:rPr>
            </a:br>
            <a:r>
              <a:rPr lang="en-US" sz="2400" dirty="0" smtClean="0">
                <a:latin typeface="Times New Roman" charset="0"/>
                <a:ea typeface="Times New Roman" charset="0"/>
                <a:cs typeface="Times New Roman" charset="0"/>
              </a:rPr>
              <a:t>-For </a:t>
            </a:r>
            <a:r>
              <a:rPr lang="en-US" sz="2400" dirty="0">
                <a:latin typeface="Times New Roman" charset="0"/>
                <a:ea typeface="Times New Roman" charset="0"/>
                <a:cs typeface="Times New Roman" charset="0"/>
              </a:rPr>
              <a:t>those with </a:t>
            </a:r>
            <a:r>
              <a:rPr lang="en-US" sz="2400" dirty="0" smtClean="0">
                <a:latin typeface="Times New Roman" charset="0"/>
                <a:ea typeface="Times New Roman" charset="0"/>
                <a:cs typeface="Times New Roman" charset="0"/>
              </a:rPr>
              <a:t>significant </a:t>
            </a:r>
            <a:r>
              <a:rPr lang="en-US" sz="2400" dirty="0">
                <a:latin typeface="Times New Roman" charset="0"/>
                <a:ea typeface="Times New Roman" charset="0"/>
                <a:cs typeface="Times New Roman" charset="0"/>
              </a:rPr>
              <a:t>amounts of leukemic cells remaining, repeating the original induction therapy or use of a high-dose </a:t>
            </a:r>
            <a:r>
              <a:rPr lang="en-US" sz="2400" dirty="0" err="1">
                <a:latin typeface="Times New Roman" charset="0"/>
                <a:ea typeface="Times New Roman" charset="0"/>
                <a:cs typeface="Times New Roman" charset="0"/>
              </a:rPr>
              <a:t>cytarabine</a:t>
            </a:r>
            <a:r>
              <a:rPr lang="en-US" sz="2400" dirty="0">
                <a:latin typeface="Times New Roman" charset="0"/>
                <a:ea typeface="Times New Roman" charset="0"/>
                <a:cs typeface="Times New Roman" charset="0"/>
              </a:rPr>
              <a:t> regimen can be considered. </a:t>
            </a:r>
            <a:r>
              <a:rPr lang="en-US" sz="2400" dirty="0" smtClean="0">
                <a:latin typeface="Times New Roman" charset="0"/>
                <a:ea typeface="Times New Roman" charset="0"/>
                <a:cs typeface="Times New Roman" charset="0"/>
              </a:rPr>
              <a:t/>
            </a:r>
            <a:br>
              <a:rPr lang="en-US" sz="2400" dirty="0" smtClean="0">
                <a:latin typeface="Times New Roman" charset="0"/>
                <a:ea typeface="Times New Roman" charset="0"/>
                <a:cs typeface="Times New Roman" charset="0"/>
              </a:rPr>
            </a:br>
            <a:r>
              <a:rPr lang="en-US" sz="2400" dirty="0" smtClean="0">
                <a:latin typeface="Times New Roman" charset="0"/>
                <a:ea typeface="Times New Roman" charset="0"/>
                <a:cs typeface="Times New Roman" charset="0"/>
              </a:rPr>
              <a:t/>
            </a:r>
            <a:br>
              <a:rPr lang="en-US" sz="2400" dirty="0" smtClean="0">
                <a:latin typeface="Times New Roman" charset="0"/>
                <a:ea typeface="Times New Roman" charset="0"/>
                <a:cs typeface="Times New Roman" charset="0"/>
              </a:rPr>
            </a:br>
            <a:r>
              <a:rPr lang="en-US" sz="2400" dirty="0" smtClean="0">
                <a:latin typeface="Times New Roman" charset="0"/>
                <a:ea typeface="Times New Roman" charset="0"/>
                <a:cs typeface="Times New Roman" charset="0"/>
              </a:rPr>
              <a:t>-The </a:t>
            </a:r>
            <a:r>
              <a:rPr lang="en-US" sz="2400" dirty="0">
                <a:latin typeface="Times New Roman" charset="0"/>
                <a:ea typeface="Times New Roman" charset="0"/>
                <a:cs typeface="Times New Roman" charset="0"/>
              </a:rPr>
              <a:t>patient’s long-term outcome is worse if two courses of treatment are required, even if a complete remission is achieved. </a:t>
            </a:r>
          </a:p>
        </p:txBody>
      </p:sp>
    </p:spTree>
    <p:extLst>
      <p:ext uri="{BB962C8B-B14F-4D97-AF65-F5344CB8AC3E}">
        <p14:creationId xmlns="" xmlns:p14="http://schemas.microsoft.com/office/powerpoint/2010/main" val="11422881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1881" y="106878"/>
            <a:ext cx="11804071" cy="6495803"/>
          </a:xfrm>
        </p:spPr>
        <p:txBody>
          <a:bodyPr>
            <a:normAutofit fontScale="90000"/>
          </a:bodyPr>
          <a:lstStyle/>
          <a:p>
            <a:r>
              <a:rPr lang="en-US" sz="3100" b="1" u="sng" dirty="0" smtClean="0">
                <a:latin typeface="Times New Roman" charset="0"/>
                <a:ea typeface="Times New Roman" charset="0"/>
                <a:cs typeface="Times New Roman" charset="0"/>
              </a:rPr>
              <a:t/>
            </a:r>
            <a:br>
              <a:rPr lang="en-US" sz="3100" b="1" u="sng" dirty="0" smtClean="0">
                <a:latin typeface="Times New Roman" charset="0"/>
                <a:ea typeface="Times New Roman" charset="0"/>
                <a:cs typeface="Times New Roman" charset="0"/>
              </a:rPr>
            </a:br>
            <a:r>
              <a:rPr lang="en-US" sz="3100" b="1" u="sng" dirty="0">
                <a:latin typeface="Times New Roman" charset="0"/>
                <a:ea typeface="Times New Roman" charset="0"/>
                <a:cs typeface="Times New Roman" charset="0"/>
              </a:rPr>
              <a:t/>
            </a:r>
            <a:br>
              <a:rPr lang="en-US" sz="3100" b="1" u="sng" dirty="0">
                <a:latin typeface="Times New Roman" charset="0"/>
                <a:ea typeface="Times New Roman" charset="0"/>
                <a:cs typeface="Times New Roman" charset="0"/>
              </a:rPr>
            </a:br>
            <a:r>
              <a:rPr lang="en-US" sz="3600" b="1" u="sng" dirty="0" smtClean="0">
                <a:latin typeface="Times New Roman" charset="0"/>
                <a:ea typeface="Times New Roman" charset="0"/>
                <a:cs typeface="Times New Roman" charset="0"/>
              </a:rPr>
              <a:t>Special </a:t>
            </a:r>
            <a:r>
              <a:rPr lang="en-US" sz="3600" b="1" u="sng" dirty="0">
                <a:latin typeface="Times New Roman" charset="0"/>
                <a:ea typeface="Times New Roman" charset="0"/>
                <a:cs typeface="Times New Roman" charset="0"/>
              </a:rPr>
              <a:t>Considerations during Induction </a:t>
            </a:r>
            <a:r>
              <a:rPr lang="en-US" sz="3600" b="1" u="sng" dirty="0" smtClean="0">
                <a:latin typeface="Times New Roman" charset="0"/>
                <a:ea typeface="Times New Roman" charset="0"/>
                <a:cs typeface="Times New Roman" charset="0"/>
              </a:rPr>
              <a:t>Therapy:-</a:t>
            </a:r>
            <a:br>
              <a:rPr lang="en-US" sz="3600" b="1" u="sng" dirty="0" smtClean="0">
                <a:latin typeface="Times New Roman" charset="0"/>
                <a:ea typeface="Times New Roman" charset="0"/>
                <a:cs typeface="Times New Roman" charset="0"/>
              </a:rPr>
            </a:br>
            <a:r>
              <a:rPr lang="en-US" sz="2400" b="1" dirty="0" smtClean="0">
                <a:latin typeface="Times New Roman" charset="0"/>
                <a:ea typeface="Times New Roman" charset="0"/>
                <a:cs typeface="Times New Roman" charset="0"/>
              </a:rPr>
              <a:t> </a:t>
            </a:r>
            <a:r>
              <a:rPr lang="en-US" sz="2400" dirty="0">
                <a:latin typeface="Times New Roman" charset="0"/>
                <a:ea typeface="Times New Roman" charset="0"/>
                <a:cs typeface="Times New Roman" charset="0"/>
              </a:rPr>
              <a:t/>
            </a:r>
            <a:br>
              <a:rPr lang="en-US" sz="2400" dirty="0">
                <a:latin typeface="Times New Roman" charset="0"/>
                <a:ea typeface="Times New Roman" charset="0"/>
                <a:cs typeface="Times New Roman" charset="0"/>
              </a:rPr>
            </a:br>
            <a:r>
              <a:rPr lang="en-US" sz="3100" u="sng" dirty="0" smtClean="0">
                <a:latin typeface="Times New Roman" charset="0"/>
                <a:ea typeface="Times New Roman" charset="0"/>
                <a:cs typeface="Times New Roman" charset="0"/>
              </a:rPr>
              <a:t>1.</a:t>
            </a:r>
            <a:r>
              <a:rPr lang="en-US" sz="3100" b="1" u="sng" dirty="0" smtClean="0">
                <a:latin typeface="Times New Roman" charset="0"/>
                <a:ea typeface="Times New Roman" charset="0"/>
                <a:cs typeface="Times New Roman" charset="0"/>
              </a:rPr>
              <a:t>Hyperleukocytosis :-</a:t>
            </a:r>
            <a:br>
              <a:rPr lang="en-US" sz="3100" b="1" u="sng" dirty="0" smtClean="0">
                <a:latin typeface="Times New Roman" charset="0"/>
                <a:ea typeface="Times New Roman" charset="0"/>
                <a:cs typeface="Times New Roman" charset="0"/>
              </a:rPr>
            </a:br>
            <a:r>
              <a:rPr lang="en-US" sz="3100" b="1" u="sng" dirty="0">
                <a:latin typeface="Times New Roman" charset="0"/>
                <a:ea typeface="Times New Roman" charset="0"/>
                <a:cs typeface="Times New Roman" charset="0"/>
              </a:rPr>
              <a:t/>
            </a:r>
            <a:br>
              <a:rPr lang="en-US" sz="3100" b="1" u="sng" dirty="0">
                <a:latin typeface="Times New Roman" charset="0"/>
                <a:ea typeface="Times New Roman" charset="0"/>
                <a:cs typeface="Times New Roman" charset="0"/>
              </a:rPr>
            </a:br>
            <a:r>
              <a:rPr lang="en-US" sz="3100" b="1" u="sng" dirty="0" smtClean="0">
                <a:latin typeface="Times New Roman" charset="0"/>
                <a:ea typeface="Times New Roman" charset="0"/>
                <a:cs typeface="Times New Roman" charset="0"/>
              </a:rPr>
              <a:t>-</a:t>
            </a:r>
            <a:r>
              <a:rPr lang="en-US" sz="3100" dirty="0" smtClean="0">
                <a:latin typeface="Times New Roman" charset="0"/>
                <a:ea typeface="Times New Roman" charset="0"/>
                <a:cs typeface="Times New Roman" charset="0"/>
              </a:rPr>
              <a:t>Patients </a:t>
            </a:r>
            <a:r>
              <a:rPr lang="en-US" sz="3100" dirty="0">
                <a:latin typeface="Times New Roman" charset="0"/>
                <a:ea typeface="Times New Roman" charset="0"/>
                <a:cs typeface="Times New Roman" charset="0"/>
              </a:rPr>
              <a:t>with blast counts greater than 100 × </a:t>
            </a:r>
            <a:r>
              <a:rPr lang="en-US" sz="3100" dirty="0" smtClean="0">
                <a:latin typeface="Times New Roman" charset="0"/>
                <a:ea typeface="Times New Roman" charset="0"/>
                <a:cs typeface="Times New Roman" charset="0"/>
              </a:rPr>
              <a:t>10</a:t>
            </a:r>
            <a:r>
              <a:rPr lang="en-US" sz="3100" baseline="30000" dirty="0" smtClean="0">
                <a:latin typeface="Times New Roman" charset="0"/>
                <a:ea typeface="Times New Roman" charset="0"/>
                <a:cs typeface="Times New Roman" charset="0"/>
              </a:rPr>
              <a:t>9 </a:t>
            </a:r>
            <a:r>
              <a:rPr lang="en-US" sz="3100" dirty="0" smtClean="0">
                <a:latin typeface="Times New Roman" charset="0"/>
                <a:ea typeface="Times New Roman" charset="0"/>
                <a:cs typeface="Times New Roman" charset="0"/>
              </a:rPr>
              <a:t> / L require </a:t>
            </a:r>
            <a:r>
              <a:rPr lang="en-US" sz="3100" dirty="0">
                <a:latin typeface="Times New Roman" charset="0"/>
                <a:ea typeface="Times New Roman" charset="0"/>
                <a:cs typeface="Times New Roman" charset="0"/>
              </a:rPr>
              <a:t>prompt treatment to prevent the most serious complications of </a:t>
            </a:r>
            <a:r>
              <a:rPr lang="en-US" sz="3100" dirty="0" err="1" smtClean="0">
                <a:latin typeface="Times New Roman" charset="0"/>
                <a:ea typeface="Times New Roman" charset="0"/>
                <a:cs typeface="Times New Roman" charset="0"/>
              </a:rPr>
              <a:t>hyperleukocytosis</a:t>
            </a:r>
            <a:r>
              <a:rPr lang="en-US" sz="3100" dirty="0" smtClean="0">
                <a:latin typeface="Times New Roman" charset="0"/>
                <a:ea typeface="Times New Roman" charset="0"/>
                <a:cs typeface="Times New Roman" charset="0"/>
              </a:rPr>
              <a:t> </a:t>
            </a:r>
            <a:r>
              <a:rPr lang="en-US" sz="3100" dirty="0" err="1" smtClean="0">
                <a:latin typeface="Times New Roman" charset="0"/>
                <a:ea typeface="Times New Roman" charset="0"/>
                <a:cs typeface="Times New Roman" charset="0"/>
              </a:rPr>
              <a:t>i.e</a:t>
            </a:r>
            <a:r>
              <a:rPr lang="en-US" sz="3100" dirty="0" smtClean="0">
                <a:latin typeface="Times New Roman" charset="0"/>
                <a:ea typeface="Times New Roman" charset="0"/>
                <a:cs typeface="Times New Roman" charset="0"/>
              </a:rPr>
              <a:t> </a:t>
            </a:r>
            <a:r>
              <a:rPr lang="en-US" sz="3100" dirty="0">
                <a:latin typeface="Times New Roman" charset="0"/>
                <a:ea typeface="Times New Roman" charset="0"/>
                <a:cs typeface="Times New Roman" charset="0"/>
              </a:rPr>
              <a:t>intracranial hemorrhage or pulmonary </a:t>
            </a:r>
            <a:r>
              <a:rPr lang="en-US" sz="3100" dirty="0" smtClean="0">
                <a:latin typeface="Times New Roman" charset="0"/>
                <a:ea typeface="Times New Roman" charset="0"/>
                <a:cs typeface="Times New Roman" charset="0"/>
              </a:rPr>
              <a:t>insufficiency</a:t>
            </a:r>
            <a:r>
              <a:rPr lang="en-US" sz="3100" dirty="0">
                <a:latin typeface="Times New Roman" charset="0"/>
                <a:ea typeface="Times New Roman" charset="0"/>
                <a:cs typeface="Times New Roman" charset="0"/>
              </a:rPr>
              <a:t>. </a:t>
            </a:r>
            <a:r>
              <a:rPr lang="en-US" sz="3100" dirty="0" smtClean="0">
                <a:latin typeface="Times New Roman" charset="0"/>
                <a:ea typeface="Times New Roman" charset="0"/>
                <a:cs typeface="Times New Roman" charset="0"/>
              </a:rPr>
              <a:t/>
            </a:r>
            <a:br>
              <a:rPr lang="en-US" sz="3100" dirty="0" smtClean="0">
                <a:latin typeface="Times New Roman" charset="0"/>
                <a:ea typeface="Times New Roman" charset="0"/>
                <a:cs typeface="Times New Roman" charset="0"/>
              </a:rPr>
            </a:br>
            <a:r>
              <a:rPr lang="en-US" sz="3100" dirty="0" smtClean="0">
                <a:latin typeface="Times New Roman" charset="0"/>
                <a:ea typeface="Times New Roman" charset="0"/>
                <a:cs typeface="Times New Roman" charset="0"/>
              </a:rPr>
              <a:t/>
            </a:r>
            <a:br>
              <a:rPr lang="en-US" sz="3100" dirty="0" smtClean="0">
                <a:latin typeface="Times New Roman" charset="0"/>
                <a:ea typeface="Times New Roman" charset="0"/>
                <a:cs typeface="Times New Roman" charset="0"/>
              </a:rPr>
            </a:br>
            <a:r>
              <a:rPr lang="en-US" sz="3100" dirty="0">
                <a:latin typeface="Times New Roman" charset="0"/>
                <a:ea typeface="Times New Roman" charset="0"/>
                <a:cs typeface="Times New Roman" charset="0"/>
              </a:rPr>
              <a:t>-</a:t>
            </a:r>
            <a:r>
              <a:rPr lang="en-US" sz="3100" dirty="0" smtClean="0">
                <a:latin typeface="Times New Roman" charset="0"/>
                <a:ea typeface="Times New Roman" charset="0"/>
                <a:cs typeface="Times New Roman" charset="0"/>
              </a:rPr>
              <a:t>Hydration </a:t>
            </a:r>
            <a:r>
              <a:rPr lang="en-US" sz="3100" dirty="0">
                <a:latin typeface="Times New Roman" charset="0"/>
                <a:ea typeface="Times New Roman" charset="0"/>
                <a:cs typeface="Times New Roman" charset="0"/>
              </a:rPr>
              <a:t>should be administered promptly to maintain urine </a:t>
            </a:r>
            <a:r>
              <a:rPr lang="en-US" sz="3100" dirty="0" smtClean="0">
                <a:latin typeface="Times New Roman" charset="0"/>
                <a:ea typeface="Times New Roman" charset="0"/>
                <a:cs typeface="Times New Roman" charset="0"/>
              </a:rPr>
              <a:t>flow </a:t>
            </a:r>
            <a:r>
              <a:rPr lang="en-US" sz="3100" dirty="0">
                <a:latin typeface="Times New Roman" charset="0"/>
                <a:ea typeface="Times New Roman" charset="0"/>
                <a:cs typeface="Times New Roman" charset="0"/>
              </a:rPr>
              <a:t>greater than 100 </a:t>
            </a:r>
            <a:r>
              <a:rPr lang="en-US" sz="3100" dirty="0" smtClean="0">
                <a:latin typeface="Times New Roman" charset="0"/>
                <a:ea typeface="Times New Roman" charset="0"/>
                <a:cs typeface="Times New Roman" charset="0"/>
              </a:rPr>
              <a:t>mL/h/m</a:t>
            </a:r>
            <a:r>
              <a:rPr lang="en-US" sz="3100" baseline="30000" dirty="0" smtClean="0">
                <a:latin typeface="Times New Roman" charset="0"/>
                <a:ea typeface="Times New Roman" charset="0"/>
                <a:cs typeface="Times New Roman" charset="0"/>
              </a:rPr>
              <a:t>2</a:t>
            </a:r>
            <a:r>
              <a:rPr lang="en-US" sz="3100" dirty="0" smtClean="0">
                <a:latin typeface="Times New Roman" charset="0"/>
                <a:ea typeface="Times New Roman" charset="0"/>
                <a:cs typeface="Times New Roman" charset="0"/>
              </a:rPr>
              <a:t>.</a:t>
            </a:r>
            <a:br>
              <a:rPr lang="en-US" sz="3100" dirty="0" smtClean="0">
                <a:latin typeface="Times New Roman" charset="0"/>
                <a:ea typeface="Times New Roman" charset="0"/>
                <a:cs typeface="Times New Roman" charset="0"/>
              </a:rPr>
            </a:br>
            <a:r>
              <a:rPr lang="en-US" sz="3100" dirty="0" smtClean="0">
                <a:latin typeface="Times New Roman" charset="0"/>
                <a:ea typeface="Times New Roman" charset="0"/>
                <a:cs typeface="Times New Roman" charset="0"/>
              </a:rPr>
              <a:t/>
            </a:r>
            <a:br>
              <a:rPr lang="en-US" sz="3100" dirty="0" smtClean="0">
                <a:latin typeface="Times New Roman" charset="0"/>
                <a:ea typeface="Times New Roman" charset="0"/>
                <a:cs typeface="Times New Roman" charset="0"/>
              </a:rPr>
            </a:br>
            <a:r>
              <a:rPr lang="en-US" sz="3100" dirty="0" smtClean="0">
                <a:latin typeface="Times New Roman" charset="0"/>
                <a:ea typeface="Times New Roman" charset="0"/>
                <a:cs typeface="Times New Roman" charset="0"/>
              </a:rPr>
              <a:t>-</a:t>
            </a:r>
            <a:r>
              <a:rPr lang="en-US" sz="3100" dirty="0" err="1" smtClean="0">
                <a:latin typeface="Times New Roman" charset="0"/>
                <a:ea typeface="Times New Roman" charset="0"/>
                <a:cs typeface="Times New Roman" charset="0"/>
              </a:rPr>
              <a:t>Cytoreduction</a:t>
            </a:r>
            <a:r>
              <a:rPr lang="en-US" sz="3100" dirty="0" smtClean="0">
                <a:latin typeface="Times New Roman" charset="0"/>
                <a:ea typeface="Times New Roman" charset="0"/>
                <a:cs typeface="Times New Roman" charset="0"/>
              </a:rPr>
              <a:t> </a:t>
            </a:r>
            <a:r>
              <a:rPr lang="en-US" sz="3100" dirty="0">
                <a:latin typeface="Times New Roman" charset="0"/>
                <a:ea typeface="Times New Roman" charset="0"/>
                <a:cs typeface="Times New Roman" charset="0"/>
              </a:rPr>
              <a:t>therapy can be initiated with </a:t>
            </a:r>
            <a:r>
              <a:rPr lang="en-US" sz="3100" dirty="0" err="1">
                <a:latin typeface="Times New Roman" charset="0"/>
                <a:ea typeface="Times New Roman" charset="0"/>
                <a:cs typeface="Times New Roman" charset="0"/>
              </a:rPr>
              <a:t>hydroxyurea</a:t>
            </a:r>
            <a:r>
              <a:rPr lang="en-US" sz="3100" dirty="0">
                <a:latin typeface="Times New Roman" charset="0"/>
                <a:ea typeface="Times New Roman" charset="0"/>
                <a:cs typeface="Times New Roman" charset="0"/>
              </a:rPr>
              <a:t> 1.5 to 2.5 g orally every 6 hours (total dose 6 to 10 g/day) for approximately 36 hours. </a:t>
            </a:r>
            <a:r>
              <a:rPr lang="en-US" sz="3100" dirty="0" smtClean="0">
                <a:latin typeface="Times New Roman" charset="0"/>
                <a:ea typeface="Times New Roman" charset="0"/>
                <a:cs typeface="Times New Roman" charset="0"/>
              </a:rPr>
              <a:t/>
            </a:r>
            <a:br>
              <a:rPr lang="en-US" sz="3100" dirty="0" smtClean="0">
                <a:latin typeface="Times New Roman" charset="0"/>
                <a:ea typeface="Times New Roman" charset="0"/>
                <a:cs typeface="Times New Roman" charset="0"/>
              </a:rPr>
            </a:br>
            <a:r>
              <a:rPr lang="en-US" sz="3100" dirty="0">
                <a:latin typeface="Times New Roman" charset="0"/>
                <a:ea typeface="Times New Roman" charset="0"/>
                <a:cs typeface="Times New Roman" charset="0"/>
              </a:rPr>
              <a:t/>
            </a:r>
            <a:br>
              <a:rPr lang="en-US" sz="3100" dirty="0">
                <a:latin typeface="Times New Roman" charset="0"/>
                <a:ea typeface="Times New Roman" charset="0"/>
                <a:cs typeface="Times New Roman" charset="0"/>
              </a:rPr>
            </a:br>
            <a:r>
              <a:rPr lang="en-US" sz="2700" dirty="0" smtClean="0">
                <a:latin typeface="Times New Roman" charset="0"/>
                <a:ea typeface="Times New Roman" charset="0"/>
                <a:cs typeface="Times New Roman" charset="0"/>
              </a:rPr>
              <a:t> </a:t>
            </a:r>
            <a:r>
              <a:rPr lang="en-US" sz="2700" dirty="0">
                <a:latin typeface="Times New Roman" charset="0"/>
                <a:ea typeface="Times New Roman" charset="0"/>
                <a:cs typeface="Times New Roman" charset="0"/>
              </a:rPr>
              <a:t/>
            </a:r>
            <a:br>
              <a:rPr lang="en-US" sz="2700" dirty="0">
                <a:latin typeface="Times New Roman" charset="0"/>
                <a:ea typeface="Times New Roman" charset="0"/>
                <a:cs typeface="Times New Roman" charset="0"/>
              </a:rPr>
            </a:br>
            <a:r>
              <a:rPr lang="en-US" sz="2700" dirty="0"/>
              <a:t/>
            </a:r>
            <a:br>
              <a:rPr lang="en-US" sz="2700" dirty="0"/>
            </a:br>
            <a:endParaRPr lang="en-US" sz="2700" dirty="0"/>
          </a:p>
        </p:txBody>
      </p:sp>
    </p:spTree>
    <p:extLst>
      <p:ext uri="{BB962C8B-B14F-4D97-AF65-F5344CB8AC3E}">
        <p14:creationId xmlns="" xmlns:p14="http://schemas.microsoft.com/office/powerpoint/2010/main" val="17723830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3137" y="365125"/>
            <a:ext cx="11329059" cy="6130678"/>
          </a:xfrm>
        </p:spPr>
        <p:txBody>
          <a:bodyPr>
            <a:normAutofit/>
          </a:bodyPr>
          <a:lstStyle/>
          <a:p>
            <a:r>
              <a:rPr lang="en-US" sz="2800" dirty="0" smtClean="0">
                <a:latin typeface="Times New Roman" charset="0"/>
                <a:ea typeface="Times New Roman" charset="0"/>
                <a:cs typeface="Times New Roman" charset="0"/>
              </a:rPr>
              <a:t>-Simultaneous </a:t>
            </a:r>
            <a:r>
              <a:rPr lang="en-US" sz="2800" dirty="0" err="1" smtClean="0">
                <a:latin typeface="Times New Roman" charset="0"/>
                <a:ea typeface="Times New Roman" charset="0"/>
                <a:cs typeface="Times New Roman" charset="0"/>
              </a:rPr>
              <a:t>leukopheresis</a:t>
            </a:r>
            <a:r>
              <a:rPr lang="en-US" sz="2800" dirty="0" smtClean="0">
                <a:latin typeface="Times New Roman" charset="0"/>
                <a:ea typeface="Times New Roman" charset="0"/>
                <a:cs typeface="Times New Roman" charset="0"/>
              </a:rPr>
              <a:t> can decrease blast cell concentration by approximately 30 percent within several hours, without contributing to uric acid or cellular phosphate release. </a:t>
            </a:r>
            <a:br>
              <a:rPr lang="en-US" sz="2800" dirty="0" smtClean="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
            </a:r>
            <a:br>
              <a:rPr lang="en-US" sz="2800" dirty="0" smtClean="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a:t>
            </a:r>
            <a:r>
              <a:rPr lang="en-US" sz="2800" dirty="0" err="1" smtClean="0">
                <a:latin typeface="Times New Roman" charset="0"/>
                <a:ea typeface="Times New Roman" charset="0"/>
                <a:cs typeface="Times New Roman" charset="0"/>
              </a:rPr>
              <a:t>Leukopheresis</a:t>
            </a:r>
            <a:r>
              <a:rPr lang="en-US" sz="2800" dirty="0" smtClean="0">
                <a:latin typeface="Times New Roman" charset="0"/>
                <a:ea typeface="Times New Roman" charset="0"/>
                <a:cs typeface="Times New Roman" charset="0"/>
              </a:rPr>
              <a:t> may improve acute disturbances resulting from the vascular effects of blast cells, but the procedure may not alter the long-term outcome with current therapeutic programs.</a:t>
            </a:r>
            <a:br>
              <a:rPr lang="en-US" sz="2800" dirty="0" smtClean="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
            </a:r>
            <a:br>
              <a:rPr lang="en-US" sz="2800" dirty="0" smtClean="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-Inhaled nitric oxide may improve the hypoxemia related to </a:t>
            </a:r>
            <a:r>
              <a:rPr lang="en-US" sz="2800" dirty="0" err="1" smtClean="0">
                <a:latin typeface="Times New Roman" charset="0"/>
                <a:ea typeface="Times New Roman" charset="0"/>
                <a:cs typeface="Times New Roman" charset="0"/>
              </a:rPr>
              <a:t>hyperleukocytosis</a:t>
            </a:r>
            <a:r>
              <a:rPr lang="en-US" sz="2800" dirty="0" smtClean="0">
                <a:latin typeface="Times New Roman" charset="0"/>
                <a:ea typeface="Times New Roman" charset="0"/>
                <a:cs typeface="Times New Roman" charset="0"/>
              </a:rPr>
              <a:t>. </a:t>
            </a:r>
            <a:br>
              <a:rPr lang="en-US" sz="2800" dirty="0" smtClean="0">
                <a:latin typeface="Times New Roman" charset="0"/>
                <a:ea typeface="Times New Roman" charset="0"/>
                <a:cs typeface="Times New Roman" charset="0"/>
              </a:rPr>
            </a:br>
            <a:r>
              <a:rPr lang="en-US" sz="2800" dirty="0">
                <a:latin typeface="Times New Roman" charset="0"/>
                <a:ea typeface="Times New Roman" charset="0"/>
                <a:cs typeface="Times New Roman" charset="0"/>
              </a:rPr>
              <a:t/>
            </a:r>
            <a:br>
              <a:rPr lang="en-US" sz="2800" dirty="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
            </a:r>
            <a:br>
              <a:rPr lang="en-US" sz="2800" dirty="0" smtClean="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
            </a:r>
            <a:br>
              <a:rPr lang="en-US" sz="2800" dirty="0" smtClean="0">
                <a:latin typeface="Times New Roman" charset="0"/>
                <a:ea typeface="Times New Roman" charset="0"/>
                <a:cs typeface="Times New Roman" charset="0"/>
              </a:rPr>
            </a:br>
            <a:endParaRPr lang="en-US" sz="2800" dirty="0"/>
          </a:p>
        </p:txBody>
      </p:sp>
    </p:spTree>
    <p:extLst>
      <p:ext uri="{BB962C8B-B14F-4D97-AF65-F5344CB8AC3E}">
        <p14:creationId xmlns="" xmlns:p14="http://schemas.microsoft.com/office/powerpoint/2010/main" val="67122971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4379" y="142504"/>
            <a:ext cx="11875325" cy="6626431"/>
          </a:xfrm>
        </p:spPr>
        <p:txBody>
          <a:bodyPr>
            <a:noAutofit/>
          </a:bodyPr>
          <a:lstStyle/>
          <a:p>
            <a:r>
              <a:rPr lang="en-US" sz="2400" b="1" u="sng" dirty="0" smtClean="0">
                <a:latin typeface="Times New Roman" charset="0"/>
                <a:ea typeface="Times New Roman" charset="0"/>
                <a:cs typeface="Times New Roman" charset="0"/>
              </a:rPr>
              <a:t/>
            </a:r>
            <a:br>
              <a:rPr lang="en-US" sz="2400" b="1" u="sng" dirty="0" smtClean="0">
                <a:latin typeface="Times New Roman" charset="0"/>
                <a:ea typeface="Times New Roman" charset="0"/>
                <a:cs typeface="Times New Roman" charset="0"/>
              </a:rPr>
            </a:br>
            <a:r>
              <a:rPr lang="en-US" sz="2800" b="1" u="sng" dirty="0" smtClean="0">
                <a:latin typeface="Times New Roman" charset="0"/>
                <a:ea typeface="Times New Roman" charset="0"/>
                <a:cs typeface="Times New Roman" charset="0"/>
              </a:rPr>
              <a:t>2.Antibiotic Therapy:- </a:t>
            </a:r>
            <a:br>
              <a:rPr lang="en-US" sz="2800" b="1" u="sng" dirty="0" smtClean="0">
                <a:latin typeface="Times New Roman" charset="0"/>
                <a:ea typeface="Times New Roman" charset="0"/>
                <a:cs typeface="Times New Roman" charset="0"/>
              </a:rPr>
            </a:br>
            <a:r>
              <a:rPr lang="en-US" sz="2800" b="1" u="sng" dirty="0">
                <a:latin typeface="Times New Roman" charset="0"/>
                <a:ea typeface="Times New Roman" charset="0"/>
                <a:cs typeface="Times New Roman" charset="0"/>
              </a:rPr>
              <a:t/>
            </a:r>
            <a:br>
              <a:rPr lang="en-US" sz="2800" b="1" u="sng" dirty="0">
                <a:latin typeface="Times New Roman" charset="0"/>
                <a:ea typeface="Times New Roman" charset="0"/>
                <a:cs typeface="Times New Roman" charset="0"/>
              </a:rPr>
            </a:br>
            <a:r>
              <a:rPr lang="en-US" sz="2800" b="1" u="sng" dirty="0" smtClean="0">
                <a:latin typeface="Times New Roman" charset="0"/>
                <a:ea typeface="Times New Roman" charset="0"/>
                <a:cs typeface="Times New Roman" charset="0"/>
              </a:rPr>
              <a:t>-</a:t>
            </a:r>
            <a:r>
              <a:rPr lang="en-US" sz="2800" dirty="0" smtClean="0">
                <a:latin typeface="Times New Roman" charset="0"/>
                <a:ea typeface="Times New Roman" charset="0"/>
                <a:cs typeface="Times New Roman" charset="0"/>
              </a:rPr>
              <a:t>Pancytopenia </a:t>
            </a:r>
            <a:r>
              <a:rPr lang="en-US" sz="2800" dirty="0">
                <a:latin typeface="Times New Roman" charset="0"/>
                <a:ea typeface="Times New Roman" charset="0"/>
                <a:cs typeface="Times New Roman" charset="0"/>
              </a:rPr>
              <a:t>is worsened or induced shortly </a:t>
            </a:r>
            <a:r>
              <a:rPr lang="en-US" sz="2800" dirty="0" smtClean="0">
                <a:latin typeface="Times New Roman" charset="0"/>
                <a:ea typeface="Times New Roman" charset="0"/>
                <a:cs typeface="Times New Roman" charset="0"/>
              </a:rPr>
              <a:t>after </a:t>
            </a:r>
            <a:r>
              <a:rPr lang="en-US" sz="2800" dirty="0">
                <a:latin typeface="Times New Roman" charset="0"/>
                <a:ea typeface="Times New Roman" charset="0"/>
                <a:cs typeface="Times New Roman" charset="0"/>
              </a:rPr>
              <a:t>treatment is instituted. Absolute neutrophil counts less than 100/</a:t>
            </a:r>
            <a:r>
              <a:rPr lang="en-US" sz="2800" i="1" dirty="0" err="1">
                <a:latin typeface="Times New Roman" charset="0"/>
                <a:ea typeface="Times New Roman" charset="0"/>
                <a:cs typeface="Times New Roman" charset="0"/>
              </a:rPr>
              <a:t>μ</a:t>
            </a:r>
            <a:r>
              <a:rPr lang="en-US" sz="2800" dirty="0" err="1">
                <a:latin typeface="Times New Roman" charset="0"/>
                <a:ea typeface="Times New Roman" charset="0"/>
                <a:cs typeface="Times New Roman" charset="0"/>
              </a:rPr>
              <a:t>L</a:t>
            </a:r>
            <a:r>
              <a:rPr lang="en-US" sz="2800" dirty="0">
                <a:latin typeface="Times New Roman" charset="0"/>
                <a:ea typeface="Times New Roman" charset="0"/>
                <a:cs typeface="Times New Roman" charset="0"/>
              </a:rPr>
              <a:t> (0.1 × </a:t>
            </a:r>
            <a:r>
              <a:rPr lang="en-US" sz="2800" dirty="0" smtClean="0">
                <a:latin typeface="Times New Roman" charset="0"/>
                <a:ea typeface="Times New Roman" charset="0"/>
                <a:cs typeface="Times New Roman" charset="0"/>
              </a:rPr>
              <a:t>10</a:t>
            </a:r>
            <a:r>
              <a:rPr lang="en-US" sz="2800" baseline="30000" dirty="0" smtClean="0">
                <a:latin typeface="Times New Roman" charset="0"/>
                <a:ea typeface="Times New Roman" charset="0"/>
                <a:cs typeface="Times New Roman" charset="0"/>
              </a:rPr>
              <a:t>9</a:t>
            </a:r>
            <a:r>
              <a:rPr lang="en-US" sz="2800" dirty="0" smtClean="0">
                <a:latin typeface="Times New Roman" charset="0"/>
                <a:ea typeface="Times New Roman" charset="0"/>
                <a:cs typeface="Times New Roman" charset="0"/>
              </a:rPr>
              <a:t> /L ) </a:t>
            </a:r>
            <a:r>
              <a:rPr lang="en-US" sz="2800" dirty="0">
                <a:latin typeface="Times New Roman" charset="0"/>
                <a:ea typeface="Times New Roman" charset="0"/>
                <a:cs typeface="Times New Roman" charset="0"/>
              </a:rPr>
              <a:t>are expected and are a sign of </a:t>
            </a:r>
            <a:r>
              <a:rPr lang="en-US" sz="2800" dirty="0" smtClean="0">
                <a:latin typeface="Times New Roman" charset="0"/>
                <a:ea typeface="Times New Roman" charset="0"/>
                <a:cs typeface="Times New Roman" charset="0"/>
              </a:rPr>
              <a:t>effective </a:t>
            </a:r>
            <a:r>
              <a:rPr lang="en-US" sz="2800" dirty="0">
                <a:latin typeface="Times New Roman" charset="0"/>
                <a:ea typeface="Times New Roman" charset="0"/>
                <a:cs typeface="Times New Roman" charset="0"/>
              </a:rPr>
              <a:t>drug action. </a:t>
            </a:r>
            <a:r>
              <a:rPr lang="en-US" sz="2800" dirty="0" smtClean="0">
                <a:latin typeface="Times New Roman" charset="0"/>
                <a:ea typeface="Times New Roman" charset="0"/>
                <a:cs typeface="Times New Roman" charset="0"/>
              </a:rPr>
              <a:t/>
            </a:r>
            <a:br>
              <a:rPr lang="en-US" sz="2800" dirty="0" smtClean="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
            </a:r>
            <a:br>
              <a:rPr lang="en-US" sz="2800" dirty="0" smtClean="0">
                <a:latin typeface="Times New Roman" charset="0"/>
                <a:ea typeface="Times New Roman" charset="0"/>
                <a:cs typeface="Times New Roman" charset="0"/>
              </a:rPr>
            </a:br>
            <a:r>
              <a:rPr lang="en-US" sz="2800" dirty="0">
                <a:latin typeface="Times New Roman" charset="0"/>
                <a:ea typeface="Times New Roman" charset="0"/>
                <a:cs typeface="Times New Roman" charset="0"/>
              </a:rPr>
              <a:t>-</a:t>
            </a:r>
            <a:r>
              <a:rPr lang="en-US" sz="2800" dirty="0" smtClean="0">
                <a:latin typeface="Times New Roman" charset="0"/>
                <a:ea typeface="Times New Roman" charset="0"/>
                <a:cs typeface="Times New Roman" charset="0"/>
              </a:rPr>
              <a:t>The </a:t>
            </a:r>
            <a:r>
              <a:rPr lang="en-US" sz="2800" dirty="0">
                <a:latin typeface="Times New Roman" charset="0"/>
                <a:ea typeface="Times New Roman" charset="0"/>
                <a:cs typeface="Times New Roman" charset="0"/>
              </a:rPr>
              <a:t>patient usually becomes febrile (&gt;38°C), </a:t>
            </a:r>
            <a:r>
              <a:rPr lang="en-US" sz="2800" dirty="0" smtClean="0">
                <a:latin typeface="Times New Roman" charset="0"/>
                <a:ea typeface="Times New Roman" charset="0"/>
                <a:cs typeface="Times New Roman" charset="0"/>
              </a:rPr>
              <a:t>often </a:t>
            </a:r>
            <a:r>
              <a:rPr lang="en-US" sz="2800" dirty="0">
                <a:latin typeface="Times New Roman" charset="0"/>
                <a:ea typeface="Times New Roman" charset="0"/>
                <a:cs typeface="Times New Roman" charset="0"/>
              </a:rPr>
              <a:t>with associated </a:t>
            </a:r>
            <a:r>
              <a:rPr lang="en-US" sz="2800" dirty="0" smtClean="0">
                <a:latin typeface="Times New Roman" charset="0"/>
                <a:ea typeface="Times New Roman" charset="0"/>
                <a:cs typeface="Times New Roman" charset="0"/>
              </a:rPr>
              <a:t>rigors</a:t>
            </a:r>
            <a:r>
              <a:rPr lang="en-US" sz="2800" dirty="0">
                <a:latin typeface="Times New Roman" charset="0"/>
                <a:ea typeface="Times New Roman" charset="0"/>
                <a:cs typeface="Times New Roman" charset="0"/>
              </a:rPr>
              <a:t>. Cultures of urine, blood, </a:t>
            </a:r>
            <a:r>
              <a:rPr lang="en-US" sz="2800" dirty="0" smtClean="0">
                <a:latin typeface="Times New Roman" charset="0"/>
                <a:ea typeface="Times New Roman" charset="0"/>
                <a:cs typeface="Times New Roman" charset="0"/>
              </a:rPr>
              <a:t>nasopharynx, </a:t>
            </a:r>
            <a:r>
              <a:rPr lang="en-US" sz="2800" dirty="0">
                <a:latin typeface="Times New Roman" charset="0"/>
                <a:ea typeface="Times New Roman" charset="0"/>
                <a:cs typeface="Times New Roman" charset="0"/>
              </a:rPr>
              <a:t>sputum should be obtained. </a:t>
            </a:r>
            <a:br>
              <a:rPr lang="en-US" sz="2800" dirty="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
            </a:r>
            <a:br>
              <a:rPr lang="en-US" sz="2800" dirty="0" smtClean="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-Prophylactic </a:t>
            </a:r>
            <a:r>
              <a:rPr lang="en-US" sz="2800" dirty="0">
                <a:latin typeface="Times New Roman" charset="0"/>
                <a:ea typeface="Times New Roman" charset="0"/>
                <a:cs typeface="Times New Roman" charset="0"/>
              </a:rPr>
              <a:t>antibacterial, antifungal, and/or antiviral </a:t>
            </a:r>
            <a:r>
              <a:rPr lang="en-US" sz="2800" dirty="0" smtClean="0">
                <a:latin typeface="Times New Roman" charset="0"/>
                <a:ea typeface="Times New Roman" charset="0"/>
                <a:cs typeface="Times New Roman" charset="0"/>
              </a:rPr>
              <a:t>antibiotics should be instituted. </a:t>
            </a:r>
            <a:br>
              <a:rPr lang="en-US" sz="2800" dirty="0" smtClean="0">
                <a:latin typeface="Times New Roman" charset="0"/>
                <a:ea typeface="Times New Roman" charset="0"/>
                <a:cs typeface="Times New Roman" charset="0"/>
              </a:rPr>
            </a:br>
            <a:r>
              <a:rPr lang="en-US" sz="2800" dirty="0">
                <a:latin typeface="Times New Roman" charset="0"/>
                <a:ea typeface="Times New Roman" charset="0"/>
                <a:cs typeface="Times New Roman" charset="0"/>
              </a:rPr>
              <a:t/>
            </a:r>
            <a:br>
              <a:rPr lang="en-US" sz="2800" dirty="0">
                <a:latin typeface="Times New Roman" charset="0"/>
                <a:ea typeface="Times New Roman" charset="0"/>
                <a:cs typeface="Times New Roman" charset="0"/>
              </a:rPr>
            </a:br>
            <a:endParaRPr lang="en-US" sz="2800" dirty="0">
              <a:latin typeface="Times New Roman" charset="0"/>
              <a:ea typeface="Times New Roman" charset="0"/>
              <a:cs typeface="Times New Roman" charset="0"/>
            </a:endParaRPr>
          </a:p>
        </p:txBody>
      </p:sp>
    </p:spTree>
    <p:extLst>
      <p:ext uri="{BB962C8B-B14F-4D97-AF65-F5344CB8AC3E}">
        <p14:creationId xmlns="" xmlns:p14="http://schemas.microsoft.com/office/powerpoint/2010/main" val="16817495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631" y="365124"/>
            <a:ext cx="11697194" cy="6118801"/>
          </a:xfrm>
        </p:spPr>
        <p:txBody>
          <a:bodyPr>
            <a:normAutofit/>
          </a:bodyPr>
          <a:lstStyle/>
          <a:p>
            <a:r>
              <a:rPr lang="en-US" sz="2800" dirty="0" smtClean="0"/>
              <a:t/>
            </a:r>
            <a:br>
              <a:rPr lang="en-US" sz="2800" dirty="0" smtClean="0"/>
            </a:br>
            <a:r>
              <a:rPr lang="en-US" sz="2800" dirty="0"/>
              <a:t/>
            </a:r>
            <a:br>
              <a:rPr lang="en-US" sz="2800" dirty="0"/>
            </a:br>
            <a:r>
              <a:rPr lang="en-US" sz="2800" dirty="0" smtClean="0"/>
              <a:t/>
            </a:r>
            <a:br>
              <a:rPr lang="en-US" sz="2800" dirty="0" smtClean="0"/>
            </a:br>
            <a:r>
              <a:rPr lang="en-US" sz="2800" dirty="0"/>
              <a:t/>
            </a:r>
            <a:br>
              <a:rPr lang="en-US" sz="2800" dirty="0"/>
            </a:br>
            <a:r>
              <a:rPr lang="en-US" sz="2800" dirty="0" smtClean="0"/>
              <a:t/>
            </a:r>
            <a:br>
              <a:rPr lang="en-US" sz="2800" dirty="0" smtClean="0"/>
            </a:br>
            <a:r>
              <a:rPr lang="en-US" sz="2800" dirty="0"/>
              <a:t/>
            </a:r>
            <a:br>
              <a:rPr lang="en-US" sz="2800" dirty="0"/>
            </a:br>
            <a:r>
              <a:rPr lang="en-US" sz="2800" dirty="0" smtClean="0"/>
              <a:t/>
            </a:r>
            <a:br>
              <a:rPr lang="en-US" sz="2800" dirty="0" smtClean="0"/>
            </a:br>
            <a:r>
              <a:rPr lang="en-US" sz="2800" dirty="0"/>
              <a:t/>
            </a:r>
            <a:br>
              <a:rPr lang="en-US" sz="2800" dirty="0"/>
            </a:br>
            <a:endParaRPr lang="en-US" sz="2800" dirty="0"/>
          </a:p>
        </p:txBody>
      </p:sp>
      <p:pic>
        <p:nvPicPr>
          <p:cNvPr id="3" name="Picture 2"/>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570016" y="2158999"/>
            <a:ext cx="5379520" cy="4324927"/>
          </a:xfrm>
          <a:prstGeom prst="rect">
            <a:avLst/>
          </a:prstGeom>
        </p:spPr>
      </p:pic>
      <p:pic>
        <p:nvPicPr>
          <p:cNvPr id="5" name="Picture 4"/>
          <p:cNvPicPr>
            <a:picLocks noChangeAspect="1"/>
          </p:cNvPicPr>
          <p:nvPr/>
        </p:nvPicPr>
        <p:blipFill>
          <a:blip r:embed="rId3">
            <a:extLst>
              <a:ext uri="{28A0092B-C50C-407E-A947-70E740481C1C}">
                <a14:useLocalDpi xmlns="" xmlns:a14="http://schemas.microsoft.com/office/drawing/2010/main" val="0"/>
              </a:ext>
            </a:extLst>
          </a:blip>
          <a:stretch>
            <a:fillRect/>
          </a:stretch>
        </p:blipFill>
        <p:spPr>
          <a:xfrm>
            <a:off x="6293921" y="2244435"/>
            <a:ext cx="5628903" cy="4239490"/>
          </a:xfrm>
          <a:prstGeom prst="rect">
            <a:avLst/>
          </a:prstGeom>
        </p:spPr>
      </p:pic>
      <p:sp>
        <p:nvSpPr>
          <p:cNvPr id="7" name="TextBox 6"/>
          <p:cNvSpPr txBox="1"/>
          <p:nvPr/>
        </p:nvSpPr>
        <p:spPr>
          <a:xfrm>
            <a:off x="6293921" y="365123"/>
            <a:ext cx="5628904" cy="1384995"/>
          </a:xfrm>
          <a:prstGeom prst="rect">
            <a:avLst/>
          </a:prstGeom>
          <a:noFill/>
        </p:spPr>
        <p:txBody>
          <a:bodyPr wrap="square" rtlCol="0">
            <a:spAutoFit/>
          </a:bodyPr>
          <a:lstStyle/>
          <a:p>
            <a:r>
              <a:rPr lang="en-US" sz="2800" b="1" dirty="0">
                <a:latin typeface="Times New Roman" charset="0"/>
                <a:ea typeface="Times New Roman" charset="0"/>
                <a:cs typeface="Times New Roman" charset="0"/>
              </a:rPr>
              <a:t>Chronic leukemia</a:t>
            </a:r>
            <a:r>
              <a:rPr lang="en-US" sz="2800" dirty="0">
                <a:latin typeface="Times New Roman" charset="0"/>
                <a:ea typeface="Times New Roman" charset="0"/>
                <a:cs typeface="Times New Roman" charset="0"/>
              </a:rPr>
              <a:t> is </a:t>
            </a:r>
            <a:r>
              <a:rPr lang="en-US" sz="2800" dirty="0" err="1" smtClean="0">
                <a:latin typeface="Times New Roman" charset="0"/>
                <a:ea typeface="Times New Roman" charset="0"/>
                <a:cs typeface="Times New Roman" charset="0"/>
              </a:rPr>
              <a:t>characterised</a:t>
            </a:r>
            <a:r>
              <a:rPr lang="en-US" sz="2800" dirty="0" smtClean="0">
                <a:latin typeface="Times New Roman" charset="0"/>
                <a:ea typeface="Times New Roman" charset="0"/>
                <a:cs typeface="Times New Roman" charset="0"/>
              </a:rPr>
              <a:t> by a </a:t>
            </a:r>
            <a:r>
              <a:rPr lang="en-US" sz="2800" dirty="0">
                <a:latin typeface="Times New Roman" charset="0"/>
                <a:ea typeface="Times New Roman" charset="0"/>
                <a:cs typeface="Times New Roman" charset="0"/>
              </a:rPr>
              <a:t>proliferation of mature appearing </a:t>
            </a:r>
            <a:r>
              <a:rPr lang="en-US" sz="2800" dirty="0" smtClean="0">
                <a:latin typeface="Times New Roman" charset="0"/>
                <a:ea typeface="Times New Roman" charset="0"/>
                <a:cs typeface="Times New Roman" charset="0"/>
              </a:rPr>
              <a:t>cells</a:t>
            </a:r>
            <a:r>
              <a:rPr lang="en-US" dirty="0" smtClean="0"/>
              <a:t>.</a:t>
            </a:r>
            <a:endParaRPr lang="en-US" dirty="0"/>
          </a:p>
        </p:txBody>
      </p:sp>
      <p:sp>
        <p:nvSpPr>
          <p:cNvPr id="8" name="TextBox 7"/>
          <p:cNvSpPr txBox="1"/>
          <p:nvPr/>
        </p:nvSpPr>
        <p:spPr>
          <a:xfrm>
            <a:off x="570017" y="365123"/>
            <a:ext cx="5379518" cy="1815882"/>
          </a:xfrm>
          <a:prstGeom prst="rect">
            <a:avLst/>
          </a:prstGeom>
          <a:noFill/>
        </p:spPr>
        <p:txBody>
          <a:bodyPr wrap="square" rtlCol="0">
            <a:spAutoFit/>
          </a:bodyPr>
          <a:lstStyle/>
          <a:p>
            <a:r>
              <a:rPr lang="en-US" sz="2800" b="1" dirty="0">
                <a:latin typeface="Times New Roman" charset="0"/>
                <a:ea typeface="Times New Roman" charset="0"/>
                <a:cs typeface="Times New Roman" charset="0"/>
              </a:rPr>
              <a:t>Acute leukemia</a:t>
            </a:r>
            <a:r>
              <a:rPr lang="en-US" sz="2800" dirty="0">
                <a:latin typeface="Times New Roman" charset="0"/>
                <a:ea typeface="Times New Roman" charset="0"/>
                <a:cs typeface="Times New Roman" charset="0"/>
              </a:rPr>
              <a:t> is characterized by</a:t>
            </a:r>
            <a:br>
              <a:rPr lang="en-US" sz="2800" dirty="0">
                <a:latin typeface="Times New Roman" charset="0"/>
                <a:ea typeface="Times New Roman" charset="0"/>
                <a:cs typeface="Times New Roman" charset="0"/>
              </a:rPr>
            </a:br>
            <a:r>
              <a:rPr lang="en-US" sz="2800" dirty="0">
                <a:latin typeface="Times New Roman" charset="0"/>
                <a:ea typeface="Times New Roman" charset="0"/>
                <a:cs typeface="Times New Roman" charset="0"/>
              </a:rPr>
              <a:t>proliferation of immature cells or </a:t>
            </a:r>
            <a:r>
              <a:rPr lang="en-US" sz="2800" dirty="0" smtClean="0">
                <a:latin typeface="Times New Roman" charset="0"/>
                <a:ea typeface="Times New Roman" charset="0"/>
                <a:cs typeface="Times New Roman" charset="0"/>
              </a:rPr>
              <a:t>blasts.</a:t>
            </a:r>
            <a:r>
              <a:rPr lang="en-US" sz="2800" dirty="0"/>
              <a:t/>
            </a:r>
            <a:br>
              <a:rPr lang="en-US" sz="2800" dirty="0"/>
            </a:br>
            <a:endParaRPr lang="en-US" sz="2800" dirty="0"/>
          </a:p>
        </p:txBody>
      </p:sp>
    </p:spTree>
    <p:extLst>
      <p:ext uri="{BB962C8B-B14F-4D97-AF65-F5344CB8AC3E}">
        <p14:creationId xmlns="" xmlns:p14="http://schemas.microsoft.com/office/powerpoint/2010/main" val="183359831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6888" y="365125"/>
            <a:ext cx="10866912" cy="6285057"/>
          </a:xfrm>
        </p:spPr>
        <p:txBody>
          <a:bodyPr>
            <a:normAutofit/>
          </a:bodyPr>
          <a:lstStyle/>
          <a:p>
            <a:r>
              <a:rPr lang="en-US" sz="2800" u="sng" dirty="0" smtClean="0">
                <a:latin typeface="Times New Roman" charset="0"/>
                <a:ea typeface="Times New Roman" charset="0"/>
                <a:cs typeface="Times New Roman" charset="0"/>
              </a:rPr>
              <a:t>3.</a:t>
            </a:r>
            <a:r>
              <a:rPr lang="en-US" sz="2800" b="1" u="sng" dirty="0" smtClean="0">
                <a:latin typeface="Times New Roman" charset="0"/>
                <a:ea typeface="Times New Roman" charset="0"/>
                <a:cs typeface="Times New Roman" charset="0"/>
              </a:rPr>
              <a:t>Component Transfusion Therapy:- </a:t>
            </a:r>
            <a:br>
              <a:rPr lang="en-US" sz="2800" b="1" u="sng" dirty="0" smtClean="0">
                <a:latin typeface="Times New Roman" charset="0"/>
                <a:ea typeface="Times New Roman" charset="0"/>
                <a:cs typeface="Times New Roman" charset="0"/>
              </a:rPr>
            </a:br>
            <a:r>
              <a:rPr lang="en-US" sz="2800" b="1" u="sng" dirty="0">
                <a:latin typeface="Times New Roman" charset="0"/>
                <a:ea typeface="Times New Roman" charset="0"/>
                <a:cs typeface="Times New Roman" charset="0"/>
              </a:rPr>
              <a:t/>
            </a:r>
            <a:br>
              <a:rPr lang="en-US" sz="2800" b="1" u="sng" dirty="0">
                <a:latin typeface="Times New Roman" charset="0"/>
                <a:ea typeface="Times New Roman" charset="0"/>
                <a:cs typeface="Times New Roman" charset="0"/>
              </a:rPr>
            </a:br>
            <a:r>
              <a:rPr lang="en-US" sz="2800" dirty="0">
                <a:latin typeface="Times New Roman" charset="0"/>
                <a:ea typeface="Times New Roman" charset="0"/>
                <a:cs typeface="Times New Roman" charset="0"/>
              </a:rPr>
              <a:t>-</a:t>
            </a:r>
            <a:r>
              <a:rPr lang="en-US" sz="2800" dirty="0" smtClean="0">
                <a:latin typeface="Times New Roman" charset="0"/>
                <a:ea typeface="Times New Roman" charset="0"/>
                <a:cs typeface="Times New Roman" charset="0"/>
              </a:rPr>
              <a:t>Red cell transfusions should be used to keep the hemoglobin level greater than 7.0 g/</a:t>
            </a:r>
            <a:r>
              <a:rPr lang="en-US" sz="2800" dirty="0" err="1" smtClean="0">
                <a:latin typeface="Times New Roman" charset="0"/>
                <a:ea typeface="Times New Roman" charset="0"/>
                <a:cs typeface="Times New Roman" charset="0"/>
              </a:rPr>
              <a:t>dL</a:t>
            </a:r>
            <a:r>
              <a:rPr lang="en-US" sz="2800" dirty="0" smtClean="0">
                <a:latin typeface="Times New Roman" charset="0"/>
                <a:ea typeface="Times New Roman" charset="0"/>
                <a:cs typeface="Times New Roman" charset="0"/>
              </a:rPr>
              <a:t>, or higher in special cases (e.g., symptomatic coronary artery disease. </a:t>
            </a:r>
            <a:br>
              <a:rPr lang="en-US" sz="2800" dirty="0" smtClean="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
            </a:r>
            <a:br>
              <a:rPr lang="en-US" sz="2800" dirty="0" smtClean="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-Platelet transfusions should be used for hemorrhagic manifestations related to thrombocytopenia and prophylactically if necessary to maintain the platelet count between 5 × 10</a:t>
            </a:r>
            <a:r>
              <a:rPr lang="en-US" sz="2800" baseline="30000" dirty="0" smtClean="0">
                <a:latin typeface="Times New Roman" charset="0"/>
                <a:ea typeface="Times New Roman" charset="0"/>
                <a:cs typeface="Times New Roman" charset="0"/>
              </a:rPr>
              <a:t>9</a:t>
            </a:r>
            <a:r>
              <a:rPr lang="en-US" sz="2800" dirty="0" smtClean="0">
                <a:latin typeface="Times New Roman" charset="0"/>
                <a:ea typeface="Times New Roman" charset="0"/>
                <a:cs typeface="Times New Roman" charset="0"/>
              </a:rPr>
              <a:t> /L and 10 × 10</a:t>
            </a:r>
            <a:r>
              <a:rPr lang="en-US" sz="2800" baseline="30000" dirty="0" smtClean="0">
                <a:latin typeface="Times New Roman" charset="0"/>
                <a:ea typeface="Times New Roman" charset="0"/>
                <a:cs typeface="Times New Roman" charset="0"/>
              </a:rPr>
              <a:t>9</a:t>
            </a:r>
            <a:r>
              <a:rPr lang="en-US" sz="2800" dirty="0" smtClean="0">
                <a:latin typeface="Times New Roman" charset="0"/>
                <a:ea typeface="Times New Roman" charset="0"/>
                <a:cs typeface="Times New Roman" charset="0"/>
              </a:rPr>
              <a:t> /L. </a:t>
            </a:r>
            <a:br>
              <a:rPr lang="en-US" sz="2800" dirty="0" smtClean="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
            </a:r>
            <a:br>
              <a:rPr lang="en-US" sz="2800" dirty="0" smtClean="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-All red cell and platelet products should be depleted of leukocytes, and all products, including granulocytes for transfusions, should be irradiated to prevent transfusion-associated graft -versus-host disease (GVHD). </a:t>
            </a:r>
            <a:br>
              <a:rPr lang="en-US" sz="2800" dirty="0" smtClean="0">
                <a:latin typeface="Times New Roman" charset="0"/>
                <a:ea typeface="Times New Roman" charset="0"/>
                <a:cs typeface="Times New Roman" charset="0"/>
              </a:rPr>
            </a:br>
            <a:endParaRPr lang="en-US" sz="2800" dirty="0"/>
          </a:p>
        </p:txBody>
      </p:sp>
    </p:spTree>
    <p:extLst>
      <p:ext uri="{BB962C8B-B14F-4D97-AF65-F5344CB8AC3E}">
        <p14:creationId xmlns="" xmlns:p14="http://schemas.microsoft.com/office/powerpoint/2010/main" val="85771005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4384" y="83127"/>
            <a:ext cx="10901548" cy="6774873"/>
          </a:xfrm>
        </p:spPr>
        <p:txBody>
          <a:bodyPr>
            <a:noAutofit/>
          </a:bodyPr>
          <a:lstStyle/>
          <a:p>
            <a:r>
              <a:rPr lang="en-US" sz="2400" b="1" u="sng" dirty="0" smtClean="0">
                <a:latin typeface="Times New Roman" charset="0"/>
                <a:ea typeface="Times New Roman" charset="0"/>
                <a:cs typeface="Times New Roman" charset="0"/>
              </a:rPr>
              <a:t/>
            </a:r>
            <a:br>
              <a:rPr lang="en-US" sz="2400" b="1" u="sng" dirty="0" smtClean="0">
                <a:latin typeface="Times New Roman" charset="0"/>
                <a:ea typeface="Times New Roman" charset="0"/>
                <a:cs typeface="Times New Roman" charset="0"/>
              </a:rPr>
            </a:br>
            <a:r>
              <a:rPr lang="en-US" sz="2400" b="1" u="sng" dirty="0">
                <a:latin typeface="Times New Roman" charset="0"/>
                <a:ea typeface="Times New Roman" charset="0"/>
                <a:cs typeface="Times New Roman" charset="0"/>
              </a:rPr>
              <a:t/>
            </a:r>
            <a:br>
              <a:rPr lang="en-US" sz="2400" b="1" u="sng" dirty="0">
                <a:latin typeface="Times New Roman" charset="0"/>
                <a:ea typeface="Times New Roman" charset="0"/>
                <a:cs typeface="Times New Roman" charset="0"/>
              </a:rPr>
            </a:br>
            <a:r>
              <a:rPr lang="en-US" sz="2400" b="1" u="sng" dirty="0" smtClean="0">
                <a:latin typeface="Times New Roman" charset="0"/>
                <a:ea typeface="Times New Roman" charset="0"/>
                <a:cs typeface="Times New Roman" charset="0"/>
              </a:rPr>
              <a:t/>
            </a:r>
            <a:br>
              <a:rPr lang="en-US" sz="2400" b="1" u="sng" dirty="0" smtClean="0">
                <a:latin typeface="Times New Roman" charset="0"/>
                <a:ea typeface="Times New Roman" charset="0"/>
                <a:cs typeface="Times New Roman" charset="0"/>
              </a:rPr>
            </a:br>
            <a:r>
              <a:rPr lang="en-US" sz="2400" b="1" u="sng" dirty="0">
                <a:latin typeface="Times New Roman" charset="0"/>
                <a:ea typeface="Times New Roman" charset="0"/>
                <a:cs typeface="Times New Roman" charset="0"/>
              </a:rPr>
              <a:t/>
            </a:r>
            <a:br>
              <a:rPr lang="en-US" sz="2400" b="1" u="sng" dirty="0">
                <a:latin typeface="Times New Roman" charset="0"/>
                <a:ea typeface="Times New Roman" charset="0"/>
                <a:cs typeface="Times New Roman" charset="0"/>
              </a:rPr>
            </a:br>
            <a:r>
              <a:rPr lang="en-US" sz="3200" b="1" u="sng" dirty="0" smtClean="0">
                <a:latin typeface="Times New Roman" charset="0"/>
                <a:ea typeface="Times New Roman" charset="0"/>
                <a:cs typeface="Times New Roman" charset="0"/>
              </a:rPr>
              <a:t>Management </a:t>
            </a:r>
            <a:r>
              <a:rPr lang="en-US" sz="3200" b="1" u="sng" dirty="0">
                <a:latin typeface="Times New Roman" charset="0"/>
                <a:ea typeface="Times New Roman" charset="0"/>
                <a:cs typeface="Times New Roman" charset="0"/>
              </a:rPr>
              <a:t>of Central Nervous System Disease </a:t>
            </a:r>
            <a:r>
              <a:rPr lang="en-US" sz="3200" b="1" u="sng" dirty="0" smtClean="0">
                <a:latin typeface="Times New Roman" charset="0"/>
                <a:ea typeface="Times New Roman" charset="0"/>
                <a:cs typeface="Times New Roman" charset="0"/>
              </a:rPr>
              <a:t>:-</a:t>
            </a:r>
            <a:br>
              <a:rPr lang="en-US" sz="3200" b="1" u="sng" dirty="0" smtClean="0">
                <a:latin typeface="Times New Roman" charset="0"/>
                <a:ea typeface="Times New Roman" charset="0"/>
                <a:cs typeface="Times New Roman" charset="0"/>
              </a:rPr>
            </a:br>
            <a:r>
              <a:rPr lang="en-US" sz="3200" b="1" u="sng" dirty="0">
                <a:latin typeface="Times New Roman" charset="0"/>
                <a:ea typeface="Times New Roman" charset="0"/>
                <a:cs typeface="Times New Roman" charset="0"/>
              </a:rPr>
              <a:t/>
            </a:r>
            <a:br>
              <a:rPr lang="en-US" sz="3200" b="1" u="sng" dirty="0">
                <a:latin typeface="Times New Roman" charset="0"/>
                <a:ea typeface="Times New Roman" charset="0"/>
                <a:cs typeface="Times New Roman" charset="0"/>
              </a:rPr>
            </a:br>
            <a:r>
              <a:rPr lang="en-US" sz="2800" dirty="0">
                <a:latin typeface="Times New Roman" charset="0"/>
                <a:ea typeface="Times New Roman" charset="0"/>
                <a:cs typeface="Times New Roman" charset="0"/>
              </a:rPr>
              <a:t>-</a:t>
            </a:r>
            <a:r>
              <a:rPr lang="en-US" sz="2800" dirty="0" smtClean="0">
                <a:latin typeface="Times New Roman" charset="0"/>
                <a:ea typeface="Times New Roman" charset="0"/>
                <a:cs typeface="Times New Roman" charset="0"/>
              </a:rPr>
              <a:t>CNS </a:t>
            </a:r>
            <a:r>
              <a:rPr lang="en-US" sz="2800" dirty="0">
                <a:latin typeface="Times New Roman" charset="0"/>
                <a:ea typeface="Times New Roman" charset="0"/>
                <a:cs typeface="Times New Roman" charset="0"/>
              </a:rPr>
              <a:t>disease occurs in approximately one in 50 cases at </a:t>
            </a:r>
            <a:r>
              <a:rPr lang="en-US" sz="2800" dirty="0" smtClean="0">
                <a:latin typeface="Times New Roman" charset="0"/>
                <a:ea typeface="Times New Roman" charset="0"/>
                <a:cs typeface="Times New Roman" charset="0"/>
              </a:rPr>
              <a:t>presentation.</a:t>
            </a:r>
            <a:br>
              <a:rPr lang="en-US" sz="2800" dirty="0" smtClean="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
            </a:r>
            <a:br>
              <a:rPr lang="en-US" sz="2800" dirty="0" smtClean="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-Prophylactic </a:t>
            </a:r>
            <a:r>
              <a:rPr lang="en-US" sz="2800" dirty="0">
                <a:latin typeface="Times New Roman" charset="0"/>
                <a:ea typeface="Times New Roman" charset="0"/>
                <a:cs typeface="Times New Roman" charset="0"/>
              </a:rPr>
              <a:t>therapy usually is not indicated, but examination of the spinal </a:t>
            </a:r>
            <a:r>
              <a:rPr lang="en-US" sz="2800" dirty="0" smtClean="0">
                <a:latin typeface="Times New Roman" charset="0"/>
                <a:ea typeface="Times New Roman" charset="0"/>
                <a:cs typeface="Times New Roman" charset="0"/>
              </a:rPr>
              <a:t>fluid </a:t>
            </a:r>
            <a:br>
              <a:rPr lang="en-US" sz="2800" dirty="0" smtClean="0">
                <a:latin typeface="Times New Roman" charset="0"/>
                <a:ea typeface="Times New Roman" charset="0"/>
                <a:cs typeface="Times New Roman" charset="0"/>
              </a:rPr>
            </a:br>
            <a:r>
              <a:rPr lang="en-US" sz="2800" dirty="0">
                <a:latin typeface="Times New Roman" charset="0"/>
                <a:ea typeface="Times New Roman" charset="0"/>
                <a:cs typeface="Times New Roman" charset="0"/>
              </a:rPr>
              <a:t> </a:t>
            </a:r>
            <a:r>
              <a:rPr lang="en-US" sz="2800" dirty="0" smtClean="0">
                <a:latin typeface="Times New Roman" charset="0"/>
                <a:ea typeface="Times New Roman" charset="0"/>
                <a:cs typeface="Times New Roman" charset="0"/>
              </a:rPr>
              <a:t>after </a:t>
            </a:r>
            <a:r>
              <a:rPr lang="en-US" sz="2800" dirty="0">
                <a:latin typeface="Times New Roman" charset="0"/>
                <a:ea typeface="Times New Roman" charset="0"/>
                <a:cs typeface="Times New Roman" charset="0"/>
              </a:rPr>
              <a:t>remission should be considered in </a:t>
            </a:r>
            <a:r>
              <a:rPr lang="en-US" sz="2800" dirty="0" smtClean="0">
                <a:latin typeface="Times New Roman" charset="0"/>
                <a:ea typeface="Times New Roman" charset="0"/>
                <a:cs typeface="Times New Roman" charset="0"/>
              </a:rPr>
              <a:t>:-</a:t>
            </a:r>
            <a:br>
              <a:rPr lang="en-US" sz="2800" dirty="0" smtClean="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
            </a:r>
            <a:br>
              <a:rPr lang="en-US" sz="2800" dirty="0" smtClean="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a:t>
            </a:r>
            <a:r>
              <a:rPr lang="en-US" sz="2800" dirty="0">
                <a:latin typeface="Times New Roman" charset="0"/>
                <a:ea typeface="Times New Roman" charset="0"/>
                <a:cs typeface="Times New Roman" charset="0"/>
              </a:rPr>
              <a:t>1) </a:t>
            </a:r>
            <a:r>
              <a:rPr lang="en-US" sz="2800" dirty="0" err="1">
                <a:latin typeface="Times New Roman" charset="0"/>
                <a:ea typeface="Times New Roman" charset="0"/>
                <a:cs typeface="Times New Roman" charset="0"/>
              </a:rPr>
              <a:t>monocytic</a:t>
            </a:r>
            <a:r>
              <a:rPr lang="en-US" sz="2800" dirty="0">
                <a:latin typeface="Times New Roman" charset="0"/>
                <a:ea typeface="Times New Roman" charset="0"/>
                <a:cs typeface="Times New Roman" charset="0"/>
              </a:rPr>
              <a:t> </a:t>
            </a:r>
            <a:r>
              <a:rPr lang="en-US" sz="2800" dirty="0" smtClean="0">
                <a:latin typeface="Times New Roman" charset="0"/>
                <a:ea typeface="Times New Roman" charset="0"/>
                <a:cs typeface="Times New Roman" charset="0"/>
              </a:rPr>
              <a:t>subtypes</a:t>
            </a:r>
            <a:br>
              <a:rPr lang="en-US" sz="2800" dirty="0" smtClean="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a:t>
            </a:r>
            <a:r>
              <a:rPr lang="en-US" sz="2800" dirty="0">
                <a:latin typeface="Times New Roman" charset="0"/>
                <a:ea typeface="Times New Roman" charset="0"/>
                <a:cs typeface="Times New Roman" charset="0"/>
              </a:rPr>
              <a:t>2) cases with </a:t>
            </a:r>
            <a:r>
              <a:rPr lang="en-US" sz="2800" dirty="0" err="1">
                <a:latin typeface="Times New Roman" charset="0"/>
                <a:ea typeface="Times New Roman" charset="0"/>
                <a:cs typeface="Times New Roman" charset="0"/>
              </a:rPr>
              <a:t>extramedullary</a:t>
            </a:r>
            <a:r>
              <a:rPr lang="en-US" sz="2800" dirty="0">
                <a:latin typeface="Times New Roman" charset="0"/>
                <a:ea typeface="Times New Roman" charset="0"/>
                <a:cs typeface="Times New Roman" charset="0"/>
              </a:rPr>
              <a:t> </a:t>
            </a:r>
            <a:r>
              <a:rPr lang="en-US" sz="2800" dirty="0" smtClean="0">
                <a:latin typeface="Times New Roman" charset="0"/>
                <a:ea typeface="Times New Roman" charset="0"/>
                <a:cs typeface="Times New Roman" charset="0"/>
              </a:rPr>
              <a:t>disease</a:t>
            </a:r>
            <a:r>
              <a:rPr lang="en-US" sz="2800" dirty="0">
                <a:latin typeface="Times New Roman" charset="0"/>
                <a:ea typeface="Times New Roman" charset="0"/>
                <a:cs typeface="Times New Roman" charset="0"/>
              </a:rPr>
              <a:t/>
            </a:r>
            <a:br>
              <a:rPr lang="en-US" sz="2800" dirty="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(3</a:t>
            </a:r>
            <a:r>
              <a:rPr lang="en-US" sz="2800" dirty="0">
                <a:latin typeface="Times New Roman" charset="0"/>
                <a:ea typeface="Times New Roman" charset="0"/>
                <a:cs typeface="Times New Roman" charset="0"/>
              </a:rPr>
              <a:t>) cases with inversion </a:t>
            </a:r>
            <a:r>
              <a:rPr lang="en-US" sz="2800" dirty="0" smtClean="0">
                <a:latin typeface="Times New Roman" charset="0"/>
                <a:ea typeface="Times New Roman" charset="0"/>
                <a:cs typeface="Times New Roman" charset="0"/>
              </a:rPr>
              <a:t>16 </a:t>
            </a:r>
            <a:r>
              <a:rPr lang="en-US" sz="2800" dirty="0">
                <a:latin typeface="Times New Roman" charset="0"/>
                <a:ea typeface="Times New Roman" charset="0"/>
                <a:cs typeface="Times New Roman" charset="0"/>
              </a:rPr>
              <a:t>and t(8;21</a:t>
            </a:r>
            <a:r>
              <a:rPr lang="en-US" sz="2800" dirty="0" smtClean="0">
                <a:latin typeface="Times New Roman" charset="0"/>
                <a:ea typeface="Times New Roman" charset="0"/>
                <a:cs typeface="Times New Roman" charset="0"/>
              </a:rPr>
              <a:t>) </a:t>
            </a:r>
            <a:r>
              <a:rPr lang="en-US" sz="2800" dirty="0" err="1" smtClean="0">
                <a:latin typeface="Times New Roman" charset="0"/>
                <a:ea typeface="Times New Roman" charset="0"/>
                <a:cs typeface="Times New Roman" charset="0"/>
              </a:rPr>
              <a:t>cytogenetics</a:t>
            </a:r>
            <a:r>
              <a:rPr lang="en-US" sz="2800" dirty="0">
                <a:latin typeface="Times New Roman" charset="0"/>
                <a:ea typeface="Times New Roman" charset="0"/>
                <a:cs typeface="Times New Roman" charset="0"/>
              </a:rPr>
              <a:t/>
            </a:r>
            <a:br>
              <a:rPr lang="en-US" sz="2800" dirty="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(4</a:t>
            </a:r>
            <a:r>
              <a:rPr lang="en-US" sz="2800" dirty="0">
                <a:latin typeface="Times New Roman" charset="0"/>
                <a:ea typeface="Times New Roman" charset="0"/>
                <a:cs typeface="Times New Roman" charset="0"/>
              </a:rPr>
              <a:t>) CD7- and CD56-positive (neural-cell adhesion molecule) </a:t>
            </a:r>
            <a:r>
              <a:rPr lang="en-US" sz="2800" dirty="0" err="1" smtClean="0">
                <a:latin typeface="Times New Roman" charset="0"/>
                <a:ea typeface="Times New Roman" charset="0"/>
                <a:cs typeface="Times New Roman" charset="0"/>
              </a:rPr>
              <a:t>immunophenotypes</a:t>
            </a:r>
            <a:r>
              <a:rPr lang="en-US" sz="2800" dirty="0" smtClean="0">
                <a:latin typeface="Times New Roman" charset="0"/>
                <a:ea typeface="Times New Roman" charset="0"/>
                <a:cs typeface="Times New Roman" charset="0"/>
              </a:rPr>
              <a:t> </a:t>
            </a:r>
            <a:br>
              <a:rPr lang="en-US" sz="2800" dirty="0" smtClean="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a:t>
            </a:r>
            <a:r>
              <a:rPr lang="en-US" sz="2800" dirty="0">
                <a:latin typeface="Times New Roman" charset="0"/>
                <a:ea typeface="Times New Roman" charset="0"/>
                <a:cs typeface="Times New Roman" charset="0"/>
              </a:rPr>
              <a:t>5) patients who </a:t>
            </a:r>
            <a:r>
              <a:rPr lang="en-US" sz="2800" dirty="0" smtClean="0">
                <a:latin typeface="Times New Roman" charset="0"/>
                <a:ea typeface="Times New Roman" charset="0"/>
                <a:cs typeface="Times New Roman" charset="0"/>
              </a:rPr>
              <a:t>present </a:t>
            </a:r>
            <a:r>
              <a:rPr lang="en-US" sz="2800" dirty="0">
                <a:latin typeface="Times New Roman" charset="0"/>
                <a:ea typeface="Times New Roman" charset="0"/>
                <a:cs typeface="Times New Roman" charset="0"/>
              </a:rPr>
              <a:t>with very high blood blast cell counts </a:t>
            </a:r>
            <a:r>
              <a:rPr lang="en-US" sz="2800" dirty="0" smtClean="0">
                <a:latin typeface="Times New Roman" charset="0"/>
                <a:ea typeface="Times New Roman" charset="0"/>
                <a:cs typeface="Times New Roman" charset="0"/>
              </a:rPr>
              <a:t/>
            </a:r>
            <a:br>
              <a:rPr lang="en-US" sz="2800" dirty="0" smtClean="0">
                <a:latin typeface="Times New Roman" charset="0"/>
                <a:ea typeface="Times New Roman" charset="0"/>
                <a:cs typeface="Times New Roman" charset="0"/>
              </a:rPr>
            </a:br>
            <a:r>
              <a:rPr lang="en-US" sz="2800" dirty="0">
                <a:latin typeface="Times New Roman" charset="0"/>
                <a:ea typeface="Times New Roman" charset="0"/>
                <a:cs typeface="Times New Roman" charset="0"/>
              </a:rPr>
              <a:t/>
            </a:r>
            <a:br>
              <a:rPr lang="en-US" sz="2800" dirty="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
            </a:r>
            <a:br>
              <a:rPr lang="en-US" sz="2800" dirty="0" smtClean="0">
                <a:latin typeface="Times New Roman" charset="0"/>
                <a:ea typeface="Times New Roman" charset="0"/>
                <a:cs typeface="Times New Roman" charset="0"/>
              </a:rPr>
            </a:br>
            <a:r>
              <a:rPr lang="en-US" sz="2400" dirty="0" smtClean="0">
                <a:latin typeface="Times New Roman" charset="0"/>
                <a:ea typeface="Times New Roman" charset="0"/>
                <a:cs typeface="Times New Roman" charset="0"/>
              </a:rPr>
              <a:t/>
            </a:r>
            <a:br>
              <a:rPr lang="en-US" sz="2400" dirty="0" smtClean="0">
                <a:latin typeface="Times New Roman" charset="0"/>
                <a:ea typeface="Times New Roman" charset="0"/>
                <a:cs typeface="Times New Roman" charset="0"/>
              </a:rPr>
            </a:br>
            <a:r>
              <a:rPr lang="en-US" sz="2400" dirty="0">
                <a:latin typeface="Times New Roman" charset="0"/>
                <a:ea typeface="Times New Roman" charset="0"/>
                <a:cs typeface="Times New Roman" charset="0"/>
              </a:rPr>
              <a:t/>
            </a:r>
            <a:br>
              <a:rPr lang="en-US" sz="2400" dirty="0">
                <a:latin typeface="Times New Roman" charset="0"/>
                <a:ea typeface="Times New Roman" charset="0"/>
                <a:cs typeface="Times New Roman" charset="0"/>
              </a:rPr>
            </a:br>
            <a:r>
              <a:rPr lang="en-US" sz="2400" dirty="0">
                <a:latin typeface="Times New Roman" charset="0"/>
                <a:ea typeface="Times New Roman" charset="0"/>
                <a:cs typeface="Times New Roman" charset="0"/>
              </a:rPr>
              <a:t/>
            </a:r>
            <a:br>
              <a:rPr lang="en-US" sz="2400" dirty="0">
                <a:latin typeface="Times New Roman" charset="0"/>
                <a:ea typeface="Times New Roman" charset="0"/>
                <a:cs typeface="Times New Roman" charset="0"/>
              </a:rPr>
            </a:br>
            <a:endParaRPr lang="en-US" sz="2400" dirty="0">
              <a:latin typeface="Times New Roman" charset="0"/>
              <a:ea typeface="Times New Roman" charset="0"/>
              <a:cs typeface="Times New Roman" charset="0"/>
            </a:endParaRPr>
          </a:p>
        </p:txBody>
      </p:sp>
    </p:spTree>
    <p:extLst>
      <p:ext uri="{BB962C8B-B14F-4D97-AF65-F5344CB8AC3E}">
        <p14:creationId xmlns="" xmlns:p14="http://schemas.microsoft.com/office/powerpoint/2010/main" val="89280036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4383" y="365125"/>
            <a:ext cx="11281559" cy="6059426"/>
          </a:xfrm>
        </p:spPr>
        <p:txBody>
          <a:bodyPr>
            <a:normAutofit/>
          </a:bodyPr>
          <a:lstStyle/>
          <a:p>
            <a:r>
              <a:rPr lang="en-US" sz="2800" dirty="0" smtClean="0">
                <a:latin typeface="Times New Roman" charset="0"/>
                <a:ea typeface="Times New Roman" charset="0"/>
                <a:cs typeface="Times New Roman" charset="0"/>
              </a:rPr>
              <a:t>-Meningeal leukemia treatment include high-dose intravenous </a:t>
            </a:r>
            <a:r>
              <a:rPr lang="en-US" sz="2800" dirty="0" err="1" smtClean="0">
                <a:latin typeface="Times New Roman" charset="0"/>
                <a:ea typeface="Times New Roman" charset="0"/>
                <a:cs typeface="Times New Roman" charset="0"/>
              </a:rPr>
              <a:t>cytarabine</a:t>
            </a:r>
            <a:r>
              <a:rPr lang="en-US" sz="2800" dirty="0" smtClean="0">
                <a:latin typeface="Times New Roman" charset="0"/>
                <a:ea typeface="Times New Roman" charset="0"/>
                <a:cs typeface="Times New Roman" charset="0"/>
              </a:rPr>
              <a:t>, </a:t>
            </a:r>
            <a:r>
              <a:rPr lang="en-US" sz="2800" dirty="0" err="1" smtClean="0">
                <a:latin typeface="Times New Roman" charset="0"/>
                <a:ea typeface="Times New Roman" charset="0"/>
                <a:cs typeface="Times New Roman" charset="0"/>
              </a:rPr>
              <a:t>intrathecal</a:t>
            </a:r>
            <a:r>
              <a:rPr lang="en-US" sz="2800" dirty="0" smtClean="0">
                <a:latin typeface="Times New Roman" charset="0"/>
                <a:ea typeface="Times New Roman" charset="0"/>
                <a:cs typeface="Times New Roman" charset="0"/>
              </a:rPr>
              <a:t> methotrexate, </a:t>
            </a:r>
            <a:r>
              <a:rPr lang="en-US" sz="2800" dirty="0" err="1" smtClean="0">
                <a:latin typeface="Times New Roman" charset="0"/>
                <a:ea typeface="Times New Roman" charset="0"/>
                <a:cs typeface="Times New Roman" charset="0"/>
              </a:rPr>
              <a:t>intrathecal</a:t>
            </a:r>
            <a:r>
              <a:rPr lang="en-US" sz="2800" dirty="0" smtClean="0">
                <a:latin typeface="Times New Roman" charset="0"/>
                <a:ea typeface="Times New Roman" charset="0"/>
                <a:cs typeface="Times New Roman" charset="0"/>
              </a:rPr>
              <a:t> </a:t>
            </a:r>
            <a:r>
              <a:rPr lang="en-US" sz="2800" dirty="0" err="1" smtClean="0">
                <a:latin typeface="Times New Roman" charset="0"/>
                <a:ea typeface="Times New Roman" charset="0"/>
                <a:cs typeface="Times New Roman" charset="0"/>
              </a:rPr>
              <a:t>cytarabine</a:t>
            </a:r>
            <a:r>
              <a:rPr lang="en-US" sz="2800" dirty="0" smtClean="0">
                <a:latin typeface="Times New Roman" charset="0"/>
                <a:ea typeface="Times New Roman" charset="0"/>
                <a:cs typeface="Times New Roman" charset="0"/>
              </a:rPr>
              <a:t>, cranial radiation, or chemotherapy and radiation in combination.</a:t>
            </a:r>
            <a:br>
              <a:rPr lang="en-US" sz="2800" dirty="0" smtClean="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
            </a:r>
            <a:br>
              <a:rPr lang="en-US" sz="2800" dirty="0" smtClean="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a:t>
            </a:r>
            <a:r>
              <a:rPr lang="en-US" sz="2800" dirty="0" err="1" smtClean="0">
                <a:latin typeface="Times New Roman" charset="0"/>
                <a:ea typeface="Times New Roman" charset="0"/>
                <a:cs typeface="Times New Roman" charset="0"/>
              </a:rPr>
              <a:t>Intrathecal</a:t>
            </a:r>
            <a:r>
              <a:rPr lang="en-US" sz="2800" dirty="0" smtClean="0">
                <a:latin typeface="Times New Roman" charset="0"/>
                <a:ea typeface="Times New Roman" charset="0"/>
                <a:cs typeface="Times New Roman" charset="0"/>
              </a:rPr>
              <a:t> therapy is often given twice per week until blasts are cleared, and then once per week for 4 to 6 weeks. </a:t>
            </a:r>
            <a:br>
              <a:rPr lang="en-US" sz="2800" dirty="0" smtClean="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
            </a:r>
            <a:br>
              <a:rPr lang="en-US" sz="2800" dirty="0" smtClean="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-If there is a mass present, radiation or high-dose </a:t>
            </a:r>
            <a:r>
              <a:rPr lang="en-US" sz="2800" dirty="0" err="1" smtClean="0">
                <a:latin typeface="Times New Roman" charset="0"/>
                <a:ea typeface="Times New Roman" charset="0"/>
                <a:cs typeface="Times New Roman" charset="0"/>
              </a:rPr>
              <a:t>cytarabine</a:t>
            </a:r>
            <a:r>
              <a:rPr lang="en-US" sz="2800" dirty="0" smtClean="0">
                <a:latin typeface="Times New Roman" charset="0"/>
                <a:ea typeface="Times New Roman" charset="0"/>
                <a:cs typeface="Times New Roman" charset="0"/>
              </a:rPr>
              <a:t> with glucocorticoids should be considered.</a:t>
            </a:r>
            <a:br>
              <a:rPr lang="en-US" sz="2800" dirty="0" smtClean="0">
                <a:latin typeface="Times New Roman" charset="0"/>
                <a:ea typeface="Times New Roman" charset="0"/>
                <a:cs typeface="Times New Roman" charset="0"/>
              </a:rPr>
            </a:br>
            <a:r>
              <a:rPr lang="en-US" sz="2800" dirty="0">
                <a:latin typeface="Times New Roman" charset="0"/>
                <a:ea typeface="Times New Roman" charset="0"/>
                <a:cs typeface="Times New Roman" charset="0"/>
              </a:rPr>
              <a:t/>
            </a:r>
            <a:br>
              <a:rPr lang="en-US" sz="2800" dirty="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
            </a:r>
            <a:br>
              <a:rPr lang="en-US" sz="2800" dirty="0" smtClean="0">
                <a:latin typeface="Times New Roman" charset="0"/>
                <a:ea typeface="Times New Roman" charset="0"/>
                <a:cs typeface="Times New Roman" charset="0"/>
              </a:rPr>
            </a:br>
            <a:endParaRPr lang="en-US" sz="2800" dirty="0"/>
          </a:p>
        </p:txBody>
      </p:sp>
    </p:spTree>
    <p:extLst>
      <p:ext uri="{BB962C8B-B14F-4D97-AF65-F5344CB8AC3E}">
        <p14:creationId xmlns="" xmlns:p14="http://schemas.microsoft.com/office/powerpoint/2010/main" val="119845284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7506" y="175119"/>
            <a:ext cx="11709070" cy="6213805"/>
          </a:xfrm>
        </p:spPr>
        <p:txBody>
          <a:bodyPr>
            <a:normAutofit/>
          </a:bodyPr>
          <a:lstStyle/>
          <a:p>
            <a:r>
              <a:rPr lang="en-US" sz="3200" b="1" u="sng" dirty="0">
                <a:latin typeface="Times New Roman" charset="0"/>
                <a:ea typeface="Times New Roman" charset="0"/>
                <a:cs typeface="Times New Roman" charset="0"/>
              </a:rPr>
              <a:t>POSTREMISSION THERAPY </a:t>
            </a:r>
            <a:r>
              <a:rPr lang="en-US" sz="3200" b="1" u="sng" dirty="0" smtClean="0">
                <a:latin typeface="Times New Roman" charset="0"/>
                <a:ea typeface="Times New Roman" charset="0"/>
                <a:cs typeface="Times New Roman" charset="0"/>
              </a:rPr>
              <a:t>:-</a:t>
            </a:r>
            <a:r>
              <a:rPr lang="en-US" sz="2400" dirty="0">
                <a:latin typeface="Times New Roman" charset="0"/>
                <a:ea typeface="Times New Roman" charset="0"/>
                <a:cs typeface="Times New Roman" charset="0"/>
              </a:rPr>
              <a:t/>
            </a:r>
            <a:br>
              <a:rPr lang="en-US" sz="2400" dirty="0">
                <a:latin typeface="Times New Roman" charset="0"/>
                <a:ea typeface="Times New Roman" charset="0"/>
                <a:cs typeface="Times New Roman" charset="0"/>
              </a:rPr>
            </a:br>
            <a:r>
              <a:rPr lang="en-US" sz="2400" dirty="0">
                <a:latin typeface="Times New Roman" charset="0"/>
                <a:ea typeface="Times New Roman" charset="0"/>
                <a:cs typeface="Times New Roman" charset="0"/>
              </a:rPr>
              <a:t/>
            </a:r>
            <a:br>
              <a:rPr lang="en-US" sz="2400" dirty="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a:t>
            </a:r>
            <a:r>
              <a:rPr lang="en-US" sz="2800" dirty="0" err="1" smtClean="0">
                <a:latin typeface="Times New Roman" charset="0"/>
                <a:ea typeface="Times New Roman" charset="0"/>
                <a:cs typeface="Times New Roman" charset="0"/>
              </a:rPr>
              <a:t>Postremission</a:t>
            </a:r>
            <a:r>
              <a:rPr lang="en-US" sz="2800" dirty="0" smtClean="0">
                <a:latin typeface="Times New Roman" charset="0"/>
                <a:ea typeface="Times New Roman" charset="0"/>
                <a:cs typeface="Times New Roman" charset="0"/>
              </a:rPr>
              <a:t> </a:t>
            </a:r>
            <a:r>
              <a:rPr lang="en-US" sz="2800" dirty="0">
                <a:latin typeface="Times New Roman" charset="0"/>
                <a:ea typeface="Times New Roman" charset="0"/>
                <a:cs typeface="Times New Roman" charset="0"/>
              </a:rPr>
              <a:t>therapy is intended to </a:t>
            </a:r>
            <a:r>
              <a:rPr lang="en-US" sz="2800" dirty="0" smtClean="0">
                <a:latin typeface="Times New Roman" charset="0"/>
                <a:ea typeface="Times New Roman" charset="0"/>
                <a:cs typeface="Times New Roman" charset="0"/>
              </a:rPr>
              <a:t>prolong </a:t>
            </a:r>
            <a:r>
              <a:rPr lang="en-US" sz="2800" dirty="0">
                <a:latin typeface="Times New Roman" charset="0"/>
                <a:ea typeface="Times New Roman" charset="0"/>
                <a:cs typeface="Times New Roman" charset="0"/>
              </a:rPr>
              <a:t>remission duration and overall survival, but no consensus exists regarding the best approach. </a:t>
            </a:r>
            <a:br>
              <a:rPr lang="en-US" sz="2800" dirty="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
            </a:r>
            <a:br>
              <a:rPr lang="en-US" sz="2800" dirty="0" smtClean="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3 Options available:-</a:t>
            </a:r>
            <a:br>
              <a:rPr lang="en-US" sz="2800" dirty="0" smtClean="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
            </a:r>
            <a:br>
              <a:rPr lang="en-US" sz="2800" dirty="0" smtClean="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a:t>
            </a:r>
            <a:r>
              <a:rPr lang="en-US" sz="2800" dirty="0" err="1" smtClean="0">
                <a:latin typeface="Times New Roman" charset="0"/>
                <a:ea typeface="Times New Roman" charset="0"/>
                <a:cs typeface="Times New Roman" charset="0"/>
              </a:rPr>
              <a:t>Intensiive</a:t>
            </a:r>
            <a:r>
              <a:rPr lang="en-US" sz="2800" dirty="0" smtClean="0">
                <a:latin typeface="Times New Roman" charset="0"/>
                <a:ea typeface="Times New Roman" charset="0"/>
                <a:cs typeface="Times New Roman" charset="0"/>
              </a:rPr>
              <a:t> </a:t>
            </a:r>
            <a:r>
              <a:rPr lang="en-US" sz="2800" dirty="0">
                <a:latin typeface="Times New Roman" charset="0"/>
                <a:ea typeface="Times New Roman" charset="0"/>
                <a:cs typeface="Times New Roman" charset="0"/>
              </a:rPr>
              <a:t>consolidation chemotherapy </a:t>
            </a:r>
            <a:r>
              <a:rPr lang="en-US" sz="2800" dirty="0" smtClean="0">
                <a:latin typeface="Times New Roman" charset="0"/>
                <a:ea typeface="Times New Roman" charset="0"/>
                <a:cs typeface="Times New Roman" charset="0"/>
              </a:rPr>
              <a:t>alone</a:t>
            </a:r>
            <a:br>
              <a:rPr lang="en-US" sz="2800" dirty="0" smtClean="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 </a:t>
            </a:r>
            <a:br>
              <a:rPr lang="en-US" sz="2800" dirty="0" smtClean="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-Autologous transplantation</a:t>
            </a:r>
            <a:br>
              <a:rPr lang="en-US" sz="2800" dirty="0" smtClean="0">
                <a:latin typeface="Times New Roman" charset="0"/>
                <a:ea typeface="Times New Roman" charset="0"/>
                <a:cs typeface="Times New Roman" charset="0"/>
              </a:rPr>
            </a:br>
            <a:r>
              <a:rPr lang="en-US" sz="2800" dirty="0">
                <a:latin typeface="Times New Roman" charset="0"/>
                <a:ea typeface="Times New Roman" charset="0"/>
                <a:cs typeface="Times New Roman" charset="0"/>
              </a:rPr>
              <a:t/>
            </a:r>
            <a:br>
              <a:rPr lang="en-US" sz="2800" dirty="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-Allogeneic </a:t>
            </a:r>
            <a:r>
              <a:rPr lang="en-US" sz="2800" dirty="0">
                <a:latin typeface="Times New Roman" charset="0"/>
                <a:ea typeface="Times New Roman" charset="0"/>
                <a:cs typeface="Times New Roman" charset="0"/>
              </a:rPr>
              <a:t>HSC </a:t>
            </a:r>
            <a:r>
              <a:rPr lang="en-US" sz="2800" dirty="0" smtClean="0">
                <a:latin typeface="Times New Roman" charset="0"/>
                <a:ea typeface="Times New Roman" charset="0"/>
                <a:cs typeface="Times New Roman" charset="0"/>
              </a:rPr>
              <a:t>transplantation. </a:t>
            </a:r>
            <a:r>
              <a:rPr lang="en-US" sz="2800" dirty="0">
                <a:latin typeface="Times New Roman" charset="0"/>
                <a:ea typeface="Times New Roman" charset="0"/>
                <a:cs typeface="Times New Roman" charset="0"/>
              </a:rPr>
              <a:t/>
            </a:r>
            <a:br>
              <a:rPr lang="en-US" sz="2800" dirty="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
            </a:r>
            <a:br>
              <a:rPr lang="en-US" sz="2800" dirty="0" smtClean="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*Leukemia-free </a:t>
            </a:r>
            <a:r>
              <a:rPr lang="en-US" sz="2800" dirty="0">
                <a:latin typeface="Times New Roman" charset="0"/>
                <a:ea typeface="Times New Roman" charset="0"/>
                <a:cs typeface="Times New Roman" charset="0"/>
              </a:rPr>
              <a:t>survival was greater </a:t>
            </a:r>
            <a:r>
              <a:rPr lang="en-US" sz="2800" dirty="0" smtClean="0">
                <a:latin typeface="Times New Roman" charset="0"/>
                <a:ea typeface="Times New Roman" charset="0"/>
                <a:cs typeface="Times New Roman" charset="0"/>
              </a:rPr>
              <a:t>after </a:t>
            </a:r>
            <a:r>
              <a:rPr lang="en-US" sz="2800" dirty="0">
                <a:latin typeface="Times New Roman" charset="0"/>
                <a:ea typeface="Times New Roman" charset="0"/>
                <a:cs typeface="Times New Roman" charset="0"/>
              </a:rPr>
              <a:t>allogeneic </a:t>
            </a:r>
            <a:r>
              <a:rPr lang="en-US" sz="2800" dirty="0" smtClean="0">
                <a:latin typeface="Times New Roman" charset="0"/>
                <a:ea typeface="Times New Roman" charset="0"/>
                <a:cs typeface="Times New Roman" charset="0"/>
              </a:rPr>
              <a:t>transplantation. </a:t>
            </a:r>
            <a:r>
              <a:rPr lang="en-US" sz="2800" dirty="0">
                <a:latin typeface="Times New Roman" charset="0"/>
                <a:ea typeface="Times New Roman" charset="0"/>
                <a:cs typeface="Times New Roman" charset="0"/>
              </a:rPr>
              <a:t/>
            </a:r>
            <a:br>
              <a:rPr lang="en-US" sz="2800" dirty="0">
                <a:latin typeface="Times New Roman" charset="0"/>
                <a:ea typeface="Times New Roman" charset="0"/>
                <a:cs typeface="Times New Roman" charset="0"/>
              </a:rPr>
            </a:br>
            <a:endParaRPr lang="en-US" sz="2800" dirty="0">
              <a:latin typeface="Times New Roman" charset="0"/>
              <a:ea typeface="Times New Roman" charset="0"/>
              <a:cs typeface="Times New Roman" charset="0"/>
            </a:endParaRPr>
          </a:p>
        </p:txBody>
      </p:sp>
    </p:spTree>
    <p:extLst>
      <p:ext uri="{BB962C8B-B14F-4D97-AF65-F5344CB8AC3E}">
        <p14:creationId xmlns="" xmlns:p14="http://schemas.microsoft.com/office/powerpoint/2010/main" val="115099041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5013" y="365125"/>
            <a:ext cx="11459687" cy="6083176"/>
          </a:xfrm>
        </p:spPr>
        <p:txBody>
          <a:bodyPr>
            <a:normAutofit/>
          </a:bodyPr>
          <a:lstStyle/>
          <a:p>
            <a:r>
              <a:rPr lang="en-US" sz="2800" dirty="0">
                <a:latin typeface="Times New Roman" charset="0"/>
                <a:ea typeface="Times New Roman" charset="0"/>
                <a:cs typeface="Times New Roman" charset="0"/>
              </a:rPr>
              <a:t>In younger patients with </a:t>
            </a:r>
            <a:r>
              <a:rPr lang="en-US" sz="2800" dirty="0" smtClean="0">
                <a:latin typeface="Times New Roman" charset="0"/>
                <a:ea typeface="Times New Roman" charset="0"/>
                <a:cs typeface="Times New Roman" charset="0"/>
              </a:rPr>
              <a:t>:-</a:t>
            </a:r>
            <a:br>
              <a:rPr lang="en-US" sz="2800" dirty="0" smtClean="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
            </a:r>
            <a:br>
              <a:rPr lang="en-US" sz="2800" dirty="0" smtClean="0">
                <a:latin typeface="Times New Roman" charset="0"/>
                <a:ea typeface="Times New Roman" charset="0"/>
                <a:cs typeface="Times New Roman" charset="0"/>
              </a:rPr>
            </a:br>
            <a:r>
              <a:rPr lang="en-US" sz="2800" b="1" u="sng" dirty="0" smtClean="0">
                <a:latin typeface="Times New Roman" charset="0"/>
                <a:ea typeface="Times New Roman" charset="0"/>
                <a:cs typeface="Times New Roman" charset="0"/>
              </a:rPr>
              <a:t>1.favorable </a:t>
            </a:r>
            <a:r>
              <a:rPr lang="en-US" sz="2800" b="1" u="sng" dirty="0" err="1">
                <a:latin typeface="Times New Roman" charset="0"/>
                <a:ea typeface="Times New Roman" charset="0"/>
                <a:cs typeface="Times New Roman" charset="0"/>
              </a:rPr>
              <a:t>cytogenetics</a:t>
            </a:r>
            <a:r>
              <a:rPr lang="en-US" sz="2800" b="1" u="sng" dirty="0">
                <a:latin typeface="Times New Roman" charset="0"/>
                <a:ea typeface="Times New Roman" charset="0"/>
                <a:cs typeface="Times New Roman" charset="0"/>
              </a:rPr>
              <a:t> </a:t>
            </a:r>
            <a:r>
              <a:rPr lang="en-US" sz="2800" dirty="0">
                <a:latin typeface="Times New Roman" charset="0"/>
                <a:ea typeface="Times New Roman" charset="0"/>
                <a:cs typeface="Times New Roman" charset="0"/>
              </a:rPr>
              <a:t>(CBF with no mutation of KIT) or with NPM1 or double CEBPα mutations in the absence of a FLT3 mutation, there is no advantage to do an </a:t>
            </a:r>
            <a:r>
              <a:rPr lang="en-US" sz="2800" dirty="0" smtClean="0">
                <a:latin typeface="Times New Roman" charset="0"/>
                <a:ea typeface="Times New Roman" charset="0"/>
                <a:cs typeface="Times New Roman" charset="0"/>
              </a:rPr>
              <a:t>allograft </a:t>
            </a:r>
            <a:r>
              <a:rPr lang="en-US" sz="2800" dirty="0">
                <a:latin typeface="Times New Roman" charset="0"/>
                <a:ea typeface="Times New Roman" charset="0"/>
                <a:cs typeface="Times New Roman" charset="0"/>
              </a:rPr>
              <a:t>in </a:t>
            </a:r>
            <a:r>
              <a:rPr lang="en-US" sz="2800" dirty="0" smtClean="0">
                <a:latin typeface="Times New Roman" charset="0"/>
                <a:ea typeface="Times New Roman" charset="0"/>
                <a:cs typeface="Times New Roman" charset="0"/>
              </a:rPr>
              <a:t>first </a:t>
            </a:r>
            <a:r>
              <a:rPr lang="en-US" sz="2800" dirty="0">
                <a:latin typeface="Times New Roman" charset="0"/>
                <a:ea typeface="Times New Roman" charset="0"/>
                <a:cs typeface="Times New Roman" charset="0"/>
              </a:rPr>
              <a:t>remission and four cycles of high-dose </a:t>
            </a:r>
            <a:r>
              <a:rPr lang="en-US" sz="2800" dirty="0" err="1">
                <a:latin typeface="Times New Roman" charset="0"/>
                <a:ea typeface="Times New Roman" charset="0"/>
                <a:cs typeface="Times New Roman" charset="0"/>
              </a:rPr>
              <a:t>cytarabine</a:t>
            </a:r>
            <a:r>
              <a:rPr lang="en-US" sz="2800" dirty="0">
                <a:latin typeface="Times New Roman" charset="0"/>
                <a:ea typeface="Times New Roman" charset="0"/>
                <a:cs typeface="Times New Roman" charset="0"/>
              </a:rPr>
              <a:t> is appropriate </a:t>
            </a:r>
            <a:r>
              <a:rPr lang="en-US" sz="2800" dirty="0" smtClean="0">
                <a:latin typeface="Times New Roman" charset="0"/>
                <a:ea typeface="Times New Roman" charset="0"/>
                <a:cs typeface="Times New Roman" charset="0"/>
              </a:rPr>
              <a:t>treatment.</a:t>
            </a:r>
            <a:br>
              <a:rPr lang="en-US" sz="2800" dirty="0" smtClean="0">
                <a:latin typeface="Times New Roman" charset="0"/>
                <a:ea typeface="Times New Roman" charset="0"/>
                <a:cs typeface="Times New Roman" charset="0"/>
              </a:rPr>
            </a:br>
            <a:r>
              <a:rPr lang="en-US" sz="2800" dirty="0">
                <a:latin typeface="Times New Roman" charset="0"/>
                <a:ea typeface="Times New Roman" charset="0"/>
                <a:cs typeface="Times New Roman" charset="0"/>
              </a:rPr>
              <a:t/>
            </a:r>
            <a:br>
              <a:rPr lang="en-US" sz="2800" dirty="0">
                <a:latin typeface="Times New Roman" charset="0"/>
                <a:ea typeface="Times New Roman" charset="0"/>
                <a:cs typeface="Times New Roman" charset="0"/>
              </a:rPr>
            </a:br>
            <a:r>
              <a:rPr lang="en-US" sz="2800" b="1" u="sng" dirty="0" smtClean="0">
                <a:latin typeface="Times New Roman" charset="0"/>
                <a:ea typeface="Times New Roman" charset="0"/>
                <a:cs typeface="Times New Roman" charset="0"/>
              </a:rPr>
              <a:t>2.In </a:t>
            </a:r>
            <a:r>
              <a:rPr lang="en-US" sz="2800" b="1" u="sng" dirty="0">
                <a:latin typeface="Times New Roman" charset="0"/>
                <a:ea typeface="Times New Roman" charset="0"/>
                <a:cs typeface="Times New Roman" charset="0"/>
              </a:rPr>
              <a:t>those with intermediate-risk </a:t>
            </a:r>
            <a:r>
              <a:rPr lang="en-US" sz="2800" b="1" u="sng" dirty="0" err="1" smtClean="0">
                <a:latin typeface="Times New Roman" charset="0"/>
                <a:ea typeface="Times New Roman" charset="0"/>
                <a:cs typeface="Times New Roman" charset="0"/>
              </a:rPr>
              <a:t>cytogenetics</a:t>
            </a:r>
            <a:r>
              <a:rPr lang="en-US" sz="2800" dirty="0">
                <a:latin typeface="Times New Roman" charset="0"/>
                <a:ea typeface="Times New Roman" charset="0"/>
                <a:cs typeface="Times New Roman" charset="0"/>
              </a:rPr>
              <a:t>, an </a:t>
            </a:r>
            <a:r>
              <a:rPr lang="en-US" sz="2800" dirty="0" smtClean="0">
                <a:latin typeface="Times New Roman" charset="0"/>
                <a:ea typeface="Times New Roman" charset="0"/>
                <a:cs typeface="Times New Roman" charset="0"/>
              </a:rPr>
              <a:t>allograft </a:t>
            </a:r>
            <a:r>
              <a:rPr lang="en-US" sz="2800" dirty="0">
                <a:latin typeface="Times New Roman" charset="0"/>
                <a:ea typeface="Times New Roman" charset="0"/>
                <a:cs typeface="Times New Roman" charset="0"/>
              </a:rPr>
              <a:t>should be considered as consolidation, and three to four cycles of high-dose </a:t>
            </a:r>
            <a:r>
              <a:rPr lang="en-US" sz="2800" dirty="0" err="1">
                <a:latin typeface="Times New Roman" charset="0"/>
                <a:ea typeface="Times New Roman" charset="0"/>
                <a:cs typeface="Times New Roman" charset="0"/>
              </a:rPr>
              <a:t>cytarabine</a:t>
            </a:r>
            <a:r>
              <a:rPr lang="en-US" sz="2800" dirty="0">
                <a:latin typeface="Times New Roman" charset="0"/>
                <a:ea typeface="Times New Roman" charset="0"/>
                <a:cs typeface="Times New Roman" charset="0"/>
              </a:rPr>
              <a:t> could be </a:t>
            </a:r>
            <a:r>
              <a:rPr lang="en-US" sz="2800" dirty="0" smtClean="0">
                <a:latin typeface="Times New Roman" charset="0"/>
                <a:ea typeface="Times New Roman" charset="0"/>
                <a:cs typeface="Times New Roman" charset="0"/>
              </a:rPr>
              <a:t>offered </a:t>
            </a:r>
            <a:r>
              <a:rPr lang="en-US" sz="2800" dirty="0">
                <a:latin typeface="Times New Roman" charset="0"/>
                <a:ea typeface="Times New Roman" charset="0"/>
                <a:cs typeface="Times New Roman" charset="0"/>
              </a:rPr>
              <a:t>if a transplant donor cannot be found. </a:t>
            </a:r>
            <a:r>
              <a:rPr lang="en-US" sz="2800" dirty="0" smtClean="0">
                <a:latin typeface="Times New Roman" charset="0"/>
                <a:ea typeface="Times New Roman" charset="0"/>
                <a:cs typeface="Times New Roman" charset="0"/>
              </a:rPr>
              <a:t/>
            </a:r>
            <a:br>
              <a:rPr lang="en-US" sz="2800" dirty="0" smtClean="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
            </a:r>
            <a:br>
              <a:rPr lang="en-US" sz="2800" dirty="0" smtClean="0">
                <a:latin typeface="Times New Roman" charset="0"/>
                <a:ea typeface="Times New Roman" charset="0"/>
                <a:cs typeface="Times New Roman" charset="0"/>
              </a:rPr>
            </a:br>
            <a:r>
              <a:rPr lang="en-US" sz="2800" b="1" u="sng" dirty="0" smtClean="0">
                <a:latin typeface="Times New Roman" charset="0"/>
                <a:ea typeface="Times New Roman" charset="0"/>
                <a:cs typeface="Times New Roman" charset="0"/>
              </a:rPr>
              <a:t>3.Those </a:t>
            </a:r>
            <a:r>
              <a:rPr lang="en-US" sz="2800" b="1" u="sng" dirty="0">
                <a:latin typeface="Times New Roman" charset="0"/>
                <a:ea typeface="Times New Roman" charset="0"/>
                <a:cs typeface="Times New Roman" charset="0"/>
              </a:rPr>
              <a:t>with poor-risk </a:t>
            </a:r>
            <a:r>
              <a:rPr lang="en-US" sz="2800" b="1" u="sng" dirty="0" err="1">
                <a:latin typeface="Times New Roman" charset="0"/>
                <a:ea typeface="Times New Roman" charset="0"/>
                <a:cs typeface="Times New Roman" charset="0"/>
              </a:rPr>
              <a:t>cytogenetics</a:t>
            </a:r>
            <a:r>
              <a:rPr lang="en-US" sz="2800" b="1" u="sng" dirty="0">
                <a:latin typeface="Times New Roman" charset="0"/>
                <a:ea typeface="Times New Roman" charset="0"/>
                <a:cs typeface="Times New Roman" charset="0"/>
              </a:rPr>
              <a:t> </a:t>
            </a:r>
            <a:r>
              <a:rPr lang="en-US" sz="2800" dirty="0">
                <a:latin typeface="Times New Roman" charset="0"/>
                <a:ea typeface="Times New Roman" charset="0"/>
                <a:cs typeface="Times New Roman" charset="0"/>
              </a:rPr>
              <a:t>or a FLT3- ITD mutation should be considered for an </a:t>
            </a:r>
            <a:r>
              <a:rPr lang="en-US" sz="2800" dirty="0" smtClean="0">
                <a:latin typeface="Times New Roman" charset="0"/>
                <a:ea typeface="Times New Roman" charset="0"/>
                <a:cs typeface="Times New Roman" charset="0"/>
              </a:rPr>
              <a:t>allograft </a:t>
            </a:r>
            <a:r>
              <a:rPr lang="en-US" sz="2800" dirty="0">
                <a:latin typeface="Times New Roman" charset="0"/>
                <a:ea typeface="Times New Roman" charset="0"/>
                <a:cs typeface="Times New Roman" charset="0"/>
              </a:rPr>
              <a:t>in </a:t>
            </a:r>
            <a:r>
              <a:rPr lang="en-US" sz="2800" dirty="0" smtClean="0">
                <a:latin typeface="Times New Roman" charset="0"/>
                <a:ea typeface="Times New Roman" charset="0"/>
                <a:cs typeface="Times New Roman" charset="0"/>
              </a:rPr>
              <a:t>first </a:t>
            </a:r>
            <a:r>
              <a:rPr lang="en-US" sz="2800" dirty="0">
                <a:latin typeface="Times New Roman" charset="0"/>
                <a:ea typeface="Times New Roman" charset="0"/>
                <a:cs typeface="Times New Roman" charset="0"/>
              </a:rPr>
              <a:t>complete remission. </a:t>
            </a:r>
            <a:br>
              <a:rPr lang="en-US" sz="2800" dirty="0">
                <a:latin typeface="Times New Roman" charset="0"/>
                <a:ea typeface="Times New Roman" charset="0"/>
                <a:cs typeface="Times New Roman" charset="0"/>
              </a:rPr>
            </a:br>
            <a:endParaRPr lang="en-US" sz="2800" dirty="0">
              <a:latin typeface="Times New Roman" charset="0"/>
              <a:ea typeface="Times New Roman" charset="0"/>
              <a:cs typeface="Times New Roman" charset="0"/>
            </a:endParaRPr>
          </a:p>
        </p:txBody>
      </p:sp>
    </p:spTree>
    <p:extLst>
      <p:ext uri="{BB962C8B-B14F-4D97-AF65-F5344CB8AC3E}">
        <p14:creationId xmlns="" xmlns:p14="http://schemas.microsoft.com/office/powerpoint/2010/main" val="143333766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 xmlns:p14="http://schemas.microsoft.com/office/powerpoint/2010/main" val="1935207992"/>
              </p:ext>
            </p:extLst>
          </p:nvPr>
        </p:nvGraphicFramePr>
        <p:xfrm>
          <a:off x="285007" y="1148345"/>
          <a:ext cx="11329060" cy="6675120"/>
        </p:xfrm>
        <a:graphic>
          <a:graphicData uri="http://schemas.openxmlformats.org/drawingml/2006/table">
            <a:tbl>
              <a:tblPr firstRow="1" bandRow="1">
                <a:tableStyleId>{5C22544A-7EE6-4342-B048-85BDC9FD1C3A}</a:tableStyleId>
              </a:tblPr>
              <a:tblGrid>
                <a:gridCol w="5664530"/>
                <a:gridCol w="5664530"/>
              </a:tblGrid>
              <a:tr h="459991">
                <a:tc>
                  <a:txBody>
                    <a:bodyPr/>
                    <a:lstStyle/>
                    <a:p>
                      <a:r>
                        <a:rPr lang="en-US" sz="2800" b="1" dirty="0" smtClean="0">
                          <a:solidFill>
                            <a:srgbClr val="231E1E"/>
                          </a:solidFill>
                          <a:effectLst/>
                          <a:latin typeface="MyriadPro" charset="0"/>
                        </a:rPr>
                        <a:t>Induction </a:t>
                      </a:r>
                      <a:endParaRPr lang="en-US" sz="2800" dirty="0">
                        <a:effectLst/>
                      </a:endParaRPr>
                    </a:p>
                  </a:txBody>
                  <a:tcPr anchor="ctr"/>
                </a:tc>
                <a:tc>
                  <a:txBody>
                    <a:bodyPr/>
                    <a:lstStyle/>
                    <a:p>
                      <a:r>
                        <a:rPr lang="en-US" sz="2800" b="1" dirty="0">
                          <a:solidFill>
                            <a:srgbClr val="231E1E"/>
                          </a:solidFill>
                          <a:effectLst/>
                          <a:latin typeface="MyriadPro" charset="0"/>
                        </a:rPr>
                        <a:t>Consolidation </a:t>
                      </a:r>
                      <a:endParaRPr lang="en-US" sz="2800" dirty="0">
                        <a:effectLst/>
                      </a:endParaRPr>
                    </a:p>
                  </a:txBody>
                  <a:tcPr anchor="ctr"/>
                </a:tc>
              </a:tr>
              <a:tr h="45999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800" b="1" dirty="0">
                          <a:solidFill>
                            <a:srgbClr val="231E1E"/>
                          </a:solidFill>
                          <a:effectLst/>
                          <a:latin typeface="MyriadPro" charset="0"/>
                        </a:rPr>
                        <a:t>HIGH-RISK </a:t>
                      </a:r>
                      <a:r>
                        <a:rPr lang="en-US" sz="2800" b="1" dirty="0" smtClean="0">
                          <a:solidFill>
                            <a:srgbClr val="231E1E"/>
                          </a:solidFill>
                          <a:effectLst/>
                          <a:latin typeface="MyriadPro" charset="0"/>
                        </a:rPr>
                        <a:t>PATIENT</a:t>
                      </a:r>
                      <a:endParaRPr lang="en-US" sz="2800" dirty="0">
                        <a:effectLst/>
                      </a:endParaRPr>
                    </a:p>
                  </a:txBody>
                  <a:tcPr anchor="ctr"/>
                </a:tc>
                <a:tc>
                  <a:txBody>
                    <a:bodyPr/>
                    <a:lstStyle/>
                    <a:p>
                      <a:r>
                        <a:rPr lang="en-US" sz="2800" kern="1200" dirty="0" smtClean="0">
                          <a:solidFill>
                            <a:schemeClr val="dk1"/>
                          </a:solidFill>
                          <a:effectLst/>
                          <a:latin typeface="+mn-lt"/>
                          <a:ea typeface="+mn-ea"/>
                          <a:cs typeface="+mn-cs"/>
                        </a:rPr>
                        <a:t>“High risk” is defined as a white cell count at diagnosis ≥10 × 10</a:t>
                      </a:r>
                      <a:r>
                        <a:rPr lang="en-US" sz="2800" kern="1200" baseline="30000" dirty="0" smtClean="0">
                          <a:solidFill>
                            <a:schemeClr val="dk1"/>
                          </a:solidFill>
                          <a:effectLst/>
                          <a:latin typeface="+mn-lt"/>
                          <a:ea typeface="+mn-ea"/>
                          <a:cs typeface="+mn-cs"/>
                        </a:rPr>
                        <a:t>9</a:t>
                      </a:r>
                      <a:r>
                        <a:rPr lang="en-US" sz="2800" kern="1200" baseline="0" dirty="0" smtClean="0">
                          <a:solidFill>
                            <a:schemeClr val="dk1"/>
                          </a:solidFill>
                          <a:effectLst/>
                          <a:latin typeface="+mn-lt"/>
                          <a:ea typeface="+mn-ea"/>
                          <a:cs typeface="+mn-cs"/>
                        </a:rPr>
                        <a:t> </a:t>
                      </a:r>
                      <a:r>
                        <a:rPr lang="en-US" sz="2800" kern="1200" dirty="0" smtClean="0">
                          <a:solidFill>
                            <a:schemeClr val="dk1"/>
                          </a:solidFill>
                          <a:effectLst/>
                          <a:latin typeface="+mn-lt"/>
                          <a:ea typeface="+mn-ea"/>
                          <a:cs typeface="+mn-cs"/>
                        </a:rPr>
                        <a:t>/L</a:t>
                      </a:r>
                      <a:endParaRPr lang="en-US" sz="2800" dirty="0">
                        <a:effectLst/>
                      </a:endParaRPr>
                    </a:p>
                  </a:txBody>
                  <a:tcPr anchor="ctr"/>
                </a:tc>
              </a:tr>
              <a:tr h="3869335">
                <a:tc>
                  <a:txBody>
                    <a:bodyPr/>
                    <a:lstStyle/>
                    <a:p>
                      <a:r>
                        <a:rPr lang="en-US" sz="2800" dirty="0">
                          <a:solidFill>
                            <a:srgbClr val="231E1E"/>
                          </a:solidFill>
                          <a:effectLst/>
                          <a:latin typeface="MyriadPro" charset="0"/>
                        </a:rPr>
                        <a:t>ATRA 45 </a:t>
                      </a:r>
                      <a:r>
                        <a:rPr lang="en-US" sz="2800" dirty="0" smtClean="0">
                          <a:solidFill>
                            <a:srgbClr val="231E1E"/>
                          </a:solidFill>
                          <a:effectLst/>
                          <a:latin typeface="MyriadPro" charset="0"/>
                        </a:rPr>
                        <a:t>mg/m</a:t>
                      </a:r>
                      <a:r>
                        <a:rPr lang="en-US" sz="2800" baseline="30000" dirty="0" smtClean="0">
                          <a:solidFill>
                            <a:srgbClr val="231E1E"/>
                          </a:solidFill>
                          <a:effectLst/>
                          <a:latin typeface="MyriadPro" charset="0"/>
                        </a:rPr>
                        <a:t>2</a:t>
                      </a:r>
                      <a:r>
                        <a:rPr lang="en-US" sz="2800" dirty="0" smtClean="0">
                          <a:solidFill>
                            <a:srgbClr val="231E1E"/>
                          </a:solidFill>
                          <a:effectLst/>
                          <a:latin typeface="MyriadPro" charset="0"/>
                        </a:rPr>
                        <a:t> </a:t>
                      </a:r>
                      <a:r>
                        <a:rPr lang="en-US" sz="2800" dirty="0">
                          <a:solidFill>
                            <a:srgbClr val="231E1E"/>
                          </a:solidFill>
                          <a:effectLst/>
                          <a:latin typeface="MyriadPro" charset="0"/>
                        </a:rPr>
                        <a:t>PO in divided doses </a:t>
                      </a:r>
                      <a:endParaRPr lang="en-US" sz="2800" dirty="0">
                        <a:effectLst/>
                      </a:endParaRPr>
                    </a:p>
                    <a:p>
                      <a:r>
                        <a:rPr lang="en-US" sz="2800" dirty="0" err="1">
                          <a:solidFill>
                            <a:srgbClr val="231E1E"/>
                          </a:solidFill>
                          <a:effectLst/>
                          <a:latin typeface="MyriadPro" charset="0"/>
                        </a:rPr>
                        <a:t>Daunorubicin</a:t>
                      </a:r>
                      <a:r>
                        <a:rPr lang="en-US" sz="2800" dirty="0">
                          <a:solidFill>
                            <a:srgbClr val="231E1E"/>
                          </a:solidFill>
                          <a:effectLst/>
                          <a:latin typeface="MyriadPro" charset="0"/>
                        </a:rPr>
                        <a:t> 60 mg/ </a:t>
                      </a:r>
                      <a:r>
                        <a:rPr lang="en-US" sz="2800" dirty="0" smtClean="0">
                          <a:solidFill>
                            <a:srgbClr val="231E1E"/>
                          </a:solidFill>
                          <a:effectLst/>
                          <a:latin typeface="MyriadPro" charset="0"/>
                        </a:rPr>
                        <a:t>m</a:t>
                      </a:r>
                      <a:r>
                        <a:rPr lang="en-US" sz="2800" baseline="30000" dirty="0" smtClean="0">
                          <a:solidFill>
                            <a:srgbClr val="231E1E"/>
                          </a:solidFill>
                          <a:effectLst/>
                          <a:latin typeface="MyriadPro" charset="0"/>
                        </a:rPr>
                        <a:t>2</a:t>
                      </a:r>
                      <a:r>
                        <a:rPr lang="en-US" sz="2800" dirty="0" smtClean="0">
                          <a:solidFill>
                            <a:srgbClr val="231E1E"/>
                          </a:solidFill>
                          <a:effectLst/>
                          <a:latin typeface="MyriadPro" charset="0"/>
                        </a:rPr>
                        <a:t> </a:t>
                      </a:r>
                      <a:r>
                        <a:rPr lang="en-US" sz="2800" dirty="0">
                          <a:solidFill>
                            <a:srgbClr val="231E1E"/>
                          </a:solidFill>
                          <a:effectLst/>
                          <a:latin typeface="MyriadPro" charset="0"/>
                        </a:rPr>
                        <a:t>IV for 3 days </a:t>
                      </a:r>
                      <a:endParaRPr lang="en-US" sz="2800" dirty="0">
                        <a:effectLst/>
                      </a:endParaRPr>
                    </a:p>
                    <a:p>
                      <a:r>
                        <a:rPr lang="en-US" sz="2800" dirty="0" err="1">
                          <a:solidFill>
                            <a:srgbClr val="231E1E"/>
                          </a:solidFill>
                          <a:effectLst/>
                          <a:latin typeface="MyriadPro" charset="0"/>
                        </a:rPr>
                        <a:t>Cytarabine</a:t>
                      </a:r>
                      <a:r>
                        <a:rPr lang="en-US" sz="2800" dirty="0">
                          <a:solidFill>
                            <a:srgbClr val="231E1E"/>
                          </a:solidFill>
                          <a:effectLst/>
                          <a:latin typeface="MyriadPro" charset="0"/>
                        </a:rPr>
                        <a:t> 200 </a:t>
                      </a:r>
                      <a:r>
                        <a:rPr lang="en-US" sz="2800" dirty="0" smtClean="0">
                          <a:solidFill>
                            <a:srgbClr val="231E1E"/>
                          </a:solidFill>
                          <a:effectLst/>
                          <a:latin typeface="MyriadPro" charset="0"/>
                        </a:rPr>
                        <a:t>mg/m</a:t>
                      </a:r>
                      <a:r>
                        <a:rPr lang="en-US" sz="2800" baseline="30000" dirty="0" smtClean="0">
                          <a:solidFill>
                            <a:srgbClr val="231E1E"/>
                          </a:solidFill>
                          <a:effectLst/>
                          <a:latin typeface="MyriadPro" charset="0"/>
                        </a:rPr>
                        <a:t>2</a:t>
                      </a:r>
                      <a:r>
                        <a:rPr lang="en-US" sz="2800" dirty="0" smtClean="0">
                          <a:solidFill>
                            <a:srgbClr val="231E1E"/>
                          </a:solidFill>
                          <a:effectLst/>
                          <a:latin typeface="MyriadPro" charset="0"/>
                        </a:rPr>
                        <a:t> </a:t>
                      </a:r>
                      <a:r>
                        <a:rPr lang="en-US" sz="2800" dirty="0">
                          <a:solidFill>
                            <a:srgbClr val="231E1E"/>
                          </a:solidFill>
                          <a:effectLst/>
                          <a:latin typeface="MyriadPro" charset="0"/>
                        </a:rPr>
                        <a:t>IV for 7 </a:t>
                      </a:r>
                      <a:r>
                        <a:rPr lang="en-US" sz="2800" dirty="0" smtClean="0">
                          <a:solidFill>
                            <a:srgbClr val="231E1E"/>
                          </a:solidFill>
                          <a:effectLst/>
                          <a:latin typeface="MyriadPro" charset="0"/>
                        </a:rPr>
                        <a:t>days</a:t>
                      </a:r>
                    </a:p>
                    <a:p>
                      <a:endParaRPr lang="en-US" sz="2800" dirty="0" smtClean="0">
                        <a:solidFill>
                          <a:srgbClr val="231E1E"/>
                        </a:solidFill>
                        <a:effectLst/>
                        <a:latin typeface="MyriadPro" charset="0"/>
                      </a:endParaRPr>
                    </a:p>
                    <a:p>
                      <a:r>
                        <a:rPr lang="en-US" sz="2800" dirty="0" smtClean="0">
                          <a:solidFill>
                            <a:srgbClr val="231E1E"/>
                          </a:solidFill>
                          <a:effectLst/>
                          <a:latin typeface="MyriadPro" charset="0"/>
                        </a:rPr>
                        <a:t> </a:t>
                      </a:r>
                    </a:p>
                    <a:p>
                      <a:endParaRPr lang="en-US" sz="2800" dirty="0" smtClean="0">
                        <a:solidFill>
                          <a:srgbClr val="231E1E"/>
                        </a:solidFill>
                        <a:effectLst/>
                        <a:latin typeface="MyriadPro" charset="0"/>
                      </a:endParaRPr>
                    </a:p>
                    <a:p>
                      <a:endParaRPr lang="en-US" sz="2800" dirty="0" smtClean="0">
                        <a:solidFill>
                          <a:srgbClr val="231E1E"/>
                        </a:solidFill>
                        <a:effectLst/>
                        <a:latin typeface="MyriadPro" charset="0"/>
                      </a:endParaRPr>
                    </a:p>
                    <a:p>
                      <a:endParaRPr lang="en-US" sz="2800" dirty="0" smtClean="0">
                        <a:solidFill>
                          <a:srgbClr val="231E1E"/>
                        </a:solidFill>
                        <a:effectLst/>
                        <a:latin typeface="MyriadPro" charset="0"/>
                      </a:endParaRPr>
                    </a:p>
                    <a:p>
                      <a:endParaRPr lang="en-US" sz="2800" dirty="0">
                        <a:effectLst/>
                      </a:endParaRPr>
                    </a:p>
                  </a:txBody>
                  <a:tcPr anchor="ctr"/>
                </a:tc>
                <a:tc>
                  <a:txBody>
                    <a:bodyPr/>
                    <a:lstStyle/>
                    <a:p>
                      <a:r>
                        <a:rPr lang="en-US" sz="2800" dirty="0">
                          <a:solidFill>
                            <a:srgbClr val="231E1E"/>
                          </a:solidFill>
                          <a:effectLst/>
                          <a:latin typeface="MyriadPro" charset="0"/>
                        </a:rPr>
                        <a:t>1st Cycle: </a:t>
                      </a:r>
                      <a:r>
                        <a:rPr lang="en-US" sz="2800" dirty="0" err="1">
                          <a:solidFill>
                            <a:srgbClr val="231E1E"/>
                          </a:solidFill>
                          <a:effectLst/>
                          <a:latin typeface="MyriadPro" charset="0"/>
                        </a:rPr>
                        <a:t>Daunorubicin</a:t>
                      </a:r>
                      <a:r>
                        <a:rPr lang="en-US" sz="2800" dirty="0">
                          <a:solidFill>
                            <a:srgbClr val="231E1E"/>
                          </a:solidFill>
                          <a:effectLst/>
                          <a:latin typeface="MyriadPro" charset="0"/>
                        </a:rPr>
                        <a:t> 60 </a:t>
                      </a:r>
                      <a:r>
                        <a:rPr lang="en-US" sz="2800" dirty="0" smtClean="0">
                          <a:solidFill>
                            <a:srgbClr val="231E1E"/>
                          </a:solidFill>
                          <a:effectLst/>
                          <a:latin typeface="MyriadPro" charset="0"/>
                        </a:rPr>
                        <a:t>mg/m</a:t>
                      </a:r>
                      <a:r>
                        <a:rPr lang="en-US" sz="2800" baseline="30000" dirty="0" smtClean="0">
                          <a:solidFill>
                            <a:srgbClr val="231E1E"/>
                          </a:solidFill>
                          <a:effectLst/>
                          <a:latin typeface="MyriadPro" charset="0"/>
                        </a:rPr>
                        <a:t>2</a:t>
                      </a:r>
                      <a:r>
                        <a:rPr lang="en-US" sz="2800" dirty="0" smtClean="0">
                          <a:solidFill>
                            <a:srgbClr val="231E1E"/>
                          </a:solidFill>
                          <a:effectLst/>
                          <a:latin typeface="MyriadPro" charset="0"/>
                        </a:rPr>
                        <a:t> </a:t>
                      </a:r>
                      <a:r>
                        <a:rPr lang="en-US" sz="2800" dirty="0">
                          <a:solidFill>
                            <a:srgbClr val="231E1E"/>
                          </a:solidFill>
                          <a:effectLst/>
                          <a:latin typeface="MyriadPro" charset="0"/>
                        </a:rPr>
                        <a:t>IV for 3 days; </a:t>
                      </a:r>
                      <a:r>
                        <a:rPr lang="en-US" sz="2800" dirty="0" err="1" smtClean="0">
                          <a:solidFill>
                            <a:srgbClr val="231E1E"/>
                          </a:solidFill>
                          <a:effectLst/>
                          <a:latin typeface="MyriadPro" charset="0"/>
                        </a:rPr>
                        <a:t>Cytarabine</a:t>
                      </a:r>
                      <a:r>
                        <a:rPr lang="en-US" sz="2800" dirty="0" smtClean="0">
                          <a:solidFill>
                            <a:srgbClr val="231E1E"/>
                          </a:solidFill>
                          <a:effectLst/>
                          <a:latin typeface="MyriadPro" charset="0"/>
                        </a:rPr>
                        <a:t> </a:t>
                      </a:r>
                      <a:r>
                        <a:rPr lang="en-US" sz="2800" dirty="0">
                          <a:solidFill>
                            <a:srgbClr val="231E1E"/>
                          </a:solidFill>
                          <a:effectLst/>
                          <a:latin typeface="MyriadPro" charset="0"/>
                        </a:rPr>
                        <a:t>200 </a:t>
                      </a:r>
                      <a:r>
                        <a:rPr lang="en-US" sz="2800" dirty="0" smtClean="0">
                          <a:solidFill>
                            <a:srgbClr val="231E1E"/>
                          </a:solidFill>
                          <a:effectLst/>
                          <a:latin typeface="MyriadPro" charset="0"/>
                        </a:rPr>
                        <a:t>mg/m</a:t>
                      </a:r>
                      <a:r>
                        <a:rPr lang="en-US" sz="2800" baseline="30000" dirty="0" smtClean="0">
                          <a:solidFill>
                            <a:srgbClr val="231E1E"/>
                          </a:solidFill>
                          <a:effectLst/>
                          <a:latin typeface="MyriadPro" charset="0"/>
                        </a:rPr>
                        <a:t>2</a:t>
                      </a:r>
                      <a:r>
                        <a:rPr lang="en-US" sz="2800" dirty="0" smtClean="0">
                          <a:solidFill>
                            <a:srgbClr val="231E1E"/>
                          </a:solidFill>
                          <a:effectLst/>
                          <a:latin typeface="MyriadPro" charset="0"/>
                        </a:rPr>
                        <a:t> </a:t>
                      </a:r>
                      <a:r>
                        <a:rPr lang="en-US" sz="2800" dirty="0">
                          <a:solidFill>
                            <a:srgbClr val="231E1E"/>
                          </a:solidFill>
                          <a:effectLst/>
                          <a:latin typeface="MyriadPro" charset="0"/>
                        </a:rPr>
                        <a:t>IV for 7 days </a:t>
                      </a:r>
                      <a:endParaRPr lang="en-US" sz="2800" dirty="0">
                        <a:effectLst/>
                      </a:endParaRPr>
                    </a:p>
                    <a:p>
                      <a:r>
                        <a:rPr lang="en-US" sz="2800" dirty="0">
                          <a:solidFill>
                            <a:srgbClr val="231E1E"/>
                          </a:solidFill>
                          <a:effectLst/>
                          <a:latin typeface="MyriadPro" charset="0"/>
                        </a:rPr>
                        <a:t>2nd Cycle: </a:t>
                      </a:r>
                      <a:r>
                        <a:rPr lang="en-US" sz="2800" dirty="0" err="1">
                          <a:solidFill>
                            <a:srgbClr val="231E1E"/>
                          </a:solidFill>
                          <a:effectLst/>
                          <a:latin typeface="MyriadPro" charset="0"/>
                        </a:rPr>
                        <a:t>Cytarabine</a:t>
                      </a:r>
                      <a:r>
                        <a:rPr lang="en-US" sz="2800" dirty="0">
                          <a:solidFill>
                            <a:srgbClr val="231E1E"/>
                          </a:solidFill>
                          <a:effectLst/>
                          <a:latin typeface="MyriadPro" charset="0"/>
                        </a:rPr>
                        <a:t> 2 g/ </a:t>
                      </a:r>
                      <a:r>
                        <a:rPr lang="en-US" sz="2800" dirty="0" smtClean="0">
                          <a:solidFill>
                            <a:srgbClr val="231E1E"/>
                          </a:solidFill>
                          <a:effectLst/>
                          <a:latin typeface="MyriadPro" charset="0"/>
                        </a:rPr>
                        <a:t>m</a:t>
                      </a:r>
                      <a:r>
                        <a:rPr lang="en-US" sz="2800" baseline="30000" dirty="0" smtClean="0">
                          <a:solidFill>
                            <a:srgbClr val="231E1E"/>
                          </a:solidFill>
                          <a:effectLst/>
                          <a:latin typeface="MyriadPro" charset="0"/>
                        </a:rPr>
                        <a:t>2</a:t>
                      </a:r>
                      <a:r>
                        <a:rPr lang="en-US" sz="2800" dirty="0" smtClean="0">
                          <a:solidFill>
                            <a:srgbClr val="231E1E"/>
                          </a:solidFill>
                          <a:effectLst/>
                          <a:latin typeface="MyriadPro" charset="0"/>
                        </a:rPr>
                        <a:t> </a:t>
                      </a:r>
                      <a:r>
                        <a:rPr lang="en-US" sz="2800" dirty="0">
                          <a:solidFill>
                            <a:srgbClr val="231E1E"/>
                          </a:solidFill>
                          <a:effectLst/>
                          <a:latin typeface="MyriadPro" charset="0"/>
                        </a:rPr>
                        <a:t>(or 1.5 </a:t>
                      </a:r>
                      <a:r>
                        <a:rPr lang="en-US" sz="2800" dirty="0" smtClean="0">
                          <a:solidFill>
                            <a:srgbClr val="231E1E"/>
                          </a:solidFill>
                          <a:effectLst/>
                          <a:latin typeface="MyriadPro" charset="0"/>
                        </a:rPr>
                        <a:t>g/m</a:t>
                      </a:r>
                      <a:r>
                        <a:rPr lang="en-US" sz="2800" baseline="30000" dirty="0" smtClean="0">
                          <a:solidFill>
                            <a:srgbClr val="231E1E"/>
                          </a:solidFill>
                          <a:effectLst/>
                          <a:latin typeface="MyriadPro" charset="0"/>
                        </a:rPr>
                        <a:t>2</a:t>
                      </a:r>
                      <a:r>
                        <a:rPr lang="en-US" sz="2800" dirty="0" smtClean="0">
                          <a:solidFill>
                            <a:srgbClr val="231E1E"/>
                          </a:solidFill>
                          <a:effectLst/>
                          <a:latin typeface="MyriadPro" charset="0"/>
                        </a:rPr>
                        <a:t> </a:t>
                      </a:r>
                      <a:r>
                        <a:rPr lang="en-US" sz="2800" dirty="0">
                          <a:solidFill>
                            <a:srgbClr val="231E1E"/>
                          </a:solidFill>
                          <a:effectLst/>
                          <a:latin typeface="MyriadPro" charset="0"/>
                        </a:rPr>
                        <a:t>in older patients) IV, every 12 hours for 5 days plus </a:t>
                      </a:r>
                      <a:r>
                        <a:rPr lang="en-US" sz="2800" dirty="0" err="1" smtClean="0">
                          <a:solidFill>
                            <a:srgbClr val="231E1E"/>
                          </a:solidFill>
                          <a:effectLst/>
                          <a:latin typeface="MyriadPro" charset="0"/>
                        </a:rPr>
                        <a:t>daunorubicin</a:t>
                      </a:r>
                      <a:r>
                        <a:rPr lang="en-US" sz="2800" dirty="0" smtClean="0">
                          <a:solidFill>
                            <a:srgbClr val="231E1E"/>
                          </a:solidFill>
                          <a:effectLst/>
                          <a:latin typeface="MyriadPro" charset="0"/>
                        </a:rPr>
                        <a:t> </a:t>
                      </a:r>
                      <a:r>
                        <a:rPr lang="en-US" sz="2800" dirty="0">
                          <a:solidFill>
                            <a:srgbClr val="231E1E"/>
                          </a:solidFill>
                          <a:effectLst/>
                          <a:latin typeface="MyriadPro" charset="0"/>
                        </a:rPr>
                        <a:t>45 </a:t>
                      </a:r>
                      <a:r>
                        <a:rPr lang="en-US" sz="2800" dirty="0" smtClean="0">
                          <a:solidFill>
                            <a:srgbClr val="231E1E"/>
                          </a:solidFill>
                          <a:effectLst/>
                          <a:latin typeface="MyriadPro" charset="0"/>
                        </a:rPr>
                        <a:t>mg/m</a:t>
                      </a:r>
                      <a:r>
                        <a:rPr lang="en-US" sz="2800" baseline="30000" dirty="0" smtClean="0">
                          <a:solidFill>
                            <a:srgbClr val="231E1E"/>
                          </a:solidFill>
                          <a:effectLst/>
                          <a:latin typeface="MyriadPro" charset="0"/>
                        </a:rPr>
                        <a:t>2</a:t>
                      </a:r>
                      <a:r>
                        <a:rPr lang="en-US" sz="2800" dirty="0" smtClean="0">
                          <a:solidFill>
                            <a:srgbClr val="231E1E"/>
                          </a:solidFill>
                          <a:effectLst/>
                          <a:latin typeface="MyriadPro" charset="0"/>
                        </a:rPr>
                        <a:t> </a:t>
                      </a:r>
                      <a:r>
                        <a:rPr lang="en-US" sz="2800" dirty="0">
                          <a:solidFill>
                            <a:srgbClr val="231E1E"/>
                          </a:solidFill>
                          <a:effectLst/>
                          <a:latin typeface="MyriadPro" charset="0"/>
                        </a:rPr>
                        <a:t>IV for 3 days </a:t>
                      </a:r>
                      <a:endParaRPr lang="en-US" sz="2800" dirty="0" smtClean="0">
                        <a:solidFill>
                          <a:srgbClr val="231E1E"/>
                        </a:solidFill>
                        <a:effectLst/>
                        <a:latin typeface="MyriadPro" charset="0"/>
                      </a:endParaRPr>
                    </a:p>
                    <a:p>
                      <a:endParaRPr lang="en-US" sz="2800" dirty="0" smtClean="0">
                        <a:solidFill>
                          <a:srgbClr val="231E1E"/>
                        </a:solidFill>
                        <a:effectLst/>
                        <a:latin typeface="MyriadPro" charset="0"/>
                      </a:endParaRPr>
                    </a:p>
                    <a:p>
                      <a:endParaRPr lang="en-US" sz="2800" dirty="0" smtClean="0">
                        <a:solidFill>
                          <a:srgbClr val="231E1E"/>
                        </a:solidFill>
                        <a:effectLst/>
                        <a:latin typeface="MyriadPro" charset="0"/>
                      </a:endParaRPr>
                    </a:p>
                    <a:p>
                      <a:endParaRPr lang="en-US" sz="2800" dirty="0">
                        <a:effectLst/>
                      </a:endParaRPr>
                    </a:p>
                  </a:txBody>
                  <a:tcPr anchor="ctr"/>
                </a:tc>
              </a:tr>
            </a:tbl>
          </a:graphicData>
        </a:graphic>
      </p:graphicFrame>
      <p:sp>
        <p:nvSpPr>
          <p:cNvPr id="3" name="TextBox 2"/>
          <p:cNvSpPr txBox="1"/>
          <p:nvPr/>
        </p:nvSpPr>
        <p:spPr>
          <a:xfrm>
            <a:off x="285007" y="403761"/>
            <a:ext cx="11495315" cy="584775"/>
          </a:xfrm>
          <a:prstGeom prst="rect">
            <a:avLst/>
          </a:prstGeom>
          <a:noFill/>
        </p:spPr>
        <p:txBody>
          <a:bodyPr wrap="square" rtlCol="0">
            <a:spAutoFit/>
          </a:bodyPr>
          <a:lstStyle/>
          <a:p>
            <a:r>
              <a:rPr lang="en-US" sz="3200" b="1" u="sng" dirty="0" smtClean="0">
                <a:latin typeface="Times New Roman" charset="0"/>
                <a:ea typeface="Times New Roman" charset="0"/>
                <a:cs typeface="Times New Roman" charset="0"/>
              </a:rPr>
              <a:t>TREATMENT OF ACUTE PROMYELOCYTIC LEUKAEMIA</a:t>
            </a:r>
            <a:endParaRPr lang="en-US" sz="3200" b="1" u="sng" dirty="0">
              <a:latin typeface="Times New Roman" charset="0"/>
              <a:ea typeface="Times New Roman" charset="0"/>
              <a:cs typeface="Times New Roman" charset="0"/>
            </a:endParaRPr>
          </a:p>
        </p:txBody>
      </p:sp>
    </p:spTree>
    <p:extLst>
      <p:ext uri="{BB962C8B-B14F-4D97-AF65-F5344CB8AC3E}">
        <p14:creationId xmlns="" xmlns:p14="http://schemas.microsoft.com/office/powerpoint/2010/main" val="48744717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 xmlns:p14="http://schemas.microsoft.com/office/powerpoint/2010/main" val="1510280024"/>
              </p:ext>
            </p:extLst>
          </p:nvPr>
        </p:nvGraphicFramePr>
        <p:xfrm>
          <a:off x="486888" y="719666"/>
          <a:ext cx="11150930" cy="5122994"/>
        </p:xfrm>
        <a:graphic>
          <a:graphicData uri="http://schemas.openxmlformats.org/drawingml/2006/table">
            <a:tbl>
              <a:tblPr firstRow="1" bandRow="1">
                <a:tableStyleId>{5C22544A-7EE6-4342-B048-85BDC9FD1C3A}</a:tableStyleId>
              </a:tblPr>
              <a:tblGrid>
                <a:gridCol w="5575465"/>
                <a:gridCol w="5575465"/>
              </a:tblGrid>
              <a:tr h="659780">
                <a:tc>
                  <a:txBody>
                    <a:bodyPr/>
                    <a:lstStyle/>
                    <a:p>
                      <a:r>
                        <a:rPr lang="en-US" sz="2800" b="1" dirty="0" smtClean="0">
                          <a:solidFill>
                            <a:srgbClr val="231E1E"/>
                          </a:solidFill>
                          <a:effectLst/>
                          <a:latin typeface="MyriadPro" charset="0"/>
                        </a:rPr>
                        <a:t>Induction </a:t>
                      </a:r>
                      <a:endParaRPr lang="en-US" sz="2800" dirty="0">
                        <a:effectLst/>
                      </a:endParaRPr>
                    </a:p>
                  </a:txBody>
                  <a:tcPr anchor="ctr"/>
                </a:tc>
                <a:tc>
                  <a:txBody>
                    <a:bodyPr/>
                    <a:lstStyle/>
                    <a:p>
                      <a:r>
                        <a:rPr lang="en-US" sz="2800" b="1" dirty="0">
                          <a:solidFill>
                            <a:srgbClr val="231E1E"/>
                          </a:solidFill>
                          <a:effectLst/>
                          <a:latin typeface="MyriadPro" charset="0"/>
                        </a:rPr>
                        <a:t>Consolidation </a:t>
                      </a:r>
                      <a:endParaRPr lang="en-US" sz="2800" dirty="0">
                        <a:effectLst/>
                      </a:endParaRPr>
                    </a:p>
                  </a:txBody>
                  <a:tcPr anchor="ctr"/>
                </a:tc>
              </a:tr>
              <a:tr h="4463214">
                <a:tc>
                  <a:txBody>
                    <a:bodyPr/>
                    <a:lstStyle/>
                    <a:p>
                      <a:r>
                        <a:rPr lang="en-US" sz="2800" dirty="0">
                          <a:solidFill>
                            <a:srgbClr val="231E1E"/>
                          </a:solidFill>
                          <a:effectLst/>
                          <a:latin typeface="MyriadPro" charset="0"/>
                        </a:rPr>
                        <a:t>ATRA 45 </a:t>
                      </a:r>
                      <a:r>
                        <a:rPr lang="en-US" sz="2800" dirty="0" smtClean="0">
                          <a:solidFill>
                            <a:srgbClr val="231E1E"/>
                          </a:solidFill>
                          <a:effectLst/>
                          <a:latin typeface="MyriadPro" charset="0"/>
                        </a:rPr>
                        <a:t>mg/m</a:t>
                      </a:r>
                      <a:r>
                        <a:rPr lang="en-US" sz="2800" baseline="30000" dirty="0" smtClean="0">
                          <a:solidFill>
                            <a:srgbClr val="231E1E"/>
                          </a:solidFill>
                          <a:effectLst/>
                          <a:latin typeface="MyriadPro" charset="0"/>
                        </a:rPr>
                        <a:t>2</a:t>
                      </a:r>
                      <a:r>
                        <a:rPr lang="en-US" sz="2800" dirty="0" smtClean="0">
                          <a:solidFill>
                            <a:srgbClr val="231E1E"/>
                          </a:solidFill>
                          <a:effectLst/>
                          <a:latin typeface="MyriadPro" charset="0"/>
                        </a:rPr>
                        <a:t> </a:t>
                      </a:r>
                      <a:r>
                        <a:rPr lang="en-US" sz="2800" dirty="0">
                          <a:solidFill>
                            <a:srgbClr val="231E1E"/>
                          </a:solidFill>
                          <a:effectLst/>
                          <a:latin typeface="MyriadPro" charset="0"/>
                        </a:rPr>
                        <a:t>PO (days 1–36 in divided doses) </a:t>
                      </a:r>
                      <a:endParaRPr lang="en-US" sz="2800" dirty="0">
                        <a:effectLst/>
                      </a:endParaRPr>
                    </a:p>
                    <a:p>
                      <a:r>
                        <a:rPr lang="en-US" sz="2800" dirty="0" err="1">
                          <a:solidFill>
                            <a:srgbClr val="231E1E"/>
                          </a:solidFill>
                          <a:effectLst/>
                          <a:latin typeface="MyriadPro" charset="0"/>
                        </a:rPr>
                        <a:t>Idarubicin</a:t>
                      </a:r>
                      <a:r>
                        <a:rPr lang="en-US" sz="2800" dirty="0">
                          <a:solidFill>
                            <a:srgbClr val="231E1E"/>
                          </a:solidFill>
                          <a:effectLst/>
                          <a:latin typeface="MyriadPro" charset="0"/>
                        </a:rPr>
                        <a:t> (6–12 mg/ </a:t>
                      </a:r>
                      <a:r>
                        <a:rPr lang="en-US" sz="2800" dirty="0" smtClean="0">
                          <a:solidFill>
                            <a:srgbClr val="231E1E"/>
                          </a:solidFill>
                          <a:effectLst/>
                          <a:latin typeface="MyriadPro" charset="0"/>
                        </a:rPr>
                        <a:t>m</a:t>
                      </a:r>
                      <a:r>
                        <a:rPr lang="en-US" sz="2800" baseline="30000" dirty="0" smtClean="0">
                          <a:solidFill>
                            <a:srgbClr val="231E1E"/>
                          </a:solidFill>
                          <a:effectLst/>
                          <a:latin typeface="MyriadPro" charset="0"/>
                        </a:rPr>
                        <a:t>2</a:t>
                      </a:r>
                      <a:r>
                        <a:rPr lang="en-US" sz="2800" dirty="0" smtClean="0">
                          <a:solidFill>
                            <a:srgbClr val="231E1E"/>
                          </a:solidFill>
                          <a:effectLst/>
                          <a:latin typeface="MyriadPro" charset="0"/>
                        </a:rPr>
                        <a:t> </a:t>
                      </a:r>
                      <a:r>
                        <a:rPr lang="en-US" sz="2800" dirty="0">
                          <a:solidFill>
                            <a:srgbClr val="231E1E"/>
                          </a:solidFill>
                          <a:effectLst/>
                          <a:latin typeface="MyriadPro" charset="0"/>
                        </a:rPr>
                        <a:t>based on age) IV on days 2, 4, 6, and 8 </a:t>
                      </a:r>
                      <a:endParaRPr lang="en-US" sz="2800" dirty="0">
                        <a:effectLst/>
                      </a:endParaRPr>
                    </a:p>
                    <a:p>
                      <a:r>
                        <a:rPr lang="en-US" sz="2800" dirty="0">
                          <a:solidFill>
                            <a:srgbClr val="231E1E"/>
                          </a:solidFill>
                          <a:effectLst/>
                          <a:latin typeface="MyriadPro" charset="0"/>
                        </a:rPr>
                        <a:t>Arsenic trioxide 0.15 mg/kg IV (days 9–26) </a:t>
                      </a:r>
                      <a:endParaRPr lang="en-US" sz="2800" dirty="0" smtClean="0">
                        <a:solidFill>
                          <a:srgbClr val="231E1E"/>
                        </a:solidFill>
                        <a:effectLst/>
                        <a:latin typeface="MyriadPro" charset="0"/>
                      </a:endParaRPr>
                    </a:p>
                    <a:p>
                      <a:endParaRPr lang="en-US" sz="2800" dirty="0" smtClean="0">
                        <a:solidFill>
                          <a:srgbClr val="231E1E"/>
                        </a:solidFill>
                        <a:effectLst/>
                        <a:latin typeface="MyriadPro" charset="0"/>
                      </a:endParaRPr>
                    </a:p>
                    <a:p>
                      <a:endParaRPr lang="en-US" sz="2800" dirty="0" smtClean="0">
                        <a:solidFill>
                          <a:srgbClr val="231E1E"/>
                        </a:solidFill>
                        <a:effectLst/>
                        <a:latin typeface="MyriadPro" charset="0"/>
                      </a:endParaRPr>
                    </a:p>
                    <a:p>
                      <a:endParaRPr lang="en-US" sz="2800" dirty="0" smtClean="0">
                        <a:solidFill>
                          <a:srgbClr val="231E1E"/>
                        </a:solidFill>
                        <a:effectLst/>
                        <a:latin typeface="MyriadPro" charset="0"/>
                      </a:endParaRPr>
                    </a:p>
                    <a:p>
                      <a:endParaRPr lang="en-US" sz="2800" dirty="0">
                        <a:effectLst/>
                      </a:endParaRPr>
                    </a:p>
                  </a:txBody>
                  <a:tcPr anchor="ctr"/>
                </a:tc>
                <a:tc>
                  <a:txBody>
                    <a:bodyPr/>
                    <a:lstStyle/>
                    <a:p>
                      <a:r>
                        <a:rPr lang="en-US" sz="2800" dirty="0">
                          <a:solidFill>
                            <a:srgbClr val="231E1E"/>
                          </a:solidFill>
                          <a:effectLst/>
                          <a:latin typeface="MyriadPro" charset="0"/>
                        </a:rPr>
                        <a:t>1st Cycle: ATRA 45 </a:t>
                      </a:r>
                      <a:r>
                        <a:rPr lang="en-US" sz="2800" dirty="0" smtClean="0">
                          <a:solidFill>
                            <a:srgbClr val="231E1E"/>
                          </a:solidFill>
                          <a:effectLst/>
                          <a:latin typeface="MyriadPro" charset="0"/>
                        </a:rPr>
                        <a:t>mg/m</a:t>
                      </a:r>
                      <a:r>
                        <a:rPr lang="en-US" sz="2800" baseline="30000" dirty="0" smtClean="0">
                          <a:solidFill>
                            <a:srgbClr val="231E1E"/>
                          </a:solidFill>
                          <a:effectLst/>
                          <a:latin typeface="MyriadPro" charset="0"/>
                        </a:rPr>
                        <a:t>2</a:t>
                      </a:r>
                      <a:r>
                        <a:rPr lang="en-US" sz="2800" dirty="0" smtClean="0">
                          <a:solidFill>
                            <a:srgbClr val="231E1E"/>
                          </a:solidFill>
                          <a:effectLst/>
                          <a:latin typeface="MyriadPro" charset="0"/>
                        </a:rPr>
                        <a:t> </a:t>
                      </a:r>
                      <a:r>
                        <a:rPr lang="en-US" sz="2800" dirty="0">
                          <a:solidFill>
                            <a:srgbClr val="231E1E"/>
                          </a:solidFill>
                          <a:effectLst/>
                          <a:latin typeface="MyriadPro" charset="0"/>
                        </a:rPr>
                        <a:t>PO in divided doses for 28 days; arsenic trioxide 0.15 mg/kg IV per day for 28 days </a:t>
                      </a:r>
                      <a:endParaRPr lang="en-US" sz="2800" dirty="0">
                        <a:effectLst/>
                      </a:endParaRPr>
                    </a:p>
                    <a:p>
                      <a:r>
                        <a:rPr lang="en-US" sz="2800" dirty="0">
                          <a:solidFill>
                            <a:srgbClr val="231E1E"/>
                          </a:solidFill>
                          <a:effectLst/>
                          <a:latin typeface="MyriadPro" charset="0"/>
                        </a:rPr>
                        <a:t>2nd Cycle: ATRA 45 </a:t>
                      </a:r>
                      <a:r>
                        <a:rPr lang="en-US" sz="2800" dirty="0" smtClean="0">
                          <a:solidFill>
                            <a:srgbClr val="231E1E"/>
                          </a:solidFill>
                          <a:effectLst/>
                          <a:latin typeface="MyriadPro" charset="0"/>
                        </a:rPr>
                        <a:t>mg/m</a:t>
                      </a:r>
                      <a:r>
                        <a:rPr lang="en-US" sz="2800" baseline="30000" dirty="0" smtClean="0">
                          <a:solidFill>
                            <a:srgbClr val="231E1E"/>
                          </a:solidFill>
                          <a:effectLst/>
                          <a:latin typeface="MyriadPro" charset="0"/>
                        </a:rPr>
                        <a:t>2</a:t>
                      </a:r>
                      <a:r>
                        <a:rPr lang="en-US" sz="2800" dirty="0" smtClean="0">
                          <a:solidFill>
                            <a:srgbClr val="231E1E"/>
                          </a:solidFill>
                          <a:effectLst/>
                          <a:latin typeface="MyriadPro" charset="0"/>
                        </a:rPr>
                        <a:t> PO </a:t>
                      </a:r>
                      <a:r>
                        <a:rPr lang="en-US" sz="2800" dirty="0">
                          <a:solidFill>
                            <a:srgbClr val="231E1E"/>
                          </a:solidFill>
                          <a:effectLst/>
                          <a:latin typeface="MyriadPro" charset="0"/>
                        </a:rPr>
                        <a:t>for 7 days every 2 weeks × 3. Arsenic trioxide 0.15 mg/kg per day × 5 days IV for 5 weeks </a:t>
                      </a:r>
                      <a:endParaRPr lang="en-US" sz="2800" dirty="0" smtClean="0">
                        <a:solidFill>
                          <a:srgbClr val="231E1E"/>
                        </a:solidFill>
                        <a:effectLst/>
                        <a:latin typeface="MyriadPro" charset="0"/>
                      </a:endParaRPr>
                    </a:p>
                    <a:p>
                      <a:endParaRPr lang="en-US" sz="2800" dirty="0" smtClean="0">
                        <a:solidFill>
                          <a:srgbClr val="231E1E"/>
                        </a:solidFill>
                        <a:effectLst/>
                        <a:latin typeface="MyriadPro" charset="0"/>
                      </a:endParaRPr>
                    </a:p>
                    <a:p>
                      <a:endParaRPr lang="en-US" sz="2800" dirty="0">
                        <a:effectLst/>
                      </a:endParaRPr>
                    </a:p>
                  </a:txBody>
                  <a:tcPr anchor="ctr"/>
                </a:tc>
              </a:tr>
            </a:tbl>
          </a:graphicData>
        </a:graphic>
      </p:graphicFrame>
    </p:spTree>
    <p:extLst>
      <p:ext uri="{BB962C8B-B14F-4D97-AF65-F5344CB8AC3E}">
        <p14:creationId xmlns="" xmlns:p14="http://schemas.microsoft.com/office/powerpoint/2010/main" val="146171973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 xmlns:p14="http://schemas.microsoft.com/office/powerpoint/2010/main" val="1971718409"/>
              </p:ext>
            </p:extLst>
          </p:nvPr>
        </p:nvGraphicFramePr>
        <p:xfrm>
          <a:off x="308758" y="213756"/>
          <a:ext cx="11744698" cy="6478345"/>
        </p:xfrm>
        <a:graphic>
          <a:graphicData uri="http://schemas.openxmlformats.org/drawingml/2006/table">
            <a:tbl>
              <a:tblPr firstRow="1" bandRow="1">
                <a:tableStyleId>{5C22544A-7EE6-4342-B048-85BDC9FD1C3A}</a:tableStyleId>
              </a:tblPr>
              <a:tblGrid>
                <a:gridCol w="5474525"/>
                <a:gridCol w="6270173"/>
              </a:tblGrid>
              <a:tr h="107674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b="1" dirty="0">
                          <a:solidFill>
                            <a:srgbClr val="231E1E"/>
                          </a:solidFill>
                          <a:effectLst/>
                          <a:latin typeface="MyriadPro" charset="0"/>
                        </a:rPr>
                        <a:t>LOW-RISK </a:t>
                      </a:r>
                      <a:r>
                        <a:rPr lang="en-US" sz="2400" b="1" dirty="0" smtClean="0">
                          <a:solidFill>
                            <a:srgbClr val="231E1E"/>
                          </a:solidFill>
                          <a:effectLst/>
                          <a:latin typeface="MyriadPro" charset="0"/>
                        </a:rPr>
                        <a:t>PATIENT</a:t>
                      </a:r>
                      <a:endParaRPr lang="en-US" sz="2400" dirty="0">
                        <a:effectLst/>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kern="1200" dirty="0" smtClean="0">
                          <a:solidFill>
                            <a:schemeClr val="bg1"/>
                          </a:solidFill>
                          <a:effectLst/>
                          <a:latin typeface="+mn-lt"/>
                          <a:ea typeface="+mn-ea"/>
                          <a:cs typeface="+mn-cs"/>
                        </a:rPr>
                        <a:t>“Low risk” is defined as a white cell count at diagnosis &lt;10 × 10</a:t>
                      </a:r>
                      <a:r>
                        <a:rPr lang="en-US" sz="2400" kern="1200" baseline="30000" dirty="0" smtClean="0">
                          <a:solidFill>
                            <a:schemeClr val="bg1"/>
                          </a:solidFill>
                          <a:effectLst/>
                          <a:latin typeface="+mn-lt"/>
                          <a:ea typeface="+mn-ea"/>
                          <a:cs typeface="+mn-cs"/>
                        </a:rPr>
                        <a:t>9</a:t>
                      </a:r>
                      <a:r>
                        <a:rPr lang="en-US" sz="2400" kern="1200" dirty="0" smtClean="0">
                          <a:solidFill>
                            <a:schemeClr val="bg1"/>
                          </a:solidFill>
                          <a:effectLst/>
                          <a:latin typeface="+mn-lt"/>
                          <a:ea typeface="+mn-ea"/>
                          <a:cs typeface="+mn-cs"/>
                        </a:rPr>
                        <a:t> /L. </a:t>
                      </a:r>
                      <a:endParaRPr lang="en-US" sz="3600" dirty="0" smtClean="0">
                        <a:solidFill>
                          <a:schemeClr val="bg1"/>
                        </a:solidFill>
                      </a:endParaRPr>
                    </a:p>
                    <a:p>
                      <a:endParaRPr lang="en-US" sz="2400" dirty="0">
                        <a:effectLst/>
                      </a:endParaRPr>
                    </a:p>
                  </a:txBody>
                  <a:tcPr anchor="ctr"/>
                </a:tc>
              </a:tr>
              <a:tr h="2088869">
                <a:tc>
                  <a:txBody>
                    <a:bodyPr/>
                    <a:lstStyle/>
                    <a:p>
                      <a:r>
                        <a:rPr lang="en-US" sz="2000" dirty="0">
                          <a:solidFill>
                            <a:srgbClr val="231E1E"/>
                          </a:solidFill>
                          <a:effectLst/>
                          <a:latin typeface="MyriadPro" charset="0"/>
                        </a:rPr>
                        <a:t>ATRA 45 </a:t>
                      </a:r>
                      <a:r>
                        <a:rPr lang="en-US" sz="2000" dirty="0" smtClean="0">
                          <a:solidFill>
                            <a:srgbClr val="231E1E"/>
                          </a:solidFill>
                          <a:effectLst/>
                          <a:latin typeface="MyriadPro" charset="0"/>
                        </a:rPr>
                        <a:t>mg/m</a:t>
                      </a:r>
                      <a:r>
                        <a:rPr lang="en-US" sz="2000" baseline="30000" dirty="0" smtClean="0">
                          <a:solidFill>
                            <a:srgbClr val="231E1E"/>
                          </a:solidFill>
                          <a:effectLst/>
                          <a:latin typeface="MyriadPro" charset="0"/>
                        </a:rPr>
                        <a:t>2</a:t>
                      </a:r>
                      <a:r>
                        <a:rPr lang="en-US" sz="2000" dirty="0" smtClean="0">
                          <a:solidFill>
                            <a:srgbClr val="231E1E"/>
                          </a:solidFill>
                          <a:effectLst/>
                          <a:latin typeface="MyriadPro" charset="0"/>
                        </a:rPr>
                        <a:t> </a:t>
                      </a:r>
                      <a:r>
                        <a:rPr lang="en-US" sz="2000" dirty="0">
                          <a:solidFill>
                            <a:srgbClr val="231E1E"/>
                          </a:solidFill>
                          <a:effectLst/>
                          <a:latin typeface="MyriadPro" charset="0"/>
                        </a:rPr>
                        <a:t>PO in divided doses daily until remission; arsenic trioxide 0.15 mg/kg IV daily until remission </a:t>
                      </a:r>
                      <a:endParaRPr lang="en-US" sz="2000" dirty="0" smtClean="0">
                        <a:solidFill>
                          <a:srgbClr val="231E1E"/>
                        </a:solidFill>
                        <a:effectLst/>
                        <a:latin typeface="MyriadPro" charset="0"/>
                      </a:endParaRPr>
                    </a:p>
                    <a:p>
                      <a:endParaRPr lang="en-US" sz="2000" dirty="0" smtClean="0">
                        <a:solidFill>
                          <a:srgbClr val="231E1E"/>
                        </a:solidFill>
                        <a:effectLst/>
                        <a:latin typeface="MyriadPro" charset="0"/>
                      </a:endParaRPr>
                    </a:p>
                    <a:p>
                      <a:endParaRPr lang="en-US" sz="2000" dirty="0" smtClean="0">
                        <a:solidFill>
                          <a:srgbClr val="231E1E"/>
                        </a:solidFill>
                        <a:effectLst/>
                        <a:latin typeface="MyriadPro" charset="0"/>
                      </a:endParaRPr>
                    </a:p>
                    <a:p>
                      <a:endParaRPr lang="en-US" sz="2000" dirty="0" smtClean="0">
                        <a:solidFill>
                          <a:srgbClr val="231E1E"/>
                        </a:solidFill>
                        <a:effectLst/>
                        <a:latin typeface="MyriadPro" charset="0"/>
                      </a:endParaRPr>
                    </a:p>
                    <a:p>
                      <a:endParaRPr lang="en-US" sz="2000" dirty="0">
                        <a:effectLst/>
                      </a:endParaRPr>
                    </a:p>
                  </a:txBody>
                  <a:tcPr anchor="ctr"/>
                </a:tc>
                <a:tc>
                  <a:txBody>
                    <a:bodyPr/>
                    <a:lstStyle/>
                    <a:p>
                      <a:r>
                        <a:rPr lang="en-US" sz="2000" dirty="0" smtClean="0">
                          <a:solidFill>
                            <a:srgbClr val="231E1E"/>
                          </a:solidFill>
                          <a:effectLst/>
                          <a:latin typeface="MyriadPro" charset="0"/>
                        </a:rPr>
                        <a:t>Arsenic trioxide 0.15 mg/kg IV per day, 5 days per week for 4 weeks every 8 weeks for 4 cycles </a:t>
                      </a:r>
                    </a:p>
                    <a:p>
                      <a:endParaRPr lang="en-US" sz="2000" dirty="0" smtClean="0">
                        <a:effectLst/>
                      </a:endParaRPr>
                    </a:p>
                    <a:p>
                      <a:r>
                        <a:rPr lang="en-US" sz="2000" dirty="0" smtClean="0">
                          <a:solidFill>
                            <a:srgbClr val="231E1E"/>
                          </a:solidFill>
                          <a:effectLst/>
                          <a:latin typeface="MyriadPro" charset="0"/>
                        </a:rPr>
                        <a:t>ATRA 45 mg/m</a:t>
                      </a:r>
                      <a:r>
                        <a:rPr lang="en-US" sz="2000" baseline="30000" dirty="0" smtClean="0">
                          <a:solidFill>
                            <a:srgbClr val="231E1E"/>
                          </a:solidFill>
                          <a:effectLst/>
                          <a:latin typeface="MyriadPro" charset="0"/>
                        </a:rPr>
                        <a:t>2</a:t>
                      </a:r>
                      <a:r>
                        <a:rPr lang="en-US" sz="2000" dirty="0" smtClean="0">
                          <a:solidFill>
                            <a:srgbClr val="231E1E"/>
                          </a:solidFill>
                          <a:effectLst/>
                          <a:latin typeface="MyriadPro" charset="0"/>
                        </a:rPr>
                        <a:t> PO per day for 2 weeks every 4 weeks for 7 cycles </a:t>
                      </a:r>
                      <a:endParaRPr lang="en-US" sz="2000" dirty="0" smtClean="0">
                        <a:solidFill>
                          <a:schemeClr val="dk1"/>
                        </a:solidFill>
                        <a:effectLst/>
                        <a:latin typeface="+mn-lt"/>
                      </a:endParaRPr>
                    </a:p>
                    <a:p>
                      <a:endParaRPr lang="en-US" sz="2000" dirty="0" smtClean="0">
                        <a:solidFill>
                          <a:srgbClr val="231E1E"/>
                        </a:solidFill>
                        <a:effectLst/>
                        <a:latin typeface="MyriadPro" charset="0"/>
                      </a:endParaRPr>
                    </a:p>
                    <a:p>
                      <a:endParaRPr lang="en-US" sz="2000" dirty="0" smtClean="0">
                        <a:solidFill>
                          <a:schemeClr val="dk1"/>
                        </a:solidFill>
                        <a:effectLst/>
                        <a:latin typeface="+mn-lt"/>
                      </a:endParaRPr>
                    </a:p>
                  </a:txBody>
                  <a:tcPr anchor="ctr"/>
                </a:tc>
              </a:tr>
              <a:tr h="3064585">
                <a:tc>
                  <a:txBody>
                    <a:bodyPr/>
                    <a:lstStyle/>
                    <a:p>
                      <a:r>
                        <a:rPr lang="en-US" sz="2000" dirty="0">
                          <a:solidFill>
                            <a:srgbClr val="231E1E"/>
                          </a:solidFill>
                          <a:effectLst/>
                          <a:latin typeface="MyriadPro" charset="0"/>
                        </a:rPr>
                        <a:t>ATRA 45 </a:t>
                      </a:r>
                      <a:r>
                        <a:rPr lang="en-US" sz="2000" dirty="0" smtClean="0">
                          <a:solidFill>
                            <a:srgbClr val="231E1E"/>
                          </a:solidFill>
                          <a:effectLst/>
                          <a:latin typeface="MyriadPro" charset="0"/>
                        </a:rPr>
                        <a:t>mg/m</a:t>
                      </a:r>
                      <a:r>
                        <a:rPr lang="en-US" sz="2000" baseline="30000" dirty="0" smtClean="0">
                          <a:solidFill>
                            <a:srgbClr val="231E1E"/>
                          </a:solidFill>
                          <a:effectLst/>
                          <a:latin typeface="MyriadPro" charset="0"/>
                        </a:rPr>
                        <a:t>2</a:t>
                      </a:r>
                      <a:r>
                        <a:rPr lang="en-US" sz="2000" dirty="0" smtClean="0">
                          <a:solidFill>
                            <a:srgbClr val="231E1E"/>
                          </a:solidFill>
                          <a:effectLst/>
                          <a:latin typeface="MyriadPro" charset="0"/>
                        </a:rPr>
                        <a:t> </a:t>
                      </a:r>
                      <a:r>
                        <a:rPr lang="en-US" sz="2000" dirty="0">
                          <a:solidFill>
                            <a:srgbClr val="231E1E"/>
                          </a:solidFill>
                          <a:effectLst/>
                          <a:latin typeface="MyriadPro" charset="0"/>
                        </a:rPr>
                        <a:t>PO</a:t>
                      </a:r>
                      <a:br>
                        <a:rPr lang="en-US" sz="2000" dirty="0">
                          <a:solidFill>
                            <a:srgbClr val="231E1E"/>
                          </a:solidFill>
                          <a:effectLst/>
                          <a:latin typeface="MyriadPro" charset="0"/>
                        </a:rPr>
                      </a:br>
                      <a:r>
                        <a:rPr lang="en-US" sz="2000" dirty="0">
                          <a:solidFill>
                            <a:srgbClr val="231E1E"/>
                          </a:solidFill>
                          <a:effectLst/>
                          <a:latin typeface="MyriadPro" charset="0"/>
                        </a:rPr>
                        <a:t>in divided doses until clinical remission; </a:t>
                      </a:r>
                      <a:endParaRPr lang="en-US" sz="2000" dirty="0" smtClean="0">
                        <a:solidFill>
                          <a:srgbClr val="231E1E"/>
                        </a:solidFill>
                        <a:effectLst/>
                        <a:latin typeface="MyriadPro" charset="0"/>
                      </a:endParaRPr>
                    </a:p>
                    <a:p>
                      <a:r>
                        <a:rPr lang="en-US" sz="2000" dirty="0" err="1" smtClean="0">
                          <a:solidFill>
                            <a:srgbClr val="231E1E"/>
                          </a:solidFill>
                          <a:effectLst/>
                          <a:latin typeface="MyriadPro" charset="0"/>
                        </a:rPr>
                        <a:t>Idarubicin</a:t>
                      </a:r>
                      <a:r>
                        <a:rPr lang="en-US" sz="2000" dirty="0" smtClean="0">
                          <a:solidFill>
                            <a:srgbClr val="231E1E"/>
                          </a:solidFill>
                          <a:effectLst/>
                          <a:latin typeface="MyriadPro" charset="0"/>
                        </a:rPr>
                        <a:t> </a:t>
                      </a:r>
                      <a:r>
                        <a:rPr lang="en-US" sz="2000" dirty="0">
                          <a:solidFill>
                            <a:srgbClr val="231E1E"/>
                          </a:solidFill>
                          <a:effectLst/>
                          <a:latin typeface="MyriadPro" charset="0"/>
                        </a:rPr>
                        <a:t>12 </a:t>
                      </a:r>
                      <a:r>
                        <a:rPr lang="en-US" sz="2000" dirty="0" smtClean="0">
                          <a:solidFill>
                            <a:srgbClr val="231E1E"/>
                          </a:solidFill>
                          <a:effectLst/>
                          <a:latin typeface="MyriadPro" charset="0"/>
                        </a:rPr>
                        <a:t>mg/m</a:t>
                      </a:r>
                      <a:r>
                        <a:rPr lang="en-US" sz="2000" baseline="30000" dirty="0" smtClean="0">
                          <a:solidFill>
                            <a:srgbClr val="231E1E"/>
                          </a:solidFill>
                          <a:effectLst/>
                          <a:latin typeface="MyriadPro" charset="0"/>
                        </a:rPr>
                        <a:t>2</a:t>
                      </a:r>
                      <a:r>
                        <a:rPr lang="en-US" sz="2000" dirty="0" smtClean="0">
                          <a:solidFill>
                            <a:srgbClr val="231E1E"/>
                          </a:solidFill>
                          <a:effectLst/>
                          <a:latin typeface="MyriadPro" charset="0"/>
                        </a:rPr>
                        <a:t> </a:t>
                      </a:r>
                      <a:r>
                        <a:rPr lang="en-US" sz="2000" dirty="0">
                          <a:solidFill>
                            <a:srgbClr val="231E1E"/>
                          </a:solidFill>
                          <a:effectLst/>
                          <a:latin typeface="MyriadPro" charset="0"/>
                        </a:rPr>
                        <a:t>IV on days 2, 4, 6, and </a:t>
                      </a:r>
                      <a:r>
                        <a:rPr lang="en-US" sz="2000" dirty="0" smtClean="0">
                          <a:solidFill>
                            <a:srgbClr val="231E1E"/>
                          </a:solidFill>
                          <a:effectLst/>
                          <a:latin typeface="MyriadPro" charset="0"/>
                        </a:rPr>
                        <a:t>8</a:t>
                      </a:r>
                    </a:p>
                    <a:p>
                      <a:endParaRPr lang="en-US" sz="2000" dirty="0" smtClean="0">
                        <a:solidFill>
                          <a:srgbClr val="231E1E"/>
                        </a:solidFill>
                        <a:effectLst/>
                        <a:latin typeface="MyriadPro" charset="0"/>
                      </a:endParaRPr>
                    </a:p>
                    <a:p>
                      <a:endParaRPr lang="en-US" sz="2000" dirty="0" smtClean="0">
                        <a:solidFill>
                          <a:srgbClr val="231E1E"/>
                        </a:solidFill>
                        <a:effectLst/>
                        <a:latin typeface="MyriadPro" charset="0"/>
                      </a:endParaRPr>
                    </a:p>
                    <a:p>
                      <a:endParaRPr lang="en-US" sz="2000" dirty="0" smtClean="0">
                        <a:solidFill>
                          <a:srgbClr val="231E1E"/>
                        </a:solidFill>
                        <a:effectLst/>
                        <a:latin typeface="MyriadPro" charset="0"/>
                      </a:endParaRPr>
                    </a:p>
                    <a:p>
                      <a:endParaRPr lang="en-US" sz="2000" dirty="0" smtClean="0">
                        <a:solidFill>
                          <a:srgbClr val="231E1E"/>
                        </a:solidFill>
                        <a:effectLst/>
                        <a:latin typeface="MyriadPro" charset="0"/>
                      </a:endParaRPr>
                    </a:p>
                    <a:p>
                      <a:r>
                        <a:rPr lang="en-US" sz="2000" dirty="0" smtClean="0">
                          <a:solidFill>
                            <a:srgbClr val="231E1E"/>
                          </a:solidFill>
                          <a:effectLst/>
                          <a:latin typeface="MyriadPro" charset="0"/>
                        </a:rPr>
                        <a:t> </a:t>
                      </a:r>
                      <a:endParaRPr lang="en-US" sz="2000" dirty="0">
                        <a:effectLst/>
                      </a:endParaRPr>
                    </a:p>
                  </a:txBody>
                  <a:tcPr anchor="ctr"/>
                </a:tc>
                <a:tc>
                  <a:txBody>
                    <a:bodyPr/>
                    <a:lstStyle/>
                    <a:p>
                      <a:r>
                        <a:rPr lang="en-US" sz="2000" dirty="0">
                          <a:solidFill>
                            <a:srgbClr val="231E1E"/>
                          </a:solidFill>
                          <a:effectLst/>
                          <a:latin typeface="MyriadPro" charset="0"/>
                        </a:rPr>
                        <a:t>1st Cycle: ATRA 45 </a:t>
                      </a:r>
                      <a:r>
                        <a:rPr lang="en-US" sz="2000" dirty="0" smtClean="0">
                          <a:solidFill>
                            <a:srgbClr val="231E1E"/>
                          </a:solidFill>
                          <a:effectLst/>
                          <a:latin typeface="MyriadPro" charset="0"/>
                        </a:rPr>
                        <a:t>mg/m</a:t>
                      </a:r>
                      <a:r>
                        <a:rPr lang="en-US" sz="2000" baseline="30000" dirty="0" smtClean="0">
                          <a:solidFill>
                            <a:srgbClr val="231E1E"/>
                          </a:solidFill>
                          <a:effectLst/>
                          <a:latin typeface="MyriadPro" charset="0"/>
                        </a:rPr>
                        <a:t>2</a:t>
                      </a:r>
                      <a:r>
                        <a:rPr lang="en-US" sz="2000" dirty="0" smtClean="0">
                          <a:solidFill>
                            <a:srgbClr val="231E1E"/>
                          </a:solidFill>
                          <a:effectLst/>
                          <a:latin typeface="MyriadPro" charset="0"/>
                        </a:rPr>
                        <a:t> </a:t>
                      </a:r>
                      <a:r>
                        <a:rPr lang="en-US" sz="2000" dirty="0">
                          <a:solidFill>
                            <a:srgbClr val="231E1E"/>
                          </a:solidFill>
                          <a:effectLst/>
                          <a:latin typeface="MyriadPro" charset="0"/>
                        </a:rPr>
                        <a:t>PO for 15 days; </a:t>
                      </a:r>
                      <a:r>
                        <a:rPr lang="en-US" sz="2000" dirty="0" err="1">
                          <a:solidFill>
                            <a:srgbClr val="231E1E"/>
                          </a:solidFill>
                          <a:effectLst/>
                          <a:latin typeface="MyriadPro" charset="0"/>
                        </a:rPr>
                        <a:t>idarubicin</a:t>
                      </a:r>
                      <a:r>
                        <a:rPr lang="en-US" sz="2000" dirty="0">
                          <a:solidFill>
                            <a:srgbClr val="231E1E"/>
                          </a:solidFill>
                          <a:effectLst/>
                          <a:latin typeface="MyriadPro" charset="0"/>
                        </a:rPr>
                        <a:t> 5 </a:t>
                      </a:r>
                      <a:r>
                        <a:rPr lang="en-US" sz="2000" dirty="0" smtClean="0">
                          <a:solidFill>
                            <a:srgbClr val="231E1E"/>
                          </a:solidFill>
                          <a:effectLst/>
                          <a:latin typeface="MyriadPro" charset="0"/>
                        </a:rPr>
                        <a:t>mg/m</a:t>
                      </a:r>
                      <a:r>
                        <a:rPr lang="en-US" sz="2000" baseline="30000" dirty="0" smtClean="0">
                          <a:solidFill>
                            <a:srgbClr val="231E1E"/>
                          </a:solidFill>
                          <a:effectLst/>
                          <a:latin typeface="MyriadPro" charset="0"/>
                        </a:rPr>
                        <a:t>2</a:t>
                      </a:r>
                      <a:r>
                        <a:rPr lang="en-US" sz="2000" dirty="0" smtClean="0">
                          <a:solidFill>
                            <a:srgbClr val="231E1E"/>
                          </a:solidFill>
                          <a:effectLst/>
                          <a:latin typeface="MyriadPro" charset="0"/>
                        </a:rPr>
                        <a:t> </a:t>
                      </a:r>
                      <a:r>
                        <a:rPr lang="en-US" sz="2000" dirty="0">
                          <a:solidFill>
                            <a:srgbClr val="231E1E"/>
                          </a:solidFill>
                          <a:effectLst/>
                          <a:latin typeface="MyriadPro" charset="0"/>
                        </a:rPr>
                        <a:t>IV for 4 </a:t>
                      </a:r>
                      <a:r>
                        <a:rPr lang="en-US" sz="2000" dirty="0" smtClean="0">
                          <a:solidFill>
                            <a:srgbClr val="231E1E"/>
                          </a:solidFill>
                          <a:effectLst/>
                          <a:latin typeface="MyriadPro" charset="0"/>
                        </a:rPr>
                        <a:t>days</a:t>
                      </a:r>
                    </a:p>
                    <a:p>
                      <a:r>
                        <a:rPr lang="en-US" sz="2000" dirty="0" smtClean="0">
                          <a:solidFill>
                            <a:srgbClr val="231E1E"/>
                          </a:solidFill>
                          <a:effectLst/>
                          <a:latin typeface="MyriadPro" charset="0"/>
                        </a:rPr>
                        <a:t> </a:t>
                      </a:r>
                    </a:p>
                    <a:p>
                      <a:r>
                        <a:rPr lang="en-US" sz="2000" dirty="0" smtClean="0">
                          <a:solidFill>
                            <a:srgbClr val="231E1E"/>
                          </a:solidFill>
                          <a:effectLst/>
                          <a:latin typeface="MyriadPro" charset="0"/>
                        </a:rPr>
                        <a:t>2nd </a:t>
                      </a:r>
                      <a:r>
                        <a:rPr lang="en-US" sz="2000" dirty="0">
                          <a:solidFill>
                            <a:srgbClr val="231E1E"/>
                          </a:solidFill>
                          <a:effectLst/>
                          <a:latin typeface="MyriadPro" charset="0"/>
                        </a:rPr>
                        <a:t>Cycle: ATRA 45 mg/ </a:t>
                      </a:r>
                      <a:r>
                        <a:rPr lang="en-US" sz="2000" dirty="0" smtClean="0">
                          <a:solidFill>
                            <a:srgbClr val="231E1E"/>
                          </a:solidFill>
                          <a:effectLst/>
                          <a:latin typeface="MyriadPro" charset="0"/>
                        </a:rPr>
                        <a:t>m</a:t>
                      </a:r>
                      <a:r>
                        <a:rPr lang="en-US" sz="2000" baseline="30000" dirty="0" smtClean="0">
                          <a:solidFill>
                            <a:srgbClr val="231E1E"/>
                          </a:solidFill>
                          <a:effectLst/>
                          <a:latin typeface="MyriadPro" charset="0"/>
                        </a:rPr>
                        <a:t>2</a:t>
                      </a:r>
                      <a:r>
                        <a:rPr lang="en-US" sz="2000" dirty="0" smtClean="0">
                          <a:solidFill>
                            <a:srgbClr val="231E1E"/>
                          </a:solidFill>
                          <a:effectLst/>
                          <a:latin typeface="MyriadPro" charset="0"/>
                        </a:rPr>
                        <a:t> </a:t>
                      </a:r>
                      <a:r>
                        <a:rPr lang="en-US" sz="2000" dirty="0">
                          <a:solidFill>
                            <a:srgbClr val="231E1E"/>
                          </a:solidFill>
                          <a:effectLst/>
                          <a:latin typeface="MyriadPro" charset="0"/>
                        </a:rPr>
                        <a:t>PO for 15 days; </a:t>
                      </a:r>
                      <a:endParaRPr lang="en-US" sz="2000" dirty="0" smtClean="0">
                        <a:solidFill>
                          <a:srgbClr val="231E1E"/>
                        </a:solidFill>
                        <a:effectLst/>
                        <a:latin typeface="MyriadPro" charset="0"/>
                      </a:endParaRPr>
                    </a:p>
                    <a:p>
                      <a:r>
                        <a:rPr lang="en-US" sz="2000" dirty="0" err="1" smtClean="0">
                          <a:solidFill>
                            <a:srgbClr val="231E1E"/>
                          </a:solidFill>
                          <a:effectLst/>
                          <a:latin typeface="MyriadPro" charset="0"/>
                        </a:rPr>
                        <a:t>mitoxantrone</a:t>
                      </a:r>
                      <a:r>
                        <a:rPr lang="en-US" sz="2000" dirty="0" smtClean="0">
                          <a:solidFill>
                            <a:srgbClr val="231E1E"/>
                          </a:solidFill>
                          <a:effectLst/>
                          <a:latin typeface="MyriadPro" charset="0"/>
                        </a:rPr>
                        <a:t> </a:t>
                      </a:r>
                      <a:r>
                        <a:rPr lang="en-US" sz="2000" dirty="0">
                          <a:solidFill>
                            <a:srgbClr val="231E1E"/>
                          </a:solidFill>
                          <a:effectLst/>
                          <a:latin typeface="MyriadPro" charset="0"/>
                        </a:rPr>
                        <a:t>10 </a:t>
                      </a:r>
                      <a:r>
                        <a:rPr lang="en-US" sz="2000" dirty="0" smtClean="0">
                          <a:solidFill>
                            <a:srgbClr val="231E1E"/>
                          </a:solidFill>
                          <a:effectLst/>
                          <a:latin typeface="MyriadPro" charset="0"/>
                        </a:rPr>
                        <a:t>mg/m</a:t>
                      </a:r>
                      <a:r>
                        <a:rPr lang="en-US" sz="2000" baseline="30000" dirty="0" smtClean="0">
                          <a:solidFill>
                            <a:srgbClr val="231E1E"/>
                          </a:solidFill>
                          <a:effectLst/>
                          <a:latin typeface="MyriadPro" charset="0"/>
                        </a:rPr>
                        <a:t>2</a:t>
                      </a:r>
                      <a:r>
                        <a:rPr lang="en-US" sz="2000" dirty="0" smtClean="0">
                          <a:solidFill>
                            <a:srgbClr val="231E1E"/>
                          </a:solidFill>
                          <a:effectLst/>
                          <a:latin typeface="MyriadPro" charset="0"/>
                        </a:rPr>
                        <a:t> </a:t>
                      </a:r>
                      <a:r>
                        <a:rPr lang="en-US" sz="2000" dirty="0">
                          <a:solidFill>
                            <a:srgbClr val="231E1E"/>
                          </a:solidFill>
                          <a:effectLst/>
                          <a:latin typeface="MyriadPro" charset="0"/>
                        </a:rPr>
                        <a:t>IV for 5 days </a:t>
                      </a:r>
                      <a:endParaRPr lang="en-US" sz="2000" dirty="0" smtClean="0">
                        <a:solidFill>
                          <a:srgbClr val="231E1E"/>
                        </a:solidFill>
                        <a:effectLst/>
                        <a:latin typeface="MyriadPro" charset="0"/>
                      </a:endParaRPr>
                    </a:p>
                    <a:p>
                      <a:endParaRPr lang="en-US" sz="2000" dirty="0" smtClean="0">
                        <a:solidFill>
                          <a:srgbClr val="231E1E"/>
                        </a:solidFill>
                        <a:effectLst/>
                        <a:latin typeface="MyriadPro" charset="0"/>
                      </a:endParaRPr>
                    </a:p>
                    <a:p>
                      <a:r>
                        <a:rPr lang="en-US" sz="2000" dirty="0" smtClean="0">
                          <a:solidFill>
                            <a:srgbClr val="231E1E"/>
                          </a:solidFill>
                          <a:effectLst/>
                          <a:latin typeface="MyriadPro" charset="0"/>
                        </a:rPr>
                        <a:t>3rd </a:t>
                      </a:r>
                      <a:r>
                        <a:rPr lang="en-US" sz="2000" dirty="0">
                          <a:solidFill>
                            <a:srgbClr val="231E1E"/>
                          </a:solidFill>
                          <a:effectLst/>
                          <a:latin typeface="MyriadPro" charset="0"/>
                        </a:rPr>
                        <a:t>Cycle: ATRA 45 </a:t>
                      </a:r>
                      <a:r>
                        <a:rPr lang="en-US" sz="2000" dirty="0" smtClean="0">
                          <a:solidFill>
                            <a:srgbClr val="231E1E"/>
                          </a:solidFill>
                          <a:effectLst/>
                          <a:latin typeface="MyriadPro" charset="0"/>
                        </a:rPr>
                        <a:t>mg/m</a:t>
                      </a:r>
                      <a:r>
                        <a:rPr lang="en-US" sz="2000" baseline="30000" dirty="0" smtClean="0">
                          <a:solidFill>
                            <a:srgbClr val="231E1E"/>
                          </a:solidFill>
                          <a:effectLst/>
                          <a:latin typeface="MyriadPro" charset="0"/>
                        </a:rPr>
                        <a:t>2</a:t>
                      </a:r>
                      <a:r>
                        <a:rPr lang="en-US" sz="2000" dirty="0" smtClean="0">
                          <a:solidFill>
                            <a:srgbClr val="231E1E"/>
                          </a:solidFill>
                          <a:effectLst/>
                          <a:latin typeface="MyriadPro" charset="0"/>
                        </a:rPr>
                        <a:t> </a:t>
                      </a:r>
                      <a:r>
                        <a:rPr lang="en-US" sz="2000" dirty="0">
                          <a:solidFill>
                            <a:srgbClr val="231E1E"/>
                          </a:solidFill>
                          <a:effectLst/>
                          <a:latin typeface="MyriadPro" charset="0"/>
                        </a:rPr>
                        <a:t>PO for 15 days; </a:t>
                      </a:r>
                      <a:r>
                        <a:rPr lang="en-US" sz="2000" dirty="0" err="1">
                          <a:solidFill>
                            <a:srgbClr val="231E1E"/>
                          </a:solidFill>
                          <a:effectLst/>
                          <a:latin typeface="MyriadPro" charset="0"/>
                        </a:rPr>
                        <a:t>idarubicin</a:t>
                      </a:r>
                      <a:r>
                        <a:rPr lang="en-US" sz="2000" dirty="0">
                          <a:solidFill>
                            <a:srgbClr val="231E1E"/>
                          </a:solidFill>
                          <a:effectLst/>
                          <a:latin typeface="MyriadPro" charset="0"/>
                        </a:rPr>
                        <a:t> 12 </a:t>
                      </a:r>
                      <a:r>
                        <a:rPr lang="en-US" sz="2000" dirty="0" smtClean="0">
                          <a:solidFill>
                            <a:srgbClr val="231E1E"/>
                          </a:solidFill>
                          <a:effectLst/>
                          <a:latin typeface="MyriadPro" charset="0"/>
                        </a:rPr>
                        <a:t>mg/m</a:t>
                      </a:r>
                      <a:r>
                        <a:rPr lang="en-US" sz="2000" baseline="30000" dirty="0" smtClean="0">
                          <a:solidFill>
                            <a:srgbClr val="231E1E"/>
                          </a:solidFill>
                          <a:effectLst/>
                          <a:latin typeface="MyriadPro" charset="0"/>
                        </a:rPr>
                        <a:t>2</a:t>
                      </a:r>
                      <a:r>
                        <a:rPr lang="en-US" sz="2000" dirty="0" smtClean="0">
                          <a:solidFill>
                            <a:srgbClr val="231E1E"/>
                          </a:solidFill>
                          <a:effectLst/>
                          <a:latin typeface="MyriadPro" charset="0"/>
                        </a:rPr>
                        <a:t> </a:t>
                      </a:r>
                      <a:r>
                        <a:rPr lang="en-US" sz="2000" dirty="0">
                          <a:solidFill>
                            <a:srgbClr val="231E1E"/>
                          </a:solidFill>
                          <a:effectLst/>
                          <a:latin typeface="MyriadPro" charset="0"/>
                        </a:rPr>
                        <a:t>IV for 1 dose </a:t>
                      </a:r>
                      <a:endParaRPr lang="en-US" sz="2000" dirty="0">
                        <a:effectLst/>
                      </a:endParaRPr>
                    </a:p>
                  </a:txBody>
                  <a:tcPr anchor="ctr"/>
                </a:tc>
              </a:tr>
            </a:tbl>
          </a:graphicData>
        </a:graphic>
      </p:graphicFrame>
    </p:spTree>
    <p:extLst>
      <p:ext uri="{BB962C8B-B14F-4D97-AF65-F5344CB8AC3E}">
        <p14:creationId xmlns="" xmlns:p14="http://schemas.microsoft.com/office/powerpoint/2010/main" val="137429405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8135" y="365125"/>
            <a:ext cx="11614068" cy="6106927"/>
          </a:xfrm>
        </p:spPr>
        <p:txBody>
          <a:bodyPr>
            <a:normAutofit fontScale="90000"/>
          </a:bodyPr>
          <a:lstStyle/>
          <a:p>
            <a:r>
              <a:rPr lang="en-US" sz="3200" dirty="0" smtClean="0"/>
              <a:t/>
            </a:r>
            <a:br>
              <a:rPr lang="en-US" sz="3200" dirty="0" smtClean="0"/>
            </a:br>
            <a:r>
              <a:rPr lang="en-US" sz="3200" b="1" u="sng" dirty="0" smtClean="0">
                <a:latin typeface="Times New Roman" charset="0"/>
                <a:ea typeface="Times New Roman" charset="0"/>
                <a:cs typeface="Times New Roman" charset="0"/>
              </a:rPr>
              <a:t>ACUTE LYMPHOID LEUKAEMIA</a:t>
            </a:r>
            <a:br>
              <a:rPr lang="en-US" sz="3200" b="1" u="sng" dirty="0" smtClean="0">
                <a:latin typeface="Times New Roman" charset="0"/>
                <a:ea typeface="Times New Roman" charset="0"/>
                <a:cs typeface="Times New Roman" charset="0"/>
              </a:rPr>
            </a:br>
            <a:r>
              <a:rPr lang="en-US" sz="3200" dirty="0" smtClean="0">
                <a:latin typeface="Times New Roman" charset="0"/>
                <a:ea typeface="Times New Roman" charset="0"/>
                <a:cs typeface="Times New Roman" charset="0"/>
              </a:rPr>
              <a:t/>
            </a:r>
            <a:br>
              <a:rPr lang="en-US" sz="3200" dirty="0" smtClean="0">
                <a:latin typeface="Times New Roman" charset="0"/>
                <a:ea typeface="Times New Roman" charset="0"/>
                <a:cs typeface="Times New Roman" charset="0"/>
              </a:rPr>
            </a:br>
            <a:r>
              <a:rPr lang="en-US" sz="3200" dirty="0"/>
              <a:t/>
            </a:r>
            <a:br>
              <a:rPr lang="en-US" sz="3200" dirty="0"/>
            </a:br>
            <a:r>
              <a:rPr lang="en-US" sz="3100" dirty="0" smtClean="0">
                <a:latin typeface="Times New Roman" charset="0"/>
                <a:ea typeface="Times New Roman" charset="0"/>
                <a:cs typeface="Times New Roman" charset="0"/>
              </a:rPr>
              <a:t>-Acute </a:t>
            </a:r>
            <a:r>
              <a:rPr lang="en-US" sz="3100" dirty="0">
                <a:latin typeface="Times New Roman" charset="0"/>
                <a:ea typeface="Times New Roman" charset="0"/>
                <a:cs typeface="Times New Roman" charset="0"/>
              </a:rPr>
              <a:t>lymphoblastic leukemia (ALL) is a neoplastic disease that results from multistep somatic mutations in a single lymphoid progenitor cell at one of several discrete stages of development. </a:t>
            </a:r>
            <a:r>
              <a:rPr lang="en-US" sz="3100" dirty="0" smtClean="0">
                <a:latin typeface="Times New Roman" charset="0"/>
                <a:ea typeface="Times New Roman" charset="0"/>
                <a:cs typeface="Times New Roman" charset="0"/>
              </a:rPr>
              <a:t/>
            </a:r>
            <a:br>
              <a:rPr lang="en-US" sz="3100" dirty="0" smtClean="0">
                <a:latin typeface="Times New Roman" charset="0"/>
                <a:ea typeface="Times New Roman" charset="0"/>
                <a:cs typeface="Times New Roman" charset="0"/>
              </a:rPr>
            </a:br>
            <a:r>
              <a:rPr lang="en-US" sz="3100" dirty="0">
                <a:latin typeface="Times New Roman" charset="0"/>
                <a:ea typeface="Times New Roman" charset="0"/>
                <a:cs typeface="Times New Roman" charset="0"/>
              </a:rPr>
              <a:t/>
            </a:r>
            <a:br>
              <a:rPr lang="en-US" sz="3100" dirty="0">
                <a:latin typeface="Times New Roman" charset="0"/>
                <a:ea typeface="Times New Roman" charset="0"/>
                <a:cs typeface="Times New Roman" charset="0"/>
              </a:rPr>
            </a:br>
            <a:r>
              <a:rPr lang="en-US" sz="3100" dirty="0" smtClean="0">
                <a:latin typeface="Times New Roman" charset="0"/>
                <a:ea typeface="Times New Roman" charset="0"/>
                <a:cs typeface="Times New Roman" charset="0"/>
              </a:rPr>
              <a:t>-Liver</a:t>
            </a:r>
            <a:r>
              <a:rPr lang="en-US" sz="3100" dirty="0">
                <a:latin typeface="Times New Roman" charset="0"/>
                <a:ea typeface="Times New Roman" charset="0"/>
                <a:cs typeface="Times New Roman" charset="0"/>
              </a:rPr>
              <a:t>, spleen, and lymph nodes are the most common sites of </a:t>
            </a:r>
            <a:r>
              <a:rPr lang="en-US" sz="3100" dirty="0" err="1">
                <a:latin typeface="Times New Roman" charset="0"/>
                <a:ea typeface="Times New Roman" charset="0"/>
                <a:cs typeface="Times New Roman" charset="0"/>
              </a:rPr>
              <a:t>extramedullary</a:t>
            </a:r>
            <a:r>
              <a:rPr lang="en-US" sz="3100" dirty="0">
                <a:latin typeface="Times New Roman" charset="0"/>
                <a:ea typeface="Times New Roman" charset="0"/>
                <a:cs typeface="Times New Roman" charset="0"/>
              </a:rPr>
              <a:t> </a:t>
            </a:r>
            <a:r>
              <a:rPr lang="en-US" sz="3100" dirty="0" smtClean="0">
                <a:latin typeface="Times New Roman" charset="0"/>
                <a:ea typeface="Times New Roman" charset="0"/>
                <a:cs typeface="Times New Roman" charset="0"/>
              </a:rPr>
              <a:t>involvement</a:t>
            </a:r>
            <a:r>
              <a:rPr lang="en-US" sz="3100" dirty="0">
                <a:latin typeface="Times New Roman" charset="0"/>
                <a:ea typeface="Times New Roman" charset="0"/>
                <a:cs typeface="Times New Roman" charset="0"/>
              </a:rPr>
              <a:t>.</a:t>
            </a:r>
            <a:r>
              <a:rPr lang="en-US" sz="3100" dirty="0" smtClean="0">
                <a:latin typeface="Times New Roman" charset="0"/>
                <a:ea typeface="Times New Roman" charset="0"/>
                <a:cs typeface="Times New Roman" charset="0"/>
              </a:rPr>
              <a:t/>
            </a:r>
            <a:br>
              <a:rPr lang="en-US" sz="3100" dirty="0" smtClean="0">
                <a:latin typeface="Times New Roman" charset="0"/>
                <a:ea typeface="Times New Roman" charset="0"/>
                <a:cs typeface="Times New Roman" charset="0"/>
              </a:rPr>
            </a:br>
            <a:r>
              <a:rPr lang="en-US" sz="3100" dirty="0">
                <a:latin typeface="Times New Roman" charset="0"/>
                <a:ea typeface="Times New Roman" charset="0"/>
                <a:cs typeface="Times New Roman" charset="0"/>
              </a:rPr>
              <a:t/>
            </a:r>
            <a:br>
              <a:rPr lang="en-US" sz="3100" dirty="0">
                <a:latin typeface="Times New Roman" charset="0"/>
                <a:ea typeface="Times New Roman" charset="0"/>
                <a:cs typeface="Times New Roman" charset="0"/>
              </a:rPr>
            </a:br>
            <a:r>
              <a:rPr lang="en-US" sz="3200" dirty="0" smtClean="0"/>
              <a:t/>
            </a:r>
            <a:br>
              <a:rPr lang="en-US" sz="3200" dirty="0" smtClean="0"/>
            </a:br>
            <a:r>
              <a:rPr lang="en-US" sz="3200" dirty="0"/>
              <a:t/>
            </a:r>
            <a:br>
              <a:rPr lang="en-US" sz="3200" dirty="0"/>
            </a:br>
            <a:r>
              <a:rPr lang="en-US" sz="3200" dirty="0" smtClean="0"/>
              <a:t/>
            </a:r>
            <a:br>
              <a:rPr lang="en-US" sz="3200" dirty="0" smtClean="0"/>
            </a:br>
            <a:r>
              <a:rPr lang="en-US" sz="3200" dirty="0"/>
              <a:t/>
            </a:r>
            <a:br>
              <a:rPr lang="en-US" sz="3200" dirty="0"/>
            </a:br>
            <a:endParaRPr lang="en-US" sz="3200" dirty="0"/>
          </a:p>
        </p:txBody>
      </p:sp>
    </p:spTree>
    <p:extLst>
      <p:ext uri="{BB962C8B-B14F-4D97-AF65-F5344CB8AC3E}">
        <p14:creationId xmlns="" xmlns:p14="http://schemas.microsoft.com/office/powerpoint/2010/main" val="100896792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0629" y="190004"/>
            <a:ext cx="11875324" cy="6780812"/>
          </a:xfrm>
        </p:spPr>
        <p:txBody>
          <a:bodyPr>
            <a:normAutofit fontScale="90000"/>
          </a:bodyPr>
          <a:lstStyle/>
          <a:p>
            <a:r>
              <a:rPr lang="en-US" sz="2800" dirty="0" smtClean="0"/>
              <a:t/>
            </a:r>
            <a:br>
              <a:rPr lang="en-US" sz="2800" dirty="0" smtClean="0"/>
            </a:br>
            <a:r>
              <a:rPr lang="en-US" sz="2800" dirty="0" smtClean="0"/>
              <a:t/>
            </a:r>
            <a:br>
              <a:rPr lang="en-US" sz="2800" dirty="0" smtClean="0"/>
            </a:br>
            <a:r>
              <a:rPr lang="en-US" sz="2800" dirty="0"/>
              <a:t/>
            </a:r>
            <a:br>
              <a:rPr lang="en-US" sz="2800" dirty="0"/>
            </a:br>
            <a:r>
              <a:rPr lang="en-US" sz="2800" dirty="0" smtClean="0"/>
              <a:t/>
            </a:r>
            <a:br>
              <a:rPr lang="en-US" sz="2800" dirty="0" smtClean="0"/>
            </a:br>
            <a:r>
              <a:rPr lang="en-US" sz="2800" dirty="0"/>
              <a:t/>
            </a:r>
            <a:br>
              <a:rPr lang="en-US" sz="2800" dirty="0"/>
            </a:br>
            <a:r>
              <a:rPr lang="en-US" sz="3600" b="1" u="sng" dirty="0" smtClean="0">
                <a:latin typeface="Times New Roman" charset="0"/>
                <a:ea typeface="Times New Roman" charset="0"/>
                <a:cs typeface="Times New Roman" charset="0"/>
              </a:rPr>
              <a:t>EPIDEMIOLOGY:-</a:t>
            </a:r>
            <a:r>
              <a:rPr lang="en-US" sz="2800" dirty="0">
                <a:latin typeface="Times New Roman" charset="0"/>
                <a:ea typeface="Times New Roman" charset="0"/>
                <a:cs typeface="Times New Roman" charset="0"/>
              </a:rPr>
              <a:t/>
            </a:r>
            <a:br>
              <a:rPr lang="en-US" sz="2800" dirty="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
            </a:r>
            <a:br>
              <a:rPr lang="en-US" sz="2800" dirty="0" smtClean="0">
                <a:latin typeface="Times New Roman" charset="0"/>
                <a:ea typeface="Times New Roman" charset="0"/>
                <a:cs typeface="Times New Roman" charset="0"/>
              </a:rPr>
            </a:br>
            <a:r>
              <a:rPr lang="en-US" sz="3100" dirty="0" smtClean="0">
                <a:latin typeface="Times New Roman" charset="0"/>
                <a:ea typeface="Times New Roman" charset="0"/>
                <a:cs typeface="Times New Roman" charset="0"/>
              </a:rPr>
              <a:t>-The </a:t>
            </a:r>
            <a:r>
              <a:rPr lang="en-US" sz="3100" dirty="0">
                <a:latin typeface="Times New Roman" charset="0"/>
                <a:ea typeface="Times New Roman" charset="0"/>
                <a:cs typeface="Times New Roman" charset="0"/>
              </a:rPr>
              <a:t>risk for developing ALL is </a:t>
            </a:r>
            <a:r>
              <a:rPr lang="en-US" sz="3100" dirty="0" smtClean="0">
                <a:latin typeface="Times New Roman" charset="0"/>
                <a:ea typeface="Times New Roman" charset="0"/>
                <a:cs typeface="Times New Roman" charset="0"/>
              </a:rPr>
              <a:t>highest </a:t>
            </a:r>
            <a:r>
              <a:rPr lang="en-US" sz="3100" dirty="0">
                <a:latin typeface="Times New Roman" charset="0"/>
                <a:ea typeface="Times New Roman" charset="0"/>
                <a:cs typeface="Times New Roman" charset="0"/>
              </a:rPr>
              <a:t>in children younger than 5 years of age</a:t>
            </a:r>
            <a:r>
              <a:rPr lang="en-US" sz="3100" dirty="0" smtClean="0">
                <a:latin typeface="Times New Roman" charset="0"/>
                <a:ea typeface="Times New Roman" charset="0"/>
                <a:cs typeface="Times New Roman" charset="0"/>
              </a:rPr>
              <a:t>.</a:t>
            </a:r>
            <a:br>
              <a:rPr lang="en-US" sz="3100" dirty="0" smtClean="0">
                <a:latin typeface="Times New Roman" charset="0"/>
                <a:ea typeface="Times New Roman" charset="0"/>
                <a:cs typeface="Times New Roman" charset="0"/>
              </a:rPr>
            </a:br>
            <a:r>
              <a:rPr lang="en-US" sz="3100" dirty="0" smtClean="0">
                <a:latin typeface="Times New Roman" charset="0"/>
                <a:ea typeface="Times New Roman" charset="0"/>
                <a:cs typeface="Times New Roman" charset="0"/>
              </a:rPr>
              <a:t/>
            </a:r>
            <a:br>
              <a:rPr lang="en-US" sz="3100" dirty="0" smtClean="0">
                <a:latin typeface="Times New Roman" charset="0"/>
                <a:ea typeface="Times New Roman" charset="0"/>
                <a:cs typeface="Times New Roman" charset="0"/>
              </a:rPr>
            </a:br>
            <a:r>
              <a:rPr lang="en-US" sz="3100" dirty="0" smtClean="0">
                <a:latin typeface="Times New Roman" charset="0"/>
                <a:ea typeface="Times New Roman" charset="0"/>
                <a:cs typeface="Times New Roman" charset="0"/>
              </a:rPr>
              <a:t>-The </a:t>
            </a:r>
            <a:r>
              <a:rPr lang="en-US" sz="3100" dirty="0">
                <a:latin typeface="Times New Roman" charset="0"/>
                <a:ea typeface="Times New Roman" charset="0"/>
                <a:cs typeface="Times New Roman" charset="0"/>
              </a:rPr>
              <a:t>risk then declines slowly until the mid-20s, and begins to rise again slowly </a:t>
            </a:r>
            <a:r>
              <a:rPr lang="en-US" sz="3100" dirty="0" smtClean="0">
                <a:latin typeface="Times New Roman" charset="0"/>
                <a:ea typeface="Times New Roman" charset="0"/>
                <a:cs typeface="Times New Roman" charset="0"/>
              </a:rPr>
              <a:t>after </a:t>
            </a:r>
            <a:r>
              <a:rPr lang="en-US" sz="3100" dirty="0">
                <a:latin typeface="Times New Roman" charset="0"/>
                <a:ea typeface="Times New Roman" charset="0"/>
                <a:cs typeface="Times New Roman" charset="0"/>
              </a:rPr>
              <a:t>age 50. </a:t>
            </a:r>
            <a:r>
              <a:rPr lang="en-US" sz="3100" dirty="0" smtClean="0">
                <a:latin typeface="Times New Roman" charset="0"/>
                <a:ea typeface="Times New Roman" charset="0"/>
                <a:cs typeface="Times New Roman" charset="0"/>
              </a:rPr>
              <a:t/>
            </a:r>
            <a:br>
              <a:rPr lang="en-US" sz="3100" dirty="0" smtClean="0">
                <a:latin typeface="Times New Roman" charset="0"/>
                <a:ea typeface="Times New Roman" charset="0"/>
                <a:cs typeface="Times New Roman" charset="0"/>
              </a:rPr>
            </a:br>
            <a:r>
              <a:rPr lang="en-US" sz="3100" dirty="0">
                <a:latin typeface="Times New Roman" charset="0"/>
                <a:ea typeface="Times New Roman" charset="0"/>
                <a:cs typeface="Times New Roman" charset="0"/>
              </a:rPr>
              <a:t/>
            </a:r>
            <a:br>
              <a:rPr lang="en-US" sz="3100" dirty="0">
                <a:latin typeface="Times New Roman" charset="0"/>
                <a:ea typeface="Times New Roman" charset="0"/>
                <a:cs typeface="Times New Roman" charset="0"/>
              </a:rPr>
            </a:br>
            <a:r>
              <a:rPr lang="en-US" sz="3100" dirty="0" smtClean="0">
                <a:latin typeface="Times New Roman" charset="0"/>
                <a:ea typeface="Times New Roman" charset="0"/>
                <a:cs typeface="Times New Roman" charset="0"/>
              </a:rPr>
              <a:t>-The incidence </a:t>
            </a:r>
            <a:r>
              <a:rPr lang="en-US" sz="3100" dirty="0">
                <a:latin typeface="Times New Roman" charset="0"/>
                <a:ea typeface="Times New Roman" charset="0"/>
                <a:cs typeface="Times New Roman" charset="0"/>
              </a:rPr>
              <a:t>is 7.9 per 100,000 children 1 to 4 years old and 1.2 for those older than age 60 years. </a:t>
            </a:r>
            <a:r>
              <a:rPr lang="en-US" sz="3100" dirty="0" smtClean="0">
                <a:latin typeface="Times New Roman" charset="0"/>
                <a:ea typeface="Times New Roman" charset="0"/>
                <a:cs typeface="Times New Roman" charset="0"/>
              </a:rPr>
              <a:t/>
            </a:r>
            <a:br>
              <a:rPr lang="en-US" sz="3100" dirty="0" smtClean="0">
                <a:latin typeface="Times New Roman" charset="0"/>
                <a:ea typeface="Times New Roman" charset="0"/>
                <a:cs typeface="Times New Roman" charset="0"/>
              </a:rPr>
            </a:br>
            <a:r>
              <a:rPr lang="en-US" sz="3100" dirty="0">
                <a:latin typeface="Times New Roman" charset="0"/>
                <a:ea typeface="Times New Roman" charset="0"/>
                <a:cs typeface="Times New Roman" charset="0"/>
              </a:rPr>
              <a:t/>
            </a:r>
            <a:br>
              <a:rPr lang="en-US" sz="3100" dirty="0">
                <a:latin typeface="Times New Roman" charset="0"/>
                <a:ea typeface="Times New Roman" charset="0"/>
                <a:cs typeface="Times New Roman" charset="0"/>
              </a:rPr>
            </a:br>
            <a:r>
              <a:rPr lang="en-US" sz="3100" dirty="0" smtClean="0">
                <a:latin typeface="Times New Roman" charset="0"/>
                <a:ea typeface="Times New Roman" charset="0"/>
                <a:cs typeface="Times New Roman" charset="0"/>
              </a:rPr>
              <a:t>-Only </a:t>
            </a:r>
            <a:r>
              <a:rPr lang="en-US" sz="3100" dirty="0">
                <a:latin typeface="Times New Roman" charset="0"/>
                <a:ea typeface="Times New Roman" charset="0"/>
                <a:cs typeface="Times New Roman" charset="0"/>
              </a:rPr>
              <a:t>20 percent of adult acute </a:t>
            </a:r>
            <a:r>
              <a:rPr lang="en-US" sz="3100" dirty="0" err="1">
                <a:latin typeface="Times New Roman" charset="0"/>
                <a:ea typeface="Times New Roman" charset="0"/>
                <a:cs typeface="Times New Roman" charset="0"/>
              </a:rPr>
              <a:t>leukemias</a:t>
            </a:r>
            <a:r>
              <a:rPr lang="en-US" sz="3100" dirty="0">
                <a:latin typeface="Times New Roman" charset="0"/>
                <a:ea typeface="Times New Roman" charset="0"/>
                <a:cs typeface="Times New Roman" charset="0"/>
              </a:rPr>
              <a:t> are ALL, but about one-third of ALL cases are in adults. </a:t>
            </a:r>
            <a:r>
              <a:rPr lang="en-US" sz="3100" dirty="0" smtClean="0">
                <a:latin typeface="Times New Roman" charset="0"/>
                <a:ea typeface="Times New Roman" charset="0"/>
                <a:cs typeface="Times New Roman" charset="0"/>
              </a:rPr>
              <a:t/>
            </a:r>
            <a:br>
              <a:rPr lang="en-US" sz="3100" dirty="0" smtClean="0">
                <a:latin typeface="Times New Roman" charset="0"/>
                <a:ea typeface="Times New Roman" charset="0"/>
                <a:cs typeface="Times New Roman" charset="0"/>
              </a:rPr>
            </a:br>
            <a:r>
              <a:rPr lang="en-US" sz="3100" dirty="0"/>
              <a:t/>
            </a:r>
            <a:br>
              <a:rPr lang="en-US" sz="3100" dirty="0"/>
            </a:br>
            <a:r>
              <a:rPr lang="en-US" sz="3100" dirty="0" smtClean="0"/>
              <a:t/>
            </a:r>
            <a:br>
              <a:rPr lang="en-US" sz="3100" dirty="0" smtClean="0"/>
            </a:br>
            <a:r>
              <a:rPr lang="en-US" sz="3100" dirty="0"/>
              <a:t/>
            </a:r>
            <a:br>
              <a:rPr lang="en-US" sz="3100" dirty="0"/>
            </a:br>
            <a:r>
              <a:rPr lang="en-US" sz="3100" dirty="0" smtClean="0"/>
              <a:t/>
            </a:r>
            <a:br>
              <a:rPr lang="en-US" sz="3100" dirty="0" smtClean="0"/>
            </a:br>
            <a:r>
              <a:rPr lang="en-US" sz="3100" dirty="0"/>
              <a:t/>
            </a:r>
            <a:br>
              <a:rPr lang="en-US" sz="3100" dirty="0"/>
            </a:br>
            <a:endParaRPr lang="en-US" sz="2800" dirty="0">
              <a:latin typeface="Times New Roman" charset="0"/>
              <a:ea typeface="Times New Roman" charset="0"/>
              <a:cs typeface="Times New Roman" charset="0"/>
            </a:endParaRPr>
          </a:p>
        </p:txBody>
      </p:sp>
    </p:spTree>
    <p:extLst>
      <p:ext uri="{BB962C8B-B14F-4D97-AF65-F5344CB8AC3E}">
        <p14:creationId xmlns="" xmlns:p14="http://schemas.microsoft.com/office/powerpoint/2010/main" val="13562846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3133" y="365125"/>
            <a:ext cx="11697194" cy="6092825"/>
          </a:xfrm>
        </p:spPr>
        <p:txBody>
          <a:bodyPr>
            <a:normAutofit/>
          </a:bodyPr>
          <a:lstStyle/>
          <a:p>
            <a:r>
              <a:rPr lang="en-US" sz="3200" b="1" u="sng" dirty="0" smtClean="0">
                <a:latin typeface="Times New Roman" charset="0"/>
                <a:ea typeface="Times New Roman" charset="0"/>
                <a:cs typeface="Times New Roman" charset="0"/>
              </a:rPr>
              <a:t>ACUTE  MYELOID LEUKAEMIA</a:t>
            </a:r>
            <a:br>
              <a:rPr lang="en-US" sz="3200" b="1" u="sng" dirty="0" smtClean="0">
                <a:latin typeface="Times New Roman" charset="0"/>
                <a:ea typeface="Times New Roman" charset="0"/>
                <a:cs typeface="Times New Roman" charset="0"/>
              </a:rPr>
            </a:br>
            <a:r>
              <a:rPr lang="en-US" sz="3200" b="1" u="sng" dirty="0">
                <a:latin typeface="Times New Roman" charset="0"/>
                <a:ea typeface="Times New Roman" charset="0"/>
                <a:cs typeface="Times New Roman" charset="0"/>
              </a:rPr>
              <a:t/>
            </a:r>
            <a:br>
              <a:rPr lang="en-US" sz="3200" b="1" u="sng" dirty="0">
                <a:latin typeface="Times New Roman" charset="0"/>
                <a:ea typeface="Times New Roman" charset="0"/>
                <a:cs typeface="Times New Roman" charset="0"/>
              </a:rPr>
            </a:br>
            <a:r>
              <a:rPr lang="en-US" sz="3200" dirty="0" smtClean="0">
                <a:latin typeface="Times New Roman" charset="0"/>
                <a:ea typeface="Times New Roman" charset="0"/>
                <a:cs typeface="Times New Roman" charset="0"/>
              </a:rPr>
              <a:t>Acute </a:t>
            </a:r>
            <a:r>
              <a:rPr lang="en-US" sz="3200" dirty="0">
                <a:latin typeface="Times New Roman" charset="0"/>
                <a:ea typeface="Times New Roman" charset="0"/>
                <a:cs typeface="Times New Roman" charset="0"/>
              </a:rPr>
              <a:t>myeloid </a:t>
            </a:r>
            <a:r>
              <a:rPr lang="en-US" sz="3200" dirty="0" err="1">
                <a:latin typeface="Times New Roman" charset="0"/>
                <a:ea typeface="Times New Roman" charset="0"/>
                <a:cs typeface="Times New Roman" charset="0"/>
              </a:rPr>
              <a:t>leukaemia</a:t>
            </a:r>
            <a:r>
              <a:rPr lang="en-US" sz="3200" dirty="0">
                <a:latin typeface="Times New Roman" charset="0"/>
                <a:ea typeface="Times New Roman" charset="0"/>
                <a:cs typeface="Times New Roman" charset="0"/>
              </a:rPr>
              <a:t> is a malignant disorder of </a:t>
            </a:r>
            <a:r>
              <a:rPr lang="en-US" sz="3200" dirty="0" err="1">
                <a:latin typeface="Times New Roman" charset="0"/>
                <a:ea typeface="Times New Roman" charset="0"/>
                <a:cs typeface="Times New Roman" charset="0"/>
              </a:rPr>
              <a:t>haemopoietic</a:t>
            </a:r>
            <a:r>
              <a:rPr lang="en-US" sz="3200" dirty="0">
                <a:latin typeface="Times New Roman" charset="0"/>
                <a:ea typeface="Times New Roman" charset="0"/>
                <a:cs typeface="Times New Roman" charset="0"/>
              </a:rPr>
              <a:t> stem cells </a:t>
            </a:r>
            <a:r>
              <a:rPr lang="en-US" sz="3200" dirty="0" err="1">
                <a:latin typeface="Times New Roman" charset="0"/>
                <a:ea typeface="Times New Roman" charset="0"/>
                <a:cs typeface="Times New Roman" charset="0"/>
              </a:rPr>
              <a:t>characterised</a:t>
            </a:r>
            <a:r>
              <a:rPr lang="en-US" sz="3200" dirty="0">
                <a:latin typeface="Times New Roman" charset="0"/>
                <a:ea typeface="Times New Roman" charset="0"/>
                <a:cs typeface="Times New Roman" charset="0"/>
              </a:rPr>
              <a:t> by clonal expansion of </a:t>
            </a:r>
            <a:r>
              <a:rPr lang="en-US" sz="3200" dirty="0" smtClean="0">
                <a:latin typeface="Times New Roman" charset="0"/>
                <a:ea typeface="Times New Roman" charset="0"/>
                <a:cs typeface="Times New Roman" charset="0"/>
              </a:rPr>
              <a:t>abnormally</a:t>
            </a:r>
            <a:br>
              <a:rPr lang="en-US" sz="3200" dirty="0" smtClean="0">
                <a:latin typeface="Times New Roman" charset="0"/>
                <a:ea typeface="Times New Roman" charset="0"/>
                <a:cs typeface="Times New Roman" charset="0"/>
              </a:rPr>
            </a:br>
            <a:r>
              <a:rPr lang="en-US" sz="3200" dirty="0" smtClean="0">
                <a:latin typeface="Times New Roman" charset="0"/>
                <a:ea typeface="Times New Roman" charset="0"/>
                <a:cs typeface="Times New Roman" charset="0"/>
              </a:rPr>
              <a:t> differentiated </a:t>
            </a:r>
            <a:r>
              <a:rPr lang="en-US" sz="3200" dirty="0">
                <a:latin typeface="Times New Roman" charset="0"/>
                <a:ea typeface="Times New Roman" charset="0"/>
                <a:cs typeface="Times New Roman" charset="0"/>
              </a:rPr>
              <a:t>blasts of myeloid lineage. </a:t>
            </a:r>
            <a:r>
              <a:rPr lang="en-US" sz="3200" dirty="0" smtClean="0">
                <a:latin typeface="Times New Roman" charset="0"/>
                <a:ea typeface="Times New Roman" charset="0"/>
                <a:cs typeface="Times New Roman" charset="0"/>
              </a:rPr>
              <a:t/>
            </a:r>
            <a:br>
              <a:rPr lang="en-US" sz="3200" dirty="0" smtClean="0">
                <a:latin typeface="Times New Roman" charset="0"/>
                <a:ea typeface="Times New Roman" charset="0"/>
                <a:cs typeface="Times New Roman" charset="0"/>
              </a:rPr>
            </a:br>
            <a:r>
              <a:rPr lang="en-US" sz="3200" dirty="0">
                <a:latin typeface="Times New Roman" charset="0"/>
                <a:ea typeface="Times New Roman" charset="0"/>
                <a:cs typeface="Times New Roman" charset="0"/>
              </a:rPr>
              <a:t/>
            </a:r>
            <a:br>
              <a:rPr lang="en-US" sz="3200" dirty="0">
                <a:latin typeface="Times New Roman" charset="0"/>
                <a:ea typeface="Times New Roman" charset="0"/>
                <a:cs typeface="Times New Roman" charset="0"/>
              </a:rPr>
            </a:br>
            <a:r>
              <a:rPr lang="en-US" sz="3200" dirty="0" smtClean="0">
                <a:latin typeface="Times New Roman" charset="0"/>
                <a:ea typeface="Times New Roman" charset="0"/>
                <a:cs typeface="Times New Roman" charset="0"/>
              </a:rPr>
              <a:t/>
            </a:r>
            <a:br>
              <a:rPr lang="en-US" sz="3200" dirty="0" smtClean="0">
                <a:latin typeface="Times New Roman" charset="0"/>
                <a:ea typeface="Times New Roman" charset="0"/>
                <a:cs typeface="Times New Roman" charset="0"/>
              </a:rPr>
            </a:br>
            <a:r>
              <a:rPr lang="en-US" sz="3200" dirty="0">
                <a:latin typeface="Times New Roman" charset="0"/>
                <a:ea typeface="Times New Roman" charset="0"/>
                <a:cs typeface="Times New Roman" charset="0"/>
              </a:rPr>
              <a:t/>
            </a:r>
            <a:br>
              <a:rPr lang="en-US" sz="3200" dirty="0">
                <a:latin typeface="Times New Roman" charset="0"/>
                <a:ea typeface="Times New Roman" charset="0"/>
                <a:cs typeface="Times New Roman" charset="0"/>
              </a:rPr>
            </a:br>
            <a:r>
              <a:rPr lang="en-US" sz="3200" dirty="0">
                <a:latin typeface="Times New Roman" charset="0"/>
                <a:ea typeface="Times New Roman" charset="0"/>
                <a:cs typeface="Times New Roman" charset="0"/>
              </a:rPr>
              <a:t/>
            </a:r>
            <a:br>
              <a:rPr lang="en-US" sz="3200" dirty="0">
                <a:latin typeface="Times New Roman" charset="0"/>
                <a:ea typeface="Times New Roman" charset="0"/>
                <a:cs typeface="Times New Roman" charset="0"/>
              </a:rPr>
            </a:br>
            <a:r>
              <a:rPr lang="en-US" sz="3200" dirty="0">
                <a:latin typeface="Times New Roman" charset="0"/>
                <a:ea typeface="Times New Roman" charset="0"/>
                <a:cs typeface="Times New Roman" charset="0"/>
              </a:rPr>
              <a:t/>
            </a:r>
            <a:br>
              <a:rPr lang="en-US" sz="3200" dirty="0">
                <a:latin typeface="Times New Roman" charset="0"/>
                <a:ea typeface="Times New Roman" charset="0"/>
                <a:cs typeface="Times New Roman" charset="0"/>
              </a:rPr>
            </a:br>
            <a:endParaRPr lang="en-US" sz="3200" dirty="0">
              <a:latin typeface="Times New Roman" charset="0"/>
              <a:ea typeface="Times New Roman" charset="0"/>
              <a:cs typeface="Times New Roman" charset="0"/>
            </a:endParaRPr>
          </a:p>
        </p:txBody>
      </p:sp>
    </p:spTree>
    <p:extLst>
      <p:ext uri="{BB962C8B-B14F-4D97-AF65-F5344CB8AC3E}">
        <p14:creationId xmlns="" xmlns:p14="http://schemas.microsoft.com/office/powerpoint/2010/main" val="12199614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869420"/>
          </a:xfrm>
        </p:spPr>
        <p:txBody>
          <a:bodyPr>
            <a:normAutofit/>
          </a:bodyPr>
          <a:lstStyle/>
          <a:p>
            <a:r>
              <a:rPr lang="en-US" sz="2800" dirty="0" smtClean="0">
                <a:latin typeface="Times New Roman" charset="0"/>
                <a:ea typeface="Times New Roman" charset="0"/>
                <a:cs typeface="Times New Roman" charset="0"/>
              </a:rPr>
              <a:t>-The average person’s life- time risk of developing ALL is less than one in 750. </a:t>
            </a:r>
            <a:br>
              <a:rPr lang="en-US" sz="2800" dirty="0" smtClean="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
            </a:r>
            <a:br>
              <a:rPr lang="en-US" sz="2800" dirty="0" smtClean="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-The risk is slightly higher in males than in females, and higher in whites than in African Americans </a:t>
            </a:r>
            <a:br>
              <a:rPr lang="en-US" sz="2800" dirty="0" smtClean="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
            </a:r>
            <a:br>
              <a:rPr lang="en-US" sz="2800" dirty="0" smtClean="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-The median age at diagnosis for ALL is 13 years and approximately 61 percent are diagnosed before the age of 20 years.</a:t>
            </a:r>
            <a:br>
              <a:rPr lang="en-US" sz="2800" dirty="0" smtClean="0">
                <a:latin typeface="Times New Roman" charset="0"/>
                <a:ea typeface="Times New Roman" charset="0"/>
                <a:cs typeface="Times New Roman" charset="0"/>
              </a:rPr>
            </a:br>
            <a:r>
              <a:rPr lang="en-US" sz="2400" dirty="0" smtClean="0">
                <a:latin typeface="Times New Roman" charset="0"/>
                <a:ea typeface="Times New Roman" charset="0"/>
                <a:cs typeface="Times New Roman" charset="0"/>
              </a:rPr>
              <a:t/>
            </a:r>
            <a:br>
              <a:rPr lang="en-US" sz="2400" dirty="0" smtClean="0">
                <a:latin typeface="Times New Roman" charset="0"/>
                <a:ea typeface="Times New Roman" charset="0"/>
                <a:cs typeface="Times New Roman" charset="0"/>
              </a:rPr>
            </a:br>
            <a:r>
              <a:rPr lang="en-US" sz="2400" dirty="0" smtClean="0">
                <a:latin typeface="Times New Roman" charset="0"/>
                <a:ea typeface="Times New Roman" charset="0"/>
                <a:cs typeface="Times New Roman" charset="0"/>
              </a:rPr>
              <a:t/>
            </a:r>
            <a:br>
              <a:rPr lang="en-US" sz="2400" dirty="0" smtClean="0">
                <a:latin typeface="Times New Roman" charset="0"/>
                <a:ea typeface="Times New Roman" charset="0"/>
                <a:cs typeface="Times New Roman" charset="0"/>
              </a:rPr>
            </a:br>
            <a:r>
              <a:rPr lang="en-US" sz="2400" dirty="0" smtClean="0">
                <a:latin typeface="Times New Roman" charset="0"/>
                <a:ea typeface="Times New Roman" charset="0"/>
                <a:cs typeface="Times New Roman" charset="0"/>
              </a:rPr>
              <a:t/>
            </a:r>
            <a:br>
              <a:rPr lang="en-US" sz="2400" dirty="0" smtClean="0">
                <a:latin typeface="Times New Roman" charset="0"/>
                <a:ea typeface="Times New Roman" charset="0"/>
                <a:cs typeface="Times New Roman" charset="0"/>
              </a:rPr>
            </a:br>
            <a:r>
              <a:rPr lang="en-US" sz="2400" dirty="0" smtClean="0">
                <a:latin typeface="Times New Roman" charset="0"/>
                <a:ea typeface="Times New Roman" charset="0"/>
                <a:cs typeface="Times New Roman" charset="0"/>
              </a:rPr>
              <a:t/>
            </a:r>
            <a:br>
              <a:rPr lang="en-US" sz="2400" dirty="0" smtClean="0">
                <a:latin typeface="Times New Roman" charset="0"/>
                <a:ea typeface="Times New Roman" charset="0"/>
                <a:cs typeface="Times New Roman" charset="0"/>
              </a:rPr>
            </a:br>
            <a:endParaRPr lang="en-US" sz="2800" dirty="0"/>
          </a:p>
        </p:txBody>
      </p:sp>
    </p:spTree>
    <p:extLst>
      <p:ext uri="{BB962C8B-B14F-4D97-AF65-F5344CB8AC3E}">
        <p14:creationId xmlns="" xmlns:p14="http://schemas.microsoft.com/office/powerpoint/2010/main" val="1330506385"/>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631" y="365125"/>
            <a:ext cx="11768447" cy="5762543"/>
          </a:xfrm>
        </p:spPr>
        <p:txBody>
          <a:bodyPr>
            <a:normAutofit/>
          </a:bodyPr>
          <a:lstStyle/>
          <a:p>
            <a:r>
              <a:rPr lang="en-US" sz="2800" b="1" u="sng" dirty="0" smtClean="0">
                <a:latin typeface="Times New Roman" charset="0"/>
                <a:ea typeface="Times New Roman" charset="0"/>
                <a:cs typeface="Times New Roman" charset="0"/>
              </a:rPr>
              <a:t>RISK FACTORS:-</a:t>
            </a:r>
            <a:br>
              <a:rPr lang="en-US" sz="2800" b="1" u="sng" dirty="0" smtClean="0">
                <a:latin typeface="Times New Roman" charset="0"/>
                <a:ea typeface="Times New Roman" charset="0"/>
                <a:cs typeface="Times New Roman" charset="0"/>
              </a:rPr>
            </a:br>
            <a:r>
              <a:rPr lang="en-US" sz="2800" b="1" u="sng" dirty="0" smtClean="0">
                <a:latin typeface="Times New Roman" charset="0"/>
                <a:ea typeface="Times New Roman" charset="0"/>
                <a:cs typeface="Times New Roman" charset="0"/>
              </a:rPr>
              <a:t/>
            </a:r>
            <a:br>
              <a:rPr lang="en-US" sz="2800" b="1" u="sng" dirty="0" smtClean="0">
                <a:latin typeface="Times New Roman" charset="0"/>
                <a:ea typeface="Times New Roman" charset="0"/>
                <a:cs typeface="Times New Roman" charset="0"/>
              </a:rPr>
            </a:br>
            <a:r>
              <a:rPr lang="en-US" sz="2800" b="1" u="sng" dirty="0" smtClean="0">
                <a:latin typeface="Times New Roman" charset="0"/>
                <a:ea typeface="Times New Roman" charset="0"/>
                <a:cs typeface="Times New Roman" charset="0"/>
              </a:rPr>
              <a:t>1.GENETIC SYNDROMES:-</a:t>
            </a:r>
            <a:br>
              <a:rPr lang="en-US" sz="2800" b="1" u="sng" dirty="0" smtClean="0">
                <a:latin typeface="Times New Roman" charset="0"/>
                <a:ea typeface="Times New Roman" charset="0"/>
                <a:cs typeface="Times New Roman" charset="0"/>
              </a:rPr>
            </a:br>
            <a:r>
              <a:rPr lang="en-US" sz="2800" b="1" u="sng" dirty="0">
                <a:latin typeface="Times New Roman" charset="0"/>
                <a:ea typeface="Times New Roman" charset="0"/>
                <a:cs typeface="Times New Roman" charset="0"/>
              </a:rPr>
              <a:t/>
            </a:r>
            <a:br>
              <a:rPr lang="en-US" sz="2800" b="1" u="sng" dirty="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-The </a:t>
            </a:r>
            <a:r>
              <a:rPr lang="en-US" sz="2800" dirty="0">
                <a:latin typeface="Times New Roman" charset="0"/>
                <a:ea typeface="Times New Roman" charset="0"/>
                <a:cs typeface="Times New Roman" charset="0"/>
              </a:rPr>
              <a:t>precise </a:t>
            </a:r>
            <a:r>
              <a:rPr lang="en-US" sz="2800" dirty="0" err="1">
                <a:latin typeface="Times New Roman" charset="0"/>
                <a:ea typeface="Times New Roman" charset="0"/>
                <a:cs typeface="Times New Roman" charset="0"/>
              </a:rPr>
              <a:t>pathogenetic</a:t>
            </a:r>
            <a:r>
              <a:rPr lang="en-US" sz="2800" dirty="0">
                <a:latin typeface="Times New Roman" charset="0"/>
                <a:ea typeface="Times New Roman" charset="0"/>
                <a:cs typeface="Times New Roman" charset="0"/>
              </a:rPr>
              <a:t> events leading to the development of ALL are unknown. </a:t>
            </a:r>
            <a:r>
              <a:rPr lang="en-US" sz="2800" dirty="0" smtClean="0">
                <a:latin typeface="Times New Roman" charset="0"/>
                <a:ea typeface="Times New Roman" charset="0"/>
                <a:cs typeface="Times New Roman" charset="0"/>
              </a:rPr>
              <a:t/>
            </a:r>
            <a:br>
              <a:rPr lang="en-US" sz="2800" dirty="0" smtClean="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
            </a:r>
            <a:br>
              <a:rPr lang="en-US" sz="2800" dirty="0" smtClean="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-Children </a:t>
            </a:r>
            <a:r>
              <a:rPr lang="en-US" sz="2800" dirty="0">
                <a:latin typeface="Times New Roman" charset="0"/>
                <a:ea typeface="Times New Roman" charset="0"/>
                <a:cs typeface="Times New Roman" charset="0"/>
              </a:rPr>
              <a:t>with Down </a:t>
            </a:r>
            <a:r>
              <a:rPr lang="en-US" sz="2800" dirty="0" smtClean="0">
                <a:latin typeface="Times New Roman" charset="0"/>
                <a:ea typeface="Times New Roman" charset="0"/>
                <a:cs typeface="Times New Roman" charset="0"/>
              </a:rPr>
              <a:t>syndrome </a:t>
            </a:r>
            <a:r>
              <a:rPr lang="en-US" sz="2800" dirty="0">
                <a:latin typeface="Times New Roman" charset="0"/>
                <a:ea typeface="Times New Roman" charset="0"/>
                <a:cs typeface="Times New Roman" charset="0"/>
              </a:rPr>
              <a:t>have a 10 to 30 times greater risk of </a:t>
            </a:r>
            <a:r>
              <a:rPr lang="en-US" sz="2800" dirty="0" smtClean="0">
                <a:latin typeface="Times New Roman" charset="0"/>
                <a:ea typeface="Times New Roman" charset="0"/>
                <a:cs typeface="Times New Roman" charset="0"/>
              </a:rPr>
              <a:t>leukemia. </a:t>
            </a:r>
            <a:br>
              <a:rPr lang="en-US" sz="2800" dirty="0" smtClean="0">
                <a:latin typeface="Times New Roman" charset="0"/>
                <a:ea typeface="Times New Roman" charset="0"/>
                <a:cs typeface="Times New Roman" charset="0"/>
              </a:rPr>
            </a:br>
            <a:r>
              <a:rPr lang="en-US" sz="2800" dirty="0">
                <a:latin typeface="Times New Roman" charset="0"/>
                <a:ea typeface="Times New Roman" charset="0"/>
                <a:cs typeface="Times New Roman" charset="0"/>
              </a:rPr>
              <a:t/>
            </a:r>
            <a:br>
              <a:rPr lang="en-US" sz="2800" dirty="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-Autosomal </a:t>
            </a:r>
            <a:r>
              <a:rPr lang="en-US" sz="2800" dirty="0">
                <a:latin typeface="Times New Roman" charset="0"/>
                <a:ea typeface="Times New Roman" charset="0"/>
                <a:cs typeface="Times New Roman" charset="0"/>
              </a:rPr>
              <a:t>recessive genetic diseases </a:t>
            </a:r>
            <a:r>
              <a:rPr lang="en-US" sz="2800" dirty="0" smtClean="0">
                <a:latin typeface="Times New Roman" charset="0"/>
                <a:ea typeface="Times New Roman" charset="0"/>
                <a:cs typeface="Times New Roman" charset="0"/>
              </a:rPr>
              <a:t>associated </a:t>
            </a:r>
            <a:r>
              <a:rPr lang="en-US" sz="2800" dirty="0">
                <a:latin typeface="Times New Roman" charset="0"/>
                <a:ea typeface="Times New Roman" charset="0"/>
                <a:cs typeface="Times New Roman" charset="0"/>
              </a:rPr>
              <a:t>with increased chromosomal fragility and a predisposition to ALL include ataxia-telangiectasia, Nijmegen breakage syndrome, and Bloom </a:t>
            </a:r>
            <a:r>
              <a:rPr lang="en-US" sz="2800" dirty="0" smtClean="0">
                <a:latin typeface="Times New Roman" charset="0"/>
                <a:ea typeface="Times New Roman" charset="0"/>
                <a:cs typeface="Times New Roman" charset="0"/>
              </a:rPr>
              <a:t>syndrome.</a:t>
            </a:r>
            <a:br>
              <a:rPr lang="en-US" sz="2800" dirty="0" smtClean="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
            </a:r>
            <a:br>
              <a:rPr lang="en-US" sz="2800" dirty="0" smtClean="0">
                <a:latin typeface="Times New Roman" charset="0"/>
                <a:ea typeface="Times New Roman" charset="0"/>
                <a:cs typeface="Times New Roman" charset="0"/>
              </a:rPr>
            </a:br>
            <a:endParaRPr lang="en-US" sz="2800" dirty="0">
              <a:latin typeface="Times New Roman" charset="0"/>
              <a:ea typeface="Times New Roman" charset="0"/>
              <a:cs typeface="Times New Roman" charset="0"/>
            </a:endParaRPr>
          </a:p>
        </p:txBody>
      </p:sp>
    </p:spTree>
    <p:extLst>
      <p:ext uri="{BB962C8B-B14F-4D97-AF65-F5344CB8AC3E}">
        <p14:creationId xmlns="" xmlns:p14="http://schemas.microsoft.com/office/powerpoint/2010/main" val="790900616"/>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8135" y="365125"/>
            <a:ext cx="10985665" cy="6237556"/>
          </a:xfrm>
        </p:spPr>
        <p:txBody>
          <a:bodyPr>
            <a:normAutofit/>
          </a:bodyPr>
          <a:lstStyle/>
          <a:p>
            <a:r>
              <a:rPr lang="en-US" sz="2800" b="1" u="sng" dirty="0" smtClean="0">
                <a:latin typeface="Times New Roman" charset="0"/>
                <a:ea typeface="Times New Roman" charset="0"/>
                <a:cs typeface="Times New Roman" charset="0"/>
              </a:rPr>
              <a:t>2.ENVIRONMENTAL FACTORS:-</a:t>
            </a:r>
            <a:r>
              <a:rPr lang="en-US" sz="2800" dirty="0" smtClean="0">
                <a:latin typeface="Times New Roman" charset="0"/>
                <a:ea typeface="Times New Roman" charset="0"/>
                <a:cs typeface="Times New Roman" charset="0"/>
              </a:rPr>
              <a:t/>
            </a:r>
            <a:br>
              <a:rPr lang="en-US" sz="2800" dirty="0" smtClean="0">
                <a:latin typeface="Times New Roman" charset="0"/>
                <a:ea typeface="Times New Roman" charset="0"/>
                <a:cs typeface="Times New Roman" charset="0"/>
              </a:rPr>
            </a:br>
            <a:r>
              <a:rPr lang="en-US" sz="2800" dirty="0">
                <a:latin typeface="Times New Roman" charset="0"/>
                <a:ea typeface="Times New Roman" charset="0"/>
                <a:cs typeface="Times New Roman" charset="0"/>
              </a:rPr>
              <a:t/>
            </a:r>
            <a:br>
              <a:rPr lang="en-US" sz="2800" dirty="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-In </a:t>
            </a:r>
            <a:r>
              <a:rPr lang="en-US" sz="2800" dirty="0">
                <a:latin typeface="Times New Roman" charset="0"/>
                <a:ea typeface="Times New Roman" charset="0"/>
                <a:cs typeface="Times New Roman" charset="0"/>
              </a:rPr>
              <a:t>utero </a:t>
            </a:r>
            <a:r>
              <a:rPr lang="en-US" sz="2800" dirty="0" smtClean="0">
                <a:latin typeface="Times New Roman" charset="0"/>
                <a:ea typeface="Times New Roman" charset="0"/>
                <a:cs typeface="Times New Roman" charset="0"/>
              </a:rPr>
              <a:t> </a:t>
            </a:r>
            <a:r>
              <a:rPr lang="en-US" sz="2800" dirty="0">
                <a:latin typeface="Times New Roman" charset="0"/>
                <a:ea typeface="Times New Roman" charset="0"/>
                <a:cs typeface="Times New Roman" charset="0"/>
              </a:rPr>
              <a:t>exposure to diagnostic x-rays confers a slightly increased risk of ALL </a:t>
            </a:r>
            <a:r>
              <a:rPr lang="en-US" sz="2800" dirty="0" smtClean="0">
                <a:latin typeface="Times New Roman" charset="0"/>
                <a:ea typeface="Times New Roman" charset="0"/>
                <a:cs typeface="Times New Roman" charset="0"/>
              </a:rPr>
              <a:t>.</a:t>
            </a:r>
            <a:br>
              <a:rPr lang="en-US" sz="2800" dirty="0" smtClean="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
            </a:r>
            <a:br>
              <a:rPr lang="en-US" sz="2800" dirty="0" smtClean="0">
                <a:latin typeface="Times New Roman" charset="0"/>
                <a:ea typeface="Times New Roman" charset="0"/>
                <a:cs typeface="Times New Roman" charset="0"/>
              </a:rPr>
            </a:br>
            <a:r>
              <a:rPr lang="en-US" sz="2800" dirty="0">
                <a:latin typeface="Times New Roman" charset="0"/>
                <a:ea typeface="Times New Roman" charset="0"/>
                <a:cs typeface="Times New Roman" charset="0"/>
              </a:rPr>
              <a:t/>
            </a:r>
            <a:br>
              <a:rPr lang="en-US" sz="2800" dirty="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-Pesticide exposure (occupational or home use) and parental cigarette smoking before or during pregnancy, administration of vitamin K to neonates, maternal alcohol consumption during </a:t>
            </a:r>
            <a:r>
              <a:rPr lang="en-US" sz="2800" dirty="0" err="1" smtClean="0">
                <a:latin typeface="Times New Roman" charset="0"/>
                <a:ea typeface="Times New Roman" charset="0"/>
                <a:cs typeface="Times New Roman" charset="0"/>
              </a:rPr>
              <a:t>preg</a:t>
            </a:r>
            <a:r>
              <a:rPr lang="en-US" sz="2800" dirty="0" smtClean="0">
                <a:latin typeface="Times New Roman" charset="0"/>
                <a:ea typeface="Times New Roman" charset="0"/>
                <a:cs typeface="Times New Roman" charset="0"/>
              </a:rPr>
              <a:t>- </a:t>
            </a:r>
            <a:r>
              <a:rPr lang="en-US" sz="2800" dirty="0" err="1" smtClean="0">
                <a:latin typeface="Times New Roman" charset="0"/>
                <a:ea typeface="Times New Roman" charset="0"/>
                <a:cs typeface="Times New Roman" charset="0"/>
              </a:rPr>
              <a:t>nancy</a:t>
            </a:r>
            <a:r>
              <a:rPr lang="en-US" sz="2800" dirty="0" smtClean="0">
                <a:latin typeface="Times New Roman" charset="0"/>
                <a:ea typeface="Times New Roman" charset="0"/>
                <a:cs typeface="Times New Roman" charset="0"/>
              </a:rPr>
              <a:t>, and increased consumption of dietary nitrites .</a:t>
            </a:r>
            <a:br>
              <a:rPr lang="en-US" sz="2800" dirty="0" smtClean="0">
                <a:latin typeface="Times New Roman" charset="0"/>
                <a:ea typeface="Times New Roman" charset="0"/>
                <a:cs typeface="Times New Roman" charset="0"/>
              </a:rPr>
            </a:br>
            <a:r>
              <a:rPr lang="en-US" sz="2800" dirty="0">
                <a:latin typeface="Times New Roman" charset="0"/>
                <a:ea typeface="Times New Roman" charset="0"/>
                <a:cs typeface="Times New Roman" charset="0"/>
              </a:rPr>
              <a:t/>
            </a:r>
            <a:br>
              <a:rPr lang="en-US" sz="2800" dirty="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
            </a:r>
            <a:br>
              <a:rPr lang="en-US" sz="2800" dirty="0" smtClean="0">
                <a:latin typeface="Times New Roman" charset="0"/>
                <a:ea typeface="Times New Roman" charset="0"/>
                <a:cs typeface="Times New Roman" charset="0"/>
              </a:rPr>
            </a:br>
            <a:r>
              <a:rPr lang="en-US" sz="2800" dirty="0">
                <a:latin typeface="Times New Roman" charset="0"/>
                <a:ea typeface="Times New Roman" charset="0"/>
                <a:cs typeface="Times New Roman" charset="0"/>
              </a:rPr>
              <a:t/>
            </a:r>
            <a:br>
              <a:rPr lang="en-US" sz="2800" dirty="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
            </a:r>
            <a:br>
              <a:rPr lang="en-US" sz="2800" dirty="0" smtClean="0">
                <a:latin typeface="Times New Roman" charset="0"/>
                <a:ea typeface="Times New Roman" charset="0"/>
                <a:cs typeface="Times New Roman" charset="0"/>
              </a:rPr>
            </a:br>
            <a:endParaRPr lang="en-US" sz="2800" dirty="0">
              <a:latin typeface="Times New Roman" charset="0"/>
              <a:ea typeface="Times New Roman" charset="0"/>
              <a:cs typeface="Times New Roman" charset="0"/>
            </a:endParaRPr>
          </a:p>
        </p:txBody>
      </p:sp>
    </p:spTree>
    <p:extLst>
      <p:ext uri="{BB962C8B-B14F-4D97-AF65-F5344CB8AC3E}">
        <p14:creationId xmlns="" xmlns:p14="http://schemas.microsoft.com/office/powerpoint/2010/main" val="43362449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631" y="365125"/>
            <a:ext cx="11128169" cy="6285057"/>
          </a:xfrm>
        </p:spPr>
        <p:txBody>
          <a:bodyPr>
            <a:normAutofit fontScale="90000"/>
          </a:bodyPr>
          <a:lstStyle/>
          <a:p>
            <a:r>
              <a:rPr lang="en-US" sz="2800" b="1" u="sng" dirty="0" smtClean="0">
                <a:latin typeface="Times New Roman" charset="0"/>
                <a:ea typeface="Times New Roman" charset="0"/>
                <a:cs typeface="Times New Roman" charset="0"/>
              </a:rPr>
              <a:t/>
            </a:r>
            <a:br>
              <a:rPr lang="en-US" sz="2800" b="1" u="sng" dirty="0" smtClean="0">
                <a:latin typeface="Times New Roman" charset="0"/>
                <a:ea typeface="Times New Roman" charset="0"/>
                <a:cs typeface="Times New Roman" charset="0"/>
              </a:rPr>
            </a:br>
            <a:r>
              <a:rPr lang="en-US" sz="2800" b="1" u="sng" dirty="0">
                <a:latin typeface="Times New Roman" charset="0"/>
                <a:ea typeface="Times New Roman" charset="0"/>
                <a:cs typeface="Times New Roman" charset="0"/>
              </a:rPr>
              <a:t/>
            </a:r>
            <a:br>
              <a:rPr lang="en-US" sz="2800" b="1" u="sng" dirty="0">
                <a:latin typeface="Times New Roman" charset="0"/>
                <a:ea typeface="Times New Roman" charset="0"/>
                <a:cs typeface="Times New Roman" charset="0"/>
              </a:rPr>
            </a:br>
            <a:r>
              <a:rPr lang="en-US" sz="2800" b="1" u="sng" dirty="0" smtClean="0">
                <a:latin typeface="Times New Roman" charset="0"/>
                <a:ea typeface="Times New Roman" charset="0"/>
                <a:cs typeface="Times New Roman" charset="0"/>
              </a:rPr>
              <a:t/>
            </a:r>
            <a:br>
              <a:rPr lang="en-US" sz="2800" b="1" u="sng" dirty="0" smtClean="0">
                <a:latin typeface="Times New Roman" charset="0"/>
                <a:ea typeface="Times New Roman" charset="0"/>
                <a:cs typeface="Times New Roman" charset="0"/>
              </a:rPr>
            </a:br>
            <a:r>
              <a:rPr lang="en-US" sz="2800" b="1" u="sng" dirty="0">
                <a:latin typeface="Times New Roman" charset="0"/>
                <a:ea typeface="Times New Roman" charset="0"/>
                <a:cs typeface="Times New Roman" charset="0"/>
              </a:rPr>
              <a:t/>
            </a:r>
            <a:br>
              <a:rPr lang="en-US" sz="2800" b="1" u="sng" dirty="0">
                <a:latin typeface="Times New Roman" charset="0"/>
                <a:ea typeface="Times New Roman" charset="0"/>
                <a:cs typeface="Times New Roman" charset="0"/>
              </a:rPr>
            </a:br>
            <a:r>
              <a:rPr lang="en-US" sz="2800" b="1" u="sng" dirty="0" smtClean="0">
                <a:latin typeface="Times New Roman" charset="0"/>
                <a:ea typeface="Times New Roman" charset="0"/>
                <a:cs typeface="Times New Roman" charset="0"/>
              </a:rPr>
              <a:t/>
            </a:r>
            <a:br>
              <a:rPr lang="en-US" sz="2800" b="1" u="sng" dirty="0" smtClean="0">
                <a:latin typeface="Times New Roman" charset="0"/>
                <a:ea typeface="Times New Roman" charset="0"/>
                <a:cs typeface="Times New Roman" charset="0"/>
              </a:rPr>
            </a:br>
            <a:r>
              <a:rPr lang="en-US" sz="2800" b="1" u="sng" dirty="0">
                <a:latin typeface="Times New Roman" charset="0"/>
                <a:ea typeface="Times New Roman" charset="0"/>
                <a:cs typeface="Times New Roman" charset="0"/>
              </a:rPr>
              <a:t/>
            </a:r>
            <a:br>
              <a:rPr lang="en-US" sz="2800" b="1" u="sng" dirty="0">
                <a:latin typeface="Times New Roman" charset="0"/>
                <a:ea typeface="Times New Roman" charset="0"/>
                <a:cs typeface="Times New Roman" charset="0"/>
              </a:rPr>
            </a:br>
            <a:r>
              <a:rPr lang="en-US" sz="2800" b="1" u="sng" dirty="0" smtClean="0">
                <a:latin typeface="Times New Roman" charset="0"/>
                <a:ea typeface="Times New Roman" charset="0"/>
                <a:cs typeface="Times New Roman" charset="0"/>
              </a:rPr>
              <a:t>3.ACQUIRED GENETIC CHANGES:-</a:t>
            </a:r>
            <a:br>
              <a:rPr lang="en-US" sz="2800" b="1" u="sng" dirty="0" smtClean="0">
                <a:latin typeface="Times New Roman" charset="0"/>
                <a:ea typeface="Times New Roman" charset="0"/>
                <a:cs typeface="Times New Roman" charset="0"/>
              </a:rPr>
            </a:br>
            <a:r>
              <a:rPr lang="en-US" sz="2800" dirty="0">
                <a:latin typeface="Times New Roman" charset="0"/>
                <a:ea typeface="Times New Roman" charset="0"/>
                <a:cs typeface="Times New Roman" charset="0"/>
              </a:rPr>
              <a:t/>
            </a:r>
            <a:br>
              <a:rPr lang="en-US" sz="2800" dirty="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-Chromosomal changes that can lead to it are translocations </a:t>
            </a:r>
            <a:r>
              <a:rPr lang="en-US" sz="2800" dirty="0">
                <a:latin typeface="Times New Roman" charset="0"/>
                <a:ea typeface="Times New Roman" charset="0"/>
                <a:cs typeface="Times New Roman" charset="0"/>
              </a:rPr>
              <a:t>(the most frequent abnormality), inversions, deletions, point mutations, and </a:t>
            </a:r>
            <a:r>
              <a:rPr lang="en-US" sz="2800" dirty="0" err="1">
                <a:latin typeface="Times New Roman" charset="0"/>
                <a:ea typeface="Times New Roman" charset="0"/>
                <a:cs typeface="Times New Roman" charset="0"/>
              </a:rPr>
              <a:t>ampli</a:t>
            </a:r>
            <a:r>
              <a:rPr lang="en-US" sz="2800" dirty="0">
                <a:latin typeface="Times New Roman" charset="0"/>
                <a:ea typeface="Times New Roman" charset="0"/>
                <a:cs typeface="Times New Roman" charset="0"/>
              </a:rPr>
              <a:t> </a:t>
            </a:r>
            <a:r>
              <a:rPr lang="en-US" sz="2800" dirty="0" err="1" smtClean="0">
                <a:latin typeface="Times New Roman" charset="0"/>
                <a:ea typeface="Times New Roman" charset="0"/>
                <a:cs typeface="Times New Roman" charset="0"/>
              </a:rPr>
              <a:t>fications</a:t>
            </a:r>
            <a:r>
              <a:rPr lang="en-US" sz="2800" dirty="0" smtClean="0">
                <a:latin typeface="Times New Roman" charset="0"/>
                <a:ea typeface="Times New Roman" charset="0"/>
                <a:cs typeface="Times New Roman" charset="0"/>
              </a:rPr>
              <a:t> involving various genes. </a:t>
            </a:r>
            <a:br>
              <a:rPr lang="en-US" sz="2800" dirty="0" smtClean="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
            </a:r>
            <a:br>
              <a:rPr lang="en-US" sz="2800" dirty="0" smtClean="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-EX. deletion </a:t>
            </a:r>
            <a:r>
              <a:rPr lang="en-US" sz="2800" dirty="0">
                <a:latin typeface="Times New Roman" charset="0"/>
                <a:ea typeface="Times New Roman" charset="0"/>
                <a:cs typeface="Times New Roman" charset="0"/>
              </a:rPr>
              <a:t>of the </a:t>
            </a:r>
            <a:r>
              <a:rPr lang="en-US" sz="2800" i="1" dirty="0">
                <a:latin typeface="Times New Roman" charset="0"/>
                <a:ea typeface="Times New Roman" charset="0"/>
                <a:cs typeface="Times New Roman" charset="0"/>
              </a:rPr>
              <a:t>CDKN2A/CDKN2B </a:t>
            </a:r>
            <a:r>
              <a:rPr lang="en-US" sz="2800" dirty="0">
                <a:latin typeface="Times New Roman" charset="0"/>
                <a:ea typeface="Times New Roman" charset="0"/>
                <a:cs typeface="Times New Roman" charset="0"/>
              </a:rPr>
              <a:t>tumor-suppressor </a:t>
            </a:r>
            <a:r>
              <a:rPr lang="en-US" sz="2800" dirty="0" smtClean="0">
                <a:latin typeface="Times New Roman" charset="0"/>
                <a:ea typeface="Times New Roman" charset="0"/>
                <a:cs typeface="Times New Roman" charset="0"/>
              </a:rPr>
              <a:t>locus </a:t>
            </a:r>
            <a:r>
              <a:rPr lang="en-US" sz="2800" dirty="0">
                <a:latin typeface="Times New Roman" charset="0"/>
                <a:ea typeface="Times New Roman" charset="0"/>
                <a:cs typeface="Times New Roman" charset="0"/>
              </a:rPr>
              <a:t>and mutations of </a:t>
            </a:r>
            <a:r>
              <a:rPr lang="en-US" sz="2800" i="1" dirty="0">
                <a:latin typeface="Times New Roman" charset="0"/>
                <a:ea typeface="Times New Roman" charset="0"/>
                <a:cs typeface="Times New Roman" charset="0"/>
              </a:rPr>
              <a:t>NOTCH1 </a:t>
            </a:r>
            <a:r>
              <a:rPr lang="en-US" sz="2800" dirty="0">
                <a:latin typeface="Times New Roman" charset="0"/>
                <a:ea typeface="Times New Roman" charset="0"/>
                <a:cs typeface="Times New Roman" charset="0"/>
              </a:rPr>
              <a:t>in T-cell ALL </a:t>
            </a:r>
            <a:r>
              <a:rPr lang="en-US" sz="2800" dirty="0" smtClean="0">
                <a:latin typeface="Times New Roman" charset="0"/>
                <a:ea typeface="Times New Roman" charset="0"/>
                <a:cs typeface="Times New Roman" charset="0"/>
              </a:rPr>
              <a:t>.</a:t>
            </a:r>
            <a:br>
              <a:rPr lang="en-US" sz="2800" dirty="0" smtClean="0">
                <a:latin typeface="Times New Roman" charset="0"/>
                <a:ea typeface="Times New Roman" charset="0"/>
                <a:cs typeface="Times New Roman" charset="0"/>
              </a:rPr>
            </a:br>
            <a:r>
              <a:rPr lang="en-US" sz="2800" dirty="0">
                <a:latin typeface="Times New Roman" charset="0"/>
                <a:ea typeface="Times New Roman" charset="0"/>
                <a:cs typeface="Times New Roman" charset="0"/>
              </a:rPr>
              <a:t/>
            </a:r>
            <a:br>
              <a:rPr lang="en-US" sz="2800" dirty="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4.</a:t>
            </a:r>
            <a:r>
              <a:rPr lang="en-US" sz="2800" b="1" u="sng" dirty="0" smtClean="0">
                <a:latin typeface="Times New Roman" charset="0"/>
                <a:ea typeface="Times New Roman" charset="0"/>
                <a:cs typeface="Times New Roman" charset="0"/>
              </a:rPr>
              <a:t> INFECTIOUS AGENTS:-</a:t>
            </a:r>
            <a:br>
              <a:rPr lang="en-US" sz="2800" b="1" u="sng" dirty="0" smtClean="0">
                <a:latin typeface="Times New Roman" charset="0"/>
                <a:ea typeface="Times New Roman" charset="0"/>
                <a:cs typeface="Times New Roman" charset="0"/>
              </a:rPr>
            </a:br>
            <a:r>
              <a:rPr lang="en-US" sz="2800" b="1" u="sng" dirty="0" smtClean="0">
                <a:latin typeface="Times New Roman" charset="0"/>
                <a:ea typeface="Times New Roman" charset="0"/>
                <a:cs typeface="Times New Roman" charset="0"/>
              </a:rPr>
              <a:t/>
            </a:r>
            <a:br>
              <a:rPr lang="en-US" sz="2800" b="1" u="sng" dirty="0" smtClean="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-Human T-cell leukemia virus I (HTLV-I), endemic in Japan and the Caribbean, is the etiological agent for adult T-cell leukemia/ lymphoma, an aggressive adult T-cell leukemia.</a:t>
            </a:r>
            <a:br>
              <a:rPr lang="en-US" sz="2800" dirty="0" smtClean="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
            </a:r>
            <a:br>
              <a:rPr lang="en-US" sz="2800" dirty="0" smtClean="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-In the endemic African type of </a:t>
            </a:r>
            <a:r>
              <a:rPr lang="en-US" sz="2800" dirty="0" err="1" smtClean="0">
                <a:latin typeface="Times New Roman" charset="0"/>
                <a:ea typeface="Times New Roman" charset="0"/>
                <a:cs typeface="Times New Roman" charset="0"/>
              </a:rPr>
              <a:t>Burkitt’s</a:t>
            </a:r>
            <a:r>
              <a:rPr lang="en-US" sz="2800" dirty="0" smtClean="0">
                <a:latin typeface="Times New Roman" charset="0"/>
                <a:ea typeface="Times New Roman" charset="0"/>
                <a:cs typeface="Times New Roman" charset="0"/>
              </a:rPr>
              <a:t> lymphoma, the Epstein-Barr virus, a DNA virus of the herpes family, has been implicated as a potential causative agent. </a:t>
            </a:r>
            <a:br>
              <a:rPr lang="en-US" sz="2800" dirty="0" smtClean="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
            </a:r>
            <a:br>
              <a:rPr lang="en-US" sz="2800" dirty="0" smtClean="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
            </a:r>
            <a:br>
              <a:rPr lang="en-US" sz="2800" dirty="0" smtClean="0">
                <a:latin typeface="Times New Roman" charset="0"/>
                <a:ea typeface="Times New Roman" charset="0"/>
                <a:cs typeface="Times New Roman" charset="0"/>
              </a:rPr>
            </a:br>
            <a:r>
              <a:rPr lang="en-US" sz="2800" dirty="0">
                <a:latin typeface="Times New Roman" charset="0"/>
                <a:ea typeface="Times New Roman" charset="0"/>
                <a:cs typeface="Times New Roman" charset="0"/>
              </a:rPr>
              <a:t/>
            </a:r>
            <a:br>
              <a:rPr lang="en-US" sz="2800" dirty="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
            </a:r>
            <a:br>
              <a:rPr lang="en-US" sz="2800" dirty="0" smtClean="0">
                <a:latin typeface="Times New Roman" charset="0"/>
                <a:ea typeface="Times New Roman" charset="0"/>
                <a:cs typeface="Times New Roman" charset="0"/>
              </a:rPr>
            </a:br>
            <a:r>
              <a:rPr lang="en-US" sz="2800" dirty="0">
                <a:latin typeface="Times New Roman" charset="0"/>
                <a:ea typeface="Times New Roman" charset="0"/>
                <a:cs typeface="Times New Roman" charset="0"/>
              </a:rPr>
              <a:t/>
            </a:r>
            <a:br>
              <a:rPr lang="en-US" sz="2800" dirty="0">
                <a:latin typeface="Times New Roman" charset="0"/>
                <a:ea typeface="Times New Roman" charset="0"/>
                <a:cs typeface="Times New Roman" charset="0"/>
              </a:rPr>
            </a:br>
            <a:endParaRPr lang="en-US" sz="2800" dirty="0">
              <a:latin typeface="Times New Roman" charset="0"/>
              <a:ea typeface="Times New Roman" charset="0"/>
              <a:cs typeface="Times New Roman" charset="0"/>
            </a:endParaRPr>
          </a:p>
        </p:txBody>
      </p:sp>
    </p:spTree>
    <p:extLst>
      <p:ext uri="{BB962C8B-B14F-4D97-AF65-F5344CB8AC3E}">
        <p14:creationId xmlns="" xmlns:p14="http://schemas.microsoft.com/office/powerpoint/2010/main" val="173201201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4384" y="365125"/>
            <a:ext cx="11009416" cy="5940672"/>
          </a:xfrm>
        </p:spPr>
        <p:txBody>
          <a:bodyPr>
            <a:normAutofit/>
          </a:bodyPr>
          <a:lstStyle/>
          <a:p>
            <a:r>
              <a:rPr lang="en-US" sz="2800" b="1" u="sng" dirty="0" smtClean="0">
                <a:latin typeface="Times New Roman" charset="0"/>
                <a:ea typeface="Times New Roman" charset="0"/>
                <a:cs typeface="Times New Roman" charset="0"/>
              </a:rPr>
              <a:t>CLINICAL FEATURES:-</a:t>
            </a:r>
            <a:r>
              <a:rPr lang="en-US" sz="2800" dirty="0" smtClean="0">
                <a:latin typeface="Times New Roman" charset="0"/>
                <a:ea typeface="Times New Roman" charset="0"/>
                <a:cs typeface="Times New Roman" charset="0"/>
              </a:rPr>
              <a:t/>
            </a:r>
            <a:br>
              <a:rPr lang="en-US" sz="2800" dirty="0" smtClean="0">
                <a:latin typeface="Times New Roman" charset="0"/>
                <a:ea typeface="Times New Roman" charset="0"/>
                <a:cs typeface="Times New Roman" charset="0"/>
              </a:rPr>
            </a:br>
            <a:r>
              <a:rPr lang="en-US" sz="2800" dirty="0">
                <a:latin typeface="Times New Roman" charset="0"/>
                <a:ea typeface="Times New Roman" charset="0"/>
                <a:cs typeface="Times New Roman" charset="0"/>
              </a:rPr>
              <a:t/>
            </a:r>
            <a:br>
              <a:rPr lang="en-US" sz="2800" dirty="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-The </a:t>
            </a:r>
            <a:r>
              <a:rPr lang="en-US" sz="2800" dirty="0">
                <a:latin typeface="Times New Roman" charset="0"/>
                <a:ea typeface="Times New Roman" charset="0"/>
                <a:cs typeface="Times New Roman" charset="0"/>
              </a:rPr>
              <a:t>clinical presentation of ALL is highly variable. </a:t>
            </a:r>
            <a:r>
              <a:rPr lang="en-US" sz="2800" dirty="0" smtClean="0">
                <a:latin typeface="Times New Roman" charset="0"/>
                <a:ea typeface="Times New Roman" charset="0"/>
                <a:cs typeface="Times New Roman" charset="0"/>
              </a:rPr>
              <a:t/>
            </a:r>
            <a:br>
              <a:rPr lang="en-US" sz="2800" dirty="0" smtClean="0">
                <a:latin typeface="Times New Roman" charset="0"/>
                <a:ea typeface="Times New Roman" charset="0"/>
                <a:cs typeface="Times New Roman" charset="0"/>
              </a:rPr>
            </a:br>
            <a:r>
              <a:rPr lang="en-US" sz="2800" dirty="0">
                <a:latin typeface="Times New Roman" charset="0"/>
                <a:ea typeface="Times New Roman" charset="0"/>
                <a:cs typeface="Times New Roman" charset="0"/>
              </a:rPr>
              <a:t/>
            </a:r>
            <a:br>
              <a:rPr lang="en-US" sz="2800" dirty="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-Symptoms </a:t>
            </a:r>
            <a:r>
              <a:rPr lang="en-US" sz="2800" dirty="0">
                <a:latin typeface="Times New Roman" charset="0"/>
                <a:ea typeface="Times New Roman" charset="0"/>
                <a:cs typeface="Times New Roman" charset="0"/>
              </a:rPr>
              <a:t>may appear insidiously or acutely. </a:t>
            </a:r>
            <a:r>
              <a:rPr lang="en-US" sz="2800" dirty="0" smtClean="0">
                <a:latin typeface="Times New Roman" charset="0"/>
                <a:ea typeface="Times New Roman" charset="0"/>
                <a:cs typeface="Times New Roman" charset="0"/>
              </a:rPr>
              <a:t/>
            </a:r>
            <a:br>
              <a:rPr lang="en-US" sz="2800" dirty="0" smtClean="0">
                <a:latin typeface="Times New Roman" charset="0"/>
                <a:ea typeface="Times New Roman" charset="0"/>
                <a:cs typeface="Times New Roman" charset="0"/>
              </a:rPr>
            </a:br>
            <a:r>
              <a:rPr lang="en-US" sz="2800" dirty="0">
                <a:latin typeface="Times New Roman" charset="0"/>
                <a:ea typeface="Times New Roman" charset="0"/>
                <a:cs typeface="Times New Roman" charset="0"/>
              </a:rPr>
              <a:t/>
            </a:r>
            <a:br>
              <a:rPr lang="en-US" sz="2800" dirty="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-The </a:t>
            </a:r>
            <a:r>
              <a:rPr lang="en-US" sz="2800" dirty="0">
                <a:latin typeface="Times New Roman" charset="0"/>
                <a:ea typeface="Times New Roman" charset="0"/>
                <a:cs typeface="Times New Roman" charset="0"/>
              </a:rPr>
              <a:t>presenting features generally </a:t>
            </a:r>
            <a:r>
              <a:rPr lang="en-US" sz="2800" dirty="0" smtClean="0">
                <a:latin typeface="Times New Roman" charset="0"/>
                <a:ea typeface="Times New Roman" charset="0"/>
                <a:cs typeface="Times New Roman" charset="0"/>
              </a:rPr>
              <a:t>reflect </a:t>
            </a:r>
            <a:r>
              <a:rPr lang="en-US" sz="2800" dirty="0">
                <a:latin typeface="Times New Roman" charset="0"/>
                <a:ea typeface="Times New Roman" charset="0"/>
                <a:cs typeface="Times New Roman" charset="0"/>
              </a:rPr>
              <a:t>the degree of marrow failure and the extent of </a:t>
            </a:r>
            <a:r>
              <a:rPr lang="en-US" sz="2800" dirty="0" err="1">
                <a:latin typeface="Times New Roman" charset="0"/>
                <a:ea typeface="Times New Roman" charset="0"/>
                <a:cs typeface="Times New Roman" charset="0"/>
              </a:rPr>
              <a:t>extramedullary</a:t>
            </a:r>
            <a:r>
              <a:rPr lang="en-US" sz="2800" dirty="0">
                <a:latin typeface="Times New Roman" charset="0"/>
                <a:ea typeface="Times New Roman" charset="0"/>
                <a:cs typeface="Times New Roman" charset="0"/>
              </a:rPr>
              <a:t> spread </a:t>
            </a:r>
            <a:r>
              <a:rPr lang="en-US" sz="2800" dirty="0" smtClean="0">
                <a:latin typeface="Times New Roman" charset="0"/>
                <a:ea typeface="Times New Roman" charset="0"/>
                <a:cs typeface="Times New Roman" charset="0"/>
              </a:rPr>
              <a:t>.</a:t>
            </a:r>
            <a:br>
              <a:rPr lang="en-US" sz="2800" dirty="0" smtClean="0">
                <a:latin typeface="Times New Roman" charset="0"/>
                <a:ea typeface="Times New Roman" charset="0"/>
                <a:cs typeface="Times New Roman" charset="0"/>
              </a:rPr>
            </a:br>
            <a:r>
              <a:rPr lang="en-US" sz="2800" dirty="0">
                <a:latin typeface="Times New Roman" charset="0"/>
                <a:ea typeface="Times New Roman" charset="0"/>
                <a:cs typeface="Times New Roman" charset="0"/>
              </a:rPr>
              <a:t/>
            </a:r>
            <a:br>
              <a:rPr lang="en-US" sz="2800" dirty="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-Approximately </a:t>
            </a:r>
            <a:r>
              <a:rPr lang="en-US" sz="2800" dirty="0">
                <a:latin typeface="Times New Roman" charset="0"/>
                <a:ea typeface="Times New Roman" charset="0"/>
                <a:cs typeface="Times New Roman" charset="0"/>
              </a:rPr>
              <a:t>half of patients present with fever, which can be caused by either neutropenia-induced infection or </a:t>
            </a:r>
            <a:r>
              <a:rPr lang="en-US" sz="2800" dirty="0" smtClean="0">
                <a:latin typeface="Times New Roman" charset="0"/>
                <a:ea typeface="Times New Roman" charset="0"/>
                <a:cs typeface="Times New Roman" charset="0"/>
              </a:rPr>
              <a:t> released cytokines. </a:t>
            </a:r>
            <a:br>
              <a:rPr lang="en-US" sz="2800" dirty="0" smtClean="0">
                <a:latin typeface="Times New Roman" charset="0"/>
                <a:ea typeface="Times New Roman" charset="0"/>
                <a:cs typeface="Times New Roman" charset="0"/>
              </a:rPr>
            </a:br>
            <a:endParaRPr lang="en-US" sz="2800" dirty="0">
              <a:latin typeface="Times New Roman" charset="0"/>
              <a:ea typeface="Times New Roman" charset="0"/>
              <a:cs typeface="Times New Roman" charset="0"/>
            </a:endParaRPr>
          </a:p>
        </p:txBody>
      </p:sp>
    </p:spTree>
    <p:extLst>
      <p:ext uri="{BB962C8B-B14F-4D97-AF65-F5344CB8AC3E}">
        <p14:creationId xmlns="" xmlns:p14="http://schemas.microsoft.com/office/powerpoint/2010/main" val="849361287"/>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4379" y="166254"/>
            <a:ext cx="11863450" cy="6691745"/>
          </a:xfrm>
        </p:spPr>
        <p:txBody>
          <a:bodyPr>
            <a:noAutofit/>
          </a:bodyPr>
          <a:lstStyle/>
          <a:p>
            <a:r>
              <a:rPr lang="en-US" sz="2800" dirty="0" smtClean="0">
                <a:latin typeface="Times New Roman" charset="0"/>
                <a:ea typeface="Times New Roman" charset="0"/>
                <a:cs typeface="Times New Roman" charset="0"/>
              </a:rPr>
              <a:t/>
            </a:r>
            <a:br>
              <a:rPr lang="en-US" sz="2800" dirty="0" smtClean="0">
                <a:latin typeface="Times New Roman" charset="0"/>
                <a:ea typeface="Times New Roman" charset="0"/>
                <a:cs typeface="Times New Roman" charset="0"/>
              </a:rPr>
            </a:br>
            <a:r>
              <a:rPr lang="en-US" sz="2800" dirty="0">
                <a:latin typeface="Times New Roman" charset="0"/>
                <a:ea typeface="Times New Roman" charset="0"/>
                <a:cs typeface="Times New Roman" charset="0"/>
              </a:rPr>
              <a:t/>
            </a:r>
            <a:br>
              <a:rPr lang="en-US" sz="2800" dirty="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
            </a:r>
            <a:br>
              <a:rPr lang="en-US" sz="2800" dirty="0" smtClean="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-Fatigue, lethargy, dyspnea and lightheadedness due to </a:t>
            </a:r>
            <a:r>
              <a:rPr lang="en-US" sz="2800" dirty="0" err="1" smtClean="0">
                <a:latin typeface="Times New Roman" charset="0"/>
                <a:ea typeface="Times New Roman" charset="0"/>
                <a:cs typeface="Times New Roman" charset="0"/>
              </a:rPr>
              <a:t>anaemia</a:t>
            </a:r>
            <a:r>
              <a:rPr lang="en-US" sz="2800" dirty="0" smtClean="0">
                <a:latin typeface="Times New Roman" charset="0"/>
                <a:ea typeface="Times New Roman" charset="0"/>
                <a:cs typeface="Times New Roman" charset="0"/>
              </a:rPr>
              <a:t>.</a:t>
            </a:r>
            <a:br>
              <a:rPr lang="en-US" sz="2800" dirty="0" smtClean="0">
                <a:latin typeface="Times New Roman" charset="0"/>
                <a:ea typeface="Times New Roman" charset="0"/>
                <a:cs typeface="Times New Roman" charset="0"/>
              </a:rPr>
            </a:br>
            <a:r>
              <a:rPr lang="en-US" sz="2800" dirty="0">
                <a:latin typeface="Times New Roman" charset="0"/>
                <a:ea typeface="Times New Roman" charset="0"/>
                <a:cs typeface="Times New Roman" charset="0"/>
              </a:rPr>
              <a:t/>
            </a:r>
            <a:br>
              <a:rPr lang="en-US" sz="2800" dirty="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-Limp </a:t>
            </a:r>
            <a:r>
              <a:rPr lang="en-US" sz="2800" dirty="0">
                <a:latin typeface="Times New Roman" charset="0"/>
                <a:ea typeface="Times New Roman" charset="0"/>
                <a:cs typeface="Times New Roman" charset="0"/>
              </a:rPr>
              <a:t>from bone pain or arthralgia, or an unwillingness to walk because of leukemic </a:t>
            </a:r>
            <a:r>
              <a:rPr lang="en-US" sz="2800" dirty="0" smtClean="0">
                <a:latin typeface="Times New Roman" charset="0"/>
                <a:ea typeface="Times New Roman" charset="0"/>
                <a:cs typeface="Times New Roman" charset="0"/>
              </a:rPr>
              <a:t>infiltration </a:t>
            </a:r>
            <a:r>
              <a:rPr lang="en-US" sz="2800" dirty="0">
                <a:latin typeface="Times New Roman" charset="0"/>
                <a:ea typeface="Times New Roman" charset="0"/>
                <a:cs typeface="Times New Roman" charset="0"/>
              </a:rPr>
              <a:t>of the periosteum, bone, or joint or because of expansion of the marrow cavity by leukemia cells.</a:t>
            </a:r>
            <a:r>
              <a:rPr lang="en-US" sz="2800" dirty="0" smtClean="0">
                <a:effectLst/>
                <a:latin typeface="Times New Roman" charset="0"/>
                <a:ea typeface="Times New Roman" charset="0"/>
                <a:cs typeface="Times New Roman" charset="0"/>
              </a:rPr>
              <a:t> </a:t>
            </a:r>
            <a:br>
              <a:rPr lang="en-US" sz="2800" dirty="0" smtClean="0">
                <a:effectLst/>
                <a:latin typeface="Times New Roman" charset="0"/>
                <a:ea typeface="Times New Roman" charset="0"/>
                <a:cs typeface="Times New Roman" charset="0"/>
              </a:rPr>
            </a:br>
            <a:r>
              <a:rPr lang="en-US" sz="2800" dirty="0">
                <a:latin typeface="Times New Roman" charset="0"/>
                <a:ea typeface="Times New Roman" charset="0"/>
                <a:cs typeface="Times New Roman" charset="0"/>
              </a:rPr>
              <a:t/>
            </a:r>
            <a:br>
              <a:rPr lang="en-US" sz="2800" dirty="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-Less </a:t>
            </a:r>
            <a:r>
              <a:rPr lang="en-US" sz="2800" dirty="0">
                <a:latin typeface="Times New Roman" charset="0"/>
                <a:ea typeface="Times New Roman" charset="0"/>
                <a:cs typeface="Times New Roman" charset="0"/>
              </a:rPr>
              <a:t>common signs and symptoms include headache, vomiting, altered mental function, </a:t>
            </a:r>
            <a:r>
              <a:rPr lang="en-US" sz="2800" dirty="0" smtClean="0">
                <a:latin typeface="Times New Roman" charset="0"/>
                <a:ea typeface="Times New Roman" charset="0"/>
                <a:cs typeface="Times New Roman" charset="0"/>
              </a:rPr>
              <a:t>oliguria</a:t>
            </a:r>
            <a:r>
              <a:rPr lang="en-US" sz="2800" dirty="0">
                <a:latin typeface="Times New Roman" charset="0"/>
                <a:ea typeface="Times New Roman" charset="0"/>
                <a:cs typeface="Times New Roman" charset="0"/>
              </a:rPr>
              <a:t>, and </a:t>
            </a:r>
            <a:r>
              <a:rPr lang="en-US" sz="2800" dirty="0" smtClean="0">
                <a:latin typeface="Times New Roman" charset="0"/>
                <a:ea typeface="Times New Roman" charset="0"/>
                <a:cs typeface="Times New Roman" charset="0"/>
              </a:rPr>
              <a:t>anuria.</a:t>
            </a:r>
            <a:br>
              <a:rPr lang="en-US" sz="2800" dirty="0" smtClean="0">
                <a:latin typeface="Times New Roman" charset="0"/>
                <a:ea typeface="Times New Roman" charset="0"/>
                <a:cs typeface="Times New Roman" charset="0"/>
              </a:rPr>
            </a:br>
            <a:r>
              <a:rPr lang="en-US" sz="2800" dirty="0">
                <a:latin typeface="Times New Roman" charset="0"/>
                <a:ea typeface="Times New Roman" charset="0"/>
                <a:cs typeface="Times New Roman" charset="0"/>
              </a:rPr>
              <a:t/>
            </a:r>
            <a:br>
              <a:rPr lang="en-US" sz="2800" dirty="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a:t>
            </a:r>
            <a:r>
              <a:rPr lang="en-US" sz="2800" dirty="0">
                <a:latin typeface="Times New Roman" charset="0"/>
                <a:ea typeface="Times New Roman" charset="0"/>
                <a:cs typeface="Times New Roman" charset="0"/>
              </a:rPr>
              <a:t>cough, dyspnea, orthopnea, stridor, cyanosis, dysphagia, facial edema, increased intra- cranial pressure, and sometimes syncope</a:t>
            </a:r>
            <a:r>
              <a:rPr lang="en-US" sz="2800" dirty="0" smtClean="0">
                <a:effectLst/>
                <a:latin typeface="Times New Roman" charset="0"/>
                <a:ea typeface="Times New Roman" charset="0"/>
                <a:cs typeface="Times New Roman" charset="0"/>
              </a:rPr>
              <a:t> due to </a:t>
            </a:r>
            <a:r>
              <a:rPr lang="en-US" sz="2800" dirty="0" smtClean="0">
                <a:latin typeface="Times New Roman" charset="0"/>
                <a:ea typeface="Times New Roman" charset="0"/>
                <a:cs typeface="Times New Roman" charset="0"/>
              </a:rPr>
              <a:t>anterior </a:t>
            </a:r>
            <a:r>
              <a:rPr lang="en-US" sz="2800" dirty="0">
                <a:latin typeface="Times New Roman" charset="0"/>
                <a:ea typeface="Times New Roman" charset="0"/>
                <a:cs typeface="Times New Roman" charset="0"/>
              </a:rPr>
              <a:t>mediastinal mass can compress the great vessels and trachea and possibly lead to the superior vena cava syndrome</a:t>
            </a:r>
            <a:r>
              <a:rPr lang="en-US" sz="2800" dirty="0" smtClean="0">
                <a:effectLst/>
                <a:latin typeface="Times New Roman" charset="0"/>
                <a:ea typeface="Times New Roman" charset="0"/>
                <a:cs typeface="Times New Roman" charset="0"/>
              </a:rPr>
              <a:t> .</a:t>
            </a:r>
            <a:r>
              <a:rPr lang="en-US" sz="2800" dirty="0" smtClean="0">
                <a:latin typeface="Times New Roman" charset="0"/>
                <a:ea typeface="Times New Roman" charset="0"/>
                <a:cs typeface="Times New Roman" charset="0"/>
              </a:rPr>
              <a:t/>
            </a:r>
            <a:br>
              <a:rPr lang="en-US" sz="2800" dirty="0" smtClean="0">
                <a:latin typeface="Times New Roman" charset="0"/>
                <a:ea typeface="Times New Roman" charset="0"/>
                <a:cs typeface="Times New Roman" charset="0"/>
              </a:rPr>
            </a:br>
            <a:r>
              <a:rPr lang="en-US" sz="2800" dirty="0">
                <a:latin typeface="Times New Roman" charset="0"/>
                <a:ea typeface="Times New Roman" charset="0"/>
                <a:cs typeface="Times New Roman" charset="0"/>
              </a:rPr>
              <a:t/>
            </a:r>
            <a:br>
              <a:rPr lang="en-US" sz="2800" dirty="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-Rarely ,life-threatening </a:t>
            </a:r>
            <a:r>
              <a:rPr lang="en-US" sz="2800" dirty="0">
                <a:latin typeface="Times New Roman" charset="0"/>
                <a:ea typeface="Times New Roman" charset="0"/>
                <a:cs typeface="Times New Roman" charset="0"/>
              </a:rPr>
              <a:t>infection or bleeding (e.g., intracranial hematoma).</a:t>
            </a:r>
            <a:r>
              <a:rPr lang="en-US" sz="2800" dirty="0" smtClean="0">
                <a:effectLst/>
                <a:latin typeface="Times New Roman" charset="0"/>
                <a:ea typeface="Times New Roman" charset="0"/>
                <a:cs typeface="Times New Roman" charset="0"/>
              </a:rPr>
              <a:t> </a:t>
            </a:r>
            <a:br>
              <a:rPr lang="en-US" sz="2800" dirty="0" smtClean="0">
                <a:effectLst/>
                <a:latin typeface="Times New Roman" charset="0"/>
                <a:ea typeface="Times New Roman" charset="0"/>
                <a:cs typeface="Times New Roman" charset="0"/>
              </a:rPr>
            </a:br>
            <a:r>
              <a:rPr lang="en-US" sz="2800" dirty="0">
                <a:latin typeface="Times New Roman" charset="0"/>
                <a:ea typeface="Times New Roman" charset="0"/>
                <a:cs typeface="Times New Roman" charset="0"/>
              </a:rPr>
              <a:t/>
            </a:r>
            <a:br>
              <a:rPr lang="en-US" sz="2800" dirty="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
            </a:r>
            <a:br>
              <a:rPr lang="en-US" sz="2800" dirty="0" smtClean="0">
                <a:latin typeface="Times New Roman" charset="0"/>
                <a:ea typeface="Times New Roman" charset="0"/>
                <a:cs typeface="Times New Roman" charset="0"/>
              </a:rPr>
            </a:br>
            <a:endParaRPr lang="en-US" sz="2800" dirty="0">
              <a:latin typeface="Times New Roman" charset="0"/>
              <a:ea typeface="Times New Roman" charset="0"/>
              <a:cs typeface="Times New Roman" charset="0"/>
            </a:endParaRPr>
          </a:p>
        </p:txBody>
      </p:sp>
    </p:spTree>
    <p:extLst>
      <p:ext uri="{BB962C8B-B14F-4D97-AF65-F5344CB8AC3E}">
        <p14:creationId xmlns="" xmlns:p14="http://schemas.microsoft.com/office/powerpoint/2010/main" val="1115787623"/>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3761" y="365125"/>
            <a:ext cx="10950039" cy="6047550"/>
          </a:xfrm>
        </p:spPr>
        <p:txBody>
          <a:bodyPr>
            <a:normAutofit/>
          </a:bodyPr>
          <a:lstStyle/>
          <a:p>
            <a:r>
              <a:rPr lang="en-US" sz="2800" b="1" u="sng" dirty="0" smtClean="0">
                <a:latin typeface="Times New Roman" charset="0"/>
                <a:ea typeface="Times New Roman" charset="0"/>
                <a:cs typeface="Times New Roman" charset="0"/>
              </a:rPr>
              <a:t>PHYSICAL FINDINGS:-</a:t>
            </a:r>
            <a:r>
              <a:rPr lang="en-US" sz="2800" dirty="0" smtClean="0">
                <a:latin typeface="Times New Roman" charset="0"/>
                <a:ea typeface="Times New Roman" charset="0"/>
                <a:cs typeface="Times New Roman" charset="0"/>
              </a:rPr>
              <a:t/>
            </a:r>
            <a:br>
              <a:rPr lang="en-US" sz="2800" dirty="0" smtClean="0">
                <a:latin typeface="Times New Roman" charset="0"/>
                <a:ea typeface="Times New Roman" charset="0"/>
                <a:cs typeface="Times New Roman" charset="0"/>
              </a:rPr>
            </a:br>
            <a:r>
              <a:rPr lang="en-US" sz="2800" dirty="0">
                <a:latin typeface="Times New Roman" charset="0"/>
                <a:ea typeface="Times New Roman" charset="0"/>
                <a:cs typeface="Times New Roman" charset="0"/>
              </a:rPr>
              <a:t/>
            </a:r>
            <a:br>
              <a:rPr lang="en-US" sz="2800" dirty="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-Pallor</a:t>
            </a:r>
            <a:r>
              <a:rPr lang="en-US" sz="2800" dirty="0">
                <a:latin typeface="Times New Roman" charset="0"/>
                <a:ea typeface="Times New Roman" charset="0"/>
                <a:cs typeface="Times New Roman" charset="0"/>
              </a:rPr>
              <a:t>, </a:t>
            </a:r>
            <a:r>
              <a:rPr lang="en-US" sz="2800" dirty="0" err="1">
                <a:latin typeface="Times New Roman" charset="0"/>
                <a:ea typeface="Times New Roman" charset="0"/>
                <a:cs typeface="Times New Roman" charset="0"/>
              </a:rPr>
              <a:t>petechiae</a:t>
            </a:r>
            <a:r>
              <a:rPr lang="en-US" sz="2800" dirty="0">
                <a:latin typeface="Times New Roman" charset="0"/>
                <a:ea typeface="Times New Roman" charset="0"/>
                <a:cs typeface="Times New Roman" charset="0"/>
              </a:rPr>
              <a:t>, and ecchymosis in the skin and mucous membranes, and bone tenderness as a result of </a:t>
            </a:r>
            <a:r>
              <a:rPr lang="en-US" sz="2800" dirty="0" smtClean="0">
                <a:latin typeface="Times New Roman" charset="0"/>
                <a:ea typeface="Times New Roman" charset="0"/>
                <a:cs typeface="Times New Roman" charset="0"/>
              </a:rPr>
              <a:t>leukemic infiltration </a:t>
            </a:r>
            <a:r>
              <a:rPr lang="en-US" sz="2800" dirty="0">
                <a:latin typeface="Times New Roman" charset="0"/>
                <a:ea typeface="Times New Roman" charset="0"/>
                <a:cs typeface="Times New Roman" charset="0"/>
              </a:rPr>
              <a:t>or hemorrhage that stretches the </a:t>
            </a:r>
            <a:r>
              <a:rPr lang="en-US" sz="2800" dirty="0" smtClean="0">
                <a:latin typeface="Times New Roman" charset="0"/>
                <a:ea typeface="Times New Roman" charset="0"/>
                <a:cs typeface="Times New Roman" charset="0"/>
              </a:rPr>
              <a:t>periosteum.</a:t>
            </a:r>
            <a:br>
              <a:rPr lang="en-US" sz="2800" dirty="0" smtClean="0">
                <a:latin typeface="Times New Roman" charset="0"/>
                <a:ea typeface="Times New Roman" charset="0"/>
                <a:cs typeface="Times New Roman" charset="0"/>
              </a:rPr>
            </a:br>
            <a:r>
              <a:rPr lang="en-US" sz="2800" dirty="0">
                <a:latin typeface="Times New Roman" charset="0"/>
                <a:ea typeface="Times New Roman" charset="0"/>
                <a:cs typeface="Times New Roman" charset="0"/>
              </a:rPr>
              <a:t/>
            </a:r>
            <a:br>
              <a:rPr lang="en-US" sz="2800" dirty="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a:t>
            </a:r>
            <a:r>
              <a:rPr lang="en-US" sz="2800" dirty="0" err="1" smtClean="0">
                <a:latin typeface="Times New Roman" charset="0"/>
                <a:ea typeface="Times New Roman" charset="0"/>
                <a:cs typeface="Times New Roman" charset="0"/>
              </a:rPr>
              <a:t>Organomegaly</a:t>
            </a:r>
            <a:r>
              <a:rPr lang="en-US" sz="2800" dirty="0" smtClean="0">
                <a:effectLst/>
                <a:latin typeface="Times New Roman" charset="0"/>
                <a:ea typeface="Times New Roman" charset="0"/>
                <a:cs typeface="Times New Roman" charset="0"/>
              </a:rPr>
              <a:t> (</a:t>
            </a:r>
            <a:r>
              <a:rPr lang="en-US" sz="2800" dirty="0">
                <a:latin typeface="Times New Roman" charset="0"/>
                <a:ea typeface="Times New Roman" charset="0"/>
                <a:cs typeface="Times New Roman" charset="0"/>
              </a:rPr>
              <a:t>Liver, spleen, and lymph nodes </a:t>
            </a:r>
            <a:r>
              <a:rPr lang="en-US" sz="2800" dirty="0" smtClean="0">
                <a:latin typeface="Times New Roman" charset="0"/>
                <a:ea typeface="Times New Roman" charset="0"/>
                <a:cs typeface="Times New Roman" charset="0"/>
              </a:rPr>
              <a:t>)</a:t>
            </a:r>
            <a:br>
              <a:rPr lang="en-US" sz="2800" dirty="0" smtClean="0">
                <a:latin typeface="Times New Roman" charset="0"/>
                <a:ea typeface="Times New Roman" charset="0"/>
                <a:cs typeface="Times New Roman" charset="0"/>
              </a:rPr>
            </a:br>
            <a:r>
              <a:rPr lang="en-US" sz="2800" dirty="0">
                <a:latin typeface="Times New Roman" charset="0"/>
                <a:ea typeface="Times New Roman" charset="0"/>
                <a:cs typeface="Times New Roman" charset="0"/>
              </a:rPr>
              <a:t/>
            </a:r>
            <a:br>
              <a:rPr lang="en-US" sz="2800" dirty="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a:t>
            </a:r>
            <a:r>
              <a:rPr lang="en-US" sz="2800" dirty="0">
                <a:latin typeface="Times New Roman" charset="0"/>
                <a:ea typeface="Times New Roman" charset="0"/>
                <a:cs typeface="Times New Roman" charset="0"/>
              </a:rPr>
              <a:t>Painless enlargement of the scrotum can be a sign of testicular leukemia cell </a:t>
            </a:r>
            <a:r>
              <a:rPr lang="en-US" sz="2800" dirty="0" smtClean="0">
                <a:latin typeface="Times New Roman" charset="0"/>
                <a:ea typeface="Times New Roman" charset="0"/>
                <a:cs typeface="Times New Roman" charset="0"/>
              </a:rPr>
              <a:t>infiltration </a:t>
            </a:r>
            <a:r>
              <a:rPr lang="en-US" sz="2800" dirty="0">
                <a:latin typeface="Times New Roman" charset="0"/>
                <a:ea typeface="Times New Roman" charset="0"/>
                <a:cs typeface="Times New Roman" charset="0"/>
              </a:rPr>
              <a:t>or </a:t>
            </a:r>
            <a:r>
              <a:rPr lang="en-US" sz="2800" dirty="0" smtClean="0">
                <a:latin typeface="Times New Roman" charset="0"/>
                <a:ea typeface="Times New Roman" charset="0"/>
                <a:cs typeface="Times New Roman" charset="0"/>
              </a:rPr>
              <a:t>hydrocele</a:t>
            </a:r>
            <a:r>
              <a:rPr lang="en-US" sz="2800" dirty="0">
                <a:latin typeface="Times New Roman" charset="0"/>
                <a:ea typeface="Times New Roman" charset="0"/>
                <a:cs typeface="Times New Roman" charset="0"/>
              </a:rPr>
              <a:t>, the latter resulting from lymphatic obstruction.</a:t>
            </a:r>
            <a:r>
              <a:rPr lang="en-US" sz="2800" dirty="0" smtClean="0">
                <a:effectLst/>
                <a:latin typeface="Times New Roman" charset="0"/>
                <a:ea typeface="Times New Roman" charset="0"/>
                <a:cs typeface="Times New Roman" charset="0"/>
              </a:rPr>
              <a:t> </a:t>
            </a:r>
            <a:br>
              <a:rPr lang="en-US" sz="2800" dirty="0" smtClean="0">
                <a:effectLst/>
                <a:latin typeface="Times New Roman" charset="0"/>
                <a:ea typeface="Times New Roman" charset="0"/>
                <a:cs typeface="Times New Roman" charset="0"/>
              </a:rPr>
            </a:br>
            <a:r>
              <a:rPr lang="en-US" sz="2800" dirty="0">
                <a:latin typeface="Times New Roman" charset="0"/>
                <a:ea typeface="Times New Roman" charset="0"/>
                <a:cs typeface="Times New Roman" charset="0"/>
              </a:rPr>
              <a:t/>
            </a:r>
            <a:br>
              <a:rPr lang="en-US" sz="2800" dirty="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
            </a:r>
            <a:br>
              <a:rPr lang="en-US" sz="2800" dirty="0" smtClean="0">
                <a:latin typeface="Times New Roman" charset="0"/>
                <a:ea typeface="Times New Roman" charset="0"/>
                <a:cs typeface="Times New Roman" charset="0"/>
              </a:rPr>
            </a:br>
            <a:r>
              <a:rPr lang="en-US" sz="2800" dirty="0">
                <a:latin typeface="Times New Roman" charset="0"/>
                <a:ea typeface="Times New Roman" charset="0"/>
                <a:cs typeface="Times New Roman" charset="0"/>
              </a:rPr>
              <a:t/>
            </a:r>
            <a:br>
              <a:rPr lang="en-US" sz="2800" dirty="0">
                <a:latin typeface="Times New Roman" charset="0"/>
                <a:ea typeface="Times New Roman" charset="0"/>
                <a:cs typeface="Times New Roman" charset="0"/>
              </a:rPr>
            </a:br>
            <a:endParaRPr lang="en-US" sz="2800" dirty="0">
              <a:latin typeface="Times New Roman" charset="0"/>
              <a:ea typeface="Times New Roman" charset="0"/>
              <a:cs typeface="Times New Roman" charset="0"/>
            </a:endParaRPr>
          </a:p>
        </p:txBody>
      </p:sp>
    </p:spTree>
    <p:extLst>
      <p:ext uri="{BB962C8B-B14F-4D97-AF65-F5344CB8AC3E}">
        <p14:creationId xmlns="" xmlns:p14="http://schemas.microsoft.com/office/powerpoint/2010/main" val="62845060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4384" y="365125"/>
            <a:ext cx="11009416" cy="5774418"/>
          </a:xfrm>
        </p:spPr>
        <p:txBody>
          <a:bodyPr>
            <a:normAutofit/>
          </a:bodyPr>
          <a:lstStyle/>
          <a:p>
            <a:r>
              <a:rPr lang="en-US" sz="2800" dirty="0">
                <a:latin typeface="Times New Roman" charset="0"/>
                <a:ea typeface="Times New Roman" charset="0"/>
                <a:cs typeface="Times New Roman" charset="0"/>
              </a:rPr>
              <a:t>Other uncommon presenting features include </a:t>
            </a:r>
            <a:r>
              <a:rPr lang="en-US" sz="2800" dirty="0" smtClean="0">
                <a:latin typeface="Times New Roman" charset="0"/>
                <a:ea typeface="Times New Roman" charset="0"/>
                <a:cs typeface="Times New Roman" charset="0"/>
              </a:rPr>
              <a:t>:-</a:t>
            </a:r>
            <a:br>
              <a:rPr lang="en-US" sz="2800" dirty="0" smtClean="0">
                <a:latin typeface="Times New Roman" charset="0"/>
                <a:ea typeface="Times New Roman" charset="0"/>
                <a:cs typeface="Times New Roman" charset="0"/>
              </a:rPr>
            </a:br>
            <a:r>
              <a:rPr lang="en-US" sz="2800" dirty="0">
                <a:latin typeface="Times New Roman" charset="0"/>
                <a:ea typeface="Times New Roman" charset="0"/>
                <a:cs typeface="Times New Roman" charset="0"/>
              </a:rPr>
              <a:t/>
            </a:r>
            <a:br>
              <a:rPr lang="en-US" sz="2800" dirty="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-Ocular </a:t>
            </a:r>
            <a:r>
              <a:rPr lang="en-US" sz="2800" dirty="0">
                <a:latin typeface="Times New Roman" charset="0"/>
                <a:ea typeface="Times New Roman" charset="0"/>
                <a:cs typeface="Times New Roman" charset="0"/>
              </a:rPr>
              <a:t>involvement (leukemic </a:t>
            </a:r>
            <a:r>
              <a:rPr lang="en-US" sz="2800" dirty="0" smtClean="0">
                <a:latin typeface="Times New Roman" charset="0"/>
                <a:ea typeface="Times New Roman" charset="0"/>
                <a:cs typeface="Times New Roman" charset="0"/>
              </a:rPr>
              <a:t>infiltration </a:t>
            </a:r>
            <a:r>
              <a:rPr lang="en-US" sz="2800" dirty="0">
                <a:latin typeface="Times New Roman" charset="0"/>
                <a:ea typeface="Times New Roman" charset="0"/>
                <a:cs typeface="Times New Roman" charset="0"/>
              </a:rPr>
              <a:t>of the orbit, optic nerve, retina, iris, cornea, or conjunctiva), </a:t>
            </a:r>
            <a:r>
              <a:rPr lang="en-US" sz="2800" dirty="0" smtClean="0">
                <a:latin typeface="Times New Roman" charset="0"/>
                <a:ea typeface="Times New Roman" charset="0"/>
                <a:cs typeface="Times New Roman" charset="0"/>
              </a:rPr>
              <a:t/>
            </a:r>
            <a:br>
              <a:rPr lang="en-US" sz="2800" dirty="0" smtClean="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
            </a:r>
            <a:br>
              <a:rPr lang="en-US" sz="2800" dirty="0" smtClean="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a:t>
            </a:r>
            <a:r>
              <a:rPr lang="en-US" sz="2800" dirty="0">
                <a:latin typeface="Times New Roman" charset="0"/>
                <a:ea typeface="Times New Roman" charset="0"/>
                <a:cs typeface="Times New Roman" charset="0"/>
              </a:rPr>
              <a:t>S</a:t>
            </a:r>
            <a:r>
              <a:rPr lang="en-US" sz="2800" dirty="0" smtClean="0">
                <a:latin typeface="Times New Roman" charset="0"/>
                <a:ea typeface="Times New Roman" charset="0"/>
                <a:cs typeface="Times New Roman" charset="0"/>
              </a:rPr>
              <a:t>ubcutaneous </a:t>
            </a:r>
            <a:r>
              <a:rPr lang="en-US" sz="2800" dirty="0">
                <a:latin typeface="Times New Roman" charset="0"/>
                <a:ea typeface="Times New Roman" charset="0"/>
                <a:cs typeface="Times New Roman" charset="0"/>
              </a:rPr>
              <a:t>nodules (leukemia cutis), </a:t>
            </a:r>
            <a:r>
              <a:rPr lang="en-US" sz="2800" dirty="0" smtClean="0">
                <a:latin typeface="Times New Roman" charset="0"/>
                <a:ea typeface="Times New Roman" charset="0"/>
                <a:cs typeface="Times New Roman" charset="0"/>
              </a:rPr>
              <a:t/>
            </a:r>
            <a:br>
              <a:rPr lang="en-US" sz="2800" dirty="0" smtClean="0">
                <a:latin typeface="Times New Roman" charset="0"/>
                <a:ea typeface="Times New Roman" charset="0"/>
                <a:cs typeface="Times New Roman" charset="0"/>
              </a:rPr>
            </a:br>
            <a:r>
              <a:rPr lang="en-US" sz="2800" dirty="0">
                <a:latin typeface="Times New Roman" charset="0"/>
                <a:ea typeface="Times New Roman" charset="0"/>
                <a:cs typeface="Times New Roman" charset="0"/>
              </a:rPr>
              <a:t/>
            </a:r>
            <a:br>
              <a:rPr lang="en-US" sz="2800" dirty="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-Enlarged </a:t>
            </a:r>
            <a:r>
              <a:rPr lang="en-US" sz="2800" dirty="0">
                <a:latin typeface="Times New Roman" charset="0"/>
                <a:ea typeface="Times New Roman" charset="0"/>
                <a:cs typeface="Times New Roman" charset="0"/>
              </a:rPr>
              <a:t>salivary glands (</a:t>
            </a:r>
            <a:r>
              <a:rPr lang="en-US" sz="2800" dirty="0" err="1">
                <a:latin typeface="Times New Roman" charset="0"/>
                <a:ea typeface="Times New Roman" charset="0"/>
                <a:cs typeface="Times New Roman" charset="0"/>
              </a:rPr>
              <a:t>Mikulicz</a:t>
            </a:r>
            <a:r>
              <a:rPr lang="en-US" sz="2800" dirty="0">
                <a:latin typeface="Times New Roman" charset="0"/>
                <a:ea typeface="Times New Roman" charset="0"/>
                <a:cs typeface="Times New Roman" charset="0"/>
              </a:rPr>
              <a:t> syndrome), </a:t>
            </a:r>
            <a:r>
              <a:rPr lang="en-US" sz="2800" dirty="0" smtClean="0">
                <a:latin typeface="Times New Roman" charset="0"/>
                <a:ea typeface="Times New Roman" charset="0"/>
                <a:cs typeface="Times New Roman" charset="0"/>
              </a:rPr>
              <a:t/>
            </a:r>
            <a:br>
              <a:rPr lang="en-US" sz="2800" dirty="0" smtClean="0">
                <a:latin typeface="Times New Roman" charset="0"/>
                <a:ea typeface="Times New Roman" charset="0"/>
                <a:cs typeface="Times New Roman" charset="0"/>
              </a:rPr>
            </a:br>
            <a:r>
              <a:rPr lang="en-US" sz="2800" dirty="0">
                <a:latin typeface="Times New Roman" charset="0"/>
                <a:ea typeface="Times New Roman" charset="0"/>
                <a:cs typeface="Times New Roman" charset="0"/>
              </a:rPr>
              <a:t/>
            </a:r>
            <a:br>
              <a:rPr lang="en-US" sz="2800" dirty="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-Cranial </a:t>
            </a:r>
            <a:r>
              <a:rPr lang="en-US" sz="2800" dirty="0">
                <a:latin typeface="Times New Roman" charset="0"/>
                <a:ea typeface="Times New Roman" charset="0"/>
                <a:cs typeface="Times New Roman" charset="0"/>
              </a:rPr>
              <a:t>nerve palsy, and </a:t>
            </a:r>
            <a:r>
              <a:rPr lang="en-US" sz="2800" dirty="0" smtClean="0">
                <a:latin typeface="Times New Roman" charset="0"/>
                <a:ea typeface="Times New Roman" charset="0"/>
                <a:cs typeface="Times New Roman" charset="0"/>
              </a:rPr>
              <a:t/>
            </a:r>
            <a:br>
              <a:rPr lang="en-US" sz="2800" dirty="0" smtClean="0">
                <a:latin typeface="Times New Roman" charset="0"/>
                <a:ea typeface="Times New Roman" charset="0"/>
                <a:cs typeface="Times New Roman" charset="0"/>
              </a:rPr>
            </a:br>
            <a:r>
              <a:rPr lang="en-US" sz="2800" dirty="0">
                <a:latin typeface="Times New Roman" charset="0"/>
                <a:ea typeface="Times New Roman" charset="0"/>
                <a:cs typeface="Times New Roman" charset="0"/>
              </a:rPr>
              <a:t/>
            </a:r>
            <a:br>
              <a:rPr lang="en-US" sz="2800" dirty="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-Priapism </a:t>
            </a:r>
            <a:r>
              <a:rPr lang="en-US" sz="2800" dirty="0">
                <a:latin typeface="Times New Roman" charset="0"/>
                <a:ea typeface="Times New Roman" charset="0"/>
                <a:cs typeface="Times New Roman" charset="0"/>
              </a:rPr>
              <a:t>(</a:t>
            </a:r>
            <a:r>
              <a:rPr lang="en-US" sz="2800" dirty="0" smtClean="0">
                <a:latin typeface="Times New Roman" charset="0"/>
                <a:ea typeface="Times New Roman" charset="0"/>
                <a:cs typeface="Times New Roman" charset="0"/>
              </a:rPr>
              <a:t>resulting </a:t>
            </a:r>
            <a:r>
              <a:rPr lang="en-US" sz="2800" dirty="0">
                <a:latin typeface="Times New Roman" charset="0"/>
                <a:ea typeface="Times New Roman" charset="0"/>
                <a:cs typeface="Times New Roman" charset="0"/>
              </a:rPr>
              <a:t>from </a:t>
            </a:r>
            <a:r>
              <a:rPr lang="en-US" sz="2800" dirty="0" err="1">
                <a:latin typeface="Times New Roman" charset="0"/>
                <a:ea typeface="Times New Roman" charset="0"/>
                <a:cs typeface="Times New Roman" charset="0"/>
              </a:rPr>
              <a:t>leukostasis</a:t>
            </a:r>
            <a:r>
              <a:rPr lang="en-US" sz="2800" dirty="0">
                <a:latin typeface="Times New Roman" charset="0"/>
                <a:ea typeface="Times New Roman" charset="0"/>
                <a:cs typeface="Times New Roman" charset="0"/>
              </a:rPr>
              <a:t> of the corpora </a:t>
            </a:r>
            <a:r>
              <a:rPr lang="en-US" sz="2800" dirty="0" err="1">
                <a:latin typeface="Times New Roman" charset="0"/>
                <a:ea typeface="Times New Roman" charset="0"/>
                <a:cs typeface="Times New Roman" charset="0"/>
              </a:rPr>
              <a:t>cavernosa</a:t>
            </a:r>
            <a:r>
              <a:rPr lang="en-US" sz="2800" dirty="0">
                <a:latin typeface="Times New Roman" charset="0"/>
                <a:ea typeface="Times New Roman" charset="0"/>
                <a:cs typeface="Times New Roman" charset="0"/>
              </a:rPr>
              <a:t> and dorsal veins or sacral nerve involvement).</a:t>
            </a:r>
            <a:r>
              <a:rPr lang="en-US" sz="2800" dirty="0" smtClean="0">
                <a:effectLst/>
                <a:latin typeface="Times New Roman" charset="0"/>
                <a:ea typeface="Times New Roman" charset="0"/>
                <a:cs typeface="Times New Roman" charset="0"/>
              </a:rPr>
              <a:t> </a:t>
            </a:r>
            <a:endParaRPr lang="en-US" sz="2800" dirty="0">
              <a:latin typeface="Times New Roman" charset="0"/>
              <a:ea typeface="Times New Roman" charset="0"/>
              <a:cs typeface="Times New Roman" charset="0"/>
            </a:endParaRPr>
          </a:p>
        </p:txBody>
      </p:sp>
    </p:spTree>
    <p:extLst>
      <p:ext uri="{BB962C8B-B14F-4D97-AF65-F5344CB8AC3E}">
        <p14:creationId xmlns="" xmlns:p14="http://schemas.microsoft.com/office/powerpoint/2010/main" val="100182291"/>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9382" y="365125"/>
            <a:ext cx="11104418" cy="6083176"/>
          </a:xfrm>
        </p:spPr>
        <p:txBody>
          <a:bodyPr>
            <a:normAutofit/>
          </a:bodyPr>
          <a:lstStyle/>
          <a:p>
            <a:r>
              <a:rPr lang="en-US" sz="2800" dirty="0" smtClean="0"/>
              <a:t/>
            </a:r>
            <a:br>
              <a:rPr lang="en-US" sz="2800" dirty="0" smtClean="0"/>
            </a:br>
            <a:r>
              <a:rPr lang="en-US" sz="2800" b="1" u="sng" dirty="0" smtClean="0">
                <a:latin typeface="Times New Roman" charset="0"/>
                <a:ea typeface="Times New Roman" charset="0"/>
                <a:cs typeface="Times New Roman" charset="0"/>
              </a:rPr>
              <a:t>LABORATORY EXAMINATION:-</a:t>
            </a:r>
            <a:r>
              <a:rPr lang="en-US" sz="2800" dirty="0" smtClean="0">
                <a:latin typeface="Times New Roman" charset="0"/>
                <a:ea typeface="Times New Roman" charset="0"/>
                <a:cs typeface="Times New Roman" charset="0"/>
              </a:rPr>
              <a:t/>
            </a:r>
            <a:br>
              <a:rPr lang="en-US" sz="2800" dirty="0" smtClean="0">
                <a:latin typeface="Times New Roman" charset="0"/>
                <a:ea typeface="Times New Roman" charset="0"/>
                <a:cs typeface="Times New Roman" charset="0"/>
              </a:rPr>
            </a:br>
            <a:r>
              <a:rPr lang="en-US" sz="2800" dirty="0">
                <a:latin typeface="Times New Roman" charset="0"/>
                <a:ea typeface="Times New Roman" charset="0"/>
                <a:cs typeface="Times New Roman" charset="0"/>
              </a:rPr>
              <a:t/>
            </a:r>
            <a:br>
              <a:rPr lang="en-US" sz="2800" dirty="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-Anemia</a:t>
            </a:r>
            <a:r>
              <a:rPr lang="en-US" sz="2800" dirty="0">
                <a:latin typeface="Times New Roman" charset="0"/>
                <a:ea typeface="Times New Roman" charset="0"/>
                <a:cs typeface="Times New Roman" charset="0"/>
              </a:rPr>
              <a:t>, neutropenia, and </a:t>
            </a:r>
            <a:r>
              <a:rPr lang="en-US" sz="2800" dirty="0" smtClean="0">
                <a:latin typeface="Times New Roman" charset="0"/>
                <a:ea typeface="Times New Roman" charset="0"/>
                <a:cs typeface="Times New Roman" charset="0"/>
              </a:rPr>
              <a:t>thrombocytopenia</a:t>
            </a:r>
            <a:br>
              <a:rPr lang="en-US" sz="2800" dirty="0" smtClean="0">
                <a:latin typeface="Times New Roman" charset="0"/>
                <a:ea typeface="Times New Roman" charset="0"/>
                <a:cs typeface="Times New Roman" charset="0"/>
              </a:rPr>
            </a:br>
            <a:r>
              <a:rPr lang="en-US" sz="2800" dirty="0">
                <a:latin typeface="Times New Roman" charset="0"/>
                <a:ea typeface="Times New Roman" charset="0"/>
                <a:cs typeface="Times New Roman" charset="0"/>
              </a:rPr>
              <a:t/>
            </a:r>
            <a:br>
              <a:rPr lang="en-US" sz="2800" dirty="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a:t>
            </a:r>
            <a:r>
              <a:rPr lang="en-US" sz="2800" dirty="0" err="1" smtClean="0">
                <a:latin typeface="Times New Roman" charset="0"/>
                <a:ea typeface="Times New Roman" charset="0"/>
                <a:cs typeface="Times New Roman" charset="0"/>
              </a:rPr>
              <a:t>Hyperleukocytosis</a:t>
            </a:r>
            <a:r>
              <a:rPr lang="en-US" sz="2800" dirty="0" smtClean="0">
                <a:latin typeface="Times New Roman" charset="0"/>
                <a:ea typeface="Times New Roman" charset="0"/>
                <a:cs typeface="Times New Roman" charset="0"/>
              </a:rPr>
              <a:t> </a:t>
            </a:r>
            <a:r>
              <a:rPr lang="en-US" sz="2800" dirty="0">
                <a:latin typeface="Times New Roman" charset="0"/>
                <a:ea typeface="Times New Roman" charset="0"/>
                <a:cs typeface="Times New Roman" charset="0"/>
              </a:rPr>
              <a:t>(&gt;100 × 109 white cells/L) </a:t>
            </a:r>
            <a:r>
              <a:rPr lang="en-US" sz="2800" dirty="0" smtClean="0">
                <a:latin typeface="Times New Roman" charset="0"/>
                <a:ea typeface="Times New Roman" charset="0"/>
                <a:cs typeface="Times New Roman" charset="0"/>
              </a:rPr>
              <a:t/>
            </a:r>
            <a:br>
              <a:rPr lang="en-US" sz="2800" dirty="0" smtClean="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
            </a:r>
            <a:br>
              <a:rPr lang="en-US" sz="2800" dirty="0" smtClean="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a:t>
            </a:r>
            <a:r>
              <a:rPr lang="en-US" sz="2800" dirty="0">
                <a:latin typeface="Times New Roman" charset="0"/>
                <a:ea typeface="Times New Roman" charset="0"/>
                <a:cs typeface="Times New Roman" charset="0"/>
              </a:rPr>
              <a:t>I</a:t>
            </a:r>
            <a:r>
              <a:rPr lang="en-US" sz="2800" dirty="0" smtClean="0">
                <a:latin typeface="Times New Roman" charset="0"/>
                <a:ea typeface="Times New Roman" charset="0"/>
                <a:cs typeface="Times New Roman" charset="0"/>
              </a:rPr>
              <a:t>ncreased level </a:t>
            </a:r>
            <a:r>
              <a:rPr lang="en-US" sz="2800" dirty="0">
                <a:latin typeface="Times New Roman" charset="0"/>
                <a:ea typeface="Times New Roman" charset="0"/>
                <a:cs typeface="Times New Roman" charset="0"/>
              </a:rPr>
              <a:t>of serum lactate dehydrogenase </a:t>
            </a:r>
            <a:r>
              <a:rPr lang="en-US" sz="2800" dirty="0" smtClean="0">
                <a:latin typeface="Times New Roman" charset="0"/>
                <a:ea typeface="Times New Roman" charset="0"/>
                <a:cs typeface="Times New Roman" charset="0"/>
              </a:rPr>
              <a:t/>
            </a:r>
            <a:br>
              <a:rPr lang="en-US" sz="2800" dirty="0" smtClean="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
            </a:r>
            <a:br>
              <a:rPr lang="en-US" sz="2800" dirty="0" smtClean="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-Increased </a:t>
            </a:r>
            <a:r>
              <a:rPr lang="en-US" sz="2800" dirty="0">
                <a:latin typeface="Times New Roman" charset="0"/>
                <a:ea typeface="Times New Roman" charset="0"/>
                <a:cs typeface="Times New Roman" charset="0"/>
              </a:rPr>
              <a:t>levels of serum uric acid </a:t>
            </a:r>
            <a:r>
              <a:rPr lang="en-US" sz="2800" dirty="0" smtClean="0">
                <a:latin typeface="Times New Roman" charset="0"/>
                <a:ea typeface="Times New Roman" charset="0"/>
                <a:cs typeface="Times New Roman" charset="0"/>
              </a:rPr>
              <a:t/>
            </a:r>
            <a:br>
              <a:rPr lang="en-US" sz="2800" dirty="0" smtClean="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
            </a:r>
            <a:br>
              <a:rPr lang="en-US" sz="2800" dirty="0" smtClean="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a:t>
            </a:r>
            <a:r>
              <a:rPr lang="en-US" sz="2800" dirty="0" err="1">
                <a:latin typeface="Times New Roman" charset="0"/>
                <a:ea typeface="Times New Roman" charset="0"/>
                <a:cs typeface="Times New Roman" charset="0"/>
              </a:rPr>
              <a:t>H</a:t>
            </a:r>
            <a:r>
              <a:rPr lang="en-US" sz="2800" dirty="0" err="1" smtClean="0">
                <a:latin typeface="Times New Roman" charset="0"/>
                <a:ea typeface="Times New Roman" charset="0"/>
                <a:cs typeface="Times New Roman" charset="0"/>
              </a:rPr>
              <a:t>ypercalcemia</a:t>
            </a:r>
            <a:r>
              <a:rPr lang="en-US" sz="2800" dirty="0" smtClean="0">
                <a:latin typeface="Times New Roman" charset="0"/>
                <a:ea typeface="Times New Roman" charset="0"/>
                <a:cs typeface="Times New Roman" charset="0"/>
              </a:rPr>
              <a:t> </a:t>
            </a:r>
            <a:r>
              <a:rPr lang="en-US" sz="2800" dirty="0">
                <a:latin typeface="Times New Roman" charset="0"/>
                <a:ea typeface="Times New Roman" charset="0"/>
                <a:cs typeface="Times New Roman" charset="0"/>
              </a:rPr>
              <a:t>resulting from release of parathyroid hormone-like protein from </a:t>
            </a:r>
            <a:r>
              <a:rPr lang="en-US" sz="2800" dirty="0" err="1">
                <a:latin typeface="Times New Roman" charset="0"/>
                <a:ea typeface="Times New Roman" charset="0"/>
                <a:cs typeface="Times New Roman" charset="0"/>
              </a:rPr>
              <a:t>lymphoblasts</a:t>
            </a:r>
            <a:r>
              <a:rPr lang="en-US" sz="2800" dirty="0">
                <a:latin typeface="Times New Roman" charset="0"/>
                <a:ea typeface="Times New Roman" charset="0"/>
                <a:cs typeface="Times New Roman" charset="0"/>
              </a:rPr>
              <a:t> </a:t>
            </a:r>
            <a:r>
              <a:rPr lang="en-US" sz="2800" dirty="0" smtClean="0">
                <a:latin typeface="Times New Roman" charset="0"/>
                <a:ea typeface="Times New Roman" charset="0"/>
                <a:cs typeface="Times New Roman" charset="0"/>
              </a:rPr>
              <a:t/>
            </a:r>
            <a:br>
              <a:rPr lang="en-US" sz="2800" dirty="0" smtClean="0">
                <a:latin typeface="Times New Roman" charset="0"/>
                <a:ea typeface="Times New Roman" charset="0"/>
                <a:cs typeface="Times New Roman" charset="0"/>
              </a:rPr>
            </a:br>
            <a:endParaRPr lang="en-US" sz="2800" dirty="0">
              <a:latin typeface="Times New Roman" charset="0"/>
              <a:ea typeface="Times New Roman" charset="0"/>
              <a:cs typeface="Times New Roman" charset="0"/>
            </a:endParaRPr>
          </a:p>
        </p:txBody>
      </p:sp>
    </p:spTree>
    <p:extLst>
      <p:ext uri="{BB962C8B-B14F-4D97-AF65-F5344CB8AC3E}">
        <p14:creationId xmlns="" xmlns:p14="http://schemas.microsoft.com/office/powerpoint/2010/main" val="115219383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005" y="365125"/>
            <a:ext cx="11614068" cy="6166304"/>
          </a:xfrm>
        </p:spPr>
        <p:txBody>
          <a:bodyPr>
            <a:normAutofit/>
          </a:bodyPr>
          <a:lstStyle/>
          <a:p>
            <a:r>
              <a:rPr lang="en-US" sz="2800" dirty="0" smtClean="0"/>
              <a:t>-</a:t>
            </a:r>
            <a:r>
              <a:rPr lang="en-US" sz="2800" dirty="0" smtClean="0">
                <a:latin typeface="Times New Roman" charset="0"/>
                <a:ea typeface="Times New Roman" charset="0"/>
                <a:cs typeface="Times New Roman" charset="0"/>
              </a:rPr>
              <a:t>Liver enzyme abnormalities as a result of leukemic infiltration </a:t>
            </a:r>
            <a:br>
              <a:rPr lang="en-US" sz="2800" dirty="0" smtClean="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
            </a:r>
            <a:br>
              <a:rPr lang="en-US" sz="2800" dirty="0" smtClean="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-Chest radiography is  to detect enlargement of the thymus or mediastinal nodes and pleural effusions </a:t>
            </a:r>
            <a:br>
              <a:rPr lang="en-US" sz="2800" dirty="0" smtClean="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
            </a:r>
            <a:br>
              <a:rPr lang="en-US" sz="2800" dirty="0" smtClean="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-Bone x-ray to detect abnormalities, such as </a:t>
            </a:r>
            <a:r>
              <a:rPr lang="en-US" sz="2800" dirty="0" err="1" smtClean="0">
                <a:latin typeface="Times New Roman" charset="0"/>
                <a:ea typeface="Times New Roman" charset="0"/>
                <a:cs typeface="Times New Roman" charset="0"/>
              </a:rPr>
              <a:t>metaphyseal</a:t>
            </a:r>
            <a:r>
              <a:rPr lang="en-US" sz="2800" dirty="0" smtClean="0">
                <a:latin typeface="Times New Roman" charset="0"/>
                <a:ea typeface="Times New Roman" charset="0"/>
                <a:cs typeface="Times New Roman" charset="0"/>
              </a:rPr>
              <a:t> banding, periosteal reactions, </a:t>
            </a:r>
            <a:r>
              <a:rPr lang="en-US" sz="2800" dirty="0" err="1" smtClean="0">
                <a:latin typeface="Times New Roman" charset="0"/>
                <a:ea typeface="Times New Roman" charset="0"/>
                <a:cs typeface="Times New Roman" charset="0"/>
              </a:rPr>
              <a:t>osteolysis</a:t>
            </a:r>
            <a:r>
              <a:rPr lang="en-US" sz="2800" dirty="0" smtClean="0">
                <a:latin typeface="Times New Roman" charset="0"/>
                <a:ea typeface="Times New Roman" charset="0"/>
                <a:cs typeface="Times New Roman" charset="0"/>
              </a:rPr>
              <a:t>, </a:t>
            </a:r>
            <a:r>
              <a:rPr lang="en-US" sz="2800" dirty="0" err="1" smtClean="0">
                <a:latin typeface="Times New Roman" charset="0"/>
                <a:ea typeface="Times New Roman" charset="0"/>
                <a:cs typeface="Times New Roman" charset="0"/>
              </a:rPr>
              <a:t>osteosclerosis</a:t>
            </a:r>
            <a:r>
              <a:rPr lang="en-US" sz="2800" dirty="0" smtClean="0">
                <a:latin typeface="Times New Roman" charset="0"/>
                <a:ea typeface="Times New Roman" charset="0"/>
                <a:cs typeface="Times New Roman" charset="0"/>
              </a:rPr>
              <a:t>, and osteopenia</a:t>
            </a:r>
            <a:r>
              <a:rPr lang="en-US" sz="2800" dirty="0" smtClean="0">
                <a:effectLst/>
                <a:latin typeface="Times New Roman" charset="0"/>
                <a:ea typeface="Times New Roman" charset="0"/>
                <a:cs typeface="Times New Roman" charset="0"/>
              </a:rPr>
              <a:t>.</a:t>
            </a:r>
            <a:br>
              <a:rPr lang="en-US" sz="2800" dirty="0" smtClean="0">
                <a:effectLst/>
                <a:latin typeface="Times New Roman" charset="0"/>
                <a:ea typeface="Times New Roman" charset="0"/>
                <a:cs typeface="Times New Roman" charset="0"/>
              </a:rPr>
            </a:br>
            <a:r>
              <a:rPr lang="en-US" sz="2800" dirty="0">
                <a:latin typeface="Times New Roman" charset="0"/>
                <a:ea typeface="Times New Roman" charset="0"/>
                <a:cs typeface="Times New Roman" charset="0"/>
              </a:rPr>
              <a:t/>
            </a:r>
            <a:br>
              <a:rPr lang="en-US" sz="2800" dirty="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-Magnetic </a:t>
            </a:r>
            <a:r>
              <a:rPr lang="en-US" sz="2800" dirty="0">
                <a:latin typeface="Times New Roman" charset="0"/>
                <a:ea typeface="Times New Roman" charset="0"/>
                <a:cs typeface="Times New Roman" charset="0"/>
              </a:rPr>
              <a:t>resonance imaging (MRI) is useful in patients with </a:t>
            </a:r>
            <a:r>
              <a:rPr lang="en-US" sz="2800" dirty="0" smtClean="0">
                <a:latin typeface="Times New Roman" charset="0"/>
                <a:ea typeface="Times New Roman" charset="0"/>
                <a:cs typeface="Times New Roman" charset="0"/>
              </a:rPr>
              <a:t>suspected vertebral collapse or meningeal or nerve root involvement. </a:t>
            </a:r>
            <a:br>
              <a:rPr lang="en-US" sz="2800" dirty="0" smtClean="0">
                <a:latin typeface="Times New Roman" charset="0"/>
                <a:ea typeface="Times New Roman" charset="0"/>
                <a:cs typeface="Times New Roman" charset="0"/>
              </a:rPr>
            </a:br>
            <a:r>
              <a:rPr lang="en-US" sz="2800" dirty="0">
                <a:latin typeface="Times New Roman" charset="0"/>
                <a:ea typeface="Times New Roman" charset="0"/>
                <a:cs typeface="Times New Roman" charset="0"/>
              </a:rPr>
              <a:t/>
            </a:r>
            <a:br>
              <a:rPr lang="en-US" sz="2800" dirty="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-Examination </a:t>
            </a:r>
            <a:r>
              <a:rPr lang="en-US" sz="2800" dirty="0">
                <a:latin typeface="Times New Roman" charset="0"/>
                <a:ea typeface="Times New Roman" charset="0"/>
                <a:cs typeface="Times New Roman" charset="0"/>
              </a:rPr>
              <a:t>of the cerebrospinal </a:t>
            </a:r>
            <a:r>
              <a:rPr lang="en-US" sz="2800" dirty="0" smtClean="0">
                <a:latin typeface="Times New Roman" charset="0"/>
                <a:ea typeface="Times New Roman" charset="0"/>
                <a:cs typeface="Times New Roman" charset="0"/>
              </a:rPr>
              <a:t>fluid </a:t>
            </a:r>
            <a:r>
              <a:rPr lang="en-US" sz="2800" dirty="0">
                <a:latin typeface="Times New Roman" charset="0"/>
                <a:ea typeface="Times New Roman" charset="0"/>
                <a:cs typeface="Times New Roman" charset="0"/>
              </a:rPr>
              <a:t>(CSF) is an essential </a:t>
            </a:r>
            <a:r>
              <a:rPr lang="en-US" sz="2800" dirty="0" smtClean="0">
                <a:latin typeface="Times New Roman" charset="0"/>
                <a:ea typeface="Times New Roman" charset="0"/>
                <a:cs typeface="Times New Roman" charset="0"/>
              </a:rPr>
              <a:t>diagnostic procedure to detect  </a:t>
            </a:r>
            <a:r>
              <a:rPr lang="en-US" sz="2800" dirty="0">
                <a:latin typeface="Times New Roman" charset="0"/>
                <a:ea typeface="Times New Roman" charset="0"/>
                <a:cs typeface="Times New Roman" charset="0"/>
              </a:rPr>
              <a:t>Leukemic </a:t>
            </a:r>
            <a:r>
              <a:rPr lang="en-US" sz="2800" dirty="0" smtClean="0">
                <a:latin typeface="Times New Roman" charset="0"/>
                <a:ea typeface="Times New Roman" charset="0"/>
                <a:cs typeface="Times New Roman" charset="0"/>
              </a:rPr>
              <a:t>blast cells.</a:t>
            </a:r>
            <a:endParaRPr lang="en-US" sz="2800" dirty="0">
              <a:latin typeface="Times New Roman" charset="0"/>
              <a:ea typeface="Times New Roman" charset="0"/>
              <a:cs typeface="Times New Roman" charset="0"/>
            </a:endParaRPr>
          </a:p>
        </p:txBody>
      </p:sp>
    </p:spTree>
    <p:extLst>
      <p:ext uri="{BB962C8B-B14F-4D97-AF65-F5344CB8AC3E}">
        <p14:creationId xmlns="" xmlns:p14="http://schemas.microsoft.com/office/powerpoint/2010/main" val="19946203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8757" y="166255"/>
            <a:ext cx="11424063" cy="6341423"/>
          </a:xfrm>
        </p:spPr>
        <p:txBody>
          <a:bodyPr>
            <a:normAutofit fontScale="90000"/>
          </a:bodyPr>
          <a:lstStyle/>
          <a:p>
            <a:r>
              <a:rPr lang="en-US" sz="3100" dirty="0" smtClean="0">
                <a:latin typeface="Times New Roman" charset="0"/>
                <a:ea typeface="Times New Roman" charset="0"/>
                <a:cs typeface="Times New Roman" charset="0"/>
              </a:rPr>
              <a:t/>
            </a:r>
            <a:br>
              <a:rPr lang="en-US" sz="3100" dirty="0" smtClean="0">
                <a:latin typeface="Times New Roman" charset="0"/>
                <a:ea typeface="Times New Roman" charset="0"/>
                <a:cs typeface="Times New Roman" charset="0"/>
              </a:rPr>
            </a:br>
            <a:r>
              <a:rPr lang="en-US" sz="3100" dirty="0">
                <a:latin typeface="Times New Roman" charset="0"/>
                <a:ea typeface="Times New Roman" charset="0"/>
                <a:cs typeface="Times New Roman" charset="0"/>
              </a:rPr>
              <a:t/>
            </a:r>
            <a:br>
              <a:rPr lang="en-US" sz="3100" dirty="0">
                <a:latin typeface="Times New Roman" charset="0"/>
                <a:ea typeface="Times New Roman" charset="0"/>
                <a:cs typeface="Times New Roman" charset="0"/>
              </a:rPr>
            </a:br>
            <a:r>
              <a:rPr lang="en-US" sz="3100" b="1" u="sng" dirty="0" smtClean="0">
                <a:latin typeface="Times New Roman" charset="0"/>
                <a:ea typeface="Times New Roman" charset="0"/>
                <a:cs typeface="Times New Roman" charset="0"/>
              </a:rPr>
              <a:t>EPIDEMIOLOGY:-</a:t>
            </a:r>
            <a:br>
              <a:rPr lang="en-US" sz="3100" b="1" u="sng" dirty="0" smtClean="0">
                <a:latin typeface="Times New Roman" charset="0"/>
                <a:ea typeface="Times New Roman" charset="0"/>
                <a:cs typeface="Times New Roman" charset="0"/>
              </a:rPr>
            </a:br>
            <a:r>
              <a:rPr lang="en-US" sz="3100" dirty="0">
                <a:latin typeface="Times New Roman" charset="0"/>
                <a:ea typeface="Times New Roman" charset="0"/>
                <a:cs typeface="Times New Roman" charset="0"/>
              </a:rPr>
              <a:t/>
            </a:r>
            <a:br>
              <a:rPr lang="en-US" sz="3100" dirty="0">
                <a:latin typeface="Times New Roman" charset="0"/>
                <a:ea typeface="Times New Roman" charset="0"/>
                <a:cs typeface="Times New Roman" charset="0"/>
              </a:rPr>
            </a:br>
            <a:r>
              <a:rPr lang="en-US" sz="3100" dirty="0" smtClean="0">
                <a:latin typeface="Times New Roman" charset="0"/>
                <a:ea typeface="Times New Roman" charset="0"/>
                <a:cs typeface="Times New Roman" charset="0"/>
              </a:rPr>
              <a:t>-Acute </a:t>
            </a:r>
            <a:r>
              <a:rPr lang="en-US" sz="3100" dirty="0">
                <a:latin typeface="Times New Roman" charset="0"/>
                <a:ea typeface="Times New Roman" charset="0"/>
                <a:cs typeface="Times New Roman" charset="0"/>
              </a:rPr>
              <a:t>myeloid </a:t>
            </a:r>
            <a:r>
              <a:rPr lang="en-US" sz="3100" dirty="0" err="1">
                <a:latin typeface="Times New Roman" charset="0"/>
                <a:ea typeface="Times New Roman" charset="0"/>
                <a:cs typeface="Times New Roman" charset="0"/>
              </a:rPr>
              <a:t>leukaemia</a:t>
            </a:r>
            <a:r>
              <a:rPr lang="en-US" sz="3100" dirty="0">
                <a:latin typeface="Times New Roman" charset="0"/>
                <a:ea typeface="Times New Roman" charset="0"/>
                <a:cs typeface="Times New Roman" charset="0"/>
              </a:rPr>
              <a:t> is the most common acute type of </a:t>
            </a:r>
            <a:r>
              <a:rPr lang="en-US" sz="3100" dirty="0" err="1">
                <a:latin typeface="Times New Roman" charset="0"/>
                <a:ea typeface="Times New Roman" charset="0"/>
                <a:cs typeface="Times New Roman" charset="0"/>
              </a:rPr>
              <a:t>leukaemia</a:t>
            </a:r>
            <a:r>
              <a:rPr lang="en-US" sz="3100" dirty="0">
                <a:latin typeface="Times New Roman" charset="0"/>
                <a:ea typeface="Times New Roman" charset="0"/>
                <a:cs typeface="Times New Roman" charset="0"/>
              </a:rPr>
              <a:t> in adults, accounting for 1·3% </a:t>
            </a:r>
            <a:r>
              <a:rPr lang="en-US" sz="3100" dirty="0" smtClean="0">
                <a:latin typeface="Times New Roman" charset="0"/>
                <a:ea typeface="Times New Roman" charset="0"/>
                <a:cs typeface="Times New Roman" charset="0"/>
              </a:rPr>
              <a:t>of new cancer cases.</a:t>
            </a:r>
            <a:br>
              <a:rPr lang="en-US" sz="3100" dirty="0" smtClean="0">
                <a:latin typeface="Times New Roman" charset="0"/>
                <a:ea typeface="Times New Roman" charset="0"/>
                <a:cs typeface="Times New Roman" charset="0"/>
              </a:rPr>
            </a:br>
            <a:r>
              <a:rPr lang="en-US" sz="3100" dirty="0">
                <a:latin typeface="Times New Roman" charset="0"/>
                <a:ea typeface="Times New Roman" charset="0"/>
                <a:cs typeface="Times New Roman" charset="0"/>
              </a:rPr>
              <a:t/>
            </a:r>
            <a:br>
              <a:rPr lang="en-US" sz="3100" dirty="0">
                <a:latin typeface="Times New Roman" charset="0"/>
                <a:ea typeface="Times New Roman" charset="0"/>
                <a:cs typeface="Times New Roman" charset="0"/>
              </a:rPr>
            </a:br>
            <a:r>
              <a:rPr lang="en-US" sz="3100" dirty="0" smtClean="0">
                <a:latin typeface="Times New Roman" charset="0"/>
                <a:ea typeface="Times New Roman" charset="0"/>
                <a:cs typeface="Times New Roman" charset="0"/>
              </a:rPr>
              <a:t>-Although AML </a:t>
            </a:r>
            <a:r>
              <a:rPr lang="en-US" sz="3100" dirty="0">
                <a:latin typeface="Times New Roman" charset="0"/>
                <a:ea typeface="Times New Roman" charset="0"/>
                <a:cs typeface="Times New Roman" charset="0"/>
              </a:rPr>
              <a:t>can occur in any age group, </a:t>
            </a:r>
            <a:r>
              <a:rPr lang="en-US" sz="3100" dirty="0" smtClean="0">
                <a:latin typeface="Times New Roman" charset="0"/>
                <a:ea typeface="Times New Roman" charset="0"/>
                <a:cs typeface="Times New Roman" charset="0"/>
              </a:rPr>
              <a:t>it </a:t>
            </a:r>
            <a:r>
              <a:rPr lang="en-US" sz="3100" dirty="0">
                <a:latin typeface="Times New Roman" charset="0"/>
                <a:ea typeface="Times New Roman" charset="0"/>
                <a:cs typeface="Times New Roman" charset="0"/>
              </a:rPr>
              <a:t>is predominantly a disease in older adults, with a median age at diagnosis of 68 years</a:t>
            </a:r>
            <a:r>
              <a:rPr lang="en-US" sz="3100" dirty="0" smtClean="0">
                <a:latin typeface="Times New Roman" charset="0"/>
                <a:ea typeface="Times New Roman" charset="0"/>
                <a:cs typeface="Times New Roman" charset="0"/>
              </a:rPr>
              <a:t>.</a:t>
            </a:r>
            <a:br>
              <a:rPr lang="en-US" sz="3100" dirty="0" smtClean="0">
                <a:latin typeface="Times New Roman" charset="0"/>
                <a:ea typeface="Times New Roman" charset="0"/>
                <a:cs typeface="Times New Roman" charset="0"/>
              </a:rPr>
            </a:br>
            <a:r>
              <a:rPr lang="en-US" sz="3100" dirty="0" smtClean="0">
                <a:latin typeface="Times New Roman" charset="0"/>
                <a:ea typeface="Times New Roman" charset="0"/>
                <a:cs typeface="Times New Roman" charset="0"/>
              </a:rPr>
              <a:t/>
            </a:r>
            <a:br>
              <a:rPr lang="en-US" sz="3100" dirty="0" smtClean="0">
                <a:latin typeface="Times New Roman" charset="0"/>
                <a:ea typeface="Times New Roman" charset="0"/>
                <a:cs typeface="Times New Roman" charset="0"/>
              </a:rPr>
            </a:br>
            <a:r>
              <a:rPr lang="en-US" sz="3100" dirty="0" smtClean="0">
                <a:latin typeface="Times New Roman" charset="0"/>
                <a:ea typeface="Times New Roman" charset="0"/>
                <a:cs typeface="Times New Roman" charset="0"/>
              </a:rPr>
              <a:t>-The </a:t>
            </a:r>
            <a:r>
              <a:rPr lang="en-US" sz="3100" dirty="0">
                <a:latin typeface="Times New Roman" charset="0"/>
                <a:ea typeface="Times New Roman" charset="0"/>
                <a:cs typeface="Times New Roman" charset="0"/>
              </a:rPr>
              <a:t>incidence of </a:t>
            </a:r>
            <a:r>
              <a:rPr lang="en-US" sz="3100" dirty="0" smtClean="0">
                <a:latin typeface="Times New Roman" charset="0"/>
                <a:ea typeface="Times New Roman" charset="0"/>
                <a:cs typeface="Times New Roman" charset="0"/>
              </a:rPr>
              <a:t>AML </a:t>
            </a:r>
            <a:r>
              <a:rPr lang="en-US" sz="3100" dirty="0">
                <a:latin typeface="Times New Roman" charset="0"/>
                <a:ea typeface="Times New Roman" charset="0"/>
                <a:cs typeface="Times New Roman" charset="0"/>
              </a:rPr>
              <a:t>is rising, partly due to an increasing prevalence of therapy- related </a:t>
            </a:r>
            <a:r>
              <a:rPr lang="en-US" sz="3100" dirty="0" smtClean="0">
                <a:latin typeface="Times New Roman" charset="0"/>
                <a:ea typeface="Times New Roman" charset="0"/>
                <a:cs typeface="Times New Roman" charset="0"/>
              </a:rPr>
              <a:t>AML as </a:t>
            </a:r>
            <a:r>
              <a:rPr lang="en-US" sz="3100" dirty="0">
                <a:latin typeface="Times New Roman" charset="0"/>
                <a:ea typeface="Times New Roman" charset="0"/>
                <a:cs typeface="Times New Roman" charset="0"/>
              </a:rPr>
              <a:t>more patients with cancer treated with cytotoxic chemotherapy are cured of their primary malignancy</a:t>
            </a:r>
            <a:r>
              <a:rPr lang="en-US" sz="3100" dirty="0" smtClean="0">
                <a:latin typeface="Times New Roman" charset="0"/>
                <a:ea typeface="Times New Roman" charset="0"/>
                <a:cs typeface="Times New Roman" charset="0"/>
              </a:rPr>
              <a:t>.</a:t>
            </a:r>
            <a:br>
              <a:rPr lang="en-US" sz="3100" dirty="0" smtClean="0">
                <a:latin typeface="Times New Roman" charset="0"/>
                <a:ea typeface="Times New Roman" charset="0"/>
                <a:cs typeface="Times New Roman" charset="0"/>
              </a:rPr>
            </a:br>
            <a:r>
              <a:rPr lang="en-US" sz="3100" dirty="0">
                <a:latin typeface="Times New Roman" charset="0"/>
                <a:ea typeface="Times New Roman" charset="0"/>
                <a:cs typeface="Times New Roman" charset="0"/>
              </a:rPr>
              <a:t/>
            </a:r>
            <a:br>
              <a:rPr lang="en-US" sz="3100" dirty="0">
                <a:latin typeface="Times New Roman" charset="0"/>
                <a:ea typeface="Times New Roman" charset="0"/>
                <a:cs typeface="Times New Roman" charset="0"/>
              </a:rPr>
            </a:br>
            <a:r>
              <a:rPr lang="en-US" sz="3100" dirty="0">
                <a:latin typeface="Times New Roman" charset="0"/>
                <a:ea typeface="Times New Roman" charset="0"/>
                <a:cs typeface="Times New Roman" charset="0"/>
              </a:rPr>
              <a:t>-</a:t>
            </a:r>
            <a:r>
              <a:rPr lang="en-US" sz="3100" dirty="0" smtClean="0">
                <a:latin typeface="Times New Roman" charset="0"/>
                <a:ea typeface="Times New Roman" charset="0"/>
                <a:cs typeface="Times New Roman" charset="0"/>
              </a:rPr>
              <a:t>Several </a:t>
            </a:r>
            <a:r>
              <a:rPr lang="en-US" sz="3100" dirty="0">
                <a:latin typeface="Times New Roman" charset="0"/>
                <a:ea typeface="Times New Roman" charset="0"/>
                <a:cs typeface="Times New Roman" charset="0"/>
              </a:rPr>
              <a:t>genetic and </a:t>
            </a:r>
            <a:r>
              <a:rPr lang="en-US" sz="3100" dirty="0" smtClean="0">
                <a:latin typeface="Times New Roman" charset="0"/>
                <a:ea typeface="Times New Roman" charset="0"/>
                <a:cs typeface="Times New Roman" charset="0"/>
              </a:rPr>
              <a:t>environmental </a:t>
            </a:r>
            <a:r>
              <a:rPr lang="en-US" sz="3100" dirty="0">
                <a:latin typeface="Times New Roman" charset="0"/>
                <a:ea typeface="Times New Roman" charset="0"/>
                <a:cs typeface="Times New Roman" charset="0"/>
              </a:rPr>
              <a:t>risk factors have been </a:t>
            </a:r>
            <a:r>
              <a:rPr lang="en-US" sz="3100" dirty="0" smtClean="0">
                <a:latin typeface="Times New Roman" charset="0"/>
                <a:ea typeface="Times New Roman" charset="0"/>
                <a:cs typeface="Times New Roman" charset="0"/>
              </a:rPr>
              <a:t>identified </a:t>
            </a:r>
            <a:r>
              <a:rPr lang="en-US" sz="3100" dirty="0">
                <a:latin typeface="Times New Roman" charset="0"/>
                <a:ea typeface="Times New Roman" charset="0"/>
                <a:cs typeface="Times New Roman" charset="0"/>
              </a:rPr>
              <a:t>that predispose individuals to the development of </a:t>
            </a:r>
            <a:r>
              <a:rPr lang="en-US" sz="3100" dirty="0" smtClean="0">
                <a:latin typeface="Times New Roman" charset="0"/>
                <a:ea typeface="Times New Roman" charset="0"/>
                <a:cs typeface="Times New Roman" charset="0"/>
              </a:rPr>
              <a:t>AML.</a:t>
            </a:r>
            <a:br>
              <a:rPr lang="en-US" sz="3100" dirty="0" smtClean="0">
                <a:latin typeface="Times New Roman" charset="0"/>
                <a:ea typeface="Times New Roman" charset="0"/>
                <a:cs typeface="Times New Roman" charset="0"/>
              </a:rPr>
            </a:br>
            <a:r>
              <a:rPr lang="en-US" sz="2800" dirty="0"/>
              <a:t/>
            </a:r>
            <a:br>
              <a:rPr lang="en-US" sz="2800" dirty="0"/>
            </a:br>
            <a:endParaRPr lang="en-US" sz="2800" dirty="0"/>
          </a:p>
        </p:txBody>
      </p:sp>
    </p:spTree>
    <p:extLst>
      <p:ext uri="{BB962C8B-B14F-4D97-AF65-F5344CB8AC3E}">
        <p14:creationId xmlns="" xmlns:p14="http://schemas.microsoft.com/office/powerpoint/2010/main" val="1090320667"/>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2514" y="365125"/>
            <a:ext cx="10831286" cy="5976298"/>
          </a:xfrm>
        </p:spPr>
        <p:txBody>
          <a:bodyPr>
            <a:normAutofit/>
          </a:bodyPr>
          <a:lstStyle/>
          <a:p>
            <a:r>
              <a:rPr lang="en-US" sz="2800" b="1" u="sng" dirty="0">
                <a:latin typeface="Times New Roman" charset="0"/>
                <a:ea typeface="Times New Roman" charset="0"/>
                <a:cs typeface="Times New Roman" charset="0"/>
              </a:rPr>
              <a:t>ANTILEUKEMIC THERAPY </a:t>
            </a:r>
            <a:r>
              <a:rPr lang="en-US" sz="2800" b="1" u="sng" dirty="0" smtClean="0">
                <a:latin typeface="Times New Roman" charset="0"/>
                <a:ea typeface="Times New Roman" charset="0"/>
                <a:cs typeface="Times New Roman" charset="0"/>
              </a:rPr>
              <a:t/>
            </a:r>
            <a:br>
              <a:rPr lang="en-US" sz="2800" b="1" u="sng" dirty="0" smtClean="0">
                <a:latin typeface="Times New Roman" charset="0"/>
                <a:ea typeface="Times New Roman" charset="0"/>
                <a:cs typeface="Times New Roman" charset="0"/>
              </a:rPr>
            </a:br>
            <a:r>
              <a:rPr lang="en-US" sz="2800" b="1" u="sng" dirty="0">
                <a:latin typeface="Times New Roman" charset="0"/>
                <a:ea typeface="Times New Roman" charset="0"/>
                <a:cs typeface="Times New Roman" charset="0"/>
              </a:rPr>
              <a:t/>
            </a:r>
            <a:br>
              <a:rPr lang="en-US" sz="2800" b="1" u="sng" dirty="0">
                <a:latin typeface="Times New Roman" charset="0"/>
                <a:ea typeface="Times New Roman" charset="0"/>
                <a:cs typeface="Times New Roman" charset="0"/>
              </a:rPr>
            </a:br>
            <a:r>
              <a:rPr lang="en-US" sz="2800" b="1" u="sng" dirty="0" smtClean="0">
                <a:latin typeface="Times New Roman" charset="0"/>
                <a:ea typeface="Times New Roman" charset="0"/>
                <a:cs typeface="Times New Roman" charset="0"/>
              </a:rPr>
              <a:t>-</a:t>
            </a:r>
            <a:r>
              <a:rPr lang="en-US" sz="2800" dirty="0" smtClean="0">
                <a:latin typeface="Times New Roman" charset="0"/>
                <a:ea typeface="Times New Roman" charset="0"/>
                <a:cs typeface="Times New Roman" charset="0"/>
              </a:rPr>
              <a:t>Because </a:t>
            </a:r>
            <a:r>
              <a:rPr lang="en-US" sz="2800" dirty="0">
                <a:latin typeface="Times New Roman" charset="0"/>
                <a:ea typeface="Times New Roman" charset="0"/>
                <a:cs typeface="Times New Roman" charset="0"/>
              </a:rPr>
              <a:t>ALL is a heterogeneous disease with many distinct subtypes, there is no uniform approach to therapy. </a:t>
            </a:r>
            <a:r>
              <a:rPr lang="en-US" sz="2800" dirty="0" smtClean="0">
                <a:latin typeface="Times New Roman" charset="0"/>
                <a:ea typeface="Times New Roman" charset="0"/>
                <a:cs typeface="Times New Roman" charset="0"/>
              </a:rPr>
              <a:t/>
            </a:r>
            <a:br>
              <a:rPr lang="en-US" sz="2800" dirty="0" smtClean="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
            </a:r>
            <a:br>
              <a:rPr lang="en-US" sz="2800" dirty="0" smtClean="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-Increasingly</a:t>
            </a:r>
            <a:r>
              <a:rPr lang="en-US" sz="2800" dirty="0">
                <a:latin typeface="Times New Roman" charset="0"/>
                <a:ea typeface="Times New Roman" charset="0"/>
                <a:cs typeface="Times New Roman" charset="0"/>
              </a:rPr>
              <a:t>, </a:t>
            </a:r>
            <a:r>
              <a:rPr lang="en-US" sz="2800" dirty="0" smtClean="0">
                <a:latin typeface="Times New Roman" charset="0"/>
                <a:ea typeface="Times New Roman" charset="0"/>
                <a:cs typeface="Times New Roman" charset="0"/>
              </a:rPr>
              <a:t>treatment </a:t>
            </a:r>
            <a:r>
              <a:rPr lang="en-US" sz="2800" dirty="0">
                <a:latin typeface="Times New Roman" charset="0"/>
                <a:ea typeface="Times New Roman" charset="0"/>
                <a:cs typeface="Times New Roman" charset="0"/>
              </a:rPr>
              <a:t>is targeted to </a:t>
            </a:r>
            <a:r>
              <a:rPr lang="en-US" sz="2800" dirty="0" smtClean="0">
                <a:latin typeface="Times New Roman" charset="0"/>
                <a:ea typeface="Times New Roman" charset="0"/>
                <a:cs typeface="Times New Roman" charset="0"/>
              </a:rPr>
              <a:t>biologically </a:t>
            </a:r>
            <a:r>
              <a:rPr lang="en-US" sz="2800" dirty="0">
                <a:latin typeface="Times New Roman" charset="0"/>
                <a:ea typeface="Times New Roman" charset="0"/>
                <a:cs typeface="Times New Roman" charset="0"/>
              </a:rPr>
              <a:t>distinct </a:t>
            </a:r>
            <a:r>
              <a:rPr lang="en-US" sz="2800" dirty="0" smtClean="0">
                <a:latin typeface="Times New Roman" charset="0"/>
                <a:ea typeface="Times New Roman" charset="0"/>
                <a:cs typeface="Times New Roman" charset="0"/>
              </a:rPr>
              <a:t>subgroups.</a:t>
            </a:r>
            <a:br>
              <a:rPr lang="en-US" sz="2800" dirty="0" smtClean="0">
                <a:latin typeface="Times New Roman" charset="0"/>
                <a:ea typeface="Times New Roman" charset="0"/>
                <a:cs typeface="Times New Roman" charset="0"/>
              </a:rPr>
            </a:br>
            <a:r>
              <a:rPr lang="en-US" sz="2800" dirty="0">
                <a:latin typeface="Times New Roman" charset="0"/>
                <a:ea typeface="Times New Roman" charset="0"/>
                <a:cs typeface="Times New Roman" charset="0"/>
              </a:rPr>
              <a:t/>
            </a:r>
            <a:br>
              <a:rPr lang="en-US" sz="2800" dirty="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
            </a:r>
            <a:br>
              <a:rPr lang="en-US" sz="2800" dirty="0" smtClean="0">
                <a:latin typeface="Times New Roman" charset="0"/>
                <a:ea typeface="Times New Roman" charset="0"/>
                <a:cs typeface="Times New Roman" charset="0"/>
              </a:rPr>
            </a:br>
            <a:r>
              <a:rPr lang="en-US" sz="2800" dirty="0">
                <a:latin typeface="Times New Roman" charset="0"/>
                <a:ea typeface="Times New Roman" charset="0"/>
                <a:cs typeface="Times New Roman" charset="0"/>
              </a:rPr>
              <a:t/>
            </a:r>
            <a:br>
              <a:rPr lang="en-US" sz="2800" dirty="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
            </a:r>
            <a:br>
              <a:rPr lang="en-US" sz="2800" dirty="0" smtClean="0">
                <a:latin typeface="Times New Roman" charset="0"/>
                <a:ea typeface="Times New Roman" charset="0"/>
                <a:cs typeface="Times New Roman" charset="0"/>
              </a:rPr>
            </a:br>
            <a:r>
              <a:rPr lang="en-US" sz="2800" dirty="0">
                <a:latin typeface="Times New Roman" charset="0"/>
                <a:ea typeface="Times New Roman" charset="0"/>
                <a:cs typeface="Times New Roman" charset="0"/>
              </a:rPr>
              <a:t/>
            </a:r>
            <a:br>
              <a:rPr lang="en-US" sz="2800" dirty="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
            </a:r>
            <a:br>
              <a:rPr lang="en-US" sz="2800" dirty="0" smtClean="0">
                <a:latin typeface="Times New Roman" charset="0"/>
                <a:ea typeface="Times New Roman" charset="0"/>
                <a:cs typeface="Times New Roman" charset="0"/>
              </a:rPr>
            </a:br>
            <a:endParaRPr lang="en-US" sz="2800" dirty="0">
              <a:latin typeface="Times New Roman" charset="0"/>
              <a:ea typeface="Times New Roman" charset="0"/>
              <a:cs typeface="Times New Roman" charset="0"/>
            </a:endParaRPr>
          </a:p>
        </p:txBody>
      </p:sp>
    </p:spTree>
    <p:extLst>
      <p:ext uri="{BB962C8B-B14F-4D97-AF65-F5344CB8AC3E}">
        <p14:creationId xmlns="" xmlns:p14="http://schemas.microsoft.com/office/powerpoint/2010/main" val="2135162175"/>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8135" y="365125"/>
            <a:ext cx="10985665" cy="5857545"/>
          </a:xfrm>
        </p:spPr>
        <p:txBody>
          <a:bodyPr>
            <a:normAutofit/>
          </a:bodyPr>
          <a:lstStyle/>
          <a:p>
            <a:r>
              <a:rPr lang="en-US" sz="2800" b="1" u="sng" dirty="0" smtClean="0">
                <a:latin typeface="Times New Roman" charset="0"/>
                <a:ea typeface="Times New Roman" charset="0"/>
                <a:cs typeface="Times New Roman" charset="0"/>
              </a:rPr>
              <a:t>1.Mature </a:t>
            </a:r>
            <a:r>
              <a:rPr lang="en-US" sz="2800" b="1" u="sng" dirty="0">
                <a:latin typeface="Times New Roman" charset="0"/>
                <a:ea typeface="Times New Roman" charset="0"/>
                <a:cs typeface="Times New Roman" charset="0"/>
              </a:rPr>
              <a:t>B-Cell Acute Lymphoblastic Leukemia (</a:t>
            </a:r>
            <a:r>
              <a:rPr lang="en-US" sz="2800" b="1" u="sng" dirty="0" err="1">
                <a:latin typeface="Times New Roman" charset="0"/>
                <a:ea typeface="Times New Roman" charset="0"/>
                <a:cs typeface="Times New Roman" charset="0"/>
              </a:rPr>
              <a:t>Burkitt</a:t>
            </a:r>
            <a:r>
              <a:rPr lang="en-US" sz="2800" b="1" u="sng" dirty="0">
                <a:latin typeface="Times New Roman" charset="0"/>
                <a:ea typeface="Times New Roman" charset="0"/>
                <a:cs typeface="Times New Roman" charset="0"/>
              </a:rPr>
              <a:t>-Type) </a:t>
            </a:r>
            <a:r>
              <a:rPr lang="en-US" sz="2800" b="1" u="sng" dirty="0" smtClean="0">
                <a:latin typeface="Times New Roman" charset="0"/>
                <a:ea typeface="Times New Roman" charset="0"/>
                <a:cs typeface="Times New Roman" charset="0"/>
              </a:rPr>
              <a:t>:-</a:t>
            </a:r>
            <a:br>
              <a:rPr lang="en-US" sz="2800" b="1" u="sng" dirty="0" smtClean="0">
                <a:latin typeface="Times New Roman" charset="0"/>
                <a:ea typeface="Times New Roman" charset="0"/>
                <a:cs typeface="Times New Roman" charset="0"/>
              </a:rPr>
            </a:br>
            <a:r>
              <a:rPr lang="en-US" sz="2800" dirty="0">
                <a:latin typeface="Times New Roman" charset="0"/>
                <a:ea typeface="Times New Roman" charset="0"/>
                <a:cs typeface="Times New Roman" charset="0"/>
              </a:rPr>
              <a:t/>
            </a:r>
            <a:br>
              <a:rPr lang="en-US" sz="2800" dirty="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-The </a:t>
            </a:r>
            <a:r>
              <a:rPr lang="en-US" sz="2800" dirty="0">
                <a:latin typeface="Times New Roman" charset="0"/>
                <a:ea typeface="Times New Roman" charset="0"/>
                <a:cs typeface="Times New Roman" charset="0"/>
              </a:rPr>
              <a:t>most e </a:t>
            </a:r>
            <a:r>
              <a:rPr lang="en-US" sz="2800" dirty="0" err="1" smtClean="0">
                <a:latin typeface="Times New Roman" charset="0"/>
                <a:ea typeface="Times New Roman" charset="0"/>
                <a:cs typeface="Times New Roman" charset="0"/>
              </a:rPr>
              <a:t>eeffctive</a:t>
            </a:r>
            <a:r>
              <a:rPr lang="en-US" sz="2800" dirty="0" smtClean="0">
                <a:latin typeface="Times New Roman" charset="0"/>
                <a:ea typeface="Times New Roman" charset="0"/>
                <a:cs typeface="Times New Roman" charset="0"/>
              </a:rPr>
              <a:t> </a:t>
            </a:r>
            <a:r>
              <a:rPr lang="en-US" sz="2800" dirty="0">
                <a:latin typeface="Times New Roman" charset="0"/>
                <a:ea typeface="Times New Roman" charset="0"/>
                <a:cs typeface="Times New Roman" charset="0"/>
              </a:rPr>
              <a:t>contemporary treatment regimens for mature B-cell (</a:t>
            </a:r>
            <a:r>
              <a:rPr lang="en-US" sz="2800" dirty="0" err="1">
                <a:latin typeface="Times New Roman" charset="0"/>
                <a:ea typeface="Times New Roman" charset="0"/>
                <a:cs typeface="Times New Roman" charset="0"/>
              </a:rPr>
              <a:t>Burkitt</a:t>
            </a:r>
            <a:r>
              <a:rPr lang="en-US" sz="2800" dirty="0">
                <a:latin typeface="Times New Roman" charset="0"/>
                <a:ea typeface="Times New Roman" charset="0"/>
                <a:cs typeface="Times New Roman" charset="0"/>
              </a:rPr>
              <a:t>-type) ALL are drug combinations that include </a:t>
            </a:r>
            <a:r>
              <a:rPr lang="en-US" sz="2800" dirty="0" smtClean="0">
                <a:latin typeface="Times New Roman" charset="0"/>
                <a:ea typeface="Times New Roman" charset="0"/>
                <a:cs typeface="Times New Roman" charset="0"/>
              </a:rPr>
              <a:t>cyclophosphamide </a:t>
            </a:r>
            <a:r>
              <a:rPr lang="en-US" sz="2800" dirty="0">
                <a:latin typeface="Times New Roman" charset="0"/>
                <a:ea typeface="Times New Roman" charset="0"/>
                <a:cs typeface="Times New Roman" charset="0"/>
              </a:rPr>
              <a:t>and/or </a:t>
            </a:r>
            <a:r>
              <a:rPr lang="en-US" sz="2800" dirty="0" err="1">
                <a:latin typeface="Times New Roman" charset="0"/>
                <a:ea typeface="Times New Roman" charset="0"/>
                <a:cs typeface="Times New Roman" charset="0"/>
              </a:rPr>
              <a:t>ifosfamide</a:t>
            </a:r>
            <a:r>
              <a:rPr lang="en-US" sz="2800" dirty="0">
                <a:latin typeface="Times New Roman" charset="0"/>
                <a:ea typeface="Times New Roman" charset="0"/>
                <a:cs typeface="Times New Roman" charset="0"/>
              </a:rPr>
              <a:t> given over a relatively short time (3 to 6 months</a:t>
            </a:r>
            <a:r>
              <a:rPr lang="en-US" sz="2800" dirty="0" smtClean="0">
                <a:latin typeface="Times New Roman" charset="0"/>
                <a:ea typeface="Times New Roman" charset="0"/>
                <a:cs typeface="Times New Roman" charset="0"/>
              </a:rPr>
              <a:t>).</a:t>
            </a:r>
            <a:br>
              <a:rPr lang="en-US" sz="2800" dirty="0" smtClean="0">
                <a:latin typeface="Times New Roman" charset="0"/>
                <a:ea typeface="Times New Roman" charset="0"/>
                <a:cs typeface="Times New Roman" charset="0"/>
              </a:rPr>
            </a:br>
            <a:r>
              <a:rPr lang="en-US" sz="2800" dirty="0">
                <a:latin typeface="Times New Roman" charset="0"/>
                <a:ea typeface="Times New Roman" charset="0"/>
                <a:cs typeface="Times New Roman" charset="0"/>
              </a:rPr>
              <a:t/>
            </a:r>
            <a:br>
              <a:rPr lang="en-US" sz="2800" dirty="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-Effective </a:t>
            </a:r>
            <a:r>
              <a:rPr lang="en-US" sz="2800" dirty="0">
                <a:latin typeface="Times New Roman" charset="0"/>
                <a:ea typeface="Times New Roman" charset="0"/>
                <a:cs typeface="Times New Roman" charset="0"/>
              </a:rPr>
              <a:t>CNS therapy is an essential component of successful regimens for B-cell ALL and generally consists of methotrexate and </a:t>
            </a:r>
            <a:r>
              <a:rPr lang="en-US" sz="2800" dirty="0" err="1">
                <a:latin typeface="Times New Roman" charset="0"/>
                <a:ea typeface="Times New Roman" charset="0"/>
                <a:cs typeface="Times New Roman" charset="0"/>
              </a:rPr>
              <a:t>cytarabine</a:t>
            </a:r>
            <a:r>
              <a:rPr lang="en-US" sz="2800" dirty="0">
                <a:latin typeface="Times New Roman" charset="0"/>
                <a:ea typeface="Times New Roman" charset="0"/>
                <a:cs typeface="Times New Roman" charset="0"/>
              </a:rPr>
              <a:t> administered both systematically and </a:t>
            </a:r>
            <a:r>
              <a:rPr lang="en-US" sz="2800" dirty="0" err="1">
                <a:latin typeface="Times New Roman" charset="0"/>
                <a:ea typeface="Times New Roman" charset="0"/>
                <a:cs typeface="Times New Roman" charset="0"/>
              </a:rPr>
              <a:t>intrathecally</a:t>
            </a:r>
            <a:r>
              <a:rPr lang="en-US" sz="2800" dirty="0">
                <a:latin typeface="Times New Roman" charset="0"/>
                <a:ea typeface="Times New Roman" charset="0"/>
                <a:cs typeface="Times New Roman" charset="0"/>
              </a:rPr>
              <a:t>. </a:t>
            </a:r>
            <a:r>
              <a:rPr lang="en-US" sz="2800" dirty="0" smtClean="0">
                <a:latin typeface="Times New Roman" charset="0"/>
                <a:ea typeface="Times New Roman" charset="0"/>
                <a:cs typeface="Times New Roman" charset="0"/>
              </a:rPr>
              <a:t/>
            </a:r>
            <a:br>
              <a:rPr lang="en-US" sz="2800" dirty="0" smtClean="0">
                <a:latin typeface="Times New Roman" charset="0"/>
                <a:ea typeface="Times New Roman" charset="0"/>
                <a:cs typeface="Times New Roman" charset="0"/>
              </a:rPr>
            </a:br>
            <a:r>
              <a:rPr lang="en-US" sz="2800" dirty="0">
                <a:latin typeface="Times New Roman" charset="0"/>
                <a:ea typeface="Times New Roman" charset="0"/>
                <a:cs typeface="Times New Roman" charset="0"/>
              </a:rPr>
              <a:t/>
            </a:r>
            <a:br>
              <a:rPr lang="en-US" sz="2800" dirty="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-Maintenance </a:t>
            </a:r>
            <a:r>
              <a:rPr lang="en-US" sz="2800" dirty="0">
                <a:latin typeface="Times New Roman" charset="0"/>
                <a:ea typeface="Times New Roman" charset="0"/>
                <a:cs typeface="Times New Roman" charset="0"/>
              </a:rPr>
              <a:t>or continuation therapy is not needed</a:t>
            </a:r>
            <a:r>
              <a:rPr lang="en-US" sz="2800" dirty="0" smtClean="0">
                <a:effectLst/>
                <a:latin typeface="Times New Roman" charset="0"/>
                <a:ea typeface="Times New Roman" charset="0"/>
                <a:cs typeface="Times New Roman" charset="0"/>
              </a:rPr>
              <a:t> </a:t>
            </a:r>
            <a:endParaRPr lang="en-US" sz="2800" dirty="0">
              <a:latin typeface="Times New Roman" charset="0"/>
              <a:ea typeface="Times New Roman" charset="0"/>
              <a:cs typeface="Times New Roman" charset="0"/>
            </a:endParaRPr>
          </a:p>
        </p:txBody>
      </p:sp>
    </p:spTree>
    <p:extLst>
      <p:ext uri="{BB962C8B-B14F-4D97-AF65-F5344CB8AC3E}">
        <p14:creationId xmlns="" xmlns:p14="http://schemas.microsoft.com/office/powerpoint/2010/main" val="1706952682"/>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1257" y="166256"/>
            <a:ext cx="11602192" cy="6590804"/>
          </a:xfrm>
        </p:spPr>
        <p:txBody>
          <a:bodyPr>
            <a:noAutofit/>
          </a:bodyPr>
          <a:lstStyle/>
          <a:p>
            <a:r>
              <a:rPr lang="en-US" sz="2800" b="1" u="sng" dirty="0" smtClean="0">
                <a:latin typeface="Times New Roman" charset="0"/>
                <a:ea typeface="Times New Roman" charset="0"/>
                <a:cs typeface="Times New Roman" charset="0"/>
              </a:rPr>
              <a:t>2.Precursor </a:t>
            </a:r>
            <a:r>
              <a:rPr lang="en-US" sz="2800" b="1" u="sng" dirty="0">
                <a:latin typeface="Times New Roman" charset="0"/>
                <a:ea typeface="Times New Roman" charset="0"/>
                <a:cs typeface="Times New Roman" charset="0"/>
              </a:rPr>
              <a:t>B-Cell and T-Cell Acute Lymphoblastic Leukemia </a:t>
            </a:r>
            <a:r>
              <a:rPr lang="en-US" sz="2800" b="1" u="sng" dirty="0" smtClean="0">
                <a:latin typeface="Times New Roman" charset="0"/>
                <a:ea typeface="Times New Roman" charset="0"/>
                <a:cs typeface="Times New Roman" charset="0"/>
              </a:rPr>
              <a:t>:-</a:t>
            </a:r>
            <a:br>
              <a:rPr lang="en-US" sz="2800" b="1" u="sng" dirty="0" smtClean="0">
                <a:latin typeface="Times New Roman" charset="0"/>
                <a:ea typeface="Times New Roman" charset="0"/>
                <a:cs typeface="Times New Roman" charset="0"/>
              </a:rPr>
            </a:br>
            <a:r>
              <a:rPr lang="en-US" sz="2800" u="sng" dirty="0">
                <a:latin typeface="Times New Roman" charset="0"/>
                <a:ea typeface="Times New Roman" charset="0"/>
                <a:cs typeface="Times New Roman" charset="0"/>
              </a:rPr>
              <a:t/>
            </a:r>
            <a:br>
              <a:rPr lang="en-US" sz="2800" u="sng" dirty="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-Treatment </a:t>
            </a:r>
            <a:r>
              <a:rPr lang="en-US" sz="2800" dirty="0">
                <a:latin typeface="Times New Roman" charset="0"/>
                <a:ea typeface="Times New Roman" charset="0"/>
                <a:cs typeface="Times New Roman" charset="0"/>
              </a:rPr>
              <a:t>for </a:t>
            </a:r>
            <a:r>
              <a:rPr lang="en-US" sz="2800" dirty="0" err="1">
                <a:latin typeface="Times New Roman" charset="0"/>
                <a:ea typeface="Times New Roman" charset="0"/>
                <a:cs typeface="Times New Roman" charset="0"/>
              </a:rPr>
              <a:t>leukemias</a:t>
            </a:r>
            <a:r>
              <a:rPr lang="en-US" sz="2800" dirty="0">
                <a:latin typeface="Times New Roman" charset="0"/>
                <a:ea typeface="Times New Roman" charset="0"/>
                <a:cs typeface="Times New Roman" charset="0"/>
              </a:rPr>
              <a:t> </a:t>
            </a:r>
            <a:r>
              <a:rPr lang="en-US" sz="2800" dirty="0" smtClean="0">
                <a:latin typeface="Times New Roman" charset="0"/>
                <a:ea typeface="Times New Roman" charset="0"/>
                <a:cs typeface="Times New Roman" charset="0"/>
              </a:rPr>
              <a:t>affecting </a:t>
            </a:r>
            <a:r>
              <a:rPr lang="en-US" sz="2800" dirty="0">
                <a:latin typeface="Times New Roman" charset="0"/>
                <a:ea typeface="Times New Roman" charset="0"/>
                <a:cs typeface="Times New Roman" charset="0"/>
              </a:rPr>
              <a:t>the precursor B-cell and T-cell </a:t>
            </a:r>
            <a:r>
              <a:rPr lang="en-US" sz="2800" dirty="0" smtClean="0">
                <a:latin typeface="Times New Roman" charset="0"/>
                <a:ea typeface="Times New Roman" charset="0"/>
                <a:cs typeface="Times New Roman" charset="0"/>
              </a:rPr>
              <a:t>lineages </a:t>
            </a:r>
            <a:r>
              <a:rPr lang="en-US" sz="2800" dirty="0">
                <a:latin typeface="Times New Roman" charset="0"/>
                <a:ea typeface="Times New Roman" charset="0"/>
                <a:cs typeface="Times New Roman" charset="0"/>
              </a:rPr>
              <a:t>consists of three standard phases</a:t>
            </a:r>
            <a:r>
              <a:rPr lang="en-US" sz="2800" dirty="0" smtClean="0">
                <a:latin typeface="Times New Roman" charset="0"/>
                <a:ea typeface="Times New Roman" charset="0"/>
                <a:cs typeface="Times New Roman" charset="0"/>
              </a:rPr>
              <a:t>:-</a:t>
            </a:r>
            <a:br>
              <a:rPr lang="en-US" sz="2800" dirty="0" smtClean="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   A) Remission </a:t>
            </a:r>
            <a:r>
              <a:rPr lang="en-US" sz="2800" dirty="0">
                <a:latin typeface="Times New Roman" charset="0"/>
                <a:ea typeface="Times New Roman" charset="0"/>
                <a:cs typeface="Times New Roman" charset="0"/>
              </a:rPr>
              <a:t>induction, </a:t>
            </a:r>
            <a:r>
              <a:rPr lang="en-US" sz="2800" dirty="0" smtClean="0">
                <a:latin typeface="Times New Roman" charset="0"/>
                <a:ea typeface="Times New Roman" charset="0"/>
                <a:cs typeface="Times New Roman" charset="0"/>
              </a:rPr>
              <a:t/>
            </a:r>
            <a:br>
              <a:rPr lang="en-US" sz="2800" dirty="0" smtClean="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   B) Intensification </a:t>
            </a:r>
            <a:r>
              <a:rPr lang="en-US" sz="2800" dirty="0">
                <a:latin typeface="Times New Roman" charset="0"/>
                <a:ea typeface="Times New Roman" charset="0"/>
                <a:cs typeface="Times New Roman" charset="0"/>
              </a:rPr>
              <a:t>(consolidation), and </a:t>
            </a:r>
            <a:r>
              <a:rPr lang="en-US" sz="2800" dirty="0" smtClean="0">
                <a:latin typeface="Times New Roman" charset="0"/>
                <a:ea typeface="Times New Roman" charset="0"/>
                <a:cs typeface="Times New Roman" charset="0"/>
              </a:rPr>
              <a:t/>
            </a:r>
            <a:br>
              <a:rPr lang="en-US" sz="2800" dirty="0" smtClean="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   C) Prolonged continuation </a:t>
            </a:r>
            <a:r>
              <a:rPr lang="en-US" sz="2800" dirty="0">
                <a:latin typeface="Times New Roman" charset="0"/>
                <a:ea typeface="Times New Roman" charset="0"/>
                <a:cs typeface="Times New Roman" charset="0"/>
              </a:rPr>
              <a:t>(maintenance) </a:t>
            </a:r>
            <a:r>
              <a:rPr lang="en-US" sz="2800" dirty="0" smtClean="0">
                <a:latin typeface="Times New Roman" charset="0"/>
                <a:ea typeface="Times New Roman" charset="0"/>
                <a:cs typeface="Times New Roman" charset="0"/>
              </a:rPr>
              <a:t>therapy.</a:t>
            </a:r>
            <a:br>
              <a:rPr lang="en-US" sz="2800" dirty="0" smtClean="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
            </a:r>
            <a:br>
              <a:rPr lang="en-US" sz="2800" dirty="0" smtClean="0">
                <a:latin typeface="Times New Roman" charset="0"/>
                <a:ea typeface="Times New Roman" charset="0"/>
                <a:cs typeface="Times New Roman" charset="0"/>
              </a:rPr>
            </a:br>
            <a:r>
              <a:rPr lang="en-US" sz="2800" b="1" dirty="0" smtClean="0">
                <a:latin typeface="Times New Roman" charset="0"/>
                <a:ea typeface="Times New Roman" charset="0"/>
                <a:cs typeface="Times New Roman" charset="0"/>
              </a:rPr>
              <a:t> </a:t>
            </a:r>
            <a:r>
              <a:rPr lang="en-US" sz="2800" b="1" u="sng" dirty="0" smtClean="0">
                <a:latin typeface="Times New Roman" charset="0"/>
                <a:ea typeface="Times New Roman" charset="0"/>
                <a:cs typeface="Times New Roman" charset="0"/>
              </a:rPr>
              <a:t>A)Remission </a:t>
            </a:r>
            <a:r>
              <a:rPr lang="en-US" sz="2800" b="1" u="sng" dirty="0">
                <a:latin typeface="Times New Roman" charset="0"/>
                <a:ea typeface="Times New Roman" charset="0"/>
                <a:cs typeface="Times New Roman" charset="0"/>
              </a:rPr>
              <a:t>Induction </a:t>
            </a:r>
            <a:r>
              <a:rPr lang="en-US" sz="2800" b="1" u="sng" dirty="0" smtClean="0">
                <a:latin typeface="Times New Roman" charset="0"/>
                <a:ea typeface="Times New Roman" charset="0"/>
                <a:cs typeface="Times New Roman" charset="0"/>
              </a:rPr>
              <a:t>:-</a:t>
            </a:r>
            <a:br>
              <a:rPr lang="en-US" sz="2800" b="1" u="sng" dirty="0" smtClean="0">
                <a:latin typeface="Times New Roman" charset="0"/>
                <a:ea typeface="Times New Roman" charset="0"/>
                <a:cs typeface="Times New Roman" charset="0"/>
              </a:rPr>
            </a:br>
            <a:r>
              <a:rPr lang="en-US" sz="2800" b="1" u="sng" dirty="0" smtClean="0">
                <a:latin typeface="Times New Roman" charset="0"/>
                <a:ea typeface="Times New Roman" charset="0"/>
                <a:cs typeface="Times New Roman" charset="0"/>
              </a:rPr>
              <a:t/>
            </a:r>
            <a:br>
              <a:rPr lang="en-US" sz="2800" b="1" u="sng" dirty="0" smtClean="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-The first </a:t>
            </a:r>
            <a:r>
              <a:rPr lang="en-US" sz="2800" dirty="0">
                <a:latin typeface="Times New Roman" charset="0"/>
                <a:ea typeface="Times New Roman" charset="0"/>
                <a:cs typeface="Times New Roman" charset="0"/>
              </a:rPr>
              <a:t>goal of therapy is inducing a </a:t>
            </a:r>
            <a:r>
              <a:rPr lang="en-US" sz="2800" dirty="0" smtClean="0">
                <a:latin typeface="Times New Roman" charset="0"/>
                <a:ea typeface="Times New Roman" charset="0"/>
                <a:cs typeface="Times New Roman" charset="0"/>
              </a:rPr>
              <a:t>complete </a:t>
            </a:r>
            <a:r>
              <a:rPr lang="en-US" sz="2800" dirty="0">
                <a:latin typeface="Times New Roman" charset="0"/>
                <a:ea typeface="Times New Roman" charset="0"/>
                <a:cs typeface="Times New Roman" charset="0"/>
              </a:rPr>
              <a:t>remission and restoring normal hematopoiesis. </a:t>
            </a:r>
            <a:r>
              <a:rPr lang="en-US" sz="2800" dirty="0" smtClean="0">
                <a:latin typeface="Times New Roman" charset="0"/>
                <a:ea typeface="Times New Roman" charset="0"/>
                <a:cs typeface="Times New Roman" charset="0"/>
              </a:rPr>
              <a:t/>
            </a:r>
            <a:br>
              <a:rPr lang="en-US" sz="2800" dirty="0" smtClean="0">
                <a:latin typeface="Times New Roman" charset="0"/>
                <a:ea typeface="Times New Roman" charset="0"/>
                <a:cs typeface="Times New Roman" charset="0"/>
              </a:rPr>
            </a:br>
            <a:r>
              <a:rPr lang="en-US" sz="2800" dirty="0">
                <a:latin typeface="Times New Roman" charset="0"/>
                <a:ea typeface="Times New Roman" charset="0"/>
                <a:cs typeface="Times New Roman" charset="0"/>
              </a:rPr>
              <a:t/>
            </a:r>
            <a:br>
              <a:rPr lang="en-US" sz="2800" dirty="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-The </a:t>
            </a:r>
            <a:r>
              <a:rPr lang="en-US" sz="2800" dirty="0">
                <a:latin typeface="Times New Roman" charset="0"/>
                <a:ea typeface="Times New Roman" charset="0"/>
                <a:cs typeface="Times New Roman" charset="0"/>
              </a:rPr>
              <a:t>induction regimen typically includes a glucocorticoid (prednisone, prednisolone, or dexamethasone), vincristine, and l-</a:t>
            </a:r>
            <a:r>
              <a:rPr lang="en-US" sz="2800" dirty="0" err="1">
                <a:latin typeface="Times New Roman" charset="0"/>
                <a:ea typeface="Times New Roman" charset="0"/>
                <a:cs typeface="Times New Roman" charset="0"/>
              </a:rPr>
              <a:t>asparaginase</a:t>
            </a:r>
            <a:r>
              <a:rPr lang="en-US" sz="2800" dirty="0">
                <a:latin typeface="Times New Roman" charset="0"/>
                <a:ea typeface="Times New Roman" charset="0"/>
                <a:cs typeface="Times New Roman" charset="0"/>
              </a:rPr>
              <a:t> for children or an </a:t>
            </a:r>
            <a:r>
              <a:rPr lang="en-US" sz="2800" dirty="0" err="1">
                <a:latin typeface="Times New Roman" charset="0"/>
                <a:ea typeface="Times New Roman" charset="0"/>
                <a:cs typeface="Times New Roman" charset="0"/>
              </a:rPr>
              <a:t>anthracycline</a:t>
            </a:r>
            <a:r>
              <a:rPr lang="en-US" sz="2800" dirty="0">
                <a:latin typeface="Times New Roman" charset="0"/>
                <a:ea typeface="Times New Roman" charset="0"/>
                <a:cs typeface="Times New Roman" charset="0"/>
              </a:rPr>
              <a:t> for adult</a:t>
            </a:r>
            <a:r>
              <a:rPr lang="en-US" sz="2800" dirty="0" smtClean="0">
                <a:effectLst/>
                <a:latin typeface="Times New Roman" charset="0"/>
                <a:ea typeface="Times New Roman" charset="0"/>
                <a:cs typeface="Times New Roman" charset="0"/>
              </a:rPr>
              <a:t> .</a:t>
            </a:r>
            <a:endParaRPr lang="en-US" sz="2800" dirty="0">
              <a:latin typeface="Times New Roman" charset="0"/>
              <a:ea typeface="Times New Roman" charset="0"/>
              <a:cs typeface="Times New Roman" charset="0"/>
            </a:endParaRPr>
          </a:p>
        </p:txBody>
      </p:sp>
    </p:spTree>
    <p:extLst>
      <p:ext uri="{BB962C8B-B14F-4D97-AF65-F5344CB8AC3E}">
        <p14:creationId xmlns="" xmlns:p14="http://schemas.microsoft.com/office/powerpoint/2010/main" val="1088101874"/>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0010" y="365125"/>
            <a:ext cx="11507190" cy="6492875"/>
          </a:xfrm>
        </p:spPr>
        <p:txBody>
          <a:bodyPr>
            <a:normAutofit/>
          </a:bodyPr>
          <a:lstStyle/>
          <a:p>
            <a:r>
              <a:rPr lang="en-US" sz="3100" b="1" u="sng" dirty="0" smtClean="0">
                <a:latin typeface="Times New Roman" charset="0"/>
                <a:ea typeface="Times New Roman" charset="0"/>
                <a:cs typeface="Times New Roman" charset="0"/>
              </a:rPr>
              <a:t>B) Intensification (consolidation):-</a:t>
            </a:r>
            <a:br>
              <a:rPr lang="en-US" sz="3100" b="1" u="sng" dirty="0" smtClean="0">
                <a:latin typeface="Times New Roman" charset="0"/>
                <a:ea typeface="Times New Roman" charset="0"/>
                <a:cs typeface="Times New Roman" charset="0"/>
              </a:rPr>
            </a:br>
            <a:r>
              <a:rPr lang="en-US" sz="3100" dirty="0" smtClean="0">
                <a:latin typeface="Times New Roman" charset="0"/>
                <a:ea typeface="Times New Roman" charset="0"/>
                <a:cs typeface="Times New Roman" charset="0"/>
              </a:rPr>
              <a:t/>
            </a:r>
            <a:br>
              <a:rPr lang="en-US" sz="3100" dirty="0" smtClean="0">
                <a:latin typeface="Times New Roman" charset="0"/>
                <a:ea typeface="Times New Roman" charset="0"/>
                <a:cs typeface="Times New Roman" charset="0"/>
              </a:rPr>
            </a:br>
            <a:r>
              <a:rPr lang="en-US" sz="3100" dirty="0" smtClean="0">
                <a:latin typeface="Times New Roman" charset="0"/>
                <a:ea typeface="Times New Roman" charset="0"/>
                <a:cs typeface="Times New Roman" charset="0"/>
              </a:rPr>
              <a:t>-Drugs </a:t>
            </a:r>
            <a:r>
              <a:rPr lang="en-US" sz="3100" dirty="0">
                <a:latin typeface="Times New Roman" charset="0"/>
                <a:ea typeface="Times New Roman" charset="0"/>
                <a:cs typeface="Times New Roman" charset="0"/>
              </a:rPr>
              <a:t>have been used for </a:t>
            </a:r>
            <a:r>
              <a:rPr lang="en-US" sz="3100" dirty="0" err="1">
                <a:latin typeface="Times New Roman" charset="0"/>
                <a:ea typeface="Times New Roman" charset="0"/>
                <a:cs typeface="Times New Roman" charset="0"/>
              </a:rPr>
              <a:t>intensi</a:t>
            </a:r>
            <a:r>
              <a:rPr lang="en-US" sz="3100" dirty="0">
                <a:latin typeface="Times New Roman" charset="0"/>
                <a:ea typeface="Times New Roman" charset="0"/>
                <a:cs typeface="Times New Roman" charset="0"/>
              </a:rPr>
              <a:t> </a:t>
            </a:r>
            <a:r>
              <a:rPr lang="en-US" sz="3100" dirty="0" err="1">
                <a:latin typeface="Times New Roman" charset="0"/>
                <a:ea typeface="Times New Roman" charset="0"/>
                <a:cs typeface="Times New Roman" charset="0"/>
              </a:rPr>
              <a:t>cation</a:t>
            </a:r>
            <a:r>
              <a:rPr lang="en-US" sz="3100" dirty="0">
                <a:latin typeface="Times New Roman" charset="0"/>
                <a:ea typeface="Times New Roman" charset="0"/>
                <a:cs typeface="Times New Roman" charset="0"/>
              </a:rPr>
              <a:t>, including high-dose methotrexate, high-dose </a:t>
            </a:r>
            <a:r>
              <a:rPr lang="en-US" sz="3100" dirty="0" err="1">
                <a:latin typeface="Times New Roman" charset="0"/>
                <a:ea typeface="Times New Roman" charset="0"/>
                <a:cs typeface="Times New Roman" charset="0"/>
              </a:rPr>
              <a:t>cytarabine</a:t>
            </a:r>
            <a:r>
              <a:rPr lang="en-US" sz="3100" dirty="0">
                <a:latin typeface="Times New Roman" charset="0"/>
                <a:ea typeface="Times New Roman" charset="0"/>
                <a:cs typeface="Times New Roman" charset="0"/>
              </a:rPr>
              <a:t>, cyclophosphamide, and </a:t>
            </a:r>
            <a:r>
              <a:rPr lang="en-US" sz="3100" dirty="0" err="1">
                <a:latin typeface="Times New Roman" charset="0"/>
                <a:ea typeface="Times New Roman" charset="0"/>
                <a:cs typeface="Times New Roman" charset="0"/>
              </a:rPr>
              <a:t>asparaginase</a:t>
            </a:r>
            <a:r>
              <a:rPr lang="en-US" sz="3100" dirty="0">
                <a:latin typeface="Times New Roman" charset="0"/>
                <a:ea typeface="Times New Roman" charset="0"/>
                <a:cs typeface="Times New Roman" charset="0"/>
              </a:rPr>
              <a:t>.</a:t>
            </a:r>
            <a:r>
              <a:rPr lang="en-US" sz="3100" dirty="0" smtClean="0">
                <a:effectLst/>
                <a:latin typeface="Times New Roman" charset="0"/>
                <a:ea typeface="Times New Roman" charset="0"/>
                <a:cs typeface="Times New Roman" charset="0"/>
              </a:rPr>
              <a:t> </a:t>
            </a:r>
            <a:r>
              <a:rPr lang="en-US" sz="3100" b="1" dirty="0" smtClean="0">
                <a:latin typeface="Times New Roman" charset="0"/>
                <a:ea typeface="Times New Roman" charset="0"/>
                <a:cs typeface="Times New Roman" charset="0"/>
              </a:rPr>
              <a:t/>
            </a:r>
            <a:br>
              <a:rPr lang="en-US" sz="3100" b="1" dirty="0" smtClean="0">
                <a:latin typeface="Times New Roman" charset="0"/>
                <a:ea typeface="Times New Roman" charset="0"/>
                <a:cs typeface="Times New Roman" charset="0"/>
              </a:rPr>
            </a:br>
            <a:r>
              <a:rPr lang="en-US" sz="3100" b="1" dirty="0">
                <a:latin typeface="Times New Roman" charset="0"/>
                <a:ea typeface="Times New Roman" charset="0"/>
                <a:cs typeface="Times New Roman" charset="0"/>
              </a:rPr>
              <a:t/>
            </a:r>
            <a:br>
              <a:rPr lang="en-US" sz="3100" b="1" dirty="0">
                <a:latin typeface="Times New Roman" charset="0"/>
                <a:ea typeface="Times New Roman" charset="0"/>
                <a:cs typeface="Times New Roman" charset="0"/>
              </a:rPr>
            </a:br>
            <a:r>
              <a:rPr lang="en-US" sz="3100" b="1" u="sng" dirty="0" smtClean="0">
                <a:latin typeface="Times New Roman" charset="0"/>
                <a:ea typeface="Times New Roman" charset="0"/>
                <a:cs typeface="Times New Roman" charset="0"/>
              </a:rPr>
              <a:t>C)Continuation </a:t>
            </a:r>
            <a:r>
              <a:rPr lang="en-US" sz="3100" b="1" u="sng" dirty="0">
                <a:latin typeface="Times New Roman" charset="0"/>
                <a:ea typeface="Times New Roman" charset="0"/>
                <a:cs typeface="Times New Roman" charset="0"/>
              </a:rPr>
              <a:t>Therapy </a:t>
            </a:r>
            <a:r>
              <a:rPr lang="en-US" sz="3100" b="1" u="sng" dirty="0" smtClean="0">
                <a:latin typeface="Times New Roman" charset="0"/>
                <a:ea typeface="Times New Roman" charset="0"/>
                <a:cs typeface="Times New Roman" charset="0"/>
              </a:rPr>
              <a:t>:-</a:t>
            </a:r>
            <a:br>
              <a:rPr lang="en-US" sz="3100" b="1" u="sng" dirty="0" smtClean="0">
                <a:latin typeface="Times New Roman" charset="0"/>
                <a:ea typeface="Times New Roman" charset="0"/>
                <a:cs typeface="Times New Roman" charset="0"/>
              </a:rPr>
            </a:br>
            <a:r>
              <a:rPr lang="en-US" sz="3100" b="1" dirty="0">
                <a:latin typeface="Times New Roman" charset="0"/>
                <a:ea typeface="Times New Roman" charset="0"/>
                <a:cs typeface="Times New Roman" charset="0"/>
              </a:rPr>
              <a:t/>
            </a:r>
            <a:br>
              <a:rPr lang="en-US" sz="3100" b="1" dirty="0">
                <a:latin typeface="Times New Roman" charset="0"/>
                <a:ea typeface="Times New Roman" charset="0"/>
                <a:cs typeface="Times New Roman" charset="0"/>
              </a:rPr>
            </a:br>
            <a:r>
              <a:rPr lang="en-US" sz="3100" b="1" dirty="0" smtClean="0">
                <a:latin typeface="Times New Roman" charset="0"/>
                <a:ea typeface="Times New Roman" charset="0"/>
                <a:cs typeface="Times New Roman" charset="0"/>
              </a:rPr>
              <a:t>-</a:t>
            </a:r>
            <a:r>
              <a:rPr lang="en-US" sz="3100" dirty="0" smtClean="0">
                <a:latin typeface="Times New Roman" charset="0"/>
                <a:ea typeface="Times New Roman" charset="0"/>
                <a:cs typeface="Times New Roman" charset="0"/>
              </a:rPr>
              <a:t>Although </a:t>
            </a:r>
            <a:r>
              <a:rPr lang="en-US" sz="3100" dirty="0">
                <a:latin typeface="Times New Roman" charset="0"/>
                <a:ea typeface="Times New Roman" charset="0"/>
                <a:cs typeface="Times New Roman" charset="0"/>
              </a:rPr>
              <a:t>unnecessary for cure of mature B-cell leukemia, continuation therapy for 2 to 3 years is an integral part of pediatric and adult ALL regimens</a:t>
            </a:r>
            <a:r>
              <a:rPr lang="en-US" sz="3100" dirty="0" smtClean="0">
                <a:latin typeface="Times New Roman" charset="0"/>
                <a:ea typeface="Times New Roman" charset="0"/>
                <a:cs typeface="Times New Roman" charset="0"/>
              </a:rPr>
              <a:t>.</a:t>
            </a:r>
            <a:br>
              <a:rPr lang="en-US" sz="3100" dirty="0" smtClean="0">
                <a:latin typeface="Times New Roman" charset="0"/>
                <a:ea typeface="Times New Roman" charset="0"/>
                <a:cs typeface="Times New Roman" charset="0"/>
              </a:rPr>
            </a:br>
            <a:r>
              <a:rPr lang="en-US" sz="3100" dirty="0">
                <a:latin typeface="Times New Roman" charset="0"/>
                <a:ea typeface="Times New Roman" charset="0"/>
                <a:cs typeface="Times New Roman" charset="0"/>
              </a:rPr>
              <a:t/>
            </a:r>
            <a:br>
              <a:rPr lang="en-US" sz="3100" dirty="0">
                <a:latin typeface="Times New Roman" charset="0"/>
                <a:ea typeface="Times New Roman" charset="0"/>
                <a:cs typeface="Times New Roman" charset="0"/>
              </a:rPr>
            </a:br>
            <a:r>
              <a:rPr lang="en-US" sz="3100" dirty="0" smtClean="0">
                <a:latin typeface="Times New Roman" charset="0"/>
                <a:ea typeface="Times New Roman" charset="0"/>
                <a:cs typeface="Times New Roman" charset="0"/>
              </a:rPr>
              <a:t>-Methotrexate </a:t>
            </a:r>
            <a:r>
              <a:rPr lang="en-US" sz="3100" dirty="0">
                <a:latin typeface="Times New Roman" charset="0"/>
                <a:ea typeface="Times New Roman" charset="0"/>
                <a:cs typeface="Times New Roman" charset="0"/>
              </a:rPr>
              <a:t>administered weekly and </a:t>
            </a:r>
            <a:r>
              <a:rPr lang="en-US" sz="3100" dirty="0" err="1">
                <a:latin typeface="Times New Roman" charset="0"/>
                <a:ea typeface="Times New Roman" charset="0"/>
                <a:cs typeface="Times New Roman" charset="0"/>
              </a:rPr>
              <a:t>mercaptopurine</a:t>
            </a:r>
            <a:r>
              <a:rPr lang="en-US" sz="3100" dirty="0">
                <a:latin typeface="Times New Roman" charset="0"/>
                <a:ea typeface="Times New Roman" charset="0"/>
                <a:cs typeface="Times New Roman" charset="0"/>
              </a:rPr>
              <a:t> </a:t>
            </a:r>
            <a:r>
              <a:rPr lang="en-US" sz="3100" dirty="0" err="1">
                <a:latin typeface="Times New Roman" charset="0"/>
                <a:ea typeface="Times New Roman" charset="0"/>
                <a:cs typeface="Times New Roman" charset="0"/>
              </a:rPr>
              <a:t>adminis</a:t>
            </a:r>
            <a:r>
              <a:rPr lang="en-US" sz="3100" dirty="0">
                <a:latin typeface="Times New Roman" charset="0"/>
                <a:ea typeface="Times New Roman" charset="0"/>
                <a:cs typeface="Times New Roman" charset="0"/>
              </a:rPr>
              <a:t>- </a:t>
            </a:r>
            <a:r>
              <a:rPr lang="en-US" sz="3100" dirty="0" err="1">
                <a:latin typeface="Times New Roman" charset="0"/>
                <a:ea typeface="Times New Roman" charset="0"/>
                <a:cs typeface="Times New Roman" charset="0"/>
              </a:rPr>
              <a:t>tered</a:t>
            </a:r>
            <a:r>
              <a:rPr lang="en-US" sz="3100" dirty="0">
                <a:latin typeface="Times New Roman" charset="0"/>
                <a:ea typeface="Times New Roman" charset="0"/>
                <a:cs typeface="Times New Roman" charset="0"/>
              </a:rPr>
              <a:t> daily constitute the usual continuation regimen for ALL</a:t>
            </a:r>
            <a:r>
              <a:rPr lang="en-US" sz="3100" dirty="0" smtClean="0">
                <a:effectLst/>
                <a:latin typeface="Times New Roman" charset="0"/>
                <a:ea typeface="Times New Roman" charset="0"/>
                <a:cs typeface="Times New Roman" charset="0"/>
              </a:rPr>
              <a:t> </a:t>
            </a:r>
            <a:r>
              <a:rPr lang="en-US" dirty="0" smtClean="0">
                <a:effectLst/>
              </a:rPr>
              <a:t>.</a:t>
            </a:r>
            <a:endParaRPr lang="en-US" dirty="0"/>
          </a:p>
        </p:txBody>
      </p:sp>
    </p:spTree>
    <p:extLst>
      <p:ext uri="{BB962C8B-B14F-4D97-AF65-F5344CB8AC3E}">
        <p14:creationId xmlns="" xmlns:p14="http://schemas.microsoft.com/office/powerpoint/2010/main" val="1789761441"/>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1262" y="365125"/>
            <a:ext cx="10902538" cy="6071301"/>
          </a:xfrm>
        </p:spPr>
        <p:txBody>
          <a:bodyPr>
            <a:normAutofit fontScale="90000"/>
          </a:bodyPr>
          <a:lstStyle/>
          <a:p>
            <a:r>
              <a:rPr lang="en-US" sz="3200" b="1" u="sng" dirty="0" smtClean="0">
                <a:latin typeface="Times New Roman" charset="0"/>
                <a:ea typeface="Times New Roman" charset="0"/>
                <a:cs typeface="Times New Roman" charset="0"/>
              </a:rPr>
              <a:t/>
            </a:r>
            <a:br>
              <a:rPr lang="en-US" sz="3200" b="1" u="sng" dirty="0" smtClean="0">
                <a:latin typeface="Times New Roman" charset="0"/>
                <a:ea typeface="Times New Roman" charset="0"/>
                <a:cs typeface="Times New Roman" charset="0"/>
              </a:rPr>
            </a:br>
            <a:r>
              <a:rPr lang="en-US" sz="3200" b="1" u="sng" dirty="0">
                <a:latin typeface="Times New Roman" charset="0"/>
                <a:ea typeface="Times New Roman" charset="0"/>
                <a:cs typeface="Times New Roman" charset="0"/>
              </a:rPr>
              <a:t/>
            </a:r>
            <a:br>
              <a:rPr lang="en-US" sz="3200" b="1" u="sng" dirty="0">
                <a:latin typeface="Times New Roman" charset="0"/>
                <a:ea typeface="Times New Roman" charset="0"/>
                <a:cs typeface="Times New Roman" charset="0"/>
              </a:rPr>
            </a:br>
            <a:r>
              <a:rPr lang="en-US" sz="3200" b="1" u="sng" dirty="0" smtClean="0">
                <a:latin typeface="Times New Roman" charset="0"/>
                <a:ea typeface="Times New Roman" charset="0"/>
                <a:cs typeface="Times New Roman" charset="0"/>
              </a:rPr>
              <a:t/>
            </a:r>
            <a:br>
              <a:rPr lang="en-US" sz="3200" b="1" u="sng" dirty="0" smtClean="0">
                <a:latin typeface="Times New Roman" charset="0"/>
                <a:ea typeface="Times New Roman" charset="0"/>
                <a:cs typeface="Times New Roman" charset="0"/>
              </a:rPr>
            </a:br>
            <a:r>
              <a:rPr lang="en-US" sz="3200" b="1" u="sng" dirty="0">
                <a:latin typeface="Times New Roman" charset="0"/>
                <a:ea typeface="Times New Roman" charset="0"/>
                <a:cs typeface="Times New Roman" charset="0"/>
              </a:rPr>
              <a:t/>
            </a:r>
            <a:br>
              <a:rPr lang="en-US" sz="3200" b="1" u="sng" dirty="0">
                <a:latin typeface="Times New Roman" charset="0"/>
                <a:ea typeface="Times New Roman" charset="0"/>
                <a:cs typeface="Times New Roman" charset="0"/>
              </a:rPr>
            </a:br>
            <a:r>
              <a:rPr lang="en-US" sz="3200" b="1" u="sng" dirty="0" smtClean="0">
                <a:latin typeface="Times New Roman" charset="0"/>
                <a:ea typeface="Times New Roman" charset="0"/>
                <a:cs typeface="Times New Roman" charset="0"/>
              </a:rPr>
              <a:t/>
            </a:r>
            <a:br>
              <a:rPr lang="en-US" sz="3200" b="1" u="sng" dirty="0" smtClean="0">
                <a:latin typeface="Times New Roman" charset="0"/>
                <a:ea typeface="Times New Roman" charset="0"/>
                <a:cs typeface="Times New Roman" charset="0"/>
              </a:rPr>
            </a:br>
            <a:r>
              <a:rPr lang="en-US" sz="3200" b="1" u="sng" dirty="0">
                <a:latin typeface="Times New Roman" charset="0"/>
                <a:ea typeface="Times New Roman" charset="0"/>
                <a:cs typeface="Times New Roman" charset="0"/>
              </a:rPr>
              <a:t/>
            </a:r>
            <a:br>
              <a:rPr lang="en-US" sz="3200" b="1" u="sng" dirty="0">
                <a:latin typeface="Times New Roman" charset="0"/>
                <a:ea typeface="Times New Roman" charset="0"/>
                <a:cs typeface="Times New Roman" charset="0"/>
              </a:rPr>
            </a:br>
            <a:r>
              <a:rPr lang="en-US" sz="3200" b="1" u="sng" dirty="0" smtClean="0">
                <a:latin typeface="Times New Roman" charset="0"/>
                <a:ea typeface="Times New Roman" charset="0"/>
                <a:cs typeface="Times New Roman" charset="0"/>
              </a:rPr>
              <a:t>Targeted </a:t>
            </a:r>
            <a:r>
              <a:rPr lang="en-US" sz="3200" b="1" u="sng" dirty="0">
                <a:latin typeface="Times New Roman" charset="0"/>
                <a:ea typeface="Times New Roman" charset="0"/>
                <a:cs typeface="Times New Roman" charset="0"/>
              </a:rPr>
              <a:t>Therapies </a:t>
            </a:r>
            <a:r>
              <a:rPr lang="en-US" sz="3200" b="1" u="sng" dirty="0" smtClean="0">
                <a:latin typeface="Times New Roman" charset="0"/>
                <a:ea typeface="Times New Roman" charset="0"/>
                <a:cs typeface="Times New Roman" charset="0"/>
              </a:rPr>
              <a:t>:-</a:t>
            </a:r>
            <a:br>
              <a:rPr lang="en-US" sz="3200" b="1" u="sng" dirty="0" smtClean="0">
                <a:latin typeface="Times New Roman" charset="0"/>
                <a:ea typeface="Times New Roman" charset="0"/>
                <a:cs typeface="Times New Roman" charset="0"/>
              </a:rPr>
            </a:br>
            <a:r>
              <a:rPr lang="en-US" sz="2800" b="1" dirty="0" smtClean="0">
                <a:latin typeface="Times New Roman" charset="0"/>
                <a:ea typeface="Times New Roman" charset="0"/>
                <a:cs typeface="Times New Roman" charset="0"/>
              </a:rPr>
              <a:t/>
            </a:r>
            <a:br>
              <a:rPr lang="en-US" sz="2800" b="1" dirty="0" smtClean="0">
                <a:latin typeface="Times New Roman" charset="0"/>
                <a:ea typeface="Times New Roman" charset="0"/>
                <a:cs typeface="Times New Roman" charset="0"/>
              </a:rPr>
            </a:br>
            <a:r>
              <a:rPr lang="en-US" sz="3100" b="1" dirty="0" smtClean="0">
                <a:latin typeface="Times New Roman" charset="0"/>
                <a:ea typeface="Times New Roman" charset="0"/>
                <a:cs typeface="Times New Roman" charset="0"/>
              </a:rPr>
              <a:t>-</a:t>
            </a:r>
            <a:r>
              <a:rPr lang="en-US" sz="3100" dirty="0" smtClean="0">
                <a:latin typeface="Times New Roman" charset="0"/>
                <a:ea typeface="Times New Roman" charset="0"/>
                <a:cs typeface="Times New Roman" charset="0"/>
              </a:rPr>
              <a:t>The </a:t>
            </a:r>
            <a:r>
              <a:rPr lang="en-US" sz="3100" dirty="0">
                <a:latin typeface="Times New Roman" charset="0"/>
                <a:ea typeface="Times New Roman" charset="0"/>
                <a:cs typeface="Times New Roman" charset="0"/>
              </a:rPr>
              <a:t>best example of targeted therapy is the use of the tyrosine kinase inhibitors </a:t>
            </a:r>
            <a:r>
              <a:rPr lang="en-US" sz="3100" dirty="0" err="1">
                <a:latin typeface="Times New Roman" charset="0"/>
                <a:ea typeface="Times New Roman" charset="0"/>
                <a:cs typeface="Times New Roman" charset="0"/>
              </a:rPr>
              <a:t>imatinib</a:t>
            </a:r>
            <a:r>
              <a:rPr lang="en-US" sz="3100" dirty="0">
                <a:latin typeface="Times New Roman" charset="0"/>
                <a:ea typeface="Times New Roman" charset="0"/>
                <a:cs typeface="Times New Roman" charset="0"/>
              </a:rPr>
              <a:t> or </a:t>
            </a:r>
            <a:r>
              <a:rPr lang="en-US" sz="3100" dirty="0" err="1">
                <a:latin typeface="Times New Roman" charset="0"/>
                <a:ea typeface="Times New Roman" charset="0"/>
                <a:cs typeface="Times New Roman" charset="0"/>
              </a:rPr>
              <a:t>dasatinib</a:t>
            </a:r>
            <a:r>
              <a:rPr lang="en-US" sz="3100" dirty="0">
                <a:latin typeface="Times New Roman" charset="0"/>
                <a:ea typeface="Times New Roman" charset="0"/>
                <a:cs typeface="Times New Roman" charset="0"/>
              </a:rPr>
              <a:t> in </a:t>
            </a:r>
            <a:r>
              <a:rPr lang="en-US" sz="3100" dirty="0" err="1">
                <a:latin typeface="Times New Roman" charset="0"/>
                <a:ea typeface="Times New Roman" charset="0"/>
                <a:cs typeface="Times New Roman" charset="0"/>
              </a:rPr>
              <a:t>Philadel</a:t>
            </a:r>
            <a:r>
              <a:rPr lang="en-US" sz="3100" dirty="0">
                <a:latin typeface="Times New Roman" charset="0"/>
                <a:ea typeface="Times New Roman" charset="0"/>
                <a:cs typeface="Times New Roman" charset="0"/>
              </a:rPr>
              <a:t>- </a:t>
            </a:r>
            <a:r>
              <a:rPr lang="en-US" sz="3100" dirty="0" err="1">
                <a:latin typeface="Times New Roman" charset="0"/>
                <a:ea typeface="Times New Roman" charset="0"/>
                <a:cs typeface="Times New Roman" charset="0"/>
              </a:rPr>
              <a:t>phia</a:t>
            </a:r>
            <a:r>
              <a:rPr lang="en-US" sz="3100" dirty="0">
                <a:latin typeface="Times New Roman" charset="0"/>
                <a:ea typeface="Times New Roman" charset="0"/>
                <a:cs typeface="Times New Roman" charset="0"/>
              </a:rPr>
              <a:t> chromosome–positive ALL</a:t>
            </a:r>
            <a:r>
              <a:rPr lang="en-US" sz="3100" dirty="0" smtClean="0">
                <a:latin typeface="Times New Roman" charset="0"/>
                <a:ea typeface="Times New Roman" charset="0"/>
                <a:cs typeface="Times New Roman" charset="0"/>
              </a:rPr>
              <a:t>.</a:t>
            </a:r>
            <a:br>
              <a:rPr lang="en-US" sz="3100" dirty="0" smtClean="0">
                <a:latin typeface="Times New Roman" charset="0"/>
                <a:ea typeface="Times New Roman" charset="0"/>
                <a:cs typeface="Times New Roman" charset="0"/>
              </a:rPr>
            </a:br>
            <a:r>
              <a:rPr lang="en-US" sz="3100" dirty="0">
                <a:latin typeface="Times New Roman" charset="0"/>
                <a:ea typeface="Times New Roman" charset="0"/>
                <a:cs typeface="Times New Roman" charset="0"/>
              </a:rPr>
              <a:t/>
            </a:r>
            <a:br>
              <a:rPr lang="en-US" sz="3100" dirty="0">
                <a:latin typeface="Times New Roman" charset="0"/>
                <a:ea typeface="Times New Roman" charset="0"/>
                <a:cs typeface="Times New Roman" charset="0"/>
              </a:rPr>
            </a:br>
            <a:r>
              <a:rPr lang="en-US" sz="3100" dirty="0">
                <a:latin typeface="Times New Roman" charset="0"/>
                <a:ea typeface="Times New Roman" charset="0"/>
                <a:cs typeface="Times New Roman" charset="0"/>
              </a:rPr>
              <a:t>-</a:t>
            </a:r>
            <a:r>
              <a:rPr lang="en-US" sz="3100" dirty="0" smtClean="0">
                <a:latin typeface="Times New Roman" charset="0"/>
                <a:ea typeface="Times New Roman" charset="0"/>
                <a:cs typeface="Times New Roman" charset="0"/>
              </a:rPr>
              <a:t>Used </a:t>
            </a:r>
            <a:r>
              <a:rPr lang="en-US" sz="3100" dirty="0">
                <a:latin typeface="Times New Roman" charset="0"/>
                <a:ea typeface="Times New Roman" charset="0"/>
                <a:cs typeface="Times New Roman" charset="0"/>
              </a:rPr>
              <a:t>as single agents or with a glucocorticoid, they can induce complete remission in older patients where this subset of ALL is more </a:t>
            </a:r>
            <a:r>
              <a:rPr lang="en-US" sz="3100" dirty="0" smtClean="0">
                <a:latin typeface="Times New Roman" charset="0"/>
                <a:ea typeface="Times New Roman" charset="0"/>
                <a:cs typeface="Times New Roman" charset="0"/>
              </a:rPr>
              <a:t>common.</a:t>
            </a:r>
            <a:br>
              <a:rPr lang="en-US" sz="3100" dirty="0" smtClean="0">
                <a:latin typeface="Times New Roman" charset="0"/>
                <a:ea typeface="Times New Roman" charset="0"/>
                <a:cs typeface="Times New Roman" charset="0"/>
              </a:rPr>
            </a:br>
            <a:r>
              <a:rPr lang="en-US" sz="3100" dirty="0">
                <a:latin typeface="Times New Roman" charset="0"/>
                <a:ea typeface="Times New Roman" charset="0"/>
                <a:cs typeface="Times New Roman" charset="0"/>
              </a:rPr>
              <a:t/>
            </a:r>
            <a:br>
              <a:rPr lang="en-US" sz="3100" dirty="0">
                <a:latin typeface="Times New Roman" charset="0"/>
                <a:ea typeface="Times New Roman" charset="0"/>
                <a:cs typeface="Times New Roman" charset="0"/>
              </a:rPr>
            </a:br>
            <a:r>
              <a:rPr lang="en-US" sz="3100" dirty="0">
                <a:latin typeface="Times New Roman" charset="0"/>
                <a:ea typeface="Times New Roman" charset="0"/>
                <a:cs typeface="Times New Roman" charset="0"/>
              </a:rPr>
              <a:t>-</a:t>
            </a:r>
            <a:r>
              <a:rPr lang="en-US" sz="3100" dirty="0" smtClean="0">
                <a:latin typeface="Times New Roman" charset="0"/>
                <a:ea typeface="Times New Roman" charset="0"/>
                <a:cs typeface="Times New Roman" charset="0"/>
              </a:rPr>
              <a:t>Surface </a:t>
            </a:r>
            <a:r>
              <a:rPr lang="en-US" sz="3100" dirty="0">
                <a:latin typeface="Times New Roman" charset="0"/>
                <a:ea typeface="Times New Roman" charset="0"/>
                <a:cs typeface="Times New Roman" charset="0"/>
              </a:rPr>
              <a:t>expression of CD20 by leukemia cells is associated with an inferior outcome in </a:t>
            </a:r>
            <a:r>
              <a:rPr lang="en-US" sz="3100" dirty="0" smtClean="0">
                <a:latin typeface="Times New Roman" charset="0"/>
                <a:ea typeface="Times New Roman" charset="0"/>
                <a:cs typeface="Times New Roman" charset="0"/>
              </a:rPr>
              <a:t>adult ALL.</a:t>
            </a:r>
            <a:br>
              <a:rPr lang="en-US" sz="3100" dirty="0" smtClean="0">
                <a:latin typeface="Times New Roman" charset="0"/>
                <a:ea typeface="Times New Roman" charset="0"/>
                <a:cs typeface="Times New Roman" charset="0"/>
              </a:rPr>
            </a:br>
            <a:r>
              <a:rPr lang="en-US" sz="3100" dirty="0" smtClean="0">
                <a:latin typeface="Times New Roman" charset="0"/>
                <a:ea typeface="Times New Roman" charset="0"/>
                <a:cs typeface="Times New Roman" charset="0"/>
              </a:rPr>
              <a:t/>
            </a:r>
            <a:br>
              <a:rPr lang="en-US" sz="3100" dirty="0" smtClean="0">
                <a:latin typeface="Times New Roman" charset="0"/>
                <a:ea typeface="Times New Roman" charset="0"/>
                <a:cs typeface="Times New Roman" charset="0"/>
              </a:rPr>
            </a:br>
            <a:r>
              <a:rPr lang="en-US" sz="3100" dirty="0" smtClean="0">
                <a:latin typeface="Times New Roman" charset="0"/>
                <a:ea typeface="Times New Roman" charset="0"/>
                <a:cs typeface="Times New Roman" charset="0"/>
              </a:rPr>
              <a:t>-Chemo- </a:t>
            </a:r>
            <a:r>
              <a:rPr lang="en-US" sz="3100" dirty="0">
                <a:latin typeface="Times New Roman" charset="0"/>
                <a:ea typeface="Times New Roman" charset="0"/>
                <a:cs typeface="Times New Roman" charset="0"/>
              </a:rPr>
              <a:t>therapy </a:t>
            </a:r>
            <a:r>
              <a:rPr lang="en-US" sz="3100" dirty="0" smtClean="0">
                <a:latin typeface="Times New Roman" charset="0"/>
                <a:ea typeface="Times New Roman" charset="0"/>
                <a:cs typeface="Times New Roman" charset="0"/>
              </a:rPr>
              <a:t>incorporating </a:t>
            </a:r>
            <a:r>
              <a:rPr lang="en-US" sz="3100" dirty="0">
                <a:latin typeface="Times New Roman" charset="0"/>
                <a:ea typeface="Times New Roman" charset="0"/>
                <a:cs typeface="Times New Roman" charset="0"/>
              </a:rPr>
              <a:t>rituximab, an anti-CD20 antibody, have yielded promising results in adults with CD20-positive B-cell precursor ALL</a:t>
            </a:r>
            <a:r>
              <a:rPr lang="en-US" sz="3100" dirty="0" smtClean="0">
                <a:effectLst/>
                <a:latin typeface="Times New Roman" charset="0"/>
                <a:ea typeface="Times New Roman" charset="0"/>
                <a:cs typeface="Times New Roman" charset="0"/>
              </a:rPr>
              <a:t> .</a:t>
            </a:r>
            <a:r>
              <a:rPr lang="en-US" sz="3100" dirty="0" smtClean="0">
                <a:latin typeface="Times New Roman" charset="0"/>
                <a:ea typeface="Times New Roman" charset="0"/>
                <a:cs typeface="Times New Roman" charset="0"/>
              </a:rPr>
              <a:t/>
            </a:r>
            <a:br>
              <a:rPr lang="en-US" sz="3100" dirty="0" smtClean="0">
                <a:latin typeface="Times New Roman" charset="0"/>
                <a:ea typeface="Times New Roman" charset="0"/>
                <a:cs typeface="Times New Roman" charset="0"/>
              </a:rPr>
            </a:br>
            <a:r>
              <a:rPr lang="en-US" sz="2800" dirty="0">
                <a:latin typeface="Times New Roman" charset="0"/>
                <a:ea typeface="Times New Roman" charset="0"/>
                <a:cs typeface="Times New Roman" charset="0"/>
              </a:rPr>
              <a:t/>
            </a:r>
            <a:br>
              <a:rPr lang="en-US" sz="2800" dirty="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
            </a:r>
            <a:br>
              <a:rPr lang="en-US" sz="2800" dirty="0" smtClean="0">
                <a:latin typeface="Times New Roman" charset="0"/>
                <a:ea typeface="Times New Roman" charset="0"/>
                <a:cs typeface="Times New Roman" charset="0"/>
              </a:rPr>
            </a:br>
            <a:r>
              <a:rPr lang="en-US" sz="2800" dirty="0">
                <a:latin typeface="Times New Roman" charset="0"/>
                <a:ea typeface="Times New Roman" charset="0"/>
                <a:cs typeface="Times New Roman" charset="0"/>
              </a:rPr>
              <a:t/>
            </a:r>
            <a:br>
              <a:rPr lang="en-US" sz="2800" dirty="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
            </a:r>
            <a:br>
              <a:rPr lang="en-US" sz="2800" dirty="0" smtClean="0">
                <a:latin typeface="Times New Roman" charset="0"/>
                <a:ea typeface="Times New Roman" charset="0"/>
                <a:cs typeface="Times New Roman" charset="0"/>
              </a:rPr>
            </a:br>
            <a:r>
              <a:rPr lang="en-US" sz="2800" dirty="0">
                <a:latin typeface="Times New Roman" charset="0"/>
                <a:ea typeface="Times New Roman" charset="0"/>
                <a:cs typeface="Times New Roman" charset="0"/>
              </a:rPr>
              <a:t/>
            </a:r>
            <a:br>
              <a:rPr lang="en-US" sz="2800" dirty="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
            </a:r>
            <a:br>
              <a:rPr lang="en-US" sz="2800" dirty="0" smtClean="0">
                <a:latin typeface="Times New Roman" charset="0"/>
                <a:ea typeface="Times New Roman" charset="0"/>
                <a:cs typeface="Times New Roman" charset="0"/>
              </a:rPr>
            </a:br>
            <a:endParaRPr lang="en-US" sz="2800" dirty="0">
              <a:latin typeface="Times New Roman" charset="0"/>
              <a:ea typeface="Times New Roman" charset="0"/>
              <a:cs typeface="Times New Roman" charset="0"/>
            </a:endParaRPr>
          </a:p>
        </p:txBody>
      </p:sp>
    </p:spTree>
    <p:extLst>
      <p:ext uri="{BB962C8B-B14F-4D97-AF65-F5344CB8AC3E}">
        <p14:creationId xmlns="" xmlns:p14="http://schemas.microsoft.com/office/powerpoint/2010/main" val="740336714"/>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976298"/>
          </a:xfrm>
        </p:spPr>
        <p:txBody>
          <a:bodyPr>
            <a:normAutofit/>
          </a:bodyPr>
          <a:lstStyle/>
          <a:p>
            <a:r>
              <a:rPr lang="en-US" sz="3200" b="1" u="sng" dirty="0">
                <a:latin typeface="Times New Roman" charset="0"/>
                <a:ea typeface="Times New Roman" charset="0"/>
                <a:cs typeface="Times New Roman" charset="0"/>
              </a:rPr>
              <a:t>Stem Cell Transplantation </a:t>
            </a:r>
            <a:r>
              <a:rPr lang="en-US" sz="3200" b="1" u="sng" dirty="0" smtClean="0">
                <a:latin typeface="Times New Roman" charset="0"/>
                <a:ea typeface="Times New Roman" charset="0"/>
                <a:cs typeface="Times New Roman" charset="0"/>
              </a:rPr>
              <a:t>:-</a:t>
            </a:r>
            <a:br>
              <a:rPr lang="en-US" sz="3200" b="1" u="sng" dirty="0" smtClean="0">
                <a:latin typeface="Times New Roman" charset="0"/>
                <a:ea typeface="Times New Roman" charset="0"/>
                <a:cs typeface="Times New Roman" charset="0"/>
              </a:rPr>
            </a:br>
            <a:r>
              <a:rPr lang="en-US" sz="2800" b="1" dirty="0">
                <a:latin typeface="Times New Roman" charset="0"/>
                <a:ea typeface="Times New Roman" charset="0"/>
                <a:cs typeface="Times New Roman" charset="0"/>
              </a:rPr>
              <a:t/>
            </a:r>
            <a:br>
              <a:rPr lang="en-US" sz="2800" b="1" dirty="0">
                <a:latin typeface="Times New Roman" charset="0"/>
                <a:ea typeface="Times New Roman" charset="0"/>
                <a:cs typeface="Times New Roman" charset="0"/>
              </a:rPr>
            </a:br>
            <a:r>
              <a:rPr lang="en-US" sz="2800" b="1" dirty="0" smtClean="0">
                <a:latin typeface="Times New Roman" charset="0"/>
                <a:ea typeface="Times New Roman" charset="0"/>
                <a:cs typeface="Times New Roman" charset="0"/>
              </a:rPr>
              <a:t>-</a:t>
            </a:r>
            <a:r>
              <a:rPr lang="en-US" sz="2800" dirty="0" smtClean="0">
                <a:latin typeface="Times New Roman" charset="0"/>
                <a:ea typeface="Times New Roman" charset="0"/>
                <a:cs typeface="Times New Roman" charset="0"/>
              </a:rPr>
              <a:t>Hematopoietic </a:t>
            </a:r>
            <a:r>
              <a:rPr lang="en-US" sz="2800" dirty="0">
                <a:latin typeface="Times New Roman" charset="0"/>
                <a:ea typeface="Times New Roman" charset="0"/>
                <a:cs typeface="Times New Roman" charset="0"/>
              </a:rPr>
              <a:t>stem cell </a:t>
            </a:r>
            <a:r>
              <a:rPr lang="en-US" sz="2800" dirty="0" smtClean="0">
                <a:latin typeface="Times New Roman" charset="0"/>
                <a:ea typeface="Times New Roman" charset="0"/>
                <a:cs typeface="Times New Roman" charset="0"/>
              </a:rPr>
              <a:t>transplantation </a:t>
            </a:r>
            <a:r>
              <a:rPr lang="en-US" sz="2800" dirty="0">
                <a:latin typeface="Times New Roman" charset="0"/>
                <a:ea typeface="Times New Roman" charset="0"/>
                <a:cs typeface="Times New Roman" charset="0"/>
              </a:rPr>
              <a:t>during </a:t>
            </a:r>
            <a:r>
              <a:rPr lang="en-US" sz="2800" dirty="0" smtClean="0">
                <a:latin typeface="Times New Roman" charset="0"/>
                <a:ea typeface="Times New Roman" charset="0"/>
                <a:cs typeface="Times New Roman" charset="0"/>
              </a:rPr>
              <a:t>first </a:t>
            </a:r>
            <a:r>
              <a:rPr lang="en-US" sz="2800" dirty="0">
                <a:latin typeface="Times New Roman" charset="0"/>
                <a:ea typeface="Times New Roman" charset="0"/>
                <a:cs typeface="Times New Roman" charset="0"/>
              </a:rPr>
              <a:t>remission remains </a:t>
            </a:r>
            <a:r>
              <a:rPr lang="en-US" sz="2800" dirty="0" smtClean="0">
                <a:latin typeface="Times New Roman" charset="0"/>
                <a:ea typeface="Times New Roman" charset="0"/>
                <a:cs typeface="Times New Roman" charset="0"/>
              </a:rPr>
              <a:t>controversial.</a:t>
            </a:r>
            <a:br>
              <a:rPr lang="en-US" sz="2800" dirty="0" smtClean="0">
                <a:latin typeface="Times New Roman" charset="0"/>
                <a:ea typeface="Times New Roman" charset="0"/>
                <a:cs typeface="Times New Roman" charset="0"/>
              </a:rPr>
            </a:br>
            <a:r>
              <a:rPr lang="en-US" sz="2800" dirty="0">
                <a:latin typeface="Times New Roman" charset="0"/>
                <a:ea typeface="Times New Roman" charset="0"/>
                <a:cs typeface="Times New Roman" charset="0"/>
              </a:rPr>
              <a:t/>
            </a:r>
            <a:br>
              <a:rPr lang="en-US" sz="2800" dirty="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
            </a:r>
            <a:br>
              <a:rPr lang="en-US" sz="2800" dirty="0" smtClean="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-Because </a:t>
            </a:r>
            <a:r>
              <a:rPr lang="en-US" sz="2800" dirty="0">
                <a:latin typeface="Times New Roman" charset="0"/>
                <a:ea typeface="Times New Roman" charset="0"/>
                <a:cs typeface="Times New Roman" charset="0"/>
              </a:rPr>
              <a:t>of their unfavorable </a:t>
            </a:r>
            <a:r>
              <a:rPr lang="en-US" sz="2800" dirty="0" smtClean="0">
                <a:latin typeface="Times New Roman" charset="0"/>
                <a:ea typeface="Times New Roman" charset="0"/>
                <a:cs typeface="Times New Roman" charset="0"/>
              </a:rPr>
              <a:t>prognosis</a:t>
            </a:r>
            <a:r>
              <a:rPr lang="en-US" sz="2800" dirty="0">
                <a:latin typeface="Times New Roman" charset="0"/>
                <a:ea typeface="Times New Roman" charset="0"/>
                <a:cs typeface="Times New Roman" charset="0"/>
              </a:rPr>
              <a:t>, patients with the Philadelphia chromosome–positive ALL and those with a poor initial response to induction therapy have been </a:t>
            </a:r>
            <a:r>
              <a:rPr lang="en-US" sz="2800" dirty="0" smtClean="0">
                <a:latin typeface="Times New Roman" charset="0"/>
                <a:ea typeface="Times New Roman" charset="0"/>
                <a:cs typeface="Times New Roman" charset="0"/>
              </a:rPr>
              <a:t>recommended </a:t>
            </a:r>
            <a:r>
              <a:rPr lang="en-US" sz="2800" dirty="0">
                <a:latin typeface="Times New Roman" charset="0"/>
                <a:ea typeface="Times New Roman" charset="0"/>
                <a:cs typeface="Times New Roman" charset="0"/>
              </a:rPr>
              <a:t>to undergo allogeneic stem cell transplantation during the </a:t>
            </a:r>
            <a:r>
              <a:rPr lang="en-US" sz="2800" dirty="0" smtClean="0">
                <a:latin typeface="Times New Roman" charset="0"/>
                <a:ea typeface="Times New Roman" charset="0"/>
                <a:cs typeface="Times New Roman" charset="0"/>
              </a:rPr>
              <a:t>first </a:t>
            </a:r>
            <a:r>
              <a:rPr lang="en-US" sz="2800" dirty="0">
                <a:latin typeface="Times New Roman" charset="0"/>
                <a:ea typeface="Times New Roman" charset="0"/>
                <a:cs typeface="Times New Roman" charset="0"/>
              </a:rPr>
              <a:t>remission.</a:t>
            </a:r>
            <a:r>
              <a:rPr lang="en-US" sz="2800" dirty="0" smtClean="0">
                <a:effectLst/>
                <a:latin typeface="Times New Roman" charset="0"/>
                <a:ea typeface="Times New Roman" charset="0"/>
                <a:cs typeface="Times New Roman" charset="0"/>
              </a:rPr>
              <a:t> </a:t>
            </a:r>
            <a:endParaRPr lang="en-US" sz="2800" dirty="0">
              <a:latin typeface="Times New Roman" charset="0"/>
              <a:ea typeface="Times New Roman" charset="0"/>
              <a:cs typeface="Times New Roman" charset="0"/>
            </a:endParaRPr>
          </a:p>
        </p:txBody>
      </p:sp>
    </p:spTree>
    <p:extLst>
      <p:ext uri="{BB962C8B-B14F-4D97-AF65-F5344CB8AC3E}">
        <p14:creationId xmlns="" xmlns:p14="http://schemas.microsoft.com/office/powerpoint/2010/main" val="1168344386"/>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4383" y="365125"/>
            <a:ext cx="11590317" cy="5964423"/>
          </a:xfrm>
        </p:spPr>
        <p:txBody>
          <a:bodyPr>
            <a:normAutofit/>
          </a:bodyPr>
          <a:lstStyle/>
          <a:p>
            <a:r>
              <a:rPr lang="en-US" sz="2800" b="1" u="sng" dirty="0" smtClean="0">
                <a:latin typeface="Times New Roman" charset="0"/>
                <a:ea typeface="Times New Roman" charset="0"/>
                <a:cs typeface="Times New Roman" charset="0"/>
              </a:rPr>
              <a:t>Therapy of the Central Nervous System:-</a:t>
            </a:r>
            <a:br>
              <a:rPr lang="en-US" sz="2800" b="1" u="sng" dirty="0" smtClean="0">
                <a:latin typeface="Times New Roman" charset="0"/>
                <a:ea typeface="Times New Roman" charset="0"/>
                <a:cs typeface="Times New Roman" charset="0"/>
              </a:rPr>
            </a:br>
            <a:r>
              <a:rPr lang="en-US" sz="2800" b="1" dirty="0" smtClean="0">
                <a:latin typeface="Times New Roman" charset="0"/>
                <a:ea typeface="Times New Roman" charset="0"/>
                <a:cs typeface="Times New Roman" charset="0"/>
              </a:rPr>
              <a:t/>
            </a:r>
            <a:br>
              <a:rPr lang="en-US" sz="2800" b="1" dirty="0" smtClean="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 -Cranial irradiation (2400 </a:t>
            </a:r>
            <a:r>
              <a:rPr lang="en-US" sz="2800" dirty="0" err="1" smtClean="0">
                <a:latin typeface="Times New Roman" charset="0"/>
                <a:ea typeface="Times New Roman" charset="0"/>
                <a:cs typeface="Times New Roman" charset="0"/>
              </a:rPr>
              <a:t>cGy</a:t>
            </a:r>
            <a:r>
              <a:rPr lang="en-US" sz="2800" dirty="0" smtClean="0">
                <a:latin typeface="Times New Roman" charset="0"/>
                <a:ea typeface="Times New Roman" charset="0"/>
                <a:cs typeface="Times New Roman" charset="0"/>
              </a:rPr>
              <a:t>) plus methotrexate administered intra- </a:t>
            </a:r>
            <a:r>
              <a:rPr lang="en-US" sz="2800" dirty="0" err="1" smtClean="0">
                <a:latin typeface="Times New Roman" charset="0"/>
                <a:ea typeface="Times New Roman" charset="0"/>
                <a:cs typeface="Times New Roman" charset="0"/>
              </a:rPr>
              <a:t>thecally</a:t>
            </a:r>
            <a:r>
              <a:rPr lang="en-US" sz="2800" dirty="0" smtClean="0">
                <a:effectLst/>
                <a:latin typeface="Times New Roman" charset="0"/>
                <a:ea typeface="Times New Roman" charset="0"/>
                <a:cs typeface="Times New Roman" charset="0"/>
              </a:rPr>
              <a:t> .</a:t>
            </a:r>
            <a:br>
              <a:rPr lang="en-US" sz="2800" dirty="0" smtClean="0">
                <a:effectLst/>
                <a:latin typeface="Times New Roman" charset="0"/>
                <a:ea typeface="Times New Roman" charset="0"/>
                <a:cs typeface="Times New Roman" charset="0"/>
              </a:rPr>
            </a:br>
            <a:r>
              <a:rPr lang="en-US" sz="2800" dirty="0" smtClean="0">
                <a:effectLst/>
                <a:latin typeface="Times New Roman" charset="0"/>
                <a:ea typeface="Times New Roman" charset="0"/>
                <a:cs typeface="Times New Roman" charset="0"/>
              </a:rPr>
              <a:t/>
            </a:r>
            <a:br>
              <a:rPr lang="en-US" sz="2800" dirty="0" smtClean="0">
                <a:effectLst/>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-Systemic </a:t>
            </a:r>
            <a:r>
              <a:rPr lang="en-US" sz="2800" dirty="0">
                <a:latin typeface="Times New Roman" charset="0"/>
                <a:ea typeface="Times New Roman" charset="0"/>
                <a:cs typeface="Times New Roman" charset="0"/>
              </a:rPr>
              <a:t>treatment including high-dose methotrexate, intensive </a:t>
            </a:r>
            <a:r>
              <a:rPr lang="en-US" sz="2800" dirty="0" err="1">
                <a:latin typeface="Times New Roman" charset="0"/>
                <a:ea typeface="Times New Roman" charset="0"/>
                <a:cs typeface="Times New Roman" charset="0"/>
              </a:rPr>
              <a:t>asparaginase</a:t>
            </a:r>
            <a:r>
              <a:rPr lang="en-US" sz="2800" dirty="0">
                <a:latin typeface="Times New Roman" charset="0"/>
                <a:ea typeface="Times New Roman" charset="0"/>
                <a:cs typeface="Times New Roman" charset="0"/>
              </a:rPr>
              <a:t>, and </a:t>
            </a:r>
            <a:r>
              <a:rPr lang="en-US" sz="2800" dirty="0" smtClean="0">
                <a:latin typeface="Times New Roman" charset="0"/>
                <a:ea typeface="Times New Roman" charset="0"/>
                <a:cs typeface="Times New Roman" charset="0"/>
              </a:rPr>
              <a:t>dexamethasone.</a:t>
            </a:r>
            <a:br>
              <a:rPr lang="en-US" sz="2800" dirty="0" smtClean="0">
                <a:latin typeface="Times New Roman" charset="0"/>
                <a:ea typeface="Times New Roman" charset="0"/>
                <a:cs typeface="Times New Roman" charset="0"/>
              </a:rPr>
            </a:br>
            <a:r>
              <a:rPr lang="en-US" sz="2800" dirty="0">
                <a:latin typeface="Times New Roman" charset="0"/>
                <a:ea typeface="Times New Roman" charset="0"/>
                <a:cs typeface="Times New Roman" charset="0"/>
              </a:rPr>
              <a:t/>
            </a:r>
            <a:br>
              <a:rPr lang="en-US" sz="2800" dirty="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-Triple </a:t>
            </a:r>
            <a:r>
              <a:rPr lang="en-US" sz="2800" dirty="0" err="1">
                <a:latin typeface="Times New Roman" charset="0"/>
                <a:ea typeface="Times New Roman" charset="0"/>
                <a:cs typeface="Times New Roman" charset="0"/>
              </a:rPr>
              <a:t>intrathecal</a:t>
            </a:r>
            <a:r>
              <a:rPr lang="en-US" sz="2800" dirty="0">
                <a:latin typeface="Times New Roman" charset="0"/>
                <a:ea typeface="Times New Roman" charset="0"/>
                <a:cs typeface="Times New Roman" charset="0"/>
              </a:rPr>
              <a:t> therapy with methotrexate, </a:t>
            </a:r>
            <a:r>
              <a:rPr lang="en-US" sz="2800" dirty="0" err="1">
                <a:latin typeface="Times New Roman" charset="0"/>
                <a:ea typeface="Times New Roman" charset="0"/>
                <a:cs typeface="Times New Roman" charset="0"/>
              </a:rPr>
              <a:t>cytarabine</a:t>
            </a:r>
            <a:r>
              <a:rPr lang="en-US" sz="2800" dirty="0">
                <a:latin typeface="Times New Roman" charset="0"/>
                <a:ea typeface="Times New Roman" charset="0"/>
                <a:cs typeface="Times New Roman" charset="0"/>
              </a:rPr>
              <a:t>, and hydrocortisone is more </a:t>
            </a:r>
            <a:r>
              <a:rPr lang="en-US" sz="2800" dirty="0" smtClean="0">
                <a:latin typeface="Times New Roman" charset="0"/>
                <a:ea typeface="Times New Roman" charset="0"/>
                <a:cs typeface="Times New Roman" charset="0"/>
              </a:rPr>
              <a:t>effective </a:t>
            </a:r>
            <a:r>
              <a:rPr lang="en-US" sz="2800" dirty="0">
                <a:latin typeface="Times New Roman" charset="0"/>
                <a:ea typeface="Times New Roman" charset="0"/>
                <a:cs typeface="Times New Roman" charset="0"/>
              </a:rPr>
              <a:t>than intra- </a:t>
            </a:r>
            <a:r>
              <a:rPr lang="en-US" sz="2800" dirty="0" err="1">
                <a:latin typeface="Times New Roman" charset="0"/>
                <a:ea typeface="Times New Roman" charset="0"/>
                <a:cs typeface="Times New Roman" charset="0"/>
              </a:rPr>
              <a:t>thecal</a:t>
            </a:r>
            <a:r>
              <a:rPr lang="en-US" sz="2800" dirty="0">
                <a:latin typeface="Times New Roman" charset="0"/>
                <a:ea typeface="Times New Roman" charset="0"/>
                <a:cs typeface="Times New Roman" charset="0"/>
              </a:rPr>
              <a:t> methotrexate in preventing CNS </a:t>
            </a:r>
            <a:r>
              <a:rPr lang="en-US" sz="2800" dirty="0" smtClean="0">
                <a:latin typeface="Times New Roman" charset="0"/>
                <a:ea typeface="Times New Roman" charset="0"/>
                <a:cs typeface="Times New Roman" charset="0"/>
              </a:rPr>
              <a:t>relapse.</a:t>
            </a:r>
            <a:r>
              <a:rPr lang="en-US" sz="2800" dirty="0" smtClean="0">
                <a:effectLst/>
                <a:latin typeface="Times New Roman" charset="0"/>
                <a:ea typeface="Times New Roman" charset="0"/>
                <a:cs typeface="Times New Roman" charset="0"/>
              </a:rPr>
              <a:t> </a:t>
            </a:r>
            <a:br>
              <a:rPr lang="en-US" sz="2800" dirty="0" smtClean="0">
                <a:effectLst/>
                <a:latin typeface="Times New Roman" charset="0"/>
                <a:ea typeface="Times New Roman" charset="0"/>
                <a:cs typeface="Times New Roman" charset="0"/>
              </a:rPr>
            </a:br>
            <a:r>
              <a:rPr lang="en-US" sz="2800" dirty="0">
                <a:latin typeface="Times New Roman" charset="0"/>
                <a:ea typeface="Times New Roman" charset="0"/>
                <a:cs typeface="Times New Roman" charset="0"/>
              </a:rPr>
              <a:t/>
            </a:r>
            <a:br>
              <a:rPr lang="en-US" sz="2800" dirty="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
            </a:r>
            <a:br>
              <a:rPr lang="en-US" sz="2800" dirty="0" smtClean="0">
                <a:latin typeface="Times New Roman" charset="0"/>
                <a:ea typeface="Times New Roman" charset="0"/>
                <a:cs typeface="Times New Roman" charset="0"/>
              </a:rPr>
            </a:br>
            <a:r>
              <a:rPr lang="en-US" sz="2800" dirty="0">
                <a:latin typeface="Times New Roman" charset="0"/>
                <a:ea typeface="Times New Roman" charset="0"/>
                <a:cs typeface="Times New Roman" charset="0"/>
              </a:rPr>
              <a:t/>
            </a:r>
            <a:br>
              <a:rPr lang="en-US" sz="2800" dirty="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
            </a:r>
            <a:br>
              <a:rPr lang="en-US" sz="2800" dirty="0" smtClean="0">
                <a:latin typeface="Times New Roman" charset="0"/>
                <a:ea typeface="Times New Roman" charset="0"/>
                <a:cs typeface="Times New Roman" charset="0"/>
              </a:rPr>
            </a:br>
            <a:endParaRPr lang="en-US" sz="2800" dirty="0">
              <a:latin typeface="Times New Roman" charset="0"/>
              <a:ea typeface="Times New Roman" charset="0"/>
              <a:cs typeface="Times New Roman" charset="0"/>
            </a:endParaRPr>
          </a:p>
        </p:txBody>
      </p:sp>
    </p:spTree>
    <p:extLst>
      <p:ext uri="{BB962C8B-B14F-4D97-AF65-F5344CB8AC3E}">
        <p14:creationId xmlns="" xmlns:p14="http://schemas.microsoft.com/office/powerpoint/2010/main" val="1658603871"/>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008" y="178130"/>
            <a:ext cx="11673444" cy="6448301"/>
          </a:xfrm>
        </p:spPr>
        <p:txBody>
          <a:bodyPr>
            <a:normAutofit fontScale="90000"/>
          </a:bodyPr>
          <a:lstStyle/>
          <a:p>
            <a:r>
              <a:rPr lang="en-US" sz="3100" b="1" u="sng" dirty="0">
                <a:latin typeface="Times New Roman" charset="0"/>
                <a:ea typeface="Times New Roman" charset="0"/>
                <a:cs typeface="Times New Roman" charset="0"/>
              </a:rPr>
              <a:t>SUPPORTIVE CARE </a:t>
            </a:r>
            <a:r>
              <a:rPr lang="en-US" sz="3100" b="1" u="sng" dirty="0" smtClean="0">
                <a:latin typeface="Times New Roman" charset="0"/>
                <a:ea typeface="Times New Roman" charset="0"/>
                <a:cs typeface="Times New Roman" charset="0"/>
              </a:rPr>
              <a:t>:-</a:t>
            </a:r>
            <a:br>
              <a:rPr lang="en-US" sz="3100" b="1" u="sng" dirty="0" smtClean="0">
                <a:latin typeface="Times New Roman" charset="0"/>
                <a:ea typeface="Times New Roman" charset="0"/>
                <a:cs typeface="Times New Roman" charset="0"/>
              </a:rPr>
            </a:br>
            <a:r>
              <a:rPr lang="en-US" sz="3100" b="1" u="sng" dirty="0" smtClean="0">
                <a:latin typeface="Times New Roman" charset="0"/>
                <a:ea typeface="Times New Roman" charset="0"/>
                <a:cs typeface="Times New Roman" charset="0"/>
              </a:rPr>
              <a:t/>
            </a:r>
            <a:br>
              <a:rPr lang="en-US" sz="3100" b="1" u="sng" dirty="0" smtClean="0">
                <a:latin typeface="Times New Roman" charset="0"/>
                <a:ea typeface="Times New Roman" charset="0"/>
                <a:cs typeface="Times New Roman" charset="0"/>
              </a:rPr>
            </a:br>
            <a:r>
              <a:rPr lang="en-US" sz="3100" b="1" u="sng" dirty="0" smtClean="0">
                <a:latin typeface="Times New Roman" charset="0"/>
                <a:ea typeface="Times New Roman" charset="0"/>
                <a:cs typeface="Times New Roman" charset="0"/>
              </a:rPr>
              <a:t>1. </a:t>
            </a:r>
            <a:r>
              <a:rPr lang="en-US" sz="3100" b="1" u="sng" dirty="0">
                <a:latin typeface="Times New Roman" charset="0"/>
                <a:ea typeface="Times New Roman" charset="0"/>
                <a:cs typeface="Times New Roman" charset="0"/>
              </a:rPr>
              <a:t>Metabolic Complications </a:t>
            </a:r>
            <a:r>
              <a:rPr lang="en-US" sz="3100" dirty="0">
                <a:latin typeface="Times New Roman" charset="0"/>
                <a:ea typeface="Times New Roman" charset="0"/>
                <a:cs typeface="Times New Roman" charset="0"/>
              </a:rPr>
              <a:t/>
            </a:r>
            <a:br>
              <a:rPr lang="en-US" sz="3100" dirty="0">
                <a:latin typeface="Times New Roman" charset="0"/>
                <a:ea typeface="Times New Roman" charset="0"/>
                <a:cs typeface="Times New Roman" charset="0"/>
              </a:rPr>
            </a:br>
            <a:r>
              <a:rPr lang="en-US" sz="3100" b="1" dirty="0" smtClean="0">
                <a:latin typeface="Times New Roman" charset="0"/>
                <a:ea typeface="Times New Roman" charset="0"/>
                <a:cs typeface="Times New Roman" charset="0"/>
              </a:rPr>
              <a:t/>
            </a:r>
            <a:br>
              <a:rPr lang="en-US" sz="3100" b="1" dirty="0" smtClean="0">
                <a:latin typeface="Times New Roman" charset="0"/>
                <a:ea typeface="Times New Roman" charset="0"/>
                <a:cs typeface="Times New Roman" charset="0"/>
              </a:rPr>
            </a:br>
            <a:r>
              <a:rPr lang="en-US" sz="3100" dirty="0" smtClean="0">
                <a:latin typeface="Times New Roman" charset="0"/>
                <a:ea typeface="Times New Roman" charset="0"/>
                <a:cs typeface="Times New Roman" charset="0"/>
              </a:rPr>
              <a:t>-Patients </a:t>
            </a:r>
            <a:r>
              <a:rPr lang="en-US" sz="3100" dirty="0">
                <a:latin typeface="Times New Roman" charset="0"/>
                <a:ea typeface="Times New Roman" charset="0"/>
                <a:cs typeface="Times New Roman" charset="0"/>
              </a:rPr>
              <a:t>should be given </a:t>
            </a:r>
            <a:r>
              <a:rPr lang="en-US" sz="3100" dirty="0" smtClean="0">
                <a:latin typeface="Times New Roman" charset="0"/>
                <a:ea typeface="Times New Roman" charset="0"/>
                <a:cs typeface="Times New Roman" charset="0"/>
              </a:rPr>
              <a:t>allopurinol </a:t>
            </a:r>
            <a:r>
              <a:rPr lang="en-US" sz="3100" dirty="0">
                <a:latin typeface="Times New Roman" charset="0"/>
                <a:ea typeface="Times New Roman" charset="0"/>
                <a:cs typeface="Times New Roman" charset="0"/>
              </a:rPr>
              <a:t>or </a:t>
            </a:r>
            <a:r>
              <a:rPr lang="en-US" sz="3100" dirty="0" err="1">
                <a:latin typeface="Times New Roman" charset="0"/>
                <a:ea typeface="Times New Roman" charset="0"/>
                <a:cs typeface="Times New Roman" charset="0"/>
              </a:rPr>
              <a:t>rasburicase</a:t>
            </a:r>
            <a:r>
              <a:rPr lang="en-US" sz="3100" dirty="0">
                <a:latin typeface="Times New Roman" charset="0"/>
                <a:ea typeface="Times New Roman" charset="0"/>
                <a:cs typeface="Times New Roman" charset="0"/>
              </a:rPr>
              <a:t> (recombinant </a:t>
            </a:r>
            <a:r>
              <a:rPr lang="en-US" sz="3100" dirty="0" err="1">
                <a:latin typeface="Times New Roman" charset="0"/>
                <a:ea typeface="Times New Roman" charset="0"/>
                <a:cs typeface="Times New Roman" charset="0"/>
              </a:rPr>
              <a:t>urate</a:t>
            </a:r>
            <a:r>
              <a:rPr lang="en-US" sz="3100" dirty="0">
                <a:latin typeface="Times New Roman" charset="0"/>
                <a:ea typeface="Times New Roman" charset="0"/>
                <a:cs typeface="Times New Roman" charset="0"/>
              </a:rPr>
              <a:t> oxidase) to treat </a:t>
            </a:r>
            <a:r>
              <a:rPr lang="en-US" sz="3100" dirty="0" err="1" smtClean="0">
                <a:latin typeface="Times New Roman" charset="0"/>
                <a:ea typeface="Times New Roman" charset="0"/>
                <a:cs typeface="Times New Roman" charset="0"/>
              </a:rPr>
              <a:t>hyperuricemia</a:t>
            </a:r>
            <a:r>
              <a:rPr lang="en-US" sz="3100" dirty="0" smtClean="0">
                <a:latin typeface="Times New Roman" charset="0"/>
                <a:ea typeface="Times New Roman" charset="0"/>
                <a:cs typeface="Times New Roman" charset="0"/>
              </a:rPr>
              <a:t/>
            </a:r>
            <a:br>
              <a:rPr lang="en-US" sz="3100" dirty="0" smtClean="0">
                <a:latin typeface="Times New Roman" charset="0"/>
                <a:ea typeface="Times New Roman" charset="0"/>
                <a:cs typeface="Times New Roman" charset="0"/>
              </a:rPr>
            </a:br>
            <a:r>
              <a:rPr lang="en-US" sz="3100" dirty="0" smtClean="0">
                <a:latin typeface="Times New Roman" charset="0"/>
                <a:ea typeface="Times New Roman" charset="0"/>
                <a:cs typeface="Times New Roman" charset="0"/>
              </a:rPr>
              <a:t/>
            </a:r>
            <a:br>
              <a:rPr lang="en-US" sz="3100" dirty="0" smtClean="0">
                <a:latin typeface="Times New Roman" charset="0"/>
                <a:ea typeface="Times New Roman" charset="0"/>
                <a:cs typeface="Times New Roman" charset="0"/>
              </a:rPr>
            </a:br>
            <a:r>
              <a:rPr lang="en-US" sz="3100" dirty="0" smtClean="0">
                <a:latin typeface="Times New Roman" charset="0"/>
                <a:ea typeface="Times New Roman" charset="0"/>
                <a:cs typeface="Times New Roman" charset="0"/>
              </a:rPr>
              <a:t>-</a:t>
            </a:r>
            <a:r>
              <a:rPr lang="en-US" sz="3100" dirty="0">
                <a:latin typeface="Times New Roman" charset="0"/>
                <a:ea typeface="Times New Roman" charset="0"/>
                <a:cs typeface="Times New Roman" charset="0"/>
              </a:rPr>
              <a:t>A</a:t>
            </a:r>
            <a:r>
              <a:rPr lang="en-US" sz="3100" dirty="0" smtClean="0">
                <a:latin typeface="Times New Roman" charset="0"/>
                <a:ea typeface="Times New Roman" charset="0"/>
                <a:cs typeface="Times New Roman" charset="0"/>
              </a:rPr>
              <a:t> </a:t>
            </a:r>
            <a:r>
              <a:rPr lang="en-US" sz="3100" dirty="0">
                <a:latin typeface="Times New Roman" charset="0"/>
                <a:ea typeface="Times New Roman" charset="0"/>
                <a:cs typeface="Times New Roman" charset="0"/>
              </a:rPr>
              <a:t>phosphate binder, such as </a:t>
            </a:r>
            <a:r>
              <a:rPr lang="en-US" sz="3100" dirty="0" smtClean="0">
                <a:latin typeface="Times New Roman" charset="0"/>
                <a:ea typeface="Times New Roman" charset="0"/>
                <a:cs typeface="Times New Roman" charset="0"/>
              </a:rPr>
              <a:t>aluminum </a:t>
            </a:r>
            <a:r>
              <a:rPr lang="en-US" sz="3100" dirty="0">
                <a:latin typeface="Times New Roman" charset="0"/>
                <a:ea typeface="Times New Roman" charset="0"/>
                <a:cs typeface="Times New Roman" charset="0"/>
              </a:rPr>
              <a:t>hydroxide, calcium carbonate (if the serum calcium concentration is low), lanthanum carbonate, or </a:t>
            </a:r>
            <a:r>
              <a:rPr lang="en-US" sz="3100" dirty="0" err="1">
                <a:latin typeface="Times New Roman" charset="0"/>
                <a:ea typeface="Times New Roman" charset="0"/>
                <a:cs typeface="Times New Roman" charset="0"/>
              </a:rPr>
              <a:t>sevelamer</a:t>
            </a:r>
            <a:r>
              <a:rPr lang="en-US" sz="3100" dirty="0">
                <a:latin typeface="Times New Roman" charset="0"/>
                <a:ea typeface="Times New Roman" charset="0"/>
                <a:cs typeface="Times New Roman" charset="0"/>
              </a:rPr>
              <a:t> to treat </a:t>
            </a:r>
            <a:r>
              <a:rPr lang="en-US" sz="3100" dirty="0" err="1">
                <a:latin typeface="Times New Roman" charset="0"/>
                <a:ea typeface="Times New Roman" charset="0"/>
                <a:cs typeface="Times New Roman" charset="0"/>
              </a:rPr>
              <a:t>hyperphosphatemia</a:t>
            </a:r>
            <a:r>
              <a:rPr lang="en-US" sz="3100" dirty="0" smtClean="0">
                <a:effectLst/>
                <a:latin typeface="Times New Roman" charset="0"/>
                <a:ea typeface="Times New Roman" charset="0"/>
                <a:cs typeface="Times New Roman" charset="0"/>
              </a:rPr>
              <a:t> </a:t>
            </a:r>
            <a:br>
              <a:rPr lang="en-US" sz="3100" dirty="0" smtClean="0">
                <a:effectLst/>
                <a:latin typeface="Times New Roman" charset="0"/>
                <a:ea typeface="Times New Roman" charset="0"/>
                <a:cs typeface="Times New Roman" charset="0"/>
              </a:rPr>
            </a:br>
            <a:r>
              <a:rPr lang="en-US" sz="3100" dirty="0">
                <a:latin typeface="Times New Roman" charset="0"/>
                <a:ea typeface="Times New Roman" charset="0"/>
                <a:cs typeface="Times New Roman" charset="0"/>
              </a:rPr>
              <a:t/>
            </a:r>
            <a:br>
              <a:rPr lang="en-US" sz="3100" dirty="0">
                <a:latin typeface="Times New Roman" charset="0"/>
                <a:ea typeface="Times New Roman" charset="0"/>
                <a:cs typeface="Times New Roman" charset="0"/>
              </a:rPr>
            </a:br>
            <a:r>
              <a:rPr lang="en-US" sz="3100" u="sng" dirty="0" smtClean="0">
                <a:latin typeface="Times New Roman" charset="0"/>
                <a:ea typeface="Times New Roman" charset="0"/>
                <a:cs typeface="Times New Roman" charset="0"/>
              </a:rPr>
              <a:t>2.</a:t>
            </a:r>
            <a:r>
              <a:rPr lang="en-US" sz="3100" b="1" u="sng" dirty="0" smtClean="0">
                <a:latin typeface="Times New Roman" charset="0"/>
                <a:ea typeface="Times New Roman" charset="0"/>
                <a:cs typeface="Times New Roman" charset="0"/>
              </a:rPr>
              <a:t> </a:t>
            </a:r>
            <a:r>
              <a:rPr lang="en-US" sz="3100" b="1" u="sng" dirty="0" err="1">
                <a:latin typeface="Times New Roman" charset="0"/>
                <a:ea typeface="Times New Roman" charset="0"/>
                <a:cs typeface="Times New Roman" charset="0"/>
              </a:rPr>
              <a:t>Hyperleukocytosis</a:t>
            </a:r>
            <a:r>
              <a:rPr lang="en-US" sz="3100" b="1" u="sng" dirty="0">
                <a:latin typeface="Times New Roman" charset="0"/>
                <a:ea typeface="Times New Roman" charset="0"/>
                <a:cs typeface="Times New Roman" charset="0"/>
              </a:rPr>
              <a:t> </a:t>
            </a:r>
            <a:r>
              <a:rPr lang="en-US" sz="3100" b="1" i="1" dirty="0" smtClean="0">
                <a:latin typeface="Times New Roman" charset="0"/>
                <a:ea typeface="Times New Roman" charset="0"/>
                <a:cs typeface="Times New Roman" charset="0"/>
              </a:rPr>
              <a:t/>
            </a:r>
            <a:br>
              <a:rPr lang="en-US" sz="3100" b="1" i="1" dirty="0" smtClean="0">
                <a:latin typeface="Times New Roman" charset="0"/>
                <a:ea typeface="Times New Roman" charset="0"/>
                <a:cs typeface="Times New Roman" charset="0"/>
              </a:rPr>
            </a:br>
            <a:r>
              <a:rPr lang="en-US" sz="3100" dirty="0">
                <a:latin typeface="Times New Roman" charset="0"/>
                <a:ea typeface="Times New Roman" charset="0"/>
                <a:cs typeface="Times New Roman" charset="0"/>
              </a:rPr>
              <a:t/>
            </a:r>
            <a:br>
              <a:rPr lang="en-US" sz="3100" dirty="0">
                <a:latin typeface="Times New Roman" charset="0"/>
                <a:ea typeface="Times New Roman" charset="0"/>
                <a:cs typeface="Times New Roman" charset="0"/>
              </a:rPr>
            </a:br>
            <a:r>
              <a:rPr lang="en-US" sz="3100" dirty="0">
                <a:latin typeface="Times New Roman" charset="0"/>
                <a:ea typeface="Times New Roman" charset="0"/>
                <a:cs typeface="Times New Roman" charset="0"/>
              </a:rPr>
              <a:t>For patients with extreme leukocytosis (leukocyte count &gt;400 × 109/L), either </a:t>
            </a:r>
            <a:r>
              <a:rPr lang="en-US" sz="3100" dirty="0" err="1">
                <a:latin typeface="Times New Roman" charset="0"/>
                <a:ea typeface="Times New Roman" charset="0"/>
                <a:cs typeface="Times New Roman" charset="0"/>
              </a:rPr>
              <a:t>leukapheresis</a:t>
            </a:r>
            <a:r>
              <a:rPr lang="en-US" sz="3100" dirty="0">
                <a:latin typeface="Times New Roman" charset="0"/>
                <a:ea typeface="Times New Roman" charset="0"/>
                <a:cs typeface="Times New Roman" charset="0"/>
              </a:rPr>
              <a:t> or exchange transfusion (in small children) can be used to reduce the burden of leukemic cells</a:t>
            </a:r>
            <a:r>
              <a:rPr lang="en-US" sz="3100" dirty="0" smtClean="0">
                <a:effectLst/>
                <a:latin typeface="Times New Roman" charset="0"/>
                <a:ea typeface="Times New Roman" charset="0"/>
                <a:cs typeface="Times New Roman" charset="0"/>
              </a:rPr>
              <a:t> .</a:t>
            </a:r>
            <a:r>
              <a:rPr lang="en-US" sz="3100" dirty="0" smtClean="0">
                <a:latin typeface="Times New Roman" charset="0"/>
                <a:ea typeface="Times New Roman" charset="0"/>
                <a:cs typeface="Times New Roman" charset="0"/>
              </a:rPr>
              <a:t/>
            </a:r>
            <a:br>
              <a:rPr lang="en-US" sz="3100" dirty="0" smtClean="0">
                <a:latin typeface="Times New Roman" charset="0"/>
                <a:ea typeface="Times New Roman" charset="0"/>
                <a:cs typeface="Times New Roman" charset="0"/>
              </a:rPr>
            </a:br>
            <a:endParaRPr lang="en-US" sz="3100" dirty="0">
              <a:latin typeface="Times New Roman" charset="0"/>
              <a:ea typeface="Times New Roman" charset="0"/>
              <a:cs typeface="Times New Roman" charset="0"/>
            </a:endParaRPr>
          </a:p>
        </p:txBody>
      </p:sp>
    </p:spTree>
    <p:extLst>
      <p:ext uri="{BB962C8B-B14F-4D97-AF65-F5344CB8AC3E}">
        <p14:creationId xmlns="" xmlns:p14="http://schemas.microsoft.com/office/powerpoint/2010/main" val="2045455688"/>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5635" y="365125"/>
            <a:ext cx="11495315" cy="6213805"/>
          </a:xfrm>
        </p:spPr>
        <p:txBody>
          <a:bodyPr>
            <a:noAutofit/>
          </a:bodyPr>
          <a:lstStyle/>
          <a:p>
            <a:r>
              <a:rPr lang="en-US" sz="2800" b="1" u="sng" dirty="0" smtClean="0">
                <a:latin typeface="Times New Roman" charset="0"/>
                <a:ea typeface="Times New Roman" charset="0"/>
                <a:cs typeface="Times New Roman" charset="0"/>
              </a:rPr>
              <a:t>3.Infection Control </a:t>
            </a:r>
            <a:r>
              <a:rPr lang="en-US" sz="2800" b="1" dirty="0" smtClean="0">
                <a:latin typeface="Times New Roman" charset="0"/>
                <a:ea typeface="Times New Roman" charset="0"/>
                <a:cs typeface="Times New Roman" charset="0"/>
              </a:rPr>
              <a:t/>
            </a:r>
            <a:br>
              <a:rPr lang="en-US" sz="2800" b="1" dirty="0" smtClean="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
            </a:r>
            <a:br>
              <a:rPr lang="en-US" sz="2800" dirty="0" smtClean="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a:t>
            </a:r>
            <a:r>
              <a:rPr lang="en-US" sz="2800" dirty="0">
                <a:latin typeface="Times New Roman" charset="0"/>
                <a:ea typeface="Times New Roman" charset="0"/>
                <a:cs typeface="Times New Roman" charset="0"/>
              </a:rPr>
              <a:t>B</a:t>
            </a:r>
            <a:r>
              <a:rPr lang="en-US" sz="2800" dirty="0" smtClean="0">
                <a:latin typeface="Times New Roman" charset="0"/>
                <a:ea typeface="Times New Roman" charset="0"/>
                <a:cs typeface="Times New Roman" charset="0"/>
              </a:rPr>
              <a:t>road-spectrum antibiotics for it .</a:t>
            </a:r>
            <a:br>
              <a:rPr lang="en-US" sz="2800" dirty="0" smtClean="0">
                <a:latin typeface="Times New Roman" charset="0"/>
                <a:ea typeface="Times New Roman" charset="0"/>
                <a:cs typeface="Times New Roman" charset="0"/>
              </a:rPr>
            </a:br>
            <a:r>
              <a:rPr lang="en-US" sz="2800" dirty="0">
                <a:latin typeface="Times New Roman" charset="0"/>
                <a:ea typeface="Times New Roman" charset="0"/>
                <a:cs typeface="Times New Roman" charset="0"/>
              </a:rPr>
              <a:t/>
            </a:r>
            <a:br>
              <a:rPr lang="en-US" sz="2800" dirty="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-All </a:t>
            </a:r>
            <a:r>
              <a:rPr lang="en-US" sz="2800" dirty="0" err="1">
                <a:latin typeface="Times New Roman" charset="0"/>
                <a:ea typeface="Times New Roman" charset="0"/>
                <a:cs typeface="Times New Roman" charset="0"/>
              </a:rPr>
              <a:t>nonallergic</a:t>
            </a:r>
            <a:r>
              <a:rPr lang="en-US" sz="2800" dirty="0">
                <a:latin typeface="Times New Roman" charset="0"/>
                <a:ea typeface="Times New Roman" charset="0"/>
                <a:cs typeface="Times New Roman" charset="0"/>
              </a:rPr>
              <a:t> patients with ALL are given trimethoprim- </a:t>
            </a:r>
            <a:r>
              <a:rPr lang="en-US" sz="2800" dirty="0" err="1">
                <a:latin typeface="Times New Roman" charset="0"/>
                <a:ea typeface="Times New Roman" charset="0"/>
                <a:cs typeface="Times New Roman" charset="0"/>
              </a:rPr>
              <a:t>sulfamethoxazole</a:t>
            </a:r>
            <a:r>
              <a:rPr lang="en-US" sz="2800" dirty="0">
                <a:latin typeface="Times New Roman" charset="0"/>
                <a:ea typeface="Times New Roman" charset="0"/>
                <a:cs typeface="Times New Roman" charset="0"/>
              </a:rPr>
              <a:t>, 2 to 3 days per week, as prophylactic therapy for Pneumocystis </a:t>
            </a:r>
            <a:r>
              <a:rPr lang="en-US" sz="2800" dirty="0" err="1">
                <a:latin typeface="Times New Roman" charset="0"/>
                <a:ea typeface="Times New Roman" charset="0"/>
                <a:cs typeface="Times New Roman" charset="0"/>
              </a:rPr>
              <a:t>carinii</a:t>
            </a:r>
            <a:r>
              <a:rPr lang="en-US" sz="2800" dirty="0">
                <a:latin typeface="Times New Roman" charset="0"/>
                <a:ea typeface="Times New Roman" charset="0"/>
                <a:cs typeface="Times New Roman" charset="0"/>
              </a:rPr>
              <a:t> (Pneumocystis </a:t>
            </a:r>
            <a:r>
              <a:rPr lang="en-US" sz="2800" dirty="0" err="1">
                <a:latin typeface="Times New Roman" charset="0"/>
                <a:ea typeface="Times New Roman" charset="0"/>
                <a:cs typeface="Times New Roman" charset="0"/>
              </a:rPr>
              <a:t>jiroveci</a:t>
            </a:r>
            <a:r>
              <a:rPr lang="en-US" sz="2800" dirty="0">
                <a:latin typeface="Times New Roman" charset="0"/>
                <a:ea typeface="Times New Roman" charset="0"/>
                <a:cs typeface="Times New Roman" charset="0"/>
              </a:rPr>
              <a:t>) </a:t>
            </a:r>
            <a:r>
              <a:rPr lang="en-US" sz="2800" dirty="0" smtClean="0">
                <a:latin typeface="Times New Roman" charset="0"/>
                <a:ea typeface="Times New Roman" charset="0"/>
                <a:cs typeface="Times New Roman" charset="0"/>
              </a:rPr>
              <a:t>pneumonia (started after </a:t>
            </a:r>
            <a:r>
              <a:rPr lang="en-US" sz="2800" dirty="0">
                <a:latin typeface="Times New Roman" charset="0"/>
                <a:ea typeface="Times New Roman" charset="0"/>
                <a:cs typeface="Times New Roman" charset="0"/>
              </a:rPr>
              <a:t>2 weeks of remission induction and continues for several months </a:t>
            </a:r>
            <a:r>
              <a:rPr lang="en-US" sz="2800" dirty="0" smtClean="0">
                <a:latin typeface="Times New Roman" charset="0"/>
                <a:ea typeface="Times New Roman" charset="0"/>
                <a:cs typeface="Times New Roman" charset="0"/>
              </a:rPr>
              <a:t>after </a:t>
            </a:r>
            <a:r>
              <a:rPr lang="en-US" sz="2800" dirty="0">
                <a:latin typeface="Times New Roman" charset="0"/>
                <a:ea typeface="Times New Roman" charset="0"/>
                <a:cs typeface="Times New Roman" charset="0"/>
              </a:rPr>
              <a:t>completion of all </a:t>
            </a:r>
            <a:r>
              <a:rPr lang="en-US" sz="2800" dirty="0" smtClean="0">
                <a:latin typeface="Times New Roman" charset="0"/>
                <a:ea typeface="Times New Roman" charset="0"/>
                <a:cs typeface="Times New Roman" charset="0"/>
              </a:rPr>
              <a:t>chemotherapy).</a:t>
            </a:r>
            <a:br>
              <a:rPr lang="en-US" sz="2800" dirty="0" smtClean="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
            </a:r>
            <a:br>
              <a:rPr lang="en-US" sz="2800" dirty="0" smtClean="0">
                <a:latin typeface="Times New Roman" charset="0"/>
                <a:ea typeface="Times New Roman" charset="0"/>
                <a:cs typeface="Times New Roman" charset="0"/>
              </a:rPr>
            </a:br>
            <a:r>
              <a:rPr lang="en-US" sz="2800" b="1" u="sng" dirty="0" smtClean="0">
                <a:latin typeface="Times New Roman" charset="0"/>
                <a:ea typeface="Times New Roman" charset="0"/>
                <a:cs typeface="Times New Roman" charset="0"/>
              </a:rPr>
              <a:t>4.Hematologic </a:t>
            </a:r>
            <a:r>
              <a:rPr lang="en-US" sz="2800" b="1" u="sng" dirty="0">
                <a:latin typeface="Times New Roman" charset="0"/>
                <a:ea typeface="Times New Roman" charset="0"/>
                <a:cs typeface="Times New Roman" charset="0"/>
              </a:rPr>
              <a:t>Support </a:t>
            </a:r>
            <a:r>
              <a:rPr lang="en-US" sz="2800" dirty="0">
                <a:latin typeface="Times New Roman" charset="0"/>
                <a:ea typeface="Times New Roman" charset="0"/>
                <a:cs typeface="Times New Roman" charset="0"/>
              </a:rPr>
              <a:t/>
            </a:r>
            <a:br>
              <a:rPr lang="en-US" sz="2800" dirty="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
            </a:r>
            <a:br>
              <a:rPr lang="en-US" sz="2800" dirty="0" smtClean="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-Platelet </a:t>
            </a:r>
            <a:r>
              <a:rPr lang="en-US" sz="2800" dirty="0">
                <a:latin typeface="Times New Roman" charset="0"/>
                <a:ea typeface="Times New Roman" charset="0"/>
                <a:cs typeface="Times New Roman" charset="0"/>
              </a:rPr>
              <a:t>transfusions should be given </a:t>
            </a:r>
            <a:r>
              <a:rPr lang="en-US" sz="2800" dirty="0" smtClean="0">
                <a:latin typeface="Times New Roman" charset="0"/>
                <a:ea typeface="Times New Roman" charset="0"/>
                <a:cs typeface="Times New Roman" charset="0"/>
              </a:rPr>
              <a:t>therapeutically </a:t>
            </a:r>
            <a:r>
              <a:rPr lang="en-US" sz="2800" dirty="0">
                <a:latin typeface="Times New Roman" charset="0"/>
                <a:ea typeface="Times New Roman" charset="0"/>
                <a:cs typeface="Times New Roman" charset="0"/>
              </a:rPr>
              <a:t>for overt bleeding and may be used prophylactically when platelet counts are less than 10 × </a:t>
            </a:r>
            <a:r>
              <a:rPr lang="en-US" sz="2800" dirty="0" smtClean="0">
                <a:latin typeface="Times New Roman" charset="0"/>
                <a:ea typeface="Times New Roman" charset="0"/>
                <a:cs typeface="Times New Roman" charset="0"/>
              </a:rPr>
              <a:t>10</a:t>
            </a:r>
            <a:r>
              <a:rPr lang="en-US" sz="2800" baseline="30000" dirty="0">
                <a:latin typeface="Times New Roman" charset="0"/>
                <a:ea typeface="Times New Roman" charset="0"/>
                <a:cs typeface="Times New Roman" charset="0"/>
              </a:rPr>
              <a:t>9</a:t>
            </a:r>
            <a:r>
              <a:rPr lang="en-US" sz="2800" dirty="0" smtClean="0">
                <a:latin typeface="Times New Roman" charset="0"/>
                <a:ea typeface="Times New Roman" charset="0"/>
                <a:cs typeface="Times New Roman" charset="0"/>
              </a:rPr>
              <a:t> /L.</a:t>
            </a:r>
            <a:br>
              <a:rPr lang="en-US" sz="2800" dirty="0" smtClean="0">
                <a:latin typeface="Times New Roman" charset="0"/>
                <a:ea typeface="Times New Roman" charset="0"/>
                <a:cs typeface="Times New Roman" charset="0"/>
              </a:rPr>
            </a:br>
            <a:r>
              <a:rPr lang="en-US" sz="2800" dirty="0">
                <a:latin typeface="Times New Roman" charset="0"/>
                <a:ea typeface="Times New Roman" charset="0"/>
                <a:cs typeface="Times New Roman" charset="0"/>
              </a:rPr>
              <a:t/>
            </a:r>
            <a:br>
              <a:rPr lang="en-US" sz="2800" dirty="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 </a:t>
            </a:r>
            <a:r>
              <a:rPr lang="en-US" sz="2800" dirty="0">
                <a:latin typeface="Times New Roman" charset="0"/>
                <a:ea typeface="Times New Roman" charset="0"/>
                <a:cs typeface="Times New Roman" charset="0"/>
              </a:rPr>
              <a:t>Anticoagulants and antiplatelet agents such as aspirin must be </a:t>
            </a:r>
            <a:r>
              <a:rPr lang="en-US" sz="2800" dirty="0" smtClean="0">
                <a:latin typeface="Times New Roman" charset="0"/>
                <a:ea typeface="Times New Roman" charset="0"/>
                <a:cs typeface="Times New Roman" charset="0"/>
              </a:rPr>
              <a:t>avoided.</a:t>
            </a:r>
            <a:r>
              <a:rPr lang="en-US" sz="2800" dirty="0" smtClean="0">
                <a:effectLst/>
                <a:latin typeface="Times New Roman" charset="0"/>
                <a:ea typeface="Times New Roman" charset="0"/>
                <a:cs typeface="Times New Roman" charset="0"/>
              </a:rPr>
              <a:t> </a:t>
            </a:r>
            <a:endParaRPr lang="en-US" sz="2800" dirty="0">
              <a:latin typeface="Times New Roman" charset="0"/>
              <a:ea typeface="Times New Roman" charset="0"/>
              <a:cs typeface="Times New Roman" charset="0"/>
            </a:endParaRPr>
          </a:p>
        </p:txBody>
      </p:sp>
    </p:spTree>
    <p:extLst>
      <p:ext uri="{BB962C8B-B14F-4D97-AF65-F5344CB8AC3E}">
        <p14:creationId xmlns="" xmlns:p14="http://schemas.microsoft.com/office/powerpoint/2010/main" val="1999281458"/>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53247" y="2755076"/>
            <a:ext cx="4001984" cy="1294410"/>
          </a:xfrm>
        </p:spPr>
        <p:txBody>
          <a:bodyPr>
            <a:normAutofit fontScale="90000"/>
          </a:bodyPr>
          <a:lstStyle/>
          <a:p>
            <a:r>
              <a:rPr lang="en-US" sz="5400" dirty="0" smtClean="0">
                <a:latin typeface="Times New Roman" charset="0"/>
                <a:ea typeface="Times New Roman" charset="0"/>
                <a:cs typeface="Times New Roman" charset="0"/>
              </a:rPr>
              <a:t>THANK YOU</a:t>
            </a:r>
            <a:endParaRPr lang="en-US" sz="5400" dirty="0">
              <a:latin typeface="Times New Roman" charset="0"/>
              <a:ea typeface="Times New Roman" charset="0"/>
              <a:cs typeface="Times New Roman" charset="0"/>
            </a:endParaRPr>
          </a:p>
        </p:txBody>
      </p:sp>
    </p:spTree>
    <p:extLst>
      <p:ext uri="{BB962C8B-B14F-4D97-AF65-F5344CB8AC3E}">
        <p14:creationId xmlns="" xmlns:p14="http://schemas.microsoft.com/office/powerpoint/2010/main" val="975085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201930"/>
          </a:xfrm>
        </p:spPr>
        <p:txBody>
          <a:bodyPr>
            <a:normAutofit/>
          </a:bodyPr>
          <a:lstStyle/>
          <a:p>
            <a:r>
              <a:rPr lang="en-US" sz="2800" dirty="0" smtClean="0">
                <a:latin typeface="Times New Roman" charset="0"/>
                <a:ea typeface="Times New Roman" charset="0"/>
                <a:cs typeface="Times New Roman" charset="0"/>
              </a:rPr>
              <a:t>-</a:t>
            </a:r>
            <a:r>
              <a:rPr lang="en-US" sz="2800" dirty="0" err="1" smtClean="0">
                <a:latin typeface="Times New Roman" charset="0"/>
                <a:ea typeface="Times New Roman" charset="0"/>
                <a:cs typeface="Times New Roman" charset="0"/>
              </a:rPr>
              <a:t>Germline</a:t>
            </a:r>
            <a:r>
              <a:rPr lang="en-US" sz="2800" dirty="0" smtClean="0">
                <a:latin typeface="Times New Roman" charset="0"/>
                <a:ea typeface="Times New Roman" charset="0"/>
                <a:cs typeface="Times New Roman" charset="0"/>
              </a:rPr>
              <a:t> </a:t>
            </a:r>
            <a:r>
              <a:rPr lang="en-US" sz="2800" dirty="0">
                <a:latin typeface="Times New Roman" charset="0"/>
                <a:ea typeface="Times New Roman" charset="0"/>
                <a:cs typeface="Times New Roman" charset="0"/>
              </a:rPr>
              <a:t>predisposition to </a:t>
            </a:r>
            <a:r>
              <a:rPr lang="en-US" sz="2800" dirty="0" smtClean="0">
                <a:latin typeface="Times New Roman" charset="0"/>
                <a:ea typeface="Times New Roman" charset="0"/>
                <a:cs typeface="Times New Roman" charset="0"/>
              </a:rPr>
              <a:t>AML might </a:t>
            </a:r>
            <a:r>
              <a:rPr lang="en-US" sz="2800" dirty="0">
                <a:latin typeface="Times New Roman" charset="0"/>
                <a:ea typeface="Times New Roman" charset="0"/>
                <a:cs typeface="Times New Roman" charset="0"/>
              </a:rPr>
              <a:t>be more common than previously thought, although, despite a robust history and genomic testing, most patients still do not have a clear predisposing factor for acute myeloid </a:t>
            </a:r>
            <a:r>
              <a:rPr lang="en-US" sz="2800" dirty="0" err="1">
                <a:latin typeface="Times New Roman" charset="0"/>
                <a:ea typeface="Times New Roman" charset="0"/>
                <a:cs typeface="Times New Roman" charset="0"/>
              </a:rPr>
              <a:t>leukaemia</a:t>
            </a:r>
            <a:r>
              <a:rPr lang="en-US" sz="2800" dirty="0">
                <a:latin typeface="Times New Roman" charset="0"/>
                <a:ea typeface="Times New Roman" charset="0"/>
                <a:cs typeface="Times New Roman" charset="0"/>
              </a:rPr>
              <a:t>.</a:t>
            </a:r>
            <a:br>
              <a:rPr lang="en-US" sz="2800" dirty="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
            </a:r>
            <a:br>
              <a:rPr lang="en-US" sz="2800" dirty="0" smtClean="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-History </a:t>
            </a:r>
            <a:r>
              <a:rPr lang="en-US" sz="2800" dirty="0">
                <a:latin typeface="Times New Roman" charset="0"/>
                <a:ea typeface="Times New Roman" charset="0"/>
                <a:cs typeface="Times New Roman" charset="0"/>
              </a:rPr>
              <a:t>of antecedent </a:t>
            </a:r>
            <a:r>
              <a:rPr lang="en-US" sz="2800" dirty="0" err="1">
                <a:latin typeface="Times New Roman" charset="0"/>
                <a:ea typeface="Times New Roman" charset="0"/>
                <a:cs typeface="Times New Roman" charset="0"/>
              </a:rPr>
              <a:t>haematological</a:t>
            </a:r>
            <a:r>
              <a:rPr lang="en-US" sz="2800" dirty="0">
                <a:latin typeface="Times New Roman" charset="0"/>
                <a:ea typeface="Times New Roman" charset="0"/>
                <a:cs typeface="Times New Roman" charset="0"/>
              </a:rPr>
              <a:t> disorders, including the </a:t>
            </a:r>
            <a:r>
              <a:rPr lang="en-US" sz="2800" dirty="0" err="1">
                <a:latin typeface="Times New Roman" charset="0"/>
                <a:ea typeface="Times New Roman" charset="0"/>
                <a:cs typeface="Times New Roman" charset="0"/>
              </a:rPr>
              <a:t>myelodysplastic</a:t>
            </a:r>
            <a:r>
              <a:rPr lang="en-US" sz="2800" dirty="0">
                <a:latin typeface="Times New Roman" charset="0"/>
                <a:ea typeface="Times New Roman" charset="0"/>
                <a:cs typeface="Times New Roman" charset="0"/>
              </a:rPr>
              <a:t> syndromes or </a:t>
            </a:r>
            <a:r>
              <a:rPr lang="en-US" sz="2800" dirty="0" err="1">
                <a:latin typeface="Times New Roman" charset="0"/>
                <a:ea typeface="Times New Roman" charset="0"/>
                <a:cs typeface="Times New Roman" charset="0"/>
              </a:rPr>
              <a:t>myeloproliferative</a:t>
            </a:r>
            <a:r>
              <a:rPr lang="en-US" sz="2800" dirty="0">
                <a:latin typeface="Times New Roman" charset="0"/>
                <a:ea typeface="Times New Roman" charset="0"/>
                <a:cs typeface="Times New Roman" charset="0"/>
              </a:rPr>
              <a:t> neoplasms, is also associated with a substantially increased likelihood of progression of </a:t>
            </a:r>
            <a:r>
              <a:rPr lang="en-US" sz="2800" dirty="0" smtClean="0">
                <a:latin typeface="Times New Roman" charset="0"/>
                <a:ea typeface="Times New Roman" charset="0"/>
                <a:cs typeface="Times New Roman" charset="0"/>
              </a:rPr>
              <a:t>AML.</a:t>
            </a:r>
            <a:br>
              <a:rPr lang="en-US" sz="2800" dirty="0" smtClean="0">
                <a:latin typeface="Times New Roman" charset="0"/>
                <a:ea typeface="Times New Roman" charset="0"/>
                <a:cs typeface="Times New Roman" charset="0"/>
              </a:rPr>
            </a:br>
            <a:r>
              <a:rPr lang="en-US" sz="2800" dirty="0">
                <a:latin typeface="Times New Roman" charset="0"/>
                <a:ea typeface="Times New Roman" charset="0"/>
                <a:cs typeface="Times New Roman" charset="0"/>
              </a:rPr>
              <a:t/>
            </a:r>
            <a:br>
              <a:rPr lang="en-US" sz="2800" dirty="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
            </a:r>
            <a:br>
              <a:rPr lang="en-US" sz="2800" dirty="0" smtClean="0">
                <a:latin typeface="Times New Roman" charset="0"/>
                <a:ea typeface="Times New Roman" charset="0"/>
                <a:cs typeface="Times New Roman" charset="0"/>
              </a:rPr>
            </a:br>
            <a:r>
              <a:rPr lang="en-US" sz="2800" dirty="0">
                <a:latin typeface="Times New Roman" charset="0"/>
                <a:ea typeface="Times New Roman" charset="0"/>
                <a:cs typeface="Times New Roman" charset="0"/>
              </a:rPr>
              <a:t/>
            </a:r>
            <a:br>
              <a:rPr lang="en-US" sz="2800" dirty="0">
                <a:latin typeface="Times New Roman" charset="0"/>
                <a:ea typeface="Times New Roman" charset="0"/>
                <a:cs typeface="Times New Roman" charset="0"/>
              </a:rPr>
            </a:br>
            <a:r>
              <a:rPr lang="en-US" sz="2800" dirty="0" smtClean="0">
                <a:latin typeface="Times New Roman" charset="0"/>
                <a:ea typeface="Times New Roman" charset="0"/>
                <a:cs typeface="Times New Roman" charset="0"/>
              </a:rPr>
              <a:t/>
            </a:r>
            <a:br>
              <a:rPr lang="en-US" sz="2800" dirty="0" smtClean="0">
                <a:latin typeface="Times New Roman" charset="0"/>
                <a:ea typeface="Times New Roman" charset="0"/>
                <a:cs typeface="Times New Roman" charset="0"/>
              </a:rPr>
            </a:br>
            <a:endParaRPr lang="en-US" sz="2800" dirty="0"/>
          </a:p>
        </p:txBody>
      </p:sp>
    </p:spTree>
    <p:extLst>
      <p:ext uri="{BB962C8B-B14F-4D97-AF65-F5344CB8AC3E}">
        <p14:creationId xmlns="" xmlns:p14="http://schemas.microsoft.com/office/powerpoint/2010/main" val="20258494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 xmlns:p14="http://schemas.microsoft.com/office/powerpoint/2010/main" val="992236088"/>
              </p:ext>
            </p:extLst>
          </p:nvPr>
        </p:nvGraphicFramePr>
        <p:xfrm>
          <a:off x="356260" y="178131"/>
          <a:ext cx="11566566" cy="6519551"/>
        </p:xfrm>
        <a:graphic>
          <a:graphicData uri="http://schemas.openxmlformats.org/drawingml/2006/table">
            <a:tbl>
              <a:tblPr/>
              <a:tblGrid>
                <a:gridCol w="11566566"/>
              </a:tblGrid>
              <a:tr h="496117">
                <a:tc>
                  <a:txBody>
                    <a:bodyPr/>
                    <a:lstStyle/>
                    <a:p>
                      <a:r>
                        <a:rPr lang="en-US" sz="2400" dirty="0" smtClean="0">
                          <a:solidFill>
                            <a:srgbClr val="FFFFFF"/>
                          </a:solidFill>
                          <a:effectLst/>
                          <a:latin typeface="MyriadPro" charset="0"/>
                        </a:rPr>
                        <a:t>conditions </a:t>
                      </a:r>
                      <a:r>
                        <a:rPr lang="en-US" sz="2400" dirty="0">
                          <a:solidFill>
                            <a:srgbClr val="FFFFFF"/>
                          </a:solidFill>
                          <a:effectLst/>
                          <a:latin typeface="MyriadPro" charset="0"/>
                        </a:rPr>
                        <a:t>Predisposing to Development of Acute </a:t>
                      </a:r>
                      <a:r>
                        <a:rPr lang="en-US" sz="2400" dirty="0" err="1">
                          <a:solidFill>
                            <a:srgbClr val="FFFFFF"/>
                          </a:solidFill>
                          <a:effectLst/>
                          <a:latin typeface="MyriadPro" charset="0"/>
                        </a:rPr>
                        <a:t>Myelogenous</a:t>
                      </a:r>
                      <a:r>
                        <a:rPr lang="en-US" sz="2400" dirty="0">
                          <a:solidFill>
                            <a:srgbClr val="FFFFFF"/>
                          </a:solidFill>
                          <a:effectLst/>
                          <a:latin typeface="MyriadPro" charset="0"/>
                        </a:rPr>
                        <a:t> Leukemia </a:t>
                      </a:r>
                      <a:endParaRPr lang="en-US" sz="2400" dirty="0">
                        <a:effectLst/>
                      </a:endParaRPr>
                    </a:p>
                  </a:txBody>
                  <a:tcPr marL="65763" marR="65763" marT="32882" marB="3288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chemeClr val="bg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C2D7F"/>
                    </a:solidFill>
                  </a:tcPr>
                </a:tc>
              </a:tr>
              <a:tr h="2421502">
                <a:tc>
                  <a:txBody>
                    <a:bodyPr/>
                    <a:lstStyle/>
                    <a:p>
                      <a:r>
                        <a:rPr lang="en-US" sz="2400" b="1" u="sng" dirty="0">
                          <a:solidFill>
                            <a:srgbClr val="231E1E"/>
                          </a:solidFill>
                          <a:effectLst/>
                          <a:latin typeface="MyriadPro" charset="0"/>
                        </a:rPr>
                        <a:t>Environmental factors </a:t>
                      </a:r>
                      <a:endParaRPr lang="en-US" sz="2400" b="1" u="sng" dirty="0">
                        <a:effectLst/>
                      </a:endParaRPr>
                    </a:p>
                    <a:p>
                      <a:r>
                        <a:rPr lang="en-US" sz="2400" dirty="0" smtClean="0">
                          <a:solidFill>
                            <a:srgbClr val="231E1E"/>
                          </a:solidFill>
                          <a:effectLst/>
                          <a:latin typeface="MyriadPro" charset="0"/>
                        </a:rPr>
                        <a:t>Radiation</a:t>
                      </a:r>
                      <a:endParaRPr lang="en-US" sz="2400" dirty="0">
                        <a:effectLst/>
                      </a:endParaRPr>
                    </a:p>
                    <a:p>
                      <a:r>
                        <a:rPr lang="en-US" sz="2400" dirty="0" smtClean="0">
                          <a:solidFill>
                            <a:srgbClr val="231E1E"/>
                          </a:solidFill>
                          <a:effectLst/>
                          <a:latin typeface="MyriadPro" charset="0"/>
                        </a:rPr>
                        <a:t>Benzene</a:t>
                      </a:r>
                      <a:endParaRPr lang="en-US" sz="2400" dirty="0">
                        <a:effectLst/>
                      </a:endParaRPr>
                    </a:p>
                    <a:p>
                      <a:r>
                        <a:rPr lang="en-US" sz="2400" dirty="0">
                          <a:solidFill>
                            <a:srgbClr val="231E1E"/>
                          </a:solidFill>
                          <a:effectLst/>
                          <a:latin typeface="MyriadPro" charset="0"/>
                        </a:rPr>
                        <a:t>Alkylating agents, topoisomerase II inhibitors, and other cytotoxic </a:t>
                      </a:r>
                      <a:r>
                        <a:rPr lang="en-US" sz="2400" dirty="0" smtClean="0">
                          <a:solidFill>
                            <a:srgbClr val="231E1E"/>
                          </a:solidFill>
                          <a:effectLst/>
                          <a:latin typeface="MyriadPro" charset="0"/>
                        </a:rPr>
                        <a:t>drugs </a:t>
                      </a:r>
                      <a:endParaRPr lang="en-US" sz="2400" dirty="0">
                        <a:effectLst/>
                      </a:endParaRPr>
                    </a:p>
                    <a:p>
                      <a:r>
                        <a:rPr lang="en-US" sz="2400" dirty="0">
                          <a:solidFill>
                            <a:srgbClr val="231E1E"/>
                          </a:solidFill>
                          <a:effectLst/>
                          <a:latin typeface="MyriadPro" charset="0"/>
                        </a:rPr>
                        <a:t>Tobacco </a:t>
                      </a:r>
                      <a:r>
                        <a:rPr lang="en-US" sz="2400" dirty="0" smtClean="0">
                          <a:solidFill>
                            <a:srgbClr val="231E1E"/>
                          </a:solidFill>
                          <a:effectLst/>
                          <a:latin typeface="MyriadPro" charset="0"/>
                        </a:rPr>
                        <a:t>smoke</a:t>
                      </a:r>
                      <a:endParaRPr lang="en-US" sz="2400" dirty="0">
                        <a:effectLst/>
                      </a:endParaRPr>
                    </a:p>
                  </a:txBody>
                  <a:tcPr marL="65763" marR="65763" marT="32882" marB="3288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2EF"/>
                    </a:solidFill>
                  </a:tcPr>
                </a:tc>
              </a:tr>
              <a:tr h="3601932">
                <a:tc>
                  <a:txBody>
                    <a:bodyPr/>
                    <a:lstStyle/>
                    <a:p>
                      <a:r>
                        <a:rPr lang="en-US" sz="2400" b="1" u="sng" dirty="0">
                          <a:solidFill>
                            <a:srgbClr val="231E1E"/>
                          </a:solidFill>
                          <a:effectLst/>
                          <a:latin typeface="Times New Roman" charset="0"/>
                          <a:ea typeface="Times New Roman" charset="0"/>
                          <a:cs typeface="Times New Roman" charset="0"/>
                        </a:rPr>
                        <a:t>Acquired diseases</a:t>
                      </a:r>
                      <a:br>
                        <a:rPr lang="en-US" sz="2400" b="1" u="sng" dirty="0">
                          <a:solidFill>
                            <a:srgbClr val="231E1E"/>
                          </a:solidFill>
                          <a:effectLst/>
                          <a:latin typeface="Times New Roman" charset="0"/>
                          <a:ea typeface="Times New Roman" charset="0"/>
                          <a:cs typeface="Times New Roman" charset="0"/>
                        </a:rPr>
                      </a:br>
                      <a:r>
                        <a:rPr lang="en-US" sz="2400" dirty="0">
                          <a:solidFill>
                            <a:srgbClr val="231E1E"/>
                          </a:solidFill>
                          <a:effectLst/>
                          <a:latin typeface="MyriadPro" charset="0"/>
                        </a:rPr>
                        <a:t>Clonal myeloid diseases </a:t>
                      </a:r>
                      <a:endParaRPr lang="en-US" sz="2400" dirty="0">
                        <a:effectLst/>
                      </a:endParaRPr>
                    </a:p>
                    <a:p>
                      <a:r>
                        <a:rPr lang="en-US" sz="2400" dirty="0">
                          <a:solidFill>
                            <a:srgbClr val="231E1E"/>
                          </a:solidFill>
                          <a:effectLst/>
                          <a:latin typeface="MyriadPro" charset="0"/>
                        </a:rPr>
                        <a:t>Chronic </a:t>
                      </a:r>
                      <a:r>
                        <a:rPr lang="en-US" sz="2400" dirty="0" err="1">
                          <a:solidFill>
                            <a:srgbClr val="231E1E"/>
                          </a:solidFill>
                          <a:effectLst/>
                          <a:latin typeface="MyriadPro" charset="0"/>
                        </a:rPr>
                        <a:t>myelogenous</a:t>
                      </a:r>
                      <a:r>
                        <a:rPr lang="en-US" sz="2400" dirty="0">
                          <a:solidFill>
                            <a:srgbClr val="231E1E"/>
                          </a:solidFill>
                          <a:effectLst/>
                          <a:latin typeface="MyriadPro" charset="0"/>
                        </a:rPr>
                        <a:t> </a:t>
                      </a:r>
                      <a:r>
                        <a:rPr lang="en-US" sz="2400" dirty="0" err="1" smtClean="0">
                          <a:solidFill>
                            <a:srgbClr val="231E1E"/>
                          </a:solidFill>
                          <a:effectLst/>
                          <a:latin typeface="MyriadPro" charset="0"/>
                        </a:rPr>
                        <a:t>leukemias</a:t>
                      </a:r>
                      <a:r>
                        <a:rPr lang="en-US" sz="2400" dirty="0" smtClean="0">
                          <a:solidFill>
                            <a:srgbClr val="231E1E"/>
                          </a:solidFill>
                          <a:effectLst/>
                          <a:latin typeface="MyriadPro" charset="0"/>
                        </a:rPr>
                        <a:t>(CML</a:t>
                      </a:r>
                      <a:r>
                        <a:rPr lang="en-US" sz="2400" dirty="0">
                          <a:solidFill>
                            <a:srgbClr val="231E1E"/>
                          </a:solidFill>
                          <a:effectLst/>
                          <a:latin typeface="MyriadPro" charset="0"/>
                        </a:rPr>
                        <a:t>, CMML, CNL, etc</a:t>
                      </a:r>
                      <a:r>
                        <a:rPr lang="en-US" sz="2400" dirty="0" smtClean="0">
                          <a:solidFill>
                            <a:srgbClr val="231E1E"/>
                          </a:solidFill>
                          <a:effectLst/>
                          <a:latin typeface="MyriadPro" charset="0"/>
                        </a:rPr>
                        <a:t>.)</a:t>
                      </a:r>
                    </a:p>
                    <a:p>
                      <a:r>
                        <a:rPr lang="en-US" sz="2400" dirty="0" smtClean="0">
                          <a:solidFill>
                            <a:srgbClr val="231E1E"/>
                          </a:solidFill>
                          <a:effectLst/>
                          <a:latin typeface="MyriadPro" charset="0"/>
                        </a:rPr>
                        <a:t>Primary </a:t>
                      </a:r>
                      <a:r>
                        <a:rPr lang="en-US" sz="2400" dirty="0" err="1" smtClean="0">
                          <a:solidFill>
                            <a:srgbClr val="231E1E"/>
                          </a:solidFill>
                          <a:effectLst/>
                          <a:latin typeface="MyriadPro" charset="0"/>
                        </a:rPr>
                        <a:t>myelofibrosis</a:t>
                      </a:r>
                      <a:r>
                        <a:rPr lang="en-US" sz="2400" dirty="0">
                          <a:solidFill>
                            <a:srgbClr val="231E1E"/>
                          </a:solidFill>
                          <a:effectLst/>
                          <a:latin typeface="MyriadPro" charset="0"/>
                        </a:rPr>
                        <a:t/>
                      </a:r>
                      <a:br>
                        <a:rPr lang="en-US" sz="2400" dirty="0">
                          <a:solidFill>
                            <a:srgbClr val="231E1E"/>
                          </a:solidFill>
                          <a:effectLst/>
                          <a:latin typeface="MyriadPro" charset="0"/>
                        </a:rPr>
                      </a:br>
                      <a:r>
                        <a:rPr lang="en-US" sz="2400" dirty="0">
                          <a:solidFill>
                            <a:srgbClr val="231E1E"/>
                          </a:solidFill>
                          <a:effectLst/>
                          <a:latin typeface="MyriadPro" charset="0"/>
                        </a:rPr>
                        <a:t>Essential </a:t>
                      </a:r>
                      <a:r>
                        <a:rPr lang="en-US" sz="2400" dirty="0" err="1" smtClean="0">
                          <a:solidFill>
                            <a:srgbClr val="231E1E"/>
                          </a:solidFill>
                          <a:effectLst/>
                          <a:latin typeface="MyriadPro" charset="0"/>
                        </a:rPr>
                        <a:t>thrombocythemia</a:t>
                      </a:r>
                      <a:r>
                        <a:rPr lang="en-US" sz="2400" dirty="0">
                          <a:solidFill>
                            <a:srgbClr val="231E1E"/>
                          </a:solidFill>
                          <a:effectLst/>
                          <a:latin typeface="MyriadPro" charset="0"/>
                        </a:rPr>
                        <a:t/>
                      </a:r>
                      <a:br>
                        <a:rPr lang="en-US" sz="2400" dirty="0">
                          <a:solidFill>
                            <a:srgbClr val="231E1E"/>
                          </a:solidFill>
                          <a:effectLst/>
                          <a:latin typeface="MyriadPro" charset="0"/>
                        </a:rPr>
                      </a:br>
                      <a:r>
                        <a:rPr lang="en-US" sz="2400" dirty="0">
                          <a:solidFill>
                            <a:srgbClr val="231E1E"/>
                          </a:solidFill>
                          <a:effectLst/>
                          <a:latin typeface="MyriadPro" charset="0"/>
                        </a:rPr>
                        <a:t>Polycythemia </a:t>
                      </a:r>
                      <a:r>
                        <a:rPr lang="en-US" sz="2400" dirty="0" err="1" smtClean="0">
                          <a:solidFill>
                            <a:srgbClr val="231E1E"/>
                          </a:solidFill>
                          <a:effectLst/>
                          <a:latin typeface="MyriadPro" charset="0"/>
                        </a:rPr>
                        <a:t>vera</a:t>
                      </a:r>
                      <a:r>
                        <a:rPr lang="en-US" sz="2400" dirty="0" smtClean="0">
                          <a:solidFill>
                            <a:srgbClr val="231E1E"/>
                          </a:solidFill>
                          <a:effectLst/>
                          <a:latin typeface="MyriadPro" charset="0"/>
                        </a:rPr>
                        <a:t> </a:t>
                      </a:r>
                      <a:endParaRPr lang="en-US" sz="2400" dirty="0">
                        <a:effectLst/>
                      </a:endParaRPr>
                    </a:p>
                    <a:p>
                      <a:r>
                        <a:rPr lang="en-US" sz="2400" dirty="0">
                          <a:solidFill>
                            <a:srgbClr val="231E1E"/>
                          </a:solidFill>
                          <a:effectLst/>
                          <a:latin typeface="MyriadPro" charset="0"/>
                        </a:rPr>
                        <a:t>Clonal </a:t>
                      </a:r>
                      <a:r>
                        <a:rPr lang="en-US" sz="2400" dirty="0" err="1">
                          <a:solidFill>
                            <a:srgbClr val="231E1E"/>
                          </a:solidFill>
                          <a:effectLst/>
                          <a:latin typeface="MyriadPro" charset="0"/>
                        </a:rPr>
                        <a:t>cytopenias</a:t>
                      </a:r>
                      <a:r>
                        <a:rPr lang="en-US" sz="2400" dirty="0">
                          <a:solidFill>
                            <a:srgbClr val="231E1E"/>
                          </a:solidFill>
                          <a:effectLst/>
                          <a:latin typeface="MyriadPro" charset="0"/>
                        </a:rPr>
                        <a:t> </a:t>
                      </a:r>
                      <a:br>
                        <a:rPr lang="en-US" sz="2400" dirty="0">
                          <a:solidFill>
                            <a:srgbClr val="231E1E"/>
                          </a:solidFill>
                          <a:effectLst/>
                          <a:latin typeface="MyriadPro" charset="0"/>
                        </a:rPr>
                      </a:br>
                      <a:r>
                        <a:rPr lang="en-US" sz="2400" dirty="0" err="1">
                          <a:solidFill>
                            <a:srgbClr val="231E1E"/>
                          </a:solidFill>
                          <a:effectLst/>
                          <a:latin typeface="MyriadPro" charset="0"/>
                        </a:rPr>
                        <a:t>Oligoblastic</a:t>
                      </a:r>
                      <a:r>
                        <a:rPr lang="en-US" sz="2400" dirty="0">
                          <a:solidFill>
                            <a:srgbClr val="231E1E"/>
                          </a:solidFill>
                          <a:effectLst/>
                          <a:latin typeface="MyriadPro" charset="0"/>
                        </a:rPr>
                        <a:t> </a:t>
                      </a:r>
                      <a:r>
                        <a:rPr lang="en-US" sz="2400" dirty="0" err="1">
                          <a:solidFill>
                            <a:srgbClr val="231E1E"/>
                          </a:solidFill>
                          <a:effectLst/>
                          <a:latin typeface="MyriadPro" charset="0"/>
                        </a:rPr>
                        <a:t>myelogenous</a:t>
                      </a:r>
                      <a:r>
                        <a:rPr lang="en-US" sz="2400" dirty="0">
                          <a:solidFill>
                            <a:srgbClr val="231E1E"/>
                          </a:solidFill>
                          <a:effectLst/>
                          <a:latin typeface="MyriadPro" charset="0"/>
                        </a:rPr>
                        <a:t> </a:t>
                      </a:r>
                      <a:r>
                        <a:rPr lang="en-US" sz="2400" dirty="0" smtClean="0">
                          <a:solidFill>
                            <a:srgbClr val="231E1E"/>
                          </a:solidFill>
                          <a:effectLst/>
                          <a:latin typeface="MyriadPro" charset="0"/>
                        </a:rPr>
                        <a:t>leukemia </a:t>
                      </a:r>
                    </a:p>
                    <a:p>
                      <a:r>
                        <a:rPr lang="en-US" sz="2400" dirty="0" smtClean="0">
                          <a:solidFill>
                            <a:srgbClr val="231E1E"/>
                          </a:solidFill>
                          <a:effectLst/>
                          <a:latin typeface="MyriadPro" charset="0"/>
                        </a:rPr>
                        <a:t>Paroxysmal </a:t>
                      </a:r>
                      <a:r>
                        <a:rPr lang="en-US" sz="2400" dirty="0">
                          <a:solidFill>
                            <a:srgbClr val="231E1E"/>
                          </a:solidFill>
                          <a:effectLst/>
                          <a:latin typeface="MyriadPro" charset="0"/>
                        </a:rPr>
                        <a:t>nocturnal </a:t>
                      </a:r>
                      <a:r>
                        <a:rPr lang="en-US" sz="2400" dirty="0" err="1">
                          <a:solidFill>
                            <a:srgbClr val="231E1E"/>
                          </a:solidFill>
                          <a:effectLst/>
                          <a:latin typeface="MyriadPro" charset="0"/>
                        </a:rPr>
                        <a:t>hemoglobinuria</a:t>
                      </a:r>
                      <a:r>
                        <a:rPr lang="en-US" sz="2400" dirty="0">
                          <a:solidFill>
                            <a:srgbClr val="231E1E"/>
                          </a:solidFill>
                          <a:effectLst/>
                          <a:latin typeface="MyriadPro" charset="0"/>
                        </a:rPr>
                        <a:t> </a:t>
                      </a:r>
                      <a:endParaRPr lang="en-US" sz="2400" dirty="0">
                        <a:effectLst/>
                      </a:endParaRPr>
                    </a:p>
                  </a:txBody>
                  <a:tcPr marL="65763" marR="65763" marT="32882" marB="3288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2EF"/>
                    </a:solidFill>
                  </a:tcPr>
                </a:tc>
              </a:tr>
            </a:tbl>
          </a:graphicData>
        </a:graphic>
      </p:graphicFrame>
    </p:spTree>
    <p:extLst>
      <p:ext uri="{BB962C8B-B14F-4D97-AF65-F5344CB8AC3E}">
        <p14:creationId xmlns="" xmlns:p14="http://schemas.microsoft.com/office/powerpoint/2010/main" val="11885393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 xmlns:p14="http://schemas.microsoft.com/office/powerpoint/2010/main" val="390784561"/>
              </p:ext>
            </p:extLst>
          </p:nvPr>
        </p:nvGraphicFramePr>
        <p:xfrm>
          <a:off x="748146" y="327828"/>
          <a:ext cx="10711542" cy="6098421"/>
        </p:xfrm>
        <a:graphic>
          <a:graphicData uri="http://schemas.openxmlformats.org/drawingml/2006/table">
            <a:tbl>
              <a:tblPr/>
              <a:tblGrid>
                <a:gridCol w="10711542"/>
              </a:tblGrid>
              <a:tr h="1441595">
                <a:tc>
                  <a:txBody>
                    <a:bodyPr/>
                    <a:lstStyle/>
                    <a:p>
                      <a:r>
                        <a:rPr lang="en-US" sz="2400" dirty="0">
                          <a:solidFill>
                            <a:srgbClr val="231E1E"/>
                          </a:solidFill>
                          <a:effectLst/>
                          <a:latin typeface="MyriadPro" charset="0"/>
                        </a:rPr>
                        <a:t>Other hematopoietic disorders Aplastic </a:t>
                      </a:r>
                      <a:r>
                        <a:rPr lang="en-US" sz="2400" dirty="0" smtClean="0">
                          <a:solidFill>
                            <a:srgbClr val="231E1E"/>
                          </a:solidFill>
                          <a:effectLst/>
                          <a:latin typeface="MyriadPro" charset="0"/>
                        </a:rPr>
                        <a:t>anemia </a:t>
                      </a:r>
                    </a:p>
                    <a:p>
                      <a:r>
                        <a:rPr lang="en-US" sz="2400" dirty="0" smtClean="0">
                          <a:solidFill>
                            <a:srgbClr val="231E1E"/>
                          </a:solidFill>
                          <a:effectLst/>
                          <a:latin typeface="MyriadPro" charset="0"/>
                        </a:rPr>
                        <a:t>Eosinophilic </a:t>
                      </a:r>
                      <a:r>
                        <a:rPr lang="en-US" sz="2400" dirty="0">
                          <a:solidFill>
                            <a:srgbClr val="231E1E"/>
                          </a:solidFill>
                          <a:effectLst/>
                          <a:latin typeface="MyriadPro" charset="0"/>
                        </a:rPr>
                        <a:t>fasciitis </a:t>
                      </a:r>
                      <a:endParaRPr lang="en-US" sz="2400" dirty="0" smtClean="0">
                        <a:solidFill>
                          <a:srgbClr val="231E1E"/>
                        </a:solidFill>
                        <a:effectLst/>
                        <a:latin typeface="MyriadPro" charset="0"/>
                      </a:endParaRPr>
                    </a:p>
                    <a:p>
                      <a:r>
                        <a:rPr lang="en-US" sz="2400" dirty="0" smtClean="0">
                          <a:solidFill>
                            <a:srgbClr val="231E1E"/>
                          </a:solidFill>
                          <a:effectLst/>
                          <a:latin typeface="MyriadPro" charset="0"/>
                        </a:rPr>
                        <a:t>Myeloma</a:t>
                      </a:r>
                    </a:p>
                    <a:p>
                      <a:endParaRPr lang="en-US" sz="2400" dirty="0">
                        <a:effectLst/>
                      </a:endParaRPr>
                    </a:p>
                  </a:txBody>
                  <a:tcPr marL="65763" marR="65763" marT="32882" marB="3288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2EF"/>
                    </a:solidFill>
                  </a:tcPr>
                </a:tc>
              </a:tr>
              <a:tr h="2309293">
                <a:tc>
                  <a:txBody>
                    <a:bodyPr/>
                    <a:lstStyle/>
                    <a:p>
                      <a:r>
                        <a:rPr lang="en-US" sz="2400" b="1" u="sng" dirty="0">
                          <a:solidFill>
                            <a:srgbClr val="231E1E"/>
                          </a:solidFill>
                          <a:effectLst/>
                          <a:latin typeface="Times New Roman" charset="0"/>
                          <a:ea typeface="Times New Roman" charset="0"/>
                          <a:cs typeface="Times New Roman" charset="0"/>
                        </a:rPr>
                        <a:t>Other disorders</a:t>
                      </a:r>
                      <a:r>
                        <a:rPr lang="en-US" sz="2400" b="1" u="sng" dirty="0">
                          <a:solidFill>
                            <a:srgbClr val="231E1E"/>
                          </a:solidFill>
                          <a:effectLst/>
                          <a:latin typeface="MyriadPro" charset="0"/>
                        </a:rPr>
                        <a:t/>
                      </a:r>
                      <a:br>
                        <a:rPr lang="en-US" sz="2400" b="1" u="sng" dirty="0">
                          <a:solidFill>
                            <a:srgbClr val="231E1E"/>
                          </a:solidFill>
                          <a:effectLst/>
                          <a:latin typeface="MyriadPro" charset="0"/>
                        </a:rPr>
                      </a:br>
                      <a:r>
                        <a:rPr lang="en-US" sz="2400" dirty="0">
                          <a:solidFill>
                            <a:srgbClr val="231E1E"/>
                          </a:solidFill>
                          <a:effectLst/>
                          <a:latin typeface="MyriadPro" charset="0"/>
                        </a:rPr>
                        <a:t>Human </a:t>
                      </a:r>
                      <a:r>
                        <a:rPr lang="en-US" sz="2400" dirty="0" smtClean="0">
                          <a:solidFill>
                            <a:srgbClr val="231E1E"/>
                          </a:solidFill>
                          <a:effectLst/>
                          <a:latin typeface="MyriadPro" charset="0"/>
                        </a:rPr>
                        <a:t>immunodeficiency </a:t>
                      </a:r>
                      <a:r>
                        <a:rPr lang="en-US" sz="2400" dirty="0">
                          <a:solidFill>
                            <a:srgbClr val="231E1E"/>
                          </a:solidFill>
                          <a:effectLst/>
                          <a:latin typeface="MyriadPro" charset="0"/>
                        </a:rPr>
                        <a:t>virus </a:t>
                      </a:r>
                      <a:r>
                        <a:rPr lang="en-US" sz="2400" dirty="0" smtClean="0">
                          <a:solidFill>
                            <a:srgbClr val="231E1E"/>
                          </a:solidFill>
                          <a:effectLst/>
                          <a:latin typeface="MyriadPro" charset="0"/>
                        </a:rPr>
                        <a:t>infection </a:t>
                      </a:r>
                    </a:p>
                    <a:p>
                      <a:r>
                        <a:rPr lang="en-US" sz="2400" dirty="0" smtClean="0">
                          <a:solidFill>
                            <a:srgbClr val="231E1E"/>
                          </a:solidFill>
                          <a:effectLst/>
                          <a:latin typeface="MyriadPro" charset="0"/>
                        </a:rPr>
                        <a:t>Langerhans </a:t>
                      </a:r>
                      <a:r>
                        <a:rPr lang="en-US" sz="2400" dirty="0">
                          <a:solidFill>
                            <a:srgbClr val="231E1E"/>
                          </a:solidFill>
                          <a:effectLst/>
                          <a:latin typeface="MyriadPro" charset="0"/>
                        </a:rPr>
                        <a:t>cell </a:t>
                      </a:r>
                      <a:r>
                        <a:rPr lang="en-US" sz="2400" dirty="0" err="1" smtClean="0">
                          <a:solidFill>
                            <a:srgbClr val="231E1E"/>
                          </a:solidFill>
                          <a:effectLst/>
                          <a:latin typeface="MyriadPro" charset="0"/>
                        </a:rPr>
                        <a:t>histiocytosis</a:t>
                      </a:r>
                      <a:r>
                        <a:rPr lang="en-US" sz="2400" dirty="0">
                          <a:solidFill>
                            <a:srgbClr val="231E1E"/>
                          </a:solidFill>
                          <a:effectLst/>
                          <a:latin typeface="MyriadPro" charset="0"/>
                        </a:rPr>
                        <a:t/>
                      </a:r>
                      <a:br>
                        <a:rPr lang="en-US" sz="2400" dirty="0">
                          <a:solidFill>
                            <a:srgbClr val="231E1E"/>
                          </a:solidFill>
                          <a:effectLst/>
                          <a:latin typeface="MyriadPro" charset="0"/>
                        </a:rPr>
                      </a:br>
                      <a:r>
                        <a:rPr lang="en-US" sz="2400" dirty="0">
                          <a:solidFill>
                            <a:srgbClr val="231E1E"/>
                          </a:solidFill>
                          <a:effectLst/>
                          <a:latin typeface="MyriadPro" charset="0"/>
                        </a:rPr>
                        <a:t>Thyroid </a:t>
                      </a:r>
                      <a:r>
                        <a:rPr lang="en-US" sz="2400" dirty="0" smtClean="0">
                          <a:solidFill>
                            <a:srgbClr val="231E1E"/>
                          </a:solidFill>
                          <a:effectLst/>
                          <a:latin typeface="MyriadPro" charset="0"/>
                        </a:rPr>
                        <a:t>disorders</a:t>
                      </a:r>
                      <a:r>
                        <a:rPr lang="en-US" sz="2400" dirty="0">
                          <a:solidFill>
                            <a:srgbClr val="231E1E"/>
                          </a:solidFill>
                          <a:effectLst/>
                          <a:latin typeface="MyriadPro" charset="0"/>
                        </a:rPr>
                        <a:t/>
                      </a:r>
                      <a:br>
                        <a:rPr lang="en-US" sz="2400" dirty="0">
                          <a:solidFill>
                            <a:srgbClr val="231E1E"/>
                          </a:solidFill>
                          <a:effectLst/>
                          <a:latin typeface="MyriadPro" charset="0"/>
                        </a:rPr>
                      </a:br>
                      <a:r>
                        <a:rPr lang="en-US" sz="2400" dirty="0" err="1">
                          <a:solidFill>
                            <a:srgbClr val="231E1E"/>
                          </a:solidFill>
                          <a:effectLst/>
                          <a:latin typeface="MyriadPro" charset="0"/>
                        </a:rPr>
                        <a:t>Polyendocrine</a:t>
                      </a:r>
                      <a:r>
                        <a:rPr lang="en-US" sz="2400" dirty="0">
                          <a:solidFill>
                            <a:srgbClr val="231E1E"/>
                          </a:solidFill>
                          <a:effectLst/>
                          <a:latin typeface="MyriadPro" charset="0"/>
                        </a:rPr>
                        <a:t> </a:t>
                      </a:r>
                      <a:r>
                        <a:rPr lang="en-US" sz="2400" dirty="0" smtClean="0">
                          <a:solidFill>
                            <a:srgbClr val="231E1E"/>
                          </a:solidFill>
                          <a:effectLst/>
                          <a:latin typeface="MyriadPro" charset="0"/>
                        </a:rPr>
                        <a:t>disorders </a:t>
                      </a:r>
                      <a:endParaRPr lang="en-US" sz="2400" dirty="0">
                        <a:effectLst/>
                      </a:endParaRPr>
                    </a:p>
                  </a:txBody>
                  <a:tcPr marL="65763" marR="65763" marT="32882" marB="3288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2E2EF"/>
                    </a:solidFill>
                  </a:tcPr>
                </a:tc>
              </a:tr>
              <a:tr h="2074029">
                <a:tc>
                  <a:txBody>
                    <a:bodyPr/>
                    <a:lstStyle/>
                    <a:p>
                      <a:r>
                        <a:rPr lang="en-US" sz="2400" b="1" u="sng" dirty="0" smtClean="0">
                          <a:solidFill>
                            <a:srgbClr val="231E1E"/>
                          </a:solidFill>
                          <a:effectLst/>
                          <a:latin typeface="Times New Roman" charset="0"/>
                          <a:ea typeface="Times New Roman" charset="0"/>
                          <a:cs typeface="Times New Roman" charset="0"/>
                        </a:rPr>
                        <a:t>Inherited or congenital conditions</a:t>
                      </a:r>
                      <a:br>
                        <a:rPr lang="en-US" sz="2400" b="1" u="sng" dirty="0" smtClean="0">
                          <a:solidFill>
                            <a:srgbClr val="231E1E"/>
                          </a:solidFill>
                          <a:effectLst/>
                          <a:latin typeface="Times New Roman" charset="0"/>
                          <a:ea typeface="Times New Roman" charset="0"/>
                          <a:cs typeface="Times New Roman" charset="0"/>
                        </a:rPr>
                      </a:br>
                      <a:r>
                        <a:rPr lang="en-US" sz="2400" dirty="0" smtClean="0">
                          <a:solidFill>
                            <a:srgbClr val="231E1E"/>
                          </a:solidFill>
                          <a:effectLst/>
                          <a:latin typeface="MyriadPro" charset="0"/>
                        </a:rPr>
                        <a:t>Sibling with AML</a:t>
                      </a:r>
                      <a:br>
                        <a:rPr lang="en-US" sz="2400" dirty="0" smtClean="0">
                          <a:solidFill>
                            <a:srgbClr val="231E1E"/>
                          </a:solidFill>
                          <a:effectLst/>
                          <a:latin typeface="MyriadPro" charset="0"/>
                        </a:rPr>
                      </a:br>
                      <a:r>
                        <a:rPr lang="en-US" sz="2400" dirty="0" err="1" smtClean="0">
                          <a:solidFill>
                            <a:srgbClr val="231E1E"/>
                          </a:solidFill>
                          <a:effectLst/>
                          <a:latin typeface="MyriadPro" charset="0"/>
                        </a:rPr>
                        <a:t>Amegakaryocytic</a:t>
                      </a:r>
                      <a:r>
                        <a:rPr lang="en-US" sz="2400" dirty="0" smtClean="0">
                          <a:solidFill>
                            <a:srgbClr val="231E1E"/>
                          </a:solidFill>
                          <a:effectLst/>
                          <a:latin typeface="MyriadPro" charset="0"/>
                        </a:rPr>
                        <a:t> thrombocytopenia, congenital</a:t>
                      </a:r>
                    </a:p>
                    <a:p>
                      <a:r>
                        <a:rPr lang="en-US" sz="2400" dirty="0" smtClean="0">
                          <a:solidFill>
                            <a:srgbClr val="231E1E"/>
                          </a:solidFill>
                          <a:effectLst/>
                          <a:latin typeface="MyriadPro" charset="0"/>
                        </a:rPr>
                        <a:t>Ataxia-pancytopenia</a:t>
                      </a:r>
                      <a:br>
                        <a:rPr lang="en-US" sz="2400" dirty="0" smtClean="0">
                          <a:solidFill>
                            <a:srgbClr val="231E1E"/>
                          </a:solidFill>
                          <a:effectLst/>
                          <a:latin typeface="MyriadPro" charset="0"/>
                        </a:rPr>
                      </a:br>
                      <a:r>
                        <a:rPr lang="en-US" sz="2400" dirty="0" smtClean="0">
                          <a:solidFill>
                            <a:srgbClr val="231E1E"/>
                          </a:solidFill>
                          <a:effectLst/>
                          <a:latin typeface="MyriadPro" charset="0"/>
                        </a:rPr>
                        <a:t>Bloom syndrome</a:t>
                      </a:r>
                      <a:br>
                        <a:rPr lang="en-US" sz="2400" dirty="0" smtClean="0">
                          <a:solidFill>
                            <a:srgbClr val="231E1E"/>
                          </a:solidFill>
                          <a:effectLst/>
                          <a:latin typeface="MyriadPro" charset="0"/>
                        </a:rPr>
                      </a:br>
                      <a:r>
                        <a:rPr lang="en-US" sz="2400" dirty="0" smtClean="0">
                          <a:solidFill>
                            <a:srgbClr val="231E1E"/>
                          </a:solidFill>
                          <a:effectLst/>
                          <a:latin typeface="MyriadPro" charset="0"/>
                        </a:rPr>
                        <a:t>Congenital agranulocytosis (</a:t>
                      </a:r>
                      <a:r>
                        <a:rPr lang="en-US" sz="2400" dirty="0" err="1" smtClean="0">
                          <a:solidFill>
                            <a:srgbClr val="231E1E"/>
                          </a:solidFill>
                          <a:effectLst/>
                          <a:latin typeface="MyriadPro" charset="0"/>
                        </a:rPr>
                        <a:t>Kostmann</a:t>
                      </a:r>
                      <a:r>
                        <a:rPr lang="en-US" sz="2400" dirty="0" smtClean="0">
                          <a:solidFill>
                            <a:srgbClr val="231E1E"/>
                          </a:solidFill>
                          <a:effectLst/>
                          <a:latin typeface="MyriadPro" charset="0"/>
                        </a:rPr>
                        <a:t> syndrome)</a:t>
                      </a:r>
                      <a:endParaRPr lang="en-US" sz="2400" dirty="0">
                        <a:effectLst/>
                      </a:endParaRPr>
                    </a:p>
                  </a:txBody>
                  <a:tcPr marL="65763" marR="65763" marT="32882" marB="32882"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1C2D7F"/>
                      </a:solidFill>
                      <a:prstDash val="solid"/>
                      <a:round/>
                      <a:headEnd type="none" w="med" len="med"/>
                      <a:tailEnd type="none" w="med" len="med"/>
                    </a:lnB>
                    <a:solidFill>
                      <a:srgbClr val="E2E2EF"/>
                    </a:solidFill>
                  </a:tcPr>
                </a:tc>
              </a:tr>
            </a:tbl>
          </a:graphicData>
        </a:graphic>
      </p:graphicFrame>
    </p:spTree>
    <p:extLst>
      <p:ext uri="{BB962C8B-B14F-4D97-AF65-F5344CB8AC3E}">
        <p14:creationId xmlns="" xmlns:p14="http://schemas.microsoft.com/office/powerpoint/2010/main" val="38392224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623</TotalTime>
  <Words>1729</Words>
  <Application>Microsoft Office PowerPoint</Application>
  <PresentationFormat>Custom</PresentationFormat>
  <Paragraphs>492</Paragraphs>
  <Slides>69</Slides>
  <Notes>1</Notes>
  <HiddenSlides>0</HiddenSlides>
  <MMClips>0</MMClips>
  <ScaleCrop>false</ScaleCrop>
  <HeadingPairs>
    <vt:vector size="4" baseType="variant">
      <vt:variant>
        <vt:lpstr>Theme</vt:lpstr>
      </vt:variant>
      <vt:variant>
        <vt:i4>1</vt:i4>
      </vt:variant>
      <vt:variant>
        <vt:lpstr>Slide Titles</vt:lpstr>
      </vt:variant>
      <vt:variant>
        <vt:i4>69</vt:i4>
      </vt:variant>
    </vt:vector>
  </HeadingPairs>
  <TitlesOfParts>
    <vt:vector size="70" baseType="lpstr">
      <vt:lpstr>Office Theme</vt:lpstr>
      <vt:lpstr>ACUTE LEUKAEMIA       </vt:lpstr>
      <vt:lpstr>DEFINITION:-  -Leukemia is a malignant neoplasm of hematopoietic tissue originating in and infiltrating the bone marrow.   -Leukemia generally involves the peripheral blood, and often infiltrates the spleen, liver, and lymph nodes.        </vt:lpstr>
      <vt:lpstr>Slide 3</vt:lpstr>
      <vt:lpstr>        </vt:lpstr>
      <vt:lpstr>ACUTE  MYELOID LEUKAEMIA  Acute myeloid leukaemia is a malignant disorder of haemopoietic stem cells characterised by clonal expansion of abnormally  differentiated blasts of myeloid lineage.       </vt:lpstr>
      <vt:lpstr>  EPIDEMIOLOGY:-  -Acute myeloid leukaemia is the most common acute type of leukaemia in adults, accounting for 1·3% of new cancer cases.  -Although AML can occur in any age group, it is predominantly a disease in older adults, with a median age at diagnosis of 68 years.  -The incidence of AML is rising, partly due to an increasing prevalence of therapy- related AML as more patients with cancer treated with cytotoxic chemotherapy are cured of their primary malignancy.  -Several genetic and environmental risk factors have been identified that predispose individuals to the development of AML.  </vt:lpstr>
      <vt:lpstr>-Germline predisposition to AML might be more common than previously thought, although, despite a robust history and genomic testing, most patients still do not have a clear predisposing factor for acute myeloid leukaemia.  -History of antecedent haematological disorders, including the myelodysplastic syndromes or myeloproliferative neoplasms, is also associated with a substantially increased likelihood of progression of AML.     </vt:lpstr>
      <vt:lpstr>Slide 8</vt:lpstr>
      <vt:lpstr>Slide 9</vt:lpstr>
      <vt:lpstr>Slide 10</vt:lpstr>
      <vt:lpstr>PATHOGENESIS:-  -AML is believed to originate from the oncogenic transformation of a haemopoietic stem cell or of progenitors that have reacquired stem cell-like properties of self-renewal.  -The resultant self-renewing leukaemic stem cell is capable of maintaining the malignant clone. These leukaemic stem cells are both rare and quiescent, making them particularly resistant to cytotoxic chemotherapy and contributing to relapse.  -Progenitors from leukaemic stem cells undergo further genetic events , leading to karyotypic and molecular heterogeneity of the bulk leukaemic population, with multiple coexisting, competing clones present at the time of diagnosis.   </vt:lpstr>
      <vt:lpstr>Slide 12</vt:lpstr>
      <vt:lpstr>Slide 13</vt:lpstr>
      <vt:lpstr>CLINICAL PRESENTATION :-  - Patients with AML usually present with nonspecific symptoms that begin gradually, or abruptly  are the consequence of anemia, leukocytosis, leukopenia/leukocyte dysfunction, or thrombocytopenia.  -Symptoms for ≤3 months   -Fatigue is a frequent first symptom  -Anorexia and weight loss   -Fever  -Signs of abnormal hemostasis (bleeding, easy bruising)   -Bone pain,  -Lymph- adenopathy,   -Nonspecific cough, headache, or diaphoresis.  </vt:lpstr>
      <vt:lpstr>-Rarely,  with symptoms from a myeloid sarcoma (a tumor mass consisting of myeloid blasts occurring at anatomic sites other than bone marrow).   -Sites involved are most commonly - Skin,                  - Lymph node,                                                            - Gastrointestinal tract,                                                            - Soft tissue                                                           - Testis         </vt:lpstr>
      <vt:lpstr>Slide 16</vt:lpstr>
      <vt:lpstr>Slide 17</vt:lpstr>
      <vt:lpstr>Slide 18</vt:lpstr>
      <vt:lpstr>Slide 19</vt:lpstr>
      <vt:lpstr>Slide 20</vt:lpstr>
      <vt:lpstr>Slide 21</vt:lpstr>
      <vt:lpstr>Slide 22</vt:lpstr>
      <vt:lpstr>Slide 23</vt:lpstr>
      <vt:lpstr>Slide 24</vt:lpstr>
      <vt:lpstr>DIAGNOSTIC EVALUATION :-  1.HISTORY:-  -Increased fatigue or decreased exercise tolerance (Anaemia)  -Excess bleeding or bleeding from unusual sites (DIC,Thrombocytopenia)  -Fever or recurrent infections( Neutropenia)  -Headache , vision changes , non focal neurological abnormalities (CNS Leukaemia or bleed)  </vt:lpstr>
      <vt:lpstr>-Early satiety (Spleenomegaly)  -Family history of AML (Fanconi , Bloom or Kostmann syndrome or ataxia-telangiectasia)  -History of Cancer (Exposure to alkylating agents , radiation , topoisomerase II inhibitors )  -Occupational exposures(Radiation , benzene , petroleum products , paints , smoking , pesticides )</vt:lpstr>
      <vt:lpstr>  2.PHYSICAL E XAMINATION:-   -Performance status (Prognostic factor)  -Ecchymosis and oozing from IV sites(DIC, possible acute promyelocytic leukaemia)  -Fever and tachycardia (Signs of infection)  -Papilloedema , retinal infilterates , cranial nerve abnormalities(CNS leukaemia)  -Poor dentition , dental abscesses  -Gum hypertrophy  , Skin infilteration or nodules( Leukaemic infilteration , M.C in monocytic leukaemia )  -Lymphadenopathy , spleenomegaly , hepatomegaly  -Back pain , lower extremity weakness (spinal granulocytic sarcoma)  </vt:lpstr>
      <vt:lpstr>   3.LABORATORY AND RADIOLOGICAL STUDIES:-  -CBC with differential cell count  -Biochemistry tests ( Electrolytes , creatinine , BUN , calcium , phosphorus , uric acid , hepatic enzymes , bilirubin , LDH , amylase , lipase)  -Clotting studies (PT , apTT , fibrinogen , D-dimer)  -Viral serologies (CMV , HSV , Varicella -zoster)  -HLA typing for potential allogenic HCT  -Bone marrow aspirate and biopsy (cytogenetics , morphology , flow cytometry , molecular studies for     </vt:lpstr>
      <vt:lpstr>-NPM1 and CEBPA mutations and FLT3-ITD)  -Cryopreservation of viable leukaemic cells  -Myocardial function( ECHO or MUGA scan)  -Chest Xray </vt:lpstr>
      <vt:lpstr>Slide 30</vt:lpstr>
      <vt:lpstr>Slide 31</vt:lpstr>
      <vt:lpstr>INTERVENTIONS FOR SPECIFIC PATIENTS:-  -Dental evaluation ( for those with poor dentition)  -Lumbar puncture(for those with symptoms of CNS involvement)  -Screening spine MRI ( for patients with back pain , lower extremity weakness , parastesias)     </vt:lpstr>
      <vt:lpstr>  TREATMENT:-  Treatment of the newly diagnosed patient with AML is usually divided into two phases:-  1.Induction   2.Postremission management (consolidation)   -The initial goal is to induce Complete Remission (&lt;2 percent blasts in the marrow),    neutrophil count greater than 1000/μL, and a platelet count greater than 100,000/μL .   -Once CR is obtained, further therapy must be given to prolong survival and achieve cure.     </vt:lpstr>
      <vt:lpstr>Slide 34</vt:lpstr>
      <vt:lpstr>INDUCTION THERAPY:-    -Current standard induction treatment for non-APL (non-Acute promyelocytic leukaemia) AML involves drug regimens with two or more agents that include an anthracycline antibiotic or an anthraquinone and cytarabine .    -Classic induction regimen is cytarabine 100 mg/m2 daily by continuous infusion on days 1 through 7 and daunorubicin at 45 to 90 mg/m2 on days 1 through 3, the “7 plus 3” regimen .      </vt:lpstr>
      <vt:lpstr>REINDUCTION THERAPY:-  -Patients who have persistent leukemia after the first course of induction chemotherapy generally are given the same regimen a second time.   -The effect is usually assessed by marrow aspirate and biopsy 7 to 10 days after completion of chemotherapy (the “14-day marrow” examination).   -For those with hypocellular marrow and no evidence of residual leukemic blasts, recovery of normal counts is awaited, and for those with a hypocellular marrow and a small number of residual blasts, additional therapy may be delayed until count recovery or until another marrow assessment.   -For those with significant amounts of leukemic cells remaining, repeating the original induction therapy or use of a high-dose cytarabine regimen can be considered.   -The patient’s long-term outcome is worse if two courses of treatment are required, even if a complete remission is achieved. </vt:lpstr>
      <vt:lpstr>  Special Considerations during Induction Therapy:-   1.Hyperleukocytosis :-  -Patients with blast counts greater than 100 × 109  / L require prompt treatment to prevent the most serious complications of hyperleukocytosis i.e intracranial hemorrhage or pulmonary insufficiency.   -Hydration should be administered promptly to maintain urine flow greater than 100 mL/h/m2.  -Cytoreduction therapy can be initiated with hydroxyurea 1.5 to 2.5 g orally every 6 hours (total dose 6 to 10 g/day) for approximately 36 hours.      </vt:lpstr>
      <vt:lpstr>-Simultaneous leukopheresis can decrease blast cell concentration by approximately 30 percent within several hours, without contributing to uric acid or cellular phosphate release.   -Leukopheresis may improve acute disturbances resulting from the vascular effects of blast cells, but the procedure may not alter the long-term outcome with current therapeutic programs.  -Inhaled nitric oxide may improve the hypoxemia related to hyperleukocytosis.     </vt:lpstr>
      <vt:lpstr> 2.Antibiotic Therapy:-   -Pancytopenia is worsened or induced shortly after treatment is instituted. Absolute neutrophil counts less than 100/μL (0.1 × 109 /L ) are expected and are a sign of effective drug action.   -The patient usually becomes febrile (&gt;38°C), often with associated rigors. Cultures of urine, blood, nasopharynx, sputum should be obtained.   -Prophylactic antibacterial, antifungal, and/or antiviral antibiotics should be instituted.   </vt:lpstr>
      <vt:lpstr>3.Component Transfusion Therapy:-   -Red cell transfusions should be used to keep the hemoglobin level greater than 7.0 g/dL, or higher in special cases (e.g., symptomatic coronary artery disease.   -Platelet transfusions should be used for hemorrhagic manifestations related to thrombocytopenia and prophylactically if necessary to maintain the platelet count between 5 × 109 /L and 10 × 109 /L.   -All red cell and platelet products should be depleted of leukocytes, and all products, including granulocytes for transfusions, should be irradiated to prevent transfusion-associated graft -versus-host disease (GVHD).  </vt:lpstr>
      <vt:lpstr>    Management of Central Nervous System Disease :-  -CNS disease occurs in approximately one in 50 cases at presentation.  -Prophylactic therapy usually is not indicated, but examination of the spinal fluid   after remission should be considered in :-  (1) monocytic subtypes (2) cases with extramedullary disease (3) cases with inversion 16 and t(8;21) cytogenetics (4) CD7- and CD56-positive (neural-cell adhesion molecule) immunophenotypes  (5) patients who present with very high blood blast cell counts       </vt:lpstr>
      <vt:lpstr>-Meningeal leukemia treatment include high-dose intravenous cytarabine, intrathecal methotrexate, intrathecal cytarabine, cranial radiation, or chemotherapy and radiation in combination.  -Intrathecal therapy is often given twice per week until blasts are cleared, and then once per week for 4 to 6 weeks.   -If there is a mass present, radiation or high-dose cytarabine with glucocorticoids should be considered.   </vt:lpstr>
      <vt:lpstr>POSTREMISSION THERAPY :-  -Postremission therapy is intended to prolong remission duration and overall survival, but no consensus exists regarding the best approach.   3 Options available:-  -Intensiive consolidation chemotherapy alone   -Autologous transplantation  -Allogeneic HSC transplantation.   *Leukemia-free survival was greater after allogeneic transplantation.  </vt:lpstr>
      <vt:lpstr>In younger patients with :-  1.favorable cytogenetics (CBF with no mutation of KIT) or with NPM1 or double CEBPα mutations in the absence of a FLT3 mutation, there is no advantage to do an allograft in first remission and four cycles of high-dose cytarabine is appropriate treatment.  2.In those with intermediate-risk cytogenetics, an allograft should be considered as consolidation, and three to four cycles of high-dose cytarabine could be offered if a transplant donor cannot be found.   3.Those with poor-risk cytogenetics or a FLT3- ITD mutation should be considered for an allograft in first complete remission.  </vt:lpstr>
      <vt:lpstr>Slide 45</vt:lpstr>
      <vt:lpstr>Slide 46</vt:lpstr>
      <vt:lpstr>Slide 47</vt:lpstr>
      <vt:lpstr> ACUTE LYMPHOID LEUKAEMIA   -Acute lymphoblastic leukemia (ALL) is a neoplastic disease that results from multistep somatic mutations in a single lymphoid progenitor cell at one of several discrete stages of development.   -Liver, spleen, and lymph nodes are the most common sites of extramedullary involvement.      </vt:lpstr>
      <vt:lpstr>     EPIDEMIOLOGY:-  -The risk for developing ALL is highest in children younger than 5 years of age.  -The risk then declines slowly until the mid-20s, and begins to rise again slowly after age 50.   -The incidence is 7.9 per 100,000 children 1 to 4 years old and 1.2 for those older than age 60 years.   -Only 20 percent of adult acute leukemias are ALL, but about one-third of ALL cases are in adults.       </vt:lpstr>
      <vt:lpstr>-The average person’s life- time risk of developing ALL is less than one in 750.   -The risk is slightly higher in males than in females, and higher in whites than in African Americans   -The median age at diagnosis for ALL is 13 years and approximately 61 percent are diagnosed before the age of 20 years.     </vt:lpstr>
      <vt:lpstr>RISK FACTORS:-  1.GENETIC SYNDROMES:-  -The precise pathogenetic events leading to the development of ALL are unknown.   -Children with Down syndrome have a 10 to 30 times greater risk of leukemia.   -Autosomal recessive genetic diseases associated with increased chromosomal fragility and a predisposition to ALL include ataxia-telangiectasia, Nijmegen breakage syndrome, and Bloom syndrome.  </vt:lpstr>
      <vt:lpstr>2.ENVIRONMENTAL FACTORS:-  -In utero  exposure to diagnostic x-rays confers a slightly increased risk of ALL .   -Pesticide exposure (occupational or home use) and parental cigarette smoking before or during pregnancy, administration of vitamin K to neonates, maternal alcohol consumption during preg- nancy, and increased consumption of dietary nitrites .     </vt:lpstr>
      <vt:lpstr>      3.ACQUIRED GENETIC CHANGES:-  -Chromosomal changes that can lead to it are translocations (the most frequent abnormality), inversions, deletions, point mutations, and ampli fications involving various genes.   -EX. deletion of the CDKN2A/CDKN2B tumor-suppressor locus and mutations of NOTCH1 in T-cell ALL .  4. INFECTIOUS AGENTS:-  -Human T-cell leukemia virus I (HTLV-I), endemic in Japan and the Caribbean, is the etiological agent for adult T-cell leukemia/ lymphoma, an aggressive adult T-cell leukemia.  -In the endemic African type of Burkitt’s lymphoma, the Epstein-Barr virus, a DNA virus of the herpes family, has been implicated as a potential causative agent.       </vt:lpstr>
      <vt:lpstr>CLINICAL FEATURES:-  -The clinical presentation of ALL is highly variable.   -Symptoms may appear insidiously or acutely.   -The presenting features generally reflect the degree of marrow failure and the extent of extramedullary spread .  -Approximately half of patients present with fever, which can be caused by either neutropenia-induced infection or  released cytokines.  </vt:lpstr>
      <vt:lpstr>   -Fatigue, lethargy, dyspnea and lightheadedness due to anaemia.  -Limp from bone pain or arthralgia, or an unwillingness to walk because of leukemic infiltration of the periosteum, bone, or joint or because of expansion of the marrow cavity by leukemia cells.   -Less common signs and symptoms include headache, vomiting, altered mental function, oliguria, and anuria.  -cough, dyspnea, orthopnea, stridor, cyanosis, dysphagia, facial edema, increased intra- cranial pressure, and sometimes syncope due to anterior mediastinal mass can compress the great vessels and trachea and possibly lead to the superior vena cava syndrome .  -Rarely ,life-threatening infection or bleeding (e.g., intracranial hematoma).    </vt:lpstr>
      <vt:lpstr>PHYSICAL FINDINGS:-  -Pallor, petechiae, and ecchymosis in the skin and mucous membranes, and bone tenderness as a result of leukemic infiltration or hemorrhage that stretches the periosteum.  -Organomegaly (Liver, spleen, and lymph nodes )  -Painless enlargement of the scrotum can be a sign of testicular leukemia cell infiltration or hydrocele, the latter resulting from lymphatic obstruction.     </vt:lpstr>
      <vt:lpstr>Other uncommon presenting features include :-  -Ocular involvement (leukemic infiltration of the orbit, optic nerve, retina, iris, cornea, or conjunctiva),   -Subcutaneous nodules (leukemia cutis),   -Enlarged salivary glands (Mikulicz syndrome),   -Cranial nerve palsy, and   -Priapism (resulting from leukostasis of the corpora cavernosa and dorsal veins or sacral nerve involvement). </vt:lpstr>
      <vt:lpstr> LABORATORY EXAMINATION:-  -Anemia, neutropenia, and thrombocytopenia  -Hyperleukocytosis (&gt;100 × 109 white cells/L)   -Increased level of serum lactate dehydrogenase   -Increased levels of serum uric acid   -Hypercalcemia resulting from release of parathyroid hormone-like protein from lymphoblasts  </vt:lpstr>
      <vt:lpstr>-Liver enzyme abnormalities as a result of leukemic infiltration   -Chest radiography is  to detect enlargement of the thymus or mediastinal nodes and pleural effusions   -Bone x-ray to detect abnormalities, such as metaphyseal banding, periosteal reactions, osteolysis, osteosclerosis, and osteopenia.  -Magnetic resonance imaging (MRI) is useful in patients with suspected vertebral collapse or meningeal or nerve root involvement.   -Examination of the cerebrospinal fluid (CSF) is an essential diagnostic procedure to detect  Leukemic blast cells.</vt:lpstr>
      <vt:lpstr>ANTILEUKEMIC THERAPY   -Because ALL is a heterogeneous disease with many distinct subtypes, there is no uniform approach to therapy.   -Increasingly, treatment is targeted to biologically distinct subgroups.       </vt:lpstr>
      <vt:lpstr>1.Mature B-Cell Acute Lymphoblastic Leukemia (Burkitt-Type) :-  -The most e eeffctive contemporary treatment regimens for mature B-cell (Burkitt-type) ALL are drug combinations that include cyclophosphamide and/or ifosfamide given over a relatively short time (3 to 6 months).  -Effective CNS therapy is an essential component of successful regimens for B-cell ALL and generally consists of methotrexate and cytarabine administered both systematically and intrathecally.   -Maintenance or continuation therapy is not needed </vt:lpstr>
      <vt:lpstr>2.Precursor B-Cell and T-Cell Acute Lymphoblastic Leukemia :-  -Treatment for leukemias affecting the precursor B-cell and T-cell lineages consists of three standard phases:-    A) Remission induction,     B) Intensification (consolidation), and     C) Prolonged continuation (maintenance) therapy.   A)Remission Induction :-  -The first goal of therapy is inducing a complete remission and restoring normal hematopoiesis.   -The induction regimen typically includes a glucocorticoid (prednisone, prednisolone, or dexamethasone), vincristine, and l-asparaginase for children or an anthracycline for adult .</vt:lpstr>
      <vt:lpstr>B) Intensification (consolidation):-  -Drugs have been used for intensi cation, including high-dose methotrexate, high-dose cytarabine, cyclophosphamide, and asparaginase.   C)Continuation Therapy :-  -Although unnecessary for cure of mature B-cell leukemia, continuation therapy for 2 to 3 years is an integral part of pediatric and adult ALL regimens.  -Methotrexate administered weekly and mercaptopurine adminis- tered daily constitute the usual continuation regimen for ALL .</vt:lpstr>
      <vt:lpstr>      Targeted Therapies :-  -The best example of targeted therapy is the use of the tyrosine kinase inhibitors imatinib or dasatinib in Philadel- phia chromosome–positive ALL.  -Used as single agents or with a glucocorticoid, they can induce complete remission in older patients where this subset of ALL is more common.  -Surface expression of CD20 by leukemia cells is associated with an inferior outcome in adult ALL.  -Chemo- therapy incorporating rituximab, an anti-CD20 antibody, have yielded promising results in adults with CD20-positive B-cell precursor ALL .       </vt:lpstr>
      <vt:lpstr>Stem Cell Transplantation :-  -Hematopoietic stem cell transplantation during first remission remains controversial.   -Because of their unfavorable prognosis, patients with the Philadelphia chromosome–positive ALL and those with a poor initial response to induction therapy have been recommended to undergo allogeneic stem cell transplantation during the first remission. </vt:lpstr>
      <vt:lpstr>Therapy of the Central Nervous System:-   -Cranial irradiation (2400 cGy) plus methotrexate administered intra- thecally .  -Systemic treatment including high-dose methotrexate, intensive asparaginase, and dexamethasone.  -Triple intrathecal therapy with methotrexate, cytarabine, and hydrocortisone is more effective than intra- thecal methotrexate in preventing CNS relapse.      </vt:lpstr>
      <vt:lpstr>SUPPORTIVE CARE :-  1. Metabolic Complications   -Patients should be given allopurinol or rasburicase (recombinant urate oxidase) to treat hyperuricemia  -A phosphate binder, such as aluminum hydroxide, calcium carbonate (if the serum calcium concentration is low), lanthanum carbonate, or sevelamer to treat hyperphosphatemia   2. Hyperleukocytosis   For patients with extreme leukocytosis (leukocyte count &gt;400 × 109/L), either leukapheresis or exchange transfusion (in small children) can be used to reduce the burden of leukemic cells . </vt:lpstr>
      <vt:lpstr>3.Infection Control   -Broad-spectrum antibiotics for it .  -All nonallergic patients with ALL are given trimethoprim- sulfamethoxazole, 2 to 3 days per week, as prophylactic therapy for Pneumocystis carinii (Pneumocystis jiroveci) pneumonia (started after 2 weeks of remission induction and continues for several months after completion of all chemotherapy).  4.Hematologic Support   -Platelet transfusions should be given therapeutically for overt bleeding and may be used prophylactically when platelet counts are less than 10 × 109 /L.  - Anticoagulants and antiplatelet agents such as aspirin must be avoided. </vt:lpstr>
      <vt:lpstr>THANK YOU</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ACUTE LEUKAEMIA                                                                  BY:-                                                                                    DR.SANKET PANCHASARA       </dc:title>
  <dc:creator>Microsoft Office User</dc:creator>
  <cp:lastModifiedBy>Jeevana</cp:lastModifiedBy>
  <cp:revision>61</cp:revision>
  <dcterms:created xsi:type="dcterms:W3CDTF">2019-03-11T06:39:13Z</dcterms:created>
  <dcterms:modified xsi:type="dcterms:W3CDTF">2020-08-19T11:40:05Z</dcterms:modified>
</cp:coreProperties>
</file>