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58" r:id="rId3"/>
    <p:sldId id="257" r:id="rId4"/>
    <p:sldId id="259" r:id="rId5"/>
    <p:sldId id="260" r:id="rId6"/>
    <p:sldId id="262" r:id="rId7"/>
    <p:sldId id="263" r:id="rId8"/>
    <p:sldId id="265" r:id="rId9"/>
    <p:sldId id="266" r:id="rId10"/>
    <p:sldId id="267" r:id="rId11"/>
    <p:sldId id="268" r:id="rId12"/>
    <p:sldId id="269" r:id="rId13"/>
    <p:sldId id="278" r:id="rId14"/>
    <p:sldId id="279" r:id="rId15"/>
    <p:sldId id="303" r:id="rId16"/>
    <p:sldId id="304" r:id="rId17"/>
    <p:sldId id="294" r:id="rId18"/>
    <p:sldId id="295" r:id="rId19"/>
    <p:sldId id="296" r:id="rId20"/>
    <p:sldId id="297" r:id="rId21"/>
    <p:sldId id="298" r:id="rId22"/>
    <p:sldId id="271" r:id="rId23"/>
    <p:sldId id="305" r:id="rId24"/>
    <p:sldId id="306" r:id="rId25"/>
    <p:sldId id="307" r:id="rId26"/>
    <p:sldId id="308" r:id="rId27"/>
    <p:sldId id="299" r:id="rId28"/>
    <p:sldId id="300" r:id="rId29"/>
    <p:sldId id="301" r:id="rId30"/>
    <p:sldId id="302" r:id="rId31"/>
    <p:sldId id="309" r:id="rId32"/>
    <p:sldId id="310" r:id="rId33"/>
    <p:sldId id="276" r:id="rId34"/>
    <p:sldId id="277" r:id="rId35"/>
    <p:sldId id="311" r:id="rId36"/>
    <p:sldId id="312" r:id="rId37"/>
    <p:sldId id="313" r:id="rId38"/>
    <p:sldId id="314" r:id="rId39"/>
    <p:sldId id="315" r:id="rId40"/>
    <p:sldId id="316" r:id="rId41"/>
    <p:sldId id="283" r:id="rId42"/>
    <p:sldId id="282" r:id="rId43"/>
    <p:sldId id="284" r:id="rId44"/>
    <p:sldId id="285" r:id="rId45"/>
    <p:sldId id="286" r:id="rId46"/>
    <p:sldId id="317" r:id="rId47"/>
    <p:sldId id="290" r:id="rId48"/>
    <p:sldId id="291" r:id="rId49"/>
    <p:sldId id="292" r:id="rId50"/>
    <p:sldId id="293" r:id="rId51"/>
    <p:sldId id="264" r:id="rId52"/>
    <p:sldId id="318" r:id="rId53"/>
    <p:sldId id="270" r:id="rId54"/>
    <p:sldId id="272" r:id="rId55"/>
    <p:sldId id="273" r:id="rId56"/>
    <p:sldId id="274" r:id="rId57"/>
    <p:sldId id="275" r:id="rId58"/>
    <p:sldId id="287" r:id="rId59"/>
    <p:sldId id="288" r:id="rId60"/>
    <p:sldId id="289" r:id="rId6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8" d="100"/>
          <a:sy n="68" d="100"/>
        </p:scale>
        <p:origin x="-143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CDE65D-1A2C-3E45-82B3-F56AAEAA6899}" type="datetimeFigureOut">
              <a:rPr lang="en-US" smtClean="0"/>
              <a:pPr/>
              <a:t>8/19/2020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0AF5EC4-D912-A54E-A945-51E1974E91CC}" type="slidenum">
              <a:rPr lang="en-US" smtClean="0"/>
              <a:pPr/>
              <a:t>‹#›</a:t>
            </a:fld>
            <a:endParaRPr lang="en-US"/>
          </a:p>
        </p:txBody>
      </p:sp>
    </p:spTree>
    <p:extLst>
      <p:ext uri="{BB962C8B-B14F-4D97-AF65-F5344CB8AC3E}">
        <p14:creationId xmlns:p14="http://schemas.microsoft.com/office/powerpoint/2010/main" xmlns="" val="282138015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F5EC4-D912-A54E-A945-51E1974E91CC}" type="slidenum">
              <a:rPr lang="en-US" smtClean="0"/>
              <a:pPr/>
              <a:t>42</a:t>
            </a:fld>
            <a:endParaRPr lang="en-US"/>
          </a:p>
        </p:txBody>
      </p:sp>
    </p:spTree>
    <p:extLst>
      <p:ext uri="{BB962C8B-B14F-4D97-AF65-F5344CB8AC3E}">
        <p14:creationId xmlns:p14="http://schemas.microsoft.com/office/powerpoint/2010/main" xmlns="" val="1512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AF5EC4-D912-A54E-A945-51E1974E91CC}" type="slidenum">
              <a:rPr lang="en-US" smtClean="0"/>
              <a:pPr/>
              <a:t>47</a:t>
            </a:fld>
            <a:endParaRPr lang="en-US"/>
          </a:p>
        </p:txBody>
      </p:sp>
    </p:spTree>
    <p:extLst>
      <p:ext uri="{BB962C8B-B14F-4D97-AF65-F5344CB8AC3E}">
        <p14:creationId xmlns:p14="http://schemas.microsoft.com/office/powerpoint/2010/main" xmlns="" val="3904849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64FF-D674-7840-8AEE-BBDDBB4CE44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2842144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64FF-D674-7840-8AEE-BBDDBB4CE44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2886428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64FF-D674-7840-8AEE-BBDDBB4CE44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983691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64FF-D674-7840-8AEE-BBDDBB4CE44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2200394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64FF-D674-7840-8AEE-BBDDBB4CE44C}" type="datetimeFigureOut">
              <a:rPr lang="en-US" smtClean="0"/>
              <a:pPr/>
              <a:t>8/19/2020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1062405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64FF-D674-7840-8AEE-BBDDBB4CE44C}"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1899702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64FF-D674-7840-8AEE-BBDDBB4CE44C}" type="datetimeFigureOut">
              <a:rPr lang="en-US" smtClean="0"/>
              <a:pPr/>
              <a:t>8/19/2020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1186050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64FF-D674-7840-8AEE-BBDDBB4CE44C}" type="datetimeFigureOut">
              <a:rPr lang="en-US" smtClean="0"/>
              <a:pPr/>
              <a:t>8/19/2020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1888805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64FF-D674-7840-8AEE-BBDDBB4CE44C}" type="datetimeFigureOut">
              <a:rPr lang="en-US" smtClean="0"/>
              <a:pPr/>
              <a:t>8/19/2020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669664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64FF-D674-7840-8AEE-BBDDBB4CE44C}"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3964849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64FF-D674-7840-8AEE-BBDDBB4CE44C}" type="datetimeFigureOut">
              <a:rPr lang="en-US" smtClean="0"/>
              <a:pPr/>
              <a:t>8/19/2020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987857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3364FF-D674-7840-8AEE-BBDDBB4CE44C}" type="datetimeFigureOut">
              <a:rPr lang="en-US" smtClean="0"/>
              <a:pPr/>
              <a:t>8/19/2020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B2315-803F-9243-856B-E41BF31669B0}" type="slidenum">
              <a:rPr lang="en-US" smtClean="0"/>
              <a:pPr/>
              <a:t>‹#›</a:t>
            </a:fld>
            <a:endParaRPr lang="en-US"/>
          </a:p>
        </p:txBody>
      </p:sp>
    </p:spTree>
    <p:extLst>
      <p:ext uri="{BB962C8B-B14F-4D97-AF65-F5344CB8AC3E}">
        <p14:creationId xmlns:p14="http://schemas.microsoft.com/office/powerpoint/2010/main" xmlns="" val="22034265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png"/></Relationships>
</file>

<file path=ppt/slides/_rels/slide4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ACUTE RESPIRATORY FAILURE </a:t>
            </a:r>
            <a:endParaRPr lang="en-US" dirty="0"/>
          </a:p>
        </p:txBody>
      </p:sp>
      <p:sp>
        <p:nvSpPr>
          <p:cNvPr id="3" name="Subtitle 2"/>
          <p:cNvSpPr>
            <a:spLocks noGrp="1"/>
          </p:cNvSpPr>
          <p:nvPr>
            <p:ph type="subTitle" idx="1"/>
          </p:nvPr>
        </p:nvSpPr>
        <p:spPr/>
        <p:txBody>
          <a:bodyPr>
            <a:normAutofit/>
          </a:bodyPr>
          <a:lstStyle/>
          <a:p>
            <a:endParaRPr lang="en-US" dirty="0" smtClean="0"/>
          </a:p>
          <a:p>
            <a:endParaRPr lang="en-US" dirty="0"/>
          </a:p>
        </p:txBody>
      </p:sp>
    </p:spTree>
    <p:extLst>
      <p:ext uri="{BB962C8B-B14F-4D97-AF65-F5344CB8AC3E}">
        <p14:creationId xmlns:p14="http://schemas.microsoft.com/office/powerpoint/2010/main" xmlns="" val="3521756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3952"/>
            <a:ext cx="8229600" cy="789124"/>
          </a:xfrm>
        </p:spPr>
        <p:txBody>
          <a:bodyPr>
            <a:normAutofit/>
          </a:bodyPr>
          <a:lstStyle/>
          <a:p>
            <a:r>
              <a:rPr lang="en-US" sz="2800" dirty="0" smtClean="0"/>
              <a:t>CAUSES OF ACUTE RESPIRATORY FALIURE TYPE 2 </a:t>
            </a:r>
            <a:endParaRPr lang="en-US" sz="2800" dirty="0"/>
          </a:p>
        </p:txBody>
      </p:sp>
      <p:sp>
        <p:nvSpPr>
          <p:cNvPr id="3" name="Content Placeholder 2"/>
          <p:cNvSpPr>
            <a:spLocks noGrp="1"/>
          </p:cNvSpPr>
          <p:nvPr>
            <p:ph sz="half" idx="1"/>
          </p:nvPr>
        </p:nvSpPr>
        <p:spPr>
          <a:xfrm>
            <a:off x="457200" y="1023076"/>
            <a:ext cx="4038600" cy="5103087"/>
          </a:xfrm>
        </p:spPr>
        <p:txBody>
          <a:bodyPr>
            <a:normAutofit fontScale="92500" lnSpcReduction="20000"/>
          </a:bodyPr>
          <a:lstStyle/>
          <a:p>
            <a:r>
              <a:rPr lang="en-US" dirty="0" smtClean="0"/>
              <a:t>NERVES AND MUSCLES</a:t>
            </a:r>
          </a:p>
          <a:p>
            <a:r>
              <a:rPr lang="en-US" dirty="0" smtClean="0"/>
              <a:t>Spinal chord injury </a:t>
            </a:r>
          </a:p>
          <a:p>
            <a:r>
              <a:rPr lang="en-US" dirty="0" smtClean="0"/>
              <a:t>Diaphragmatic injury </a:t>
            </a:r>
          </a:p>
          <a:p>
            <a:r>
              <a:rPr lang="en-US" dirty="0" err="1" smtClean="0"/>
              <a:t>Neuro</a:t>
            </a:r>
            <a:r>
              <a:rPr lang="en-US" dirty="0" smtClean="0"/>
              <a:t> muscular blocking agents </a:t>
            </a:r>
          </a:p>
          <a:p>
            <a:r>
              <a:rPr lang="en-US" dirty="0" smtClean="0"/>
              <a:t>Aminoglycoside </a:t>
            </a:r>
            <a:r>
              <a:rPr lang="en-US" dirty="0" err="1" smtClean="0"/>
              <a:t>ab</a:t>
            </a:r>
            <a:endParaRPr lang="en-US" dirty="0" smtClean="0"/>
          </a:p>
          <a:p>
            <a:r>
              <a:rPr lang="en-US" dirty="0" smtClean="0"/>
              <a:t>Arsenic </a:t>
            </a:r>
          </a:p>
          <a:p>
            <a:r>
              <a:rPr lang="en-US" dirty="0" err="1" smtClean="0"/>
              <a:t>Strychine</a:t>
            </a:r>
            <a:r>
              <a:rPr lang="en-US" dirty="0" smtClean="0"/>
              <a:t> </a:t>
            </a:r>
          </a:p>
          <a:p>
            <a:r>
              <a:rPr lang="en-US" dirty="0" smtClean="0"/>
              <a:t>Botulism  </a:t>
            </a:r>
            <a:endParaRPr lang="en-US" dirty="0"/>
          </a:p>
        </p:txBody>
      </p:sp>
      <p:sp>
        <p:nvSpPr>
          <p:cNvPr id="4" name="Content Placeholder 3"/>
          <p:cNvSpPr>
            <a:spLocks noGrp="1"/>
          </p:cNvSpPr>
          <p:nvPr>
            <p:ph sz="half" idx="2"/>
          </p:nvPr>
        </p:nvSpPr>
        <p:spPr>
          <a:xfrm>
            <a:off x="4648200" y="1023076"/>
            <a:ext cx="4038600" cy="5103087"/>
          </a:xfrm>
        </p:spPr>
        <p:txBody>
          <a:bodyPr>
            <a:normAutofit fontScale="92500" lnSpcReduction="20000"/>
          </a:bodyPr>
          <a:lstStyle/>
          <a:p>
            <a:r>
              <a:rPr lang="en-US" dirty="0" smtClean="0"/>
              <a:t>Hypokalemia </a:t>
            </a:r>
          </a:p>
          <a:p>
            <a:r>
              <a:rPr lang="en-US" dirty="0" smtClean="0"/>
              <a:t>Hyperkalemia </a:t>
            </a:r>
          </a:p>
          <a:p>
            <a:r>
              <a:rPr lang="en-US" dirty="0" smtClean="0"/>
              <a:t>Hypophosphatemia </a:t>
            </a:r>
          </a:p>
          <a:p>
            <a:r>
              <a:rPr lang="en-US" dirty="0" err="1" smtClean="0"/>
              <a:t>Hypomagnesemia</a:t>
            </a:r>
            <a:r>
              <a:rPr lang="en-US" dirty="0" smtClean="0"/>
              <a:t> </a:t>
            </a:r>
          </a:p>
          <a:p>
            <a:r>
              <a:rPr lang="en-US" dirty="0" err="1" smtClean="0"/>
              <a:t>Tetnus</a:t>
            </a:r>
            <a:r>
              <a:rPr lang="en-US" dirty="0" smtClean="0"/>
              <a:t> </a:t>
            </a:r>
          </a:p>
          <a:p>
            <a:r>
              <a:rPr lang="en-US" dirty="0" smtClean="0"/>
              <a:t>West </a:t>
            </a:r>
            <a:r>
              <a:rPr lang="en-US" dirty="0" err="1" smtClean="0"/>
              <a:t>nile</a:t>
            </a:r>
            <a:r>
              <a:rPr lang="en-US" dirty="0" smtClean="0"/>
              <a:t> myelitis </a:t>
            </a:r>
          </a:p>
          <a:p>
            <a:r>
              <a:rPr lang="en-US" dirty="0" smtClean="0"/>
              <a:t>Motor neuron disease </a:t>
            </a:r>
          </a:p>
          <a:p>
            <a:r>
              <a:rPr lang="en-US" dirty="0" smtClean="0"/>
              <a:t>Myasthenia gravis </a:t>
            </a:r>
          </a:p>
          <a:p>
            <a:r>
              <a:rPr lang="en-US" dirty="0" smtClean="0"/>
              <a:t>Multiple sclerosis </a:t>
            </a:r>
          </a:p>
          <a:p>
            <a:r>
              <a:rPr lang="en-US" dirty="0" smtClean="0"/>
              <a:t>Muscular dystrophy </a:t>
            </a:r>
          </a:p>
          <a:p>
            <a:r>
              <a:rPr lang="en-US" dirty="0" smtClean="0"/>
              <a:t>GBS</a:t>
            </a:r>
          </a:p>
          <a:p>
            <a:r>
              <a:rPr lang="en-US" dirty="0" smtClean="0"/>
              <a:t>Critical illness neuropathy </a:t>
            </a:r>
          </a:p>
        </p:txBody>
      </p:sp>
    </p:spTree>
    <p:extLst>
      <p:ext uri="{BB962C8B-B14F-4D97-AF65-F5344CB8AC3E}">
        <p14:creationId xmlns:p14="http://schemas.microsoft.com/office/powerpoint/2010/main" xmlns="" val="3375315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1880"/>
            <a:ext cx="8229600" cy="576138"/>
          </a:xfrm>
        </p:spPr>
        <p:txBody>
          <a:bodyPr>
            <a:normAutofit/>
          </a:bodyPr>
          <a:lstStyle/>
          <a:p>
            <a:r>
              <a:rPr lang="en-US" sz="2800" dirty="0" smtClean="0"/>
              <a:t>CAUSES OF ACUTE RESPIRATORY FALIURE TYPE 2 </a:t>
            </a:r>
            <a:endParaRPr lang="en-US" sz="2800" dirty="0"/>
          </a:p>
        </p:txBody>
      </p:sp>
      <p:sp>
        <p:nvSpPr>
          <p:cNvPr id="3" name="Content Placeholder 2"/>
          <p:cNvSpPr>
            <a:spLocks noGrp="1"/>
          </p:cNvSpPr>
          <p:nvPr>
            <p:ph sz="half" idx="1"/>
          </p:nvPr>
        </p:nvSpPr>
        <p:spPr>
          <a:xfrm>
            <a:off x="457200" y="838018"/>
            <a:ext cx="4038600" cy="5288145"/>
          </a:xfrm>
        </p:spPr>
        <p:txBody>
          <a:bodyPr>
            <a:normAutofit fontScale="92500"/>
          </a:bodyPr>
          <a:lstStyle/>
          <a:p>
            <a:r>
              <a:rPr lang="en-US" dirty="0" smtClean="0"/>
              <a:t>UPPER AIRWAY </a:t>
            </a:r>
          </a:p>
          <a:p>
            <a:r>
              <a:rPr lang="en-US" dirty="0" smtClean="0"/>
              <a:t>Tonsil and adenoid hyperplasia</a:t>
            </a:r>
          </a:p>
          <a:p>
            <a:r>
              <a:rPr lang="en-US" dirty="0" smtClean="0"/>
              <a:t>Malignant neoplasm </a:t>
            </a:r>
          </a:p>
          <a:p>
            <a:r>
              <a:rPr lang="en-US" dirty="0" smtClean="0"/>
              <a:t>Goiter </a:t>
            </a:r>
          </a:p>
          <a:p>
            <a:r>
              <a:rPr lang="en-US" dirty="0" smtClean="0"/>
              <a:t>Epiglottitis </a:t>
            </a:r>
          </a:p>
          <a:p>
            <a:r>
              <a:rPr lang="en-US" dirty="0" err="1" smtClean="0"/>
              <a:t>Laryngotracheitis</a:t>
            </a:r>
            <a:r>
              <a:rPr lang="en-US" dirty="0" smtClean="0"/>
              <a:t> </a:t>
            </a:r>
          </a:p>
          <a:p>
            <a:r>
              <a:rPr lang="en-US" dirty="0" smtClean="0"/>
              <a:t>Bilateral vocal chord palsy </a:t>
            </a:r>
          </a:p>
          <a:p>
            <a:r>
              <a:rPr lang="en-US" dirty="0" smtClean="0"/>
              <a:t>Laryngeal </a:t>
            </a:r>
            <a:r>
              <a:rPr lang="en-US" dirty="0" err="1" smtClean="0"/>
              <a:t>oedema</a:t>
            </a:r>
            <a:r>
              <a:rPr lang="en-US" dirty="0" smtClean="0"/>
              <a:t> </a:t>
            </a:r>
          </a:p>
          <a:p>
            <a:r>
              <a:rPr lang="en-US" dirty="0" err="1" smtClean="0"/>
              <a:t>Tracheomalacia</a:t>
            </a:r>
            <a:r>
              <a:rPr lang="en-US" dirty="0" smtClean="0"/>
              <a:t> </a:t>
            </a:r>
          </a:p>
          <a:p>
            <a:r>
              <a:rPr lang="en-US" dirty="0" err="1" smtClean="0"/>
              <a:t>Cricoarytenoid</a:t>
            </a:r>
            <a:r>
              <a:rPr lang="en-US" dirty="0" smtClean="0"/>
              <a:t> arthritis </a:t>
            </a:r>
          </a:p>
        </p:txBody>
      </p:sp>
      <p:sp>
        <p:nvSpPr>
          <p:cNvPr id="4" name="Content Placeholder 3"/>
          <p:cNvSpPr>
            <a:spLocks noGrp="1"/>
          </p:cNvSpPr>
          <p:nvPr>
            <p:ph sz="half" idx="2"/>
          </p:nvPr>
        </p:nvSpPr>
        <p:spPr>
          <a:xfrm>
            <a:off x="4648200" y="838018"/>
            <a:ext cx="4038600" cy="5288145"/>
          </a:xfrm>
        </p:spPr>
        <p:txBody>
          <a:bodyPr>
            <a:normAutofit fontScale="92500"/>
          </a:bodyPr>
          <a:lstStyle/>
          <a:p>
            <a:r>
              <a:rPr lang="en-US" dirty="0" smtClean="0"/>
              <a:t>CHEST BELLOWS </a:t>
            </a:r>
          </a:p>
          <a:p>
            <a:r>
              <a:rPr lang="en-US" dirty="0" smtClean="0"/>
              <a:t>Fail chest </a:t>
            </a:r>
          </a:p>
          <a:p>
            <a:r>
              <a:rPr lang="en-US" dirty="0" smtClean="0"/>
              <a:t>Rib fracture </a:t>
            </a:r>
          </a:p>
          <a:p>
            <a:endParaRPr lang="en-US" dirty="0"/>
          </a:p>
        </p:txBody>
      </p:sp>
    </p:spTree>
    <p:extLst>
      <p:ext uri="{BB962C8B-B14F-4D97-AF65-F5344CB8AC3E}">
        <p14:creationId xmlns:p14="http://schemas.microsoft.com/office/powerpoint/2010/main" xmlns="" val="552955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889529"/>
          </a:xfrm>
        </p:spPr>
        <p:txBody>
          <a:bodyPr>
            <a:normAutofit fontScale="90000"/>
          </a:bodyPr>
          <a:lstStyle/>
          <a:p>
            <a:r>
              <a:rPr lang="en-US" sz="3200" dirty="0" smtClean="0"/>
              <a:t>IMPORTANT CAUSES OF ACRF IN MICU IN INDIA</a:t>
            </a:r>
            <a:r>
              <a:rPr lang="en-US" sz="3200" baseline="30000" dirty="0" smtClean="0"/>
              <a:t>(2)</a:t>
            </a:r>
            <a:endParaRPr lang="en-US" sz="3200" baseline="30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2019259491"/>
              </p:ext>
            </p:extLst>
          </p:nvPr>
        </p:nvGraphicFramePr>
        <p:xfrm>
          <a:off x="457200" y="1185337"/>
          <a:ext cx="8229600" cy="5503330"/>
        </p:xfrm>
        <a:graphic>
          <a:graphicData uri="http://schemas.openxmlformats.org/drawingml/2006/table">
            <a:tbl>
              <a:tblPr firstRow="1" bandRow="1">
                <a:tableStyleId>{5C22544A-7EE6-4342-B048-85BDC9FD1C3A}</a:tableStyleId>
              </a:tblPr>
              <a:tblGrid>
                <a:gridCol w="2187637"/>
                <a:gridCol w="6041963"/>
              </a:tblGrid>
              <a:tr h="786190">
                <a:tc>
                  <a:txBody>
                    <a:bodyPr/>
                    <a:lstStyle/>
                    <a:p>
                      <a:r>
                        <a:rPr lang="en-US" dirty="0" smtClean="0"/>
                        <a:t>Infections </a:t>
                      </a:r>
                      <a:endParaRPr lang="en-US" dirty="0"/>
                    </a:p>
                  </a:txBody>
                  <a:tcPr/>
                </a:tc>
                <a:tc>
                  <a:txBody>
                    <a:bodyPr/>
                    <a:lstStyle/>
                    <a:p>
                      <a:r>
                        <a:rPr lang="en-US" dirty="0" smtClean="0"/>
                        <a:t>Pneumonia,</a:t>
                      </a:r>
                      <a:r>
                        <a:rPr lang="en-US" baseline="0" dirty="0" smtClean="0"/>
                        <a:t> malaria, leptospirosis, tuberculosis, enteric fever, dengue hemorrhagic fever, scrub </a:t>
                      </a:r>
                      <a:r>
                        <a:rPr lang="en-US" baseline="0" dirty="0" err="1" smtClean="0"/>
                        <a:t>thyphus</a:t>
                      </a:r>
                      <a:r>
                        <a:rPr lang="en-US" baseline="0" dirty="0" smtClean="0"/>
                        <a:t>. </a:t>
                      </a:r>
                      <a:endParaRPr lang="en-US" dirty="0"/>
                    </a:p>
                  </a:txBody>
                  <a:tcPr/>
                </a:tc>
              </a:tr>
              <a:tr h="786190">
                <a:tc>
                  <a:txBody>
                    <a:bodyPr/>
                    <a:lstStyle/>
                    <a:p>
                      <a:r>
                        <a:rPr lang="en-US" dirty="0" smtClean="0"/>
                        <a:t>Poisoning </a:t>
                      </a:r>
                      <a:endParaRPr lang="en-US" dirty="0"/>
                    </a:p>
                  </a:txBody>
                  <a:tcPr/>
                </a:tc>
                <a:tc>
                  <a:txBody>
                    <a:bodyPr/>
                    <a:lstStyle/>
                    <a:p>
                      <a:r>
                        <a:rPr lang="en-US" dirty="0" err="1" smtClean="0"/>
                        <a:t>Organophosphorus</a:t>
                      </a:r>
                      <a:r>
                        <a:rPr lang="en-US" dirty="0" smtClean="0"/>
                        <a:t> and </a:t>
                      </a:r>
                      <a:r>
                        <a:rPr lang="en-US" dirty="0" err="1" smtClean="0"/>
                        <a:t>paraquat</a:t>
                      </a:r>
                      <a:r>
                        <a:rPr lang="en-US" dirty="0" smtClean="0"/>
                        <a:t> poisoning</a:t>
                      </a:r>
                      <a:endParaRPr lang="en-US" dirty="0"/>
                    </a:p>
                  </a:txBody>
                  <a:tcPr/>
                </a:tc>
              </a:tr>
              <a:tr h="786190">
                <a:tc>
                  <a:txBody>
                    <a:bodyPr/>
                    <a:lstStyle/>
                    <a:p>
                      <a:r>
                        <a:rPr lang="en-US" dirty="0" smtClean="0"/>
                        <a:t>Scorpion sting </a:t>
                      </a:r>
                      <a:endParaRPr lang="en-US" dirty="0"/>
                    </a:p>
                  </a:txBody>
                  <a:tcPr/>
                </a:tc>
                <a:tc>
                  <a:txBody>
                    <a:bodyPr/>
                    <a:lstStyle/>
                    <a:p>
                      <a:endParaRPr lang="en-US" dirty="0"/>
                    </a:p>
                  </a:txBody>
                  <a:tcPr/>
                </a:tc>
              </a:tr>
              <a:tr h="786190">
                <a:tc>
                  <a:txBody>
                    <a:bodyPr/>
                    <a:lstStyle/>
                    <a:p>
                      <a:r>
                        <a:rPr lang="en-US" dirty="0" smtClean="0"/>
                        <a:t>Inhalation of toxic fumes </a:t>
                      </a:r>
                      <a:endParaRPr lang="en-US" dirty="0"/>
                    </a:p>
                  </a:txBody>
                  <a:tcPr/>
                </a:tc>
                <a:tc>
                  <a:txBody>
                    <a:bodyPr/>
                    <a:lstStyle/>
                    <a:p>
                      <a:r>
                        <a:rPr lang="en-US" dirty="0" smtClean="0"/>
                        <a:t>Chloride, methyl </a:t>
                      </a:r>
                      <a:r>
                        <a:rPr lang="en-US" dirty="0" err="1" smtClean="0"/>
                        <a:t>isocynate</a:t>
                      </a:r>
                      <a:r>
                        <a:rPr lang="en-US" dirty="0" smtClean="0"/>
                        <a:t>, nitrogen dioxide, paraffin fumes. </a:t>
                      </a:r>
                      <a:endParaRPr lang="en-US" dirty="0"/>
                    </a:p>
                  </a:txBody>
                  <a:tcPr/>
                </a:tc>
              </a:tr>
              <a:tr h="786190">
                <a:tc>
                  <a:txBody>
                    <a:bodyPr/>
                    <a:lstStyle/>
                    <a:p>
                      <a:r>
                        <a:rPr lang="en-US" dirty="0" smtClean="0"/>
                        <a:t>Neuromuscular disease </a:t>
                      </a:r>
                      <a:endParaRPr lang="en-US" dirty="0"/>
                    </a:p>
                  </a:txBody>
                  <a:tcPr/>
                </a:tc>
                <a:tc>
                  <a:txBody>
                    <a:bodyPr/>
                    <a:lstStyle/>
                    <a:p>
                      <a:r>
                        <a:rPr lang="en-US" dirty="0" smtClean="0"/>
                        <a:t>GBS and myasthenia gravis </a:t>
                      </a:r>
                      <a:endParaRPr lang="en-US" dirty="0"/>
                    </a:p>
                  </a:txBody>
                  <a:tcPr/>
                </a:tc>
              </a:tr>
              <a:tr h="786190">
                <a:tc>
                  <a:txBody>
                    <a:bodyPr/>
                    <a:lstStyle/>
                    <a:p>
                      <a:r>
                        <a:rPr lang="en-US" dirty="0" smtClean="0"/>
                        <a:t>Heat stroke</a:t>
                      </a:r>
                      <a:r>
                        <a:rPr lang="en-US" baseline="0" dirty="0" smtClean="0"/>
                        <a:t> </a:t>
                      </a:r>
                      <a:endParaRPr lang="en-US" dirty="0"/>
                    </a:p>
                  </a:txBody>
                  <a:tcPr/>
                </a:tc>
                <a:tc>
                  <a:txBody>
                    <a:bodyPr/>
                    <a:lstStyle/>
                    <a:p>
                      <a:endParaRPr lang="en-US" dirty="0"/>
                    </a:p>
                  </a:txBody>
                  <a:tcPr/>
                </a:tc>
              </a:tr>
              <a:tr h="786190">
                <a:tc>
                  <a:txBody>
                    <a:bodyPr/>
                    <a:lstStyle/>
                    <a:p>
                      <a:r>
                        <a:rPr lang="en-US" dirty="0" smtClean="0"/>
                        <a:t>Others </a:t>
                      </a:r>
                      <a:endParaRPr lang="en-US" dirty="0"/>
                    </a:p>
                  </a:txBody>
                  <a:tcPr/>
                </a:tc>
                <a:tc>
                  <a:txBody>
                    <a:bodyPr/>
                    <a:lstStyle/>
                    <a:p>
                      <a:r>
                        <a:rPr lang="en-US" dirty="0" smtClean="0"/>
                        <a:t>Aspiration, drowning, fat embolism, acute pancreatitis.</a:t>
                      </a:r>
                      <a:r>
                        <a:rPr lang="en-US" baseline="0" dirty="0" smtClean="0"/>
                        <a:t> </a:t>
                      </a:r>
                      <a:r>
                        <a:rPr lang="en-US" dirty="0" smtClean="0"/>
                        <a:t> </a:t>
                      </a:r>
                      <a:endParaRPr lang="en-US" dirty="0"/>
                    </a:p>
                  </a:txBody>
                  <a:tcPr/>
                </a:tc>
              </a:tr>
            </a:tbl>
          </a:graphicData>
        </a:graphic>
      </p:graphicFrame>
    </p:spTree>
    <p:extLst>
      <p:ext uri="{BB962C8B-B14F-4D97-AF65-F5344CB8AC3E}">
        <p14:creationId xmlns:p14="http://schemas.microsoft.com/office/powerpoint/2010/main" xmlns="" val="615148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8348"/>
          </a:xfrm>
        </p:spPr>
        <p:txBody>
          <a:bodyPr>
            <a:normAutofit/>
          </a:bodyPr>
          <a:lstStyle/>
          <a:p>
            <a:r>
              <a:rPr lang="en-US" sz="2800" dirty="0" smtClean="0"/>
              <a:t>MANIFESTATIONS OF ACUTE RESPIRATORY FAILURE </a:t>
            </a:r>
            <a:endParaRPr lang="en-US" sz="2800" dirty="0"/>
          </a:p>
        </p:txBody>
      </p:sp>
      <p:sp>
        <p:nvSpPr>
          <p:cNvPr id="3" name="Content Placeholder 2"/>
          <p:cNvSpPr>
            <a:spLocks noGrp="1"/>
          </p:cNvSpPr>
          <p:nvPr>
            <p:ph idx="1"/>
          </p:nvPr>
        </p:nvSpPr>
        <p:spPr>
          <a:xfrm>
            <a:off x="457200" y="1132986"/>
            <a:ext cx="8229600" cy="4993177"/>
          </a:xfrm>
        </p:spPr>
        <p:txBody>
          <a:bodyPr>
            <a:normAutofit fontScale="85000" lnSpcReduction="10000"/>
          </a:bodyPr>
          <a:lstStyle/>
          <a:p>
            <a:r>
              <a:rPr lang="en-US" dirty="0" smtClean="0"/>
              <a:t>Clinical evidence of </a:t>
            </a:r>
            <a:r>
              <a:rPr lang="en-US" dirty="0" err="1" smtClean="0"/>
              <a:t>hypoxeia</a:t>
            </a:r>
            <a:r>
              <a:rPr lang="en-US" dirty="0" smtClean="0"/>
              <a:t> </a:t>
            </a:r>
          </a:p>
          <a:p>
            <a:pPr marL="514350" indent="-514350">
              <a:buFont typeface="+mj-lt"/>
              <a:buAutoNum type="arabicPeriod"/>
            </a:pPr>
            <a:r>
              <a:rPr lang="en-US" dirty="0" smtClean="0"/>
              <a:t>Central cyanosis </a:t>
            </a:r>
          </a:p>
          <a:p>
            <a:pPr marL="514350" indent="-514350">
              <a:buFont typeface="+mj-lt"/>
              <a:buAutoNum type="arabicPeriod"/>
            </a:pPr>
            <a:r>
              <a:rPr lang="en-US" dirty="0" smtClean="0"/>
              <a:t>Dyspnea </a:t>
            </a:r>
          </a:p>
          <a:p>
            <a:pPr marL="514350" indent="-514350">
              <a:buFont typeface="+mj-lt"/>
              <a:buAutoNum type="arabicPeriod"/>
            </a:pPr>
            <a:r>
              <a:rPr lang="en-US" dirty="0" err="1" smtClean="0"/>
              <a:t>Hypoxeamia</a:t>
            </a:r>
            <a:r>
              <a:rPr lang="en-US" dirty="0" smtClean="0"/>
              <a:t> may effect </a:t>
            </a:r>
            <a:r>
              <a:rPr lang="en-US" dirty="0" err="1" smtClean="0"/>
              <a:t>ghe</a:t>
            </a:r>
            <a:r>
              <a:rPr lang="en-US" dirty="0" smtClean="0"/>
              <a:t> CNS at a very early stage presenting as irritability, </a:t>
            </a:r>
            <a:r>
              <a:rPr lang="en-US" dirty="0" err="1" smtClean="0"/>
              <a:t>imparied</a:t>
            </a:r>
            <a:r>
              <a:rPr lang="en-US" dirty="0" smtClean="0"/>
              <a:t> intellectual functions and clouding of consciousness. </a:t>
            </a:r>
          </a:p>
          <a:p>
            <a:pPr marL="514350" indent="-514350">
              <a:buFont typeface="+mj-lt"/>
              <a:buAutoNum type="arabicPeriod"/>
            </a:pPr>
            <a:r>
              <a:rPr lang="en-US" dirty="0" smtClean="0"/>
              <a:t>Cardiac </a:t>
            </a:r>
            <a:r>
              <a:rPr lang="en-US" dirty="0" err="1" smtClean="0"/>
              <a:t>dsyrhythmias</a:t>
            </a:r>
            <a:r>
              <a:rPr lang="en-US" dirty="0" smtClean="0"/>
              <a:t> most common being ventricular </a:t>
            </a:r>
            <a:r>
              <a:rPr lang="en-US" dirty="0" err="1" smtClean="0"/>
              <a:t>extrasystole</a:t>
            </a:r>
            <a:r>
              <a:rPr lang="en-US" dirty="0" smtClean="0"/>
              <a:t>. </a:t>
            </a:r>
          </a:p>
          <a:p>
            <a:pPr marL="514350" indent="-514350">
              <a:buFont typeface="+mj-lt"/>
              <a:buAutoNum type="arabicPeriod"/>
            </a:pPr>
            <a:r>
              <a:rPr lang="en-US" dirty="0" smtClean="0"/>
              <a:t>Pulmonary hypertension leading to </a:t>
            </a:r>
            <a:r>
              <a:rPr lang="en-US" dirty="0" err="1" smtClean="0"/>
              <a:t>cor</a:t>
            </a:r>
            <a:r>
              <a:rPr lang="en-US" dirty="0" smtClean="0"/>
              <a:t> </a:t>
            </a:r>
            <a:r>
              <a:rPr lang="en-US" dirty="0" err="1" smtClean="0"/>
              <a:t>pulmonale</a:t>
            </a:r>
            <a:r>
              <a:rPr lang="en-US" dirty="0" smtClean="0"/>
              <a:t>. </a:t>
            </a:r>
          </a:p>
          <a:p>
            <a:pPr marL="514350" indent="-514350">
              <a:buFont typeface="+mj-lt"/>
              <a:buAutoNum type="arabicPeriod"/>
            </a:pPr>
            <a:r>
              <a:rPr lang="en-US" dirty="0" smtClean="0"/>
              <a:t>Persistent </a:t>
            </a:r>
            <a:r>
              <a:rPr lang="en-US" dirty="0" err="1" smtClean="0"/>
              <a:t>hypoxeamia</a:t>
            </a:r>
            <a:r>
              <a:rPr lang="en-US" dirty="0" smtClean="0"/>
              <a:t> leads to  2 polycythemia. </a:t>
            </a:r>
            <a:endParaRPr lang="en-US" dirty="0"/>
          </a:p>
        </p:txBody>
      </p:sp>
    </p:spTree>
    <p:extLst>
      <p:ext uri="{BB962C8B-B14F-4D97-AF65-F5344CB8AC3E}">
        <p14:creationId xmlns:p14="http://schemas.microsoft.com/office/powerpoint/2010/main" xmlns="" val="4055421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MANIFESTATIONS OF ACUTE RESPIRATORY FAILURE </a:t>
            </a:r>
          </a:p>
        </p:txBody>
      </p:sp>
      <p:sp>
        <p:nvSpPr>
          <p:cNvPr id="3" name="Content Placeholder 2"/>
          <p:cNvSpPr>
            <a:spLocks noGrp="1"/>
          </p:cNvSpPr>
          <p:nvPr>
            <p:ph idx="1"/>
          </p:nvPr>
        </p:nvSpPr>
        <p:spPr/>
        <p:txBody>
          <a:bodyPr>
            <a:normAutofit fontScale="92500" lnSpcReduction="10000"/>
          </a:bodyPr>
          <a:lstStyle/>
          <a:p>
            <a:r>
              <a:rPr lang="en-US" dirty="0" smtClean="0"/>
              <a:t>Clinical evidence of </a:t>
            </a:r>
            <a:r>
              <a:rPr lang="en-US" dirty="0" err="1" smtClean="0"/>
              <a:t>hypercapnia</a:t>
            </a:r>
            <a:r>
              <a:rPr lang="en-US" dirty="0" smtClean="0"/>
              <a:t> </a:t>
            </a:r>
          </a:p>
          <a:p>
            <a:pPr marL="514350" indent="-514350">
              <a:buFont typeface="+mj-lt"/>
              <a:buAutoNum type="arabicPeriod"/>
            </a:pPr>
            <a:r>
              <a:rPr lang="en-US" dirty="0" smtClean="0"/>
              <a:t>CNS- The effect is variable from patient to patient. The signs include irritability, confusion, somnolence and coma (very rare in </a:t>
            </a:r>
            <a:r>
              <a:rPr lang="en-US" dirty="0" err="1" smtClean="0"/>
              <a:t>copd</a:t>
            </a:r>
            <a:r>
              <a:rPr lang="en-US" dirty="0" smtClean="0"/>
              <a:t> ).it can also produce tremors, myoclonic jerks, </a:t>
            </a:r>
            <a:r>
              <a:rPr lang="en-US" dirty="0" err="1" smtClean="0"/>
              <a:t>asterixis</a:t>
            </a:r>
            <a:r>
              <a:rPr lang="en-US" dirty="0" smtClean="0"/>
              <a:t>, seizures, raised ICT and </a:t>
            </a:r>
            <a:r>
              <a:rPr lang="en-US" dirty="0" err="1" smtClean="0"/>
              <a:t>papilloedema</a:t>
            </a:r>
            <a:r>
              <a:rPr lang="en-US" dirty="0" smtClean="0"/>
              <a:t>.</a:t>
            </a:r>
          </a:p>
          <a:p>
            <a:pPr marL="514350" indent="-514350">
              <a:buFont typeface="+mj-lt"/>
              <a:buAutoNum type="arabicPeriod"/>
            </a:pPr>
            <a:r>
              <a:rPr lang="en-US" dirty="0" smtClean="0"/>
              <a:t>Warm flushed skin and bounding pulse. </a:t>
            </a:r>
          </a:p>
          <a:p>
            <a:pPr marL="514350" indent="-514350">
              <a:buFont typeface="+mj-lt"/>
              <a:buAutoNum type="arabicPeriod"/>
            </a:pPr>
            <a:r>
              <a:rPr lang="en-US" dirty="0" smtClean="0"/>
              <a:t>Tachycardia and sweating </a:t>
            </a:r>
          </a:p>
          <a:p>
            <a:pPr marL="514350" indent="-514350">
              <a:buFont typeface="+mj-lt"/>
              <a:buAutoNum type="arabicPeriod"/>
            </a:pPr>
            <a:r>
              <a:rPr lang="en-US" dirty="0" smtClean="0"/>
              <a:t>Gastric dilatation and paralytic ileus.    </a:t>
            </a:r>
          </a:p>
          <a:p>
            <a:endParaRPr lang="en-US" dirty="0"/>
          </a:p>
        </p:txBody>
      </p:sp>
    </p:spTree>
    <p:extLst>
      <p:ext uri="{BB962C8B-B14F-4D97-AF65-F5344CB8AC3E}">
        <p14:creationId xmlns:p14="http://schemas.microsoft.com/office/powerpoint/2010/main" xmlns="" val="213683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MANAGEMENT STRATEGY OF ARF</a:t>
            </a:r>
            <a:endParaRPr lang="en-US" dirty="0"/>
          </a:p>
        </p:txBody>
      </p:sp>
      <p:sp>
        <p:nvSpPr>
          <p:cNvPr id="3" name="Subtitle 2"/>
          <p:cNvSpPr>
            <a:spLocks noGrp="1"/>
          </p:cNvSpPr>
          <p:nvPr>
            <p:ph type="subTitle" idx="1"/>
          </p:nvPr>
        </p:nvSpPr>
        <p:spPr/>
        <p:txBody>
          <a:bodyPr/>
          <a:lstStyle/>
          <a:p>
            <a:r>
              <a:rPr lang="en-US" dirty="0" smtClean="0"/>
              <a:t>ECALATION THERAPEUTIC STRATEGY</a:t>
            </a:r>
            <a:r>
              <a:rPr lang="en-US" baseline="30000" dirty="0" smtClean="0"/>
              <a:t>{4}</a:t>
            </a:r>
            <a:endParaRPr lang="en-US" baseline="30000" dirty="0"/>
          </a:p>
        </p:txBody>
      </p:sp>
    </p:spTree>
    <p:extLst>
      <p:ext uri="{BB962C8B-B14F-4D97-AF65-F5344CB8AC3E}">
        <p14:creationId xmlns:p14="http://schemas.microsoft.com/office/powerpoint/2010/main" xmlns="" val="29961927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large.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54000" y="0"/>
            <a:ext cx="8572500" cy="6858000"/>
          </a:xfrm>
          <a:prstGeom prst="rect">
            <a:avLst/>
          </a:prstGeom>
        </p:spPr>
      </p:pic>
    </p:spTree>
    <p:extLst>
      <p:ext uri="{BB962C8B-B14F-4D97-AF65-F5344CB8AC3E}">
        <p14:creationId xmlns:p14="http://schemas.microsoft.com/office/powerpoint/2010/main" xmlns="" val="25827120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INITIAL EVALUATION AND DIAGNOSTIC APPROACH </a:t>
            </a:r>
            <a:endParaRPr lang="en-US"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a:solidFill>
                  <a:prstClr val="black"/>
                </a:solidFill>
                <a:latin typeface="ArialMT"/>
              </a:rPr>
              <a:t>Assess and stabilize the airway, breathing, and circulation</a:t>
            </a:r>
          </a:p>
          <a:p>
            <a:pPr marL="514350" indent="-514350">
              <a:buFont typeface="+mj-lt"/>
              <a:buAutoNum type="arabicPeriod"/>
            </a:pPr>
            <a:endParaRPr lang="en-US" dirty="0">
              <a:solidFill>
                <a:prstClr val="black"/>
              </a:solidFill>
              <a:latin typeface="Times-Roman"/>
            </a:endParaRPr>
          </a:p>
          <a:p>
            <a:pPr marL="514350" indent="-514350">
              <a:buFont typeface="+mj-lt"/>
              <a:buAutoNum type="arabicPeriod"/>
            </a:pPr>
            <a:r>
              <a:rPr lang="en-US" dirty="0">
                <a:solidFill>
                  <a:prstClr val="black"/>
                </a:solidFill>
                <a:latin typeface="ArialMT"/>
              </a:rPr>
              <a:t>Perform a brief clinical bedside assessment with telemetry and oxygen monitoring</a:t>
            </a:r>
          </a:p>
          <a:p>
            <a:pPr marL="0" indent="0">
              <a:buNone/>
            </a:pPr>
            <a:endParaRPr lang="en-US" dirty="0">
              <a:solidFill>
                <a:prstClr val="black"/>
              </a:solidFill>
              <a:latin typeface="Times-Roman"/>
            </a:endParaRPr>
          </a:p>
          <a:p>
            <a:pPr marL="514350" indent="-514350">
              <a:buFont typeface="+mj-lt"/>
              <a:buAutoNum type="arabicPeriod"/>
            </a:pPr>
            <a:r>
              <a:rPr lang="en-US" dirty="0">
                <a:solidFill>
                  <a:prstClr val="black"/>
                </a:solidFill>
                <a:latin typeface="ArialMT"/>
              </a:rPr>
              <a:t>Draw an arterial blood gas (ABG)    </a:t>
            </a:r>
          </a:p>
          <a:p>
            <a:pPr marL="0" indent="0">
              <a:buNone/>
            </a:pPr>
            <a:endParaRPr lang="en-US" dirty="0">
              <a:solidFill>
                <a:prstClr val="black"/>
              </a:solidFill>
              <a:latin typeface="Times-Roman"/>
            </a:endParaRPr>
          </a:p>
          <a:p>
            <a:pPr marL="514350" indent="-514350">
              <a:buFont typeface="+mj-lt"/>
              <a:buAutoNum type="arabicPeriod"/>
            </a:pPr>
            <a:r>
              <a:rPr lang="en-US" dirty="0">
                <a:solidFill>
                  <a:prstClr val="black"/>
                </a:solidFill>
                <a:latin typeface="ArialMT"/>
              </a:rPr>
              <a:t>Administer initial </a:t>
            </a:r>
            <a:r>
              <a:rPr lang="en-US" dirty="0" smtClean="0">
                <a:solidFill>
                  <a:prstClr val="black"/>
                </a:solidFill>
                <a:latin typeface="ArialMT"/>
              </a:rPr>
              <a:t>therapies</a:t>
            </a:r>
            <a:endParaRPr lang="en-US" dirty="0"/>
          </a:p>
        </p:txBody>
      </p:sp>
    </p:spTree>
    <p:extLst>
      <p:ext uri="{BB962C8B-B14F-4D97-AF65-F5344CB8AC3E}">
        <p14:creationId xmlns:p14="http://schemas.microsoft.com/office/powerpoint/2010/main" xmlns="" val="2183996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THERAPIES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rPr>
              <a:t>Administration of oxygen: </a:t>
            </a:r>
          </a:p>
          <a:p>
            <a:r>
              <a:rPr lang="en-US" dirty="0" smtClean="0">
                <a:solidFill>
                  <a:prstClr val="black"/>
                </a:solidFill>
                <a:latin typeface="ArialMT"/>
              </a:rPr>
              <a:t>hypoxemic or </a:t>
            </a:r>
            <a:r>
              <a:rPr lang="en-US" dirty="0" err="1" smtClean="0">
                <a:solidFill>
                  <a:prstClr val="black"/>
                </a:solidFill>
                <a:latin typeface="ArialMT"/>
              </a:rPr>
              <a:t>hypercapnic</a:t>
            </a:r>
            <a:r>
              <a:rPr lang="en-US" dirty="0" smtClean="0">
                <a:solidFill>
                  <a:prstClr val="black"/>
                </a:solidFill>
                <a:latin typeface="ArialMT"/>
              </a:rPr>
              <a:t> </a:t>
            </a:r>
            <a:r>
              <a:rPr lang="en-US" dirty="0">
                <a:solidFill>
                  <a:prstClr val="black"/>
                </a:solidFill>
                <a:latin typeface="ArialMT"/>
              </a:rPr>
              <a:t>respiratory failure who are not already on oxygen, we initiate oxygen therapy with a fraction of inspired oxygen (FiO</a:t>
            </a:r>
            <a:r>
              <a:rPr lang="en-US" sz="1800" dirty="0">
                <a:solidFill>
                  <a:prstClr val="black"/>
                </a:solidFill>
                <a:latin typeface="ArialMT"/>
              </a:rPr>
              <a:t>2</a:t>
            </a:r>
            <a:r>
              <a:rPr lang="en-US" dirty="0">
                <a:solidFill>
                  <a:prstClr val="black"/>
                </a:solidFill>
                <a:latin typeface="ArialMT"/>
              </a:rPr>
              <a:t>) to reach a target SpO</a:t>
            </a:r>
            <a:r>
              <a:rPr lang="en-US" sz="1800" dirty="0">
                <a:solidFill>
                  <a:prstClr val="black"/>
                </a:solidFill>
                <a:latin typeface="ArialMT"/>
              </a:rPr>
              <a:t>2</a:t>
            </a:r>
            <a:r>
              <a:rPr lang="en-US" dirty="0">
                <a:solidFill>
                  <a:prstClr val="black"/>
                </a:solidFill>
                <a:latin typeface="ArialMT"/>
              </a:rPr>
              <a:t> of 90 to 93 percent or a PaO</a:t>
            </a:r>
            <a:r>
              <a:rPr lang="en-US" sz="1800" dirty="0">
                <a:solidFill>
                  <a:prstClr val="black"/>
                </a:solidFill>
                <a:latin typeface="ArialMT"/>
              </a:rPr>
              <a:t>2</a:t>
            </a:r>
            <a:r>
              <a:rPr lang="en-US" dirty="0">
                <a:solidFill>
                  <a:prstClr val="black"/>
                </a:solidFill>
                <a:latin typeface="ArialMT"/>
              </a:rPr>
              <a:t> of 60 to 70 mmHg (8 to 9.3 </a:t>
            </a:r>
            <a:r>
              <a:rPr lang="en-US" dirty="0" err="1">
                <a:solidFill>
                  <a:prstClr val="black"/>
                </a:solidFill>
                <a:latin typeface="ArialMT"/>
              </a:rPr>
              <a:t>kPa</a:t>
            </a:r>
            <a:r>
              <a:rPr lang="en-US" dirty="0">
                <a:solidFill>
                  <a:prstClr val="black"/>
                </a:solidFill>
                <a:latin typeface="ArialMT"/>
              </a:rPr>
              <a:t>).  </a:t>
            </a:r>
            <a:endParaRPr lang="en-US" dirty="0"/>
          </a:p>
        </p:txBody>
      </p:sp>
    </p:spTree>
    <p:extLst>
      <p:ext uri="{BB962C8B-B14F-4D97-AF65-F5344CB8AC3E}">
        <p14:creationId xmlns:p14="http://schemas.microsoft.com/office/powerpoint/2010/main" xmlns="" val="2012352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s.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22250" y="228600"/>
            <a:ext cx="3810000" cy="2133600"/>
          </a:xfrm>
          <a:prstGeom prst="rect">
            <a:avLst/>
          </a:prstGeom>
        </p:spPr>
      </p:pic>
      <p:pic>
        <p:nvPicPr>
          <p:cNvPr id="5" name="Picture 4" descr="Unknown.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016500" y="228600"/>
            <a:ext cx="3289300" cy="2476500"/>
          </a:xfrm>
          <a:prstGeom prst="rect">
            <a:avLst/>
          </a:prstGeom>
        </p:spPr>
      </p:pic>
      <p:pic>
        <p:nvPicPr>
          <p:cNvPr id="6" name="Picture 5" descr="Unknown-1.jpe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2250" y="2705100"/>
            <a:ext cx="2463800" cy="3289300"/>
          </a:xfrm>
          <a:prstGeom prst="rect">
            <a:avLst/>
          </a:prstGeom>
        </p:spPr>
      </p:pic>
      <p:sp>
        <p:nvSpPr>
          <p:cNvPr id="7" name="TextBox 6"/>
          <p:cNvSpPr txBox="1"/>
          <p:nvPr/>
        </p:nvSpPr>
        <p:spPr>
          <a:xfrm>
            <a:off x="222250" y="5994400"/>
            <a:ext cx="2463800" cy="646331"/>
          </a:xfrm>
          <a:prstGeom prst="rect">
            <a:avLst/>
          </a:prstGeom>
          <a:noFill/>
        </p:spPr>
        <p:txBody>
          <a:bodyPr wrap="square" rtlCol="0">
            <a:spAutoFit/>
          </a:bodyPr>
          <a:lstStyle/>
          <a:p>
            <a:r>
              <a:rPr lang="en-US" dirty="0" smtClean="0"/>
              <a:t>100% oxygen source </a:t>
            </a:r>
          </a:p>
          <a:p>
            <a:r>
              <a:rPr lang="en-US" dirty="0" smtClean="0"/>
              <a:t>Flow rate &lt;60L/min</a:t>
            </a:r>
            <a:endParaRPr lang="en-US" dirty="0"/>
          </a:p>
        </p:txBody>
      </p:sp>
      <p:pic>
        <p:nvPicPr>
          <p:cNvPr id="8" name="Picture 7" descr="Unknown-2.jpe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994400" y="2705100"/>
            <a:ext cx="2463800" cy="3289300"/>
          </a:xfrm>
          <a:prstGeom prst="rect">
            <a:avLst/>
          </a:prstGeom>
        </p:spPr>
      </p:pic>
      <p:sp>
        <p:nvSpPr>
          <p:cNvPr id="9" name="TextBox 8"/>
          <p:cNvSpPr txBox="1"/>
          <p:nvPr/>
        </p:nvSpPr>
        <p:spPr>
          <a:xfrm>
            <a:off x="5994400" y="5994400"/>
            <a:ext cx="2463800" cy="646331"/>
          </a:xfrm>
          <a:prstGeom prst="rect">
            <a:avLst/>
          </a:prstGeom>
          <a:noFill/>
        </p:spPr>
        <p:txBody>
          <a:bodyPr wrap="square" rtlCol="0">
            <a:spAutoFit/>
          </a:bodyPr>
          <a:lstStyle/>
          <a:p>
            <a:r>
              <a:rPr lang="en-US" dirty="0" smtClean="0"/>
              <a:t>Fio2-60 to 100%</a:t>
            </a:r>
          </a:p>
          <a:p>
            <a:r>
              <a:rPr lang="en-US" dirty="0" smtClean="0"/>
              <a:t>Flow rate adjustable </a:t>
            </a:r>
            <a:endParaRPr lang="en-US" dirty="0"/>
          </a:p>
        </p:txBody>
      </p:sp>
    </p:spTree>
    <p:extLst>
      <p:ext uri="{BB962C8B-B14F-4D97-AF65-F5344CB8AC3E}">
        <p14:creationId xmlns:p14="http://schemas.microsoft.com/office/powerpoint/2010/main" xmlns="" val="4236387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a:bodyPr>
          <a:lstStyle/>
          <a:p>
            <a:r>
              <a:rPr lang="en-US" dirty="0" smtClean="0"/>
              <a:t>A 75 year old man with a long history of smoking, choric lung disease, and treatment non compliance is brought to the emergency department with c/o progressive dyspnea. The patient is awake, alert, and in moderate respiratory distress, with evident use of accessory muscles during inspiration and expiration and </a:t>
            </a:r>
            <a:r>
              <a:rPr lang="en-US" dirty="0" err="1" smtClean="0"/>
              <a:t>rr</a:t>
            </a:r>
            <a:r>
              <a:rPr lang="en-US" dirty="0" smtClean="0"/>
              <a:t> of 30 breathes per min. There are expiratory wheezes.</a:t>
            </a:r>
            <a:endParaRPr lang="en-US" dirty="0"/>
          </a:p>
        </p:txBody>
      </p:sp>
    </p:spTree>
    <p:extLst>
      <p:ext uri="{BB962C8B-B14F-4D97-AF65-F5344CB8AC3E}">
        <p14:creationId xmlns:p14="http://schemas.microsoft.com/office/powerpoint/2010/main" xmlns="" val="33438558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known-3.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42900" y="374650"/>
            <a:ext cx="2857500" cy="2292350"/>
          </a:xfrm>
          <a:prstGeom prst="rect">
            <a:avLst/>
          </a:prstGeom>
        </p:spPr>
      </p:pic>
      <p:sp>
        <p:nvSpPr>
          <p:cNvPr id="4" name="TextBox 3"/>
          <p:cNvSpPr txBox="1"/>
          <p:nvPr/>
        </p:nvSpPr>
        <p:spPr>
          <a:xfrm>
            <a:off x="342900" y="2381250"/>
            <a:ext cx="2857500" cy="646331"/>
          </a:xfrm>
          <a:prstGeom prst="rect">
            <a:avLst/>
          </a:prstGeom>
          <a:noFill/>
        </p:spPr>
        <p:txBody>
          <a:bodyPr wrap="square" rtlCol="0">
            <a:spAutoFit/>
          </a:bodyPr>
          <a:lstStyle/>
          <a:p>
            <a:r>
              <a:rPr lang="en-US" dirty="0" smtClean="0"/>
              <a:t>Flow rate- 6l/min minimum</a:t>
            </a:r>
          </a:p>
          <a:p>
            <a:r>
              <a:rPr lang="en-US" dirty="0" smtClean="0"/>
              <a:t>Fio2-40%</a:t>
            </a:r>
            <a:endParaRPr lang="en-US" dirty="0"/>
          </a:p>
        </p:txBody>
      </p:sp>
      <p:pic>
        <p:nvPicPr>
          <p:cNvPr id="5" name="Picture 4" descr="Unknown-4.jpe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708650" y="374650"/>
            <a:ext cx="2857500" cy="2006600"/>
          </a:xfrm>
          <a:prstGeom prst="rect">
            <a:avLst/>
          </a:prstGeom>
        </p:spPr>
      </p:pic>
      <p:sp>
        <p:nvSpPr>
          <p:cNvPr id="6" name="TextBox 5"/>
          <p:cNvSpPr txBox="1"/>
          <p:nvPr/>
        </p:nvSpPr>
        <p:spPr>
          <a:xfrm>
            <a:off x="5708650" y="2381250"/>
            <a:ext cx="2609850" cy="646331"/>
          </a:xfrm>
          <a:prstGeom prst="rect">
            <a:avLst/>
          </a:prstGeom>
          <a:noFill/>
        </p:spPr>
        <p:txBody>
          <a:bodyPr wrap="square" rtlCol="0">
            <a:spAutoFit/>
          </a:bodyPr>
          <a:lstStyle/>
          <a:p>
            <a:r>
              <a:rPr lang="en-US" dirty="0" smtClean="0"/>
              <a:t>Maximum fi02-40-60%</a:t>
            </a:r>
          </a:p>
          <a:p>
            <a:r>
              <a:rPr lang="en-US" dirty="0" smtClean="0"/>
              <a:t>Minimum flowrate-8l/min</a:t>
            </a:r>
            <a:endParaRPr lang="en-US" dirty="0"/>
          </a:p>
        </p:txBody>
      </p:sp>
      <p:pic>
        <p:nvPicPr>
          <p:cNvPr id="7" name="Picture 6" descr="Unknown-5.jpe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342900" y="3422650"/>
            <a:ext cx="2038350" cy="2038350"/>
          </a:xfrm>
          <a:prstGeom prst="rect">
            <a:avLst/>
          </a:prstGeom>
        </p:spPr>
      </p:pic>
      <p:sp>
        <p:nvSpPr>
          <p:cNvPr id="8" name="TextBox 7"/>
          <p:cNvSpPr txBox="1"/>
          <p:nvPr/>
        </p:nvSpPr>
        <p:spPr>
          <a:xfrm>
            <a:off x="342900" y="5461000"/>
            <a:ext cx="2451100" cy="923330"/>
          </a:xfrm>
          <a:prstGeom prst="rect">
            <a:avLst/>
          </a:prstGeom>
          <a:noFill/>
        </p:spPr>
        <p:txBody>
          <a:bodyPr wrap="square" rtlCol="0">
            <a:spAutoFit/>
          </a:bodyPr>
          <a:lstStyle/>
          <a:p>
            <a:r>
              <a:rPr lang="en-US" dirty="0" smtClean="0"/>
              <a:t>Maximum fi02-44%</a:t>
            </a:r>
          </a:p>
          <a:p>
            <a:r>
              <a:rPr lang="en-US" dirty="0" smtClean="0"/>
              <a:t>Minimum flow rate1l/min </a:t>
            </a:r>
            <a:endParaRPr lang="en-US" dirty="0"/>
          </a:p>
        </p:txBody>
      </p:sp>
      <p:pic>
        <p:nvPicPr>
          <p:cNvPr id="9" name="Picture 8" descr="Unknown-6.jpe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76850" y="3429000"/>
            <a:ext cx="2712825" cy="2032000"/>
          </a:xfrm>
          <a:prstGeom prst="rect">
            <a:avLst/>
          </a:prstGeom>
        </p:spPr>
      </p:pic>
      <p:sp>
        <p:nvSpPr>
          <p:cNvPr id="10" name="TextBox 9"/>
          <p:cNvSpPr txBox="1"/>
          <p:nvPr/>
        </p:nvSpPr>
        <p:spPr>
          <a:xfrm>
            <a:off x="5276850" y="5461000"/>
            <a:ext cx="3041650" cy="646331"/>
          </a:xfrm>
          <a:prstGeom prst="rect">
            <a:avLst/>
          </a:prstGeom>
          <a:noFill/>
        </p:spPr>
        <p:txBody>
          <a:bodyPr wrap="square" rtlCol="0">
            <a:spAutoFit/>
          </a:bodyPr>
          <a:lstStyle/>
          <a:p>
            <a:r>
              <a:rPr lang="en-US" dirty="0" smtClean="0"/>
              <a:t>Maximum fi02-40-50%</a:t>
            </a:r>
          </a:p>
          <a:p>
            <a:r>
              <a:rPr lang="en-US" dirty="0" smtClean="0"/>
              <a:t>Minimum flow rate-8l/min</a:t>
            </a:r>
            <a:endParaRPr lang="en-US" dirty="0"/>
          </a:p>
        </p:txBody>
      </p:sp>
    </p:spTree>
    <p:extLst>
      <p:ext uri="{BB962C8B-B14F-4D97-AF65-F5344CB8AC3E}">
        <p14:creationId xmlns:p14="http://schemas.microsoft.com/office/powerpoint/2010/main" xmlns="" val="27620352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t>
            </a:r>
            <a:r>
              <a:rPr lang="en-US" dirty="0" smtClean="0"/>
              <a:t>THERAPIES </a:t>
            </a:r>
            <a:endParaRPr lang="en-US" dirty="0"/>
          </a:p>
        </p:txBody>
      </p:sp>
      <p:sp>
        <p:nvSpPr>
          <p:cNvPr id="3" name="Content Placeholder 2"/>
          <p:cNvSpPr>
            <a:spLocks noGrp="1"/>
          </p:cNvSpPr>
          <p:nvPr>
            <p:ph idx="1"/>
          </p:nvPr>
        </p:nvSpPr>
        <p:spPr/>
        <p:txBody>
          <a:bodyPr/>
          <a:lstStyle/>
          <a:p>
            <a:pPr marL="514350" indent="-514350" algn="ctr">
              <a:buFont typeface="+mj-lt"/>
              <a:buAutoNum type="arabicPeriod" startAt="2"/>
            </a:pPr>
            <a:r>
              <a:rPr lang="en-US" dirty="0" smtClean="0">
                <a:solidFill>
                  <a:srgbClr val="FF0000"/>
                </a:solidFill>
              </a:rPr>
              <a:t>Non invasive ventilation :</a:t>
            </a:r>
          </a:p>
          <a:p>
            <a:pPr marL="514350" indent="-514350" algn="ctr">
              <a:buFont typeface="+mj-lt"/>
              <a:buAutoNum type="arabicPeriod" startAt="2"/>
            </a:pPr>
            <a:endParaRPr lang="en-US" dirty="0">
              <a:solidFill>
                <a:srgbClr val="FF0000"/>
              </a:solidFill>
            </a:endParaRPr>
          </a:p>
        </p:txBody>
      </p:sp>
    </p:spTree>
    <p:extLst>
      <p:ext uri="{BB962C8B-B14F-4D97-AF65-F5344CB8AC3E}">
        <p14:creationId xmlns:p14="http://schemas.microsoft.com/office/powerpoint/2010/main" xmlns="" val="29558685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ummary-for-providing-acute-non-invasive-ventilation-NIV.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63500"/>
            <a:ext cx="9144000" cy="6723529"/>
          </a:xfrm>
          <a:prstGeom prst="rect">
            <a:avLst/>
          </a:prstGeom>
        </p:spPr>
      </p:pic>
    </p:spTree>
    <p:extLst>
      <p:ext uri="{BB962C8B-B14F-4D97-AF65-F5344CB8AC3E}">
        <p14:creationId xmlns:p14="http://schemas.microsoft.com/office/powerpoint/2010/main" xmlns="" val="25316427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3112"/>
          </a:xfrm>
        </p:spPr>
        <p:txBody>
          <a:bodyPr>
            <a:normAutofit/>
          </a:bodyPr>
          <a:lstStyle/>
          <a:p>
            <a:r>
              <a:rPr lang="en-US" sz="2800" dirty="0" smtClean="0"/>
              <a:t>MONITORING IN NIV</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4180674185"/>
              </p:ext>
            </p:extLst>
          </p:nvPr>
        </p:nvGraphicFramePr>
        <p:xfrm>
          <a:off x="457200" y="1174750"/>
          <a:ext cx="8229600" cy="5302251"/>
        </p:xfrm>
        <a:graphic>
          <a:graphicData uri="http://schemas.openxmlformats.org/drawingml/2006/table">
            <a:tbl>
              <a:tblPr firstRow="1" bandRow="1">
                <a:tableStyleId>{5C22544A-7EE6-4342-B048-85BDC9FD1C3A}</a:tableStyleId>
              </a:tblPr>
              <a:tblGrid>
                <a:gridCol w="2241550"/>
                <a:gridCol w="5988050"/>
              </a:tblGrid>
              <a:tr h="3287396">
                <a:tc>
                  <a:txBody>
                    <a:bodyPr/>
                    <a:lstStyle/>
                    <a:p>
                      <a:r>
                        <a:rPr lang="en-US" dirty="0" smtClean="0"/>
                        <a:t>Clinical parameters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Comfort</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Tolerance to interface</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Respiratory rate</a:t>
                      </a:r>
                      <a:br>
                        <a:rPr lang="en-US" sz="1800" b="1" kern="1200" dirty="0" smtClean="0">
                          <a:solidFill>
                            <a:schemeClr val="lt1"/>
                          </a:solidFill>
                          <a:effectLst/>
                          <a:latin typeface="+mn-lt"/>
                          <a:ea typeface="+mn-ea"/>
                          <a:cs typeface="+mn-cs"/>
                        </a:rPr>
                      </a:br>
                      <a:r>
                        <a:rPr lang="en-US" sz="1800" b="1" kern="1200" dirty="0" err="1" smtClean="0">
                          <a:solidFill>
                            <a:schemeClr val="lt1"/>
                          </a:solidFill>
                          <a:effectLst/>
                          <a:latin typeface="+mn-lt"/>
                          <a:ea typeface="+mn-ea"/>
                          <a:cs typeface="+mn-cs"/>
                        </a:rPr>
                        <a:t>Dyspnoea</a:t>
                      </a:r>
                      <a:r>
                        <a:rPr lang="en-US" sz="1800" b="1" kern="1200" dirty="0" smtClean="0">
                          <a:solidFill>
                            <a:schemeClr val="lt1"/>
                          </a:solidFill>
                          <a:effectLst/>
                          <a:latin typeface="+mn-lt"/>
                          <a:ea typeface="+mn-ea"/>
                          <a:cs typeface="+mn-cs"/>
                        </a:rPr>
                        <a:t> and use of accessory muscles</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Consciousness-sensorium (GCS, Kelly–</a:t>
                      </a:r>
                      <a:r>
                        <a:rPr lang="en-US" sz="1800" b="1" kern="1200" dirty="0" err="1" smtClean="0">
                          <a:solidFill>
                            <a:schemeClr val="lt1"/>
                          </a:solidFill>
                          <a:effectLst/>
                          <a:latin typeface="+mn-lt"/>
                          <a:ea typeface="+mn-ea"/>
                          <a:cs typeface="+mn-cs"/>
                        </a:rPr>
                        <a:t>Matthay</a:t>
                      </a:r>
                      <a:r>
                        <a:rPr lang="en-US" sz="1800" b="1" kern="1200" dirty="0" smtClean="0">
                          <a:solidFill>
                            <a:schemeClr val="lt1"/>
                          </a:solidFill>
                          <a:effectLst/>
                          <a:latin typeface="+mn-lt"/>
                          <a:ea typeface="+mn-ea"/>
                          <a:cs typeface="+mn-cs"/>
                        </a:rPr>
                        <a:t> score)</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Ability to protect the upper airways and presence of an effective cough reflex</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 Gastric distention</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Disease severity scores (APACHE II)</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Sedation-delirium scores</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Monitoring of side-effects</a:t>
                      </a:r>
                      <a:endParaRPr lang="en-US" dirty="0" smtClean="0"/>
                    </a:p>
                  </a:txBody>
                  <a:tcPr/>
                </a:tc>
              </a:tr>
              <a:tr h="2014855">
                <a:tc>
                  <a:txBody>
                    <a:bodyPr/>
                    <a:lstStyle/>
                    <a:p>
                      <a:r>
                        <a:rPr lang="en-US" dirty="0" smtClean="0"/>
                        <a:t>Physiological parameters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Oxygen saturation</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Arterial blood gas analysis (pH, PaCO2, PaO2)</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Transcutaneous CO2</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End-tidal CO2</a:t>
                      </a:r>
                      <a:br>
                        <a:rPr lang="en-US" sz="1800" kern="1200" dirty="0" smtClean="0">
                          <a:solidFill>
                            <a:schemeClr val="dk1"/>
                          </a:solidFill>
                          <a:effectLst/>
                          <a:latin typeface="+mn-lt"/>
                          <a:ea typeface="+mn-ea"/>
                          <a:cs typeface="+mn-cs"/>
                        </a:rPr>
                      </a:br>
                      <a:endParaRPr lang="en-US" dirty="0" smtClean="0"/>
                    </a:p>
                    <a:p>
                      <a:endParaRPr lang="en-US" dirty="0"/>
                    </a:p>
                  </a:txBody>
                  <a:tcPr/>
                </a:tc>
              </a:tr>
            </a:tbl>
          </a:graphicData>
        </a:graphic>
      </p:graphicFrame>
    </p:spTree>
    <p:extLst>
      <p:ext uri="{BB962C8B-B14F-4D97-AF65-F5344CB8AC3E}">
        <p14:creationId xmlns:p14="http://schemas.microsoft.com/office/powerpoint/2010/main" xmlns="" val="11363963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529348160"/>
              </p:ext>
            </p:extLst>
          </p:nvPr>
        </p:nvGraphicFramePr>
        <p:xfrm>
          <a:off x="444500" y="474980"/>
          <a:ext cx="8128000" cy="6202680"/>
        </p:xfrm>
        <a:graphic>
          <a:graphicData uri="http://schemas.openxmlformats.org/drawingml/2006/table">
            <a:tbl>
              <a:tblPr firstRow="1" bandRow="1">
                <a:tableStyleId>{5C22544A-7EE6-4342-B048-85BDC9FD1C3A}</a:tableStyleId>
              </a:tblPr>
              <a:tblGrid>
                <a:gridCol w="2603500"/>
                <a:gridCol w="5524500"/>
              </a:tblGrid>
              <a:tr h="1958340">
                <a:tc>
                  <a:txBody>
                    <a:bodyPr/>
                    <a:lstStyle/>
                    <a:p>
                      <a:r>
                        <a:rPr lang="en-US" dirty="0" err="1" smtClean="0"/>
                        <a:t>Ventilatory</a:t>
                      </a:r>
                      <a:r>
                        <a:rPr lang="en-US" dirty="0" smtClean="0"/>
                        <a:t> parameters</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lt1"/>
                          </a:solidFill>
                          <a:effectLst/>
                          <a:latin typeface="+mn-lt"/>
                          <a:ea typeface="+mn-ea"/>
                          <a:cs typeface="+mn-cs"/>
                        </a:rPr>
                        <a:t>Respiratory frequency</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VTE, V′E</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Leaks</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Waveforms (flow–time, pressure–time, </a:t>
                      </a:r>
                      <a:r>
                        <a:rPr lang="en-US" sz="1800" b="1" kern="1200" dirty="0" err="1" smtClean="0">
                          <a:solidFill>
                            <a:schemeClr val="lt1"/>
                          </a:solidFill>
                          <a:effectLst/>
                          <a:latin typeface="+mn-lt"/>
                          <a:ea typeface="+mn-ea"/>
                          <a:cs typeface="+mn-cs"/>
                        </a:rPr>
                        <a:t>capnography</a:t>
                      </a:r>
                      <a:r>
                        <a:rPr lang="en-US" sz="1800" b="1" kern="1200" dirty="0" smtClean="0">
                          <a:solidFill>
                            <a:schemeClr val="lt1"/>
                          </a:solidFill>
                          <a:effectLst/>
                          <a:latin typeface="+mn-lt"/>
                          <a:ea typeface="+mn-ea"/>
                          <a:cs typeface="+mn-cs"/>
                        </a:rPr>
                        <a:t>)</a:t>
                      </a:r>
                      <a:br>
                        <a:rPr lang="en-US" sz="1800" b="1" kern="1200" dirty="0" smtClean="0">
                          <a:solidFill>
                            <a:schemeClr val="lt1"/>
                          </a:solidFill>
                          <a:effectLst/>
                          <a:latin typeface="+mn-lt"/>
                          <a:ea typeface="+mn-ea"/>
                          <a:cs typeface="+mn-cs"/>
                        </a:rPr>
                      </a:br>
                      <a:r>
                        <a:rPr lang="en-US" sz="1800" b="1" kern="1200" dirty="0" err="1" smtClean="0">
                          <a:solidFill>
                            <a:schemeClr val="lt1"/>
                          </a:solidFill>
                          <a:effectLst/>
                          <a:latin typeface="+mn-lt"/>
                          <a:ea typeface="+mn-ea"/>
                          <a:cs typeface="+mn-cs"/>
                        </a:rPr>
                        <a:t>PEEPi</a:t>
                      </a:r>
                      <a:r>
                        <a:rPr lang="en-US" sz="1800" b="1" kern="1200" dirty="0" smtClean="0">
                          <a:solidFill>
                            <a:schemeClr val="lt1"/>
                          </a:solidFill>
                          <a:effectLst/>
                          <a:latin typeface="+mn-lt"/>
                          <a:ea typeface="+mn-ea"/>
                          <a:cs typeface="+mn-cs"/>
                        </a:rPr>
                        <a:t/>
                      </a:r>
                      <a:br>
                        <a:rPr lang="en-US" sz="1800" b="1" kern="1200" dirty="0" smtClean="0">
                          <a:solidFill>
                            <a:schemeClr val="lt1"/>
                          </a:solidFill>
                          <a:effectLst/>
                          <a:latin typeface="+mn-lt"/>
                          <a:ea typeface="+mn-ea"/>
                          <a:cs typeface="+mn-cs"/>
                        </a:rPr>
                      </a:br>
                      <a:r>
                        <a:rPr lang="en-US" sz="1800" b="1" kern="1200" dirty="0" smtClean="0">
                          <a:solidFill>
                            <a:schemeClr val="lt1"/>
                          </a:solidFill>
                          <a:effectLst/>
                          <a:latin typeface="+mn-lt"/>
                          <a:ea typeface="+mn-ea"/>
                          <a:cs typeface="+mn-cs"/>
                        </a:rPr>
                        <a:t>Patient–ventilator interaction</a:t>
                      </a:r>
                      <a:br>
                        <a:rPr lang="en-US" sz="1800" b="1" kern="1200" dirty="0" smtClean="0">
                          <a:solidFill>
                            <a:schemeClr val="lt1"/>
                          </a:solidFill>
                          <a:effectLst/>
                          <a:latin typeface="+mn-lt"/>
                          <a:ea typeface="+mn-ea"/>
                          <a:cs typeface="+mn-cs"/>
                        </a:rPr>
                      </a:br>
                      <a:endParaRPr lang="en-US" dirty="0" smtClean="0"/>
                    </a:p>
                    <a:p>
                      <a:endParaRPr lang="en-US" dirty="0"/>
                    </a:p>
                  </a:txBody>
                  <a:tcPr/>
                </a:tc>
              </a:tr>
              <a:tr h="1958340">
                <a:tc>
                  <a:txBody>
                    <a:bodyPr/>
                    <a:lstStyle/>
                    <a:p>
                      <a:r>
                        <a:rPr lang="en-US" dirty="0" smtClean="0"/>
                        <a:t>Cardiac parameters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Blood pressure</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ECG</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Echocardiography#</a:t>
                      </a:r>
                      <a:br>
                        <a:rPr lang="en-US" sz="1800" kern="1200" dirty="0" smtClean="0">
                          <a:solidFill>
                            <a:schemeClr val="dk1"/>
                          </a:solidFill>
                          <a:effectLst/>
                          <a:latin typeface="+mn-lt"/>
                          <a:ea typeface="+mn-ea"/>
                          <a:cs typeface="+mn-cs"/>
                        </a:rPr>
                      </a:br>
                      <a:endParaRPr lang="en-US" dirty="0" smtClean="0"/>
                    </a:p>
                    <a:p>
                      <a:endParaRPr lang="en-US" dirty="0"/>
                    </a:p>
                  </a:txBody>
                  <a:tcPr/>
                </a:tc>
              </a:tr>
              <a:tr h="1958340">
                <a:tc>
                  <a:txBody>
                    <a:bodyPr/>
                    <a:lstStyle/>
                    <a:p>
                      <a:r>
                        <a:rPr lang="en-US" dirty="0" smtClean="0"/>
                        <a:t>Others </a:t>
                      </a:r>
                      <a:endParaRPr lang="en-US"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Radiological evaluation (chest radiography, computed tomography#)</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Lung and diaphragm ultrasonography </a:t>
                      </a:r>
                      <a:endParaRPr lang="en-US" dirty="0" smtClean="0"/>
                    </a:p>
                    <a:p>
                      <a:endParaRPr lang="en-US" dirty="0"/>
                    </a:p>
                  </a:txBody>
                  <a:tcPr/>
                </a:tc>
              </a:tr>
            </a:tbl>
          </a:graphicData>
        </a:graphic>
      </p:graphicFrame>
    </p:spTree>
    <p:extLst>
      <p:ext uri="{BB962C8B-B14F-4D97-AF65-F5344CB8AC3E}">
        <p14:creationId xmlns:p14="http://schemas.microsoft.com/office/powerpoint/2010/main" xmlns="" val="26778455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3151"/>
            <a:ext cx="8229600" cy="507999"/>
          </a:xfrm>
        </p:spPr>
        <p:txBody>
          <a:bodyPr>
            <a:normAutofit fontScale="90000"/>
          </a:bodyPr>
          <a:lstStyle/>
          <a:p>
            <a:r>
              <a:rPr lang="en-US" sz="2800" dirty="0" smtClean="0"/>
              <a:t>Levels of monitoring </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04313349"/>
              </p:ext>
            </p:extLst>
          </p:nvPr>
        </p:nvGraphicFramePr>
        <p:xfrm>
          <a:off x="261865" y="605097"/>
          <a:ext cx="8424935" cy="6501315"/>
        </p:xfrm>
        <a:graphic>
          <a:graphicData uri="http://schemas.openxmlformats.org/drawingml/2006/table">
            <a:tbl>
              <a:tblPr firstRow="1" bandRow="1">
                <a:tableStyleId>{5C22544A-7EE6-4342-B048-85BDC9FD1C3A}</a:tableStyleId>
              </a:tblPr>
              <a:tblGrid>
                <a:gridCol w="3302366"/>
                <a:gridCol w="2015224"/>
                <a:gridCol w="1801039"/>
                <a:gridCol w="1306306"/>
              </a:tblGrid>
              <a:tr h="374834">
                <a:tc>
                  <a:txBody>
                    <a:bodyPr/>
                    <a:lstStyle/>
                    <a:p>
                      <a:endParaRPr lang="en-US" dirty="0"/>
                    </a:p>
                  </a:txBody>
                  <a:tcPr/>
                </a:tc>
                <a:tc>
                  <a:txBody>
                    <a:bodyPr/>
                    <a:lstStyle/>
                    <a:p>
                      <a:r>
                        <a:rPr lang="en-US" dirty="0" smtClean="0"/>
                        <a:t>General ward</a:t>
                      </a:r>
                      <a:endParaRPr lang="en-US" dirty="0"/>
                    </a:p>
                  </a:txBody>
                  <a:tcPr/>
                </a:tc>
                <a:tc>
                  <a:txBody>
                    <a:bodyPr/>
                    <a:lstStyle/>
                    <a:p>
                      <a:r>
                        <a:rPr lang="en-US" dirty="0" err="1" smtClean="0"/>
                        <a:t>hdu</a:t>
                      </a:r>
                      <a:endParaRPr lang="en-US" dirty="0"/>
                    </a:p>
                  </a:txBody>
                  <a:tcPr/>
                </a:tc>
                <a:tc>
                  <a:txBody>
                    <a:bodyPr/>
                    <a:lstStyle/>
                    <a:p>
                      <a:r>
                        <a:rPr lang="en-US" dirty="0" err="1" smtClean="0"/>
                        <a:t>icu</a:t>
                      </a:r>
                      <a:endParaRPr lang="en-US" dirty="0"/>
                    </a:p>
                  </a:txBody>
                  <a:tcPr/>
                </a:tc>
              </a:tr>
              <a:tr h="5878069">
                <a:tc>
                  <a:txBody>
                    <a:bodyPr/>
                    <a:lstStyle/>
                    <a:p>
                      <a:r>
                        <a:rPr lang="en-US" sz="1800" kern="1200" dirty="0" smtClean="0">
                          <a:solidFill>
                            <a:schemeClr val="dk1"/>
                          </a:solidFill>
                          <a:effectLst/>
                          <a:latin typeface="+mn-lt"/>
                          <a:ea typeface="+mn-ea"/>
                          <a:cs typeface="+mn-cs"/>
                        </a:rPr>
                        <a:t>Degree of severity of respiratory failure </a:t>
                      </a:r>
                      <a:endParaRPr lang="en-US" dirty="0" smtClean="0"/>
                    </a:p>
                    <a:p>
                      <a:r>
                        <a:rPr lang="en-US" sz="1800" kern="1200" dirty="0" smtClean="0">
                          <a:solidFill>
                            <a:schemeClr val="dk1"/>
                          </a:solidFill>
                          <a:effectLst/>
                          <a:latin typeface="+mn-lt"/>
                          <a:ea typeface="+mn-ea"/>
                          <a:cs typeface="+mn-cs"/>
                        </a:rPr>
                        <a:t>pH </a:t>
                      </a:r>
                      <a:br>
                        <a:rPr lang="en-US" sz="1800" kern="1200" dirty="0" smtClean="0">
                          <a:solidFill>
                            <a:schemeClr val="dk1"/>
                          </a:solidFill>
                          <a:effectLst/>
                          <a:latin typeface="+mn-lt"/>
                          <a:ea typeface="+mn-ea"/>
                          <a:cs typeface="+mn-cs"/>
                        </a:rPr>
                      </a:br>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Respiratory rate breaths·min-1 </a:t>
                      </a:r>
                      <a:endParaRPr lang="en-US" dirty="0" smtClean="0"/>
                    </a:p>
                    <a:p>
                      <a:r>
                        <a:rPr lang="en-US" sz="1800" kern="1200" dirty="0" smtClean="0">
                          <a:solidFill>
                            <a:schemeClr val="dk1"/>
                          </a:solidFill>
                          <a:effectLst/>
                          <a:latin typeface="+mn-lt"/>
                          <a:ea typeface="+mn-ea"/>
                          <a:cs typeface="+mn-cs"/>
                        </a:rPr>
                        <a:t>Restrictive disorders </a:t>
                      </a:r>
                    </a:p>
                    <a:p>
                      <a:endParaRPr lang="en-US" dirty="0" smtClean="0"/>
                    </a:p>
                    <a:p>
                      <a:r>
                        <a:rPr lang="en-US" sz="1800" kern="1200" dirty="0" smtClean="0">
                          <a:solidFill>
                            <a:schemeClr val="dk1"/>
                          </a:solidFill>
                          <a:effectLst/>
                          <a:latin typeface="+mn-lt"/>
                          <a:ea typeface="+mn-ea"/>
                          <a:cs typeface="+mn-cs"/>
                        </a:rPr>
                        <a:t>Obstructive disorders </a:t>
                      </a:r>
                    </a:p>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Level of consciousness </a:t>
                      </a:r>
                      <a:endParaRPr lang="en-US" dirty="0" smtClean="0"/>
                    </a:p>
                    <a:p>
                      <a:r>
                        <a:rPr lang="en-US" sz="1800" kern="1200" dirty="0" smtClean="0">
                          <a:solidFill>
                            <a:schemeClr val="dk1"/>
                          </a:solidFill>
                          <a:effectLst/>
                          <a:latin typeface="+mn-lt"/>
                          <a:ea typeface="+mn-ea"/>
                          <a:cs typeface="+mn-cs"/>
                        </a:rPr>
                        <a:t>GCS </a:t>
                      </a:r>
                    </a:p>
                    <a:p>
                      <a:endParaRPr lang="en-US" dirty="0" smtClean="0"/>
                    </a:p>
                    <a:p>
                      <a:r>
                        <a:rPr lang="en-US" sz="1800" kern="1200" dirty="0" smtClean="0">
                          <a:solidFill>
                            <a:schemeClr val="dk1"/>
                          </a:solidFill>
                          <a:effectLst/>
                          <a:latin typeface="+mn-lt"/>
                          <a:ea typeface="+mn-ea"/>
                          <a:cs typeface="+mn-cs"/>
                        </a:rPr>
                        <a:t> Failure of other organs</a:t>
                      </a:r>
                    </a:p>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 Oxygenation </a:t>
                      </a:r>
                    </a:p>
                    <a:p>
                      <a:endParaRPr lang="en-US" dirty="0" smtClean="0"/>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endParaRPr lang="en-US" sz="1800" kern="1200" dirty="0" smtClean="0">
                        <a:solidFill>
                          <a:schemeClr val="dk1"/>
                        </a:solidFill>
                        <a:effectLst/>
                        <a:latin typeface="+mn-lt"/>
                        <a:ea typeface="+mn-ea"/>
                        <a:cs typeface="+mn-cs"/>
                      </a:endParaRPr>
                    </a:p>
                    <a:p>
                      <a:r>
                        <a:rPr lang="en-US" sz="1800" kern="1200" dirty="0" smtClean="0">
                          <a:solidFill>
                            <a:schemeClr val="dk1"/>
                          </a:solidFill>
                          <a:effectLst/>
                          <a:latin typeface="+mn-lt"/>
                          <a:ea typeface="+mn-ea"/>
                          <a:cs typeface="+mn-cs"/>
                        </a:rPr>
                        <a:t>PaO2/FIO2 ratio</a:t>
                      </a:r>
                    </a:p>
                    <a:p>
                      <a:endParaRPr lang="en-US" dirty="0"/>
                    </a:p>
                  </a:txBody>
                  <a:tcPr/>
                </a:tc>
                <a:tc>
                  <a:txBody>
                    <a:bodyPr/>
                    <a:lstStyle/>
                    <a:p>
                      <a:r>
                        <a:rPr lang="en-US" dirty="0" smtClean="0"/>
                        <a:t>Mild</a:t>
                      </a:r>
                    </a:p>
                    <a:p>
                      <a:endParaRPr lang="en-US" dirty="0" smtClean="0"/>
                    </a:p>
                    <a:p>
                      <a:r>
                        <a:rPr lang="en-US" dirty="0" smtClean="0"/>
                        <a:t>7.35-7.30</a:t>
                      </a:r>
                    </a:p>
                    <a:p>
                      <a:endParaRPr lang="en-US" dirty="0" smtClean="0"/>
                    </a:p>
                    <a:p>
                      <a:endParaRPr lang="en-US" dirty="0" smtClean="0"/>
                    </a:p>
                    <a:p>
                      <a:r>
                        <a:rPr lang="en-US" dirty="0" smtClean="0"/>
                        <a:t>&lt;30</a:t>
                      </a:r>
                    </a:p>
                    <a:p>
                      <a:endParaRPr lang="en-US" dirty="0" smtClean="0"/>
                    </a:p>
                    <a:p>
                      <a:r>
                        <a:rPr lang="en-US" dirty="0" smtClean="0"/>
                        <a:t>&lt;25</a:t>
                      </a:r>
                    </a:p>
                    <a:p>
                      <a:endParaRPr lang="en-US" dirty="0" smtClean="0"/>
                    </a:p>
                    <a:p>
                      <a:endParaRPr lang="en-US" dirty="0" smtClean="0"/>
                    </a:p>
                    <a:p>
                      <a:r>
                        <a:rPr lang="en-US" dirty="0" smtClean="0"/>
                        <a:t>15</a:t>
                      </a:r>
                    </a:p>
                    <a:p>
                      <a:endParaRPr lang="en-US" dirty="0" smtClean="0"/>
                    </a:p>
                    <a:p>
                      <a:r>
                        <a:rPr lang="en-US" dirty="0" smtClean="0"/>
                        <a:t>No</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Corrected with low-flow oxygen (nasal prongs) </a:t>
                      </a:r>
                      <a:endParaRPr lang="en-US" dirty="0" smtClean="0"/>
                    </a:p>
                    <a:p>
                      <a:endParaRPr lang="en-US" dirty="0" smtClean="0"/>
                    </a:p>
                    <a:p>
                      <a:endParaRPr lang="en-US" dirty="0" smtClean="0"/>
                    </a:p>
                    <a:p>
                      <a:endParaRPr lang="en-US" dirty="0" smtClean="0"/>
                    </a:p>
                    <a:p>
                      <a:r>
                        <a:rPr lang="en-US" dirty="0" smtClean="0"/>
                        <a:t>&gt;150</a:t>
                      </a:r>
                    </a:p>
                    <a:p>
                      <a:endParaRPr lang="en-US" dirty="0"/>
                    </a:p>
                  </a:txBody>
                  <a:tcPr/>
                </a:tc>
                <a:tc>
                  <a:txBody>
                    <a:bodyPr/>
                    <a:lstStyle/>
                    <a:p>
                      <a:r>
                        <a:rPr lang="en-US" dirty="0" smtClean="0"/>
                        <a:t>Moderate</a:t>
                      </a:r>
                    </a:p>
                    <a:p>
                      <a:endParaRPr lang="en-US" dirty="0" smtClean="0"/>
                    </a:p>
                    <a:p>
                      <a:r>
                        <a:rPr lang="en-US" dirty="0" smtClean="0"/>
                        <a:t>7.30-7.20</a:t>
                      </a:r>
                    </a:p>
                    <a:p>
                      <a:endParaRPr lang="en-US" dirty="0" smtClean="0"/>
                    </a:p>
                    <a:p>
                      <a:endParaRPr lang="en-US" dirty="0" smtClean="0"/>
                    </a:p>
                    <a:p>
                      <a:r>
                        <a:rPr lang="en-US" dirty="0" smtClean="0"/>
                        <a:t>30-35</a:t>
                      </a:r>
                    </a:p>
                    <a:p>
                      <a:endParaRPr lang="en-US" dirty="0" smtClean="0"/>
                    </a:p>
                    <a:p>
                      <a:r>
                        <a:rPr lang="en-US" dirty="0" smtClean="0"/>
                        <a:t>25-35</a:t>
                      </a:r>
                    </a:p>
                    <a:p>
                      <a:endParaRPr lang="en-US" dirty="0" smtClean="0"/>
                    </a:p>
                    <a:p>
                      <a:endParaRPr lang="en-US" dirty="0" smtClean="0"/>
                    </a:p>
                    <a:p>
                      <a:r>
                        <a:rPr lang="en-US" dirty="0" smtClean="0"/>
                        <a:t>10-14</a:t>
                      </a:r>
                    </a:p>
                    <a:p>
                      <a:endParaRPr lang="en-US" dirty="0" smtClean="0"/>
                    </a:p>
                    <a:p>
                      <a:r>
                        <a:rPr lang="en-US" dirty="0" smtClean="0"/>
                        <a:t>Debatable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Corrected with high-flow oxygen (</a:t>
                      </a:r>
                      <a:r>
                        <a:rPr lang="en-US" sz="1800" kern="1200" dirty="0" err="1" smtClean="0">
                          <a:solidFill>
                            <a:schemeClr val="dk1"/>
                          </a:solidFill>
                          <a:effectLst/>
                          <a:latin typeface="+mn-lt"/>
                          <a:ea typeface="+mn-ea"/>
                          <a:cs typeface="+mn-cs"/>
                        </a:rPr>
                        <a:t>Venturi</a:t>
                      </a:r>
                      <a:r>
                        <a:rPr lang="en-US" sz="1800" kern="1200" dirty="0" smtClean="0">
                          <a:solidFill>
                            <a:schemeClr val="dk1"/>
                          </a:solidFill>
                          <a:effectLst/>
                          <a:latin typeface="+mn-lt"/>
                          <a:ea typeface="+mn-ea"/>
                          <a:cs typeface="+mn-cs"/>
                        </a:rPr>
                        <a:t> mask or </a:t>
                      </a:r>
                      <a:r>
                        <a:rPr lang="en-US" sz="1800" kern="1200" dirty="0" err="1" smtClean="0">
                          <a:solidFill>
                            <a:schemeClr val="dk1"/>
                          </a:solidFill>
                          <a:effectLst/>
                          <a:latin typeface="+mn-lt"/>
                          <a:ea typeface="+mn-ea"/>
                          <a:cs typeface="+mn-cs"/>
                        </a:rPr>
                        <a:t>nonrebreathing</a:t>
                      </a:r>
                      <a:r>
                        <a:rPr lang="en-US" sz="1800" kern="1200" dirty="0" smtClean="0">
                          <a:solidFill>
                            <a:schemeClr val="dk1"/>
                          </a:solidFill>
                          <a:effectLst/>
                          <a:latin typeface="+mn-lt"/>
                          <a:ea typeface="+mn-ea"/>
                          <a:cs typeface="+mn-cs"/>
                        </a:rPr>
                        <a:t> mask)</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&lt;150</a:t>
                      </a:r>
                      <a:endParaRPr lang="en-US" dirty="0" smtClean="0"/>
                    </a:p>
                    <a:p>
                      <a:r>
                        <a:rPr lang="en-US" dirty="0" smtClean="0"/>
                        <a:t> </a:t>
                      </a:r>
                      <a:endParaRPr lang="en-US" dirty="0"/>
                    </a:p>
                  </a:txBody>
                  <a:tcPr/>
                </a:tc>
                <a:tc>
                  <a:txBody>
                    <a:bodyPr/>
                    <a:lstStyle/>
                    <a:p>
                      <a:r>
                        <a:rPr lang="en-US" dirty="0" smtClean="0"/>
                        <a:t>Severe</a:t>
                      </a:r>
                    </a:p>
                    <a:p>
                      <a:endParaRPr lang="en-US" dirty="0" smtClean="0"/>
                    </a:p>
                    <a:p>
                      <a:r>
                        <a:rPr lang="en-US" dirty="0" smtClean="0"/>
                        <a:t>&lt;7.20</a:t>
                      </a:r>
                    </a:p>
                    <a:p>
                      <a:endParaRPr lang="en-US" dirty="0" smtClean="0"/>
                    </a:p>
                    <a:p>
                      <a:endParaRPr lang="en-US" dirty="0" smtClean="0"/>
                    </a:p>
                    <a:p>
                      <a:r>
                        <a:rPr lang="en-US" dirty="0" smtClean="0"/>
                        <a:t>&gt;35</a:t>
                      </a:r>
                    </a:p>
                    <a:p>
                      <a:endParaRPr lang="en-US" dirty="0" smtClean="0"/>
                    </a:p>
                    <a:p>
                      <a:r>
                        <a:rPr lang="en-US" dirty="0" smtClean="0"/>
                        <a:t>&gt;35</a:t>
                      </a:r>
                    </a:p>
                    <a:p>
                      <a:endParaRPr lang="en-US" dirty="0" smtClean="0"/>
                    </a:p>
                    <a:p>
                      <a:endParaRPr lang="en-US" dirty="0" smtClean="0"/>
                    </a:p>
                    <a:p>
                      <a:r>
                        <a:rPr lang="en-US" dirty="0" smtClean="0"/>
                        <a:t>&lt;10</a:t>
                      </a:r>
                    </a:p>
                    <a:p>
                      <a:endParaRPr lang="en-US" dirty="0" smtClean="0"/>
                    </a:p>
                    <a:p>
                      <a:r>
                        <a:rPr lang="en-US" dirty="0" smtClean="0"/>
                        <a:t>Yes</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Not corrected with high-flow oxygen </a:t>
                      </a:r>
                      <a:endParaRPr lang="en-US" dirty="0" smtClean="0"/>
                    </a:p>
                    <a:p>
                      <a:endParaRPr lang="en-US" dirty="0" smtClean="0"/>
                    </a:p>
                    <a:p>
                      <a:r>
                        <a:rPr lang="en-US" dirty="0" smtClean="0"/>
                        <a:t>&lt;100</a:t>
                      </a:r>
                      <a:endParaRPr lang="en-US" dirty="0"/>
                    </a:p>
                  </a:txBody>
                  <a:tcPr/>
                </a:tc>
              </a:tr>
            </a:tbl>
          </a:graphicData>
        </a:graphic>
      </p:graphicFrame>
    </p:spTree>
    <p:extLst>
      <p:ext uri="{BB962C8B-B14F-4D97-AF65-F5344CB8AC3E}">
        <p14:creationId xmlns:p14="http://schemas.microsoft.com/office/powerpoint/2010/main" xmlns="" val="4104990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xmlns="" val="3520048823"/>
              </p:ext>
            </p:extLst>
          </p:nvPr>
        </p:nvGraphicFramePr>
        <p:xfrm>
          <a:off x="476250" y="222250"/>
          <a:ext cx="8382000" cy="6217920"/>
        </p:xfrm>
        <a:graphic>
          <a:graphicData uri="http://schemas.openxmlformats.org/drawingml/2006/table">
            <a:tbl>
              <a:tblPr firstRow="1" bandRow="1">
                <a:tableStyleId>{5C22544A-7EE6-4342-B048-85BDC9FD1C3A}</a:tableStyleId>
              </a:tblPr>
              <a:tblGrid>
                <a:gridCol w="2095500"/>
                <a:gridCol w="2095500"/>
                <a:gridCol w="2095500"/>
                <a:gridCol w="2095500"/>
              </a:tblGrid>
              <a:tr h="2127250">
                <a:tc>
                  <a:txBody>
                    <a:bodyPr/>
                    <a:lstStyle/>
                    <a:p>
                      <a:r>
                        <a:rPr lang="en-US" dirty="0" smtClean="0"/>
                        <a:t>Gas exchange</a:t>
                      </a:r>
                      <a:r>
                        <a:rPr lang="en-US" baseline="0" dirty="0" smtClean="0"/>
                        <a:t> </a:t>
                      </a:r>
                    </a:p>
                    <a:p>
                      <a:r>
                        <a:rPr lang="en-US" sz="1800" b="1" kern="1200" dirty="0" smtClean="0">
                          <a:solidFill>
                            <a:schemeClr val="lt1"/>
                          </a:solidFill>
                          <a:effectLst/>
                          <a:latin typeface="+mn-lt"/>
                          <a:ea typeface="+mn-ea"/>
                          <a:cs typeface="+mn-cs"/>
                        </a:rPr>
                        <a:t>SpO2 </a:t>
                      </a:r>
                    </a:p>
                    <a:p>
                      <a:endParaRPr lang="en-US" dirty="0" smtClean="0"/>
                    </a:p>
                    <a:p>
                      <a:r>
                        <a:rPr lang="en-US" sz="1800" b="1" kern="1200" dirty="0" smtClean="0">
                          <a:solidFill>
                            <a:schemeClr val="lt1"/>
                          </a:solidFill>
                          <a:effectLst/>
                          <a:latin typeface="+mn-lt"/>
                          <a:ea typeface="+mn-ea"/>
                          <a:cs typeface="+mn-cs"/>
                        </a:rPr>
                        <a:t>ABG</a:t>
                      </a:r>
                    </a:p>
                    <a:p>
                      <a:endParaRPr lang="en-US" dirty="0" smtClean="0"/>
                    </a:p>
                    <a:p>
                      <a:r>
                        <a:rPr lang="en-US" sz="1800" b="1" kern="1200" dirty="0" smtClean="0">
                          <a:solidFill>
                            <a:schemeClr val="lt1"/>
                          </a:solidFill>
                          <a:effectLst/>
                          <a:latin typeface="+mn-lt"/>
                          <a:ea typeface="+mn-ea"/>
                          <a:cs typeface="+mn-cs"/>
                        </a:rPr>
                        <a:t>PtcCO2</a:t>
                      </a:r>
                      <a:br>
                        <a:rPr lang="en-US" sz="1800" b="1" kern="1200" dirty="0" smtClean="0">
                          <a:solidFill>
                            <a:schemeClr val="lt1"/>
                          </a:solidFill>
                          <a:effectLst/>
                          <a:latin typeface="+mn-lt"/>
                          <a:ea typeface="+mn-ea"/>
                          <a:cs typeface="+mn-cs"/>
                        </a:rPr>
                      </a:br>
                      <a:endParaRPr lang="en-US" dirty="0" smtClean="0"/>
                    </a:p>
                    <a:p>
                      <a:endParaRPr lang="en-US" dirty="0"/>
                    </a:p>
                  </a:txBody>
                  <a:tcPr/>
                </a:tc>
                <a:tc>
                  <a:txBody>
                    <a:bodyPr/>
                    <a:lstStyle/>
                    <a:p>
                      <a:endParaRPr lang="en-US" dirty="0" smtClean="0"/>
                    </a:p>
                    <a:p>
                      <a:r>
                        <a:rPr lang="en-US" dirty="0" smtClean="0"/>
                        <a:t>Every2-4 hours</a:t>
                      </a:r>
                    </a:p>
                    <a:p>
                      <a:endParaRPr lang="en-US" dirty="0" smtClean="0"/>
                    </a:p>
                    <a:p>
                      <a:r>
                        <a:rPr lang="en-US" dirty="0" smtClean="0"/>
                        <a:t>Every 8 hours </a:t>
                      </a:r>
                    </a:p>
                    <a:p>
                      <a:endParaRPr lang="en-US" dirty="0" smtClean="0"/>
                    </a:p>
                    <a:p>
                      <a:r>
                        <a:rPr lang="en-US" dirty="0" smtClean="0"/>
                        <a:t>Not indicated </a:t>
                      </a:r>
                      <a:endParaRPr lang="en-US" dirty="0"/>
                    </a:p>
                  </a:txBody>
                  <a:tcPr/>
                </a:tc>
                <a:tc>
                  <a:txBody>
                    <a:bodyPr/>
                    <a:lstStyle/>
                    <a:p>
                      <a:endParaRPr lang="en-US" dirty="0" smtClean="0"/>
                    </a:p>
                    <a:p>
                      <a:r>
                        <a:rPr lang="en-US" dirty="0" smtClean="0"/>
                        <a:t>Continuous</a:t>
                      </a:r>
                    </a:p>
                    <a:p>
                      <a:endParaRPr lang="en-US" dirty="0" smtClean="0"/>
                    </a:p>
                    <a:p>
                      <a:r>
                        <a:rPr lang="en-US" dirty="0" smtClean="0"/>
                        <a:t>Every 2-4 hours</a:t>
                      </a:r>
                    </a:p>
                    <a:p>
                      <a:endParaRPr lang="en-US" dirty="0" smtClean="0"/>
                    </a:p>
                    <a:p>
                      <a:r>
                        <a:rPr lang="en-US" dirty="0" smtClean="0"/>
                        <a:t>Indicated </a:t>
                      </a:r>
                      <a:endParaRPr lang="en-US" dirty="0"/>
                    </a:p>
                  </a:txBody>
                  <a:tcPr/>
                </a:tc>
                <a:tc>
                  <a:txBody>
                    <a:bodyPr/>
                    <a:lstStyle/>
                    <a:p>
                      <a:endParaRPr lang="en-US" dirty="0" smtClean="0"/>
                    </a:p>
                    <a:p>
                      <a:r>
                        <a:rPr lang="en-US" dirty="0" smtClean="0"/>
                        <a:t>Continuous </a:t>
                      </a:r>
                    </a:p>
                    <a:p>
                      <a:endParaRPr lang="en-US" dirty="0" smtClean="0"/>
                    </a:p>
                    <a:p>
                      <a:r>
                        <a:rPr lang="en-US" dirty="0" smtClean="0"/>
                        <a:t>Frequent by arterial line </a:t>
                      </a:r>
                    </a:p>
                    <a:p>
                      <a:r>
                        <a:rPr lang="en-US" dirty="0" smtClean="0"/>
                        <a:t>Indicated </a:t>
                      </a:r>
                      <a:endParaRPr lang="en-US" dirty="0"/>
                    </a:p>
                  </a:txBody>
                  <a:tcPr/>
                </a:tc>
              </a:tr>
              <a:tr h="3915508">
                <a:tc>
                  <a:txBody>
                    <a:bodyPr/>
                    <a:lstStyle/>
                    <a:p>
                      <a:r>
                        <a:rPr lang="en-US" dirty="0" err="1" smtClean="0"/>
                        <a:t>Ventilatory</a:t>
                      </a:r>
                      <a:r>
                        <a:rPr lang="en-US" dirty="0" smtClean="0"/>
                        <a:t> parameters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Leak, VTE, I:E, V′E</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Patient–ventilator asynchrony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Flow traces</a:t>
                      </a:r>
                    </a:p>
                    <a:p>
                      <a:pPr marL="0" marR="0" indent="0" algn="l" defTabSz="4572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
                      </a:r>
                      <a:br>
                        <a:rPr lang="en-US" sz="1800" kern="1200" dirty="0" smtClean="0">
                          <a:solidFill>
                            <a:schemeClr val="dk1"/>
                          </a:solidFill>
                          <a:effectLst/>
                          <a:latin typeface="+mn-lt"/>
                          <a:ea typeface="+mn-ea"/>
                          <a:cs typeface="+mn-cs"/>
                        </a:rPr>
                      </a:br>
                      <a:r>
                        <a:rPr lang="en-US" sz="1800" kern="1200" dirty="0" smtClean="0">
                          <a:solidFill>
                            <a:schemeClr val="dk1"/>
                          </a:solidFill>
                          <a:effectLst/>
                          <a:latin typeface="+mn-lt"/>
                          <a:ea typeface="+mn-ea"/>
                          <a:cs typeface="+mn-cs"/>
                        </a:rPr>
                        <a:t>Compliance and resistance </a:t>
                      </a:r>
                      <a:endParaRPr lang="en-US" dirty="0" smtClean="0"/>
                    </a:p>
                    <a:p>
                      <a:endParaRPr lang="en-US" dirty="0"/>
                    </a:p>
                  </a:txBody>
                  <a:tcPr/>
                </a:tc>
                <a:tc>
                  <a:txBody>
                    <a:bodyPr/>
                    <a:lstStyle/>
                    <a:p>
                      <a:endParaRPr lang="en-US" dirty="0" smtClean="0"/>
                    </a:p>
                    <a:p>
                      <a:endParaRPr lang="en-US" dirty="0" smtClean="0"/>
                    </a:p>
                    <a:p>
                      <a:r>
                        <a:rPr lang="en-US" dirty="0" smtClean="0"/>
                        <a:t>Every</a:t>
                      </a:r>
                      <a:r>
                        <a:rPr lang="en-US" baseline="0" dirty="0" smtClean="0"/>
                        <a:t> 2-4 hours</a:t>
                      </a:r>
                    </a:p>
                    <a:p>
                      <a:endParaRPr lang="en-US" baseline="0" dirty="0" smtClean="0"/>
                    </a:p>
                    <a:p>
                      <a:r>
                        <a:rPr lang="en-US" baseline="0" dirty="0" smtClean="0"/>
                        <a:t>Occasional </a:t>
                      </a:r>
                    </a:p>
                    <a:p>
                      <a:endParaRPr lang="en-US" baseline="0" dirty="0" smtClean="0"/>
                    </a:p>
                    <a:p>
                      <a:endParaRPr lang="en-US" baseline="0" dirty="0" smtClean="0"/>
                    </a:p>
                    <a:p>
                      <a:r>
                        <a:rPr lang="en-US" baseline="0" dirty="0" smtClean="0"/>
                        <a:t>Not necessary </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Not necessary </a:t>
                      </a:r>
                    </a:p>
                    <a:p>
                      <a:endParaRPr lang="en-US" baseline="0" dirty="0" smtClean="0"/>
                    </a:p>
                    <a:p>
                      <a:endParaRPr lang="en-US" baseline="0" dirty="0" smtClean="0"/>
                    </a:p>
                    <a:p>
                      <a:endParaRPr lang="en-US" baseline="0" dirty="0" smtClean="0"/>
                    </a:p>
                    <a:p>
                      <a:endParaRPr lang="en-US" dirty="0"/>
                    </a:p>
                  </a:txBody>
                  <a:tcPr/>
                </a:tc>
                <a:tc>
                  <a:txBody>
                    <a:bodyPr/>
                    <a:lstStyle/>
                    <a:p>
                      <a:endParaRPr lang="en-US" dirty="0" smtClean="0"/>
                    </a:p>
                    <a:p>
                      <a:endParaRPr lang="en-US" dirty="0" smtClean="0"/>
                    </a:p>
                    <a:p>
                      <a:r>
                        <a:rPr lang="en-US" dirty="0" smtClean="0"/>
                        <a:t>Every hour </a:t>
                      </a:r>
                    </a:p>
                    <a:p>
                      <a:endParaRPr lang="en-US" dirty="0" smtClean="0"/>
                    </a:p>
                    <a:p>
                      <a:r>
                        <a:rPr lang="en-US" dirty="0" smtClean="0"/>
                        <a:t>Frequent</a:t>
                      </a:r>
                    </a:p>
                    <a:p>
                      <a:endParaRPr lang="en-US" dirty="0" smtClean="0"/>
                    </a:p>
                    <a:p>
                      <a:endParaRPr lang="en-US" dirty="0" smtClean="0"/>
                    </a:p>
                    <a:p>
                      <a:r>
                        <a:rPr lang="en-US" dirty="0" smtClean="0"/>
                        <a:t>Indicated  </a:t>
                      </a:r>
                    </a:p>
                    <a:p>
                      <a:endParaRPr lang="en-US" dirty="0" smtClean="0"/>
                    </a:p>
                    <a:p>
                      <a:r>
                        <a:rPr lang="en-US" dirty="0" smtClean="0"/>
                        <a:t>Indicated </a:t>
                      </a:r>
                      <a:endParaRPr lang="en-US" dirty="0"/>
                    </a:p>
                  </a:txBody>
                  <a:tcPr/>
                </a:tc>
                <a:tc>
                  <a:txBody>
                    <a:bodyPr/>
                    <a:lstStyle/>
                    <a:p>
                      <a:endParaRPr lang="en-US" dirty="0" smtClean="0"/>
                    </a:p>
                    <a:p>
                      <a:endParaRPr lang="en-US" dirty="0" smtClean="0"/>
                    </a:p>
                    <a:p>
                      <a:r>
                        <a:rPr lang="en-US" dirty="0" smtClean="0"/>
                        <a:t>Continuous</a:t>
                      </a:r>
                      <a:r>
                        <a:rPr lang="en-US" baseline="0" dirty="0" smtClean="0"/>
                        <a:t> </a:t>
                      </a:r>
                    </a:p>
                    <a:p>
                      <a:endParaRPr lang="en-US" baseline="0" dirty="0" smtClean="0"/>
                    </a:p>
                    <a:p>
                      <a:r>
                        <a:rPr lang="en-US" baseline="0" dirty="0" smtClean="0"/>
                        <a:t>Frequent </a:t>
                      </a:r>
                    </a:p>
                    <a:p>
                      <a:endParaRPr lang="en-US" baseline="0" dirty="0" smtClean="0"/>
                    </a:p>
                    <a:p>
                      <a:endParaRPr lang="en-US" baseline="0" dirty="0" smtClean="0"/>
                    </a:p>
                    <a:p>
                      <a:r>
                        <a:rPr lang="en-US" baseline="0" dirty="0" smtClean="0"/>
                        <a:t>Obligatory </a:t>
                      </a:r>
                    </a:p>
                    <a:p>
                      <a:endParaRPr lang="en-US" baseline="0" dirty="0" smtClean="0"/>
                    </a:p>
                    <a:p>
                      <a:r>
                        <a:rPr lang="en-US" baseline="0" dirty="0" smtClean="0"/>
                        <a:t>Obligatory </a:t>
                      </a:r>
                      <a:endParaRPr lang="en-US" dirty="0"/>
                    </a:p>
                  </a:txBody>
                  <a:tcPr/>
                </a:tc>
              </a:tr>
            </a:tbl>
          </a:graphicData>
        </a:graphic>
      </p:graphicFrame>
    </p:spTree>
    <p:extLst>
      <p:ext uri="{BB962C8B-B14F-4D97-AF65-F5344CB8AC3E}">
        <p14:creationId xmlns:p14="http://schemas.microsoft.com/office/powerpoint/2010/main" xmlns="" val="36550124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t>
            </a:r>
            <a:r>
              <a:rPr lang="en-US" dirty="0" smtClean="0"/>
              <a:t>THERAPIES </a:t>
            </a:r>
            <a:endParaRPr lang="en-US" dirty="0"/>
          </a:p>
        </p:txBody>
      </p:sp>
      <p:sp>
        <p:nvSpPr>
          <p:cNvPr id="3" name="Content Placeholder 2"/>
          <p:cNvSpPr>
            <a:spLocks noGrp="1"/>
          </p:cNvSpPr>
          <p:nvPr>
            <p:ph idx="1"/>
          </p:nvPr>
        </p:nvSpPr>
        <p:spPr/>
        <p:txBody>
          <a:bodyPr>
            <a:normAutofit fontScale="77500" lnSpcReduction="20000"/>
          </a:bodyPr>
          <a:lstStyle/>
          <a:p>
            <a:pPr marL="514350" indent="-514350">
              <a:buFont typeface="+mj-lt"/>
              <a:buAutoNum type="arabicPeriod" startAt="3"/>
            </a:pPr>
            <a:r>
              <a:rPr lang="en-US" dirty="0" smtClean="0">
                <a:solidFill>
                  <a:srgbClr val="FF0000"/>
                </a:solidFill>
              </a:rPr>
              <a:t>Reversal and avoidance of sedatives </a:t>
            </a:r>
          </a:p>
          <a:p>
            <a:r>
              <a:rPr lang="en-US" dirty="0" smtClean="0">
                <a:latin typeface="ArialMT"/>
              </a:rPr>
              <a:t>Antidotes that are available for common </a:t>
            </a:r>
            <a:r>
              <a:rPr lang="en-US" dirty="0"/>
              <a:t>agents that induce </a:t>
            </a:r>
            <a:r>
              <a:rPr lang="en-US" dirty="0" err="1"/>
              <a:t>hypercapnia</a:t>
            </a:r>
            <a:r>
              <a:rPr lang="en-US" dirty="0"/>
              <a:t> are naloxone for opiate overdoses and flumazenil for benzodiazepine (BDZ) overdose</a:t>
            </a:r>
            <a:r>
              <a:rPr lang="en-US" dirty="0" smtClean="0"/>
              <a:t>.</a:t>
            </a:r>
          </a:p>
          <a:p>
            <a:r>
              <a:rPr lang="en-US" dirty="0">
                <a:solidFill>
                  <a:srgbClr val="000000"/>
                </a:solidFill>
              </a:rPr>
              <a:t>When spontaneous ventilations are present, an initial dose of 0.05 mg intravenously (IV) is an appropriate starting point, and the dose should be titrated upward every few minutes until the respiratory rate is 12 or greater</a:t>
            </a:r>
            <a:r>
              <a:rPr lang="en-US" dirty="0" smtClean="0">
                <a:solidFill>
                  <a:srgbClr val="000000"/>
                </a:solidFill>
              </a:rPr>
              <a:t>.</a:t>
            </a:r>
          </a:p>
          <a:p>
            <a:r>
              <a:rPr lang="en-US" dirty="0" smtClean="0">
                <a:solidFill>
                  <a:srgbClr val="000000"/>
                </a:solidFill>
              </a:rPr>
              <a:t> </a:t>
            </a:r>
            <a:r>
              <a:rPr lang="en-US" dirty="0">
                <a:solidFill>
                  <a:srgbClr val="000000"/>
                </a:solidFill>
              </a:rPr>
              <a:t>Apneic patients should receive higher initial doses of naloxone (0.2 to 1 mg). Patients in cardiorespiratory arrest following possible opioid overdose should be given a minimum of 2 mg of naloxone. </a:t>
            </a:r>
          </a:p>
        </p:txBody>
      </p:sp>
    </p:spTree>
    <p:extLst>
      <p:ext uri="{BB962C8B-B14F-4D97-AF65-F5344CB8AC3E}">
        <p14:creationId xmlns:p14="http://schemas.microsoft.com/office/powerpoint/2010/main" xmlns="" val="4176935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t>
            </a:r>
            <a:r>
              <a:rPr lang="en-US" dirty="0" smtClean="0"/>
              <a:t>THERAPIES </a:t>
            </a:r>
            <a:endParaRPr lang="en-US" dirty="0"/>
          </a:p>
        </p:txBody>
      </p:sp>
      <p:sp>
        <p:nvSpPr>
          <p:cNvPr id="3" name="Content Placeholder 2"/>
          <p:cNvSpPr>
            <a:spLocks noGrp="1"/>
          </p:cNvSpPr>
          <p:nvPr>
            <p:ph idx="1"/>
          </p:nvPr>
        </p:nvSpPr>
        <p:spPr/>
        <p:txBody>
          <a:bodyPr/>
          <a:lstStyle/>
          <a:p>
            <a:r>
              <a:rPr lang="en-US" dirty="0" smtClean="0"/>
              <a:t>The </a:t>
            </a:r>
            <a:r>
              <a:rPr lang="en-US" dirty="0"/>
              <a:t>recommended initial </a:t>
            </a:r>
            <a:r>
              <a:rPr lang="en-US" dirty="0" smtClean="0"/>
              <a:t>dose of flumazenil </a:t>
            </a:r>
            <a:r>
              <a:rPr lang="en-US" dirty="0"/>
              <a:t>is 0.2 mg given IV over 30 seconds. Repeated doses of 0.2 mg, to a maximum dose of 1 mg, can be given until the desired effect is achieved. </a:t>
            </a:r>
          </a:p>
        </p:txBody>
      </p:sp>
    </p:spTree>
    <p:extLst>
      <p:ext uri="{BB962C8B-B14F-4D97-AF65-F5344CB8AC3E}">
        <p14:creationId xmlns:p14="http://schemas.microsoft.com/office/powerpoint/2010/main" xmlns="" val="17559111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t>
            </a:r>
            <a:r>
              <a:rPr lang="en-US" dirty="0" smtClean="0"/>
              <a:t>THERAPIES </a:t>
            </a:r>
            <a:endParaRPr lang="en-US" dirty="0"/>
          </a:p>
        </p:txBody>
      </p:sp>
      <p:sp>
        <p:nvSpPr>
          <p:cNvPr id="3" name="Content Placeholder 2"/>
          <p:cNvSpPr>
            <a:spLocks noGrp="1"/>
          </p:cNvSpPr>
          <p:nvPr>
            <p:ph idx="1"/>
          </p:nvPr>
        </p:nvSpPr>
        <p:spPr/>
        <p:txBody>
          <a:bodyPr>
            <a:normAutofit fontScale="92500" lnSpcReduction="20000"/>
          </a:bodyPr>
          <a:lstStyle/>
          <a:p>
            <a:pPr marL="457200" indent="-457200">
              <a:buFont typeface="+mj-lt"/>
              <a:buAutoNum type="arabicPeriod" startAt="4"/>
            </a:pPr>
            <a:r>
              <a:rPr lang="en-US" sz="2500" dirty="0">
                <a:solidFill>
                  <a:srgbClr val="FF0000"/>
                </a:solidFill>
              </a:rPr>
              <a:t>Empiric therapies for underlying etiology </a:t>
            </a:r>
            <a:r>
              <a:rPr lang="en-US" sz="2500" dirty="0" smtClean="0">
                <a:solidFill>
                  <a:srgbClr val="FF0000"/>
                </a:solidFill>
              </a:rPr>
              <a:t>:</a:t>
            </a:r>
          </a:p>
          <a:p>
            <a:r>
              <a:rPr lang="en-US" sz="2800" dirty="0">
                <a:solidFill>
                  <a:prstClr val="black"/>
                </a:solidFill>
                <a:latin typeface="ArialMT"/>
              </a:rPr>
              <a:t>reversing the effects of sedatives when indicated, </a:t>
            </a:r>
            <a:endParaRPr lang="en-US" sz="2800" dirty="0" smtClean="0">
              <a:solidFill>
                <a:prstClr val="black"/>
              </a:solidFill>
              <a:latin typeface="ArialMT"/>
            </a:endParaRPr>
          </a:p>
          <a:p>
            <a:r>
              <a:rPr lang="en-US" sz="2800" dirty="0" smtClean="0">
                <a:solidFill>
                  <a:prstClr val="black"/>
                </a:solidFill>
                <a:latin typeface="ArialMT"/>
              </a:rPr>
              <a:t>treating </a:t>
            </a:r>
            <a:r>
              <a:rPr lang="en-US" sz="2800" dirty="0">
                <a:solidFill>
                  <a:prstClr val="black"/>
                </a:solidFill>
                <a:latin typeface="ArialMT"/>
              </a:rPr>
              <a:t>a COPD exacerbation with bronchodilators and corticosteroids</a:t>
            </a:r>
            <a:r>
              <a:rPr lang="en-US" sz="2800" dirty="0" smtClean="0">
                <a:solidFill>
                  <a:prstClr val="black"/>
                </a:solidFill>
                <a:latin typeface="ArialMT"/>
              </a:rPr>
              <a:t>,</a:t>
            </a:r>
          </a:p>
          <a:p>
            <a:r>
              <a:rPr lang="en-US" sz="2800" dirty="0" smtClean="0">
                <a:solidFill>
                  <a:prstClr val="black"/>
                </a:solidFill>
                <a:latin typeface="ArialMT"/>
              </a:rPr>
              <a:t> </a:t>
            </a:r>
            <a:r>
              <a:rPr lang="en-US" sz="2800" dirty="0">
                <a:solidFill>
                  <a:prstClr val="black"/>
                </a:solidFill>
                <a:latin typeface="ArialMT"/>
              </a:rPr>
              <a:t>treating a pneumonia and dehydration with antibiotics </a:t>
            </a:r>
            <a:r>
              <a:rPr lang="en-US" sz="2800" dirty="0" smtClean="0">
                <a:solidFill>
                  <a:prstClr val="black"/>
                </a:solidFill>
                <a:latin typeface="ArialMT"/>
              </a:rPr>
              <a:t>and fluids.</a:t>
            </a:r>
          </a:p>
          <a:p>
            <a:r>
              <a:rPr lang="en-US" sz="2800" dirty="0" smtClean="0">
                <a:solidFill>
                  <a:prstClr val="black"/>
                </a:solidFill>
                <a:latin typeface="ArialMT"/>
              </a:rPr>
              <a:t>In </a:t>
            </a:r>
            <a:r>
              <a:rPr lang="en-US" sz="2800" dirty="0">
                <a:solidFill>
                  <a:prstClr val="black"/>
                </a:solidFill>
                <a:latin typeface="ArialMT"/>
              </a:rPr>
              <a:t>patients with </a:t>
            </a:r>
            <a:r>
              <a:rPr lang="en-US" sz="2800" dirty="0" err="1">
                <a:solidFill>
                  <a:prstClr val="black"/>
                </a:solidFill>
                <a:latin typeface="ArialMT"/>
              </a:rPr>
              <a:t>hypercapnic</a:t>
            </a:r>
            <a:r>
              <a:rPr lang="en-US" sz="2800" dirty="0">
                <a:solidFill>
                  <a:prstClr val="black"/>
                </a:solidFill>
                <a:latin typeface="ArialMT"/>
              </a:rPr>
              <a:t> respiratory failure suspected to be due to angioedema, intramuscular epinephrine can be administered at the bedside. </a:t>
            </a:r>
            <a:endParaRPr lang="en-US" sz="2800" dirty="0" smtClean="0">
              <a:solidFill>
                <a:prstClr val="black"/>
              </a:solidFill>
              <a:latin typeface="ArialMT"/>
            </a:endParaRPr>
          </a:p>
          <a:p>
            <a:r>
              <a:rPr lang="en-US" sz="2800" dirty="0" smtClean="0">
                <a:solidFill>
                  <a:prstClr val="black"/>
                </a:solidFill>
                <a:latin typeface="ArialMT"/>
              </a:rPr>
              <a:t>dose </a:t>
            </a:r>
            <a:r>
              <a:rPr lang="en-US" sz="2800" dirty="0">
                <a:solidFill>
                  <a:prstClr val="black"/>
                </a:solidFill>
                <a:latin typeface="ArialMT"/>
              </a:rPr>
              <a:t>is 0.3 mg of 1:1000 epinephrine injected into the mid-outer thigh and repeated every 5 to 15 minutes as needed</a:t>
            </a:r>
            <a:endParaRPr lang="en-US" dirty="0">
              <a:solidFill>
                <a:srgbClr val="FF0000"/>
              </a:solidFill>
            </a:endParaRPr>
          </a:p>
        </p:txBody>
      </p:sp>
    </p:spTree>
    <p:extLst>
      <p:ext uri="{BB962C8B-B14F-4D97-AF65-F5344CB8AC3E}">
        <p14:creationId xmlns:p14="http://schemas.microsoft.com/office/powerpoint/2010/main" xmlns="" val="311649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a:t>
            </a:r>
            <a:endParaRPr lang="en-US" dirty="0"/>
          </a:p>
        </p:txBody>
      </p:sp>
      <p:sp>
        <p:nvSpPr>
          <p:cNvPr id="3" name="Content Placeholder 2"/>
          <p:cNvSpPr>
            <a:spLocks noGrp="1"/>
          </p:cNvSpPr>
          <p:nvPr>
            <p:ph idx="1"/>
          </p:nvPr>
        </p:nvSpPr>
        <p:spPr/>
        <p:txBody>
          <a:bodyPr/>
          <a:lstStyle/>
          <a:p>
            <a:r>
              <a:rPr lang="en-US" dirty="0" smtClean="0"/>
              <a:t>Inability of the respiratory system to meet the oxygenation, ventilation, or metabolic requirements of the patient. ( given by society of critical care medicine)</a:t>
            </a:r>
          </a:p>
          <a:p>
            <a:r>
              <a:rPr lang="en-US" dirty="0" smtClean="0"/>
              <a:t>Respiratory failure has been rather arbitrarily defined by </a:t>
            </a:r>
            <a:r>
              <a:rPr lang="en-US" dirty="0" err="1" smtClean="0"/>
              <a:t>cambell</a:t>
            </a:r>
            <a:r>
              <a:rPr lang="en-US" dirty="0" smtClean="0"/>
              <a:t> as a pao2, measured at rest at sea level, of less than 8kPa (60mmhg) or a Paco2 above 6.5kPa (49mmhg)</a:t>
            </a:r>
          </a:p>
        </p:txBody>
      </p:sp>
    </p:spTree>
    <p:extLst>
      <p:ext uri="{BB962C8B-B14F-4D97-AF65-F5344CB8AC3E}">
        <p14:creationId xmlns:p14="http://schemas.microsoft.com/office/powerpoint/2010/main" xmlns="" val="4881875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a:t>
            </a:r>
            <a:r>
              <a:rPr lang="en-US" dirty="0" smtClean="0"/>
              <a:t>THERAPIES </a:t>
            </a:r>
            <a:endParaRPr lang="en-US" dirty="0"/>
          </a:p>
        </p:txBody>
      </p:sp>
      <p:sp>
        <p:nvSpPr>
          <p:cNvPr id="3" name="Content Placeholder 2"/>
          <p:cNvSpPr>
            <a:spLocks noGrp="1"/>
          </p:cNvSpPr>
          <p:nvPr>
            <p:ph idx="1"/>
          </p:nvPr>
        </p:nvSpPr>
        <p:spPr/>
        <p:txBody>
          <a:bodyPr/>
          <a:lstStyle/>
          <a:p>
            <a:r>
              <a:rPr lang="en-US" dirty="0"/>
              <a:t>In those with mild to moderate distress with a known treatable cause for the upper airway obstruction, </a:t>
            </a:r>
            <a:r>
              <a:rPr lang="en-US" dirty="0" err="1"/>
              <a:t>eg</a:t>
            </a:r>
            <a:r>
              <a:rPr lang="en-US" dirty="0"/>
              <a:t>, laryngeal edema, initiation of supplemental oxygen via a mixture of helium and oxygen (</a:t>
            </a:r>
            <a:r>
              <a:rPr lang="en-US" dirty="0" err="1"/>
              <a:t>heliox</a:t>
            </a:r>
            <a:r>
              <a:rPr lang="en-US" dirty="0"/>
              <a:t>) may reduce turbulent flow and the work of breathing while treatment for the underlying problem is started.</a:t>
            </a:r>
          </a:p>
        </p:txBody>
      </p:sp>
    </p:spTree>
    <p:extLst>
      <p:ext uri="{BB962C8B-B14F-4D97-AF65-F5344CB8AC3E}">
        <p14:creationId xmlns:p14="http://schemas.microsoft.com/office/powerpoint/2010/main" xmlns="" val="12548921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INVASIVE VENTILATION </a:t>
            </a:r>
            <a:endParaRPr lang="en-US" dirty="0"/>
          </a:p>
        </p:txBody>
      </p:sp>
      <p:sp>
        <p:nvSpPr>
          <p:cNvPr id="3" name="Content Placeholder 2"/>
          <p:cNvSpPr>
            <a:spLocks noGrp="1"/>
          </p:cNvSpPr>
          <p:nvPr>
            <p:ph idx="1"/>
          </p:nvPr>
        </p:nvSpPr>
        <p:spPr/>
        <p:txBody>
          <a:bodyPr>
            <a:normAutofit fontScale="85000" lnSpcReduction="10000"/>
          </a:bodyPr>
          <a:lstStyle/>
          <a:p>
            <a:pPr marL="514350" indent="-514350">
              <a:buFont typeface="+mj-lt"/>
              <a:buAutoNum type="arabicPeriod"/>
            </a:pPr>
            <a:r>
              <a:rPr lang="en-US" dirty="0" smtClean="0">
                <a:solidFill>
                  <a:srgbClr val="FF0000"/>
                </a:solidFill>
              </a:rPr>
              <a:t>Guidelines for the initiation of invasive ventilation </a:t>
            </a:r>
          </a:p>
          <a:p>
            <a:r>
              <a:rPr lang="en-US" dirty="0" smtClean="0"/>
              <a:t>Chose the ventilator mode with which you are familiar with.</a:t>
            </a:r>
          </a:p>
          <a:p>
            <a:r>
              <a:rPr lang="en-US" dirty="0" smtClean="0"/>
              <a:t>The initial fi02 should be 1.0, and </a:t>
            </a:r>
            <a:r>
              <a:rPr lang="en-US" dirty="0" err="1" smtClean="0"/>
              <a:t>therafter</a:t>
            </a:r>
            <a:r>
              <a:rPr lang="en-US" dirty="0" smtClean="0"/>
              <a:t> can be titrated downward to maintain spo2 @ 92-94%. In sever ARDS spo2 &gt;=88 is acceptable to minimize the complications of mechanical ventilation. </a:t>
            </a:r>
          </a:p>
          <a:p>
            <a:r>
              <a:rPr lang="en-US" dirty="0" smtClean="0"/>
              <a:t>Initial </a:t>
            </a:r>
            <a:r>
              <a:rPr lang="en-US" dirty="0" err="1" smtClean="0"/>
              <a:t>Vt</a:t>
            </a:r>
            <a:r>
              <a:rPr lang="en-US" dirty="0" smtClean="0"/>
              <a:t>=8-10ml/kg in patients with relatively normal lung compliance. In poor lung compliance target is 6ml/kg, to avoid over distention and maintain inspiratory plateau pressure &lt;=30 cmh2o.</a:t>
            </a:r>
          </a:p>
          <a:p>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xmlns="" val="4921468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74638"/>
            <a:ext cx="8229600" cy="5851525"/>
          </a:xfrm>
        </p:spPr>
        <p:txBody>
          <a:bodyPr/>
          <a:lstStyle/>
          <a:p>
            <a:r>
              <a:rPr lang="en-US" dirty="0" smtClean="0"/>
              <a:t>Choose a RR and minute ventilation according to clinical requirement (target pH and not Paco2).</a:t>
            </a:r>
          </a:p>
          <a:p>
            <a:r>
              <a:rPr lang="en-US" dirty="0" smtClean="0"/>
              <a:t>Use PEEP in diffuse lung injury to maintain an open alveoli at end expiration. </a:t>
            </a:r>
          </a:p>
          <a:p>
            <a:r>
              <a:rPr lang="en-US" dirty="0" smtClean="0"/>
              <a:t>Set trigger sensitivity to allow minimal patient effort to initiate inspiration. Be aware of </a:t>
            </a:r>
            <a:r>
              <a:rPr lang="en-US" dirty="0" err="1" smtClean="0"/>
              <a:t>autocycling</a:t>
            </a:r>
            <a:r>
              <a:rPr lang="en-US" dirty="0" smtClean="0"/>
              <a:t> if trigger is too sensitive. </a:t>
            </a:r>
          </a:p>
          <a:p>
            <a:r>
              <a:rPr lang="en-US" dirty="0" smtClean="0"/>
              <a:t>In patients with obstructive airway disease, avoid choosing ventilator setting that limit expiratory time and cause auto PEEP.</a:t>
            </a:r>
            <a:endParaRPr lang="en-US" dirty="0"/>
          </a:p>
        </p:txBody>
      </p:sp>
    </p:spTree>
    <p:extLst>
      <p:ext uri="{BB962C8B-B14F-4D97-AF65-F5344CB8AC3E}">
        <p14:creationId xmlns:p14="http://schemas.microsoft.com/office/powerpoint/2010/main" xmlns="" val="8931874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of invasive ventilation </a:t>
            </a:r>
            <a:r>
              <a:rPr lang="en-US" dirty="0"/>
              <a:t>in the guidelines </a:t>
            </a:r>
          </a:p>
        </p:txBody>
      </p:sp>
      <p:sp>
        <p:nvSpPr>
          <p:cNvPr id="3" name="Content Placeholder 2"/>
          <p:cNvSpPr>
            <a:spLocks noGrp="1"/>
          </p:cNvSpPr>
          <p:nvPr>
            <p:ph idx="1"/>
          </p:nvPr>
        </p:nvSpPr>
        <p:spPr/>
        <p:txBody>
          <a:bodyPr/>
          <a:lstStyle/>
          <a:p>
            <a:r>
              <a:rPr lang="en-US" dirty="0"/>
              <a:t>Invasive ventilation </a:t>
            </a:r>
            <a:r>
              <a:rPr lang="en-US" dirty="0" smtClean="0"/>
              <a:t>strategy</a:t>
            </a:r>
          </a:p>
          <a:p>
            <a:endParaRPr lang="en-US" dirty="0"/>
          </a:p>
        </p:txBody>
      </p:sp>
      <p:pic>
        <p:nvPicPr>
          <p:cNvPr id="4" name="Picture 3" descr="Guide-to-initial-settings-and-aims-with-IMV-IMV-invasive-mechanical-ventilation_W840.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523999"/>
            <a:ext cx="9144000" cy="4879727"/>
          </a:xfrm>
          <a:prstGeom prst="rect">
            <a:avLst/>
          </a:prstGeom>
        </p:spPr>
      </p:pic>
    </p:spTree>
    <p:extLst>
      <p:ext uri="{BB962C8B-B14F-4D97-AF65-F5344CB8AC3E}">
        <p14:creationId xmlns:p14="http://schemas.microsoft.com/office/powerpoint/2010/main" xmlns="" val="3505697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
        <p:nvSpPr>
          <p:cNvPr id="3" name="Content Placeholder 2"/>
          <p:cNvSpPr>
            <a:spLocks noGrp="1"/>
          </p:cNvSpPr>
          <p:nvPr>
            <p:ph idx="1"/>
          </p:nvPr>
        </p:nvSpPr>
        <p:spPr>
          <a:xfrm>
            <a:off x="457200" y="320358"/>
            <a:ext cx="8229600" cy="5805806"/>
          </a:xfrm>
        </p:spPr>
        <p:txBody>
          <a:bodyPr>
            <a:normAutofit/>
          </a:bodyPr>
          <a:lstStyle/>
          <a:p>
            <a:r>
              <a:rPr lang="en-US" dirty="0"/>
              <a:t>In obstructive causes of AHRF, PEEP may increase tidal volume, improve compliance and reduce airflow </a:t>
            </a:r>
            <a:r>
              <a:rPr lang="en-US" dirty="0" smtClean="0"/>
              <a:t>obstruction. </a:t>
            </a:r>
          </a:p>
          <a:p>
            <a:r>
              <a:rPr lang="en-US" dirty="0" smtClean="0"/>
              <a:t>Setting </a:t>
            </a:r>
            <a:r>
              <a:rPr lang="en-US" dirty="0"/>
              <a:t>PEEP greater than </a:t>
            </a:r>
            <a:r>
              <a:rPr lang="en-US" dirty="0" err="1"/>
              <a:t>iPEEP</a:t>
            </a:r>
            <a:r>
              <a:rPr lang="en-US" dirty="0"/>
              <a:t> can be </a:t>
            </a:r>
            <a:r>
              <a:rPr lang="en-US" dirty="0" smtClean="0"/>
              <a:t>harmful.</a:t>
            </a:r>
            <a:r>
              <a:rPr lang="en-US" dirty="0"/>
              <a:t/>
            </a:r>
            <a:br>
              <a:rPr lang="en-US" dirty="0"/>
            </a:br>
            <a:r>
              <a:rPr lang="en-US" dirty="0"/>
              <a:t>In restrictive causes of AHRF, PEEP may assist in lung </a:t>
            </a:r>
            <a:r>
              <a:rPr lang="en-US" dirty="0" smtClean="0"/>
              <a:t>recruitment</a:t>
            </a:r>
            <a:r>
              <a:rPr lang="en-US" dirty="0"/>
              <a:t>, improve compliance and correct </a:t>
            </a:r>
            <a:r>
              <a:rPr lang="en-US" dirty="0" err="1" smtClean="0"/>
              <a:t>hypoxaemia</a:t>
            </a:r>
            <a:r>
              <a:rPr lang="en-US" dirty="0" smtClean="0"/>
              <a:t>. </a:t>
            </a:r>
            <a:endParaRPr lang="en-US" dirty="0"/>
          </a:p>
          <a:p>
            <a:r>
              <a:rPr lang="en-US" dirty="0" smtClean="0"/>
              <a:t>Applied </a:t>
            </a:r>
            <a:r>
              <a:rPr lang="en-US" dirty="0" err="1"/>
              <a:t>ePEEP</a:t>
            </a:r>
            <a:r>
              <a:rPr lang="en-US" dirty="0"/>
              <a:t> should not normally exceed </a:t>
            </a:r>
            <a:r>
              <a:rPr lang="en-US" dirty="0" smtClean="0"/>
              <a:t>12cm. </a:t>
            </a:r>
            <a:endParaRPr lang="en-US" dirty="0"/>
          </a:p>
          <a:p>
            <a:endParaRPr lang="en-US" dirty="0"/>
          </a:p>
        </p:txBody>
      </p:sp>
    </p:spTree>
    <p:extLst>
      <p:ext uri="{BB962C8B-B14F-4D97-AF65-F5344CB8AC3E}">
        <p14:creationId xmlns:p14="http://schemas.microsoft.com/office/powerpoint/2010/main" xmlns="" val="2293202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therapeutic options </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solidFill>
                  <a:srgbClr val="FF0000"/>
                </a:solidFill>
                <a:latin typeface="HelveticaNeue"/>
              </a:rPr>
              <a:t>Noninvasive and invasive cough assist strategies</a:t>
            </a:r>
          </a:p>
          <a:p>
            <a:r>
              <a:rPr lang="en-US" dirty="0" err="1"/>
              <a:t>CoughAssist</a:t>
            </a:r>
            <a:r>
              <a:rPr lang="en-US" dirty="0"/>
              <a:t> T70 MI-E </a:t>
            </a:r>
            <a:r>
              <a:rPr lang="en-US" dirty="0" smtClean="0"/>
              <a:t>   </a:t>
            </a:r>
            <a:endParaRPr lang="en-US" dirty="0"/>
          </a:p>
          <a:p>
            <a:endParaRPr lang="en-US" dirty="0">
              <a:solidFill>
                <a:srgbClr val="FF0000"/>
              </a:solidFill>
            </a:endParaRPr>
          </a:p>
        </p:txBody>
      </p:sp>
      <p:pic>
        <p:nvPicPr>
          <p:cNvPr id="4" name="Picture 3" descr="Unknown.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117850" y="3429000"/>
            <a:ext cx="2959100" cy="2743200"/>
          </a:xfrm>
          <a:prstGeom prst="rect">
            <a:avLst/>
          </a:prstGeom>
        </p:spPr>
      </p:pic>
    </p:spTree>
    <p:extLst>
      <p:ext uri="{BB962C8B-B14F-4D97-AF65-F5344CB8AC3E}">
        <p14:creationId xmlns:p14="http://schemas.microsoft.com/office/powerpoint/2010/main" xmlns="" val="42676667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COUGHASSIST T70 MI-E    </a:t>
            </a:r>
            <a:br>
              <a:rPr lang="en-US" dirty="0" smtClean="0"/>
            </a:br>
            <a:endParaRPr lang="en-US" dirty="0"/>
          </a:p>
        </p:txBody>
      </p:sp>
      <p:sp>
        <p:nvSpPr>
          <p:cNvPr id="5" name="Content Placeholder 4"/>
          <p:cNvSpPr>
            <a:spLocks noGrp="1"/>
          </p:cNvSpPr>
          <p:nvPr>
            <p:ph sz="half" idx="1"/>
          </p:nvPr>
        </p:nvSpPr>
        <p:spPr/>
        <p:txBody>
          <a:bodyPr>
            <a:normAutofit fontScale="85000" lnSpcReduction="20000"/>
          </a:bodyPr>
          <a:lstStyle/>
          <a:p>
            <a:r>
              <a:rPr lang="en-US" dirty="0"/>
              <a:t>Patients with neuromuscular diseases and spinal injuries </a:t>
            </a:r>
          </a:p>
          <a:p>
            <a:r>
              <a:rPr lang="en-US" dirty="0" smtClean="0"/>
              <a:t> </a:t>
            </a:r>
            <a:r>
              <a:rPr lang="en-US" dirty="0"/>
              <a:t>Muscular dystrophy (</a:t>
            </a:r>
            <a:r>
              <a:rPr lang="en-US" dirty="0" err="1"/>
              <a:t>Duchenne</a:t>
            </a:r>
            <a:r>
              <a:rPr lang="en-US" dirty="0"/>
              <a:t>) </a:t>
            </a:r>
            <a:endParaRPr lang="en-US" dirty="0" smtClean="0"/>
          </a:p>
          <a:p>
            <a:r>
              <a:rPr lang="en-US" dirty="0" smtClean="0"/>
              <a:t> </a:t>
            </a:r>
            <a:r>
              <a:rPr lang="en-US" dirty="0"/>
              <a:t>Myasthenia </a:t>
            </a:r>
            <a:r>
              <a:rPr lang="en-US" dirty="0" smtClean="0"/>
              <a:t>gravis</a:t>
            </a:r>
            <a:endParaRPr lang="en-US" dirty="0"/>
          </a:p>
          <a:p>
            <a:r>
              <a:rPr lang="en-US" dirty="0" smtClean="0"/>
              <a:t>Poliomyelitis</a:t>
            </a:r>
            <a:endParaRPr lang="en-US" dirty="0"/>
          </a:p>
          <a:p>
            <a:r>
              <a:rPr lang="en-US" dirty="0" smtClean="0"/>
              <a:t> </a:t>
            </a:r>
            <a:r>
              <a:rPr lang="en-US" dirty="0"/>
              <a:t>Spinal cord injury </a:t>
            </a:r>
          </a:p>
          <a:p>
            <a:r>
              <a:rPr lang="en-US" dirty="0" smtClean="0"/>
              <a:t>Amyotrophic </a:t>
            </a:r>
            <a:r>
              <a:rPr lang="en-US" dirty="0"/>
              <a:t>lateral sclerosis (ALS) </a:t>
            </a:r>
          </a:p>
          <a:p>
            <a:r>
              <a:rPr lang="en-US" dirty="0" smtClean="0"/>
              <a:t>Bronchiectasis</a:t>
            </a:r>
            <a:endParaRPr lang="en-US" dirty="0"/>
          </a:p>
          <a:p>
            <a:r>
              <a:rPr lang="en-US" dirty="0" smtClean="0"/>
              <a:t>Spinal </a:t>
            </a:r>
            <a:r>
              <a:rPr lang="en-US" dirty="0"/>
              <a:t>muscular atrophy (SMA) </a:t>
            </a:r>
          </a:p>
          <a:p>
            <a:endParaRPr lang="en-US" dirty="0"/>
          </a:p>
        </p:txBody>
      </p:sp>
      <p:sp>
        <p:nvSpPr>
          <p:cNvPr id="6" name="Content Placeholder 5"/>
          <p:cNvSpPr>
            <a:spLocks noGrp="1"/>
          </p:cNvSpPr>
          <p:nvPr>
            <p:ph sz="half" idx="2"/>
          </p:nvPr>
        </p:nvSpPr>
        <p:spPr/>
        <p:txBody>
          <a:bodyPr>
            <a:normAutofit fontScale="85000" lnSpcReduction="20000"/>
          </a:bodyPr>
          <a:lstStyle/>
          <a:p>
            <a:r>
              <a:rPr lang="en-US" dirty="0"/>
              <a:t>Bullous emphysema </a:t>
            </a:r>
          </a:p>
          <a:p>
            <a:r>
              <a:rPr lang="en-US" dirty="0"/>
              <a:t>Pneumothorax or </a:t>
            </a:r>
            <a:r>
              <a:rPr lang="en-US" dirty="0" err="1"/>
              <a:t>pneumomediastinum</a:t>
            </a:r>
            <a:r>
              <a:rPr lang="en-US" dirty="0"/>
              <a:t> </a:t>
            </a:r>
          </a:p>
          <a:p>
            <a:r>
              <a:rPr lang="en-US" dirty="0"/>
              <a:t>Recent barotrauma </a:t>
            </a:r>
          </a:p>
          <a:p>
            <a:pPr marL="0" indent="0">
              <a:buNone/>
            </a:pPr>
            <a:endParaRPr lang="en-US" dirty="0"/>
          </a:p>
        </p:txBody>
      </p:sp>
    </p:spTree>
    <p:extLst>
      <p:ext uri="{BB962C8B-B14F-4D97-AF65-F5344CB8AC3E}">
        <p14:creationId xmlns:p14="http://schemas.microsoft.com/office/powerpoint/2010/main" xmlns="" val="2192859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0000"/>
                </a:solidFill>
              </a:rPr>
              <a:t>2.</a:t>
            </a:r>
            <a:r>
              <a:rPr lang="en-US" dirty="0">
                <a:solidFill>
                  <a:srgbClr val="FF0000"/>
                </a:solidFill>
                <a:latin typeface="HelveticaNeue"/>
              </a:rPr>
              <a:t> </a:t>
            </a:r>
            <a:r>
              <a:rPr lang="en-US" dirty="0" smtClean="0">
                <a:solidFill>
                  <a:srgbClr val="FF0000"/>
                </a:solidFill>
                <a:latin typeface="HelveticaNeue"/>
              </a:rPr>
              <a:t>High</a:t>
            </a:r>
            <a:r>
              <a:rPr lang="en-US" dirty="0">
                <a:solidFill>
                  <a:srgbClr val="FF0000"/>
                </a:solidFill>
                <a:latin typeface="HelveticaNeue"/>
              </a:rPr>
              <a:t>-frequency chest wall oscillation</a:t>
            </a:r>
            <a:endParaRPr lang="en-US" dirty="0">
              <a:solidFill>
                <a:srgbClr val="FF0000"/>
              </a:solidFill>
            </a:endParaRPr>
          </a:p>
        </p:txBody>
      </p:sp>
      <p:pic>
        <p:nvPicPr>
          <p:cNvPr id="6" name="Content Placeholder 5" descr="VisiVest.jpg"/>
          <p:cNvPicPr>
            <a:picLocks noGrp="1" noChangeAspect="1"/>
          </p:cNvPicPr>
          <p:nvPr>
            <p:ph idx="1"/>
          </p:nvPr>
        </p:nvPicPr>
        <p:blipFill>
          <a:blip r:embed="rId2">
            <a:extLst>
              <a:ext uri="{28A0092B-C50C-407E-A947-70E740481C1C}">
                <a14:useLocalDpi xmlns:a14="http://schemas.microsoft.com/office/drawing/2010/main" xmlns="" val="0"/>
              </a:ext>
            </a:extLst>
          </a:blip>
          <a:srcRect t="20904" b="20904"/>
          <a:stretch>
            <a:fillRect/>
          </a:stretch>
        </p:blipFill>
        <p:spPr/>
      </p:pic>
    </p:spTree>
    <p:extLst>
      <p:ext uri="{BB962C8B-B14F-4D97-AF65-F5344CB8AC3E}">
        <p14:creationId xmlns:p14="http://schemas.microsoft.com/office/powerpoint/2010/main" xmlns="" val="4025594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3. </a:t>
            </a:r>
            <a:r>
              <a:rPr lang="en-US" dirty="0" smtClean="0">
                <a:solidFill>
                  <a:srgbClr val="FF0000"/>
                </a:solidFill>
                <a:latin typeface="HelveticaNeue"/>
              </a:rPr>
              <a:t>Extracorporeal </a:t>
            </a:r>
            <a:r>
              <a:rPr lang="en-US" dirty="0">
                <a:solidFill>
                  <a:srgbClr val="FF0000"/>
                </a:solidFill>
                <a:latin typeface="HelveticaNeue"/>
              </a:rPr>
              <a:t>CO</a:t>
            </a:r>
            <a:r>
              <a:rPr lang="en-US" sz="2800" dirty="0">
                <a:solidFill>
                  <a:srgbClr val="FF0000"/>
                </a:solidFill>
                <a:latin typeface="HelveticaNeue"/>
              </a:rPr>
              <a:t>2</a:t>
            </a:r>
            <a:r>
              <a:rPr lang="en-US" dirty="0">
                <a:solidFill>
                  <a:srgbClr val="FF0000"/>
                </a:solidFill>
                <a:latin typeface="HelveticaNeue"/>
              </a:rPr>
              <a:t> removal </a:t>
            </a:r>
            <a:r>
              <a:rPr lang="en-US" dirty="0" smtClean="0">
                <a:solidFill>
                  <a:srgbClr val="FF0000"/>
                </a:solidFill>
                <a:latin typeface="HelveticaNeue"/>
              </a:rPr>
              <a:t> </a:t>
            </a:r>
            <a:endParaRPr lang="en-US" dirty="0">
              <a:solidFill>
                <a:srgbClr val="FF0000"/>
              </a:solidFill>
            </a:endParaRPr>
          </a:p>
        </p:txBody>
      </p:sp>
      <p:pic>
        <p:nvPicPr>
          <p:cNvPr id="4" name="Content Placeholder 3" descr="Diagram-demonstrating-essential-components-of-an-extracorporeal-carbon-dioxide-removal_W840.jpg"/>
          <p:cNvPicPr>
            <a:picLocks noGrp="1" noChangeAspect="1"/>
          </p:cNvPicPr>
          <p:nvPr>
            <p:ph idx="1"/>
          </p:nvPr>
        </p:nvPicPr>
        <p:blipFill>
          <a:blip r:embed="rId2">
            <a:extLst>
              <a:ext uri="{28A0092B-C50C-407E-A947-70E740481C1C}">
                <a14:useLocalDpi xmlns:a14="http://schemas.microsoft.com/office/drawing/2010/main" xmlns="" val="0"/>
              </a:ext>
            </a:extLst>
          </a:blip>
          <a:srcRect t="12757" b="12757"/>
          <a:stretch>
            <a:fillRect/>
          </a:stretch>
        </p:blipFill>
        <p:spPr>
          <a:xfrm>
            <a:off x="457200" y="1417638"/>
            <a:ext cx="8229600" cy="4708525"/>
          </a:xfrm>
        </p:spPr>
      </p:pic>
    </p:spTree>
    <p:extLst>
      <p:ext uri="{BB962C8B-B14F-4D97-AF65-F5344CB8AC3E}">
        <p14:creationId xmlns:p14="http://schemas.microsoft.com/office/powerpoint/2010/main" xmlns="" val="9655130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0000"/>
                </a:solidFill>
              </a:rPr>
              <a:t>4. PRONE VENTILATION IN ARDS </a:t>
            </a:r>
            <a:br>
              <a:rPr lang="en-US" dirty="0" smtClean="0">
                <a:solidFill>
                  <a:srgbClr val="FF0000"/>
                </a:solidFill>
              </a:rPr>
            </a:br>
            <a:endParaRPr lang="en-US" dirty="0">
              <a:solidFill>
                <a:srgbClr val="FF0000"/>
              </a:solidFill>
            </a:endParaRPr>
          </a:p>
        </p:txBody>
      </p:sp>
    </p:spTree>
    <p:extLst>
      <p:ext uri="{BB962C8B-B14F-4D97-AF65-F5344CB8AC3E}">
        <p14:creationId xmlns:p14="http://schemas.microsoft.com/office/powerpoint/2010/main" xmlns="" val="3845273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926268931"/>
              </p:ext>
            </p:extLst>
          </p:nvPr>
        </p:nvGraphicFramePr>
        <p:xfrm>
          <a:off x="457200" y="1600200"/>
          <a:ext cx="8229600" cy="3812317"/>
        </p:xfrm>
        <a:graphic>
          <a:graphicData uri="http://schemas.openxmlformats.org/drawingml/2006/table">
            <a:tbl>
              <a:tblPr firstRow="1" bandRow="1">
                <a:tableStyleId>{5C22544A-7EE6-4342-B048-85BDC9FD1C3A}</a:tableStyleId>
              </a:tblPr>
              <a:tblGrid>
                <a:gridCol w="2743200"/>
                <a:gridCol w="2743200"/>
                <a:gridCol w="2743200"/>
              </a:tblGrid>
              <a:tr h="769820">
                <a:tc>
                  <a:txBody>
                    <a:bodyPr/>
                    <a:lstStyle/>
                    <a:p>
                      <a:r>
                        <a:rPr lang="en-US" sz="2400" dirty="0" smtClean="0"/>
                        <a:t>Hypoxemic</a:t>
                      </a:r>
                      <a:r>
                        <a:rPr lang="en-US" sz="2400" baseline="0" dirty="0" smtClean="0"/>
                        <a:t> </a:t>
                      </a:r>
                      <a:endParaRPr lang="en-US" sz="2400" dirty="0"/>
                    </a:p>
                  </a:txBody>
                  <a:tcPr/>
                </a:tc>
                <a:tc>
                  <a:txBody>
                    <a:bodyPr/>
                    <a:lstStyle/>
                    <a:p>
                      <a:r>
                        <a:rPr lang="en-US" sz="2400" dirty="0" err="1" smtClean="0"/>
                        <a:t>Hypercapnic</a:t>
                      </a:r>
                      <a:r>
                        <a:rPr lang="en-US" sz="2400" dirty="0" smtClean="0"/>
                        <a:t> </a:t>
                      </a:r>
                      <a:endParaRPr lang="en-US" sz="2400" dirty="0"/>
                    </a:p>
                  </a:txBody>
                  <a:tcPr/>
                </a:tc>
                <a:tc>
                  <a:txBody>
                    <a:bodyPr/>
                    <a:lstStyle/>
                    <a:p>
                      <a:r>
                        <a:rPr lang="en-US" sz="2400" dirty="0" smtClean="0"/>
                        <a:t>Mixed </a:t>
                      </a:r>
                      <a:endParaRPr lang="en-US" sz="2400" dirty="0"/>
                    </a:p>
                  </a:txBody>
                  <a:tcPr/>
                </a:tc>
              </a:tr>
              <a:tr h="1488017">
                <a:tc>
                  <a:txBody>
                    <a:bodyPr/>
                    <a:lstStyle/>
                    <a:p>
                      <a:r>
                        <a:rPr lang="en-US" sz="2400" dirty="0" smtClean="0"/>
                        <a:t>Room air Pao2</a:t>
                      </a:r>
                      <a:r>
                        <a:rPr lang="en-US" sz="2400" baseline="0" dirty="0" smtClean="0"/>
                        <a:t> of&lt;=60 </a:t>
                      </a:r>
                      <a:r>
                        <a:rPr lang="en-US" sz="2400" baseline="0" dirty="0" err="1" smtClean="0"/>
                        <a:t>mmhg</a:t>
                      </a:r>
                      <a:r>
                        <a:rPr lang="en-US" sz="2400" baseline="0" dirty="0" smtClean="0"/>
                        <a:t> (6.7-8 </a:t>
                      </a:r>
                      <a:r>
                        <a:rPr lang="en-US" sz="2400" baseline="0" dirty="0" err="1" smtClean="0"/>
                        <a:t>kPa</a:t>
                      </a:r>
                      <a:r>
                        <a:rPr lang="en-US" sz="2400" baseline="0" dirty="0" smtClean="0"/>
                        <a:t>)</a:t>
                      </a:r>
                      <a:endParaRPr lang="en-US" sz="2400" dirty="0"/>
                    </a:p>
                  </a:txBody>
                  <a:tcPr/>
                </a:tc>
                <a:tc>
                  <a:txBody>
                    <a:bodyPr/>
                    <a:lstStyle/>
                    <a:p>
                      <a:r>
                        <a:rPr lang="en-US" sz="2400" dirty="0" smtClean="0"/>
                        <a:t>Room air Paco2 &gt;= 50 </a:t>
                      </a:r>
                      <a:r>
                        <a:rPr lang="en-US" sz="2400" dirty="0" err="1" smtClean="0"/>
                        <a:t>mmhg</a:t>
                      </a:r>
                      <a:r>
                        <a:rPr lang="en-US" sz="2400" dirty="0" smtClean="0"/>
                        <a:t>(6.7 </a:t>
                      </a:r>
                      <a:r>
                        <a:rPr lang="en-US" sz="2400" dirty="0" err="1" smtClean="0"/>
                        <a:t>kPa</a:t>
                      </a:r>
                      <a:r>
                        <a:rPr lang="en-US" sz="2400" dirty="0" smtClean="0"/>
                        <a:t>) </a:t>
                      </a:r>
                      <a:endParaRPr lang="en-US" sz="2400" dirty="0"/>
                    </a:p>
                  </a:txBody>
                  <a:tcPr/>
                </a:tc>
                <a:tc>
                  <a:txBody>
                    <a:bodyPr/>
                    <a:lstStyle/>
                    <a:p>
                      <a:r>
                        <a:rPr lang="en-US" sz="2400" dirty="0" smtClean="0"/>
                        <a:t>Features of both </a:t>
                      </a:r>
                      <a:endParaRPr lang="en-US" sz="2400" dirty="0"/>
                    </a:p>
                  </a:txBody>
                  <a:tcPr/>
                </a:tc>
              </a:tr>
              <a:tr h="1488017">
                <a:tc>
                  <a:txBody>
                    <a:bodyPr/>
                    <a:lstStyle/>
                    <a:p>
                      <a:r>
                        <a:rPr lang="en-US" sz="2400" dirty="0" smtClean="0"/>
                        <a:t>In absence of </a:t>
                      </a:r>
                      <a:r>
                        <a:rPr lang="en-US" sz="2400" dirty="0" err="1" smtClean="0"/>
                        <a:t>intracardiac</a:t>
                      </a:r>
                      <a:r>
                        <a:rPr lang="en-US" sz="2400" dirty="0" smtClean="0"/>
                        <a:t> right to left shunting </a:t>
                      </a:r>
                      <a:endParaRPr lang="en-US" sz="2400" dirty="0"/>
                    </a:p>
                  </a:txBody>
                  <a:tcPr/>
                </a:tc>
                <a:tc>
                  <a:txBody>
                    <a:bodyPr/>
                    <a:lstStyle/>
                    <a:p>
                      <a:r>
                        <a:rPr lang="en-US" sz="2400" dirty="0" smtClean="0"/>
                        <a:t>Not due to respiratory compensation for metabolic alkalosis. </a:t>
                      </a:r>
                      <a:endParaRPr lang="en-US" sz="2400" dirty="0"/>
                    </a:p>
                  </a:txBody>
                  <a:tcPr/>
                </a:tc>
                <a:tc>
                  <a:txBody>
                    <a:bodyPr/>
                    <a:lstStyle/>
                    <a:p>
                      <a:endParaRPr lang="en-US" sz="2400" dirty="0"/>
                    </a:p>
                  </a:txBody>
                  <a:tcPr/>
                </a:tc>
              </a:tr>
            </a:tbl>
          </a:graphicData>
        </a:graphic>
      </p:graphicFrame>
    </p:spTree>
    <p:extLst>
      <p:ext uri="{BB962C8B-B14F-4D97-AF65-F5344CB8AC3E}">
        <p14:creationId xmlns:p14="http://schemas.microsoft.com/office/powerpoint/2010/main" xmlns="" val="38543267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104-4230-ramb-62-3-0287-gf01.jp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5" name="TextBox 4"/>
          <p:cNvSpPr txBox="1"/>
          <p:nvPr/>
        </p:nvSpPr>
        <p:spPr>
          <a:xfrm>
            <a:off x="549917" y="209505"/>
            <a:ext cx="157119" cy="369332"/>
          </a:xfrm>
          <a:prstGeom prst="rect">
            <a:avLst/>
          </a:prstGeom>
          <a:noFill/>
        </p:spPr>
        <p:txBody>
          <a:bodyPr wrap="square" rtlCol="0">
            <a:spAutoFit/>
          </a:bodyPr>
          <a:lstStyle/>
          <a:p>
            <a:r>
              <a:rPr lang="en-US" dirty="0" smtClean="0"/>
              <a:t>{5}</a:t>
            </a:r>
            <a:endParaRPr lang="en-US" dirty="0"/>
          </a:p>
        </p:txBody>
      </p:sp>
    </p:spTree>
    <p:extLst>
      <p:ext uri="{BB962C8B-B14F-4D97-AF65-F5344CB8AC3E}">
        <p14:creationId xmlns:p14="http://schemas.microsoft.com/office/powerpoint/2010/main" xmlns="" val="19493643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solidFill>
                  <a:srgbClr val="FF0000"/>
                </a:solidFill>
              </a:rPr>
              <a:t>INVESTIGATIONS </a:t>
            </a:r>
            <a:endParaRPr lang="en-US" dirty="0">
              <a:solidFill>
                <a:srgbClr val="FF0000"/>
              </a:solidFill>
            </a:endParaRPr>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34134730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xmlns="" val="3606104977"/>
              </p:ext>
            </p:extLst>
          </p:nvPr>
        </p:nvGraphicFramePr>
        <p:xfrm>
          <a:off x="144025" y="91657"/>
          <a:ext cx="8903412" cy="6533924"/>
        </p:xfrm>
        <a:graphic>
          <a:graphicData uri="http://schemas.openxmlformats.org/drawingml/2006/table">
            <a:tbl>
              <a:tblPr firstRow="1" bandRow="1">
                <a:tableStyleId>{5C22544A-7EE6-4342-B048-85BDC9FD1C3A}</a:tableStyleId>
              </a:tblPr>
              <a:tblGrid>
                <a:gridCol w="2218983"/>
                <a:gridCol w="6684429"/>
              </a:tblGrid>
              <a:tr h="795850">
                <a:tc>
                  <a:txBody>
                    <a:bodyPr/>
                    <a:lstStyle/>
                    <a:p>
                      <a:r>
                        <a:rPr lang="en-US" dirty="0" smtClean="0"/>
                        <a:t>Name of test </a:t>
                      </a:r>
                      <a:endParaRPr lang="en-US" dirty="0"/>
                    </a:p>
                  </a:txBody>
                  <a:tcPr/>
                </a:tc>
                <a:tc>
                  <a:txBody>
                    <a:bodyPr/>
                    <a:lstStyle/>
                    <a:p>
                      <a:r>
                        <a:rPr lang="en-US" dirty="0" smtClean="0"/>
                        <a:t>Important findings</a:t>
                      </a:r>
                      <a:endParaRPr lang="en-US" dirty="0"/>
                    </a:p>
                  </a:txBody>
                  <a:tcPr/>
                </a:tc>
              </a:tr>
              <a:tr h="1074397">
                <a:tc>
                  <a:txBody>
                    <a:bodyPr/>
                    <a:lstStyle/>
                    <a:p>
                      <a:r>
                        <a:rPr lang="en-US" dirty="0" smtClean="0"/>
                        <a:t>Chest </a:t>
                      </a:r>
                      <a:r>
                        <a:rPr lang="en-US" dirty="0" err="1" smtClean="0"/>
                        <a:t>xray</a:t>
                      </a:r>
                      <a:r>
                        <a:rPr lang="en-US" dirty="0" smtClean="0"/>
                        <a:t> </a:t>
                      </a:r>
                      <a:endParaRPr lang="en-US" dirty="0"/>
                    </a:p>
                  </a:txBody>
                  <a:tcPr/>
                </a:tc>
                <a:tc>
                  <a:txBody>
                    <a:bodyPr/>
                    <a:lstStyle/>
                    <a:p>
                      <a:r>
                        <a:rPr lang="en-US" sz="1800" dirty="0" smtClean="0">
                          <a:solidFill>
                            <a:prstClr val="black"/>
                          </a:solidFill>
                          <a:latin typeface="LucidaGrande"/>
                        </a:rPr>
                        <a:t>diffuse or patchy infiltrates; pneumothorax; pulmonary effusion; hyperinflation; asymmetric </a:t>
                      </a:r>
                      <a:r>
                        <a:rPr lang="en-US" sz="1800" dirty="0" err="1" smtClean="0">
                          <a:solidFill>
                            <a:prstClr val="black"/>
                          </a:solidFill>
                          <a:latin typeface="LucidaGrande"/>
                        </a:rPr>
                        <a:t>opacification</a:t>
                      </a:r>
                      <a:r>
                        <a:rPr lang="en-US" sz="1800" dirty="0" smtClean="0">
                          <a:solidFill>
                            <a:prstClr val="black"/>
                          </a:solidFill>
                          <a:latin typeface="LucidaGrande"/>
                        </a:rPr>
                        <a:t> of lung fields; asymmetric </a:t>
                      </a:r>
                      <a:r>
                        <a:rPr lang="en-US" sz="1800" dirty="0" err="1" smtClean="0">
                          <a:solidFill>
                            <a:prstClr val="black"/>
                          </a:solidFill>
                          <a:latin typeface="LucidaGrande"/>
                        </a:rPr>
                        <a:t>lucency</a:t>
                      </a:r>
                      <a:r>
                        <a:rPr lang="en-US" sz="1800" dirty="0" smtClean="0">
                          <a:solidFill>
                            <a:prstClr val="black"/>
                          </a:solidFill>
                          <a:latin typeface="LucidaGrande"/>
                        </a:rPr>
                        <a:t> of lung fields</a:t>
                      </a:r>
                      <a:endParaRPr lang="en-US" dirty="0"/>
                    </a:p>
                  </a:txBody>
                  <a:tcPr/>
                </a:tc>
              </a:tr>
              <a:tr h="1074397">
                <a:tc>
                  <a:txBody>
                    <a:bodyPr/>
                    <a:lstStyle/>
                    <a:p>
                      <a:r>
                        <a:rPr lang="en-US" dirty="0" smtClean="0"/>
                        <a:t>Pulmonary function test </a:t>
                      </a:r>
                      <a:endParaRPr lang="en-US" dirty="0"/>
                    </a:p>
                  </a:txBody>
                  <a:tcPr/>
                </a:tc>
                <a:tc>
                  <a:txBody>
                    <a:bodyPr/>
                    <a:lstStyle/>
                    <a:p>
                      <a:r>
                        <a:rPr lang="en-US" sz="1800" dirty="0" smtClean="0">
                          <a:solidFill>
                            <a:prstClr val="black"/>
                          </a:solidFill>
                          <a:latin typeface="LucidaGrande"/>
                        </a:rPr>
                        <a:t>PEFR &lt;35% to 50% of predicted; FEV &lt;35% to 50% of predicted; FVC &lt;50% to 70% of predicted; FEV1 &lt;50% of predicted; NIF above -25 cm H2O</a:t>
                      </a:r>
                      <a:endParaRPr lang="en-US" dirty="0"/>
                    </a:p>
                  </a:txBody>
                  <a:tcPr/>
                </a:tc>
              </a:tr>
              <a:tr h="795850">
                <a:tc>
                  <a:txBody>
                    <a:bodyPr/>
                    <a:lstStyle/>
                    <a:p>
                      <a:r>
                        <a:rPr lang="en-US" dirty="0" smtClean="0"/>
                        <a:t>Urine and serum toxicology </a:t>
                      </a:r>
                      <a:endParaRPr lang="en-US" dirty="0"/>
                    </a:p>
                  </a:txBody>
                  <a:tcPr/>
                </a:tc>
                <a:tc>
                  <a:txBody>
                    <a:bodyPr/>
                    <a:lstStyle/>
                    <a:p>
                      <a:r>
                        <a:rPr lang="en-US" sz="1800" dirty="0" smtClean="0">
                          <a:solidFill>
                            <a:prstClr val="black"/>
                          </a:solidFill>
                          <a:latin typeface="LucidaGrande"/>
                        </a:rPr>
                        <a:t>identification of select drugs of abuse</a:t>
                      </a:r>
                      <a:endParaRPr lang="en-US" dirty="0"/>
                    </a:p>
                  </a:txBody>
                  <a:tcPr/>
                </a:tc>
              </a:tr>
              <a:tr h="1396715">
                <a:tc>
                  <a:txBody>
                    <a:bodyPr/>
                    <a:lstStyle/>
                    <a:p>
                      <a:r>
                        <a:rPr lang="en-US" dirty="0" smtClean="0"/>
                        <a:t>Chest CT</a:t>
                      </a:r>
                      <a:endParaRPr lang="en-US" dirty="0"/>
                    </a:p>
                  </a:txBody>
                  <a:tcPr/>
                </a:tc>
                <a:tc>
                  <a:txBody>
                    <a:bodyPr/>
                    <a:lstStyle/>
                    <a:p>
                      <a:r>
                        <a:rPr lang="en-US" sz="1800" dirty="0" smtClean="0">
                          <a:solidFill>
                            <a:prstClr val="black"/>
                          </a:solidFill>
                          <a:latin typeface="LucidaGrande"/>
                        </a:rPr>
                        <a:t>pulmonary embolism (involving large- and medium-sized pulmonary arteries); chronic lung disease; pulmonary consolidation and effusion; parenchymal disease; bronchiectasis</a:t>
                      </a:r>
                      <a:endParaRPr lang="en-US" dirty="0"/>
                    </a:p>
                  </a:txBody>
                  <a:tcPr/>
                </a:tc>
              </a:tr>
              <a:tr h="1396715">
                <a:tc>
                  <a:txBody>
                    <a:bodyPr/>
                    <a:lstStyle/>
                    <a:p>
                      <a:r>
                        <a:rPr lang="en-US" dirty="0" smtClean="0"/>
                        <a:t>CT pulmonary angiography</a:t>
                      </a:r>
                      <a:r>
                        <a:rPr lang="en-US" baseline="0" dirty="0" smtClean="0"/>
                        <a:t> </a:t>
                      </a:r>
                      <a:endParaRPr lang="en-US" dirty="0"/>
                    </a:p>
                  </a:txBody>
                  <a:tcPr/>
                </a:tc>
                <a:tc>
                  <a:txBody>
                    <a:bodyPr/>
                    <a:lstStyle/>
                    <a:p>
                      <a:r>
                        <a:rPr lang="en-US" sz="1800" dirty="0" smtClean="0">
                          <a:solidFill>
                            <a:prstClr val="black"/>
                          </a:solidFill>
                          <a:latin typeface="LucidaGrande"/>
                        </a:rPr>
                        <a:t>pulmonary embolism (involving large- and medium-sized pulmonary arteries); chronic lung disease; pulmonary consolidation and effusion; parenchymal disease; bronchiectasis</a:t>
                      </a:r>
                      <a:endParaRPr lang="en-US" dirty="0"/>
                    </a:p>
                  </a:txBody>
                  <a:tcPr/>
                </a:tc>
              </a:tr>
            </a:tbl>
          </a:graphicData>
        </a:graphic>
      </p:graphicFrame>
    </p:spTree>
    <p:extLst>
      <p:ext uri="{BB962C8B-B14F-4D97-AF65-F5344CB8AC3E}">
        <p14:creationId xmlns:p14="http://schemas.microsoft.com/office/powerpoint/2010/main" xmlns="" val="27532806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xmlns="" val="268334351"/>
              </p:ext>
            </p:extLst>
          </p:nvPr>
        </p:nvGraphicFramePr>
        <p:xfrm>
          <a:off x="301144" y="144035"/>
          <a:ext cx="8576080" cy="6468450"/>
        </p:xfrm>
        <a:graphic>
          <a:graphicData uri="http://schemas.openxmlformats.org/drawingml/2006/table">
            <a:tbl>
              <a:tblPr firstRow="1" bandRow="1">
                <a:tableStyleId>{5C22544A-7EE6-4342-B048-85BDC9FD1C3A}</a:tableStyleId>
              </a:tblPr>
              <a:tblGrid>
                <a:gridCol w="1754497"/>
                <a:gridCol w="6821583"/>
              </a:tblGrid>
              <a:tr h="1293690">
                <a:tc>
                  <a:txBody>
                    <a:bodyPr/>
                    <a:lstStyle/>
                    <a:p>
                      <a:r>
                        <a:rPr lang="en-US" dirty="0" smtClean="0"/>
                        <a:t>Name of test </a:t>
                      </a:r>
                      <a:endParaRPr lang="en-US" dirty="0"/>
                    </a:p>
                  </a:txBody>
                  <a:tcPr/>
                </a:tc>
                <a:tc>
                  <a:txBody>
                    <a:bodyPr/>
                    <a:lstStyle/>
                    <a:p>
                      <a:r>
                        <a:rPr lang="en-US" dirty="0" smtClean="0"/>
                        <a:t>Important</a:t>
                      </a:r>
                      <a:r>
                        <a:rPr lang="en-US" baseline="0" dirty="0" smtClean="0"/>
                        <a:t> findings </a:t>
                      </a:r>
                      <a:endParaRPr lang="en-US" dirty="0"/>
                    </a:p>
                  </a:txBody>
                  <a:tcPr/>
                </a:tc>
              </a:tr>
              <a:tr h="1293690">
                <a:tc>
                  <a:txBody>
                    <a:bodyPr/>
                    <a:lstStyle/>
                    <a:p>
                      <a:r>
                        <a:rPr lang="en-US" dirty="0" smtClean="0"/>
                        <a:t>Ventilation/</a:t>
                      </a:r>
                      <a:r>
                        <a:rPr lang="en-US" baseline="0" dirty="0" smtClean="0"/>
                        <a:t>perfusion lung scan </a:t>
                      </a:r>
                      <a:endParaRPr lang="en-US" dirty="0"/>
                    </a:p>
                  </a:txBody>
                  <a:tcPr/>
                </a:tc>
                <a:tc>
                  <a:txBody>
                    <a:bodyPr/>
                    <a:lstStyle/>
                    <a:p>
                      <a:r>
                        <a:rPr lang="en-US" sz="1800" dirty="0" smtClean="0">
                          <a:solidFill>
                            <a:prstClr val="black"/>
                          </a:solidFill>
                          <a:latin typeface="LucidaGrande"/>
                        </a:rPr>
                        <a:t>pulmonary embolism</a:t>
                      </a:r>
                      <a:endParaRPr lang="en-US" dirty="0"/>
                    </a:p>
                  </a:txBody>
                  <a:tcPr/>
                </a:tc>
              </a:tr>
              <a:tr h="1293690">
                <a:tc>
                  <a:txBody>
                    <a:bodyPr/>
                    <a:lstStyle/>
                    <a:p>
                      <a:r>
                        <a:rPr lang="en-US" dirty="0" err="1" smtClean="0"/>
                        <a:t>Capnometry</a:t>
                      </a:r>
                      <a:r>
                        <a:rPr lang="en-US" baseline="0" dirty="0" smtClean="0"/>
                        <a:t> </a:t>
                      </a:r>
                      <a:endParaRPr lang="en-US" dirty="0"/>
                    </a:p>
                  </a:txBody>
                  <a:tcPr/>
                </a:tc>
                <a:tc>
                  <a:txBody>
                    <a:bodyPr/>
                    <a:lstStyle/>
                    <a:p>
                      <a:r>
                        <a:rPr lang="en-US" sz="1800" dirty="0" smtClean="0">
                          <a:solidFill>
                            <a:prstClr val="black"/>
                          </a:solidFill>
                          <a:latin typeface="LucidaGrande"/>
                        </a:rPr>
                        <a:t>abnormally low or high expired CO2</a:t>
                      </a:r>
                      <a:endParaRPr lang="en-US" dirty="0"/>
                    </a:p>
                  </a:txBody>
                  <a:tcPr/>
                </a:tc>
              </a:tr>
              <a:tr h="1293690">
                <a:tc>
                  <a:txBody>
                    <a:bodyPr/>
                    <a:lstStyle/>
                    <a:p>
                      <a:r>
                        <a:rPr lang="en-US" dirty="0" smtClean="0"/>
                        <a:t>Cardiothoracic</a:t>
                      </a:r>
                      <a:r>
                        <a:rPr lang="en-US" baseline="0" dirty="0" smtClean="0"/>
                        <a:t> ultrasound </a:t>
                      </a:r>
                      <a:endParaRPr lang="en-US" dirty="0"/>
                    </a:p>
                  </a:txBody>
                  <a:tcPr/>
                </a:tc>
                <a:tc>
                  <a:txBody>
                    <a:bodyPr/>
                    <a:lstStyle/>
                    <a:p>
                      <a:r>
                        <a:rPr lang="en-US" sz="1800" dirty="0" smtClean="0">
                          <a:solidFill>
                            <a:prstClr val="black"/>
                          </a:solidFill>
                          <a:latin typeface="LucidaGrande"/>
                        </a:rPr>
                        <a:t>evidence of effusion, pneumothorax, consolidation, or abscess; abnormal right ventricular filling or distension</a:t>
                      </a:r>
                      <a:endParaRPr lang="en-US" dirty="0"/>
                    </a:p>
                  </a:txBody>
                  <a:tcPr/>
                </a:tc>
              </a:tr>
              <a:tr h="1293690">
                <a:tc>
                  <a:txBody>
                    <a:bodyPr/>
                    <a:lstStyle/>
                    <a:p>
                      <a:r>
                        <a:rPr lang="en-US" dirty="0" smtClean="0"/>
                        <a:t>Transcutaneous co2 monitoring </a:t>
                      </a:r>
                      <a:endParaRPr lang="en-US" dirty="0"/>
                    </a:p>
                  </a:txBody>
                  <a:tcPr/>
                </a:tc>
                <a:tc>
                  <a:txBody>
                    <a:bodyPr/>
                    <a:lstStyle/>
                    <a:p>
                      <a:r>
                        <a:rPr lang="en-US" sz="1800" dirty="0" smtClean="0">
                          <a:solidFill>
                            <a:prstClr val="black"/>
                          </a:solidFill>
                          <a:latin typeface="LucidaGrande"/>
                        </a:rPr>
                        <a:t>reduced PaCO2</a:t>
                      </a:r>
                      <a:endParaRPr lang="en-US" dirty="0"/>
                    </a:p>
                  </a:txBody>
                  <a:tcPr/>
                </a:tc>
              </a:tr>
            </a:tbl>
          </a:graphicData>
        </a:graphic>
      </p:graphicFrame>
    </p:spTree>
    <p:extLst>
      <p:ext uri="{BB962C8B-B14F-4D97-AF65-F5344CB8AC3E}">
        <p14:creationId xmlns:p14="http://schemas.microsoft.com/office/powerpoint/2010/main" xmlns="" val="180662029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MC3152729_kcj-41-356-g007.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80925" y="285750"/>
            <a:ext cx="3721137" cy="2463800"/>
          </a:xfrm>
          <a:prstGeom prst="rect">
            <a:avLst/>
          </a:prstGeom>
        </p:spPr>
      </p:pic>
      <p:sp>
        <p:nvSpPr>
          <p:cNvPr id="3" name="TextBox 2"/>
          <p:cNvSpPr txBox="1"/>
          <p:nvPr/>
        </p:nvSpPr>
        <p:spPr>
          <a:xfrm>
            <a:off x="380925" y="2749550"/>
            <a:ext cx="3721137" cy="369332"/>
          </a:xfrm>
          <a:prstGeom prst="rect">
            <a:avLst/>
          </a:prstGeom>
          <a:noFill/>
        </p:spPr>
        <p:txBody>
          <a:bodyPr wrap="square" rtlCol="0">
            <a:spAutoFit/>
          </a:bodyPr>
          <a:lstStyle/>
          <a:p>
            <a:r>
              <a:rPr lang="en-US" dirty="0" smtClean="0"/>
              <a:t>PULMONARY EMBOLISM </a:t>
            </a:r>
            <a:endParaRPr lang="en-US" dirty="0"/>
          </a:p>
        </p:txBody>
      </p:sp>
      <p:pic>
        <p:nvPicPr>
          <p:cNvPr id="4" name="Picture 3" descr="Pulmon_fibrosis.PNG"/>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337627" y="381240"/>
            <a:ext cx="3806373" cy="2368310"/>
          </a:xfrm>
          <a:prstGeom prst="rect">
            <a:avLst/>
          </a:prstGeom>
        </p:spPr>
      </p:pic>
      <p:sp>
        <p:nvSpPr>
          <p:cNvPr id="5" name="TextBox 4"/>
          <p:cNvSpPr txBox="1"/>
          <p:nvPr/>
        </p:nvSpPr>
        <p:spPr>
          <a:xfrm>
            <a:off x="5337627" y="2749550"/>
            <a:ext cx="3806373" cy="369332"/>
          </a:xfrm>
          <a:prstGeom prst="rect">
            <a:avLst/>
          </a:prstGeom>
          <a:noFill/>
        </p:spPr>
        <p:txBody>
          <a:bodyPr wrap="square" rtlCol="0">
            <a:spAutoFit/>
          </a:bodyPr>
          <a:lstStyle/>
          <a:p>
            <a:endParaRPr lang="en-US" dirty="0"/>
          </a:p>
        </p:txBody>
      </p:sp>
      <p:sp>
        <p:nvSpPr>
          <p:cNvPr id="6" name="TextBox 5"/>
          <p:cNvSpPr txBox="1"/>
          <p:nvPr/>
        </p:nvSpPr>
        <p:spPr>
          <a:xfrm>
            <a:off x="5337627" y="2749550"/>
            <a:ext cx="2377623" cy="369332"/>
          </a:xfrm>
          <a:prstGeom prst="rect">
            <a:avLst/>
          </a:prstGeom>
          <a:noFill/>
        </p:spPr>
        <p:txBody>
          <a:bodyPr wrap="square" rtlCol="0">
            <a:spAutoFit/>
          </a:bodyPr>
          <a:lstStyle/>
          <a:p>
            <a:r>
              <a:rPr lang="en-US" dirty="0" smtClean="0"/>
              <a:t>PULMONARY FIBROSIS </a:t>
            </a:r>
            <a:endParaRPr lang="en-US" dirty="0"/>
          </a:p>
        </p:txBody>
      </p:sp>
      <p:pic>
        <p:nvPicPr>
          <p:cNvPr id="7" name="Picture 6" descr="300px-Pulmonary_embolism_scintigraphy_PLoS.png"/>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4413249" y="3397250"/>
            <a:ext cx="4729195" cy="2254249"/>
          </a:xfrm>
          <a:prstGeom prst="rect">
            <a:avLst/>
          </a:prstGeom>
        </p:spPr>
      </p:pic>
      <p:sp>
        <p:nvSpPr>
          <p:cNvPr id="8" name="TextBox 7"/>
          <p:cNvSpPr txBox="1"/>
          <p:nvPr/>
        </p:nvSpPr>
        <p:spPr>
          <a:xfrm>
            <a:off x="4413249" y="5651499"/>
            <a:ext cx="4729195" cy="381001"/>
          </a:xfrm>
          <a:prstGeom prst="rect">
            <a:avLst/>
          </a:prstGeom>
          <a:noFill/>
        </p:spPr>
        <p:txBody>
          <a:bodyPr wrap="square" rtlCol="0">
            <a:spAutoFit/>
          </a:bodyPr>
          <a:lstStyle/>
          <a:p>
            <a:r>
              <a:rPr lang="en-US" dirty="0" smtClean="0"/>
              <a:t>V/Q SCAN SHOWING PULMONARY EMBOLISM </a:t>
            </a:r>
            <a:endParaRPr lang="en-US" dirty="0"/>
          </a:p>
        </p:txBody>
      </p:sp>
      <p:pic>
        <p:nvPicPr>
          <p:cNvPr id="9" name="Picture 8" descr="capnometry-feature_600x.jpg"/>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80925" y="3429000"/>
            <a:ext cx="3471333" cy="2603500"/>
          </a:xfrm>
          <a:prstGeom prst="rect">
            <a:avLst/>
          </a:prstGeom>
        </p:spPr>
      </p:pic>
    </p:spTree>
    <p:extLst>
      <p:ext uri="{BB962C8B-B14F-4D97-AF65-F5344CB8AC3E}">
        <p14:creationId xmlns:p14="http://schemas.microsoft.com/office/powerpoint/2010/main" xmlns="" val="30172831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Unknown.jpe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968500" y="1104900"/>
            <a:ext cx="4762500" cy="4762500"/>
          </a:xfrm>
          <a:prstGeom prst="rect">
            <a:avLst/>
          </a:prstGeom>
        </p:spPr>
      </p:pic>
    </p:spTree>
    <p:extLst>
      <p:ext uri="{BB962C8B-B14F-4D97-AF65-F5344CB8AC3E}">
        <p14:creationId xmlns:p14="http://schemas.microsoft.com/office/powerpoint/2010/main" xmlns="" val="2601465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1776"/>
            <a:ext cx="8229600" cy="900112"/>
          </a:xfrm>
        </p:spPr>
        <p:txBody>
          <a:bodyPr>
            <a:normAutofit/>
          </a:bodyPr>
          <a:lstStyle/>
          <a:p>
            <a:r>
              <a:rPr lang="en-US" sz="3600" dirty="0" smtClean="0"/>
              <a:t>COMPLICATIONS </a:t>
            </a:r>
            <a:endParaRPr lang="en-US" sz="3600" dirty="0"/>
          </a:p>
        </p:txBody>
      </p:sp>
      <p:sp>
        <p:nvSpPr>
          <p:cNvPr id="3" name="Content Placeholder 2"/>
          <p:cNvSpPr>
            <a:spLocks noGrp="1"/>
          </p:cNvSpPr>
          <p:nvPr>
            <p:ph idx="1"/>
          </p:nvPr>
        </p:nvSpPr>
        <p:spPr>
          <a:xfrm>
            <a:off x="457200" y="1131888"/>
            <a:ext cx="8229600" cy="5038725"/>
          </a:xfrm>
        </p:spPr>
        <p:txBody>
          <a:bodyPr/>
          <a:lstStyle/>
          <a:p>
            <a:pPr marL="514350" indent="-514350">
              <a:buFont typeface="+mj-lt"/>
              <a:buAutoNum type="arabicPeriod"/>
            </a:pPr>
            <a:r>
              <a:rPr lang="en-US" dirty="0" smtClean="0"/>
              <a:t>Pulmonary: pulmonary embolism, barotrauma, pulmonary fibrosis.</a:t>
            </a:r>
          </a:p>
          <a:p>
            <a:pPr marL="514350" indent="-514350">
              <a:buFont typeface="+mj-lt"/>
              <a:buAutoNum type="arabicPeriod"/>
            </a:pPr>
            <a:r>
              <a:rPr lang="en-US" dirty="0" smtClean="0"/>
              <a:t>Cardiovascular: hypotension, acute MI, arrhythmias and pericarditis. </a:t>
            </a:r>
          </a:p>
          <a:p>
            <a:pPr marL="514350" indent="-514350">
              <a:buFont typeface="+mj-lt"/>
              <a:buAutoNum type="arabicPeriod"/>
            </a:pPr>
            <a:r>
              <a:rPr lang="en-US" dirty="0" smtClean="0"/>
              <a:t>Gastrointestinal : stress ulcer, gastric distension, ileus, </a:t>
            </a:r>
            <a:r>
              <a:rPr lang="en-US" dirty="0" err="1" smtClean="0"/>
              <a:t>diarrhoea</a:t>
            </a:r>
            <a:r>
              <a:rPr lang="en-US" dirty="0" smtClean="0"/>
              <a:t>, </a:t>
            </a:r>
            <a:r>
              <a:rPr lang="en-US" dirty="0" err="1" smtClean="0"/>
              <a:t>pnuemo-peritonium</a:t>
            </a:r>
            <a:r>
              <a:rPr lang="en-US" dirty="0" smtClean="0"/>
              <a:t>.</a:t>
            </a:r>
          </a:p>
          <a:p>
            <a:pPr marL="514350" indent="-514350">
              <a:buFont typeface="+mj-lt"/>
              <a:buAutoNum type="arabicPeriod"/>
            </a:pPr>
            <a:r>
              <a:rPr lang="en-US" dirty="0" smtClean="0"/>
              <a:t>Nosocomial infection</a:t>
            </a:r>
          </a:p>
          <a:p>
            <a:pPr marL="0" indent="0">
              <a:buNone/>
            </a:pPr>
            <a:endParaRPr lang="en-US" dirty="0"/>
          </a:p>
        </p:txBody>
      </p:sp>
    </p:spTree>
    <p:extLst>
      <p:ext uri="{BB962C8B-B14F-4D97-AF65-F5344CB8AC3E}">
        <p14:creationId xmlns:p14="http://schemas.microsoft.com/office/powerpoint/2010/main" xmlns="" val="19008709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solidFill>
                  <a:srgbClr val="FF0000"/>
                </a:solidFill>
              </a:rPr>
              <a:t>Barotrauma:</a:t>
            </a:r>
            <a:r>
              <a:rPr lang="en-US" dirty="0" smtClean="0"/>
              <a:t> Due to mechanical ventilation in patients with ARF incidence of pulmonary barotrauma is  1-8% of patients.</a:t>
            </a:r>
          </a:p>
          <a:p>
            <a:r>
              <a:rPr lang="en-US" dirty="0" smtClean="0"/>
              <a:t>Frequency increases with ARDS patients. </a:t>
            </a:r>
          </a:p>
          <a:p>
            <a:r>
              <a:rPr lang="en-US" dirty="0" smtClean="0"/>
              <a:t>Factors associated with an increased incidence of barotrauma are </a:t>
            </a:r>
          </a:p>
          <a:p>
            <a:pPr marL="514350" indent="-514350">
              <a:buFont typeface="+mj-lt"/>
              <a:buAutoNum type="arabicPeriod"/>
            </a:pPr>
            <a:r>
              <a:rPr lang="en-US" dirty="0" smtClean="0"/>
              <a:t>High peak airway pressures</a:t>
            </a:r>
          </a:p>
          <a:p>
            <a:pPr marL="514350" indent="-514350">
              <a:buFont typeface="+mj-lt"/>
              <a:buAutoNum type="arabicPeriod"/>
            </a:pPr>
            <a:r>
              <a:rPr lang="en-US" dirty="0" smtClean="0"/>
              <a:t>High level of intrinsic and external PEEP </a:t>
            </a:r>
          </a:p>
          <a:p>
            <a:pPr marL="514350" indent="-514350">
              <a:buFont typeface="+mj-lt"/>
              <a:buAutoNum type="arabicPeriod"/>
            </a:pPr>
            <a:r>
              <a:rPr lang="en-US" dirty="0" smtClean="0"/>
              <a:t>High tidal volume </a:t>
            </a:r>
            <a:endParaRPr lang="en-US" dirty="0"/>
          </a:p>
        </p:txBody>
      </p:sp>
    </p:spTree>
    <p:extLst>
      <p:ext uri="{BB962C8B-B14F-4D97-AF65-F5344CB8AC3E}">
        <p14:creationId xmlns:p14="http://schemas.microsoft.com/office/powerpoint/2010/main" xmlns="" val="2987962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lstStyle/>
          <a:p>
            <a:r>
              <a:rPr lang="en-US" dirty="0" smtClean="0">
                <a:solidFill>
                  <a:srgbClr val="FF0000"/>
                </a:solidFill>
              </a:rPr>
              <a:t>Gastrointestinal bleeding: </a:t>
            </a:r>
            <a:r>
              <a:rPr lang="en-US" dirty="0" smtClean="0"/>
              <a:t>gastric erosion or ulceration producing gastrointestinal bleeding in patients with ARF , has incidence of 20%</a:t>
            </a:r>
          </a:p>
          <a:p>
            <a:r>
              <a:rPr lang="en-US" dirty="0" smtClean="0">
                <a:solidFill>
                  <a:srgbClr val="000000"/>
                </a:solidFill>
              </a:rPr>
              <a:t>Incidence is lower (9%) in acute exacerbation of </a:t>
            </a:r>
            <a:r>
              <a:rPr lang="en-US" dirty="0" err="1" smtClean="0">
                <a:solidFill>
                  <a:srgbClr val="000000"/>
                </a:solidFill>
              </a:rPr>
              <a:t>copd</a:t>
            </a:r>
            <a:r>
              <a:rPr lang="en-US" dirty="0" smtClean="0">
                <a:solidFill>
                  <a:srgbClr val="000000"/>
                </a:solidFill>
              </a:rPr>
              <a:t>. </a:t>
            </a:r>
          </a:p>
          <a:p>
            <a:r>
              <a:rPr lang="en-US" dirty="0" smtClean="0">
                <a:solidFill>
                  <a:srgbClr val="000000"/>
                </a:solidFill>
              </a:rPr>
              <a:t>Risk of bleeding is reduced by continuous </a:t>
            </a:r>
            <a:r>
              <a:rPr lang="en-US" dirty="0" err="1" smtClean="0">
                <a:solidFill>
                  <a:srgbClr val="000000"/>
                </a:solidFill>
              </a:rPr>
              <a:t>entral</a:t>
            </a:r>
            <a:r>
              <a:rPr lang="en-US" dirty="0" smtClean="0">
                <a:solidFill>
                  <a:srgbClr val="000000"/>
                </a:solidFill>
              </a:rPr>
              <a:t> feeding, ulcer prophylaxis and maintaining gastric pH above 4.</a:t>
            </a:r>
            <a:endParaRPr lang="en-US" dirty="0">
              <a:solidFill>
                <a:srgbClr val="000000"/>
              </a:solidFill>
            </a:endParaRPr>
          </a:p>
        </p:txBody>
      </p:sp>
    </p:spTree>
    <p:extLst>
      <p:ext uri="{BB962C8B-B14F-4D97-AF65-F5344CB8AC3E}">
        <p14:creationId xmlns:p14="http://schemas.microsoft.com/office/powerpoint/2010/main" xmlns="" val="28692108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COMPLICATIONS </a:t>
            </a:r>
            <a:endParaRPr lang="en-US" dirty="0"/>
          </a:p>
        </p:txBody>
      </p:sp>
      <p:sp>
        <p:nvSpPr>
          <p:cNvPr id="3" name="Content Placeholder 2"/>
          <p:cNvSpPr>
            <a:spLocks noGrp="1"/>
          </p:cNvSpPr>
          <p:nvPr>
            <p:ph idx="1"/>
          </p:nvPr>
        </p:nvSpPr>
        <p:spPr/>
        <p:txBody>
          <a:bodyPr>
            <a:normAutofit/>
          </a:bodyPr>
          <a:lstStyle/>
          <a:p>
            <a:r>
              <a:rPr lang="en-US" dirty="0" smtClean="0">
                <a:solidFill>
                  <a:srgbClr val="FF0000"/>
                </a:solidFill>
              </a:rPr>
              <a:t>Nosocomial pneumonia: </a:t>
            </a:r>
            <a:r>
              <a:rPr lang="en-US" dirty="0" smtClean="0"/>
              <a:t>caused by gram negative bacilli which may be resistant to common antibiotics. </a:t>
            </a:r>
          </a:p>
          <a:p>
            <a:r>
              <a:rPr lang="en-US" dirty="0" smtClean="0"/>
              <a:t>Most common source of organism appears to be aspiration of microorganism that colonize the pharynx.</a:t>
            </a:r>
          </a:p>
        </p:txBody>
      </p:sp>
    </p:spTree>
    <p:extLst>
      <p:ext uri="{BB962C8B-B14F-4D97-AF65-F5344CB8AC3E}">
        <p14:creationId xmlns:p14="http://schemas.microsoft.com/office/powerpoint/2010/main" xmlns="" val="4019794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CLASSIFICATION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685286357"/>
              </p:ext>
            </p:extLst>
          </p:nvPr>
        </p:nvGraphicFramePr>
        <p:xfrm>
          <a:off x="457200" y="1600200"/>
          <a:ext cx="8229600" cy="4349511"/>
        </p:xfrm>
        <a:graphic>
          <a:graphicData uri="http://schemas.openxmlformats.org/drawingml/2006/table">
            <a:tbl>
              <a:tblPr firstRow="1" bandRow="1">
                <a:tableStyleId>{5C22544A-7EE6-4342-B048-85BDC9FD1C3A}</a:tableStyleId>
              </a:tblPr>
              <a:tblGrid>
                <a:gridCol w="2743200"/>
                <a:gridCol w="2743200"/>
                <a:gridCol w="2743200"/>
              </a:tblGrid>
              <a:tr h="966231">
                <a:tc>
                  <a:txBody>
                    <a:bodyPr/>
                    <a:lstStyle/>
                    <a:p>
                      <a:r>
                        <a:rPr lang="en-US" sz="2400" dirty="0" smtClean="0"/>
                        <a:t>ACUTE </a:t>
                      </a:r>
                      <a:endParaRPr lang="en-US" sz="2400" dirty="0"/>
                    </a:p>
                  </a:txBody>
                  <a:tcPr/>
                </a:tc>
                <a:tc>
                  <a:txBody>
                    <a:bodyPr/>
                    <a:lstStyle/>
                    <a:p>
                      <a:r>
                        <a:rPr lang="en-US" sz="2400" dirty="0" smtClean="0"/>
                        <a:t>CHRONIC </a:t>
                      </a:r>
                      <a:endParaRPr lang="en-US" sz="2400" dirty="0"/>
                    </a:p>
                  </a:txBody>
                  <a:tcPr/>
                </a:tc>
                <a:tc>
                  <a:txBody>
                    <a:bodyPr/>
                    <a:lstStyle/>
                    <a:p>
                      <a:r>
                        <a:rPr lang="en-US" sz="2400" dirty="0" smtClean="0"/>
                        <a:t>ACUTE ON CHRONIC </a:t>
                      </a:r>
                      <a:endParaRPr lang="en-US" sz="2400" dirty="0"/>
                    </a:p>
                  </a:txBody>
                  <a:tcPr/>
                </a:tc>
              </a:tr>
              <a:tr h="2388297">
                <a:tc>
                  <a:txBody>
                    <a:bodyPr/>
                    <a:lstStyle/>
                    <a:p>
                      <a:r>
                        <a:rPr lang="en-US" sz="2400" dirty="0" smtClean="0"/>
                        <a:t>D/O OF RECENT ONSET (hours to days).</a:t>
                      </a:r>
                    </a:p>
                    <a:p>
                      <a:r>
                        <a:rPr lang="en-US" sz="2400" dirty="0" smtClean="0"/>
                        <a:t>This means respiratory</a:t>
                      </a:r>
                      <a:r>
                        <a:rPr lang="en-US" sz="2400" baseline="0" dirty="0" smtClean="0"/>
                        <a:t> failure has developed too rapidly for renal compensation to occur.</a:t>
                      </a:r>
                      <a:r>
                        <a:rPr lang="en-US" baseline="0" dirty="0" smtClean="0"/>
                        <a:t> (pH&lt; 7.3)</a:t>
                      </a:r>
                      <a:endParaRPr lang="en-US" dirty="0"/>
                    </a:p>
                  </a:txBody>
                  <a:tcPr/>
                </a:tc>
                <a:tc>
                  <a:txBody>
                    <a:bodyPr/>
                    <a:lstStyle/>
                    <a:p>
                      <a:r>
                        <a:rPr lang="en-US" sz="2400" dirty="0" smtClean="0"/>
                        <a:t>OVER MONTHS TO YEARS </a:t>
                      </a:r>
                    </a:p>
                    <a:p>
                      <a:r>
                        <a:rPr lang="en-US" sz="2400" dirty="0" smtClean="0"/>
                        <a:t>Renal compensation occurs by retaining the bicarbonate.</a:t>
                      </a:r>
                      <a:r>
                        <a:rPr lang="en-US" sz="2400" baseline="0" dirty="0" smtClean="0"/>
                        <a:t> </a:t>
                      </a:r>
                      <a:endParaRPr lang="en-US" sz="2400"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xmlns="" val="21339918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PROGNOSIS </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In studies from </a:t>
            </a:r>
            <a:r>
              <a:rPr lang="en-US" dirty="0" err="1" smtClean="0"/>
              <a:t>india</a:t>
            </a:r>
            <a:r>
              <a:rPr lang="en-US" dirty="0" smtClean="0"/>
              <a:t>, mortality in patients with ARF especially ARDS is high (</a:t>
            </a:r>
            <a:r>
              <a:rPr lang="en-US" dirty="0" err="1" smtClean="0"/>
              <a:t>upto</a:t>
            </a:r>
            <a:r>
              <a:rPr lang="en-US" dirty="0" smtClean="0"/>
              <a:t> 44%).</a:t>
            </a:r>
            <a:r>
              <a:rPr lang="en-US" baseline="30000" dirty="0" smtClean="0"/>
              <a:t>{3}</a:t>
            </a:r>
          </a:p>
          <a:p>
            <a:r>
              <a:rPr lang="en-US" dirty="0" smtClean="0"/>
              <a:t>The reasons for higher mortality include delays in transfer of critically ill patients from the emergency department to the ICU, selection bias of most sick patients, critically ill patients with multiple organ failure.</a:t>
            </a:r>
          </a:p>
          <a:p>
            <a:r>
              <a:rPr lang="en-US" dirty="0" smtClean="0"/>
              <a:t>Several studies suggest the best predictor of mortality in patients with ARF is degree of </a:t>
            </a:r>
            <a:r>
              <a:rPr lang="en-US" dirty="0" err="1" smtClean="0"/>
              <a:t>acidaemia</a:t>
            </a:r>
            <a:r>
              <a:rPr lang="en-US" dirty="0" smtClean="0"/>
              <a:t>. </a:t>
            </a:r>
          </a:p>
          <a:p>
            <a:r>
              <a:rPr lang="en-US" dirty="0" smtClean="0"/>
              <a:t>pH of less than 7.26 is associated with increased mortality. </a:t>
            </a:r>
          </a:p>
          <a:p>
            <a:r>
              <a:rPr lang="en-US" dirty="0" smtClean="0"/>
              <a:t>Interestingly mechanical ventilation in ARF is not itself associated with increased mortality. </a:t>
            </a:r>
          </a:p>
          <a:p>
            <a:pPr marL="0" indent="0">
              <a:buNone/>
            </a:pPr>
            <a:r>
              <a:rPr lang="en-US" baseline="30000" dirty="0" smtClean="0"/>
              <a:t> </a:t>
            </a:r>
            <a:endParaRPr lang="en-US" baseline="30000" dirty="0"/>
          </a:p>
        </p:txBody>
      </p:sp>
    </p:spTree>
    <p:extLst>
      <p:ext uri="{BB962C8B-B14F-4D97-AF65-F5344CB8AC3E}">
        <p14:creationId xmlns:p14="http://schemas.microsoft.com/office/powerpoint/2010/main" xmlns="" val="6248304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 </a:t>
            </a:r>
            <a:endParaRPr lang="en-US" dirty="0"/>
          </a:p>
        </p:txBody>
      </p:sp>
      <p:sp>
        <p:nvSpPr>
          <p:cNvPr id="3" name="Content Placeholder 2"/>
          <p:cNvSpPr>
            <a:spLocks noGrp="1"/>
          </p:cNvSpPr>
          <p:nvPr>
            <p:ph idx="1"/>
          </p:nvPr>
        </p:nvSpPr>
        <p:spPr/>
        <p:txBody>
          <a:bodyPr>
            <a:normAutofit fontScale="70000" lnSpcReduction="20000"/>
          </a:bodyPr>
          <a:lstStyle/>
          <a:p>
            <a:pPr marL="514350" indent="-514350">
              <a:buFont typeface="+mj-lt"/>
              <a:buAutoNum type="arabicPeriod"/>
            </a:pPr>
            <a:r>
              <a:rPr lang="en-US" dirty="0" err="1" smtClean="0"/>
              <a:t>Ards</a:t>
            </a:r>
            <a:r>
              <a:rPr lang="en-US" dirty="0" smtClean="0"/>
              <a:t> definition task force, </a:t>
            </a:r>
            <a:r>
              <a:rPr lang="en-US" dirty="0" err="1" smtClean="0"/>
              <a:t>Ranieri</a:t>
            </a:r>
            <a:r>
              <a:rPr lang="en-US" dirty="0" smtClean="0"/>
              <a:t> VM, </a:t>
            </a:r>
            <a:r>
              <a:rPr lang="en-US" dirty="0" err="1" smtClean="0"/>
              <a:t>Rubenfeld</a:t>
            </a:r>
            <a:r>
              <a:rPr lang="en-US" dirty="0" smtClean="0"/>
              <a:t> G, Thompson BT, Ferguson ND, Caldwell E et al. the berlin definition. JAMA.2012;307(23):2526-33.</a:t>
            </a:r>
          </a:p>
          <a:p>
            <a:pPr marL="514350" indent="-514350">
              <a:buFont typeface="+mj-lt"/>
              <a:buAutoNum type="arabicPeriod"/>
            </a:pPr>
            <a:r>
              <a:rPr lang="en-US" dirty="0" smtClean="0"/>
              <a:t>Sharma S, Gupta R, </a:t>
            </a:r>
            <a:r>
              <a:rPr lang="en-US" dirty="0" err="1" smtClean="0"/>
              <a:t>Aggrawal</a:t>
            </a:r>
            <a:r>
              <a:rPr lang="en-US" dirty="0" smtClean="0"/>
              <a:t> AN, et al. </a:t>
            </a:r>
            <a:r>
              <a:rPr lang="en-US" dirty="0" err="1" smtClean="0"/>
              <a:t>aetiology</a:t>
            </a:r>
            <a:r>
              <a:rPr lang="en-US" dirty="0" smtClean="0"/>
              <a:t>, outcome and predictors of mortality in acute respiratory </a:t>
            </a:r>
            <a:r>
              <a:rPr lang="en-US" dirty="0" err="1" smtClean="0"/>
              <a:t>faliure</a:t>
            </a:r>
            <a:r>
              <a:rPr lang="en-US" dirty="0" smtClean="0"/>
              <a:t> from a </a:t>
            </a:r>
            <a:r>
              <a:rPr lang="en-US" dirty="0" err="1" smtClean="0"/>
              <a:t>tetiary</a:t>
            </a:r>
            <a:r>
              <a:rPr lang="en-US" dirty="0" smtClean="0"/>
              <a:t> care </a:t>
            </a:r>
            <a:r>
              <a:rPr lang="en-US" dirty="0" err="1" smtClean="0"/>
              <a:t>centre</a:t>
            </a:r>
            <a:r>
              <a:rPr lang="en-US" dirty="0" smtClean="0"/>
              <a:t> in north </a:t>
            </a:r>
            <a:r>
              <a:rPr lang="en-US" dirty="0" err="1" smtClean="0"/>
              <a:t>india</a:t>
            </a:r>
            <a:r>
              <a:rPr lang="en-US" dirty="0" smtClean="0"/>
              <a:t>. Indian J med Res 2016:143(6):782-92. </a:t>
            </a:r>
          </a:p>
          <a:p>
            <a:pPr marL="514350" indent="-514350">
              <a:buFont typeface="+mj-lt"/>
              <a:buAutoNum type="arabicPeriod"/>
            </a:pPr>
            <a:r>
              <a:rPr lang="en-US" dirty="0" smtClean="0"/>
              <a:t>Magazine R, </a:t>
            </a:r>
            <a:r>
              <a:rPr lang="en-US" dirty="0" err="1" smtClean="0"/>
              <a:t>Rao</a:t>
            </a:r>
            <a:r>
              <a:rPr lang="en-US" dirty="0" smtClean="0"/>
              <a:t> S, </a:t>
            </a:r>
            <a:r>
              <a:rPr lang="en-US" dirty="0" err="1" smtClean="0"/>
              <a:t>Chogtu</a:t>
            </a:r>
            <a:r>
              <a:rPr lang="en-US" dirty="0" smtClean="0"/>
              <a:t> B, </a:t>
            </a:r>
            <a:r>
              <a:rPr lang="en-US" dirty="0" err="1" smtClean="0"/>
              <a:t>Venkateswaran</a:t>
            </a:r>
            <a:r>
              <a:rPr lang="en-US" dirty="0" smtClean="0"/>
              <a:t> R, </a:t>
            </a:r>
            <a:r>
              <a:rPr lang="en-US" dirty="0" err="1" smtClean="0"/>
              <a:t>Shahul</a:t>
            </a:r>
            <a:r>
              <a:rPr lang="en-US" dirty="0" smtClean="0"/>
              <a:t> HA. Epidemiological profile of acute respiratory distress syndrome: a tertiary care experience, Lung </a:t>
            </a:r>
            <a:r>
              <a:rPr lang="en-US" dirty="0" err="1" smtClean="0"/>
              <a:t>india</a:t>
            </a:r>
            <a:r>
              <a:rPr lang="en-US" dirty="0" smtClean="0"/>
              <a:t>. 2017;34(1):38-42.</a:t>
            </a:r>
          </a:p>
          <a:p>
            <a:pPr marL="514350" indent="-514350">
              <a:buFont typeface="+mj-lt"/>
              <a:buAutoNum type="arabicPeriod"/>
            </a:pPr>
            <a:r>
              <a:rPr lang="en-US" dirty="0" err="1"/>
              <a:t>Scala</a:t>
            </a:r>
            <a:r>
              <a:rPr lang="en-US" dirty="0"/>
              <a:t> R, </a:t>
            </a:r>
            <a:r>
              <a:rPr lang="en-US" dirty="0" err="1"/>
              <a:t>Heunks</a:t>
            </a:r>
            <a:r>
              <a:rPr lang="en-US" dirty="0"/>
              <a:t> L. Highlights in acute respiratory failure. </a:t>
            </a:r>
            <a:r>
              <a:rPr lang="en-US" dirty="0" err="1" smtClean="0"/>
              <a:t>Eur</a:t>
            </a:r>
            <a:r>
              <a:rPr lang="en-US" dirty="0" smtClean="0"/>
              <a:t> </a:t>
            </a:r>
            <a:r>
              <a:rPr lang="en-US" dirty="0" err="1" smtClean="0"/>
              <a:t>Respir</a:t>
            </a:r>
            <a:r>
              <a:rPr lang="en-US" dirty="0" smtClean="0"/>
              <a:t> </a:t>
            </a:r>
            <a:r>
              <a:rPr lang="en-US" dirty="0"/>
              <a:t>Rev 2018; </a:t>
            </a:r>
            <a:r>
              <a:rPr lang="en-US" dirty="0" smtClean="0"/>
              <a:t>27</a:t>
            </a:r>
          </a:p>
          <a:p>
            <a:pPr marL="514350" indent="-514350">
              <a:buFont typeface="+mj-lt"/>
              <a:buAutoNum type="arabicPeriod"/>
            </a:pPr>
            <a:r>
              <a:rPr lang="en-US" sz="3100" dirty="0" smtClean="0"/>
              <a:t>American </a:t>
            </a:r>
            <a:r>
              <a:rPr lang="en-US" sz="3100" dirty="0"/>
              <a:t>Journal of Respiratory and Critical Care Medicine 197:8, 991-993. </a:t>
            </a:r>
          </a:p>
          <a:p>
            <a:pPr marL="514350" indent="-514350">
              <a:buFont typeface="+mj-lt"/>
              <a:buAutoNum type="arabicPeriod"/>
            </a:pPr>
            <a:endParaRPr lang="en-US" sz="3100" dirty="0"/>
          </a:p>
        </p:txBody>
      </p:sp>
    </p:spTree>
    <p:extLst>
      <p:ext uri="{BB962C8B-B14F-4D97-AF65-F5344CB8AC3E}">
        <p14:creationId xmlns:p14="http://schemas.microsoft.com/office/powerpoint/2010/main" xmlns="" val="126740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 </a:t>
            </a:r>
            <a:br>
              <a:rPr lang="en-US" dirty="0" smtClean="0"/>
            </a:br>
            <a:endParaRPr lang="en-US" dirty="0"/>
          </a:p>
        </p:txBody>
      </p:sp>
      <p:sp>
        <p:nvSpPr>
          <p:cNvPr id="5" name="Subtitle 4"/>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2754795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4000" dirty="0" smtClean="0"/>
              <a:t>BTS/ICS GUIDELINES FOR VENTILATORY  MANAGEMENT OF ACUTE HYPERCAPNIC RESPIRATORY FALIURE </a:t>
            </a:r>
            <a:endParaRPr lang="en-US" sz="4000" dirty="0"/>
          </a:p>
        </p:txBody>
      </p:sp>
      <p:sp>
        <p:nvSpPr>
          <p:cNvPr id="8" name="Subtitle 7"/>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9361856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in the guidelines </a:t>
            </a:r>
            <a:endParaRPr lang="en-US" dirty="0"/>
          </a:p>
        </p:txBody>
      </p:sp>
      <p:sp>
        <p:nvSpPr>
          <p:cNvPr id="3" name="Content Placeholder 2"/>
          <p:cNvSpPr>
            <a:spLocks noGrp="1"/>
          </p:cNvSpPr>
          <p:nvPr>
            <p:ph idx="1"/>
          </p:nvPr>
        </p:nvSpPr>
        <p:spPr/>
        <p:txBody>
          <a:bodyPr>
            <a:normAutofit fontScale="92500" lnSpcReduction="10000"/>
          </a:bodyPr>
          <a:lstStyle/>
          <a:p>
            <a:r>
              <a:rPr lang="en-US" dirty="0">
                <a:solidFill>
                  <a:srgbClr val="FF0000"/>
                </a:solidFill>
              </a:rPr>
              <a:t>Bronchodilator therapy with NIV </a:t>
            </a:r>
          </a:p>
          <a:p>
            <a:pPr marL="0" indent="0">
              <a:buNone/>
            </a:pPr>
            <a:r>
              <a:rPr lang="en-US" dirty="0"/>
              <a:t>▸ </a:t>
            </a:r>
            <a:r>
              <a:rPr lang="en-US" dirty="0" err="1"/>
              <a:t>Nebulised</a:t>
            </a:r>
            <a:r>
              <a:rPr lang="en-US" dirty="0"/>
              <a:t> drugs should normally be administered during breaks from NIV.</a:t>
            </a:r>
          </a:p>
          <a:p>
            <a:pPr marL="0" indent="0">
              <a:buNone/>
            </a:pPr>
            <a:r>
              <a:rPr lang="en-US" dirty="0"/>
              <a:t>▸ If the patient is dependent on NIV, bronchodilator drugs can be given via a </a:t>
            </a:r>
            <a:r>
              <a:rPr lang="en-US" dirty="0" err="1"/>
              <a:t>nebuliser</a:t>
            </a:r>
            <a:r>
              <a:rPr lang="en-US" dirty="0"/>
              <a:t> inserted into the ventilator tubing</a:t>
            </a:r>
            <a:r>
              <a:rPr lang="en-US" dirty="0" smtClean="0"/>
              <a:t>.</a:t>
            </a:r>
          </a:p>
          <a:p>
            <a:r>
              <a:rPr lang="en-US" dirty="0" smtClean="0">
                <a:solidFill>
                  <a:srgbClr val="FF0000"/>
                </a:solidFill>
              </a:rPr>
              <a:t>Sedation with NIV</a:t>
            </a:r>
          </a:p>
          <a:p>
            <a:r>
              <a:rPr lang="en-US" dirty="0"/>
              <a:t>Patient distress is common in AHRF and often made initially worse by applying NIV </a:t>
            </a:r>
            <a:r>
              <a:rPr lang="en-US" dirty="0" smtClean="0"/>
              <a:t>.</a:t>
            </a:r>
          </a:p>
          <a:p>
            <a:pPr marL="0" indent="0">
              <a:buNone/>
            </a:pPr>
            <a:endParaRPr lang="en-US" dirty="0"/>
          </a:p>
        </p:txBody>
      </p:sp>
    </p:spTree>
    <p:extLst>
      <p:ext uri="{BB962C8B-B14F-4D97-AF65-F5344CB8AC3E}">
        <p14:creationId xmlns:p14="http://schemas.microsoft.com/office/powerpoint/2010/main" xmlns="" val="251412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in the guidelines </a:t>
            </a:r>
            <a:endParaRPr lang="en-US" dirty="0"/>
          </a:p>
        </p:txBody>
      </p:sp>
      <p:sp>
        <p:nvSpPr>
          <p:cNvPr id="3" name="Content Placeholder 2"/>
          <p:cNvSpPr>
            <a:spLocks noGrp="1"/>
          </p:cNvSpPr>
          <p:nvPr>
            <p:ph idx="1"/>
          </p:nvPr>
        </p:nvSpPr>
        <p:spPr/>
        <p:txBody>
          <a:bodyPr>
            <a:normAutofit fontScale="92500" lnSpcReduction="20000"/>
          </a:bodyPr>
          <a:lstStyle/>
          <a:p>
            <a:r>
              <a:rPr lang="en-US" dirty="0"/>
              <a:t>Sedation should only be used with close monitoring </a:t>
            </a:r>
            <a:r>
              <a:rPr lang="en-US" dirty="0" smtClean="0"/>
              <a:t>.</a:t>
            </a:r>
          </a:p>
          <a:p>
            <a:r>
              <a:rPr lang="en-US" dirty="0" smtClean="0"/>
              <a:t>Infused </a:t>
            </a:r>
            <a:r>
              <a:rPr lang="en-US" dirty="0"/>
              <a:t>sedative/anxiolytic drugs should only be used in an HDU or ICU setting </a:t>
            </a:r>
            <a:r>
              <a:rPr lang="en-US" dirty="0" smtClean="0"/>
              <a:t>.</a:t>
            </a:r>
            <a:endParaRPr lang="en-US" dirty="0"/>
          </a:p>
          <a:p>
            <a:r>
              <a:rPr lang="en-US" dirty="0" smtClean="0"/>
              <a:t> </a:t>
            </a:r>
            <a:r>
              <a:rPr lang="en-US" dirty="0"/>
              <a:t>If intubation is not intended should NIV fail, then sedation/ </a:t>
            </a:r>
            <a:r>
              <a:rPr lang="en-US" dirty="0" err="1"/>
              <a:t>anxiolysis</a:t>
            </a:r>
            <a:r>
              <a:rPr lang="en-US" dirty="0"/>
              <a:t> is indicated for symptom control in the distressed or agitated patient </a:t>
            </a:r>
            <a:endParaRPr lang="en-US" dirty="0" smtClean="0"/>
          </a:p>
          <a:p>
            <a:r>
              <a:rPr lang="en-US" dirty="0" smtClean="0"/>
              <a:t>In </a:t>
            </a:r>
            <a:r>
              <a:rPr lang="en-US" dirty="0"/>
              <a:t>the agitated/distressed and/or </a:t>
            </a:r>
            <a:r>
              <a:rPr lang="en-US" dirty="0" err="1"/>
              <a:t>tachypnoeic</a:t>
            </a:r>
            <a:r>
              <a:rPr lang="en-US" dirty="0"/>
              <a:t> individual on NIV, intravenous morphine 2.5–5 mg (± benzodiazepine) may provide symptom relief and may improve tolerance of NIV.</a:t>
            </a:r>
          </a:p>
        </p:txBody>
      </p:sp>
    </p:spTree>
    <p:extLst>
      <p:ext uri="{BB962C8B-B14F-4D97-AF65-F5344CB8AC3E}">
        <p14:creationId xmlns:p14="http://schemas.microsoft.com/office/powerpoint/2010/main" xmlns="" val="9852073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Recommendations in the guidelines </a:t>
            </a:r>
            <a:endParaRPr lang="en-US" dirty="0"/>
          </a:p>
        </p:txBody>
      </p:sp>
      <p:sp>
        <p:nvSpPr>
          <p:cNvPr id="3" name="Content Placeholder 2"/>
          <p:cNvSpPr>
            <a:spLocks noGrp="1"/>
          </p:cNvSpPr>
          <p:nvPr>
            <p:ph idx="1"/>
          </p:nvPr>
        </p:nvSpPr>
        <p:spPr/>
        <p:txBody>
          <a:bodyPr/>
          <a:lstStyle/>
          <a:p>
            <a:r>
              <a:rPr lang="en-US" dirty="0" smtClean="0"/>
              <a:t>Sputum retention. </a:t>
            </a:r>
          </a:p>
          <a:p>
            <a:r>
              <a:rPr lang="en-US" dirty="0"/>
              <a:t>Sputum retention can be a precipitant for AHRF, can cause NIV to fail and is a common reason for respiratory distress post- </a:t>
            </a:r>
            <a:r>
              <a:rPr lang="en-US" dirty="0" err="1"/>
              <a:t>extubation</a:t>
            </a:r>
            <a:r>
              <a:rPr lang="en-US" dirty="0"/>
              <a:t> in patients initially managed by IMV. Excessive sputum production </a:t>
            </a:r>
            <a:r>
              <a:rPr lang="en-US" dirty="0" err="1"/>
              <a:t>characterises</a:t>
            </a:r>
            <a:r>
              <a:rPr lang="en-US" dirty="0"/>
              <a:t> bronchiectasis and CF, and complicates some patients with AECOPD</a:t>
            </a:r>
          </a:p>
        </p:txBody>
      </p:sp>
    </p:spTree>
    <p:extLst>
      <p:ext uri="{BB962C8B-B14F-4D97-AF65-F5344CB8AC3E}">
        <p14:creationId xmlns:p14="http://schemas.microsoft.com/office/powerpoint/2010/main" xmlns="" val="12065483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Recommendations in the guidelines </a:t>
            </a:r>
          </a:p>
        </p:txBody>
      </p:sp>
      <p:sp>
        <p:nvSpPr>
          <p:cNvPr id="3" name="Content Placeholder 2"/>
          <p:cNvSpPr>
            <a:spLocks noGrp="1"/>
          </p:cNvSpPr>
          <p:nvPr>
            <p:ph idx="1"/>
          </p:nvPr>
        </p:nvSpPr>
        <p:spPr/>
        <p:txBody>
          <a:bodyPr>
            <a:normAutofit fontScale="70000" lnSpcReduction="20000"/>
          </a:bodyPr>
          <a:lstStyle/>
          <a:p>
            <a:r>
              <a:rPr lang="en-US" dirty="0"/>
              <a:t>Manual-assisted cough and MI-E are safe methods for aiding secretion </a:t>
            </a:r>
            <a:r>
              <a:rPr lang="en-US" dirty="0" smtClean="0"/>
              <a:t>clearance.</a:t>
            </a:r>
            <a:endParaRPr lang="en-US" dirty="0"/>
          </a:p>
          <a:p>
            <a:r>
              <a:rPr lang="en-US" dirty="0"/>
              <a:t>MI-E is more effective than manual-assisted cough in patients with stable NMD </a:t>
            </a:r>
            <a:r>
              <a:rPr lang="en-US" dirty="0" smtClean="0"/>
              <a:t>.</a:t>
            </a:r>
            <a:endParaRPr lang="en-US" dirty="0"/>
          </a:p>
          <a:p>
            <a:r>
              <a:rPr lang="en-US" dirty="0"/>
              <a:t>Mini-tracheostomy is a useful bedside procedure that can </a:t>
            </a:r>
            <a:r>
              <a:rPr lang="en-US" dirty="0" smtClean="0"/>
              <a:t>markedly </a:t>
            </a:r>
            <a:r>
              <a:rPr lang="en-US" dirty="0"/>
              <a:t>improve secretion clearance, but requires patient cooperation and a skilled operator to be performed safely </a:t>
            </a:r>
            <a:r>
              <a:rPr lang="en-US" dirty="0" smtClean="0"/>
              <a:t>.</a:t>
            </a:r>
          </a:p>
          <a:p>
            <a:r>
              <a:rPr lang="en-US" dirty="0" smtClean="0"/>
              <a:t>In </a:t>
            </a:r>
            <a:r>
              <a:rPr lang="en-US" dirty="0"/>
              <a:t>patients with NMD, mechanical insufflation and </a:t>
            </a:r>
            <a:r>
              <a:rPr lang="en-US" dirty="0" err="1" smtClean="0"/>
              <a:t>exsufflation</a:t>
            </a:r>
            <a:r>
              <a:rPr lang="en-US" dirty="0" smtClean="0"/>
              <a:t> </a:t>
            </a:r>
            <a:r>
              <a:rPr lang="en-US" dirty="0"/>
              <a:t>should be used, in addition to standard physiotherapy </a:t>
            </a:r>
            <a:r>
              <a:rPr lang="en-US" dirty="0" smtClean="0"/>
              <a:t>techniques</a:t>
            </a:r>
            <a:r>
              <a:rPr lang="en-US" dirty="0"/>
              <a:t>, when cough is ineffective and there is sputum </a:t>
            </a:r>
            <a:r>
              <a:rPr lang="en-US" dirty="0" smtClean="0"/>
              <a:t>retention.</a:t>
            </a:r>
            <a:endParaRPr lang="en-US" dirty="0"/>
          </a:p>
          <a:p>
            <a:r>
              <a:rPr lang="en-US" dirty="0" smtClean="0"/>
              <a:t>Mini</a:t>
            </a:r>
            <a:r>
              <a:rPr lang="en-US" dirty="0"/>
              <a:t>-tracheostomy may have a role in aiding secretion </a:t>
            </a:r>
            <a:r>
              <a:rPr lang="en-US" dirty="0" smtClean="0"/>
              <a:t>clearance  </a:t>
            </a:r>
            <a:r>
              <a:rPr lang="en-US" dirty="0"/>
              <a:t>in cases of weak cough (NMD/CWD) or excessive amounts (COPD, CF</a:t>
            </a:r>
            <a:r>
              <a:rPr lang="en-US" dirty="0" smtClean="0"/>
              <a:t>)</a:t>
            </a:r>
            <a:endParaRPr lang="en-US" dirty="0"/>
          </a:p>
        </p:txBody>
      </p:sp>
    </p:spTree>
    <p:extLst>
      <p:ext uri="{BB962C8B-B14F-4D97-AF65-F5344CB8AC3E}">
        <p14:creationId xmlns:p14="http://schemas.microsoft.com/office/powerpoint/2010/main" xmlns="" val="20543186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50" y="274638"/>
            <a:ext cx="6889750" cy="836612"/>
          </a:xfrm>
        </p:spPr>
        <p:txBody>
          <a:bodyPr>
            <a:normAutofit/>
          </a:bodyPr>
          <a:lstStyle/>
          <a:p>
            <a:r>
              <a:rPr lang="en-US" sz="2800" dirty="0" smtClean="0"/>
              <a:t>SPECIFIC TYPES OF RESPIRATORY FAILURES </a:t>
            </a:r>
            <a:endParaRPr lang="en-US" sz="2800" dirty="0"/>
          </a:p>
        </p:txBody>
      </p:sp>
      <p:sp>
        <p:nvSpPr>
          <p:cNvPr id="3" name="Content Placeholder 2"/>
          <p:cNvSpPr>
            <a:spLocks noGrp="1"/>
          </p:cNvSpPr>
          <p:nvPr>
            <p:ph idx="1"/>
          </p:nvPr>
        </p:nvSpPr>
        <p:spPr>
          <a:xfrm>
            <a:off x="457200" y="1111250"/>
            <a:ext cx="8229600" cy="5014913"/>
          </a:xfrm>
        </p:spPr>
        <p:txBody>
          <a:bodyPr/>
          <a:lstStyle/>
          <a:p>
            <a:r>
              <a:rPr lang="en-US" dirty="0" smtClean="0"/>
              <a:t> </a:t>
            </a:r>
            <a:r>
              <a:rPr lang="en-US" dirty="0" smtClean="0">
                <a:solidFill>
                  <a:srgbClr val="FF0000"/>
                </a:solidFill>
              </a:rPr>
              <a:t>Neurological disorders</a:t>
            </a:r>
          </a:p>
          <a:p>
            <a:r>
              <a:rPr lang="en-US" dirty="0" smtClean="0"/>
              <a:t>Can result in respiratory morbidity and mortality due to depression of ventilation (central or respiratory muscle weakness ) or pulmonary edema.</a:t>
            </a:r>
          </a:p>
          <a:p>
            <a:r>
              <a:rPr lang="en-US" dirty="0" smtClean="0"/>
              <a:t>Due to acute cerebral insult ( encephalitis, stroke, tumors, raised ICT) and in recurrent aspiration , due to primary muscle disease or lesion of brainstem. </a:t>
            </a:r>
          </a:p>
          <a:p>
            <a:endParaRPr lang="en-US" dirty="0" smtClean="0"/>
          </a:p>
          <a:p>
            <a:endParaRPr lang="en-US" dirty="0"/>
          </a:p>
        </p:txBody>
      </p:sp>
    </p:spTree>
    <p:extLst>
      <p:ext uri="{BB962C8B-B14F-4D97-AF65-F5344CB8AC3E}">
        <p14:creationId xmlns:p14="http://schemas.microsoft.com/office/powerpoint/2010/main" xmlns="" val="41422089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a:bodyPr>
          <a:lstStyle/>
          <a:p>
            <a:r>
              <a:rPr lang="en-US" sz="2800" dirty="0"/>
              <a:t>SPECIFIC TYPES OF RESPIRATORY FAILURES </a:t>
            </a:r>
          </a:p>
        </p:txBody>
      </p:sp>
      <p:sp>
        <p:nvSpPr>
          <p:cNvPr id="3" name="Content Placeholder 2"/>
          <p:cNvSpPr>
            <a:spLocks noGrp="1"/>
          </p:cNvSpPr>
          <p:nvPr>
            <p:ph idx="1"/>
          </p:nvPr>
        </p:nvSpPr>
        <p:spPr>
          <a:xfrm>
            <a:off x="457200" y="1079500"/>
            <a:ext cx="8229600" cy="5046663"/>
          </a:xfrm>
        </p:spPr>
        <p:txBody>
          <a:bodyPr/>
          <a:lstStyle/>
          <a:p>
            <a:r>
              <a:rPr lang="en-US" dirty="0" smtClean="0">
                <a:solidFill>
                  <a:srgbClr val="FF0000"/>
                </a:solidFill>
              </a:rPr>
              <a:t>Neurogenic pulmonary edema syndrome </a:t>
            </a:r>
          </a:p>
          <a:p>
            <a:r>
              <a:rPr lang="en-US" dirty="0" smtClean="0"/>
              <a:t>Due to trauma, SAH, severe convulsions.</a:t>
            </a:r>
          </a:p>
          <a:p>
            <a:r>
              <a:rPr lang="en-US" dirty="0" smtClean="0"/>
              <a:t>Associated with raised ICT, cerebral edema. </a:t>
            </a:r>
          </a:p>
          <a:p>
            <a:r>
              <a:rPr lang="en-US" dirty="0"/>
              <a:t> </a:t>
            </a:r>
            <a:r>
              <a:rPr lang="en-US" dirty="0" smtClean="0"/>
              <a:t>massive adrenergic discharge by hypothalamus will cause sudden rise In systemic and pulmonary vasculature.  </a:t>
            </a:r>
            <a:endParaRPr lang="en-US" dirty="0"/>
          </a:p>
        </p:txBody>
      </p:sp>
    </p:spTree>
    <p:extLst>
      <p:ext uri="{BB962C8B-B14F-4D97-AF65-F5344CB8AC3E}">
        <p14:creationId xmlns:p14="http://schemas.microsoft.com/office/powerpoint/2010/main" xmlns="" val="19091075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67 year old women with severe </a:t>
            </a:r>
            <a:r>
              <a:rPr lang="en-US" dirty="0" err="1" smtClean="0"/>
              <a:t>copd</a:t>
            </a:r>
            <a:r>
              <a:rPr lang="en-US" dirty="0" smtClean="0"/>
              <a:t> came with c/o cough and sob for 2 days. Her vitals are as follow</a:t>
            </a:r>
          </a:p>
          <a:p>
            <a:r>
              <a:rPr lang="en-US" dirty="0" err="1" smtClean="0"/>
              <a:t>Bp</a:t>
            </a:r>
            <a:r>
              <a:rPr lang="en-US" dirty="0" smtClean="0"/>
              <a:t>- 140/90</a:t>
            </a:r>
          </a:p>
          <a:p>
            <a:r>
              <a:rPr lang="en-US" dirty="0" err="1" smtClean="0"/>
              <a:t>Hr</a:t>
            </a:r>
            <a:r>
              <a:rPr lang="en-US" dirty="0" smtClean="0"/>
              <a:t>- 122/min</a:t>
            </a:r>
          </a:p>
          <a:p>
            <a:r>
              <a:rPr lang="en-US" dirty="0" smtClean="0"/>
              <a:t>T-99</a:t>
            </a:r>
          </a:p>
          <a:p>
            <a:pPr marL="0" indent="0">
              <a:buNone/>
            </a:pPr>
            <a:r>
              <a:rPr lang="en-US" dirty="0" smtClean="0"/>
              <a:t>    Her ABG analysis shows </a:t>
            </a:r>
          </a:p>
          <a:p>
            <a:r>
              <a:rPr lang="en-US" dirty="0" smtClean="0"/>
              <a:t>PH- 7.25</a:t>
            </a:r>
          </a:p>
          <a:p>
            <a:r>
              <a:rPr lang="en-US" dirty="0" smtClean="0"/>
              <a:t>Pco2-62 </a:t>
            </a:r>
            <a:r>
              <a:rPr lang="en-US" dirty="0" err="1" smtClean="0"/>
              <a:t>mmhg</a:t>
            </a:r>
            <a:endParaRPr lang="en-US" dirty="0" smtClean="0"/>
          </a:p>
          <a:p>
            <a:r>
              <a:rPr lang="en-US" dirty="0" smtClean="0"/>
              <a:t>Po2-59mmhg</a:t>
            </a:r>
          </a:p>
        </p:txBody>
      </p:sp>
    </p:spTree>
    <p:extLst>
      <p:ext uri="{BB962C8B-B14F-4D97-AF65-F5344CB8AC3E}">
        <p14:creationId xmlns:p14="http://schemas.microsoft.com/office/powerpoint/2010/main" xmlns="" val="141479105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8125"/>
            <a:ext cx="8229600" cy="603250"/>
          </a:xfrm>
        </p:spPr>
        <p:txBody>
          <a:bodyPr>
            <a:normAutofit/>
          </a:bodyPr>
          <a:lstStyle/>
          <a:p>
            <a:r>
              <a:rPr lang="en-US" sz="3200" dirty="0" smtClean="0"/>
              <a:t>RESPIRATORY MUSCLE DYSFUNCTION  </a:t>
            </a:r>
            <a:endParaRPr lang="en-US" sz="3200" dirty="0"/>
          </a:p>
        </p:txBody>
      </p:sp>
      <p:sp>
        <p:nvSpPr>
          <p:cNvPr id="3" name="Content Placeholder 2"/>
          <p:cNvSpPr>
            <a:spLocks noGrp="1"/>
          </p:cNvSpPr>
          <p:nvPr>
            <p:ph idx="1"/>
          </p:nvPr>
        </p:nvSpPr>
        <p:spPr>
          <a:xfrm>
            <a:off x="457200" y="1079500"/>
            <a:ext cx="8229600" cy="5397500"/>
          </a:xfrm>
        </p:spPr>
        <p:txBody>
          <a:bodyPr/>
          <a:lstStyle/>
          <a:p>
            <a:r>
              <a:rPr lang="en-US" dirty="0" smtClean="0"/>
              <a:t>Three patterns </a:t>
            </a:r>
          </a:p>
          <a:p>
            <a:pPr marL="514350" indent="-514350">
              <a:buFont typeface="+mj-lt"/>
              <a:buAutoNum type="arabicPeriod"/>
            </a:pPr>
            <a:r>
              <a:rPr lang="en-US" dirty="0" smtClean="0"/>
              <a:t>Generalized weakness: as in diffuse neuropathies and myopathies. </a:t>
            </a:r>
          </a:p>
          <a:p>
            <a:pPr marL="514350" indent="-514350">
              <a:buFont typeface="+mj-lt"/>
              <a:buAutoNum type="arabicPeriod"/>
            </a:pPr>
            <a:r>
              <a:rPr lang="en-US" dirty="0" smtClean="0"/>
              <a:t>Condition in which diaphragm is spared but other muscles of respiration are involved as in lower cervical quadriplegia. </a:t>
            </a:r>
          </a:p>
          <a:p>
            <a:pPr marL="514350" indent="-514350">
              <a:buFont typeface="+mj-lt"/>
              <a:buAutoNum type="arabicPeriod"/>
            </a:pPr>
            <a:r>
              <a:rPr lang="en-US" dirty="0" smtClean="0"/>
              <a:t>Unilateral and bilateral diaphragm weakness or paralysis resulting from disorder of phrenic nerve. </a:t>
            </a:r>
            <a:endParaRPr lang="en-US" dirty="0"/>
          </a:p>
        </p:txBody>
      </p:sp>
    </p:spTree>
    <p:extLst>
      <p:ext uri="{BB962C8B-B14F-4D97-AF65-F5344CB8AC3E}">
        <p14:creationId xmlns:p14="http://schemas.microsoft.com/office/powerpoint/2010/main" xmlns="" val="3275865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7351"/>
            <a:ext cx="8229600" cy="628514"/>
          </a:xfrm>
        </p:spPr>
        <p:txBody>
          <a:bodyPr>
            <a:normAutofit/>
          </a:bodyPr>
          <a:lstStyle/>
          <a:p>
            <a:r>
              <a:rPr lang="en-US" sz="3200" dirty="0" smtClean="0"/>
              <a:t>ACUTE RESPIRATORY DISTRESS SYNDROME</a:t>
            </a:r>
            <a:endParaRPr lang="en-US" sz="3200" dirty="0"/>
          </a:p>
        </p:txBody>
      </p:sp>
      <p:sp>
        <p:nvSpPr>
          <p:cNvPr id="3" name="Content Placeholder 2"/>
          <p:cNvSpPr>
            <a:spLocks noGrp="1"/>
          </p:cNvSpPr>
          <p:nvPr>
            <p:ph idx="1"/>
          </p:nvPr>
        </p:nvSpPr>
        <p:spPr>
          <a:xfrm>
            <a:off x="457200" y="955865"/>
            <a:ext cx="8229600" cy="4525963"/>
          </a:xfrm>
        </p:spPr>
        <p:txBody>
          <a:bodyPr/>
          <a:lstStyle/>
          <a:p>
            <a:r>
              <a:rPr lang="en-US" sz="2400" dirty="0" smtClean="0"/>
              <a:t>Berlin definition of acute respiratory distress syndrome.</a:t>
            </a:r>
            <a:r>
              <a:rPr lang="en-US" sz="2400" baseline="30000" dirty="0" smtClean="0"/>
              <a:t>(1)</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xmlns="" val="888458355"/>
              </p:ext>
            </p:extLst>
          </p:nvPr>
        </p:nvGraphicFramePr>
        <p:xfrm>
          <a:off x="615380" y="1632068"/>
          <a:ext cx="7764300" cy="4846205"/>
        </p:xfrm>
        <a:graphic>
          <a:graphicData uri="http://schemas.openxmlformats.org/drawingml/2006/table">
            <a:tbl>
              <a:tblPr firstRow="1" bandRow="1">
                <a:tableStyleId>{5C22544A-7EE6-4342-B048-85BDC9FD1C3A}</a:tableStyleId>
              </a:tblPr>
              <a:tblGrid>
                <a:gridCol w="1584286"/>
                <a:gridCol w="6180014"/>
              </a:tblGrid>
              <a:tr h="457162">
                <a:tc>
                  <a:txBody>
                    <a:bodyPr/>
                    <a:lstStyle/>
                    <a:p>
                      <a:r>
                        <a:rPr lang="en-US" dirty="0" smtClean="0"/>
                        <a:t>Variable </a:t>
                      </a:r>
                      <a:endParaRPr lang="en-US" dirty="0"/>
                    </a:p>
                  </a:txBody>
                  <a:tcPr/>
                </a:tc>
                <a:tc>
                  <a:txBody>
                    <a:bodyPr/>
                    <a:lstStyle/>
                    <a:p>
                      <a:r>
                        <a:rPr lang="en-US" dirty="0" smtClean="0"/>
                        <a:t>ARDS</a:t>
                      </a:r>
                      <a:endParaRPr lang="en-US" dirty="0"/>
                    </a:p>
                  </a:txBody>
                  <a:tcPr/>
                </a:tc>
              </a:tr>
              <a:tr h="457162">
                <a:tc>
                  <a:txBody>
                    <a:bodyPr/>
                    <a:lstStyle/>
                    <a:p>
                      <a:r>
                        <a:rPr lang="en-US" dirty="0" smtClean="0"/>
                        <a:t>Timing </a:t>
                      </a:r>
                      <a:endParaRPr lang="en-US" dirty="0"/>
                    </a:p>
                  </a:txBody>
                  <a:tcPr/>
                </a:tc>
                <a:tc>
                  <a:txBody>
                    <a:bodyPr/>
                    <a:lstStyle/>
                    <a:p>
                      <a:r>
                        <a:rPr lang="en-US" dirty="0" smtClean="0"/>
                        <a:t>Within one week of a</a:t>
                      </a:r>
                      <a:r>
                        <a:rPr lang="en-US" baseline="0" dirty="0" smtClean="0"/>
                        <a:t> known clinical insult or new or worsening respiratory symptoms </a:t>
                      </a:r>
                      <a:endParaRPr lang="en-US" dirty="0"/>
                    </a:p>
                  </a:txBody>
                  <a:tcPr/>
                </a:tc>
              </a:tr>
              <a:tr h="457162">
                <a:tc>
                  <a:txBody>
                    <a:bodyPr/>
                    <a:lstStyle/>
                    <a:p>
                      <a:r>
                        <a:rPr lang="en-US" dirty="0" smtClean="0"/>
                        <a:t>Chest imaging </a:t>
                      </a:r>
                      <a:endParaRPr lang="en-US" dirty="0"/>
                    </a:p>
                  </a:txBody>
                  <a:tcPr/>
                </a:tc>
                <a:tc>
                  <a:txBody>
                    <a:bodyPr/>
                    <a:lstStyle/>
                    <a:p>
                      <a:r>
                        <a:rPr lang="en-US" dirty="0" err="1" smtClean="0"/>
                        <a:t>B/l</a:t>
                      </a:r>
                      <a:r>
                        <a:rPr lang="en-US" baseline="0" dirty="0" smtClean="0"/>
                        <a:t> opacities- not fully explained by effusions, lobar/lung collapse, or nodules</a:t>
                      </a:r>
                      <a:endParaRPr lang="en-US" dirty="0"/>
                    </a:p>
                  </a:txBody>
                  <a:tcPr/>
                </a:tc>
              </a:tr>
              <a:tr h="457162">
                <a:tc>
                  <a:txBody>
                    <a:bodyPr/>
                    <a:lstStyle/>
                    <a:p>
                      <a:r>
                        <a:rPr lang="en-US" dirty="0" smtClean="0"/>
                        <a:t>Origin of edema </a:t>
                      </a:r>
                      <a:endParaRPr lang="en-US" dirty="0"/>
                    </a:p>
                  </a:txBody>
                  <a:tcPr/>
                </a:tc>
                <a:tc>
                  <a:txBody>
                    <a:bodyPr/>
                    <a:lstStyle/>
                    <a:p>
                      <a:r>
                        <a:rPr lang="en-US" dirty="0" smtClean="0"/>
                        <a:t>Respiratory failure</a:t>
                      </a:r>
                      <a:r>
                        <a:rPr lang="en-US" baseline="0" dirty="0" smtClean="0"/>
                        <a:t> not fully explained by cardiac failure or fluid overload. Need objective assessment (2D echo) to exclude hydrostatic edema if no risk factor present.</a:t>
                      </a:r>
                      <a:endParaRPr lang="en-US" dirty="0"/>
                    </a:p>
                  </a:txBody>
                  <a:tcPr/>
                </a:tc>
              </a:tr>
              <a:tr h="457162">
                <a:tc>
                  <a:txBody>
                    <a:bodyPr/>
                    <a:lstStyle/>
                    <a:p>
                      <a:r>
                        <a:rPr lang="en-US" dirty="0" smtClean="0"/>
                        <a:t>Oxygenation </a:t>
                      </a:r>
                      <a:endParaRPr lang="en-US" dirty="0"/>
                    </a:p>
                  </a:txBody>
                  <a:tcPr/>
                </a:tc>
                <a:tc>
                  <a:txBody>
                    <a:bodyPr/>
                    <a:lstStyle/>
                    <a:p>
                      <a:endParaRPr lang="en-US" dirty="0"/>
                    </a:p>
                  </a:txBody>
                  <a:tcPr/>
                </a:tc>
              </a:tr>
              <a:tr h="457162">
                <a:tc>
                  <a:txBody>
                    <a:bodyPr/>
                    <a:lstStyle/>
                    <a:p>
                      <a:r>
                        <a:rPr lang="en-US" dirty="0" smtClean="0"/>
                        <a:t>Mild </a:t>
                      </a:r>
                      <a:endParaRPr lang="en-US" dirty="0"/>
                    </a:p>
                  </a:txBody>
                  <a:tcPr/>
                </a:tc>
                <a:tc>
                  <a:txBody>
                    <a:bodyPr/>
                    <a:lstStyle/>
                    <a:p>
                      <a:r>
                        <a:rPr lang="en-US" dirty="0" smtClean="0"/>
                        <a:t>200mmhg&lt;PaO2/FIO2&lt;=300mmhg</a:t>
                      </a:r>
                      <a:r>
                        <a:rPr lang="en-US" baseline="0" dirty="0" smtClean="0"/>
                        <a:t> with PEEP or CPAP&gt;=5 cmH2o</a:t>
                      </a:r>
                      <a:endParaRPr lang="en-US" dirty="0"/>
                    </a:p>
                  </a:txBody>
                  <a:tcPr/>
                </a:tc>
              </a:tr>
              <a:tr h="457162">
                <a:tc>
                  <a:txBody>
                    <a:bodyPr/>
                    <a:lstStyle/>
                    <a:p>
                      <a:r>
                        <a:rPr lang="en-US" dirty="0" smtClean="0"/>
                        <a:t>Moderate </a:t>
                      </a:r>
                      <a:endParaRPr lang="en-US" dirty="0"/>
                    </a:p>
                  </a:txBody>
                  <a:tcPr/>
                </a:tc>
                <a:tc>
                  <a:txBody>
                    <a:bodyPr/>
                    <a:lstStyle/>
                    <a:p>
                      <a:r>
                        <a:rPr lang="en-US" dirty="0" smtClean="0"/>
                        <a:t>100mmhg&lt;PaO2/FIO2&lt;=200mmhg</a:t>
                      </a:r>
                      <a:r>
                        <a:rPr lang="en-US" baseline="0" dirty="0" smtClean="0"/>
                        <a:t> with PEEP or CPAP&gt;=5 cmH2o</a:t>
                      </a:r>
                      <a:endParaRPr lang="en-US" dirty="0"/>
                    </a:p>
                  </a:txBody>
                  <a:tcPr/>
                </a:tc>
              </a:tr>
              <a:tr h="457162">
                <a:tc>
                  <a:txBody>
                    <a:bodyPr/>
                    <a:lstStyle/>
                    <a:p>
                      <a:r>
                        <a:rPr lang="en-US" dirty="0" smtClean="0"/>
                        <a:t>Severe</a:t>
                      </a:r>
                      <a:r>
                        <a:rPr lang="en-US" baseline="0" dirty="0" smtClean="0"/>
                        <a:t> </a:t>
                      </a:r>
                      <a:endParaRPr lang="en-US" dirty="0"/>
                    </a:p>
                  </a:txBody>
                  <a:tcPr/>
                </a:tc>
                <a:tc>
                  <a:txBody>
                    <a:bodyPr/>
                    <a:lstStyle/>
                    <a:p>
                      <a:r>
                        <a:rPr lang="en-US" dirty="0" smtClean="0"/>
                        <a:t>PaO2/FIO2&lt;=100mmhg</a:t>
                      </a:r>
                      <a:r>
                        <a:rPr lang="en-US" baseline="0" dirty="0" smtClean="0"/>
                        <a:t> with PEEP or CPAP&gt;=5 cmH2o</a:t>
                      </a:r>
                      <a:endParaRPr lang="en-US" dirty="0"/>
                    </a:p>
                  </a:txBody>
                  <a:tcPr/>
                </a:tc>
              </a:tr>
            </a:tbl>
          </a:graphicData>
        </a:graphic>
      </p:graphicFrame>
    </p:spTree>
    <p:extLst>
      <p:ext uri="{BB962C8B-B14F-4D97-AF65-F5344CB8AC3E}">
        <p14:creationId xmlns:p14="http://schemas.microsoft.com/office/powerpoint/2010/main" xmlns="" val="37233940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09505"/>
            <a:ext cx="8229600" cy="628514"/>
          </a:xfrm>
        </p:spPr>
        <p:txBody>
          <a:bodyPr>
            <a:normAutofit/>
          </a:bodyPr>
          <a:lstStyle/>
          <a:p>
            <a:r>
              <a:rPr lang="en-US" sz="3200" dirty="0" smtClean="0"/>
              <a:t>CAUSES OF ACUTE RESPIRATORY FALIURE TYPE 1</a:t>
            </a:r>
            <a:endParaRPr lang="en-US" sz="3200" dirty="0"/>
          </a:p>
        </p:txBody>
      </p:sp>
      <p:sp>
        <p:nvSpPr>
          <p:cNvPr id="3" name="Content Placeholder 2"/>
          <p:cNvSpPr>
            <a:spLocks noGrp="1"/>
          </p:cNvSpPr>
          <p:nvPr>
            <p:ph sz="half" idx="1"/>
          </p:nvPr>
        </p:nvSpPr>
        <p:spPr>
          <a:xfrm>
            <a:off x="365547" y="932405"/>
            <a:ext cx="4038600" cy="4525963"/>
          </a:xfrm>
        </p:spPr>
        <p:txBody>
          <a:bodyPr>
            <a:noAutofit/>
          </a:bodyPr>
          <a:lstStyle/>
          <a:p>
            <a:r>
              <a:rPr lang="en-US" sz="1800" dirty="0" smtClean="0"/>
              <a:t>RESPIRATORY SYSTEM </a:t>
            </a:r>
          </a:p>
          <a:p>
            <a:pPr marL="514350" indent="-514350">
              <a:buFont typeface="+mj-lt"/>
              <a:buAutoNum type="alphaUcPeriod"/>
            </a:pPr>
            <a:r>
              <a:rPr lang="en-US" sz="1800" dirty="0" smtClean="0"/>
              <a:t>Airway disease </a:t>
            </a:r>
          </a:p>
          <a:p>
            <a:pPr marL="514350" indent="-514350">
              <a:buFont typeface="+mj-lt"/>
              <a:buAutoNum type="arabicPeriod"/>
            </a:pPr>
            <a:r>
              <a:rPr lang="en-US" sz="1800" dirty="0" smtClean="0"/>
              <a:t>Chronic bronchitis and emphysema</a:t>
            </a:r>
          </a:p>
          <a:p>
            <a:pPr marL="514350" indent="-514350">
              <a:buFont typeface="+mj-lt"/>
              <a:buAutoNum type="arabicPeriod"/>
            </a:pPr>
            <a:r>
              <a:rPr lang="en-US" sz="1800" dirty="0" smtClean="0"/>
              <a:t>Asthma </a:t>
            </a:r>
          </a:p>
          <a:p>
            <a:pPr marL="514350" indent="-514350">
              <a:buFont typeface="+mj-lt"/>
              <a:buAutoNum type="alphaUcPeriod" startAt="2"/>
            </a:pPr>
            <a:r>
              <a:rPr lang="en-US" sz="1800" dirty="0" smtClean="0"/>
              <a:t>Parenchymal </a:t>
            </a:r>
          </a:p>
          <a:p>
            <a:pPr marL="514350" indent="-514350">
              <a:buFont typeface="+mj-lt"/>
              <a:buAutoNum type="arabicPeriod"/>
            </a:pPr>
            <a:r>
              <a:rPr lang="en-US" sz="1800" dirty="0" smtClean="0"/>
              <a:t>Pneumonia </a:t>
            </a:r>
          </a:p>
          <a:p>
            <a:pPr marL="514350" indent="-514350">
              <a:buFont typeface="+mj-lt"/>
              <a:buAutoNum type="arabicPeriod"/>
            </a:pPr>
            <a:r>
              <a:rPr lang="en-US" sz="1800" dirty="0" smtClean="0"/>
              <a:t>Bronchiectasis </a:t>
            </a:r>
          </a:p>
          <a:p>
            <a:pPr marL="514350" indent="-514350">
              <a:buFont typeface="+mj-lt"/>
              <a:buAutoNum type="arabicPeriod"/>
            </a:pPr>
            <a:r>
              <a:rPr lang="en-US" sz="1800" dirty="0" smtClean="0"/>
              <a:t>Pulmonary fibrosis </a:t>
            </a:r>
          </a:p>
          <a:p>
            <a:pPr marL="514350" indent="-514350">
              <a:buFont typeface="+mj-lt"/>
              <a:buAutoNum type="arabicPeriod"/>
            </a:pPr>
            <a:r>
              <a:rPr lang="en-US" sz="1800" dirty="0" smtClean="0"/>
              <a:t>Pneumoconiosis </a:t>
            </a:r>
          </a:p>
          <a:p>
            <a:pPr marL="514350" indent="-514350">
              <a:buFont typeface="+mj-lt"/>
              <a:buAutoNum type="arabicPeriod"/>
            </a:pPr>
            <a:r>
              <a:rPr lang="en-US" sz="1800" dirty="0" smtClean="0"/>
              <a:t>ARDS</a:t>
            </a:r>
          </a:p>
          <a:p>
            <a:pPr marL="514350" indent="-514350">
              <a:buFont typeface="+mj-lt"/>
              <a:buAutoNum type="arabicPeriod"/>
            </a:pPr>
            <a:r>
              <a:rPr lang="en-US" sz="1800" dirty="0" smtClean="0"/>
              <a:t>Granulomatous lung disease </a:t>
            </a:r>
          </a:p>
          <a:p>
            <a:pPr marL="514350" indent="-514350">
              <a:buFont typeface="+mj-lt"/>
              <a:buAutoNum type="arabicPeriod"/>
            </a:pPr>
            <a:r>
              <a:rPr lang="en-US" sz="1800" dirty="0" smtClean="0"/>
              <a:t>Lymphatic </a:t>
            </a:r>
            <a:r>
              <a:rPr lang="en-US" sz="1800" dirty="0" err="1" smtClean="0"/>
              <a:t>carcinomatosis</a:t>
            </a:r>
            <a:r>
              <a:rPr lang="en-US" sz="1800" dirty="0" smtClean="0"/>
              <a:t> </a:t>
            </a:r>
          </a:p>
          <a:p>
            <a:pPr marL="514350" indent="-514350">
              <a:buFont typeface="+mj-lt"/>
              <a:buAutoNum type="arabicPeriod"/>
            </a:pPr>
            <a:r>
              <a:rPr lang="en-US" sz="1800" dirty="0" smtClean="0"/>
              <a:t>Pulmonary embolism </a:t>
            </a:r>
          </a:p>
          <a:p>
            <a:pPr marL="514350" indent="-514350">
              <a:buFont typeface="+mj-lt"/>
              <a:buAutoNum type="arabicPeriod"/>
            </a:pPr>
            <a:r>
              <a:rPr lang="en-US" sz="1800" dirty="0" smtClean="0"/>
              <a:t>Thromboembolic pulmonary hypertension </a:t>
            </a:r>
          </a:p>
          <a:p>
            <a:pPr marL="514350" indent="-514350">
              <a:buFont typeface="+mj-lt"/>
              <a:buAutoNum type="arabicPeriod"/>
            </a:pPr>
            <a:r>
              <a:rPr lang="en-US" sz="1800" dirty="0" smtClean="0"/>
              <a:t>Pneumothorax  </a:t>
            </a:r>
          </a:p>
          <a:p>
            <a:pPr marL="514350" indent="-514350">
              <a:buFont typeface="+mj-lt"/>
              <a:buAutoNum type="arabicPeriod"/>
            </a:pPr>
            <a:r>
              <a:rPr lang="en-US" sz="1800" dirty="0" smtClean="0"/>
              <a:t>Fail chest </a:t>
            </a:r>
          </a:p>
          <a:p>
            <a:pPr marL="514350" indent="-514350">
              <a:buFont typeface="+mj-lt"/>
              <a:buAutoNum type="alphaUcPeriod" startAt="2"/>
            </a:pPr>
            <a:endParaRPr lang="en-US" sz="1600" dirty="0"/>
          </a:p>
        </p:txBody>
      </p:sp>
      <p:sp>
        <p:nvSpPr>
          <p:cNvPr id="4" name="Content Placeholder 3"/>
          <p:cNvSpPr>
            <a:spLocks noGrp="1"/>
          </p:cNvSpPr>
          <p:nvPr>
            <p:ph sz="half" idx="2"/>
          </p:nvPr>
        </p:nvSpPr>
        <p:spPr>
          <a:xfrm>
            <a:off x="4648200" y="932405"/>
            <a:ext cx="4038600" cy="4525963"/>
          </a:xfrm>
        </p:spPr>
        <p:txBody>
          <a:bodyPr>
            <a:normAutofit/>
          </a:bodyPr>
          <a:lstStyle/>
          <a:p>
            <a:r>
              <a:rPr lang="en-US" sz="1800" dirty="0"/>
              <a:t>CARDIOVASCULAR SYSTEM</a:t>
            </a:r>
          </a:p>
          <a:p>
            <a:pPr marL="514350" indent="-514350">
              <a:buFont typeface="+mj-lt"/>
              <a:buAutoNum type="alphaUcPeriod"/>
            </a:pPr>
            <a:r>
              <a:rPr lang="en-US" sz="1800" dirty="0" err="1"/>
              <a:t>Killips</a:t>
            </a:r>
            <a:r>
              <a:rPr lang="en-US" sz="1800" dirty="0"/>
              <a:t> class 3 or more heart failure </a:t>
            </a:r>
          </a:p>
          <a:p>
            <a:pPr marL="514350" indent="-514350">
              <a:buFont typeface="+mj-lt"/>
              <a:buAutoNum type="alphaUcPeriod"/>
            </a:pPr>
            <a:r>
              <a:rPr lang="en-US" sz="1800" dirty="0"/>
              <a:t>Cyanotic congenital heart disease </a:t>
            </a:r>
          </a:p>
          <a:p>
            <a:r>
              <a:rPr lang="en-US" sz="1800" dirty="0"/>
              <a:t>OTHERS </a:t>
            </a:r>
          </a:p>
          <a:p>
            <a:pPr marL="514350" indent="-514350">
              <a:buFont typeface="+mj-lt"/>
              <a:buAutoNum type="alphaUcPeriod"/>
            </a:pPr>
            <a:r>
              <a:rPr lang="en-US" sz="1800" dirty="0"/>
              <a:t>Fat embolism </a:t>
            </a:r>
          </a:p>
          <a:p>
            <a:pPr marL="514350" indent="-514350">
              <a:buFont typeface="+mj-lt"/>
              <a:buAutoNum type="alphaUcPeriod"/>
            </a:pPr>
            <a:r>
              <a:rPr lang="en-US" sz="1800" dirty="0"/>
              <a:t>Obesity </a:t>
            </a:r>
          </a:p>
          <a:p>
            <a:pPr marL="514350" indent="-514350">
              <a:buFont typeface="+mj-lt"/>
              <a:buAutoNum type="alphaUcPeriod"/>
            </a:pPr>
            <a:r>
              <a:rPr lang="en-US" sz="1800" dirty="0" err="1"/>
              <a:t>Kyphoscoliosis</a:t>
            </a:r>
            <a:r>
              <a:rPr lang="en-US" sz="1800" dirty="0"/>
              <a:t> </a:t>
            </a:r>
          </a:p>
          <a:p>
            <a:pPr marL="0" indent="0">
              <a:buNone/>
            </a:pPr>
            <a:endParaRPr lang="en-US" sz="1800" dirty="0"/>
          </a:p>
        </p:txBody>
      </p:sp>
    </p:spTree>
    <p:extLst>
      <p:ext uri="{BB962C8B-B14F-4D97-AF65-F5344CB8AC3E}">
        <p14:creationId xmlns:p14="http://schemas.microsoft.com/office/powerpoint/2010/main" xmlns="" val="756697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02957"/>
            <a:ext cx="8229600" cy="615420"/>
          </a:xfrm>
        </p:spPr>
        <p:txBody>
          <a:bodyPr>
            <a:normAutofit/>
          </a:bodyPr>
          <a:lstStyle/>
          <a:p>
            <a:r>
              <a:rPr lang="en-US" sz="3200" dirty="0" smtClean="0"/>
              <a:t>CAUSES OF ACUTE RESPIRATORY FALIURE TYPE 2 </a:t>
            </a:r>
            <a:endParaRPr lang="en-US" sz="3200" dirty="0"/>
          </a:p>
        </p:txBody>
      </p:sp>
      <p:sp>
        <p:nvSpPr>
          <p:cNvPr id="7" name="Content Placeholder 6"/>
          <p:cNvSpPr>
            <a:spLocks noGrp="1"/>
          </p:cNvSpPr>
          <p:nvPr>
            <p:ph sz="half" idx="1"/>
          </p:nvPr>
        </p:nvSpPr>
        <p:spPr>
          <a:xfrm>
            <a:off x="457200" y="818377"/>
            <a:ext cx="4038600" cy="5663169"/>
          </a:xfrm>
        </p:spPr>
        <p:txBody>
          <a:bodyPr>
            <a:normAutofit lnSpcReduction="10000"/>
          </a:bodyPr>
          <a:lstStyle/>
          <a:p>
            <a:r>
              <a:rPr lang="en-US" dirty="0" smtClean="0"/>
              <a:t>BRAIN </a:t>
            </a:r>
          </a:p>
          <a:p>
            <a:pPr marL="723900"/>
            <a:r>
              <a:rPr lang="en-US" dirty="0" smtClean="0">
                <a:solidFill>
                  <a:srgbClr val="FF0000"/>
                </a:solidFill>
              </a:rPr>
              <a:t>Drugs </a:t>
            </a:r>
          </a:p>
          <a:p>
            <a:pPr marL="723900">
              <a:tabLst>
                <a:tab pos="1073150" algn="l"/>
              </a:tabLst>
            </a:pPr>
            <a:r>
              <a:rPr lang="en-US" dirty="0" err="1" smtClean="0"/>
              <a:t>Opiods</a:t>
            </a:r>
            <a:r>
              <a:rPr lang="en-US" dirty="0" smtClean="0"/>
              <a:t> </a:t>
            </a:r>
          </a:p>
          <a:p>
            <a:pPr marL="723900">
              <a:tabLst>
                <a:tab pos="1073150" algn="l"/>
              </a:tabLst>
            </a:pPr>
            <a:r>
              <a:rPr lang="en-US" dirty="0" smtClean="0"/>
              <a:t>Benzodiazepines </a:t>
            </a:r>
          </a:p>
          <a:p>
            <a:pPr marL="723900">
              <a:tabLst>
                <a:tab pos="1073150" algn="l"/>
              </a:tabLst>
            </a:pPr>
            <a:r>
              <a:rPr lang="en-US" dirty="0" err="1" smtClean="0"/>
              <a:t>Propofol</a:t>
            </a:r>
            <a:r>
              <a:rPr lang="en-US" dirty="0" smtClean="0"/>
              <a:t> </a:t>
            </a:r>
          </a:p>
          <a:p>
            <a:pPr marL="723900">
              <a:tabLst>
                <a:tab pos="1073150" algn="l"/>
              </a:tabLst>
            </a:pPr>
            <a:r>
              <a:rPr lang="en-US" dirty="0" smtClean="0"/>
              <a:t>Barbiturates </a:t>
            </a:r>
          </a:p>
          <a:p>
            <a:pPr marL="723900">
              <a:tabLst>
                <a:tab pos="1073150" algn="l"/>
              </a:tabLst>
            </a:pPr>
            <a:r>
              <a:rPr lang="en-US" dirty="0" smtClean="0"/>
              <a:t>Poisons </a:t>
            </a:r>
          </a:p>
          <a:p>
            <a:pPr marL="723900">
              <a:tabLst>
                <a:tab pos="1073150" algn="l"/>
              </a:tabLst>
            </a:pPr>
            <a:r>
              <a:rPr lang="en-US" dirty="0" smtClean="0">
                <a:solidFill>
                  <a:srgbClr val="FF0000"/>
                </a:solidFill>
              </a:rPr>
              <a:t>Metabolic </a:t>
            </a:r>
          </a:p>
          <a:p>
            <a:pPr marL="723900">
              <a:tabLst>
                <a:tab pos="1073150" algn="l"/>
              </a:tabLst>
            </a:pPr>
            <a:r>
              <a:rPr lang="en-US" dirty="0" err="1" smtClean="0"/>
              <a:t>Hyponatremia</a:t>
            </a:r>
            <a:r>
              <a:rPr lang="en-US" dirty="0" smtClean="0"/>
              <a:t> </a:t>
            </a:r>
          </a:p>
          <a:p>
            <a:pPr marL="723900">
              <a:tabLst>
                <a:tab pos="1073150" algn="l"/>
              </a:tabLst>
            </a:pPr>
            <a:r>
              <a:rPr lang="en-US" dirty="0" err="1" smtClean="0"/>
              <a:t>Hypocalcemia</a:t>
            </a:r>
            <a:r>
              <a:rPr lang="en-US" dirty="0" smtClean="0"/>
              <a:t> </a:t>
            </a:r>
          </a:p>
          <a:p>
            <a:pPr marL="723900">
              <a:tabLst>
                <a:tab pos="1073150" algn="l"/>
              </a:tabLst>
            </a:pPr>
            <a:r>
              <a:rPr lang="en-US" dirty="0" smtClean="0"/>
              <a:t>Alkalosis </a:t>
            </a:r>
          </a:p>
          <a:p>
            <a:pPr marL="723900">
              <a:tabLst>
                <a:tab pos="1073150" algn="l"/>
              </a:tabLst>
            </a:pPr>
            <a:r>
              <a:rPr lang="en-US" dirty="0" smtClean="0"/>
              <a:t>Myxedema </a:t>
            </a:r>
          </a:p>
        </p:txBody>
      </p:sp>
      <p:sp>
        <p:nvSpPr>
          <p:cNvPr id="8" name="Content Placeholder 7"/>
          <p:cNvSpPr>
            <a:spLocks noGrp="1"/>
          </p:cNvSpPr>
          <p:nvPr>
            <p:ph sz="half" idx="2"/>
          </p:nvPr>
        </p:nvSpPr>
        <p:spPr>
          <a:xfrm>
            <a:off x="4648200" y="818378"/>
            <a:ext cx="4038600" cy="5663168"/>
          </a:xfrm>
        </p:spPr>
        <p:txBody>
          <a:bodyPr>
            <a:normAutofit lnSpcReduction="10000"/>
          </a:bodyPr>
          <a:lstStyle/>
          <a:p>
            <a:r>
              <a:rPr lang="en-US" dirty="0" smtClean="0"/>
              <a:t>Infection </a:t>
            </a:r>
          </a:p>
          <a:p>
            <a:r>
              <a:rPr lang="en-US" dirty="0" smtClean="0"/>
              <a:t>Meningitis </a:t>
            </a:r>
          </a:p>
          <a:p>
            <a:r>
              <a:rPr lang="en-US" dirty="0" smtClean="0"/>
              <a:t>Encephalitis </a:t>
            </a:r>
          </a:p>
          <a:p>
            <a:r>
              <a:rPr lang="en-US" dirty="0" err="1" smtClean="0"/>
              <a:t>Abcess</a:t>
            </a:r>
            <a:r>
              <a:rPr lang="en-US" dirty="0" smtClean="0"/>
              <a:t> </a:t>
            </a:r>
          </a:p>
          <a:p>
            <a:r>
              <a:rPr lang="en-US" dirty="0" smtClean="0"/>
              <a:t>Polio </a:t>
            </a:r>
          </a:p>
          <a:p>
            <a:r>
              <a:rPr lang="en-US" dirty="0" smtClean="0"/>
              <a:t>West </a:t>
            </a:r>
            <a:r>
              <a:rPr lang="en-US" dirty="0" err="1" smtClean="0"/>
              <a:t>nile</a:t>
            </a:r>
            <a:r>
              <a:rPr lang="en-US" dirty="0" smtClean="0"/>
              <a:t> myelitis </a:t>
            </a:r>
          </a:p>
          <a:p>
            <a:r>
              <a:rPr lang="en-US" dirty="0" smtClean="0"/>
              <a:t>Increased ICT </a:t>
            </a:r>
          </a:p>
          <a:p>
            <a:r>
              <a:rPr lang="en-US" dirty="0" smtClean="0"/>
              <a:t>Central alveolar hypoventilation </a:t>
            </a:r>
          </a:p>
          <a:p>
            <a:r>
              <a:rPr lang="en-US" dirty="0" smtClean="0"/>
              <a:t>Obstructive sleep </a:t>
            </a:r>
            <a:r>
              <a:rPr lang="en-US" dirty="0" err="1" smtClean="0"/>
              <a:t>apnoea</a:t>
            </a:r>
            <a:r>
              <a:rPr lang="en-US" dirty="0" smtClean="0"/>
              <a:t> </a:t>
            </a:r>
            <a:endParaRPr lang="en-US" dirty="0"/>
          </a:p>
        </p:txBody>
      </p:sp>
    </p:spTree>
    <p:extLst>
      <p:ext uri="{BB962C8B-B14F-4D97-AF65-F5344CB8AC3E}">
        <p14:creationId xmlns:p14="http://schemas.microsoft.com/office/powerpoint/2010/main" xmlns="" val="31530951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16668</TotalTime>
  <Words>2577</Words>
  <Application>Microsoft Office PowerPoint</Application>
  <PresentationFormat>On-screen Show (4:3)</PresentationFormat>
  <Paragraphs>480</Paragraphs>
  <Slides>60</Slides>
  <Notes>2</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Office Theme</vt:lpstr>
      <vt:lpstr>ACUTE RESPIRATORY FAILURE </vt:lpstr>
      <vt:lpstr>CASE STUDY</vt:lpstr>
      <vt:lpstr>DEFINITION </vt:lpstr>
      <vt:lpstr>CLASSIFICATION </vt:lpstr>
      <vt:lpstr>CLASSIFICATION </vt:lpstr>
      <vt:lpstr>CASE STUDY </vt:lpstr>
      <vt:lpstr>ACUTE RESPIRATORY DISTRESS SYNDROME</vt:lpstr>
      <vt:lpstr>CAUSES OF ACUTE RESPIRATORY FALIURE TYPE 1</vt:lpstr>
      <vt:lpstr>CAUSES OF ACUTE RESPIRATORY FALIURE TYPE 2 </vt:lpstr>
      <vt:lpstr>CAUSES OF ACUTE RESPIRATORY FALIURE TYPE 2 </vt:lpstr>
      <vt:lpstr>CAUSES OF ACUTE RESPIRATORY FALIURE TYPE 2 </vt:lpstr>
      <vt:lpstr>IMPORTANT CAUSES OF ACRF IN MICU IN INDIA(2)</vt:lpstr>
      <vt:lpstr>MANIFESTATIONS OF ACUTE RESPIRATORY FAILURE </vt:lpstr>
      <vt:lpstr>MANIFESTATIONS OF ACUTE RESPIRATORY FAILURE </vt:lpstr>
      <vt:lpstr>MANAGEMENT STRATEGY OF ARF</vt:lpstr>
      <vt:lpstr>Slide 16</vt:lpstr>
      <vt:lpstr>INITIAL EVALUATION AND DIAGNOSTIC APPROACH </vt:lpstr>
      <vt:lpstr>INITIAL  THERAPIES </vt:lpstr>
      <vt:lpstr>Slide 19</vt:lpstr>
      <vt:lpstr>Slide 20</vt:lpstr>
      <vt:lpstr>INITIAL THERAPIES </vt:lpstr>
      <vt:lpstr>Slide 22</vt:lpstr>
      <vt:lpstr>MONITORING IN NIV</vt:lpstr>
      <vt:lpstr>Slide 24</vt:lpstr>
      <vt:lpstr>Levels of monitoring </vt:lpstr>
      <vt:lpstr>Slide 26</vt:lpstr>
      <vt:lpstr>INITIAL THERAPIES </vt:lpstr>
      <vt:lpstr>INITIAL THERAPIES </vt:lpstr>
      <vt:lpstr>INITIAL THERAPIES </vt:lpstr>
      <vt:lpstr>INITIAL THERAPIES </vt:lpstr>
      <vt:lpstr>INVASIVE VENTILATION </vt:lpstr>
      <vt:lpstr>Slide 32</vt:lpstr>
      <vt:lpstr>Recommendations of invasive ventilation in the guidelines </vt:lpstr>
      <vt:lpstr>Slide 34</vt:lpstr>
      <vt:lpstr>New therapeutic options </vt:lpstr>
      <vt:lpstr>COUGHASSIST T70 MI-E     </vt:lpstr>
      <vt:lpstr>2. High-frequency chest wall oscillation</vt:lpstr>
      <vt:lpstr>3. Extracorporeal CO2 removal  </vt:lpstr>
      <vt:lpstr>4. PRONE VENTILATION IN ARDS  </vt:lpstr>
      <vt:lpstr>Slide 40</vt:lpstr>
      <vt:lpstr>INVESTIGATIONS </vt:lpstr>
      <vt:lpstr>Slide 42</vt:lpstr>
      <vt:lpstr>Slide 43</vt:lpstr>
      <vt:lpstr>Slide 44</vt:lpstr>
      <vt:lpstr>Slide 45</vt:lpstr>
      <vt:lpstr>COMPLICATIONS </vt:lpstr>
      <vt:lpstr>COMPLICATIONS </vt:lpstr>
      <vt:lpstr>COMPLICATIONS </vt:lpstr>
      <vt:lpstr>COMPLICATIONS </vt:lpstr>
      <vt:lpstr>PROGNOSIS </vt:lpstr>
      <vt:lpstr>References </vt:lpstr>
      <vt:lpstr>THANK YOU  </vt:lpstr>
      <vt:lpstr>BTS/ICS GUIDELINES FOR VENTILATORY  MANAGEMENT OF ACUTE HYPERCAPNIC RESPIRATORY FALIURE </vt:lpstr>
      <vt:lpstr>Recommendations in the guidelines </vt:lpstr>
      <vt:lpstr>Recommendations in the guidelines </vt:lpstr>
      <vt:lpstr>Recommendations in the guidelines </vt:lpstr>
      <vt:lpstr>Recommendations in the guidelines </vt:lpstr>
      <vt:lpstr>SPECIFIC TYPES OF RESPIRATORY FAILURES </vt:lpstr>
      <vt:lpstr>SPECIFIC TYPES OF RESPIRATORY FAILURES </vt:lpstr>
      <vt:lpstr>RESPIRATORY MUSCLE DYSFUNCTION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ACUTE RESPIRATORY FALIURE </dc:title>
  <dc:creator>MD</dc:creator>
  <cp:lastModifiedBy>Jeevana</cp:lastModifiedBy>
  <cp:revision>150</cp:revision>
  <dcterms:created xsi:type="dcterms:W3CDTF">2018-11-22T16:35:13Z</dcterms:created>
  <dcterms:modified xsi:type="dcterms:W3CDTF">2020-08-19T11:38:56Z</dcterms:modified>
</cp:coreProperties>
</file>