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331" r:id="rId3"/>
    <p:sldId id="332" r:id="rId4"/>
    <p:sldId id="333" r:id="rId5"/>
    <p:sldId id="334" r:id="rId6"/>
    <p:sldId id="335" r:id="rId7"/>
    <p:sldId id="336" r:id="rId8"/>
    <p:sldId id="337" r:id="rId9"/>
    <p:sldId id="271" r:id="rId10"/>
    <p:sldId id="272" r:id="rId11"/>
    <p:sldId id="289" r:id="rId12"/>
    <p:sldId id="291" r:id="rId13"/>
    <p:sldId id="275" r:id="rId14"/>
    <p:sldId id="351" r:id="rId15"/>
    <p:sldId id="316" r:id="rId16"/>
    <p:sldId id="317" r:id="rId17"/>
    <p:sldId id="326" r:id="rId18"/>
    <p:sldId id="276" r:id="rId19"/>
    <p:sldId id="329" r:id="rId20"/>
    <p:sldId id="321" r:id="rId21"/>
    <p:sldId id="322" r:id="rId22"/>
    <p:sldId id="330" r:id="rId23"/>
    <p:sldId id="327" r:id="rId24"/>
    <p:sldId id="323" r:id="rId25"/>
    <p:sldId id="324" r:id="rId26"/>
    <p:sldId id="290" r:id="rId27"/>
    <p:sldId id="347" r:id="rId28"/>
    <p:sldId id="348" r:id="rId29"/>
    <p:sldId id="349" r:id="rId30"/>
    <p:sldId id="350" r:id="rId31"/>
    <p:sldId id="339" r:id="rId32"/>
    <p:sldId id="340" r:id="rId33"/>
    <p:sldId id="341" r:id="rId34"/>
    <p:sldId id="344" r:id="rId35"/>
    <p:sldId id="345" r:id="rId36"/>
    <p:sldId id="346" r:id="rId37"/>
    <p:sldId id="257" r:id="rId38"/>
    <p:sldId id="259" r:id="rId39"/>
    <p:sldId id="260" r:id="rId40"/>
    <p:sldId id="261" r:id="rId41"/>
    <p:sldId id="262" r:id="rId42"/>
    <p:sldId id="264" r:id="rId43"/>
    <p:sldId id="318" r:id="rId44"/>
    <p:sldId id="319" r:id="rId45"/>
    <p:sldId id="265" r:id="rId46"/>
    <p:sldId id="266" r:id="rId47"/>
    <p:sldId id="267" r:id="rId48"/>
    <p:sldId id="268" r:id="rId49"/>
    <p:sldId id="269" r:id="rId50"/>
    <p:sldId id="277" r:id="rId51"/>
    <p:sldId id="278" r:id="rId52"/>
    <p:sldId id="258" r:id="rId53"/>
    <p:sldId id="320" r:id="rId54"/>
    <p:sldId id="294" r:id="rId55"/>
    <p:sldId id="315" r:id="rId56"/>
    <p:sldId id="305" r:id="rId57"/>
    <p:sldId id="310" r:id="rId58"/>
    <p:sldId id="311" r:id="rId59"/>
    <p:sldId id="312" r:id="rId60"/>
    <p:sldId id="313" r:id="rId61"/>
    <p:sldId id="314" r:id="rId62"/>
    <p:sldId id="308" r:id="rId63"/>
    <p:sldId id="309" r:id="rId64"/>
    <p:sldId id="33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B7BD1-C1C8-204A-98FA-C7103CFB2AEC}" type="doc">
      <dgm:prSet loTypeId="urn:microsoft.com/office/officeart/2005/8/layout/process2" loCatId="" qsTypeId="urn:microsoft.com/office/officeart/2005/8/quickstyle/simple4" qsCatId="simple" csTypeId="urn:microsoft.com/office/officeart/2005/8/colors/accent1_2" csCatId="accent1" phldr="1"/>
      <dgm:spPr/>
      <dgm:t>
        <a:bodyPr/>
        <a:lstStyle/>
        <a:p>
          <a:endParaRPr lang="en-US"/>
        </a:p>
      </dgm:t>
    </dgm:pt>
    <dgm:pt modelId="{8F38CBF3-E182-714C-A2D3-6C271EAE663B}">
      <dgm:prSet phldrT="[Text]" custT="1"/>
      <dgm:spPr/>
      <dgm:t>
        <a:bodyPr/>
        <a:lstStyle/>
        <a:p>
          <a:r>
            <a:rPr lang="en-US" sz="1800" dirty="0" smtClean="0">
              <a:latin typeface="Times New Roman" charset="0"/>
              <a:ea typeface="Times New Roman" charset="0"/>
              <a:cs typeface="Times New Roman" charset="0"/>
            </a:rPr>
            <a:t>Breach of self-tolerance triggered by environmental agents mostly infections toward myelin and other CNS antigens resulting in persistent peripheral activation of </a:t>
          </a:r>
          <a:r>
            <a:rPr lang="en-US" sz="1800" dirty="0" err="1" smtClean="0">
              <a:latin typeface="Times New Roman" charset="0"/>
              <a:ea typeface="Times New Roman" charset="0"/>
              <a:cs typeface="Times New Roman" charset="0"/>
            </a:rPr>
            <a:t>autoreactive</a:t>
          </a:r>
          <a:r>
            <a:rPr lang="en-US" sz="1800" dirty="0" smtClean="0">
              <a:latin typeface="Times New Roman" charset="0"/>
              <a:ea typeface="Times New Roman" charset="0"/>
              <a:cs typeface="Times New Roman" charset="0"/>
            </a:rPr>
            <a:t> T cells</a:t>
          </a:r>
          <a:r>
            <a:rPr lang="en-CA" sz="1800" dirty="0" smtClean="0">
              <a:latin typeface="Times New Roman" charset="0"/>
              <a:ea typeface="Times New Roman" charset="0"/>
              <a:cs typeface="Times New Roman" charset="0"/>
            </a:rPr>
            <a:t>.</a:t>
          </a:r>
          <a:br>
            <a:rPr lang="en-CA" sz="1800" dirty="0" smtClean="0">
              <a:latin typeface="Times New Roman" charset="0"/>
              <a:ea typeface="Times New Roman" charset="0"/>
              <a:cs typeface="Times New Roman" charset="0"/>
            </a:rPr>
          </a:br>
          <a:endParaRPr lang="en-US" sz="1800" dirty="0">
            <a:latin typeface="Times New Roman" charset="0"/>
            <a:ea typeface="Times New Roman" charset="0"/>
            <a:cs typeface="Times New Roman" charset="0"/>
          </a:endParaRPr>
        </a:p>
      </dgm:t>
    </dgm:pt>
    <dgm:pt modelId="{83BE810B-3CA0-CE46-AE23-396D3B756ABE}" type="parTrans" cxnId="{2837FF06-738B-5347-9675-C2CB243D1BFE}">
      <dgm:prSet/>
      <dgm:spPr/>
      <dgm:t>
        <a:bodyPr/>
        <a:lstStyle/>
        <a:p>
          <a:endParaRPr lang="en-US"/>
        </a:p>
      </dgm:t>
    </dgm:pt>
    <dgm:pt modelId="{5B8909ED-719A-914A-8246-EEAFC170104C}" type="sibTrans" cxnId="{2837FF06-738B-5347-9675-C2CB243D1BFE}">
      <dgm:prSet/>
      <dgm:spPr/>
      <dgm:t>
        <a:bodyPr/>
        <a:lstStyle/>
        <a:p>
          <a:endParaRPr lang="en-US"/>
        </a:p>
      </dgm:t>
    </dgm:pt>
    <dgm:pt modelId="{08EC6079-33D0-1F4A-B0C5-AB49FC8A235A}">
      <dgm:prSet phldrT="[Text]" custT="1"/>
      <dgm:spPr/>
      <dgm:t>
        <a:bodyPr/>
        <a:lstStyle/>
        <a:p>
          <a:r>
            <a:rPr lang="en-US" sz="1800" dirty="0" smtClean="0">
              <a:latin typeface="Times New Roman" charset="0"/>
              <a:ea typeface="Times New Roman" charset="0"/>
              <a:cs typeface="Times New Roman" charset="0"/>
            </a:rPr>
            <a:t>Result in release of </a:t>
          </a:r>
          <a:r>
            <a:rPr lang="en-US" sz="1800" dirty="0" err="1" smtClean="0">
              <a:latin typeface="Times New Roman" charset="0"/>
              <a:ea typeface="Times New Roman" charset="0"/>
              <a:cs typeface="Times New Roman" charset="0"/>
            </a:rPr>
            <a:t>autoantigens</a:t>
          </a:r>
          <a:r>
            <a:rPr lang="en-US" sz="1800" dirty="0" smtClean="0">
              <a:latin typeface="Times New Roman" charset="0"/>
              <a:ea typeface="Times New Roman" charset="0"/>
              <a:cs typeface="Times New Roman" charset="0"/>
            </a:rPr>
            <a:t> due to cellular damage, which can then lead to activation of T cells by cross reactivity between an endogenous protein (e.g., myelin basic protein) and the pathogenic exogenous protein (viral or bacterial antigen), by a process known as molecular mimicry.</a:t>
          </a:r>
          <a:endParaRPr lang="en-US" sz="1800" dirty="0">
            <a:latin typeface="Times New Roman" charset="0"/>
            <a:ea typeface="Times New Roman" charset="0"/>
            <a:cs typeface="Times New Roman" charset="0"/>
          </a:endParaRPr>
        </a:p>
      </dgm:t>
    </dgm:pt>
    <dgm:pt modelId="{3C0EA571-B7F0-8F44-9A62-4F780119FF06}" type="parTrans" cxnId="{D10591A7-D01E-2441-92A0-CB6316B50520}">
      <dgm:prSet/>
      <dgm:spPr/>
      <dgm:t>
        <a:bodyPr/>
        <a:lstStyle/>
        <a:p>
          <a:endParaRPr lang="en-US"/>
        </a:p>
      </dgm:t>
    </dgm:pt>
    <dgm:pt modelId="{B9285E70-5E35-274C-93C0-D4BD765030F9}" type="sibTrans" cxnId="{D10591A7-D01E-2441-92A0-CB6316B50520}">
      <dgm:prSet/>
      <dgm:spPr/>
      <dgm:t>
        <a:bodyPr/>
        <a:lstStyle/>
        <a:p>
          <a:endParaRPr lang="en-US"/>
        </a:p>
      </dgm:t>
    </dgm:pt>
    <dgm:pt modelId="{6382D6A7-5025-5F4C-A219-839F14F70AFA}">
      <dgm:prSet custT="1"/>
      <dgm:spPr/>
      <dgm:t>
        <a:bodyPr/>
        <a:lstStyle/>
        <a:p>
          <a:endParaRPr lang="en-US" sz="1800" dirty="0" smtClean="0">
            <a:latin typeface="Times New Roman" charset="0"/>
            <a:ea typeface="Times New Roman" charset="0"/>
            <a:cs typeface="Times New Roman" charset="0"/>
          </a:endParaRPr>
        </a:p>
        <a:p>
          <a:endParaRPr lang="en-US" sz="1800" dirty="0" smtClean="0">
            <a:latin typeface="Times New Roman" charset="0"/>
            <a:ea typeface="Times New Roman" charset="0"/>
            <a:cs typeface="Times New Roman" charset="0"/>
          </a:endParaRPr>
        </a:p>
        <a:p>
          <a:r>
            <a:rPr lang="en-US" sz="1800" dirty="0" smtClean="0">
              <a:latin typeface="Times New Roman" charset="0"/>
              <a:ea typeface="Times New Roman" charset="0"/>
              <a:cs typeface="Times New Roman" charset="0"/>
            </a:rPr>
            <a:t>once activated in the periphery, myelin-reactive T cells are able to migrate across the blood–brain barrier (BBB). The transmigration process involves interaction between very late antigen-4 (VLA-4) present on T lymphocytes and the vascular cell adhesion molecule-1 (VCAM-1) expressed on capillary endothelial cells</a:t>
          </a:r>
        </a:p>
        <a:p>
          <a:r>
            <a:rPr lang="en-US" sz="1800" dirty="0" smtClean="0">
              <a:latin typeface="Times New Roman" charset="0"/>
              <a:ea typeface="Times New Roman" charset="0"/>
              <a:cs typeface="Times New Roman" charset="0"/>
            </a:rPr>
            <a:t/>
          </a:r>
          <a:br>
            <a:rPr lang="en-US" sz="1800" dirty="0" smtClean="0">
              <a:latin typeface="Times New Roman" charset="0"/>
              <a:ea typeface="Times New Roman" charset="0"/>
              <a:cs typeface="Times New Roman" charset="0"/>
            </a:rPr>
          </a:br>
          <a:r>
            <a:rPr lang="en-US" sz="1800" dirty="0" smtClean="0">
              <a:latin typeface="Times New Roman" charset="0"/>
              <a:ea typeface="Times New Roman" charset="0"/>
              <a:cs typeface="Times New Roman" charset="0"/>
            </a:rPr>
            <a:t/>
          </a:r>
          <a:br>
            <a:rPr lang="en-US" sz="1800" dirty="0" smtClean="0">
              <a:latin typeface="Times New Roman" charset="0"/>
              <a:ea typeface="Times New Roman" charset="0"/>
              <a:cs typeface="Times New Roman" charset="0"/>
            </a:rPr>
          </a:br>
          <a:endParaRPr lang="en-US" sz="1800" dirty="0" smtClean="0">
            <a:latin typeface="Times New Roman" charset="0"/>
            <a:ea typeface="Times New Roman" charset="0"/>
            <a:cs typeface="Times New Roman" charset="0"/>
          </a:endParaRPr>
        </a:p>
      </dgm:t>
    </dgm:pt>
    <dgm:pt modelId="{08A02439-E8F9-9E4E-BFB7-C8CEC31C3E10}" type="parTrans" cxnId="{A97C820C-CC36-A646-979A-4E655868958A}">
      <dgm:prSet/>
      <dgm:spPr/>
      <dgm:t>
        <a:bodyPr/>
        <a:lstStyle/>
        <a:p>
          <a:endParaRPr lang="en-US"/>
        </a:p>
      </dgm:t>
    </dgm:pt>
    <dgm:pt modelId="{CF651963-C6A9-C843-916D-6B198BD1563B}" type="sibTrans" cxnId="{A97C820C-CC36-A646-979A-4E655868958A}">
      <dgm:prSet/>
      <dgm:spPr/>
      <dgm:t>
        <a:bodyPr/>
        <a:lstStyle/>
        <a:p>
          <a:endParaRPr lang="en-US"/>
        </a:p>
      </dgm:t>
    </dgm:pt>
    <dgm:pt modelId="{852952CC-1643-0C4A-A0A8-166FD30361B7}">
      <dgm:prSet custT="1"/>
      <dgm:spPr/>
      <dgm:t>
        <a:bodyPr/>
        <a:lstStyle/>
        <a:p>
          <a:r>
            <a:rPr lang="en-US" sz="1800" dirty="0" smtClean="0">
              <a:latin typeface="Times New Roman" charset="0"/>
              <a:ea typeface="Times New Roman" charset="0"/>
              <a:cs typeface="Times New Roman" charset="0"/>
            </a:rPr>
            <a:t>After entering the CNS, the </a:t>
          </a:r>
          <a:r>
            <a:rPr lang="en-US" sz="1800" dirty="0" err="1" smtClean="0">
              <a:latin typeface="Times New Roman" charset="0"/>
              <a:ea typeface="Times New Roman" charset="0"/>
              <a:cs typeface="Times New Roman" charset="0"/>
            </a:rPr>
            <a:t>autoreactive</a:t>
          </a:r>
          <a:r>
            <a:rPr lang="en-US" sz="1800" dirty="0" smtClean="0">
              <a:latin typeface="Times New Roman" charset="0"/>
              <a:ea typeface="Times New Roman" charset="0"/>
              <a:cs typeface="Times New Roman" charset="0"/>
            </a:rPr>
            <a:t> peripherally activated T cells can be reactivated upon encountering the </a:t>
          </a:r>
          <a:r>
            <a:rPr lang="en-US" sz="1800" dirty="0" err="1" smtClean="0">
              <a:latin typeface="Times New Roman" charset="0"/>
              <a:ea typeface="Times New Roman" charset="0"/>
              <a:cs typeface="Times New Roman" charset="0"/>
            </a:rPr>
            <a:t>autoantigenic</a:t>
          </a:r>
          <a:r>
            <a:rPr lang="en-US" sz="1800" dirty="0" smtClean="0">
              <a:latin typeface="Times New Roman" charset="0"/>
              <a:ea typeface="Times New Roman" charset="0"/>
              <a:cs typeface="Times New Roman" charset="0"/>
            </a:rPr>
            <a:t> peptides within the brain parenchyma</a:t>
          </a:r>
          <a:br>
            <a:rPr lang="en-US" sz="1800" dirty="0" smtClean="0">
              <a:latin typeface="Times New Roman" charset="0"/>
              <a:ea typeface="Times New Roman" charset="0"/>
              <a:cs typeface="Times New Roman" charset="0"/>
            </a:rPr>
          </a:br>
          <a:endParaRPr lang="en-US" sz="1800" dirty="0">
            <a:latin typeface="Times New Roman" charset="0"/>
            <a:ea typeface="Times New Roman" charset="0"/>
            <a:cs typeface="Times New Roman" charset="0"/>
          </a:endParaRPr>
        </a:p>
      </dgm:t>
    </dgm:pt>
    <dgm:pt modelId="{2B4A65C7-5CFE-4C4B-A786-DDDF92AF0941}" type="parTrans" cxnId="{B284F5F3-04EF-7F40-BD8B-5CA82B4093C5}">
      <dgm:prSet/>
      <dgm:spPr/>
      <dgm:t>
        <a:bodyPr/>
        <a:lstStyle/>
        <a:p>
          <a:endParaRPr lang="en-US"/>
        </a:p>
      </dgm:t>
    </dgm:pt>
    <dgm:pt modelId="{E2456B0B-6B74-F845-B7F3-0877BCB87E93}" type="sibTrans" cxnId="{B284F5F3-04EF-7F40-BD8B-5CA82B4093C5}">
      <dgm:prSet/>
      <dgm:spPr/>
      <dgm:t>
        <a:bodyPr/>
        <a:lstStyle/>
        <a:p>
          <a:endParaRPr lang="en-US"/>
        </a:p>
      </dgm:t>
    </dgm:pt>
    <dgm:pt modelId="{E5243680-B9B2-B348-9BA6-014B48C6F870}">
      <dgm:prSet custT="1"/>
      <dgm:spPr/>
      <dgm:t>
        <a:bodyPr/>
        <a:lstStyle/>
        <a:p>
          <a:r>
            <a:rPr lang="en-US" sz="1800" dirty="0" smtClean="0">
              <a:latin typeface="Times New Roman" charset="0"/>
              <a:ea typeface="Times New Roman" charset="0"/>
              <a:cs typeface="Times New Roman" charset="0"/>
            </a:rPr>
            <a:t>Triggering an inflammatory cascade leading to release of cytokines and chemokines, recruitment of additional inflammatory cells including T cells, monocytes, and B cells and persistent activation of microglia and macrophages resulting in myelin damage</a:t>
          </a:r>
          <a:endParaRPr lang="en-US" sz="1800" dirty="0">
            <a:latin typeface="Times New Roman" charset="0"/>
            <a:ea typeface="Times New Roman" charset="0"/>
            <a:cs typeface="Times New Roman" charset="0"/>
          </a:endParaRPr>
        </a:p>
      </dgm:t>
    </dgm:pt>
    <dgm:pt modelId="{CBFB73C7-BA10-F949-880A-DB0B21E1B325}" type="parTrans" cxnId="{777DB1D5-33AD-1B45-B7A7-11FB4F7EF31D}">
      <dgm:prSet/>
      <dgm:spPr/>
      <dgm:t>
        <a:bodyPr/>
        <a:lstStyle/>
        <a:p>
          <a:endParaRPr lang="en-US"/>
        </a:p>
      </dgm:t>
    </dgm:pt>
    <dgm:pt modelId="{966909A7-134A-804F-9D7C-578D0B2468B7}" type="sibTrans" cxnId="{777DB1D5-33AD-1B45-B7A7-11FB4F7EF31D}">
      <dgm:prSet/>
      <dgm:spPr/>
      <dgm:t>
        <a:bodyPr/>
        <a:lstStyle/>
        <a:p>
          <a:endParaRPr lang="en-US"/>
        </a:p>
      </dgm:t>
    </dgm:pt>
    <dgm:pt modelId="{69F0538F-FF05-224F-997E-86D29FB480D9}" type="pres">
      <dgm:prSet presAssocID="{4FAB7BD1-C1C8-204A-98FA-C7103CFB2AEC}" presName="linearFlow" presStyleCnt="0">
        <dgm:presLayoutVars>
          <dgm:resizeHandles val="exact"/>
        </dgm:presLayoutVars>
      </dgm:prSet>
      <dgm:spPr/>
      <dgm:t>
        <a:bodyPr/>
        <a:lstStyle/>
        <a:p>
          <a:endParaRPr lang="en-US"/>
        </a:p>
      </dgm:t>
    </dgm:pt>
    <dgm:pt modelId="{633BA926-FA01-5A49-B35B-5D012CF6A201}" type="pres">
      <dgm:prSet presAssocID="{8F38CBF3-E182-714C-A2D3-6C271EAE663B}" presName="node" presStyleLbl="node1" presStyleIdx="0" presStyleCnt="5" custScaleX="345178" custScaleY="82334" custLinFactNeighborY="-171">
        <dgm:presLayoutVars>
          <dgm:bulletEnabled val="1"/>
        </dgm:presLayoutVars>
      </dgm:prSet>
      <dgm:spPr/>
      <dgm:t>
        <a:bodyPr/>
        <a:lstStyle/>
        <a:p>
          <a:endParaRPr lang="en-US"/>
        </a:p>
      </dgm:t>
    </dgm:pt>
    <dgm:pt modelId="{5D638D7D-B25A-BE48-A14A-42D7B425B5BD}" type="pres">
      <dgm:prSet presAssocID="{5B8909ED-719A-914A-8246-EEAFC170104C}" presName="sibTrans" presStyleLbl="sibTrans2D1" presStyleIdx="0" presStyleCnt="4"/>
      <dgm:spPr/>
      <dgm:t>
        <a:bodyPr/>
        <a:lstStyle/>
        <a:p>
          <a:endParaRPr lang="en-US"/>
        </a:p>
      </dgm:t>
    </dgm:pt>
    <dgm:pt modelId="{2FB511AF-D609-8840-9632-5E8D52178B81}" type="pres">
      <dgm:prSet presAssocID="{5B8909ED-719A-914A-8246-EEAFC170104C}" presName="connectorText" presStyleLbl="sibTrans2D1" presStyleIdx="0" presStyleCnt="4"/>
      <dgm:spPr/>
      <dgm:t>
        <a:bodyPr/>
        <a:lstStyle/>
        <a:p>
          <a:endParaRPr lang="en-US"/>
        </a:p>
      </dgm:t>
    </dgm:pt>
    <dgm:pt modelId="{03ABD254-E38F-3E4D-80C4-B982AFA92446}" type="pres">
      <dgm:prSet presAssocID="{08EC6079-33D0-1F4A-B0C5-AB49FC8A235A}" presName="node" presStyleLbl="node1" presStyleIdx="1" presStyleCnt="5" custScaleX="336100">
        <dgm:presLayoutVars>
          <dgm:bulletEnabled val="1"/>
        </dgm:presLayoutVars>
      </dgm:prSet>
      <dgm:spPr/>
      <dgm:t>
        <a:bodyPr/>
        <a:lstStyle/>
        <a:p>
          <a:endParaRPr lang="en-US"/>
        </a:p>
      </dgm:t>
    </dgm:pt>
    <dgm:pt modelId="{48F0FF27-70A2-664A-91A7-2FE60C6592F0}" type="pres">
      <dgm:prSet presAssocID="{B9285E70-5E35-274C-93C0-D4BD765030F9}" presName="sibTrans" presStyleLbl="sibTrans2D1" presStyleIdx="1" presStyleCnt="4"/>
      <dgm:spPr/>
      <dgm:t>
        <a:bodyPr/>
        <a:lstStyle/>
        <a:p>
          <a:endParaRPr lang="en-US"/>
        </a:p>
      </dgm:t>
    </dgm:pt>
    <dgm:pt modelId="{7AB7BF68-3C59-E647-9BBA-526F4B37E18C}" type="pres">
      <dgm:prSet presAssocID="{B9285E70-5E35-274C-93C0-D4BD765030F9}" presName="connectorText" presStyleLbl="sibTrans2D1" presStyleIdx="1" presStyleCnt="4"/>
      <dgm:spPr/>
      <dgm:t>
        <a:bodyPr/>
        <a:lstStyle/>
        <a:p>
          <a:endParaRPr lang="en-US"/>
        </a:p>
      </dgm:t>
    </dgm:pt>
    <dgm:pt modelId="{CB1B2581-2B4E-BF49-8F60-F59A62C00777}" type="pres">
      <dgm:prSet presAssocID="{6382D6A7-5025-5F4C-A219-839F14F70AFA}" presName="node" presStyleLbl="node1" presStyleIdx="2" presStyleCnt="5" custAng="0" custScaleX="305292" custScaleY="156583" custLinFactNeighborX="10166" custLinFactNeighborY="12049">
        <dgm:presLayoutVars>
          <dgm:bulletEnabled val="1"/>
        </dgm:presLayoutVars>
      </dgm:prSet>
      <dgm:spPr/>
      <dgm:t>
        <a:bodyPr/>
        <a:lstStyle/>
        <a:p>
          <a:endParaRPr lang="en-US"/>
        </a:p>
      </dgm:t>
    </dgm:pt>
    <dgm:pt modelId="{34C71244-A7BD-674A-AA71-E98986A485B2}" type="pres">
      <dgm:prSet presAssocID="{CF651963-C6A9-C843-916D-6B198BD1563B}" presName="sibTrans" presStyleLbl="sibTrans2D1" presStyleIdx="2" presStyleCnt="4" custAng="20583892" custFlipVert="0" custFlipHor="1" custScaleX="119364" custScaleY="87778" custLinFactNeighborX="-25803" custLinFactNeighborY="6085"/>
      <dgm:spPr/>
      <dgm:t>
        <a:bodyPr/>
        <a:lstStyle/>
        <a:p>
          <a:endParaRPr lang="en-US"/>
        </a:p>
      </dgm:t>
    </dgm:pt>
    <dgm:pt modelId="{6DEC3E16-2726-2647-82D5-663EF5C5F80A}" type="pres">
      <dgm:prSet presAssocID="{CF651963-C6A9-C843-916D-6B198BD1563B}" presName="connectorText" presStyleLbl="sibTrans2D1" presStyleIdx="2" presStyleCnt="4"/>
      <dgm:spPr/>
      <dgm:t>
        <a:bodyPr/>
        <a:lstStyle/>
        <a:p>
          <a:endParaRPr lang="en-US"/>
        </a:p>
      </dgm:t>
    </dgm:pt>
    <dgm:pt modelId="{E8115DAF-179B-934A-AE81-9744E81E7990}" type="pres">
      <dgm:prSet presAssocID="{852952CC-1643-0C4A-A0A8-166FD30361B7}" presName="node" presStyleLbl="node1" presStyleIdx="3" presStyleCnt="5" custScaleX="258993">
        <dgm:presLayoutVars>
          <dgm:bulletEnabled val="1"/>
        </dgm:presLayoutVars>
      </dgm:prSet>
      <dgm:spPr/>
      <dgm:t>
        <a:bodyPr/>
        <a:lstStyle/>
        <a:p>
          <a:endParaRPr lang="en-US"/>
        </a:p>
      </dgm:t>
    </dgm:pt>
    <dgm:pt modelId="{4E7EE2B8-3B12-BC40-8EF9-79F1EEBB3039}" type="pres">
      <dgm:prSet presAssocID="{E2456B0B-6B74-F845-B7F3-0877BCB87E93}" presName="sibTrans" presStyleLbl="sibTrans2D1" presStyleIdx="3" presStyleCnt="4"/>
      <dgm:spPr/>
      <dgm:t>
        <a:bodyPr/>
        <a:lstStyle/>
        <a:p>
          <a:endParaRPr lang="en-US"/>
        </a:p>
      </dgm:t>
    </dgm:pt>
    <dgm:pt modelId="{0FBD56C6-489D-C548-B9EA-6B1ABB1E3911}" type="pres">
      <dgm:prSet presAssocID="{E2456B0B-6B74-F845-B7F3-0877BCB87E93}" presName="connectorText" presStyleLbl="sibTrans2D1" presStyleIdx="3" presStyleCnt="4"/>
      <dgm:spPr/>
      <dgm:t>
        <a:bodyPr/>
        <a:lstStyle/>
        <a:p>
          <a:endParaRPr lang="en-US"/>
        </a:p>
      </dgm:t>
    </dgm:pt>
    <dgm:pt modelId="{28A46343-A03B-394E-A56B-C7A27293A5C4}" type="pres">
      <dgm:prSet presAssocID="{E5243680-B9B2-B348-9BA6-014B48C6F870}" presName="node" presStyleLbl="node1" presStyleIdx="4" presStyleCnt="5" custScaleX="251742">
        <dgm:presLayoutVars>
          <dgm:bulletEnabled val="1"/>
        </dgm:presLayoutVars>
      </dgm:prSet>
      <dgm:spPr/>
      <dgm:t>
        <a:bodyPr/>
        <a:lstStyle/>
        <a:p>
          <a:endParaRPr lang="en-US"/>
        </a:p>
      </dgm:t>
    </dgm:pt>
  </dgm:ptLst>
  <dgm:cxnLst>
    <dgm:cxn modelId="{316006AF-B7F2-3F49-9A53-E80DA21D10AE}" type="presOf" srcId="{E2456B0B-6B74-F845-B7F3-0877BCB87E93}" destId="{4E7EE2B8-3B12-BC40-8EF9-79F1EEBB3039}" srcOrd="0" destOrd="0" presId="urn:microsoft.com/office/officeart/2005/8/layout/process2"/>
    <dgm:cxn modelId="{59DAE82B-D670-EB43-BCB2-5C0B7D977D0A}" type="presOf" srcId="{5B8909ED-719A-914A-8246-EEAFC170104C}" destId="{5D638D7D-B25A-BE48-A14A-42D7B425B5BD}" srcOrd="0" destOrd="0" presId="urn:microsoft.com/office/officeart/2005/8/layout/process2"/>
    <dgm:cxn modelId="{2837FF06-738B-5347-9675-C2CB243D1BFE}" srcId="{4FAB7BD1-C1C8-204A-98FA-C7103CFB2AEC}" destId="{8F38CBF3-E182-714C-A2D3-6C271EAE663B}" srcOrd="0" destOrd="0" parTransId="{83BE810B-3CA0-CE46-AE23-396D3B756ABE}" sibTransId="{5B8909ED-719A-914A-8246-EEAFC170104C}"/>
    <dgm:cxn modelId="{5AA57AC4-4DED-F746-BF8A-D75A983096BF}" type="presOf" srcId="{852952CC-1643-0C4A-A0A8-166FD30361B7}" destId="{E8115DAF-179B-934A-AE81-9744E81E7990}" srcOrd="0" destOrd="0" presId="urn:microsoft.com/office/officeart/2005/8/layout/process2"/>
    <dgm:cxn modelId="{B284F5F3-04EF-7F40-BD8B-5CA82B4093C5}" srcId="{4FAB7BD1-C1C8-204A-98FA-C7103CFB2AEC}" destId="{852952CC-1643-0C4A-A0A8-166FD30361B7}" srcOrd="3" destOrd="0" parTransId="{2B4A65C7-5CFE-4C4B-A786-DDDF92AF0941}" sibTransId="{E2456B0B-6B74-F845-B7F3-0877BCB87E93}"/>
    <dgm:cxn modelId="{F9766849-A418-A441-92EB-4F7855D30F9D}" type="presOf" srcId="{5B8909ED-719A-914A-8246-EEAFC170104C}" destId="{2FB511AF-D609-8840-9632-5E8D52178B81}" srcOrd="1" destOrd="0" presId="urn:microsoft.com/office/officeart/2005/8/layout/process2"/>
    <dgm:cxn modelId="{DA72C834-02FE-844D-805E-D97D36A93240}" type="presOf" srcId="{4FAB7BD1-C1C8-204A-98FA-C7103CFB2AEC}" destId="{69F0538F-FF05-224F-997E-86D29FB480D9}" srcOrd="0" destOrd="0" presId="urn:microsoft.com/office/officeart/2005/8/layout/process2"/>
    <dgm:cxn modelId="{D10591A7-D01E-2441-92A0-CB6316B50520}" srcId="{4FAB7BD1-C1C8-204A-98FA-C7103CFB2AEC}" destId="{08EC6079-33D0-1F4A-B0C5-AB49FC8A235A}" srcOrd="1" destOrd="0" parTransId="{3C0EA571-B7F0-8F44-9A62-4F780119FF06}" sibTransId="{B9285E70-5E35-274C-93C0-D4BD765030F9}"/>
    <dgm:cxn modelId="{AD394DF7-D2B3-484D-B47D-8DDAC2F450FE}" type="presOf" srcId="{6382D6A7-5025-5F4C-A219-839F14F70AFA}" destId="{CB1B2581-2B4E-BF49-8F60-F59A62C00777}" srcOrd="0" destOrd="0" presId="urn:microsoft.com/office/officeart/2005/8/layout/process2"/>
    <dgm:cxn modelId="{6028997B-33A9-DF4D-BFEB-B65AEF89AEAD}" type="presOf" srcId="{B9285E70-5E35-274C-93C0-D4BD765030F9}" destId="{48F0FF27-70A2-664A-91A7-2FE60C6592F0}" srcOrd="0" destOrd="0" presId="urn:microsoft.com/office/officeart/2005/8/layout/process2"/>
    <dgm:cxn modelId="{A97C820C-CC36-A646-979A-4E655868958A}" srcId="{4FAB7BD1-C1C8-204A-98FA-C7103CFB2AEC}" destId="{6382D6A7-5025-5F4C-A219-839F14F70AFA}" srcOrd="2" destOrd="0" parTransId="{08A02439-E8F9-9E4E-BFB7-C8CEC31C3E10}" sibTransId="{CF651963-C6A9-C843-916D-6B198BD1563B}"/>
    <dgm:cxn modelId="{68F2939C-47E7-9F4E-930E-8BB83916FBBC}" type="presOf" srcId="{CF651963-C6A9-C843-916D-6B198BD1563B}" destId="{34C71244-A7BD-674A-AA71-E98986A485B2}" srcOrd="0" destOrd="0" presId="urn:microsoft.com/office/officeart/2005/8/layout/process2"/>
    <dgm:cxn modelId="{696113DD-5C73-5446-8AD7-A3F74DEFCF78}" type="presOf" srcId="{8F38CBF3-E182-714C-A2D3-6C271EAE663B}" destId="{633BA926-FA01-5A49-B35B-5D012CF6A201}" srcOrd="0" destOrd="0" presId="urn:microsoft.com/office/officeart/2005/8/layout/process2"/>
    <dgm:cxn modelId="{777DB1D5-33AD-1B45-B7A7-11FB4F7EF31D}" srcId="{4FAB7BD1-C1C8-204A-98FA-C7103CFB2AEC}" destId="{E5243680-B9B2-B348-9BA6-014B48C6F870}" srcOrd="4" destOrd="0" parTransId="{CBFB73C7-BA10-F949-880A-DB0B21E1B325}" sibTransId="{966909A7-134A-804F-9D7C-578D0B2468B7}"/>
    <dgm:cxn modelId="{56F57D56-2442-9342-BA4F-0158A2B3E921}" type="presOf" srcId="{B9285E70-5E35-274C-93C0-D4BD765030F9}" destId="{7AB7BF68-3C59-E647-9BBA-526F4B37E18C}" srcOrd="1" destOrd="0" presId="urn:microsoft.com/office/officeart/2005/8/layout/process2"/>
    <dgm:cxn modelId="{983AAC29-47F3-4746-88E8-E2CBFF90627C}" type="presOf" srcId="{CF651963-C6A9-C843-916D-6B198BD1563B}" destId="{6DEC3E16-2726-2647-82D5-663EF5C5F80A}" srcOrd="1" destOrd="0" presId="urn:microsoft.com/office/officeart/2005/8/layout/process2"/>
    <dgm:cxn modelId="{5069952D-C788-314E-A838-662DA4E8B1FF}" type="presOf" srcId="{08EC6079-33D0-1F4A-B0C5-AB49FC8A235A}" destId="{03ABD254-E38F-3E4D-80C4-B982AFA92446}" srcOrd="0" destOrd="0" presId="urn:microsoft.com/office/officeart/2005/8/layout/process2"/>
    <dgm:cxn modelId="{61882C91-29B4-FB42-89BE-89F3164C3FF7}" type="presOf" srcId="{E5243680-B9B2-B348-9BA6-014B48C6F870}" destId="{28A46343-A03B-394E-A56B-C7A27293A5C4}" srcOrd="0" destOrd="0" presId="urn:microsoft.com/office/officeart/2005/8/layout/process2"/>
    <dgm:cxn modelId="{E9C994E6-256F-3B45-9953-D671925ADBCB}" type="presOf" srcId="{E2456B0B-6B74-F845-B7F3-0877BCB87E93}" destId="{0FBD56C6-489D-C548-B9EA-6B1ABB1E3911}" srcOrd="1" destOrd="0" presId="urn:microsoft.com/office/officeart/2005/8/layout/process2"/>
    <dgm:cxn modelId="{0BBBFB0A-1DF7-C64D-BF05-FD2968688E35}" type="presParOf" srcId="{69F0538F-FF05-224F-997E-86D29FB480D9}" destId="{633BA926-FA01-5A49-B35B-5D012CF6A201}" srcOrd="0" destOrd="0" presId="urn:microsoft.com/office/officeart/2005/8/layout/process2"/>
    <dgm:cxn modelId="{E2532EE1-DB02-704C-939C-FBDCE3A1BEEF}" type="presParOf" srcId="{69F0538F-FF05-224F-997E-86D29FB480D9}" destId="{5D638D7D-B25A-BE48-A14A-42D7B425B5BD}" srcOrd="1" destOrd="0" presId="urn:microsoft.com/office/officeart/2005/8/layout/process2"/>
    <dgm:cxn modelId="{6DCAAF70-6755-5041-8B72-0334A4A79C2C}" type="presParOf" srcId="{5D638D7D-B25A-BE48-A14A-42D7B425B5BD}" destId="{2FB511AF-D609-8840-9632-5E8D52178B81}" srcOrd="0" destOrd="0" presId="urn:microsoft.com/office/officeart/2005/8/layout/process2"/>
    <dgm:cxn modelId="{C841E49E-3EA1-9A4D-8DF4-AE0A819C22CA}" type="presParOf" srcId="{69F0538F-FF05-224F-997E-86D29FB480D9}" destId="{03ABD254-E38F-3E4D-80C4-B982AFA92446}" srcOrd="2" destOrd="0" presId="urn:microsoft.com/office/officeart/2005/8/layout/process2"/>
    <dgm:cxn modelId="{37DA9ECB-3633-494C-8776-8EF67EB99B7D}" type="presParOf" srcId="{69F0538F-FF05-224F-997E-86D29FB480D9}" destId="{48F0FF27-70A2-664A-91A7-2FE60C6592F0}" srcOrd="3" destOrd="0" presId="urn:microsoft.com/office/officeart/2005/8/layout/process2"/>
    <dgm:cxn modelId="{E1BE5D8E-6076-9C4B-868B-BB9512F8CB4D}" type="presParOf" srcId="{48F0FF27-70A2-664A-91A7-2FE60C6592F0}" destId="{7AB7BF68-3C59-E647-9BBA-526F4B37E18C}" srcOrd="0" destOrd="0" presId="urn:microsoft.com/office/officeart/2005/8/layout/process2"/>
    <dgm:cxn modelId="{4F5E238E-E203-A742-A008-E813849B3F2D}" type="presParOf" srcId="{69F0538F-FF05-224F-997E-86D29FB480D9}" destId="{CB1B2581-2B4E-BF49-8F60-F59A62C00777}" srcOrd="4" destOrd="0" presId="urn:microsoft.com/office/officeart/2005/8/layout/process2"/>
    <dgm:cxn modelId="{0D137989-9CE1-CD44-94A4-21902F94B1B6}" type="presParOf" srcId="{69F0538F-FF05-224F-997E-86D29FB480D9}" destId="{34C71244-A7BD-674A-AA71-E98986A485B2}" srcOrd="5" destOrd="0" presId="urn:microsoft.com/office/officeart/2005/8/layout/process2"/>
    <dgm:cxn modelId="{8642FCE7-199C-0949-A5FA-4952683392DA}" type="presParOf" srcId="{34C71244-A7BD-674A-AA71-E98986A485B2}" destId="{6DEC3E16-2726-2647-82D5-663EF5C5F80A}" srcOrd="0" destOrd="0" presId="urn:microsoft.com/office/officeart/2005/8/layout/process2"/>
    <dgm:cxn modelId="{C00A4EFC-31FB-2A4D-8C3B-3DC7C4CD53E7}" type="presParOf" srcId="{69F0538F-FF05-224F-997E-86D29FB480D9}" destId="{E8115DAF-179B-934A-AE81-9744E81E7990}" srcOrd="6" destOrd="0" presId="urn:microsoft.com/office/officeart/2005/8/layout/process2"/>
    <dgm:cxn modelId="{FD5CBCE7-6AC1-0848-B87F-379CEF07F2BF}" type="presParOf" srcId="{69F0538F-FF05-224F-997E-86D29FB480D9}" destId="{4E7EE2B8-3B12-BC40-8EF9-79F1EEBB3039}" srcOrd="7" destOrd="0" presId="urn:microsoft.com/office/officeart/2005/8/layout/process2"/>
    <dgm:cxn modelId="{4B2496C1-1B8B-F246-A6F6-7D8E6C076C7C}" type="presParOf" srcId="{4E7EE2B8-3B12-BC40-8EF9-79F1EEBB3039}" destId="{0FBD56C6-489D-C548-B9EA-6B1ABB1E3911}" srcOrd="0" destOrd="0" presId="urn:microsoft.com/office/officeart/2005/8/layout/process2"/>
    <dgm:cxn modelId="{6F7EF613-AE2D-8344-B295-7F8612DC29FE}" type="presParOf" srcId="{69F0538F-FF05-224F-997E-86D29FB480D9}" destId="{28A46343-A03B-394E-A56B-C7A27293A5C4}"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7924F7-BD56-314F-9985-5C261EC81E1F}" type="doc">
      <dgm:prSet loTypeId="urn:microsoft.com/office/officeart/2005/8/layout/process2" loCatId="" qsTypeId="urn:microsoft.com/office/officeart/2005/8/quickstyle/simple4" qsCatId="simple" csTypeId="urn:microsoft.com/office/officeart/2005/8/colors/accent1_2" csCatId="accent1" phldr="1"/>
      <dgm:spPr/>
    </dgm:pt>
    <dgm:pt modelId="{70881556-587A-284B-9243-E0AC8AC217B5}">
      <dgm:prSet custT="1"/>
      <dgm:spPr/>
      <dgm:t>
        <a:bodyPr/>
        <a:lstStyle/>
        <a:p>
          <a:r>
            <a:rPr lang="en-US" sz="2400" dirty="0" smtClean="0">
              <a:latin typeface="Times New Roman" charset="0"/>
              <a:ea typeface="Times New Roman" charset="0"/>
              <a:cs typeface="Times New Roman" charset="0"/>
            </a:rPr>
            <a:t>Met- B12 is needed as a cofactor by the </a:t>
          </a:r>
          <a:r>
            <a:rPr lang="en-US" sz="2400" dirty="0" err="1" smtClean="0">
              <a:latin typeface="Times New Roman" charset="0"/>
              <a:ea typeface="Times New Roman" charset="0"/>
              <a:cs typeface="Times New Roman" charset="0"/>
            </a:rPr>
            <a:t>methyltetrahydrofolate</a:t>
          </a:r>
          <a:r>
            <a:rPr lang="en-US" sz="2400" dirty="0" smtClean="0">
              <a:latin typeface="Times New Roman" charset="0"/>
              <a:ea typeface="Times New Roman" charset="0"/>
              <a:cs typeface="Times New Roman" charset="0"/>
            </a:rPr>
            <a:t>-homocysteine </a:t>
          </a:r>
          <a:r>
            <a:rPr lang="en-US" sz="2400" dirty="0" err="1" smtClean="0">
              <a:latin typeface="Times New Roman" charset="0"/>
              <a:ea typeface="Times New Roman" charset="0"/>
              <a:cs typeface="Times New Roman" charset="0"/>
            </a:rPr>
            <a:t>methyltransferase</a:t>
          </a:r>
          <a:r>
            <a:rPr lang="en-US" sz="2400" dirty="0" smtClean="0">
              <a:latin typeface="Times New Roman" charset="0"/>
              <a:ea typeface="Times New Roman" charset="0"/>
              <a:cs typeface="Times New Roman" charset="0"/>
            </a:rPr>
            <a:t> (MTR) enzyme to generate methionine from homocysteine and </a:t>
          </a:r>
          <a:r>
            <a:rPr lang="en-US" sz="2400" dirty="0" err="1" smtClean="0">
              <a:latin typeface="Times New Roman" charset="0"/>
              <a:ea typeface="Times New Roman" charset="0"/>
              <a:cs typeface="Times New Roman" charset="0"/>
            </a:rPr>
            <a:t>tetrahydrofolate</a:t>
          </a:r>
          <a:r>
            <a:rPr lang="en-US" sz="2400" dirty="0" smtClean="0">
              <a:latin typeface="Times New Roman" charset="0"/>
              <a:ea typeface="Times New Roman" charset="0"/>
              <a:cs typeface="Times New Roman" charset="0"/>
            </a:rPr>
            <a:t> from </a:t>
          </a:r>
          <a:r>
            <a:rPr lang="en-US" sz="2400" dirty="0" err="1" smtClean="0">
              <a:latin typeface="Times New Roman" charset="0"/>
              <a:ea typeface="Times New Roman" charset="0"/>
              <a:cs typeface="Times New Roman" charset="0"/>
            </a:rPr>
            <a:t>methyltetrahydrofolate</a:t>
          </a:r>
          <a:endParaRPr lang="en-US" sz="2400" dirty="0">
            <a:latin typeface="Times New Roman" charset="0"/>
            <a:ea typeface="Times New Roman" charset="0"/>
            <a:cs typeface="Times New Roman" charset="0"/>
          </a:endParaRPr>
        </a:p>
      </dgm:t>
    </dgm:pt>
    <dgm:pt modelId="{B008AE82-21BD-184C-B0C6-1A6FDA7512E6}" type="parTrans" cxnId="{3087075D-FD0D-EB45-8971-906A38DEAB52}">
      <dgm:prSet/>
      <dgm:spPr/>
      <dgm:t>
        <a:bodyPr/>
        <a:lstStyle/>
        <a:p>
          <a:endParaRPr lang="en-US"/>
        </a:p>
      </dgm:t>
    </dgm:pt>
    <dgm:pt modelId="{4BF6D87E-7880-ED40-84A6-4BBB1FFE623E}" type="sibTrans" cxnId="{3087075D-FD0D-EB45-8971-906A38DEAB52}">
      <dgm:prSet/>
      <dgm:spPr/>
      <dgm:t>
        <a:bodyPr/>
        <a:lstStyle/>
        <a:p>
          <a:endParaRPr lang="en-US"/>
        </a:p>
      </dgm:t>
    </dgm:pt>
    <dgm:pt modelId="{B7626A1F-0C8C-B946-9D9C-BF1388A02D80}">
      <dgm:prSet custT="1"/>
      <dgm:spPr/>
      <dgm:t>
        <a:bodyPr/>
        <a:lstStyle/>
        <a:p>
          <a:r>
            <a:rPr lang="en-US" sz="2400" dirty="0" smtClean="0">
              <a:latin typeface="Times New Roman" charset="0"/>
              <a:ea typeface="Times New Roman" charset="0"/>
              <a:cs typeface="Times New Roman" charset="0"/>
            </a:rPr>
            <a:t>Methionine is the precursor of S-</a:t>
          </a:r>
          <a:r>
            <a:rPr lang="en-US" sz="2400" dirty="0" err="1" smtClean="0">
              <a:latin typeface="Times New Roman" charset="0"/>
              <a:ea typeface="Times New Roman" charset="0"/>
              <a:cs typeface="Times New Roman" charset="0"/>
            </a:rPr>
            <a:t>adenosylmethionine</a:t>
          </a:r>
          <a:r>
            <a:rPr lang="en-US" sz="2400" dirty="0" smtClean="0">
              <a:latin typeface="Times New Roman" charset="0"/>
              <a:ea typeface="Times New Roman" charset="0"/>
              <a:cs typeface="Times New Roman" charset="0"/>
            </a:rPr>
            <a:t>, a universal methyl donor which is important in the methylation of myelin basic protein and myelin lipids</a:t>
          </a:r>
          <a:endParaRPr lang="en-US" sz="2400" dirty="0">
            <a:latin typeface="Times New Roman" charset="0"/>
            <a:ea typeface="Times New Roman" charset="0"/>
            <a:cs typeface="Times New Roman" charset="0"/>
          </a:endParaRPr>
        </a:p>
      </dgm:t>
    </dgm:pt>
    <dgm:pt modelId="{813D3A09-A3AA-9043-9625-E36CD01C273D}" type="parTrans" cxnId="{95044DB5-47C5-ED4C-928E-24A9BFC3D554}">
      <dgm:prSet/>
      <dgm:spPr/>
      <dgm:t>
        <a:bodyPr/>
        <a:lstStyle/>
        <a:p>
          <a:endParaRPr lang="en-US"/>
        </a:p>
      </dgm:t>
    </dgm:pt>
    <dgm:pt modelId="{9EBE73D8-32FB-D242-9956-037BE2425716}" type="sibTrans" cxnId="{95044DB5-47C5-ED4C-928E-24A9BFC3D554}">
      <dgm:prSet/>
      <dgm:spPr/>
      <dgm:t>
        <a:bodyPr/>
        <a:lstStyle/>
        <a:p>
          <a:endParaRPr lang="en-US"/>
        </a:p>
      </dgm:t>
    </dgm:pt>
    <dgm:pt modelId="{FEB65855-4BA9-F142-A90C-44ECC9F92F28}">
      <dgm:prSet custT="1"/>
      <dgm:spPr/>
      <dgm:t>
        <a:bodyPr/>
        <a:lstStyle/>
        <a:p>
          <a:r>
            <a:rPr lang="en-US" sz="2400" dirty="0" smtClean="0">
              <a:latin typeface="Times New Roman" charset="0"/>
              <a:ea typeface="Times New Roman" charset="0"/>
              <a:cs typeface="Times New Roman" charset="0"/>
            </a:rPr>
            <a:t>Decreased methionine and S-</a:t>
          </a:r>
          <a:r>
            <a:rPr lang="en-US" sz="2400" dirty="0" err="1" smtClean="0">
              <a:latin typeface="Times New Roman" charset="0"/>
              <a:ea typeface="Times New Roman" charset="0"/>
              <a:cs typeface="Times New Roman" charset="0"/>
            </a:rPr>
            <a:t>adenosylmethionine</a:t>
          </a:r>
          <a:r>
            <a:rPr lang="en-US" sz="2400" dirty="0" smtClean="0">
              <a:latin typeface="Times New Roman" charset="0"/>
              <a:ea typeface="Times New Roman" charset="0"/>
              <a:cs typeface="Times New Roman" charset="0"/>
            </a:rPr>
            <a:t> lead to instability of the myelin sheath.</a:t>
          </a:r>
          <a:endParaRPr lang="en-US" sz="2400" dirty="0">
            <a:latin typeface="Times New Roman" charset="0"/>
            <a:ea typeface="Times New Roman" charset="0"/>
            <a:cs typeface="Times New Roman" charset="0"/>
          </a:endParaRPr>
        </a:p>
      </dgm:t>
    </dgm:pt>
    <dgm:pt modelId="{EC634AA6-A4B3-F94D-8C35-21A68CDD1F23}" type="parTrans" cxnId="{C17FC112-D138-BD4F-9421-6F4EC966D0F1}">
      <dgm:prSet/>
      <dgm:spPr/>
      <dgm:t>
        <a:bodyPr/>
        <a:lstStyle/>
        <a:p>
          <a:endParaRPr lang="en-US"/>
        </a:p>
      </dgm:t>
    </dgm:pt>
    <dgm:pt modelId="{E498172F-77DC-4244-B529-50D2F0E42E1C}" type="sibTrans" cxnId="{C17FC112-D138-BD4F-9421-6F4EC966D0F1}">
      <dgm:prSet/>
      <dgm:spPr/>
      <dgm:t>
        <a:bodyPr/>
        <a:lstStyle/>
        <a:p>
          <a:endParaRPr lang="en-US"/>
        </a:p>
      </dgm:t>
    </dgm:pt>
    <dgm:pt modelId="{454FC9E3-1678-574B-B13E-80F6F8619A42}" type="pres">
      <dgm:prSet presAssocID="{377924F7-BD56-314F-9985-5C261EC81E1F}" presName="linearFlow" presStyleCnt="0">
        <dgm:presLayoutVars>
          <dgm:resizeHandles val="exact"/>
        </dgm:presLayoutVars>
      </dgm:prSet>
      <dgm:spPr/>
    </dgm:pt>
    <dgm:pt modelId="{EEC99D06-6E21-0445-B15D-8BF21775DA15}" type="pres">
      <dgm:prSet presAssocID="{70881556-587A-284B-9243-E0AC8AC217B5}" presName="node" presStyleLbl="node1" presStyleIdx="0" presStyleCnt="3" custScaleX="172617">
        <dgm:presLayoutVars>
          <dgm:bulletEnabled val="1"/>
        </dgm:presLayoutVars>
      </dgm:prSet>
      <dgm:spPr/>
      <dgm:t>
        <a:bodyPr/>
        <a:lstStyle/>
        <a:p>
          <a:endParaRPr lang="en-US"/>
        </a:p>
      </dgm:t>
    </dgm:pt>
    <dgm:pt modelId="{1A4CDD82-FEE0-6843-9931-BFE4D3B7FE16}" type="pres">
      <dgm:prSet presAssocID="{4BF6D87E-7880-ED40-84A6-4BBB1FFE623E}" presName="sibTrans" presStyleLbl="sibTrans2D1" presStyleIdx="0" presStyleCnt="2"/>
      <dgm:spPr/>
      <dgm:t>
        <a:bodyPr/>
        <a:lstStyle/>
        <a:p>
          <a:endParaRPr lang="en-US"/>
        </a:p>
      </dgm:t>
    </dgm:pt>
    <dgm:pt modelId="{BFA1E6B9-9C5D-FE40-AEB4-E38DC9F1638E}" type="pres">
      <dgm:prSet presAssocID="{4BF6D87E-7880-ED40-84A6-4BBB1FFE623E}" presName="connectorText" presStyleLbl="sibTrans2D1" presStyleIdx="0" presStyleCnt="2"/>
      <dgm:spPr/>
      <dgm:t>
        <a:bodyPr/>
        <a:lstStyle/>
        <a:p>
          <a:endParaRPr lang="en-US"/>
        </a:p>
      </dgm:t>
    </dgm:pt>
    <dgm:pt modelId="{B2EFDCFF-0B4F-C146-8562-7D1C56EA780C}" type="pres">
      <dgm:prSet presAssocID="{B7626A1F-0C8C-B946-9D9C-BF1388A02D80}" presName="node" presStyleLbl="node1" presStyleIdx="1" presStyleCnt="3" custScaleX="140356">
        <dgm:presLayoutVars>
          <dgm:bulletEnabled val="1"/>
        </dgm:presLayoutVars>
      </dgm:prSet>
      <dgm:spPr/>
      <dgm:t>
        <a:bodyPr/>
        <a:lstStyle/>
        <a:p>
          <a:endParaRPr lang="en-US"/>
        </a:p>
      </dgm:t>
    </dgm:pt>
    <dgm:pt modelId="{E6B2B9EC-0FF2-4A4A-A6DB-9E8C654DF12F}" type="pres">
      <dgm:prSet presAssocID="{9EBE73D8-32FB-D242-9956-037BE2425716}" presName="sibTrans" presStyleLbl="sibTrans2D1" presStyleIdx="1" presStyleCnt="2"/>
      <dgm:spPr/>
      <dgm:t>
        <a:bodyPr/>
        <a:lstStyle/>
        <a:p>
          <a:endParaRPr lang="en-US"/>
        </a:p>
      </dgm:t>
    </dgm:pt>
    <dgm:pt modelId="{3949F08F-E66C-DE43-B4B5-D98F823CCDC2}" type="pres">
      <dgm:prSet presAssocID="{9EBE73D8-32FB-D242-9956-037BE2425716}" presName="connectorText" presStyleLbl="sibTrans2D1" presStyleIdx="1" presStyleCnt="2"/>
      <dgm:spPr/>
      <dgm:t>
        <a:bodyPr/>
        <a:lstStyle/>
        <a:p>
          <a:endParaRPr lang="en-US"/>
        </a:p>
      </dgm:t>
    </dgm:pt>
    <dgm:pt modelId="{6077CAC4-923E-9F48-9326-08FE1AD32A2E}" type="pres">
      <dgm:prSet presAssocID="{FEB65855-4BA9-F142-A90C-44ECC9F92F28}" presName="node" presStyleLbl="node1" presStyleIdx="2" presStyleCnt="3">
        <dgm:presLayoutVars>
          <dgm:bulletEnabled val="1"/>
        </dgm:presLayoutVars>
      </dgm:prSet>
      <dgm:spPr/>
      <dgm:t>
        <a:bodyPr/>
        <a:lstStyle/>
        <a:p>
          <a:endParaRPr lang="en-US"/>
        </a:p>
      </dgm:t>
    </dgm:pt>
  </dgm:ptLst>
  <dgm:cxnLst>
    <dgm:cxn modelId="{E785F5CB-5104-E04F-AD5A-FAC41EC8E59D}" type="presOf" srcId="{4BF6D87E-7880-ED40-84A6-4BBB1FFE623E}" destId="{1A4CDD82-FEE0-6843-9931-BFE4D3B7FE16}" srcOrd="0" destOrd="0" presId="urn:microsoft.com/office/officeart/2005/8/layout/process2"/>
    <dgm:cxn modelId="{520CB6D6-C859-8C4F-B601-707FAD41D881}" type="presOf" srcId="{377924F7-BD56-314F-9985-5C261EC81E1F}" destId="{454FC9E3-1678-574B-B13E-80F6F8619A42}" srcOrd="0" destOrd="0" presId="urn:microsoft.com/office/officeart/2005/8/layout/process2"/>
    <dgm:cxn modelId="{8ECDD6BD-65B1-4042-A91A-D19D2B8D99A3}" type="presOf" srcId="{4BF6D87E-7880-ED40-84A6-4BBB1FFE623E}" destId="{BFA1E6B9-9C5D-FE40-AEB4-E38DC9F1638E}" srcOrd="1" destOrd="0" presId="urn:microsoft.com/office/officeart/2005/8/layout/process2"/>
    <dgm:cxn modelId="{3087075D-FD0D-EB45-8971-906A38DEAB52}" srcId="{377924F7-BD56-314F-9985-5C261EC81E1F}" destId="{70881556-587A-284B-9243-E0AC8AC217B5}" srcOrd="0" destOrd="0" parTransId="{B008AE82-21BD-184C-B0C6-1A6FDA7512E6}" sibTransId="{4BF6D87E-7880-ED40-84A6-4BBB1FFE623E}"/>
    <dgm:cxn modelId="{FB66FC84-6BBF-3B40-B5D4-A42900450902}" type="presOf" srcId="{B7626A1F-0C8C-B946-9D9C-BF1388A02D80}" destId="{B2EFDCFF-0B4F-C146-8562-7D1C56EA780C}" srcOrd="0" destOrd="0" presId="urn:microsoft.com/office/officeart/2005/8/layout/process2"/>
    <dgm:cxn modelId="{C17FC112-D138-BD4F-9421-6F4EC966D0F1}" srcId="{377924F7-BD56-314F-9985-5C261EC81E1F}" destId="{FEB65855-4BA9-F142-A90C-44ECC9F92F28}" srcOrd="2" destOrd="0" parTransId="{EC634AA6-A4B3-F94D-8C35-21A68CDD1F23}" sibTransId="{E498172F-77DC-4244-B529-50D2F0E42E1C}"/>
    <dgm:cxn modelId="{C9B6CFD3-00CC-DE48-8C57-37C6719ECED4}" type="presOf" srcId="{70881556-587A-284B-9243-E0AC8AC217B5}" destId="{EEC99D06-6E21-0445-B15D-8BF21775DA15}" srcOrd="0" destOrd="0" presId="urn:microsoft.com/office/officeart/2005/8/layout/process2"/>
    <dgm:cxn modelId="{AB63227D-4D46-3048-80AA-885BE5C3C659}" type="presOf" srcId="{9EBE73D8-32FB-D242-9956-037BE2425716}" destId="{E6B2B9EC-0FF2-4A4A-A6DB-9E8C654DF12F}" srcOrd="0" destOrd="0" presId="urn:microsoft.com/office/officeart/2005/8/layout/process2"/>
    <dgm:cxn modelId="{95044DB5-47C5-ED4C-928E-24A9BFC3D554}" srcId="{377924F7-BD56-314F-9985-5C261EC81E1F}" destId="{B7626A1F-0C8C-B946-9D9C-BF1388A02D80}" srcOrd="1" destOrd="0" parTransId="{813D3A09-A3AA-9043-9625-E36CD01C273D}" sibTransId="{9EBE73D8-32FB-D242-9956-037BE2425716}"/>
    <dgm:cxn modelId="{7B49079E-3F3F-DF4C-8304-7D0FE475C101}" type="presOf" srcId="{FEB65855-4BA9-F142-A90C-44ECC9F92F28}" destId="{6077CAC4-923E-9F48-9326-08FE1AD32A2E}" srcOrd="0" destOrd="0" presId="urn:microsoft.com/office/officeart/2005/8/layout/process2"/>
    <dgm:cxn modelId="{ED485171-46ED-0C40-87A4-743BA2A7F7C0}" type="presOf" srcId="{9EBE73D8-32FB-D242-9956-037BE2425716}" destId="{3949F08F-E66C-DE43-B4B5-D98F823CCDC2}" srcOrd="1" destOrd="0" presId="urn:microsoft.com/office/officeart/2005/8/layout/process2"/>
    <dgm:cxn modelId="{80A45545-5AD1-894F-8190-2E8A45A45BDD}" type="presParOf" srcId="{454FC9E3-1678-574B-B13E-80F6F8619A42}" destId="{EEC99D06-6E21-0445-B15D-8BF21775DA15}" srcOrd="0" destOrd="0" presId="urn:microsoft.com/office/officeart/2005/8/layout/process2"/>
    <dgm:cxn modelId="{11F01B2E-ABE0-BB43-9230-233CB82A42DA}" type="presParOf" srcId="{454FC9E3-1678-574B-B13E-80F6F8619A42}" destId="{1A4CDD82-FEE0-6843-9931-BFE4D3B7FE16}" srcOrd="1" destOrd="0" presId="urn:microsoft.com/office/officeart/2005/8/layout/process2"/>
    <dgm:cxn modelId="{07A90FB9-9A22-AD4A-BE5D-C6E3D3451A9C}" type="presParOf" srcId="{1A4CDD82-FEE0-6843-9931-BFE4D3B7FE16}" destId="{BFA1E6B9-9C5D-FE40-AEB4-E38DC9F1638E}" srcOrd="0" destOrd="0" presId="urn:microsoft.com/office/officeart/2005/8/layout/process2"/>
    <dgm:cxn modelId="{B6D0C217-64CA-7C43-B975-13286DE33EA9}" type="presParOf" srcId="{454FC9E3-1678-574B-B13E-80F6F8619A42}" destId="{B2EFDCFF-0B4F-C146-8562-7D1C56EA780C}" srcOrd="2" destOrd="0" presId="urn:microsoft.com/office/officeart/2005/8/layout/process2"/>
    <dgm:cxn modelId="{9540F180-A99D-FD48-A581-9733D2B0DF11}" type="presParOf" srcId="{454FC9E3-1678-574B-B13E-80F6F8619A42}" destId="{E6B2B9EC-0FF2-4A4A-A6DB-9E8C654DF12F}" srcOrd="3" destOrd="0" presId="urn:microsoft.com/office/officeart/2005/8/layout/process2"/>
    <dgm:cxn modelId="{5FBDB976-73DA-264F-8BD8-0B9C6FEDE036}" type="presParOf" srcId="{E6B2B9EC-0FF2-4A4A-A6DB-9E8C654DF12F}" destId="{3949F08F-E66C-DE43-B4B5-D98F823CCDC2}" srcOrd="0" destOrd="0" presId="urn:microsoft.com/office/officeart/2005/8/layout/process2"/>
    <dgm:cxn modelId="{22F565B0-07ED-7440-88B2-4028D5A2C7CE}" type="presParOf" srcId="{454FC9E3-1678-574B-B13E-80F6F8619A42}" destId="{6077CAC4-923E-9F48-9326-08FE1AD32A2E}"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CA"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40CE4E9-9B0C-D144-A436-061E6312BBE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168658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40CE4E9-9B0C-D144-A436-061E6312BBE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57739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40CE4E9-9B0C-D144-A436-061E6312BBE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193300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40CE4E9-9B0C-D144-A436-061E6312BBE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158421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CA"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40CE4E9-9B0C-D144-A436-061E6312BBEB}"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145735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40CE4E9-9B0C-D144-A436-061E6312BBE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165218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CA"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40CE4E9-9B0C-D144-A436-061E6312BBEB}"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135034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40CE4E9-9B0C-D144-A436-061E6312BBEB}"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6412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CE4E9-9B0C-D144-A436-061E6312BBEB}"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170351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CA"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40CE4E9-9B0C-D144-A436-061E6312BBE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66714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CA"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40CE4E9-9B0C-D144-A436-061E6312BBEB}"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66458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CE4E9-9B0C-D144-A436-061E6312BBEB}" type="datetimeFigureOut">
              <a:rPr lang="en-US" smtClean="0"/>
              <a:pPr/>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A66E-D050-054A-9CEB-7D634EB3F530}" type="slidenum">
              <a:rPr lang="en-US" smtClean="0"/>
              <a:pPr/>
              <a:t>‹#›</a:t>
            </a:fld>
            <a:endParaRPr lang="en-US"/>
          </a:p>
        </p:txBody>
      </p:sp>
    </p:spTree>
    <p:extLst>
      <p:ext uri="{BB962C8B-B14F-4D97-AF65-F5344CB8AC3E}">
        <p14:creationId xmlns="" xmlns:p14="http://schemas.microsoft.com/office/powerpoint/2010/main" val="42085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90" y="365125"/>
            <a:ext cx="10972800" cy="5726917"/>
          </a:xfrm>
        </p:spPr>
        <p:txBody>
          <a:bodyPr/>
          <a:lstStyle/>
          <a:p>
            <a:r>
              <a:rPr lang="en-US" dirty="0" smtClean="0">
                <a:latin typeface="Times New Roman" charset="0"/>
                <a:ea typeface="Times New Roman" charset="0"/>
                <a:cs typeface="Times New Roman" charset="0"/>
              </a:rPr>
              <a:t>DEMYELINATING DISORDERS</a:t>
            </a:r>
            <a:br>
              <a:rPr lang="en-US" dirty="0" smtClean="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
            </a:r>
            <a:br>
              <a:rPr lang="en-US" dirty="0" smtClean="0">
                <a:latin typeface="Times New Roman" charset="0"/>
                <a:ea typeface="Times New Roman" charset="0"/>
                <a:cs typeface="Times New Roman" charset="0"/>
              </a:rPr>
            </a:b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
            </a:r>
            <a:br>
              <a:rPr lang="en-US" dirty="0" smtClean="0">
                <a:latin typeface="Times New Roman" charset="0"/>
                <a:ea typeface="Times New Roman" charset="0"/>
                <a:cs typeface="Times New Roman" charset="0"/>
              </a:rPr>
            </a:b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endParaRPr lang="en-US" dirty="0">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4390" y="1959428"/>
            <a:ext cx="6650181" cy="4200071"/>
          </a:xfrm>
          <a:prstGeom prst="rect">
            <a:avLst/>
          </a:prstGeom>
        </p:spPr>
      </p:pic>
    </p:spTree>
    <p:extLst>
      <p:ext uri="{BB962C8B-B14F-4D97-AF65-F5344CB8AC3E}">
        <p14:creationId xmlns="" xmlns:p14="http://schemas.microsoft.com/office/powerpoint/2010/main" val="313494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365125"/>
            <a:ext cx="11489635" cy="6287466"/>
          </a:xfrm>
        </p:spPr>
        <p:txBody>
          <a:bodyPr>
            <a:normAutofit fontScale="90000"/>
          </a:bodyPr>
          <a:lstStyle/>
          <a:p>
            <a:r>
              <a:rPr lang="en-US" sz="3200" b="1" u="sng" dirty="0" smtClean="0">
                <a:latin typeface="Times New Roman" charset="0"/>
                <a:ea typeface="Times New Roman" charset="0"/>
                <a:cs typeface="Times New Roman" charset="0"/>
              </a:rPr>
              <a:t>DEFINITION</a:t>
            </a:r>
            <a:br>
              <a:rPr lang="en-US" sz="3200" b="1" u="sng" dirty="0" smtClean="0">
                <a:latin typeface="Times New Roman" charset="0"/>
                <a:ea typeface="Times New Roman" charset="0"/>
                <a:cs typeface="Times New Roman" charset="0"/>
              </a:rPr>
            </a:br>
            <a:r>
              <a:rPr lang="en-US" dirty="0" smtClean="0">
                <a:latin typeface="Times New Roman" charset="0"/>
                <a:ea typeface="Times New Roman" charset="0"/>
                <a:cs typeface="Times New Roman" charset="0"/>
              </a:rPr>
              <a:t/>
            </a:r>
            <a:br>
              <a:rPr lang="en-US"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A</a:t>
            </a:r>
            <a:r>
              <a:rPr lang="en-US" sz="2700" dirty="0">
                <a:latin typeface="Times New Roman" charset="0"/>
                <a:ea typeface="Times New Roman" charset="0"/>
                <a:cs typeface="Times New Roman" charset="0"/>
              </a:rPr>
              <a:t> </a:t>
            </a:r>
            <a:r>
              <a:rPr lang="en-US" sz="2700" b="1" dirty="0">
                <a:latin typeface="Times New Roman" charset="0"/>
                <a:ea typeface="Times New Roman" charset="0"/>
                <a:cs typeface="Times New Roman" charset="0"/>
              </a:rPr>
              <a:t>demyelinating </a:t>
            </a:r>
            <a:r>
              <a:rPr lang="en-US" sz="2700" b="1" dirty="0" smtClean="0">
                <a:latin typeface="Times New Roman" charset="0"/>
                <a:ea typeface="Times New Roman" charset="0"/>
                <a:cs typeface="Times New Roman" charset="0"/>
              </a:rPr>
              <a:t>disorder</a:t>
            </a:r>
            <a:r>
              <a:rPr lang="en-US" sz="2700" dirty="0">
                <a:latin typeface="Times New Roman" charset="0"/>
                <a:ea typeface="Times New Roman" charset="0"/>
                <a:cs typeface="Times New Roman" charset="0"/>
              </a:rPr>
              <a:t> is any </a:t>
            </a:r>
            <a:r>
              <a:rPr lang="en-US" sz="2700" dirty="0" smtClean="0">
                <a:latin typeface="Times New Roman" charset="0"/>
                <a:ea typeface="Times New Roman" charset="0"/>
                <a:cs typeface="Times New Roman" charset="0"/>
              </a:rPr>
              <a:t>condition</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that </a:t>
            </a:r>
            <a:r>
              <a:rPr lang="en-US" sz="2700" dirty="0">
                <a:latin typeface="Times New Roman" charset="0"/>
                <a:ea typeface="Times New Roman" charset="0"/>
                <a:cs typeface="Times New Roman" charset="0"/>
              </a:rPr>
              <a:t>results in damage to the protective covering </a:t>
            </a: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a:t>
            </a:r>
            <a:r>
              <a:rPr lang="en-US" sz="2700" dirty="0">
                <a:latin typeface="Times New Roman" charset="0"/>
                <a:ea typeface="Times New Roman" charset="0"/>
                <a:cs typeface="Times New Roman" charset="0"/>
              </a:rPr>
              <a:t>myelin sheath) that surrounds nerve fibers in </a:t>
            </a: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brain</a:t>
            </a:r>
            <a:r>
              <a:rPr lang="en-US" sz="2700" dirty="0">
                <a:latin typeface="Times New Roman" charset="0"/>
                <a:ea typeface="Times New Roman" charset="0"/>
                <a:cs typeface="Times New Roman" charset="0"/>
              </a:rPr>
              <a:t>, optic nerves and spinal cord</a:t>
            </a:r>
            <a:r>
              <a:rPr lang="en-US" sz="2700" dirty="0" smtClean="0">
                <a:latin typeface="Times New Roman" charset="0"/>
                <a:ea typeface="Times New Roman" charset="0"/>
                <a:cs typeface="Times New Roman" charset="0"/>
              </a:rPr>
              <a:t>.</a:t>
            </a:r>
            <a:br>
              <a:rPr lang="en-US" sz="2700" dirty="0" smtClean="0">
                <a:latin typeface="Times New Roman" charset="0"/>
                <a:ea typeface="Times New Roman" charset="0"/>
                <a:cs typeface="Times New Roman" charset="0"/>
              </a:rPr>
            </a:b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endParaRPr lang="en-US" sz="2800" dirty="0">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36426" y="237507"/>
            <a:ext cx="5664530" cy="6270172"/>
          </a:xfrm>
          <a:prstGeom prst="rect">
            <a:avLst/>
          </a:prstGeom>
        </p:spPr>
      </p:pic>
    </p:spTree>
    <p:extLst>
      <p:ext uri="{BB962C8B-B14F-4D97-AF65-F5344CB8AC3E}">
        <p14:creationId xmlns="" xmlns:p14="http://schemas.microsoft.com/office/powerpoint/2010/main" val="228232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93171"/>
          </a:xfrm>
        </p:spPr>
        <p:txBody>
          <a:bodyPr/>
          <a:lstStyle/>
          <a:p>
            <a:r>
              <a:rPr lang="en-US" dirty="0" smtClean="0"/>
              <a:t>                </a:t>
            </a:r>
            <a:r>
              <a:rPr lang="en-US" b="1" u="sng" dirty="0" smtClean="0">
                <a:latin typeface="Times New Roman" charset="0"/>
                <a:ea typeface="Times New Roman" charset="0"/>
                <a:cs typeface="Times New Roman" charset="0"/>
              </a:rPr>
              <a:t>CLASSIFICATIONs</a:t>
            </a:r>
            <a:br>
              <a:rPr lang="en-US" b="1" u="sng" dirty="0" smtClean="0">
                <a:latin typeface="Times New Roman" charset="0"/>
                <a:ea typeface="Times New Roman" charset="0"/>
                <a:cs typeface="Times New Roman" charset="0"/>
              </a:rPr>
            </a:br>
            <a:r>
              <a:rPr lang="en-US" b="1" u="sng" dirty="0">
                <a:latin typeface="Times New Roman" charset="0"/>
                <a:ea typeface="Times New Roman" charset="0"/>
                <a:cs typeface="Times New Roman" charset="0"/>
              </a:rPr>
              <a:t/>
            </a:r>
            <a:br>
              <a:rPr lang="en-US" b="1" u="sng"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-Demyelinating diseases can be divided into disorders that affect the CNS and disorders that </a:t>
            </a:r>
            <a:r>
              <a:rPr lang="en-US" sz="3200" dirty="0" smtClean="0">
                <a:latin typeface="Times New Roman" charset="0"/>
                <a:ea typeface="Times New Roman" charset="0"/>
                <a:cs typeface="Times New Roman" charset="0"/>
              </a:rPr>
              <a:t>affect </a:t>
            </a:r>
            <a:r>
              <a:rPr lang="en-US" sz="3200" dirty="0">
                <a:latin typeface="Times New Roman" charset="0"/>
                <a:ea typeface="Times New Roman" charset="0"/>
                <a:cs typeface="Times New Roman" charset="0"/>
              </a:rPr>
              <a:t>the PNS. </a:t>
            </a:r>
            <a:br>
              <a:rPr lang="en-US" sz="3200" dirty="0">
                <a:latin typeface="Times New Roman" charset="0"/>
                <a:ea typeface="Times New Roman" charset="0"/>
                <a:cs typeface="Times New Roman" charset="0"/>
              </a:rPr>
            </a:br>
            <a:r>
              <a:rPr lang="en-US" sz="3200" dirty="0">
                <a:latin typeface="Times New Roman" charset="0"/>
                <a:ea typeface="Times New Roman" charset="0"/>
                <a:cs typeface="Times New Roman" charset="0"/>
              </a:rPr>
              <a:t/>
            </a:r>
            <a:br>
              <a:rPr lang="en-US" sz="3200" dirty="0">
                <a:latin typeface="Times New Roman" charset="0"/>
                <a:ea typeface="Times New Roman" charset="0"/>
                <a:cs typeface="Times New Roman" charset="0"/>
              </a:rPr>
            </a:br>
            <a:r>
              <a:rPr lang="en-US" dirty="0">
                <a:latin typeface="Times New Roman" charset="0"/>
                <a:ea typeface="Times New Roman" charset="0"/>
                <a:cs typeface="Times New Roman" charset="0"/>
              </a:rPr>
              <a:t/>
            </a:r>
            <a:br>
              <a:rPr lang="en-US" dirty="0">
                <a:latin typeface="Times New Roman" charset="0"/>
                <a:ea typeface="Times New Roman" charset="0"/>
                <a:cs typeface="Times New Roman" charset="0"/>
              </a:rPr>
            </a:br>
            <a:endParaRPr lang="en-US" dirty="0"/>
          </a:p>
        </p:txBody>
      </p:sp>
    </p:spTree>
    <p:extLst>
      <p:ext uri="{BB962C8B-B14F-4D97-AF65-F5344CB8AC3E}">
        <p14:creationId xmlns="" xmlns:p14="http://schemas.microsoft.com/office/powerpoint/2010/main" val="209893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59426"/>
          </a:xfrm>
        </p:spPr>
        <p:txBody>
          <a:bodyPr>
            <a:normAutofit fontScale="90000"/>
          </a:bodyPr>
          <a:lstStyle/>
          <a:p>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-Depending </a:t>
            </a:r>
            <a:r>
              <a:rPr lang="en-US" sz="2400" dirty="0">
                <a:latin typeface="Times New Roman" charset="0"/>
                <a:ea typeface="Times New Roman" charset="0"/>
                <a:cs typeface="Times New Roman" charset="0"/>
              </a:rPr>
              <a:t>on their </a:t>
            </a:r>
            <a:r>
              <a:rPr lang="en-US" sz="2400" b="1" u="sng" dirty="0" smtClean="0">
                <a:latin typeface="Times New Roman" charset="0"/>
                <a:ea typeface="Times New Roman" charset="0"/>
                <a:cs typeface="Times New Roman" charset="0"/>
              </a:rPr>
              <a:t>origin</a:t>
            </a:r>
            <a:r>
              <a:rPr lang="en-US" sz="2400" dirty="0" smtClean="0">
                <a:latin typeface="Times New Roman" charset="0"/>
                <a:ea typeface="Times New Roman" charset="0"/>
                <a:cs typeface="Times New Roman" charset="0"/>
              </a:rPr>
              <a:t> , these </a:t>
            </a:r>
            <a:r>
              <a:rPr lang="en-US" sz="2400" dirty="0">
                <a:latin typeface="Times New Roman" charset="0"/>
                <a:ea typeface="Times New Roman" charset="0"/>
                <a:cs typeface="Times New Roman" charset="0"/>
              </a:rPr>
              <a:t>diseases </a:t>
            </a:r>
            <a:r>
              <a:rPr lang="en-US" sz="2400" dirty="0" smtClean="0">
                <a:latin typeface="Times New Roman" charset="0"/>
                <a:ea typeface="Times New Roman" charset="0"/>
                <a:cs typeface="Times New Roman" charset="0"/>
              </a:rPr>
              <a:t>of CNS are divided </a:t>
            </a:r>
            <a:r>
              <a:rPr lang="en-US" sz="2400" dirty="0">
                <a:latin typeface="Times New Roman" charset="0"/>
                <a:ea typeface="Times New Roman" charset="0"/>
                <a:cs typeface="Times New Roman" charset="0"/>
              </a:rPr>
              <a:t>into two categories.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3100" dirty="0" smtClean="0">
                <a:latin typeface="Times New Roman" charset="0"/>
                <a:ea typeface="Times New Roman" charset="0"/>
                <a:cs typeface="Times New Roman" charset="0"/>
              </a:rPr>
              <a:t>-</a:t>
            </a:r>
            <a:r>
              <a:rPr lang="en-US" sz="3100" b="1" u="sng" dirty="0" smtClean="0">
                <a:latin typeface="Times New Roman" charset="0"/>
                <a:ea typeface="Times New Roman" charset="0"/>
                <a:cs typeface="Times New Roman" charset="0"/>
              </a:rPr>
              <a:t>Demyelinating conditions </a:t>
            </a:r>
            <a:r>
              <a:rPr lang="en-US" sz="31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-Are acquired conditions characterized by preferential damage to previously 	normal 	myelin</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 Commonly result from immune mediated injury</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-Also due  </a:t>
            </a:r>
            <a:r>
              <a:rPr lang="en-US" sz="2400" dirty="0">
                <a:latin typeface="Times New Roman" charset="0"/>
                <a:ea typeface="Times New Roman" charset="0"/>
                <a:cs typeface="Times New Roman" charset="0"/>
              </a:rPr>
              <a:t>to </a:t>
            </a:r>
            <a:r>
              <a:rPr lang="en-US" sz="2400" dirty="0" smtClean="0">
                <a:latin typeface="Times New Roman" charset="0"/>
                <a:ea typeface="Times New Roman" charset="0"/>
                <a:cs typeface="Times New Roman" charset="0"/>
              </a:rPr>
              <a:t>inflammatory</a:t>
            </a:r>
            <a:r>
              <a:rPr lang="en-US" sz="2400" dirty="0">
                <a:latin typeface="Times New Roman" charset="0"/>
                <a:ea typeface="Times New Roman" charset="0"/>
                <a:cs typeface="Times New Roman" charset="0"/>
              </a:rPr>
              <a:t>, toxic, or metabolic causes.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3100" dirty="0" smtClean="0">
                <a:latin typeface="Times New Roman" charset="0"/>
                <a:ea typeface="Times New Roman" charset="0"/>
                <a:cs typeface="Times New Roman" charset="0"/>
              </a:rPr>
              <a:t>-</a:t>
            </a:r>
            <a:r>
              <a:rPr lang="en-US" sz="3100" b="1" u="sng" dirty="0" err="1" smtClean="0">
                <a:latin typeface="Times New Roman" charset="0"/>
                <a:ea typeface="Times New Roman" charset="0"/>
                <a:cs typeface="Times New Roman" charset="0"/>
              </a:rPr>
              <a:t>Dysmyelinating</a:t>
            </a:r>
            <a:r>
              <a:rPr lang="en-US" sz="3100" b="1" u="sng" dirty="0" smtClean="0">
                <a:latin typeface="Times New Roman" charset="0"/>
                <a:ea typeface="Times New Roman" charset="0"/>
                <a:cs typeface="Times New Roman" charset="0"/>
              </a:rPr>
              <a:t> conditions</a:t>
            </a:r>
            <a:r>
              <a:rPr lang="en-US" sz="31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-Are mostly </a:t>
            </a:r>
            <a:r>
              <a:rPr lang="en-US" sz="2400" dirty="0">
                <a:latin typeface="Times New Roman" charset="0"/>
                <a:ea typeface="Times New Roman" charset="0"/>
                <a:cs typeface="Times New Roman" charset="0"/>
              </a:rPr>
              <a:t>of a genetic </a:t>
            </a:r>
            <a:r>
              <a:rPr lang="en-US" sz="2400" dirty="0" smtClean="0">
                <a:latin typeface="Times New Roman" charset="0"/>
                <a:ea typeface="Times New Roman" charset="0"/>
                <a:cs typeface="Times New Roman" charset="0"/>
              </a:rPr>
              <a:t>nature</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-Myelin not formed properly or has abnormal turnover kinetics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-Associated with mutation affecting proteins required for formation of normal myelin or 	in mutation that affect synthesis or degradation of myelin lipids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-The other term for these disorder is </a:t>
            </a:r>
            <a:r>
              <a:rPr lang="en-US" sz="2400" dirty="0" err="1" smtClean="0">
                <a:latin typeface="Times New Roman" charset="0"/>
                <a:ea typeface="Times New Roman" charset="0"/>
                <a:cs typeface="Times New Roman" charset="0"/>
              </a:rPr>
              <a:t>Leukodystrophy</a:t>
            </a:r>
            <a:r>
              <a:rPr lang="en-US" sz="2400" dirty="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568906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2503" y="0"/>
            <a:ext cx="11792198" cy="6858000"/>
          </a:xfrm>
        </p:spPr>
        <p:txBody>
          <a:bodyPr>
            <a:noAutofit/>
          </a:bodyPr>
          <a:lstStyle/>
          <a:p>
            <a:r>
              <a:rPr lang="en-US" sz="2400" b="1" u="sng" dirty="0" smtClean="0">
                <a:latin typeface="Times New Roman" charset="0"/>
                <a:ea typeface="Times New Roman" charset="0"/>
                <a:cs typeface="Times New Roman" charset="0"/>
              </a:rPr>
              <a:t/>
            </a:r>
            <a:br>
              <a:rPr lang="en-US" sz="2400" b="1" u="sng" dirty="0" smtClean="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Demyelinating disorders of central nervous system:-</a:t>
            </a:r>
            <a:br>
              <a:rPr lang="en-US" sz="2400" b="1" u="sng" dirty="0" smtClean="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
            </a:r>
            <a:br>
              <a:rPr lang="en-US" sz="2400" b="1" u="sng" dirty="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1.INFLAMMATORY DEMYELINATING DISORDERS:-</a:t>
            </a:r>
            <a:br>
              <a:rPr lang="en-US" sz="2400" b="1" u="sng"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 Multiple sclerosis:-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1.Relapsing </a:t>
            </a:r>
            <a:r>
              <a:rPr lang="en-US" sz="2400" dirty="0">
                <a:latin typeface="Times New Roman" charset="0"/>
                <a:ea typeface="Times New Roman" charset="0"/>
                <a:cs typeface="Times New Roman" charset="0"/>
              </a:rPr>
              <a:t>bouts of MS (RMS</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2</a:t>
            </a:r>
            <a:r>
              <a:rPr lang="en-US" sz="2400" dirty="0">
                <a:latin typeface="Times New Roman" charset="0"/>
                <a:ea typeface="Times New Roman" charset="0"/>
                <a:cs typeface="Times New Roman" charset="0"/>
              </a:rPr>
              <a:t>. Secondary progressive MS (</a:t>
            </a:r>
            <a:r>
              <a:rPr lang="en-US" sz="2400" dirty="0" smtClean="0">
                <a:latin typeface="Times New Roman" charset="0"/>
                <a:ea typeface="Times New Roman" charset="0"/>
                <a:cs typeface="Times New Roman" charset="0"/>
              </a:rPr>
              <a:t>SPMS)</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3</a:t>
            </a:r>
            <a:r>
              <a:rPr lang="en-US" sz="2400" dirty="0">
                <a:latin typeface="Times New Roman" charset="0"/>
                <a:ea typeface="Times New Roman" charset="0"/>
                <a:cs typeface="Times New Roman" charset="0"/>
              </a:rPr>
              <a:t>. Primary progressive MS (PPMS</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4.Acute Multiple sclerosis (</a:t>
            </a:r>
            <a:r>
              <a:rPr lang="en-US" sz="2400" dirty="0" err="1" smtClean="0">
                <a:latin typeface="Times New Roman" charset="0"/>
                <a:ea typeface="Times New Roman" charset="0"/>
                <a:cs typeface="Times New Roman" charset="0"/>
              </a:rPr>
              <a:t>Tumefective</a:t>
            </a:r>
            <a:r>
              <a:rPr lang="en-US" sz="2400" dirty="0" smtClean="0">
                <a:latin typeface="Times New Roman" charset="0"/>
                <a:ea typeface="Times New Roman" charset="0"/>
                <a:cs typeface="Times New Roman" charset="0"/>
              </a:rPr>
              <a:t> &amp;Marburg </a:t>
            </a:r>
            <a:r>
              <a:rPr lang="en-US" sz="2400" dirty="0">
                <a:latin typeface="Times New Roman" charset="0"/>
                <a:ea typeface="Times New Roman" charset="0"/>
                <a:cs typeface="Times New Roman" charset="0"/>
              </a:rPr>
              <a:t>variant</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5.Diffuse cerebral ( concentric sclerosis of </a:t>
            </a:r>
            <a:r>
              <a:rPr lang="en-US" sz="2400" dirty="0" err="1" smtClean="0">
                <a:latin typeface="Times New Roman" charset="0"/>
                <a:ea typeface="Times New Roman" charset="0"/>
                <a:cs typeface="Times New Roman" charset="0"/>
              </a:rPr>
              <a:t>Balo</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and </a:t>
            </a:r>
            <a:r>
              <a:rPr lang="en-US" sz="2400" dirty="0" err="1">
                <a:latin typeface="Times New Roman" charset="0"/>
                <a:ea typeface="Times New Roman" charset="0"/>
                <a:cs typeface="Times New Roman" charset="0"/>
              </a:rPr>
              <a:t>Schilder</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diseases)</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B. </a:t>
            </a:r>
            <a:r>
              <a:rPr lang="en-US" sz="2400" dirty="0" err="1" smtClean="0">
                <a:latin typeface="Times New Roman" charset="0"/>
                <a:ea typeface="Times New Roman" charset="0"/>
                <a:cs typeface="Times New Roman" charset="0"/>
              </a:rPr>
              <a:t>Neuromyelitis</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optica</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Devic’s</a:t>
            </a:r>
            <a:r>
              <a:rPr lang="en-US" sz="2400" dirty="0" smtClean="0">
                <a:latin typeface="Times New Roman" charset="0"/>
                <a:ea typeface="Times New Roman" charset="0"/>
                <a:cs typeface="Times New Roman" charset="0"/>
              </a:rPr>
              <a:t> disease) &amp;  Progressive necrotic myelopathy</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a:t>
            </a:r>
            <a:r>
              <a:rPr lang="en-US" sz="2400" dirty="0">
                <a:latin typeface="Times New Roman" charset="0"/>
                <a:ea typeface="Times New Roman" charset="0"/>
                <a:cs typeface="Times New Roman" charset="0"/>
              </a:rPr>
              <a:t> Acute disseminated encephalomyelitis (ADEM</a:t>
            </a:r>
            <a:r>
              <a:rPr lang="en-US" sz="2400" dirty="0" smtClean="0">
                <a:latin typeface="Times New Roman" charset="0"/>
                <a:ea typeface="Times New Roman" charset="0"/>
                <a:cs typeface="Times New Roman" charset="0"/>
              </a:rPr>
              <a:t>) &amp; </a:t>
            </a:r>
            <a:r>
              <a:rPr lang="en-US" sz="2400" dirty="0">
                <a:latin typeface="Times New Roman" charset="0"/>
                <a:ea typeface="Times New Roman" charset="0"/>
                <a:cs typeface="Times New Roman" charset="0"/>
              </a:rPr>
              <a:t>Acute hemorrhagic </a:t>
            </a:r>
            <a:r>
              <a:rPr lang="en-US" sz="2400" dirty="0" err="1" smtClean="0">
                <a:latin typeface="Times New Roman" charset="0"/>
                <a:ea typeface="Times New Roman" charset="0"/>
                <a:cs typeface="Times New Roman" charset="0"/>
              </a:rPr>
              <a:t>leuko</a:t>
            </a:r>
            <a:r>
              <a:rPr lang="en-US" sz="2400" dirty="0" smtClean="0">
                <a:latin typeface="Times New Roman" charset="0"/>
                <a:ea typeface="Times New Roman" charset="0"/>
                <a:cs typeface="Times New Roman" charset="0"/>
              </a:rPr>
              <a:t>-encephalitis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D. Demyelination in association with autoimmune disease(SLE , </a:t>
            </a:r>
            <a:r>
              <a:rPr lang="en-US" sz="2400" dirty="0" err="1" smtClean="0">
                <a:latin typeface="Times New Roman" charset="0"/>
                <a:ea typeface="Times New Roman" charset="0"/>
                <a:cs typeface="Times New Roman" charset="0"/>
              </a:rPr>
              <a:t>Sjogren’s</a:t>
            </a:r>
            <a:r>
              <a:rPr lang="en-US" sz="2400" dirty="0" smtClean="0">
                <a:latin typeface="Times New Roman" charset="0"/>
                <a:ea typeface="Times New Roman" charset="0"/>
                <a:cs typeface="Times New Roman" charset="0"/>
              </a:rPr>
              <a:t> syndrome and related conditions)</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E. </a:t>
            </a:r>
            <a:r>
              <a:rPr lang="en-US" sz="2400" dirty="0" err="1" smtClean="0">
                <a:latin typeface="Times New Roman" charset="0"/>
                <a:ea typeface="Times New Roman" charset="0"/>
                <a:cs typeface="Times New Roman" charset="0"/>
              </a:rPr>
              <a:t>Sarcoid</a:t>
            </a:r>
            <a:r>
              <a:rPr lang="en-US" sz="2400" dirty="0" smtClean="0">
                <a:latin typeface="Times New Roman" charset="0"/>
                <a:ea typeface="Times New Roman" charset="0"/>
                <a:cs typeface="Times New Roman" charset="0"/>
              </a:rPr>
              <a:t> related demyelination</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F. Graft versus host disease</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397516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05949" y="127000"/>
            <a:ext cx="9541564" cy="6604000"/>
          </a:xfrm>
          <a:prstGeom prst="rect">
            <a:avLst/>
          </a:prstGeom>
        </p:spPr>
      </p:pic>
    </p:spTree>
    <p:extLst>
      <p:ext uri="{BB962C8B-B14F-4D97-AF65-F5344CB8AC3E}">
        <p14:creationId xmlns="" xmlns:p14="http://schemas.microsoft.com/office/powerpoint/2010/main" val="866822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8" y="130630"/>
            <a:ext cx="11068792" cy="6483926"/>
          </a:xfrm>
        </p:spPr>
        <p:txBody>
          <a:bodyPr>
            <a:normAutofit fontScale="90000"/>
          </a:bodyPr>
          <a:lstStyle/>
          <a:p>
            <a:r>
              <a:rPr lang="en-US" sz="2800" b="1" dirty="0" smtClean="0">
                <a:latin typeface="Times New Roman" charset="0"/>
                <a:ea typeface="Times New Roman" charset="0"/>
                <a:cs typeface="Times New Roman" charset="0"/>
              </a:rPr>
              <a:t/>
            </a:r>
            <a:br>
              <a:rPr lang="en-US" sz="2800" b="1" dirty="0" smtClean="0">
                <a:latin typeface="Times New Roman" charset="0"/>
                <a:ea typeface="Times New Roman" charset="0"/>
                <a:cs typeface="Times New Roman" charset="0"/>
              </a:rPr>
            </a:br>
            <a:r>
              <a:rPr lang="en-US" sz="2800" b="1" dirty="0" smtClean="0">
                <a:latin typeface="Times New Roman" charset="0"/>
                <a:ea typeface="Times New Roman" charset="0"/>
                <a:cs typeface="Times New Roman" charset="0"/>
              </a:rPr>
              <a:t>2</a:t>
            </a:r>
            <a:r>
              <a:rPr lang="en-US" sz="2800" b="1" u="sng" dirty="0" smtClean="0">
                <a:latin typeface="Times New Roman" charset="0"/>
                <a:ea typeface="Times New Roman" charset="0"/>
                <a:cs typeface="Times New Roman" charset="0"/>
              </a:rPr>
              <a:t>.TOXIC/METABOLIC </a:t>
            </a:r>
            <a:r>
              <a:rPr lang="en-US" sz="2800" b="1" u="sng" dirty="0">
                <a:latin typeface="Times New Roman" charset="0"/>
                <a:ea typeface="Times New Roman" charset="0"/>
                <a:cs typeface="Times New Roman" charset="0"/>
              </a:rPr>
              <a:t>DEMYELINATING DISORDERS </a:t>
            </a:r>
            <a:r>
              <a:rPr lang="en-US" sz="2800" b="1" u="sng" dirty="0" smtClean="0">
                <a:latin typeface="Times New Roman" charset="0"/>
                <a:ea typeface="Times New Roman" charset="0"/>
                <a:cs typeface="Times New Roman" charset="0"/>
              </a:rPr>
              <a:t>:-</a:t>
            </a:r>
            <a:br>
              <a:rPr lang="en-US" sz="2800" b="1" u="sng"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-Carbon monoxide</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-Vitamin B12 deficiency</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-Mercury intoxication</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-Alcohol/tobacco amblyopia</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-Central </a:t>
            </a:r>
            <a:r>
              <a:rPr lang="en-US" sz="2400" dirty="0" err="1" smtClean="0">
                <a:latin typeface="Times New Roman" charset="0"/>
                <a:ea typeface="Times New Roman" charset="0"/>
                <a:cs typeface="Times New Roman" charset="0"/>
              </a:rPr>
              <a:t>pontine</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myelinosis</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Marchiafava-Bignami</a:t>
            </a:r>
            <a:r>
              <a:rPr lang="en-US" sz="2400" dirty="0" smtClean="0">
                <a:latin typeface="Times New Roman" charset="0"/>
                <a:ea typeface="Times New Roman" charset="0"/>
                <a:cs typeface="Times New Roman" charset="0"/>
              </a:rPr>
              <a:t> disorder</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-Hypoxia and radiation</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3.</a:t>
            </a:r>
            <a:r>
              <a:rPr lang="en-US" sz="2400" b="1" u="sng" dirty="0" smtClean="0">
                <a:latin typeface="Times New Roman" charset="0"/>
                <a:ea typeface="Times New Roman" charset="0"/>
                <a:cs typeface="Times New Roman" charset="0"/>
              </a:rPr>
              <a:t>VASCULAR </a:t>
            </a:r>
            <a:r>
              <a:rPr lang="en-US" sz="2400" b="1" u="sng" dirty="0">
                <a:latin typeface="Times New Roman" charset="0"/>
                <a:ea typeface="Times New Roman" charset="0"/>
                <a:cs typeface="Times New Roman" charset="0"/>
              </a:rPr>
              <a:t>DEMYELINATING DISORDERS </a:t>
            </a:r>
            <a:r>
              <a:rPr lang="en-US" sz="2400" b="1" u="sng" dirty="0" smtClean="0">
                <a:latin typeface="Times New Roman" charset="0"/>
                <a:ea typeface="Times New Roman" charset="0"/>
                <a:cs typeface="Times New Roman" charset="0"/>
              </a:rPr>
              <a:t>:-</a:t>
            </a:r>
            <a:br>
              <a:rPr lang="en-US" sz="2400" b="1" u="sng"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-Binswanger disease:-Small vessel vascular dementia caused by irregular loss of myelin and axons.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246092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65125"/>
            <a:ext cx="11021291" cy="6106927"/>
          </a:xfrm>
        </p:spPr>
        <p:txBody>
          <a:bodyPr>
            <a:normAutofit fontScale="90000"/>
          </a:bodyPr>
          <a:lstStyle/>
          <a:p>
            <a:r>
              <a:rPr lang="en-US" sz="2400" b="1" u="sng" dirty="0" smtClean="0">
                <a:latin typeface="Times New Roman" charset="0"/>
                <a:ea typeface="Times New Roman" charset="0"/>
                <a:cs typeface="Times New Roman" charset="0"/>
              </a:rPr>
              <a:t>HEREDITARORY LEUKODYSTROPHY:-</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1) </a:t>
            </a:r>
            <a:r>
              <a:rPr lang="en-US" sz="2400" u="sng" dirty="0" err="1" smtClean="0">
                <a:latin typeface="Times New Roman" charset="0"/>
                <a:ea typeface="Times New Roman" charset="0"/>
                <a:cs typeface="Times New Roman" charset="0"/>
              </a:rPr>
              <a:t>Adrenoleukodystrophy</a:t>
            </a:r>
            <a:r>
              <a:rPr lang="en-US" sz="2400" dirty="0" smtClean="0">
                <a:latin typeface="Times New Roman" charset="0"/>
                <a:ea typeface="Times New Roman" charset="0"/>
                <a:cs typeface="Times New Roman" charset="0"/>
              </a:rPr>
              <a:t> : disorder of </a:t>
            </a:r>
            <a:r>
              <a:rPr lang="en-US" sz="2400" dirty="0" err="1" smtClean="0">
                <a:latin typeface="Times New Roman" charset="0"/>
                <a:ea typeface="Times New Roman" charset="0"/>
                <a:cs typeface="Times New Roman" charset="0"/>
              </a:rPr>
              <a:t>perioxisomal</a:t>
            </a:r>
            <a:r>
              <a:rPr lang="en-US" sz="2400" dirty="0" smtClean="0">
                <a:latin typeface="Times New Roman" charset="0"/>
                <a:ea typeface="Times New Roman" charset="0"/>
                <a:cs typeface="Times New Roman" charset="0"/>
              </a:rPr>
              <a:t> beta fatty acid  oxidation result in accumulation of very long chain fatty acids in tissues throughout the body.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Cause: mutation in ABCD1 gene located on X chromosome.</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2) </a:t>
            </a:r>
            <a:r>
              <a:rPr lang="en-US" sz="2400" u="sng" dirty="0" smtClean="0">
                <a:latin typeface="Times New Roman" charset="0"/>
                <a:ea typeface="Times New Roman" charset="0"/>
                <a:cs typeface="Times New Roman" charset="0"/>
              </a:rPr>
              <a:t>Metachromatic </a:t>
            </a:r>
            <a:r>
              <a:rPr lang="en-US" sz="2400" u="sng" dirty="0" err="1" smtClean="0">
                <a:latin typeface="Times New Roman" charset="0"/>
                <a:ea typeface="Times New Roman" charset="0"/>
                <a:cs typeface="Times New Roman" charset="0"/>
              </a:rPr>
              <a:t>Leukodystrophy</a:t>
            </a:r>
            <a:r>
              <a:rPr lang="en-US" sz="2400" u="sng" dirty="0" smtClean="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lysosomal</a:t>
            </a:r>
            <a:r>
              <a:rPr lang="en-US" sz="2400" dirty="0" smtClean="0">
                <a:latin typeface="Times New Roman" charset="0"/>
                <a:ea typeface="Times New Roman" charset="0"/>
                <a:cs typeface="Times New Roman" charset="0"/>
              </a:rPr>
              <a:t> storage disorder , due to </a:t>
            </a:r>
            <a:r>
              <a:rPr lang="en-US" sz="2400" dirty="0" err="1" smtClean="0">
                <a:latin typeface="Times New Roman" charset="0"/>
                <a:ea typeface="Times New Roman" charset="0"/>
                <a:cs typeface="Times New Roman" charset="0"/>
              </a:rPr>
              <a:t>arylsulfatase</a:t>
            </a:r>
            <a:r>
              <a:rPr lang="en-US" sz="2400" dirty="0" smtClean="0">
                <a:latin typeface="Times New Roman" charset="0"/>
                <a:ea typeface="Times New Roman" charset="0"/>
                <a:cs typeface="Times New Roman" charset="0"/>
              </a:rPr>
              <a:t> A deficiency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cause: mutation in gene located on long arm of chromosome 22 , autosomal recessive inheritance.</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3) </a:t>
            </a:r>
            <a:r>
              <a:rPr lang="en-US" sz="2400" u="sng" dirty="0" err="1" smtClean="0">
                <a:latin typeface="Times New Roman" charset="0"/>
                <a:ea typeface="Times New Roman" charset="0"/>
                <a:cs typeface="Times New Roman" charset="0"/>
              </a:rPr>
              <a:t>Krabbe’s</a:t>
            </a:r>
            <a:r>
              <a:rPr lang="en-US" sz="2400" u="sng" dirty="0" smtClean="0">
                <a:latin typeface="Times New Roman" charset="0"/>
                <a:ea typeface="Times New Roman" charset="0"/>
                <a:cs typeface="Times New Roman" charset="0"/>
              </a:rPr>
              <a:t> disease :</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lysosomal</a:t>
            </a:r>
            <a:r>
              <a:rPr lang="en-US" sz="2400" dirty="0" smtClean="0">
                <a:latin typeface="Times New Roman" charset="0"/>
                <a:ea typeface="Times New Roman" charset="0"/>
                <a:cs typeface="Times New Roman" charset="0"/>
              </a:rPr>
              <a:t> storage disease , a/k/a globoid cell </a:t>
            </a:r>
            <a:r>
              <a:rPr lang="en-US" sz="2400" dirty="0" err="1" smtClean="0">
                <a:latin typeface="Times New Roman" charset="0"/>
                <a:ea typeface="Times New Roman" charset="0"/>
                <a:cs typeface="Times New Roman" charset="0"/>
              </a:rPr>
              <a:t>leukodystrophy</a:t>
            </a:r>
            <a:r>
              <a:rPr lang="en-US" sz="2400" dirty="0" smtClean="0">
                <a:latin typeface="Times New Roman" charset="0"/>
                <a:ea typeface="Times New Roman" charset="0"/>
                <a:cs typeface="Times New Roman" charset="0"/>
              </a:rPr>
              <a:t>, deficiency of enzyme </a:t>
            </a:r>
            <a:r>
              <a:rPr lang="mr-IN"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galactosylceramidase</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cause: mutation in GALC gene located on chromosome 14, autosomal recessive inheritance .</a:t>
            </a:r>
            <a:r>
              <a:rPr lang="en-US" sz="2400" u="sng" dirty="0" smtClean="0">
                <a:latin typeface="Times New Roman" charset="0"/>
                <a:ea typeface="Times New Roman" charset="0"/>
                <a:cs typeface="Times New Roman" charset="0"/>
              </a:rPr>
              <a:t/>
            </a:r>
            <a:br>
              <a:rPr lang="en-US" sz="2400"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4)</a:t>
            </a:r>
            <a:r>
              <a:rPr lang="en-US" sz="2400" u="sng" dirty="0" err="1" smtClean="0">
                <a:latin typeface="Times New Roman" charset="0"/>
                <a:ea typeface="Times New Roman" charset="0"/>
                <a:cs typeface="Times New Roman" charset="0"/>
              </a:rPr>
              <a:t>Alexender’s</a:t>
            </a:r>
            <a:r>
              <a:rPr lang="en-US" sz="2400" u="sng" dirty="0" smtClean="0">
                <a:latin typeface="Times New Roman" charset="0"/>
                <a:ea typeface="Times New Roman" charset="0"/>
                <a:cs typeface="Times New Roman" charset="0"/>
              </a:rPr>
              <a:t> disease</a:t>
            </a:r>
            <a:r>
              <a:rPr lang="en-US" sz="2400" dirty="0" smtClean="0">
                <a:latin typeface="Times New Roman" charset="0"/>
                <a:ea typeface="Times New Roman" charset="0"/>
                <a:cs typeface="Times New Roman" charset="0"/>
              </a:rPr>
              <a:t> : mutation in gene for glial </a:t>
            </a:r>
            <a:r>
              <a:rPr lang="en-US" sz="2400" dirty="0" err="1" smtClean="0">
                <a:latin typeface="Times New Roman" charset="0"/>
                <a:ea typeface="Times New Roman" charset="0"/>
                <a:cs typeface="Times New Roman" charset="0"/>
              </a:rPr>
              <a:t>fibrillary</a:t>
            </a:r>
            <a:r>
              <a:rPr lang="en-US" sz="2400" dirty="0" smtClean="0">
                <a:latin typeface="Times New Roman" charset="0"/>
                <a:ea typeface="Times New Roman" charset="0"/>
                <a:cs typeface="Times New Roman" charset="0"/>
              </a:rPr>
              <a:t> acidic </a:t>
            </a:r>
            <a:r>
              <a:rPr lang="en-US" sz="2400" dirty="0" err="1" smtClean="0">
                <a:latin typeface="Times New Roman" charset="0"/>
                <a:ea typeface="Times New Roman" charset="0"/>
                <a:cs typeface="Times New Roman" charset="0"/>
              </a:rPr>
              <a:t>protien</a:t>
            </a:r>
            <a:r>
              <a:rPr lang="en-US" sz="2400" dirty="0" smtClean="0">
                <a:latin typeface="Times New Roman" charset="0"/>
                <a:ea typeface="Times New Roman" charset="0"/>
                <a:cs typeface="Times New Roman" charset="0"/>
              </a:rPr>
              <a:t> ( GFAP ) located on chromosome 17, </a:t>
            </a:r>
            <a:r>
              <a:rPr lang="en-US" sz="2400" dirty="0">
                <a:latin typeface="Times New Roman" charset="0"/>
                <a:ea typeface="Times New Roman" charset="0"/>
                <a:cs typeface="Times New Roman" charset="0"/>
              </a:rPr>
              <a:t>a</a:t>
            </a:r>
            <a:r>
              <a:rPr lang="en-US" sz="2400" dirty="0" smtClean="0">
                <a:latin typeface="Times New Roman" charset="0"/>
                <a:ea typeface="Times New Roman" charset="0"/>
                <a:cs typeface="Times New Roman" charset="0"/>
              </a:rPr>
              <a:t>utosomal dominant inheritance , characterized by formation of </a:t>
            </a:r>
            <a:r>
              <a:rPr lang="en-US" sz="2400" dirty="0" err="1" smtClean="0">
                <a:latin typeface="Times New Roman" charset="0"/>
                <a:ea typeface="Times New Roman" charset="0"/>
                <a:cs typeface="Times New Roman" charset="0"/>
              </a:rPr>
              <a:t>rosenthal</a:t>
            </a:r>
            <a:r>
              <a:rPr lang="en-US" sz="2400" dirty="0" smtClean="0">
                <a:latin typeface="Times New Roman" charset="0"/>
                <a:ea typeface="Times New Roman" charset="0"/>
                <a:cs typeface="Times New Roman" charset="0"/>
              </a:rPr>
              <a:t> fibers </a:t>
            </a:r>
            <a:r>
              <a:rPr lang="mr-IN" sz="24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fibrous </a:t>
            </a:r>
            <a:r>
              <a:rPr lang="en-US" sz="2400" dirty="0" err="1" smtClean="0">
                <a:latin typeface="Times New Roman" charset="0"/>
                <a:ea typeface="Times New Roman" charset="0"/>
                <a:cs typeface="Times New Roman" charset="0"/>
              </a:rPr>
              <a:t>eosoniphilic</a:t>
            </a:r>
            <a:r>
              <a:rPr lang="en-US" sz="2400" dirty="0" smtClean="0">
                <a:latin typeface="Times New Roman" charset="0"/>
                <a:ea typeface="Times New Roman" charset="0"/>
                <a:cs typeface="Times New Roman" charset="0"/>
              </a:rPr>
              <a:t> deposits due to white matter destruction.</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001560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265" y="665018"/>
            <a:ext cx="10842171" cy="3816429"/>
          </a:xfrm>
          <a:prstGeom prst="rect">
            <a:avLst/>
          </a:prstGeom>
          <a:noFill/>
        </p:spPr>
        <p:txBody>
          <a:bodyPr wrap="square" rtlCol="0">
            <a:spAutoFit/>
          </a:bodyPr>
          <a:lstStyle/>
          <a:p>
            <a:r>
              <a:rPr lang="en-US" sz="2200" dirty="0" smtClean="0">
                <a:latin typeface="Times New Roman" charset="0"/>
                <a:ea typeface="Times New Roman" charset="0"/>
                <a:cs typeface="Times New Roman" charset="0"/>
              </a:rPr>
              <a:t>5) </a:t>
            </a:r>
            <a:r>
              <a:rPr lang="en-US" sz="2200" dirty="0" err="1" smtClean="0">
                <a:latin typeface="Times New Roman" charset="0"/>
                <a:ea typeface="Times New Roman" charset="0"/>
                <a:cs typeface="Times New Roman" charset="0"/>
              </a:rPr>
              <a:t>Canavan</a:t>
            </a:r>
            <a:r>
              <a:rPr lang="en-US" sz="2200" dirty="0" smtClean="0">
                <a:latin typeface="Times New Roman" charset="0"/>
                <a:ea typeface="Times New Roman" charset="0"/>
                <a:cs typeface="Times New Roman" charset="0"/>
              </a:rPr>
              <a:t> disease : degenerative disorder caused by deficiency of </a:t>
            </a:r>
            <a:r>
              <a:rPr lang="en-US" sz="2200" dirty="0" err="1" smtClean="0">
                <a:latin typeface="Times New Roman" charset="0"/>
                <a:ea typeface="Times New Roman" charset="0"/>
                <a:cs typeface="Times New Roman" charset="0"/>
              </a:rPr>
              <a:t>aminoacylase</a:t>
            </a:r>
            <a:r>
              <a:rPr lang="en-US" sz="2200" dirty="0" smtClean="0">
                <a:latin typeface="Times New Roman" charset="0"/>
                <a:ea typeface="Times New Roman" charset="0"/>
                <a:cs typeface="Times New Roman" charset="0"/>
              </a:rPr>
              <a:t> 2 due to defective ASPA gene located on chromosome 17, characterized by accumulation of N-</a:t>
            </a:r>
            <a:r>
              <a:rPr lang="en-US" sz="2200" dirty="0" err="1" smtClean="0">
                <a:latin typeface="Times New Roman" charset="0"/>
                <a:ea typeface="Times New Roman" charset="0"/>
                <a:cs typeface="Times New Roman" charset="0"/>
              </a:rPr>
              <a:t>acetylaspartate</a:t>
            </a:r>
            <a:r>
              <a:rPr lang="en-US" sz="2200" dirty="0" smtClean="0">
                <a:latin typeface="Times New Roman" charset="0"/>
                <a:ea typeface="Times New Roman" charset="0"/>
                <a:cs typeface="Times New Roman" charset="0"/>
              </a:rPr>
              <a:t> interfering with the metabolism of myelin .</a:t>
            </a:r>
          </a:p>
          <a:p>
            <a:endParaRPr lang="en-US" sz="2200" dirty="0">
              <a:latin typeface="Times New Roman" charset="0"/>
              <a:ea typeface="Times New Roman" charset="0"/>
              <a:cs typeface="Times New Roman" charset="0"/>
            </a:endParaRPr>
          </a:p>
          <a:p>
            <a:r>
              <a:rPr lang="en-US" sz="2200" dirty="0" smtClean="0">
                <a:latin typeface="Times New Roman" charset="0"/>
                <a:ea typeface="Times New Roman" charset="0"/>
                <a:cs typeface="Times New Roman" charset="0"/>
              </a:rPr>
              <a:t>6) Phenylketonuria : an inborn error of metabolism  causing  decreased metabolism of phenylalanine  due to decreased activity of phenylalanine hydroxylase enzyme leading to accumulation of phenylalanine that gets converted to </a:t>
            </a:r>
            <a:r>
              <a:rPr lang="en-US" sz="2200" dirty="0" err="1" smtClean="0">
                <a:latin typeface="Times New Roman" charset="0"/>
                <a:ea typeface="Times New Roman" charset="0"/>
                <a:cs typeface="Times New Roman" charset="0"/>
              </a:rPr>
              <a:t>phenylketone</a:t>
            </a:r>
            <a:r>
              <a:rPr lang="en-US" sz="2200" dirty="0" smtClean="0">
                <a:latin typeface="Times New Roman" charset="0"/>
                <a:ea typeface="Times New Roman" charset="0"/>
                <a:cs typeface="Times New Roman" charset="0"/>
              </a:rPr>
              <a:t> detected in urine.</a:t>
            </a:r>
          </a:p>
          <a:p>
            <a:r>
              <a:rPr lang="en-US" sz="2200" dirty="0" smtClean="0">
                <a:latin typeface="Times New Roman" charset="0"/>
                <a:ea typeface="Times New Roman" charset="0"/>
                <a:cs typeface="Times New Roman" charset="0"/>
              </a:rPr>
              <a:t>Cause :mutation in PAH gene located on chromosome 12 , with autosomal recessive inheritance , </a:t>
            </a:r>
          </a:p>
          <a:p>
            <a:endParaRPr lang="en-US" sz="2200" dirty="0">
              <a:latin typeface="Times New Roman" charset="0"/>
              <a:ea typeface="Times New Roman" charset="0"/>
              <a:cs typeface="Times New Roman" charset="0"/>
            </a:endParaRPr>
          </a:p>
          <a:p>
            <a:endParaRPr lang="en-US" sz="22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671526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365125"/>
            <a:ext cx="11476383" cy="6234458"/>
          </a:xfrm>
        </p:spPr>
        <p:txBody>
          <a:bodyPr>
            <a:normAutofit fontScale="90000"/>
          </a:bodyPr>
          <a:lstStyle/>
          <a:p>
            <a:r>
              <a:rPr lang="en-US" sz="3200" b="1" u="sng" dirty="0">
                <a:latin typeface="Times New Roman" charset="0"/>
                <a:ea typeface="Times New Roman" charset="0"/>
                <a:cs typeface="Times New Roman" charset="0"/>
              </a:rPr>
              <a:t>Demyelinating diseases of the peripheral nervous system</a:t>
            </a:r>
            <a:br>
              <a:rPr lang="en-US" sz="3200" b="1" u="sng" dirty="0">
                <a:latin typeface="Times New Roman" charset="0"/>
                <a:ea typeface="Times New Roman" charset="0"/>
                <a:cs typeface="Times New Roman" charset="0"/>
              </a:rPr>
            </a:br>
            <a:r>
              <a:rPr lang="en-US" sz="3200" u="sng" dirty="0" smtClean="0">
                <a:latin typeface="Times New Roman" charset="0"/>
                <a:ea typeface="Times New Roman" charset="0"/>
                <a:cs typeface="Times New Roman" charset="0"/>
              </a:rPr>
              <a:t/>
            </a:r>
            <a:br>
              <a:rPr lang="en-US" sz="3200" u="sng"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demyelinating diseases of the peripheral nervous system include</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1.AUTOIMMMUNE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 </a:t>
            </a:r>
            <a:r>
              <a:rPr lang="en-US" sz="2400" dirty="0" err="1" smtClean="0">
                <a:latin typeface="Times New Roman" charset="0"/>
                <a:ea typeface="Times New Roman" charset="0"/>
                <a:cs typeface="Times New Roman" charset="0"/>
              </a:rPr>
              <a:t>Guillain</a:t>
            </a:r>
            <a:r>
              <a:rPr lang="en-US"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Barré</a:t>
            </a:r>
            <a:r>
              <a:rPr lang="en-US" sz="2400" dirty="0" smtClean="0">
                <a:latin typeface="Times New Roman" charset="0"/>
                <a:ea typeface="Times New Roman" charset="0"/>
                <a:cs typeface="Times New Roman" charset="0"/>
              </a:rPr>
              <a:t> syndrome</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and </a:t>
            </a:r>
            <a:r>
              <a:rPr lang="en-US" sz="2400" dirty="0">
                <a:latin typeface="Times New Roman" charset="0"/>
                <a:ea typeface="Times New Roman" charset="0"/>
                <a:cs typeface="Times New Roman" charset="0"/>
              </a:rPr>
              <a:t>its chronic counterpart, chronic inflammatory demyelinating </a:t>
            </a:r>
            <a:r>
              <a:rPr lang="en-US" sz="2400" dirty="0" smtClean="0">
                <a:latin typeface="Times New Roman" charset="0"/>
                <a:ea typeface="Times New Roman" charset="0"/>
                <a:cs typeface="Times New Roman" charset="0"/>
              </a:rPr>
              <a:t>polyneuropathy</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B. Anti-MAG </a:t>
            </a:r>
            <a:r>
              <a:rPr lang="en-US" sz="2400" dirty="0">
                <a:latin typeface="Times New Roman" charset="0"/>
                <a:ea typeface="Times New Roman" charset="0"/>
                <a:cs typeface="Times New Roman" charset="0"/>
              </a:rPr>
              <a:t>peripheral </a:t>
            </a:r>
            <a:r>
              <a:rPr lang="en-US" sz="2400" dirty="0" smtClean="0">
                <a:latin typeface="Times New Roman" charset="0"/>
                <a:ea typeface="Times New Roman" charset="0"/>
                <a:cs typeface="Times New Roman" charset="0"/>
              </a:rPr>
              <a:t>neuropathy</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2.HEREDITARY:-</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Charcot–Marie–Tooth disease</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and </a:t>
            </a:r>
            <a:r>
              <a:rPr lang="en-US" sz="2400" dirty="0">
                <a:latin typeface="Times New Roman" charset="0"/>
                <a:ea typeface="Times New Roman" charset="0"/>
                <a:cs typeface="Times New Roman" charset="0"/>
              </a:rPr>
              <a:t>its counterpart Hereditary neuropathy with liability to pressure </a:t>
            </a:r>
            <a:r>
              <a:rPr lang="en-US" sz="2400" dirty="0" smtClean="0">
                <a:latin typeface="Times New Roman" charset="0"/>
                <a:ea typeface="Times New Roman" charset="0"/>
                <a:cs typeface="Times New Roman" charset="0"/>
              </a:rPr>
              <a:t>palsy</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038781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5334"/>
          </a:xfrm>
        </p:spPr>
        <p:txBody>
          <a:bodyPr>
            <a:normAutofit/>
          </a:bodyPr>
          <a:lstStyle/>
          <a:p>
            <a:r>
              <a:rPr lang="en-US" sz="2800" b="1" u="sng" dirty="0" smtClean="0">
                <a:latin typeface="Times New Roman" charset="0"/>
                <a:ea typeface="Times New Roman" charset="0"/>
                <a:cs typeface="Times New Roman" charset="0"/>
              </a:rPr>
              <a:t>TOXIN/METABOLIC:-</a:t>
            </a:r>
            <a:br>
              <a:rPr lang="en-US" sz="2800" b="1" u="sng" dirty="0" smtClean="0">
                <a:latin typeface="Times New Roman" charset="0"/>
                <a:ea typeface="Times New Roman" charset="0"/>
                <a:cs typeface="Times New Roman" charset="0"/>
              </a:rPr>
            </a:br>
            <a:r>
              <a:rPr lang="en-US" sz="2800" b="1" u="sng" dirty="0">
                <a:latin typeface="Times New Roman" charset="0"/>
                <a:ea typeface="Times New Roman" charset="0"/>
                <a:cs typeface="Times New Roman" charset="0"/>
              </a:rPr>
              <a:t/>
            </a:r>
            <a:br>
              <a:rPr lang="en-US" sz="2800" b="1" u="sng"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1.Copper induced </a:t>
            </a:r>
            <a:r>
              <a:rPr lang="en-US" sz="2800" b="1" u="sng" dirty="0" smtClean="0">
                <a:latin typeface="Times New Roman" charset="0"/>
                <a:ea typeface="Times New Roman" charset="0"/>
                <a:cs typeface="Times New Roman" charset="0"/>
              </a:rPr>
              <a:t/>
            </a:r>
            <a:br>
              <a:rPr lang="en-US" sz="2800" b="1" u="sng" dirty="0" smtClean="0">
                <a:latin typeface="Times New Roman" charset="0"/>
                <a:ea typeface="Times New Roman" charset="0"/>
                <a:cs typeface="Times New Roman" charset="0"/>
              </a:rPr>
            </a:br>
            <a:r>
              <a:rPr lang="en-US" sz="2800" b="1" u="sng" dirty="0">
                <a:latin typeface="Times New Roman" charset="0"/>
                <a:ea typeface="Times New Roman" charset="0"/>
                <a:cs typeface="Times New Roman" charset="0"/>
              </a:rPr>
              <a:t/>
            </a:r>
            <a:br>
              <a:rPr lang="en-US" sz="2800" b="1" u="sng" dirty="0">
                <a:latin typeface="Times New Roman" charset="0"/>
                <a:ea typeface="Times New Roman" charset="0"/>
                <a:cs typeface="Times New Roman" charset="0"/>
              </a:rPr>
            </a:br>
            <a:r>
              <a:rPr lang="en-US" sz="2800" b="1" u="sng" dirty="0" smtClean="0">
                <a:latin typeface="Times New Roman" charset="0"/>
                <a:ea typeface="Times New Roman" charset="0"/>
                <a:cs typeface="Times New Roman" charset="0"/>
              </a:rPr>
              <a:t>DRUG INDUCED :-</a:t>
            </a:r>
            <a:br>
              <a:rPr lang="en-US" sz="2800" b="1" u="sng" dirty="0" smtClean="0">
                <a:latin typeface="Times New Roman" charset="0"/>
                <a:ea typeface="Times New Roman" charset="0"/>
                <a:cs typeface="Times New Roman" charset="0"/>
              </a:rPr>
            </a:br>
            <a:r>
              <a:rPr lang="en-US" sz="2800" b="1" u="sng" dirty="0">
                <a:latin typeface="Times New Roman" charset="0"/>
                <a:ea typeface="Times New Roman" charset="0"/>
                <a:cs typeface="Times New Roman" charset="0"/>
              </a:rPr>
              <a:t/>
            </a:r>
            <a:br>
              <a:rPr lang="en-US" sz="2800" b="1" u="sng"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1.Amiodarone</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2.Tacrolimus</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b="1" u="sng" dirty="0" smtClean="0">
                <a:latin typeface="Times New Roman" charset="0"/>
                <a:ea typeface="Times New Roman" charset="0"/>
                <a:cs typeface="Times New Roman" charset="0"/>
              </a:rPr>
              <a:t/>
            </a:r>
            <a:br>
              <a:rPr lang="en-US" sz="2800" b="1" u="sng" dirty="0" smtClean="0">
                <a:latin typeface="Times New Roman" charset="0"/>
                <a:ea typeface="Times New Roman" charset="0"/>
                <a:cs typeface="Times New Roman" charset="0"/>
              </a:rPr>
            </a:br>
            <a:r>
              <a:rPr lang="en-US" sz="2800" b="1" u="sng" dirty="0">
                <a:latin typeface="Times New Roman" charset="0"/>
                <a:ea typeface="Times New Roman" charset="0"/>
                <a:cs typeface="Times New Roman" charset="0"/>
              </a:rPr>
              <a:t/>
            </a:r>
            <a:br>
              <a:rPr lang="en-US" sz="2800" b="1" u="sng" dirty="0">
                <a:latin typeface="Times New Roman" charset="0"/>
                <a:ea typeface="Times New Roman" charset="0"/>
                <a:cs typeface="Times New Roman" charset="0"/>
              </a:rPr>
            </a:br>
            <a:endParaRPr lang="en-US" sz="2800" b="1" u="sng"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322541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3" y="106878"/>
            <a:ext cx="11697194" cy="6614556"/>
          </a:xfrm>
        </p:spPr>
        <p:txBody>
          <a:bodyPr>
            <a:noAutofit/>
          </a:bodyPr>
          <a:lstStyle/>
          <a:p>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3200" b="1" u="sng" dirty="0" smtClean="0">
                <a:latin typeface="Times New Roman" charset="0"/>
                <a:ea typeface="Times New Roman" charset="0"/>
                <a:cs typeface="Times New Roman" charset="0"/>
              </a:rPr>
              <a:t>Case:-</a:t>
            </a:r>
            <a:br>
              <a:rPr lang="en-US" sz="32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  </a:t>
            </a:r>
            <a:r>
              <a:rPr lang="en-US" sz="2400" dirty="0">
                <a:latin typeface="Times New Roman" charset="0"/>
                <a:ea typeface="Times New Roman" charset="0"/>
                <a:cs typeface="Times New Roman" charset="0"/>
              </a:rPr>
              <a:t>35 year old white </a:t>
            </a:r>
            <a:r>
              <a:rPr lang="en-US" sz="2400" dirty="0" smtClean="0">
                <a:latin typeface="Times New Roman" charset="0"/>
                <a:ea typeface="Times New Roman" charset="0"/>
                <a:cs typeface="Times New Roman" charset="0"/>
              </a:rPr>
              <a:t>female </a:t>
            </a:r>
            <a:r>
              <a:rPr lang="en-US" sz="2400" dirty="0">
                <a:latin typeface="Times New Roman" charset="0"/>
                <a:ea typeface="Times New Roman" charset="0"/>
                <a:cs typeface="Times New Roman" charset="0"/>
              </a:rPr>
              <a:t>came to Neurology Clinic for evaluation of her long-term neurologic complaints.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patient relates that for many years she had noticed some significant changes in neurologic functions, particularly heat intolerance precipitating a stumbling gait and a tendency to fall.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Her </a:t>
            </a:r>
            <a:r>
              <a:rPr lang="en-US" sz="2400" dirty="0">
                <a:latin typeface="Times New Roman" charset="0"/>
                <a:ea typeface="Times New Roman" charset="0"/>
                <a:cs typeface="Times New Roman" charset="0"/>
              </a:rPr>
              <a:t>visual acuity also seemed to change periodically during several years.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Two </a:t>
            </a:r>
            <a:r>
              <a:rPr lang="en-US" sz="2400" dirty="0">
                <a:latin typeface="Times New Roman" charset="0"/>
                <a:ea typeface="Times New Roman" charset="0"/>
                <a:cs typeface="Times New Roman" charset="0"/>
              </a:rPr>
              <a:t>months ago the patient was working very hard and was under a lot of stress. She got sick with a flu and her neurologic condition worsened.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t>
            </a:r>
            <a:r>
              <a:rPr lang="en-US" sz="2400" dirty="0">
                <a:latin typeface="Times New Roman" charset="0"/>
                <a:ea typeface="Times New Roman" charset="0"/>
                <a:cs typeface="Times New Roman" charset="0"/>
              </a:rPr>
              <a:t>that time, she could not hold objects in her hands, had significant tremors and severe exhaustion.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She </a:t>
            </a:r>
            <a:r>
              <a:rPr lang="en-US" sz="2400" dirty="0">
                <a:latin typeface="Times New Roman" charset="0"/>
                <a:ea typeface="Times New Roman" charset="0"/>
                <a:cs typeface="Times New Roman" charset="0"/>
              </a:rPr>
              <a:t>also had </a:t>
            </a:r>
            <a:r>
              <a:rPr lang="en-US" sz="2400" dirty="0" smtClean="0">
                <a:latin typeface="Times New Roman" charset="0"/>
                <a:ea typeface="Times New Roman" charset="0"/>
                <a:cs typeface="Times New Roman" charset="0"/>
              </a:rPr>
              <a:t>multiple history of fall. </a:t>
            </a:r>
            <a:r>
              <a:rPr lang="en-US" sz="2400" dirty="0">
                <a:latin typeface="Times New Roman" charset="0"/>
                <a:ea typeface="Times New Roman" charset="0"/>
                <a:cs typeface="Times New Roman" charset="0"/>
              </a:rPr>
              <a:t>Since that time she had noticed arthralgia on the right and subsequently on the left side of her body.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Then</a:t>
            </a:r>
            <a:r>
              <a:rPr lang="en-US" sz="2400" dirty="0">
                <a:latin typeface="Times New Roman" charset="0"/>
                <a:ea typeface="Times New Roman" charset="0"/>
                <a:cs typeface="Times New Roman" charset="0"/>
              </a:rPr>
              <a:t>, the patient abruptly developed a right </a:t>
            </a:r>
            <a:r>
              <a:rPr lang="en-US" sz="2400" dirty="0" smtClean="0">
                <a:latin typeface="Times New Roman" charset="0"/>
                <a:ea typeface="Times New Roman" charset="0"/>
                <a:cs typeface="Times New Roman" charset="0"/>
              </a:rPr>
              <a:t>hemi sensory </a:t>
            </a:r>
            <a:r>
              <a:rPr lang="en-US" sz="2400" dirty="0">
                <a:latin typeface="Times New Roman" charset="0"/>
                <a:ea typeface="Times New Roman" charset="0"/>
                <a:cs typeface="Times New Roman" charset="0"/>
              </a:rPr>
              <a:t>deficit after several days of </a:t>
            </a:r>
            <a:r>
              <a:rPr lang="en-US" sz="2400" dirty="0" smtClean="0">
                <a:latin typeface="Times New Roman" charset="0"/>
                <a:ea typeface="Times New Roman" charset="0"/>
                <a:cs typeface="Times New Roman" charset="0"/>
              </a:rPr>
              <a:t>work.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2087833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98764" y="1175657"/>
            <a:ext cx="10960924" cy="5682342"/>
          </a:xfrm>
          <a:prstGeom prst="rect">
            <a:avLst/>
          </a:prstGeom>
        </p:spPr>
      </p:pic>
      <p:sp>
        <p:nvSpPr>
          <p:cNvPr id="3" name="TextBox 2"/>
          <p:cNvSpPr txBox="1"/>
          <p:nvPr/>
        </p:nvSpPr>
        <p:spPr>
          <a:xfrm>
            <a:off x="712518" y="427512"/>
            <a:ext cx="10580915" cy="954107"/>
          </a:xfrm>
          <a:prstGeom prst="rect">
            <a:avLst/>
          </a:prstGeom>
          <a:noFill/>
        </p:spPr>
        <p:txBody>
          <a:bodyPr wrap="square" rtlCol="0">
            <a:spAutoFit/>
          </a:bodyPr>
          <a:lstStyle/>
          <a:p>
            <a:r>
              <a:rPr lang="en-US" sz="2800" b="1" dirty="0" smtClean="0">
                <a:latin typeface="Times New Roman" charset="0"/>
                <a:ea typeface="Times New Roman" charset="0"/>
                <a:cs typeface="Times New Roman" charset="0"/>
              </a:rPr>
              <a:t>PATHOGENESIS OF  INFLAMMATORY DEMYELINATING DISORDERS</a:t>
            </a:r>
            <a:endParaRPr lang="en-US" sz="2800" b="1"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24560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0" y="0"/>
          <a:ext cx="12192000" cy="6419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73009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0988" y="497541"/>
            <a:ext cx="10945906" cy="6091518"/>
          </a:xfrm>
          <a:prstGeom prst="rect">
            <a:avLst/>
          </a:prstGeom>
        </p:spPr>
      </p:pic>
    </p:spTree>
    <p:extLst>
      <p:ext uri="{BB962C8B-B14F-4D97-AF65-F5344CB8AC3E}">
        <p14:creationId xmlns="" xmlns:p14="http://schemas.microsoft.com/office/powerpoint/2010/main" val="1390761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33436275"/>
              </p:ext>
            </p:extLst>
          </p:nvPr>
        </p:nvGraphicFramePr>
        <p:xfrm>
          <a:off x="900953" y="1210235"/>
          <a:ext cx="10555941" cy="5325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37882" y="295835"/>
            <a:ext cx="11295530" cy="584775"/>
          </a:xfrm>
          <a:prstGeom prst="rect">
            <a:avLst/>
          </a:prstGeom>
          <a:noFill/>
        </p:spPr>
        <p:txBody>
          <a:bodyPr wrap="square" rtlCol="0">
            <a:spAutoFit/>
          </a:bodyPr>
          <a:lstStyle/>
          <a:p>
            <a:r>
              <a:rPr lang="en-US" sz="3200" b="1" u="sng" dirty="0" smtClean="0">
                <a:latin typeface="Times New Roman" charset="0"/>
                <a:ea typeface="Times New Roman" charset="0"/>
                <a:cs typeface="Times New Roman" charset="0"/>
              </a:rPr>
              <a:t>PATHOGENESIS OF VIT.B12 INDUCED DEMYELINATION</a:t>
            </a:r>
            <a:endParaRPr lang="en-US" sz="3200" b="1" u="sng"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700111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3" y="365125"/>
            <a:ext cx="11766177" cy="6223934"/>
          </a:xfrm>
        </p:spPr>
        <p:txBody>
          <a:bodyPr>
            <a:normAutofit/>
          </a:bodyPr>
          <a:lstStyle/>
          <a:p>
            <a:r>
              <a:rPr lang="en-US" sz="2800" b="1" u="sng" dirty="0" smtClean="0">
                <a:latin typeface="Times New Roman" charset="0"/>
                <a:ea typeface="Times New Roman" charset="0"/>
                <a:cs typeface="Times New Roman" charset="0"/>
              </a:rPr>
              <a:t>PHYSIOLOGICAL  DYNAMICS AFFECTED DUE TO DEMYELINATION:-</a:t>
            </a:r>
            <a:br>
              <a:rPr lang="en-US" sz="2800" b="1" u="sng"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Demyelination </a:t>
            </a:r>
            <a:r>
              <a:rPr lang="en-US" sz="2400" dirty="0">
                <a:latin typeface="Times New Roman" charset="0"/>
                <a:ea typeface="Times New Roman" charset="0"/>
                <a:cs typeface="Times New Roman" charset="0"/>
              </a:rPr>
              <a:t>can result </a:t>
            </a:r>
            <a:r>
              <a:rPr lang="en-US" sz="2400" dirty="0" smtClean="0">
                <a:latin typeface="Times New Roman" charset="0"/>
                <a:ea typeface="Times New Roman" charset="0"/>
                <a:cs typeface="Times New Roman" charset="0"/>
              </a:rPr>
              <a:t>progressively </a:t>
            </a:r>
            <a:r>
              <a:rPr lang="en-US" sz="2400" dirty="0">
                <a:latin typeface="Times New Roman" charset="0"/>
                <a:ea typeface="Times New Roman" charset="0"/>
                <a:cs typeface="Times New Roman" charset="0"/>
              </a:rPr>
              <a:t>in ionic </a:t>
            </a:r>
            <a:r>
              <a:rPr lang="en-US" sz="2400" dirty="0" smtClean="0">
                <a:latin typeface="Times New Roman" charset="0"/>
                <a:ea typeface="Times New Roman" charset="0"/>
                <a:cs typeface="Times New Roman" charset="0"/>
              </a:rPr>
              <a:t>disequilibrium, </a:t>
            </a:r>
            <a:r>
              <a:rPr lang="en-US" sz="2400" dirty="0">
                <a:latin typeface="Times New Roman" charset="0"/>
                <a:ea typeface="Times New Roman" charset="0"/>
                <a:cs typeface="Times New Roman" charset="0"/>
              </a:rPr>
              <a:t>energy crisis, conduction block and eventually neurodegeneration.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A) </a:t>
            </a:r>
            <a:r>
              <a:rPr lang="en-US" sz="2400" dirty="0" smtClean="0">
                <a:latin typeface="Times New Roman" charset="0"/>
                <a:ea typeface="Times New Roman" charset="0"/>
                <a:cs typeface="Times New Roman" charset="0"/>
              </a:rPr>
              <a:t>A </a:t>
            </a:r>
            <a:r>
              <a:rPr lang="en-US" sz="2400" dirty="0">
                <a:latin typeface="Times New Roman" charset="0"/>
                <a:ea typeface="Times New Roman" charset="0"/>
                <a:cs typeface="Times New Roman" charset="0"/>
              </a:rPr>
              <a:t>normal node of Ranvier with </a:t>
            </a:r>
            <a:r>
              <a:rPr lang="en-US" sz="2400" dirty="0" err="1">
                <a:latin typeface="Times New Roman" charset="0"/>
                <a:ea typeface="Times New Roman" charset="0"/>
                <a:cs typeface="Times New Roman" charset="0"/>
              </a:rPr>
              <a:t>juxtaparanodal</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paranodal</a:t>
            </a:r>
            <a:r>
              <a:rPr lang="en-US" sz="2400" dirty="0">
                <a:latin typeface="Times New Roman" charset="0"/>
                <a:ea typeface="Times New Roman" charset="0"/>
                <a:cs typeface="Times New Roman" charset="0"/>
              </a:rPr>
              <a:t> and nodal regions intact, depicting Na+, K+ and Ca2+ ions flowing through their respective channels with mitochondria supplying the ATP for energy-dependent </a:t>
            </a:r>
            <a:r>
              <a:rPr lang="en-US" sz="2400" dirty="0" err="1">
                <a:latin typeface="Times New Roman" charset="0"/>
                <a:ea typeface="Times New Roman" charset="0"/>
                <a:cs typeface="Times New Roman" charset="0"/>
              </a:rPr>
              <a:t>Na+K</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ATPases</a:t>
            </a:r>
            <a:r>
              <a:rPr lang="en-US" sz="2400" dirty="0">
                <a:latin typeface="Times New Roman" charset="0"/>
                <a:ea typeface="Times New Roman" charset="0"/>
                <a:cs typeface="Times New Roman" charset="0"/>
              </a:rPr>
              <a:t> that re-establish the ion gradients depleted by ion flux through channels.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B) </a:t>
            </a:r>
            <a:r>
              <a:rPr lang="en-US" sz="2400" dirty="0" smtClean="0">
                <a:latin typeface="Times New Roman" charset="0"/>
                <a:ea typeface="Times New Roman" charset="0"/>
                <a:cs typeface="Times New Roman" charset="0"/>
              </a:rPr>
              <a:t>Partial </a:t>
            </a:r>
            <a:r>
              <a:rPr lang="en-US" sz="2400" dirty="0">
                <a:latin typeface="Times New Roman" charset="0"/>
                <a:ea typeface="Times New Roman" charset="0"/>
                <a:cs typeface="Times New Roman" charset="0"/>
              </a:rPr>
              <a:t>demyelination results in dispersal of nodal ion channels, energy insufficiency and </a:t>
            </a:r>
            <a:r>
              <a:rPr lang="en-US" sz="2400" dirty="0" smtClean="0">
                <a:latin typeface="Times New Roman" charset="0"/>
                <a:ea typeface="Times New Roman" charset="0"/>
                <a:cs typeface="Times New Roman" charset="0"/>
              </a:rPr>
              <a:t>disequilibrium </a:t>
            </a:r>
            <a:r>
              <a:rPr lang="en-US" sz="2400" dirty="0">
                <a:latin typeface="Times New Roman" charset="0"/>
                <a:ea typeface="Times New Roman" charset="0"/>
                <a:cs typeface="Times New Roman" charset="0"/>
              </a:rPr>
              <a:t>of ion gradients</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C) </a:t>
            </a:r>
            <a:r>
              <a:rPr lang="en-US" sz="2400" dirty="0" smtClean="0">
                <a:latin typeface="Times New Roman" charset="0"/>
                <a:ea typeface="Times New Roman" charset="0"/>
                <a:cs typeface="Times New Roman" charset="0"/>
              </a:rPr>
              <a:t>Complete </a:t>
            </a:r>
            <a:r>
              <a:rPr lang="en-US" sz="2400" dirty="0">
                <a:latin typeface="Times New Roman" charset="0"/>
                <a:ea typeface="Times New Roman" charset="0"/>
                <a:cs typeface="Times New Roman" charset="0"/>
              </a:rPr>
              <a:t>demyelination can result in conduction block and axonal degeneration due to the accumulation of </a:t>
            </a:r>
            <a:r>
              <a:rPr lang="en-US" sz="2400" dirty="0" err="1">
                <a:latin typeface="Times New Roman" charset="0"/>
                <a:ea typeface="Times New Roman" charset="0"/>
                <a:cs typeface="Times New Roman" charset="0"/>
              </a:rPr>
              <a:t>intracelluar</a:t>
            </a:r>
            <a:r>
              <a:rPr lang="en-US" sz="2400" dirty="0">
                <a:latin typeface="Times New Roman" charset="0"/>
                <a:ea typeface="Times New Roman" charset="0"/>
                <a:cs typeface="Times New Roman" charset="0"/>
              </a:rPr>
              <a:t> Ca2+ that results from energy crisis and disruption of ionic balances. </a:t>
            </a:r>
          </a:p>
        </p:txBody>
      </p:sp>
    </p:spTree>
    <p:extLst>
      <p:ext uri="{BB962C8B-B14F-4D97-AF65-F5344CB8AC3E}">
        <p14:creationId xmlns="" xmlns:p14="http://schemas.microsoft.com/office/powerpoint/2010/main" val="2034025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66"/>
            <a:ext cx="10515600" cy="874644"/>
          </a:xfrm>
        </p:spPr>
        <p:txBody>
          <a:bodyPr>
            <a:normAutofit/>
          </a:bodyPr>
          <a:lstStyle/>
          <a:p>
            <a:r>
              <a:rPr lang="en-US" sz="3200" b="1" u="sng" dirty="0"/>
              <a:t>Mechanisms of demyelination-related Neurodegeneration</a:t>
            </a:r>
            <a:endParaRPr lang="en-US" sz="3200"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4558" y="702366"/>
            <a:ext cx="7089912" cy="6056244"/>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18852" y="1696278"/>
            <a:ext cx="5128590" cy="3764722"/>
          </a:xfrm>
          <a:prstGeom prst="rect">
            <a:avLst/>
          </a:prstGeom>
        </p:spPr>
      </p:pic>
    </p:spTree>
    <p:extLst>
      <p:ext uri="{BB962C8B-B14F-4D97-AF65-F5344CB8AC3E}">
        <p14:creationId xmlns="" xmlns:p14="http://schemas.microsoft.com/office/powerpoint/2010/main" val="67561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83" y="365124"/>
            <a:ext cx="11056917" cy="6320683"/>
          </a:xfrm>
        </p:spPr>
        <p:txBody>
          <a:bodyPr>
            <a:normAutofit fontScale="90000"/>
          </a:bodyPr>
          <a:lstStyle/>
          <a:p>
            <a:r>
              <a:rPr lang="en-US" sz="2400" b="1" u="sng" dirty="0" smtClean="0">
                <a:latin typeface="Times New Roman" charset="0"/>
                <a:ea typeface="Times New Roman" charset="0"/>
                <a:cs typeface="Times New Roman" charset="0"/>
              </a:rPr>
              <a:t/>
            </a:r>
            <a:br>
              <a:rPr lang="en-US" sz="2400" b="1" u="sng" dirty="0" smtClean="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
            </a:r>
            <a:br>
              <a:rPr lang="en-US" sz="2400" b="1" u="sng" dirty="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CLINICAL PRESENTATION:-</a:t>
            </a:r>
            <a:br>
              <a:rPr lang="en-US" sz="2400" b="1" u="sng"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Demyelination </a:t>
            </a:r>
            <a:r>
              <a:rPr lang="en-US" sz="2400" dirty="0">
                <a:latin typeface="Times New Roman" charset="0"/>
                <a:ea typeface="Times New Roman" charset="0"/>
                <a:cs typeface="Times New Roman" charset="0"/>
              </a:rPr>
              <a:t>should be considered in any patient with unexplained neurologic deficits.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Primary </a:t>
            </a:r>
            <a:r>
              <a:rPr lang="en-US" sz="2400" dirty="0">
                <a:latin typeface="Times New Roman" charset="0"/>
                <a:ea typeface="Times New Roman" charset="0"/>
                <a:cs typeface="Times New Roman" charset="0"/>
              </a:rPr>
              <a:t>demyelinating disorders are suggested by the following</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-Diffuse </a:t>
            </a:r>
            <a:r>
              <a:rPr lang="en-US" sz="2400" dirty="0">
                <a:latin typeface="Times New Roman" charset="0"/>
                <a:ea typeface="Times New Roman" charset="0"/>
                <a:cs typeface="Times New Roman" charset="0"/>
              </a:rPr>
              <a:t>or multifocal </a:t>
            </a:r>
            <a:r>
              <a:rPr lang="en-US" sz="2400" dirty="0" smtClean="0">
                <a:latin typeface="Times New Roman" charset="0"/>
                <a:ea typeface="Times New Roman" charset="0"/>
                <a:cs typeface="Times New Roman" charset="0"/>
              </a:rPr>
              <a:t>deficits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-Sudden </a:t>
            </a:r>
            <a:r>
              <a:rPr lang="en-US" sz="2400" dirty="0">
                <a:latin typeface="Times New Roman" charset="0"/>
                <a:ea typeface="Times New Roman" charset="0"/>
                <a:cs typeface="Times New Roman" charset="0"/>
              </a:rPr>
              <a:t>or </a:t>
            </a:r>
            <a:r>
              <a:rPr lang="en-US" sz="2400" dirty="0" err="1">
                <a:latin typeface="Times New Roman" charset="0"/>
                <a:ea typeface="Times New Roman" charset="0"/>
                <a:cs typeface="Times New Roman" charset="0"/>
              </a:rPr>
              <a:t>subacute</a:t>
            </a:r>
            <a:r>
              <a:rPr lang="en-US" sz="2400" dirty="0">
                <a:latin typeface="Times New Roman" charset="0"/>
                <a:ea typeface="Times New Roman" charset="0"/>
                <a:cs typeface="Times New Roman" charset="0"/>
              </a:rPr>
              <a:t> onset, particularly in young </a:t>
            </a:r>
            <a:r>
              <a:rPr lang="en-US" sz="2400" dirty="0" smtClean="0">
                <a:latin typeface="Times New Roman" charset="0"/>
                <a:ea typeface="Times New Roman" charset="0"/>
                <a:cs typeface="Times New Roman" charset="0"/>
              </a:rPr>
              <a:t>adults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-Onset </a:t>
            </a:r>
            <a:r>
              <a:rPr lang="en-US" sz="2400" dirty="0">
                <a:latin typeface="Times New Roman" charset="0"/>
                <a:ea typeface="Times New Roman" charset="0"/>
                <a:cs typeface="Times New Roman" charset="0"/>
              </a:rPr>
              <a:t>within weeks of an infection or </a:t>
            </a:r>
            <a:r>
              <a:rPr lang="en-US" sz="2400" dirty="0" smtClean="0">
                <a:latin typeface="Times New Roman" charset="0"/>
                <a:ea typeface="Times New Roman" charset="0"/>
                <a:cs typeface="Times New Roman" charset="0"/>
              </a:rPr>
              <a:t>vaccination</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-Deficits </a:t>
            </a:r>
            <a:r>
              <a:rPr lang="en-US" sz="2400" dirty="0">
                <a:latin typeface="Times New Roman" charset="0"/>
                <a:ea typeface="Times New Roman" charset="0"/>
                <a:cs typeface="Times New Roman" charset="0"/>
              </a:rPr>
              <a:t>that wax and </a:t>
            </a:r>
            <a:r>
              <a:rPr lang="en-US" sz="2400" dirty="0" smtClean="0">
                <a:latin typeface="Times New Roman" charset="0"/>
                <a:ea typeface="Times New Roman" charset="0"/>
                <a:cs typeface="Times New Roman" charset="0"/>
              </a:rPr>
              <a:t>wane</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-Symptoms </a:t>
            </a:r>
            <a:r>
              <a:rPr lang="en-US" sz="2400" dirty="0">
                <a:latin typeface="Times New Roman" charset="0"/>
                <a:ea typeface="Times New Roman" charset="0"/>
                <a:cs typeface="Times New Roman" charset="0"/>
              </a:rPr>
              <a:t>suggesting a specific demyelinating disorder (</a:t>
            </a:r>
            <a:r>
              <a:rPr lang="en-US" sz="2400" dirty="0" err="1">
                <a:latin typeface="Times New Roman" charset="0"/>
                <a:ea typeface="Times New Roman" charset="0"/>
                <a:cs typeface="Times New Roman" charset="0"/>
              </a:rPr>
              <a:t>eg</a:t>
            </a:r>
            <a:r>
              <a:rPr lang="en-US" sz="2400" dirty="0">
                <a:latin typeface="Times New Roman" charset="0"/>
                <a:ea typeface="Times New Roman" charset="0"/>
                <a:cs typeface="Times New Roman" charset="0"/>
              </a:rPr>
              <a:t>, unexplained optic neuritis or </a:t>
            </a:r>
            <a:r>
              <a:rPr lang="en-US" sz="2400" dirty="0" err="1">
                <a:latin typeface="Times New Roman" charset="0"/>
                <a:ea typeface="Times New Roman" charset="0"/>
                <a:cs typeface="Times New Roman" charset="0"/>
              </a:rPr>
              <a:t>internuclear</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ophthalmoplegia</a:t>
            </a:r>
            <a:r>
              <a:rPr lang="en-US" sz="2400" dirty="0">
                <a:latin typeface="Times New Roman" charset="0"/>
                <a:ea typeface="Times New Roman" charset="0"/>
                <a:cs typeface="Times New Roman" charset="0"/>
              </a:rPr>
              <a:t> suggesting multiple sclerosis</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842465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32" y="249383"/>
            <a:ext cx="11542816" cy="6293922"/>
          </a:xfrm>
        </p:spPr>
        <p:txBody>
          <a:bodyPr>
            <a:normAutofit/>
          </a:bodyPr>
          <a:lstStyle/>
          <a:p>
            <a:r>
              <a:rPr lang="en-US" sz="2800" b="1" u="sng" dirty="0" smtClean="0">
                <a:latin typeface="Times New Roman" charset="0"/>
                <a:ea typeface="Times New Roman" charset="0"/>
                <a:cs typeface="Times New Roman" charset="0"/>
              </a:rPr>
              <a:t>Epidemiology:-</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Incidence </a:t>
            </a:r>
            <a:r>
              <a:rPr lang="en-US" sz="2400" dirty="0">
                <a:latin typeface="Times New Roman" charset="0"/>
                <a:ea typeface="Times New Roman" charset="0"/>
                <a:cs typeface="Times New Roman" charset="0"/>
              </a:rPr>
              <a:t>of demyelinating diseases vary from disorder to disorder</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a:t>
            </a:r>
            <a:r>
              <a:rPr lang="en-US" sz="2400" b="1" u="sng" dirty="0">
                <a:latin typeface="Times New Roman" charset="0"/>
                <a:ea typeface="Times New Roman" charset="0"/>
                <a:cs typeface="Times New Roman" charset="0"/>
              </a:rPr>
              <a:t>Multiple sclerosis </a:t>
            </a:r>
            <a:r>
              <a:rPr lang="en-US" sz="2400" dirty="0">
                <a:latin typeface="Times New Roman" charset="0"/>
                <a:ea typeface="Times New Roman" charset="0"/>
                <a:cs typeface="Times New Roman" charset="0"/>
              </a:rPr>
              <a:t>vary in prevalence depending on the country and population.</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-Threefold </a:t>
            </a:r>
            <a:r>
              <a:rPr lang="en-US" sz="2400" dirty="0">
                <a:latin typeface="Times New Roman" charset="0"/>
                <a:ea typeface="Times New Roman" charset="0"/>
                <a:cs typeface="Times New Roman" charset="0"/>
              </a:rPr>
              <a:t>more common in women than men.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-Age </a:t>
            </a:r>
            <a:r>
              <a:rPr lang="en-US" sz="2400" dirty="0">
                <a:latin typeface="Times New Roman" charset="0"/>
                <a:ea typeface="Times New Roman" charset="0"/>
                <a:cs typeface="Times New Roman" charset="0"/>
              </a:rPr>
              <a:t>of onset is typically between 20 and 40 years (slightly later in men than in women), </a:t>
            </a:r>
            <a:r>
              <a:rPr lang="en-US" sz="2400" dirty="0" smtClean="0">
                <a:latin typeface="Times New Roman" charset="0"/>
                <a:ea typeface="Times New Roman" charset="0"/>
                <a:cs typeface="Times New Roman" charset="0"/>
              </a:rPr>
              <a:t>		but </a:t>
            </a:r>
            <a:r>
              <a:rPr lang="en-US" sz="2400" dirty="0">
                <a:latin typeface="Times New Roman" charset="0"/>
                <a:ea typeface="Times New Roman" charset="0"/>
                <a:cs typeface="Times New Roman" charset="0"/>
              </a:rPr>
              <a:t>the disease can present across the lifespan.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a:t>
            </a:r>
            <a:r>
              <a:rPr lang="en-US" sz="2400" b="1" u="sng" dirty="0" smtClean="0">
                <a:latin typeface="Times New Roman" charset="0"/>
                <a:ea typeface="Times New Roman" charset="0"/>
                <a:cs typeface="Times New Roman" charset="0"/>
              </a:rPr>
              <a:t>Optic </a:t>
            </a:r>
            <a:r>
              <a:rPr lang="en-US" sz="2400" b="1" u="sng" dirty="0">
                <a:latin typeface="Times New Roman" charset="0"/>
                <a:ea typeface="Times New Roman" charset="0"/>
                <a:cs typeface="Times New Roman" charset="0"/>
              </a:rPr>
              <a:t>neuritis</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occurs </a:t>
            </a:r>
            <a:r>
              <a:rPr lang="en-US" sz="2400" dirty="0">
                <a:latin typeface="Times New Roman" charset="0"/>
                <a:ea typeface="Times New Roman" charset="0"/>
                <a:cs typeface="Times New Roman" charset="0"/>
              </a:rPr>
              <a:t>preferentially in females typically between the ages of 30 and 35</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baseline="30000" dirty="0">
                <a:latin typeface="Times New Roman" charset="0"/>
                <a:ea typeface="Times New Roman" charset="0"/>
                <a:cs typeface="Times New Roman" charset="0"/>
              </a:rPr>
              <a:t/>
            </a:r>
            <a:br>
              <a:rPr lang="en-US" sz="2400" baseline="300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b="1" u="sng" dirty="0" smtClean="0">
                <a:latin typeface="Times New Roman" charset="0"/>
                <a:ea typeface="Times New Roman" charset="0"/>
                <a:cs typeface="Times New Roman" charset="0"/>
              </a:rPr>
              <a:t>GBS</a:t>
            </a:r>
            <a:r>
              <a:rPr lang="en-US" sz="2400" b="1" dirty="0" smtClean="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Males </a:t>
            </a:r>
            <a:r>
              <a:rPr lang="en-US" sz="2400" dirty="0">
                <a:latin typeface="Times New Roman" charset="0"/>
                <a:ea typeface="Times New Roman" charset="0"/>
                <a:cs typeface="Times New Roman" charset="0"/>
              </a:rPr>
              <a:t>are at slightly higher risk for GBS than </a:t>
            </a:r>
            <a:r>
              <a:rPr lang="en-US" sz="2400" dirty="0" smtClean="0">
                <a:latin typeface="Times New Roman" charset="0"/>
                <a:ea typeface="Times New Roman" charset="0"/>
                <a:cs typeface="Times New Roman" charset="0"/>
              </a:rPr>
              <a:t>females, </a:t>
            </a:r>
            <a:r>
              <a:rPr lang="en-US" sz="2400" dirty="0">
                <a:latin typeface="Times New Roman" charset="0"/>
                <a:ea typeface="Times New Roman" charset="0"/>
                <a:cs typeface="Times New Roman" charset="0"/>
              </a:rPr>
              <a:t>adults are more frequently affected than children.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389386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37" y="365125"/>
            <a:ext cx="11340935" cy="6071301"/>
          </a:xfrm>
        </p:spPr>
        <p:txBody>
          <a:bodyPr>
            <a:normAutofit/>
          </a:bodyPr>
          <a:lstStyle/>
          <a:p>
            <a:r>
              <a:rPr lang="en-US" sz="2400" b="1" u="sng" dirty="0" smtClean="0">
                <a:latin typeface="Times New Roman" charset="0"/>
                <a:ea typeface="Times New Roman" charset="0"/>
                <a:cs typeface="Times New Roman" charset="0"/>
              </a:rPr>
              <a:t>Based on the </a:t>
            </a:r>
            <a:r>
              <a:rPr lang="en-US" sz="2400" b="1" u="sng" dirty="0">
                <a:latin typeface="Times New Roman" charset="0"/>
                <a:ea typeface="Times New Roman" charset="0"/>
                <a:cs typeface="Times New Roman" charset="0"/>
              </a:rPr>
              <a:t>duration of symptom development </a:t>
            </a:r>
            <a:r>
              <a:rPr lang="en-US" sz="2400" b="1" u="sng" dirty="0" smtClean="0">
                <a:latin typeface="Times New Roman" charset="0"/>
                <a:ea typeface="Times New Roman" charset="0"/>
                <a:cs typeface="Times New Roman" charset="0"/>
              </a:rPr>
              <a:t>demyelinating peripheral neuropathy can be:-</a:t>
            </a:r>
            <a:br>
              <a:rPr lang="en-US" sz="2400" b="1" u="sng"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-Acute </a:t>
            </a:r>
            <a:r>
              <a:rPr lang="en-US" sz="2400" dirty="0">
                <a:latin typeface="Times New Roman" charset="0"/>
                <a:ea typeface="Times New Roman" charset="0"/>
                <a:cs typeface="Times New Roman" charset="0"/>
              </a:rPr>
              <a:t>(&lt; 4 weeks),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Subacute</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(1–3 months</a:t>
            </a:r>
            <a:r>
              <a:rPr lang="en-US" sz="2400" dirty="0" smtClean="0">
                <a:latin typeface="Times New Roman" charset="0"/>
                <a:ea typeface="Times New Roman" charset="0"/>
                <a:cs typeface="Times New Roman" charset="0"/>
              </a:rPr>
              <a:t>)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-Chronic </a:t>
            </a:r>
            <a:r>
              <a:rPr lang="en-US" sz="2400" dirty="0">
                <a:latin typeface="Times New Roman" charset="0"/>
                <a:ea typeface="Times New Roman" charset="0"/>
                <a:cs typeface="Times New Roman" charset="0"/>
              </a:rPr>
              <a:t>(&gt; 3 months).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Vasculitic</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lesions are often </a:t>
            </a:r>
            <a:r>
              <a:rPr lang="en-US" sz="2400" dirty="0" err="1">
                <a:latin typeface="Times New Roman" charset="0"/>
                <a:ea typeface="Times New Roman" charset="0"/>
                <a:cs typeface="Times New Roman" charset="0"/>
              </a:rPr>
              <a:t>hyperacute</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mononeuropathies</a:t>
            </a:r>
            <a:r>
              <a:rPr lang="en-US" sz="2400" dirty="0">
                <a:latin typeface="Times New Roman" charset="0"/>
                <a:ea typeface="Times New Roman" charset="0"/>
                <a:cs typeface="Times New Roman" charset="0"/>
              </a:rPr>
              <a:t>, usually coming on over 24–72 </a:t>
            </a:r>
            <a:r>
              <a:rPr lang="en-US" sz="2400" dirty="0" smtClean="0">
                <a:latin typeface="Times New Roman" charset="0"/>
                <a:ea typeface="Times New Roman" charset="0"/>
                <a:cs typeface="Times New Roman" charset="0"/>
              </a:rPr>
              <a:t>hours.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-In some conditions,  early assessment following symptom onset, it cannot be clarified at presentation but becomes evident later.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Guillain-Barré</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syndrome (GBS), for example, by definition reaches its nadir within four weeks of onset, and any progression beyond this may suggest relapsing disease or evolution into chronic inflammatory demyelinating </a:t>
            </a:r>
            <a:r>
              <a:rPr lang="en-US" sz="2400" dirty="0" err="1">
                <a:latin typeface="Times New Roman" charset="0"/>
                <a:ea typeface="Times New Roman" charset="0"/>
                <a:cs typeface="Times New Roman" charset="0"/>
              </a:rPr>
              <a:t>polyradiculoneuropathy</a:t>
            </a:r>
            <a:r>
              <a:rPr lang="en-US" sz="2400" dirty="0">
                <a:latin typeface="Times New Roman" charset="0"/>
                <a:ea typeface="Times New Roman" charset="0"/>
                <a:cs typeface="Times New Roman" charset="0"/>
              </a:rPr>
              <a:t> (CIDP), both of which would require further treatment.</a:t>
            </a:r>
          </a:p>
        </p:txBody>
      </p:sp>
    </p:spTree>
    <p:extLst>
      <p:ext uri="{BB962C8B-B14F-4D97-AF65-F5344CB8AC3E}">
        <p14:creationId xmlns="" xmlns:p14="http://schemas.microsoft.com/office/powerpoint/2010/main" val="1152703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66304"/>
          </a:xfrm>
        </p:spPr>
        <p:txBody>
          <a:bodyPr>
            <a:normAutofit/>
          </a:bodyPr>
          <a:lstStyle/>
          <a:p>
            <a:r>
              <a:rPr lang="en-US" sz="2800" b="1" u="sng" dirty="0">
                <a:latin typeface="Times New Roman" charset="0"/>
                <a:ea typeface="Times New Roman" charset="0"/>
                <a:cs typeface="Times New Roman" charset="0"/>
              </a:rPr>
              <a:t>Demyelinating </a:t>
            </a:r>
            <a:r>
              <a:rPr lang="en-US" sz="2800" b="1" u="sng" dirty="0" smtClean="0">
                <a:latin typeface="Times New Roman" charset="0"/>
                <a:ea typeface="Times New Roman" charset="0"/>
                <a:cs typeface="Times New Roman" charset="0"/>
              </a:rPr>
              <a:t> Peripheral neuropathies:-</a:t>
            </a:r>
            <a:br>
              <a:rPr lang="en-US" sz="28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Acute:-</a:t>
            </a:r>
            <a:br>
              <a:rPr lang="en-US" sz="24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Guillain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Barre</a:t>
            </a:r>
            <a:r>
              <a:rPr lang="en-US" sz="2400" dirty="0">
                <a:latin typeface="Times New Roman" charset="0"/>
                <a:ea typeface="Times New Roman" charset="0"/>
                <a:cs typeface="Times New Roman" charset="0"/>
              </a:rPr>
              <a:t> syndrome (GBS</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Chronic:-</a:t>
            </a:r>
            <a:br>
              <a:rPr lang="en-US" sz="24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chronic inflammatory demyelinating </a:t>
            </a:r>
            <a:r>
              <a:rPr lang="en-US" sz="2400" dirty="0" err="1">
                <a:latin typeface="Times New Roman" charset="0"/>
                <a:ea typeface="Times New Roman" charset="0"/>
                <a:cs typeface="Times New Roman" charset="0"/>
              </a:rPr>
              <a:t>polyradiculoneuropathy</a:t>
            </a:r>
            <a:r>
              <a:rPr lang="en-US" sz="2400" dirty="0">
                <a:latin typeface="Times New Roman" charset="0"/>
                <a:ea typeface="Times New Roman" charset="0"/>
                <a:cs typeface="Times New Roman" charset="0"/>
              </a:rPr>
              <a:t> (CIDP)</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paraproteinemia</a:t>
            </a:r>
            <a:r>
              <a:rPr lang="en-US" sz="2400" dirty="0">
                <a:latin typeface="Times New Roman" charset="0"/>
                <a:ea typeface="Times New Roman" charset="0"/>
                <a:cs typeface="Times New Roman" charset="0"/>
              </a:rPr>
              <a:t> related</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amiodarone</a:t>
            </a:r>
            <a:r>
              <a:rPr lang="en-US" sz="2400" dirty="0">
                <a:latin typeface="Times New Roman" charset="0"/>
                <a:ea typeface="Times New Roman" charset="0"/>
                <a:cs typeface="Times New Roman" charset="0"/>
              </a:rPr>
              <a:t> toxicity</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Charcot-Marie-Tooth (CMT) types 1, X and AR CMT 1</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metachromatic </a:t>
            </a:r>
            <a:r>
              <a:rPr lang="en-US" sz="2400" dirty="0" err="1">
                <a:latin typeface="Times New Roman" charset="0"/>
                <a:ea typeface="Times New Roman" charset="0"/>
                <a:cs typeface="Times New Roman" charset="0"/>
              </a:rPr>
              <a:t>leucodystrophy</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statins</a:t>
            </a:r>
          </a:p>
        </p:txBody>
      </p:sp>
    </p:spTree>
    <p:extLst>
      <p:ext uri="{BB962C8B-B14F-4D97-AF65-F5344CB8AC3E}">
        <p14:creationId xmlns="" xmlns:p14="http://schemas.microsoft.com/office/powerpoint/2010/main" val="177049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5" y="0"/>
            <a:ext cx="11744696" cy="6857999"/>
          </a:xfrm>
        </p:spPr>
        <p:txBody>
          <a:bodyPr>
            <a:normAutofit fontScale="90000"/>
          </a:bodyPr>
          <a:lstStyle/>
          <a:p>
            <a:r>
              <a:rPr lang="en-US" sz="2800" b="1" u="sng" dirty="0">
                <a:latin typeface="Times New Roman" charset="0"/>
                <a:ea typeface="Times New Roman" charset="0"/>
                <a:cs typeface="Times New Roman" charset="0"/>
              </a:rPr>
              <a:t>NEUROLOGIC EXAMINATION</a:t>
            </a:r>
            <a:r>
              <a:rPr lang="en-US" sz="2800" b="1" u="sng" dirty="0" smtClean="0">
                <a:latin typeface="Times New Roman" charset="0"/>
                <a:ea typeface="Times New Roman" charset="0"/>
                <a:cs typeface="Times New Roman" charset="0"/>
              </a:rPr>
              <a:t>:-</a:t>
            </a:r>
            <a:br>
              <a:rPr lang="en-US" sz="2800" b="1" u="sng"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b="1" dirty="0">
                <a:latin typeface="Times New Roman" charset="0"/>
                <a:ea typeface="Times New Roman" charset="0"/>
                <a:cs typeface="Times New Roman" charset="0"/>
              </a:rPr>
              <a:t>Cranial Nerve II </a:t>
            </a:r>
            <a:r>
              <a:rPr lang="en-US" sz="2800" dirty="0">
                <a:latin typeface="Times New Roman" charset="0"/>
                <a:ea typeface="Times New Roman" charset="0"/>
                <a:cs typeface="Times New Roman" charset="0"/>
              </a:rPr>
              <a:t>- disks are sharp and of normal color.  </a:t>
            </a:r>
            <a:r>
              <a:rPr lang="en-US" sz="2800" b="1" dirty="0" err="1">
                <a:latin typeface="Times New Roman" charset="0"/>
                <a:ea typeface="Times New Roman" charset="0"/>
                <a:cs typeface="Times New Roman" charset="0"/>
              </a:rPr>
              <a:t>Funduscopic</a:t>
            </a:r>
            <a:r>
              <a:rPr lang="en-US" sz="2800" b="1" dirty="0">
                <a:latin typeface="Times New Roman" charset="0"/>
                <a:ea typeface="Times New Roman" charset="0"/>
                <a:cs typeface="Times New Roman" charset="0"/>
              </a:rPr>
              <a:t> examination</a:t>
            </a:r>
            <a:r>
              <a:rPr lang="en-US" sz="2800" dirty="0">
                <a:latin typeface="Times New Roman" charset="0"/>
                <a:ea typeface="Times New Roman" charset="0"/>
                <a:cs typeface="Times New Roman" charset="0"/>
              </a:rPr>
              <a:t> is normal</a:t>
            </a:r>
            <a:r>
              <a:rPr lang="en-US" sz="2800" dirty="0" smtClean="0">
                <a:latin typeface="Times New Roman" charset="0"/>
                <a:ea typeface="Times New Roman" charset="0"/>
                <a:cs typeface="Times New Roman" charset="0"/>
              </a:rPr>
              <a:t>.</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b="1" dirty="0">
                <a:latin typeface="Times New Roman" charset="0"/>
                <a:ea typeface="Times New Roman" charset="0"/>
                <a:cs typeface="Times New Roman" charset="0"/>
              </a:rPr>
              <a:t>Cranial Nerves III, IV, VI </a:t>
            </a:r>
            <a:r>
              <a:rPr lang="en-US" sz="2800" dirty="0">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No </a:t>
            </a:r>
            <a:r>
              <a:rPr lang="en-US" sz="2800" dirty="0" err="1">
                <a:latin typeface="Times New Roman" charset="0"/>
                <a:ea typeface="Times New Roman" charset="0"/>
                <a:cs typeface="Times New Roman" charset="0"/>
              </a:rPr>
              <a:t>extraocular</a:t>
            </a:r>
            <a:r>
              <a:rPr lang="en-US" sz="2800" dirty="0">
                <a:latin typeface="Times New Roman" charset="0"/>
                <a:ea typeface="Times New Roman" charset="0"/>
                <a:cs typeface="Times New Roman" charset="0"/>
              </a:rPr>
              <a:t> motor </a:t>
            </a:r>
            <a:r>
              <a:rPr lang="en-US" sz="2800" dirty="0" smtClean="0">
                <a:latin typeface="Times New Roman" charset="0"/>
                <a:ea typeface="Times New Roman" charset="0"/>
                <a:cs typeface="Times New Roman" charset="0"/>
              </a:rPr>
              <a:t>palsy. </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Remainder </a:t>
            </a:r>
            <a:r>
              <a:rPr lang="en-US" sz="2800" dirty="0">
                <a:latin typeface="Times New Roman" charset="0"/>
                <a:ea typeface="Times New Roman" charset="0"/>
                <a:cs typeface="Times New Roman" charset="0"/>
              </a:rPr>
              <a:t>of the cranial nerve exam is normal except for decreased hearing on the left, and numbness in the right face, which extends down into the entire right side. </a:t>
            </a: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Motor </a:t>
            </a:r>
            <a:r>
              <a:rPr lang="en-US" sz="2800" dirty="0">
                <a:latin typeface="Times New Roman" charset="0"/>
                <a:ea typeface="Times New Roman" charset="0"/>
                <a:cs typeface="Times New Roman" charset="0"/>
              </a:rPr>
              <a:t>examination reveals relatively normal strength in the upper extremities throughout. </a:t>
            </a: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However</a:t>
            </a:r>
            <a:r>
              <a:rPr lang="en-US" sz="2800" dirty="0">
                <a:latin typeface="Times New Roman" charset="0"/>
                <a:ea typeface="Times New Roman" charset="0"/>
                <a:cs typeface="Times New Roman" charset="0"/>
              </a:rPr>
              <a:t>, rapid alternating movements are decreased in both upper extremities and the patient has </a:t>
            </a:r>
            <a:r>
              <a:rPr lang="en-US" sz="2800" dirty="0" err="1">
                <a:latin typeface="Times New Roman" charset="0"/>
                <a:ea typeface="Times New Roman" charset="0"/>
                <a:cs typeface="Times New Roman" charset="0"/>
              </a:rPr>
              <a:t>dysdiadochokinesia</a:t>
            </a:r>
            <a:r>
              <a:rPr lang="en-US" sz="2800" dirty="0">
                <a:latin typeface="Times New Roman" charset="0"/>
                <a:ea typeface="Times New Roman" charset="0"/>
                <a:cs typeface="Times New Roman" charset="0"/>
              </a:rPr>
              <a:t> in the left hand. </a:t>
            </a: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Mild </a:t>
            </a:r>
            <a:r>
              <a:rPr lang="en-US" sz="2800" dirty="0" err="1">
                <a:latin typeface="Times New Roman" charset="0"/>
                <a:ea typeface="Times New Roman" charset="0"/>
                <a:cs typeface="Times New Roman" charset="0"/>
              </a:rPr>
              <a:t>paraparesis</a:t>
            </a:r>
            <a:r>
              <a:rPr lang="en-US" sz="2800" dirty="0">
                <a:latin typeface="Times New Roman" charset="0"/>
                <a:ea typeface="Times New Roman" charset="0"/>
                <a:cs typeface="Times New Roman" charset="0"/>
              </a:rPr>
              <a:t> is noted in both legs without severe spasticity</a:t>
            </a:r>
            <a:r>
              <a:rPr lang="en-US" sz="2800" dirty="0" smtClean="0">
                <a:latin typeface="Times New Roman" charset="0"/>
                <a:ea typeface="Times New Roman" charset="0"/>
                <a:cs typeface="Times New Roman" charset="0"/>
              </a:rPr>
              <a:t>.</a:t>
            </a: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endParaRPr lang="en-US" sz="2800" dirty="0"/>
          </a:p>
        </p:txBody>
      </p:sp>
    </p:spTree>
    <p:extLst>
      <p:ext uri="{BB962C8B-B14F-4D97-AF65-F5344CB8AC3E}">
        <p14:creationId xmlns="" xmlns:p14="http://schemas.microsoft.com/office/powerpoint/2010/main" val="339884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61" y="365125"/>
            <a:ext cx="11732820" cy="6261306"/>
          </a:xfrm>
        </p:spPr>
        <p:txBody>
          <a:bodyPr>
            <a:normAutofit/>
          </a:bodyPr>
          <a:lstStyle/>
          <a:p>
            <a:r>
              <a:rPr lang="en-US" sz="2800" b="1" u="sng" dirty="0">
                <a:latin typeface="Times New Roman" charset="0"/>
                <a:ea typeface="Times New Roman" charset="0"/>
                <a:cs typeface="Times New Roman" charset="0"/>
              </a:rPr>
              <a:t>IS THE NEUROPATHY AXONAL OR DEMYELINATING ON CLINICAL GROUNDS</a:t>
            </a:r>
            <a:r>
              <a:rPr lang="en-US" sz="2800" b="1" u="sng" dirty="0" smtClean="0">
                <a:latin typeface="Times New Roman" charset="0"/>
                <a:ea typeface="Times New Roman" charset="0"/>
                <a:cs typeface="Times New Roman" charset="0"/>
              </a:rPr>
              <a:t>?</a:t>
            </a:r>
            <a:br>
              <a:rPr lang="en-US" sz="28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Clinically it is difficult to diagnose each of this variety </a:t>
            </a:r>
            <a:r>
              <a:rPr lang="en-US" sz="2400" dirty="0">
                <a:latin typeface="Times New Roman" charset="0"/>
                <a:ea typeface="Times New Roman" charset="0"/>
                <a:cs typeface="Times New Roman" charset="0"/>
              </a:rPr>
              <a:t>with any degree of accuracy and </a:t>
            </a:r>
            <a:r>
              <a:rPr lang="en-US" sz="2400" dirty="0" smtClean="0">
                <a:latin typeface="Times New Roman" charset="0"/>
                <a:ea typeface="Times New Roman" charset="0"/>
                <a:cs typeface="Times New Roman" charset="0"/>
              </a:rPr>
              <a:t>therefore a </a:t>
            </a:r>
            <a:r>
              <a:rPr lang="en-US" sz="2400" dirty="0" err="1" smtClean="0">
                <a:latin typeface="Times New Roman" charset="0"/>
                <a:ea typeface="Times New Roman" charset="0"/>
                <a:cs typeface="Times New Roman" charset="0"/>
              </a:rPr>
              <a:t>neurophysiological</a:t>
            </a:r>
            <a:r>
              <a:rPr lang="en-US" sz="2400" dirty="0" smtClean="0">
                <a:latin typeface="Times New Roman" charset="0"/>
                <a:ea typeface="Times New Roman" charset="0"/>
                <a:cs typeface="Times New Roman" charset="0"/>
              </a:rPr>
              <a:t> examination </a:t>
            </a:r>
            <a:r>
              <a:rPr lang="en-US" sz="2400" dirty="0">
                <a:latin typeface="Times New Roman" charset="0"/>
                <a:ea typeface="Times New Roman" charset="0"/>
                <a:cs typeface="Times New Roman" charset="0"/>
              </a:rPr>
              <a:t>with measurement of conduction velocities in several nerves</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measurement of sensory action potentials, and measurement of distal latencies and F wave </a:t>
            </a:r>
            <a:r>
              <a:rPr lang="en-US" sz="2400" dirty="0" smtClean="0">
                <a:latin typeface="Times New Roman" charset="0"/>
                <a:ea typeface="Times New Roman" charset="0"/>
                <a:cs typeface="Times New Roman" charset="0"/>
              </a:rPr>
              <a:t>latencies are required.</a:t>
            </a:r>
            <a:br>
              <a:rPr lang="en-US" sz="2400" dirty="0" smtClean="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
            </a:r>
            <a:br>
              <a:rPr lang="en-US" sz="2400" b="1" u="sng" dirty="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However some clinical clues like:-</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solidFill>
                  <a:schemeClr val="dk1"/>
                </a:solidFill>
                <a:latin typeface="Times New Roman" charset="0"/>
                <a:ea typeface="Times New Roman" charset="0"/>
                <a:cs typeface="Times New Roman" charset="0"/>
              </a:rPr>
              <a:t>-</a:t>
            </a:r>
            <a:r>
              <a:rPr lang="en-US" sz="2400" dirty="0" smtClean="0">
                <a:solidFill>
                  <a:schemeClr val="dk1"/>
                </a:solidFill>
                <a:latin typeface="Times New Roman" charset="0"/>
                <a:ea typeface="Times New Roman" charset="0"/>
                <a:cs typeface="Times New Roman" charset="0"/>
              </a:rPr>
              <a:t>Loss </a:t>
            </a:r>
            <a:r>
              <a:rPr lang="en-US" sz="2400" dirty="0">
                <a:solidFill>
                  <a:schemeClr val="dk1"/>
                </a:solidFill>
                <a:latin typeface="Times New Roman" charset="0"/>
                <a:ea typeface="Times New Roman" charset="0"/>
                <a:cs typeface="Times New Roman" charset="0"/>
              </a:rPr>
              <a:t>of reflexes in muscles that are not particularly weak or wasted is a classic feature of </a:t>
            </a:r>
            <a:r>
              <a:rPr lang="en-US" sz="2400" dirty="0" smtClean="0">
                <a:solidFill>
                  <a:schemeClr val="dk1"/>
                </a:solidFill>
                <a:latin typeface="Times New Roman" charset="0"/>
                <a:ea typeface="Times New Roman" charset="0"/>
                <a:cs typeface="Times New Roman" charset="0"/>
              </a:rPr>
              <a:t>demyelination</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a:t>
            </a:r>
            <a:r>
              <a:rPr lang="en-US" sz="2400" dirty="0" smtClean="0">
                <a:solidFill>
                  <a:schemeClr val="dk1"/>
                </a:solidFill>
                <a:latin typeface="Times New Roman" charset="0"/>
                <a:ea typeface="Times New Roman" charset="0"/>
                <a:cs typeface="Times New Roman" charset="0"/>
              </a:rPr>
              <a:t> </a:t>
            </a:r>
            <a:r>
              <a:rPr lang="en-US" sz="2400" dirty="0">
                <a:solidFill>
                  <a:schemeClr val="dk1"/>
                </a:solidFill>
                <a:latin typeface="Times New Roman" charset="0"/>
                <a:ea typeface="Times New Roman" charset="0"/>
                <a:cs typeface="Times New Roman" charset="0"/>
              </a:rPr>
              <a:t>S</a:t>
            </a:r>
            <a:r>
              <a:rPr lang="en-US" sz="2400" dirty="0" smtClean="0">
                <a:solidFill>
                  <a:schemeClr val="dk1"/>
                </a:solidFill>
                <a:latin typeface="Times New Roman" charset="0"/>
                <a:ea typeface="Times New Roman" charset="0"/>
                <a:cs typeface="Times New Roman" charset="0"/>
              </a:rPr>
              <a:t>elective </a:t>
            </a:r>
            <a:r>
              <a:rPr lang="en-US" sz="2400" dirty="0">
                <a:solidFill>
                  <a:schemeClr val="dk1"/>
                </a:solidFill>
                <a:latin typeface="Times New Roman" charset="0"/>
                <a:ea typeface="Times New Roman" charset="0"/>
                <a:cs typeface="Times New Roman" charset="0"/>
              </a:rPr>
              <a:t>loss of the ankle jerk reflex in the presence of wasting and weakness of the foot is more typical of an axonal </a:t>
            </a:r>
            <a:r>
              <a:rPr lang="en-US" sz="2400" dirty="0" smtClean="0">
                <a:solidFill>
                  <a:schemeClr val="dk1"/>
                </a:solidFill>
                <a:latin typeface="Times New Roman" charset="0"/>
                <a:ea typeface="Times New Roman" charset="0"/>
                <a:cs typeface="Times New Roman" charset="0"/>
              </a:rPr>
              <a:t>damage.</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481705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2" y="185531"/>
            <a:ext cx="11582400" cy="6930886"/>
          </a:xfrm>
        </p:spPr>
        <p:txBody>
          <a:bodyPr>
            <a:normAutofit fontScale="90000"/>
          </a:bodyPr>
          <a:lstStyle/>
          <a:p>
            <a:r>
              <a:rPr lang="en-US" sz="2000" b="1" u="sng" dirty="0" smtClean="0">
                <a:latin typeface="Times New Roman" charset="0"/>
                <a:ea typeface="Times New Roman" charset="0"/>
                <a:cs typeface="Times New Roman" charset="0"/>
              </a:rPr>
              <a:t/>
            </a:r>
            <a:br>
              <a:rPr lang="en-US" sz="2000" b="1" u="sng" dirty="0" smtClean="0">
                <a:latin typeface="Times New Roman" charset="0"/>
                <a:ea typeface="Times New Roman" charset="0"/>
                <a:cs typeface="Times New Roman" charset="0"/>
              </a:rPr>
            </a:br>
            <a:r>
              <a:rPr lang="en-US" sz="2000" b="1" u="sng" dirty="0">
                <a:latin typeface="Times New Roman" charset="0"/>
                <a:ea typeface="Times New Roman" charset="0"/>
                <a:cs typeface="Times New Roman" charset="0"/>
              </a:rPr>
              <a:t/>
            </a:r>
            <a:br>
              <a:rPr lang="en-US" sz="2000" b="1" u="sng" dirty="0">
                <a:latin typeface="Times New Roman" charset="0"/>
                <a:ea typeface="Times New Roman" charset="0"/>
                <a:cs typeface="Times New Roman" charset="0"/>
              </a:rPr>
            </a:br>
            <a:r>
              <a:rPr lang="en-US" sz="2000" b="1" u="sng" dirty="0" smtClean="0">
                <a:latin typeface="Times New Roman" charset="0"/>
                <a:ea typeface="Times New Roman" charset="0"/>
                <a:cs typeface="Times New Roman" charset="0"/>
              </a:rPr>
              <a:t/>
            </a:r>
            <a:br>
              <a:rPr lang="en-US" sz="2000" b="1" u="sng" dirty="0" smtClean="0">
                <a:latin typeface="Times New Roman" charset="0"/>
                <a:ea typeface="Times New Roman" charset="0"/>
                <a:cs typeface="Times New Roman" charset="0"/>
              </a:rPr>
            </a:br>
            <a:r>
              <a:rPr lang="en-US" sz="2000" b="1" u="sng" dirty="0">
                <a:latin typeface="Times New Roman" charset="0"/>
                <a:ea typeface="Times New Roman" charset="0"/>
                <a:cs typeface="Times New Roman" charset="0"/>
              </a:rPr>
              <a:t/>
            </a:r>
            <a:br>
              <a:rPr lang="en-US" sz="2000" b="1" u="sng" dirty="0">
                <a:latin typeface="Times New Roman" charset="0"/>
                <a:ea typeface="Times New Roman" charset="0"/>
                <a:cs typeface="Times New Roman" charset="0"/>
              </a:rPr>
            </a:br>
            <a:r>
              <a:rPr lang="en-US" sz="2000" b="1" u="sng" dirty="0" smtClean="0">
                <a:latin typeface="Times New Roman" charset="0"/>
                <a:ea typeface="Times New Roman" charset="0"/>
                <a:cs typeface="Times New Roman" charset="0"/>
              </a:rPr>
              <a:t/>
            </a:r>
            <a:br>
              <a:rPr lang="en-US" sz="2000" b="1" u="sng" dirty="0" smtClean="0">
                <a:latin typeface="Times New Roman" charset="0"/>
                <a:ea typeface="Times New Roman" charset="0"/>
                <a:cs typeface="Times New Roman" charset="0"/>
              </a:rPr>
            </a:br>
            <a:r>
              <a:rPr lang="en-US" sz="2700" b="1" u="sng" dirty="0" smtClean="0">
                <a:latin typeface="Times New Roman" charset="0"/>
                <a:ea typeface="Times New Roman" charset="0"/>
                <a:cs typeface="Times New Roman" charset="0"/>
              </a:rPr>
              <a:t>CLINICAL </a:t>
            </a:r>
            <a:r>
              <a:rPr lang="en-US" sz="2700" b="1" u="sng" dirty="0">
                <a:latin typeface="Times New Roman" charset="0"/>
                <a:ea typeface="Times New Roman" charset="0"/>
                <a:cs typeface="Times New Roman" charset="0"/>
              </a:rPr>
              <a:t>MANIFESTATIONS </a:t>
            </a:r>
            <a:r>
              <a:rPr lang="en-US" sz="2700" b="1" u="sng" dirty="0" smtClean="0">
                <a:latin typeface="Times New Roman" charset="0"/>
                <a:ea typeface="Times New Roman" charset="0"/>
                <a:cs typeface="Times New Roman" charset="0"/>
              </a:rPr>
              <a:t>OF MS:-</a:t>
            </a:r>
            <a:r>
              <a:rPr lang="en-US" sz="2200" b="1" u="sng" dirty="0" smtClean="0">
                <a:latin typeface="Times New Roman" charset="0"/>
                <a:ea typeface="Times New Roman" charset="0"/>
                <a:cs typeface="Times New Roman" charset="0"/>
              </a:rPr>
              <a:t/>
            </a:r>
            <a:br>
              <a:rPr lang="en-US" sz="2200" b="1" u="sng" dirty="0" smtClean="0">
                <a:latin typeface="Times New Roman" charset="0"/>
                <a:ea typeface="Times New Roman" charset="0"/>
                <a:cs typeface="Times New Roman" charset="0"/>
              </a:rPr>
            </a:br>
            <a:r>
              <a:rPr lang="en-US" sz="2200" dirty="0"/>
              <a:t/>
            </a:r>
            <a:br>
              <a:rPr lang="en-US" sz="2200" dirty="0"/>
            </a:br>
            <a:r>
              <a:rPr lang="en-US" sz="2200" dirty="0">
                <a:latin typeface="Times New Roman" charset="0"/>
                <a:ea typeface="Times New Roman" charset="0"/>
                <a:cs typeface="Times New Roman" charset="0"/>
              </a:rPr>
              <a:t>The onset of MS may be abrupt or insidious. Symptoms may be severe or seem so trivial that a patient may not seek medical attention for months or years </a:t>
            </a:r>
            <a:r>
              <a:rPr lang="en-US" sz="2200" dirty="0" smtClean="0">
                <a:latin typeface="Times New Roman" charset="0"/>
                <a:ea typeface="Times New Roman" charset="0"/>
                <a:cs typeface="Times New Roman" charset="0"/>
              </a:rPr>
              <a:t>.</a:t>
            </a:r>
            <a:br>
              <a:rPr lang="en-US" sz="2200" dirty="0" smtClean="0">
                <a:latin typeface="Times New Roman" charset="0"/>
                <a:ea typeface="Times New Roman" charset="0"/>
                <a:cs typeface="Times New Roman" charset="0"/>
              </a:rPr>
            </a:br>
            <a:r>
              <a:rPr lang="en-US" sz="2200" dirty="0">
                <a:latin typeface="Times New Roman" charset="0"/>
                <a:ea typeface="Times New Roman" charset="0"/>
                <a:cs typeface="Times New Roman" charset="0"/>
              </a:rPr>
              <a:t/>
            </a:r>
            <a:br>
              <a:rPr lang="en-US" sz="2200" dirty="0">
                <a:latin typeface="Times New Roman" charset="0"/>
                <a:ea typeface="Times New Roman" charset="0"/>
                <a:cs typeface="Times New Roman" charset="0"/>
              </a:rPr>
            </a:br>
            <a:r>
              <a:rPr lang="en-US" sz="2200" dirty="0">
                <a:latin typeface="Times New Roman" charset="0"/>
                <a:ea typeface="Times New Roman" charset="0"/>
                <a:cs typeface="Times New Roman" charset="0"/>
              </a:rPr>
              <a:t>Symptoms </a:t>
            </a:r>
            <a:r>
              <a:rPr lang="en-US" sz="2200" dirty="0" smtClean="0">
                <a:latin typeface="Times New Roman" charset="0"/>
                <a:ea typeface="Times New Roman" charset="0"/>
                <a:cs typeface="Times New Roman" charset="0"/>
              </a:rPr>
              <a:t>of </a:t>
            </a:r>
            <a:r>
              <a:rPr lang="en-US" sz="2200" dirty="0">
                <a:latin typeface="Times New Roman" charset="0"/>
                <a:ea typeface="Times New Roman" charset="0"/>
                <a:cs typeface="Times New Roman" charset="0"/>
              </a:rPr>
              <a:t>extremely varied and depend on the location and severity of lesions within the CNS </a:t>
            </a:r>
            <a:r>
              <a:rPr lang="en-US" sz="2200" b="1" dirty="0">
                <a:latin typeface="Times New Roman" charset="0"/>
                <a:ea typeface="Times New Roman" charset="0"/>
                <a:cs typeface="Times New Roman" charset="0"/>
              </a:rPr>
              <a:t>.</a:t>
            </a:r>
            <a:r>
              <a:rPr lang="en-US" sz="2200" dirty="0" smtClean="0">
                <a:latin typeface="Times New Roman" charset="0"/>
                <a:ea typeface="Times New Roman" charset="0"/>
                <a:cs typeface="Times New Roman" charset="0"/>
              </a:rPr>
              <a:t> </a:t>
            </a:r>
            <a:br>
              <a:rPr lang="en-US" sz="2200" dirty="0" smtClean="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
            </a:r>
            <a:br>
              <a:rPr lang="en-US" sz="2200" dirty="0" smtClean="0">
                <a:latin typeface="Times New Roman" charset="0"/>
                <a:ea typeface="Times New Roman" charset="0"/>
                <a:cs typeface="Times New Roman" charset="0"/>
              </a:rPr>
            </a:br>
            <a:r>
              <a:rPr lang="en-US" sz="2200" b="1" u="sng" dirty="0" smtClean="0">
                <a:latin typeface="Times New Roman" charset="0"/>
                <a:ea typeface="Times New Roman" charset="0"/>
                <a:cs typeface="Times New Roman" charset="0"/>
              </a:rPr>
              <a:t>Sensory </a:t>
            </a:r>
            <a:r>
              <a:rPr lang="en-US" sz="2200" b="1" u="sng" dirty="0">
                <a:latin typeface="Times New Roman" charset="0"/>
                <a:ea typeface="Times New Roman" charset="0"/>
                <a:cs typeface="Times New Roman" charset="0"/>
              </a:rPr>
              <a:t>symptoms </a:t>
            </a:r>
            <a:r>
              <a:rPr lang="en-US" sz="2200" dirty="0">
                <a:latin typeface="Times New Roman" charset="0"/>
                <a:ea typeface="Times New Roman" charset="0"/>
                <a:cs typeface="Times New Roman" charset="0"/>
              </a:rPr>
              <a:t>are varied and </a:t>
            </a:r>
            <a:r>
              <a:rPr lang="en-US" sz="2200" dirty="0" smtClean="0">
                <a:latin typeface="Times New Roman" charset="0"/>
                <a:ea typeface="Times New Roman" charset="0"/>
                <a:cs typeface="Times New Roman" charset="0"/>
              </a:rPr>
              <a:t>include </a:t>
            </a:r>
            <a:r>
              <a:rPr lang="mr-IN" sz="2200" dirty="0" smtClean="0">
                <a:latin typeface="Times New Roman" charset="0"/>
                <a:ea typeface="Times New Roman" charset="0"/>
                <a:cs typeface="Times New Roman" charset="0"/>
              </a:rPr>
              <a:t>–</a:t>
            </a:r>
            <a:r>
              <a:rPr lang="en-CA" sz="2200" dirty="0" smtClean="0">
                <a:latin typeface="Times New Roman" charset="0"/>
                <a:ea typeface="Times New Roman" charset="0"/>
                <a:cs typeface="Times New Roman" charset="0"/>
              </a:rPr>
              <a:t/>
            </a:r>
            <a:br>
              <a:rPr lang="en-CA" sz="2200" dirty="0" smtClean="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
            </a:r>
            <a:br>
              <a:rPr lang="en-US" sz="2200" dirty="0" smtClean="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a:t>
            </a:r>
            <a:r>
              <a:rPr lang="en-US" sz="2200" dirty="0" err="1">
                <a:latin typeface="Times New Roman" charset="0"/>
                <a:ea typeface="Times New Roman" charset="0"/>
                <a:cs typeface="Times New Roman" charset="0"/>
              </a:rPr>
              <a:t>P</a:t>
            </a:r>
            <a:r>
              <a:rPr lang="en-US" sz="2200" dirty="0" err="1" smtClean="0">
                <a:latin typeface="Times New Roman" charset="0"/>
                <a:ea typeface="Times New Roman" charset="0"/>
                <a:cs typeface="Times New Roman" charset="0"/>
              </a:rPr>
              <a:t>aresthesias</a:t>
            </a:r>
            <a:r>
              <a:rPr lang="en-US" sz="2200" dirty="0" smtClean="0">
                <a:latin typeface="Times New Roman" charset="0"/>
                <a:ea typeface="Times New Roman" charset="0"/>
                <a:cs typeface="Times New Roman" charset="0"/>
              </a:rPr>
              <a:t> </a:t>
            </a:r>
            <a:r>
              <a:rPr lang="en-US" sz="2200" dirty="0">
                <a:latin typeface="Times New Roman" charset="0"/>
                <a:ea typeface="Times New Roman" charset="0"/>
                <a:cs typeface="Times New Roman" charset="0"/>
              </a:rPr>
              <a:t>(e.g., </a:t>
            </a:r>
            <a:r>
              <a:rPr lang="en-US" sz="2200" dirty="0" smtClean="0">
                <a:latin typeface="Times New Roman" charset="0"/>
                <a:ea typeface="Times New Roman" charset="0"/>
                <a:cs typeface="Times New Roman" charset="0"/>
              </a:rPr>
              <a:t>tingling, </a:t>
            </a:r>
            <a:r>
              <a:rPr lang="en-US" sz="2200" dirty="0">
                <a:latin typeface="Times New Roman" charset="0"/>
                <a:ea typeface="Times New Roman" charset="0"/>
                <a:cs typeface="Times New Roman" charset="0"/>
              </a:rPr>
              <a:t>prickling sensations, </a:t>
            </a:r>
            <a:r>
              <a:rPr lang="en-US" sz="2200" dirty="0" err="1">
                <a:latin typeface="Times New Roman" charset="0"/>
                <a:ea typeface="Times New Roman" charset="0"/>
                <a:cs typeface="Times New Roman" charset="0"/>
              </a:rPr>
              <a:t>formications</a:t>
            </a:r>
            <a:r>
              <a:rPr lang="en-US" sz="2200" dirty="0">
                <a:latin typeface="Times New Roman" charset="0"/>
                <a:ea typeface="Times New Roman" charset="0"/>
                <a:cs typeface="Times New Roman" charset="0"/>
              </a:rPr>
              <a:t>, “pins and needles,” or painful </a:t>
            </a:r>
            <a:r>
              <a:rPr lang="en-US" sz="2200" dirty="0" smtClean="0">
                <a:latin typeface="Times New Roman" charset="0"/>
                <a:ea typeface="Times New Roman" charset="0"/>
                <a:cs typeface="Times New Roman" charset="0"/>
              </a:rPr>
              <a:t>burning )</a:t>
            </a:r>
            <a:br>
              <a:rPr lang="en-US" sz="2200" dirty="0" smtClean="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 </a:t>
            </a:r>
            <a:br>
              <a:rPr lang="en-US" sz="2200" dirty="0" smtClean="0">
                <a:latin typeface="Times New Roman" charset="0"/>
                <a:ea typeface="Times New Roman" charset="0"/>
                <a:cs typeface="Times New Roman" charset="0"/>
              </a:rPr>
            </a:br>
            <a:r>
              <a:rPr lang="en-US" sz="2200" dirty="0">
                <a:latin typeface="Times New Roman" charset="0"/>
                <a:ea typeface="Times New Roman" charset="0"/>
                <a:cs typeface="Times New Roman" charset="0"/>
              </a:rPr>
              <a:t>-</a:t>
            </a:r>
            <a:r>
              <a:rPr lang="en-US" sz="2200" dirty="0" smtClean="0">
                <a:latin typeface="Times New Roman" charset="0"/>
                <a:ea typeface="Times New Roman" charset="0"/>
                <a:cs typeface="Times New Roman" charset="0"/>
              </a:rPr>
              <a:t> </a:t>
            </a:r>
            <a:r>
              <a:rPr lang="en-US" sz="2200" dirty="0" err="1">
                <a:latin typeface="Times New Roman" charset="0"/>
                <a:ea typeface="Times New Roman" charset="0"/>
                <a:cs typeface="Times New Roman" charset="0"/>
              </a:rPr>
              <a:t>H</a:t>
            </a:r>
            <a:r>
              <a:rPr lang="en-US" sz="2200" dirty="0" err="1" smtClean="0">
                <a:latin typeface="Times New Roman" charset="0"/>
                <a:ea typeface="Times New Roman" charset="0"/>
                <a:cs typeface="Times New Roman" charset="0"/>
              </a:rPr>
              <a:t>ypesthesia</a:t>
            </a:r>
            <a:r>
              <a:rPr lang="en-US" sz="2200" dirty="0" smtClean="0">
                <a:latin typeface="Times New Roman" charset="0"/>
                <a:ea typeface="Times New Roman" charset="0"/>
                <a:cs typeface="Times New Roman" charset="0"/>
              </a:rPr>
              <a:t> </a:t>
            </a:r>
            <a:r>
              <a:rPr lang="en-US" sz="2200" dirty="0">
                <a:latin typeface="Times New Roman" charset="0"/>
                <a:ea typeface="Times New Roman" charset="0"/>
                <a:cs typeface="Times New Roman" charset="0"/>
              </a:rPr>
              <a:t>(e.g., reduced sensation, numbness, or a “dead” feeling). </a:t>
            </a:r>
            <a:r>
              <a:rPr lang="en-US" sz="2200" dirty="0" smtClean="0">
                <a:latin typeface="Times New Roman" charset="0"/>
                <a:ea typeface="Times New Roman" charset="0"/>
                <a:cs typeface="Times New Roman" charset="0"/>
              </a:rPr>
              <a:t/>
            </a:r>
            <a:br>
              <a:rPr lang="en-US" sz="2200" dirty="0" smtClean="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
            </a:r>
            <a:br>
              <a:rPr lang="en-US" sz="2200" dirty="0" smtClean="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-Unpleasant </a:t>
            </a:r>
            <a:r>
              <a:rPr lang="en-US" sz="2200" dirty="0">
                <a:latin typeface="Times New Roman" charset="0"/>
                <a:ea typeface="Times New Roman" charset="0"/>
                <a:cs typeface="Times New Roman" charset="0"/>
              </a:rPr>
              <a:t>sensations (e.g., feelings that body parts are swollen, wet, raw, or tightly wrapped</a:t>
            </a:r>
            <a:r>
              <a:rPr lang="en-US" sz="2200" dirty="0" smtClean="0">
                <a:latin typeface="Times New Roman" charset="0"/>
                <a:ea typeface="Times New Roman" charset="0"/>
                <a:cs typeface="Times New Roman" charset="0"/>
              </a:rPr>
              <a:t>)</a:t>
            </a:r>
            <a:br>
              <a:rPr lang="en-US" sz="2200" dirty="0" smtClean="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 </a:t>
            </a:r>
            <a:br>
              <a:rPr lang="en-US" sz="2200" dirty="0" smtClean="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 </a:t>
            </a:r>
            <a:r>
              <a:rPr lang="en-US" sz="2200" dirty="0">
                <a:latin typeface="Times New Roman" charset="0"/>
                <a:ea typeface="Times New Roman" charset="0"/>
                <a:cs typeface="Times New Roman" charset="0"/>
              </a:rPr>
              <a:t>Sensory impairment of the trunk and legs below a horizontal line on the torso (a sensory level) indicates that the spinal cord is the origin of the sensory disturbance. It is often accompanied by a </a:t>
            </a:r>
            <a:r>
              <a:rPr lang="en-US" sz="2200" dirty="0" smtClean="0">
                <a:latin typeface="Times New Roman" charset="0"/>
                <a:ea typeface="Times New Roman" charset="0"/>
                <a:cs typeface="Times New Roman" charset="0"/>
              </a:rPr>
              <a:t>band-like sensation </a:t>
            </a:r>
            <a:r>
              <a:rPr lang="en-US" sz="2200" dirty="0">
                <a:latin typeface="Times New Roman" charset="0"/>
                <a:ea typeface="Times New Roman" charset="0"/>
                <a:cs typeface="Times New Roman" charset="0"/>
              </a:rPr>
              <a:t>of tightness around the torso. </a:t>
            </a:r>
            <a:r>
              <a:rPr lang="en-US" sz="2200" dirty="0" smtClean="0">
                <a:latin typeface="Times New Roman" charset="0"/>
                <a:ea typeface="Times New Roman" charset="0"/>
                <a:cs typeface="Times New Roman" charset="0"/>
              </a:rPr>
              <a:t/>
            </a:r>
            <a:br>
              <a:rPr lang="en-US" sz="2200" dirty="0" smtClean="0">
                <a:latin typeface="Times New Roman" charset="0"/>
                <a:ea typeface="Times New Roman" charset="0"/>
                <a:cs typeface="Times New Roman" charset="0"/>
              </a:rPr>
            </a:br>
            <a:r>
              <a:rPr lang="en-US" sz="2200" dirty="0">
                <a:latin typeface="Times New Roman" charset="0"/>
                <a:ea typeface="Times New Roman" charset="0"/>
                <a:cs typeface="Times New Roman" charset="0"/>
              </a:rPr>
              <a:t/>
            </a:r>
            <a:br>
              <a:rPr lang="en-US" sz="2200" dirty="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
            </a:r>
            <a:br>
              <a:rPr lang="en-US" sz="2200" dirty="0" smtClean="0">
                <a:latin typeface="Times New Roman" charset="0"/>
                <a:ea typeface="Times New Roman" charset="0"/>
                <a:cs typeface="Times New Roman" charset="0"/>
              </a:rPr>
            </a:br>
            <a:r>
              <a:rPr lang="en-US" sz="2200" dirty="0">
                <a:latin typeface="Times New Roman" charset="0"/>
                <a:ea typeface="Times New Roman" charset="0"/>
                <a:cs typeface="Times New Roman" charset="0"/>
              </a:rPr>
              <a:t/>
            </a:r>
            <a:br>
              <a:rPr lang="en-US" sz="2200" dirty="0">
                <a:latin typeface="Times New Roman" charset="0"/>
                <a:ea typeface="Times New Roman" charset="0"/>
                <a:cs typeface="Times New Roman" charset="0"/>
              </a:rPr>
            </a:br>
            <a:r>
              <a:rPr lang="en-US" sz="2200" dirty="0" smtClean="0">
                <a:latin typeface="Times New Roman" charset="0"/>
                <a:ea typeface="Times New Roman" charset="0"/>
                <a:cs typeface="Times New Roman" charset="0"/>
              </a:rPr>
              <a:t/>
            </a:r>
            <a:br>
              <a:rPr lang="en-US" sz="2200" dirty="0" smtClean="0">
                <a:latin typeface="Times New Roman" charset="0"/>
                <a:ea typeface="Times New Roman" charset="0"/>
                <a:cs typeface="Times New Roman" charset="0"/>
              </a:rPr>
            </a:br>
            <a:r>
              <a:rPr lang="en-US" sz="2200" dirty="0">
                <a:latin typeface="Times New Roman" charset="0"/>
                <a:ea typeface="Times New Roman" charset="0"/>
                <a:cs typeface="Times New Roman" charset="0"/>
              </a:rPr>
              <a:t/>
            </a:r>
            <a:br>
              <a:rPr lang="en-US" sz="2200" dirty="0">
                <a:latin typeface="Times New Roman" charset="0"/>
                <a:ea typeface="Times New Roman" charset="0"/>
                <a:cs typeface="Times New Roman" charset="0"/>
              </a:rPr>
            </a:br>
            <a:r>
              <a:rPr lang="en-US" sz="2200" dirty="0">
                <a:latin typeface="Times New Roman" charset="0"/>
                <a:ea typeface="Times New Roman" charset="0"/>
                <a:cs typeface="Times New Roman" charset="0"/>
              </a:rPr>
              <a:t/>
            </a:r>
            <a:br>
              <a:rPr lang="en-US" sz="2200" dirty="0">
                <a:latin typeface="Times New Roman" charset="0"/>
                <a:ea typeface="Times New Roman" charset="0"/>
                <a:cs typeface="Times New Roman" charset="0"/>
              </a:rPr>
            </a:br>
            <a:r>
              <a:rPr lang="en-US" sz="2000" dirty="0" smtClean="0">
                <a:latin typeface="Times New Roman" charset="0"/>
                <a:ea typeface="Times New Roman" charset="0"/>
                <a:cs typeface="Times New Roman" charset="0"/>
              </a:rPr>
              <a:t/>
            </a:r>
            <a:br>
              <a:rPr lang="en-US" sz="2000" dirty="0" smtClean="0">
                <a:latin typeface="Times New Roman" charset="0"/>
                <a:ea typeface="Times New Roman" charset="0"/>
                <a:cs typeface="Times New Roman" charset="0"/>
              </a:rPr>
            </a:br>
            <a:r>
              <a:rPr lang="en-US" sz="2000" dirty="0" smtClean="0">
                <a:latin typeface="Times New Roman" charset="0"/>
                <a:ea typeface="Times New Roman" charset="0"/>
                <a:cs typeface="Times New Roman" charset="0"/>
              </a:rPr>
              <a:t> </a:t>
            </a: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996744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365125"/>
            <a:ext cx="11728174" cy="6492875"/>
          </a:xfrm>
        </p:spPr>
        <p:txBody>
          <a:bodyPr>
            <a:noAutofit/>
          </a:bodyPr>
          <a:lstStyle/>
          <a:p>
            <a:r>
              <a:rPr lang="en-US" sz="2400" b="1" dirty="0" smtClean="0">
                <a:latin typeface="Times New Roman" charset="0"/>
                <a:ea typeface="Times New Roman" charset="0"/>
                <a:cs typeface="Times New Roman" charset="0"/>
              </a:rPr>
              <a:t/>
            </a:r>
            <a:br>
              <a:rPr lang="en-US" sz="2400" b="1" dirty="0" smtClean="0">
                <a:latin typeface="Times New Roman" charset="0"/>
                <a:ea typeface="Times New Roman" charset="0"/>
                <a:cs typeface="Times New Roman" charset="0"/>
              </a:rPr>
            </a:br>
            <a:r>
              <a:rPr lang="en-US" sz="2400" b="1" dirty="0" smtClean="0">
                <a:latin typeface="Times New Roman" charset="0"/>
                <a:ea typeface="Times New Roman" charset="0"/>
                <a:cs typeface="Times New Roman" charset="0"/>
              </a:rPr>
              <a:t>-Weakness </a:t>
            </a:r>
            <a:r>
              <a:rPr lang="en-US" sz="2400" b="1" dirty="0">
                <a:latin typeface="Times New Roman" charset="0"/>
                <a:ea typeface="Times New Roman" charset="0"/>
                <a:cs typeface="Times New Roman" charset="0"/>
              </a:rPr>
              <a:t>of the limbs </a:t>
            </a:r>
            <a:r>
              <a:rPr lang="en-US" sz="2400" b="1" dirty="0" smtClean="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the upper motor neuron type of weakness.</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b="1" dirty="0" smtClean="0">
                <a:latin typeface="Times New Roman" charset="0"/>
                <a:ea typeface="Times New Roman" charset="0"/>
                <a:cs typeface="Times New Roman" charset="0"/>
              </a:rPr>
              <a:t>Spasticity</a:t>
            </a:r>
            <a:r>
              <a:rPr lang="en-US" sz="2400" i="1" dirty="0" smtClean="0">
                <a:latin typeface="Times New Roman" charset="0"/>
                <a:ea typeface="Times New Roman" charset="0"/>
                <a:cs typeface="Times New Roman" charset="0"/>
              </a:rPr>
              <a:t> </a:t>
            </a:r>
            <a:r>
              <a:rPr lang="en-US" sz="2400" b="1"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is </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associated with spontaneous and movement-induced muscle spasms.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-Especially </a:t>
            </a:r>
            <a:r>
              <a:rPr lang="en-US" sz="2400" dirty="0">
                <a:latin typeface="Times New Roman" charset="0"/>
                <a:ea typeface="Times New Roman" charset="0"/>
                <a:cs typeface="Times New Roman" charset="0"/>
              </a:rPr>
              <a:t>in the legs.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-This spasticity </a:t>
            </a:r>
            <a:r>
              <a:rPr lang="en-US" sz="2400" dirty="0">
                <a:latin typeface="Times New Roman" charset="0"/>
                <a:ea typeface="Times New Roman" charset="0"/>
                <a:cs typeface="Times New Roman" charset="0"/>
              </a:rPr>
              <a:t>provides support for the body weight during </a:t>
            </a:r>
            <a:r>
              <a:rPr lang="en-US" sz="2400" dirty="0" smtClean="0">
                <a:latin typeface="Times New Roman" charset="0"/>
                <a:ea typeface="Times New Roman" charset="0"/>
                <a:cs typeface="Times New Roman" charset="0"/>
              </a:rPr>
              <a:t>ambulation, thus </a:t>
            </a:r>
            <a:r>
              <a:rPr lang="en-US" sz="2400" dirty="0">
                <a:latin typeface="Times New Roman" charset="0"/>
                <a:ea typeface="Times New Roman" charset="0"/>
                <a:cs typeface="Times New Roman" charset="0"/>
              </a:rPr>
              <a:t>treatment of </a:t>
            </a:r>
            <a:r>
              <a:rPr lang="en-US" sz="2400" dirty="0" smtClean="0">
                <a:latin typeface="Times New Roman" charset="0"/>
                <a:ea typeface="Times New Roman" charset="0"/>
                <a:cs typeface="Times New Roman" charset="0"/>
              </a:rPr>
              <a:t>	spasticity </a:t>
            </a:r>
            <a:r>
              <a:rPr lang="en-US" sz="2400" dirty="0">
                <a:latin typeface="Times New Roman" charset="0"/>
                <a:ea typeface="Times New Roman" charset="0"/>
                <a:cs typeface="Times New Roman" charset="0"/>
              </a:rPr>
              <a:t>may actually do more harm than good.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b="1" dirty="0" smtClean="0">
                <a:latin typeface="Times New Roman" charset="0"/>
                <a:ea typeface="Times New Roman" charset="0"/>
                <a:cs typeface="Times New Roman" charset="0"/>
              </a:rPr>
              <a:t>Optic </a:t>
            </a:r>
            <a:r>
              <a:rPr lang="en-US" sz="2400" b="1" dirty="0">
                <a:latin typeface="Times New Roman" charset="0"/>
                <a:ea typeface="Times New Roman" charset="0"/>
                <a:cs typeface="Times New Roman" charset="0"/>
              </a:rPr>
              <a:t>neuritis </a:t>
            </a:r>
            <a:r>
              <a:rPr lang="en-US" sz="2400" dirty="0">
                <a:latin typeface="Times New Roman" charset="0"/>
                <a:ea typeface="Times New Roman" charset="0"/>
                <a:cs typeface="Times New Roman" charset="0"/>
              </a:rPr>
              <a:t>(ON) presents as diminished visual acuity, dimness, or decreased color perception (desaturation) in the central field of vision.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Diplopia</a:t>
            </a:r>
            <a:r>
              <a:rPr lang="en-US" sz="2400" dirty="0" smtClean="0">
                <a:latin typeface="Times New Roman" charset="0"/>
                <a:ea typeface="Times New Roman" charset="0"/>
                <a:cs typeface="Times New Roman" charset="0"/>
              </a:rPr>
              <a:t> may result from </a:t>
            </a:r>
            <a:r>
              <a:rPr lang="en-US" sz="2400" dirty="0" err="1" smtClean="0">
                <a:latin typeface="Times New Roman" charset="0"/>
                <a:ea typeface="Times New Roman" charset="0"/>
                <a:cs typeface="Times New Roman" charset="0"/>
              </a:rPr>
              <a:t>internuclear</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ophthalmoplegia</a:t>
            </a:r>
            <a:r>
              <a:rPr lang="en-US" sz="2400" dirty="0" smtClean="0">
                <a:latin typeface="Times New Roman" charset="0"/>
                <a:ea typeface="Times New Roman" charset="0"/>
                <a:cs typeface="Times New Roman" charset="0"/>
              </a:rPr>
              <a:t> (INO) - consists of impaired   	adduction of one eye due to a lesion in the </a:t>
            </a:r>
            <a:r>
              <a:rPr lang="en-US" sz="2400" dirty="0" err="1" smtClean="0">
                <a:latin typeface="Times New Roman" charset="0"/>
                <a:ea typeface="Times New Roman" charset="0"/>
                <a:cs typeface="Times New Roman" charset="0"/>
              </a:rPr>
              <a:t>ipsilateral</a:t>
            </a:r>
            <a:r>
              <a:rPr lang="en-US" sz="2400" dirty="0" smtClean="0">
                <a:latin typeface="Times New Roman" charset="0"/>
                <a:ea typeface="Times New Roman" charset="0"/>
                <a:cs typeface="Times New Roman" charset="0"/>
              </a:rPr>
              <a:t> medial longitudinal fasciculus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-Other common gaze disturbances in MS include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(1) a horizontal gaze palsy,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(2) a “one and a half” syndrome (horizontal gaze palsy plus an INO),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(3) acquired </a:t>
            </a:r>
            <a:r>
              <a:rPr lang="en-US" sz="2400" dirty="0" err="1" smtClean="0">
                <a:latin typeface="Times New Roman" charset="0"/>
                <a:ea typeface="Times New Roman" charset="0"/>
                <a:cs typeface="Times New Roman" charset="0"/>
              </a:rPr>
              <a:t>pendular</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nystagmus</a:t>
            </a:r>
            <a:r>
              <a:rPr lang="en-US" sz="2400" dirty="0" smtClean="0">
                <a:latin typeface="Times New Roman" charset="0"/>
                <a:ea typeface="Times New Roman" charset="0"/>
                <a:cs typeface="Times New Roman" charset="0"/>
              </a:rPr>
              <a:t>.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endParaRPr lang="en-US" sz="2400" dirty="0"/>
          </a:p>
        </p:txBody>
      </p:sp>
    </p:spTree>
    <p:extLst>
      <p:ext uri="{BB962C8B-B14F-4D97-AF65-F5344CB8AC3E}">
        <p14:creationId xmlns:p14="http://schemas.microsoft.com/office/powerpoint/2010/main" xmlns="" val="1945988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92764"/>
            <a:ext cx="11781182" cy="6765235"/>
          </a:xfrm>
        </p:spPr>
        <p:txBody>
          <a:bodyPr>
            <a:normAutofit fontScale="90000"/>
          </a:bodyPr>
          <a:lstStyle/>
          <a:p>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r>
              <a:rPr lang="en-US" sz="2700" i="1" dirty="0"/>
              <a:t>-</a:t>
            </a:r>
            <a:r>
              <a:rPr lang="en-US" sz="2700" b="1" dirty="0" smtClean="0">
                <a:latin typeface="Times New Roman" charset="0"/>
                <a:ea typeface="Times New Roman" charset="0"/>
                <a:cs typeface="Times New Roman" charset="0"/>
              </a:rPr>
              <a:t>Bladder </a:t>
            </a:r>
            <a:r>
              <a:rPr lang="en-US" sz="2700" b="1" dirty="0">
                <a:latin typeface="Times New Roman" charset="0"/>
                <a:ea typeface="Times New Roman" charset="0"/>
                <a:cs typeface="Times New Roman" charset="0"/>
              </a:rPr>
              <a:t>dysfunction </a:t>
            </a:r>
            <a:r>
              <a:rPr lang="en-US" sz="2700" dirty="0">
                <a:latin typeface="Times New Roman" charset="0"/>
                <a:ea typeface="Times New Roman" charset="0"/>
                <a:cs typeface="Times New Roman" charset="0"/>
              </a:rPr>
              <a:t>is present in &gt;90% of MS </a:t>
            </a:r>
            <a:r>
              <a:rPr lang="en-US" sz="2700" dirty="0" smtClean="0">
                <a:latin typeface="Times New Roman" charset="0"/>
                <a:ea typeface="Times New Roman" charset="0"/>
                <a:cs typeface="Times New Roman" charset="0"/>
              </a:rPr>
              <a:t>patients.</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b="1" dirty="0" smtClean="0">
                <a:latin typeface="Times New Roman" charset="0"/>
                <a:ea typeface="Times New Roman" charset="0"/>
                <a:cs typeface="Times New Roman" charset="0"/>
              </a:rPr>
              <a:t>Detrusor hyper </a:t>
            </a:r>
            <a:r>
              <a:rPr lang="en-US" sz="2700" b="1" dirty="0" err="1" smtClean="0">
                <a:latin typeface="Times New Roman" charset="0"/>
                <a:ea typeface="Times New Roman" charset="0"/>
                <a:cs typeface="Times New Roman" charset="0"/>
              </a:rPr>
              <a:t>reflexia</a:t>
            </a:r>
            <a:r>
              <a:rPr lang="en-US" sz="2700" b="1" dirty="0">
                <a:latin typeface="Times New Roman" charset="0"/>
                <a:ea typeface="Times New Roman" charset="0"/>
                <a:cs typeface="Times New Roman" charset="0"/>
              </a:rPr>
              <a:t>, </a:t>
            </a:r>
            <a:r>
              <a:rPr lang="en-US" sz="2700" dirty="0">
                <a:latin typeface="Times New Roman" charset="0"/>
                <a:ea typeface="Times New Roman" charset="0"/>
                <a:cs typeface="Times New Roman" charset="0"/>
              </a:rPr>
              <a:t>due to impairment of </a:t>
            </a:r>
            <a:r>
              <a:rPr lang="en-US" sz="2700" dirty="0" err="1" smtClean="0">
                <a:latin typeface="Times New Roman" charset="0"/>
                <a:ea typeface="Times New Roman" charset="0"/>
                <a:cs typeface="Times New Roman" charset="0"/>
              </a:rPr>
              <a:t>suprasegmental</a:t>
            </a:r>
            <a:r>
              <a:rPr lang="en-US" sz="2700" dirty="0" smtClean="0">
                <a:latin typeface="Times New Roman" charset="0"/>
                <a:ea typeface="Times New Roman" charset="0"/>
                <a:cs typeface="Times New Roman" charset="0"/>
              </a:rPr>
              <a:t> </a:t>
            </a:r>
            <a:r>
              <a:rPr lang="en-US" sz="2700" dirty="0">
                <a:latin typeface="Times New Roman" charset="0"/>
                <a:ea typeface="Times New Roman" charset="0"/>
                <a:cs typeface="Times New Roman" charset="0"/>
              </a:rPr>
              <a:t>inhibition, causes urinary frequency, urgency, </a:t>
            </a:r>
            <a:r>
              <a:rPr lang="en-US" sz="2700" dirty="0" err="1">
                <a:latin typeface="Times New Roman" charset="0"/>
                <a:ea typeface="Times New Roman" charset="0"/>
                <a:cs typeface="Times New Roman" charset="0"/>
              </a:rPr>
              <a:t>nocturia</a:t>
            </a:r>
            <a:r>
              <a:rPr lang="en-US" sz="2700" dirty="0">
                <a:latin typeface="Times New Roman" charset="0"/>
                <a:ea typeface="Times New Roman" charset="0"/>
                <a:cs typeface="Times New Roman" charset="0"/>
              </a:rPr>
              <a:t>, and uncontrolled bladder emptying. </a:t>
            </a: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b="1" dirty="0" smtClean="0">
                <a:latin typeface="Times New Roman" charset="0"/>
                <a:ea typeface="Times New Roman" charset="0"/>
                <a:cs typeface="Times New Roman" charset="0"/>
              </a:rPr>
              <a:t>Detrusor </a:t>
            </a:r>
            <a:r>
              <a:rPr lang="en-US" sz="2700" b="1" dirty="0">
                <a:latin typeface="Times New Roman" charset="0"/>
                <a:ea typeface="Times New Roman" charset="0"/>
                <a:cs typeface="Times New Roman" charset="0"/>
              </a:rPr>
              <a:t>sphincter </a:t>
            </a:r>
            <a:r>
              <a:rPr lang="en-US" sz="2700" b="1" dirty="0" err="1" smtClean="0">
                <a:latin typeface="Times New Roman" charset="0"/>
                <a:ea typeface="Times New Roman" charset="0"/>
                <a:cs typeface="Times New Roman" charset="0"/>
              </a:rPr>
              <a:t>dys</a:t>
            </a:r>
            <a:r>
              <a:rPr lang="en-US" sz="2700" b="1" dirty="0" err="1">
                <a:latin typeface="Times New Roman" charset="0"/>
                <a:ea typeface="Times New Roman" charset="0"/>
                <a:cs typeface="Times New Roman" charset="0"/>
              </a:rPr>
              <a:t>-</a:t>
            </a:r>
            <a:r>
              <a:rPr lang="en-US" sz="2700" b="1" dirty="0" err="1" smtClean="0">
                <a:latin typeface="Times New Roman" charset="0"/>
                <a:ea typeface="Times New Roman" charset="0"/>
                <a:cs typeface="Times New Roman" charset="0"/>
              </a:rPr>
              <a:t>synergia</a:t>
            </a:r>
            <a:r>
              <a:rPr lang="en-US" sz="2700" dirty="0">
                <a:latin typeface="Times New Roman" charset="0"/>
                <a:ea typeface="Times New Roman" charset="0"/>
                <a:cs typeface="Times New Roman" charset="0"/>
              </a:rPr>
              <a:t>, due to loss of synchronization between detrusor and sphincter muscles, causes difficulty in initiating and/or stopping the urinary stream, producing hesitancy, urinary retention, overflow incontinence, and recurrent infection. </a:t>
            </a: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800" i="1" dirty="0" smtClean="0"/>
              <a:t>-</a:t>
            </a:r>
            <a:r>
              <a:rPr lang="en-US" sz="2700" b="1" dirty="0" smtClean="0">
                <a:latin typeface="Times New Roman" charset="0"/>
                <a:ea typeface="Times New Roman" charset="0"/>
                <a:cs typeface="Times New Roman" charset="0"/>
              </a:rPr>
              <a:t>Constipation</a:t>
            </a:r>
            <a:r>
              <a:rPr lang="en-US" sz="2700" dirty="0" smtClean="0">
                <a:latin typeface="Times New Roman" charset="0"/>
                <a:ea typeface="Times New Roman" charset="0"/>
                <a:cs typeface="Times New Roman" charset="0"/>
              </a:rPr>
              <a:t> </a:t>
            </a:r>
            <a:r>
              <a:rPr lang="en-US" sz="2700" dirty="0">
                <a:latin typeface="Times New Roman" charset="0"/>
                <a:ea typeface="Times New Roman" charset="0"/>
                <a:cs typeface="Times New Roman" charset="0"/>
              </a:rPr>
              <a:t>occurs in &gt;30% of patients. </a:t>
            </a: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-Ataxia , vertigo , fatigue , facial weakness,  Facial </a:t>
            </a:r>
            <a:r>
              <a:rPr lang="en-US" sz="2700" dirty="0" err="1" smtClean="0">
                <a:latin typeface="Times New Roman" charset="0"/>
                <a:ea typeface="Times New Roman" charset="0"/>
                <a:cs typeface="Times New Roman" charset="0"/>
              </a:rPr>
              <a:t>myokymia</a:t>
            </a:r>
            <a:r>
              <a:rPr lang="en-US" sz="2700" dirty="0" smtClean="0">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persistent rapid flickering con- tractions of the facial musculature (especially the lower portion of the </a:t>
            </a:r>
            <a:r>
              <a:rPr lang="en-US" sz="2800" dirty="0" err="1" smtClean="0">
                <a:latin typeface="Times New Roman" charset="0"/>
                <a:ea typeface="Times New Roman" charset="0"/>
                <a:cs typeface="Times New Roman" charset="0"/>
              </a:rPr>
              <a:t>orbicularis</a:t>
            </a:r>
            <a:r>
              <a:rPr lang="en-US" sz="2800" dirty="0" smtClean="0">
                <a:latin typeface="Times New Roman" charset="0"/>
                <a:ea typeface="Times New Roman" charset="0"/>
                <a:cs typeface="Times New Roman" charset="0"/>
              </a:rPr>
              <a:t> oculus) or a contraction that slowly spreads across the face)</a:t>
            </a:r>
            <a:r>
              <a:rPr lang="en-US" sz="2700" dirty="0" smtClean="0">
                <a:latin typeface="Times New Roman" charset="0"/>
                <a:ea typeface="Times New Roman" charset="0"/>
                <a:cs typeface="Times New Roman" charset="0"/>
              </a:rPr>
              <a:t> ,cognitive dysfunction, depression are other features that can be present.</a:t>
            </a:r>
            <a:r>
              <a:rPr lang="en-US" sz="2700" dirty="0"/>
              <a:t/>
            </a:r>
            <a:br>
              <a:rPr lang="en-US" sz="2700" dirty="0"/>
            </a:br>
            <a:endParaRPr lang="en-US" sz="20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543696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365125"/>
            <a:ext cx="11184835" cy="6062179"/>
          </a:xfrm>
        </p:spPr>
        <p:txBody>
          <a:bodyPr>
            <a:normAutofit/>
          </a:bodyPr>
          <a:lstStyle/>
          <a:p>
            <a:r>
              <a:rPr lang="en-US" sz="2400" dirty="0" smtClean="0">
                <a:latin typeface="Times New Roman" charset="0"/>
                <a:ea typeface="Times New Roman" charset="0"/>
                <a:cs typeface="Times New Roman" charset="0"/>
              </a:rPr>
              <a:t>-</a:t>
            </a:r>
            <a:r>
              <a:rPr lang="en-US" sz="2400" b="1" dirty="0" err="1" smtClean="0">
                <a:latin typeface="Times New Roman" charset="0"/>
                <a:ea typeface="Times New Roman" charset="0"/>
                <a:cs typeface="Times New Roman" charset="0"/>
              </a:rPr>
              <a:t>Lhermitte’s</a:t>
            </a:r>
            <a:r>
              <a:rPr lang="en-US" sz="2400" b="1" dirty="0" smtClean="0">
                <a:latin typeface="Times New Roman" charset="0"/>
                <a:ea typeface="Times New Roman" charset="0"/>
                <a:cs typeface="Times New Roman" charset="0"/>
              </a:rPr>
              <a:t> </a:t>
            </a:r>
            <a:r>
              <a:rPr lang="en-US" sz="2400" b="1" dirty="0">
                <a:latin typeface="Times New Roman" charset="0"/>
                <a:ea typeface="Times New Roman" charset="0"/>
                <a:cs typeface="Times New Roman" charset="0"/>
              </a:rPr>
              <a:t>symptom </a:t>
            </a:r>
            <a:r>
              <a:rPr lang="en-US" sz="2400" dirty="0">
                <a:latin typeface="Times New Roman" charset="0"/>
                <a:ea typeface="Times New Roman" charset="0"/>
                <a:cs typeface="Times New Roman" charset="0"/>
              </a:rPr>
              <a:t>is an electric shock–like sensation (typically induced by flexion or other movements of the neck) that radiates down the back into the legs. Rarely, it radiates into the arms</a:t>
            </a:r>
            <a:r>
              <a:rPr lang="en-US" sz="2400"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b="1" dirty="0" smtClean="0">
                <a:latin typeface="Times New Roman" charset="0"/>
                <a:ea typeface="Times New Roman" charset="0"/>
                <a:cs typeface="Times New Roman" charset="0"/>
              </a:rPr>
              <a:t>Heat </a:t>
            </a:r>
            <a:r>
              <a:rPr lang="en-US" sz="2400" b="1" dirty="0">
                <a:latin typeface="Times New Roman" charset="0"/>
                <a:ea typeface="Times New Roman" charset="0"/>
                <a:cs typeface="Times New Roman" charset="0"/>
              </a:rPr>
              <a:t>sensitivity</a:t>
            </a:r>
            <a:r>
              <a:rPr lang="en-US" sz="2400" dirty="0">
                <a:latin typeface="Times New Roman" charset="0"/>
                <a:ea typeface="Times New Roman" charset="0"/>
                <a:cs typeface="Times New Roman" charset="0"/>
              </a:rPr>
              <a:t> refers to neurologic symptoms produced by an </a:t>
            </a:r>
            <a:r>
              <a:rPr lang="en-US" sz="2400" dirty="0" smtClean="0">
                <a:latin typeface="Times New Roman" charset="0"/>
                <a:ea typeface="Times New Roman" charset="0"/>
                <a:cs typeface="Times New Roman" charset="0"/>
              </a:rPr>
              <a:t>elevation </a:t>
            </a:r>
            <a:r>
              <a:rPr lang="en-US" sz="2400" dirty="0">
                <a:latin typeface="Times New Roman" charset="0"/>
                <a:ea typeface="Times New Roman" charset="0"/>
                <a:cs typeface="Times New Roman" charset="0"/>
              </a:rPr>
              <a:t>of the body’s core temperature. For example, unilateral visual </a:t>
            </a:r>
            <a:r>
              <a:rPr lang="en-US" sz="2400" dirty="0" smtClean="0">
                <a:latin typeface="Times New Roman" charset="0"/>
                <a:ea typeface="Times New Roman" charset="0"/>
                <a:cs typeface="Times New Roman" charset="0"/>
              </a:rPr>
              <a:t>blurring </a:t>
            </a:r>
            <a:r>
              <a:rPr lang="en-US" sz="2400" dirty="0">
                <a:latin typeface="Times New Roman" charset="0"/>
                <a:ea typeface="Times New Roman" charset="0"/>
                <a:cs typeface="Times New Roman" charset="0"/>
              </a:rPr>
              <a:t>may occur during a hot shower or with physical exercise </a:t>
            </a:r>
            <a:r>
              <a:rPr lang="en-US" sz="2400" b="1" dirty="0">
                <a:latin typeface="Times New Roman" charset="0"/>
                <a:ea typeface="Times New Roman" charset="0"/>
                <a:cs typeface="Times New Roman" charset="0"/>
              </a:rPr>
              <a:t>(</a:t>
            </a:r>
            <a:r>
              <a:rPr lang="en-US" sz="2400" b="1" dirty="0" err="1">
                <a:latin typeface="Times New Roman" charset="0"/>
                <a:ea typeface="Times New Roman" charset="0"/>
                <a:cs typeface="Times New Roman" charset="0"/>
              </a:rPr>
              <a:t>Uhthoff’s</a:t>
            </a:r>
            <a:r>
              <a:rPr lang="en-US" sz="2400" b="1" dirty="0">
                <a:latin typeface="Times New Roman" charset="0"/>
                <a:ea typeface="Times New Roman" charset="0"/>
                <a:cs typeface="Times New Roman" charset="0"/>
              </a:rPr>
              <a:t> symptom). </a:t>
            </a:r>
            <a:r>
              <a:rPr lang="en-US" sz="2400" dirty="0">
                <a:latin typeface="Times New Roman" charset="0"/>
                <a:ea typeface="Times New Roman" charset="0"/>
                <a:cs typeface="Times New Roman" charset="0"/>
              </a:rPr>
              <a:t>It is also common for MS symptoms to worsen transiently, sometimes dramatically, during febrile illnesses </a:t>
            </a:r>
            <a:r>
              <a:rPr lang="en-US" sz="2400" dirty="0" smtClean="0">
                <a:latin typeface="Times New Roman" charset="0"/>
                <a:ea typeface="Times New Roman" charset="0"/>
                <a:cs typeface="Times New Roman" charset="0"/>
              </a:rPr>
              <a:t>Such </a:t>
            </a:r>
            <a:r>
              <a:rPr lang="en-US" sz="2400" dirty="0">
                <a:latin typeface="Times New Roman" charset="0"/>
                <a:ea typeface="Times New Roman" charset="0"/>
                <a:cs typeface="Times New Roman" charset="0"/>
              </a:rPr>
              <a:t>heat-related symptoms probably result from transient conduction block </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a:t>
            </a:r>
            <a:r>
              <a:rPr lang="en-US" sz="2400" b="1" dirty="0">
                <a:latin typeface="Times New Roman" charset="0"/>
                <a:ea typeface="Times New Roman" charset="0"/>
                <a:cs typeface="Times New Roman" charset="0"/>
              </a:rPr>
              <a:t>Sexual dysfunction </a:t>
            </a:r>
            <a:r>
              <a:rPr lang="en-US" sz="2400" dirty="0">
                <a:latin typeface="Times New Roman" charset="0"/>
                <a:ea typeface="Times New Roman" charset="0"/>
                <a:cs typeface="Times New Roman" charset="0"/>
              </a:rPr>
              <a:t>may manifest as decreased libido, impaired genital sensation, impotence in men, and diminished vaginal lubrication or adductor spasms in women.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1109679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 y="365125"/>
            <a:ext cx="11675165" cy="6300718"/>
          </a:xfrm>
        </p:spPr>
        <p:txBody>
          <a:bodyPr>
            <a:normAutofit/>
          </a:bodyPr>
          <a:lstStyle/>
          <a:p>
            <a:r>
              <a:rPr lang="en-US" sz="3200" b="1" u="sng" dirty="0">
                <a:latin typeface="Times New Roman" charset="0"/>
                <a:ea typeface="Times New Roman" charset="0"/>
                <a:cs typeface="Times New Roman" charset="0"/>
              </a:rPr>
              <a:t>GUILLAIN-BARRÉ </a:t>
            </a:r>
            <a:r>
              <a:rPr lang="en-US" sz="3200" b="1" u="sng" dirty="0" smtClean="0">
                <a:latin typeface="Times New Roman" charset="0"/>
                <a:ea typeface="Times New Roman" charset="0"/>
                <a:cs typeface="Times New Roman" charset="0"/>
              </a:rPr>
              <a:t>SYNDROME</a:t>
            </a:r>
            <a:br>
              <a:rPr lang="en-US" sz="32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Guillain-Barré syndrome (GBS) is an acute, frequently severe, and </a:t>
            </a:r>
            <a:r>
              <a:rPr lang="en-US" sz="2400" dirty="0" smtClean="0">
                <a:latin typeface="Times New Roman" charset="0"/>
                <a:ea typeface="Times New Roman" charset="0"/>
                <a:cs typeface="Times New Roman" charset="0"/>
              </a:rPr>
              <a:t>fulminant  </a:t>
            </a:r>
            <a:r>
              <a:rPr lang="en-US" sz="2400" dirty="0" err="1" smtClean="0">
                <a:latin typeface="Times New Roman" charset="0"/>
                <a:ea typeface="Times New Roman" charset="0"/>
                <a:cs typeface="Times New Roman" charset="0"/>
              </a:rPr>
              <a:t>polyradiculo</a:t>
            </a:r>
            <a:r>
              <a:rPr lang="en-US" sz="2400" dirty="0" smtClean="0">
                <a:latin typeface="Times New Roman" charset="0"/>
                <a:ea typeface="Times New Roman" charset="0"/>
                <a:cs typeface="Times New Roman" charset="0"/>
              </a:rPr>
              <a:t>-neuropathy </a:t>
            </a:r>
            <a:r>
              <a:rPr lang="en-US" sz="2400" dirty="0">
                <a:latin typeface="Times New Roman" charset="0"/>
                <a:ea typeface="Times New Roman" charset="0"/>
                <a:cs typeface="Times New Roman" charset="0"/>
              </a:rPr>
              <a:t>that is autoimmune in </a:t>
            </a:r>
            <a:r>
              <a:rPr lang="en-US" sz="2400" dirty="0" smtClean="0">
                <a:latin typeface="Times New Roman" charset="0"/>
                <a:ea typeface="Times New Roman" charset="0"/>
                <a:cs typeface="Times New Roman" charset="0"/>
              </a:rPr>
              <a:t>nature.</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Clinical Manifestations GBS </a:t>
            </a:r>
            <a:r>
              <a:rPr lang="en-US" sz="2400" b="1" u="sng"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-Rapidly </a:t>
            </a:r>
            <a:r>
              <a:rPr lang="en-US" sz="2400" dirty="0">
                <a:latin typeface="Times New Roman" charset="0"/>
                <a:ea typeface="Times New Roman" charset="0"/>
                <a:cs typeface="Times New Roman" charset="0"/>
              </a:rPr>
              <a:t>evolving </a:t>
            </a:r>
            <a:r>
              <a:rPr lang="en-US" sz="2400" dirty="0" err="1">
                <a:latin typeface="Times New Roman" charset="0"/>
                <a:ea typeface="Times New Roman" charset="0"/>
                <a:cs typeface="Times New Roman" charset="0"/>
              </a:rPr>
              <a:t>areflexic</a:t>
            </a:r>
            <a:r>
              <a:rPr lang="en-US" sz="2400" dirty="0">
                <a:latin typeface="Times New Roman" charset="0"/>
                <a:ea typeface="Times New Roman" charset="0"/>
                <a:cs typeface="Times New Roman" charset="0"/>
              </a:rPr>
              <a:t> motor paralysis with or without sensory disturbance.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-Ascending </a:t>
            </a:r>
            <a:r>
              <a:rPr lang="en-US" sz="2400" dirty="0">
                <a:latin typeface="Times New Roman" charset="0"/>
                <a:ea typeface="Times New Roman" charset="0"/>
                <a:cs typeface="Times New Roman" charset="0"/>
              </a:rPr>
              <a:t>paralysis </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first noticed as rubbery legs.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legs are usually more affected than the arms, and facial </a:t>
            </a:r>
            <a:r>
              <a:rPr lang="en-US" sz="2400" dirty="0" err="1">
                <a:latin typeface="Times New Roman" charset="0"/>
                <a:ea typeface="Times New Roman" charset="0"/>
                <a:cs typeface="Times New Roman" charset="0"/>
              </a:rPr>
              <a:t>diparesis</a:t>
            </a:r>
            <a:r>
              <a:rPr lang="en-US" sz="2400" dirty="0">
                <a:latin typeface="Times New Roman" charset="0"/>
                <a:ea typeface="Times New Roman" charset="0"/>
                <a:cs typeface="Times New Roman" charset="0"/>
              </a:rPr>
              <a:t> is present in 50% of affected individuals. The lower cranial nerves are also frequently involved, causing bulbar weakness with difficulty handling secretions and maintaining an </a:t>
            </a:r>
            <a:r>
              <a:rPr lang="en-US" sz="2400" dirty="0" smtClean="0">
                <a:latin typeface="Times New Roman" charset="0"/>
                <a:ea typeface="Times New Roman" charset="0"/>
                <a:cs typeface="Times New Roman" charset="0"/>
              </a:rPr>
              <a:t>airway.</a:t>
            </a:r>
            <a:br>
              <a:rPr lang="en-US" sz="2400" dirty="0" smtClean="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642904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 y="365124"/>
            <a:ext cx="11088757" cy="6048927"/>
          </a:xfrm>
        </p:spPr>
        <p:txBody>
          <a:bodyPr>
            <a:normAutofit/>
          </a:bodyPr>
          <a:lstStyle/>
          <a:p>
            <a:r>
              <a:rPr lang="en-US" sz="2400" dirty="0" smtClean="0">
                <a:latin typeface="Times New Roman" charset="0"/>
                <a:ea typeface="Times New Roman" charset="0"/>
                <a:cs typeface="Times New Roman" charset="0"/>
              </a:rPr>
              <a:t>-Cutaneous </a:t>
            </a:r>
            <a:r>
              <a:rPr lang="en-US" sz="2400" dirty="0">
                <a:latin typeface="Times New Roman" charset="0"/>
                <a:ea typeface="Times New Roman" charset="0"/>
                <a:cs typeface="Times New Roman" charset="0"/>
              </a:rPr>
              <a:t>sensory deficits </a:t>
            </a:r>
            <a:r>
              <a:rPr lang="en-US" sz="2400" dirty="0" smtClean="0">
                <a:latin typeface="Times New Roman" charset="0"/>
                <a:ea typeface="Times New Roman" charset="0"/>
                <a:cs typeface="Times New Roman" charset="0"/>
              </a:rPr>
              <a:t>, superficial sensation (pain </a:t>
            </a:r>
            <a:r>
              <a:rPr lang="en-US" sz="2400" dirty="0">
                <a:latin typeface="Times New Roman" charset="0"/>
                <a:ea typeface="Times New Roman" charset="0"/>
                <a:cs typeface="Times New Roman" charset="0"/>
              </a:rPr>
              <a:t>and </a:t>
            </a:r>
            <a:r>
              <a:rPr lang="en-US" sz="2400" dirty="0" smtClean="0">
                <a:latin typeface="Times New Roman" charset="0"/>
                <a:ea typeface="Times New Roman" charset="0"/>
                <a:cs typeface="Times New Roman" charset="0"/>
              </a:rPr>
              <a:t>temperature) </a:t>
            </a:r>
            <a:r>
              <a:rPr lang="en-US" sz="2400" dirty="0">
                <a:latin typeface="Times New Roman" charset="0"/>
                <a:ea typeface="Times New Roman" charset="0"/>
                <a:cs typeface="Times New Roman" charset="0"/>
              </a:rPr>
              <a:t>are usually relatively mild, but functions </a:t>
            </a:r>
            <a:r>
              <a:rPr lang="en-US" sz="2400" dirty="0" err="1">
                <a:latin typeface="Times New Roman" charset="0"/>
                <a:ea typeface="Times New Roman" charset="0"/>
                <a:cs typeface="Times New Roman" charset="0"/>
              </a:rPr>
              <a:t>subserved</a:t>
            </a:r>
            <a:r>
              <a:rPr lang="en-US" sz="2400" dirty="0">
                <a:latin typeface="Times New Roman" charset="0"/>
                <a:ea typeface="Times New Roman" charset="0"/>
                <a:cs typeface="Times New Roman" charset="0"/>
              </a:rPr>
              <a:t> by large sensory </a:t>
            </a:r>
            <a:r>
              <a:rPr lang="en-US" sz="2400" dirty="0" smtClean="0">
                <a:latin typeface="Times New Roman" charset="0"/>
                <a:ea typeface="Times New Roman" charset="0"/>
                <a:cs typeface="Times New Roman" charset="0"/>
              </a:rPr>
              <a:t>fibers(Touch-pressure-vibration) are </a:t>
            </a:r>
            <a:r>
              <a:rPr lang="en-US" sz="2400" dirty="0">
                <a:latin typeface="Times New Roman" charset="0"/>
                <a:ea typeface="Times New Roman" charset="0"/>
                <a:cs typeface="Times New Roman" charset="0"/>
              </a:rPr>
              <a:t>more severely affected.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-Bladder </a:t>
            </a:r>
            <a:r>
              <a:rPr lang="en-US" sz="2400" dirty="0">
                <a:latin typeface="Times New Roman" charset="0"/>
                <a:ea typeface="Times New Roman" charset="0"/>
                <a:cs typeface="Times New Roman" charset="0"/>
              </a:rPr>
              <a:t>dysfunction may occur in severe cases but is usually transient. If bladder dysfunction is a prominent feature and comes early in the course or there is a sensory level on examination, diagnostic possibilities other than GBS should be considered, particularly spinal cord </a:t>
            </a:r>
            <a:r>
              <a:rPr lang="en-US" sz="2400" dirty="0" smtClean="0">
                <a:latin typeface="Times New Roman" charset="0"/>
                <a:ea typeface="Times New Roman" charset="0"/>
                <a:cs typeface="Times New Roman" charset="0"/>
              </a:rPr>
              <a:t>disease.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-Autonomic </a:t>
            </a:r>
            <a:r>
              <a:rPr lang="en-US" sz="2400" dirty="0">
                <a:latin typeface="Times New Roman" charset="0"/>
                <a:ea typeface="Times New Roman" charset="0"/>
                <a:cs typeface="Times New Roman" charset="0"/>
              </a:rPr>
              <a:t>involvement is common </a:t>
            </a:r>
            <a:r>
              <a:rPr lang="en-US" sz="2400" dirty="0" smtClean="0">
                <a:latin typeface="Times New Roman" charset="0"/>
                <a:ea typeface="Times New Roman" charset="0"/>
                <a:cs typeface="Times New Roman" charset="0"/>
              </a:rPr>
              <a:t>and manifest as loss </a:t>
            </a:r>
            <a:r>
              <a:rPr lang="en-US" sz="2400" dirty="0">
                <a:latin typeface="Times New Roman" charset="0"/>
                <a:ea typeface="Times New Roman" charset="0"/>
                <a:cs typeface="Times New Roman" charset="0"/>
              </a:rPr>
              <a:t>of vasomotor control with wide fluctuations in blood pressure, postural hypotension, </a:t>
            </a:r>
            <a:r>
              <a:rPr lang="en-US" sz="2400" dirty="0" smtClean="0">
                <a:latin typeface="Times New Roman" charset="0"/>
                <a:ea typeface="Times New Roman" charset="0"/>
                <a:cs typeface="Times New Roman" charset="0"/>
              </a:rPr>
              <a:t>loss of </a:t>
            </a:r>
            <a:r>
              <a:rPr lang="en-US" sz="2400" dirty="0" err="1" smtClean="0">
                <a:latin typeface="Times New Roman" charset="0"/>
                <a:ea typeface="Times New Roman" charset="0"/>
                <a:cs typeface="Times New Roman" charset="0"/>
              </a:rPr>
              <a:t>sweating,and</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cardiac dysrhythmias.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xmlns="" val="589871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3" y="365125"/>
            <a:ext cx="10996551" cy="5774418"/>
          </a:xfrm>
        </p:spPr>
        <p:txBody>
          <a:bodyPr>
            <a:normAutofit/>
          </a:bodyPr>
          <a:lstStyle/>
          <a:p>
            <a:r>
              <a:rPr lang="en-US" sz="3200" b="1" u="sng" dirty="0">
                <a:latin typeface="Times New Roman" charset="0"/>
                <a:ea typeface="Times New Roman" charset="0"/>
                <a:cs typeface="Times New Roman" charset="0"/>
              </a:rPr>
              <a:t>Diagnostic Algorithm </a:t>
            </a:r>
            <a:r>
              <a:rPr lang="en-US" sz="3200" b="1" u="sng" dirty="0" smtClean="0">
                <a:latin typeface="Times New Roman" charset="0"/>
                <a:ea typeface="Times New Roman" charset="0"/>
                <a:cs typeface="Times New Roman" charset="0"/>
              </a:rPr>
              <a:t>of Demyelinating </a:t>
            </a:r>
            <a:r>
              <a:rPr lang="en-US" sz="3200" b="1" u="sng" dirty="0">
                <a:latin typeface="Times New Roman" charset="0"/>
                <a:ea typeface="Times New Roman" charset="0"/>
                <a:cs typeface="Times New Roman" charset="0"/>
              </a:rPr>
              <a:t>Diseases </a:t>
            </a:r>
            <a:r>
              <a:rPr lang="en-US" sz="3200" b="1" u="sng" dirty="0" smtClean="0">
                <a:latin typeface="Times New Roman" charset="0"/>
                <a:ea typeface="Times New Roman" charset="0"/>
                <a:cs typeface="Times New Roman" charset="0"/>
              </a:rPr>
              <a:t>:-</a:t>
            </a:r>
            <a:br>
              <a:rPr lang="en-US" sz="3200" b="1" u="sng"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According to </a:t>
            </a:r>
            <a:r>
              <a:rPr lang="en-US" sz="2400" dirty="0" smtClean="0">
                <a:latin typeface="Times New Roman" charset="0"/>
                <a:ea typeface="Times New Roman" charset="0"/>
                <a:cs typeface="Times New Roman" charset="0"/>
              </a:rPr>
              <a:t>different </a:t>
            </a:r>
            <a:r>
              <a:rPr lang="en-US" sz="2400" dirty="0">
                <a:latin typeface="Times New Roman" charset="0"/>
                <a:ea typeface="Times New Roman" charset="0"/>
                <a:cs typeface="Times New Roman" charset="0"/>
              </a:rPr>
              <a:t>possible differential </a:t>
            </a:r>
            <a:r>
              <a:rPr lang="en-US" sz="2400" dirty="0" smtClean="0">
                <a:latin typeface="Times New Roman" charset="0"/>
                <a:ea typeface="Times New Roman" charset="0"/>
                <a:cs typeface="Times New Roman" charset="0"/>
              </a:rPr>
              <a:t>diagnoses</a:t>
            </a:r>
            <a:r>
              <a:rPr lang="en-US" sz="2400" dirty="0">
                <a:latin typeface="Times New Roman" charset="0"/>
                <a:ea typeface="Times New Roman" charset="0"/>
                <a:cs typeface="Times New Roman" charset="0"/>
              </a:rPr>
              <a:t>, a broad spectrum of diagnostic procedures </a:t>
            </a:r>
            <a:r>
              <a:rPr lang="en-US" sz="2400" dirty="0" smtClean="0">
                <a:latin typeface="Times New Roman" charset="0"/>
                <a:ea typeface="Times New Roman" charset="0"/>
                <a:cs typeface="Times New Roman" charset="0"/>
              </a:rPr>
              <a:t>are often </a:t>
            </a:r>
            <a:r>
              <a:rPr lang="en-US" sz="2400" dirty="0">
                <a:latin typeface="Times New Roman" charset="0"/>
                <a:ea typeface="Times New Roman" charset="0"/>
                <a:cs typeface="Times New Roman" charset="0"/>
              </a:rPr>
              <a:t>required.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We </a:t>
            </a:r>
            <a:r>
              <a:rPr lang="en-US" sz="2400" dirty="0">
                <a:latin typeface="Times New Roman" charset="0"/>
                <a:ea typeface="Times New Roman" charset="0"/>
                <a:cs typeface="Times New Roman" charset="0"/>
              </a:rPr>
              <a:t>usually start with </a:t>
            </a:r>
            <a:r>
              <a:rPr lang="en-US" sz="2400" dirty="0" smtClean="0">
                <a:latin typeface="Times New Roman" charset="0"/>
                <a:ea typeface="Times New Roman" charset="0"/>
                <a:cs typeface="Times New Roman" charset="0"/>
              </a:rPr>
              <a:t>thorough </a:t>
            </a:r>
            <a:r>
              <a:rPr lang="en-US" sz="2400" dirty="0">
                <a:latin typeface="Times New Roman" charset="0"/>
                <a:ea typeface="Times New Roman" charset="0"/>
                <a:cs typeface="Times New Roman" charset="0"/>
              </a:rPr>
              <a:t>history and physical </a:t>
            </a:r>
            <a:r>
              <a:rPr lang="en-US" sz="2400" dirty="0" smtClean="0">
                <a:latin typeface="Times New Roman" charset="0"/>
                <a:ea typeface="Times New Roman" charset="0"/>
                <a:cs typeface="Times New Roman" charset="0"/>
              </a:rPr>
              <a:t>examination</a:t>
            </a:r>
            <a:r>
              <a:rPr lang="en-US" sz="2400" dirty="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then </a:t>
            </a:r>
            <a:r>
              <a:rPr lang="en-US" sz="2400" dirty="0">
                <a:latin typeface="Times New Roman" charset="0"/>
                <a:ea typeface="Times New Roman" charset="0"/>
                <a:cs typeface="Times New Roman" charset="0"/>
              </a:rPr>
              <a:t>the </a:t>
            </a:r>
            <a:r>
              <a:rPr lang="en-US" sz="2400" dirty="0" smtClean="0">
                <a:latin typeface="Times New Roman" charset="0"/>
                <a:ea typeface="Times New Roman" charset="0"/>
                <a:cs typeface="Times New Roman" charset="0"/>
              </a:rPr>
              <a:t>following </a:t>
            </a:r>
            <a:r>
              <a:rPr lang="en-US" sz="2400" dirty="0">
                <a:latin typeface="Times New Roman" charset="0"/>
                <a:ea typeface="Times New Roman" charset="0"/>
                <a:cs typeface="Times New Roman" charset="0"/>
              </a:rPr>
              <a:t>studies are </a:t>
            </a:r>
            <a:r>
              <a:rPr lang="en-US" sz="2400" dirty="0" smtClean="0">
                <a:latin typeface="Times New Roman" charset="0"/>
                <a:ea typeface="Times New Roman" charset="0"/>
                <a:cs typeface="Times New Roman" charset="0"/>
              </a:rPr>
              <a:t>performed:-</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1</a:t>
            </a:r>
            <a:r>
              <a:rPr lang="en-US" sz="2400" b="1" u="sng" dirty="0">
                <a:latin typeface="Times New Roman" charset="0"/>
                <a:ea typeface="Times New Roman" charset="0"/>
                <a:cs typeface="Times New Roman" charset="0"/>
              </a:rPr>
              <a:t>) NMR </a:t>
            </a:r>
            <a:r>
              <a:rPr lang="en-US" sz="2400" b="1" u="sng" dirty="0" smtClean="0">
                <a:latin typeface="Times New Roman" charset="0"/>
                <a:ea typeface="Times New Roman" charset="0"/>
                <a:cs typeface="Times New Roman" charset="0"/>
              </a:rPr>
              <a:t>(Nuclear Magnetic Resonance) </a:t>
            </a:r>
            <a:r>
              <a:rPr lang="en-US" sz="2400" dirty="0" smtClean="0">
                <a:latin typeface="Times New Roman" charset="0"/>
                <a:ea typeface="Times New Roman" charset="0"/>
                <a:cs typeface="Times New Roman" charset="0"/>
              </a:rPr>
              <a:t>of </a:t>
            </a:r>
            <a:r>
              <a:rPr lang="en-US" sz="2400" dirty="0">
                <a:latin typeface="Times New Roman" charset="0"/>
                <a:ea typeface="Times New Roman" charset="0"/>
                <a:cs typeface="Times New Roman" charset="0"/>
              </a:rPr>
              <a:t>the brain and spinal cord using T1, T2 and FLAIR sequence and gadolinium as a paramagnetic contrast medium, to asses the activity </a:t>
            </a:r>
            <a:r>
              <a:rPr lang="en-US" sz="2400" dirty="0" smtClean="0">
                <a:latin typeface="Times New Roman" charset="0"/>
                <a:ea typeface="Times New Roman" charset="0"/>
                <a:cs typeface="Times New Roman" charset="0"/>
              </a:rPr>
              <a:t>of demyelinating disorder.</a:t>
            </a: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807968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48" y="132522"/>
            <a:ext cx="11714922" cy="6533321"/>
          </a:xfrm>
        </p:spPr>
        <p:txBody>
          <a:bodyPr>
            <a:normAutofit/>
          </a:bodyPr>
          <a:lstStyle/>
          <a:p>
            <a:r>
              <a:rPr lang="en-US" sz="2400" b="1" u="sng" dirty="0" smtClean="0">
                <a:latin typeface="Times New Roman" charset="0"/>
                <a:ea typeface="Times New Roman" charset="0"/>
                <a:cs typeface="Times New Roman" charset="0"/>
              </a:rPr>
              <a:t>MRI FINDINGS IN MULTIPLE SCLEROSIS:-</a:t>
            </a:r>
            <a:br>
              <a:rPr lang="en-US" sz="2400" b="1" u="sng" dirty="0" smtClean="0">
                <a:latin typeface="Times New Roman" charset="0"/>
                <a:ea typeface="Times New Roman" charset="0"/>
                <a:cs typeface="Times New Roman" charset="0"/>
              </a:rPr>
            </a:br>
            <a:r>
              <a:rPr lang="en-US" sz="2400" b="1" dirty="0">
                <a:latin typeface="Times New Roman" charset="0"/>
                <a:ea typeface="Times New Roman" charset="0"/>
                <a:cs typeface="Times New Roman" charset="0"/>
              </a:rPr>
              <a:t/>
            </a:r>
            <a:br>
              <a:rPr lang="en-US" sz="2400" b="1" dirty="0">
                <a:latin typeface="Times New Roman" charset="0"/>
                <a:ea typeface="Times New Roman" charset="0"/>
                <a:cs typeface="Times New Roman" charset="0"/>
              </a:rPr>
            </a:br>
            <a:r>
              <a:rPr lang="en-US" sz="2700" dirty="0">
                <a:latin typeface="Times New Roman" charset="0"/>
                <a:ea typeface="Times New Roman" charset="0"/>
                <a:cs typeface="Times New Roman" charset="0"/>
              </a:rPr>
              <a:t> </a:t>
            </a:r>
            <a:r>
              <a:rPr lang="en-US" sz="2700" dirty="0" smtClean="0">
                <a:latin typeface="Times New Roman" charset="0"/>
                <a:ea typeface="Times New Roman" charset="0"/>
                <a:cs typeface="Times New Roman" charset="0"/>
              </a:rPr>
              <a:t>-</a:t>
            </a:r>
            <a:r>
              <a:rPr lang="en-US" sz="2700" b="1" u="sng" dirty="0" smtClean="0">
                <a:latin typeface="Times New Roman" charset="0"/>
                <a:ea typeface="Times New Roman" charset="0"/>
                <a:cs typeface="Times New Roman" charset="0"/>
              </a:rPr>
              <a:t>T1 sequence</a:t>
            </a: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Lesions </a:t>
            </a:r>
            <a:r>
              <a:rPr lang="en-US" sz="2700" dirty="0">
                <a:latin typeface="Times New Roman" charset="0"/>
                <a:ea typeface="Times New Roman" charset="0"/>
                <a:cs typeface="Times New Roman" charset="0"/>
              </a:rPr>
              <a:t>are typically </a:t>
            </a:r>
            <a:r>
              <a:rPr lang="en-US" sz="2700" dirty="0" err="1">
                <a:latin typeface="Times New Roman" charset="0"/>
                <a:ea typeface="Times New Roman" charset="0"/>
                <a:cs typeface="Times New Roman" charset="0"/>
              </a:rPr>
              <a:t>iso</a:t>
            </a:r>
            <a:r>
              <a:rPr lang="en-US" sz="2700" dirty="0">
                <a:latin typeface="Times New Roman" charset="0"/>
                <a:ea typeface="Times New Roman" charset="0"/>
                <a:cs typeface="Times New Roman" charset="0"/>
              </a:rPr>
              <a:t>- to </a:t>
            </a:r>
            <a:r>
              <a:rPr lang="en-US" sz="2700" dirty="0" err="1">
                <a:latin typeface="Times New Roman" charset="0"/>
                <a:ea typeface="Times New Roman" charset="0"/>
                <a:cs typeface="Times New Roman" charset="0"/>
              </a:rPr>
              <a:t>hypointense</a:t>
            </a:r>
            <a:r>
              <a:rPr lang="en-US" sz="2700" dirty="0">
                <a:latin typeface="Times New Roman" charset="0"/>
                <a:ea typeface="Times New Roman" charset="0"/>
                <a:cs typeface="Times New Roman" charset="0"/>
              </a:rPr>
              <a:t> (T1 black holes</a:t>
            </a:r>
            <a:r>
              <a:rPr lang="en-US" sz="2700" dirty="0" smtClean="0">
                <a:latin typeface="Times New Roman" charset="0"/>
                <a:ea typeface="Times New Roman" charset="0"/>
                <a:cs typeface="Times New Roman" charset="0"/>
              </a:rPr>
              <a:t>).</a:t>
            </a:r>
            <a:r>
              <a:rPr lang="en-US" sz="2700" dirty="0">
                <a:latin typeface="Times New Roman" charset="0"/>
                <a:ea typeface="Times New Roman" charset="0"/>
                <a:cs typeface="Times New Roman" charset="0"/>
              </a:rPr>
              <a:t> </a:t>
            </a: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r>
              <a:rPr lang="en-US" sz="2700" dirty="0" err="1">
                <a:latin typeface="Times New Roman" charset="0"/>
                <a:ea typeface="Times New Roman" charset="0"/>
                <a:cs typeface="Times New Roman" charset="0"/>
              </a:rPr>
              <a:t>C</a:t>
            </a:r>
            <a:r>
              <a:rPr lang="en-US" sz="2700" dirty="0" err="1" smtClean="0">
                <a:latin typeface="Times New Roman" charset="0"/>
                <a:ea typeface="Times New Roman" charset="0"/>
                <a:cs typeface="Times New Roman" charset="0"/>
              </a:rPr>
              <a:t>allososeptal</a:t>
            </a:r>
            <a:r>
              <a:rPr lang="en-US" sz="2700" dirty="0" smtClean="0">
                <a:latin typeface="Times New Roman" charset="0"/>
                <a:ea typeface="Times New Roman" charset="0"/>
                <a:cs typeface="Times New Roman" charset="0"/>
              </a:rPr>
              <a:t> interface</a:t>
            </a:r>
            <a:r>
              <a:rPr lang="en-US" sz="2700" dirty="0">
                <a:latin typeface="Times New Roman" charset="0"/>
                <a:ea typeface="Times New Roman" charset="0"/>
                <a:cs typeface="Times New Roman" charset="0"/>
              </a:rPr>
              <a:t> </a:t>
            </a:r>
            <a:r>
              <a:rPr lang="en-US" sz="2700" dirty="0" smtClean="0">
                <a:latin typeface="Times New Roman" charset="0"/>
                <a:ea typeface="Times New Roman" charset="0"/>
                <a:cs typeface="Times New Roman" charset="0"/>
              </a:rPr>
              <a:t>may </a:t>
            </a:r>
            <a:r>
              <a:rPr lang="en-US" sz="2700" dirty="0">
                <a:latin typeface="Times New Roman" charset="0"/>
                <a:ea typeface="Times New Roman" charset="0"/>
                <a:cs typeface="Times New Roman" charset="0"/>
              </a:rPr>
              <a:t>have multiple small </a:t>
            </a:r>
            <a:r>
              <a:rPr lang="en-US" sz="2700" dirty="0" err="1">
                <a:latin typeface="Times New Roman" charset="0"/>
                <a:ea typeface="Times New Roman" charset="0"/>
                <a:cs typeface="Times New Roman" charset="0"/>
              </a:rPr>
              <a:t>hypointense</a:t>
            </a:r>
            <a:r>
              <a:rPr lang="en-US" sz="2700" dirty="0">
                <a:latin typeface="Times New Roman" charset="0"/>
                <a:ea typeface="Times New Roman" charset="0"/>
                <a:cs typeface="Times New Roman" charset="0"/>
              </a:rPr>
              <a:t> lesions (Venus necklace) or the corpus </a:t>
            </a:r>
            <a:r>
              <a:rPr lang="en-US" sz="2700" dirty="0" smtClean="0">
                <a:latin typeface="Times New Roman" charset="0"/>
                <a:ea typeface="Times New Roman" charset="0"/>
                <a:cs typeface="Times New Roman" charset="0"/>
              </a:rPr>
              <a:t>callosum </a:t>
            </a:r>
            <a:r>
              <a:rPr lang="en-US" sz="2700" dirty="0">
                <a:latin typeface="Times New Roman" charset="0"/>
                <a:ea typeface="Times New Roman" charset="0"/>
                <a:cs typeface="Times New Roman" charset="0"/>
              </a:rPr>
              <a:t> may merely appear </a:t>
            </a:r>
            <a:r>
              <a:rPr lang="en-US" sz="2700" dirty="0" smtClean="0">
                <a:latin typeface="Times New Roman" charset="0"/>
                <a:ea typeface="Times New Roman" charset="0"/>
                <a:cs typeface="Times New Roman" charset="0"/>
              </a:rPr>
              <a:t>thinned</a:t>
            </a:r>
            <a:r>
              <a:rPr lang="en-US" sz="2700" dirty="0">
                <a:latin typeface="Times New Roman" charset="0"/>
                <a:ea typeface="Times New Roman" charset="0"/>
                <a:cs typeface="Times New Roman" charset="0"/>
              </a:rPr>
              <a:t> </a:t>
            </a:r>
            <a:r>
              <a:rPr lang="en-US" sz="2700" dirty="0" smtClean="0">
                <a:latin typeface="Times New Roman" charset="0"/>
                <a:ea typeface="Times New Roman" charset="0"/>
                <a:cs typeface="Times New Roman" charset="0"/>
              </a:rPr>
              <a:t>.</a:t>
            </a:r>
            <a:br>
              <a:rPr lang="en-US" sz="2700" dirty="0" smtClean="0">
                <a:latin typeface="Times New Roman" charset="0"/>
                <a:ea typeface="Times New Roman" charset="0"/>
                <a:cs typeface="Times New Roman" charset="0"/>
              </a:rPr>
            </a:br>
            <a:r>
              <a:rPr lang="en-US" sz="2700" dirty="0">
                <a:latin typeface="Times New Roman" charset="0"/>
                <a:ea typeface="Times New Roman" charset="0"/>
                <a:cs typeface="Times New Roman" charset="0"/>
              </a:rPr>
              <a:t> </a:t>
            </a:r>
            <a:br>
              <a:rPr lang="en-US" sz="2700"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a:t>
            </a:r>
            <a:r>
              <a:rPr lang="en-US" sz="2700" b="1" u="sng" dirty="0" smtClean="0">
                <a:latin typeface="Times New Roman" charset="0"/>
                <a:ea typeface="Times New Roman" charset="0"/>
                <a:cs typeface="Times New Roman" charset="0"/>
              </a:rPr>
              <a:t>T2 </a:t>
            </a:r>
            <a:r>
              <a:rPr lang="en-US" sz="2700" b="1" u="sng" dirty="0">
                <a:latin typeface="Times New Roman" charset="0"/>
                <a:ea typeface="Times New Roman" charset="0"/>
                <a:cs typeface="Times New Roman" charset="0"/>
              </a:rPr>
              <a:t>sequence </a:t>
            </a: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Lesions </a:t>
            </a:r>
            <a:r>
              <a:rPr lang="en-US" sz="2700" dirty="0">
                <a:latin typeface="Times New Roman" charset="0"/>
                <a:ea typeface="Times New Roman" charset="0"/>
                <a:cs typeface="Times New Roman" charset="0"/>
              </a:rPr>
              <a:t>are typically </a:t>
            </a:r>
            <a:r>
              <a:rPr lang="en-US" sz="2700" dirty="0" err="1" smtClean="0">
                <a:latin typeface="Times New Roman" charset="0"/>
                <a:ea typeface="Times New Roman" charset="0"/>
                <a:cs typeface="Times New Roman" charset="0"/>
              </a:rPr>
              <a:t>hyperintense</a:t>
            </a:r>
            <a:r>
              <a:rPr lang="en-US" sz="2700" dirty="0">
                <a:latin typeface="Times New Roman" charset="0"/>
                <a:ea typeface="Times New Roman" charset="0"/>
                <a:cs typeface="Times New Roman" charset="0"/>
              </a:rPr>
              <a:t> </a:t>
            </a:r>
            <a:r>
              <a:rPr lang="en-US" sz="2700" dirty="0" smtClean="0">
                <a:latin typeface="Times New Roman" charset="0"/>
                <a:ea typeface="Times New Roman" charset="0"/>
                <a:cs typeface="Times New Roman" charset="0"/>
              </a:rPr>
              <a:t> &amp; acute </a:t>
            </a:r>
            <a:r>
              <a:rPr lang="en-US" sz="2700" dirty="0">
                <a:latin typeface="Times New Roman" charset="0"/>
                <a:ea typeface="Times New Roman" charset="0"/>
                <a:cs typeface="Times New Roman" charset="0"/>
              </a:rPr>
              <a:t>lesions often have surrounding </a:t>
            </a:r>
            <a:r>
              <a:rPr lang="en-US" sz="2700" dirty="0" smtClean="0">
                <a:latin typeface="Times New Roman" charset="0"/>
                <a:ea typeface="Times New Roman" charset="0"/>
                <a:cs typeface="Times New Roman" charset="0"/>
              </a:rPr>
              <a:t>edema.</a:t>
            </a:r>
            <a:r>
              <a:rPr lang="en-US" sz="2700" dirty="0">
                <a:latin typeface="Times New Roman" charset="0"/>
                <a:ea typeface="Times New Roman" charset="0"/>
                <a:cs typeface="Times New Roman" charset="0"/>
              </a:rPr>
              <a:t/>
            </a:r>
            <a:br>
              <a:rPr lang="en-US" sz="2700"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a:r>
            <a:br>
              <a:rPr lang="en-US" sz="2700" dirty="0" smtClean="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a:t>
            </a:r>
            <a:r>
              <a:rPr lang="en-US" sz="2700" b="1" u="sng" dirty="0" smtClean="0">
                <a:latin typeface="Times New Roman" charset="0"/>
                <a:ea typeface="Times New Roman" charset="0"/>
                <a:cs typeface="Times New Roman" charset="0"/>
              </a:rPr>
              <a:t>SWI (</a:t>
            </a:r>
            <a:r>
              <a:rPr lang="en-US" sz="2400" b="1" u="sng" dirty="0">
                <a:latin typeface="Times New Roman" charset="0"/>
                <a:ea typeface="Times New Roman" charset="0"/>
                <a:cs typeface="Times New Roman" charset="0"/>
              </a:rPr>
              <a:t>susceptibility weighted </a:t>
            </a:r>
            <a:r>
              <a:rPr lang="en-US" sz="2400" b="1" u="sng" dirty="0" smtClean="0">
                <a:latin typeface="Times New Roman" charset="0"/>
                <a:ea typeface="Times New Roman" charset="0"/>
                <a:cs typeface="Times New Roman" charset="0"/>
              </a:rPr>
              <a:t>imaging)</a:t>
            </a:r>
            <a:br>
              <a:rPr lang="en-US" sz="2400" b="1" u="sng" dirty="0" smtClean="0">
                <a:latin typeface="Times New Roman" charset="0"/>
                <a:ea typeface="Times New Roman" charset="0"/>
                <a:cs typeface="Times New Roman" charset="0"/>
              </a:rPr>
            </a:br>
            <a:r>
              <a:rPr lang="en-US" sz="2700" b="1" u="sng" dirty="0">
                <a:latin typeface="Times New Roman" charset="0"/>
                <a:ea typeface="Times New Roman" charset="0"/>
                <a:cs typeface="Times New Roman" charset="0"/>
              </a:rPr>
              <a:t/>
            </a:r>
            <a:br>
              <a:rPr lang="en-US" sz="2700" b="1" u="sng"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It  reveals venous connectivity of plaques and presence of iron in some lesions.</a:t>
            </a:r>
            <a:br>
              <a:rPr lang="en-US" sz="2700" dirty="0" smtClean="0">
                <a:latin typeface="Times New Roman" charset="0"/>
                <a:ea typeface="Times New Roman" charset="0"/>
                <a:cs typeface="Times New Roman" charset="0"/>
              </a:rPr>
            </a:br>
            <a:endParaRPr lang="en-US" sz="27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636558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2765" y="265044"/>
            <a:ext cx="3962400" cy="5051670"/>
          </a:xfrm>
          <a:prstGeom prst="rect">
            <a:avLst/>
          </a:prstGeom>
        </p:spPr>
      </p:pic>
      <p:sp>
        <p:nvSpPr>
          <p:cNvPr id="5" name="TextBox 4"/>
          <p:cNvSpPr txBox="1"/>
          <p:nvPr/>
        </p:nvSpPr>
        <p:spPr>
          <a:xfrm>
            <a:off x="318053" y="5963478"/>
            <a:ext cx="4041911" cy="646331"/>
          </a:xfrm>
          <a:prstGeom prst="rect">
            <a:avLst/>
          </a:prstGeom>
          <a:noFill/>
        </p:spPr>
        <p:txBody>
          <a:bodyPr wrap="square" rtlCol="0">
            <a:spAutoFit/>
          </a:bodyPr>
          <a:lstStyle/>
          <a:p>
            <a:r>
              <a:rPr lang="en-US" dirty="0" smtClean="0">
                <a:latin typeface="Times New Roman" charset="0"/>
                <a:ea typeface="Times New Roman" charset="0"/>
                <a:cs typeface="Times New Roman" charset="0"/>
              </a:rPr>
              <a:t>T1 SEQUENCE SHOWING BLACK HOLES</a:t>
            </a:r>
            <a:endParaRPr lang="en-US" dirty="0">
              <a:latin typeface="Times New Roman" charset="0"/>
              <a:ea typeface="Times New Roman" charset="0"/>
              <a:cs typeface="Times New Roman" charset="0"/>
            </a:endParaRP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87688" y="265044"/>
            <a:ext cx="3975652" cy="5051670"/>
          </a:xfrm>
          <a:prstGeom prst="rect">
            <a:avLst/>
          </a:prstGeom>
        </p:spPr>
      </p:pic>
      <p:sp>
        <p:nvSpPr>
          <p:cNvPr id="7" name="TextBox 6"/>
          <p:cNvSpPr txBox="1"/>
          <p:nvPr/>
        </p:nvSpPr>
        <p:spPr>
          <a:xfrm>
            <a:off x="4664764" y="5870713"/>
            <a:ext cx="4572001" cy="646331"/>
          </a:xfrm>
          <a:prstGeom prst="rect">
            <a:avLst/>
          </a:prstGeom>
          <a:noFill/>
        </p:spPr>
        <p:txBody>
          <a:bodyPr wrap="square" rtlCol="0">
            <a:spAutoFit/>
          </a:bodyPr>
          <a:lstStyle/>
          <a:p>
            <a:r>
              <a:rPr lang="en-US" dirty="0" smtClean="0">
                <a:latin typeface="Times New Roman" charset="0"/>
                <a:ea typeface="Times New Roman" charset="0"/>
                <a:cs typeface="Times New Roman" charset="0"/>
              </a:rPr>
              <a:t>T2 </a:t>
            </a:r>
            <a:r>
              <a:rPr lang="en-US">
                <a:latin typeface="Times New Roman" charset="0"/>
                <a:ea typeface="Times New Roman" charset="0"/>
                <a:cs typeface="Times New Roman" charset="0"/>
              </a:rPr>
              <a:t>SEQUENCE </a:t>
            </a:r>
            <a:r>
              <a:rPr lang="en-US" smtClean="0">
                <a:latin typeface="Times New Roman" charset="0"/>
                <a:ea typeface="Times New Roman" charset="0"/>
                <a:cs typeface="Times New Roman" charset="0"/>
              </a:rPr>
              <a:t>SHOWING HYPERINTENSE </a:t>
            </a:r>
            <a:r>
              <a:rPr lang="en-US" dirty="0" smtClean="0">
                <a:latin typeface="Times New Roman" charset="0"/>
                <a:ea typeface="Times New Roman" charset="0"/>
                <a:cs typeface="Times New Roman" charset="0"/>
              </a:rPr>
              <a:t>LESIONS</a:t>
            </a:r>
            <a:endParaRPr lang="en-US" dirty="0">
              <a:latin typeface="Times New Roman" charset="0"/>
              <a:ea typeface="Times New Roman" charset="0"/>
              <a:cs typeface="Times New Roman" charset="0"/>
            </a:endParaRPr>
          </a:p>
        </p:txBody>
      </p:sp>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335617" y="265044"/>
            <a:ext cx="3750365" cy="5051670"/>
          </a:xfrm>
          <a:prstGeom prst="rect">
            <a:avLst/>
          </a:prstGeom>
        </p:spPr>
      </p:pic>
      <p:sp>
        <p:nvSpPr>
          <p:cNvPr id="9" name="TextBox 8"/>
          <p:cNvSpPr txBox="1"/>
          <p:nvPr/>
        </p:nvSpPr>
        <p:spPr>
          <a:xfrm>
            <a:off x="8163340" y="5565914"/>
            <a:ext cx="3922643" cy="923330"/>
          </a:xfrm>
          <a:prstGeom prst="rect">
            <a:avLst/>
          </a:prstGeom>
          <a:noFill/>
        </p:spPr>
        <p:txBody>
          <a:bodyPr wrap="square" rtlCol="0">
            <a:spAutoFit/>
          </a:bodyPr>
          <a:lstStyle/>
          <a:p>
            <a:r>
              <a:rPr lang="en-US" dirty="0" smtClean="0">
                <a:latin typeface="Times New Roman" charset="0"/>
                <a:ea typeface="Times New Roman" charset="0"/>
                <a:cs typeface="Times New Roman" charset="0"/>
              </a:rPr>
              <a:t> </a:t>
            </a:r>
            <a:r>
              <a:rPr lang="en-US" smtClean="0">
                <a:latin typeface="Times New Roman" charset="0"/>
                <a:ea typeface="Times New Roman" charset="0"/>
                <a:cs typeface="Times New Roman" charset="0"/>
              </a:rPr>
              <a:t>SWI showing Iron-containing </a:t>
            </a:r>
            <a:r>
              <a:rPr lang="en-US" dirty="0">
                <a:latin typeface="Times New Roman" charset="0"/>
                <a:ea typeface="Times New Roman" charset="0"/>
                <a:cs typeface="Times New Roman" charset="0"/>
              </a:rPr>
              <a:t>lesion </a:t>
            </a:r>
            <a:r>
              <a:rPr lang="en-US" dirty="0" smtClean="0">
                <a:latin typeface="Times New Roman" charset="0"/>
                <a:ea typeface="Times New Roman" charset="0"/>
                <a:cs typeface="Times New Roman" charset="0"/>
              </a:rPr>
              <a:t>and </a:t>
            </a:r>
            <a:r>
              <a:rPr lang="en-US" dirty="0">
                <a:latin typeface="Times New Roman" charset="0"/>
                <a:ea typeface="Times New Roman" charset="0"/>
                <a:cs typeface="Times New Roman" charset="0"/>
              </a:rPr>
              <a:t>a peripheral vein that curls up toward the lateral right side of the </a:t>
            </a:r>
            <a:r>
              <a:rPr lang="en-US" dirty="0" smtClean="0">
                <a:latin typeface="Times New Roman" charset="0"/>
                <a:ea typeface="Times New Roman" charset="0"/>
                <a:cs typeface="Times New Roman" charset="0"/>
              </a:rPr>
              <a:t>brain</a:t>
            </a:r>
            <a:endParaRPr lang="en-US"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2026294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448252"/>
            <a:ext cx="10515600" cy="6000049"/>
          </a:xfrm>
        </p:spPr>
        <p:txBody>
          <a:bodyPr>
            <a:normAutofit/>
          </a:bodyPr>
          <a:lstStyle/>
          <a:p>
            <a:r>
              <a:rPr lang="en-US" sz="2800" dirty="0">
                <a:latin typeface="Times New Roman" charset="0"/>
                <a:ea typeface="Times New Roman" charset="0"/>
                <a:cs typeface="Times New Roman" charset="0"/>
              </a:rPr>
              <a:t>Deep tendon reflexes are +2 and symmetrical in the arms, +3 at the ankles and at the knees. Bilateral extensor toe sign are present. </a:t>
            </a:r>
            <a:br>
              <a:rPr lang="en-US" sz="2800"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Sensory exam reveals paresthesia on the right to touch and decreased pin sensation on the right diffusely. </a:t>
            </a: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The </a:t>
            </a:r>
            <a:r>
              <a:rPr lang="en-US" sz="2800" dirty="0">
                <a:latin typeface="Times New Roman" charset="0"/>
                <a:ea typeface="Times New Roman" charset="0"/>
                <a:cs typeface="Times New Roman" charset="0"/>
              </a:rPr>
              <a:t>patient has mild vibratory sense loss in the distal lower extremities</a:t>
            </a:r>
            <a:r>
              <a:rPr lang="en-US" sz="2800" dirty="0" smtClean="0">
                <a:latin typeface="Times New Roman" charset="0"/>
                <a:ea typeface="Times New Roman" charset="0"/>
                <a:cs typeface="Times New Roman" charset="0"/>
              </a:rPr>
              <a:t>.</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Romberg's is negative. </a:t>
            </a:r>
            <a:br>
              <a:rPr lang="en-US" sz="2800" dirty="0">
                <a:latin typeface="Times New Roman" charset="0"/>
                <a:ea typeface="Times New Roman" charset="0"/>
                <a:cs typeface="Times New Roman" charset="0"/>
              </a:rPr>
            </a:br>
            <a:r>
              <a:rPr lang="en-US" sz="2800" b="1" dirty="0" smtClean="0">
                <a:latin typeface="Times New Roman" charset="0"/>
                <a:ea typeface="Times New Roman" charset="0"/>
                <a:cs typeface="Times New Roman" charset="0"/>
              </a:rPr>
              <a:t/>
            </a:r>
            <a:br>
              <a:rPr lang="en-US" sz="2800" b="1" dirty="0" smtClean="0">
                <a:latin typeface="Times New Roman" charset="0"/>
                <a:ea typeface="Times New Roman" charset="0"/>
                <a:cs typeface="Times New Roman" charset="0"/>
              </a:rPr>
            </a:br>
            <a:r>
              <a:rPr lang="en-US" sz="2800" b="1" dirty="0">
                <a:latin typeface="Times New Roman" charset="0"/>
                <a:ea typeface="Times New Roman" charset="0"/>
                <a:cs typeface="Times New Roman" charset="0"/>
              </a:rPr>
              <a:t/>
            </a:r>
            <a:br>
              <a:rPr lang="en-US" sz="2800" b="1" dirty="0">
                <a:latin typeface="Times New Roman" charset="0"/>
                <a:ea typeface="Times New Roman" charset="0"/>
                <a:cs typeface="Times New Roman" charset="0"/>
              </a:rPr>
            </a:br>
            <a:endParaRPr lang="en-US" sz="28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34307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7" y="145775"/>
            <a:ext cx="11767931" cy="6559826"/>
          </a:xfrm>
        </p:spPr>
        <p:txBody>
          <a:bodyPr>
            <a:normAutofit/>
          </a:bodyPr>
          <a:lstStyle/>
          <a:p>
            <a:r>
              <a:rPr lang="en-US" sz="2400" b="1" u="sng" dirty="0" smtClean="0">
                <a:latin typeface="Times New Roman" charset="0"/>
                <a:ea typeface="Times New Roman" charset="0"/>
                <a:cs typeface="Times New Roman" charset="0"/>
              </a:rPr>
              <a:t>FLAIR SEQUENCE :-</a:t>
            </a:r>
            <a:br>
              <a:rPr lang="en-US" sz="24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Lesions </a:t>
            </a:r>
            <a:r>
              <a:rPr lang="en-US" sz="2400" dirty="0">
                <a:latin typeface="Times New Roman" charset="0"/>
                <a:ea typeface="Times New Roman" charset="0"/>
                <a:cs typeface="Times New Roman" charset="0"/>
              </a:rPr>
              <a:t>are typically </a:t>
            </a:r>
            <a:r>
              <a:rPr lang="en-US" sz="2400" dirty="0" err="1" smtClean="0">
                <a:latin typeface="Times New Roman" charset="0"/>
                <a:ea typeface="Times New Roman" charset="0"/>
                <a:cs typeface="Times New Roman" charset="0"/>
              </a:rPr>
              <a:t>hyperintense</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Earliest  </a:t>
            </a:r>
            <a:r>
              <a:rPr lang="en-US" sz="2400" dirty="0">
                <a:latin typeface="Times New Roman" charset="0"/>
                <a:ea typeface="Times New Roman" charset="0"/>
                <a:cs typeface="Times New Roman" charset="0"/>
              </a:rPr>
              <a:t>sign is called "</a:t>
            </a:r>
            <a:r>
              <a:rPr lang="en-US" sz="2400" b="1" dirty="0">
                <a:latin typeface="Times New Roman" charset="0"/>
                <a:ea typeface="Times New Roman" charset="0"/>
                <a:cs typeface="Times New Roman" charset="0"/>
              </a:rPr>
              <a:t>ependymal dot-dash </a:t>
            </a:r>
            <a:r>
              <a:rPr lang="en-US" sz="2400" b="1" dirty="0" smtClean="0">
                <a:latin typeface="Times New Roman" charset="0"/>
                <a:ea typeface="Times New Roman" charset="0"/>
                <a:cs typeface="Times New Roman" charset="0"/>
              </a:rPr>
              <a:t>sign</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i.e</a:t>
            </a:r>
            <a:r>
              <a:rPr lang="en-US" sz="2400" dirty="0" smtClean="0">
                <a:latin typeface="Times New Roman" charset="0"/>
                <a:ea typeface="Times New Roman" charset="0"/>
                <a:cs typeface="Times New Roman" charset="0"/>
              </a:rPr>
              <a:t> alternating </a:t>
            </a:r>
            <a:r>
              <a:rPr lang="en-US" sz="2400" dirty="0">
                <a:latin typeface="Times New Roman" charset="0"/>
                <a:ea typeface="Times New Roman" charset="0"/>
                <a:cs typeface="Times New Roman" charset="0"/>
              </a:rPr>
              <a:t>small foci of </a:t>
            </a:r>
            <a:r>
              <a:rPr lang="en-US" sz="2400" dirty="0" err="1">
                <a:latin typeface="Times New Roman" charset="0"/>
                <a:ea typeface="Times New Roman" charset="0"/>
                <a:cs typeface="Times New Roman" charset="0"/>
              </a:rPr>
              <a:t>hyperintensity</a:t>
            </a:r>
            <a:r>
              <a:rPr lang="en-US" sz="2400" dirty="0">
                <a:latin typeface="Times New Roman" charset="0"/>
                <a:ea typeface="Times New Roman" charset="0"/>
                <a:cs typeface="Times New Roman" charset="0"/>
              </a:rPr>
              <a:t> along the </a:t>
            </a:r>
            <a:r>
              <a:rPr lang="en-US" sz="2400" dirty="0" err="1">
                <a:latin typeface="Times New Roman" charset="0"/>
                <a:ea typeface="Times New Roman" charset="0"/>
                <a:cs typeface="Times New Roman" charset="0"/>
              </a:rPr>
              <a:t>callososeptal</a:t>
            </a:r>
            <a:r>
              <a:rPr lang="en-US" sz="2400" dirty="0">
                <a:latin typeface="Times New Roman" charset="0"/>
                <a:ea typeface="Times New Roman" charset="0"/>
                <a:cs typeface="Times New Roman" charset="0"/>
              </a:rPr>
              <a:t> interface.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When </a:t>
            </a:r>
            <a:r>
              <a:rPr lang="en-US" sz="2400" dirty="0">
                <a:latin typeface="Times New Roman" charset="0"/>
                <a:ea typeface="Times New Roman" charset="0"/>
                <a:cs typeface="Times New Roman" charset="0"/>
              </a:rPr>
              <a:t>these propagate centrifugally along the medullary </a:t>
            </a:r>
            <a:r>
              <a:rPr lang="en-US" sz="2400" dirty="0" err="1">
                <a:latin typeface="Times New Roman" charset="0"/>
                <a:ea typeface="Times New Roman" charset="0"/>
                <a:cs typeface="Times New Roman" charset="0"/>
              </a:rPr>
              <a:t>venules</a:t>
            </a:r>
            <a:r>
              <a:rPr lang="en-US" sz="2400" dirty="0">
                <a:latin typeface="Times New Roman" charset="0"/>
                <a:ea typeface="Times New Roman" charset="0"/>
                <a:cs typeface="Times New Roman" charset="0"/>
              </a:rPr>
              <a:t> and arranged perpendicular to the lateral ventricles in a triangular configuration (extending radially outward - best seen on parasagittal images), they are termed </a:t>
            </a:r>
            <a:r>
              <a:rPr lang="en-US" sz="2400" b="1" dirty="0">
                <a:latin typeface="Times New Roman" charset="0"/>
                <a:ea typeface="Times New Roman" charset="0"/>
                <a:cs typeface="Times New Roman" charset="0"/>
              </a:rPr>
              <a:t>Dawson's </a:t>
            </a:r>
            <a:r>
              <a:rPr lang="en-US" sz="2400" b="1" dirty="0" smtClean="0">
                <a:latin typeface="Times New Roman" charset="0"/>
                <a:ea typeface="Times New Roman" charset="0"/>
                <a:cs typeface="Times New Roman" charset="0"/>
              </a:rPr>
              <a:t>fingers</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FLAIR is more sensitive than T2 in detection of </a:t>
            </a:r>
            <a:r>
              <a:rPr lang="en-US" sz="2400" dirty="0" err="1">
                <a:latin typeface="Times New Roman" charset="0"/>
                <a:ea typeface="Times New Roman" charset="0"/>
                <a:cs typeface="Times New Roman" charset="0"/>
              </a:rPr>
              <a:t>juxtacortical</a:t>
            </a:r>
            <a:r>
              <a:rPr lang="en-US" sz="2400" dirty="0">
                <a:latin typeface="Times New Roman" charset="0"/>
                <a:ea typeface="Times New Roman" charset="0"/>
                <a:cs typeface="Times New Roman" charset="0"/>
              </a:rPr>
              <a:t> and periventricular plaques, while T2 is more sensitive to </a:t>
            </a:r>
            <a:r>
              <a:rPr lang="en-US" sz="2400" dirty="0" err="1">
                <a:latin typeface="Times New Roman" charset="0"/>
                <a:ea typeface="Times New Roman" charset="0"/>
                <a:cs typeface="Times New Roman" charset="0"/>
              </a:rPr>
              <a:t>infratentorial</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lesions.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T1 C+ (</a:t>
            </a:r>
            <a:r>
              <a:rPr lang="en-US" sz="2400" b="1" u="sng" dirty="0" err="1">
                <a:latin typeface="Times New Roman" charset="0"/>
                <a:ea typeface="Times New Roman" charset="0"/>
                <a:cs typeface="Times New Roman" charset="0"/>
              </a:rPr>
              <a:t>Gd</a:t>
            </a:r>
            <a:r>
              <a:rPr lang="en-US" sz="2400" b="1" u="sng" dirty="0" smtClean="0">
                <a:latin typeface="Times New Roman" charset="0"/>
                <a:ea typeface="Times New Roman" charset="0"/>
                <a:cs typeface="Times New Roman" charset="0"/>
              </a:rPr>
              <a:t>) :-</a:t>
            </a:r>
            <a:br>
              <a:rPr lang="en-US" sz="24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Active </a:t>
            </a:r>
            <a:r>
              <a:rPr lang="en-US" sz="2400" dirty="0">
                <a:latin typeface="Times New Roman" charset="0"/>
                <a:ea typeface="Times New Roman" charset="0"/>
                <a:cs typeface="Times New Roman" charset="0"/>
              </a:rPr>
              <a:t>lesions show </a:t>
            </a:r>
            <a:r>
              <a:rPr lang="en-US" sz="2400" dirty="0" smtClean="0">
                <a:latin typeface="Times New Roman" charset="0"/>
                <a:ea typeface="Times New Roman" charset="0"/>
                <a:cs typeface="Times New Roman" charset="0"/>
              </a:rPr>
              <a:t>enhancement &amp; enhancement </a:t>
            </a:r>
            <a:r>
              <a:rPr lang="en-US" sz="2400" dirty="0">
                <a:latin typeface="Times New Roman" charset="0"/>
                <a:ea typeface="Times New Roman" charset="0"/>
                <a:cs typeface="Times New Roman" charset="0"/>
              </a:rPr>
              <a:t>is often incomplete around the periphery </a:t>
            </a:r>
            <a:r>
              <a:rPr lang="en-US" sz="2400" b="1" dirty="0">
                <a:latin typeface="Times New Roman" charset="0"/>
                <a:ea typeface="Times New Roman" charset="0"/>
                <a:cs typeface="Times New Roman" charset="0"/>
              </a:rPr>
              <a:t>(open ring sign</a:t>
            </a:r>
            <a:r>
              <a:rPr lang="en-US" sz="2400" b="1" dirty="0" smtClean="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129348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5775" y="114299"/>
            <a:ext cx="3657600" cy="5292587"/>
          </a:xfrm>
          <a:prstGeom prst="rect">
            <a:avLst/>
          </a:prstGeom>
        </p:spPr>
      </p:pic>
      <p:sp>
        <p:nvSpPr>
          <p:cNvPr id="3" name="TextBox 2"/>
          <p:cNvSpPr txBox="1"/>
          <p:nvPr/>
        </p:nvSpPr>
        <p:spPr>
          <a:xfrm>
            <a:off x="344557" y="5539409"/>
            <a:ext cx="3882886" cy="707886"/>
          </a:xfrm>
          <a:prstGeom prst="rect">
            <a:avLst/>
          </a:prstGeom>
          <a:noFill/>
        </p:spPr>
        <p:txBody>
          <a:bodyPr wrap="square" rtlCol="0">
            <a:spAutoFit/>
          </a:bodyPr>
          <a:lstStyle/>
          <a:p>
            <a:r>
              <a:rPr lang="en-US" sz="2000" dirty="0" smtClean="0">
                <a:latin typeface="Times New Roman" charset="0"/>
                <a:ea typeface="Times New Roman" charset="0"/>
                <a:cs typeface="Times New Roman" charset="0"/>
              </a:rPr>
              <a:t>“</a:t>
            </a:r>
            <a:r>
              <a:rPr lang="en-US" sz="2000" b="1" dirty="0" smtClean="0">
                <a:latin typeface="Times New Roman" charset="0"/>
                <a:ea typeface="Times New Roman" charset="0"/>
                <a:cs typeface="Times New Roman" charset="0"/>
              </a:rPr>
              <a:t>Ependymal </a:t>
            </a:r>
            <a:r>
              <a:rPr lang="en-US" sz="2000" b="1" dirty="0">
                <a:latin typeface="Times New Roman" charset="0"/>
                <a:ea typeface="Times New Roman" charset="0"/>
                <a:cs typeface="Times New Roman" charset="0"/>
              </a:rPr>
              <a:t>dot-dash </a:t>
            </a:r>
            <a:r>
              <a:rPr lang="en-US" sz="2000" b="1" dirty="0" err="1" smtClean="0">
                <a:latin typeface="Times New Roman" charset="0"/>
                <a:ea typeface="Times New Roman" charset="0"/>
                <a:cs typeface="Times New Roman" charset="0"/>
              </a:rPr>
              <a:t>sign”on</a:t>
            </a:r>
            <a:r>
              <a:rPr lang="en-US" sz="2000" b="1" dirty="0" smtClean="0">
                <a:latin typeface="Times New Roman" charset="0"/>
                <a:ea typeface="Times New Roman" charset="0"/>
                <a:cs typeface="Times New Roman" charset="0"/>
              </a:rPr>
              <a:t> FLAIR</a:t>
            </a:r>
            <a:endParaRPr lang="en-US" sz="2000" b="1"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88904" y="114300"/>
            <a:ext cx="3904202" cy="5292586"/>
          </a:xfrm>
          <a:prstGeom prst="rect">
            <a:avLst/>
          </a:prstGeom>
        </p:spPr>
      </p:pic>
      <p:sp>
        <p:nvSpPr>
          <p:cNvPr id="5" name="TextBox 4"/>
          <p:cNvSpPr txBox="1"/>
          <p:nvPr/>
        </p:nvSpPr>
        <p:spPr>
          <a:xfrm>
            <a:off x="4651513" y="5406887"/>
            <a:ext cx="3241593" cy="400110"/>
          </a:xfrm>
          <a:prstGeom prst="rect">
            <a:avLst/>
          </a:prstGeom>
          <a:noFill/>
        </p:spPr>
        <p:txBody>
          <a:bodyPr wrap="none" rtlCol="0">
            <a:spAutoFit/>
          </a:bodyPr>
          <a:lstStyle/>
          <a:p>
            <a:r>
              <a:rPr lang="en-US" sz="2000" b="1" dirty="0">
                <a:latin typeface="Times New Roman" charset="0"/>
                <a:ea typeface="Times New Roman" charset="0"/>
                <a:cs typeface="Times New Roman" charset="0"/>
              </a:rPr>
              <a:t>Dawson's </a:t>
            </a:r>
            <a:r>
              <a:rPr lang="en-US" sz="2000" b="1" dirty="0" smtClean="0">
                <a:latin typeface="Times New Roman" charset="0"/>
                <a:ea typeface="Times New Roman" charset="0"/>
                <a:cs typeface="Times New Roman" charset="0"/>
              </a:rPr>
              <a:t>fingers on FLAIR</a:t>
            </a:r>
            <a:endParaRPr lang="en-US" sz="2000" dirty="0"/>
          </a:p>
        </p:txBody>
      </p:sp>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078635" y="114300"/>
            <a:ext cx="4113365" cy="5292586"/>
          </a:xfrm>
          <a:prstGeom prst="rect">
            <a:avLst/>
          </a:prstGeom>
        </p:spPr>
      </p:pic>
      <p:sp>
        <p:nvSpPr>
          <p:cNvPr id="7" name="TextBox 6"/>
          <p:cNvSpPr txBox="1"/>
          <p:nvPr/>
        </p:nvSpPr>
        <p:spPr>
          <a:xfrm>
            <a:off x="8534400" y="5539409"/>
            <a:ext cx="3392557" cy="646331"/>
          </a:xfrm>
          <a:prstGeom prst="rect">
            <a:avLst/>
          </a:prstGeom>
          <a:noFill/>
        </p:spPr>
        <p:txBody>
          <a:bodyPr wrap="square" rtlCol="0">
            <a:spAutoFit/>
          </a:bodyPr>
          <a:lstStyle/>
          <a:p>
            <a:r>
              <a:rPr lang="en-US" b="1">
                <a:latin typeface="Times New Roman" charset="0"/>
                <a:ea typeface="Times New Roman" charset="0"/>
                <a:cs typeface="Times New Roman" charset="0"/>
              </a:rPr>
              <a:t>open ring </a:t>
            </a:r>
            <a:r>
              <a:rPr lang="en-US" b="1" smtClean="0">
                <a:latin typeface="Times New Roman" charset="0"/>
                <a:ea typeface="Times New Roman" charset="0"/>
                <a:cs typeface="Times New Roman" charset="0"/>
              </a:rPr>
              <a:t>sign on T1 POST CONTRAST</a:t>
            </a:r>
            <a:endParaRPr lang="en-US"/>
          </a:p>
        </p:txBody>
      </p:sp>
    </p:spTree>
    <p:extLst>
      <p:ext uri="{BB962C8B-B14F-4D97-AF65-F5344CB8AC3E}">
        <p14:creationId xmlns="" xmlns:p14="http://schemas.microsoft.com/office/powerpoint/2010/main" val="15015992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87896" y="450574"/>
            <a:ext cx="10071652" cy="4611756"/>
          </a:xfrm>
          <a:prstGeom prst="rect">
            <a:avLst/>
          </a:prstGeom>
        </p:spPr>
      </p:pic>
      <p:sp>
        <p:nvSpPr>
          <p:cNvPr id="3" name="TextBox 2"/>
          <p:cNvSpPr txBox="1"/>
          <p:nvPr/>
        </p:nvSpPr>
        <p:spPr>
          <a:xfrm>
            <a:off x="304800" y="5459895"/>
            <a:ext cx="11635409" cy="954107"/>
          </a:xfrm>
          <a:prstGeom prst="rect">
            <a:avLst/>
          </a:prstGeom>
          <a:noFill/>
        </p:spPr>
        <p:txBody>
          <a:bodyPr wrap="square" rtlCol="0">
            <a:spAutoFit/>
          </a:bodyPr>
          <a:lstStyle/>
          <a:p>
            <a:r>
              <a:rPr lang="en-US" sz="2800" dirty="0" smtClean="0">
                <a:latin typeface="Times New Roman" charset="0"/>
                <a:ea typeface="Times New Roman" charset="0"/>
                <a:cs typeface="Times New Roman" charset="0"/>
              </a:rPr>
              <a:t>Diffuse , poorly demarcated </a:t>
            </a:r>
            <a:r>
              <a:rPr lang="en-US" sz="2800" dirty="0" err="1" smtClean="0">
                <a:latin typeface="Times New Roman" charset="0"/>
                <a:ea typeface="Times New Roman" charset="0"/>
                <a:cs typeface="Times New Roman" charset="0"/>
              </a:rPr>
              <a:t>Hyperintense</a:t>
            </a:r>
            <a:r>
              <a:rPr lang="en-US" sz="2800" dirty="0" smtClean="0">
                <a:latin typeface="Times New Roman" charset="0"/>
                <a:ea typeface="Times New Roman" charset="0"/>
                <a:cs typeface="Times New Roman" charset="0"/>
              </a:rPr>
              <a:t> lesion on T2 </a:t>
            </a:r>
            <a:r>
              <a:rPr lang="en-US" sz="2800" dirty="0" err="1" smtClean="0">
                <a:latin typeface="Times New Roman" charset="0"/>
                <a:ea typeface="Times New Roman" charset="0"/>
                <a:cs typeface="Times New Roman" charset="0"/>
              </a:rPr>
              <a:t>predominently</a:t>
            </a:r>
            <a:r>
              <a:rPr lang="en-US" sz="2800" dirty="0" smtClean="0">
                <a:latin typeface="Times New Roman" charset="0"/>
                <a:ea typeface="Times New Roman" charset="0"/>
                <a:cs typeface="Times New Roman" charset="0"/>
              </a:rPr>
              <a:t> involving white matter in </a:t>
            </a:r>
            <a:r>
              <a:rPr lang="en-US" sz="2800" b="1" u="sng" dirty="0" smtClean="0">
                <a:latin typeface="Times New Roman" charset="0"/>
                <a:ea typeface="Times New Roman" charset="0"/>
                <a:cs typeface="Times New Roman" charset="0"/>
              </a:rPr>
              <a:t>NEUROMYELITIS OPTICA.</a:t>
            </a:r>
            <a:endParaRPr lang="en-US" sz="2800" b="1" u="sng"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999228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9388" y="154379"/>
            <a:ext cx="5320144" cy="4809508"/>
          </a:xfrm>
          <a:prstGeom prst="rect">
            <a:avLst/>
          </a:prstGeom>
        </p:spPr>
      </p:pic>
      <p:sp>
        <p:nvSpPr>
          <p:cNvPr id="3" name="TextBox 2"/>
          <p:cNvSpPr txBox="1"/>
          <p:nvPr/>
        </p:nvSpPr>
        <p:spPr>
          <a:xfrm>
            <a:off x="558140" y="5142016"/>
            <a:ext cx="5201392" cy="1200329"/>
          </a:xfrm>
          <a:prstGeom prst="rect">
            <a:avLst/>
          </a:prstGeom>
          <a:noFill/>
        </p:spPr>
        <p:txBody>
          <a:bodyPr wrap="square" rtlCol="0">
            <a:spAutoFit/>
          </a:bodyPr>
          <a:lstStyle/>
          <a:p>
            <a:r>
              <a:rPr lang="en-US" sz="2400" dirty="0">
                <a:latin typeface="Times New Roman" charset="0"/>
                <a:ea typeface="Times New Roman" charset="0"/>
                <a:cs typeface="Times New Roman" charset="0"/>
              </a:rPr>
              <a:t>Sagittal, T2-weighted image showing areas of signal </a:t>
            </a:r>
            <a:r>
              <a:rPr lang="en-US" sz="2400" dirty="0" err="1">
                <a:latin typeface="Times New Roman" charset="0"/>
                <a:ea typeface="Times New Roman" charset="0"/>
                <a:cs typeface="Times New Roman" charset="0"/>
              </a:rPr>
              <a:t>hyperintensity</a:t>
            </a:r>
            <a:r>
              <a:rPr lang="en-US" sz="2400" dirty="0">
                <a:latin typeface="Times New Roman" charset="0"/>
                <a:ea typeface="Times New Roman" charset="0"/>
                <a:cs typeface="Times New Roman" charset="0"/>
              </a:rPr>
              <a:t> in the cervical spinal </a:t>
            </a:r>
            <a:r>
              <a:rPr lang="en-US" sz="2400" dirty="0" smtClean="0">
                <a:latin typeface="Times New Roman" charset="0"/>
                <a:ea typeface="Times New Roman" charset="0"/>
                <a:cs typeface="Times New Roman" charset="0"/>
              </a:rPr>
              <a:t>cord-Spinal MS</a:t>
            </a:r>
            <a:endParaRPr lang="en-US" sz="2400" dirty="0">
              <a:latin typeface="Times New Roman" charset="0"/>
              <a:ea typeface="Times New Roman" charset="0"/>
              <a:cs typeface="Times New Roman" charset="0"/>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878285" y="154380"/>
            <a:ext cx="5985163" cy="4809508"/>
          </a:xfrm>
          <a:prstGeom prst="rect">
            <a:avLst/>
          </a:prstGeom>
        </p:spPr>
      </p:pic>
      <p:sp>
        <p:nvSpPr>
          <p:cNvPr id="5" name="TextBox 4"/>
          <p:cNvSpPr txBox="1"/>
          <p:nvPr/>
        </p:nvSpPr>
        <p:spPr>
          <a:xfrm>
            <a:off x="5973288" y="5142016"/>
            <a:ext cx="6044540" cy="1477328"/>
          </a:xfrm>
          <a:prstGeom prst="rect">
            <a:avLst/>
          </a:prstGeom>
          <a:noFill/>
        </p:spPr>
        <p:txBody>
          <a:bodyPr wrap="square" rtlCol="0">
            <a:spAutoFit/>
          </a:bodyPr>
          <a:lstStyle/>
          <a:p>
            <a:r>
              <a:rPr lang="en-US" sz="2400" dirty="0" smtClean="0">
                <a:latin typeface="Times New Roman" charset="0"/>
                <a:ea typeface="Times New Roman" charset="0"/>
                <a:cs typeface="Times New Roman" charset="0"/>
              </a:rPr>
              <a:t>T2-weighted image showing </a:t>
            </a:r>
            <a:r>
              <a:rPr lang="en-US" sz="2400" dirty="0" err="1" smtClean="0">
                <a:latin typeface="Times New Roman" charset="0"/>
                <a:ea typeface="Times New Roman" charset="0"/>
                <a:cs typeface="Times New Roman" charset="0"/>
              </a:rPr>
              <a:t>hyperintense</a:t>
            </a:r>
            <a:r>
              <a:rPr lang="en-US" sz="2400" dirty="0" smtClean="0">
                <a:latin typeface="Times New Roman" charset="0"/>
                <a:ea typeface="Times New Roman" charset="0"/>
                <a:cs typeface="Times New Roman" charset="0"/>
              </a:rPr>
              <a:t> lesion in the cervical spine cord(often </a:t>
            </a:r>
            <a:r>
              <a:rPr lang="en-US" sz="2400" dirty="0">
                <a:latin typeface="Times New Roman" charset="0"/>
                <a:ea typeface="Times New Roman" charset="0"/>
                <a:cs typeface="Times New Roman" charset="0"/>
              </a:rPr>
              <a:t>&gt;3 vertebral body lengths) </a:t>
            </a:r>
            <a:r>
              <a:rPr lang="en-US"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Neuromyelitis</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optica</a:t>
            </a:r>
            <a:endParaRPr lang="en-US" sz="2400" dirty="0">
              <a:latin typeface="Times New Roman" charset="0"/>
              <a:ea typeface="Times New Roman" charset="0"/>
              <a:cs typeface="Times New Roman" charset="0"/>
            </a:endParaRPr>
          </a:p>
          <a:p>
            <a:endParaRPr lang="en-US" dirty="0"/>
          </a:p>
        </p:txBody>
      </p:sp>
    </p:spTree>
    <p:extLst>
      <p:ext uri="{BB962C8B-B14F-4D97-AF65-F5344CB8AC3E}">
        <p14:creationId xmlns="" xmlns:p14="http://schemas.microsoft.com/office/powerpoint/2010/main" val="1981084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135" y="106878"/>
            <a:ext cx="11329060" cy="523220"/>
          </a:xfrm>
          <a:prstGeom prst="rect">
            <a:avLst/>
          </a:prstGeom>
          <a:noFill/>
        </p:spPr>
        <p:txBody>
          <a:bodyPr wrap="square" rtlCol="0">
            <a:spAutoFit/>
          </a:bodyPr>
          <a:lstStyle/>
          <a:p>
            <a:r>
              <a:rPr lang="en-US" sz="2800" b="1" dirty="0">
                <a:latin typeface="Times New Roman" charset="0"/>
                <a:ea typeface="Times New Roman" charset="0"/>
                <a:cs typeface="Times New Roman" charset="0"/>
              </a:rPr>
              <a:t>Comparison of characteristic MRI findings between NMOSD and MS</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8135" y="630099"/>
            <a:ext cx="11530939" cy="5936956"/>
          </a:xfrm>
          <a:prstGeom prst="rect">
            <a:avLst/>
          </a:prstGeom>
        </p:spPr>
      </p:pic>
    </p:spTree>
    <p:extLst>
      <p:ext uri="{BB962C8B-B14F-4D97-AF65-F5344CB8AC3E}">
        <p14:creationId xmlns="" xmlns:p14="http://schemas.microsoft.com/office/powerpoint/2010/main" val="7184109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 y="278296"/>
            <a:ext cx="5791199" cy="5910469"/>
          </a:xfrm>
          <a:prstGeom prst="rect">
            <a:avLst/>
          </a:prstGeom>
        </p:spPr>
      </p:pic>
      <p:sp>
        <p:nvSpPr>
          <p:cNvPr id="5" name="TextBox 4"/>
          <p:cNvSpPr txBox="1"/>
          <p:nvPr/>
        </p:nvSpPr>
        <p:spPr>
          <a:xfrm>
            <a:off x="7103165" y="569842"/>
            <a:ext cx="3366051" cy="4832092"/>
          </a:xfrm>
          <a:prstGeom prst="rect">
            <a:avLst/>
          </a:prstGeom>
          <a:noFill/>
        </p:spPr>
        <p:txBody>
          <a:bodyPr wrap="square" rtlCol="0">
            <a:spAutoFit/>
          </a:bodyPr>
          <a:lstStyle/>
          <a:p>
            <a:r>
              <a:rPr lang="en-US" sz="2800" dirty="0" smtClean="0">
                <a:latin typeface="Times New Roman" charset="0"/>
                <a:ea typeface="Times New Roman" charset="0"/>
                <a:cs typeface="Times New Roman" charset="0"/>
              </a:rPr>
              <a:t>MRI Reveal bilateral but </a:t>
            </a:r>
            <a:r>
              <a:rPr lang="en-US" sz="2800" dirty="0" err="1" smtClean="0">
                <a:latin typeface="Times New Roman" charset="0"/>
                <a:ea typeface="Times New Roman" charset="0"/>
                <a:cs typeface="Times New Roman" charset="0"/>
              </a:rPr>
              <a:t>assymetrical</a:t>
            </a:r>
            <a:r>
              <a:rPr lang="en-US" sz="2800" dirty="0" smtClean="0">
                <a:latin typeface="Times New Roman" charset="0"/>
                <a:ea typeface="Times New Roman" charset="0"/>
                <a:cs typeface="Times New Roman" charset="0"/>
              </a:rPr>
              <a:t> large, confluent, edematous lesions in cerebral white matter with myriad of punctate </a:t>
            </a:r>
            <a:r>
              <a:rPr lang="en-US" sz="2800" dirty="0" err="1" smtClean="0">
                <a:latin typeface="Times New Roman" charset="0"/>
                <a:ea typeface="Times New Roman" charset="0"/>
                <a:cs typeface="Times New Roman" charset="0"/>
              </a:rPr>
              <a:t>haemorrhags</a:t>
            </a:r>
            <a:r>
              <a:rPr lang="en-US" sz="2800" dirty="0" smtClean="0">
                <a:latin typeface="Times New Roman" charset="0"/>
                <a:ea typeface="Times New Roman" charset="0"/>
                <a:cs typeface="Times New Roman" charset="0"/>
              </a:rPr>
              <a:t> in grey and white matter  in </a:t>
            </a:r>
            <a:r>
              <a:rPr lang="en-US" sz="2800" b="1" u="sng" dirty="0" smtClean="0">
                <a:latin typeface="Times New Roman" charset="0"/>
                <a:ea typeface="Times New Roman" charset="0"/>
                <a:cs typeface="Times New Roman" charset="0"/>
              </a:rPr>
              <a:t>Acute hemorrhagic </a:t>
            </a:r>
            <a:r>
              <a:rPr lang="en-US" sz="2800" b="1" u="sng" dirty="0" err="1" smtClean="0">
                <a:latin typeface="Times New Roman" charset="0"/>
                <a:ea typeface="Times New Roman" charset="0"/>
                <a:cs typeface="Times New Roman" charset="0"/>
              </a:rPr>
              <a:t>leuko</a:t>
            </a:r>
            <a:r>
              <a:rPr lang="en-US" sz="2800" b="1" u="sng" dirty="0" smtClean="0">
                <a:latin typeface="Times New Roman" charset="0"/>
                <a:ea typeface="Times New Roman" charset="0"/>
                <a:cs typeface="Times New Roman" charset="0"/>
              </a:rPr>
              <a:t>-encephalitis</a:t>
            </a:r>
            <a:endParaRPr lang="en-US" sz="28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269626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61" y="365124"/>
            <a:ext cx="11566566" cy="6178179"/>
          </a:xfrm>
        </p:spPr>
        <p:txBody>
          <a:bodyPr>
            <a:normAutofit/>
          </a:bodyPr>
          <a:lstStyle/>
          <a:p>
            <a:r>
              <a:rPr lang="en-US" sz="2800" b="1" u="sng" dirty="0" smtClean="0">
                <a:latin typeface="Times New Roman" charset="0"/>
                <a:ea typeface="Times New Roman" charset="0"/>
                <a:cs typeface="Times New Roman" charset="0"/>
              </a:rPr>
              <a:t>2.Lumbar puncture/ CSF  </a:t>
            </a:r>
            <a:r>
              <a:rPr lang="en-US" sz="2800" b="1" u="sng" dirty="0">
                <a:latin typeface="Times New Roman" charset="0"/>
                <a:ea typeface="Times New Roman" charset="0"/>
                <a:cs typeface="Times New Roman" charset="0"/>
              </a:rPr>
              <a:t>analysis </a:t>
            </a:r>
            <a:r>
              <a:rPr lang="en-US" sz="2800" b="1" u="sng" dirty="0" smtClean="0">
                <a:latin typeface="Times New Roman" charset="0"/>
                <a:ea typeface="Times New Roman" charset="0"/>
                <a:cs typeface="Times New Roman" charset="0"/>
              </a:rPr>
              <a:t>:-</a:t>
            </a:r>
            <a:br>
              <a:rPr lang="en-US" sz="2800" b="1" u="sng" dirty="0" smtClean="0">
                <a:latin typeface="Times New Roman" charset="0"/>
                <a:ea typeface="Times New Roman" charset="0"/>
                <a:cs typeface="Times New Roman" charset="0"/>
              </a:rPr>
            </a:br>
            <a:r>
              <a:rPr lang="en-US" sz="2700" b="1" u="sng" dirty="0">
                <a:latin typeface="Times New Roman" charset="0"/>
                <a:ea typeface="Times New Roman" charset="0"/>
                <a:cs typeface="Times New Roman" charset="0"/>
              </a:rPr>
              <a:t/>
            </a:r>
            <a:br>
              <a:rPr lang="en-US" sz="2700" b="1" u="sng" dirty="0">
                <a:latin typeface="Times New Roman" charset="0"/>
                <a:ea typeface="Times New Roman" charset="0"/>
                <a:cs typeface="Times New Roman" charset="0"/>
              </a:rPr>
            </a:br>
            <a:r>
              <a:rPr lang="en-US" sz="2700" b="1" u="sng" dirty="0" smtClean="0">
                <a:latin typeface="Times New Roman" charset="0"/>
                <a:ea typeface="Times New Roman" charset="0"/>
                <a:cs typeface="Times New Roman" charset="0"/>
              </a:rPr>
              <a:t>Multiple Sclerosis:-</a:t>
            </a:r>
            <a:br>
              <a:rPr lang="en-US" sz="2700" b="1" u="sng" dirty="0" smtClean="0">
                <a:latin typeface="Times New Roman" charset="0"/>
                <a:ea typeface="Times New Roman" charset="0"/>
                <a:cs typeface="Times New Roman" charset="0"/>
              </a:rPr>
            </a:br>
            <a:r>
              <a:rPr lang="en-US" sz="2400" b="1" dirty="0" smtClean="0">
                <a:latin typeface="Times New Roman" charset="0"/>
                <a:ea typeface="Times New Roman" charset="0"/>
                <a:cs typeface="Times New Roman" charset="0"/>
              </a:rPr>
              <a:t/>
            </a:r>
            <a:br>
              <a:rPr lang="en-US" sz="2400" b="1" dirty="0" smtClean="0">
                <a:latin typeface="Times New Roman" charset="0"/>
                <a:ea typeface="Times New Roman" charset="0"/>
                <a:cs typeface="Times New Roman" charset="0"/>
              </a:rPr>
            </a:br>
            <a:r>
              <a:rPr lang="en-US" sz="2400" b="1" dirty="0" smtClean="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CSF Findings:-   Mononuclear cell </a:t>
            </a:r>
            <a:r>
              <a:rPr lang="en-US" sz="2400" dirty="0" err="1" smtClean="0">
                <a:latin typeface="Times New Roman" charset="0"/>
                <a:ea typeface="Times New Roman" charset="0"/>
                <a:cs typeface="Times New Roman" charset="0"/>
              </a:rPr>
              <a:t>pleocytosis</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-An increased level of </a:t>
            </a:r>
            <a:r>
              <a:rPr lang="en-US" sz="2400" dirty="0" err="1" smtClean="0">
                <a:latin typeface="Times New Roman" charset="0"/>
                <a:ea typeface="Times New Roman" charset="0"/>
                <a:cs typeface="Times New Roman" charset="0"/>
              </a:rPr>
              <a:t>intrathecally</a:t>
            </a:r>
            <a:r>
              <a:rPr lang="en-US" sz="2400" dirty="0" smtClean="0">
                <a:latin typeface="Times New Roman" charset="0"/>
                <a:ea typeface="Times New Roman" charset="0"/>
                <a:cs typeface="Times New Roman" charset="0"/>
              </a:rPr>
              <a:t> synthesized IgG.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-CSF IgG index</a:t>
            </a:r>
            <a:r>
              <a:rPr lang="en-US" sz="2400" b="1" dirty="0" smtClean="0">
                <a:latin typeface="Times New Roman" charset="0"/>
                <a:ea typeface="Times New Roman" charset="0"/>
                <a:cs typeface="Times New Roman" charset="0"/>
              </a:rPr>
              <a:t>( “Link Index”) </a:t>
            </a:r>
            <a:r>
              <a:rPr lang="en-US" sz="2400" dirty="0">
                <a:latin typeface="Times New Roman" charset="0"/>
                <a:ea typeface="Times New Roman" charset="0"/>
                <a:cs typeface="Times New Roman" charset="0"/>
              </a:rPr>
              <a:t>elevated</a:t>
            </a:r>
            <a:r>
              <a:rPr lang="en-US" sz="2400" b="1" dirty="0" smtClean="0">
                <a:latin typeface="Times New Roman" charset="0"/>
                <a:ea typeface="Times New Roman" charset="0"/>
                <a:cs typeface="Times New Roman" charset="0"/>
              </a:rPr>
              <a:t>, </a:t>
            </a:r>
            <a:br>
              <a:rPr lang="en-US" sz="2400" b="1" dirty="0" smtClean="0">
                <a:latin typeface="Times New Roman" charset="0"/>
                <a:ea typeface="Times New Roman" charset="0"/>
                <a:cs typeface="Times New Roman" charset="0"/>
              </a:rPr>
            </a:br>
            <a:r>
              <a:rPr lang="en-US" sz="2400" b="1" dirty="0">
                <a:latin typeface="Times New Roman" charset="0"/>
                <a:ea typeface="Times New Roman" charset="0"/>
                <a:cs typeface="Times New Roman" charset="0"/>
              </a:rPr>
              <a:t>	</a:t>
            </a:r>
            <a:r>
              <a:rPr lang="en-US" sz="2400" b="1" dirty="0" smtClean="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expresses the ratio of IgG to albumin in the CSF divided by 				the same ratio in the serum)</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-Presence of OCBs by agarose gel electrophoresis  assesses 					</a:t>
            </a:r>
            <a:r>
              <a:rPr lang="en-US" sz="2400" dirty="0" err="1" smtClean="0">
                <a:latin typeface="Times New Roman" charset="0"/>
                <a:ea typeface="Times New Roman" charset="0"/>
                <a:cs typeface="Times New Roman" charset="0"/>
              </a:rPr>
              <a:t>intrathecal</a:t>
            </a:r>
            <a:r>
              <a:rPr lang="en-US" sz="2400" dirty="0" smtClean="0">
                <a:latin typeface="Times New Roman" charset="0"/>
                <a:ea typeface="Times New Roman" charset="0"/>
                <a:cs typeface="Times New Roman" charset="0"/>
              </a:rPr>
              <a:t> production of IgG.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-Two or more discrete OCBs, not present in a paired serum sample, 				are found in &gt;75% of patients with MS.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OCBs may be absent at the onset of MS, and in individual    					patients, the number of bands may increase with time.</a:t>
            </a:r>
            <a:endParaRPr lang="en-US" sz="2400" dirty="0"/>
          </a:p>
        </p:txBody>
      </p:sp>
    </p:spTree>
    <p:extLst>
      <p:ext uri="{BB962C8B-B14F-4D97-AF65-F5344CB8AC3E}">
        <p14:creationId xmlns="" xmlns:p14="http://schemas.microsoft.com/office/powerpoint/2010/main" val="1609885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2" y="365125"/>
            <a:ext cx="11032176" cy="5821919"/>
          </a:xfrm>
        </p:spPr>
        <p:txBody>
          <a:bodyPr>
            <a:normAutofit/>
          </a:bodyPr>
          <a:lstStyle/>
          <a:p>
            <a:pPr>
              <a:lnSpc>
                <a:spcPct val="100000"/>
              </a:lnSpc>
              <a:spcBef>
                <a:spcPts val="0"/>
              </a:spcBef>
              <a:defRPr/>
            </a:pPr>
            <a:r>
              <a:rPr lang="en-US" sz="2400" b="1" u="sng" dirty="0" err="1" smtClean="0">
                <a:solidFill>
                  <a:schemeClr val="dk1"/>
                </a:solidFill>
                <a:latin typeface="Times New Roman" charset="0"/>
                <a:ea typeface="Times New Roman" charset="0"/>
                <a:cs typeface="Times New Roman" charset="0"/>
              </a:rPr>
              <a:t>Neuromyelitis</a:t>
            </a:r>
            <a:r>
              <a:rPr lang="en-US" sz="2400" b="1" u="sng" dirty="0" smtClean="0">
                <a:solidFill>
                  <a:schemeClr val="dk1"/>
                </a:solidFill>
                <a:latin typeface="Times New Roman" charset="0"/>
                <a:ea typeface="Times New Roman" charset="0"/>
                <a:cs typeface="Times New Roman" charset="0"/>
              </a:rPr>
              <a:t> </a:t>
            </a:r>
            <a:r>
              <a:rPr lang="en-US" sz="2400" b="1" u="sng" dirty="0" err="1" smtClean="0">
                <a:solidFill>
                  <a:schemeClr val="dk1"/>
                </a:solidFill>
                <a:latin typeface="Times New Roman" charset="0"/>
                <a:ea typeface="Times New Roman" charset="0"/>
                <a:cs typeface="Times New Roman" charset="0"/>
              </a:rPr>
              <a:t>Optica</a:t>
            </a:r>
            <a:r>
              <a:rPr lang="en-US" sz="2400" b="1" u="sng" dirty="0" smtClean="0">
                <a:solidFill>
                  <a:schemeClr val="dk1"/>
                </a:solidFill>
                <a:latin typeface="Times New Roman" charset="0"/>
                <a:ea typeface="Times New Roman" charset="0"/>
                <a:cs typeface="Times New Roman" charset="0"/>
              </a:rPr>
              <a:t>:-</a:t>
            </a:r>
            <a:br>
              <a:rPr lang="en-US" sz="2400" b="1" u="sng" dirty="0" smtClean="0">
                <a:solidFill>
                  <a:schemeClr val="dk1"/>
                </a:solidFill>
                <a:latin typeface="Times New Roman" charset="0"/>
                <a:ea typeface="Times New Roman" charset="0"/>
                <a:cs typeface="Times New Roman" charset="0"/>
              </a:rPr>
            </a:br>
            <a:r>
              <a:rPr lang="en-US" sz="2400" dirty="0" smtClean="0">
                <a:solidFill>
                  <a:schemeClr val="dk1"/>
                </a:solidFill>
                <a:latin typeface="Times New Roman" charset="0"/>
                <a:ea typeface="Times New Roman" charset="0"/>
                <a:cs typeface="Times New Roman" charset="0"/>
              </a:rPr>
              <a:t/>
            </a:r>
            <a:br>
              <a:rPr lang="en-US" sz="2400" dirty="0" smtClean="0">
                <a:solidFill>
                  <a:schemeClr val="dk1"/>
                </a:solidFill>
                <a:latin typeface="Times New Roman" charset="0"/>
                <a:ea typeface="Times New Roman" charset="0"/>
                <a:cs typeface="Times New Roman" charset="0"/>
              </a:rPr>
            </a:br>
            <a:r>
              <a:rPr lang="en-US" sz="2400" dirty="0">
                <a:latin typeface="Times New Roman" charset="0"/>
                <a:ea typeface="Times New Roman" charset="0"/>
                <a:cs typeface="Times New Roman" charset="0"/>
              </a:rPr>
              <a:t> CSF findings </a:t>
            </a:r>
            <a:r>
              <a:rPr lang="en-US" sz="2400" dirty="0" smtClean="0">
                <a:solidFill>
                  <a:schemeClr val="dk1"/>
                </a:solidFill>
                <a:latin typeface="Times New Roman" charset="0"/>
                <a:ea typeface="Times New Roman" charset="0"/>
                <a:cs typeface="Times New Roman" charset="0"/>
              </a:rPr>
              <a:t>:- </a:t>
            </a:r>
            <a:r>
              <a:rPr lang="en-US" sz="2400" dirty="0" err="1" smtClean="0">
                <a:solidFill>
                  <a:schemeClr val="dk1"/>
                </a:solidFill>
                <a:latin typeface="Times New Roman" charset="0"/>
                <a:ea typeface="Times New Roman" charset="0"/>
                <a:cs typeface="Times New Roman" charset="0"/>
              </a:rPr>
              <a:t>Pleocytosis</a:t>
            </a:r>
            <a:r>
              <a:rPr lang="en-US" sz="2400" dirty="0" smtClean="0">
                <a:solidFill>
                  <a:schemeClr val="dk1"/>
                </a:solidFill>
                <a:latin typeface="Times New Roman" charset="0"/>
                <a:ea typeface="Times New Roman" charset="0"/>
                <a:cs typeface="Times New Roman" charset="0"/>
              </a:rPr>
              <a:t> </a:t>
            </a:r>
            <a:r>
              <a:rPr lang="en-US" sz="2400" dirty="0">
                <a:solidFill>
                  <a:schemeClr val="dk1"/>
                </a:solidFill>
                <a:latin typeface="Times New Roman" charset="0"/>
                <a:ea typeface="Times New Roman" charset="0"/>
                <a:cs typeface="Times New Roman" charset="0"/>
              </a:rPr>
              <a:t>greater than that observed in MS, </a:t>
            </a:r>
            <a:r>
              <a:rPr lang="en-US" sz="2400" dirty="0" smtClean="0">
                <a:solidFill>
                  <a:schemeClr val="dk1"/>
                </a:solidFill>
                <a:latin typeface="Times New Roman" charset="0"/>
                <a:ea typeface="Times New Roman" charset="0"/>
                <a:cs typeface="Times New Roman" charset="0"/>
              </a:rPr>
              <a:t/>
            </a:r>
            <a:br>
              <a:rPr lang="en-US" sz="2400" dirty="0" smtClean="0">
                <a:solidFill>
                  <a:schemeClr val="dk1"/>
                </a:solidFill>
                <a:latin typeface="Times New Roman" charset="0"/>
                <a:ea typeface="Times New Roman" charset="0"/>
                <a:cs typeface="Times New Roman" charset="0"/>
              </a:rPr>
            </a:br>
            <a:r>
              <a:rPr lang="en-US" sz="2400" dirty="0">
                <a:solidFill>
                  <a:schemeClr val="dk1"/>
                </a:solidFill>
                <a:latin typeface="Times New Roman" charset="0"/>
                <a:ea typeface="Times New Roman" charset="0"/>
                <a:cs typeface="Times New Roman" charset="0"/>
              </a:rPr>
              <a:t> </a:t>
            </a:r>
            <a:r>
              <a:rPr lang="en-US" sz="2400" dirty="0" smtClean="0">
                <a:solidFill>
                  <a:schemeClr val="dk1"/>
                </a:solidFill>
                <a:latin typeface="Times New Roman" charset="0"/>
                <a:ea typeface="Times New Roman" charset="0"/>
                <a:cs typeface="Times New Roman" charset="0"/>
              </a:rPr>
              <a:t>                                   With </a:t>
            </a:r>
            <a:r>
              <a:rPr lang="en-US" sz="2400" dirty="0">
                <a:solidFill>
                  <a:schemeClr val="dk1"/>
                </a:solidFill>
                <a:latin typeface="Times New Roman" charset="0"/>
                <a:ea typeface="Times New Roman" charset="0"/>
                <a:cs typeface="Times New Roman" charset="0"/>
              </a:rPr>
              <a:t>neutrophils and eosinophils present in many acute cases; </a:t>
            </a:r>
            <a:r>
              <a:rPr lang="en-US" sz="2400" dirty="0" smtClean="0">
                <a:solidFill>
                  <a:schemeClr val="dk1"/>
                </a:solidFill>
                <a:latin typeface="Times New Roman" charset="0"/>
                <a:ea typeface="Times New Roman" charset="0"/>
                <a:cs typeface="Times New Roman" charset="0"/>
              </a:rPr>
              <a:t>     			OCBs </a:t>
            </a:r>
            <a:r>
              <a:rPr lang="en-US" sz="2400" dirty="0">
                <a:solidFill>
                  <a:schemeClr val="dk1"/>
                </a:solidFill>
                <a:latin typeface="Times New Roman" charset="0"/>
                <a:ea typeface="Times New Roman" charset="0"/>
                <a:cs typeface="Times New Roman" charset="0"/>
              </a:rPr>
              <a:t>are uncommon, occurring in &lt;20% of NMO patients.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 Acute hemorrhagic </a:t>
            </a:r>
            <a:r>
              <a:rPr lang="en-US" sz="2400" b="1" u="sng" dirty="0" err="1">
                <a:latin typeface="Times New Roman" charset="0"/>
                <a:ea typeface="Times New Roman" charset="0"/>
                <a:cs typeface="Times New Roman" charset="0"/>
              </a:rPr>
              <a:t>leuko</a:t>
            </a:r>
            <a:r>
              <a:rPr lang="en-US" sz="2400" b="1" u="sng" dirty="0">
                <a:latin typeface="Times New Roman" charset="0"/>
                <a:ea typeface="Times New Roman" charset="0"/>
                <a:cs typeface="Times New Roman" charset="0"/>
              </a:rPr>
              <a:t>-encephalitis:- </a:t>
            </a:r>
            <a:r>
              <a:rPr lang="en-US" sz="2400" b="1" u="sng" dirty="0" smtClean="0">
                <a:latin typeface="Times New Roman" charset="0"/>
                <a:ea typeface="Times New Roman" charset="0"/>
                <a:cs typeface="Times New Roman" charset="0"/>
              </a:rPr>
              <a:t/>
            </a:r>
            <a:br>
              <a:rPr lang="en-US" sz="24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CSF findings:- Few lymphocytes to PMN </a:t>
            </a:r>
            <a:r>
              <a:rPr lang="en-US" sz="2400" dirty="0" err="1">
                <a:latin typeface="Times New Roman" charset="0"/>
                <a:ea typeface="Times New Roman" charset="0"/>
                <a:cs typeface="Times New Roman" charset="0"/>
              </a:rPr>
              <a:t>pleocytosis</a:t>
            </a:r>
            <a:r>
              <a:rPr lang="en-US" sz="2400" dirty="0">
                <a:latin typeface="Times New Roman" charset="0"/>
                <a:ea typeface="Times New Roman" charset="0"/>
                <a:cs typeface="Times New Roman" charset="0"/>
              </a:rPr>
              <a:t> of up to 30,000 cells/mm</a:t>
            </a:r>
            <a:r>
              <a:rPr lang="en-US" sz="2400" baseline="30000" dirty="0">
                <a:latin typeface="Times New Roman" charset="0"/>
                <a:ea typeface="Times New Roman" charset="0"/>
                <a:cs typeface="Times New Roman" charset="0"/>
              </a:rPr>
              <a:t>3</a:t>
            </a:r>
            <a:br>
              <a:rPr lang="en-US" sz="2400" baseline="30000" dirty="0">
                <a:latin typeface="Times New Roman" charset="0"/>
                <a:ea typeface="Times New Roman" charset="0"/>
                <a:cs typeface="Times New Roman" charset="0"/>
              </a:rPr>
            </a:br>
            <a:r>
              <a:rPr lang="en-US" sz="2400" baseline="300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-Presence </a:t>
            </a:r>
            <a:r>
              <a:rPr lang="en-US" sz="2400" dirty="0">
                <a:latin typeface="Times New Roman" charset="0"/>
                <a:ea typeface="Times New Roman" charset="0"/>
                <a:cs typeface="Times New Roman" charset="0"/>
              </a:rPr>
              <a:t>of RBC’s in variable number</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-Increased </a:t>
            </a:r>
            <a:r>
              <a:rPr lang="en-US" sz="2400" dirty="0">
                <a:latin typeface="Times New Roman" charset="0"/>
                <a:ea typeface="Times New Roman" charset="0"/>
                <a:cs typeface="Times New Roman" charset="0"/>
              </a:rPr>
              <a:t>protein content</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-Normal </a:t>
            </a:r>
            <a:r>
              <a:rPr lang="en-US" sz="2400" dirty="0">
                <a:latin typeface="Times New Roman" charset="0"/>
                <a:ea typeface="Times New Roman" charset="0"/>
                <a:cs typeface="Times New Roman" charset="0"/>
              </a:rPr>
              <a:t>glucose content</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8165266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365125"/>
            <a:ext cx="11554691" cy="6225680"/>
          </a:xfrm>
        </p:spPr>
        <p:txBody>
          <a:bodyPr>
            <a:normAutofit/>
          </a:bodyPr>
          <a:lstStyle/>
          <a:p>
            <a:r>
              <a:rPr lang="en-US" sz="2400" b="1" u="sng" dirty="0">
                <a:latin typeface="Times New Roman" charset="0"/>
                <a:ea typeface="Times New Roman" charset="0"/>
                <a:cs typeface="Times New Roman" charset="0"/>
              </a:rPr>
              <a:t>Progressive multifocal </a:t>
            </a:r>
            <a:r>
              <a:rPr lang="en-US" sz="2400" b="1" u="sng" dirty="0" err="1">
                <a:latin typeface="Times New Roman" charset="0"/>
                <a:ea typeface="Times New Roman" charset="0"/>
                <a:cs typeface="Times New Roman" charset="0"/>
              </a:rPr>
              <a:t>leukoencephalopathy</a:t>
            </a:r>
            <a:r>
              <a:rPr lang="en-US" sz="2400" b="1" u="sng" dirty="0">
                <a:latin typeface="Times New Roman" charset="0"/>
                <a:ea typeface="Times New Roman" charset="0"/>
                <a:cs typeface="Times New Roman" charset="0"/>
              </a:rPr>
              <a:t>  (PML</a:t>
            </a:r>
            <a:r>
              <a:rPr lang="en-US" sz="2400" b="1" u="sng" dirty="0" smtClean="0">
                <a:latin typeface="Times New Roman" charset="0"/>
                <a:ea typeface="Times New Roman" charset="0"/>
                <a:cs typeface="Times New Roman" charset="0"/>
              </a:rPr>
              <a:t>):- </a:t>
            </a:r>
            <a:br>
              <a:rPr lang="en-US" sz="24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CSF  Findings:-  Mild </a:t>
            </a:r>
            <a:r>
              <a:rPr lang="en-US" sz="2400" dirty="0">
                <a:latin typeface="Times New Roman" charset="0"/>
                <a:ea typeface="Times New Roman" charset="0"/>
                <a:cs typeface="Times New Roman" charset="0"/>
              </a:rPr>
              <a:t>elevation in protein and/or </a:t>
            </a:r>
            <a:r>
              <a:rPr lang="en-US" sz="2400" dirty="0" smtClean="0">
                <a:latin typeface="Times New Roman" charset="0"/>
                <a:ea typeface="Times New Roman" charset="0"/>
                <a:cs typeface="Times New Roman" charset="0"/>
              </a:rPr>
              <a:t>IgG</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Pleocytosis</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occurs in &lt;25% of </a:t>
            </a:r>
            <a:r>
              <a:rPr lang="en-US" sz="2400" dirty="0" smtClean="0">
                <a:latin typeface="Times New Roman" charset="0"/>
                <a:ea typeface="Times New Roman" charset="0"/>
                <a:cs typeface="Times New Roman" charset="0"/>
              </a:rPr>
              <a:t>cases (predominantly </a:t>
            </a:r>
            <a:r>
              <a:rPr lang="en-US" sz="2400" dirty="0">
                <a:latin typeface="Times New Roman" charset="0"/>
                <a:ea typeface="Times New Roman" charset="0"/>
                <a:cs typeface="Times New Roman" charset="0"/>
              </a:rPr>
              <a:t>mononuclear, </a:t>
            </a:r>
            <a:r>
              <a:rPr lang="en-US" sz="2400" dirty="0" smtClean="0">
                <a:latin typeface="Times New Roman" charset="0"/>
                <a:ea typeface="Times New Roman" charset="0"/>
                <a:cs typeface="Times New Roman" charset="0"/>
              </a:rPr>
              <a:t> 							rarely </a:t>
            </a:r>
            <a:r>
              <a:rPr lang="en-US" sz="2400" dirty="0">
                <a:latin typeface="Times New Roman" charset="0"/>
                <a:ea typeface="Times New Roman" charset="0"/>
                <a:cs typeface="Times New Roman" charset="0"/>
              </a:rPr>
              <a:t>exceeds 25 </a:t>
            </a:r>
            <a:r>
              <a:rPr lang="en-US" sz="2400" dirty="0" smtClean="0">
                <a:latin typeface="Times New Roman" charset="0"/>
                <a:ea typeface="Times New Roman" charset="0"/>
                <a:cs typeface="Times New Roman" charset="0"/>
              </a:rPr>
              <a:t>cells/</a:t>
            </a:r>
            <a:r>
              <a:rPr lang="en-US" sz="2400" dirty="0" err="1" smtClean="0">
                <a:latin typeface="Times New Roman" charset="0"/>
                <a:ea typeface="Times New Roman" charset="0"/>
                <a:cs typeface="Times New Roman" charset="0"/>
              </a:rPr>
              <a:t>μL</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-Positive </a:t>
            </a:r>
            <a:r>
              <a:rPr lang="en-US" sz="2400" dirty="0">
                <a:latin typeface="Times New Roman" charset="0"/>
                <a:ea typeface="Times New Roman" charset="0"/>
                <a:cs typeface="Times New Roman" charset="0"/>
              </a:rPr>
              <a:t>CSF PCR for JCV DNA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Guillain-Barré </a:t>
            </a:r>
            <a:r>
              <a:rPr lang="en-US" sz="2400" b="1" u="sng" dirty="0">
                <a:latin typeface="Times New Roman" charset="0"/>
                <a:ea typeface="Times New Roman" charset="0"/>
                <a:cs typeface="Times New Roman" charset="0"/>
              </a:rPr>
              <a:t>syndrome (GBS) </a:t>
            </a:r>
            <a:r>
              <a:rPr lang="en-US" sz="2400" b="1" u="sng" dirty="0" smtClean="0">
                <a:latin typeface="Times New Roman" charset="0"/>
                <a:ea typeface="Times New Roman" charset="0"/>
                <a:cs typeface="Times New Roman" charset="0"/>
              </a:rPr>
              <a:t>/AIDP:-</a:t>
            </a:r>
            <a:br>
              <a:rPr lang="en-US" sz="2400" b="1" u="sng" dirty="0" smtClean="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
            </a:r>
            <a:br>
              <a:rPr lang="en-US" sz="2400" b="1" u="sng"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CSF Findings :- Elevated </a:t>
            </a:r>
            <a:r>
              <a:rPr lang="en-US" sz="2400" dirty="0">
                <a:latin typeface="Times New Roman" charset="0"/>
                <a:ea typeface="Times New Roman" charset="0"/>
                <a:cs typeface="Times New Roman" charset="0"/>
              </a:rPr>
              <a:t>CSF protein level  without accompanying </a:t>
            </a:r>
            <a:r>
              <a:rPr lang="en-US" sz="2400" dirty="0" err="1">
                <a:latin typeface="Times New Roman" charset="0"/>
                <a:ea typeface="Times New Roman" charset="0"/>
                <a:cs typeface="Times New Roman" charset="0"/>
              </a:rPr>
              <a:t>pleocytosis</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Albumino</a:t>
            </a:r>
            <a:r>
              <a:rPr lang="en-US" sz="2400" dirty="0" smtClean="0">
                <a:latin typeface="Times New Roman" charset="0"/>
                <a:ea typeface="Times New Roman" charset="0"/>
                <a:cs typeface="Times New Roman" charset="0"/>
              </a:rPr>
              <a:t>-cytological </a:t>
            </a:r>
            <a:r>
              <a:rPr lang="en-US" sz="2400" dirty="0">
                <a:latin typeface="Times New Roman" charset="0"/>
                <a:ea typeface="Times New Roman" charset="0"/>
                <a:cs typeface="Times New Roman" charset="0"/>
              </a:rPr>
              <a:t>Dissociation</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Chronic  Inflammatory  Demyelinating  Polyneuropathy (CIDP):-</a:t>
            </a:r>
            <a:r>
              <a:rPr lang="en-US" sz="2400" b="1" u="sng" dirty="0">
                <a:latin typeface="Times New Roman" charset="0"/>
                <a:ea typeface="Times New Roman" charset="0"/>
                <a:cs typeface="Times New Roman" charset="0"/>
              </a:rPr>
              <a:t/>
            </a:r>
            <a:br>
              <a:rPr lang="en-US" sz="2400" b="1" u="sng" dirty="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
            </a:r>
            <a:br>
              <a:rPr lang="en-US" sz="2400" b="1" u="sng"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CSF </a:t>
            </a:r>
            <a:r>
              <a:rPr lang="en-US" sz="2400" dirty="0">
                <a:latin typeface="Times New Roman" charset="0"/>
                <a:ea typeface="Times New Roman" charset="0"/>
                <a:cs typeface="Times New Roman" charset="0"/>
              </a:rPr>
              <a:t>Findings :-</a:t>
            </a:r>
            <a:r>
              <a:rPr lang="en-US" sz="2400" dirty="0" smtClean="0">
                <a:latin typeface="Times New Roman" charset="0"/>
                <a:ea typeface="Times New Roman" charset="0"/>
                <a:cs typeface="Times New Roman" charset="0"/>
              </a:rPr>
              <a:t> Protein </a:t>
            </a:r>
            <a:r>
              <a:rPr lang="en-US" sz="2400" dirty="0">
                <a:latin typeface="Times New Roman" charset="0"/>
                <a:ea typeface="Times New Roman" charset="0"/>
                <a:cs typeface="Times New Roman" charset="0"/>
              </a:rPr>
              <a:t>typically elevated in range of 75-250mg/dl.</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-Elevated </a:t>
            </a:r>
            <a:r>
              <a:rPr lang="en-US" sz="2400" dirty="0">
                <a:latin typeface="Times New Roman" charset="0"/>
                <a:ea typeface="Times New Roman" charset="0"/>
                <a:cs typeface="Times New Roman" charset="0"/>
              </a:rPr>
              <a:t>CSF gamma globulin fraction with mild lymphocytic </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pleocytosis</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Typically in HIV </a:t>
            </a:r>
            <a:r>
              <a:rPr lang="en-CA" sz="2400" dirty="0">
                <a:latin typeface="Times New Roman" charset="0"/>
                <a:ea typeface="Times New Roman" charset="0"/>
                <a:cs typeface="Times New Roman" charset="0"/>
              </a:rPr>
              <a:t>- positive patients).</a:t>
            </a:r>
            <a:endParaRPr lang="en-US" sz="2400" dirty="0"/>
          </a:p>
        </p:txBody>
      </p:sp>
    </p:spTree>
    <p:extLst>
      <p:ext uri="{BB962C8B-B14F-4D97-AF65-F5344CB8AC3E}">
        <p14:creationId xmlns="" xmlns:p14="http://schemas.microsoft.com/office/powerpoint/2010/main" val="18899299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365125"/>
            <a:ext cx="11281559" cy="6047550"/>
          </a:xfrm>
        </p:spPr>
        <p:txBody>
          <a:bodyPr>
            <a:normAutofit fontScale="90000"/>
          </a:bodyPr>
          <a:lstStyle/>
          <a:p>
            <a:r>
              <a:rPr lang="en-US" sz="2800" b="1" u="sng" dirty="0">
                <a:latin typeface="Times New Roman" charset="0"/>
                <a:ea typeface="Times New Roman" charset="0"/>
                <a:cs typeface="Times New Roman" charset="0"/>
              </a:rPr>
              <a:t>3) </a:t>
            </a:r>
            <a:r>
              <a:rPr lang="en-US" sz="2800" b="1" u="sng" dirty="0" smtClean="0">
                <a:latin typeface="Times New Roman" charset="0"/>
                <a:ea typeface="Times New Roman" charset="0"/>
                <a:cs typeface="Times New Roman" charset="0"/>
              </a:rPr>
              <a:t>Evoked potentials:- visual</a:t>
            </a:r>
            <a:r>
              <a:rPr lang="en-US" sz="2800" b="1" u="sng" dirty="0">
                <a:latin typeface="Times New Roman" charset="0"/>
                <a:ea typeface="Times New Roman" charset="0"/>
                <a:cs typeface="Times New Roman" charset="0"/>
              </a:rPr>
              <a:t>, auditory </a:t>
            </a:r>
            <a:r>
              <a:rPr lang="en-US" sz="2800" b="1" u="sng" dirty="0" smtClean="0">
                <a:latin typeface="Times New Roman" charset="0"/>
                <a:ea typeface="Times New Roman" charset="0"/>
                <a:cs typeface="Times New Roman" charset="0"/>
              </a:rPr>
              <a:t>and somatosensory:-</a:t>
            </a:r>
            <a:br>
              <a:rPr lang="en-US" sz="2800" b="1" u="sng" dirty="0" smtClean="0">
                <a:latin typeface="Times New Roman" charset="0"/>
                <a:ea typeface="Times New Roman" charset="0"/>
                <a:cs typeface="Times New Roman" charset="0"/>
              </a:rPr>
            </a:br>
            <a:r>
              <a:rPr lang="en-US" sz="2800" b="1" u="sng" dirty="0">
                <a:latin typeface="Times New Roman" charset="0"/>
                <a:ea typeface="Times New Roman" charset="0"/>
                <a:cs typeface="Times New Roman" charset="0"/>
              </a:rPr>
              <a:t/>
            </a:r>
            <a:br>
              <a:rPr lang="en-US" sz="2800" b="1" u="sng" dirty="0">
                <a:latin typeface="Times New Roman" charset="0"/>
                <a:ea typeface="Times New Roman" charset="0"/>
                <a:cs typeface="Times New Roman" charset="0"/>
              </a:rPr>
            </a:br>
            <a:r>
              <a:rPr lang="en-US" sz="2800" b="1" u="sng" dirty="0" smtClean="0">
                <a:latin typeface="Times New Roman" charset="0"/>
                <a:ea typeface="Times New Roman" charset="0"/>
                <a:cs typeface="Times New Roman" charset="0"/>
              </a:rPr>
              <a:t/>
            </a:r>
            <a:br>
              <a:rPr lang="en-US" sz="2800" b="1" u="sng"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Evoked potentials (visual, brainstem auditory, and somatosensory)  useful in demonstrating the presence of subclinical lesions in sensory pathways or in providing objective evidence of lesions suspected on the basis of subjective complaints.</a:t>
            </a:r>
            <a:r>
              <a:rPr lang="en-US" sz="2800" u="sng" baseline="30000" dirty="0">
                <a:latin typeface="Times New Roman" charset="0"/>
                <a:ea typeface="Times New Roman" charset="0"/>
                <a:cs typeface="Times New Roman" charset="0"/>
              </a:rPr>
              <a:t/>
            </a:r>
            <a:br>
              <a:rPr lang="en-US" sz="2800" u="sng" baseline="30000" dirty="0">
                <a:latin typeface="Times New Roman" charset="0"/>
                <a:ea typeface="Times New Roman" charset="0"/>
                <a:cs typeface="Times New Roman" charset="0"/>
              </a:rPr>
            </a:br>
            <a:r>
              <a:rPr lang="en-US" sz="2800" u="sng" baseline="30000" dirty="0">
                <a:latin typeface="Times New Roman" charset="0"/>
                <a:ea typeface="Times New Roman" charset="0"/>
                <a:cs typeface="Times New Roman" charset="0"/>
              </a:rPr>
              <a:t/>
            </a:r>
            <a:br>
              <a:rPr lang="en-US" sz="2800" u="sng" baseline="30000"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Of the sensory evoked potential tests, the visual evoked potential is the most useful because it can provide objective evidence of an optic nerve lesion that may not be evident on an MRI scan</a:t>
            </a:r>
            <a:r>
              <a:rPr lang="en-US" sz="2800" dirty="0"/>
              <a:t>.</a:t>
            </a:r>
            <a:br>
              <a:rPr lang="en-US" sz="2800" dirty="0"/>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For example, in a patient with a relapsing spinal cord syndrome with sensory deficits in the legs, an abnormal somatosensory EP following posterior </a:t>
            </a:r>
            <a:r>
              <a:rPr lang="en-US" sz="2800" dirty="0" err="1">
                <a:latin typeface="Times New Roman" charset="0"/>
                <a:ea typeface="Times New Roman" charset="0"/>
                <a:cs typeface="Times New Roman" charset="0"/>
              </a:rPr>
              <a:t>tibial</a:t>
            </a:r>
            <a:r>
              <a:rPr lang="en-US" sz="2800" dirty="0">
                <a:latin typeface="Times New Roman" charset="0"/>
                <a:ea typeface="Times New Roman" charset="0"/>
                <a:cs typeface="Times New Roman" charset="0"/>
              </a:rPr>
              <a:t> nerve stimulation provides little new information. </a:t>
            </a:r>
            <a:r>
              <a:rPr lang="en-US" sz="2800" dirty="0" smtClean="0">
                <a:latin typeface="Times New Roman" charset="0"/>
                <a:ea typeface="Times New Roman" charset="0"/>
                <a:cs typeface="Times New Roman" charset="0"/>
              </a:rPr>
              <a:t>But</a:t>
            </a:r>
            <a:r>
              <a:rPr lang="en-US" sz="2800" dirty="0">
                <a:latin typeface="Times New Roman" charset="0"/>
                <a:ea typeface="Times New Roman" charset="0"/>
                <a:cs typeface="Times New Roman" charset="0"/>
              </a:rPr>
              <a:t>, an abnormal visual EP in this circumstance would permit a diagnosis of clinically definite MS</a:t>
            </a:r>
            <a:r>
              <a:rPr lang="en-US" sz="2800" dirty="0" smtClean="0">
                <a:latin typeface="Times New Roman" charset="0"/>
                <a:ea typeface="Times New Roman" charset="0"/>
                <a:cs typeface="Times New Roman" charset="0"/>
              </a:rPr>
              <a:t>.</a:t>
            </a:r>
            <a:r>
              <a:rPr lang="en-US" sz="2800" b="1" u="sng" dirty="0">
                <a:latin typeface="Times New Roman" charset="0"/>
                <a:ea typeface="Times New Roman" charset="0"/>
                <a:cs typeface="Times New Roman" charset="0"/>
              </a:rPr>
              <a:t/>
            </a:r>
            <a:br>
              <a:rPr lang="en-US" sz="2800" b="1" u="sng" dirty="0">
                <a:latin typeface="Times New Roman" charset="0"/>
                <a:ea typeface="Times New Roman" charset="0"/>
                <a:cs typeface="Times New Roman" charset="0"/>
              </a:rPr>
            </a:br>
            <a:endParaRPr lang="en-US" sz="2400" dirty="0"/>
          </a:p>
        </p:txBody>
      </p:sp>
    </p:spTree>
    <p:extLst>
      <p:ext uri="{BB962C8B-B14F-4D97-AF65-F5344CB8AC3E}">
        <p14:creationId xmlns="" xmlns:p14="http://schemas.microsoft.com/office/powerpoint/2010/main" val="37437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2543"/>
          </a:xfrm>
        </p:spPr>
        <p:txBody>
          <a:bodyPr/>
          <a:lstStyle/>
          <a:p>
            <a:r>
              <a:rPr lang="en-US" dirty="0" smtClean="0"/>
              <a:t>            </a:t>
            </a:r>
            <a:r>
              <a:rPr lang="en-US" b="1" dirty="0" smtClean="0">
                <a:latin typeface="Times New Roman" charset="0"/>
                <a:ea typeface="Times New Roman" charset="0"/>
                <a:cs typeface="Times New Roman" charset="0"/>
              </a:rPr>
              <a:t>Diagnosis</a:t>
            </a:r>
            <a:r>
              <a:rPr lang="en-US" b="1" dirty="0">
                <a:latin typeface="Times New Roman" charset="0"/>
                <a:ea typeface="Times New Roman" charset="0"/>
                <a:cs typeface="Times New Roman" charset="0"/>
              </a:rPr>
              <a:t>:</a:t>
            </a:r>
            <a:r>
              <a:rPr lang="en-US" dirty="0">
                <a:latin typeface="Times New Roman" charset="0"/>
                <a:ea typeface="Times New Roman" charset="0"/>
                <a:cs typeface="Times New Roman" charset="0"/>
              </a:rPr>
              <a:t> Multiple Sclerosis</a:t>
            </a:r>
            <a:endParaRPr lang="en-US" dirty="0"/>
          </a:p>
        </p:txBody>
      </p:sp>
    </p:spTree>
    <p:extLst>
      <p:ext uri="{BB962C8B-B14F-4D97-AF65-F5344CB8AC3E}">
        <p14:creationId xmlns="" xmlns:p14="http://schemas.microsoft.com/office/powerpoint/2010/main" val="2978142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365125"/>
            <a:ext cx="11851573" cy="6035675"/>
          </a:xfrm>
        </p:spPr>
        <p:txBody>
          <a:bodyPr>
            <a:normAutofit/>
          </a:bodyPr>
          <a:lstStyle/>
          <a:p>
            <a:r>
              <a:rPr lang="en-US" sz="2400" b="1" u="sng" dirty="0">
                <a:latin typeface="Times New Roman" charset="0"/>
                <a:ea typeface="Times New Roman" charset="0"/>
                <a:cs typeface="Times New Roman" charset="0"/>
              </a:rPr>
              <a:t>4) P</a:t>
            </a:r>
            <a:r>
              <a:rPr lang="en-US" sz="2400" b="1" u="sng" dirty="0" smtClean="0">
                <a:latin typeface="Times New Roman" charset="0"/>
                <a:ea typeface="Times New Roman" charset="0"/>
                <a:cs typeface="Times New Roman" charset="0"/>
              </a:rPr>
              <a:t>eripheral blood Analysis:-  </a:t>
            </a:r>
            <a:r>
              <a:rPr lang="en-US" sz="2400" dirty="0" smtClean="0">
                <a:latin typeface="Times New Roman" charset="0"/>
                <a:ea typeface="Times New Roman" charset="0"/>
                <a:cs typeface="Times New Roman" charset="0"/>
              </a:rPr>
              <a:t>Complete </a:t>
            </a:r>
            <a:r>
              <a:rPr lang="en-US" sz="2400" dirty="0">
                <a:latin typeface="Times New Roman" charset="0"/>
                <a:ea typeface="Times New Roman" charset="0"/>
                <a:cs typeface="Times New Roman" charset="0"/>
              </a:rPr>
              <a:t>blood count,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-Erythrocyte </a:t>
            </a:r>
            <a:r>
              <a:rPr lang="en-US" sz="2400" dirty="0">
                <a:latin typeface="Times New Roman" charset="0"/>
                <a:ea typeface="Times New Roman" charset="0"/>
                <a:cs typeface="Times New Roman" charset="0"/>
              </a:rPr>
              <a:t>sedimentation rate (ESR),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-Coagulation profile</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-C- </a:t>
            </a:r>
            <a:r>
              <a:rPr lang="en-US" sz="2400" dirty="0">
                <a:latin typeface="Times New Roman" charset="0"/>
                <a:ea typeface="Times New Roman" charset="0"/>
                <a:cs typeface="Times New Roman" charset="0"/>
              </a:rPr>
              <a:t>reactive protein (CRP),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-Protein </a:t>
            </a:r>
            <a:r>
              <a:rPr lang="en-US" sz="2400" dirty="0">
                <a:latin typeface="Times New Roman" charset="0"/>
                <a:ea typeface="Times New Roman" charset="0"/>
                <a:cs typeface="Times New Roman" charset="0"/>
              </a:rPr>
              <a:t>S, </a:t>
            </a:r>
            <a:r>
              <a:rPr lang="en-US" sz="2400" dirty="0" err="1">
                <a:latin typeface="Times New Roman" charset="0"/>
                <a:ea typeface="Times New Roman" charset="0"/>
                <a:cs typeface="Times New Roman" charset="0"/>
              </a:rPr>
              <a:t>antithrombin</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III</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-Serum </a:t>
            </a:r>
            <a:r>
              <a:rPr lang="en-US" sz="2400" dirty="0" err="1" smtClean="0">
                <a:latin typeface="Times New Roman" charset="0"/>
                <a:ea typeface="Times New Roman" charset="0"/>
                <a:cs typeface="Times New Roman" charset="0"/>
              </a:rPr>
              <a:t>immunoelectrophoresis</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-Molecular analysis </a:t>
            </a:r>
            <a:r>
              <a:rPr lang="en-US" sz="2400" dirty="0">
                <a:latin typeface="Times New Roman" charset="0"/>
                <a:ea typeface="Times New Roman" charset="0"/>
                <a:cs typeface="Times New Roman" charset="0"/>
              </a:rPr>
              <a:t>of </a:t>
            </a:r>
            <a:r>
              <a:rPr lang="en-US" sz="2400" dirty="0" err="1">
                <a:latin typeface="Times New Roman" charset="0"/>
                <a:ea typeface="Times New Roman" charset="0"/>
                <a:cs typeface="Times New Roman" charset="0"/>
              </a:rPr>
              <a:t>prothrombotic</a:t>
            </a:r>
            <a:r>
              <a:rPr lang="en-US" sz="2400" dirty="0">
                <a:latin typeface="Times New Roman" charset="0"/>
                <a:ea typeface="Times New Roman" charset="0"/>
                <a:cs typeface="Times New Roman" charset="0"/>
              </a:rPr>
              <a:t> factors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factor V </a:t>
            </a:r>
            <a:r>
              <a:rPr lang="en-US" sz="2400" dirty="0">
                <a:latin typeface="Times New Roman" charset="0"/>
                <a:ea typeface="Times New Roman" charset="0"/>
                <a:cs typeface="Times New Roman" charset="0"/>
              </a:rPr>
              <a:t>Leiden, MTHFR, PAI-1</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-Immunologic </a:t>
            </a:r>
            <a:r>
              <a:rPr lang="en-US" sz="2400" dirty="0">
                <a:latin typeface="Times New Roman" charset="0"/>
                <a:ea typeface="Times New Roman" charset="0"/>
                <a:cs typeface="Times New Roman" charset="0"/>
              </a:rPr>
              <a:t>analysis (ANCA, ANA, ENA, </a:t>
            </a:r>
            <a:r>
              <a:rPr lang="en-US" sz="2400" dirty="0" err="1" smtClean="0">
                <a:latin typeface="Times New Roman" charset="0"/>
                <a:ea typeface="Times New Roman" charset="0"/>
                <a:cs typeface="Times New Roman" charset="0"/>
              </a:rPr>
              <a:t>antiDNA</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C3</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C4)</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-Thyroid </a:t>
            </a:r>
            <a:r>
              <a:rPr lang="en-US" sz="2400" dirty="0">
                <a:latin typeface="Times New Roman" charset="0"/>
                <a:ea typeface="Times New Roman" charset="0"/>
                <a:cs typeface="Times New Roman" charset="0"/>
              </a:rPr>
              <a:t>gland </a:t>
            </a:r>
            <a:r>
              <a:rPr lang="en-US" sz="2400" dirty="0" smtClean="0">
                <a:latin typeface="Times New Roman" charset="0"/>
                <a:ea typeface="Times New Roman" charset="0"/>
                <a:cs typeface="Times New Roman" charset="0"/>
              </a:rPr>
              <a:t>hormones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-Vitamin </a:t>
            </a:r>
            <a:r>
              <a:rPr lang="en-US" sz="2400" dirty="0">
                <a:latin typeface="Times New Roman" charset="0"/>
                <a:ea typeface="Times New Roman" charset="0"/>
                <a:cs typeface="Times New Roman" charset="0"/>
              </a:rPr>
              <a:t>B12 and folic </a:t>
            </a:r>
            <a:r>
              <a:rPr lang="en-US" sz="2400" dirty="0" smtClean="0">
                <a:latin typeface="Times New Roman" charset="0"/>
                <a:ea typeface="Times New Roman" charset="0"/>
                <a:cs typeface="Times New Roman" charset="0"/>
              </a:rPr>
              <a:t>acid</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-Serologic </a:t>
            </a:r>
            <a:r>
              <a:rPr lang="en-US" sz="2400" dirty="0">
                <a:latin typeface="Times New Roman" charset="0"/>
                <a:ea typeface="Times New Roman" charset="0"/>
                <a:cs typeface="Times New Roman" charset="0"/>
              </a:rPr>
              <a:t>analysis for neurotropic </a:t>
            </a:r>
            <a:r>
              <a:rPr lang="en-US" sz="2400" dirty="0" smtClean="0">
                <a:latin typeface="Times New Roman" charset="0"/>
                <a:ea typeface="Times New Roman" charset="0"/>
                <a:cs typeface="Times New Roman" charset="0"/>
              </a:rPr>
              <a:t>viruses</a:t>
            </a:r>
            <a:r>
              <a:rPr lang="en-US" sz="2400" i="1"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and serologic </a:t>
            </a:r>
            <a:r>
              <a:rPr lang="en-US" sz="2400" dirty="0" smtClean="0">
                <a:latin typeface="Times New Roman" charset="0"/>
                <a:ea typeface="Times New Roman" charset="0"/>
                <a:cs typeface="Times New Roman" charset="0"/>
              </a:rPr>
              <a:t>					analysis </a:t>
            </a:r>
            <a:r>
              <a:rPr lang="en-US" sz="2400" dirty="0">
                <a:latin typeface="Times New Roman" charset="0"/>
                <a:ea typeface="Times New Roman" charset="0"/>
                <a:cs typeface="Times New Roman" charset="0"/>
              </a:rPr>
              <a:t>for HIV, hepatitis B </a:t>
            </a:r>
            <a:r>
              <a:rPr lang="en-US" sz="2400" dirty="0" smtClean="0">
                <a:latin typeface="Times New Roman" charset="0"/>
                <a:ea typeface="Times New Roman" charset="0"/>
                <a:cs typeface="Times New Roman" charset="0"/>
              </a:rPr>
              <a:t>&amp;C</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		                 				     -VDRL</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TPHA</a:t>
            </a: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446189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8" y="365125"/>
            <a:ext cx="11744696" cy="5893171"/>
          </a:xfrm>
        </p:spPr>
        <p:txBody>
          <a:bodyPr>
            <a:normAutofit/>
          </a:bodyPr>
          <a:lstStyle/>
          <a:p>
            <a:r>
              <a:rPr lang="en-US" sz="3200" b="1" u="sng" dirty="0" smtClean="0">
                <a:latin typeface="Times New Roman" charset="0"/>
                <a:ea typeface="Times New Roman" charset="0"/>
                <a:cs typeface="Times New Roman" charset="0"/>
              </a:rPr>
              <a:t>5.Nerve Conduction Studies:-</a:t>
            </a:r>
            <a:br>
              <a:rPr lang="en-US" sz="3200" b="1" u="sng" dirty="0" smtClean="0">
                <a:latin typeface="Times New Roman" charset="0"/>
                <a:ea typeface="Times New Roman" charset="0"/>
                <a:cs typeface="Times New Roman" charset="0"/>
              </a:rPr>
            </a:br>
            <a:r>
              <a:rPr lang="en-US" dirty="0" smtClean="0"/>
              <a:t/>
            </a:r>
            <a:br>
              <a:rPr lang="en-US" dirty="0" smtClean="0"/>
            </a:br>
            <a:r>
              <a:rPr lang="en-US" sz="2800" b="1" u="sng" dirty="0">
                <a:latin typeface="Times New Roman" charset="0"/>
                <a:ea typeface="Times New Roman" charset="0"/>
                <a:cs typeface="Times New Roman" charset="0"/>
              </a:rPr>
              <a:t>Guillain-Barré syndrome (GBS) /AIDP:-</a:t>
            </a:r>
            <a:br>
              <a:rPr lang="en-US" sz="2800" b="1" u="sng" dirty="0">
                <a:latin typeface="Times New Roman" charset="0"/>
                <a:ea typeface="Times New Roman" charset="0"/>
                <a:cs typeface="Times New Roman" charset="0"/>
              </a:rPr>
            </a:br>
            <a:r>
              <a:rPr lang="en-US" sz="2800" dirty="0" smtClean="0"/>
              <a:t/>
            </a:r>
            <a:br>
              <a:rPr lang="en-US" sz="2800" dirty="0" smtClean="0"/>
            </a:br>
            <a:r>
              <a:rPr lang="en-US" sz="2700" dirty="0">
                <a:latin typeface="Times New Roman" charset="0"/>
                <a:ea typeface="Times New Roman" charset="0"/>
                <a:cs typeface="Times New Roman" charset="0"/>
              </a:rPr>
              <a:t>NCV </a:t>
            </a:r>
            <a:r>
              <a:rPr lang="en-US" sz="2700" dirty="0" smtClean="0">
                <a:latin typeface="Times New Roman" charset="0"/>
                <a:ea typeface="Times New Roman" charset="0"/>
                <a:cs typeface="Times New Roman" charset="0"/>
              </a:rPr>
              <a:t>Findings:- </a:t>
            </a:r>
            <a:r>
              <a:rPr lang="en-US" sz="2700" dirty="0">
                <a:latin typeface="Times New Roman" charset="0"/>
                <a:ea typeface="Times New Roman" charset="0"/>
                <a:cs typeface="Times New Roman" charset="0"/>
              </a:rPr>
              <a:t>Prolonged F-wave latencies, </a:t>
            </a:r>
            <a:br>
              <a:rPr lang="en-US" sz="2700" dirty="0">
                <a:latin typeface="Times New Roman" charset="0"/>
                <a:ea typeface="Times New Roman" charset="0"/>
                <a:cs typeface="Times New Roman" charset="0"/>
              </a:rPr>
            </a:br>
            <a:r>
              <a:rPr lang="en-US" sz="2700" dirty="0">
                <a:latin typeface="Times New Roman" charset="0"/>
                <a:ea typeface="Times New Roman" charset="0"/>
                <a:cs typeface="Times New Roman" charset="0"/>
              </a:rPr>
              <a:t>              </a:t>
            </a:r>
            <a:r>
              <a:rPr lang="en-US" sz="2700" dirty="0" smtClean="0">
                <a:latin typeface="Times New Roman" charset="0"/>
                <a:ea typeface="Times New Roman" charset="0"/>
                <a:cs typeface="Times New Roman" charset="0"/>
              </a:rPr>
              <a:t>	     -Prolonged </a:t>
            </a:r>
            <a:r>
              <a:rPr lang="en-US" sz="2700" dirty="0">
                <a:latin typeface="Times New Roman" charset="0"/>
                <a:ea typeface="Times New Roman" charset="0"/>
                <a:cs typeface="Times New Roman" charset="0"/>
              </a:rPr>
              <a:t>distal latencies</a:t>
            </a:r>
            <a:br>
              <a:rPr lang="en-US" sz="2700" dirty="0">
                <a:latin typeface="Times New Roman" charset="0"/>
                <a:ea typeface="Times New Roman" charset="0"/>
                <a:cs typeface="Times New Roman" charset="0"/>
              </a:rPr>
            </a:br>
            <a:r>
              <a:rPr lang="en-US" sz="2700" dirty="0">
                <a:latin typeface="Times New Roman" charset="0"/>
                <a:ea typeface="Times New Roman" charset="0"/>
                <a:cs typeface="Times New Roman" charset="0"/>
              </a:rPr>
              <a:t>              </a:t>
            </a:r>
            <a:r>
              <a:rPr lang="en-US" sz="2700" dirty="0" smtClean="0">
                <a:latin typeface="Times New Roman" charset="0"/>
                <a:ea typeface="Times New Roman" charset="0"/>
                <a:cs typeface="Times New Roman" charset="0"/>
              </a:rPr>
              <a:t>	     -Reduced </a:t>
            </a:r>
            <a:r>
              <a:rPr lang="en-US" sz="2700" dirty="0">
                <a:latin typeface="Times New Roman" charset="0"/>
                <a:ea typeface="Times New Roman" charset="0"/>
                <a:cs typeface="Times New Roman" charset="0"/>
              </a:rPr>
              <a:t>amplitudes of compound muscle action potentials </a:t>
            </a:r>
            <a:r>
              <a:rPr lang="en-US" sz="2700" dirty="0" smtClean="0">
                <a:latin typeface="Times New Roman" charset="0"/>
                <a:ea typeface="Times New Roman" charset="0"/>
                <a:cs typeface="Times New Roman" charset="0"/>
              </a:rPr>
              <a:t>				(</a:t>
            </a:r>
            <a:r>
              <a:rPr lang="en-US" sz="2700" dirty="0">
                <a:latin typeface="Times New Roman" charset="0"/>
                <a:ea typeface="Times New Roman" charset="0"/>
                <a:cs typeface="Times New Roman" charset="0"/>
              </a:rPr>
              <a:t>CMAPs) </a:t>
            </a:r>
            <a:br>
              <a:rPr lang="en-US" sz="2700" dirty="0">
                <a:latin typeface="Times New Roman" charset="0"/>
                <a:ea typeface="Times New Roman" charset="0"/>
                <a:cs typeface="Times New Roman" charset="0"/>
              </a:rPr>
            </a:br>
            <a:r>
              <a:rPr lang="en-US" sz="2700" dirty="0">
                <a:latin typeface="Times New Roman" charset="0"/>
                <a:ea typeface="Times New Roman" charset="0"/>
                <a:cs typeface="Times New Roman" charset="0"/>
              </a:rPr>
              <a:t>       </a:t>
            </a:r>
            <a:r>
              <a:rPr lang="en-US" sz="2700" dirty="0" smtClean="0">
                <a:latin typeface="Times New Roman" charset="0"/>
                <a:ea typeface="Times New Roman" charset="0"/>
                <a:cs typeface="Times New Roman" charset="0"/>
              </a:rPr>
              <a:t>		     </a:t>
            </a:r>
            <a:r>
              <a:rPr lang="en-US" sz="2700" dirty="0">
                <a:latin typeface="Times New Roman" charset="0"/>
                <a:ea typeface="Times New Roman" charset="0"/>
                <a:cs typeface="Times New Roman" charset="0"/>
              </a:rPr>
              <a:t>	</a:t>
            </a:r>
            <a:r>
              <a:rPr lang="en-US" sz="2700" dirty="0" smtClean="0">
                <a:latin typeface="Times New Roman" charset="0"/>
                <a:ea typeface="Times New Roman" charset="0"/>
                <a:cs typeface="Times New Roman" charset="0"/>
              </a:rPr>
              <a:t>(</a:t>
            </a:r>
            <a:r>
              <a:rPr lang="en-US" sz="2700" dirty="0">
                <a:latin typeface="Times New Roman" charset="0"/>
                <a:ea typeface="Times New Roman" charset="0"/>
                <a:cs typeface="Times New Roman" charset="0"/>
              </a:rPr>
              <a:t>Due to involvement of nerve roots and distal motor nerve </a:t>
            </a:r>
            <a:r>
              <a:rPr lang="en-US" sz="2700" dirty="0" smtClean="0">
                <a:latin typeface="Times New Roman" charset="0"/>
                <a:ea typeface="Times New Roman" charset="0"/>
                <a:cs typeface="Times New Roman" charset="0"/>
              </a:rPr>
              <a:t>				terminals early </a:t>
            </a:r>
            <a:r>
              <a:rPr lang="en-US" sz="2700" dirty="0">
                <a:latin typeface="Times New Roman" charset="0"/>
                <a:ea typeface="Times New Roman" charset="0"/>
                <a:cs typeface="Times New Roman" charset="0"/>
              </a:rPr>
              <a:t>in the course)</a:t>
            </a:r>
            <a:br>
              <a:rPr lang="en-US" sz="2700" dirty="0">
                <a:latin typeface="Times New Roman" charset="0"/>
                <a:ea typeface="Times New Roman" charset="0"/>
                <a:cs typeface="Times New Roman" charset="0"/>
              </a:rPr>
            </a:br>
            <a:r>
              <a:rPr lang="en-US" sz="2700" dirty="0" smtClean="0">
                <a:latin typeface="Times New Roman" charset="0"/>
                <a:ea typeface="Times New Roman" charset="0"/>
                <a:cs typeface="Times New Roman" charset="0"/>
              </a:rPr>
              <a:t>                          -Later</a:t>
            </a:r>
            <a:r>
              <a:rPr lang="en-US" sz="2700" dirty="0">
                <a:latin typeface="Times New Roman" charset="0"/>
                <a:ea typeface="Times New Roman" charset="0"/>
                <a:cs typeface="Times New Roman" charset="0"/>
              </a:rPr>
              <a:t>, slowing of conduction velocity, conduction block, and </a:t>
            </a:r>
            <a:r>
              <a:rPr lang="en-US" sz="2700" dirty="0" smtClean="0">
                <a:latin typeface="Times New Roman" charset="0"/>
                <a:ea typeface="Times New Roman" charset="0"/>
                <a:cs typeface="Times New Roman" charset="0"/>
              </a:rPr>
              <a:t>				temporal dispersion </a:t>
            </a:r>
            <a:r>
              <a:rPr lang="en-US" sz="2700" dirty="0">
                <a:latin typeface="Times New Roman" charset="0"/>
                <a:ea typeface="Times New Roman" charset="0"/>
                <a:cs typeface="Times New Roman" charset="0"/>
              </a:rPr>
              <a:t>occurs.</a:t>
            </a:r>
            <a:br>
              <a:rPr lang="en-US" sz="2700" dirty="0">
                <a:latin typeface="Times New Roman" charset="0"/>
                <a:ea typeface="Times New Roman" charset="0"/>
                <a:cs typeface="Times New Roman" charset="0"/>
              </a:rPr>
            </a:br>
            <a:endParaRPr lang="en-US" sz="2700" dirty="0"/>
          </a:p>
        </p:txBody>
      </p:sp>
    </p:spTree>
    <p:extLst>
      <p:ext uri="{BB962C8B-B14F-4D97-AF65-F5344CB8AC3E}">
        <p14:creationId xmlns="" xmlns:p14="http://schemas.microsoft.com/office/powerpoint/2010/main" val="20882759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6" y="365125"/>
            <a:ext cx="11483788" cy="6178179"/>
          </a:xfrm>
        </p:spPr>
        <p:txBody>
          <a:bodyPr>
            <a:normAutofit/>
          </a:bodyPr>
          <a:lstStyle/>
          <a:p>
            <a:r>
              <a:rPr lang="en-US" sz="3200" b="1" u="sng" dirty="0">
                <a:latin typeface="Times New Roman" charset="0"/>
                <a:ea typeface="Times New Roman" charset="0"/>
                <a:cs typeface="Times New Roman" charset="0"/>
              </a:rPr>
              <a:t>Charcot</a:t>
            </a:r>
            <a:r>
              <a:rPr lang="en-US" sz="3200" u="sng" dirty="0">
                <a:latin typeface="Times New Roman" charset="0"/>
                <a:ea typeface="Times New Roman" charset="0"/>
                <a:cs typeface="Times New Roman" charset="0"/>
              </a:rPr>
              <a:t>-</a:t>
            </a:r>
            <a:r>
              <a:rPr lang="en-US" sz="3200" b="1" u="sng" dirty="0">
                <a:latin typeface="Times New Roman" charset="0"/>
                <a:ea typeface="Times New Roman" charset="0"/>
                <a:cs typeface="Times New Roman" charset="0"/>
              </a:rPr>
              <a:t>Marie</a:t>
            </a:r>
            <a:r>
              <a:rPr lang="en-US" sz="3200" u="sng" dirty="0">
                <a:latin typeface="Times New Roman" charset="0"/>
                <a:ea typeface="Times New Roman" charset="0"/>
                <a:cs typeface="Times New Roman" charset="0"/>
              </a:rPr>
              <a:t>-</a:t>
            </a:r>
            <a:r>
              <a:rPr lang="en-US" sz="3200" b="1" u="sng" dirty="0">
                <a:latin typeface="Times New Roman" charset="0"/>
                <a:ea typeface="Times New Roman" charset="0"/>
                <a:cs typeface="Times New Roman" charset="0"/>
              </a:rPr>
              <a:t>Tooth disease </a:t>
            </a:r>
            <a:r>
              <a:rPr lang="en-US" sz="3200" b="1" u="sng" dirty="0" smtClean="0">
                <a:latin typeface="Times New Roman" charset="0"/>
                <a:ea typeface="Times New Roman" charset="0"/>
                <a:cs typeface="Times New Roman" charset="0"/>
              </a:rPr>
              <a:t>:-</a:t>
            </a:r>
            <a:br>
              <a:rPr lang="en-US" sz="3200" b="1" u="sng" dirty="0" smtClean="0">
                <a:latin typeface="Times New Roman" charset="0"/>
                <a:ea typeface="Times New Roman" charset="0"/>
                <a:cs typeface="Times New Roman" charset="0"/>
              </a:rPr>
            </a:br>
            <a:r>
              <a:rPr lang="en-US" sz="3200" dirty="0" smtClean="0">
                <a:latin typeface="Times New Roman" charset="0"/>
                <a:ea typeface="Times New Roman" charset="0"/>
                <a:cs typeface="Times New Roman" charset="0"/>
              </a:rPr>
              <a:t/>
            </a:r>
            <a:br>
              <a:rPr lang="en-US" sz="32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-Slow mean conduction velocity- </a:t>
            </a:r>
            <a:r>
              <a:rPr lang="en-US" sz="2400" dirty="0">
                <a:latin typeface="Times New Roman" charset="0"/>
                <a:ea typeface="Times New Roman" charset="0"/>
                <a:cs typeface="Times New Roman" charset="0"/>
              </a:rPr>
              <a:t>Range(less than 38m/s)- </a:t>
            </a:r>
            <a:r>
              <a:rPr lang="en-US" sz="2400" dirty="0" smtClean="0">
                <a:latin typeface="Times New Roman" charset="0"/>
                <a:ea typeface="Times New Roman" charset="0"/>
                <a:cs typeface="Times New Roman" charset="0"/>
              </a:rPr>
              <a:t>CMT1</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-Normal </a:t>
            </a:r>
            <a:r>
              <a:rPr lang="en-US" sz="2400" dirty="0">
                <a:latin typeface="Times New Roman" charset="0"/>
                <a:ea typeface="Times New Roman" charset="0"/>
                <a:cs typeface="Times New Roman" charset="0"/>
              </a:rPr>
              <a:t>or near normal </a:t>
            </a:r>
            <a:r>
              <a:rPr lang="en-US" sz="2400" dirty="0" smtClean="0">
                <a:latin typeface="Times New Roman" charset="0"/>
                <a:ea typeface="Times New Roman" charset="0"/>
                <a:cs typeface="Times New Roman" charset="0"/>
              </a:rPr>
              <a:t>mean conduction velocity-Range(more </a:t>
            </a:r>
            <a:r>
              <a:rPr lang="en-US" sz="2400" dirty="0">
                <a:latin typeface="Times New Roman" charset="0"/>
                <a:ea typeface="Times New Roman" charset="0"/>
                <a:cs typeface="Times New Roman" charset="0"/>
              </a:rPr>
              <a:t>than 38m/s)-CMT2</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-Markedly </a:t>
            </a:r>
            <a:r>
              <a:rPr lang="en-US" sz="2400" dirty="0">
                <a:latin typeface="Times New Roman" charset="0"/>
                <a:ea typeface="Times New Roman" charset="0"/>
                <a:cs typeface="Times New Roman" charset="0"/>
              </a:rPr>
              <a:t>Slowed conduction velocity ( 5-10m/s</a:t>
            </a:r>
            <a:r>
              <a:rPr lang="en-US" sz="2400" dirty="0" smtClean="0">
                <a:latin typeface="Times New Roman" charset="0"/>
                <a:ea typeface="Times New Roman" charset="0"/>
                <a:cs typeface="Times New Roman" charset="0"/>
              </a:rPr>
              <a:t>)-CMT3</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
            </a:r>
            <a:br>
              <a:rPr lang="en-US" sz="2400" b="1" u="sng" dirty="0">
                <a:latin typeface="Times New Roman" charset="0"/>
                <a:ea typeface="Times New Roman" charset="0"/>
                <a:cs typeface="Times New Roman" charset="0"/>
              </a:rPr>
            </a:br>
            <a:endParaRPr lang="en-US" sz="2400" dirty="0"/>
          </a:p>
        </p:txBody>
      </p:sp>
    </p:spTree>
    <p:extLst>
      <p:ext uri="{BB962C8B-B14F-4D97-AF65-F5344CB8AC3E}">
        <p14:creationId xmlns="" xmlns:p14="http://schemas.microsoft.com/office/powerpoint/2010/main" val="19377260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 y="320633"/>
            <a:ext cx="11551024" cy="6341424"/>
          </a:xfrm>
        </p:spPr>
        <p:txBody>
          <a:bodyPr>
            <a:normAutofit fontScale="90000"/>
          </a:bodyPr>
          <a:lstStyle/>
          <a:p>
            <a:r>
              <a:rPr lang="en-US" sz="2800" b="1" u="sng" dirty="0" smtClean="0">
                <a:latin typeface="Times New Roman" charset="0"/>
                <a:ea typeface="Times New Roman" charset="0"/>
                <a:cs typeface="Times New Roman" charset="0"/>
              </a:rPr>
              <a:t/>
            </a:r>
            <a:br>
              <a:rPr lang="en-US" sz="2800" b="1" u="sng" dirty="0" smtClean="0">
                <a:latin typeface="Times New Roman" charset="0"/>
                <a:ea typeface="Times New Roman" charset="0"/>
                <a:cs typeface="Times New Roman" charset="0"/>
              </a:rPr>
            </a:br>
            <a:r>
              <a:rPr lang="en-US" sz="2800" b="1" u="sng" dirty="0" smtClean="0">
                <a:latin typeface="Times New Roman" charset="0"/>
                <a:ea typeface="Times New Roman" charset="0"/>
                <a:cs typeface="Times New Roman" charset="0"/>
              </a:rPr>
              <a:t/>
            </a:r>
            <a:br>
              <a:rPr lang="en-US" sz="2800" b="1" u="sng" dirty="0" smtClean="0">
                <a:latin typeface="Times New Roman" charset="0"/>
                <a:ea typeface="Times New Roman" charset="0"/>
                <a:cs typeface="Times New Roman" charset="0"/>
              </a:rPr>
            </a:br>
            <a:r>
              <a:rPr lang="en-US" sz="2800" b="1" u="sng" dirty="0" smtClean="0">
                <a:latin typeface="Times New Roman" charset="0"/>
                <a:ea typeface="Times New Roman" charset="0"/>
                <a:cs typeface="Times New Roman" charset="0"/>
              </a:rPr>
              <a:t/>
            </a:r>
            <a:br>
              <a:rPr lang="en-US" sz="2800" b="1" u="sng" dirty="0" smtClean="0">
                <a:latin typeface="Times New Roman" charset="0"/>
                <a:ea typeface="Times New Roman" charset="0"/>
                <a:cs typeface="Times New Roman" charset="0"/>
              </a:rPr>
            </a:br>
            <a:r>
              <a:rPr lang="en-US" sz="2800" b="1" u="sng" dirty="0" smtClean="0">
                <a:latin typeface="Times New Roman" charset="0"/>
                <a:ea typeface="Times New Roman" charset="0"/>
                <a:cs typeface="Times New Roman" charset="0"/>
              </a:rPr>
              <a:t/>
            </a:r>
            <a:br>
              <a:rPr lang="en-US" sz="2800" b="1" u="sng" dirty="0" smtClean="0">
                <a:latin typeface="Times New Roman" charset="0"/>
                <a:ea typeface="Times New Roman" charset="0"/>
                <a:cs typeface="Times New Roman" charset="0"/>
              </a:rPr>
            </a:br>
            <a:r>
              <a:rPr lang="en-US" sz="2800" b="1" u="sng" dirty="0" smtClean="0">
                <a:latin typeface="Times New Roman" charset="0"/>
                <a:ea typeface="Times New Roman" charset="0"/>
                <a:cs typeface="Times New Roman" charset="0"/>
              </a:rPr>
              <a:t/>
            </a:r>
            <a:br>
              <a:rPr lang="en-US" sz="2800" b="1" u="sng" dirty="0" smtClean="0">
                <a:latin typeface="Times New Roman" charset="0"/>
                <a:ea typeface="Times New Roman" charset="0"/>
                <a:cs typeface="Times New Roman" charset="0"/>
              </a:rPr>
            </a:br>
            <a:r>
              <a:rPr lang="en-US" sz="2800" b="1" u="sng" dirty="0" smtClean="0">
                <a:latin typeface="Times New Roman" charset="0"/>
                <a:ea typeface="Times New Roman" charset="0"/>
                <a:cs typeface="Times New Roman" charset="0"/>
              </a:rPr>
              <a:t>6.MR </a:t>
            </a:r>
            <a:r>
              <a:rPr lang="en-US" sz="2800" b="1" u="sng" dirty="0">
                <a:latin typeface="Times New Roman" charset="0"/>
                <a:ea typeface="Times New Roman" charset="0"/>
                <a:cs typeface="Times New Roman" charset="0"/>
              </a:rPr>
              <a:t>spectroscopy :-</a:t>
            </a:r>
            <a:br>
              <a:rPr lang="en-US" sz="2800" b="1" u="sng"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b="1" u="sng" dirty="0">
                <a:latin typeface="Times New Roman" charset="0"/>
                <a:ea typeface="Times New Roman" charset="0"/>
                <a:cs typeface="Times New Roman" charset="0"/>
              </a:rPr>
              <a:t>-</a:t>
            </a:r>
            <a:r>
              <a:rPr lang="en-US" sz="2800" b="1" u="sng" dirty="0" smtClean="0">
                <a:latin typeface="Times New Roman" charset="0"/>
                <a:ea typeface="Times New Roman" charset="0"/>
                <a:cs typeface="Times New Roman" charset="0"/>
              </a:rPr>
              <a:t>MS:-</a:t>
            </a:r>
            <a:br>
              <a:rPr lang="en-US" sz="2800" b="1" u="sng"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NAA </a:t>
            </a:r>
            <a:r>
              <a:rPr lang="en-US" sz="2800" dirty="0">
                <a:latin typeface="Times New Roman" charset="0"/>
                <a:ea typeface="Times New Roman" charset="0"/>
                <a:cs typeface="Times New Roman" charset="0"/>
              </a:rPr>
              <a:t>peaks may be reduced within plaques, </a:t>
            </a:r>
            <a:r>
              <a:rPr lang="en-US" sz="2800" dirty="0" smtClean="0">
                <a:latin typeface="Times New Roman" charset="0"/>
                <a:ea typeface="Times New Roman" charset="0"/>
                <a:cs typeface="Times New Roman" charset="0"/>
              </a:rPr>
              <a:t> </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the </a:t>
            </a:r>
            <a:r>
              <a:rPr lang="en-US" sz="2800" dirty="0">
                <a:latin typeface="Times New Roman" charset="0"/>
                <a:ea typeface="Times New Roman" charset="0"/>
                <a:cs typeface="Times New Roman" charset="0"/>
              </a:rPr>
              <a:t>most common and remarkable finding.</a:t>
            </a:r>
            <a:br>
              <a:rPr lang="en-US" sz="2800"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choline and lactate are found to be </a:t>
            </a: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increased </a:t>
            </a:r>
            <a:r>
              <a:rPr lang="en-US" sz="2800" dirty="0">
                <a:latin typeface="Times New Roman" charset="0"/>
                <a:ea typeface="Times New Roman" charset="0"/>
                <a:cs typeface="Times New Roman" charset="0"/>
              </a:rPr>
              <a:t>in the acute pathologic phase</a:t>
            </a:r>
            <a:r>
              <a:rPr lang="en-US" sz="2800" dirty="0" smtClean="0">
                <a:latin typeface="Times New Roman" charset="0"/>
                <a:ea typeface="Times New Roman" charset="0"/>
                <a:cs typeface="Times New Roman" charset="0"/>
              </a:rPr>
              <a:t>.</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b="1" u="sng" dirty="0" smtClean="0">
                <a:latin typeface="Times New Roman" charset="0"/>
                <a:ea typeface="Times New Roman" charset="0"/>
                <a:cs typeface="Times New Roman" charset="0"/>
              </a:rPr>
              <a:t>NMO:-</a:t>
            </a: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err="1" smtClean="0">
                <a:latin typeface="Times New Roman" charset="0"/>
                <a:ea typeface="Times New Roman" charset="0"/>
                <a:cs typeface="Times New Roman" charset="0"/>
              </a:rPr>
              <a:t>Myo-inositol</a:t>
            </a:r>
            <a:r>
              <a:rPr lang="en-US" sz="2800" dirty="0" smtClean="0">
                <a:latin typeface="Times New Roman" charset="0"/>
                <a:ea typeface="Times New Roman" charset="0"/>
                <a:cs typeface="Times New Roman" charset="0"/>
              </a:rPr>
              <a:t> peaks are reduced with in the lesion.</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endParaRPr lang="en-US" sz="2800" dirty="0"/>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54404" y="320633"/>
            <a:ext cx="5779008" cy="3099223"/>
          </a:xfrm>
          <a:prstGeom prst="rect">
            <a:avLst/>
          </a:prstGeom>
        </p:spPr>
      </p:pic>
    </p:spTree>
    <p:extLst>
      <p:ext uri="{BB962C8B-B14F-4D97-AF65-F5344CB8AC3E}">
        <p14:creationId xmlns="" xmlns:p14="http://schemas.microsoft.com/office/powerpoint/2010/main" val="1787287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7517" y="529674"/>
            <a:ext cx="11242789" cy="5997039"/>
          </a:xfrm>
          <a:prstGeom prst="rect">
            <a:avLst/>
          </a:prstGeom>
        </p:spPr>
      </p:pic>
    </p:spTree>
    <p:extLst>
      <p:ext uri="{BB962C8B-B14F-4D97-AF65-F5344CB8AC3E}">
        <p14:creationId xmlns="" xmlns:p14="http://schemas.microsoft.com/office/powerpoint/2010/main" val="7520044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1" y="210746"/>
            <a:ext cx="10515600" cy="6237556"/>
          </a:xfrm>
        </p:spPr>
        <p:txBody>
          <a:bodyPr>
            <a:normAutofit/>
          </a:bodyPr>
          <a:lstStyle/>
          <a:p>
            <a:r>
              <a:rPr lang="en-US" sz="3200" dirty="0" smtClean="0">
                <a:latin typeface="Times New Roman" charset="0"/>
                <a:ea typeface="Times New Roman" charset="0"/>
                <a:cs typeface="Times New Roman" charset="0"/>
              </a:rPr>
              <a:t>       </a:t>
            </a:r>
            <a:r>
              <a:rPr lang="en-US" sz="3200" b="1" u="sng" dirty="0" smtClean="0">
                <a:latin typeface="Times New Roman" charset="0"/>
                <a:ea typeface="Times New Roman" charset="0"/>
                <a:cs typeface="Times New Roman" charset="0"/>
              </a:rPr>
              <a:t>APPROACH TO MANAGEMENT OF DIFFERENT </a:t>
            </a:r>
            <a:r>
              <a:rPr lang="en-US" sz="3200" b="1" dirty="0" smtClean="0">
                <a:latin typeface="Times New Roman" charset="0"/>
                <a:ea typeface="Times New Roman" charset="0"/>
                <a:cs typeface="Times New Roman" charset="0"/>
              </a:rPr>
              <a:t>			</a:t>
            </a:r>
            <a:r>
              <a:rPr lang="en-US" sz="3200" b="1" u="sng" dirty="0" smtClean="0">
                <a:latin typeface="Times New Roman" charset="0"/>
                <a:ea typeface="Times New Roman" charset="0"/>
                <a:cs typeface="Times New Roman" charset="0"/>
              </a:rPr>
              <a:t>DEMYELINATING DISORDER</a:t>
            </a:r>
            <a:endParaRPr lang="en-US" sz="3200" b="1" u="sng"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4588926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39" y="365125"/>
            <a:ext cx="10843161" cy="6237556"/>
          </a:xfrm>
        </p:spPr>
        <p:txBody>
          <a:bodyPr>
            <a:normAutofit fontScale="90000"/>
          </a:bodyPr>
          <a:lstStyle/>
          <a:p>
            <a:r>
              <a:rPr lang="ro-RO" altLang="en-US" sz="2400" dirty="0" smtClean="0"/>
              <a:t/>
            </a:r>
            <a:br>
              <a:rPr lang="ro-RO" altLang="en-US" sz="2400" dirty="0" smtClean="0"/>
            </a:br>
            <a:r>
              <a:rPr lang="ro-RO" altLang="en-US" sz="3100" b="1" u="sng" dirty="0" smtClean="0">
                <a:latin typeface="Times New Roman" charset="0"/>
                <a:ea typeface="Times New Roman" charset="0"/>
                <a:cs typeface="Times New Roman" charset="0"/>
              </a:rPr>
              <a:t>PRIMODIAL PREVENTION:-</a:t>
            </a:r>
            <a:br>
              <a:rPr lang="ro-RO" altLang="en-US" sz="3100" b="1" u="sng" dirty="0" smtClean="0">
                <a:latin typeface="Times New Roman" charset="0"/>
                <a:ea typeface="Times New Roman" charset="0"/>
                <a:cs typeface="Times New Roman" charset="0"/>
              </a:rPr>
            </a:br>
            <a:r>
              <a:rPr lang="ro-RO" altLang="en-US" sz="2400" dirty="0">
                <a:latin typeface="Times New Roman" charset="0"/>
                <a:ea typeface="Times New Roman" charset="0"/>
                <a:cs typeface="Times New Roman" charset="0"/>
              </a:rPr>
              <a:t/>
            </a:r>
            <a:br>
              <a:rPr lang="ro-RO" altLang="en-US" sz="2400" dirty="0">
                <a:latin typeface="Times New Roman" charset="0"/>
                <a:ea typeface="Times New Roman" charset="0"/>
                <a:cs typeface="Times New Roman" charset="0"/>
              </a:rPr>
            </a:br>
            <a:r>
              <a:rPr lang="ro-RO" altLang="en-US" sz="2400" dirty="0" smtClean="0">
                <a:latin typeface="Times New Roman" charset="0"/>
                <a:ea typeface="Times New Roman" charset="0"/>
                <a:cs typeface="Times New Roman" charset="0"/>
              </a:rPr>
              <a:t>Primordial </a:t>
            </a:r>
            <a:r>
              <a:rPr lang="ro-RO" altLang="en-US" sz="2400" dirty="0" err="1" smtClean="0">
                <a:latin typeface="Times New Roman" charset="0"/>
                <a:ea typeface="Times New Roman" charset="0"/>
                <a:cs typeface="Times New Roman" charset="0"/>
              </a:rPr>
              <a:t>prevention</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is</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defined</a:t>
            </a:r>
            <a:r>
              <a:rPr lang="ro-RO" altLang="en-US" sz="2400" dirty="0" smtClean="0">
                <a:latin typeface="Times New Roman" charset="0"/>
                <a:ea typeface="Times New Roman" charset="0"/>
                <a:cs typeface="Times New Roman" charset="0"/>
              </a:rPr>
              <a:t> as </a:t>
            </a:r>
            <a:r>
              <a:rPr lang="ro-RO" altLang="en-US" sz="2400" dirty="0" err="1" smtClean="0">
                <a:latin typeface="Times New Roman" charset="0"/>
                <a:ea typeface="Times New Roman" charset="0"/>
                <a:cs typeface="Times New Roman" charset="0"/>
              </a:rPr>
              <a:t>prevention</a:t>
            </a:r>
            <a:r>
              <a:rPr lang="ro-RO" altLang="en-US" sz="2400" dirty="0" smtClean="0">
                <a:latin typeface="Times New Roman" charset="0"/>
                <a:ea typeface="Times New Roman" charset="0"/>
                <a:cs typeface="Times New Roman" charset="0"/>
              </a:rPr>
              <a:t> of </a:t>
            </a:r>
            <a:r>
              <a:rPr lang="ro-RO" altLang="en-US" sz="2400" dirty="0" err="1" smtClean="0">
                <a:latin typeface="Times New Roman" charset="0"/>
                <a:ea typeface="Times New Roman" charset="0"/>
                <a:cs typeface="Times New Roman" charset="0"/>
              </a:rPr>
              <a:t>risk</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factors</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themselves</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beginning</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with</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change</a:t>
            </a:r>
            <a:r>
              <a:rPr lang="ro-RO" altLang="en-US" sz="2400" dirty="0" smtClean="0">
                <a:latin typeface="Times New Roman" charset="0"/>
                <a:ea typeface="Times New Roman" charset="0"/>
                <a:cs typeface="Times New Roman" charset="0"/>
              </a:rPr>
              <a:t> in social </a:t>
            </a:r>
            <a:r>
              <a:rPr lang="ro-RO" altLang="en-US" sz="2400" dirty="0" err="1" smtClean="0">
                <a:latin typeface="Times New Roman" charset="0"/>
                <a:ea typeface="Times New Roman" charset="0"/>
                <a:cs typeface="Times New Roman" charset="0"/>
              </a:rPr>
              <a:t>and</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environmental</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conditions</a:t>
            </a:r>
            <a:r>
              <a:rPr lang="ro-RO" altLang="en-US" sz="2400" dirty="0" smtClean="0">
                <a:latin typeface="Times New Roman" charset="0"/>
                <a:ea typeface="Times New Roman" charset="0"/>
                <a:cs typeface="Times New Roman" charset="0"/>
              </a:rPr>
              <a:t> in </a:t>
            </a:r>
            <a:r>
              <a:rPr lang="ro-RO" altLang="en-US" sz="2400" dirty="0" err="1" smtClean="0">
                <a:latin typeface="Times New Roman" charset="0"/>
                <a:ea typeface="Times New Roman" charset="0"/>
                <a:cs typeface="Times New Roman" charset="0"/>
              </a:rPr>
              <a:t>which</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these</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factors</a:t>
            </a:r>
            <a:r>
              <a:rPr lang="ro-RO" altLang="en-US" sz="2400" dirty="0" smtClean="0">
                <a:latin typeface="Times New Roman" charset="0"/>
                <a:ea typeface="Times New Roman" charset="0"/>
                <a:cs typeface="Times New Roman" charset="0"/>
              </a:rPr>
              <a:t> are </a:t>
            </a:r>
            <a:r>
              <a:rPr lang="ro-RO" altLang="en-US" sz="2400" dirty="0" err="1" smtClean="0">
                <a:latin typeface="Times New Roman" charset="0"/>
                <a:ea typeface="Times New Roman" charset="0"/>
                <a:cs typeface="Times New Roman" charset="0"/>
              </a:rPr>
              <a:t>observed</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to</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develop</a:t>
            </a:r>
            <a:r>
              <a:rPr lang="ro-RO" altLang="en-US" sz="2400" dirty="0" smtClean="0">
                <a:latin typeface="Times New Roman" charset="0"/>
                <a:ea typeface="Times New Roman" charset="0"/>
                <a:cs typeface="Times New Roman" charset="0"/>
              </a:rPr>
              <a:t> , </a:t>
            </a:r>
            <a:r>
              <a:rPr lang="ro-RO" altLang="en-US" sz="2400" dirty="0" err="1" smtClean="0">
                <a:latin typeface="Times New Roman" charset="0"/>
                <a:ea typeface="Times New Roman" charset="0"/>
                <a:cs typeface="Times New Roman" charset="0"/>
              </a:rPr>
              <a:t>and</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continuing</a:t>
            </a:r>
            <a:r>
              <a:rPr lang="ro-RO" altLang="en-US" sz="2400" dirty="0" smtClean="0">
                <a:latin typeface="Times New Roman" charset="0"/>
                <a:ea typeface="Times New Roman" charset="0"/>
                <a:cs typeface="Times New Roman" charset="0"/>
              </a:rPr>
              <a:t> for </a:t>
            </a:r>
            <a:r>
              <a:rPr lang="ro-RO" altLang="en-US" sz="2400" dirty="0" err="1" smtClean="0">
                <a:latin typeface="Times New Roman" charset="0"/>
                <a:ea typeface="Times New Roman" charset="0"/>
                <a:cs typeface="Times New Roman" charset="0"/>
              </a:rPr>
              <a:t>high</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risk</a:t>
            </a:r>
            <a:r>
              <a:rPr lang="ro-RO" altLang="en-US" sz="2400" dirty="0" smtClean="0">
                <a:latin typeface="Times New Roman" charset="0"/>
                <a:ea typeface="Times New Roman" charset="0"/>
                <a:cs typeface="Times New Roman" charset="0"/>
              </a:rPr>
              <a:t> </a:t>
            </a:r>
            <a:r>
              <a:rPr lang="ro-RO" altLang="en-US" sz="2400" dirty="0" err="1" smtClean="0">
                <a:latin typeface="Times New Roman" charset="0"/>
                <a:ea typeface="Times New Roman" charset="0"/>
                <a:cs typeface="Times New Roman" charset="0"/>
              </a:rPr>
              <a:t>development</a:t>
            </a:r>
            <a:r>
              <a:rPr lang="ro-RO" altLang="en-US" sz="2400" dirty="0" smtClean="0">
                <a:latin typeface="Times New Roman" charset="0"/>
                <a:ea typeface="Times New Roman" charset="0"/>
                <a:cs typeface="Times New Roman" charset="0"/>
              </a:rPr>
              <a:t> of </a:t>
            </a:r>
            <a:r>
              <a:rPr lang="ro-RO" altLang="en-US" sz="2400" dirty="0" err="1" smtClean="0">
                <a:latin typeface="Times New Roman" charset="0"/>
                <a:ea typeface="Times New Roman" charset="0"/>
                <a:cs typeface="Times New Roman" charset="0"/>
              </a:rPr>
              <a:t>disease</a:t>
            </a:r>
            <a:r>
              <a:rPr lang="ro-RO" altLang="en-US" sz="2400" dirty="0" smtClean="0">
                <a:latin typeface="Times New Roman" charset="0"/>
                <a:ea typeface="Times New Roman" charset="0"/>
                <a:cs typeface="Times New Roman" charset="0"/>
              </a:rPr>
              <a:t>.</a:t>
            </a:r>
            <a:r>
              <a:rPr lang="en-US" altLang="en-US" sz="2400" dirty="0" smtClean="0">
                <a:latin typeface="Times New Roman" charset="0"/>
                <a:ea typeface="Times New Roman" charset="0"/>
                <a:cs typeface="Times New Roman" charset="0"/>
              </a:rPr>
              <a:t/>
            </a:r>
            <a:br>
              <a:rPr lang="en-US" altLang="en-US" sz="2400" dirty="0" smtClean="0">
                <a:latin typeface="Times New Roman" charset="0"/>
                <a:ea typeface="Times New Roman" charset="0"/>
                <a:cs typeface="Times New Roman" charset="0"/>
              </a:rPr>
            </a:br>
            <a:r>
              <a:rPr lang="en-US" altLang="en-US" sz="2400" dirty="0" smtClean="0">
                <a:latin typeface="Times New Roman" charset="0"/>
                <a:ea typeface="Times New Roman" charset="0"/>
                <a:cs typeface="Times New Roman" charset="0"/>
              </a:rPr>
              <a:t/>
            </a:r>
            <a:br>
              <a:rPr lang="en-US" altLang="en-US" sz="2400" dirty="0" smtClean="0">
                <a:latin typeface="Times New Roman" charset="0"/>
                <a:ea typeface="Times New Roman" charset="0"/>
                <a:cs typeface="Times New Roman" charset="0"/>
              </a:rPr>
            </a:br>
            <a:r>
              <a:rPr lang="en-US" sz="2400" b="1" u="sng" dirty="0">
                <a:latin typeface="Times New Roman" charset="0"/>
                <a:ea typeface="Times New Roman" charset="0"/>
                <a:cs typeface="Times New Roman" charset="0"/>
              </a:rPr>
              <a:t>Risk factors for </a:t>
            </a:r>
            <a:r>
              <a:rPr lang="en-US" sz="2400" b="1" u="sng" dirty="0" smtClean="0">
                <a:latin typeface="Times New Roman" charset="0"/>
                <a:ea typeface="Times New Roman" charset="0"/>
                <a:cs typeface="Times New Roman" charset="0"/>
              </a:rPr>
              <a:t>MS and its prevention:-</a:t>
            </a:r>
            <a:br>
              <a:rPr lang="en-US" sz="24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-Genetic </a:t>
            </a:r>
            <a:r>
              <a:rPr lang="en-US" sz="2400" dirty="0">
                <a:latin typeface="Times New Roman" charset="0"/>
                <a:ea typeface="Times New Roman" charset="0"/>
                <a:cs typeface="Times New Roman" charset="0"/>
              </a:rPr>
              <a:t>predisposition(HLA-DRB1</a:t>
            </a:r>
            <a:r>
              <a:rPr lang="en-US" sz="2400" dirty="0" smtClean="0">
                <a:latin typeface="Times New Roman" charset="0"/>
                <a:ea typeface="Times New Roman" charset="0"/>
                <a:cs typeface="Times New Roman" charset="0"/>
              </a:rPr>
              <a:t>)-Early identification for existence of this gene in  					family members</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-EBV </a:t>
            </a:r>
            <a:r>
              <a:rPr lang="en-US" sz="2400" dirty="0">
                <a:latin typeface="Times New Roman" charset="0"/>
                <a:ea typeface="Times New Roman" charset="0"/>
                <a:cs typeface="Times New Roman" charset="0"/>
              </a:rPr>
              <a:t>exposure </a:t>
            </a:r>
            <a:r>
              <a:rPr lang="en-US" sz="2400" dirty="0" smtClean="0">
                <a:latin typeface="Times New Roman" charset="0"/>
                <a:ea typeface="Times New Roman" charset="0"/>
                <a:cs typeface="Times New Roman" charset="0"/>
              </a:rPr>
              <a:t>during childhood- Prevent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Vit.D</a:t>
            </a:r>
            <a:r>
              <a:rPr lang="en-US" sz="2400" dirty="0" smtClean="0">
                <a:latin typeface="Times New Roman" charset="0"/>
                <a:ea typeface="Times New Roman" charset="0"/>
                <a:cs typeface="Times New Roman" charset="0"/>
              </a:rPr>
              <a:t> deficiency-Treatment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-Cigarette smoking- </a:t>
            </a:r>
            <a:r>
              <a:rPr lang="en-US" sz="2400" dirty="0">
                <a:latin typeface="Times New Roman" charset="0"/>
                <a:ea typeface="Times New Roman" charset="0"/>
                <a:cs typeface="Times New Roman" charset="0"/>
              </a:rPr>
              <a:t>C</a:t>
            </a:r>
            <a:r>
              <a:rPr lang="en-US" sz="2400" dirty="0" smtClean="0">
                <a:latin typeface="Times New Roman" charset="0"/>
                <a:ea typeface="Times New Roman" charset="0"/>
                <a:cs typeface="Times New Roman" charset="0"/>
              </a:rPr>
              <a:t>essations</a:t>
            </a:r>
            <a:r>
              <a:rPr lang="en-US" sz="2400" dirty="0" smtClean="0"/>
              <a:t/>
            </a:r>
            <a:br>
              <a:rPr lang="en-US" sz="2400" dirty="0" smtClean="0"/>
            </a:br>
            <a:r>
              <a:rPr lang="en-US" sz="2400" b="1" u="sng" dirty="0" smtClean="0"/>
              <a:t/>
            </a:r>
            <a:br>
              <a:rPr lang="en-US" sz="2400" b="1" u="sng" dirty="0" smtClean="0"/>
            </a:br>
            <a:r>
              <a:rPr lang="en-US" sz="2400" dirty="0"/>
              <a:t/>
            </a:r>
            <a:br>
              <a:rPr lang="en-US" sz="2400" dirty="0"/>
            </a:br>
            <a:r>
              <a:rPr lang="en-US" sz="2400" dirty="0"/>
              <a:t/>
            </a:r>
            <a:br>
              <a:rPr lang="en-US" sz="2400" dirty="0"/>
            </a:br>
            <a:r>
              <a:rPr lang="en-US" altLang="en-US" sz="2400" dirty="0" smtClean="0"/>
              <a:t/>
            </a:r>
            <a:br>
              <a:rPr lang="en-US" altLang="en-US" sz="2400" dirty="0" smtClean="0"/>
            </a:br>
            <a:r>
              <a:rPr lang="en-US" altLang="en-US" sz="2400" dirty="0" smtClean="0"/>
              <a:t/>
            </a:r>
            <a:br>
              <a:rPr lang="en-US" altLang="en-US" sz="2400" dirty="0" smtClean="0"/>
            </a:br>
            <a:endParaRPr lang="en-US" sz="2400" dirty="0"/>
          </a:p>
        </p:txBody>
      </p:sp>
    </p:spTree>
    <p:extLst>
      <p:ext uri="{BB962C8B-B14F-4D97-AF65-F5344CB8AC3E}">
        <p14:creationId xmlns="" xmlns:p14="http://schemas.microsoft.com/office/powerpoint/2010/main" val="1067199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06927"/>
          </a:xfrm>
        </p:spPr>
        <p:txBody>
          <a:bodyPr>
            <a:normAutofit/>
          </a:bodyPr>
          <a:lstStyle/>
          <a:p>
            <a:r>
              <a:rPr lang="en-US" sz="2400" b="1" u="sng" dirty="0" smtClean="0">
                <a:latin typeface="Times New Roman" charset="0"/>
                <a:ea typeface="Times New Roman" charset="0"/>
                <a:cs typeface="Times New Roman" charset="0"/>
              </a:rPr>
              <a:t>SPECIFIC MEDICAL THERAPY:-</a:t>
            </a:r>
            <a:br>
              <a:rPr lang="en-US" sz="2400" b="1" u="sng" dirty="0" smtClean="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
            </a:r>
            <a:br>
              <a:rPr lang="en-US" sz="2400" b="1" u="sng" dirty="0" smtClean="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ACUTE </a:t>
            </a:r>
            <a:r>
              <a:rPr lang="en-US" sz="2400" b="1" u="sng" dirty="0">
                <a:latin typeface="Times New Roman" charset="0"/>
                <a:ea typeface="Times New Roman" charset="0"/>
                <a:cs typeface="Times New Roman" charset="0"/>
              </a:rPr>
              <a:t>ATTACKS OR INITIAL DEMYELINATING EPISODES </a:t>
            </a:r>
            <a:r>
              <a:rPr lang="en-US" sz="2400" b="1" u="sng" dirty="0" smtClean="0">
                <a:latin typeface="Times New Roman" charset="0"/>
                <a:ea typeface="Times New Roman" charset="0"/>
                <a:cs typeface="Times New Roman" charset="0"/>
              </a:rPr>
              <a:t>TREATMENT OF MS:-</a:t>
            </a:r>
            <a:r>
              <a:rPr lang="en-US" sz="2400" b="1" u="sng" dirty="0">
                <a:latin typeface="Times New Roman" charset="0"/>
                <a:ea typeface="Times New Roman" charset="0"/>
                <a:cs typeface="Times New Roman" charset="0"/>
              </a:rPr>
              <a:t/>
            </a:r>
            <a:br>
              <a:rPr lang="en-US" sz="2400" b="1" u="sng"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-Glucocorticoids </a:t>
            </a:r>
            <a:r>
              <a:rPr lang="en-US" sz="2400" dirty="0">
                <a:latin typeface="Times New Roman" charset="0"/>
                <a:ea typeface="Times New Roman" charset="0"/>
                <a:cs typeface="Times New Roman" charset="0"/>
              </a:rPr>
              <a:t>are </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used to manage either first attacks or acute </a:t>
            </a:r>
            <a:r>
              <a:rPr lang="en-US" sz="2400" dirty="0" smtClean="0">
                <a:latin typeface="Times New Roman" charset="0"/>
                <a:ea typeface="Times New Roman" charset="0"/>
                <a:cs typeface="Times New Roman" charset="0"/>
              </a:rPr>
              <a:t>exacerbation.</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I</a:t>
            </a:r>
            <a:r>
              <a:rPr lang="en-US" sz="2400" dirty="0" smtClean="0">
                <a:latin typeface="Times New Roman" charset="0"/>
                <a:ea typeface="Times New Roman" charset="0"/>
                <a:cs typeface="Times New Roman" charset="0"/>
              </a:rPr>
              <a:t>ntravenous </a:t>
            </a:r>
            <a:r>
              <a:rPr lang="en-US" sz="2400" dirty="0">
                <a:latin typeface="Times New Roman" charset="0"/>
                <a:ea typeface="Times New Roman" charset="0"/>
                <a:cs typeface="Times New Roman" charset="0"/>
              </a:rPr>
              <a:t>methylprednisolone, (500–1000 mg/d ) for 3–5 days, either without a taper or followed by a course of oral prednisone beginning at a dose of (60–80 mg/d) and gradually tapered over 2 weeks.</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-Lithium </a:t>
            </a:r>
            <a:r>
              <a:rPr lang="en-US" sz="2400" dirty="0">
                <a:latin typeface="Times New Roman" charset="0"/>
                <a:ea typeface="Times New Roman" charset="0"/>
                <a:cs typeface="Times New Roman" charset="0"/>
              </a:rPr>
              <a:t>carbonate (300 mg orally bid) may help manage emotional </a:t>
            </a:r>
            <a:r>
              <a:rPr lang="en-US" sz="2400" dirty="0" err="1">
                <a:latin typeface="Times New Roman" charset="0"/>
                <a:ea typeface="Times New Roman" charset="0"/>
                <a:cs typeface="Times New Roman" charset="0"/>
              </a:rPr>
              <a:t>lability</a:t>
            </a:r>
            <a:r>
              <a:rPr lang="en-US" sz="2400" dirty="0">
                <a:latin typeface="Times New Roman" charset="0"/>
                <a:ea typeface="Times New Roman" charset="0"/>
                <a:cs typeface="Times New Roman" charset="0"/>
              </a:rPr>
              <a:t> and insomnia associated with glucocorticoid therapy.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-Plasma </a:t>
            </a:r>
            <a:r>
              <a:rPr lang="en-US" sz="2400" dirty="0">
                <a:latin typeface="Times New Roman" charset="0"/>
                <a:ea typeface="Times New Roman" charset="0"/>
                <a:cs typeface="Times New Roman" charset="0"/>
              </a:rPr>
              <a:t>exchange (five to seven exchanges: 40–60 mL/kg per exchange, every other day for 14 days) </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benefit patients with fulminant attacks of demyelination that are unresponsive to glucocorticoids. </a:t>
            </a:r>
            <a:endParaRPr lang="en-US" sz="2400" dirty="0"/>
          </a:p>
        </p:txBody>
      </p:sp>
    </p:spTree>
    <p:extLst>
      <p:ext uri="{BB962C8B-B14F-4D97-AF65-F5344CB8AC3E}">
        <p14:creationId xmlns="" xmlns:p14="http://schemas.microsoft.com/office/powerpoint/2010/main" val="5161053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56162"/>
          </a:xfrm>
        </p:spPr>
        <p:txBody>
          <a:bodyPr>
            <a:normAutofit/>
          </a:bodyPr>
          <a:lstStyle/>
          <a:p>
            <a:pPr fontAlgn="t"/>
            <a:r>
              <a:rPr lang="en-US" sz="2400" b="1" u="sng" dirty="0" smtClean="0">
                <a:latin typeface="Times New Roman" charset="0"/>
                <a:ea typeface="Times New Roman" charset="0"/>
                <a:cs typeface="Times New Roman" charset="0"/>
              </a:rPr>
              <a:t>DISEASE-MODIFYING THERAPIES FOR RELAPSING FORMS OF MS (RMS, SPMS WITH EXACERBATIONS) </a:t>
            </a:r>
            <a:br>
              <a:rPr lang="en-US" sz="2400" b="1" u="sng" dirty="0" smtClean="0">
                <a:latin typeface="Times New Roman" charset="0"/>
                <a:ea typeface="Times New Roman" charset="0"/>
                <a:cs typeface="Times New Roman" charset="0"/>
              </a:rPr>
            </a:br>
            <a:r>
              <a:rPr lang="en-US" sz="2400" b="1" u="sng" dirty="0" smtClean="0">
                <a:latin typeface="Times New Roman" charset="0"/>
                <a:ea typeface="Times New Roman" charset="0"/>
                <a:cs typeface="Times New Roman" charset="0"/>
              </a:rPr>
              <a:t/>
            </a:r>
            <a:br>
              <a:rPr lang="en-US" sz="2400" b="1" u="sng"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These agents has been divided into those used more and less frequently; and also by an estimate of their relative (modest, moderate or high) perceived level of efficacy.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000" b="1" dirty="0"/>
              <a:t>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000" b="1" dirty="0"/>
              <a:t>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endParaRPr lang="en-US" sz="2400" b="1" u="sng" dirty="0">
              <a:latin typeface="Times New Roman" charset="0"/>
              <a:ea typeface="Times New Roman" charset="0"/>
              <a:cs typeface="Times New Roman" charset="0"/>
            </a:endParaRPr>
          </a:p>
        </p:txBody>
      </p:sp>
      <p:graphicFrame>
        <p:nvGraphicFramePr>
          <p:cNvPr id="4" name="Table 3"/>
          <p:cNvGraphicFramePr>
            <a:graphicFrameLocks noGrp="1"/>
          </p:cNvGraphicFramePr>
          <p:nvPr>
            <p:extLst/>
          </p:nvPr>
        </p:nvGraphicFramePr>
        <p:xfrm>
          <a:off x="1139687" y="2605374"/>
          <a:ext cx="9020313" cy="2818740"/>
        </p:xfrm>
        <a:graphic>
          <a:graphicData uri="http://schemas.openxmlformats.org/drawingml/2006/table">
            <a:tbl>
              <a:tblPr firstRow="1" bandRow="1">
                <a:tableStyleId>{5C22544A-7EE6-4342-B048-85BDC9FD1C3A}</a:tableStyleId>
              </a:tblPr>
              <a:tblGrid>
                <a:gridCol w="3006771"/>
                <a:gridCol w="3006771"/>
                <a:gridCol w="3006771"/>
              </a:tblGrid>
              <a:tr h="544665">
                <a:tc>
                  <a:txBody>
                    <a:bodyPr/>
                    <a:lstStyle/>
                    <a:p>
                      <a:r>
                        <a:rPr lang="en-US" dirty="0" smtClean="0"/>
                        <a:t>MODESTLY EFFECTIVE</a:t>
                      </a:r>
                      <a:endParaRPr lang="en-US" dirty="0"/>
                    </a:p>
                  </a:txBody>
                  <a:tcPr/>
                </a:tc>
                <a:tc>
                  <a:txBody>
                    <a:bodyPr/>
                    <a:lstStyle/>
                    <a:p>
                      <a:r>
                        <a:rPr lang="en-US" dirty="0" smtClean="0"/>
                        <a:t>MODERATELY EFECTIVE</a:t>
                      </a:r>
                      <a:endParaRPr lang="en-US" dirty="0"/>
                    </a:p>
                  </a:txBody>
                  <a:tcPr/>
                </a:tc>
                <a:tc>
                  <a:txBody>
                    <a:bodyPr/>
                    <a:lstStyle/>
                    <a:p>
                      <a:r>
                        <a:rPr lang="en-US" dirty="0" smtClean="0"/>
                        <a:t>HIGHLY EFFECTIVE</a:t>
                      </a:r>
                      <a:endParaRPr lang="en-US" dirty="0"/>
                    </a:p>
                  </a:txBody>
                  <a:tcPr/>
                </a:tc>
              </a:tr>
              <a:tr h="544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Interferon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Fingolimod</a:t>
                      </a:r>
                      <a:r>
                        <a:rPr lang="en-US" sz="1800" kern="1200" dirty="0" smtClean="0">
                          <a:solidFill>
                            <a:schemeClr val="dk1"/>
                          </a:solidFill>
                          <a:effectLst/>
                          <a:latin typeface="+mn-lt"/>
                          <a:ea typeface="+mn-ea"/>
                          <a:cs typeface="+mn-cs"/>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Natalizumab</a:t>
                      </a:r>
                      <a:r>
                        <a:rPr lang="en-US" sz="1800" kern="1200" dirty="0" smtClean="0">
                          <a:solidFill>
                            <a:schemeClr val="dk1"/>
                          </a:solidFill>
                          <a:effectLst/>
                          <a:latin typeface="+mn-lt"/>
                          <a:ea typeface="+mn-ea"/>
                          <a:cs typeface="+mn-cs"/>
                        </a:rPr>
                        <a:t> </a:t>
                      </a:r>
                      <a:endParaRPr lang="en-US" dirty="0" smtClean="0"/>
                    </a:p>
                  </a:txBody>
                  <a:tcPr/>
                </a:tc>
              </a:tr>
              <a:tr h="544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Glatiramer</a:t>
                      </a:r>
                      <a:r>
                        <a:rPr lang="en-US" sz="1800" kern="1200" dirty="0" smtClean="0">
                          <a:solidFill>
                            <a:schemeClr val="dk1"/>
                          </a:solidFill>
                          <a:effectLst/>
                          <a:latin typeface="+mn-lt"/>
                          <a:ea typeface="+mn-ea"/>
                          <a:cs typeface="+mn-cs"/>
                        </a:rPr>
                        <a:t> Acetate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Dimethyl </a:t>
                      </a:r>
                      <a:r>
                        <a:rPr lang="en-US" sz="1800" kern="1200" dirty="0" err="1" smtClean="0">
                          <a:solidFill>
                            <a:schemeClr val="dk1"/>
                          </a:solidFill>
                          <a:effectLst/>
                          <a:latin typeface="+mn-lt"/>
                          <a:ea typeface="+mn-ea"/>
                          <a:cs typeface="+mn-cs"/>
                        </a:rPr>
                        <a:t>Fumarate</a:t>
                      </a:r>
                      <a:r>
                        <a:rPr lang="en-US" sz="1800" kern="1200" dirty="0" smtClean="0">
                          <a:solidFill>
                            <a:schemeClr val="dk1"/>
                          </a:solidFill>
                          <a:effectLst/>
                          <a:latin typeface="+mn-lt"/>
                          <a:ea typeface="+mn-ea"/>
                          <a:cs typeface="+mn-cs"/>
                        </a:rPr>
                        <a: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Ocrelizumab</a:t>
                      </a:r>
                      <a:r>
                        <a:rPr lang="en-US" sz="1800" kern="1200" dirty="0" smtClean="0">
                          <a:solidFill>
                            <a:schemeClr val="dk1"/>
                          </a:solidFill>
                          <a:effectLst/>
                          <a:latin typeface="+mn-lt"/>
                          <a:ea typeface="+mn-ea"/>
                          <a:cs typeface="+mn-cs"/>
                        </a:rPr>
                        <a:t> </a:t>
                      </a:r>
                      <a:endParaRPr lang="en-US" dirty="0" smtClean="0"/>
                    </a:p>
                  </a:txBody>
                  <a:tcPr/>
                </a:tc>
              </a:tr>
              <a:tr h="544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Teriflunomide</a:t>
                      </a:r>
                      <a:r>
                        <a:rPr lang="en-US" sz="1800" kern="1200" dirty="0" smtClean="0">
                          <a:solidFill>
                            <a:schemeClr val="dk1"/>
                          </a:solidFill>
                          <a:effectLst/>
                          <a:latin typeface="+mn-lt"/>
                          <a:ea typeface="+mn-ea"/>
                          <a:cs typeface="+mn-cs"/>
                        </a:rPr>
                        <a:t> </a:t>
                      </a:r>
                      <a:endParaRPr lang="en-US" dirty="0" smtClean="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Mitoxantrone</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Hydrochloride </a:t>
                      </a:r>
                    </a:p>
                  </a:txBody>
                  <a:tcPr/>
                </a:tc>
              </a:tr>
              <a:tr h="544665">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Alemtuzumab</a:t>
                      </a:r>
                      <a:r>
                        <a:rPr lang="en-US" sz="1800" kern="1200" dirty="0" smtClean="0">
                          <a:solidFill>
                            <a:schemeClr val="dk1"/>
                          </a:solidFill>
                          <a:effectLst/>
                          <a:latin typeface="+mn-lt"/>
                          <a:ea typeface="+mn-ea"/>
                          <a:cs typeface="+mn-cs"/>
                        </a:rPr>
                        <a:t> </a:t>
                      </a:r>
                      <a:endParaRPr lang="en-US" dirty="0" smtClean="0"/>
                    </a:p>
                    <a:p>
                      <a:endParaRPr lang="en-US" dirty="0" smtClean="0"/>
                    </a:p>
                  </a:txBody>
                  <a:tcPr/>
                </a:tc>
              </a:tr>
            </a:tbl>
          </a:graphicData>
        </a:graphic>
      </p:graphicFrame>
    </p:spTree>
    <p:extLst>
      <p:ext uri="{BB962C8B-B14F-4D97-AF65-F5344CB8AC3E}">
        <p14:creationId xmlns="" xmlns:p14="http://schemas.microsoft.com/office/powerpoint/2010/main" val="8476078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1903180939"/>
              </p:ext>
            </p:extLst>
          </p:nvPr>
        </p:nvGraphicFramePr>
        <p:xfrm>
          <a:off x="344554" y="437324"/>
          <a:ext cx="11410124" cy="6125190"/>
        </p:xfrm>
        <a:graphic>
          <a:graphicData uri="http://schemas.openxmlformats.org/drawingml/2006/table">
            <a:tbl>
              <a:tblPr firstRow="1" bandRow="1">
                <a:tableStyleId>{5C22544A-7EE6-4342-B048-85BDC9FD1C3A}</a:tableStyleId>
              </a:tblPr>
              <a:tblGrid>
                <a:gridCol w="5705062"/>
                <a:gridCol w="5705062"/>
              </a:tblGrid>
              <a:tr h="868465">
                <a:tc>
                  <a:txBody>
                    <a:bodyPr/>
                    <a:lstStyle/>
                    <a:p>
                      <a:r>
                        <a:rPr lang="en-US" dirty="0" smtClean="0"/>
                        <a:t>MORE FREQUENTLY USED DRUGS</a:t>
                      </a:r>
                      <a:endParaRPr lang="en-US" dirty="0"/>
                    </a:p>
                  </a:txBody>
                  <a:tcPr/>
                </a:tc>
                <a:tc>
                  <a:txBody>
                    <a:bodyPr/>
                    <a:lstStyle/>
                    <a:p>
                      <a:r>
                        <a:rPr lang="en-US" dirty="0" smtClean="0"/>
                        <a:t>LESS FREQUENTLY USED DRUGS</a:t>
                      </a:r>
                      <a:endParaRPr lang="en-US" dirty="0"/>
                    </a:p>
                  </a:txBody>
                  <a:tcPr/>
                </a:tc>
              </a:tr>
              <a:tr h="868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Interferon </a:t>
                      </a:r>
                      <a:endParaRPr lang="en-US" dirty="0" smtClean="0"/>
                    </a:p>
                    <a:p>
                      <a:r>
                        <a:rPr lang="en-US" dirty="0" smtClean="0"/>
                        <a:t>30 IM once a week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Teriflunomide</a:t>
                      </a:r>
                      <a:r>
                        <a:rPr lang="en-US" sz="1800" kern="1200" dirty="0" smtClean="0">
                          <a:solidFill>
                            <a:schemeClr val="dk1"/>
                          </a:solidFill>
                          <a:effectLst/>
                          <a:latin typeface="+mn-lt"/>
                          <a:ea typeface="+mn-ea"/>
                          <a:cs typeface="+mn-cs"/>
                        </a:rPr>
                        <a:t> </a:t>
                      </a:r>
                      <a:endParaRPr lang="en-US" dirty="0" smtClean="0"/>
                    </a:p>
                    <a:p>
                      <a:r>
                        <a:rPr lang="en-US" dirty="0" smtClean="0"/>
                        <a:t>7-14 mg orally every day</a:t>
                      </a:r>
                      <a:endParaRPr lang="en-US" dirty="0"/>
                    </a:p>
                  </a:txBody>
                  <a:tcPr/>
                </a:tc>
              </a:tr>
              <a:tr h="868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Glatiramer</a:t>
                      </a:r>
                      <a:r>
                        <a:rPr lang="en-US" sz="1800" kern="1200" dirty="0" smtClean="0">
                          <a:solidFill>
                            <a:schemeClr val="dk1"/>
                          </a:solidFill>
                          <a:effectLst/>
                          <a:latin typeface="+mn-lt"/>
                          <a:ea typeface="+mn-ea"/>
                          <a:cs typeface="+mn-cs"/>
                        </a:rPr>
                        <a:t> Acetate </a:t>
                      </a:r>
                      <a:endParaRPr lang="en-US" dirty="0" smtClean="0"/>
                    </a:p>
                    <a:p>
                      <a:r>
                        <a:rPr lang="en-US" dirty="0" smtClean="0"/>
                        <a:t>20 mg every day or</a:t>
                      </a:r>
                      <a:r>
                        <a:rPr lang="en-US" baseline="0" dirty="0" smtClean="0"/>
                        <a:t> 40 mg thrice weekly SC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Alemtuzumab</a:t>
                      </a:r>
                      <a:r>
                        <a:rPr lang="en-US" sz="1800" kern="1200" dirty="0" smtClean="0">
                          <a:solidFill>
                            <a:schemeClr val="dk1"/>
                          </a:solidFill>
                          <a:effectLst/>
                          <a:latin typeface="+mn-lt"/>
                          <a:ea typeface="+mn-ea"/>
                          <a:cs typeface="+mn-cs"/>
                        </a:rPr>
                        <a:t> </a:t>
                      </a:r>
                      <a:endParaRPr lang="en-US" dirty="0" smtClean="0"/>
                    </a:p>
                    <a:p>
                      <a:endParaRPr lang="en-US" dirty="0"/>
                    </a:p>
                  </a:txBody>
                  <a:tcPr/>
                </a:tc>
              </a:tr>
              <a:tr h="868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Fingolimod</a:t>
                      </a:r>
                      <a:r>
                        <a:rPr lang="en-US" sz="1800" kern="1200" dirty="0" smtClean="0">
                          <a:solidFill>
                            <a:schemeClr val="dk1"/>
                          </a:solidFill>
                          <a:effectLst/>
                          <a:latin typeface="+mn-lt"/>
                          <a:ea typeface="+mn-ea"/>
                          <a:cs typeface="+mn-cs"/>
                        </a:rPr>
                        <a:t> </a:t>
                      </a:r>
                      <a:endParaRPr lang="en-US" dirty="0" smtClean="0"/>
                    </a:p>
                    <a:p>
                      <a:r>
                        <a:rPr lang="en-US" dirty="0" smtClean="0"/>
                        <a:t>0.5 mg</a:t>
                      </a:r>
                      <a:r>
                        <a:rPr lang="en-US" baseline="0" dirty="0" smtClean="0"/>
                        <a:t> orally every day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Mitoxantrone</a:t>
                      </a:r>
                      <a:r>
                        <a:rPr lang="en-US" sz="1800" kern="1200" dirty="0" smtClean="0">
                          <a:solidFill>
                            <a:schemeClr val="dk1"/>
                          </a:solidFill>
                          <a:effectLst/>
                          <a:latin typeface="+mn-lt"/>
                          <a:ea typeface="+mn-ea"/>
                          <a:cs typeface="+mn-cs"/>
                        </a:rPr>
                        <a:t> Hydrochloride </a:t>
                      </a:r>
                      <a:endParaRPr lang="en-US" dirty="0" smtClean="0"/>
                    </a:p>
                    <a:p>
                      <a:r>
                        <a:rPr lang="en-US" dirty="0" smtClean="0"/>
                        <a:t>12mg/m</a:t>
                      </a:r>
                      <a:r>
                        <a:rPr lang="en-US" baseline="30000" dirty="0" smtClean="0"/>
                        <a:t>2</a:t>
                      </a:r>
                      <a:r>
                        <a:rPr lang="en-US" dirty="0" smtClean="0"/>
                        <a:t> every 3 months</a:t>
                      </a:r>
                      <a:endParaRPr lang="en-US" dirty="0"/>
                    </a:p>
                  </a:txBody>
                  <a:tcPr/>
                </a:tc>
              </a:tr>
              <a:tr h="8737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Dimethyl </a:t>
                      </a:r>
                      <a:r>
                        <a:rPr lang="en-US" sz="1800" kern="1200" dirty="0" err="1" smtClean="0">
                          <a:solidFill>
                            <a:schemeClr val="dk1"/>
                          </a:solidFill>
                          <a:effectLst/>
                          <a:latin typeface="+mn-lt"/>
                          <a:ea typeface="+mn-ea"/>
                          <a:cs typeface="+mn-cs"/>
                        </a:rPr>
                        <a:t>Fumarate</a:t>
                      </a:r>
                      <a:r>
                        <a:rPr lang="en-US" sz="18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240 mg 0rally twice a day</a:t>
                      </a:r>
                      <a:endParaRPr lang="en-US" dirty="0" smtClean="0"/>
                    </a:p>
                    <a:p>
                      <a:endParaRPr lang="en-US" dirty="0"/>
                    </a:p>
                  </a:txBody>
                  <a:tcPr/>
                </a:tc>
                <a:tc>
                  <a:txBody>
                    <a:bodyPr/>
                    <a:lstStyle/>
                    <a:p>
                      <a:endParaRPr lang="en-US" dirty="0"/>
                    </a:p>
                  </a:txBody>
                  <a:tcPr/>
                </a:tc>
              </a:tr>
              <a:tr h="868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Natalizumab</a:t>
                      </a:r>
                      <a:r>
                        <a:rPr lang="en-US" sz="1800" kern="1200" dirty="0" smtClean="0">
                          <a:solidFill>
                            <a:schemeClr val="dk1"/>
                          </a:solidFill>
                          <a:effectLst/>
                          <a:latin typeface="+mn-lt"/>
                          <a:ea typeface="+mn-ea"/>
                          <a:cs typeface="+mn-cs"/>
                        </a:rPr>
                        <a:t> </a:t>
                      </a:r>
                      <a:endParaRPr lang="en-US" dirty="0" smtClean="0"/>
                    </a:p>
                    <a:p>
                      <a:r>
                        <a:rPr lang="en-US" dirty="0" smtClean="0"/>
                        <a:t>300 mg IV Infusion each month</a:t>
                      </a:r>
                      <a:endParaRPr lang="en-US" dirty="0"/>
                    </a:p>
                  </a:txBody>
                  <a:tcPr/>
                </a:tc>
                <a:tc>
                  <a:txBody>
                    <a:bodyPr/>
                    <a:lstStyle/>
                    <a:p>
                      <a:endParaRPr lang="en-US"/>
                    </a:p>
                  </a:txBody>
                  <a:tcPr/>
                </a:tc>
              </a:tr>
              <a:tr h="868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Ocrelizumab</a:t>
                      </a:r>
                      <a:r>
                        <a:rPr lang="en-US" sz="1800" kern="1200" dirty="0" smtClean="0">
                          <a:solidFill>
                            <a:schemeClr val="dk1"/>
                          </a:solidFill>
                          <a:effectLst/>
                          <a:latin typeface="+mn-lt"/>
                          <a:ea typeface="+mn-ea"/>
                          <a:cs typeface="+mn-cs"/>
                        </a:rPr>
                        <a:t> </a:t>
                      </a:r>
                      <a:endParaRPr lang="en-US" dirty="0" smtClean="0"/>
                    </a:p>
                    <a:p>
                      <a:r>
                        <a:rPr lang="en-US" dirty="0" smtClean="0"/>
                        <a:t>600 mg IV Infusion every 24 weeks</a:t>
                      </a:r>
                      <a:endParaRPr lang="en-US" dirty="0"/>
                    </a:p>
                  </a:txBody>
                  <a:tcPr/>
                </a:tc>
                <a:tc>
                  <a:txBody>
                    <a:bodyPr/>
                    <a:lstStyle/>
                    <a:p>
                      <a:endParaRPr lang="en-US" dirty="0"/>
                    </a:p>
                  </a:txBody>
                  <a:tcPr/>
                </a:tc>
              </a:tr>
            </a:tbl>
          </a:graphicData>
        </a:graphic>
      </p:graphicFrame>
    </p:spTree>
    <p:extLst>
      <p:ext uri="{BB962C8B-B14F-4D97-AF65-F5344CB8AC3E}">
        <p14:creationId xmlns="" xmlns:p14="http://schemas.microsoft.com/office/powerpoint/2010/main" val="1485297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1" y="118753"/>
            <a:ext cx="11768446" cy="6739247"/>
          </a:xfrm>
        </p:spPr>
        <p:txBody>
          <a:bodyPr>
            <a:normAutofit/>
          </a:bodyPr>
          <a:lstStyle/>
          <a:p>
            <a:r>
              <a:rPr lang="en-US" sz="2400" dirty="0" smtClean="0"/>
              <a:t/>
            </a:r>
            <a:br>
              <a:rPr lang="en-US" sz="2400" dirty="0" smtClean="0"/>
            </a:br>
            <a:r>
              <a:rPr lang="en-US" sz="2400" b="1" u="sng" dirty="0" smtClean="0">
                <a:latin typeface="Times New Roman" charset="0"/>
                <a:ea typeface="Times New Roman" charset="0"/>
                <a:cs typeface="Times New Roman" charset="0"/>
              </a:rPr>
              <a:t>CASE:-</a:t>
            </a:r>
            <a:br>
              <a:rPr lang="en-US" sz="24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 </a:t>
            </a:r>
            <a:r>
              <a:rPr lang="en-US" sz="2400" dirty="0">
                <a:latin typeface="Times New Roman" charset="0"/>
                <a:ea typeface="Times New Roman" charset="0"/>
                <a:cs typeface="Times New Roman" charset="0"/>
              </a:rPr>
              <a:t>37-year-old male presented to </a:t>
            </a:r>
            <a:r>
              <a:rPr lang="en-US" sz="2400" dirty="0" smtClean="0">
                <a:latin typeface="Times New Roman" charset="0"/>
                <a:ea typeface="Times New Roman" charset="0"/>
                <a:cs typeface="Times New Roman" charset="0"/>
              </a:rPr>
              <a:t>neurology complaining </a:t>
            </a:r>
            <a:r>
              <a:rPr lang="en-US" sz="2400" dirty="0">
                <a:latin typeface="Times New Roman" charset="0"/>
                <a:ea typeface="Times New Roman" charset="0"/>
                <a:cs typeface="Times New Roman" charset="0"/>
              </a:rPr>
              <a:t>about recent onset of tingling and numbness in both </a:t>
            </a:r>
            <a:r>
              <a:rPr lang="en-US" sz="2400" dirty="0" smtClean="0">
                <a:latin typeface="Times New Roman" charset="0"/>
                <a:ea typeface="Times New Roman" charset="0"/>
                <a:cs typeface="Times New Roman" charset="0"/>
              </a:rPr>
              <a:t>lower limbs.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He </a:t>
            </a:r>
            <a:r>
              <a:rPr lang="en-US" sz="2400" dirty="0">
                <a:latin typeface="Times New Roman" charset="0"/>
                <a:ea typeface="Times New Roman" charset="0"/>
                <a:cs typeface="Times New Roman" charset="0"/>
              </a:rPr>
              <a:t>also complained about his feet which he described as "feeling sleepy."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Pt also complained of weakness in bilateral lower limb , after 12hrs </a:t>
            </a:r>
            <a:r>
              <a:rPr lang="en-US" sz="2400" dirty="0" err="1" smtClean="0">
                <a:latin typeface="Times New Roman" charset="0"/>
                <a:ea typeface="Times New Roman" charset="0"/>
                <a:cs typeface="Times New Roman" charset="0"/>
              </a:rPr>
              <a:t>pt</a:t>
            </a:r>
            <a:r>
              <a:rPr lang="en-US" sz="2400" dirty="0" smtClean="0">
                <a:latin typeface="Times New Roman" charset="0"/>
                <a:ea typeface="Times New Roman" charset="0"/>
                <a:cs typeface="Times New Roman" charset="0"/>
              </a:rPr>
              <a:t> also noticed weakness in bilateral upper limb.</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His </a:t>
            </a:r>
            <a:r>
              <a:rPr lang="en-US" sz="2400" dirty="0">
                <a:latin typeface="Times New Roman" charset="0"/>
                <a:ea typeface="Times New Roman" charset="0"/>
                <a:cs typeface="Times New Roman" charset="0"/>
              </a:rPr>
              <a:t>symptoms began slowly following an upper respiratory tract infection that he had about 14 days prior.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No history suggestive of bowel and bladder involvement.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No </a:t>
            </a:r>
            <a:r>
              <a:rPr lang="en-US" sz="2400" dirty="0">
                <a:latin typeface="Times New Roman" charset="0"/>
                <a:ea typeface="Times New Roman" charset="0"/>
                <a:cs typeface="Times New Roman" charset="0"/>
              </a:rPr>
              <a:t>history of trauma was </a:t>
            </a:r>
            <a:r>
              <a:rPr lang="en-US" sz="2400" dirty="0" smtClean="0">
                <a:latin typeface="Times New Roman" charset="0"/>
                <a:ea typeface="Times New Roman" charset="0"/>
                <a:cs typeface="Times New Roman" charset="0"/>
              </a:rPr>
              <a:t>present </a:t>
            </a:r>
            <a:r>
              <a:rPr lang="en-US" sz="2400" dirty="0">
                <a:latin typeface="Times New Roman" charset="0"/>
                <a:ea typeface="Times New Roman" charset="0"/>
                <a:cs typeface="Times New Roman" charset="0"/>
              </a:rPr>
              <a:t>nor had he ever </a:t>
            </a:r>
            <a:r>
              <a:rPr lang="en-US" sz="2400" dirty="0" smtClean="0">
                <a:latin typeface="Times New Roman" charset="0"/>
                <a:ea typeface="Times New Roman" charset="0"/>
                <a:cs typeface="Times New Roman" charset="0"/>
              </a:rPr>
              <a:t>complained </a:t>
            </a:r>
            <a:r>
              <a:rPr lang="en-US" sz="2400" dirty="0">
                <a:latin typeface="Times New Roman" charset="0"/>
                <a:ea typeface="Times New Roman" charset="0"/>
                <a:cs typeface="Times New Roman" charset="0"/>
              </a:rPr>
              <a:t>of the current symptoms.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727084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65125"/>
            <a:ext cx="11489634" cy="6340475"/>
          </a:xfrm>
        </p:spPr>
        <p:txBody>
          <a:bodyPr>
            <a:normAutofit/>
          </a:bodyPr>
          <a:lstStyle/>
          <a:p>
            <a:r>
              <a:rPr lang="en-US" sz="2800" b="1" u="sng" dirty="0" smtClean="0">
                <a:latin typeface="Times New Roman" charset="0"/>
                <a:ea typeface="Times New Roman" charset="0"/>
                <a:cs typeface="Times New Roman" charset="0"/>
              </a:rPr>
              <a:t>TREATMENT OF GBS:-</a:t>
            </a:r>
            <a:br>
              <a:rPr lang="en-US" sz="2800" b="1" u="sng"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In  </a:t>
            </a:r>
            <a:r>
              <a:rPr lang="en-US" sz="2400" dirty="0">
                <a:latin typeface="Times New Roman" charset="0"/>
                <a:ea typeface="Times New Roman" charset="0"/>
                <a:cs typeface="Times New Roman" charset="0"/>
              </a:rPr>
              <a:t>patients with GBS, treatment should be initiated as soon after </a:t>
            </a:r>
            <a:r>
              <a:rPr lang="en-US" sz="2400" dirty="0" smtClean="0">
                <a:latin typeface="Times New Roman" charset="0"/>
                <a:ea typeface="Times New Roman" charset="0"/>
                <a:cs typeface="Times New Roman" charset="0"/>
              </a:rPr>
              <a:t>diagnosis is made.</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-Either </a:t>
            </a:r>
            <a:r>
              <a:rPr lang="en-US" sz="2400" dirty="0">
                <a:latin typeface="Times New Roman" charset="0"/>
                <a:ea typeface="Times New Roman" charset="0"/>
                <a:cs typeface="Times New Roman" charset="0"/>
              </a:rPr>
              <a:t>high-dose intravenous immune globulin (</a:t>
            </a:r>
            <a:r>
              <a:rPr lang="en-US" sz="2400" dirty="0" err="1">
                <a:latin typeface="Times New Roman" charset="0"/>
                <a:ea typeface="Times New Roman" charset="0"/>
                <a:cs typeface="Times New Roman" charset="0"/>
              </a:rPr>
              <a:t>IVIg</a:t>
            </a:r>
            <a:r>
              <a:rPr lang="en-US" sz="2400" dirty="0">
                <a:latin typeface="Times New Roman" charset="0"/>
                <a:ea typeface="Times New Roman" charset="0"/>
                <a:cs typeface="Times New Roman" charset="0"/>
              </a:rPr>
              <a:t>) or plasma-</a:t>
            </a:r>
            <a:r>
              <a:rPr lang="en-US" sz="2400" dirty="0" err="1">
                <a:latin typeface="Times New Roman" charset="0"/>
                <a:ea typeface="Times New Roman" charset="0"/>
                <a:cs typeface="Times New Roman" charset="0"/>
              </a:rPr>
              <a:t>pheresis</a:t>
            </a:r>
            <a:r>
              <a:rPr lang="en-US" sz="2400" dirty="0">
                <a:latin typeface="Times New Roman" charset="0"/>
                <a:ea typeface="Times New Roman" charset="0"/>
                <a:cs typeface="Times New Roman" charset="0"/>
              </a:rPr>
              <a:t> can be initiated, as they are equally effective for typical GBS.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a:t>
            </a:r>
            <a:r>
              <a:rPr lang="en-US" sz="2400" dirty="0" err="1" smtClean="0">
                <a:latin typeface="Times New Roman" charset="0"/>
                <a:ea typeface="Times New Roman" charset="0"/>
                <a:cs typeface="Times New Roman" charset="0"/>
              </a:rPr>
              <a:t>IVIg</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is often the initial therapy chosen because of its ease of administration and good safety record . </a:t>
            </a:r>
            <a:r>
              <a:rPr lang="en-US" sz="2400" dirty="0" err="1">
                <a:latin typeface="Times New Roman" charset="0"/>
                <a:ea typeface="Times New Roman" charset="0"/>
                <a:cs typeface="Times New Roman" charset="0"/>
              </a:rPr>
              <a:t>IVIg</a:t>
            </a:r>
            <a:r>
              <a:rPr lang="en-US" sz="2400" dirty="0">
                <a:latin typeface="Times New Roman" charset="0"/>
                <a:ea typeface="Times New Roman" charset="0"/>
                <a:cs typeface="Times New Roman" charset="0"/>
              </a:rPr>
              <a:t> is administered as five daily infusions for a total dose of 2 g/kg body weight.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Plasmapheresis</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usually consists of ~40–50 mL/kg PE 4–5 times over 7–10 days.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-If </a:t>
            </a:r>
            <a:r>
              <a:rPr lang="en-US" sz="2400" dirty="0">
                <a:latin typeface="Times New Roman" charset="0"/>
                <a:ea typeface="Times New Roman" charset="0"/>
                <a:cs typeface="Times New Roman" charset="0"/>
              </a:rPr>
              <a:t>the patient has already reached the plateau stage, then treatment probably is no longer indicated, unless the patient has severe motor weakness and one cannot exclude the possibility that an immunologic attack is still ongoing.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398572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1" y="119270"/>
            <a:ext cx="11794434" cy="6546573"/>
          </a:xfrm>
        </p:spPr>
        <p:txBody>
          <a:bodyPr>
            <a:normAutofit/>
          </a:bodyPr>
          <a:lstStyle/>
          <a:p>
            <a:r>
              <a:rPr lang="en-US" sz="2400" b="1" u="sng" dirty="0" smtClean="0">
                <a:latin typeface="Times New Roman" charset="0"/>
                <a:ea typeface="Times New Roman" charset="0"/>
                <a:cs typeface="Times New Roman" charset="0"/>
              </a:rPr>
              <a:t>TREATMENT IF CIDP:- </a:t>
            </a:r>
            <a:br>
              <a:rPr lang="en-US" sz="2400" b="1" u="sng"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Initiate </a:t>
            </a:r>
            <a:r>
              <a:rPr lang="en-US" sz="2400" dirty="0">
                <a:latin typeface="Times New Roman" charset="0"/>
                <a:ea typeface="Times New Roman" charset="0"/>
                <a:cs typeface="Times New Roman" charset="0"/>
              </a:rPr>
              <a:t>treatment for CIDP when progression is rapid or walking is compromised.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If </a:t>
            </a:r>
            <a:r>
              <a:rPr lang="en-US" sz="2400" dirty="0">
                <a:latin typeface="Times New Roman" charset="0"/>
                <a:ea typeface="Times New Roman" charset="0"/>
                <a:cs typeface="Times New Roman" charset="0"/>
              </a:rPr>
              <a:t>the disorder is mild, </a:t>
            </a:r>
            <a:r>
              <a:rPr lang="en-US" sz="2400" dirty="0" smtClean="0">
                <a:latin typeface="Times New Roman" charset="0"/>
                <a:ea typeface="Times New Roman" charset="0"/>
                <a:cs typeface="Times New Roman" charset="0"/>
              </a:rPr>
              <a:t>management </a:t>
            </a:r>
            <a:r>
              <a:rPr lang="en-US" sz="2400" dirty="0">
                <a:latin typeface="Times New Roman" charset="0"/>
                <a:ea typeface="Times New Roman" charset="0"/>
                <a:cs typeface="Times New Roman" charset="0"/>
              </a:rPr>
              <a:t>can be expectant, awaiting spontaneous </a:t>
            </a:r>
            <a:r>
              <a:rPr lang="en-US" sz="2400" dirty="0" smtClean="0">
                <a:latin typeface="Times New Roman" charset="0"/>
                <a:ea typeface="Times New Roman" charset="0"/>
                <a:cs typeface="Times New Roman" charset="0"/>
              </a:rPr>
              <a:t>remission.</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Initial </a:t>
            </a:r>
            <a:r>
              <a:rPr lang="en-US" sz="2400" dirty="0">
                <a:latin typeface="Times New Roman" charset="0"/>
                <a:ea typeface="Times New Roman" charset="0"/>
                <a:cs typeface="Times New Roman" charset="0"/>
              </a:rPr>
              <a:t>therapy </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1. </a:t>
            </a:r>
            <a:r>
              <a:rPr lang="en-US" sz="2400" dirty="0" err="1" smtClean="0">
                <a:latin typeface="Times New Roman" charset="0"/>
                <a:ea typeface="Times New Roman" charset="0"/>
                <a:cs typeface="Times New Roman" charset="0"/>
              </a:rPr>
              <a:t>IVIg</a:t>
            </a:r>
            <a:r>
              <a:rPr lang="en-US" sz="2400" dirty="0" smtClean="0">
                <a:latin typeface="Times New Roman" charset="0"/>
                <a:ea typeface="Times New Roman" charset="0"/>
                <a:cs typeface="Times New Roman" charset="0"/>
              </a:rPr>
              <a:t>:- 2.0 </a:t>
            </a:r>
            <a:r>
              <a:rPr lang="en-US" sz="2400" dirty="0">
                <a:latin typeface="Times New Roman" charset="0"/>
                <a:ea typeface="Times New Roman" charset="0"/>
                <a:cs typeface="Times New Roman" charset="0"/>
              </a:rPr>
              <a:t>g/kg body weight given in divided </a:t>
            </a:r>
            <a:r>
              <a:rPr lang="en-US" sz="2400" dirty="0" smtClean="0">
                <a:latin typeface="Times New Roman" charset="0"/>
                <a:ea typeface="Times New Roman" charset="0"/>
                <a:cs typeface="Times New Roman" charset="0"/>
              </a:rPr>
              <a:t>doses </a:t>
            </a:r>
            <a:r>
              <a:rPr lang="en-US" sz="2400" dirty="0">
                <a:latin typeface="Times New Roman" charset="0"/>
                <a:ea typeface="Times New Roman" charset="0"/>
                <a:cs typeface="Times New Roman" charset="0"/>
              </a:rPr>
              <a:t>over 2–5 days; three monthly </a:t>
            </a:r>
            <a:r>
              <a:rPr lang="en-US" sz="2400" dirty="0" smtClean="0">
                <a:latin typeface="Times New Roman" charset="0"/>
                <a:ea typeface="Times New Roman" charset="0"/>
                <a:cs typeface="Times New Roman" charset="0"/>
              </a:rPr>
              <a:t>courses.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If </a:t>
            </a:r>
            <a:r>
              <a:rPr lang="en-US" sz="2400" dirty="0">
                <a:latin typeface="Times New Roman" charset="0"/>
                <a:ea typeface="Times New Roman" charset="0"/>
                <a:cs typeface="Times New Roman" charset="0"/>
              </a:rPr>
              <a:t>the patient responds, the infusion intervals can be gradually increased or the dosage decreased (e.g., starting at 1 g/kg every 3–4 weeks).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2.PE (</a:t>
            </a:r>
            <a:r>
              <a:rPr lang="en-US" sz="2400" dirty="0" err="1" smtClean="0">
                <a:latin typeface="Times New Roman" charset="0"/>
                <a:ea typeface="Times New Roman" charset="0"/>
                <a:cs typeface="Times New Roman" charset="0"/>
              </a:rPr>
              <a:t>Plasmapharesis</a:t>
            </a:r>
            <a:r>
              <a:rPr lang="en-US" sz="2400" dirty="0" smtClean="0">
                <a:latin typeface="Times New Roman" charset="0"/>
                <a:ea typeface="Times New Roman" charset="0"/>
                <a:cs typeface="Times New Roman" charset="0"/>
              </a:rPr>
              <a:t>):- 2-3 </a:t>
            </a:r>
            <a:r>
              <a:rPr lang="en-US" sz="2400" dirty="0">
                <a:latin typeface="Times New Roman" charset="0"/>
                <a:ea typeface="Times New Roman" charset="0"/>
                <a:cs typeface="Times New Roman" charset="0"/>
              </a:rPr>
              <a:t>treatments per week for 6 </a:t>
            </a:r>
            <a:r>
              <a:rPr lang="en-US" sz="2400" dirty="0" smtClean="0">
                <a:latin typeface="Times New Roman" charset="0"/>
                <a:ea typeface="Times New Roman" charset="0"/>
                <a:cs typeface="Times New Roman" charset="0"/>
              </a:rPr>
              <a:t>weeks.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-Periodic retreatment required.</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3. </a:t>
            </a:r>
            <a:r>
              <a:rPr lang="en-US" sz="2400" dirty="0">
                <a:latin typeface="Times New Roman" charset="0"/>
                <a:ea typeface="Times New Roman" charset="0"/>
                <a:cs typeface="Times New Roman" charset="0"/>
              </a:rPr>
              <a:t>G</a:t>
            </a:r>
            <a:r>
              <a:rPr lang="en-US" sz="2400" dirty="0" smtClean="0">
                <a:latin typeface="Times New Roman" charset="0"/>
                <a:ea typeface="Times New Roman" charset="0"/>
                <a:cs typeface="Times New Roman" charset="0"/>
              </a:rPr>
              <a:t>lucocorticoids :- 60–80 </a:t>
            </a:r>
            <a:r>
              <a:rPr lang="en-US" sz="2400" dirty="0">
                <a:latin typeface="Times New Roman" charset="0"/>
                <a:ea typeface="Times New Roman" charset="0"/>
                <a:cs typeface="Times New Roman" charset="0"/>
              </a:rPr>
              <a:t>mg prednisone PO daily for 1–2 months, followed by a gradual dose reduction of 10 mg per month as </a:t>
            </a:r>
            <a:r>
              <a:rPr lang="en-US" sz="2400" dirty="0" smtClean="0">
                <a:latin typeface="Times New Roman" charset="0"/>
                <a:ea typeface="Times New Roman" charset="0"/>
                <a:cs typeface="Times New Roman" charset="0"/>
              </a:rPr>
              <a:t>tolerated.</a:t>
            </a:r>
            <a:br>
              <a:rPr lang="en-US" sz="2400" dirty="0" smtClean="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6009364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0" y="365125"/>
            <a:ext cx="11839699" cy="6047550"/>
          </a:xfrm>
        </p:spPr>
        <p:txBody>
          <a:bodyPr>
            <a:normAutofit/>
          </a:bodyPr>
          <a:lstStyle/>
          <a:p>
            <a:r>
              <a:rPr lang="en-US" sz="3100" b="1" u="sng" dirty="0" smtClean="0">
                <a:latin typeface="Times New Roman" charset="0"/>
                <a:ea typeface="Times New Roman" charset="0"/>
                <a:cs typeface="Times New Roman" charset="0"/>
              </a:rPr>
              <a:t>Rehabilitation:-</a:t>
            </a:r>
            <a:br>
              <a:rPr lang="en-US" sz="3100" b="1" u="sng" dirty="0" smtClean="0">
                <a:latin typeface="Times New Roman" charset="0"/>
                <a:ea typeface="Times New Roman" charset="0"/>
                <a:cs typeface="Times New Roman" charset="0"/>
              </a:rPr>
            </a:br>
            <a:r>
              <a:rPr lang="en-US" sz="2400" b="1" dirty="0">
                <a:latin typeface="Times New Roman" charset="0"/>
                <a:ea typeface="Times New Roman" charset="0"/>
                <a:cs typeface="Times New Roman" charset="0"/>
              </a:rPr>
              <a:t/>
            </a:r>
            <a:br>
              <a:rPr lang="en-US" sz="2400" b="1" dirty="0">
                <a:latin typeface="Times New Roman" charset="0"/>
                <a:ea typeface="Times New Roman" charset="0"/>
                <a:cs typeface="Times New Roman" charset="0"/>
              </a:rPr>
            </a:br>
            <a:r>
              <a:rPr lang="en-US" sz="2400" b="1" dirty="0" smtClean="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Intensive </a:t>
            </a:r>
            <a:r>
              <a:rPr lang="en-US" sz="2400" dirty="0">
                <a:latin typeface="Times New Roman" charset="0"/>
                <a:ea typeface="Times New Roman" charset="0"/>
                <a:cs typeface="Times New Roman" charset="0"/>
              </a:rPr>
              <a:t>rehabilitation with the help of a multidisciplinary team to focus on improving activities of daily living (</a:t>
            </a:r>
            <a:r>
              <a:rPr lang="en-US" sz="2400" dirty="0" smtClean="0">
                <a:latin typeface="Times New Roman" charset="0"/>
                <a:ea typeface="Times New Roman" charset="0"/>
                <a:cs typeface="Times New Roman" charset="0"/>
              </a:rPr>
              <a:t>ADLs).</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Intensive </a:t>
            </a:r>
            <a:r>
              <a:rPr lang="en-US" sz="2400" dirty="0">
                <a:latin typeface="Times New Roman" charset="0"/>
                <a:ea typeface="Times New Roman" charset="0"/>
                <a:cs typeface="Times New Roman" charset="0"/>
              </a:rPr>
              <a:t>rehabilitation improves long-term symptoms</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baseline="30000" dirty="0">
                <a:latin typeface="Times New Roman" charset="0"/>
                <a:ea typeface="Times New Roman" charset="0"/>
                <a:cs typeface="Times New Roman" charset="0"/>
              </a:rPr>
              <a:t/>
            </a:r>
            <a:br>
              <a:rPr lang="en-US" sz="2400" baseline="300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-Teams </a:t>
            </a:r>
            <a:r>
              <a:rPr lang="en-US" sz="2400" dirty="0">
                <a:latin typeface="Times New Roman" charset="0"/>
                <a:ea typeface="Times New Roman" charset="0"/>
                <a:cs typeface="Times New Roman" charset="0"/>
              </a:rPr>
              <a:t>may include physical therapists, occupational therapists, speech language pathologists, social workers, psychologists, other allied health professionals </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-Physiotherapy </a:t>
            </a:r>
            <a:r>
              <a:rPr lang="en-US" sz="2400" dirty="0">
                <a:latin typeface="Times New Roman" charset="0"/>
                <a:ea typeface="Times New Roman" charset="0"/>
                <a:cs typeface="Times New Roman" charset="0"/>
              </a:rPr>
              <a:t>interventions include strength, endurance and gait training with graduated increases in mobility, maintenance of posture and alignment as well as joint function.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-Occupational </a:t>
            </a:r>
            <a:r>
              <a:rPr lang="en-US" sz="2400" dirty="0">
                <a:latin typeface="Times New Roman" charset="0"/>
                <a:ea typeface="Times New Roman" charset="0"/>
                <a:cs typeface="Times New Roman" charset="0"/>
              </a:rPr>
              <a:t>therapy aims to improve everyday function with domestic and community tasks as well as driving and work.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9790412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13805"/>
          </a:xfrm>
        </p:spPr>
        <p:txBody>
          <a:bodyPr>
            <a:normAutofit/>
          </a:bodyPr>
          <a:lstStyle/>
          <a:p>
            <a:r>
              <a:rPr lang="en-US" sz="2800" dirty="0">
                <a:latin typeface="Times New Roman" charset="0"/>
                <a:ea typeface="Times New Roman" charset="0"/>
                <a:cs typeface="Times New Roman" charset="0"/>
              </a:rPr>
              <a:t>-Home modifications, gait aids, orthotics and splints may be provided</a:t>
            </a:r>
            <a:r>
              <a:rPr lang="en-US" sz="2800" dirty="0" smtClean="0">
                <a:latin typeface="Times New Roman" charset="0"/>
                <a:ea typeface="Times New Roman" charset="0"/>
                <a:cs typeface="Times New Roman" charset="0"/>
              </a:rPr>
              <a:t>.</a:t>
            </a:r>
            <a:r>
              <a:rPr lang="en-US" sz="2800" baseline="30000" dirty="0" smtClean="0">
                <a:latin typeface="Times New Roman" charset="0"/>
                <a:ea typeface="Times New Roman" charset="0"/>
                <a:cs typeface="Times New Roman" charset="0"/>
              </a:rPr>
              <a:t/>
            </a:r>
            <a:br>
              <a:rPr lang="en-US" sz="2800" baseline="30000" dirty="0" smtClean="0">
                <a:latin typeface="Times New Roman" charset="0"/>
                <a:ea typeface="Times New Roman" charset="0"/>
                <a:cs typeface="Times New Roman" charset="0"/>
              </a:rPr>
            </a:br>
            <a:r>
              <a:rPr lang="en-US" sz="2800" baseline="30000" dirty="0">
                <a:latin typeface="Times New Roman" charset="0"/>
                <a:ea typeface="Times New Roman" charset="0"/>
                <a:cs typeface="Times New Roman" charset="0"/>
              </a:rPr>
              <a:t/>
            </a:r>
            <a:br>
              <a:rPr lang="en-US" sz="2800" baseline="30000" dirty="0">
                <a:latin typeface="Times New Roman" charset="0"/>
                <a:ea typeface="Times New Roman" charset="0"/>
                <a:cs typeface="Times New Roman" charset="0"/>
              </a:rPr>
            </a:br>
            <a:r>
              <a:rPr lang="en-US" sz="2800" baseline="30000" dirty="0">
                <a:latin typeface="Times New Roman" charset="0"/>
                <a:ea typeface="Times New Roman" charset="0"/>
                <a:cs typeface="Times New Roman" charset="0"/>
              </a:rPr>
              <a:t>-</a:t>
            </a:r>
            <a:r>
              <a:rPr lang="en-US" sz="2800" dirty="0">
                <a:latin typeface="Times New Roman" charset="0"/>
                <a:ea typeface="Times New Roman" charset="0"/>
                <a:cs typeface="Times New Roman" charset="0"/>
              </a:rPr>
              <a:t>Speech-language pathology input may be required in those with speech and swallowing problems, as well as to support communication in those who require ongoing breathing support </a:t>
            </a:r>
            <a:r>
              <a:rPr lang="en-US" sz="2800" dirty="0" smtClean="0">
                <a:latin typeface="Times New Roman" charset="0"/>
                <a:ea typeface="Times New Roman" charset="0"/>
                <a:cs typeface="Times New Roman" charset="0"/>
              </a:rPr>
              <a:t>.</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-Nutritional support by </a:t>
            </a:r>
            <a:r>
              <a:rPr lang="en-US" sz="2800" dirty="0" smtClean="0">
                <a:latin typeface="Times New Roman" charset="0"/>
                <a:ea typeface="Times New Roman" charset="0"/>
                <a:cs typeface="Times New Roman" charset="0"/>
              </a:rPr>
              <a:t>dieticians</a:t>
            </a:r>
            <a:r>
              <a:rPr lang="en-US" sz="2800" dirty="0">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
            </a:r>
            <a:br>
              <a:rPr lang="en-US" sz="2800" dirty="0" smtClean="0">
                <a:latin typeface="Times New Roman" charset="0"/>
                <a:ea typeface="Times New Roman" charset="0"/>
                <a:cs typeface="Times New Roman" charset="0"/>
              </a:rPr>
            </a:br>
            <a:r>
              <a:rPr lang="en-US" sz="2800" dirty="0">
                <a:latin typeface="Times New Roman" charset="0"/>
                <a:ea typeface="Times New Roman" charset="0"/>
                <a:cs typeface="Times New Roman" charset="0"/>
              </a:rPr>
              <a:t/>
            </a:r>
            <a:br>
              <a:rPr lang="en-US" sz="2800" dirty="0">
                <a:latin typeface="Times New Roman" charset="0"/>
                <a:ea typeface="Times New Roman" charset="0"/>
                <a:cs typeface="Times New Roman" charset="0"/>
              </a:rPr>
            </a:br>
            <a:r>
              <a:rPr lang="en-US" sz="2800" dirty="0">
                <a:latin typeface="Times New Roman" charset="0"/>
                <a:ea typeface="Times New Roman" charset="0"/>
                <a:cs typeface="Times New Roman" charset="0"/>
              </a:rPr>
              <a:t>-Psychologists may provide counseling and support. Psychological interventions may also be required for anxiety, fear and depression</a:t>
            </a:r>
            <a:r>
              <a:rPr lang="en-US" sz="2800" dirty="0" smtClean="0">
                <a:latin typeface="Times New Roman" charset="0"/>
                <a:ea typeface="Times New Roman" charset="0"/>
                <a:cs typeface="Times New Roman" charset="0"/>
              </a:rPr>
              <a:t>.</a:t>
            </a:r>
            <a:endParaRPr lang="en-US" sz="28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20933397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1204"/>
          </a:xfrm>
        </p:spPr>
        <p:txBody>
          <a:bodyPr/>
          <a:lstStyle/>
          <a:p>
            <a:r>
              <a:rPr lang="en-US" dirty="0" smtClean="0"/>
              <a:t>                     </a:t>
            </a:r>
            <a:r>
              <a:rPr lang="en-US" sz="6000" b="1" dirty="0" smtClean="0">
                <a:latin typeface="Monotype Corsiva" charset="0"/>
                <a:ea typeface="Monotype Corsiva" charset="0"/>
                <a:cs typeface="Monotype Corsiva" charset="0"/>
              </a:rPr>
              <a:t>THANK YOU</a:t>
            </a:r>
            <a:endParaRPr lang="en-US" sz="6000" b="1" dirty="0">
              <a:latin typeface="Monotype Corsiva" charset="0"/>
              <a:ea typeface="Monotype Corsiva" charset="0"/>
              <a:cs typeface="Monotype Corsiva" charset="0"/>
            </a:endParaRPr>
          </a:p>
        </p:txBody>
      </p:sp>
    </p:spTree>
    <p:extLst>
      <p:ext uri="{BB962C8B-B14F-4D97-AF65-F5344CB8AC3E}">
        <p14:creationId xmlns="" xmlns:p14="http://schemas.microsoft.com/office/powerpoint/2010/main" val="956474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5940672"/>
          </a:xfrm>
        </p:spPr>
        <p:txBody>
          <a:bodyPr>
            <a:normAutofit/>
          </a:bodyPr>
          <a:lstStyle/>
          <a:p>
            <a:r>
              <a:rPr lang="en-US" sz="2400" dirty="0">
                <a:latin typeface="Times New Roman" charset="0"/>
                <a:ea typeface="Times New Roman" charset="0"/>
                <a:cs typeface="Times New Roman" charset="0"/>
              </a:rPr>
              <a:t>He had a past history of mechanical back pain and received treatment including</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spinal manipulative therapy which gave complete relief.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Examination of this man revealed a healthy person in otherwise good condition.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Sensory loss was </a:t>
            </a:r>
            <a:r>
              <a:rPr lang="en-US" sz="2400" dirty="0">
                <a:latin typeface="Times New Roman" charset="0"/>
                <a:ea typeface="Times New Roman" charset="0"/>
                <a:cs typeface="Times New Roman" charset="0"/>
              </a:rPr>
              <a:t>variable in both his </a:t>
            </a:r>
            <a:r>
              <a:rPr lang="en-US" sz="2400" dirty="0" smtClean="0">
                <a:latin typeface="Times New Roman" charset="0"/>
                <a:ea typeface="Times New Roman" charset="0"/>
                <a:cs typeface="Times New Roman" charset="0"/>
              </a:rPr>
              <a:t>upper and lower limbs .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err="1" smtClean="0">
                <a:latin typeface="Times New Roman" charset="0"/>
                <a:ea typeface="Times New Roman" charset="0"/>
                <a:cs typeface="Times New Roman" charset="0"/>
              </a:rPr>
              <a:t>Areflexia</a:t>
            </a:r>
            <a:r>
              <a:rPr lang="en-US" sz="2400" dirty="0" smtClean="0">
                <a:latin typeface="Times New Roman" charset="0"/>
                <a:ea typeface="Times New Roman" charset="0"/>
                <a:cs typeface="Times New Roman" charset="0"/>
              </a:rPr>
              <a:t> of all 4 limbs.</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A </a:t>
            </a:r>
            <a:r>
              <a:rPr lang="en-US" sz="2400" dirty="0" smtClean="0">
                <a:latin typeface="Times New Roman" charset="0"/>
                <a:ea typeface="Times New Roman" charset="0"/>
                <a:cs typeface="Times New Roman" charset="0"/>
              </a:rPr>
              <a:t>general physical examination gave no other orthopedic , neurological or organic </a:t>
            </a:r>
            <a:r>
              <a:rPr lang="en-US" sz="2400" dirty="0">
                <a:latin typeface="Times New Roman" charset="0"/>
                <a:ea typeface="Times New Roman" charset="0"/>
                <a:cs typeface="Times New Roman" charset="0"/>
              </a:rPr>
              <a:t>findings.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Respiratory </a:t>
            </a:r>
            <a:r>
              <a:rPr lang="en-US" sz="2400" dirty="0">
                <a:latin typeface="Times New Roman" charset="0"/>
                <a:ea typeface="Times New Roman" charset="0"/>
                <a:cs typeface="Times New Roman" charset="0"/>
              </a:rPr>
              <a:t>and cardiac function was within normal limits. </a:t>
            </a:r>
            <a:br>
              <a:rPr lang="en-US" sz="2400" dirty="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172174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6" y="365125"/>
            <a:ext cx="11116294" cy="6130678"/>
          </a:xfrm>
        </p:spPr>
        <p:txBody>
          <a:bodyPr/>
          <a:lstStyle/>
          <a:p>
            <a:r>
              <a:rPr lang="en-US" dirty="0" smtClean="0"/>
              <a:t>         </a:t>
            </a:r>
            <a:r>
              <a:rPr lang="en-US" sz="3600" dirty="0" smtClean="0">
                <a:latin typeface="Times New Roman" charset="0"/>
                <a:ea typeface="Times New Roman" charset="0"/>
                <a:cs typeface="Times New Roman" charset="0"/>
              </a:rPr>
              <a:t>Diagnosis:-Guillain-Barre </a:t>
            </a:r>
            <a:r>
              <a:rPr lang="en-US" sz="3600" dirty="0">
                <a:latin typeface="Times New Roman" charset="0"/>
                <a:ea typeface="Times New Roman" charset="0"/>
                <a:cs typeface="Times New Roman" charset="0"/>
              </a:rPr>
              <a:t>syndrome (GBS) </a:t>
            </a:r>
            <a:br>
              <a:rPr lang="en-US" sz="3600" dirty="0">
                <a:latin typeface="Times New Roman" charset="0"/>
                <a:ea typeface="Times New Roman" charset="0"/>
                <a:cs typeface="Times New Roman" charset="0"/>
              </a:rPr>
            </a:br>
            <a:endParaRPr lang="en-US" sz="3600" dirty="0">
              <a:latin typeface="Times New Roman" charset="0"/>
              <a:ea typeface="Times New Roman" charset="0"/>
              <a:cs typeface="Times New Roman" charset="0"/>
            </a:endParaRPr>
          </a:p>
        </p:txBody>
      </p:sp>
    </p:spTree>
    <p:extLst>
      <p:ext uri="{BB962C8B-B14F-4D97-AF65-F5344CB8AC3E}">
        <p14:creationId xmlns="" xmlns:p14="http://schemas.microsoft.com/office/powerpoint/2010/main" val="77921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73181"/>
          </a:xfrm>
        </p:spPr>
        <p:txBody>
          <a:bodyPr>
            <a:normAutofit fontScale="90000"/>
          </a:bodyPr>
          <a:lstStyle/>
          <a:p>
            <a:r>
              <a:rPr lang="en-US" sz="2400" dirty="0">
                <a:latin typeface="Times New Roman" charset="0"/>
                <a:ea typeface="Times New Roman" charset="0"/>
                <a:cs typeface="Times New Roman" charset="0"/>
              </a:rPr>
              <a:t>The nervous systems of vertebrates are often divided into grey and white matter </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grey matter consists largely of cell bodies and dendrites, white matter contains mostly axons and gets its name from the lipid membrane sheets called myelin that are wound tightly around those axons </a:t>
            </a:r>
            <a:r>
              <a:rPr lang="en-US" sz="2400" dirty="0" smtClean="0">
                <a:latin typeface="Times New Roman" charset="0"/>
                <a:ea typeface="Times New Roman" charset="0"/>
                <a:cs typeface="Times New Roman" charset="0"/>
              </a:rPr>
              <a:t>.</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Myelin </a:t>
            </a:r>
            <a:r>
              <a:rPr lang="en-US" sz="2400" dirty="0">
                <a:latin typeface="Times New Roman" charset="0"/>
                <a:ea typeface="Times New Roman" charset="0"/>
                <a:cs typeface="Times New Roman" charset="0"/>
              </a:rPr>
              <a:t>originates from different classes of glial cells referred to as oligodendrocytes in the central nervous system (CNS) and Schwann cells in the peripheral nervous system (PNS). </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8201" y="3455718"/>
            <a:ext cx="10039596" cy="3182587"/>
          </a:xfrm>
          <a:prstGeom prst="rect">
            <a:avLst/>
          </a:prstGeom>
        </p:spPr>
      </p:pic>
    </p:spTree>
    <p:extLst>
      <p:ext uri="{BB962C8B-B14F-4D97-AF65-F5344CB8AC3E}">
        <p14:creationId xmlns="" xmlns:p14="http://schemas.microsoft.com/office/powerpoint/2010/main" val="1132339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859</Words>
  <Application>Microsoft Office PowerPoint</Application>
  <PresentationFormat>Custom</PresentationFormat>
  <Paragraphs>109</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DEMYELINATING DISORDERS     </vt:lpstr>
      <vt:lpstr>  Case:-  A  35 year old white female came to Neurology Clinic for evaluation of her long-term neurologic complaints.   The patient relates that for many years she had noticed some significant changes in neurologic functions, particularly heat intolerance precipitating a stumbling gait and a tendency to fall.   Her visual acuity also seemed to change periodically during several years.   Two months ago the patient was working very hard and was under a lot of stress. She got sick with a flu and her neurologic condition worsened.   At that time, she could not hold objects in her hands, had significant tremors and severe exhaustion.   She also had multiple history of fall. Since that time she had noticed arthralgia on the right and subsequently on the left side of her body.   Then, the patient abruptly developed a right hemi sensory deficit after several days of work.   </vt:lpstr>
      <vt:lpstr>NEUROLOGIC EXAMINATION:-  Cranial Nerve II - disks are sharp and of normal color.  Funduscopic examination is normal.   Cranial Nerves III, IV, VI - No extraocular motor palsy.   Remainder of the cranial nerve exam is normal except for decreased hearing on the left, and numbness in the right face, which extends down into the entire right side.   Motor examination reveals relatively normal strength in the upper extremities throughout.   However, rapid alternating movements are decreased in both upper extremities and the patient has dysdiadochokinesia in the left hand.   Mild paraparesis is noted in both legs without severe spasticity. </vt:lpstr>
      <vt:lpstr>Deep tendon reflexes are +2 and symmetrical in the arms, +3 at the ankles and at the knees. Bilateral extensor toe sign are present.   Sensory exam reveals paresthesia on the right to touch and decreased pin sensation on the right diffusely.   The patient has mild vibratory sense loss in the distal lower extremities.  Romberg's is negative.    </vt:lpstr>
      <vt:lpstr>            Diagnosis: Multiple Sclerosis</vt:lpstr>
      <vt:lpstr> CASE:-  A 37-year-old male presented to neurology complaining about recent onset of tingling and numbness in both lower limbs.   He also complained about his feet which he described as "feeling sleepy."   Pt also complained of weakness in bilateral lower limb , after 12hrs pt also noticed weakness in bilateral upper limb.  His symptoms began slowly following an upper respiratory tract infection that he had about 14 days prior.   No history suggestive of bowel and bladder involvement.  No history of trauma was present nor had he ever complained of the current symptoms.   </vt:lpstr>
      <vt:lpstr>He had a past history of mechanical back pain and received treatment including spinal manipulative therapy which gave complete relief.   Examination of this man revealed a healthy person in otherwise good condition.   Sensory loss was variable in both his upper and lower limbs .   Areflexia of all 4 limbs.  A general physical examination gave no other orthopedic , neurological or organic findings.   Respiratory and cardiac function was within normal limits.   </vt:lpstr>
      <vt:lpstr>         Diagnosis:-Guillain-Barre syndrome (GBS)  </vt:lpstr>
      <vt:lpstr>The nervous systems of vertebrates are often divided into grey and white matter .  The grey matter consists largely of cell bodies and dendrites, white matter contains mostly axons and gets its name from the lipid membrane sheets called myelin that are wound tightly around those axons .  Myelin originates from different classes of glial cells referred to as oligodendrocytes in the central nervous system (CNS) and Schwann cells in the peripheral nervous system (PNS).           </vt:lpstr>
      <vt:lpstr>DEFINITION  A demyelinating disorder is any condition that results in damage to the protective covering  (myelin sheath) that surrounds nerve fibers in  brain, optic nerves and spinal cord.           </vt:lpstr>
      <vt:lpstr>                CLASSIFICATIONs  -Demyelinating diseases can be divided into disorders that affect the CNS and disorders that affect the PNS.    </vt:lpstr>
      <vt:lpstr>  -Depending on their origin , these diseases of CNS are divided into two categories.   -Demyelinating conditions :-        -Are acquired conditions characterized by preferential damage to previously  normal  myelin      - Commonly result from immune mediated injury      -Also due  to inflammatory, toxic, or metabolic causes.   -Dysmyelinating conditions:-        -Are mostly of a genetic nature       -Myelin not formed properly or has abnormal turnover kinetics       -Associated with mutation affecting proteins required for formation of normal myelin or  in mutation that affect synthesis or degradation of myelin lipids       -The other term for these disorder is Leukodystrophy.   </vt:lpstr>
      <vt:lpstr> Demyelinating disorders of central nervous system:-  1.INFLAMMATORY DEMYELINATING DISORDERS:-   A. Multiple sclerosis:-  1.Relapsing bouts of MS (RMS)  2. Secondary progressive MS (SPMS)  3. Primary progressive MS (PPMS)  4.Acute Multiple sclerosis (Tumefective &amp;Marburg variant)  5.Diffuse cerebral ( concentric sclerosis of Balo and Schilder diseases)  B. Neuromyelitis optica (Devic’s disease) &amp;  Progressive necrotic myelopathy  C. Acute disseminated encephalomyelitis (ADEM) &amp; Acute hemorrhagic leuko-encephalitis  D. Demyelination in association with autoimmune disease(SLE , Sjogren’s syndrome and related conditions)  E. Sarcoid related demyelination  F. Graft versus host disease </vt:lpstr>
      <vt:lpstr>Slide 14</vt:lpstr>
      <vt:lpstr> 2.TOXIC/METABOLIC DEMYELINATING DISORDERS :-  -Carbon monoxide  -Vitamin B12 deficiency  -Mercury intoxication  -Alcohol/tobacco amblyopia  -Central pontine myelinosis  -Marchiafava-Bignami disorder  -Hypoxia and radiation  3.VASCULAR DEMYELINATING DISORDERS :-  -Binswanger disease:-Small vessel vascular dementia caused by irregular loss of myelin and axons.  </vt:lpstr>
      <vt:lpstr>HEREDITARORY LEUKODYSTROPHY:-  1) Adrenoleukodystrophy : disorder of perioxisomal beta fatty acid  oxidation result in accumulation of very long chain fatty acids in tissues throughout the body.  Cause: mutation in ABCD1 gene located on X chromosome.  2) Metachromatic Leukodystrophy : lysosomal storage disorder , due to arylsulfatase A deficiency  cause: mutation in gene located on long arm of chromosome 22 , autosomal recessive inheritance.  3) Krabbe’s disease : lysosomal storage disease , a/k/a globoid cell leukodystrophy, deficiency of enzyme –galactosylceramidase cause: mutation in GALC gene located on chromosome 14, autosomal recessive inheritance .  4)Alexender’s disease : mutation in gene for glial fibrillary acidic protien ( GFAP ) located on chromosome 17, autosomal dominant inheritance , characterized by formation of rosenthal fibers – fibrous eosoniphilic deposits due to white matter destruction.  </vt:lpstr>
      <vt:lpstr>Slide 17</vt:lpstr>
      <vt:lpstr>Demyelinating diseases of the peripheral nervous system  The demyelinating diseases of the peripheral nervous system include:-  1.AUTOIMMMUNE :-  A. Guillain–Barré syndrome and its chronic counterpart, chronic inflammatory demyelinating polyneuropathy  B. Anti-MAG peripheral neuropathy   2.HEREDITARY:-  Charcot–Marie–Tooth disease  and its counterpart Hereditary neuropathy with liability to pressure palsy    </vt:lpstr>
      <vt:lpstr>TOXIN/METABOLIC:-  1.Copper induced   DRUG INDUCED :-  1.Amiodarone  2.Tacrolimus    </vt:lpstr>
      <vt:lpstr>Slide 20</vt:lpstr>
      <vt:lpstr>Slide 21</vt:lpstr>
      <vt:lpstr>Slide 22</vt:lpstr>
      <vt:lpstr>Slide 23</vt:lpstr>
      <vt:lpstr>PHYSIOLOGICAL  DYNAMICS AFFECTED DUE TO DEMYELINATION:-  Demyelination can result progressively in ionic disequilibrium, energy crisis, conduction block and eventually neurodegeneration.   (A) A normal node of Ranvier with juxtaparanodal, paranodal and nodal regions intact, depicting Na+, K+ and Ca2+ ions flowing through their respective channels with mitochondria supplying the ATP for energy-dependent Na+K+ ATPases that re-establish the ion gradients depleted by ion flux through channels.   (B) Partial demyelination results in dispersal of nodal ion channels, energy insufficiency and disequilibrium of ion gradients;  (C) Complete demyelination can result in conduction block and axonal degeneration due to the accumulation of intracelluar Ca2+ that results from energy crisis and disruption of ionic balances. </vt:lpstr>
      <vt:lpstr>Mechanisms of demyelination-related Neurodegeneration</vt:lpstr>
      <vt:lpstr>  CLINICAL PRESENTATION:-  Demyelination should be considered in any patient with unexplained neurologic deficits.   Primary demyelinating disorders are suggested by the following:-  -Diffuse or multifocal deficits  -Sudden or subacute onset, particularly in young adults  -Onset within weeks of an infection or vaccination  -Deficits that wax and wane  -Symptoms suggesting a specific demyelinating disorder (eg, unexplained optic neuritis or internuclear ophthalmoplegia suggesting multiple sclerosis).     </vt:lpstr>
      <vt:lpstr>Epidemiology:-  Incidence of demyelinating diseases vary from disorder to disorder.  -Multiple sclerosis vary in prevalence depending on the country and population.      -Threefold more common in women than men.      -Age of onset is typically between 20 and 40 years (slightly later in men than in women),   but the disease can present across the lifespan.    -Optic neuritis occurs preferentially in females typically between the ages of 30 and 35.  -GBS  Males are at slightly higher risk for GBS than females, adults are more frequently affected than children.   </vt:lpstr>
      <vt:lpstr>Based on the duration of symptom development demyelinating peripheral neuropathy can be:-  -Acute (&lt; 4 weeks),  -Subacute (1–3 months)  -Chronic (&gt; 3 months).   -Vasculitic lesions are often hyperacute mononeuropathies, usually coming on over 24–72 hours.   -In some conditions,  early assessment following symptom onset, it cannot be clarified at presentation but becomes evident later.   -Guillain-Barré syndrome (GBS), for example, by definition reaches its nadir within four weeks of onset, and any progression beyond this may suggest relapsing disease or evolution into chronic inflammatory demyelinating polyradiculoneuropathy (CIDP), both of which would require further treatment.</vt:lpstr>
      <vt:lpstr>Demyelinating  Peripheral neuropathies:-  Acute:-  – Guillain Barre syndrome (GBS)  Chronic:-  – chronic inflammatory demyelinating polyradiculoneuropathy (CIDP) – paraproteinemia related – amiodarone toxicity – Charcot-Marie-Tooth (CMT) types 1, X and AR CMT 1 – metachromatic leucodystrophy – statins</vt:lpstr>
      <vt:lpstr>IS THE NEUROPATHY AXONAL OR DEMYELINATING ON CLINICAL GROUNDS?   Clinically it is difficult to diagnose each of this variety with any degree of accuracy and therefore a neurophysiological examination with measurement of conduction velocities in several nerves, measurement of sensory action potentials, and measurement of distal latencies and F wave latencies are required.  However some clinical clues like:-  -Loss of reflexes in muscles that are not particularly weak or wasted is a classic feature of demyelination.  - Selective loss of the ankle jerk reflex in the presence of wasting and weakness of the foot is more typical of an axonal damage. </vt:lpstr>
      <vt:lpstr>     CLINICAL MANIFESTATIONS OF MS:-  The onset of MS may be abrupt or insidious. Symptoms may be severe or seem so trivial that a patient may not seek medical attention for months or years .  Symptoms of extremely varied and depend on the location and severity of lesions within the CNS .   Sensory symptoms are varied and include –  -Paresthesias (e.g., tingling, prickling sensations, formications, “pins and needles,” or painful burning )   - Hypesthesia (e.g., reduced sensation, numbness, or a “dead” feeling).   -Unpleasant sensations (e.g., feelings that body parts are swollen, wet, raw, or tightly wrapped)    Sensory impairment of the trunk and legs below a horizontal line on the torso (a sensory level) indicates that the spinal cord is the origin of the sensory disturbance. It is often accompanied by a band-like sensation of tightness around the torso.          </vt:lpstr>
      <vt:lpstr> -Weakness of the limbs - the upper motor neuron type of weakness.   -Spasticity  is  associated with spontaneous and movement-induced muscle spasms.      -Especially in the legs.     -This spasticity provides support for the body weight during ambulation, thus treatment of  spasticity may actually do more harm than good.   -Optic neuritis (ON) presents as diminished visual acuity, dimness, or decreased color perception (desaturation) in the central field of vision.         -Diplopia may result from internuclear ophthalmoplegia (INO) - consists of impaired    adduction of one eye due to a lesion in the ipsilateral medial longitudinal fasciculus .        -Other common gaze disturbances in MS include        (1) a horizontal gaze palsy,        (2) a “one and a half” syndrome (horizontal gaze palsy plus an INO),        (3) acquired pendular nystagmus.       </vt:lpstr>
      <vt:lpstr>  -Bladder dysfunction is present in &gt;90% of MS patients.  Detrusor hyper reflexia, due to impairment of suprasegmental inhibition, causes urinary frequency, urgency, nocturia, and uncontrolled bladder emptying.   Detrusor sphincter dys-synergia, due to loss of synchronization between detrusor and sphincter muscles, causes difficulty in initiating and/or stopping the urinary stream, producing hesitancy, urinary retention, overflow incontinence, and recurrent infection.   -Constipation occurs in &gt;30% of patients.   -Ataxia , vertigo , fatigue , facial weakness,  Facial myokymia persistent rapid flickering con- tractions of the facial musculature (especially the lower portion of the orbicularis oculus) or a contraction that slowly spreads across the face) ,cognitive dysfunction, depression are other features that can be present. </vt:lpstr>
      <vt:lpstr>-Lhermitte’s symptom is an electric shock–like sensation (typically induced by flexion or other movements of the neck) that radiates down the back into the legs. Rarely, it radiates into the arms.  -Heat sensitivity refers to neurologic symptoms produced by an elevation of the body’s core temperature. For example, unilateral visual blurring may occur during a hot shower or with physical exercise (Uhthoff’s symptom). It is also common for MS symptoms to worsen transiently, sometimes dramatically, during febrile illnesses Such heat-related symptoms probably result from transient conduction block .   -Sexual dysfunction may manifest as decreased libido, impaired genital sensation, impotence in men, and diminished vaginal lubrication or adductor spasms in women.  </vt:lpstr>
      <vt:lpstr>GUILLAIN-BARRÉ SYNDROME  Guillain-Barré syndrome (GBS) is an acute, frequently severe, and fulminant  polyradiculo-neuropathy that is autoimmune in nature.  Clinical Manifestations GBS :-  -Rapidly evolving areflexic motor paralysis with or without sensory disturbance.   -Ascending paralysis  first noticed as rubbery legs.   -The legs are usually more affected than the arms, and facial diparesis is present in 50% of affected individuals. The lower cranial nerves are also frequently involved, causing bulbar weakness with difficulty handling secretions and maintaining an airway. </vt:lpstr>
      <vt:lpstr>-Cutaneous sensory deficits , superficial sensation (pain and temperature) are usually relatively mild, but functions subserved by large sensory fibers(Touch-pressure-vibration) are more severely affected.   -Bladder dysfunction may occur in severe cases but is usually transient. If bladder dysfunction is a prominent feature and comes early in the course or there is a sensory level on examination, diagnostic possibilities other than GBS should be considered, particularly spinal cord disease.   -Autonomic involvement is common and manifest as loss of vasomotor control with wide fluctuations in blood pressure, postural hypotension, loss of sweating,and cardiac dysrhythmias.  </vt:lpstr>
      <vt:lpstr>Diagnostic Algorithm of Demyelinating Diseases :-  According to different possible differential diagnoses, a broad spectrum of diagnostic procedures are often required.   We usually start with thorough history and physical examination.  then the following studies are performed:-   1) NMR (Nuclear Magnetic Resonance) of the brain and spinal cord using T1, T2 and FLAIR sequence and gadolinium as a paramagnetic contrast medium, to asses the activity of demyelinating disorder.</vt:lpstr>
      <vt:lpstr>MRI FINDINGS IN MULTIPLE SCLEROSIS:-   -T1 sequence Lesions are typically iso- to hypointense (T1 black holes).   Callososeptal interface may have multiple small hypointense lesions (Venus necklace) or the corpus callosum  may merely appear thinned .   -T2 sequence  Lesions are typically hyperintense  &amp; acute lesions often have surrounding edema.  -SWI (susceptibility weighted imaging)  It  reveals venous connectivity of plaques and presence of iron in some lesions. </vt:lpstr>
      <vt:lpstr>Slide 39</vt:lpstr>
      <vt:lpstr>FLAIR SEQUENCE :-  Lesions are typically hyperintense.  Earliest  sign is called "ependymal dot-dash sign” i.e alternating small foci of hyperintensity along the callososeptal interface.   When these propagate centrifugally along the medullary venules and arranged perpendicular to the lateral ventricles in a triangular configuration (extending radially outward - best seen on parasagittal images), they are termed Dawson's fingers.  FLAIR is more sensitive than T2 in detection of juxtacortical and periventricular plaques, while T2 is more sensitive to infratentorial lesions.  T1 C+ (Gd) :-  Active lesions show enhancement &amp; enhancement is often incomplete around the periphery (open ring sign). </vt:lpstr>
      <vt:lpstr>Slide 41</vt:lpstr>
      <vt:lpstr>Slide 42</vt:lpstr>
      <vt:lpstr>Slide 43</vt:lpstr>
      <vt:lpstr>Slide 44</vt:lpstr>
      <vt:lpstr>Slide 45</vt:lpstr>
      <vt:lpstr>2.Lumbar puncture/ CSF  analysis :-  Multiple Sclerosis:-   -CSF Findings:-   Mononuclear cell pleocytosis                              -An increased level of intrathecally synthesized IgG.                              -CSF IgG index( “Link Index”) elevated,     (expresses the ratio of IgG to albumin in the CSF divided by     the same ratio in the serum)                            -Presence of OCBs by agarose gel electrophoresis  assesses      intrathecal production of IgG.       -Two or more discrete OCBs, not present in a paired serum sample,     are found in &gt;75% of patients with MS.       -OCBs may be absent at the onset of MS, and in individual         patients, the number of bands may increase with time.</vt:lpstr>
      <vt:lpstr>Neuromyelitis Optica:-   CSF findings :- Pleocytosis greater than that observed in MS,                                      With neutrophils and eosinophils present in many acute cases;         OCBs are uncommon, occurring in &lt;20% of NMO patients.    Acute hemorrhagic leuko-encephalitis:-   CSF findings:- Few lymphocytes to PMN pleocytosis of up to 30,000 cells/mm3                                      -Presence of RBC’s in variable number                          -Increased protein content                          -Normal glucose content </vt:lpstr>
      <vt:lpstr>Progressive multifocal leukoencephalopathy  (PML):-   CSF  Findings:-  Mild elevation in protein and/or IgG                            -Pleocytosis occurs in &lt;25% of cases (predominantly mononuclear,         rarely exceeds 25 cells/μL )                            -Positive CSF PCR for JCV DNA   Guillain-Barré syndrome (GBS) /AIDP:-  CSF Findings :- Elevated CSF protein level  without accompanying pleocytosis      (Albumino-cytological Dissociation).  Chronic  Inflammatory  Demyelinating  Polyneuropathy (CIDP):-  CSF Findings :- Protein typically elevated in range of 75-250mg/dl.                           -Elevated CSF gamma globulin fraction with mild lymphocytic      pleocytosis ( Typically in HIV - positive patients).</vt:lpstr>
      <vt:lpstr>3) Evoked potentials:- visual, auditory and somatosensory:-   Evoked potentials (visual, brainstem auditory, and somatosensory)  useful in demonstrating the presence of subclinical lesions in sensory pathways or in providing objective evidence of lesions suspected on the basis of subjective complaints.  Of the sensory evoked potential tests, the visual evoked potential is the most useful because it can provide objective evidence of an optic nerve lesion that may not be evident on an MRI scan.  For example, in a patient with a relapsing spinal cord syndrome with sensory deficits in the legs, an abnormal somatosensory EP following posterior tibial nerve stimulation provides little new information. But, an abnormal visual EP in this circumstance would permit a diagnosis of clinically definite MS. </vt:lpstr>
      <vt:lpstr>4) Peripheral blood Analysis:-  Complete blood count,                                                       -Erythrocyte sedimentation rate (ESR),                                                       -Coagulation profile                                                      -C- reactive protein (CRP),                                                       -Protein S, antithrombin III                                                      -Serum immunoelectrophoresis                                                      -Molecular analysis of prothrombotic factors        factor V Leiden, MTHFR, PAI-1)                                                      -Immunologic analysis (ANCA, ANA, ENA, antiDNA ,         C3, C4)                     -Thyroid gland hormones                     -Vitamin B12 and folic acid                                                      -Serologic analysis for neurotropic viruses, and serologic      analysis for HIV, hepatitis B &amp;C                             -VDRL, TPHA</vt:lpstr>
      <vt:lpstr>5.Nerve Conduction Studies:-  Guillain-Barré syndrome (GBS) /AIDP:-  NCV Findings:- Prolonged F-wave latencies,                      -Prolonged distal latencies                     -Reduced amplitudes of compound muscle action potentials     (CMAPs)                 (Due to involvement of nerve roots and distal motor nerve     terminals early in the course)                           -Later, slowing of conduction velocity, conduction block, and     temporal dispersion occurs. </vt:lpstr>
      <vt:lpstr>Charcot-Marie-Tooth disease :-   -Slow mean conduction velocity- Range(less than 38m/s)- CMT1   -Normal or near normal mean conduction velocity-Range(more than 38m/s)-CMT2   -Markedly Slowed conduction velocity ( 5-10m/s)-CMT3         </vt:lpstr>
      <vt:lpstr>     6.MR spectroscopy :-  -MS:-  NAA peaks may be reduced within plaques,   the most common and remarkable finding. choline and lactate are found to be  increased in the acute pathologic phase.  NMO:-  Myo-inositol peaks are reduced with in the lesion.         </vt:lpstr>
      <vt:lpstr>Slide 54</vt:lpstr>
      <vt:lpstr>       APPROACH TO MANAGEMENT OF DIFFERENT    DEMYELINATING DISORDER</vt:lpstr>
      <vt:lpstr> PRIMODIAL PREVENTION:-  Primordial prevention is defined as prevention of risk factors themselves, beginning with change in social and environmental conditions in which these factors are observed to develop , and continuing for high risk development of disease.  Risk factors for MS and its prevention:-  -Genetic predisposition(HLA-DRB1)-Early identification for existence of this gene in       family members -EBV exposure during childhood- Prevent  -Vit.D deficiency-Treatment  -Cigarette smoking- Cessations      </vt:lpstr>
      <vt:lpstr>SPECIFIC MEDICAL THERAPY:-  ACUTE ATTACKS OR INITIAL DEMYELINATING EPISODES TREATMENT OF MS:-  -Glucocorticoids are  used to manage either first attacks or acute exacerbation.  - Intravenous methylprednisolone, (500–1000 mg/d ) for 3–5 days, either without a taper or followed by a course of oral prednisone beginning at a dose of (60–80 mg/d) and gradually tapered over 2 weeks.   -Lithium carbonate (300 mg orally bid) may help manage emotional lability and insomnia associated with glucocorticoid therapy.   -Plasma exchange (five to seven exchanges: 40–60 mL/kg per exchange, every other day for 14 days)  benefit patients with fulminant attacks of demyelination that are unresponsive to glucocorticoids. </vt:lpstr>
      <vt:lpstr>DISEASE-MODIFYING THERAPIES FOR RELAPSING FORMS OF MS (RMS, SPMS WITH EXACERBATIONS)   These agents has been divided into those used more and less frequently; and also by an estimate of their relative (modest, moderate or high) perceived level of efficacy.               </vt:lpstr>
      <vt:lpstr>Slide 59</vt:lpstr>
      <vt:lpstr>TREATMENT OF GBS:-  In  patients with GBS, treatment should be initiated as soon after diagnosis is made.   -Either high-dose intravenous immune globulin (IVIg) or plasma-pheresis can be initiated, as they are equally effective for typical GBS.   -IVIg is often the initial therapy chosen because of its ease of administration and good safety record . IVIg is administered as five daily infusions for a total dose of 2 g/kg body weight.   - Plasmapheresis usually consists of ~40–50 mL/kg PE 4–5 times over 7–10 days.    -If the patient has already reached the plateau stage, then treatment probably is no longer indicated, unless the patient has severe motor weakness and one cannot exclude the possibility that an immunologic attack is still ongoing.   </vt:lpstr>
      <vt:lpstr>TREATMENT IF CIDP:-  Initiate treatment for CIDP when progression is rapid or walking is compromised.   If the disorder is mild, management can be expectant, awaiting spontaneous remission.  Initial therapy :-  1. IVIg:- 2.0 g/kg body weight given in divided doses over 2–5 days; three monthly courses.  -If the patient responds, the infusion intervals can be gradually increased or the dosage decreased (e.g., starting at 1 g/kg every 3–4 weeks).   2.PE (Plasmapharesis):- 2-3 treatments per week for 6 weeks.   -Periodic retreatment required.  3. Glucocorticoids :- 60–80 mg prednisone PO daily for 1–2 months, followed by a gradual dose reduction of 10 mg per month as tolerated. </vt:lpstr>
      <vt:lpstr>Rehabilitation:-  - Intensive rehabilitation with the help of a multidisciplinary team to focus on improving activities of daily living (ADLs).  - Intensive rehabilitation improves long-term symptoms.  -Teams may include physical therapists, occupational therapists, speech language pathologists, social workers, psychologists, other allied health professionals .  -Physiotherapy interventions include strength, endurance and gait training with graduated increases in mobility, maintenance of posture and alignment as well as joint function.   -Occupational therapy aims to improve everyday function with domestic and community tasks as well as driving and work.  </vt:lpstr>
      <vt:lpstr>-Home modifications, gait aids, orthotics and splints may be provided.  -Speech-language pathology input may be required in those with speech and swallowing problems, as well as to support communication in those who require ongoing breathing support .  -Nutritional support by dieticians.   -Psychologists may provide counseling and support. Psychological interventions may also be required for anxiety, fear and depression.</vt:lpstr>
      <vt:lpstr>                     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Algorithm of Demyelinating Diseases :-  According to different possible differential diagnoses, a broad spectrum of diagnostic procedures may occasionally be required.   We usually start with thorough history and physical examination,  then the following studies are performed": 1) NMR of the brain and spinal cord using T1, T2 and FLAIR sequence and gadolinium as a paramagnetic contrast medium, to asses the activity of demyelinating disorder.</dc:title>
  <dc:creator>Microsoft Office User</dc:creator>
  <cp:lastModifiedBy>Jeevana</cp:lastModifiedBy>
  <cp:revision>98</cp:revision>
  <dcterms:created xsi:type="dcterms:W3CDTF">2019-01-28T11:24:30Z</dcterms:created>
  <dcterms:modified xsi:type="dcterms:W3CDTF">2020-08-19T11:36:18Z</dcterms:modified>
</cp:coreProperties>
</file>