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316" r:id="rId3"/>
    <p:sldId id="305" r:id="rId4"/>
    <p:sldId id="306" r:id="rId5"/>
    <p:sldId id="257" r:id="rId6"/>
    <p:sldId id="315" r:id="rId7"/>
    <p:sldId id="317" r:id="rId8"/>
    <p:sldId id="318" r:id="rId9"/>
    <p:sldId id="261" r:id="rId10"/>
    <p:sldId id="319" r:id="rId11"/>
    <p:sldId id="300" r:id="rId12"/>
    <p:sldId id="310" r:id="rId13"/>
    <p:sldId id="262" r:id="rId14"/>
    <p:sldId id="320" r:id="rId15"/>
    <p:sldId id="322" r:id="rId16"/>
    <p:sldId id="323" r:id="rId17"/>
    <p:sldId id="324" r:id="rId18"/>
    <p:sldId id="325" r:id="rId19"/>
    <p:sldId id="326" r:id="rId20"/>
    <p:sldId id="327" r:id="rId21"/>
    <p:sldId id="328" r:id="rId22"/>
    <p:sldId id="329" r:id="rId23"/>
    <p:sldId id="331" r:id="rId24"/>
    <p:sldId id="314" r:id="rId25"/>
    <p:sldId id="303" r:id="rId26"/>
    <p:sldId id="346" r:id="rId27"/>
    <p:sldId id="309" r:id="rId28"/>
    <p:sldId id="332" r:id="rId29"/>
    <p:sldId id="334" r:id="rId30"/>
    <p:sldId id="335" r:id="rId31"/>
    <p:sldId id="336" r:id="rId32"/>
    <p:sldId id="337" r:id="rId33"/>
    <p:sldId id="347" r:id="rId34"/>
    <p:sldId id="340" r:id="rId35"/>
    <p:sldId id="341" r:id="rId36"/>
    <p:sldId id="339" r:id="rId37"/>
    <p:sldId id="342" r:id="rId38"/>
    <p:sldId id="343" r:id="rId39"/>
    <p:sldId id="266" r:id="rId40"/>
    <p:sldId id="344" r:id="rId41"/>
    <p:sldId id="267" r:id="rId42"/>
    <p:sldId id="268" r:id="rId43"/>
    <p:sldId id="269" r:id="rId44"/>
    <p:sldId id="270" r:id="rId45"/>
    <p:sldId id="271" r:id="rId46"/>
    <p:sldId id="311" r:id="rId47"/>
    <p:sldId id="272" r:id="rId48"/>
    <p:sldId id="312" r:id="rId49"/>
    <p:sldId id="308" r:id="rId50"/>
    <p:sldId id="345" r:id="rId51"/>
    <p:sldId id="273" r:id="rId52"/>
    <p:sldId id="274" r:id="rId53"/>
    <p:sldId id="279" r:id="rId54"/>
    <p:sldId id="275" r:id="rId55"/>
    <p:sldId id="278" r:id="rId56"/>
    <p:sldId id="285" r:id="rId57"/>
    <p:sldId id="276" r:id="rId58"/>
    <p:sldId id="287" r:id="rId59"/>
    <p:sldId id="277" r:id="rId60"/>
    <p:sldId id="288" r:id="rId61"/>
    <p:sldId id="292" r:id="rId62"/>
    <p:sldId id="282" r:id="rId63"/>
    <p:sldId id="283" r:id="rId64"/>
    <p:sldId id="290" r:id="rId65"/>
    <p:sldId id="313" r:id="rId66"/>
    <p:sldId id="291" r:id="rId67"/>
    <p:sldId id="293" r:id="rId68"/>
    <p:sldId id="281" r:id="rId69"/>
    <p:sldId id="294" r:id="rId70"/>
    <p:sldId id="295" r:id="rId71"/>
    <p:sldId id="296" r:id="rId72"/>
    <p:sldId id="284" r:id="rId73"/>
    <p:sldId id="297"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26"/>
    <p:restoredTop sz="92575"/>
  </p:normalViewPr>
  <p:slideViewPr>
    <p:cSldViewPr snapToGrid="0" snapToObjects="1">
      <p:cViewPr>
        <p:scale>
          <a:sx n="100" d="100"/>
          <a:sy n="100" d="100"/>
        </p:scale>
        <p:origin x="576" y="13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E91A3-6F30-8148-94F5-E3F95348ECF4}" type="doc">
      <dgm:prSet loTypeId="urn:microsoft.com/office/officeart/2005/8/layout/orgChart1" loCatId="matrix" qsTypeId="urn:microsoft.com/office/officeart/2005/8/quickstyle/simple1" qsCatId="simple" csTypeId="urn:microsoft.com/office/officeart/2005/8/colors/accent0_3" csCatId="mainScheme" phldr="1"/>
      <dgm:spPr/>
      <dgm:t>
        <a:bodyPr/>
        <a:lstStyle/>
        <a:p>
          <a:endParaRPr lang="en-US"/>
        </a:p>
      </dgm:t>
    </dgm:pt>
    <dgm:pt modelId="{F6D50143-7206-A041-AFB8-AABE968843D8}">
      <dgm:prSet phldrT="[Text]" custT="1"/>
      <dgm:spPr/>
      <dgm:t>
        <a:bodyPr/>
        <a:lstStyle/>
        <a:p>
          <a:r>
            <a:rPr lang="en-US" sz="2000" dirty="0" smtClean="0">
              <a:latin typeface="Times New Roman" charset="0"/>
              <a:ea typeface="Times New Roman" charset="0"/>
              <a:cs typeface="Times New Roman" charset="0"/>
            </a:rPr>
            <a:t>PATIENT WITH ACUTE HEART FAILURE </a:t>
          </a:r>
          <a:endParaRPr lang="en-US" sz="2000" dirty="0">
            <a:latin typeface="Times New Roman" charset="0"/>
            <a:ea typeface="Times New Roman" charset="0"/>
            <a:cs typeface="Times New Roman" charset="0"/>
          </a:endParaRPr>
        </a:p>
      </dgm:t>
    </dgm:pt>
    <dgm:pt modelId="{AD3E634B-F822-144E-9DD1-1FEC80907EAE}" type="parTrans" cxnId="{DE35E95B-E676-1441-A3A3-506B83BF3BD0}">
      <dgm:prSet/>
      <dgm:spPr/>
      <dgm:t>
        <a:bodyPr/>
        <a:lstStyle/>
        <a:p>
          <a:endParaRPr lang="en-US"/>
        </a:p>
      </dgm:t>
    </dgm:pt>
    <dgm:pt modelId="{78A4702A-C0B4-844B-8C3A-30C1CF7F04DF}" type="sibTrans" cxnId="{DE35E95B-E676-1441-A3A3-506B83BF3BD0}">
      <dgm:prSet/>
      <dgm:spPr/>
      <dgm:t>
        <a:bodyPr/>
        <a:lstStyle/>
        <a:p>
          <a:endParaRPr lang="en-US"/>
        </a:p>
      </dgm:t>
    </dgm:pt>
    <dgm:pt modelId="{3F23E2BF-0ADC-7F44-80EB-84362B5C5FBD}" type="asst">
      <dgm:prSet phldrT="[Text]" custT="1"/>
      <dgm:spPr/>
      <dgm:t>
        <a:bodyPr/>
        <a:lstStyle/>
        <a:p>
          <a:r>
            <a:rPr lang="en-US" sz="2000" dirty="0" smtClean="0">
              <a:latin typeface="Times New Roman" charset="0"/>
              <a:ea typeface="Times New Roman" charset="0"/>
              <a:cs typeface="Times New Roman" charset="0"/>
            </a:rPr>
            <a:t>BEDSIDE ASSESMENT TO IDENTIFY HEMODYNAMIC PROFILES</a:t>
          </a:r>
          <a:endParaRPr lang="en-US" sz="2000" dirty="0">
            <a:latin typeface="Times New Roman" charset="0"/>
            <a:ea typeface="Times New Roman" charset="0"/>
            <a:cs typeface="Times New Roman" charset="0"/>
          </a:endParaRPr>
        </a:p>
      </dgm:t>
    </dgm:pt>
    <dgm:pt modelId="{B7521E0C-E69B-3745-AF6A-4B0CB615048B}" type="parTrans" cxnId="{512886EF-F303-CE4A-A138-D5FC532E40F5}">
      <dgm:prSet/>
      <dgm:spPr/>
      <dgm:t>
        <a:bodyPr/>
        <a:lstStyle/>
        <a:p>
          <a:endParaRPr lang="en-US"/>
        </a:p>
      </dgm:t>
    </dgm:pt>
    <dgm:pt modelId="{1BEF7ABD-FBD2-D040-B6A1-5B28FA96CBCD}" type="sibTrans" cxnId="{512886EF-F303-CE4A-A138-D5FC532E40F5}">
      <dgm:prSet/>
      <dgm:spPr/>
      <dgm:t>
        <a:bodyPr/>
        <a:lstStyle/>
        <a:p>
          <a:endParaRPr lang="en-US"/>
        </a:p>
      </dgm:t>
    </dgm:pt>
    <dgm:pt modelId="{17D1D940-C53F-0044-87F0-5BE24EC43040}">
      <dgm:prSet phldrT="[Text]" custT="1"/>
      <dgm:spPr/>
      <dgm:t>
        <a:bodyPr/>
        <a:lstStyle/>
        <a:p>
          <a:r>
            <a:rPr lang="en-US" sz="2000" dirty="0" smtClean="0">
              <a:latin typeface="Times New Roman" charset="0"/>
              <a:ea typeface="Times New Roman" charset="0"/>
              <a:cs typeface="Times New Roman" charset="0"/>
            </a:rPr>
            <a:t>‘WET PATIENTS’</a:t>
          </a:r>
          <a:endParaRPr lang="en-US" sz="2000" dirty="0">
            <a:latin typeface="Times New Roman" charset="0"/>
            <a:ea typeface="Times New Roman" charset="0"/>
            <a:cs typeface="Times New Roman" charset="0"/>
          </a:endParaRPr>
        </a:p>
      </dgm:t>
    </dgm:pt>
    <dgm:pt modelId="{70956656-70F8-2041-96E9-E6BFAFA2A684}" type="parTrans" cxnId="{8D07074C-15C8-1241-913B-2EA0F8C70368}">
      <dgm:prSet/>
      <dgm:spPr/>
      <dgm:t>
        <a:bodyPr/>
        <a:lstStyle/>
        <a:p>
          <a:endParaRPr lang="en-US"/>
        </a:p>
      </dgm:t>
    </dgm:pt>
    <dgm:pt modelId="{3456F53F-777D-FF45-9276-70777FF1CA90}" type="sibTrans" cxnId="{8D07074C-15C8-1241-913B-2EA0F8C70368}">
      <dgm:prSet/>
      <dgm:spPr/>
      <dgm:t>
        <a:bodyPr/>
        <a:lstStyle/>
        <a:p>
          <a:endParaRPr lang="en-US"/>
        </a:p>
      </dgm:t>
    </dgm:pt>
    <dgm:pt modelId="{093DAA39-5F30-1140-BA10-0C3E1F5D525B}">
      <dgm:prSet phldrT="[Text]" custT="1"/>
      <dgm:spPr/>
      <dgm:t>
        <a:bodyPr/>
        <a:lstStyle/>
        <a:p>
          <a:r>
            <a:rPr lang="en-US" sz="2000" dirty="0" smtClean="0">
              <a:latin typeface="Times New Roman" charset="0"/>
              <a:ea typeface="Times New Roman" charset="0"/>
              <a:cs typeface="Times New Roman" charset="0"/>
            </a:rPr>
            <a:t>PRESENCE OF CONGESTION ?</a:t>
          </a:r>
          <a:endParaRPr lang="en-US" sz="2000" dirty="0">
            <a:latin typeface="Times New Roman" charset="0"/>
            <a:ea typeface="Times New Roman" charset="0"/>
            <a:cs typeface="Times New Roman" charset="0"/>
          </a:endParaRPr>
        </a:p>
      </dgm:t>
    </dgm:pt>
    <dgm:pt modelId="{11ED92D1-8F7B-334E-836D-D82EA6A4C9CB}" type="parTrans" cxnId="{2C4DAF29-19F4-864A-8278-CA29693F2397}">
      <dgm:prSet/>
      <dgm:spPr/>
      <dgm:t>
        <a:bodyPr/>
        <a:lstStyle/>
        <a:p>
          <a:endParaRPr lang="en-US"/>
        </a:p>
      </dgm:t>
    </dgm:pt>
    <dgm:pt modelId="{28AE65D7-7E06-7841-8C41-872A79559EE4}" type="sibTrans" cxnId="{2C4DAF29-19F4-864A-8278-CA29693F2397}">
      <dgm:prSet/>
      <dgm:spPr/>
      <dgm:t>
        <a:bodyPr/>
        <a:lstStyle/>
        <a:p>
          <a:endParaRPr lang="en-US"/>
        </a:p>
      </dgm:t>
    </dgm:pt>
    <dgm:pt modelId="{7F3CA8F9-1321-CC42-8943-1A05C2C5BDB0}">
      <dgm:prSet phldrT="[Text]" custT="1"/>
      <dgm:spPr/>
      <dgm:t>
        <a:bodyPr/>
        <a:lstStyle/>
        <a:p>
          <a:r>
            <a:rPr lang="en-US" sz="2000" dirty="0" smtClean="0">
              <a:latin typeface="Times New Roman" charset="0"/>
              <a:ea typeface="Times New Roman" charset="0"/>
              <a:cs typeface="Times New Roman" charset="0"/>
            </a:rPr>
            <a:t>‘DRY PATIENTS’</a:t>
          </a:r>
          <a:endParaRPr lang="en-US" sz="2000" dirty="0">
            <a:latin typeface="Times New Roman" charset="0"/>
            <a:ea typeface="Times New Roman" charset="0"/>
            <a:cs typeface="Times New Roman" charset="0"/>
          </a:endParaRPr>
        </a:p>
      </dgm:t>
    </dgm:pt>
    <dgm:pt modelId="{90864008-3DD7-4A4B-82C7-F2831D4FD15D}" type="parTrans" cxnId="{41424397-09F5-614D-B332-A2913DE2F7AE}">
      <dgm:prSet/>
      <dgm:spPr/>
      <dgm:t>
        <a:bodyPr/>
        <a:lstStyle/>
        <a:p>
          <a:endParaRPr lang="en-US"/>
        </a:p>
      </dgm:t>
    </dgm:pt>
    <dgm:pt modelId="{F48BED6C-9346-0942-800B-C40712AFDD73}" type="sibTrans" cxnId="{41424397-09F5-614D-B332-A2913DE2F7AE}">
      <dgm:prSet/>
      <dgm:spPr/>
      <dgm:t>
        <a:bodyPr/>
        <a:lstStyle/>
        <a:p>
          <a:endParaRPr lang="en-US"/>
        </a:p>
      </dgm:t>
    </dgm:pt>
    <dgm:pt modelId="{52CDB09A-08AD-0447-A1EA-55CEE343D2A8}" type="pres">
      <dgm:prSet presAssocID="{A90E91A3-6F30-8148-94F5-E3F95348ECF4}" presName="hierChild1" presStyleCnt="0">
        <dgm:presLayoutVars>
          <dgm:orgChart val="1"/>
          <dgm:chPref val="1"/>
          <dgm:dir/>
          <dgm:animOne val="branch"/>
          <dgm:animLvl val="lvl"/>
          <dgm:resizeHandles/>
        </dgm:presLayoutVars>
      </dgm:prSet>
      <dgm:spPr/>
      <dgm:t>
        <a:bodyPr/>
        <a:lstStyle/>
        <a:p>
          <a:endParaRPr lang="en-US"/>
        </a:p>
      </dgm:t>
    </dgm:pt>
    <dgm:pt modelId="{ACA19062-958A-5C40-BF86-5198DE13CE55}" type="pres">
      <dgm:prSet presAssocID="{F6D50143-7206-A041-AFB8-AABE968843D8}" presName="hierRoot1" presStyleCnt="0">
        <dgm:presLayoutVars>
          <dgm:hierBranch val="init"/>
        </dgm:presLayoutVars>
      </dgm:prSet>
      <dgm:spPr/>
    </dgm:pt>
    <dgm:pt modelId="{3604EA2C-473E-9C46-AE09-A5A52A3BCD3C}" type="pres">
      <dgm:prSet presAssocID="{F6D50143-7206-A041-AFB8-AABE968843D8}" presName="rootComposite1" presStyleCnt="0"/>
      <dgm:spPr/>
    </dgm:pt>
    <dgm:pt modelId="{FFE9C5AC-7C19-5449-A8B8-29C1722F1C71}" type="pres">
      <dgm:prSet presAssocID="{F6D50143-7206-A041-AFB8-AABE968843D8}" presName="rootText1" presStyleLbl="node0" presStyleIdx="0" presStyleCnt="1" custScaleX="250120" custScaleY="34530" custLinFactNeighborX="-3207" custLinFactNeighborY="-57720">
        <dgm:presLayoutVars>
          <dgm:chPref val="3"/>
        </dgm:presLayoutVars>
      </dgm:prSet>
      <dgm:spPr/>
      <dgm:t>
        <a:bodyPr/>
        <a:lstStyle/>
        <a:p>
          <a:endParaRPr lang="en-US"/>
        </a:p>
      </dgm:t>
    </dgm:pt>
    <dgm:pt modelId="{F8ADE53B-3B3B-5B42-96AE-0522067C9B85}" type="pres">
      <dgm:prSet presAssocID="{F6D50143-7206-A041-AFB8-AABE968843D8}" presName="rootConnector1" presStyleLbl="node1" presStyleIdx="0" presStyleCnt="0"/>
      <dgm:spPr/>
      <dgm:t>
        <a:bodyPr/>
        <a:lstStyle/>
        <a:p>
          <a:endParaRPr lang="en-US"/>
        </a:p>
      </dgm:t>
    </dgm:pt>
    <dgm:pt modelId="{B805BA3A-B9A1-2E46-8760-7F235E1F0A9E}" type="pres">
      <dgm:prSet presAssocID="{F6D50143-7206-A041-AFB8-AABE968843D8}" presName="hierChild2" presStyleCnt="0"/>
      <dgm:spPr/>
    </dgm:pt>
    <dgm:pt modelId="{23FE4C12-43FB-6B4A-848C-E098EA43E759}" type="pres">
      <dgm:prSet presAssocID="{70956656-70F8-2041-96E9-E6BFAFA2A684}" presName="Name37" presStyleLbl="parChTrans1D2" presStyleIdx="0" presStyleCnt="4"/>
      <dgm:spPr/>
      <dgm:t>
        <a:bodyPr/>
        <a:lstStyle/>
        <a:p>
          <a:endParaRPr lang="en-US"/>
        </a:p>
      </dgm:t>
    </dgm:pt>
    <dgm:pt modelId="{F5B7EDDF-CEC4-154C-9ACF-D8EDC549DC44}" type="pres">
      <dgm:prSet presAssocID="{17D1D940-C53F-0044-87F0-5BE24EC43040}" presName="hierRoot2" presStyleCnt="0">
        <dgm:presLayoutVars>
          <dgm:hierBranch val="init"/>
        </dgm:presLayoutVars>
      </dgm:prSet>
      <dgm:spPr/>
    </dgm:pt>
    <dgm:pt modelId="{30FB361C-03F9-494D-8F14-624F789883E2}" type="pres">
      <dgm:prSet presAssocID="{17D1D940-C53F-0044-87F0-5BE24EC43040}" presName="rootComposite" presStyleCnt="0"/>
      <dgm:spPr/>
    </dgm:pt>
    <dgm:pt modelId="{E3E316E5-BC2A-7A4E-8B87-560BAA6F0016}" type="pres">
      <dgm:prSet presAssocID="{17D1D940-C53F-0044-87F0-5BE24EC43040}" presName="rootText" presStyleLbl="node2" presStyleIdx="0" presStyleCnt="3" custScaleX="77378" custScaleY="26185">
        <dgm:presLayoutVars>
          <dgm:chPref val="3"/>
        </dgm:presLayoutVars>
      </dgm:prSet>
      <dgm:spPr/>
      <dgm:t>
        <a:bodyPr/>
        <a:lstStyle/>
        <a:p>
          <a:endParaRPr lang="en-US"/>
        </a:p>
      </dgm:t>
    </dgm:pt>
    <dgm:pt modelId="{2E619569-70DB-EF40-BF15-76B9EE26D088}" type="pres">
      <dgm:prSet presAssocID="{17D1D940-C53F-0044-87F0-5BE24EC43040}" presName="rootConnector" presStyleLbl="node2" presStyleIdx="0" presStyleCnt="3"/>
      <dgm:spPr/>
      <dgm:t>
        <a:bodyPr/>
        <a:lstStyle/>
        <a:p>
          <a:endParaRPr lang="en-US"/>
        </a:p>
      </dgm:t>
    </dgm:pt>
    <dgm:pt modelId="{29B2FBBB-761C-FB48-A91E-9A7AE04B84A4}" type="pres">
      <dgm:prSet presAssocID="{17D1D940-C53F-0044-87F0-5BE24EC43040}" presName="hierChild4" presStyleCnt="0"/>
      <dgm:spPr/>
    </dgm:pt>
    <dgm:pt modelId="{549F406F-E8B0-8848-9A7E-A83D7BD0F99F}" type="pres">
      <dgm:prSet presAssocID="{17D1D940-C53F-0044-87F0-5BE24EC43040}" presName="hierChild5" presStyleCnt="0"/>
      <dgm:spPr/>
    </dgm:pt>
    <dgm:pt modelId="{DC486A46-B417-EE43-97D8-E2370CD707A0}" type="pres">
      <dgm:prSet presAssocID="{11ED92D1-8F7B-334E-836D-D82EA6A4C9CB}" presName="Name37" presStyleLbl="parChTrans1D2" presStyleIdx="1" presStyleCnt="4"/>
      <dgm:spPr/>
      <dgm:t>
        <a:bodyPr/>
        <a:lstStyle/>
        <a:p>
          <a:endParaRPr lang="en-US"/>
        </a:p>
      </dgm:t>
    </dgm:pt>
    <dgm:pt modelId="{7322859F-DAAF-224A-8068-E3D7665A7F3F}" type="pres">
      <dgm:prSet presAssocID="{093DAA39-5F30-1140-BA10-0C3E1F5D525B}" presName="hierRoot2" presStyleCnt="0">
        <dgm:presLayoutVars>
          <dgm:hierBranch val="init"/>
        </dgm:presLayoutVars>
      </dgm:prSet>
      <dgm:spPr/>
    </dgm:pt>
    <dgm:pt modelId="{E203721D-3787-F947-B0A7-4FBC42742E12}" type="pres">
      <dgm:prSet presAssocID="{093DAA39-5F30-1140-BA10-0C3E1F5D525B}" presName="rootComposite" presStyleCnt="0"/>
      <dgm:spPr/>
    </dgm:pt>
    <dgm:pt modelId="{05688258-3655-F440-A68D-9461BBA4399C}" type="pres">
      <dgm:prSet presAssocID="{093DAA39-5F30-1140-BA10-0C3E1F5D525B}" presName="rootText" presStyleLbl="node2" presStyleIdx="1" presStyleCnt="3" custScaleX="83362" custScaleY="30377" custLinFactY="-33311" custLinFactNeighborX="-526" custLinFactNeighborY="-100000">
        <dgm:presLayoutVars>
          <dgm:chPref val="3"/>
        </dgm:presLayoutVars>
      </dgm:prSet>
      <dgm:spPr/>
      <dgm:t>
        <a:bodyPr/>
        <a:lstStyle/>
        <a:p>
          <a:endParaRPr lang="en-US"/>
        </a:p>
      </dgm:t>
    </dgm:pt>
    <dgm:pt modelId="{E96982EE-ED55-824F-AB04-A5043651FF6F}" type="pres">
      <dgm:prSet presAssocID="{093DAA39-5F30-1140-BA10-0C3E1F5D525B}" presName="rootConnector" presStyleLbl="node2" presStyleIdx="1" presStyleCnt="3"/>
      <dgm:spPr/>
      <dgm:t>
        <a:bodyPr/>
        <a:lstStyle/>
        <a:p>
          <a:endParaRPr lang="en-US"/>
        </a:p>
      </dgm:t>
    </dgm:pt>
    <dgm:pt modelId="{0E173634-DC39-DA4E-B42B-A668396AB43E}" type="pres">
      <dgm:prSet presAssocID="{093DAA39-5F30-1140-BA10-0C3E1F5D525B}" presName="hierChild4" presStyleCnt="0"/>
      <dgm:spPr/>
    </dgm:pt>
    <dgm:pt modelId="{696DBBDC-5585-E94F-8E6F-9CE096E38370}" type="pres">
      <dgm:prSet presAssocID="{093DAA39-5F30-1140-BA10-0C3E1F5D525B}" presName="hierChild5" presStyleCnt="0"/>
      <dgm:spPr/>
    </dgm:pt>
    <dgm:pt modelId="{5BA254DD-7C16-2E4B-A10C-F3AD5ED00E46}" type="pres">
      <dgm:prSet presAssocID="{90864008-3DD7-4A4B-82C7-F2831D4FD15D}" presName="Name37" presStyleLbl="parChTrans1D2" presStyleIdx="2" presStyleCnt="4"/>
      <dgm:spPr/>
      <dgm:t>
        <a:bodyPr/>
        <a:lstStyle/>
        <a:p>
          <a:endParaRPr lang="en-US"/>
        </a:p>
      </dgm:t>
    </dgm:pt>
    <dgm:pt modelId="{8D3923F2-A294-3D4C-8CCD-A737A4F34098}" type="pres">
      <dgm:prSet presAssocID="{7F3CA8F9-1321-CC42-8943-1A05C2C5BDB0}" presName="hierRoot2" presStyleCnt="0">
        <dgm:presLayoutVars>
          <dgm:hierBranch val="init"/>
        </dgm:presLayoutVars>
      </dgm:prSet>
      <dgm:spPr/>
    </dgm:pt>
    <dgm:pt modelId="{37AB5891-A1E8-0F47-8BE8-69329AE51C4E}" type="pres">
      <dgm:prSet presAssocID="{7F3CA8F9-1321-CC42-8943-1A05C2C5BDB0}" presName="rootComposite" presStyleCnt="0"/>
      <dgm:spPr/>
    </dgm:pt>
    <dgm:pt modelId="{B71E1778-0C1D-A449-ADE7-5FBE10C5C03C}" type="pres">
      <dgm:prSet presAssocID="{7F3CA8F9-1321-CC42-8943-1A05C2C5BDB0}" presName="rootText" presStyleLbl="node2" presStyleIdx="2" presStyleCnt="3" custScaleX="83275" custScaleY="30674">
        <dgm:presLayoutVars>
          <dgm:chPref val="3"/>
        </dgm:presLayoutVars>
      </dgm:prSet>
      <dgm:spPr/>
      <dgm:t>
        <a:bodyPr/>
        <a:lstStyle/>
        <a:p>
          <a:endParaRPr lang="en-US"/>
        </a:p>
      </dgm:t>
    </dgm:pt>
    <dgm:pt modelId="{FB1D5A7A-0BEA-C949-8955-C4769757FCCA}" type="pres">
      <dgm:prSet presAssocID="{7F3CA8F9-1321-CC42-8943-1A05C2C5BDB0}" presName="rootConnector" presStyleLbl="node2" presStyleIdx="2" presStyleCnt="3"/>
      <dgm:spPr/>
      <dgm:t>
        <a:bodyPr/>
        <a:lstStyle/>
        <a:p>
          <a:endParaRPr lang="en-US"/>
        </a:p>
      </dgm:t>
    </dgm:pt>
    <dgm:pt modelId="{50DC065C-E9FE-7E44-BFB6-243E03B1AC9F}" type="pres">
      <dgm:prSet presAssocID="{7F3CA8F9-1321-CC42-8943-1A05C2C5BDB0}" presName="hierChild4" presStyleCnt="0"/>
      <dgm:spPr/>
    </dgm:pt>
    <dgm:pt modelId="{910404F1-A6B3-3145-BCF1-BB984D3F90F3}" type="pres">
      <dgm:prSet presAssocID="{7F3CA8F9-1321-CC42-8943-1A05C2C5BDB0}" presName="hierChild5" presStyleCnt="0"/>
      <dgm:spPr/>
    </dgm:pt>
    <dgm:pt modelId="{0BCDE0FA-CFAA-E24C-8FD3-1D4BF964A924}" type="pres">
      <dgm:prSet presAssocID="{F6D50143-7206-A041-AFB8-AABE968843D8}" presName="hierChild3" presStyleCnt="0"/>
      <dgm:spPr/>
    </dgm:pt>
    <dgm:pt modelId="{1E70A136-A90B-6F4B-8646-4CC27AB8DE38}" type="pres">
      <dgm:prSet presAssocID="{B7521E0C-E69B-3745-AF6A-4B0CB615048B}" presName="Name111" presStyleLbl="parChTrans1D2" presStyleIdx="3" presStyleCnt="4"/>
      <dgm:spPr/>
      <dgm:t>
        <a:bodyPr/>
        <a:lstStyle/>
        <a:p>
          <a:endParaRPr lang="en-US"/>
        </a:p>
      </dgm:t>
    </dgm:pt>
    <dgm:pt modelId="{480A7969-F007-3948-8CE0-1A4BDA9F1DB3}" type="pres">
      <dgm:prSet presAssocID="{3F23E2BF-0ADC-7F44-80EB-84362B5C5FBD}" presName="hierRoot3" presStyleCnt="0">
        <dgm:presLayoutVars>
          <dgm:hierBranch val="init"/>
        </dgm:presLayoutVars>
      </dgm:prSet>
      <dgm:spPr/>
    </dgm:pt>
    <dgm:pt modelId="{4914D7EA-1A82-CA4B-A091-310381A32B1C}" type="pres">
      <dgm:prSet presAssocID="{3F23E2BF-0ADC-7F44-80EB-84362B5C5FBD}" presName="rootComposite3" presStyleCnt="0"/>
      <dgm:spPr/>
    </dgm:pt>
    <dgm:pt modelId="{E11F4768-AB53-0A43-BFFD-8F01511229F7}" type="pres">
      <dgm:prSet presAssocID="{3F23E2BF-0ADC-7F44-80EB-84362B5C5FBD}" presName="rootText3" presStyleLbl="asst1" presStyleIdx="0" presStyleCnt="1" custScaleY="51408" custLinFactNeighborX="-46393" custLinFactNeighborY="-70568">
        <dgm:presLayoutVars>
          <dgm:chPref val="3"/>
        </dgm:presLayoutVars>
      </dgm:prSet>
      <dgm:spPr/>
      <dgm:t>
        <a:bodyPr/>
        <a:lstStyle/>
        <a:p>
          <a:endParaRPr lang="en-US"/>
        </a:p>
      </dgm:t>
    </dgm:pt>
    <dgm:pt modelId="{2358F886-83A1-4844-9810-FD83FFDDEC85}" type="pres">
      <dgm:prSet presAssocID="{3F23E2BF-0ADC-7F44-80EB-84362B5C5FBD}" presName="rootConnector3" presStyleLbl="asst1" presStyleIdx="0" presStyleCnt="1"/>
      <dgm:spPr/>
      <dgm:t>
        <a:bodyPr/>
        <a:lstStyle/>
        <a:p>
          <a:endParaRPr lang="en-US"/>
        </a:p>
      </dgm:t>
    </dgm:pt>
    <dgm:pt modelId="{C39A6379-E977-B24A-88D8-8EC730AB7ED4}" type="pres">
      <dgm:prSet presAssocID="{3F23E2BF-0ADC-7F44-80EB-84362B5C5FBD}" presName="hierChild6" presStyleCnt="0"/>
      <dgm:spPr/>
    </dgm:pt>
    <dgm:pt modelId="{746AF413-B4C6-6143-902C-11C2A7EF7F20}" type="pres">
      <dgm:prSet presAssocID="{3F23E2BF-0ADC-7F44-80EB-84362B5C5FBD}" presName="hierChild7" presStyleCnt="0"/>
      <dgm:spPr/>
    </dgm:pt>
  </dgm:ptLst>
  <dgm:cxnLst>
    <dgm:cxn modelId="{F55D2861-9933-584F-818E-32D2F0B2A5EC}" type="presOf" srcId="{90864008-3DD7-4A4B-82C7-F2831D4FD15D}" destId="{5BA254DD-7C16-2E4B-A10C-F3AD5ED00E46}" srcOrd="0" destOrd="0" presId="urn:microsoft.com/office/officeart/2005/8/layout/orgChart1"/>
    <dgm:cxn modelId="{C563C54D-C625-F84E-A9D7-410C4D9C3772}" type="presOf" srcId="{17D1D940-C53F-0044-87F0-5BE24EC43040}" destId="{E3E316E5-BC2A-7A4E-8B87-560BAA6F0016}" srcOrd="0" destOrd="0" presId="urn:microsoft.com/office/officeart/2005/8/layout/orgChart1"/>
    <dgm:cxn modelId="{2C4DAF29-19F4-864A-8278-CA29693F2397}" srcId="{F6D50143-7206-A041-AFB8-AABE968843D8}" destId="{093DAA39-5F30-1140-BA10-0C3E1F5D525B}" srcOrd="2" destOrd="0" parTransId="{11ED92D1-8F7B-334E-836D-D82EA6A4C9CB}" sibTransId="{28AE65D7-7E06-7841-8C41-872A79559EE4}"/>
    <dgm:cxn modelId="{FD211BF8-269C-5049-9FAF-D09C83F4CF63}" type="presOf" srcId="{3F23E2BF-0ADC-7F44-80EB-84362B5C5FBD}" destId="{E11F4768-AB53-0A43-BFFD-8F01511229F7}" srcOrd="0" destOrd="0" presId="urn:microsoft.com/office/officeart/2005/8/layout/orgChart1"/>
    <dgm:cxn modelId="{3B86D895-2032-154E-8B9A-5B854858EFA9}" type="presOf" srcId="{11ED92D1-8F7B-334E-836D-D82EA6A4C9CB}" destId="{DC486A46-B417-EE43-97D8-E2370CD707A0}" srcOrd="0" destOrd="0" presId="urn:microsoft.com/office/officeart/2005/8/layout/orgChart1"/>
    <dgm:cxn modelId="{41424397-09F5-614D-B332-A2913DE2F7AE}" srcId="{F6D50143-7206-A041-AFB8-AABE968843D8}" destId="{7F3CA8F9-1321-CC42-8943-1A05C2C5BDB0}" srcOrd="3" destOrd="0" parTransId="{90864008-3DD7-4A4B-82C7-F2831D4FD15D}" sibTransId="{F48BED6C-9346-0942-800B-C40712AFDD73}"/>
    <dgm:cxn modelId="{53CF9F72-ABB6-2C45-90CF-F7F283136C7D}" type="presOf" srcId="{093DAA39-5F30-1140-BA10-0C3E1F5D525B}" destId="{05688258-3655-F440-A68D-9461BBA4399C}" srcOrd="0" destOrd="0" presId="urn:microsoft.com/office/officeart/2005/8/layout/orgChart1"/>
    <dgm:cxn modelId="{D272AB7D-96C4-1E47-87EA-F1BE160A2248}" type="presOf" srcId="{7F3CA8F9-1321-CC42-8943-1A05C2C5BDB0}" destId="{FB1D5A7A-0BEA-C949-8955-C4769757FCCA}" srcOrd="1" destOrd="0" presId="urn:microsoft.com/office/officeart/2005/8/layout/orgChart1"/>
    <dgm:cxn modelId="{DE35E95B-E676-1441-A3A3-506B83BF3BD0}" srcId="{A90E91A3-6F30-8148-94F5-E3F95348ECF4}" destId="{F6D50143-7206-A041-AFB8-AABE968843D8}" srcOrd="0" destOrd="0" parTransId="{AD3E634B-F822-144E-9DD1-1FEC80907EAE}" sibTransId="{78A4702A-C0B4-844B-8C3A-30C1CF7F04DF}"/>
    <dgm:cxn modelId="{F5D911FF-8118-1B46-9010-3510F223B132}" type="presOf" srcId="{3F23E2BF-0ADC-7F44-80EB-84362B5C5FBD}" destId="{2358F886-83A1-4844-9810-FD83FFDDEC85}" srcOrd="1" destOrd="0" presId="urn:microsoft.com/office/officeart/2005/8/layout/orgChart1"/>
    <dgm:cxn modelId="{46BC7573-0049-8644-805B-B2E72B90FB5B}" type="presOf" srcId="{B7521E0C-E69B-3745-AF6A-4B0CB615048B}" destId="{1E70A136-A90B-6F4B-8646-4CC27AB8DE38}" srcOrd="0" destOrd="0" presId="urn:microsoft.com/office/officeart/2005/8/layout/orgChart1"/>
    <dgm:cxn modelId="{512886EF-F303-CE4A-A138-D5FC532E40F5}" srcId="{F6D50143-7206-A041-AFB8-AABE968843D8}" destId="{3F23E2BF-0ADC-7F44-80EB-84362B5C5FBD}" srcOrd="0" destOrd="0" parTransId="{B7521E0C-E69B-3745-AF6A-4B0CB615048B}" sibTransId="{1BEF7ABD-FBD2-D040-B6A1-5B28FA96CBCD}"/>
    <dgm:cxn modelId="{8435BA03-2BC1-1F49-AA03-A6A551D8C769}" type="presOf" srcId="{F6D50143-7206-A041-AFB8-AABE968843D8}" destId="{FFE9C5AC-7C19-5449-A8B8-29C1722F1C71}" srcOrd="0" destOrd="0" presId="urn:microsoft.com/office/officeart/2005/8/layout/orgChart1"/>
    <dgm:cxn modelId="{EFA4BDB2-6467-2843-A43B-A404CE3B579B}" type="presOf" srcId="{70956656-70F8-2041-96E9-E6BFAFA2A684}" destId="{23FE4C12-43FB-6B4A-848C-E098EA43E759}" srcOrd="0" destOrd="0" presId="urn:microsoft.com/office/officeart/2005/8/layout/orgChart1"/>
    <dgm:cxn modelId="{8D07074C-15C8-1241-913B-2EA0F8C70368}" srcId="{F6D50143-7206-A041-AFB8-AABE968843D8}" destId="{17D1D940-C53F-0044-87F0-5BE24EC43040}" srcOrd="1" destOrd="0" parTransId="{70956656-70F8-2041-96E9-E6BFAFA2A684}" sibTransId="{3456F53F-777D-FF45-9276-70777FF1CA90}"/>
    <dgm:cxn modelId="{97193A7C-0F82-CF4F-AB81-21A4DBE08E35}" type="presOf" srcId="{7F3CA8F9-1321-CC42-8943-1A05C2C5BDB0}" destId="{B71E1778-0C1D-A449-ADE7-5FBE10C5C03C}" srcOrd="0" destOrd="0" presId="urn:microsoft.com/office/officeart/2005/8/layout/orgChart1"/>
    <dgm:cxn modelId="{9A5F2098-2EEA-F34D-BC1C-7AAF81DC3065}" type="presOf" srcId="{A90E91A3-6F30-8148-94F5-E3F95348ECF4}" destId="{52CDB09A-08AD-0447-A1EA-55CEE343D2A8}" srcOrd="0" destOrd="0" presId="urn:microsoft.com/office/officeart/2005/8/layout/orgChart1"/>
    <dgm:cxn modelId="{86F7A020-3D3A-3845-80D6-FA8B56F92B7F}" type="presOf" srcId="{093DAA39-5F30-1140-BA10-0C3E1F5D525B}" destId="{E96982EE-ED55-824F-AB04-A5043651FF6F}" srcOrd="1" destOrd="0" presId="urn:microsoft.com/office/officeart/2005/8/layout/orgChart1"/>
    <dgm:cxn modelId="{4ADA3750-ECE3-7E4C-BEEB-758013766618}" type="presOf" srcId="{F6D50143-7206-A041-AFB8-AABE968843D8}" destId="{F8ADE53B-3B3B-5B42-96AE-0522067C9B85}" srcOrd="1" destOrd="0" presId="urn:microsoft.com/office/officeart/2005/8/layout/orgChart1"/>
    <dgm:cxn modelId="{A6E20B57-F2FB-9142-9891-EE9B096201EA}" type="presOf" srcId="{17D1D940-C53F-0044-87F0-5BE24EC43040}" destId="{2E619569-70DB-EF40-BF15-76B9EE26D088}" srcOrd="1" destOrd="0" presId="urn:microsoft.com/office/officeart/2005/8/layout/orgChart1"/>
    <dgm:cxn modelId="{6CCB51B3-09CA-804E-A420-E166D3DA517F}" type="presParOf" srcId="{52CDB09A-08AD-0447-A1EA-55CEE343D2A8}" destId="{ACA19062-958A-5C40-BF86-5198DE13CE55}" srcOrd="0" destOrd="0" presId="urn:microsoft.com/office/officeart/2005/8/layout/orgChart1"/>
    <dgm:cxn modelId="{F60FF9A0-7834-6340-B5AF-9065E030E36F}" type="presParOf" srcId="{ACA19062-958A-5C40-BF86-5198DE13CE55}" destId="{3604EA2C-473E-9C46-AE09-A5A52A3BCD3C}" srcOrd="0" destOrd="0" presId="urn:microsoft.com/office/officeart/2005/8/layout/orgChart1"/>
    <dgm:cxn modelId="{AA5BA674-52A4-E44F-B4E7-9D58022D0B27}" type="presParOf" srcId="{3604EA2C-473E-9C46-AE09-A5A52A3BCD3C}" destId="{FFE9C5AC-7C19-5449-A8B8-29C1722F1C71}" srcOrd="0" destOrd="0" presId="urn:microsoft.com/office/officeart/2005/8/layout/orgChart1"/>
    <dgm:cxn modelId="{3089D072-1D87-CA47-9A69-F79F050F9C40}" type="presParOf" srcId="{3604EA2C-473E-9C46-AE09-A5A52A3BCD3C}" destId="{F8ADE53B-3B3B-5B42-96AE-0522067C9B85}" srcOrd="1" destOrd="0" presId="urn:microsoft.com/office/officeart/2005/8/layout/orgChart1"/>
    <dgm:cxn modelId="{66019479-4422-9645-AF5B-D8FB884A96B5}" type="presParOf" srcId="{ACA19062-958A-5C40-BF86-5198DE13CE55}" destId="{B805BA3A-B9A1-2E46-8760-7F235E1F0A9E}" srcOrd="1" destOrd="0" presId="urn:microsoft.com/office/officeart/2005/8/layout/orgChart1"/>
    <dgm:cxn modelId="{C9D558E0-7F7B-D749-90AD-6A26994AFCE5}" type="presParOf" srcId="{B805BA3A-B9A1-2E46-8760-7F235E1F0A9E}" destId="{23FE4C12-43FB-6B4A-848C-E098EA43E759}" srcOrd="0" destOrd="0" presId="urn:microsoft.com/office/officeart/2005/8/layout/orgChart1"/>
    <dgm:cxn modelId="{D8CD3A6D-1F21-BB4D-9892-59637ED6948F}" type="presParOf" srcId="{B805BA3A-B9A1-2E46-8760-7F235E1F0A9E}" destId="{F5B7EDDF-CEC4-154C-9ACF-D8EDC549DC44}" srcOrd="1" destOrd="0" presId="urn:microsoft.com/office/officeart/2005/8/layout/orgChart1"/>
    <dgm:cxn modelId="{1907DC36-B34F-8448-853D-309F7F1D0C68}" type="presParOf" srcId="{F5B7EDDF-CEC4-154C-9ACF-D8EDC549DC44}" destId="{30FB361C-03F9-494D-8F14-624F789883E2}" srcOrd="0" destOrd="0" presId="urn:microsoft.com/office/officeart/2005/8/layout/orgChart1"/>
    <dgm:cxn modelId="{C99819E9-029D-654A-991E-7F1F9B8A39FF}" type="presParOf" srcId="{30FB361C-03F9-494D-8F14-624F789883E2}" destId="{E3E316E5-BC2A-7A4E-8B87-560BAA6F0016}" srcOrd="0" destOrd="0" presId="urn:microsoft.com/office/officeart/2005/8/layout/orgChart1"/>
    <dgm:cxn modelId="{7F17AB30-EE06-5B43-A8CC-C804B746D858}" type="presParOf" srcId="{30FB361C-03F9-494D-8F14-624F789883E2}" destId="{2E619569-70DB-EF40-BF15-76B9EE26D088}" srcOrd="1" destOrd="0" presId="urn:microsoft.com/office/officeart/2005/8/layout/orgChart1"/>
    <dgm:cxn modelId="{3FA08AEB-0F74-D943-9B7C-72CC035E7A82}" type="presParOf" srcId="{F5B7EDDF-CEC4-154C-9ACF-D8EDC549DC44}" destId="{29B2FBBB-761C-FB48-A91E-9A7AE04B84A4}" srcOrd="1" destOrd="0" presId="urn:microsoft.com/office/officeart/2005/8/layout/orgChart1"/>
    <dgm:cxn modelId="{7DFDDEDA-DC36-C84A-B69B-10349E39FEB1}" type="presParOf" srcId="{F5B7EDDF-CEC4-154C-9ACF-D8EDC549DC44}" destId="{549F406F-E8B0-8848-9A7E-A83D7BD0F99F}" srcOrd="2" destOrd="0" presId="urn:microsoft.com/office/officeart/2005/8/layout/orgChart1"/>
    <dgm:cxn modelId="{95354286-7783-6440-9A04-654BB68DFEF0}" type="presParOf" srcId="{B805BA3A-B9A1-2E46-8760-7F235E1F0A9E}" destId="{DC486A46-B417-EE43-97D8-E2370CD707A0}" srcOrd="2" destOrd="0" presId="urn:microsoft.com/office/officeart/2005/8/layout/orgChart1"/>
    <dgm:cxn modelId="{99381744-C1B8-2C48-99D8-C94B8F5D01D4}" type="presParOf" srcId="{B805BA3A-B9A1-2E46-8760-7F235E1F0A9E}" destId="{7322859F-DAAF-224A-8068-E3D7665A7F3F}" srcOrd="3" destOrd="0" presId="urn:microsoft.com/office/officeart/2005/8/layout/orgChart1"/>
    <dgm:cxn modelId="{D77E3D79-52DC-C64F-B691-930B5BBE0C3B}" type="presParOf" srcId="{7322859F-DAAF-224A-8068-E3D7665A7F3F}" destId="{E203721D-3787-F947-B0A7-4FBC42742E12}" srcOrd="0" destOrd="0" presId="urn:microsoft.com/office/officeart/2005/8/layout/orgChart1"/>
    <dgm:cxn modelId="{3C87F894-9AB3-8544-B6B9-A78DAAD00DE3}" type="presParOf" srcId="{E203721D-3787-F947-B0A7-4FBC42742E12}" destId="{05688258-3655-F440-A68D-9461BBA4399C}" srcOrd="0" destOrd="0" presId="urn:microsoft.com/office/officeart/2005/8/layout/orgChart1"/>
    <dgm:cxn modelId="{65F6720F-29C8-754E-B5E4-86D6561469AB}" type="presParOf" srcId="{E203721D-3787-F947-B0A7-4FBC42742E12}" destId="{E96982EE-ED55-824F-AB04-A5043651FF6F}" srcOrd="1" destOrd="0" presId="urn:microsoft.com/office/officeart/2005/8/layout/orgChart1"/>
    <dgm:cxn modelId="{4F04F85A-C7D6-7346-97E5-67A139085E1C}" type="presParOf" srcId="{7322859F-DAAF-224A-8068-E3D7665A7F3F}" destId="{0E173634-DC39-DA4E-B42B-A668396AB43E}" srcOrd="1" destOrd="0" presId="urn:microsoft.com/office/officeart/2005/8/layout/orgChart1"/>
    <dgm:cxn modelId="{DDD42799-191C-A64F-AB71-27FA7E778EE8}" type="presParOf" srcId="{7322859F-DAAF-224A-8068-E3D7665A7F3F}" destId="{696DBBDC-5585-E94F-8E6F-9CE096E38370}" srcOrd="2" destOrd="0" presId="urn:microsoft.com/office/officeart/2005/8/layout/orgChart1"/>
    <dgm:cxn modelId="{1FC4093C-4120-CD45-A26E-D55296817886}" type="presParOf" srcId="{B805BA3A-B9A1-2E46-8760-7F235E1F0A9E}" destId="{5BA254DD-7C16-2E4B-A10C-F3AD5ED00E46}" srcOrd="4" destOrd="0" presId="urn:microsoft.com/office/officeart/2005/8/layout/orgChart1"/>
    <dgm:cxn modelId="{F1DD7C46-71C1-EE4D-BA00-92E40B477866}" type="presParOf" srcId="{B805BA3A-B9A1-2E46-8760-7F235E1F0A9E}" destId="{8D3923F2-A294-3D4C-8CCD-A737A4F34098}" srcOrd="5" destOrd="0" presId="urn:microsoft.com/office/officeart/2005/8/layout/orgChart1"/>
    <dgm:cxn modelId="{B50D12A0-E979-DD4D-BBFF-5C271B87815B}" type="presParOf" srcId="{8D3923F2-A294-3D4C-8CCD-A737A4F34098}" destId="{37AB5891-A1E8-0F47-8BE8-69329AE51C4E}" srcOrd="0" destOrd="0" presId="urn:microsoft.com/office/officeart/2005/8/layout/orgChart1"/>
    <dgm:cxn modelId="{747F6A3F-029D-B54E-BD2B-C37C863EE33E}" type="presParOf" srcId="{37AB5891-A1E8-0F47-8BE8-69329AE51C4E}" destId="{B71E1778-0C1D-A449-ADE7-5FBE10C5C03C}" srcOrd="0" destOrd="0" presId="urn:microsoft.com/office/officeart/2005/8/layout/orgChart1"/>
    <dgm:cxn modelId="{BD8629F2-9AD3-A549-BB2D-F4369A1AE6AA}" type="presParOf" srcId="{37AB5891-A1E8-0F47-8BE8-69329AE51C4E}" destId="{FB1D5A7A-0BEA-C949-8955-C4769757FCCA}" srcOrd="1" destOrd="0" presId="urn:microsoft.com/office/officeart/2005/8/layout/orgChart1"/>
    <dgm:cxn modelId="{55EA8FA7-B6FD-3746-80F6-5524A0D11B66}" type="presParOf" srcId="{8D3923F2-A294-3D4C-8CCD-A737A4F34098}" destId="{50DC065C-E9FE-7E44-BFB6-243E03B1AC9F}" srcOrd="1" destOrd="0" presId="urn:microsoft.com/office/officeart/2005/8/layout/orgChart1"/>
    <dgm:cxn modelId="{8B83EED3-2437-AE45-A835-C1C54FAA7762}" type="presParOf" srcId="{8D3923F2-A294-3D4C-8CCD-A737A4F34098}" destId="{910404F1-A6B3-3145-BCF1-BB984D3F90F3}" srcOrd="2" destOrd="0" presId="urn:microsoft.com/office/officeart/2005/8/layout/orgChart1"/>
    <dgm:cxn modelId="{3844EEE6-8673-B845-A70B-32E334E6CC7E}" type="presParOf" srcId="{ACA19062-958A-5C40-BF86-5198DE13CE55}" destId="{0BCDE0FA-CFAA-E24C-8FD3-1D4BF964A924}" srcOrd="2" destOrd="0" presId="urn:microsoft.com/office/officeart/2005/8/layout/orgChart1"/>
    <dgm:cxn modelId="{7BE200C6-3561-6A4B-B670-469D5250987E}" type="presParOf" srcId="{0BCDE0FA-CFAA-E24C-8FD3-1D4BF964A924}" destId="{1E70A136-A90B-6F4B-8646-4CC27AB8DE38}" srcOrd="0" destOrd="0" presId="urn:microsoft.com/office/officeart/2005/8/layout/orgChart1"/>
    <dgm:cxn modelId="{3FEA34DE-6BE2-C44B-ACAA-CEEEDA160FF0}" type="presParOf" srcId="{0BCDE0FA-CFAA-E24C-8FD3-1D4BF964A924}" destId="{480A7969-F007-3948-8CE0-1A4BDA9F1DB3}" srcOrd="1" destOrd="0" presId="urn:microsoft.com/office/officeart/2005/8/layout/orgChart1"/>
    <dgm:cxn modelId="{39C51958-C264-4C40-AF36-CC60D95AE283}" type="presParOf" srcId="{480A7969-F007-3948-8CE0-1A4BDA9F1DB3}" destId="{4914D7EA-1A82-CA4B-A091-310381A32B1C}" srcOrd="0" destOrd="0" presId="urn:microsoft.com/office/officeart/2005/8/layout/orgChart1"/>
    <dgm:cxn modelId="{0E38B2DA-C0B8-E541-B682-1EA4FFA248BF}" type="presParOf" srcId="{4914D7EA-1A82-CA4B-A091-310381A32B1C}" destId="{E11F4768-AB53-0A43-BFFD-8F01511229F7}" srcOrd="0" destOrd="0" presId="urn:microsoft.com/office/officeart/2005/8/layout/orgChart1"/>
    <dgm:cxn modelId="{ECE4E4EF-7966-E543-8A5E-5A4624407CD1}" type="presParOf" srcId="{4914D7EA-1A82-CA4B-A091-310381A32B1C}" destId="{2358F886-83A1-4844-9810-FD83FFDDEC85}" srcOrd="1" destOrd="0" presId="urn:microsoft.com/office/officeart/2005/8/layout/orgChart1"/>
    <dgm:cxn modelId="{877956B1-293F-5C47-9283-E51104AAF4F6}" type="presParOf" srcId="{480A7969-F007-3948-8CE0-1A4BDA9F1DB3}" destId="{C39A6379-E977-B24A-88D8-8EC730AB7ED4}" srcOrd="1" destOrd="0" presId="urn:microsoft.com/office/officeart/2005/8/layout/orgChart1"/>
    <dgm:cxn modelId="{749065B2-8FDA-2B47-B2F0-3B03FF3B8567}" type="presParOf" srcId="{480A7969-F007-3948-8CE0-1A4BDA9F1DB3}" destId="{746AF413-B4C6-6143-902C-11C2A7EF7F2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E91A3-6F30-8148-94F5-E3F95348ECF4}" type="doc">
      <dgm:prSet loTypeId="urn:microsoft.com/office/officeart/2005/8/layout/orgChart1" loCatId="matrix" qsTypeId="urn:microsoft.com/office/officeart/2005/8/quickstyle/simple1" qsCatId="simple" csTypeId="urn:microsoft.com/office/officeart/2005/8/colors/accent0_3" csCatId="mainScheme" phldr="1"/>
      <dgm:spPr/>
      <dgm:t>
        <a:bodyPr/>
        <a:lstStyle/>
        <a:p>
          <a:endParaRPr lang="en-US"/>
        </a:p>
      </dgm:t>
    </dgm:pt>
    <dgm:pt modelId="{17D1D940-C53F-0044-87F0-5BE24EC43040}">
      <dgm:prSet phldrT="[Text]" custT="1"/>
      <dgm:spPr/>
      <dgm:t>
        <a:bodyPr/>
        <a:lstStyle/>
        <a:p>
          <a:r>
            <a:rPr lang="en-US" sz="2000" dirty="0" smtClean="0">
              <a:latin typeface="Times New Roman" charset="0"/>
              <a:ea typeface="Times New Roman" charset="0"/>
              <a:cs typeface="Times New Roman" charset="0"/>
            </a:rPr>
            <a:t>‘WARM PATIENTS’</a:t>
          </a:r>
          <a:endParaRPr lang="en-US" sz="2000" dirty="0">
            <a:latin typeface="Times New Roman" charset="0"/>
            <a:ea typeface="Times New Roman" charset="0"/>
            <a:cs typeface="Times New Roman" charset="0"/>
          </a:endParaRPr>
        </a:p>
      </dgm:t>
    </dgm:pt>
    <dgm:pt modelId="{70956656-70F8-2041-96E9-E6BFAFA2A684}" type="parTrans" cxnId="{8D07074C-15C8-1241-913B-2EA0F8C70368}">
      <dgm:prSet/>
      <dgm:spPr/>
      <dgm:t>
        <a:bodyPr/>
        <a:lstStyle/>
        <a:p>
          <a:endParaRPr lang="en-US"/>
        </a:p>
      </dgm:t>
    </dgm:pt>
    <dgm:pt modelId="{3456F53F-777D-FF45-9276-70777FF1CA90}" type="sibTrans" cxnId="{8D07074C-15C8-1241-913B-2EA0F8C70368}">
      <dgm:prSet/>
      <dgm:spPr/>
      <dgm:t>
        <a:bodyPr/>
        <a:lstStyle/>
        <a:p>
          <a:endParaRPr lang="en-US"/>
        </a:p>
      </dgm:t>
    </dgm:pt>
    <dgm:pt modelId="{7F3CA8F9-1321-CC42-8943-1A05C2C5BDB0}">
      <dgm:prSet phldrT="[Text]" custT="1"/>
      <dgm:spPr/>
      <dgm:t>
        <a:bodyPr/>
        <a:lstStyle/>
        <a:p>
          <a:r>
            <a:rPr lang="en-US" sz="2000" dirty="0" smtClean="0">
              <a:latin typeface="Times New Roman" charset="0"/>
              <a:ea typeface="Times New Roman" charset="0"/>
              <a:cs typeface="Times New Roman" charset="0"/>
            </a:rPr>
            <a:t>‘COLD  PATIENTS’</a:t>
          </a:r>
          <a:endParaRPr lang="en-US" sz="2000" dirty="0">
            <a:latin typeface="Times New Roman" charset="0"/>
            <a:ea typeface="Times New Roman" charset="0"/>
            <a:cs typeface="Times New Roman" charset="0"/>
          </a:endParaRPr>
        </a:p>
      </dgm:t>
    </dgm:pt>
    <dgm:pt modelId="{90864008-3DD7-4A4B-82C7-F2831D4FD15D}" type="parTrans" cxnId="{41424397-09F5-614D-B332-A2913DE2F7AE}">
      <dgm:prSet/>
      <dgm:spPr/>
      <dgm:t>
        <a:bodyPr/>
        <a:lstStyle/>
        <a:p>
          <a:endParaRPr lang="en-US"/>
        </a:p>
      </dgm:t>
    </dgm:pt>
    <dgm:pt modelId="{F48BED6C-9346-0942-800B-C40712AFDD73}" type="sibTrans" cxnId="{41424397-09F5-614D-B332-A2913DE2F7AE}">
      <dgm:prSet/>
      <dgm:spPr/>
      <dgm:t>
        <a:bodyPr/>
        <a:lstStyle/>
        <a:p>
          <a:endParaRPr lang="en-US"/>
        </a:p>
      </dgm:t>
    </dgm:pt>
    <dgm:pt modelId="{F6D50143-7206-A041-AFB8-AABE968843D8}">
      <dgm:prSet phldrT="[Text]" custT="1"/>
      <dgm:spPr/>
      <dgm:t>
        <a:bodyPr/>
        <a:lstStyle/>
        <a:p>
          <a:r>
            <a:rPr lang="en-US" sz="2000" dirty="0" smtClean="0">
              <a:latin typeface="Times New Roman" charset="0"/>
              <a:ea typeface="Times New Roman" charset="0"/>
              <a:cs typeface="Times New Roman" charset="0"/>
            </a:rPr>
            <a:t>ADEQUATE PERIPHERAL PERFUSION ?  </a:t>
          </a:r>
          <a:endParaRPr lang="en-US" sz="2000" dirty="0">
            <a:latin typeface="Times New Roman" charset="0"/>
            <a:ea typeface="Times New Roman" charset="0"/>
            <a:cs typeface="Times New Roman" charset="0"/>
          </a:endParaRPr>
        </a:p>
      </dgm:t>
    </dgm:pt>
    <dgm:pt modelId="{78A4702A-C0B4-844B-8C3A-30C1CF7F04DF}" type="sibTrans" cxnId="{DE35E95B-E676-1441-A3A3-506B83BF3BD0}">
      <dgm:prSet/>
      <dgm:spPr/>
      <dgm:t>
        <a:bodyPr/>
        <a:lstStyle/>
        <a:p>
          <a:endParaRPr lang="en-US"/>
        </a:p>
      </dgm:t>
    </dgm:pt>
    <dgm:pt modelId="{AD3E634B-F822-144E-9DD1-1FEC80907EAE}" type="parTrans" cxnId="{DE35E95B-E676-1441-A3A3-506B83BF3BD0}">
      <dgm:prSet/>
      <dgm:spPr/>
      <dgm:t>
        <a:bodyPr/>
        <a:lstStyle/>
        <a:p>
          <a:endParaRPr lang="en-US"/>
        </a:p>
      </dgm:t>
    </dgm:pt>
    <dgm:pt modelId="{52CDB09A-08AD-0447-A1EA-55CEE343D2A8}" type="pres">
      <dgm:prSet presAssocID="{A90E91A3-6F30-8148-94F5-E3F95348ECF4}" presName="hierChild1" presStyleCnt="0">
        <dgm:presLayoutVars>
          <dgm:orgChart val="1"/>
          <dgm:chPref val="1"/>
          <dgm:dir/>
          <dgm:animOne val="branch"/>
          <dgm:animLvl val="lvl"/>
          <dgm:resizeHandles/>
        </dgm:presLayoutVars>
      </dgm:prSet>
      <dgm:spPr/>
      <dgm:t>
        <a:bodyPr/>
        <a:lstStyle/>
        <a:p>
          <a:endParaRPr lang="en-US"/>
        </a:p>
      </dgm:t>
    </dgm:pt>
    <dgm:pt modelId="{ACA19062-958A-5C40-BF86-5198DE13CE55}" type="pres">
      <dgm:prSet presAssocID="{F6D50143-7206-A041-AFB8-AABE968843D8}" presName="hierRoot1" presStyleCnt="0">
        <dgm:presLayoutVars>
          <dgm:hierBranch val="init"/>
        </dgm:presLayoutVars>
      </dgm:prSet>
      <dgm:spPr/>
    </dgm:pt>
    <dgm:pt modelId="{3604EA2C-473E-9C46-AE09-A5A52A3BCD3C}" type="pres">
      <dgm:prSet presAssocID="{F6D50143-7206-A041-AFB8-AABE968843D8}" presName="rootComposite1" presStyleCnt="0"/>
      <dgm:spPr/>
    </dgm:pt>
    <dgm:pt modelId="{FFE9C5AC-7C19-5449-A8B8-29C1722F1C71}" type="pres">
      <dgm:prSet presAssocID="{F6D50143-7206-A041-AFB8-AABE968843D8}" presName="rootText1" presStyleLbl="node0" presStyleIdx="0" presStyleCnt="1" custScaleX="144990" custScaleY="34530" custLinFactNeighborX="-3207" custLinFactNeighborY="-57720">
        <dgm:presLayoutVars>
          <dgm:chPref val="3"/>
        </dgm:presLayoutVars>
      </dgm:prSet>
      <dgm:spPr/>
      <dgm:t>
        <a:bodyPr/>
        <a:lstStyle/>
        <a:p>
          <a:endParaRPr lang="en-US"/>
        </a:p>
      </dgm:t>
    </dgm:pt>
    <dgm:pt modelId="{F8ADE53B-3B3B-5B42-96AE-0522067C9B85}" type="pres">
      <dgm:prSet presAssocID="{F6D50143-7206-A041-AFB8-AABE968843D8}" presName="rootConnector1" presStyleLbl="node1" presStyleIdx="0" presStyleCnt="0"/>
      <dgm:spPr/>
      <dgm:t>
        <a:bodyPr/>
        <a:lstStyle/>
        <a:p>
          <a:endParaRPr lang="en-US"/>
        </a:p>
      </dgm:t>
    </dgm:pt>
    <dgm:pt modelId="{B805BA3A-B9A1-2E46-8760-7F235E1F0A9E}" type="pres">
      <dgm:prSet presAssocID="{F6D50143-7206-A041-AFB8-AABE968843D8}" presName="hierChild2" presStyleCnt="0"/>
      <dgm:spPr/>
    </dgm:pt>
    <dgm:pt modelId="{23FE4C12-43FB-6B4A-848C-E098EA43E759}" type="pres">
      <dgm:prSet presAssocID="{70956656-70F8-2041-96E9-E6BFAFA2A684}" presName="Name37" presStyleLbl="parChTrans1D2" presStyleIdx="0" presStyleCnt="2"/>
      <dgm:spPr/>
      <dgm:t>
        <a:bodyPr/>
        <a:lstStyle/>
        <a:p>
          <a:endParaRPr lang="en-US"/>
        </a:p>
      </dgm:t>
    </dgm:pt>
    <dgm:pt modelId="{F5B7EDDF-CEC4-154C-9ACF-D8EDC549DC44}" type="pres">
      <dgm:prSet presAssocID="{17D1D940-C53F-0044-87F0-5BE24EC43040}" presName="hierRoot2" presStyleCnt="0">
        <dgm:presLayoutVars>
          <dgm:hierBranch val="init"/>
        </dgm:presLayoutVars>
      </dgm:prSet>
      <dgm:spPr/>
    </dgm:pt>
    <dgm:pt modelId="{30FB361C-03F9-494D-8F14-624F789883E2}" type="pres">
      <dgm:prSet presAssocID="{17D1D940-C53F-0044-87F0-5BE24EC43040}" presName="rootComposite" presStyleCnt="0"/>
      <dgm:spPr/>
    </dgm:pt>
    <dgm:pt modelId="{E3E316E5-BC2A-7A4E-8B87-560BAA6F0016}" type="pres">
      <dgm:prSet presAssocID="{17D1D940-C53F-0044-87F0-5BE24EC43040}" presName="rootText" presStyleLbl="node2" presStyleIdx="0" presStyleCnt="2" custScaleX="77378" custScaleY="26185">
        <dgm:presLayoutVars>
          <dgm:chPref val="3"/>
        </dgm:presLayoutVars>
      </dgm:prSet>
      <dgm:spPr/>
      <dgm:t>
        <a:bodyPr/>
        <a:lstStyle/>
        <a:p>
          <a:endParaRPr lang="en-US"/>
        </a:p>
      </dgm:t>
    </dgm:pt>
    <dgm:pt modelId="{2E619569-70DB-EF40-BF15-76B9EE26D088}" type="pres">
      <dgm:prSet presAssocID="{17D1D940-C53F-0044-87F0-5BE24EC43040}" presName="rootConnector" presStyleLbl="node2" presStyleIdx="0" presStyleCnt="2"/>
      <dgm:spPr/>
      <dgm:t>
        <a:bodyPr/>
        <a:lstStyle/>
        <a:p>
          <a:endParaRPr lang="en-US"/>
        </a:p>
      </dgm:t>
    </dgm:pt>
    <dgm:pt modelId="{29B2FBBB-761C-FB48-A91E-9A7AE04B84A4}" type="pres">
      <dgm:prSet presAssocID="{17D1D940-C53F-0044-87F0-5BE24EC43040}" presName="hierChild4" presStyleCnt="0"/>
      <dgm:spPr/>
    </dgm:pt>
    <dgm:pt modelId="{549F406F-E8B0-8848-9A7E-A83D7BD0F99F}" type="pres">
      <dgm:prSet presAssocID="{17D1D940-C53F-0044-87F0-5BE24EC43040}" presName="hierChild5" presStyleCnt="0"/>
      <dgm:spPr/>
    </dgm:pt>
    <dgm:pt modelId="{5BA254DD-7C16-2E4B-A10C-F3AD5ED00E46}" type="pres">
      <dgm:prSet presAssocID="{90864008-3DD7-4A4B-82C7-F2831D4FD15D}" presName="Name37" presStyleLbl="parChTrans1D2" presStyleIdx="1" presStyleCnt="2"/>
      <dgm:spPr/>
      <dgm:t>
        <a:bodyPr/>
        <a:lstStyle/>
        <a:p>
          <a:endParaRPr lang="en-US"/>
        </a:p>
      </dgm:t>
    </dgm:pt>
    <dgm:pt modelId="{8D3923F2-A294-3D4C-8CCD-A737A4F34098}" type="pres">
      <dgm:prSet presAssocID="{7F3CA8F9-1321-CC42-8943-1A05C2C5BDB0}" presName="hierRoot2" presStyleCnt="0">
        <dgm:presLayoutVars>
          <dgm:hierBranch val="init"/>
        </dgm:presLayoutVars>
      </dgm:prSet>
      <dgm:spPr/>
    </dgm:pt>
    <dgm:pt modelId="{37AB5891-A1E8-0F47-8BE8-69329AE51C4E}" type="pres">
      <dgm:prSet presAssocID="{7F3CA8F9-1321-CC42-8943-1A05C2C5BDB0}" presName="rootComposite" presStyleCnt="0"/>
      <dgm:spPr/>
    </dgm:pt>
    <dgm:pt modelId="{B71E1778-0C1D-A449-ADE7-5FBE10C5C03C}" type="pres">
      <dgm:prSet presAssocID="{7F3CA8F9-1321-CC42-8943-1A05C2C5BDB0}" presName="rootText" presStyleLbl="node2" presStyleIdx="1" presStyleCnt="2" custScaleX="83275" custScaleY="24457">
        <dgm:presLayoutVars>
          <dgm:chPref val="3"/>
        </dgm:presLayoutVars>
      </dgm:prSet>
      <dgm:spPr/>
      <dgm:t>
        <a:bodyPr/>
        <a:lstStyle/>
        <a:p>
          <a:endParaRPr lang="en-US"/>
        </a:p>
      </dgm:t>
    </dgm:pt>
    <dgm:pt modelId="{FB1D5A7A-0BEA-C949-8955-C4769757FCCA}" type="pres">
      <dgm:prSet presAssocID="{7F3CA8F9-1321-CC42-8943-1A05C2C5BDB0}" presName="rootConnector" presStyleLbl="node2" presStyleIdx="1" presStyleCnt="2"/>
      <dgm:spPr/>
      <dgm:t>
        <a:bodyPr/>
        <a:lstStyle/>
        <a:p>
          <a:endParaRPr lang="en-US"/>
        </a:p>
      </dgm:t>
    </dgm:pt>
    <dgm:pt modelId="{50DC065C-E9FE-7E44-BFB6-243E03B1AC9F}" type="pres">
      <dgm:prSet presAssocID="{7F3CA8F9-1321-CC42-8943-1A05C2C5BDB0}" presName="hierChild4" presStyleCnt="0"/>
      <dgm:spPr/>
    </dgm:pt>
    <dgm:pt modelId="{910404F1-A6B3-3145-BCF1-BB984D3F90F3}" type="pres">
      <dgm:prSet presAssocID="{7F3CA8F9-1321-CC42-8943-1A05C2C5BDB0}" presName="hierChild5" presStyleCnt="0"/>
      <dgm:spPr/>
    </dgm:pt>
    <dgm:pt modelId="{0BCDE0FA-CFAA-E24C-8FD3-1D4BF964A924}" type="pres">
      <dgm:prSet presAssocID="{F6D50143-7206-A041-AFB8-AABE968843D8}" presName="hierChild3" presStyleCnt="0"/>
      <dgm:spPr/>
    </dgm:pt>
  </dgm:ptLst>
  <dgm:cxnLst>
    <dgm:cxn modelId="{5B4C6099-C952-664B-9525-5827C314F08F}" type="presOf" srcId="{17D1D940-C53F-0044-87F0-5BE24EC43040}" destId="{2E619569-70DB-EF40-BF15-76B9EE26D088}" srcOrd="1" destOrd="0" presId="urn:microsoft.com/office/officeart/2005/8/layout/orgChart1"/>
    <dgm:cxn modelId="{4EAB9842-CF71-2E42-8638-DEA9D4130A78}" type="presOf" srcId="{7F3CA8F9-1321-CC42-8943-1A05C2C5BDB0}" destId="{FB1D5A7A-0BEA-C949-8955-C4769757FCCA}" srcOrd="1" destOrd="0" presId="urn:microsoft.com/office/officeart/2005/8/layout/orgChart1"/>
    <dgm:cxn modelId="{34D9104D-0B8F-FC4C-806A-133C06E13CFD}" type="presOf" srcId="{90864008-3DD7-4A4B-82C7-F2831D4FD15D}" destId="{5BA254DD-7C16-2E4B-A10C-F3AD5ED00E46}" srcOrd="0" destOrd="0" presId="urn:microsoft.com/office/officeart/2005/8/layout/orgChart1"/>
    <dgm:cxn modelId="{41424397-09F5-614D-B332-A2913DE2F7AE}" srcId="{F6D50143-7206-A041-AFB8-AABE968843D8}" destId="{7F3CA8F9-1321-CC42-8943-1A05C2C5BDB0}" srcOrd="1" destOrd="0" parTransId="{90864008-3DD7-4A4B-82C7-F2831D4FD15D}" sibTransId="{F48BED6C-9346-0942-800B-C40712AFDD73}"/>
    <dgm:cxn modelId="{A2EFFCEC-87AA-E545-B39F-985291997DCF}" type="presOf" srcId="{F6D50143-7206-A041-AFB8-AABE968843D8}" destId="{FFE9C5AC-7C19-5449-A8B8-29C1722F1C71}" srcOrd="0" destOrd="0" presId="urn:microsoft.com/office/officeart/2005/8/layout/orgChart1"/>
    <dgm:cxn modelId="{AC7D23A6-6496-2B47-AA88-08E1D99B5FE8}" type="presOf" srcId="{A90E91A3-6F30-8148-94F5-E3F95348ECF4}" destId="{52CDB09A-08AD-0447-A1EA-55CEE343D2A8}" srcOrd="0" destOrd="0" presId="urn:microsoft.com/office/officeart/2005/8/layout/orgChart1"/>
    <dgm:cxn modelId="{4E3F8719-FED9-324E-8673-6E19DF0D6E1D}" type="presOf" srcId="{7F3CA8F9-1321-CC42-8943-1A05C2C5BDB0}" destId="{B71E1778-0C1D-A449-ADE7-5FBE10C5C03C}" srcOrd="0" destOrd="0" presId="urn:microsoft.com/office/officeart/2005/8/layout/orgChart1"/>
    <dgm:cxn modelId="{8D07074C-15C8-1241-913B-2EA0F8C70368}" srcId="{F6D50143-7206-A041-AFB8-AABE968843D8}" destId="{17D1D940-C53F-0044-87F0-5BE24EC43040}" srcOrd="0" destOrd="0" parTransId="{70956656-70F8-2041-96E9-E6BFAFA2A684}" sibTransId="{3456F53F-777D-FF45-9276-70777FF1CA90}"/>
    <dgm:cxn modelId="{8F6C31E4-D058-5946-B54D-3FB17F4D02B6}" type="presOf" srcId="{70956656-70F8-2041-96E9-E6BFAFA2A684}" destId="{23FE4C12-43FB-6B4A-848C-E098EA43E759}" srcOrd="0" destOrd="0" presId="urn:microsoft.com/office/officeart/2005/8/layout/orgChart1"/>
    <dgm:cxn modelId="{378308C6-8DB2-4340-A63F-ED7E265340B6}" type="presOf" srcId="{17D1D940-C53F-0044-87F0-5BE24EC43040}" destId="{E3E316E5-BC2A-7A4E-8B87-560BAA6F0016}" srcOrd="0" destOrd="0" presId="urn:microsoft.com/office/officeart/2005/8/layout/orgChart1"/>
    <dgm:cxn modelId="{5B13ABB1-F8B5-CA41-AECA-6A82632305D1}" type="presOf" srcId="{F6D50143-7206-A041-AFB8-AABE968843D8}" destId="{F8ADE53B-3B3B-5B42-96AE-0522067C9B85}" srcOrd="1" destOrd="0" presId="urn:microsoft.com/office/officeart/2005/8/layout/orgChart1"/>
    <dgm:cxn modelId="{DE35E95B-E676-1441-A3A3-506B83BF3BD0}" srcId="{A90E91A3-6F30-8148-94F5-E3F95348ECF4}" destId="{F6D50143-7206-A041-AFB8-AABE968843D8}" srcOrd="0" destOrd="0" parTransId="{AD3E634B-F822-144E-9DD1-1FEC80907EAE}" sibTransId="{78A4702A-C0B4-844B-8C3A-30C1CF7F04DF}"/>
    <dgm:cxn modelId="{A782F5DB-0D05-0E40-B8A0-24AEDF5B228E}" type="presParOf" srcId="{52CDB09A-08AD-0447-A1EA-55CEE343D2A8}" destId="{ACA19062-958A-5C40-BF86-5198DE13CE55}" srcOrd="0" destOrd="0" presId="urn:microsoft.com/office/officeart/2005/8/layout/orgChart1"/>
    <dgm:cxn modelId="{F3C13983-88A6-F046-BD6A-2BBE8650046C}" type="presParOf" srcId="{ACA19062-958A-5C40-BF86-5198DE13CE55}" destId="{3604EA2C-473E-9C46-AE09-A5A52A3BCD3C}" srcOrd="0" destOrd="0" presId="urn:microsoft.com/office/officeart/2005/8/layout/orgChart1"/>
    <dgm:cxn modelId="{3B3B1B5E-2953-BA44-AF1F-679CB457972A}" type="presParOf" srcId="{3604EA2C-473E-9C46-AE09-A5A52A3BCD3C}" destId="{FFE9C5AC-7C19-5449-A8B8-29C1722F1C71}" srcOrd="0" destOrd="0" presId="urn:microsoft.com/office/officeart/2005/8/layout/orgChart1"/>
    <dgm:cxn modelId="{778AB136-EC47-634D-B958-2071449259E3}" type="presParOf" srcId="{3604EA2C-473E-9C46-AE09-A5A52A3BCD3C}" destId="{F8ADE53B-3B3B-5B42-96AE-0522067C9B85}" srcOrd="1" destOrd="0" presId="urn:microsoft.com/office/officeart/2005/8/layout/orgChart1"/>
    <dgm:cxn modelId="{21D42B0B-DA80-9F49-B321-9337A724711D}" type="presParOf" srcId="{ACA19062-958A-5C40-BF86-5198DE13CE55}" destId="{B805BA3A-B9A1-2E46-8760-7F235E1F0A9E}" srcOrd="1" destOrd="0" presId="urn:microsoft.com/office/officeart/2005/8/layout/orgChart1"/>
    <dgm:cxn modelId="{C3AC7B59-FCA1-814C-9230-05B04C9CE57E}" type="presParOf" srcId="{B805BA3A-B9A1-2E46-8760-7F235E1F0A9E}" destId="{23FE4C12-43FB-6B4A-848C-E098EA43E759}" srcOrd="0" destOrd="0" presId="urn:microsoft.com/office/officeart/2005/8/layout/orgChart1"/>
    <dgm:cxn modelId="{2C899744-DD61-A446-96F2-AA9C8FAA4D65}" type="presParOf" srcId="{B805BA3A-B9A1-2E46-8760-7F235E1F0A9E}" destId="{F5B7EDDF-CEC4-154C-9ACF-D8EDC549DC44}" srcOrd="1" destOrd="0" presId="urn:microsoft.com/office/officeart/2005/8/layout/orgChart1"/>
    <dgm:cxn modelId="{11AF9509-42C1-824B-9194-B348D3D703FC}" type="presParOf" srcId="{F5B7EDDF-CEC4-154C-9ACF-D8EDC549DC44}" destId="{30FB361C-03F9-494D-8F14-624F789883E2}" srcOrd="0" destOrd="0" presId="urn:microsoft.com/office/officeart/2005/8/layout/orgChart1"/>
    <dgm:cxn modelId="{B3C7AFF2-839B-0E4A-815A-059FA3092047}" type="presParOf" srcId="{30FB361C-03F9-494D-8F14-624F789883E2}" destId="{E3E316E5-BC2A-7A4E-8B87-560BAA6F0016}" srcOrd="0" destOrd="0" presId="urn:microsoft.com/office/officeart/2005/8/layout/orgChart1"/>
    <dgm:cxn modelId="{C8B0A798-5C4D-094F-83B9-E68703E18865}" type="presParOf" srcId="{30FB361C-03F9-494D-8F14-624F789883E2}" destId="{2E619569-70DB-EF40-BF15-76B9EE26D088}" srcOrd="1" destOrd="0" presId="urn:microsoft.com/office/officeart/2005/8/layout/orgChart1"/>
    <dgm:cxn modelId="{69AB4717-9064-3648-A72E-10D45A67668E}" type="presParOf" srcId="{F5B7EDDF-CEC4-154C-9ACF-D8EDC549DC44}" destId="{29B2FBBB-761C-FB48-A91E-9A7AE04B84A4}" srcOrd="1" destOrd="0" presId="urn:microsoft.com/office/officeart/2005/8/layout/orgChart1"/>
    <dgm:cxn modelId="{C56BAE1E-48F3-484F-86F7-FBD22745E8DF}" type="presParOf" srcId="{F5B7EDDF-CEC4-154C-9ACF-D8EDC549DC44}" destId="{549F406F-E8B0-8848-9A7E-A83D7BD0F99F}" srcOrd="2" destOrd="0" presId="urn:microsoft.com/office/officeart/2005/8/layout/orgChart1"/>
    <dgm:cxn modelId="{8279E651-F351-E34F-9CE9-A9898FC70B2C}" type="presParOf" srcId="{B805BA3A-B9A1-2E46-8760-7F235E1F0A9E}" destId="{5BA254DD-7C16-2E4B-A10C-F3AD5ED00E46}" srcOrd="2" destOrd="0" presId="urn:microsoft.com/office/officeart/2005/8/layout/orgChart1"/>
    <dgm:cxn modelId="{C54CF8EC-6522-B744-B2ED-C846E910E30F}" type="presParOf" srcId="{B805BA3A-B9A1-2E46-8760-7F235E1F0A9E}" destId="{8D3923F2-A294-3D4C-8CCD-A737A4F34098}" srcOrd="3" destOrd="0" presId="urn:microsoft.com/office/officeart/2005/8/layout/orgChart1"/>
    <dgm:cxn modelId="{BA381299-13E3-F442-A7C6-545434659B63}" type="presParOf" srcId="{8D3923F2-A294-3D4C-8CCD-A737A4F34098}" destId="{37AB5891-A1E8-0F47-8BE8-69329AE51C4E}" srcOrd="0" destOrd="0" presId="urn:microsoft.com/office/officeart/2005/8/layout/orgChart1"/>
    <dgm:cxn modelId="{90A08119-64FC-5843-B146-8E1B6FFB6C87}" type="presParOf" srcId="{37AB5891-A1E8-0F47-8BE8-69329AE51C4E}" destId="{B71E1778-0C1D-A449-ADE7-5FBE10C5C03C}" srcOrd="0" destOrd="0" presId="urn:microsoft.com/office/officeart/2005/8/layout/orgChart1"/>
    <dgm:cxn modelId="{FCABD010-D95C-274B-88B8-D00EE4D82B2A}" type="presParOf" srcId="{37AB5891-A1E8-0F47-8BE8-69329AE51C4E}" destId="{FB1D5A7A-0BEA-C949-8955-C4769757FCCA}" srcOrd="1" destOrd="0" presId="urn:microsoft.com/office/officeart/2005/8/layout/orgChart1"/>
    <dgm:cxn modelId="{0BD7FF42-5D04-E343-934F-81497F3ABD54}" type="presParOf" srcId="{8D3923F2-A294-3D4C-8CCD-A737A4F34098}" destId="{50DC065C-E9FE-7E44-BFB6-243E03B1AC9F}" srcOrd="1" destOrd="0" presId="urn:microsoft.com/office/officeart/2005/8/layout/orgChart1"/>
    <dgm:cxn modelId="{202B984D-8404-9A46-8610-9AF43023C02B}" type="presParOf" srcId="{8D3923F2-A294-3D4C-8CCD-A737A4F34098}" destId="{910404F1-A6B3-3145-BCF1-BB984D3F90F3}" srcOrd="2" destOrd="0" presId="urn:microsoft.com/office/officeart/2005/8/layout/orgChart1"/>
    <dgm:cxn modelId="{9B3FA382-F6D7-C74F-A769-524CAB2D00F9}" type="presParOf" srcId="{ACA19062-958A-5C40-BF86-5198DE13CE55}" destId="{0BCDE0FA-CFAA-E24C-8FD3-1D4BF964A92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82F53-8CC6-9A4F-A776-FAC82C2DA458}" type="doc">
      <dgm:prSet loTypeId="urn:microsoft.com/office/officeart/2005/8/layout/lProcess2" loCatId="" qsTypeId="urn:microsoft.com/office/officeart/2005/8/quickstyle/simple4" qsCatId="simple" csTypeId="urn:microsoft.com/office/officeart/2005/8/colors/accent0_3" csCatId="mainScheme" phldr="1"/>
      <dgm:spPr/>
      <dgm:t>
        <a:bodyPr/>
        <a:lstStyle/>
        <a:p>
          <a:endParaRPr lang="en-US"/>
        </a:p>
      </dgm:t>
    </dgm:pt>
    <dgm:pt modelId="{FC00EA8E-8AAA-4B4F-851D-3356D4BC2DCE}">
      <dgm:prSet phldrT="[Text]" custT="1"/>
      <dgm:spPr/>
      <dgm:t>
        <a:bodyPr/>
        <a:lstStyle/>
        <a:p>
          <a:endParaRPr lang="en-US" sz="2000" b="1" dirty="0" smtClean="0">
            <a:latin typeface="Times New Roman" charset="0"/>
            <a:ea typeface="Times New Roman" charset="0"/>
            <a:cs typeface="Times New Roman" charset="0"/>
          </a:endParaRPr>
        </a:p>
        <a:p>
          <a:r>
            <a:rPr lang="en-US" sz="2000" b="1" dirty="0" smtClean="0">
              <a:latin typeface="Times New Roman" charset="0"/>
              <a:ea typeface="Times New Roman" charset="0"/>
              <a:cs typeface="Times New Roman" charset="0"/>
            </a:rPr>
            <a:t> H</a:t>
          </a:r>
          <a:r>
            <a:rPr lang="en-US" sz="2400" b="1" dirty="0" smtClean="0">
              <a:latin typeface="Times New Roman" charset="0"/>
              <a:ea typeface="Times New Roman" charset="0"/>
              <a:cs typeface="Times New Roman" charset="0"/>
            </a:rPr>
            <a:t>ypertension</a:t>
          </a:r>
        </a:p>
        <a:p>
          <a:r>
            <a:rPr lang="en-US" sz="2400" b="1" dirty="0" smtClean="0">
              <a:latin typeface="Times New Roman" charset="0"/>
              <a:ea typeface="Times New Roman" charset="0"/>
              <a:cs typeface="Times New Roman" charset="0"/>
            </a:rPr>
            <a:t>predominates </a:t>
          </a:r>
          <a:r>
            <a:rPr lang="en-US" sz="2400" b="1" dirty="0" smtClean="0"/>
            <a:t> </a:t>
          </a:r>
          <a:endParaRPr lang="en-US" sz="2400" b="1" dirty="0"/>
        </a:p>
      </dgm:t>
    </dgm:pt>
    <dgm:pt modelId="{5300A8CF-E5F8-6B4A-842C-E7EABBBD2AD5}" type="parTrans" cxnId="{A2733FB3-C6B2-A24E-89D9-7CAC252B4D48}">
      <dgm:prSet/>
      <dgm:spPr/>
      <dgm:t>
        <a:bodyPr/>
        <a:lstStyle/>
        <a:p>
          <a:endParaRPr lang="en-US"/>
        </a:p>
      </dgm:t>
    </dgm:pt>
    <dgm:pt modelId="{0E126FDD-3211-C546-AC06-7D716F07BCE0}" type="sibTrans" cxnId="{A2733FB3-C6B2-A24E-89D9-7CAC252B4D48}">
      <dgm:prSet/>
      <dgm:spPr/>
      <dgm:t>
        <a:bodyPr/>
        <a:lstStyle/>
        <a:p>
          <a:endParaRPr lang="en-US"/>
        </a:p>
      </dgm:t>
    </dgm:pt>
    <dgm:pt modelId="{5A5184E7-61AF-2E4B-9B43-C8025739ECD3}">
      <dgm:prSet phldrT="[Text]" custT="1"/>
      <dgm:spPr/>
      <dgm:t>
        <a:bodyPr/>
        <a:lstStyle/>
        <a:p>
          <a:endParaRPr lang="en-US" sz="2000" b="1" dirty="0" smtClean="0">
            <a:latin typeface="Times New Roman" charset="0"/>
            <a:ea typeface="Times New Roman" charset="0"/>
            <a:cs typeface="Times New Roman" charset="0"/>
          </a:endParaRPr>
        </a:p>
        <a:p>
          <a:r>
            <a:rPr lang="en-US" sz="2400" b="1" dirty="0" smtClean="0">
              <a:latin typeface="Times New Roman" charset="0"/>
              <a:ea typeface="Times New Roman" charset="0"/>
              <a:cs typeface="Times New Roman" charset="0"/>
            </a:rPr>
            <a:t>Congestion predominates </a:t>
          </a:r>
          <a:endParaRPr lang="en-US" sz="2400" b="1" dirty="0">
            <a:latin typeface="Times New Roman" charset="0"/>
            <a:ea typeface="Times New Roman" charset="0"/>
            <a:cs typeface="Times New Roman" charset="0"/>
          </a:endParaRPr>
        </a:p>
      </dgm:t>
    </dgm:pt>
    <dgm:pt modelId="{47DECA38-09D7-9749-B4BB-C3C322789619}" type="parTrans" cxnId="{3EF2AA03-86E8-E242-841B-036C17130058}">
      <dgm:prSet/>
      <dgm:spPr/>
      <dgm:t>
        <a:bodyPr/>
        <a:lstStyle/>
        <a:p>
          <a:endParaRPr lang="en-US"/>
        </a:p>
      </dgm:t>
    </dgm:pt>
    <dgm:pt modelId="{BFFB6567-391B-7D44-95F2-85F0D28A2EB4}" type="sibTrans" cxnId="{3EF2AA03-86E8-E242-841B-036C17130058}">
      <dgm:prSet/>
      <dgm:spPr/>
      <dgm:t>
        <a:bodyPr/>
        <a:lstStyle/>
        <a:p>
          <a:endParaRPr lang="en-US"/>
        </a:p>
      </dgm:t>
    </dgm:pt>
    <dgm:pt modelId="{509D9508-27BE-8846-97D3-14793A2C5E04}">
      <dgm:prSet phldrT="[Text]" custT="1"/>
      <dgm:spPr/>
      <dgm:t>
        <a:bodyPr/>
        <a:lstStyle/>
        <a:p>
          <a:r>
            <a:rPr lang="en-US" sz="2800" b="1" u="sng" dirty="0" smtClean="0">
              <a:latin typeface="Times New Roman" charset="0"/>
              <a:ea typeface="Times New Roman" charset="0"/>
              <a:cs typeface="Times New Roman" charset="0"/>
            </a:rPr>
            <a:t>Wet and warm</a:t>
          </a:r>
        </a:p>
        <a:p>
          <a:r>
            <a:rPr lang="en-US" sz="2800" b="1" dirty="0" smtClean="0">
              <a:latin typeface="Times New Roman" charset="0"/>
              <a:ea typeface="Times New Roman" charset="0"/>
              <a:cs typeface="Times New Roman" charset="0"/>
            </a:rPr>
            <a:t>(elevated JVP with normal SBP) </a:t>
          </a:r>
          <a:endParaRPr lang="en-US" sz="2800" b="1" dirty="0">
            <a:latin typeface="Times New Roman" charset="0"/>
            <a:ea typeface="Times New Roman" charset="0"/>
            <a:cs typeface="Times New Roman" charset="0"/>
          </a:endParaRPr>
        </a:p>
      </dgm:t>
    </dgm:pt>
    <dgm:pt modelId="{155A3503-EB2D-6C43-97EE-6530F4CA7D15}" type="sibTrans" cxnId="{21E3772C-33F1-5646-A657-62DE41930A86}">
      <dgm:prSet/>
      <dgm:spPr/>
      <dgm:t>
        <a:bodyPr/>
        <a:lstStyle/>
        <a:p>
          <a:endParaRPr lang="en-US"/>
        </a:p>
      </dgm:t>
    </dgm:pt>
    <dgm:pt modelId="{FC45A5C4-BF1D-7F49-B419-2DCB213C489A}" type="parTrans" cxnId="{21E3772C-33F1-5646-A657-62DE41930A86}">
      <dgm:prSet/>
      <dgm:spPr/>
      <dgm:t>
        <a:bodyPr/>
        <a:lstStyle/>
        <a:p>
          <a:endParaRPr lang="en-US"/>
        </a:p>
      </dgm:t>
    </dgm:pt>
    <dgm:pt modelId="{57F9D0B8-F159-6E4C-B2C2-13D3AC7537A8}" type="pres">
      <dgm:prSet presAssocID="{FE582F53-8CC6-9A4F-A776-FAC82C2DA458}" presName="theList" presStyleCnt="0">
        <dgm:presLayoutVars>
          <dgm:dir/>
          <dgm:animLvl val="lvl"/>
          <dgm:resizeHandles val="exact"/>
        </dgm:presLayoutVars>
      </dgm:prSet>
      <dgm:spPr/>
      <dgm:t>
        <a:bodyPr/>
        <a:lstStyle/>
        <a:p>
          <a:endParaRPr lang="en-US"/>
        </a:p>
      </dgm:t>
    </dgm:pt>
    <dgm:pt modelId="{4C7BE800-67A7-4B48-8C15-52B2A5F0C56D}" type="pres">
      <dgm:prSet presAssocID="{509D9508-27BE-8846-97D3-14793A2C5E04}" presName="compNode" presStyleCnt="0"/>
      <dgm:spPr/>
    </dgm:pt>
    <dgm:pt modelId="{8A916A75-12A0-AC46-A3F7-35649B017926}" type="pres">
      <dgm:prSet presAssocID="{509D9508-27BE-8846-97D3-14793A2C5E04}" presName="aNode" presStyleLbl="bgShp" presStyleIdx="0" presStyleCnt="1" custLinFactNeighborX="77434" custLinFactNeighborY="-1517"/>
      <dgm:spPr/>
      <dgm:t>
        <a:bodyPr/>
        <a:lstStyle/>
        <a:p>
          <a:endParaRPr lang="en-US"/>
        </a:p>
      </dgm:t>
    </dgm:pt>
    <dgm:pt modelId="{3A531EF8-6DEB-334F-A24A-6C997B0580DA}" type="pres">
      <dgm:prSet presAssocID="{509D9508-27BE-8846-97D3-14793A2C5E04}" presName="textNode" presStyleLbl="bgShp" presStyleIdx="0" presStyleCnt="1"/>
      <dgm:spPr/>
      <dgm:t>
        <a:bodyPr/>
        <a:lstStyle/>
        <a:p>
          <a:endParaRPr lang="en-US"/>
        </a:p>
      </dgm:t>
    </dgm:pt>
    <dgm:pt modelId="{72B62290-3AC6-7249-976B-BF5A59C19996}" type="pres">
      <dgm:prSet presAssocID="{509D9508-27BE-8846-97D3-14793A2C5E04}" presName="compChildNode" presStyleCnt="0"/>
      <dgm:spPr/>
    </dgm:pt>
    <dgm:pt modelId="{B1FB7620-7A00-DB45-81DE-ACC7E4C7311F}" type="pres">
      <dgm:prSet presAssocID="{509D9508-27BE-8846-97D3-14793A2C5E04}" presName="theInnerList" presStyleCnt="0"/>
      <dgm:spPr/>
    </dgm:pt>
    <dgm:pt modelId="{6A339ABF-5ED5-E44F-A638-FCF59B3C2F65}" type="pres">
      <dgm:prSet presAssocID="{FC00EA8E-8AAA-4B4F-851D-3356D4BC2DCE}" presName="childNode" presStyleLbl="node1" presStyleIdx="0" presStyleCnt="2" custFlipHor="1" custScaleX="39113" custScaleY="36352" custLinFactNeighborX="-25540" custLinFactNeighborY="89908">
        <dgm:presLayoutVars>
          <dgm:bulletEnabled val="1"/>
        </dgm:presLayoutVars>
      </dgm:prSet>
      <dgm:spPr/>
      <dgm:t>
        <a:bodyPr/>
        <a:lstStyle/>
        <a:p>
          <a:endParaRPr lang="en-US"/>
        </a:p>
      </dgm:t>
    </dgm:pt>
    <dgm:pt modelId="{E430F944-3658-A44C-A4A6-F8F69C3E57B9}" type="pres">
      <dgm:prSet presAssocID="{FC00EA8E-8AAA-4B4F-851D-3356D4BC2DCE}" presName="aSpace2" presStyleCnt="0"/>
      <dgm:spPr/>
    </dgm:pt>
    <dgm:pt modelId="{00070AB6-1762-9943-9C15-A1C560CFB975}" type="pres">
      <dgm:prSet presAssocID="{5A5184E7-61AF-2E4B-9B43-C8025739ECD3}" presName="childNode" presStyleLbl="node1" presStyleIdx="1" presStyleCnt="2" custScaleX="38529" custScaleY="41512" custLinFactY="-24681" custLinFactNeighborX="32404" custLinFactNeighborY="-100000">
        <dgm:presLayoutVars>
          <dgm:bulletEnabled val="1"/>
        </dgm:presLayoutVars>
      </dgm:prSet>
      <dgm:spPr/>
      <dgm:t>
        <a:bodyPr/>
        <a:lstStyle/>
        <a:p>
          <a:endParaRPr lang="en-US"/>
        </a:p>
      </dgm:t>
    </dgm:pt>
  </dgm:ptLst>
  <dgm:cxnLst>
    <dgm:cxn modelId="{21E3772C-33F1-5646-A657-62DE41930A86}" srcId="{FE582F53-8CC6-9A4F-A776-FAC82C2DA458}" destId="{509D9508-27BE-8846-97D3-14793A2C5E04}" srcOrd="0" destOrd="0" parTransId="{FC45A5C4-BF1D-7F49-B419-2DCB213C489A}" sibTransId="{155A3503-EB2D-6C43-97EE-6530F4CA7D15}"/>
    <dgm:cxn modelId="{A2733FB3-C6B2-A24E-89D9-7CAC252B4D48}" srcId="{509D9508-27BE-8846-97D3-14793A2C5E04}" destId="{FC00EA8E-8AAA-4B4F-851D-3356D4BC2DCE}" srcOrd="0" destOrd="0" parTransId="{5300A8CF-E5F8-6B4A-842C-E7EABBBD2AD5}" sibTransId="{0E126FDD-3211-C546-AC06-7D716F07BCE0}"/>
    <dgm:cxn modelId="{6B03C8C0-4324-A74A-91B4-99DD854ADF16}" type="presOf" srcId="{FC00EA8E-8AAA-4B4F-851D-3356D4BC2DCE}" destId="{6A339ABF-5ED5-E44F-A638-FCF59B3C2F65}" srcOrd="0" destOrd="0" presId="urn:microsoft.com/office/officeart/2005/8/layout/lProcess2"/>
    <dgm:cxn modelId="{82217804-8EEC-3943-B615-AD3A3F3CB601}" type="presOf" srcId="{509D9508-27BE-8846-97D3-14793A2C5E04}" destId="{8A916A75-12A0-AC46-A3F7-35649B017926}" srcOrd="0" destOrd="0" presId="urn:microsoft.com/office/officeart/2005/8/layout/lProcess2"/>
    <dgm:cxn modelId="{0507C011-9B21-5547-876C-1A8B6495DA60}" type="presOf" srcId="{509D9508-27BE-8846-97D3-14793A2C5E04}" destId="{3A531EF8-6DEB-334F-A24A-6C997B0580DA}" srcOrd="1" destOrd="0" presId="urn:microsoft.com/office/officeart/2005/8/layout/lProcess2"/>
    <dgm:cxn modelId="{AAE73EF1-CEDE-7E40-9282-344671B451EE}" type="presOf" srcId="{5A5184E7-61AF-2E4B-9B43-C8025739ECD3}" destId="{00070AB6-1762-9943-9C15-A1C560CFB975}" srcOrd="0" destOrd="0" presId="urn:microsoft.com/office/officeart/2005/8/layout/lProcess2"/>
    <dgm:cxn modelId="{421FC4F1-51D8-9B47-BF80-C8CBA94F619B}" type="presOf" srcId="{FE582F53-8CC6-9A4F-A776-FAC82C2DA458}" destId="{57F9D0B8-F159-6E4C-B2C2-13D3AC7537A8}" srcOrd="0" destOrd="0" presId="urn:microsoft.com/office/officeart/2005/8/layout/lProcess2"/>
    <dgm:cxn modelId="{3EF2AA03-86E8-E242-841B-036C17130058}" srcId="{509D9508-27BE-8846-97D3-14793A2C5E04}" destId="{5A5184E7-61AF-2E4B-9B43-C8025739ECD3}" srcOrd="1" destOrd="0" parTransId="{47DECA38-09D7-9749-B4BB-C3C322789619}" sibTransId="{BFFB6567-391B-7D44-95F2-85F0D28A2EB4}"/>
    <dgm:cxn modelId="{64C9A4F9-017A-AA46-A29E-3A0D5D52E4B1}" type="presParOf" srcId="{57F9D0B8-F159-6E4C-B2C2-13D3AC7537A8}" destId="{4C7BE800-67A7-4B48-8C15-52B2A5F0C56D}" srcOrd="0" destOrd="0" presId="urn:microsoft.com/office/officeart/2005/8/layout/lProcess2"/>
    <dgm:cxn modelId="{4B670D5A-3281-CA47-8E89-3662D84BC34C}" type="presParOf" srcId="{4C7BE800-67A7-4B48-8C15-52B2A5F0C56D}" destId="{8A916A75-12A0-AC46-A3F7-35649B017926}" srcOrd="0" destOrd="0" presId="urn:microsoft.com/office/officeart/2005/8/layout/lProcess2"/>
    <dgm:cxn modelId="{1EBDC11E-7AE7-4B42-A20D-CFEDA04946B5}" type="presParOf" srcId="{4C7BE800-67A7-4B48-8C15-52B2A5F0C56D}" destId="{3A531EF8-6DEB-334F-A24A-6C997B0580DA}" srcOrd="1" destOrd="0" presId="urn:microsoft.com/office/officeart/2005/8/layout/lProcess2"/>
    <dgm:cxn modelId="{BE96227C-820A-6B4F-B0A8-AEC0A202E741}" type="presParOf" srcId="{4C7BE800-67A7-4B48-8C15-52B2A5F0C56D}" destId="{72B62290-3AC6-7249-976B-BF5A59C19996}" srcOrd="2" destOrd="0" presId="urn:microsoft.com/office/officeart/2005/8/layout/lProcess2"/>
    <dgm:cxn modelId="{A456AAE6-2DC2-E543-9060-D0C259A6A1F6}" type="presParOf" srcId="{72B62290-3AC6-7249-976B-BF5A59C19996}" destId="{B1FB7620-7A00-DB45-81DE-ACC7E4C7311F}" srcOrd="0" destOrd="0" presId="urn:microsoft.com/office/officeart/2005/8/layout/lProcess2"/>
    <dgm:cxn modelId="{ADFCC427-7389-A745-820C-26890A13B082}" type="presParOf" srcId="{B1FB7620-7A00-DB45-81DE-ACC7E4C7311F}" destId="{6A339ABF-5ED5-E44F-A638-FCF59B3C2F65}" srcOrd="0" destOrd="0" presId="urn:microsoft.com/office/officeart/2005/8/layout/lProcess2"/>
    <dgm:cxn modelId="{75BA0C8B-B2AA-0C4B-8FF1-C5C22140722A}" type="presParOf" srcId="{B1FB7620-7A00-DB45-81DE-ACC7E4C7311F}" destId="{E430F944-3658-A44C-A4A6-F8F69C3E57B9}" srcOrd="1" destOrd="0" presId="urn:microsoft.com/office/officeart/2005/8/layout/lProcess2"/>
    <dgm:cxn modelId="{CB1F0835-5738-8E41-8ACB-091D4DD47E90}" type="presParOf" srcId="{B1FB7620-7A00-DB45-81DE-ACC7E4C7311F}" destId="{00070AB6-1762-9943-9C15-A1C560CFB975}"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0A136-A90B-6F4B-8646-4CC27AB8DE38}">
      <dsp:nvSpPr>
        <dsp:cNvPr id="0" name=""/>
        <dsp:cNvSpPr/>
      </dsp:nvSpPr>
      <dsp:spPr>
        <a:xfrm>
          <a:off x="3733291" y="644552"/>
          <a:ext cx="1493681" cy="1016348"/>
        </a:xfrm>
        <a:custGeom>
          <a:avLst/>
          <a:gdLst/>
          <a:ahLst/>
          <a:cxnLst/>
          <a:rect l="0" t="0" r="0" b="0"/>
          <a:pathLst>
            <a:path>
              <a:moveTo>
                <a:pt x="1493681" y="0"/>
              </a:moveTo>
              <a:lnTo>
                <a:pt x="1493681" y="1016348"/>
              </a:lnTo>
              <a:lnTo>
                <a:pt x="0" y="101634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A254DD-7C16-2E4B-A10C-F3AD5ED00E46}">
      <dsp:nvSpPr>
        <dsp:cNvPr id="0" name=""/>
        <dsp:cNvSpPr/>
      </dsp:nvSpPr>
      <dsp:spPr>
        <a:xfrm>
          <a:off x="5226973" y="644552"/>
          <a:ext cx="3904164" cy="4050916"/>
        </a:xfrm>
        <a:custGeom>
          <a:avLst/>
          <a:gdLst/>
          <a:ahLst/>
          <a:cxnLst/>
          <a:rect l="0" t="0" r="0" b="0"/>
          <a:pathLst>
            <a:path>
              <a:moveTo>
                <a:pt x="0" y="0"/>
              </a:moveTo>
              <a:lnTo>
                <a:pt x="0" y="3658921"/>
              </a:lnTo>
              <a:lnTo>
                <a:pt x="3904164" y="3658921"/>
              </a:lnTo>
              <a:lnTo>
                <a:pt x="3904164" y="405091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486A46-B417-EE43-97D8-E2370CD707A0}">
      <dsp:nvSpPr>
        <dsp:cNvPr id="0" name=""/>
        <dsp:cNvSpPr/>
      </dsp:nvSpPr>
      <dsp:spPr>
        <a:xfrm>
          <a:off x="5171266" y="644552"/>
          <a:ext cx="91440" cy="1562472"/>
        </a:xfrm>
        <a:custGeom>
          <a:avLst/>
          <a:gdLst/>
          <a:ahLst/>
          <a:cxnLst/>
          <a:rect l="0" t="0" r="0" b="0"/>
          <a:pathLst>
            <a:path>
              <a:moveTo>
                <a:pt x="55706" y="0"/>
              </a:moveTo>
              <a:lnTo>
                <a:pt x="55706" y="1170477"/>
              </a:lnTo>
              <a:lnTo>
                <a:pt x="45720" y="1170477"/>
              </a:lnTo>
              <a:lnTo>
                <a:pt x="45720" y="156247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E4C12-43FB-6B4A-848C-E098EA43E759}">
      <dsp:nvSpPr>
        <dsp:cNvPr id="0" name=""/>
        <dsp:cNvSpPr/>
      </dsp:nvSpPr>
      <dsp:spPr>
        <a:xfrm>
          <a:off x="1452186" y="644552"/>
          <a:ext cx="3774787" cy="4050916"/>
        </a:xfrm>
        <a:custGeom>
          <a:avLst/>
          <a:gdLst/>
          <a:ahLst/>
          <a:cxnLst/>
          <a:rect l="0" t="0" r="0" b="0"/>
          <a:pathLst>
            <a:path>
              <a:moveTo>
                <a:pt x="3774787" y="0"/>
              </a:moveTo>
              <a:lnTo>
                <a:pt x="3774787" y="3658921"/>
              </a:lnTo>
              <a:lnTo>
                <a:pt x="0" y="3658921"/>
              </a:lnTo>
              <a:lnTo>
                <a:pt x="0" y="405091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E9C5AC-7C19-5449-A8B8-29C1722F1C71}">
      <dsp:nvSpPr>
        <dsp:cNvPr id="0" name=""/>
        <dsp:cNvSpPr/>
      </dsp:nvSpPr>
      <dsp:spPr>
        <a:xfrm>
          <a:off x="558118" y="0"/>
          <a:ext cx="9337708" cy="6445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charset="0"/>
              <a:ea typeface="Times New Roman" charset="0"/>
              <a:cs typeface="Times New Roman" charset="0"/>
            </a:rPr>
            <a:t>PATIENT WITH ACUTE HEART FAILURE </a:t>
          </a:r>
          <a:endParaRPr lang="en-US" sz="2000" kern="1200" dirty="0">
            <a:latin typeface="Times New Roman" charset="0"/>
            <a:ea typeface="Times New Roman" charset="0"/>
            <a:cs typeface="Times New Roman" charset="0"/>
          </a:endParaRPr>
        </a:p>
      </dsp:txBody>
      <dsp:txXfrm>
        <a:off x="558118" y="0"/>
        <a:ext cx="9337708" cy="644552"/>
      </dsp:txXfrm>
    </dsp:sp>
    <dsp:sp modelId="{E3E316E5-BC2A-7A4E-8B87-560BAA6F0016}">
      <dsp:nvSpPr>
        <dsp:cNvPr id="0" name=""/>
        <dsp:cNvSpPr/>
      </dsp:nvSpPr>
      <dsp:spPr>
        <a:xfrm>
          <a:off x="7813" y="4695469"/>
          <a:ext cx="2888746" cy="48878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charset="0"/>
              <a:ea typeface="Times New Roman" charset="0"/>
              <a:cs typeface="Times New Roman" charset="0"/>
            </a:rPr>
            <a:t>‘WET PATIENTS’</a:t>
          </a:r>
          <a:endParaRPr lang="en-US" sz="2000" kern="1200" dirty="0">
            <a:latin typeface="Times New Roman" charset="0"/>
            <a:ea typeface="Times New Roman" charset="0"/>
            <a:cs typeface="Times New Roman" charset="0"/>
          </a:endParaRPr>
        </a:p>
      </dsp:txBody>
      <dsp:txXfrm>
        <a:off x="7813" y="4695469"/>
        <a:ext cx="2888746" cy="488781"/>
      </dsp:txXfrm>
    </dsp:sp>
    <dsp:sp modelId="{05688258-3655-F440-A68D-9461BBA4399C}">
      <dsp:nvSpPr>
        <dsp:cNvPr id="0" name=""/>
        <dsp:cNvSpPr/>
      </dsp:nvSpPr>
      <dsp:spPr>
        <a:xfrm>
          <a:off x="3660913" y="2207025"/>
          <a:ext cx="3112146" cy="5670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charset="0"/>
              <a:ea typeface="Times New Roman" charset="0"/>
              <a:cs typeface="Times New Roman" charset="0"/>
            </a:rPr>
            <a:t>PRESENCE OF CONGESTION ?</a:t>
          </a:r>
          <a:endParaRPr lang="en-US" sz="2000" kern="1200" dirty="0">
            <a:latin typeface="Times New Roman" charset="0"/>
            <a:ea typeface="Times New Roman" charset="0"/>
            <a:cs typeface="Times New Roman" charset="0"/>
          </a:endParaRPr>
        </a:p>
      </dsp:txBody>
      <dsp:txXfrm>
        <a:off x="3660913" y="2207025"/>
        <a:ext cx="3112146" cy="567030"/>
      </dsp:txXfrm>
    </dsp:sp>
    <dsp:sp modelId="{B71E1778-0C1D-A449-ADE7-5FBE10C5C03C}">
      <dsp:nvSpPr>
        <dsp:cNvPr id="0" name=""/>
        <dsp:cNvSpPr/>
      </dsp:nvSpPr>
      <dsp:spPr>
        <a:xfrm>
          <a:off x="7576688" y="4695469"/>
          <a:ext cx="3108898" cy="5725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charset="0"/>
              <a:ea typeface="Times New Roman" charset="0"/>
              <a:cs typeface="Times New Roman" charset="0"/>
            </a:rPr>
            <a:t>‘DRY PATIENTS’</a:t>
          </a:r>
          <a:endParaRPr lang="en-US" sz="2000" kern="1200" dirty="0">
            <a:latin typeface="Times New Roman" charset="0"/>
            <a:ea typeface="Times New Roman" charset="0"/>
            <a:cs typeface="Times New Roman" charset="0"/>
          </a:endParaRPr>
        </a:p>
      </dsp:txBody>
      <dsp:txXfrm>
        <a:off x="7576688" y="4695469"/>
        <a:ext cx="3108898" cy="572574"/>
      </dsp:txXfrm>
    </dsp:sp>
    <dsp:sp modelId="{E11F4768-AB53-0A43-BFFD-8F01511229F7}">
      <dsp:nvSpPr>
        <dsp:cNvPr id="0" name=""/>
        <dsp:cNvSpPr/>
      </dsp:nvSpPr>
      <dsp:spPr>
        <a:xfrm>
          <a:off x="0" y="1181098"/>
          <a:ext cx="3733291" cy="95960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charset="0"/>
              <a:ea typeface="Times New Roman" charset="0"/>
              <a:cs typeface="Times New Roman" charset="0"/>
            </a:rPr>
            <a:t>BEDSIDE ASSESMENT TO IDENTIFY HEMODYNAMIC PROFILES</a:t>
          </a:r>
          <a:endParaRPr lang="en-US" sz="2000" kern="1200" dirty="0">
            <a:latin typeface="Times New Roman" charset="0"/>
            <a:ea typeface="Times New Roman" charset="0"/>
            <a:cs typeface="Times New Roman" charset="0"/>
          </a:endParaRPr>
        </a:p>
      </dsp:txBody>
      <dsp:txXfrm>
        <a:off x="0" y="1181098"/>
        <a:ext cx="3733291" cy="9596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A254DD-7C16-2E4B-A10C-F3AD5ED00E46}">
      <dsp:nvSpPr>
        <dsp:cNvPr id="0" name=""/>
        <dsp:cNvSpPr/>
      </dsp:nvSpPr>
      <dsp:spPr>
        <a:xfrm>
          <a:off x="5158109" y="1015283"/>
          <a:ext cx="3081192" cy="2667028"/>
        </a:xfrm>
        <a:custGeom>
          <a:avLst/>
          <a:gdLst/>
          <a:ahLst/>
          <a:cxnLst/>
          <a:rect l="0" t="0" r="0" b="0"/>
          <a:pathLst>
            <a:path>
              <a:moveTo>
                <a:pt x="0" y="0"/>
              </a:moveTo>
              <a:lnTo>
                <a:pt x="0" y="2049566"/>
              </a:lnTo>
              <a:lnTo>
                <a:pt x="3081192" y="2049566"/>
              </a:lnTo>
              <a:lnTo>
                <a:pt x="3081192" y="2667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E4C12-43FB-6B4A-848C-E098EA43E759}">
      <dsp:nvSpPr>
        <dsp:cNvPr id="0" name=""/>
        <dsp:cNvSpPr/>
      </dsp:nvSpPr>
      <dsp:spPr>
        <a:xfrm>
          <a:off x="2280709" y="1015283"/>
          <a:ext cx="2877400" cy="2667028"/>
        </a:xfrm>
        <a:custGeom>
          <a:avLst/>
          <a:gdLst/>
          <a:ahLst/>
          <a:cxnLst/>
          <a:rect l="0" t="0" r="0" b="0"/>
          <a:pathLst>
            <a:path>
              <a:moveTo>
                <a:pt x="2877400" y="0"/>
              </a:moveTo>
              <a:lnTo>
                <a:pt x="2877400" y="2049566"/>
              </a:lnTo>
              <a:lnTo>
                <a:pt x="0" y="2049566"/>
              </a:lnTo>
              <a:lnTo>
                <a:pt x="0" y="2667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E9C5AC-7C19-5449-A8B8-29C1722F1C71}">
      <dsp:nvSpPr>
        <dsp:cNvPr id="0" name=""/>
        <dsp:cNvSpPr/>
      </dsp:nvSpPr>
      <dsp:spPr>
        <a:xfrm>
          <a:off x="894978" y="0"/>
          <a:ext cx="8526262" cy="10152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charset="0"/>
              <a:ea typeface="Times New Roman" charset="0"/>
              <a:cs typeface="Times New Roman" charset="0"/>
            </a:rPr>
            <a:t>ADEQUATE PERIPHERAL PERFUSION ?  </a:t>
          </a:r>
          <a:endParaRPr lang="en-US" sz="2000" kern="1200" dirty="0">
            <a:latin typeface="Times New Roman" charset="0"/>
            <a:ea typeface="Times New Roman" charset="0"/>
            <a:cs typeface="Times New Roman" charset="0"/>
          </a:endParaRPr>
        </a:p>
      </dsp:txBody>
      <dsp:txXfrm>
        <a:off x="894978" y="0"/>
        <a:ext cx="8526262" cy="1015283"/>
      </dsp:txXfrm>
    </dsp:sp>
    <dsp:sp modelId="{E3E316E5-BC2A-7A4E-8B87-560BAA6F0016}">
      <dsp:nvSpPr>
        <dsp:cNvPr id="0" name=""/>
        <dsp:cNvSpPr/>
      </dsp:nvSpPr>
      <dsp:spPr>
        <a:xfrm>
          <a:off x="5568" y="3682311"/>
          <a:ext cx="4550280" cy="7699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charset="0"/>
              <a:ea typeface="Times New Roman" charset="0"/>
              <a:cs typeface="Times New Roman" charset="0"/>
            </a:rPr>
            <a:t>‘WARM PATIENTS’</a:t>
          </a:r>
          <a:endParaRPr lang="en-US" sz="2000" kern="1200" dirty="0">
            <a:latin typeface="Times New Roman" charset="0"/>
            <a:ea typeface="Times New Roman" charset="0"/>
            <a:cs typeface="Times New Roman" charset="0"/>
          </a:endParaRPr>
        </a:p>
      </dsp:txBody>
      <dsp:txXfrm>
        <a:off x="5568" y="3682311"/>
        <a:ext cx="4550280" cy="769915"/>
      </dsp:txXfrm>
    </dsp:sp>
    <dsp:sp modelId="{B71E1778-0C1D-A449-ADE7-5FBE10C5C03C}">
      <dsp:nvSpPr>
        <dsp:cNvPr id="0" name=""/>
        <dsp:cNvSpPr/>
      </dsp:nvSpPr>
      <dsp:spPr>
        <a:xfrm>
          <a:off x="5790772" y="3682311"/>
          <a:ext cx="4897058" cy="7191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charset="0"/>
              <a:ea typeface="Times New Roman" charset="0"/>
              <a:cs typeface="Times New Roman" charset="0"/>
            </a:rPr>
            <a:t>‘COLD  PATIENTS’</a:t>
          </a:r>
          <a:endParaRPr lang="en-US" sz="2000" kern="1200" dirty="0">
            <a:latin typeface="Times New Roman" charset="0"/>
            <a:ea typeface="Times New Roman" charset="0"/>
            <a:cs typeface="Times New Roman" charset="0"/>
          </a:endParaRPr>
        </a:p>
      </dsp:txBody>
      <dsp:txXfrm>
        <a:off x="5790772" y="3682311"/>
        <a:ext cx="4897058" cy="7191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916A75-12A0-AC46-A3F7-35649B017926}">
      <dsp:nvSpPr>
        <dsp:cNvPr id="0" name=""/>
        <dsp:cNvSpPr/>
      </dsp:nvSpPr>
      <dsp:spPr>
        <a:xfrm>
          <a:off x="0" y="0"/>
          <a:ext cx="10794999" cy="585893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u="sng" kern="1200" dirty="0" smtClean="0">
              <a:latin typeface="Times New Roman" charset="0"/>
              <a:ea typeface="Times New Roman" charset="0"/>
              <a:cs typeface="Times New Roman" charset="0"/>
            </a:rPr>
            <a:t>Wet and warm</a:t>
          </a:r>
        </a:p>
        <a:p>
          <a:pPr lvl="0" algn="ctr" defTabSz="1244600">
            <a:lnSpc>
              <a:spcPct val="90000"/>
            </a:lnSpc>
            <a:spcBef>
              <a:spcPct val="0"/>
            </a:spcBef>
            <a:spcAft>
              <a:spcPct val="35000"/>
            </a:spcAft>
          </a:pPr>
          <a:r>
            <a:rPr lang="en-US" sz="2800" b="1" kern="1200" dirty="0" smtClean="0">
              <a:latin typeface="Times New Roman" charset="0"/>
              <a:ea typeface="Times New Roman" charset="0"/>
              <a:cs typeface="Times New Roman" charset="0"/>
            </a:rPr>
            <a:t>(elevated JVP with normal SBP) </a:t>
          </a:r>
          <a:endParaRPr lang="en-US" sz="2800" b="1" kern="1200" dirty="0">
            <a:latin typeface="Times New Roman" charset="0"/>
            <a:ea typeface="Times New Roman" charset="0"/>
            <a:cs typeface="Times New Roman" charset="0"/>
          </a:endParaRPr>
        </a:p>
      </dsp:txBody>
      <dsp:txXfrm>
        <a:off x="0" y="0"/>
        <a:ext cx="10794999" cy="1757679"/>
      </dsp:txXfrm>
    </dsp:sp>
    <dsp:sp modelId="{6A339ABF-5ED5-E44F-A638-FCF59B3C2F65}">
      <dsp:nvSpPr>
        <dsp:cNvPr id="0" name=""/>
        <dsp:cNvSpPr/>
      </dsp:nvSpPr>
      <dsp:spPr>
        <a:xfrm flipH="1">
          <a:off x="1502966" y="2413001"/>
          <a:ext cx="3377798" cy="138439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b="1" kern="1200" dirty="0" smtClean="0">
            <a:latin typeface="Times New Roman" charset="0"/>
            <a:ea typeface="Times New Roman" charset="0"/>
            <a:cs typeface="Times New Roman" charset="0"/>
          </a:endParaRPr>
        </a:p>
        <a:p>
          <a:pPr lvl="0" algn="ctr" defTabSz="889000">
            <a:lnSpc>
              <a:spcPct val="90000"/>
            </a:lnSpc>
            <a:spcBef>
              <a:spcPct val="0"/>
            </a:spcBef>
            <a:spcAft>
              <a:spcPct val="35000"/>
            </a:spcAft>
          </a:pPr>
          <a:r>
            <a:rPr lang="en-US" sz="2000" b="1" kern="1200" dirty="0" smtClean="0">
              <a:latin typeface="Times New Roman" charset="0"/>
              <a:ea typeface="Times New Roman" charset="0"/>
              <a:cs typeface="Times New Roman" charset="0"/>
            </a:rPr>
            <a:t> H</a:t>
          </a:r>
          <a:r>
            <a:rPr lang="en-US" sz="2400" b="1" kern="1200" dirty="0" smtClean="0">
              <a:latin typeface="Times New Roman" charset="0"/>
              <a:ea typeface="Times New Roman" charset="0"/>
              <a:cs typeface="Times New Roman" charset="0"/>
            </a:rPr>
            <a:t>ypertension</a:t>
          </a:r>
        </a:p>
        <a:p>
          <a:pPr lvl="0" algn="ctr" defTabSz="889000">
            <a:lnSpc>
              <a:spcPct val="90000"/>
            </a:lnSpc>
            <a:spcBef>
              <a:spcPct val="0"/>
            </a:spcBef>
            <a:spcAft>
              <a:spcPct val="35000"/>
            </a:spcAft>
          </a:pPr>
          <a:r>
            <a:rPr lang="en-US" sz="2400" b="1" kern="1200" dirty="0" smtClean="0">
              <a:latin typeface="Times New Roman" charset="0"/>
              <a:ea typeface="Times New Roman" charset="0"/>
              <a:cs typeface="Times New Roman" charset="0"/>
            </a:rPr>
            <a:t>predominates </a:t>
          </a:r>
          <a:r>
            <a:rPr lang="en-US" sz="2400" b="1" kern="1200" dirty="0" smtClean="0"/>
            <a:t> </a:t>
          </a:r>
          <a:endParaRPr lang="en-US" sz="2400" b="1" kern="1200" dirty="0"/>
        </a:p>
      </dsp:txBody>
      <dsp:txXfrm flipH="1">
        <a:off x="1502966" y="2413001"/>
        <a:ext cx="3377798" cy="1384395"/>
      </dsp:txXfrm>
    </dsp:sp>
    <dsp:sp modelId="{00070AB6-1762-9943-9C15-A1C560CFB975}">
      <dsp:nvSpPr>
        <dsp:cNvPr id="0" name=""/>
        <dsp:cNvSpPr/>
      </dsp:nvSpPr>
      <dsp:spPr>
        <a:xfrm>
          <a:off x="6532227" y="2330704"/>
          <a:ext cx="3327364" cy="158090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b="1" kern="1200" dirty="0" smtClean="0">
            <a:latin typeface="Times New Roman" charset="0"/>
            <a:ea typeface="Times New Roman" charset="0"/>
            <a:cs typeface="Times New Roman" charset="0"/>
          </a:endParaRPr>
        </a:p>
        <a:p>
          <a:pPr lvl="0" algn="ctr" defTabSz="889000">
            <a:lnSpc>
              <a:spcPct val="90000"/>
            </a:lnSpc>
            <a:spcBef>
              <a:spcPct val="0"/>
            </a:spcBef>
            <a:spcAft>
              <a:spcPct val="35000"/>
            </a:spcAft>
          </a:pPr>
          <a:r>
            <a:rPr lang="en-US" sz="2400" b="1" kern="1200" dirty="0" smtClean="0">
              <a:latin typeface="Times New Roman" charset="0"/>
              <a:ea typeface="Times New Roman" charset="0"/>
              <a:cs typeface="Times New Roman" charset="0"/>
            </a:rPr>
            <a:t>Congestion predominates </a:t>
          </a:r>
          <a:endParaRPr lang="en-US" sz="2400" b="1" kern="1200" dirty="0">
            <a:latin typeface="Times New Roman" charset="0"/>
            <a:ea typeface="Times New Roman" charset="0"/>
            <a:cs typeface="Times New Roman" charset="0"/>
          </a:endParaRPr>
        </a:p>
      </dsp:txBody>
      <dsp:txXfrm>
        <a:off x="6532227" y="2330704"/>
        <a:ext cx="3327364" cy="15809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181D0-6F87-DB48-9521-B86410F168EB}" type="datetimeFigureOut">
              <a:rPr lang="en-US" smtClean="0"/>
              <a:pPr/>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67B9D-992E-C748-8197-ACBC2BEB45AB}" type="slidenum">
              <a:rPr lang="en-US" smtClean="0"/>
              <a:pPr/>
              <a:t>‹#›</a:t>
            </a:fld>
            <a:endParaRPr lang="en-US"/>
          </a:p>
        </p:txBody>
      </p:sp>
    </p:spTree>
    <p:extLst>
      <p:ext uri="{BB962C8B-B14F-4D97-AF65-F5344CB8AC3E}">
        <p14:creationId xmlns:p14="http://schemas.microsoft.com/office/powerpoint/2010/main" xmlns="" val="161763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DIURETICS DONOT IMPROVE MORTALITY And morbidity</a:t>
            </a:r>
            <a:endParaRPr lang="en-US" dirty="0"/>
          </a:p>
        </p:txBody>
      </p:sp>
      <p:sp>
        <p:nvSpPr>
          <p:cNvPr id="4" name="Slide Number Placeholder 3"/>
          <p:cNvSpPr>
            <a:spLocks noGrp="1"/>
          </p:cNvSpPr>
          <p:nvPr>
            <p:ph type="sldNum" sz="quarter" idx="10"/>
          </p:nvPr>
        </p:nvSpPr>
        <p:spPr/>
        <p:txBody>
          <a:bodyPr/>
          <a:lstStyle/>
          <a:p>
            <a:fld id="{2A967B9D-992E-C748-8197-ACBC2BEB45AB}" type="slidenum">
              <a:rPr lang="en-US" smtClean="0"/>
              <a:pPr/>
              <a:t>16</a:t>
            </a:fld>
            <a:endParaRPr lang="en-US"/>
          </a:p>
        </p:txBody>
      </p:sp>
    </p:spTree>
    <p:extLst>
      <p:ext uri="{BB962C8B-B14F-4D97-AF65-F5344CB8AC3E}">
        <p14:creationId xmlns:p14="http://schemas.microsoft.com/office/powerpoint/2010/main" xmlns="" val="108537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67B9D-992E-C748-8197-ACBC2BEB45AB}" type="slidenum">
              <a:rPr lang="en-US" smtClean="0"/>
              <a:pPr/>
              <a:t>21</a:t>
            </a:fld>
            <a:endParaRPr lang="en-US"/>
          </a:p>
        </p:txBody>
      </p:sp>
    </p:spTree>
    <p:extLst>
      <p:ext uri="{BB962C8B-B14F-4D97-AF65-F5344CB8AC3E}">
        <p14:creationId xmlns:p14="http://schemas.microsoft.com/office/powerpoint/2010/main" xmlns="" val="213033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strategy used in the management of congestive heart failure (CHF) is to increase myocardial contractility. Established positive inotropic agents achieve this by increasing intracellular concentrations of free calcium. However, this action markedly increases myocardial energy consumption, which may contribute to the risk of arrhythmias seen with some inotropic agents.</a:t>
            </a:r>
          </a:p>
          <a:p>
            <a:endParaRPr lang="en-US" dirty="0"/>
          </a:p>
        </p:txBody>
      </p:sp>
      <p:sp>
        <p:nvSpPr>
          <p:cNvPr id="4" name="Slide Number Placeholder 3"/>
          <p:cNvSpPr>
            <a:spLocks noGrp="1"/>
          </p:cNvSpPr>
          <p:nvPr>
            <p:ph type="sldNum" sz="quarter" idx="10"/>
          </p:nvPr>
        </p:nvSpPr>
        <p:spPr/>
        <p:txBody>
          <a:bodyPr/>
          <a:lstStyle/>
          <a:p>
            <a:fld id="{2A967B9D-992E-C748-8197-ACBC2BEB45AB}" type="slidenum">
              <a:rPr lang="en-US" smtClean="0"/>
              <a:pPr/>
              <a:t>41</a:t>
            </a:fld>
            <a:endParaRPr lang="en-US"/>
          </a:p>
        </p:txBody>
      </p:sp>
    </p:spTree>
    <p:extLst>
      <p:ext uri="{BB962C8B-B14F-4D97-AF65-F5344CB8AC3E}">
        <p14:creationId xmlns:p14="http://schemas.microsoft.com/office/powerpoint/2010/main" xmlns="" val="102758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dual mechanism of action which enhances cardiac contractility and vasodilatation without affecting intracellular free calcium, and so should have reduced </a:t>
            </a:r>
            <a:r>
              <a:rPr lang="en-US" dirty="0" err="1" smtClean="0"/>
              <a:t>proarrhythmic</a:t>
            </a:r>
            <a:r>
              <a:rPr lang="en-US" dirty="0" smtClean="0"/>
              <a:t> potential.</a:t>
            </a:r>
          </a:p>
          <a:p>
            <a:endParaRPr lang="en-US" dirty="0"/>
          </a:p>
        </p:txBody>
      </p:sp>
      <p:sp>
        <p:nvSpPr>
          <p:cNvPr id="4" name="Slide Number Placeholder 3"/>
          <p:cNvSpPr>
            <a:spLocks noGrp="1"/>
          </p:cNvSpPr>
          <p:nvPr>
            <p:ph type="sldNum" sz="quarter" idx="10"/>
          </p:nvPr>
        </p:nvSpPr>
        <p:spPr/>
        <p:txBody>
          <a:bodyPr/>
          <a:lstStyle/>
          <a:p>
            <a:fld id="{2A967B9D-992E-C748-8197-ACBC2BEB45AB}" type="slidenum">
              <a:rPr lang="en-US" smtClean="0"/>
              <a:pPr/>
              <a:t>42</a:t>
            </a:fld>
            <a:endParaRPr lang="en-US"/>
          </a:p>
        </p:txBody>
      </p:sp>
    </p:spTree>
    <p:extLst>
      <p:ext uri="{BB962C8B-B14F-4D97-AF65-F5344CB8AC3E}">
        <p14:creationId xmlns:p14="http://schemas.microsoft.com/office/powerpoint/2010/main" xmlns="" val="19185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D7660-883A-2E4E-AAB5-91DAFF70F36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114928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D7660-883A-2E4E-AAB5-91DAFF70F36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63315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D7660-883A-2E4E-AAB5-91DAFF70F36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58804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D7660-883A-2E4E-AAB5-91DAFF70F36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157862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D7660-883A-2E4E-AAB5-91DAFF70F36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185881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D7660-883A-2E4E-AAB5-91DAFF70F36C}"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158228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D7660-883A-2E4E-AAB5-91DAFF70F36C}"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115888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D7660-883A-2E4E-AAB5-91DAFF70F36C}"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184605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D7660-883A-2E4E-AAB5-91DAFF70F36C}"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201902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D7660-883A-2E4E-AAB5-91DAFF70F36C}"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142598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D7660-883A-2E4E-AAB5-91DAFF70F36C}"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62484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D7660-883A-2E4E-AAB5-91DAFF70F36C}" type="datetimeFigureOut">
              <a:rPr lang="en-US" smtClean="0"/>
              <a:pPr/>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24122-C7F3-D149-A857-5CAC06248A7F}" type="slidenum">
              <a:rPr lang="en-US" smtClean="0"/>
              <a:pPr/>
              <a:t>‹#›</a:t>
            </a:fld>
            <a:endParaRPr lang="en-US"/>
          </a:p>
        </p:txBody>
      </p:sp>
    </p:spTree>
    <p:extLst>
      <p:ext uri="{BB962C8B-B14F-4D97-AF65-F5344CB8AC3E}">
        <p14:creationId xmlns:p14="http://schemas.microsoft.com/office/powerpoint/2010/main" xmlns="" val="47001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186" y="1564395"/>
            <a:ext cx="9144000" cy="2368625"/>
          </a:xfrm>
        </p:spPr>
        <p:txBody>
          <a:bodyPr>
            <a:normAutofit fontScale="90000"/>
          </a:bodyPr>
          <a:lstStyle/>
          <a:p>
            <a:r>
              <a:rPr lang="en-US" b="1" dirty="0" smtClean="0">
                <a:latin typeface="Times New Roman" charset="0"/>
                <a:ea typeface="Times New Roman" charset="0"/>
                <a:cs typeface="Times New Roman" charset="0"/>
              </a:rPr>
              <a:t>NEWER ADVANCES IN MANAGEMENT OF HEART FAILURE </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495226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a:bodyPr>
          <a:lstStyle/>
          <a:p>
            <a:r>
              <a:rPr lang="en-US" sz="3200" b="1" u="sng" dirty="0" smtClean="0">
                <a:latin typeface="+mn-lt"/>
              </a:rPr>
              <a:t>Symptoms of heart failure </a:t>
            </a:r>
            <a:endParaRPr lang="en-US" sz="3200" b="1" u="sng" dirty="0">
              <a:latin typeface="+mn-lt"/>
            </a:endParaRPr>
          </a:p>
        </p:txBody>
      </p:sp>
      <p:sp>
        <p:nvSpPr>
          <p:cNvPr id="3" name="Content Placeholder 2"/>
          <p:cNvSpPr>
            <a:spLocks noGrp="1"/>
          </p:cNvSpPr>
          <p:nvPr>
            <p:ph idx="1"/>
          </p:nvPr>
        </p:nvSpPr>
        <p:spPr>
          <a:xfrm>
            <a:off x="838200" y="1104900"/>
            <a:ext cx="10515600" cy="5072063"/>
          </a:xfrm>
        </p:spPr>
        <p:txBody>
          <a:bodyPr>
            <a:normAutofit lnSpcReduction="10000"/>
          </a:bodyPr>
          <a:lstStyle/>
          <a:p>
            <a:r>
              <a:rPr lang="en-US" dirty="0" smtClean="0"/>
              <a:t>Fatigue </a:t>
            </a:r>
          </a:p>
          <a:p>
            <a:r>
              <a:rPr lang="en-US" dirty="0" smtClean="0"/>
              <a:t>Shortness of breath</a:t>
            </a:r>
          </a:p>
          <a:p>
            <a:r>
              <a:rPr lang="en-US" dirty="0" smtClean="0"/>
              <a:t>Dyspnea / tachypnea /orthopnea/ PND </a:t>
            </a:r>
          </a:p>
          <a:p>
            <a:r>
              <a:rPr lang="en-US" dirty="0" smtClean="0"/>
              <a:t>Cough</a:t>
            </a:r>
          </a:p>
          <a:p>
            <a:r>
              <a:rPr lang="en-US" dirty="0" err="1" smtClean="0"/>
              <a:t>Nocturia</a:t>
            </a:r>
            <a:endParaRPr lang="en-US" dirty="0" smtClean="0"/>
          </a:p>
          <a:p>
            <a:r>
              <a:rPr lang="en-US" dirty="0" smtClean="0"/>
              <a:t>Weight loss/weight gain</a:t>
            </a:r>
          </a:p>
          <a:p>
            <a:r>
              <a:rPr lang="en-US" dirty="0" smtClean="0"/>
              <a:t>Edema </a:t>
            </a:r>
            <a:r>
              <a:rPr lang="mr-IN" dirty="0" smtClean="0"/>
              <a:t>–</a:t>
            </a:r>
            <a:r>
              <a:rPr lang="en-US" dirty="0" smtClean="0"/>
              <a:t> </a:t>
            </a:r>
            <a:r>
              <a:rPr lang="en-US" dirty="0" err="1" smtClean="0"/>
              <a:t>dependant</a:t>
            </a:r>
            <a:r>
              <a:rPr lang="en-US" dirty="0" smtClean="0"/>
              <a:t> areas</a:t>
            </a:r>
          </a:p>
          <a:p>
            <a:r>
              <a:rPr lang="en-US" dirty="0" smtClean="0"/>
              <a:t>Abdominal pain confined to right upper quadrant </a:t>
            </a:r>
          </a:p>
          <a:p>
            <a:r>
              <a:rPr lang="en-US" dirty="0" smtClean="0"/>
              <a:t>Loss of appetite / early satiety</a:t>
            </a:r>
          </a:p>
          <a:p>
            <a:r>
              <a:rPr lang="en-US" dirty="0" smtClean="0"/>
              <a:t>Somnolence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366619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35117" y="0"/>
            <a:ext cx="8961383" cy="6858000"/>
          </a:xfrm>
          <a:prstGeom prst="rect">
            <a:avLst/>
          </a:prstGeom>
        </p:spPr>
      </p:pic>
    </p:spTree>
    <p:extLst>
      <p:ext uri="{BB962C8B-B14F-4D97-AF65-F5344CB8AC3E}">
        <p14:creationId xmlns:p14="http://schemas.microsoft.com/office/powerpoint/2010/main" xmlns="" val="1010247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3405"/>
            <a:ext cx="10515600" cy="5783558"/>
          </a:xfrm>
        </p:spPr>
        <p:txBody>
          <a:bodyPr>
            <a:normAutofit lnSpcReduction="10000"/>
          </a:bodyPr>
          <a:lstStyle/>
          <a:p>
            <a:r>
              <a:rPr lang="en-US" b="1" u="sng" dirty="0" smtClean="0"/>
              <a:t>RISK SCORING FOR PROGNOSIS </a:t>
            </a:r>
            <a:r>
              <a:rPr lang="en-US" dirty="0" smtClean="0"/>
              <a:t>:</a:t>
            </a:r>
          </a:p>
          <a:p>
            <a:r>
              <a:rPr lang="en-US" sz="2400" b="1" dirty="0" smtClean="0">
                <a:latin typeface="Times New Roman" charset="0"/>
                <a:ea typeface="Times New Roman" charset="0"/>
                <a:cs typeface="Times New Roman" charset="0"/>
              </a:rPr>
              <a:t>Seattle heart failure model </a:t>
            </a:r>
            <a:r>
              <a:rPr lang="en-US" sz="2400" dirty="0" smtClean="0">
                <a:latin typeface="Times New Roman" charset="0"/>
                <a:ea typeface="Times New Roman" charset="0"/>
                <a:cs typeface="Times New Roman" charset="0"/>
              </a:rPr>
              <a:t>: internet based application , well validated risk score </a:t>
            </a:r>
          </a:p>
          <a:p>
            <a:r>
              <a:rPr lang="en-US" sz="2400" b="1" dirty="0" smtClean="0">
                <a:latin typeface="Times New Roman" charset="0"/>
                <a:ea typeface="Times New Roman" charset="0"/>
                <a:cs typeface="Times New Roman" charset="0"/>
              </a:rPr>
              <a:t>Parameters</a:t>
            </a:r>
            <a:r>
              <a:rPr lang="en-US" sz="2400" dirty="0" smtClean="0">
                <a:latin typeface="Times New Roman" charset="0"/>
                <a:ea typeface="Times New Roman" charset="0"/>
                <a:cs typeface="Times New Roman" charset="0"/>
              </a:rPr>
              <a:t> : </a:t>
            </a:r>
          </a:p>
          <a:p>
            <a:pPr>
              <a:buFont typeface="Wingdings" charset="2"/>
              <a:buChar char="§"/>
            </a:pPr>
            <a:r>
              <a:rPr lang="en-US" sz="2400" dirty="0" smtClean="0">
                <a:latin typeface="Times New Roman" charset="0"/>
                <a:ea typeface="Times New Roman" charset="0"/>
                <a:cs typeface="Times New Roman" charset="0"/>
              </a:rPr>
              <a:t>Age</a:t>
            </a:r>
          </a:p>
          <a:p>
            <a:pPr>
              <a:buFont typeface="Wingdings" charset="2"/>
              <a:buChar char="§"/>
            </a:pPr>
            <a:r>
              <a:rPr lang="en-US" sz="2400" dirty="0" smtClean="0">
                <a:latin typeface="Times New Roman" charset="0"/>
                <a:ea typeface="Times New Roman" charset="0"/>
                <a:cs typeface="Times New Roman" charset="0"/>
              </a:rPr>
              <a:t>Weight</a:t>
            </a:r>
          </a:p>
          <a:p>
            <a:pPr>
              <a:buFont typeface="Wingdings" charset="2"/>
              <a:buChar char="§"/>
            </a:pPr>
            <a:r>
              <a:rPr lang="en-US" sz="2400" dirty="0" smtClean="0">
                <a:latin typeface="Times New Roman" charset="0"/>
                <a:ea typeface="Times New Roman" charset="0"/>
                <a:cs typeface="Times New Roman" charset="0"/>
              </a:rPr>
              <a:t>NYHA class</a:t>
            </a:r>
          </a:p>
          <a:p>
            <a:pPr>
              <a:buFont typeface="Wingdings" charset="2"/>
              <a:buChar char="§"/>
            </a:pPr>
            <a:r>
              <a:rPr lang="en-US" sz="2400" dirty="0" smtClean="0">
                <a:latin typeface="Times New Roman" charset="0"/>
                <a:ea typeface="Times New Roman" charset="0"/>
                <a:cs typeface="Times New Roman" charset="0"/>
              </a:rPr>
              <a:t>EF</a:t>
            </a:r>
          </a:p>
          <a:p>
            <a:pPr>
              <a:buFont typeface="Wingdings" charset="2"/>
              <a:buChar char="§"/>
            </a:pPr>
            <a:r>
              <a:rPr lang="en-US" sz="2400" dirty="0" smtClean="0">
                <a:latin typeface="Times New Roman" charset="0"/>
                <a:ea typeface="Times New Roman" charset="0"/>
                <a:cs typeface="Times New Roman" charset="0"/>
              </a:rPr>
              <a:t>Systolic BP </a:t>
            </a:r>
          </a:p>
          <a:p>
            <a:pPr>
              <a:buFont typeface="Wingdings" charset="2"/>
              <a:buChar char="§"/>
            </a:pPr>
            <a:r>
              <a:rPr lang="en-US" sz="2400" dirty="0" smtClean="0">
                <a:latin typeface="Times New Roman" charset="0"/>
                <a:ea typeface="Times New Roman" charset="0"/>
                <a:cs typeface="Times New Roman" charset="0"/>
              </a:rPr>
              <a:t>Presence of LBBB or not</a:t>
            </a:r>
          </a:p>
          <a:p>
            <a:pPr>
              <a:buFont typeface="Wingdings" charset="2"/>
              <a:buChar char="§"/>
            </a:pPr>
            <a:r>
              <a:rPr lang="en-US" sz="2400" dirty="0" smtClean="0">
                <a:latin typeface="Times New Roman" charset="0"/>
                <a:ea typeface="Times New Roman" charset="0"/>
                <a:cs typeface="Times New Roman" charset="0"/>
              </a:rPr>
              <a:t>QRS &gt; 150ms</a:t>
            </a:r>
          </a:p>
          <a:p>
            <a:pPr marL="0" indent="0">
              <a:buNone/>
            </a:pPr>
            <a:r>
              <a:rPr lang="en-US" sz="2400" dirty="0" smtClean="0">
                <a:latin typeface="Times New Roman" charset="0"/>
                <a:ea typeface="Times New Roman" charset="0"/>
                <a:cs typeface="Times New Roman" charset="0"/>
              </a:rPr>
              <a:t>Gives info regarding percentage 1 year survival </a:t>
            </a:r>
            <a:endParaRPr lang="en-US" sz="2400" dirty="0">
              <a:latin typeface="Times New Roman" charset="0"/>
              <a:ea typeface="Times New Roman" charset="0"/>
              <a:cs typeface="Times New Roman" charset="0"/>
            </a:endParaRPr>
          </a:p>
          <a:p>
            <a:pPr marL="0" indent="0">
              <a:buNone/>
            </a:pPr>
            <a:r>
              <a:rPr lang="en-US" sz="2400" dirty="0" smtClean="0">
                <a:latin typeface="Times New Roman" charset="0"/>
                <a:ea typeface="Times New Roman" charset="0"/>
                <a:cs typeface="Times New Roman" charset="0"/>
              </a:rPr>
              <a:t>also includes use of medications, devices ,lab values </a:t>
            </a:r>
          </a:p>
          <a:p>
            <a:pPr marL="0" indent="0">
              <a:buNone/>
            </a:pPr>
            <a:r>
              <a:rPr lang="en-US" sz="2400" dirty="0" smtClean="0">
                <a:latin typeface="Times New Roman" charset="0"/>
                <a:ea typeface="Times New Roman" charset="0"/>
                <a:cs typeface="Times New Roman" charset="0"/>
              </a:rPr>
              <a:t>Compares baseline 1 year survival without any intervention with survival with interventions.</a:t>
            </a:r>
          </a:p>
          <a:p>
            <a:pPr>
              <a:buFont typeface="Wingdings" charset="2"/>
              <a:buChar char="§"/>
            </a:pPr>
            <a:endParaRPr lang="en-US" sz="2400" dirty="0" smtClean="0">
              <a:latin typeface="Times New Roman" charset="0"/>
              <a:ea typeface="Times New Roman" charset="0"/>
              <a:cs typeface="Times New Roman" charset="0"/>
            </a:endParaRPr>
          </a:p>
          <a:p>
            <a:pPr>
              <a:buFont typeface="Wingdings" charset="2"/>
              <a:buChar char="§"/>
            </a:pPr>
            <a:endParaRPr lang="en-US" sz="24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891600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55"/>
            <a:ext cx="10515600" cy="6019308"/>
          </a:xfrm>
        </p:spPr>
        <p:txBody>
          <a:bodyPr/>
          <a:lstStyle/>
          <a:p>
            <a:r>
              <a:rPr lang="en-US" b="1" dirty="0" smtClean="0">
                <a:latin typeface="Times New Roman" charset="0"/>
                <a:ea typeface="Times New Roman" charset="0"/>
                <a:cs typeface="Times New Roman" charset="0"/>
              </a:rPr>
              <a:t>Important </a:t>
            </a:r>
            <a:r>
              <a:rPr lang="en-US" b="1" dirty="0">
                <a:latin typeface="Times New Roman" charset="0"/>
                <a:ea typeface="Times New Roman" charset="0"/>
                <a:cs typeface="Times New Roman" charset="0"/>
              </a:rPr>
              <a:t>components of </a:t>
            </a:r>
            <a:r>
              <a:rPr lang="en-US" b="1" dirty="0" smtClean="0">
                <a:latin typeface="Times New Roman" charset="0"/>
                <a:ea typeface="Times New Roman" charset="0"/>
                <a:cs typeface="Times New Roman" charset="0"/>
              </a:rPr>
              <a:t>examination : </a:t>
            </a:r>
            <a:r>
              <a:rPr lang="en-US" dirty="0" smtClean="0">
                <a:latin typeface="Times New Roman" charset="0"/>
                <a:ea typeface="Times New Roman" charset="0"/>
                <a:cs typeface="Times New Roman" charset="0"/>
              </a:rPr>
              <a:t>reduced </a:t>
            </a:r>
            <a:r>
              <a:rPr lang="en-US" dirty="0">
                <a:latin typeface="Times New Roman" charset="0"/>
                <a:ea typeface="Times New Roman" charset="0"/>
                <a:cs typeface="Times New Roman" charset="0"/>
              </a:rPr>
              <a:t>cardiac output </a:t>
            </a:r>
            <a:r>
              <a:rPr lang="en-US" dirty="0" smtClean="0">
                <a:latin typeface="Times New Roman" charset="0"/>
                <a:ea typeface="Times New Roman" charset="0"/>
                <a:cs typeface="Times New Roman" charset="0"/>
              </a:rPr>
              <a:t>systemic </a:t>
            </a:r>
            <a:r>
              <a:rPr lang="en-US" dirty="0" err="1">
                <a:latin typeface="Times New Roman" charset="0"/>
                <a:ea typeface="Times New Roman" charset="0"/>
                <a:cs typeface="Times New Roman" charset="0"/>
              </a:rPr>
              <a:t>hypoperfusion</a:t>
            </a:r>
            <a:r>
              <a:rPr lang="en-US" dirty="0">
                <a:latin typeface="Times New Roman" charset="0"/>
                <a:ea typeface="Times New Roman" charset="0"/>
                <a:cs typeface="Times New Roman" charset="0"/>
              </a:rPr>
              <a:t>  and systemic </a:t>
            </a:r>
            <a:r>
              <a:rPr lang="en-US" dirty="0" smtClean="0">
                <a:latin typeface="Times New Roman" charset="0"/>
                <a:ea typeface="Times New Roman" charset="0"/>
                <a:cs typeface="Times New Roman" charset="0"/>
              </a:rPr>
              <a:t>congestion </a:t>
            </a:r>
          </a:p>
          <a:p>
            <a:pPr marL="0" indent="0">
              <a:buNone/>
            </a:pPr>
            <a:r>
              <a:rPr lang="en-US" dirty="0" smtClean="0">
                <a:latin typeface="Times New Roman" charset="0"/>
                <a:ea typeface="Times New Roman" charset="0"/>
                <a:cs typeface="Times New Roman" charset="0"/>
              </a:rPr>
              <a:t>                              </a:t>
            </a:r>
          </a:p>
          <a:p>
            <a:pPr marL="0" indent="0">
              <a:buNone/>
            </a:pP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categorize </a:t>
            </a:r>
            <a:r>
              <a:rPr lang="en-US" dirty="0">
                <a:latin typeface="Times New Roman" charset="0"/>
                <a:ea typeface="Times New Roman" charset="0"/>
                <a:cs typeface="Times New Roman" charset="0"/>
              </a:rPr>
              <a:t>the patients into </a:t>
            </a:r>
            <a:r>
              <a:rPr lang="en-US" dirty="0" smtClean="0">
                <a:latin typeface="Times New Roman" charset="0"/>
                <a:ea typeface="Times New Roman" charset="0"/>
                <a:cs typeface="Times New Roman" charset="0"/>
              </a:rPr>
              <a:t>4 categories</a:t>
            </a:r>
          </a:p>
          <a:p>
            <a:pPr marL="0" indent="0">
              <a:buNone/>
            </a:pPr>
            <a:r>
              <a:rPr lang="en-US" dirty="0" smtClean="0">
                <a:latin typeface="Times New Roman" charset="0"/>
                <a:ea typeface="Times New Roman" charset="0"/>
                <a:cs typeface="Times New Roman" charset="0"/>
              </a:rPr>
              <a:t>  </a:t>
            </a:r>
          </a:p>
          <a:p>
            <a:pPr marL="0" indent="0">
              <a:buNone/>
            </a:pPr>
            <a:r>
              <a:rPr lang="en-US" dirty="0" smtClean="0">
                <a:latin typeface="Times New Roman" charset="0"/>
                <a:ea typeface="Times New Roman" charset="0"/>
                <a:cs typeface="Times New Roman" charset="0"/>
              </a:rPr>
              <a:t>                       Prognostic and inform treatment decision making.</a:t>
            </a:r>
          </a:p>
          <a:p>
            <a:endParaRPr lang="en-US" dirty="0" smtClean="0">
              <a:latin typeface="Times New Roman" charset="0"/>
              <a:ea typeface="Times New Roman" charset="0"/>
              <a:cs typeface="Times New Roman" charset="0"/>
            </a:endParaRPr>
          </a:p>
          <a:p>
            <a:pPr marL="514350" indent="-514350">
              <a:buAutoNum type="arabicParenR"/>
            </a:pPr>
            <a:r>
              <a:rPr lang="en-US" dirty="0" smtClean="0">
                <a:latin typeface="Times New Roman" charset="0"/>
                <a:ea typeface="Times New Roman" charset="0"/>
                <a:cs typeface="Times New Roman" charset="0"/>
              </a:rPr>
              <a:t>“Dry/warm” : uncongested with normal perfusion</a:t>
            </a:r>
          </a:p>
          <a:p>
            <a:pPr marL="514350" indent="-514350">
              <a:buAutoNum type="arabicParenR"/>
            </a:pPr>
            <a:r>
              <a:rPr lang="en-US" dirty="0" smtClean="0">
                <a:latin typeface="Times New Roman" charset="0"/>
                <a:ea typeface="Times New Roman" charset="0"/>
                <a:cs typeface="Times New Roman" charset="0"/>
              </a:rPr>
              <a:t>“Wet/warm” : congested with normal perfusion- most commonly seen combination in decompensated HF.</a:t>
            </a:r>
          </a:p>
          <a:p>
            <a:pPr marL="514350" indent="-514350">
              <a:buAutoNum type="arabicParenR"/>
            </a:pPr>
            <a:r>
              <a:rPr lang="en-US" dirty="0" smtClean="0">
                <a:latin typeface="Times New Roman" charset="0"/>
                <a:ea typeface="Times New Roman" charset="0"/>
                <a:cs typeface="Times New Roman" charset="0"/>
              </a:rPr>
              <a:t>“Dry/cold” : uncongested but </a:t>
            </a:r>
            <a:r>
              <a:rPr lang="en-US" dirty="0" err="1" smtClean="0">
                <a:latin typeface="Times New Roman" charset="0"/>
                <a:ea typeface="Times New Roman" charset="0"/>
                <a:cs typeface="Times New Roman" charset="0"/>
              </a:rPr>
              <a:t>hypoperfused</a:t>
            </a:r>
            <a:r>
              <a:rPr lang="en-US" dirty="0" smtClean="0">
                <a:latin typeface="Times New Roman" charset="0"/>
                <a:ea typeface="Times New Roman" charset="0"/>
                <a:cs typeface="Times New Roman" charset="0"/>
              </a:rPr>
              <a:t> </a:t>
            </a:r>
          </a:p>
          <a:p>
            <a:pPr marL="514350" indent="-514350">
              <a:buAutoNum type="arabicParenR"/>
            </a:pPr>
            <a:r>
              <a:rPr lang="en-US" dirty="0" smtClean="0">
                <a:latin typeface="Times New Roman" charset="0"/>
                <a:ea typeface="Times New Roman" charset="0"/>
                <a:cs typeface="Times New Roman" charset="0"/>
              </a:rPr>
              <a:t>“Wet/cold” : cardiogenic shock.</a:t>
            </a:r>
            <a:endParaRPr lang="en-US" dirty="0">
              <a:latin typeface="Times New Roman" charset="0"/>
              <a:ea typeface="Times New Roman" charset="0"/>
              <a:cs typeface="Times New Roman" charset="0"/>
            </a:endParaRPr>
          </a:p>
          <a:p>
            <a:endParaRPr lang="en-US" dirty="0"/>
          </a:p>
        </p:txBody>
      </p:sp>
      <p:sp>
        <p:nvSpPr>
          <p:cNvPr id="2" name="Down Arrow 1"/>
          <p:cNvSpPr/>
          <p:nvPr/>
        </p:nvSpPr>
        <p:spPr>
          <a:xfrm>
            <a:off x="6022428" y="987972"/>
            <a:ext cx="155088" cy="6707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6022428" y="2052083"/>
            <a:ext cx="155088" cy="691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39226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275120467"/>
              </p:ext>
            </p:extLst>
          </p:nvPr>
        </p:nvGraphicFramePr>
        <p:xfrm>
          <a:off x="889000" y="254000"/>
          <a:ext cx="10693400" cy="588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260600" y="3352800"/>
            <a:ext cx="3100721" cy="707886"/>
          </a:xfrm>
          <a:prstGeom prst="rect">
            <a:avLst/>
          </a:prstGeom>
          <a:noFill/>
        </p:spPr>
        <p:txBody>
          <a:bodyPr wrap="none" rtlCol="0">
            <a:spAutoFit/>
          </a:bodyPr>
          <a:lstStyle/>
          <a:p>
            <a:r>
              <a:rPr lang="en-US" dirty="0" smtClean="0"/>
              <a:t>                     </a:t>
            </a:r>
            <a:r>
              <a:rPr lang="en-US" sz="2000" b="1" dirty="0" smtClean="0"/>
              <a:t>YES </a:t>
            </a:r>
          </a:p>
          <a:p>
            <a:r>
              <a:rPr lang="en-US" sz="2000" b="1" dirty="0" smtClean="0"/>
              <a:t>(95% OF ALL AHF patients )</a:t>
            </a:r>
            <a:r>
              <a:rPr lang="en-US" dirty="0" smtClean="0"/>
              <a:t> </a:t>
            </a:r>
            <a:endParaRPr lang="en-US" dirty="0"/>
          </a:p>
        </p:txBody>
      </p:sp>
      <p:sp>
        <p:nvSpPr>
          <p:cNvPr id="5" name="TextBox 4"/>
          <p:cNvSpPr txBox="1"/>
          <p:nvPr/>
        </p:nvSpPr>
        <p:spPr>
          <a:xfrm>
            <a:off x="7048500" y="3313043"/>
            <a:ext cx="2991973" cy="707886"/>
          </a:xfrm>
          <a:prstGeom prst="rect">
            <a:avLst/>
          </a:prstGeom>
          <a:noFill/>
        </p:spPr>
        <p:txBody>
          <a:bodyPr wrap="none" rtlCol="0">
            <a:spAutoFit/>
          </a:bodyPr>
          <a:lstStyle/>
          <a:p>
            <a:r>
              <a:rPr lang="en-US" dirty="0" smtClean="0"/>
              <a:t>               </a:t>
            </a:r>
            <a:r>
              <a:rPr lang="en-US" sz="2000" b="1" dirty="0" smtClean="0">
                <a:latin typeface="Times New Roman" charset="0"/>
                <a:ea typeface="Times New Roman" charset="0"/>
                <a:cs typeface="Times New Roman" charset="0"/>
              </a:rPr>
              <a:t>NO</a:t>
            </a:r>
          </a:p>
          <a:p>
            <a:r>
              <a:rPr lang="en-US" sz="2000" b="1" dirty="0" smtClean="0">
                <a:latin typeface="Times New Roman" charset="0"/>
                <a:ea typeface="Times New Roman" charset="0"/>
                <a:cs typeface="Times New Roman" charset="0"/>
              </a:rPr>
              <a:t>( 5% of all AHF patients )</a:t>
            </a:r>
            <a:endParaRPr lang="en-US" sz="2000" b="1" dirty="0">
              <a:latin typeface="Times New Roman" charset="0"/>
              <a:ea typeface="Times New Roman" charset="0"/>
              <a:cs typeface="Times New Roman" charset="0"/>
            </a:endParaRPr>
          </a:p>
        </p:txBody>
      </p:sp>
      <p:sp>
        <p:nvSpPr>
          <p:cNvPr id="6" name="TextBox 5"/>
          <p:cNvSpPr txBox="1"/>
          <p:nvPr/>
        </p:nvSpPr>
        <p:spPr>
          <a:xfrm>
            <a:off x="8544486" y="1106031"/>
            <a:ext cx="3295454" cy="2246769"/>
          </a:xfrm>
          <a:prstGeom prst="rect">
            <a:avLst/>
          </a:prstGeom>
          <a:noFill/>
        </p:spPr>
        <p:txBody>
          <a:bodyPr wrap="none" rtlCol="0">
            <a:spAutoFit/>
          </a:bodyPr>
          <a:lstStyle/>
          <a:p>
            <a:r>
              <a:rPr lang="en-US" sz="2000" b="1" dirty="0" smtClean="0">
                <a:latin typeface="Times New Roman" charset="0"/>
                <a:ea typeface="Times New Roman" charset="0"/>
                <a:cs typeface="Times New Roman" charset="0"/>
              </a:rPr>
              <a:t>CONGESTION AT REST ? </a:t>
            </a:r>
          </a:p>
          <a:p>
            <a:r>
              <a:rPr lang="en-US" sz="2000" dirty="0" smtClean="0">
                <a:latin typeface="Times New Roman" charset="0"/>
                <a:ea typeface="Times New Roman" charset="0"/>
                <a:cs typeface="Times New Roman" charset="0"/>
              </a:rPr>
              <a:t>Orthopnea</a:t>
            </a:r>
          </a:p>
          <a:p>
            <a:r>
              <a:rPr lang="en-US" sz="2000" dirty="0" smtClean="0">
                <a:latin typeface="Times New Roman" charset="0"/>
                <a:ea typeface="Times New Roman" charset="0"/>
                <a:cs typeface="Times New Roman" charset="0"/>
              </a:rPr>
              <a:t>Elevated JVP</a:t>
            </a:r>
          </a:p>
          <a:p>
            <a:r>
              <a:rPr lang="en-US" sz="2000" dirty="0" smtClean="0">
                <a:latin typeface="Times New Roman" charset="0"/>
                <a:ea typeface="Times New Roman" charset="0"/>
                <a:cs typeface="Times New Roman" charset="0"/>
              </a:rPr>
              <a:t>Pulmonary rales</a:t>
            </a:r>
          </a:p>
          <a:p>
            <a:r>
              <a:rPr lang="en-US" sz="2000" dirty="0" smtClean="0">
                <a:latin typeface="Times New Roman" charset="0"/>
                <a:ea typeface="Times New Roman" charset="0"/>
                <a:cs typeface="Times New Roman" charset="0"/>
              </a:rPr>
              <a:t>S3 gallop</a:t>
            </a:r>
          </a:p>
          <a:p>
            <a:r>
              <a:rPr lang="en-US" sz="2000" dirty="0" smtClean="0">
                <a:latin typeface="Times New Roman" charset="0"/>
                <a:ea typeface="Times New Roman" charset="0"/>
                <a:cs typeface="Times New Roman" charset="0"/>
              </a:rPr>
              <a:t>Edema</a:t>
            </a:r>
          </a:p>
          <a:p>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9962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847149044"/>
              </p:ext>
            </p:extLst>
          </p:nvPr>
        </p:nvGraphicFramePr>
        <p:xfrm>
          <a:off x="889000" y="254000"/>
          <a:ext cx="10693400" cy="588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413000" y="2044700"/>
            <a:ext cx="1981200" cy="523220"/>
          </a:xfrm>
          <a:prstGeom prst="rect">
            <a:avLst/>
          </a:prstGeom>
          <a:noFill/>
        </p:spPr>
        <p:txBody>
          <a:bodyPr wrap="square" rtlCol="0">
            <a:spAutoFit/>
          </a:bodyPr>
          <a:lstStyle/>
          <a:p>
            <a:r>
              <a:rPr lang="en-US" sz="2800" smtClean="0">
                <a:latin typeface="Times New Roman" charset="0"/>
                <a:ea typeface="Times New Roman" charset="0"/>
                <a:cs typeface="Times New Roman" charset="0"/>
              </a:rPr>
              <a:t>         </a:t>
            </a:r>
            <a:r>
              <a:rPr lang="en-US" sz="2800" b="1" smtClean="0">
                <a:latin typeface="Times New Roman" charset="0"/>
                <a:ea typeface="Times New Roman" charset="0"/>
                <a:cs typeface="Times New Roman" charset="0"/>
              </a:rPr>
              <a:t>YES</a:t>
            </a:r>
            <a:endParaRPr lang="en-US" sz="2800" b="1" dirty="0">
              <a:latin typeface="Times New Roman" charset="0"/>
              <a:ea typeface="Times New Roman" charset="0"/>
              <a:cs typeface="Times New Roman" charset="0"/>
            </a:endParaRPr>
          </a:p>
        </p:txBody>
      </p:sp>
      <p:sp>
        <p:nvSpPr>
          <p:cNvPr id="5" name="TextBox 4"/>
          <p:cNvSpPr txBox="1"/>
          <p:nvPr/>
        </p:nvSpPr>
        <p:spPr>
          <a:xfrm>
            <a:off x="7848600" y="1930400"/>
            <a:ext cx="787400" cy="523220"/>
          </a:xfrm>
          <a:prstGeom prst="rect">
            <a:avLst/>
          </a:prstGeom>
          <a:noFill/>
        </p:spPr>
        <p:txBody>
          <a:bodyPr wrap="square" rtlCol="0">
            <a:spAutoFit/>
          </a:bodyPr>
          <a:lstStyle/>
          <a:p>
            <a:r>
              <a:rPr lang="en-US" sz="2800" b="1" dirty="0" smtClean="0">
                <a:latin typeface="Times New Roman" charset="0"/>
                <a:ea typeface="Times New Roman" charset="0"/>
                <a:cs typeface="Times New Roman" charset="0"/>
              </a:rPr>
              <a:t>NO</a:t>
            </a:r>
            <a:endParaRPr lang="en-US" sz="2800" b="1" dirty="0">
              <a:latin typeface="Times New Roman" charset="0"/>
              <a:ea typeface="Times New Roman" charset="0"/>
              <a:cs typeface="Times New Roman" charset="0"/>
            </a:endParaRPr>
          </a:p>
        </p:txBody>
      </p:sp>
      <p:sp>
        <p:nvSpPr>
          <p:cNvPr id="6" name="TextBox 5"/>
          <p:cNvSpPr txBox="1"/>
          <p:nvPr/>
        </p:nvSpPr>
        <p:spPr>
          <a:xfrm>
            <a:off x="3602747" y="4814894"/>
            <a:ext cx="4639553" cy="1323439"/>
          </a:xfrm>
          <a:prstGeom prst="rect">
            <a:avLst/>
          </a:prstGeom>
          <a:noFill/>
        </p:spPr>
        <p:txBody>
          <a:bodyPr wrap="square" rtlCol="0">
            <a:spAutoFit/>
          </a:bodyPr>
          <a:lstStyle/>
          <a:p>
            <a:r>
              <a:rPr lang="en-US" sz="2000" b="1" dirty="0" smtClean="0">
                <a:latin typeface="Times New Roman" charset="0"/>
                <a:ea typeface="Times New Roman" charset="0"/>
                <a:cs typeface="Times New Roman" charset="0"/>
              </a:rPr>
              <a:t>        LOW PERFUSION AT REST ?</a:t>
            </a:r>
          </a:p>
          <a:p>
            <a:r>
              <a:rPr lang="en-US" sz="2000" dirty="0" smtClean="0">
                <a:latin typeface="Times New Roman" charset="0"/>
                <a:ea typeface="Times New Roman" charset="0"/>
                <a:cs typeface="Times New Roman" charset="0"/>
              </a:rPr>
              <a:t>        Narrow pulse pressure </a:t>
            </a:r>
          </a:p>
          <a:p>
            <a:r>
              <a:rPr lang="en-US" sz="2000" dirty="0" smtClean="0">
                <a:latin typeface="Times New Roman" charset="0"/>
                <a:ea typeface="Times New Roman" charset="0"/>
                <a:cs typeface="Times New Roman" charset="0"/>
              </a:rPr>
              <a:t>        Cool </a:t>
            </a:r>
            <a:r>
              <a:rPr lang="en-US" sz="2000" dirty="0" err="1" smtClean="0">
                <a:latin typeface="Times New Roman" charset="0"/>
                <a:ea typeface="Times New Roman" charset="0"/>
                <a:cs typeface="Times New Roman" charset="0"/>
              </a:rPr>
              <a:t>extremeties</a:t>
            </a:r>
            <a:r>
              <a:rPr lang="en-US" sz="2000" dirty="0" smtClean="0">
                <a:latin typeface="Times New Roman" charset="0"/>
                <a:ea typeface="Times New Roman" charset="0"/>
                <a:cs typeface="Times New Roman" charset="0"/>
              </a:rPr>
              <a:t> </a:t>
            </a:r>
          </a:p>
          <a:p>
            <a:r>
              <a:rPr lang="en-US" sz="2000" dirty="0" smtClean="0">
                <a:latin typeface="Times New Roman" charset="0"/>
                <a:ea typeface="Times New Roman" charset="0"/>
                <a:cs typeface="Times New Roman" charset="0"/>
              </a:rPr>
              <a:t>        hypotension</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931027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047198436"/>
              </p:ext>
            </p:extLst>
          </p:nvPr>
        </p:nvGraphicFramePr>
        <p:xfrm>
          <a:off x="609600" y="279400"/>
          <a:ext cx="10795000" cy="5858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9"/>
          <p:cNvSpPr/>
          <p:nvPr/>
        </p:nvSpPr>
        <p:spPr>
          <a:xfrm>
            <a:off x="3695700" y="1689100"/>
            <a:ext cx="215900" cy="825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407400" y="1689100"/>
            <a:ext cx="203200" cy="825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530600" y="4191000"/>
            <a:ext cx="292100" cy="622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38989" y="4998763"/>
            <a:ext cx="1875322" cy="954107"/>
          </a:xfrm>
          <a:prstGeom prst="rect">
            <a:avLst/>
          </a:prstGeom>
          <a:noFill/>
        </p:spPr>
        <p:txBody>
          <a:bodyPr wrap="none" rtlCol="0">
            <a:spAutoFit/>
          </a:bodyPr>
          <a:lstStyle/>
          <a:p>
            <a:r>
              <a:rPr lang="en-US" sz="2800" b="1" dirty="0" smtClean="0"/>
              <a:t>Vasodilator</a:t>
            </a:r>
          </a:p>
          <a:p>
            <a:r>
              <a:rPr lang="en-US" sz="2800" b="1" dirty="0" smtClean="0"/>
              <a:t>diuretic</a:t>
            </a:r>
            <a:endParaRPr lang="en-US" sz="2800" b="1" dirty="0"/>
          </a:p>
        </p:txBody>
      </p:sp>
      <p:sp>
        <p:nvSpPr>
          <p:cNvPr id="16" name="Down Arrow 15"/>
          <p:cNvSpPr/>
          <p:nvPr/>
        </p:nvSpPr>
        <p:spPr>
          <a:xfrm>
            <a:off x="8509000" y="4330700"/>
            <a:ext cx="215900" cy="66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952252" y="5106883"/>
            <a:ext cx="1742978" cy="1015663"/>
          </a:xfrm>
          <a:prstGeom prst="rect">
            <a:avLst/>
          </a:prstGeom>
          <a:noFill/>
        </p:spPr>
        <p:txBody>
          <a:bodyPr wrap="none" rtlCol="0">
            <a:spAutoFit/>
          </a:bodyPr>
          <a:lstStyle/>
          <a:p>
            <a:r>
              <a:rPr lang="en-US" sz="2000" b="1" dirty="0" smtClean="0"/>
              <a:t>Diuretic</a:t>
            </a:r>
          </a:p>
          <a:p>
            <a:r>
              <a:rPr lang="en-US" sz="2000" b="1" dirty="0" smtClean="0"/>
              <a:t>Vasodilator</a:t>
            </a:r>
          </a:p>
          <a:p>
            <a:r>
              <a:rPr lang="en-US" sz="2000" b="1" dirty="0" err="1" smtClean="0"/>
              <a:t>ultrafilteration</a:t>
            </a:r>
            <a:endParaRPr lang="en-US" sz="2000" b="1" dirty="0"/>
          </a:p>
        </p:txBody>
      </p:sp>
    </p:spTree>
    <p:extLst>
      <p:ext uri="{BB962C8B-B14F-4D97-AF65-F5344CB8AC3E}">
        <p14:creationId xmlns:p14="http://schemas.microsoft.com/office/powerpoint/2010/main" xmlns="" val="1194472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95301" y="338946"/>
            <a:ext cx="10891328" cy="5964766"/>
            <a:chOff x="-3253537" y="-1802645"/>
            <a:chExt cx="13728375" cy="7404425"/>
          </a:xfrm>
        </p:grpSpPr>
        <p:sp>
          <p:nvSpPr>
            <p:cNvPr id="10" name="Rounded Rectangle 9"/>
            <p:cNvSpPr/>
            <p:nvPr/>
          </p:nvSpPr>
          <p:spPr>
            <a:xfrm>
              <a:off x="-3253537" y="-1802645"/>
              <a:ext cx="13728375" cy="7404425"/>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224125" y="-1245457"/>
              <a:ext cx="6773051" cy="10400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u="sng" kern="1200" dirty="0" smtClean="0">
                  <a:latin typeface="Times New Roman" charset="0"/>
                  <a:ea typeface="Times New Roman" charset="0"/>
                  <a:cs typeface="Times New Roman" charset="0"/>
                </a:rPr>
                <a:t>Wet and cold patients</a:t>
              </a:r>
            </a:p>
            <a:p>
              <a:pPr lvl="0" algn="ctr" defTabSz="1244600">
                <a:lnSpc>
                  <a:spcPct val="90000"/>
                </a:lnSpc>
                <a:spcBef>
                  <a:spcPct val="0"/>
                </a:spcBef>
                <a:spcAft>
                  <a:spcPct val="35000"/>
                </a:spcAft>
              </a:pPr>
              <a:r>
                <a:rPr lang="en-US" sz="2800" b="1" u="sng" dirty="0" smtClean="0">
                  <a:latin typeface="Times New Roman" charset="0"/>
                  <a:ea typeface="Times New Roman" charset="0"/>
                  <a:cs typeface="Times New Roman" charset="0"/>
                </a:rPr>
                <a:t>Systolic BP &lt; 90 mmHg</a:t>
              </a:r>
              <a:endParaRPr lang="en-US" sz="2800" b="1" u="sng" kern="1200" dirty="0" smtClean="0">
                <a:latin typeface="Times New Roman" charset="0"/>
                <a:ea typeface="Times New Roman" charset="0"/>
                <a:cs typeface="Times New Roman" charset="0"/>
              </a:endParaRPr>
            </a:p>
            <a:p>
              <a:pPr lvl="0" algn="ctr" defTabSz="1244600">
                <a:lnSpc>
                  <a:spcPct val="90000"/>
                </a:lnSpc>
                <a:spcBef>
                  <a:spcPct val="0"/>
                </a:spcBef>
                <a:spcAft>
                  <a:spcPct val="35000"/>
                </a:spcAft>
              </a:pPr>
              <a:endParaRPr lang="en-US" sz="2800" b="1" kern="1200" dirty="0">
                <a:latin typeface="Times New Roman" charset="0"/>
                <a:ea typeface="Times New Roman" charset="0"/>
                <a:cs typeface="Times New Roman" charset="0"/>
              </a:endParaRPr>
            </a:p>
          </p:txBody>
        </p:sp>
      </p:grpSp>
      <p:sp>
        <p:nvSpPr>
          <p:cNvPr id="16" name="Down Arrow 15"/>
          <p:cNvSpPr/>
          <p:nvPr/>
        </p:nvSpPr>
        <p:spPr>
          <a:xfrm>
            <a:off x="3606800" y="1763303"/>
            <a:ext cx="228600" cy="622300"/>
          </a:xfrm>
          <a:prstGeom prst="downArrow">
            <a:avLst>
              <a:gd name="adj1" fmla="val 50000"/>
              <a:gd name="adj2" fmla="val 47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713139" y="2514560"/>
            <a:ext cx="3768963" cy="3232197"/>
            <a:chOff x="1071758" y="2279963"/>
            <a:chExt cx="3768963" cy="1830269"/>
          </a:xfrm>
        </p:grpSpPr>
        <p:sp>
          <p:nvSpPr>
            <p:cNvPr id="18" name="Rounded Rectangle 17"/>
            <p:cNvSpPr/>
            <p:nvPr/>
          </p:nvSpPr>
          <p:spPr>
            <a:xfrm flipH="1">
              <a:off x="1071758" y="2279963"/>
              <a:ext cx="3374500" cy="1830269"/>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r>
                <a:rPr lang="en-US" sz="2000" dirty="0" smtClean="0">
                  <a:latin typeface="Times New Roman" charset="0"/>
                  <a:ea typeface="Times New Roman" charset="0"/>
                  <a:cs typeface="Times New Roman" charset="0"/>
                </a:rPr>
                <a:t>1).INOTROPIC AGENTS</a:t>
              </a:r>
            </a:p>
            <a:p>
              <a:r>
                <a:rPr lang="en-US" sz="2000" dirty="0" smtClean="0">
                  <a:latin typeface="Times New Roman" charset="0"/>
                  <a:ea typeface="Times New Roman" charset="0"/>
                  <a:cs typeface="Times New Roman" charset="0"/>
                </a:rPr>
                <a:t>2).CONSIDER VASOPRESSIN in refractory cases</a:t>
              </a:r>
            </a:p>
            <a:p>
              <a:r>
                <a:rPr lang="en-US" sz="2000" dirty="0" smtClean="0">
                  <a:latin typeface="Times New Roman" charset="0"/>
                  <a:ea typeface="Times New Roman" charset="0"/>
                  <a:cs typeface="Times New Roman" charset="0"/>
                </a:rPr>
                <a:t>3).DIURETIC ( when perfusion corrected )</a:t>
              </a:r>
            </a:p>
            <a:p>
              <a:r>
                <a:rPr lang="en-US" sz="2000" dirty="0" smtClean="0">
                  <a:latin typeface="Times New Roman" charset="0"/>
                  <a:ea typeface="Times New Roman" charset="0"/>
                  <a:cs typeface="Times New Roman" charset="0"/>
                </a:rPr>
                <a:t>4).Consider </a:t>
              </a:r>
              <a:r>
                <a:rPr lang="en-US" sz="2000" b="1" dirty="0" smtClean="0">
                  <a:latin typeface="Times New Roman" charset="0"/>
                  <a:ea typeface="Times New Roman" charset="0"/>
                  <a:cs typeface="Times New Roman" charset="0"/>
                </a:rPr>
                <a:t>mechanical circulatory support </a:t>
              </a:r>
              <a:r>
                <a:rPr lang="en-US" sz="2000" dirty="0" smtClean="0">
                  <a:latin typeface="Times New Roman" charset="0"/>
                  <a:ea typeface="Times New Roman" charset="0"/>
                  <a:cs typeface="Times New Roman" charset="0"/>
                </a:rPr>
                <a:t>if no response to drugs </a:t>
              </a:r>
            </a:p>
            <a:p>
              <a:endParaRPr lang="en-US" dirty="0" smtClean="0"/>
            </a:p>
            <a:p>
              <a:endParaRPr lang="en-US" dirty="0"/>
            </a:p>
          </p:txBody>
        </p:sp>
        <p:sp>
          <p:nvSpPr>
            <p:cNvPr id="19" name="Rounded Rectangle 4"/>
            <p:cNvSpPr/>
            <p:nvPr/>
          </p:nvSpPr>
          <p:spPr>
            <a:xfrm>
              <a:off x="1547317" y="2453549"/>
              <a:ext cx="3293404" cy="1303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 </a:t>
              </a:r>
              <a:endParaRPr lang="en-US" sz="2000" b="1" kern="1200" dirty="0"/>
            </a:p>
          </p:txBody>
        </p:sp>
      </p:grpSp>
      <p:sp>
        <p:nvSpPr>
          <p:cNvPr id="20" name="TextBox 19"/>
          <p:cNvSpPr txBox="1"/>
          <p:nvPr/>
        </p:nvSpPr>
        <p:spPr>
          <a:xfrm>
            <a:off x="2616200" y="1485900"/>
            <a:ext cx="784189" cy="461665"/>
          </a:xfrm>
          <a:prstGeom prst="rect">
            <a:avLst/>
          </a:prstGeom>
          <a:noFill/>
        </p:spPr>
        <p:txBody>
          <a:bodyPr wrap="none" rtlCol="0">
            <a:spAutoFit/>
          </a:bodyPr>
          <a:lstStyle/>
          <a:p>
            <a:r>
              <a:rPr lang="en-US" sz="2400" b="1" dirty="0" smtClean="0">
                <a:latin typeface="Times New Roman" charset="0"/>
                <a:ea typeface="Times New Roman" charset="0"/>
                <a:cs typeface="Times New Roman" charset="0"/>
              </a:rPr>
              <a:t>YES</a:t>
            </a:r>
            <a:endParaRPr lang="en-US" sz="2400" b="1" dirty="0">
              <a:latin typeface="Times New Roman" charset="0"/>
              <a:ea typeface="Times New Roman" charset="0"/>
              <a:cs typeface="Times New Roman" charset="0"/>
            </a:endParaRPr>
          </a:p>
        </p:txBody>
      </p:sp>
      <p:sp>
        <p:nvSpPr>
          <p:cNvPr id="21" name="Down Arrow 20"/>
          <p:cNvSpPr/>
          <p:nvPr/>
        </p:nvSpPr>
        <p:spPr>
          <a:xfrm>
            <a:off x="7823200" y="1813123"/>
            <a:ext cx="228600" cy="622300"/>
          </a:xfrm>
          <a:prstGeom prst="downArrow">
            <a:avLst>
              <a:gd name="adj1" fmla="val 50000"/>
              <a:gd name="adj2" fmla="val 47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7393042" y="2549754"/>
            <a:ext cx="3324115" cy="1580904"/>
            <a:chOff x="6531119" y="2330704"/>
            <a:chExt cx="3324115" cy="1580904"/>
          </a:xfrm>
        </p:grpSpPr>
        <p:sp>
          <p:nvSpPr>
            <p:cNvPr id="26" name="Rounded Rectangle 25"/>
            <p:cNvSpPr/>
            <p:nvPr/>
          </p:nvSpPr>
          <p:spPr>
            <a:xfrm>
              <a:off x="6531119" y="2330704"/>
              <a:ext cx="3324115" cy="158090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7" name="Rounded Rectangle 4"/>
            <p:cNvSpPr/>
            <p:nvPr/>
          </p:nvSpPr>
          <p:spPr>
            <a:xfrm>
              <a:off x="6577422" y="2377007"/>
              <a:ext cx="3231509" cy="1534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dirty="0" smtClean="0">
                  <a:latin typeface="Times New Roman" charset="0"/>
                  <a:ea typeface="Times New Roman" charset="0"/>
                  <a:cs typeface="Times New Roman" charset="0"/>
                </a:rPr>
                <a:t>1).VASODILATOR</a:t>
              </a:r>
            </a:p>
            <a:p>
              <a:pPr lvl="0" algn="ctr" defTabSz="889000">
                <a:lnSpc>
                  <a:spcPct val="90000"/>
                </a:lnSpc>
                <a:spcBef>
                  <a:spcPct val="0"/>
                </a:spcBef>
                <a:spcAft>
                  <a:spcPct val="35000"/>
                </a:spcAft>
              </a:pPr>
              <a:r>
                <a:rPr lang="en-US" sz="2000" b="1" dirty="0" smtClean="0">
                  <a:latin typeface="Times New Roman" charset="0"/>
                  <a:ea typeface="Times New Roman" charset="0"/>
                  <a:cs typeface="Times New Roman" charset="0"/>
                </a:rPr>
                <a:t>2).DIURETIC</a:t>
              </a:r>
            </a:p>
            <a:p>
              <a:pPr lvl="0" algn="ctr" defTabSz="889000">
                <a:lnSpc>
                  <a:spcPct val="90000"/>
                </a:lnSpc>
                <a:spcBef>
                  <a:spcPct val="0"/>
                </a:spcBef>
                <a:spcAft>
                  <a:spcPct val="35000"/>
                </a:spcAft>
              </a:pPr>
              <a:r>
                <a:rPr lang="en-US" sz="2000" b="1" dirty="0" smtClean="0">
                  <a:latin typeface="Times New Roman" charset="0"/>
                  <a:ea typeface="Times New Roman" charset="0"/>
                  <a:cs typeface="Times New Roman" charset="0"/>
                </a:rPr>
                <a:t>3).Consider inotropic agent in refractory cases </a:t>
              </a:r>
              <a:r>
                <a:rPr lang="en-US" sz="2000" b="1" kern="1200" dirty="0" smtClean="0">
                  <a:latin typeface="Times New Roman" charset="0"/>
                  <a:ea typeface="Times New Roman" charset="0"/>
                  <a:cs typeface="Times New Roman" charset="0"/>
                </a:rPr>
                <a:t> </a:t>
              </a:r>
              <a:endParaRPr lang="en-US" sz="2000" b="1" kern="1200" dirty="0">
                <a:latin typeface="Times New Roman" charset="0"/>
                <a:ea typeface="Times New Roman" charset="0"/>
                <a:cs typeface="Times New Roman" charset="0"/>
              </a:endParaRPr>
            </a:p>
          </p:txBody>
        </p:sp>
      </p:grpSp>
      <p:sp>
        <p:nvSpPr>
          <p:cNvPr id="28" name="TextBox 27"/>
          <p:cNvSpPr txBox="1"/>
          <p:nvPr/>
        </p:nvSpPr>
        <p:spPr>
          <a:xfrm>
            <a:off x="9004300" y="1601053"/>
            <a:ext cx="663964" cy="523220"/>
          </a:xfrm>
          <a:prstGeom prst="rect">
            <a:avLst/>
          </a:prstGeom>
          <a:noFill/>
        </p:spPr>
        <p:txBody>
          <a:bodyPr wrap="none" rtlCol="0">
            <a:spAutoFit/>
          </a:bodyPr>
          <a:lstStyle/>
          <a:p>
            <a:r>
              <a:rPr lang="en-US" sz="2800" b="1" dirty="0" smtClean="0"/>
              <a:t>NO</a:t>
            </a:r>
            <a:endParaRPr lang="en-US" sz="2800" b="1" dirty="0"/>
          </a:p>
        </p:txBody>
      </p:sp>
    </p:spTree>
    <p:extLst>
      <p:ext uri="{BB962C8B-B14F-4D97-AF65-F5344CB8AC3E}">
        <p14:creationId xmlns:p14="http://schemas.microsoft.com/office/powerpoint/2010/main" xmlns="" val="102375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56171" y="651933"/>
            <a:ext cx="10784458" cy="5858933"/>
            <a:chOff x="10541" y="0"/>
            <a:chExt cx="10784458" cy="5858933"/>
          </a:xfrm>
        </p:grpSpPr>
        <p:sp>
          <p:nvSpPr>
            <p:cNvPr id="4" name="Rounded Rectangle 3"/>
            <p:cNvSpPr/>
            <p:nvPr/>
          </p:nvSpPr>
          <p:spPr>
            <a:xfrm>
              <a:off x="10541" y="0"/>
              <a:ext cx="10784458" cy="5858933"/>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5" name="Rounded Rectangle 4"/>
            <p:cNvSpPr/>
            <p:nvPr/>
          </p:nvSpPr>
          <p:spPr>
            <a:xfrm>
              <a:off x="10541" y="0"/>
              <a:ext cx="10784458" cy="17576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u="sng" dirty="0" smtClean="0">
                  <a:latin typeface="Times New Roman" charset="0"/>
                  <a:ea typeface="Times New Roman" charset="0"/>
                  <a:cs typeface="Times New Roman" charset="0"/>
                </a:rPr>
                <a:t>DRY AND COLD </a:t>
              </a:r>
              <a:endParaRPr lang="en-US" sz="2800" b="1" u="sng" kern="1200" dirty="0" smtClean="0">
                <a:latin typeface="Times New Roman" charset="0"/>
                <a:ea typeface="Times New Roman" charset="0"/>
                <a:cs typeface="Times New Roman" charset="0"/>
              </a:endParaRPr>
            </a:p>
            <a:p>
              <a:pPr lvl="0" algn="ctr" defTabSz="1244600">
                <a:lnSpc>
                  <a:spcPct val="90000"/>
                </a:lnSpc>
                <a:spcBef>
                  <a:spcPct val="0"/>
                </a:spcBef>
                <a:spcAft>
                  <a:spcPct val="35000"/>
                </a:spcAft>
              </a:pPr>
              <a:r>
                <a:rPr lang="en-US" sz="2800" b="1" kern="1200" dirty="0" smtClean="0">
                  <a:latin typeface="Times New Roman" charset="0"/>
                  <a:ea typeface="Times New Roman" charset="0"/>
                  <a:cs typeface="Times New Roman" charset="0"/>
                </a:rPr>
                <a:t>(</a:t>
              </a:r>
              <a:r>
                <a:rPr lang="en-US" sz="2800" b="1" dirty="0" smtClean="0">
                  <a:latin typeface="Times New Roman" charset="0"/>
                  <a:ea typeface="Times New Roman" charset="0"/>
                  <a:cs typeface="Times New Roman" charset="0"/>
                </a:rPr>
                <a:t>HYPOPERFUSED AND HYPOVOLEMIC </a:t>
              </a:r>
              <a:r>
                <a:rPr lang="en-US" sz="2800" b="1" kern="1200" dirty="0" smtClean="0">
                  <a:latin typeface="Times New Roman" charset="0"/>
                  <a:ea typeface="Times New Roman" charset="0"/>
                  <a:cs typeface="Times New Roman" charset="0"/>
                </a:rPr>
                <a:t>) </a:t>
              </a:r>
              <a:endParaRPr lang="en-US" sz="2800" b="1" kern="1200" dirty="0">
                <a:latin typeface="Times New Roman" charset="0"/>
                <a:ea typeface="Times New Roman" charset="0"/>
                <a:cs typeface="Times New Roman" charset="0"/>
              </a:endParaRPr>
            </a:p>
          </p:txBody>
        </p:sp>
      </p:grpSp>
      <p:sp>
        <p:nvSpPr>
          <p:cNvPr id="6" name="Down Arrow 5"/>
          <p:cNvSpPr/>
          <p:nvPr/>
        </p:nvSpPr>
        <p:spPr>
          <a:xfrm>
            <a:off x="6096000" y="22733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0500" y="3848100"/>
            <a:ext cx="7741203" cy="1200329"/>
          </a:xfrm>
          <a:prstGeom prst="rect">
            <a:avLst/>
          </a:prstGeom>
          <a:noFill/>
        </p:spPr>
        <p:txBody>
          <a:bodyPr wrap="square" rtlCol="0">
            <a:spAutoFit/>
          </a:bodyPr>
          <a:lstStyle/>
          <a:p>
            <a:r>
              <a:rPr lang="en-US" sz="2400" b="1" dirty="0" smtClean="0">
                <a:latin typeface="Times New Roman" charset="0"/>
                <a:ea typeface="Times New Roman" charset="0"/>
                <a:cs typeface="Times New Roman" charset="0"/>
              </a:rPr>
              <a:t>CONSIDER FLUID CHALLENGE </a:t>
            </a:r>
          </a:p>
          <a:p>
            <a:r>
              <a:rPr lang="en-US" sz="2400" b="1" dirty="0" smtClean="0">
                <a:latin typeface="Times New Roman" charset="0"/>
                <a:ea typeface="Times New Roman" charset="0"/>
                <a:cs typeface="Times New Roman" charset="0"/>
              </a:rPr>
              <a:t>CONSIDER INOTROPIC AGENT IF STILL HYPOPERFUSED </a:t>
            </a:r>
            <a:endParaRPr lang="en-US" sz="2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283324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56171" y="626533"/>
            <a:ext cx="10784458" cy="5858933"/>
            <a:chOff x="10541" y="0"/>
            <a:chExt cx="10784458" cy="5858933"/>
          </a:xfrm>
        </p:grpSpPr>
        <p:sp>
          <p:nvSpPr>
            <p:cNvPr id="4" name="Rounded Rectangle 3"/>
            <p:cNvSpPr/>
            <p:nvPr/>
          </p:nvSpPr>
          <p:spPr>
            <a:xfrm>
              <a:off x="10541" y="0"/>
              <a:ext cx="10784458" cy="5858933"/>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5" name="Rounded Rectangle 4"/>
            <p:cNvSpPr/>
            <p:nvPr/>
          </p:nvSpPr>
          <p:spPr>
            <a:xfrm>
              <a:off x="10541" y="0"/>
              <a:ext cx="10784458" cy="17576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u="sng" dirty="0" smtClean="0">
                  <a:latin typeface="Times New Roman" charset="0"/>
                  <a:ea typeface="Times New Roman" charset="0"/>
                  <a:cs typeface="Times New Roman" charset="0"/>
                </a:rPr>
                <a:t>DRY AND WARM</a:t>
              </a:r>
              <a:endParaRPr lang="en-US" sz="2800" b="1" u="sng" kern="1200" dirty="0" smtClean="0">
                <a:latin typeface="Times New Roman" charset="0"/>
                <a:ea typeface="Times New Roman" charset="0"/>
                <a:cs typeface="Times New Roman" charset="0"/>
              </a:endParaRPr>
            </a:p>
            <a:p>
              <a:pPr lvl="0" algn="ctr" defTabSz="1244600">
                <a:lnSpc>
                  <a:spcPct val="90000"/>
                </a:lnSpc>
                <a:spcBef>
                  <a:spcPct val="0"/>
                </a:spcBef>
                <a:spcAft>
                  <a:spcPct val="35000"/>
                </a:spcAft>
              </a:pPr>
              <a:r>
                <a:rPr lang="en-US" sz="2800" b="1" kern="1200" dirty="0" smtClean="0">
                  <a:latin typeface="Times New Roman" charset="0"/>
                  <a:ea typeface="Times New Roman" charset="0"/>
                  <a:cs typeface="Times New Roman" charset="0"/>
                </a:rPr>
                <a:t>(</a:t>
              </a:r>
              <a:r>
                <a:rPr lang="en-US" sz="2800" b="1" dirty="0" smtClean="0">
                  <a:latin typeface="Times New Roman" charset="0"/>
                  <a:ea typeface="Times New Roman" charset="0"/>
                  <a:cs typeface="Times New Roman" charset="0"/>
                </a:rPr>
                <a:t>ADEQUATELY PERFUSED  - COMPENSATED </a:t>
              </a:r>
              <a:r>
                <a:rPr lang="en-US" sz="2800" b="1" kern="1200" dirty="0" smtClean="0">
                  <a:latin typeface="Times New Roman" charset="0"/>
                  <a:ea typeface="Times New Roman" charset="0"/>
                  <a:cs typeface="Times New Roman" charset="0"/>
                </a:rPr>
                <a:t>) </a:t>
              </a:r>
              <a:endParaRPr lang="en-US" sz="2800" b="1" kern="1200" dirty="0">
                <a:latin typeface="Times New Roman" charset="0"/>
                <a:ea typeface="Times New Roman" charset="0"/>
                <a:cs typeface="Times New Roman" charset="0"/>
              </a:endParaRPr>
            </a:p>
          </p:txBody>
        </p:sp>
      </p:grpSp>
      <p:sp>
        <p:nvSpPr>
          <p:cNvPr id="6" name="Down Arrow 5"/>
          <p:cNvSpPr/>
          <p:nvPr/>
        </p:nvSpPr>
        <p:spPr>
          <a:xfrm>
            <a:off x="6172200" y="2184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16400" y="3560421"/>
            <a:ext cx="4598246" cy="523220"/>
          </a:xfrm>
          <a:prstGeom prst="rect">
            <a:avLst/>
          </a:prstGeom>
          <a:noFill/>
        </p:spPr>
        <p:txBody>
          <a:bodyPr wrap="none" rtlCol="0">
            <a:spAutoFit/>
          </a:bodyPr>
          <a:lstStyle/>
          <a:p>
            <a:r>
              <a:rPr lang="en-US" sz="2800" b="1" dirty="0" smtClean="0">
                <a:latin typeface="Times New Roman" charset="0"/>
                <a:ea typeface="Times New Roman" charset="0"/>
                <a:cs typeface="Times New Roman" charset="0"/>
              </a:rPr>
              <a:t>ADJUST ORAL THERAPY </a:t>
            </a:r>
            <a:endParaRPr lang="en-US" sz="28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46901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57160" cy="467995"/>
          </a:xfrm>
        </p:spPr>
        <p:txBody>
          <a:bodyPr>
            <a:normAutofit fontScale="90000"/>
          </a:bodyPr>
          <a:lstStyle/>
          <a:p>
            <a:r>
              <a:rPr lang="en-US" b="1" u="sng" dirty="0" smtClean="0">
                <a:latin typeface="Times New Roman" charset="0"/>
                <a:ea typeface="Times New Roman" charset="0"/>
                <a:cs typeface="Times New Roman" charset="0"/>
              </a:rPr>
              <a:t>CONTENT</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924560"/>
            <a:ext cx="10515600" cy="5252403"/>
          </a:xfrm>
        </p:spPr>
        <p:txBody>
          <a:bodyPr>
            <a:normAutofit fontScale="92500" lnSpcReduction="20000"/>
          </a:bodyPr>
          <a:lstStyle/>
          <a:p>
            <a:r>
              <a:rPr lang="en-US" sz="3000" dirty="0" smtClean="0">
                <a:latin typeface="Times New Roman" charset="0"/>
                <a:ea typeface="Times New Roman" charset="0"/>
                <a:cs typeface="Times New Roman" charset="0"/>
              </a:rPr>
              <a:t>Definition</a:t>
            </a:r>
          </a:p>
          <a:p>
            <a:r>
              <a:rPr lang="en-US" sz="3000" dirty="0" smtClean="0">
                <a:latin typeface="Times New Roman" charset="0"/>
                <a:ea typeface="Times New Roman" charset="0"/>
                <a:cs typeface="Times New Roman" charset="0"/>
              </a:rPr>
              <a:t>Etiology</a:t>
            </a:r>
          </a:p>
          <a:p>
            <a:r>
              <a:rPr lang="en-US" sz="3000" dirty="0" smtClean="0">
                <a:latin typeface="Times New Roman" charset="0"/>
                <a:ea typeface="Times New Roman" charset="0"/>
                <a:cs typeface="Times New Roman" charset="0"/>
              </a:rPr>
              <a:t>Classification</a:t>
            </a:r>
          </a:p>
          <a:p>
            <a:r>
              <a:rPr lang="en-US" sz="3000" dirty="0" smtClean="0">
                <a:latin typeface="Times New Roman" charset="0"/>
                <a:ea typeface="Times New Roman" charset="0"/>
                <a:cs typeface="Times New Roman" charset="0"/>
              </a:rPr>
              <a:t>Presentation and assessment </a:t>
            </a:r>
          </a:p>
          <a:p>
            <a:r>
              <a:rPr lang="en-US" sz="3000" dirty="0" smtClean="0">
                <a:latin typeface="Times New Roman" charset="0"/>
                <a:ea typeface="Times New Roman" charset="0"/>
                <a:cs typeface="Times New Roman" charset="0"/>
              </a:rPr>
              <a:t>Approach : </a:t>
            </a:r>
          </a:p>
          <a:p>
            <a:pPr marL="0" indent="0">
              <a:buNone/>
            </a:pPr>
            <a:r>
              <a:rPr lang="en-US" sz="3000" dirty="0">
                <a:latin typeface="Times New Roman" charset="0"/>
                <a:ea typeface="Times New Roman" charset="0"/>
                <a:cs typeface="Times New Roman" charset="0"/>
              </a:rPr>
              <a:t> </a:t>
            </a:r>
            <a:r>
              <a:rPr lang="en-US" sz="3000" dirty="0" smtClean="0">
                <a:latin typeface="Times New Roman" charset="0"/>
                <a:ea typeface="Times New Roman" charset="0"/>
                <a:cs typeface="Times New Roman" charset="0"/>
              </a:rPr>
              <a:t>   -   diagnosis </a:t>
            </a:r>
            <a:r>
              <a:rPr lang="mr-IN" sz="3000" dirty="0" smtClean="0">
                <a:latin typeface="Times New Roman" charset="0"/>
                <a:ea typeface="Times New Roman" charset="0"/>
                <a:cs typeface="Times New Roman" charset="0"/>
              </a:rPr>
              <a:t>–</a:t>
            </a:r>
            <a:r>
              <a:rPr lang="en-US" sz="3000" dirty="0" smtClean="0">
                <a:latin typeface="Times New Roman" charset="0"/>
                <a:ea typeface="Times New Roman" charset="0"/>
                <a:cs typeface="Times New Roman" charset="0"/>
              </a:rPr>
              <a:t> investigations</a:t>
            </a:r>
          </a:p>
          <a:p>
            <a:pPr marL="0" indent="0">
              <a:buNone/>
            </a:pPr>
            <a:r>
              <a:rPr lang="en-US" sz="3000" dirty="0">
                <a:latin typeface="Times New Roman" charset="0"/>
                <a:ea typeface="Times New Roman" charset="0"/>
                <a:cs typeface="Times New Roman" charset="0"/>
              </a:rPr>
              <a:t> </a:t>
            </a:r>
            <a:r>
              <a:rPr lang="en-US" sz="3000" dirty="0" smtClean="0">
                <a:latin typeface="Times New Roman" charset="0"/>
                <a:ea typeface="Times New Roman" charset="0"/>
                <a:cs typeface="Times New Roman" charset="0"/>
              </a:rPr>
              <a:t>   -   management </a:t>
            </a:r>
            <a:r>
              <a:rPr lang="mr-IN" sz="3000" dirty="0" smtClean="0">
                <a:latin typeface="Times New Roman" charset="0"/>
                <a:ea typeface="Times New Roman" charset="0"/>
                <a:cs typeface="Times New Roman" charset="0"/>
              </a:rPr>
              <a:t>–</a:t>
            </a:r>
            <a:endParaRPr lang="en-US" sz="3000" dirty="0" smtClean="0">
              <a:latin typeface="Times New Roman" charset="0"/>
              <a:ea typeface="Times New Roman" charset="0"/>
              <a:cs typeface="Times New Roman" charset="0"/>
            </a:endParaRPr>
          </a:p>
          <a:p>
            <a:pPr marL="0" indent="0">
              <a:buNone/>
            </a:pPr>
            <a:r>
              <a:rPr lang="en-US" sz="3000" dirty="0">
                <a:latin typeface="Times New Roman" charset="0"/>
                <a:ea typeface="Times New Roman" charset="0"/>
                <a:cs typeface="Times New Roman" charset="0"/>
              </a:rPr>
              <a:t> </a:t>
            </a:r>
            <a:r>
              <a:rPr lang="en-US" sz="3000" dirty="0" smtClean="0">
                <a:latin typeface="Times New Roman" charset="0"/>
                <a:ea typeface="Times New Roman" charset="0"/>
                <a:cs typeface="Times New Roman" charset="0"/>
              </a:rPr>
              <a:t>             &gt; guidelines</a:t>
            </a:r>
          </a:p>
          <a:p>
            <a:pPr marL="0" indent="0">
              <a:buNone/>
            </a:pPr>
            <a:r>
              <a:rPr lang="en-US" sz="3000" dirty="0">
                <a:latin typeface="Times New Roman" charset="0"/>
                <a:ea typeface="Times New Roman" charset="0"/>
                <a:cs typeface="Times New Roman" charset="0"/>
              </a:rPr>
              <a:t> </a:t>
            </a:r>
            <a:r>
              <a:rPr lang="en-US" sz="3000" dirty="0" smtClean="0">
                <a:latin typeface="Times New Roman" charset="0"/>
                <a:ea typeface="Times New Roman" charset="0"/>
                <a:cs typeface="Times New Roman" charset="0"/>
              </a:rPr>
              <a:t>             &gt; newer pharmacological therapy </a:t>
            </a:r>
          </a:p>
          <a:p>
            <a:pPr marL="0" indent="0">
              <a:buNone/>
            </a:pPr>
            <a:r>
              <a:rPr lang="en-US" sz="3000" dirty="0">
                <a:latin typeface="Times New Roman" charset="0"/>
                <a:ea typeface="Times New Roman" charset="0"/>
                <a:cs typeface="Times New Roman" charset="0"/>
              </a:rPr>
              <a:t> </a:t>
            </a:r>
            <a:r>
              <a:rPr lang="en-US" sz="3000" dirty="0" smtClean="0">
                <a:latin typeface="Times New Roman" charset="0"/>
                <a:ea typeface="Times New Roman" charset="0"/>
                <a:cs typeface="Times New Roman" charset="0"/>
              </a:rPr>
              <a:t>             &gt; Cardiac resynchronization therapy</a:t>
            </a:r>
          </a:p>
          <a:p>
            <a:pPr marL="0" indent="0">
              <a:buNone/>
            </a:pPr>
            <a:r>
              <a:rPr lang="en-US" sz="3000" dirty="0">
                <a:latin typeface="Times New Roman" charset="0"/>
                <a:ea typeface="Times New Roman" charset="0"/>
                <a:cs typeface="Times New Roman" charset="0"/>
              </a:rPr>
              <a:t> </a:t>
            </a:r>
            <a:r>
              <a:rPr lang="en-US" sz="3000" dirty="0" smtClean="0">
                <a:latin typeface="Times New Roman" charset="0"/>
                <a:ea typeface="Times New Roman" charset="0"/>
                <a:cs typeface="Times New Roman" charset="0"/>
              </a:rPr>
              <a:t>             &gt; mechanical support devices  </a:t>
            </a:r>
          </a:p>
          <a:p>
            <a:pPr marL="0" indent="0">
              <a:buNone/>
            </a:pPr>
            <a:r>
              <a:rPr lang="en-US" dirty="0"/>
              <a:t> </a:t>
            </a:r>
            <a:r>
              <a:rPr lang="en-US" dirty="0" smtClean="0"/>
              <a:t>         </a:t>
            </a:r>
          </a:p>
          <a:p>
            <a:endParaRPr lang="en-US" dirty="0" smtClean="0"/>
          </a:p>
          <a:p>
            <a:endParaRPr lang="en-US" dirty="0"/>
          </a:p>
        </p:txBody>
      </p:sp>
    </p:spTree>
    <p:extLst>
      <p:ext uri="{BB962C8B-B14F-4D97-AF65-F5344CB8AC3E}">
        <p14:creationId xmlns:p14="http://schemas.microsoft.com/office/powerpoint/2010/main" xmlns="" val="202006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charset="0"/>
                <a:ea typeface="Times New Roman" charset="0"/>
                <a:cs typeface="Times New Roman" charset="0"/>
              </a:rPr>
              <a:t>MANAGEMENT OF HEART FAILURE </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r>
              <a:rPr lang="en-US" sz="3200" dirty="0" smtClean="0">
                <a:latin typeface="Times New Roman" charset="0"/>
                <a:ea typeface="Times New Roman" charset="0"/>
                <a:cs typeface="Times New Roman" charset="0"/>
              </a:rPr>
              <a:t>1) GUIDELINE DIRECTED MEDICAL THERAPY ( GDMT )  </a:t>
            </a:r>
          </a:p>
          <a:p>
            <a:endParaRPr lang="en-US" sz="3200" dirty="0">
              <a:latin typeface="Times New Roman" charset="0"/>
              <a:ea typeface="Times New Roman" charset="0"/>
              <a:cs typeface="Times New Roman" charset="0"/>
            </a:endParaRPr>
          </a:p>
          <a:p>
            <a:r>
              <a:rPr lang="en-US" sz="3200" dirty="0" smtClean="0">
                <a:latin typeface="Times New Roman" charset="0"/>
                <a:ea typeface="Times New Roman" charset="0"/>
                <a:cs typeface="Times New Roman" charset="0"/>
              </a:rPr>
              <a:t>2) NEWER DRUGS </a:t>
            </a:r>
          </a:p>
          <a:p>
            <a:endParaRPr lang="en-US" sz="3200" dirty="0">
              <a:latin typeface="Times New Roman" charset="0"/>
              <a:ea typeface="Times New Roman" charset="0"/>
              <a:cs typeface="Times New Roman" charset="0"/>
            </a:endParaRPr>
          </a:p>
          <a:p>
            <a:r>
              <a:rPr lang="en-US" sz="3200" dirty="0" smtClean="0">
                <a:latin typeface="Times New Roman" charset="0"/>
                <a:ea typeface="Times New Roman" charset="0"/>
                <a:cs typeface="Times New Roman" charset="0"/>
              </a:rPr>
              <a:t>3) CRT AND MECHANICAL SUPPORT DEVICES </a:t>
            </a:r>
            <a:endParaRPr 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635561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8375"/>
          </a:xfrm>
        </p:spPr>
        <p:txBody>
          <a:bodyPr>
            <a:normAutofit/>
          </a:bodyPr>
          <a:lstStyle/>
          <a:p>
            <a:r>
              <a:rPr lang="en-US" sz="3200" b="1" u="sng" dirty="0" smtClean="0">
                <a:latin typeface="Times New Roman" charset="0"/>
                <a:ea typeface="Times New Roman" charset="0"/>
                <a:cs typeface="Times New Roman" charset="0"/>
              </a:rPr>
              <a:t>GUIDELINE DIRECTED MEDICAL THERAPY - GDMT</a:t>
            </a:r>
            <a:endParaRPr lang="en-US" sz="3200" b="1"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473200"/>
            <a:ext cx="10515600" cy="5181599"/>
          </a:xfrm>
        </p:spPr>
        <p:txBody>
          <a:bodyPr>
            <a:normAutofit/>
          </a:bodyPr>
          <a:lstStyle/>
          <a:p>
            <a:r>
              <a:rPr lang="en-US" dirty="0" smtClean="0"/>
              <a:t>The guidelines are organized into recommendations for each stage .</a:t>
            </a:r>
          </a:p>
          <a:p>
            <a:r>
              <a:rPr lang="en-US" dirty="0" smtClean="0"/>
              <a:t>Recommendations classify interventions into 3 classes of recommendations ( COR )</a:t>
            </a:r>
          </a:p>
          <a:p>
            <a:r>
              <a:rPr lang="en-US" b="1" dirty="0" smtClean="0"/>
              <a:t>CLASS I </a:t>
            </a:r>
            <a:r>
              <a:rPr lang="en-US" dirty="0" smtClean="0"/>
              <a:t>: STRONG </a:t>
            </a:r>
            <a:r>
              <a:rPr lang="mr-IN" dirty="0" smtClean="0"/>
              <a:t>–</a:t>
            </a:r>
            <a:r>
              <a:rPr lang="en-US" dirty="0" smtClean="0"/>
              <a:t> recommended /indicated ( benefit &gt; risk )</a:t>
            </a:r>
          </a:p>
          <a:p>
            <a:r>
              <a:rPr lang="en-US" b="1" dirty="0" smtClean="0"/>
              <a:t>CLASS IIa</a:t>
            </a:r>
            <a:r>
              <a:rPr lang="en-US" dirty="0" smtClean="0"/>
              <a:t> : MODERATE </a:t>
            </a:r>
            <a:r>
              <a:rPr lang="mr-IN" dirty="0" smtClean="0"/>
              <a:t>–</a:t>
            </a:r>
            <a:r>
              <a:rPr lang="en-US" dirty="0" smtClean="0"/>
              <a:t> Reasonable / can be useful ( benefit &gt; risk )</a:t>
            </a:r>
          </a:p>
          <a:p>
            <a:r>
              <a:rPr lang="en-US" b="1" dirty="0" smtClean="0"/>
              <a:t>CLASS </a:t>
            </a:r>
            <a:r>
              <a:rPr lang="en-US" b="1" dirty="0" err="1" smtClean="0"/>
              <a:t>IIb</a:t>
            </a:r>
            <a:r>
              <a:rPr lang="en-US" b="1" dirty="0" smtClean="0"/>
              <a:t> </a:t>
            </a:r>
            <a:r>
              <a:rPr lang="en-US" dirty="0" smtClean="0"/>
              <a:t>: WEAK </a:t>
            </a:r>
            <a:r>
              <a:rPr lang="mr-IN" dirty="0" smtClean="0"/>
              <a:t>–</a:t>
            </a:r>
            <a:r>
              <a:rPr lang="en-US" dirty="0" smtClean="0"/>
              <a:t> might be reasonable/considered ( benefit &gt;</a:t>
            </a:r>
            <a:r>
              <a:rPr lang="en-US" baseline="-25000" dirty="0"/>
              <a:t> </a:t>
            </a:r>
            <a:r>
              <a:rPr lang="en-US" dirty="0" smtClean="0"/>
              <a:t>risk )</a:t>
            </a:r>
          </a:p>
          <a:p>
            <a:r>
              <a:rPr lang="en-US" b="1" dirty="0" smtClean="0"/>
              <a:t>CLASS III </a:t>
            </a:r>
            <a:r>
              <a:rPr lang="en-US" dirty="0" smtClean="0"/>
              <a:t>: NO BENEFIT ( MODERATE ) : not recommended /indicated/useful ( benefit = risk )</a:t>
            </a:r>
          </a:p>
          <a:p>
            <a:r>
              <a:rPr lang="en-US" b="1" dirty="0" smtClean="0"/>
              <a:t>CLASS III </a:t>
            </a:r>
            <a:r>
              <a:rPr lang="en-US" dirty="0" smtClean="0"/>
              <a:t>: HARM ( strong ) : potentially harmful / associated with excess morbidity and mortality  ( risk &gt; benefit ) </a:t>
            </a:r>
          </a:p>
          <a:p>
            <a:endParaRPr lang="en-US" dirty="0" smtClean="0"/>
          </a:p>
          <a:p>
            <a:endParaRPr lang="en-US" dirty="0"/>
          </a:p>
        </p:txBody>
      </p:sp>
    </p:spTree>
    <p:extLst>
      <p:ext uri="{BB962C8B-B14F-4D97-AF65-F5344CB8AC3E}">
        <p14:creationId xmlns:p14="http://schemas.microsoft.com/office/powerpoint/2010/main" xmlns="" val="350030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charset="0"/>
                <a:ea typeface="Times New Roman" charset="0"/>
                <a:cs typeface="Times New Roman" charset="0"/>
              </a:rPr>
              <a:t>Levels of evidence </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b="1" dirty="0" smtClean="0">
                <a:latin typeface="LiberationSerif" charset="0"/>
              </a:rPr>
              <a:t>LEVEL A </a:t>
            </a:r>
            <a:r>
              <a:rPr lang="en-US" dirty="0" smtClean="0">
                <a:latin typeface="LiberationSerif" charset="0"/>
              </a:rPr>
              <a:t>: data from multiple populations with data from multiple RCTs or meta analysis </a:t>
            </a:r>
          </a:p>
          <a:p>
            <a:r>
              <a:rPr lang="en-US" b="1" dirty="0" smtClean="0">
                <a:latin typeface="LiberationSerif" charset="0"/>
              </a:rPr>
              <a:t>LEVEL B </a:t>
            </a:r>
            <a:r>
              <a:rPr lang="en-US" dirty="0" smtClean="0">
                <a:latin typeface="LiberationSerif" charset="0"/>
              </a:rPr>
              <a:t>: data from limited populations with data from a single RCT or nonrandomized studies </a:t>
            </a:r>
          </a:p>
          <a:p>
            <a:pPr marL="0" indent="0">
              <a:buNone/>
            </a:pPr>
            <a:r>
              <a:rPr lang="en-US" dirty="0" smtClean="0">
                <a:latin typeface="LiberationSerif" charset="0"/>
              </a:rPr>
              <a:t>                B-R: moderate quality evidence from 1 or more RCT</a:t>
            </a:r>
          </a:p>
          <a:p>
            <a:pPr marL="0" indent="0">
              <a:buNone/>
            </a:pPr>
            <a:r>
              <a:rPr lang="en-US" dirty="0">
                <a:latin typeface="LiberationSerif" charset="0"/>
              </a:rPr>
              <a:t> </a:t>
            </a:r>
            <a:r>
              <a:rPr lang="en-US" dirty="0" smtClean="0">
                <a:latin typeface="LiberationSerif" charset="0"/>
              </a:rPr>
              <a:t>               B-NR: moderate quality evidence from 1 or more </a:t>
            </a:r>
            <a:r>
              <a:rPr lang="en-US" dirty="0" err="1" smtClean="0">
                <a:latin typeface="LiberationSerif" charset="0"/>
              </a:rPr>
              <a:t>nonRCT</a:t>
            </a:r>
            <a:endParaRPr lang="en-US" dirty="0" smtClean="0">
              <a:latin typeface="LiberationSerif" charset="0"/>
            </a:endParaRPr>
          </a:p>
          <a:p>
            <a:pPr>
              <a:buFont typeface="Arial" charset="0"/>
              <a:buChar char="•"/>
            </a:pPr>
            <a:r>
              <a:rPr lang="en-US" b="1" dirty="0" smtClean="0">
                <a:latin typeface="LiberationSerif" charset="0"/>
              </a:rPr>
              <a:t>LEVEL C</a:t>
            </a:r>
            <a:r>
              <a:rPr lang="en-US" dirty="0" smtClean="0">
                <a:latin typeface="LiberationSerif" charset="0"/>
              </a:rPr>
              <a:t>: based on very limited populations or consensus opinion of experts or case studies </a:t>
            </a:r>
          </a:p>
          <a:p>
            <a:endParaRPr lang="en-US" dirty="0">
              <a:latin typeface="LiberationSerif" charset="0"/>
            </a:endParaRPr>
          </a:p>
          <a:p>
            <a:endParaRPr lang="en-US" dirty="0"/>
          </a:p>
          <a:p>
            <a:endParaRPr lang="en-US" dirty="0"/>
          </a:p>
        </p:txBody>
      </p:sp>
    </p:spTree>
    <p:extLst>
      <p:ext uri="{BB962C8B-B14F-4D97-AF65-F5344CB8AC3E}">
        <p14:creationId xmlns:p14="http://schemas.microsoft.com/office/powerpoint/2010/main" xmlns="" val="1378779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6575"/>
          </a:xfrm>
        </p:spPr>
        <p:txBody>
          <a:bodyPr>
            <a:normAutofit fontScale="90000"/>
          </a:bodyPr>
          <a:lstStyle/>
          <a:p>
            <a:r>
              <a:rPr lang="en-US" b="1" u="sng" dirty="0" smtClean="0">
                <a:latin typeface="Times New Roman" charset="0"/>
                <a:ea typeface="Times New Roman" charset="0"/>
                <a:cs typeface="Times New Roman" charset="0"/>
              </a:rPr>
              <a:t>GUIDELINES FOR USE OF BIOMARKERS </a:t>
            </a:r>
            <a:endParaRPr lang="en-US" b="1" u="sng" dirty="0">
              <a:latin typeface="Times New Roman" charset="0"/>
              <a:ea typeface="Times New Roman" charset="0"/>
              <a:cs typeface="Times New Roman"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07194865"/>
              </p:ext>
            </p:extLst>
          </p:nvPr>
        </p:nvGraphicFramePr>
        <p:xfrm>
          <a:off x="838200" y="2259646"/>
          <a:ext cx="10515600" cy="4381850"/>
        </p:xfrm>
        <a:graphic>
          <a:graphicData uri="http://schemas.openxmlformats.org/drawingml/2006/table">
            <a:tbl>
              <a:tblPr firstRow="1" bandRow="1">
                <a:tableStyleId>{5C22544A-7EE6-4342-B048-85BDC9FD1C3A}</a:tableStyleId>
              </a:tblPr>
              <a:tblGrid>
                <a:gridCol w="1879600"/>
                <a:gridCol w="7378700"/>
                <a:gridCol w="1257300"/>
              </a:tblGrid>
              <a:tr h="419450">
                <a:tc>
                  <a:txBody>
                    <a:bodyPr/>
                    <a:lstStyle/>
                    <a:p>
                      <a:endParaRPr lang="en-US" dirty="0"/>
                    </a:p>
                  </a:txBody>
                  <a:tcPr/>
                </a:tc>
                <a:tc>
                  <a:txBody>
                    <a:bodyPr/>
                    <a:lstStyle/>
                    <a:p>
                      <a:r>
                        <a:rPr lang="en-US" sz="2000" dirty="0" smtClean="0">
                          <a:latin typeface="Times New Roman" charset="0"/>
                          <a:ea typeface="Times New Roman" charset="0"/>
                          <a:cs typeface="Times New Roman" charset="0"/>
                        </a:rPr>
                        <a:t>BIOMARKERS FOR DIAGNOSIS </a:t>
                      </a:r>
                      <a:endParaRPr lang="en-US" sz="2000" dirty="0">
                        <a:latin typeface="Times New Roman" charset="0"/>
                        <a:ea typeface="Times New Roman" charset="0"/>
                        <a:cs typeface="Times New Roman" charset="0"/>
                      </a:endParaRPr>
                    </a:p>
                  </a:txBody>
                  <a:tcPr/>
                </a:tc>
                <a:tc>
                  <a:txBody>
                    <a:bodyPr/>
                    <a:lstStyle/>
                    <a:p>
                      <a:endParaRPr lang="en-US" dirty="0"/>
                    </a:p>
                  </a:txBody>
                  <a:tcPr/>
                </a:tc>
              </a:tr>
              <a:tr h="276790">
                <a:tc>
                  <a:txBody>
                    <a:bodyPr/>
                    <a:lstStyle/>
                    <a:p>
                      <a:r>
                        <a:rPr lang="en-US" dirty="0" smtClean="0"/>
                        <a:t>I</a:t>
                      </a:r>
                      <a:endParaRPr lang="en-US" dirty="0"/>
                    </a:p>
                  </a:txBody>
                  <a:tcPr/>
                </a:tc>
                <a:tc>
                  <a:txBody>
                    <a:bodyPr/>
                    <a:lstStyle/>
                    <a:p>
                      <a:r>
                        <a:rPr lang="en-US" sz="2000" dirty="0" smtClean="0"/>
                        <a:t>Patients p/w dyspnea measurement of NP biomarkers is useful</a:t>
                      </a:r>
                      <a:r>
                        <a:rPr lang="en-US" sz="2000" baseline="0" dirty="0" smtClean="0"/>
                        <a:t> to support diagnosis or exclude HF </a:t>
                      </a:r>
                      <a:endParaRPr lang="en-US" sz="2000" dirty="0">
                        <a:latin typeface="Times New Roman" charset="0"/>
                        <a:ea typeface="Times New Roman" charset="0"/>
                        <a:cs typeface="Times New Roman" charset="0"/>
                      </a:endParaRPr>
                    </a:p>
                  </a:txBody>
                  <a:tcPr/>
                </a:tc>
                <a:tc>
                  <a:txBody>
                    <a:bodyPr/>
                    <a:lstStyle/>
                    <a:p>
                      <a:r>
                        <a:rPr lang="en-US" dirty="0" smtClean="0"/>
                        <a:t>A</a:t>
                      </a:r>
                      <a:endParaRPr lang="en-US" dirty="0"/>
                    </a:p>
                  </a:txBody>
                  <a:tcPr/>
                </a:tc>
              </a:tr>
              <a:tr h="276790">
                <a:tc>
                  <a:txBody>
                    <a:bodyPr/>
                    <a:lstStyle/>
                    <a:p>
                      <a:endParaRPr lang="en-US" sz="2000" dirty="0">
                        <a:latin typeface="Times New Roman" charset="0"/>
                        <a:ea typeface="Times New Roman" charset="0"/>
                        <a:cs typeface="Times New Roman" charset="0"/>
                      </a:endParaRPr>
                    </a:p>
                  </a:txBody>
                  <a:tcPr>
                    <a:solidFill>
                      <a:schemeClr val="accent1"/>
                    </a:solidFill>
                  </a:tcPr>
                </a:tc>
                <a:tc>
                  <a:txBody>
                    <a:bodyPr/>
                    <a:lstStyle/>
                    <a:p>
                      <a:r>
                        <a:rPr lang="en-US" sz="2000" b="1" dirty="0" smtClean="0">
                          <a:solidFill>
                            <a:schemeClr val="bg1"/>
                          </a:solidFill>
                          <a:latin typeface="Times New Roman" charset="0"/>
                          <a:ea typeface="Times New Roman" charset="0"/>
                          <a:cs typeface="Times New Roman" charset="0"/>
                        </a:rPr>
                        <a:t>BIOMARKERS</a:t>
                      </a:r>
                      <a:r>
                        <a:rPr lang="en-US" sz="2000" b="1" baseline="0" dirty="0" smtClean="0">
                          <a:solidFill>
                            <a:schemeClr val="bg1"/>
                          </a:solidFill>
                          <a:latin typeface="Times New Roman" charset="0"/>
                          <a:ea typeface="Times New Roman" charset="0"/>
                          <a:cs typeface="Times New Roman" charset="0"/>
                        </a:rPr>
                        <a:t> FOR PROGNOSIS OR ADDED RISK STRATIFICATION</a:t>
                      </a:r>
                      <a:endParaRPr lang="en-US" sz="2000" b="1" dirty="0">
                        <a:solidFill>
                          <a:schemeClr val="bg1"/>
                        </a:solidFill>
                        <a:latin typeface="Times New Roman" charset="0"/>
                        <a:ea typeface="Times New Roman" charset="0"/>
                        <a:cs typeface="Times New Roman" charset="0"/>
                      </a:endParaRPr>
                    </a:p>
                  </a:txBody>
                  <a:tcPr>
                    <a:solidFill>
                      <a:schemeClr val="accent1"/>
                    </a:solidFill>
                  </a:tcPr>
                </a:tc>
                <a:tc>
                  <a:txBody>
                    <a:bodyPr/>
                    <a:lstStyle/>
                    <a:p>
                      <a:endParaRPr lang="en-US" dirty="0"/>
                    </a:p>
                  </a:txBody>
                  <a:tcPr>
                    <a:solidFill>
                      <a:schemeClr val="accent1"/>
                    </a:solidFill>
                  </a:tcPr>
                </a:tc>
              </a:tr>
              <a:tr h="276790">
                <a:tc>
                  <a:txBody>
                    <a:bodyPr/>
                    <a:lstStyle/>
                    <a:p>
                      <a:r>
                        <a:rPr lang="en-US" sz="2000" dirty="0" smtClean="0">
                          <a:latin typeface="Times New Roman" charset="0"/>
                          <a:ea typeface="Times New Roman" charset="0"/>
                          <a:cs typeface="Times New Roman" charset="0"/>
                        </a:rPr>
                        <a:t>I</a:t>
                      </a:r>
                      <a:endParaRPr lang="en-US" sz="2000" dirty="0">
                        <a:latin typeface="Times New Roman" charset="0"/>
                        <a:ea typeface="Times New Roman" charset="0"/>
                        <a:cs typeface="Times New Roman" charset="0"/>
                      </a:endParaRPr>
                    </a:p>
                  </a:txBody>
                  <a:tcPr/>
                </a:tc>
                <a:tc>
                  <a:txBody>
                    <a:bodyPr/>
                    <a:lstStyle/>
                    <a:p>
                      <a:r>
                        <a:rPr lang="en-US" dirty="0" smtClean="0"/>
                        <a:t>Measurement of BNP or NT pro BNP is useful for establishing prognosis or disease severity in chronic</a:t>
                      </a:r>
                      <a:r>
                        <a:rPr lang="en-US" baseline="0" dirty="0" smtClean="0"/>
                        <a:t> HF </a:t>
                      </a:r>
                      <a:endParaRPr lang="en-US" dirty="0"/>
                    </a:p>
                  </a:txBody>
                  <a:tcPr/>
                </a:tc>
                <a:tc>
                  <a:txBody>
                    <a:bodyPr/>
                    <a:lstStyle/>
                    <a:p>
                      <a:r>
                        <a:rPr lang="en-US" dirty="0" smtClean="0"/>
                        <a:t> A</a:t>
                      </a:r>
                      <a:endParaRPr lang="en-US" dirty="0"/>
                    </a:p>
                  </a:txBody>
                  <a:tcPr/>
                </a:tc>
              </a:tr>
              <a:tr h="276790">
                <a:tc>
                  <a:txBody>
                    <a:bodyPr/>
                    <a:lstStyle/>
                    <a:p>
                      <a:r>
                        <a:rPr lang="en-US" sz="2000" dirty="0" smtClean="0">
                          <a:latin typeface="Times New Roman" charset="0"/>
                          <a:ea typeface="Times New Roman" charset="0"/>
                          <a:cs typeface="Times New Roman" charset="0"/>
                        </a:rPr>
                        <a:t>I</a:t>
                      </a:r>
                      <a:endParaRPr lang="en-US" sz="2000" dirty="0">
                        <a:latin typeface="Times New Roman" charset="0"/>
                        <a:ea typeface="Times New Roman" charset="0"/>
                        <a:cs typeface="Times New Roman" charset="0"/>
                      </a:endParaRPr>
                    </a:p>
                  </a:txBody>
                  <a:tcPr/>
                </a:tc>
                <a:tc>
                  <a:txBody>
                    <a:bodyPr/>
                    <a:lstStyle/>
                    <a:p>
                      <a:r>
                        <a:rPr lang="en-US" dirty="0" smtClean="0"/>
                        <a:t>Measurement</a:t>
                      </a:r>
                      <a:r>
                        <a:rPr lang="en-US" baseline="0" dirty="0" smtClean="0"/>
                        <a:t> of baseline levels of NP and/or cardiac troponin on admission to hospital is useful to establish a prognosis in ADHF </a:t>
                      </a:r>
                      <a:endParaRPr lang="en-US" dirty="0"/>
                    </a:p>
                  </a:txBody>
                  <a:tcPr/>
                </a:tc>
                <a:tc>
                  <a:txBody>
                    <a:bodyPr/>
                    <a:lstStyle/>
                    <a:p>
                      <a:r>
                        <a:rPr lang="en-US" dirty="0" smtClean="0"/>
                        <a:t>A</a:t>
                      </a:r>
                      <a:endParaRPr lang="en-US" dirty="0"/>
                    </a:p>
                  </a:txBody>
                  <a:tcPr/>
                </a:tc>
              </a:tr>
              <a:tr h="276790">
                <a:tc>
                  <a:txBody>
                    <a:bodyPr/>
                    <a:lstStyle/>
                    <a:p>
                      <a:r>
                        <a:rPr lang="en-US" sz="2000" dirty="0" smtClean="0">
                          <a:latin typeface="Times New Roman" charset="0"/>
                          <a:ea typeface="Times New Roman" charset="0"/>
                          <a:cs typeface="Times New Roman" charset="0"/>
                        </a:rPr>
                        <a:t>IIa</a:t>
                      </a:r>
                      <a:endParaRPr lang="en-US" sz="2000" dirty="0">
                        <a:latin typeface="Times New Roman" charset="0"/>
                        <a:ea typeface="Times New Roman" charset="0"/>
                        <a:cs typeface="Times New Roman" charset="0"/>
                      </a:endParaRPr>
                    </a:p>
                  </a:txBody>
                  <a:tcPr/>
                </a:tc>
                <a:tc>
                  <a:txBody>
                    <a:bodyPr/>
                    <a:lstStyle/>
                    <a:p>
                      <a:r>
                        <a:rPr lang="en-US" dirty="0" smtClean="0"/>
                        <a:t>During hospitalization, </a:t>
                      </a:r>
                      <a:r>
                        <a:rPr lang="en-US" dirty="0" err="1" smtClean="0"/>
                        <a:t>predischarge</a:t>
                      </a:r>
                      <a:r>
                        <a:rPr lang="en-US" dirty="0" smtClean="0"/>
                        <a:t> NP level can be</a:t>
                      </a:r>
                      <a:r>
                        <a:rPr lang="en-US" baseline="0" dirty="0" smtClean="0"/>
                        <a:t> used to establish post discharge prognosis </a:t>
                      </a:r>
                      <a:endParaRPr lang="en-US" dirty="0"/>
                    </a:p>
                  </a:txBody>
                  <a:tcPr/>
                </a:tc>
                <a:tc>
                  <a:txBody>
                    <a:bodyPr/>
                    <a:lstStyle/>
                    <a:p>
                      <a:r>
                        <a:rPr lang="en-US" dirty="0" smtClean="0"/>
                        <a:t>B-NR</a:t>
                      </a:r>
                      <a:endParaRPr lang="en-US" dirty="0"/>
                    </a:p>
                  </a:txBody>
                  <a:tcPr/>
                </a:tc>
              </a:tr>
              <a:tr h="276790">
                <a:tc>
                  <a:txBody>
                    <a:bodyPr/>
                    <a:lstStyle/>
                    <a:p>
                      <a:r>
                        <a:rPr lang="en-US" sz="2000" dirty="0" err="1" smtClean="0">
                          <a:latin typeface="Times New Roman" charset="0"/>
                          <a:ea typeface="Times New Roman" charset="0"/>
                          <a:cs typeface="Times New Roman" charset="0"/>
                        </a:rPr>
                        <a:t>IIb</a:t>
                      </a:r>
                      <a:endParaRPr lang="en-US" sz="2000" dirty="0">
                        <a:latin typeface="Times New Roman" charset="0"/>
                        <a:ea typeface="Times New Roman" charset="0"/>
                        <a:cs typeface="Times New Roman" charset="0"/>
                      </a:endParaRPr>
                    </a:p>
                  </a:txBody>
                  <a:tcPr/>
                </a:tc>
                <a:tc>
                  <a:txBody>
                    <a:bodyPr/>
                    <a:lstStyle/>
                    <a:p>
                      <a:r>
                        <a:rPr lang="en-US" dirty="0" smtClean="0"/>
                        <a:t>Chronic HF Patients , measurement of other clinically</a:t>
                      </a:r>
                      <a:r>
                        <a:rPr lang="en-US" baseline="0" dirty="0" smtClean="0"/>
                        <a:t> available tests </a:t>
                      </a:r>
                      <a:r>
                        <a:rPr lang="mr-IN" baseline="0" dirty="0" smtClean="0"/>
                        <a:t>–</a:t>
                      </a:r>
                      <a:r>
                        <a:rPr lang="en-US" baseline="0" dirty="0" smtClean="0"/>
                        <a:t> other markers may be considered </a:t>
                      </a:r>
                      <a:endParaRPr lang="en-US" dirty="0"/>
                    </a:p>
                  </a:txBody>
                  <a:tcPr/>
                </a:tc>
                <a:tc>
                  <a:txBody>
                    <a:bodyPr/>
                    <a:lstStyle/>
                    <a:p>
                      <a:r>
                        <a:rPr lang="en-US" dirty="0" smtClean="0"/>
                        <a:t>B</a:t>
                      </a:r>
                      <a:r>
                        <a:rPr lang="en-US" baseline="0" dirty="0" smtClean="0"/>
                        <a:t> - NR</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203091910"/>
              </p:ext>
            </p:extLst>
          </p:nvPr>
        </p:nvGraphicFramePr>
        <p:xfrm>
          <a:off x="838200" y="1180782"/>
          <a:ext cx="10515600" cy="1066800"/>
        </p:xfrm>
        <a:graphic>
          <a:graphicData uri="http://schemas.openxmlformats.org/drawingml/2006/table">
            <a:tbl>
              <a:tblPr firstRow="1" bandRow="1">
                <a:tableStyleId>{5C22544A-7EE6-4342-B048-85BDC9FD1C3A}</a:tableStyleId>
              </a:tblPr>
              <a:tblGrid>
                <a:gridCol w="1866900"/>
                <a:gridCol w="7378700"/>
                <a:gridCol w="1270000"/>
              </a:tblGrid>
              <a:tr h="286558">
                <a:tc>
                  <a:txBody>
                    <a:bodyPr/>
                    <a:lstStyle/>
                    <a:p>
                      <a:r>
                        <a:rPr lang="en-US" dirty="0" smtClean="0"/>
                        <a:t>CLASS </a:t>
                      </a:r>
                      <a:endParaRPr lang="en-US" dirty="0"/>
                    </a:p>
                  </a:txBody>
                  <a:tcPr/>
                </a:tc>
                <a:tc>
                  <a:txBody>
                    <a:bodyPr/>
                    <a:lstStyle/>
                    <a:p>
                      <a:r>
                        <a:rPr lang="en-US" sz="2000" dirty="0" smtClean="0">
                          <a:latin typeface="Times New Roman" charset="0"/>
                          <a:ea typeface="Times New Roman" charset="0"/>
                          <a:cs typeface="Times New Roman" charset="0"/>
                        </a:rPr>
                        <a:t>BIOMARKERS FOR PREVENTION</a:t>
                      </a:r>
                      <a:r>
                        <a:rPr lang="en-US" sz="2000" baseline="0" dirty="0" smtClean="0">
                          <a:latin typeface="Times New Roman" charset="0"/>
                          <a:ea typeface="Times New Roman" charset="0"/>
                          <a:cs typeface="Times New Roman" charset="0"/>
                        </a:rPr>
                        <a:t> OF HF </a:t>
                      </a:r>
                      <a:endParaRPr lang="en-US" sz="2000" dirty="0">
                        <a:latin typeface="Times New Roman" charset="0"/>
                        <a:ea typeface="Times New Roman" charset="0"/>
                        <a:cs typeface="Times New Roman" charset="0"/>
                      </a:endParaRPr>
                    </a:p>
                  </a:txBody>
                  <a:tcPr/>
                </a:tc>
                <a:tc>
                  <a:txBody>
                    <a:bodyPr/>
                    <a:lstStyle/>
                    <a:p>
                      <a:r>
                        <a:rPr lang="en-US" dirty="0" smtClean="0"/>
                        <a:t>LOE </a:t>
                      </a:r>
                      <a:endParaRPr lang="en-US" dirty="0"/>
                    </a:p>
                  </a:txBody>
                  <a:tcPr/>
                </a:tc>
              </a:tr>
              <a:tr h="501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IIa</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charset="0"/>
                          <a:ea typeface="Times New Roman" charset="0"/>
                          <a:cs typeface="Times New Roman" charset="0"/>
                        </a:rPr>
                        <a:t>At risk for HF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NP biomarkers based screening can be useful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a:t>
                      </a:r>
                    </a:p>
                    <a:p>
                      <a:endParaRPr lang="en-US" dirty="0"/>
                    </a:p>
                  </a:txBody>
                  <a:tcPr/>
                </a:tc>
              </a:tr>
            </a:tbl>
          </a:graphicData>
        </a:graphic>
      </p:graphicFrame>
    </p:spTree>
    <p:extLst>
      <p:ext uri="{BB962C8B-B14F-4D97-AF65-F5344CB8AC3E}">
        <p14:creationId xmlns:p14="http://schemas.microsoft.com/office/powerpoint/2010/main" xmlns="" val="256055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77"/>
            <a:ext cx="10515600" cy="806824"/>
          </a:xfrm>
        </p:spPr>
        <p:txBody>
          <a:bodyPr>
            <a:normAutofit/>
          </a:bodyPr>
          <a:lstStyle/>
          <a:p>
            <a:r>
              <a:rPr lang="en-US" b="1" u="sng" dirty="0" smtClean="0"/>
              <a:t>BIOMARKERS USED IN HEART FAILURE </a:t>
            </a:r>
            <a:endParaRPr lang="en-US" b="1" u="sng" dirty="0"/>
          </a:p>
        </p:txBody>
      </p:sp>
      <p:sp>
        <p:nvSpPr>
          <p:cNvPr id="3" name="Content Placeholder 2"/>
          <p:cNvSpPr>
            <a:spLocks noGrp="1"/>
          </p:cNvSpPr>
          <p:nvPr>
            <p:ph sz="half" idx="1"/>
          </p:nvPr>
        </p:nvSpPr>
        <p:spPr>
          <a:xfrm>
            <a:off x="838200" y="914401"/>
            <a:ext cx="5181600" cy="5262562"/>
          </a:xfrm>
          <a:ln w="38100">
            <a:solidFill>
              <a:schemeClr val="tx1"/>
            </a:solidFill>
          </a:ln>
        </p:spPr>
        <p:txBody>
          <a:bodyPr/>
          <a:lstStyle/>
          <a:p>
            <a:r>
              <a:rPr lang="en-US" b="1" dirty="0" smtClean="0"/>
              <a:t>MARKERS OF MYOCYTE INJURY</a:t>
            </a:r>
          </a:p>
          <a:p>
            <a:endParaRPr lang="en-US" b="1" dirty="0"/>
          </a:p>
          <a:p>
            <a:pPr>
              <a:buFont typeface="Wingdings" charset="2"/>
              <a:buChar char="§"/>
            </a:pPr>
            <a:r>
              <a:rPr lang="en-US" dirty="0" smtClean="0"/>
              <a:t>Cardiac specific troponins I and T</a:t>
            </a:r>
          </a:p>
          <a:p>
            <a:pPr>
              <a:buFont typeface="Wingdings" charset="2"/>
              <a:buChar char="§"/>
            </a:pPr>
            <a:r>
              <a:rPr lang="en-US" dirty="0" smtClean="0"/>
              <a:t> Myosin light chain kinase 1</a:t>
            </a:r>
          </a:p>
          <a:p>
            <a:pPr>
              <a:buFont typeface="Wingdings" charset="2"/>
              <a:buChar char="§"/>
            </a:pPr>
            <a:r>
              <a:rPr lang="en-US" dirty="0" smtClean="0"/>
              <a:t>Heart type fatty acid protein</a:t>
            </a:r>
          </a:p>
          <a:p>
            <a:pPr>
              <a:buFont typeface="Wingdings" charset="2"/>
              <a:buChar char="§"/>
            </a:pPr>
            <a:r>
              <a:rPr lang="en-US" dirty="0" smtClean="0"/>
              <a:t>Creatinine kinase MB fraction</a:t>
            </a:r>
          </a:p>
          <a:p>
            <a:pPr>
              <a:buFont typeface="Wingdings" charset="2"/>
              <a:buChar char="§"/>
            </a:pPr>
            <a:endParaRPr lang="en-US" dirty="0" smtClean="0"/>
          </a:p>
        </p:txBody>
      </p:sp>
      <p:sp>
        <p:nvSpPr>
          <p:cNvPr id="4" name="Content Placeholder 3"/>
          <p:cNvSpPr>
            <a:spLocks noGrp="1"/>
          </p:cNvSpPr>
          <p:nvPr>
            <p:ph sz="half" idx="2"/>
          </p:nvPr>
        </p:nvSpPr>
        <p:spPr>
          <a:xfrm>
            <a:off x="6172200" y="914401"/>
            <a:ext cx="5181600" cy="5262562"/>
          </a:xfrm>
          <a:ln w="38100">
            <a:solidFill>
              <a:schemeClr val="tx1"/>
            </a:solidFill>
          </a:ln>
        </p:spPr>
        <p:txBody>
          <a:bodyPr/>
          <a:lstStyle/>
          <a:p>
            <a:r>
              <a:rPr lang="en-US" b="1" dirty="0" smtClean="0"/>
              <a:t>MARKERS OF MYOCYTE STRESS</a:t>
            </a:r>
          </a:p>
          <a:p>
            <a:pPr>
              <a:buFont typeface="Wingdings" charset="2"/>
              <a:buChar char="§"/>
            </a:pPr>
            <a:endParaRPr lang="en-US" b="1" dirty="0" smtClean="0"/>
          </a:p>
          <a:p>
            <a:pPr>
              <a:buFont typeface="Wingdings" charset="2"/>
              <a:buChar char="§"/>
            </a:pPr>
            <a:r>
              <a:rPr lang="en-US" dirty="0" smtClean="0"/>
              <a:t>B- type natriuretic peptide</a:t>
            </a:r>
          </a:p>
          <a:p>
            <a:pPr>
              <a:buFont typeface="Wingdings" charset="2"/>
              <a:buChar char="§"/>
            </a:pPr>
            <a:r>
              <a:rPr lang="en-US" dirty="0" smtClean="0"/>
              <a:t>N- terminal pro B Type natriuretic peptide</a:t>
            </a:r>
          </a:p>
          <a:p>
            <a:pPr>
              <a:buFont typeface="Wingdings" charset="2"/>
              <a:buChar char="§"/>
            </a:pPr>
            <a:r>
              <a:rPr lang="en-US" dirty="0" smtClean="0"/>
              <a:t>mid regional </a:t>
            </a:r>
            <a:r>
              <a:rPr lang="en-US" dirty="0" err="1" smtClean="0"/>
              <a:t>proadrenomedullin</a:t>
            </a:r>
            <a:endParaRPr lang="en-US" dirty="0" smtClean="0"/>
          </a:p>
          <a:p>
            <a:pPr>
              <a:buFont typeface="Wingdings" charset="2"/>
              <a:buChar char="§"/>
            </a:pPr>
            <a:r>
              <a:rPr lang="en-US" dirty="0" smtClean="0"/>
              <a:t>ST2 </a:t>
            </a:r>
          </a:p>
          <a:p>
            <a:pPr>
              <a:buFont typeface="Wingdings" charset="2"/>
              <a:buChar char="§"/>
            </a:pPr>
            <a:endParaRPr lang="en-US" dirty="0" smtClean="0"/>
          </a:p>
          <a:p>
            <a:pPr>
              <a:buFont typeface="Wingdings" charset="2"/>
              <a:buChar char="§"/>
            </a:pPr>
            <a:endParaRPr lang="en-US" dirty="0"/>
          </a:p>
          <a:p>
            <a:pPr>
              <a:buFont typeface="Wingdings" charset="2"/>
              <a:buChar char="§"/>
            </a:pPr>
            <a:endParaRPr lang="en-US" b="1" dirty="0"/>
          </a:p>
        </p:txBody>
      </p:sp>
    </p:spTree>
    <p:extLst>
      <p:ext uri="{BB962C8B-B14F-4D97-AF65-F5344CB8AC3E}">
        <p14:creationId xmlns:p14="http://schemas.microsoft.com/office/powerpoint/2010/main" xmlns="" val="1524849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2140"/>
            <a:ext cx="10515600" cy="5804823"/>
          </a:xfrm>
        </p:spPr>
        <p:txBody>
          <a:bodyPr>
            <a:normAutofit lnSpcReduction="10000"/>
          </a:bodyPr>
          <a:lstStyle/>
          <a:p>
            <a:r>
              <a:rPr lang="en-US" b="1" u="sng" dirty="0" smtClean="0"/>
              <a:t>NATRIURETIC PEPTIDES :</a:t>
            </a:r>
            <a:r>
              <a:rPr lang="en-US" dirty="0" smtClean="0">
                <a:latin typeface="Times New Roman" charset="0"/>
                <a:ea typeface="Times New Roman" charset="0"/>
                <a:cs typeface="Times New Roman" charset="0"/>
              </a:rPr>
              <a:t> estimates HF severity and prognosis.</a:t>
            </a:r>
          </a:p>
          <a:p>
            <a:r>
              <a:rPr lang="en-US" sz="2400" dirty="0" smtClean="0">
                <a:latin typeface="Times New Roman" charset="0"/>
                <a:ea typeface="Times New Roman" charset="0"/>
                <a:cs typeface="Times New Roman" charset="0"/>
              </a:rPr>
              <a:t>Released from cardiomyocytes in response to stretch </a:t>
            </a:r>
          </a:p>
          <a:p>
            <a:r>
              <a:rPr lang="en-US" sz="2400" dirty="0" smtClean="0">
                <a:latin typeface="Times New Roman" charset="0"/>
                <a:ea typeface="Times New Roman" charset="0"/>
                <a:cs typeface="Times New Roman" charset="0"/>
              </a:rPr>
              <a:t>Half lives : BNP : 20 mins                   differences in clearances </a:t>
            </a:r>
            <a:endParaRPr lang="en-US" sz="2400" dirty="0">
              <a:latin typeface="Times New Roman" charset="0"/>
              <a:ea typeface="Times New Roman" charset="0"/>
              <a:cs typeface="Times New Roman" charset="0"/>
            </a:endParaRPr>
          </a:p>
          <a:p>
            <a:pPr marL="0" indent="0">
              <a:buNone/>
            </a:pPr>
            <a:r>
              <a:rPr lang="en-US" sz="2400" dirty="0" smtClean="0">
                <a:latin typeface="Times New Roman" charset="0"/>
                <a:ea typeface="Times New Roman" charset="0"/>
                <a:cs typeface="Times New Roman" charset="0"/>
              </a:rPr>
              <a:t>                      NT-pro BNP : 90 mins      circulate at different concentrations </a:t>
            </a:r>
          </a:p>
          <a:p>
            <a:pPr marL="0" indent="0">
              <a:buNone/>
            </a:pPr>
            <a:r>
              <a:rPr lang="en-US" sz="2400" dirty="0" smtClean="0">
                <a:latin typeface="Times New Roman" charset="0"/>
                <a:ea typeface="Times New Roman" charset="0"/>
                <a:cs typeface="Times New Roman" charset="0"/>
              </a:rPr>
              <a:t>Their levels increase with worsening NYHA functional class and tend to be higher in </a:t>
            </a:r>
            <a:r>
              <a:rPr lang="en-US" sz="2400" dirty="0" err="1" smtClean="0">
                <a:latin typeface="Times New Roman" charset="0"/>
                <a:ea typeface="Times New Roman" charset="0"/>
                <a:cs typeface="Times New Roman" charset="0"/>
              </a:rPr>
              <a:t>HFrEF</a:t>
            </a:r>
            <a:r>
              <a:rPr lang="en-US" sz="2400" dirty="0" smtClean="0">
                <a:latin typeface="Times New Roman" charset="0"/>
                <a:ea typeface="Times New Roman" charset="0"/>
                <a:cs typeface="Times New Roman" charset="0"/>
              </a:rPr>
              <a:t> than </a:t>
            </a:r>
            <a:r>
              <a:rPr lang="en-US" sz="2400" dirty="0" err="1" smtClean="0">
                <a:latin typeface="Times New Roman" charset="0"/>
                <a:ea typeface="Times New Roman" charset="0"/>
                <a:cs typeface="Times New Roman" charset="0"/>
              </a:rPr>
              <a:t>HFpEF</a:t>
            </a:r>
            <a:endParaRPr lang="en-US" sz="2400" dirty="0">
              <a:latin typeface="Times New Roman" charset="0"/>
              <a:ea typeface="Times New Roman" charset="0"/>
              <a:cs typeface="Times New Roman" charset="0"/>
            </a:endParaRPr>
          </a:p>
          <a:p>
            <a:pPr marL="0" indent="0">
              <a:buNone/>
            </a:pPr>
            <a:r>
              <a:rPr lang="en-US" sz="2400" dirty="0" smtClean="0">
                <a:latin typeface="Times New Roman" charset="0"/>
                <a:ea typeface="Times New Roman" charset="0"/>
                <a:cs typeface="Times New Roman" charset="0"/>
              </a:rPr>
              <a:t>Acute HF patients : higher levels of BNP and NT-</a:t>
            </a:r>
            <a:r>
              <a:rPr lang="en-US" sz="2400" dirty="0" err="1" smtClean="0">
                <a:latin typeface="Times New Roman" charset="0"/>
                <a:ea typeface="Times New Roman" charset="0"/>
                <a:cs typeface="Times New Roman" charset="0"/>
              </a:rPr>
              <a:t>proBNP</a:t>
            </a:r>
            <a:r>
              <a:rPr lang="en-US" sz="2400" dirty="0" smtClean="0">
                <a:latin typeface="Times New Roman" charset="0"/>
                <a:ea typeface="Times New Roman" charset="0"/>
                <a:cs typeface="Times New Roman" charset="0"/>
              </a:rPr>
              <a:t>  as compared to chronic stable HF .</a:t>
            </a:r>
          </a:p>
          <a:p>
            <a:pPr marL="0" indent="0">
              <a:buNone/>
            </a:pPr>
            <a:r>
              <a:rPr lang="en-US" sz="2400" dirty="0" smtClean="0">
                <a:latin typeface="Times New Roman" charset="0"/>
                <a:ea typeface="Times New Roman" charset="0"/>
                <a:cs typeface="Times New Roman" charset="0"/>
              </a:rPr>
              <a:t>Also raised in </a:t>
            </a:r>
            <a:r>
              <a:rPr lang="en-US" sz="2400" dirty="0" err="1" smtClean="0">
                <a:latin typeface="Times New Roman" charset="0"/>
                <a:ea typeface="Times New Roman" charset="0"/>
                <a:cs typeface="Times New Roman" charset="0"/>
              </a:rPr>
              <a:t>valvular</a:t>
            </a:r>
            <a:r>
              <a:rPr lang="en-US" sz="2400" dirty="0" smtClean="0">
                <a:latin typeface="Times New Roman" charset="0"/>
                <a:ea typeface="Times New Roman" charset="0"/>
                <a:cs typeface="Times New Roman" charset="0"/>
              </a:rPr>
              <a:t> heart disease, pulmonary </a:t>
            </a:r>
            <a:r>
              <a:rPr lang="en-US" sz="2400" dirty="0" err="1" smtClean="0">
                <a:latin typeface="Times New Roman" charset="0"/>
                <a:ea typeface="Times New Roman" charset="0"/>
                <a:cs typeface="Times New Roman" charset="0"/>
              </a:rPr>
              <a:t>hypertension,ischemic</a:t>
            </a:r>
            <a:r>
              <a:rPr lang="en-US" sz="2400" dirty="0" smtClean="0">
                <a:latin typeface="Times New Roman" charset="0"/>
                <a:ea typeface="Times New Roman" charset="0"/>
                <a:cs typeface="Times New Roman" charset="0"/>
              </a:rPr>
              <a:t> heart disease, atrial </a:t>
            </a:r>
            <a:r>
              <a:rPr lang="en-US" sz="2400" dirty="0" err="1" smtClean="0">
                <a:latin typeface="Times New Roman" charset="0"/>
                <a:ea typeface="Times New Roman" charset="0"/>
                <a:cs typeface="Times New Roman" charset="0"/>
              </a:rPr>
              <a:t>arrythmias</a:t>
            </a:r>
            <a:r>
              <a:rPr lang="en-US" sz="2400" dirty="0" smtClean="0">
                <a:latin typeface="Times New Roman" charset="0"/>
                <a:ea typeface="Times New Roman" charset="0"/>
                <a:cs typeface="Times New Roman" charset="0"/>
              </a:rPr>
              <a:t>, pericardial diseases, renal failure , sepsis , right ventricular dysfunction due to pulmonary embolism .</a:t>
            </a:r>
          </a:p>
          <a:p>
            <a:pPr marL="0" indent="0">
              <a:buNone/>
            </a:pPr>
            <a:r>
              <a:rPr lang="en-US" sz="2400" dirty="0" smtClean="0">
                <a:latin typeface="Times New Roman" charset="0"/>
                <a:ea typeface="Times New Roman" charset="0"/>
                <a:cs typeface="Times New Roman" charset="0"/>
              </a:rPr>
              <a:t>patients taking </a:t>
            </a:r>
            <a:r>
              <a:rPr lang="en-US" sz="2400" dirty="0" err="1" smtClean="0">
                <a:latin typeface="Times New Roman" charset="0"/>
                <a:ea typeface="Times New Roman" charset="0"/>
                <a:cs typeface="Times New Roman" charset="0"/>
              </a:rPr>
              <a:t>neprilysin</a:t>
            </a:r>
            <a:r>
              <a:rPr lang="en-US" sz="2400" dirty="0" smtClean="0">
                <a:latin typeface="Times New Roman" charset="0"/>
                <a:ea typeface="Times New Roman" charset="0"/>
                <a:cs typeface="Times New Roman" charset="0"/>
              </a:rPr>
              <a:t> inhibitors will have elevated BNP but no effect on NT-</a:t>
            </a:r>
            <a:r>
              <a:rPr lang="en-US" sz="2400" dirty="0" err="1" smtClean="0">
                <a:latin typeface="Times New Roman" charset="0"/>
                <a:ea typeface="Times New Roman" charset="0"/>
                <a:cs typeface="Times New Roman" charset="0"/>
              </a:rPr>
              <a:t>proBNP</a:t>
            </a:r>
            <a:r>
              <a:rPr lang="en-US" sz="2400" dirty="0" smtClean="0">
                <a:latin typeface="Times New Roman" charset="0"/>
                <a:ea typeface="Times New Roman" charset="0"/>
                <a:cs typeface="Times New Roman" charset="0"/>
              </a:rPr>
              <a:t> </a:t>
            </a:r>
          </a:p>
          <a:p>
            <a:pPr marL="0" indent="0">
              <a:buNone/>
            </a:pPr>
            <a:r>
              <a:rPr lang="en-US" sz="2400" dirty="0" smtClean="0">
                <a:latin typeface="Times New Roman" charset="0"/>
                <a:ea typeface="Times New Roman" charset="0"/>
                <a:cs typeface="Times New Roman" charset="0"/>
              </a:rPr>
              <a:t>Also increase with age, but have been found lower than expected in obesity despite the fact that there is higher wall stress in obese patients.( </a:t>
            </a:r>
            <a:r>
              <a:rPr lang="en-US" sz="2400" dirty="0" err="1" smtClean="0">
                <a:latin typeface="Times New Roman" charset="0"/>
                <a:ea typeface="Times New Roman" charset="0"/>
                <a:cs typeface="Times New Roman" charset="0"/>
              </a:rPr>
              <a:t>supression</a:t>
            </a:r>
            <a:r>
              <a:rPr lang="en-US" sz="2400" dirty="0" smtClean="0">
                <a:latin typeface="Times New Roman" charset="0"/>
                <a:ea typeface="Times New Roman" charset="0"/>
                <a:cs typeface="Times New Roman" charset="0"/>
              </a:rPr>
              <a:t> of the NP gene) </a:t>
            </a:r>
          </a:p>
          <a:p>
            <a:pPr marL="0" indent="0">
              <a:buNone/>
            </a:pPr>
            <a:endParaRPr lang="en-US" sz="2400" dirty="0" smtClean="0">
              <a:latin typeface="Times New Roman" charset="0"/>
              <a:ea typeface="Times New Roman" charset="0"/>
              <a:cs typeface="Times New Roman" charset="0"/>
            </a:endParaRPr>
          </a:p>
          <a:p>
            <a:pPr marL="0" indent="0">
              <a:buNone/>
            </a:pPr>
            <a:endParaRPr lang="en-US" sz="2400" dirty="0"/>
          </a:p>
        </p:txBody>
      </p:sp>
      <p:sp>
        <p:nvSpPr>
          <p:cNvPr id="4" name="Right Brace 3"/>
          <p:cNvSpPr/>
          <p:nvPr/>
        </p:nvSpPr>
        <p:spPr>
          <a:xfrm>
            <a:off x="5181600" y="1286540"/>
            <a:ext cx="57415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85661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663689947"/>
              </p:ext>
            </p:extLst>
          </p:nvPr>
        </p:nvGraphicFramePr>
        <p:xfrm>
          <a:off x="1879600" y="1875366"/>
          <a:ext cx="8128000" cy="370840"/>
        </p:xfrm>
        <a:graphic>
          <a:graphicData uri="http://schemas.openxmlformats.org/drawingml/2006/table">
            <a:tbl>
              <a:tblPr firstRow="1" bandRow="1">
                <a:tableStyleId>{5C22544A-7EE6-4342-B048-85BDC9FD1C3A}</a:tableStyleId>
              </a:tblPr>
              <a:tblGrid>
                <a:gridCol w="8128000"/>
              </a:tblGrid>
              <a:tr h="370840">
                <a:tc>
                  <a:txBody>
                    <a:bodyPr/>
                    <a:lstStyle/>
                    <a:p>
                      <a:r>
                        <a:rPr lang="en-US" dirty="0" smtClean="0"/>
                        <a:t>TO EXCLUDE ACUTE DECOMPENSATED HEART FAILURE </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583929837"/>
              </p:ext>
            </p:extLst>
          </p:nvPr>
        </p:nvGraphicFramePr>
        <p:xfrm>
          <a:off x="1879598" y="1117600"/>
          <a:ext cx="8128002" cy="757766"/>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757766">
                <a:tc>
                  <a:txBody>
                    <a:bodyPr/>
                    <a:lstStyle/>
                    <a:p>
                      <a:r>
                        <a:rPr lang="en-US" dirty="0" smtClean="0"/>
                        <a:t>PEPTIDE </a:t>
                      </a:r>
                      <a:endParaRPr lang="en-US" dirty="0"/>
                    </a:p>
                  </a:txBody>
                  <a:tcPr/>
                </a:tc>
                <a:tc>
                  <a:txBody>
                    <a:bodyPr/>
                    <a:lstStyle/>
                    <a:p>
                      <a:r>
                        <a:rPr lang="en-US" dirty="0" smtClean="0"/>
                        <a:t>CUTOFF VALUE</a:t>
                      </a:r>
                      <a:endParaRPr lang="en-US" dirty="0"/>
                    </a:p>
                  </a:txBody>
                  <a:tcPr/>
                </a:tc>
                <a:tc>
                  <a:txBody>
                    <a:bodyPr/>
                    <a:lstStyle/>
                    <a:p>
                      <a:r>
                        <a:rPr lang="en-US" dirty="0" smtClean="0"/>
                        <a:t>SENSITIVITY</a:t>
                      </a:r>
                      <a:endParaRPr lang="en-US" dirty="0"/>
                    </a:p>
                  </a:txBody>
                  <a:tcPr/>
                </a:tc>
                <a:tc>
                  <a:txBody>
                    <a:bodyPr/>
                    <a:lstStyle/>
                    <a:p>
                      <a:r>
                        <a:rPr lang="en-US" dirty="0" smtClean="0"/>
                        <a:t>SPECIFICITY</a:t>
                      </a:r>
                      <a:endParaRPr lang="en-US" dirty="0"/>
                    </a:p>
                  </a:txBody>
                  <a:tcPr/>
                </a:tc>
                <a:tc>
                  <a:txBody>
                    <a:bodyPr/>
                    <a:lstStyle/>
                    <a:p>
                      <a:r>
                        <a:rPr lang="en-US" dirty="0" smtClean="0"/>
                        <a:t>NPV</a:t>
                      </a:r>
                      <a:endParaRPr lang="en-US" dirty="0"/>
                    </a:p>
                  </a:txBody>
                  <a:tcPr/>
                </a:tc>
                <a:tc>
                  <a:txBody>
                    <a:bodyPr/>
                    <a:lstStyle/>
                    <a:p>
                      <a:r>
                        <a:rPr lang="en-US" dirty="0" smtClean="0"/>
                        <a:t>PPV</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954592320"/>
              </p:ext>
            </p:extLst>
          </p:nvPr>
        </p:nvGraphicFramePr>
        <p:xfrm>
          <a:off x="1879598" y="2246206"/>
          <a:ext cx="8128002" cy="128016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370840">
                <a:tc>
                  <a:txBody>
                    <a:bodyPr/>
                    <a:lstStyle/>
                    <a:p>
                      <a:r>
                        <a:rPr lang="en-US" dirty="0" smtClean="0"/>
                        <a:t>BNP</a:t>
                      </a:r>
                      <a:endParaRPr lang="en-US" dirty="0"/>
                    </a:p>
                  </a:txBody>
                  <a:tcPr/>
                </a:tc>
                <a:tc>
                  <a:txBody>
                    <a:bodyPr/>
                    <a:lstStyle/>
                    <a:p>
                      <a:r>
                        <a:rPr lang="en-US" dirty="0" smtClean="0"/>
                        <a:t>&lt;30-50 </a:t>
                      </a:r>
                      <a:r>
                        <a:rPr lang="en-US" dirty="0" err="1" smtClean="0"/>
                        <a:t>pg</a:t>
                      </a:r>
                      <a:r>
                        <a:rPr lang="en-US" dirty="0" smtClean="0"/>
                        <a:t>/ml</a:t>
                      </a:r>
                      <a:endParaRPr lang="en-US" dirty="0"/>
                    </a:p>
                  </a:txBody>
                  <a:tcPr/>
                </a:tc>
                <a:tc>
                  <a:txBody>
                    <a:bodyPr/>
                    <a:lstStyle/>
                    <a:p>
                      <a:r>
                        <a:rPr lang="en-US" dirty="0" smtClean="0"/>
                        <a:t>97 %</a:t>
                      </a:r>
                      <a:endParaRPr lang="en-US" dirty="0"/>
                    </a:p>
                  </a:txBody>
                  <a:tcPr/>
                </a:tc>
                <a:tc>
                  <a:txBody>
                    <a:bodyPr/>
                    <a:lstStyle/>
                    <a:p>
                      <a:r>
                        <a:rPr lang="en-US" dirty="0" smtClean="0"/>
                        <a:t>*</a:t>
                      </a:r>
                      <a:endParaRPr lang="en-US" dirty="0"/>
                    </a:p>
                  </a:txBody>
                  <a:tcPr/>
                </a:tc>
                <a:tc>
                  <a:txBody>
                    <a:bodyPr/>
                    <a:lstStyle/>
                    <a:p>
                      <a:r>
                        <a:rPr lang="en-US" dirty="0" smtClean="0"/>
                        <a:t>96%</a:t>
                      </a:r>
                      <a:endParaRPr lang="en-US" dirty="0"/>
                    </a:p>
                  </a:txBody>
                  <a:tcPr/>
                </a:tc>
                <a:tc>
                  <a:txBody>
                    <a:bodyPr/>
                    <a:lstStyle/>
                    <a:p>
                      <a:r>
                        <a:rPr lang="en-US" dirty="0" smtClean="0"/>
                        <a:t>*</a:t>
                      </a:r>
                      <a:endParaRPr lang="en-US" dirty="0"/>
                    </a:p>
                  </a:txBody>
                  <a:tcPr/>
                </a:tc>
              </a:tr>
              <a:tr h="370840">
                <a:tc>
                  <a:txBody>
                    <a:bodyPr/>
                    <a:lstStyle/>
                    <a:p>
                      <a:r>
                        <a:rPr lang="en-US" dirty="0" smtClean="0"/>
                        <a:t>NT </a:t>
                      </a:r>
                      <a:r>
                        <a:rPr lang="mr-IN" dirty="0" smtClean="0"/>
                        <a:t>–</a:t>
                      </a:r>
                      <a:r>
                        <a:rPr lang="en-US" dirty="0" smtClean="0"/>
                        <a:t>PRO BNP</a:t>
                      </a:r>
                      <a:endParaRPr lang="en-US" dirty="0"/>
                    </a:p>
                  </a:txBody>
                  <a:tcPr/>
                </a:tc>
                <a:tc>
                  <a:txBody>
                    <a:bodyPr/>
                    <a:lstStyle/>
                    <a:p>
                      <a:r>
                        <a:rPr lang="en-US" dirty="0" smtClean="0"/>
                        <a:t>&lt;300</a:t>
                      </a:r>
                      <a:r>
                        <a:rPr lang="en-US" baseline="0" dirty="0" smtClean="0"/>
                        <a:t> </a:t>
                      </a:r>
                      <a:r>
                        <a:rPr lang="en-US" baseline="0" dirty="0" err="1" smtClean="0"/>
                        <a:t>pg</a:t>
                      </a:r>
                      <a:r>
                        <a:rPr lang="en-US" baseline="0" dirty="0" smtClean="0"/>
                        <a:t>/ml</a:t>
                      </a:r>
                      <a:endParaRPr lang="en-US" dirty="0"/>
                    </a:p>
                  </a:txBody>
                  <a:tcPr/>
                </a:tc>
                <a:tc>
                  <a:txBody>
                    <a:bodyPr/>
                    <a:lstStyle/>
                    <a:p>
                      <a:r>
                        <a:rPr lang="en-US" dirty="0" smtClean="0"/>
                        <a:t>99%</a:t>
                      </a:r>
                      <a:endParaRPr lang="en-US" dirty="0"/>
                    </a:p>
                  </a:txBody>
                  <a:tcPr/>
                </a:tc>
                <a:tc>
                  <a:txBody>
                    <a:bodyPr/>
                    <a:lstStyle/>
                    <a:p>
                      <a:r>
                        <a:rPr lang="en-US" dirty="0" smtClean="0"/>
                        <a:t>*</a:t>
                      </a:r>
                      <a:endParaRPr lang="en-US" dirty="0"/>
                    </a:p>
                  </a:txBody>
                  <a:tcPr/>
                </a:tc>
                <a:tc>
                  <a:txBody>
                    <a:bodyPr/>
                    <a:lstStyle/>
                    <a:p>
                      <a:r>
                        <a:rPr lang="en-US" dirty="0" smtClean="0"/>
                        <a:t>99%</a:t>
                      </a:r>
                      <a:endParaRPr lang="en-US" dirty="0"/>
                    </a:p>
                  </a:txBody>
                  <a:tcPr/>
                </a:tc>
                <a:tc>
                  <a:txBody>
                    <a:bodyPr/>
                    <a:lstStyle/>
                    <a:p>
                      <a:r>
                        <a:rPr lang="en-US" dirty="0" smtClean="0"/>
                        <a:t>*</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22865392"/>
              </p:ext>
            </p:extLst>
          </p:nvPr>
        </p:nvGraphicFramePr>
        <p:xfrm>
          <a:off x="1879598" y="3526366"/>
          <a:ext cx="8128000" cy="370840"/>
        </p:xfrm>
        <a:graphic>
          <a:graphicData uri="http://schemas.openxmlformats.org/drawingml/2006/table">
            <a:tbl>
              <a:tblPr firstRow="1" bandRow="1">
                <a:tableStyleId>{5C22544A-7EE6-4342-B048-85BDC9FD1C3A}</a:tableStyleId>
              </a:tblPr>
              <a:tblGrid>
                <a:gridCol w="8128000"/>
              </a:tblGrid>
              <a:tr h="370840">
                <a:tc>
                  <a:txBody>
                    <a:bodyPr/>
                    <a:lstStyle/>
                    <a:p>
                      <a:r>
                        <a:rPr lang="en-US" dirty="0" smtClean="0"/>
                        <a:t>TO IDENTIFY ACUTE DECOMPENSATED HEART FAILURE</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628814140"/>
              </p:ext>
            </p:extLst>
          </p:nvPr>
        </p:nvGraphicFramePr>
        <p:xfrm>
          <a:off x="1879598" y="3897206"/>
          <a:ext cx="8128002" cy="1524848"/>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687494">
                <a:tc>
                  <a:txBody>
                    <a:bodyPr/>
                    <a:lstStyle/>
                    <a:p>
                      <a:r>
                        <a:rPr lang="en-US" dirty="0" smtClean="0"/>
                        <a:t>BNP</a:t>
                      </a:r>
                      <a:endParaRPr lang="en-US" dirty="0"/>
                    </a:p>
                  </a:txBody>
                  <a:tcPr/>
                </a:tc>
                <a:tc>
                  <a:txBody>
                    <a:bodyPr/>
                    <a:lstStyle/>
                    <a:p>
                      <a:r>
                        <a:rPr lang="en-US" dirty="0" smtClean="0"/>
                        <a:t>&gt;100 </a:t>
                      </a:r>
                      <a:r>
                        <a:rPr lang="en-US" dirty="0" err="1" smtClean="0"/>
                        <a:t>pg</a:t>
                      </a:r>
                      <a:r>
                        <a:rPr lang="en-US" dirty="0" smtClean="0"/>
                        <a:t>/ml</a:t>
                      </a:r>
                      <a:endParaRPr lang="en-US" dirty="0"/>
                    </a:p>
                  </a:txBody>
                  <a:tcPr/>
                </a:tc>
                <a:tc>
                  <a:txBody>
                    <a:bodyPr/>
                    <a:lstStyle/>
                    <a:p>
                      <a:r>
                        <a:rPr lang="en-US" dirty="0" smtClean="0"/>
                        <a:t>90%</a:t>
                      </a:r>
                      <a:endParaRPr lang="en-US" dirty="0"/>
                    </a:p>
                  </a:txBody>
                  <a:tcPr/>
                </a:tc>
                <a:tc>
                  <a:txBody>
                    <a:bodyPr/>
                    <a:lstStyle/>
                    <a:p>
                      <a:r>
                        <a:rPr lang="en-US" dirty="0" smtClean="0"/>
                        <a:t>76%</a:t>
                      </a:r>
                      <a:endParaRPr lang="en-US" dirty="0"/>
                    </a:p>
                  </a:txBody>
                  <a:tcPr/>
                </a:tc>
                <a:tc>
                  <a:txBody>
                    <a:bodyPr/>
                    <a:lstStyle/>
                    <a:p>
                      <a:r>
                        <a:rPr lang="en-US" dirty="0" smtClean="0"/>
                        <a:t>89%</a:t>
                      </a:r>
                      <a:endParaRPr lang="en-US" dirty="0"/>
                    </a:p>
                  </a:txBody>
                  <a:tcPr/>
                </a:tc>
                <a:tc>
                  <a:txBody>
                    <a:bodyPr/>
                    <a:lstStyle/>
                    <a:p>
                      <a:r>
                        <a:rPr lang="en-US" dirty="0" smtClean="0"/>
                        <a:t>79%</a:t>
                      </a:r>
                      <a:endParaRPr lang="en-US" dirty="0"/>
                    </a:p>
                  </a:txBody>
                  <a:tcPr/>
                </a:tc>
              </a:tr>
              <a:tr h="837354">
                <a:tc>
                  <a:txBody>
                    <a:bodyPr/>
                    <a:lstStyle/>
                    <a:p>
                      <a:r>
                        <a:rPr lang="en-US" dirty="0" smtClean="0"/>
                        <a:t>NT PRO BNP</a:t>
                      </a:r>
                      <a:endParaRPr lang="en-US" dirty="0"/>
                    </a:p>
                  </a:txBody>
                  <a:tcPr/>
                </a:tc>
                <a:tc>
                  <a:txBody>
                    <a:bodyPr/>
                    <a:lstStyle/>
                    <a:p>
                      <a:r>
                        <a:rPr lang="en-US" dirty="0" smtClean="0"/>
                        <a:t>&gt;900 </a:t>
                      </a:r>
                      <a:r>
                        <a:rPr lang="en-US" dirty="0" err="1" smtClean="0"/>
                        <a:t>pg</a:t>
                      </a:r>
                      <a:r>
                        <a:rPr lang="en-US" dirty="0" smtClean="0"/>
                        <a:t>/ml</a:t>
                      </a:r>
                      <a:endParaRPr lang="en-US" dirty="0"/>
                    </a:p>
                  </a:txBody>
                  <a:tcPr/>
                </a:tc>
                <a:tc>
                  <a:txBody>
                    <a:bodyPr/>
                    <a:lstStyle/>
                    <a:p>
                      <a:r>
                        <a:rPr lang="en-US" dirty="0" smtClean="0"/>
                        <a:t>90%</a:t>
                      </a:r>
                      <a:endParaRPr lang="en-US" dirty="0"/>
                    </a:p>
                  </a:txBody>
                  <a:tcPr/>
                </a:tc>
                <a:tc>
                  <a:txBody>
                    <a:bodyPr/>
                    <a:lstStyle/>
                    <a:p>
                      <a:r>
                        <a:rPr lang="en-US" dirty="0" smtClean="0"/>
                        <a:t>85%</a:t>
                      </a:r>
                      <a:endParaRPr lang="en-US" dirty="0"/>
                    </a:p>
                  </a:txBody>
                  <a:tcPr/>
                </a:tc>
                <a:tc>
                  <a:txBody>
                    <a:bodyPr/>
                    <a:lstStyle/>
                    <a:p>
                      <a:r>
                        <a:rPr lang="en-US" dirty="0" smtClean="0"/>
                        <a:t>94%</a:t>
                      </a:r>
                      <a:endParaRPr lang="en-US" dirty="0"/>
                    </a:p>
                  </a:txBody>
                  <a:tcPr/>
                </a:tc>
                <a:tc>
                  <a:txBody>
                    <a:bodyPr/>
                    <a:lstStyle/>
                    <a:p>
                      <a:r>
                        <a:rPr lang="en-US" dirty="0" smtClean="0"/>
                        <a:t>76%</a:t>
                      </a:r>
                      <a:endParaRPr lang="en-US" dirty="0"/>
                    </a:p>
                  </a:txBody>
                  <a:tcPr/>
                </a:tc>
              </a:tr>
            </a:tbl>
          </a:graphicData>
        </a:graphic>
      </p:graphicFrame>
    </p:spTree>
    <p:extLst>
      <p:ext uri="{BB962C8B-B14F-4D97-AF65-F5344CB8AC3E}">
        <p14:creationId xmlns:p14="http://schemas.microsoft.com/office/powerpoint/2010/main" xmlns="" val="35493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37205" y="240414"/>
            <a:ext cx="3944415" cy="5816977"/>
          </a:xfrm>
          <a:prstGeom prst="rect">
            <a:avLst/>
          </a:prstGeom>
          <a:noFill/>
        </p:spPr>
        <p:txBody>
          <a:bodyPr wrap="square" rtlCol="0">
            <a:spAutoFit/>
          </a:bodyPr>
          <a:lstStyle/>
          <a:p>
            <a:r>
              <a:rPr lang="en-US" dirty="0" smtClean="0"/>
              <a:t>`</a:t>
            </a:r>
            <a:r>
              <a:rPr lang="en-US" sz="2400" b="1" u="sng" dirty="0" smtClean="0">
                <a:latin typeface="Times New Roman" charset="0"/>
                <a:ea typeface="Times New Roman" charset="0"/>
                <a:cs typeface="Times New Roman" charset="0"/>
              </a:rPr>
              <a:t>GALECTIN 3 </a:t>
            </a:r>
            <a:endParaRPr lang="en-US" dirty="0">
              <a:latin typeface="Times New Roman" charset="0"/>
              <a:ea typeface="Times New Roman" charset="0"/>
              <a:cs typeface="Times New Roman" charset="0"/>
            </a:endParaRPr>
          </a:p>
          <a:p>
            <a:pPr marL="285750" indent="-285750">
              <a:buFont typeface="Wingdings" charset="2"/>
              <a:buChar char="§"/>
            </a:pPr>
            <a:r>
              <a:rPr lang="en-US" sz="2400" dirty="0" smtClean="0">
                <a:latin typeface="Times New Roman" charset="0"/>
                <a:ea typeface="Times New Roman" charset="0"/>
                <a:cs typeface="Times New Roman" charset="0"/>
              </a:rPr>
              <a:t>Novel biomarker of tissue fibrosis </a:t>
            </a:r>
          </a:p>
          <a:p>
            <a:pPr marL="285750" indent="-285750">
              <a:buFont typeface="Wingdings" charset="2"/>
              <a:buChar char="§"/>
            </a:pPr>
            <a:r>
              <a:rPr lang="en-US" sz="2400" dirty="0" smtClean="0">
                <a:latin typeface="Times New Roman" charset="0"/>
                <a:ea typeface="Times New Roman" charset="0"/>
                <a:cs typeface="Times New Roman" charset="0"/>
              </a:rPr>
              <a:t>Produced by activated macrophages in response to tissue injury</a:t>
            </a:r>
          </a:p>
          <a:p>
            <a:pPr marL="285750" indent="-285750">
              <a:buFont typeface="Wingdings" charset="2"/>
              <a:buChar char="§"/>
            </a:pPr>
            <a:r>
              <a:rPr lang="en-US" sz="2400" dirty="0" smtClean="0">
                <a:latin typeface="Times New Roman" charset="0"/>
                <a:ea typeface="Times New Roman" charset="0"/>
                <a:cs typeface="Times New Roman" charset="0"/>
              </a:rPr>
              <a:t>Associated with myocardial collagen formation </a:t>
            </a:r>
          </a:p>
          <a:p>
            <a:pPr marL="285750" indent="-285750">
              <a:buFont typeface="Wingdings" charset="2"/>
              <a:buChar char="§"/>
            </a:pPr>
            <a:r>
              <a:rPr lang="en-US" sz="2400" dirty="0" smtClean="0">
                <a:latin typeface="Times New Roman" charset="0"/>
                <a:ea typeface="Times New Roman" charset="0"/>
                <a:cs typeface="Times New Roman" charset="0"/>
              </a:rPr>
              <a:t>Uses : </a:t>
            </a:r>
          </a:p>
          <a:p>
            <a:r>
              <a:rPr lang="en-US" sz="2400" dirty="0" smtClean="0">
                <a:latin typeface="Times New Roman" charset="0"/>
                <a:ea typeface="Times New Roman" charset="0"/>
                <a:cs typeface="Times New Roman" charset="0"/>
              </a:rPr>
              <a:t>   &gt; predicts adverse outcomes in HF</a:t>
            </a:r>
          </a:p>
          <a:p>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&gt;predicts onset of HF in    normal patients </a:t>
            </a:r>
          </a:p>
          <a:p>
            <a:endParaRPr lang="en-US" dirty="0">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a:p>
            <a:r>
              <a:rPr lang="en-US" sz="2400" b="1" u="sng" dirty="0" smtClean="0">
                <a:latin typeface="Times New Roman" charset="0"/>
                <a:ea typeface="Times New Roman" charset="0"/>
                <a:cs typeface="Times New Roman" charset="0"/>
              </a:rPr>
              <a:t>   </a:t>
            </a:r>
            <a:endParaRPr lang="en-US" sz="2400" b="1" u="sng" dirty="0">
              <a:latin typeface="Times New Roman" charset="0"/>
              <a:ea typeface="Times New Roman" charset="0"/>
              <a:cs typeface="Times New Roman" charset="0"/>
            </a:endParaRPr>
          </a:p>
        </p:txBody>
      </p:sp>
      <p:sp>
        <p:nvSpPr>
          <p:cNvPr id="6" name="TextBox 5"/>
          <p:cNvSpPr txBox="1"/>
          <p:nvPr/>
        </p:nvSpPr>
        <p:spPr>
          <a:xfrm>
            <a:off x="482305" y="240414"/>
            <a:ext cx="3816825" cy="4893647"/>
          </a:xfrm>
          <a:prstGeom prst="rect">
            <a:avLst/>
          </a:prstGeom>
          <a:noFill/>
        </p:spPr>
        <p:txBody>
          <a:bodyPr wrap="square" rtlCol="0">
            <a:spAutoFit/>
          </a:bodyPr>
          <a:lstStyle/>
          <a:p>
            <a:r>
              <a:rPr lang="en-US" sz="2400" b="1" u="sng" dirty="0" smtClean="0">
                <a:latin typeface="Times New Roman" charset="0"/>
                <a:ea typeface="Times New Roman" charset="0"/>
                <a:cs typeface="Times New Roman" charset="0"/>
              </a:rPr>
              <a:t>TROPONIN I AND T </a:t>
            </a:r>
            <a:r>
              <a:rPr lang="en-US" dirty="0" smtClean="0"/>
              <a:t>: </a:t>
            </a:r>
          </a:p>
          <a:p>
            <a:endParaRPr lang="en-US" b="1" dirty="0">
              <a:latin typeface="Times New Roman" charset="0"/>
              <a:ea typeface="Times New Roman" charset="0"/>
              <a:cs typeface="Times New Roman" charset="0"/>
            </a:endParaRPr>
          </a:p>
          <a:p>
            <a:r>
              <a:rPr lang="en-US" b="1" dirty="0" smtClean="0">
                <a:latin typeface="Times New Roman" charset="0"/>
                <a:ea typeface="Times New Roman" charset="0"/>
                <a:cs typeface="Times New Roman" charset="0"/>
              </a:rPr>
              <a:t>MARKERS OF MYOCYTE INJURY</a:t>
            </a:r>
          </a:p>
          <a:p>
            <a:endParaRPr lang="en-US" b="1"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May be elevated in HF in absence of acute coronary syndrome </a:t>
            </a:r>
          </a:p>
          <a:p>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AMI triggers acute HF so these can be found high, so should always be measured in acute HF patients but must be interpreted cautiously </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438141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latin typeface="Times New Roman" charset="0"/>
                <a:ea typeface="Times New Roman" charset="0"/>
                <a:cs typeface="Times New Roman" charset="0"/>
              </a:rPr>
              <a:t>STAGE A</a:t>
            </a:r>
            <a:r>
              <a:rPr lang="en-US" sz="4000" b="1" dirty="0" smtClean="0">
                <a:latin typeface="Times New Roman" charset="0"/>
                <a:ea typeface="Times New Roman" charset="0"/>
                <a:cs typeface="Times New Roman" charset="0"/>
              </a:rPr>
              <a:t> </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latin typeface="Times New Roman" charset="0"/>
                <a:ea typeface="Times New Roman" charset="0"/>
                <a:cs typeface="Times New Roman" charset="0"/>
              </a:rPr>
              <a:t>Treating hypertension and lipid disorders</a:t>
            </a:r>
          </a:p>
          <a:p>
            <a:r>
              <a:rPr lang="en-US" dirty="0" smtClean="0">
                <a:latin typeface="Times New Roman" charset="0"/>
                <a:ea typeface="Times New Roman" charset="0"/>
                <a:cs typeface="Times New Roman" charset="0"/>
              </a:rPr>
              <a:t>Optimal blood pressure should be less than 130/80 mmHg</a:t>
            </a:r>
          </a:p>
          <a:p>
            <a:r>
              <a:rPr lang="en-US" dirty="0" smtClean="0">
                <a:latin typeface="Times New Roman" charset="0"/>
                <a:ea typeface="Times New Roman" charset="0"/>
                <a:cs typeface="Times New Roman" charset="0"/>
              </a:rPr>
              <a:t>Control other factors : obesity , Diabetes mellitus, tobacco use, known </a:t>
            </a:r>
            <a:r>
              <a:rPr lang="en-US" dirty="0" err="1" smtClean="0">
                <a:latin typeface="Times New Roman" charset="0"/>
                <a:ea typeface="Times New Roman" charset="0"/>
                <a:cs typeface="Times New Roman" charset="0"/>
              </a:rPr>
              <a:t>cardiotoxic</a:t>
            </a:r>
            <a:r>
              <a:rPr lang="en-US" dirty="0" smtClean="0">
                <a:latin typeface="Times New Roman" charset="0"/>
                <a:ea typeface="Times New Roman" charset="0"/>
                <a:cs typeface="Times New Roman" charset="0"/>
              </a:rPr>
              <a:t> agents </a:t>
            </a:r>
          </a:p>
          <a:p>
            <a:r>
              <a:rPr lang="en-US" dirty="0" smtClean="0">
                <a:latin typeface="Times New Roman" charset="0"/>
                <a:ea typeface="Times New Roman" charset="0"/>
                <a:cs typeface="Times New Roman" charset="0"/>
              </a:rPr>
              <a:t>NP biomarker based screening followed by team based care.</a:t>
            </a:r>
          </a:p>
        </p:txBody>
      </p:sp>
    </p:spTree>
    <p:extLst>
      <p:ext uri="{BB962C8B-B14F-4D97-AF65-F5344CB8AC3E}">
        <p14:creationId xmlns:p14="http://schemas.microsoft.com/office/powerpoint/2010/main" xmlns="" val="1822601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charset="0"/>
                <a:ea typeface="Times New Roman" charset="0"/>
                <a:cs typeface="Times New Roman" charset="0"/>
              </a:rPr>
              <a:t>STAGE B</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Goal is to reduce risk of further damage to heart and to minimize rate of progression of LV dysfunction </a:t>
            </a:r>
          </a:p>
          <a:p>
            <a:r>
              <a:rPr lang="en-US" dirty="0" smtClean="0">
                <a:latin typeface="Times New Roman" charset="0"/>
                <a:ea typeface="Times New Roman" charset="0"/>
                <a:cs typeface="Times New Roman" charset="0"/>
              </a:rPr>
              <a:t>B-blockers and ACEI , or ARBs recommended regardless of EF with history of MI and for all patients with diminished EF regardless of history of MI  ( CLASS 1 level A-C) </a:t>
            </a:r>
          </a:p>
          <a:p>
            <a:r>
              <a:rPr lang="en-US" dirty="0" smtClean="0">
                <a:latin typeface="Times New Roman" charset="0"/>
                <a:ea typeface="Times New Roman" charset="0"/>
                <a:cs typeface="Times New Roman" charset="0"/>
              </a:rPr>
              <a:t>Guidelines discourage use of CCBs with negative inotropic action</a:t>
            </a:r>
          </a:p>
          <a:p>
            <a:r>
              <a:rPr lang="en-US" dirty="0" smtClean="0">
                <a:latin typeface="Times New Roman" charset="0"/>
                <a:ea typeface="Times New Roman" charset="0"/>
                <a:cs typeface="Times New Roman" charset="0"/>
              </a:rPr>
              <a:t>Support use of ICD in asymptomatic ischemic cardiomyopathy &gt; 40 days of MI  and EF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30% or less on appropriate therapy with life expectancy longer than 1 year.</a:t>
            </a: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768112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2140"/>
            <a:ext cx="10515600" cy="5804823"/>
          </a:xfrm>
        </p:spPr>
        <p:txBody>
          <a:bodyPr>
            <a:noAutofit/>
          </a:bodyPr>
          <a:lstStyle/>
          <a:p>
            <a:r>
              <a:rPr lang="en-US" sz="2400" b="1" u="sng" dirty="0" smtClean="0">
                <a:latin typeface="Times New Roman" charset="0"/>
                <a:ea typeface="Times New Roman" charset="0"/>
                <a:cs typeface="Times New Roman" charset="0"/>
              </a:rPr>
              <a:t>CASE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65 year old male patient, chronic tobacco chewer ,k/c/o HTN since 4 years , obese </a:t>
            </a:r>
          </a:p>
          <a:p>
            <a:pPr marL="0" indent="0">
              <a:buNone/>
            </a:pPr>
            <a:r>
              <a:rPr lang="en-US" sz="2000" dirty="0" smtClean="0">
                <a:latin typeface="Times New Roman" charset="0"/>
                <a:ea typeface="Times New Roman" charset="0"/>
                <a:cs typeface="Times New Roman" charset="0"/>
              </a:rPr>
              <a:t>p/w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breathlessness  on mild exertion and easy </a:t>
            </a:r>
            <a:r>
              <a:rPr lang="en-US" sz="2000" dirty="0" err="1" smtClean="0">
                <a:latin typeface="Times New Roman" charset="0"/>
                <a:ea typeface="Times New Roman" charset="0"/>
                <a:cs typeface="Times New Roman" charset="0"/>
              </a:rPr>
              <a:t>fatiguability</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since 2 months.</a:t>
            </a:r>
          </a:p>
          <a:p>
            <a:pPr marL="0" indent="0">
              <a:buNone/>
            </a:pPr>
            <a:r>
              <a:rPr lang="en-US" sz="2000" b="1" dirty="0" smtClean="0">
                <a:latin typeface="Times New Roman" charset="0"/>
                <a:ea typeface="Times New Roman" charset="0"/>
                <a:cs typeface="Times New Roman" charset="0"/>
              </a:rPr>
              <a:t>O/E </a:t>
            </a:r>
            <a:r>
              <a:rPr lang="en-US" sz="2000" dirty="0" smtClean="0">
                <a:latin typeface="Times New Roman" charset="0"/>
                <a:ea typeface="Times New Roman" charset="0"/>
                <a:cs typeface="Times New Roman" charset="0"/>
              </a:rPr>
              <a:t>: EDEMA +  - pedal edema , pitting type, </a:t>
            </a:r>
            <a:r>
              <a:rPr lang="en-US" sz="2000" dirty="0" err="1" smtClean="0">
                <a:latin typeface="Times New Roman" charset="0"/>
                <a:ea typeface="Times New Roman" charset="0"/>
                <a:cs typeface="Times New Roman" charset="0"/>
              </a:rPr>
              <a:t>upto</a:t>
            </a:r>
            <a:r>
              <a:rPr lang="en-US" sz="2000" dirty="0" smtClean="0">
                <a:latin typeface="Times New Roman" charset="0"/>
                <a:ea typeface="Times New Roman" charset="0"/>
                <a:cs typeface="Times New Roman" charset="0"/>
              </a:rPr>
              <a:t> knee joints, JVP raised, BMI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36.5Kg/m2 </a:t>
            </a:r>
          </a:p>
          <a:p>
            <a:pPr marL="0" indent="0">
              <a:buNone/>
            </a:pPr>
            <a:r>
              <a:rPr lang="en-US" sz="2000" dirty="0" smtClean="0">
                <a:latin typeface="Times New Roman" charset="0"/>
                <a:ea typeface="Times New Roman" charset="0"/>
                <a:cs typeface="Times New Roman" charset="0"/>
              </a:rPr>
              <a:t>T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Afebrile, P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86/ min, regular,  BP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136/90 mmHg. </a:t>
            </a:r>
          </a:p>
          <a:p>
            <a:pPr marL="0" indent="0">
              <a:buNone/>
            </a:pPr>
            <a:r>
              <a:rPr lang="en-US" sz="2000" dirty="0" smtClean="0">
                <a:latin typeface="Times New Roman" charset="0"/>
                <a:ea typeface="Times New Roman" charset="0"/>
                <a:cs typeface="Times New Roman" charset="0"/>
              </a:rPr>
              <a:t>R/S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B/L AE + </a:t>
            </a:r>
            <a:r>
              <a:rPr lang="en-US" sz="2000" dirty="0" err="1" smtClean="0">
                <a:latin typeface="Times New Roman" charset="0"/>
                <a:ea typeface="Times New Roman" charset="0"/>
                <a:cs typeface="Times New Roman" charset="0"/>
              </a:rPr>
              <a:t>crepitations</a:t>
            </a:r>
            <a:r>
              <a:rPr lang="en-US" sz="2000" dirty="0" smtClean="0">
                <a:latin typeface="Times New Roman" charset="0"/>
                <a:ea typeface="Times New Roman" charset="0"/>
                <a:cs typeface="Times New Roman" charset="0"/>
              </a:rPr>
              <a:t> + B/L</a:t>
            </a:r>
          </a:p>
          <a:p>
            <a:pPr marL="0" indent="0">
              <a:buNone/>
            </a:pPr>
            <a:r>
              <a:rPr lang="en-US" sz="2000" dirty="0" smtClean="0">
                <a:latin typeface="Times New Roman" charset="0"/>
                <a:ea typeface="Times New Roman" charset="0"/>
                <a:cs typeface="Times New Roman" charset="0"/>
              </a:rPr>
              <a:t>CVS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apex impulse seen at 6</a:t>
            </a:r>
            <a:r>
              <a:rPr lang="en-US" sz="2000" baseline="30000" dirty="0" smtClean="0">
                <a:latin typeface="Times New Roman" charset="0"/>
                <a:ea typeface="Times New Roman" charset="0"/>
                <a:cs typeface="Times New Roman" charset="0"/>
              </a:rPr>
              <a:t>th</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ICS, lateral to MCL , apex beat displaced lateral to MCL at 6</a:t>
            </a:r>
            <a:r>
              <a:rPr lang="en-US" sz="2000" baseline="30000" dirty="0" smtClean="0">
                <a:latin typeface="Times New Roman" charset="0"/>
                <a:ea typeface="Times New Roman" charset="0"/>
                <a:cs typeface="Times New Roman" charset="0"/>
              </a:rPr>
              <a:t>th</a:t>
            </a:r>
            <a:r>
              <a:rPr lang="en-US" sz="2000" dirty="0" smtClean="0">
                <a:latin typeface="Times New Roman" charset="0"/>
                <a:ea typeface="Times New Roman" charset="0"/>
                <a:cs typeface="Times New Roman" charset="0"/>
              </a:rPr>
              <a:t> ICS, S1/ S2 + ( soft ) , systolic murmur present at MA heard in left lateral position, at height of expiration with diaphragm  of stethoscope .</a:t>
            </a:r>
          </a:p>
          <a:p>
            <a:pPr marL="0" indent="0">
              <a:buNone/>
            </a:pPr>
            <a:r>
              <a:rPr lang="en-US" sz="2000" dirty="0" smtClean="0">
                <a:latin typeface="Times New Roman" charset="0"/>
                <a:ea typeface="Times New Roman" charset="0"/>
                <a:cs typeface="Times New Roman" charset="0"/>
              </a:rPr>
              <a:t>P/A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soft , tenderness in right upper quadrant, BS+ </a:t>
            </a:r>
          </a:p>
          <a:p>
            <a:pPr marL="0" indent="0">
              <a:buNone/>
            </a:pPr>
            <a:r>
              <a:rPr lang="en-US" sz="2000" dirty="0" smtClean="0">
                <a:latin typeface="Times New Roman" charset="0"/>
                <a:ea typeface="Times New Roman" charset="0"/>
                <a:cs typeface="Times New Roman" charset="0"/>
              </a:rPr>
              <a:t>CNS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conscious /oriented </a:t>
            </a:r>
          </a:p>
          <a:p>
            <a:pPr marL="0" indent="0">
              <a:buNone/>
            </a:pPr>
            <a:endParaRPr lang="en-US" sz="2000" dirty="0" smtClean="0">
              <a:latin typeface="Times New Roman" charset="0"/>
              <a:ea typeface="Times New Roman" charset="0"/>
              <a:cs typeface="Times New Roman" charset="0"/>
            </a:endParaRPr>
          </a:p>
          <a:p>
            <a:pPr marL="0" indent="0">
              <a:buNone/>
            </a:pPr>
            <a:r>
              <a:rPr lang="en-US" sz="2000" b="1" dirty="0" smtClean="0">
                <a:latin typeface="Times New Roman" charset="0"/>
                <a:ea typeface="Times New Roman" charset="0"/>
                <a:cs typeface="Times New Roman" charset="0"/>
              </a:rPr>
              <a:t>ECG</a:t>
            </a:r>
            <a:r>
              <a:rPr lang="en-US" sz="2000" dirty="0" smtClean="0">
                <a:latin typeface="Times New Roman" charset="0"/>
                <a:ea typeface="Times New Roman" charset="0"/>
                <a:cs typeface="Times New Roman" charset="0"/>
              </a:rPr>
              <a:t>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sinus rhythm, regular, LAD, T wave inversions in leads V1-V4</a:t>
            </a:r>
          </a:p>
          <a:p>
            <a:pPr marL="0" indent="0">
              <a:buNone/>
            </a:pPr>
            <a:r>
              <a:rPr lang="en-US" sz="2000" b="1" dirty="0" smtClean="0">
                <a:latin typeface="Times New Roman" charset="0"/>
                <a:ea typeface="Times New Roman" charset="0"/>
                <a:cs typeface="Times New Roman" charset="0"/>
              </a:rPr>
              <a:t>Chest radiogram </a:t>
            </a:r>
            <a:r>
              <a:rPr lang="mr-IN" sz="2000" b="1" dirty="0" smtClean="0">
                <a:latin typeface="Times New Roman" charset="0"/>
                <a:ea typeface="Times New Roman" charset="0"/>
                <a:cs typeface="Times New Roman" charset="0"/>
              </a:rPr>
              <a:t>–</a:t>
            </a:r>
            <a:r>
              <a:rPr lang="en-US" sz="2000" b="1" dirty="0" smtClean="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cardiomegaly, interstitial edema and B/L diffuse hazy opacities </a:t>
            </a:r>
            <a:endParaRPr lang="en-US" sz="2000" b="1" dirty="0" smtClean="0">
              <a:latin typeface="Times New Roman" charset="0"/>
              <a:ea typeface="Times New Roman" charset="0"/>
              <a:cs typeface="Times New Roman" charset="0"/>
            </a:endParaRPr>
          </a:p>
          <a:p>
            <a:pPr marL="0" indent="0">
              <a:buNone/>
            </a:pPr>
            <a:r>
              <a:rPr lang="en-US" sz="2000" b="1" dirty="0" smtClean="0">
                <a:latin typeface="Times New Roman" charset="0"/>
                <a:ea typeface="Times New Roman" charset="0"/>
                <a:cs typeface="Times New Roman" charset="0"/>
              </a:rPr>
              <a:t>BNP-</a:t>
            </a:r>
            <a:r>
              <a:rPr lang="en-US" sz="2000" dirty="0" smtClean="0">
                <a:latin typeface="Times New Roman" charset="0"/>
                <a:ea typeface="Times New Roman" charset="0"/>
                <a:cs typeface="Times New Roman" charset="0"/>
              </a:rPr>
              <a:t> 330pg/ml</a:t>
            </a:r>
          </a:p>
          <a:p>
            <a:pPr marL="0" indent="0">
              <a:buNone/>
            </a:pPr>
            <a:r>
              <a:rPr lang="en-US" sz="2000" dirty="0" smtClean="0">
                <a:latin typeface="Times New Roman" charset="0"/>
                <a:ea typeface="Times New Roman" charset="0"/>
                <a:cs typeface="Times New Roman" charset="0"/>
              </a:rPr>
              <a:t>Rest all blood reports within normal limits</a:t>
            </a:r>
          </a:p>
          <a:p>
            <a:pPr marL="0" indent="0">
              <a:buNone/>
            </a:pPr>
            <a:r>
              <a:rPr lang="en-US" sz="2000" dirty="0" smtClean="0">
                <a:latin typeface="Times New Roman" charset="0"/>
                <a:ea typeface="Times New Roman" charset="0"/>
                <a:cs typeface="Times New Roman" charset="0"/>
              </a:rPr>
              <a:t> </a:t>
            </a:r>
            <a:r>
              <a:rPr lang="en-US" sz="2000" b="1" dirty="0" smtClean="0">
                <a:latin typeface="Times New Roman" charset="0"/>
                <a:ea typeface="Times New Roman" charset="0"/>
                <a:cs typeface="Times New Roman" charset="0"/>
              </a:rPr>
              <a:t>2D echo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Dilated LA/LV , NO RWMA, global LV </a:t>
            </a:r>
            <a:r>
              <a:rPr lang="en-US" sz="2000" dirty="0" err="1" smtClean="0">
                <a:latin typeface="Times New Roman" charset="0"/>
                <a:ea typeface="Times New Roman" charset="0"/>
                <a:cs typeface="Times New Roman" charset="0"/>
              </a:rPr>
              <a:t>hypokinesia</a:t>
            </a:r>
            <a:r>
              <a:rPr lang="en-US" sz="2000" dirty="0" smtClean="0">
                <a:latin typeface="Times New Roman" charset="0"/>
                <a:ea typeface="Times New Roman" charset="0"/>
                <a:cs typeface="Times New Roman" charset="0"/>
              </a:rPr>
              <a:t>, EF -15 %, SEVERE MR.</a:t>
            </a:r>
          </a:p>
          <a:p>
            <a:pPr marL="0" indent="0">
              <a:buNone/>
            </a:pPr>
            <a:endParaRPr lang="en-US" sz="1800" dirty="0" smtClean="0">
              <a:latin typeface="Times New Roman" charset="0"/>
              <a:ea typeface="Times New Roman" charset="0"/>
              <a:cs typeface="Times New Roman" charset="0"/>
            </a:endParaRPr>
          </a:p>
          <a:p>
            <a:pPr marL="0" indent="0">
              <a:buNone/>
            </a:pPr>
            <a:endParaRPr lang="en-US" sz="1800" dirty="0" smtClean="0">
              <a:latin typeface="Times New Roman" charset="0"/>
              <a:ea typeface="Times New Roman" charset="0"/>
              <a:cs typeface="Times New Roman" charset="0"/>
            </a:endParaRPr>
          </a:p>
          <a:p>
            <a:pPr marL="0" indent="0">
              <a:buNone/>
            </a:pPr>
            <a:r>
              <a:rPr lang="en-US" sz="1800" dirty="0">
                <a:latin typeface="Times New Roman" charset="0"/>
                <a:ea typeface="Times New Roman" charset="0"/>
                <a:cs typeface="Times New Roman" charset="0"/>
              </a:rPr>
              <a:t> </a:t>
            </a:r>
            <a:r>
              <a:rPr lang="en-US" sz="1800" dirty="0" smtClean="0">
                <a:latin typeface="Times New Roman" charset="0"/>
                <a:ea typeface="Times New Roman" charset="0"/>
                <a:cs typeface="Times New Roman" charset="0"/>
              </a:rPr>
              <a:t>         </a:t>
            </a:r>
            <a:endParaRPr lang="en-US" sz="18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964899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charset="0"/>
                <a:ea typeface="Times New Roman" charset="0"/>
                <a:cs typeface="Times New Roman" charset="0"/>
              </a:rPr>
              <a:t>STAGE C</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Same measures are applicable as for stage A and stage B </a:t>
            </a:r>
          </a:p>
          <a:p>
            <a:r>
              <a:rPr lang="en-US" dirty="0" smtClean="0">
                <a:latin typeface="Times New Roman" charset="0"/>
                <a:ea typeface="Times New Roman" charset="0"/>
                <a:cs typeface="Times New Roman" charset="0"/>
              </a:rPr>
              <a:t>Physical activity and cardiac rehabilitation are recommended </a:t>
            </a:r>
          </a:p>
          <a:p>
            <a:r>
              <a:rPr lang="en-US" dirty="0" smtClean="0">
                <a:latin typeface="Times New Roman" charset="0"/>
                <a:ea typeface="Times New Roman" charset="0"/>
                <a:cs typeface="Times New Roman" charset="0"/>
              </a:rPr>
              <a:t>Recent guidelines reflected result of HF- ACTION trial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exercise training did not have favorable impact</a:t>
            </a:r>
          </a:p>
          <a:p>
            <a:r>
              <a:rPr lang="en-US" dirty="0" smtClean="0">
                <a:latin typeface="Times New Roman" charset="0"/>
                <a:ea typeface="Times New Roman" charset="0"/>
                <a:cs typeface="Times New Roman" charset="0"/>
              </a:rPr>
              <a:t>Diuretics are recommended who have evidence of </a:t>
            </a:r>
            <a:r>
              <a:rPr lang="en-US" dirty="0">
                <a:latin typeface="Times New Roman" charset="0"/>
                <a:ea typeface="Times New Roman" charset="0"/>
                <a:cs typeface="Times New Roman" charset="0"/>
              </a:rPr>
              <a:t>f</a:t>
            </a:r>
            <a:r>
              <a:rPr lang="en-US" dirty="0" smtClean="0">
                <a:latin typeface="Times New Roman" charset="0"/>
                <a:ea typeface="Times New Roman" charset="0"/>
                <a:cs typeface="Times New Roman" charset="0"/>
              </a:rPr>
              <a:t>luid retention </a:t>
            </a:r>
          </a:p>
          <a:p>
            <a:r>
              <a:rPr lang="en-US" dirty="0" smtClean="0">
                <a:latin typeface="Times New Roman" charset="0"/>
                <a:ea typeface="Times New Roman" charset="0"/>
                <a:cs typeface="Times New Roman" charset="0"/>
              </a:rPr>
              <a:t>B-Blockers + ACEIs  - for all STAGE C patients if not C/I</a:t>
            </a:r>
          </a:p>
          <a:p>
            <a:r>
              <a:rPr lang="en-US" dirty="0" smtClean="0">
                <a:latin typeface="Times New Roman" charset="0"/>
                <a:ea typeface="Times New Roman" charset="0"/>
                <a:cs typeface="Times New Roman" charset="0"/>
              </a:rPr>
              <a:t>ARBs for those intolerant to ACEI </a:t>
            </a:r>
          </a:p>
          <a:p>
            <a:r>
              <a:rPr lang="en-US" dirty="0" smtClean="0">
                <a:latin typeface="Times New Roman" charset="0"/>
                <a:ea typeface="Times New Roman" charset="0"/>
                <a:cs typeface="Times New Roman" charset="0"/>
              </a:rPr>
              <a:t>ARNIs recommended to replace ACEI /ARBs to further reduce mortality and morbidity.</a:t>
            </a:r>
          </a:p>
          <a:p>
            <a:endParaRPr lang="en-US" dirty="0" smtClean="0">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519254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800" y="0"/>
            <a:ext cx="10196996" cy="6858000"/>
          </a:xfrm>
          <a:prstGeom prst="rect">
            <a:avLst/>
          </a:prstGeom>
        </p:spPr>
      </p:pic>
    </p:spTree>
    <p:extLst>
      <p:ext uri="{BB962C8B-B14F-4D97-AF65-F5344CB8AC3E}">
        <p14:creationId xmlns:p14="http://schemas.microsoft.com/office/powerpoint/2010/main" xmlns="" val="572698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charset="0"/>
                <a:ea typeface="Times New Roman" charset="0"/>
                <a:cs typeface="Times New Roman" charset="0"/>
              </a:rPr>
              <a:t>STAGE D </a:t>
            </a:r>
            <a:r>
              <a:rPr lang="mr-IN" b="1" u="sng" dirty="0" smtClean="0">
                <a:latin typeface="Times New Roman" charset="0"/>
                <a:ea typeface="Times New Roman" charset="0"/>
                <a:cs typeface="Times New Roman" charset="0"/>
              </a:rPr>
              <a:t>–</a:t>
            </a:r>
            <a:r>
              <a:rPr lang="en-US" b="1" u="sng" dirty="0" smtClean="0">
                <a:latin typeface="Times New Roman" charset="0"/>
                <a:ea typeface="Times New Roman" charset="0"/>
                <a:cs typeface="Times New Roman" charset="0"/>
              </a:rPr>
              <a:t> REFRACTORY END STAGE HEART FAILURE </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Eligible for specialized advanced treatment strategies  : </a:t>
            </a:r>
          </a:p>
          <a:p>
            <a:r>
              <a:rPr lang="en-US" dirty="0" smtClean="0">
                <a:latin typeface="Times New Roman" charset="0"/>
                <a:ea typeface="Times New Roman" charset="0"/>
                <a:cs typeface="Times New Roman" charset="0"/>
              </a:rPr>
              <a:t>MCS devices , </a:t>
            </a:r>
            <a:r>
              <a:rPr lang="en-US" dirty="0" err="1" smtClean="0">
                <a:latin typeface="Times New Roman" charset="0"/>
                <a:ea typeface="Times New Roman" charset="0"/>
                <a:cs typeface="Times New Roman" charset="0"/>
              </a:rPr>
              <a:t>continous</a:t>
            </a:r>
            <a:r>
              <a:rPr lang="en-US" dirty="0" smtClean="0">
                <a:latin typeface="Times New Roman" charset="0"/>
                <a:ea typeface="Times New Roman" charset="0"/>
                <a:cs typeface="Times New Roman" charset="0"/>
              </a:rPr>
              <a:t> inotropic infusions or cardiac transplantations.</a:t>
            </a:r>
          </a:p>
          <a:p>
            <a:r>
              <a:rPr lang="en-US" dirty="0" smtClean="0">
                <a:latin typeface="Times New Roman" charset="0"/>
                <a:ea typeface="Times New Roman" charset="0"/>
                <a:cs typeface="Times New Roman" charset="0"/>
              </a:rPr>
              <a:t>Until definitive therapy can be performed , </a:t>
            </a:r>
            <a:r>
              <a:rPr lang="en-US" dirty="0" err="1" smtClean="0">
                <a:latin typeface="Times New Roman" charset="0"/>
                <a:ea typeface="Times New Roman" charset="0"/>
                <a:cs typeface="Times New Roman" charset="0"/>
              </a:rPr>
              <a:t>continous</a:t>
            </a:r>
            <a:r>
              <a:rPr lang="en-US" dirty="0" smtClean="0">
                <a:latin typeface="Times New Roman" charset="0"/>
                <a:ea typeface="Times New Roman" charset="0"/>
                <a:cs typeface="Times New Roman" charset="0"/>
              </a:rPr>
              <a:t> I/V inotropic support is recommended </a:t>
            </a:r>
          </a:p>
          <a:p>
            <a:r>
              <a:rPr lang="en-US" dirty="0" smtClean="0">
                <a:latin typeface="Times New Roman" charset="0"/>
                <a:ea typeface="Times New Roman" charset="0"/>
                <a:cs typeface="Times New Roman" charset="0"/>
              </a:rPr>
              <a:t>Fluid restriction &lt;1.5 l/d</a:t>
            </a: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764414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p:spPr>
        <p:txBody>
          <a:bodyPr>
            <a:normAutofit fontScale="90000"/>
          </a:bodyPr>
          <a:lstStyle/>
          <a:p>
            <a:r>
              <a:rPr lang="en-US" sz="4800" b="1" u="sng" dirty="0" smtClean="0">
                <a:latin typeface="Times New Roman" charset="0"/>
                <a:ea typeface="Times New Roman" charset="0"/>
                <a:cs typeface="Times New Roman" charset="0"/>
              </a:rPr>
              <a:t>D</a:t>
            </a:r>
            <a:r>
              <a:rPr lang="en-US" u="sng" dirty="0" smtClean="0">
                <a:latin typeface="Times New Roman" charset="0"/>
                <a:ea typeface="Times New Roman" charset="0"/>
                <a:cs typeface="Times New Roman" charset="0"/>
              </a:rPr>
              <a:t>IURETICS </a:t>
            </a:r>
            <a:endParaRPr lang="en-US"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092200"/>
            <a:ext cx="10515600" cy="5084763"/>
          </a:xfrm>
        </p:spPr>
        <p:txBody>
          <a:bodyPr/>
          <a:lstStyle/>
          <a:p>
            <a:r>
              <a:rPr lang="en-US" dirty="0" smtClean="0">
                <a:latin typeface="Times New Roman" charset="0"/>
                <a:ea typeface="Times New Roman" charset="0"/>
                <a:cs typeface="Times New Roman" charset="0"/>
              </a:rPr>
              <a:t>To relieve congestion .</a:t>
            </a:r>
          </a:p>
          <a:p>
            <a:r>
              <a:rPr lang="en-US" dirty="0" err="1" smtClean="0">
                <a:latin typeface="Times New Roman" charset="0"/>
                <a:ea typeface="Times New Roman" charset="0"/>
                <a:cs typeface="Times New Roman" charset="0"/>
              </a:rPr>
              <a:t>Donot</a:t>
            </a:r>
            <a:r>
              <a:rPr lang="en-US" dirty="0" smtClean="0">
                <a:latin typeface="Times New Roman" charset="0"/>
                <a:ea typeface="Times New Roman" charset="0"/>
                <a:cs typeface="Times New Roman" charset="0"/>
              </a:rPr>
              <a:t> improve mortality and morbidity.</a:t>
            </a:r>
          </a:p>
          <a:p>
            <a:r>
              <a:rPr lang="en-US" dirty="0" smtClean="0">
                <a:latin typeface="Times New Roman" charset="0"/>
                <a:ea typeface="Times New Roman" charset="0"/>
                <a:cs typeface="Times New Roman" charset="0"/>
              </a:rPr>
              <a:t>Provides symptomatic relief .</a:t>
            </a:r>
          </a:p>
          <a:p>
            <a:r>
              <a:rPr lang="en-US" dirty="0" smtClean="0">
                <a:latin typeface="Times New Roman" charset="0"/>
                <a:ea typeface="Times New Roman" charset="0"/>
                <a:cs typeface="Times New Roman" charset="0"/>
              </a:rPr>
              <a:t>Key principle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prescribe minimum dose to maintain edema free state ( dry weight ).Dose can be increased or decreased based on patient’s volume status.</a:t>
            </a:r>
          </a:p>
          <a:p>
            <a:r>
              <a:rPr lang="en-US" dirty="0" smtClean="0">
                <a:latin typeface="Times New Roman" charset="0"/>
                <a:ea typeface="Times New Roman" charset="0"/>
                <a:cs typeface="Times New Roman" charset="0"/>
              </a:rPr>
              <a:t>Advanced stage HF patients need IV diuretics as bolus or infusion due to resistance to oral diuretic therapy probably because of poor absorption.</a:t>
            </a:r>
          </a:p>
          <a:p>
            <a:r>
              <a:rPr lang="en-US" dirty="0" smtClean="0">
                <a:latin typeface="Times New Roman" charset="0"/>
                <a:ea typeface="Times New Roman" charset="0"/>
                <a:cs typeface="Times New Roman" charset="0"/>
              </a:rPr>
              <a:t>Loop diuretics and MRA ( spironolactone ) are given together to prevent risk of hypokalemia .</a:t>
            </a:r>
          </a:p>
        </p:txBody>
      </p:sp>
    </p:spTree>
    <p:extLst>
      <p:ext uri="{BB962C8B-B14F-4D97-AF65-F5344CB8AC3E}">
        <p14:creationId xmlns:p14="http://schemas.microsoft.com/office/powerpoint/2010/main" xmlns="" val="781828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charset="0"/>
                <a:ea typeface="Times New Roman" charset="0"/>
                <a:cs typeface="Times New Roman" charset="0"/>
              </a:rPr>
              <a:t>Role of ACEI</a:t>
            </a:r>
            <a:r>
              <a:rPr lang="en-US" dirty="0" smtClean="0"/>
              <a:t>:</a:t>
            </a:r>
            <a:endParaRPr lang="en-US" dirty="0"/>
          </a:p>
        </p:txBody>
      </p:sp>
      <p:sp>
        <p:nvSpPr>
          <p:cNvPr id="3" name="Content Placeholder 2"/>
          <p:cNvSpPr>
            <a:spLocks noGrp="1"/>
          </p:cNvSpPr>
          <p:nvPr>
            <p:ph idx="1"/>
          </p:nvPr>
        </p:nvSpPr>
        <p:spPr/>
        <p:txBody>
          <a:bodyPr/>
          <a:lstStyle/>
          <a:p>
            <a:r>
              <a:rPr lang="en-US" dirty="0" smtClean="0"/>
              <a:t>ACEI : should be used in symptomatic and asymptomatic patients with </a:t>
            </a:r>
            <a:r>
              <a:rPr lang="en-US" dirty="0" err="1" smtClean="0"/>
              <a:t>HFrEF</a:t>
            </a:r>
            <a:r>
              <a:rPr lang="en-US" dirty="0" smtClean="0"/>
              <a:t>.</a:t>
            </a:r>
          </a:p>
          <a:p>
            <a:r>
              <a:rPr lang="en-US" dirty="0" smtClean="0"/>
              <a:t>ACEI BENEFITS : </a:t>
            </a:r>
          </a:p>
          <a:p>
            <a:pPr marL="514350" indent="-514350">
              <a:buAutoNum type="arabicParenR"/>
            </a:pPr>
            <a:r>
              <a:rPr lang="en-US" dirty="0" smtClean="0"/>
              <a:t>Stabilize LV </a:t>
            </a:r>
            <a:r>
              <a:rPr lang="en-US" dirty="0" err="1" smtClean="0"/>
              <a:t>remodelling</a:t>
            </a:r>
            <a:endParaRPr lang="en-US" dirty="0" smtClean="0"/>
          </a:p>
          <a:p>
            <a:pPr marL="514350" indent="-514350">
              <a:buAutoNum type="arabicParenR"/>
            </a:pPr>
            <a:r>
              <a:rPr lang="en-US" dirty="0" smtClean="0"/>
              <a:t>Improve patient symptoms</a:t>
            </a:r>
          </a:p>
          <a:p>
            <a:pPr marL="514350" indent="-514350">
              <a:buAutoNum type="arabicParenR"/>
            </a:pPr>
            <a:r>
              <a:rPr lang="en-US" dirty="0" smtClean="0"/>
              <a:t>Prevent hospitalization</a:t>
            </a:r>
          </a:p>
          <a:p>
            <a:pPr marL="514350" indent="-514350">
              <a:buAutoNum type="arabicParenR"/>
            </a:pPr>
            <a:r>
              <a:rPr lang="en-US" dirty="0" smtClean="0"/>
              <a:t>Prolong life</a:t>
            </a:r>
          </a:p>
          <a:p>
            <a:pPr>
              <a:buFont typeface="Wingdings" charset="2"/>
              <a:buChar char="v"/>
            </a:pPr>
            <a:r>
              <a:rPr lang="en-US" dirty="0" smtClean="0"/>
              <a:t> fluid retention can attenuate their effect so diuretic dose should be optimized first , but can lead to systemic hypotension !</a:t>
            </a:r>
            <a:endParaRPr lang="en-US" dirty="0"/>
          </a:p>
        </p:txBody>
      </p:sp>
    </p:spTree>
    <p:extLst>
      <p:ext uri="{BB962C8B-B14F-4D97-AF65-F5344CB8AC3E}">
        <p14:creationId xmlns:p14="http://schemas.microsoft.com/office/powerpoint/2010/main" xmlns="" val="36796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8300"/>
            <a:ext cx="10515600" cy="5808663"/>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latin typeface="Times New Roman" charset="0"/>
                <a:ea typeface="Times New Roman" charset="0"/>
                <a:cs typeface="Times New Roman" charset="0"/>
              </a:rPr>
              <a:t>  </a:t>
            </a:r>
            <a:r>
              <a:rPr lang="en-US" sz="4000" b="1" u="sng" dirty="0" smtClean="0">
                <a:latin typeface="Times New Roman" charset="0"/>
                <a:ea typeface="Times New Roman" charset="0"/>
                <a:cs typeface="Times New Roman" charset="0"/>
              </a:rPr>
              <a:t>ROLE OF ARBS :</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000" dirty="0">
              <a:latin typeface="Times New Roman" charset="0"/>
              <a:ea typeface="Times New Roman" charset="0"/>
              <a:cs typeface="Times New Roman" charset="0"/>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rPr>
              <a:t>For those intolerant to ACEIs  - </a:t>
            </a:r>
            <a:r>
              <a:rPr lang="en-US" sz="2400" dirty="0" err="1" smtClean="0">
                <a:latin typeface="Times New Roman" charset="0"/>
                <a:ea typeface="Times New Roman" charset="0"/>
                <a:cs typeface="Times New Roman" charset="0"/>
              </a:rPr>
              <a:t>cough,rashes,angioedema</a:t>
            </a:r>
            <a:endParaRPr lang="en-US" sz="2400" dirty="0" smtClean="0">
              <a:latin typeface="Times New Roman" charset="0"/>
              <a:ea typeface="Times New Roman" charset="0"/>
              <a:cs typeface="Times New Roman" charset="0"/>
            </a:endParaRP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latin typeface="Times New Roman" charset="0"/>
              <a:ea typeface="Times New Roman" charset="0"/>
              <a:cs typeface="Times New Roman" charset="0"/>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rPr>
              <a:t>Blocks the effects of </a:t>
            </a:r>
            <a:r>
              <a:rPr lang="en-US" sz="2400" dirty="0" err="1" smtClean="0">
                <a:latin typeface="Times New Roman" charset="0"/>
                <a:ea typeface="Times New Roman" charset="0"/>
                <a:cs typeface="Times New Roman" charset="0"/>
              </a:rPr>
              <a:t>AgII</a:t>
            </a:r>
            <a:r>
              <a:rPr lang="en-US" sz="2400" dirty="0" smtClean="0">
                <a:latin typeface="Times New Roman" charset="0"/>
                <a:ea typeface="Times New Roman" charset="0"/>
                <a:cs typeface="Times New Roman" charset="0"/>
              </a:rPr>
              <a:t> on Ag type 1 receptor </a:t>
            </a:r>
            <a:r>
              <a:rPr lang="en-US" sz="2400" dirty="0" smtClean="0">
                <a:latin typeface="Times New Roman" charset="0"/>
                <a:ea typeface="Times New Roman" charset="0"/>
                <a:cs typeface="Times New Roman" charset="0"/>
                <a:sym typeface="Wingdings"/>
              </a:rPr>
              <a:t> thereby blocking all adverse effects of Ag II on cardiac </a:t>
            </a:r>
            <a:r>
              <a:rPr lang="en-US" sz="2400" dirty="0" err="1" smtClean="0">
                <a:latin typeface="Times New Roman" charset="0"/>
                <a:ea typeface="Times New Roman" charset="0"/>
                <a:cs typeface="Times New Roman" charset="0"/>
                <a:sym typeface="Wingdings"/>
              </a:rPr>
              <a:t>remodelling</a:t>
            </a:r>
            <a:endParaRPr lang="en-US" sz="2400" dirty="0" smtClean="0">
              <a:latin typeface="Times New Roman" charset="0"/>
              <a:ea typeface="Times New Roman" charset="0"/>
              <a:cs typeface="Times New Roman" charset="0"/>
              <a:sym typeface="Wingdings"/>
            </a:endParaRP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latin typeface="Times New Roman" charset="0"/>
              <a:ea typeface="Times New Roman" charset="0"/>
              <a:cs typeface="Times New Roman" charset="0"/>
              <a:sym typeface="Wingdings"/>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sym typeface="Wingdings"/>
              </a:rPr>
              <a:t>Should be initiated in doses of  valsartan 40 mg BD </a:t>
            </a:r>
            <a:r>
              <a:rPr lang="en-US" sz="2400" dirty="0" err="1" smtClean="0">
                <a:latin typeface="Times New Roman" charset="0"/>
                <a:ea typeface="Times New Roman" charset="0"/>
                <a:cs typeface="Times New Roman" charset="0"/>
                <a:sym typeface="Wingdings"/>
              </a:rPr>
              <a:t>uptiterated</a:t>
            </a:r>
            <a:r>
              <a:rPr lang="en-US" sz="2400" dirty="0" smtClean="0">
                <a:latin typeface="Times New Roman" charset="0"/>
                <a:ea typeface="Times New Roman" charset="0"/>
                <a:cs typeface="Times New Roman" charset="0"/>
                <a:sym typeface="Wingdings"/>
              </a:rPr>
              <a:t> every 3-5 days by doubling the dose.</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latin typeface="Times New Roman" charset="0"/>
              <a:ea typeface="Times New Roman" charset="0"/>
              <a:cs typeface="Times New Roman" charset="0"/>
              <a:sym typeface="Wingdings"/>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sym typeface="Wingdings"/>
              </a:rPr>
              <a:t>BP, renal function and potassium levels reassessed within 1-2 weeks after starting.</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latin typeface="Times New Roman" charset="0"/>
              <a:ea typeface="Times New Roman" charset="0"/>
              <a:cs typeface="Times New Roman" charset="0"/>
              <a:sym typeface="Wingdings"/>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sym typeface="Wingdings"/>
              </a:rPr>
              <a:t>ARBs are as effective as ACEIs in reducing morbidity and mortality in symptomatic HF patients.</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latin typeface="Times New Roman" charset="0"/>
              <a:ea typeface="Times New Roman" charset="0"/>
              <a:cs typeface="Times New Roman" charset="0"/>
              <a:sym typeface="Wingdings"/>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sym typeface="Wingdings"/>
              </a:rPr>
              <a:t>But ACEIs remain the first line therapy whereas ARBs recommended to intolerant patients.</a:t>
            </a:r>
            <a:endParaRPr lang="en-US" sz="2400" dirty="0" smtClean="0">
              <a:latin typeface="Times New Roman" charset="0"/>
              <a:ea typeface="Times New Roman" charset="0"/>
              <a:cs typeface="Times New Roman" charset="0"/>
            </a:endParaRP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000" dirty="0" smtClean="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817055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u="sng" dirty="0" smtClean="0">
                <a:latin typeface="Times New Roman" charset="0"/>
                <a:ea typeface="Times New Roman" charset="0"/>
                <a:cs typeface="Times New Roman" charset="0"/>
              </a:rPr>
              <a:t>ROLE OF BETA BLOCKERS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smtClean="0">
              <a:latin typeface="Times New Roman" charset="0"/>
              <a:ea typeface="Times New Roman" charset="0"/>
              <a:cs typeface="Times New Roman" charset="0"/>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rPr>
              <a:t>Blocks alpha 1, beta 1 and beta 2 receptors , but most of sympatholytic effect is mediated by beta 2 rec.</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latin typeface="Times New Roman" charset="0"/>
              <a:ea typeface="Times New Roman" charset="0"/>
              <a:cs typeface="Times New Roman" charset="0"/>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rPr>
              <a:t>When given with ACEIs, reverse process of LV </a:t>
            </a:r>
            <a:r>
              <a:rPr lang="en-US" sz="2400" dirty="0" err="1" smtClean="0">
                <a:latin typeface="Times New Roman" charset="0"/>
                <a:ea typeface="Times New Roman" charset="0"/>
                <a:cs typeface="Times New Roman" charset="0"/>
              </a:rPr>
              <a:t>remodelling</a:t>
            </a:r>
            <a:r>
              <a:rPr lang="en-US" sz="2400" dirty="0" smtClean="0">
                <a:latin typeface="Times New Roman" charset="0"/>
                <a:ea typeface="Times New Roman" charset="0"/>
                <a:cs typeface="Times New Roman" charset="0"/>
              </a:rPr>
              <a:t> .</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400" dirty="0">
              <a:latin typeface="Times New Roman" charset="0"/>
              <a:ea typeface="Times New Roman" charset="0"/>
              <a:cs typeface="Times New Roman" charset="0"/>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rPr>
              <a:t>Indicated for patients with symptomatic or asymptomatic HF and reduced EF.</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rPr>
              <a:t>Should be initiated at lower doses and </a:t>
            </a:r>
            <a:r>
              <a:rPr lang="en-US" sz="2400" dirty="0" err="1" smtClean="0">
                <a:latin typeface="Times New Roman" charset="0"/>
                <a:ea typeface="Times New Roman" charset="0"/>
                <a:cs typeface="Times New Roman" charset="0"/>
              </a:rPr>
              <a:t>uptiterated</a:t>
            </a:r>
            <a:r>
              <a:rPr lang="en-US" sz="2400" dirty="0" smtClean="0">
                <a:latin typeface="Times New Roman" charset="0"/>
                <a:ea typeface="Times New Roman" charset="0"/>
                <a:cs typeface="Times New Roman" charset="0"/>
              </a:rPr>
              <a:t> rapidly </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rPr>
              <a:t>Dose should be decreased if HR &lt; 50 / min or second or third degree AV Block or systemic hypotension</a:t>
            </a:r>
          </a:p>
          <a:p>
            <a:pPr marR="0" lvl="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Times New Roman" charset="0"/>
                <a:ea typeface="Times New Roman" charset="0"/>
                <a:cs typeface="Times New Roman" charset="0"/>
              </a:rPr>
              <a:t>Dose : carvedilol : 3.125 mg twice, </a:t>
            </a:r>
            <a:r>
              <a:rPr lang="en-US" sz="2400" dirty="0" err="1" smtClean="0">
                <a:latin typeface="Times New Roman" charset="0"/>
                <a:ea typeface="Times New Roman" charset="0"/>
                <a:cs typeface="Times New Roman" charset="0"/>
              </a:rPr>
              <a:t>bisoprolol</a:t>
            </a:r>
            <a:r>
              <a:rPr lang="en-US" sz="2400" dirty="0" smtClean="0">
                <a:latin typeface="Times New Roman" charset="0"/>
                <a:ea typeface="Times New Roman" charset="0"/>
                <a:cs typeface="Times New Roman" charset="0"/>
              </a:rPr>
              <a:t> : 1.25 mg twice , metoprolol : 12.5 mg every day.</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latin typeface="Times New Roman" charset="0"/>
              <a:ea typeface="Times New Roman" charset="0"/>
              <a:cs typeface="Times New Roman" charset="0"/>
            </a:endParaRP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xmlns="" val="393649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charset="0"/>
                <a:ea typeface="Times New Roman" charset="0"/>
                <a:cs typeface="Times New Roman" charset="0"/>
              </a:rPr>
              <a:t> DIGOXIN </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fontScale="92500" lnSpcReduction="20000"/>
          </a:bodyPr>
          <a:lstStyle/>
          <a:p>
            <a:r>
              <a:rPr lang="en-US" dirty="0" smtClean="0"/>
              <a:t> </a:t>
            </a:r>
            <a:r>
              <a:rPr lang="en-US" dirty="0" smtClean="0">
                <a:latin typeface="Times New Roman" charset="0"/>
                <a:ea typeface="Times New Roman" charset="0"/>
                <a:cs typeface="Times New Roman" charset="0"/>
              </a:rPr>
              <a:t>cardiac glycosides</a:t>
            </a: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Beneficial effects were secondary to its inotropic properties.</a:t>
            </a: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Most imp effect in HF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increase in vagal tone that counterbalances increased adrenergic activation .</a:t>
            </a: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Also inhibit Na-K ATPase activity in kidney and decreasing sodium reabsorption </a:t>
            </a: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Recommended dose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0.125 to 0.25 mg daily </a:t>
            </a:r>
            <a:endParaRPr lang="en-US" dirty="0"/>
          </a:p>
        </p:txBody>
      </p:sp>
    </p:spTree>
    <p:extLst>
      <p:ext uri="{BB962C8B-B14F-4D97-AF65-F5344CB8AC3E}">
        <p14:creationId xmlns:p14="http://schemas.microsoft.com/office/powerpoint/2010/main" xmlns="" val="1190740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charset="0"/>
                <a:ea typeface="Times New Roman" charset="0"/>
                <a:cs typeface="Times New Roman" charset="0"/>
              </a:rPr>
              <a:t>IVABRADINE </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Heart rate lowering agent </a:t>
            </a:r>
          </a:p>
          <a:p>
            <a:r>
              <a:rPr lang="en-US" dirty="0" smtClean="0">
                <a:latin typeface="Times New Roman" charset="0"/>
                <a:ea typeface="Times New Roman" charset="0"/>
                <a:cs typeface="Times New Roman" charset="0"/>
              </a:rPr>
              <a:t>Acts by selectively blocking cardiac pacemaker I</a:t>
            </a:r>
            <a:r>
              <a:rPr lang="en-US" baseline="-25000" dirty="0" smtClean="0">
                <a:latin typeface="Times New Roman" charset="0"/>
                <a:ea typeface="Times New Roman" charset="0"/>
                <a:cs typeface="Times New Roman" charset="0"/>
              </a:rPr>
              <a:t>f  </a:t>
            </a:r>
            <a:r>
              <a:rPr lang="en-US" dirty="0" smtClean="0">
                <a:latin typeface="Times New Roman" charset="0"/>
                <a:ea typeface="Times New Roman" charset="0"/>
                <a:cs typeface="Times New Roman" charset="0"/>
              </a:rPr>
              <a:t> (funny ) channels</a:t>
            </a:r>
          </a:p>
          <a:p>
            <a:r>
              <a:rPr lang="en-US" dirty="0" smtClean="0">
                <a:latin typeface="Times New Roman" charset="0"/>
                <a:ea typeface="Times New Roman" charset="0"/>
                <a:cs typeface="Times New Roman" charset="0"/>
              </a:rPr>
              <a:t>Initially developed and approved as antianginal agent </a:t>
            </a:r>
          </a:p>
          <a:p>
            <a:r>
              <a:rPr lang="en-US" dirty="0" smtClean="0">
                <a:latin typeface="Times New Roman" charset="0"/>
                <a:ea typeface="Times New Roman" charset="0"/>
                <a:cs typeface="Times New Roman" charset="0"/>
              </a:rPr>
              <a:t>The SHIFT trial of </a:t>
            </a:r>
            <a:r>
              <a:rPr lang="en-US" dirty="0" err="1" smtClean="0">
                <a:latin typeface="Times New Roman" charset="0"/>
                <a:ea typeface="Times New Roman" charset="0"/>
                <a:cs typeface="Times New Roman" charset="0"/>
              </a:rPr>
              <a:t>ivabradine</a:t>
            </a:r>
            <a:r>
              <a:rPr lang="en-US" dirty="0" smtClean="0">
                <a:latin typeface="Times New Roman" charset="0"/>
                <a:ea typeface="Times New Roman" charset="0"/>
                <a:cs typeface="Times New Roman" charset="0"/>
              </a:rPr>
              <a:t> suggested the use in symptomatic patients in sinus rhythm and a heart rate of 70/min or higher ( at rest )</a:t>
            </a:r>
          </a:p>
          <a:p>
            <a:r>
              <a:rPr lang="en-US" dirty="0" smtClean="0">
                <a:latin typeface="Times New Roman" charset="0"/>
                <a:ea typeface="Times New Roman" charset="0"/>
                <a:cs typeface="Times New Roman" charset="0"/>
              </a:rPr>
              <a:t>Recommended dose : 5 mg twice daily </a:t>
            </a:r>
            <a:r>
              <a:rPr lang="en-US" dirty="0" err="1" smtClean="0">
                <a:latin typeface="Times New Roman" charset="0"/>
                <a:ea typeface="Times New Roman" charset="0"/>
                <a:cs typeface="Times New Roman" charset="0"/>
              </a:rPr>
              <a:t>upto</a:t>
            </a:r>
            <a:r>
              <a:rPr lang="en-US" dirty="0" smtClean="0">
                <a:latin typeface="Times New Roman" charset="0"/>
                <a:ea typeface="Times New Roman" charset="0"/>
                <a:cs typeface="Times New Roman" charset="0"/>
              </a:rPr>
              <a:t> 7.5 mg twice ( approved in </a:t>
            </a:r>
            <a:r>
              <a:rPr lang="en-US" dirty="0" err="1" smtClean="0">
                <a:latin typeface="Times New Roman" charset="0"/>
                <a:ea typeface="Times New Roman" charset="0"/>
                <a:cs typeface="Times New Roman" charset="0"/>
              </a:rPr>
              <a:t>european</a:t>
            </a:r>
            <a:r>
              <a:rPr lang="en-US" dirty="0" smtClean="0">
                <a:latin typeface="Times New Roman" charset="0"/>
                <a:ea typeface="Times New Roman" charset="0"/>
                <a:cs typeface="Times New Roman" charset="0"/>
              </a:rPr>
              <a:t> union but not FDA approved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779891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717"/>
            <a:ext cx="10515600" cy="5956246"/>
          </a:xfrm>
        </p:spPr>
        <p:txBody>
          <a:bodyPr>
            <a:normAutofit fontScale="92500" lnSpcReduction="10000"/>
          </a:bodyPr>
          <a:lstStyle/>
          <a:p>
            <a:r>
              <a:rPr lang="en-US" sz="4300" b="1" u="sng" dirty="0" smtClean="0">
                <a:latin typeface="Times New Roman" charset="0"/>
                <a:ea typeface="Times New Roman" charset="0"/>
                <a:cs typeface="Times New Roman" charset="0"/>
              </a:rPr>
              <a:t>NESIRITIDE </a:t>
            </a:r>
            <a:r>
              <a:rPr lang="en-US" dirty="0" smtClean="0"/>
              <a:t>: </a:t>
            </a:r>
            <a:r>
              <a:rPr lang="en-US" dirty="0"/>
              <a:t>recombinant human BNP , </a:t>
            </a:r>
            <a:endParaRPr lang="en-US" dirty="0" smtClean="0"/>
          </a:p>
          <a:p>
            <a:r>
              <a:rPr lang="en-US" dirty="0" smtClean="0"/>
              <a:t>potent </a:t>
            </a:r>
            <a:r>
              <a:rPr lang="en-US" dirty="0"/>
              <a:t>vasodilator in venous and arterial </a:t>
            </a:r>
            <a:r>
              <a:rPr lang="en-US" dirty="0" smtClean="0"/>
              <a:t>vasculatures</a:t>
            </a:r>
          </a:p>
          <a:p>
            <a:pPr marL="0" indent="0">
              <a:buNone/>
            </a:pPr>
            <a:r>
              <a:rPr lang="en-US" dirty="0"/>
              <a:t> </a:t>
            </a:r>
            <a:r>
              <a:rPr lang="en-US" dirty="0" smtClean="0"/>
              <a:t>                                               </a:t>
            </a:r>
            <a:endParaRPr lang="en-US" dirty="0"/>
          </a:p>
          <a:p>
            <a:endParaRPr lang="en-US" dirty="0" smtClean="0"/>
          </a:p>
          <a:p>
            <a:endParaRPr lang="en-US" dirty="0" smtClean="0"/>
          </a:p>
          <a:p>
            <a:pPr marL="0" indent="0">
              <a:buNone/>
            </a:pPr>
            <a:r>
              <a:rPr lang="en-US" dirty="0" smtClean="0"/>
              <a:t>            reduces </a:t>
            </a:r>
            <a:r>
              <a:rPr lang="en-US" dirty="0"/>
              <a:t>in venous and ventricular filling pressures </a:t>
            </a:r>
          </a:p>
          <a:p>
            <a:pPr marL="0" indent="0">
              <a:buNone/>
            </a:pPr>
            <a:r>
              <a:rPr lang="en-US" dirty="0" smtClean="0"/>
              <a:t>            increases </a:t>
            </a:r>
            <a:r>
              <a:rPr lang="en-US" dirty="0"/>
              <a:t>in cardiac output.</a:t>
            </a:r>
          </a:p>
          <a:p>
            <a:endParaRPr lang="en-US" dirty="0"/>
          </a:p>
          <a:p>
            <a:r>
              <a:rPr lang="en-US" dirty="0" smtClean="0"/>
              <a:t>Limitations : high cost. </a:t>
            </a:r>
          </a:p>
          <a:p>
            <a:r>
              <a:rPr lang="en-US" dirty="0" smtClean="0"/>
              <a:t>Evidence : The vasodilation in the management of acute CHF (VMAC) trial randomized 489 patients with decompensated CHF and dyspnea at rest to placebo, </a:t>
            </a:r>
            <a:r>
              <a:rPr lang="en-US" dirty="0" err="1" smtClean="0"/>
              <a:t>nesiritide</a:t>
            </a:r>
            <a:r>
              <a:rPr lang="en-US" dirty="0"/>
              <a:t> </a:t>
            </a:r>
            <a:r>
              <a:rPr lang="en-US" dirty="0" smtClean="0"/>
              <a:t>and NTG.  After 3 </a:t>
            </a:r>
            <a:r>
              <a:rPr lang="en-US" dirty="0" err="1" smtClean="0"/>
              <a:t>hours,patients</a:t>
            </a:r>
            <a:r>
              <a:rPr lang="en-US" dirty="0" smtClean="0"/>
              <a:t> receiving </a:t>
            </a:r>
            <a:r>
              <a:rPr lang="en-US" dirty="0" err="1" smtClean="0"/>
              <a:t>nesiritide</a:t>
            </a:r>
            <a:r>
              <a:rPr lang="en-US" dirty="0" smtClean="0"/>
              <a:t> had significant improvement in dyspnea and decrease in PCWP.</a:t>
            </a:r>
            <a:endParaRPr lang="en-US" dirty="0"/>
          </a:p>
        </p:txBody>
      </p:sp>
      <p:sp>
        <p:nvSpPr>
          <p:cNvPr id="2" name="Down Arrow 1"/>
          <p:cNvSpPr/>
          <p:nvPr/>
        </p:nvSpPr>
        <p:spPr>
          <a:xfrm>
            <a:off x="4933506" y="1222744"/>
            <a:ext cx="244549"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2383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140" y="422126"/>
            <a:ext cx="10515600" cy="5436413"/>
          </a:xfrm>
        </p:spPr>
        <p:txBody>
          <a:bodyPr>
            <a:noAutofit/>
          </a:bodyPr>
          <a:lstStyle/>
          <a:p>
            <a:pPr marL="0" indent="0">
              <a:buNone/>
            </a:pPr>
            <a:r>
              <a:rPr lang="en-US" sz="2400" b="1" u="sng" dirty="0">
                <a:latin typeface="Times New Roman" charset="0"/>
                <a:ea typeface="Times New Roman" charset="0"/>
                <a:cs typeface="Times New Roman" charset="0"/>
              </a:rPr>
              <a:t>Diagnosis</a:t>
            </a:r>
            <a:r>
              <a:rPr lang="en-US" sz="2000" b="1" dirty="0">
                <a:latin typeface="Times New Roman" charset="0"/>
                <a:ea typeface="Times New Roman" charset="0"/>
                <a:cs typeface="Times New Roman" charset="0"/>
              </a:rPr>
              <a:t> : </a:t>
            </a:r>
            <a:r>
              <a:rPr lang="en-US" sz="2000" dirty="0">
                <a:latin typeface="Times New Roman" charset="0"/>
                <a:ea typeface="Times New Roman" charset="0"/>
                <a:cs typeface="Times New Roman" charset="0"/>
              </a:rPr>
              <a:t>ADHF - </a:t>
            </a:r>
            <a:r>
              <a:rPr lang="en-US" sz="2000" dirty="0" err="1">
                <a:latin typeface="Times New Roman" charset="0"/>
                <a:ea typeface="Times New Roman" charset="0"/>
                <a:cs typeface="Times New Roman" charset="0"/>
              </a:rPr>
              <a:t>HFrEF</a:t>
            </a:r>
            <a:r>
              <a:rPr lang="en-US" sz="2000" dirty="0">
                <a:latin typeface="Times New Roman" charset="0"/>
                <a:ea typeface="Times New Roman" charset="0"/>
                <a:cs typeface="Times New Roman" charset="0"/>
              </a:rPr>
              <a:t> ,ACC/AHA STAGE C AND NYHA CLASS </a:t>
            </a:r>
            <a:r>
              <a:rPr lang="en-US" sz="2000" dirty="0" smtClean="0">
                <a:latin typeface="Times New Roman" charset="0"/>
                <a:ea typeface="Times New Roman" charset="0"/>
                <a:cs typeface="Times New Roman" charset="0"/>
              </a:rPr>
              <a:t>III </a:t>
            </a:r>
            <a:endParaRPr lang="en-US" sz="2000" dirty="0">
              <a:latin typeface="Times New Roman" charset="0"/>
              <a:ea typeface="Times New Roman" charset="0"/>
              <a:cs typeface="Times New Roman" charset="0"/>
            </a:endParaRPr>
          </a:p>
          <a:p>
            <a:pPr marL="0" indent="0">
              <a:buNone/>
            </a:pPr>
            <a:r>
              <a:rPr lang="en-US" sz="2000" dirty="0">
                <a:latin typeface="Times New Roman" charset="0"/>
                <a:ea typeface="Times New Roman" charset="0"/>
                <a:cs typeface="Times New Roman" charset="0"/>
              </a:rPr>
              <a:t> EF </a:t>
            </a:r>
            <a:r>
              <a:rPr lang="mr-IN" sz="2000" dirty="0">
                <a:latin typeface="Times New Roman" charset="0"/>
                <a:ea typeface="Times New Roman" charset="0"/>
                <a:cs typeface="Times New Roman" charset="0"/>
              </a:rPr>
              <a:t>–</a:t>
            </a:r>
            <a:r>
              <a:rPr lang="en-US" sz="2000" dirty="0">
                <a:latin typeface="Times New Roman" charset="0"/>
                <a:ea typeface="Times New Roman" charset="0"/>
                <a:cs typeface="Times New Roman" charset="0"/>
              </a:rPr>
              <a:t> 15% </a:t>
            </a:r>
            <a:r>
              <a:rPr lang="en-US" sz="2000" dirty="0" smtClean="0">
                <a:latin typeface="Times New Roman" charset="0"/>
                <a:ea typeface="Times New Roman" charset="0"/>
                <a:cs typeface="Times New Roman" charset="0"/>
              </a:rPr>
              <a:t>, Hypertensive cardiomyopathy with </a:t>
            </a:r>
            <a:r>
              <a:rPr lang="en-US" sz="2000" dirty="0">
                <a:latin typeface="Times New Roman" charset="0"/>
                <a:ea typeface="Times New Roman" charset="0"/>
                <a:cs typeface="Times New Roman" charset="0"/>
              </a:rPr>
              <a:t>Severe MR ( functional ) in K/C/O  HTN with obesity grade 2</a:t>
            </a:r>
            <a:r>
              <a:rPr lang="en-US" sz="2000" dirty="0" smtClean="0">
                <a:latin typeface="Times New Roman" charset="0"/>
                <a:ea typeface="Times New Roman" charset="0"/>
                <a:cs typeface="Times New Roman" charset="0"/>
              </a:rPr>
              <a:t> . </a:t>
            </a:r>
            <a:endParaRPr lang="en-US" sz="2000" dirty="0">
              <a:latin typeface="Times New Roman" charset="0"/>
              <a:ea typeface="Times New Roman" charset="0"/>
              <a:cs typeface="Times New Roman" charset="0"/>
            </a:endParaRPr>
          </a:p>
          <a:p>
            <a:endParaRPr lang="en-US" sz="2000" u="sng" dirty="0" smtClean="0">
              <a:latin typeface="Times New Roman" charset="0"/>
              <a:ea typeface="Times New Roman" charset="0"/>
              <a:cs typeface="Times New Roman" charset="0"/>
            </a:endParaRPr>
          </a:p>
          <a:p>
            <a:r>
              <a:rPr lang="en-US" sz="2000" b="1" u="sng" dirty="0" smtClean="0">
                <a:latin typeface="Times New Roman" charset="0"/>
                <a:ea typeface="Times New Roman" charset="0"/>
                <a:cs typeface="Times New Roman" charset="0"/>
              </a:rPr>
              <a:t>Management : </a:t>
            </a:r>
            <a:endParaRPr lang="en-US" sz="2000" b="1" u="sng"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ask 2 questions at bedside assessment </a:t>
            </a:r>
          </a:p>
          <a:p>
            <a:pPr marL="457200" indent="-457200">
              <a:buAutoNum type="arabicParenR"/>
            </a:pPr>
            <a:r>
              <a:rPr lang="en-US" sz="2000" dirty="0" smtClean="0">
                <a:latin typeface="Times New Roman" charset="0"/>
                <a:ea typeface="Times New Roman" charset="0"/>
                <a:cs typeface="Times New Roman" charset="0"/>
              </a:rPr>
              <a:t>If there are signs of congestion?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YES </a:t>
            </a:r>
          </a:p>
          <a:p>
            <a:pPr marL="457200" indent="-457200">
              <a:buAutoNum type="arabicParenR"/>
            </a:pPr>
            <a:r>
              <a:rPr lang="en-US" sz="2000" dirty="0" smtClean="0">
                <a:latin typeface="Times New Roman" charset="0"/>
                <a:ea typeface="Times New Roman" charset="0"/>
                <a:cs typeface="Times New Roman" charset="0"/>
              </a:rPr>
              <a:t>If perfusion is adequate?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YES </a:t>
            </a:r>
          </a:p>
          <a:p>
            <a:pPr marL="0" indent="0">
              <a:buNone/>
            </a:pPr>
            <a:r>
              <a:rPr lang="en-US" sz="2000" dirty="0" smtClean="0">
                <a:latin typeface="Times New Roman" charset="0"/>
                <a:ea typeface="Times New Roman" charset="0"/>
                <a:cs typeface="Times New Roman" charset="0"/>
              </a:rPr>
              <a:t>So in this case patient is “ WET and WARM “</a:t>
            </a:r>
          </a:p>
          <a:p>
            <a:pPr marL="0" indent="0">
              <a:buNone/>
            </a:pPr>
            <a:r>
              <a:rPr lang="en-US" sz="1800" b="1" dirty="0" smtClean="0">
                <a:latin typeface="Times New Roman" charset="0"/>
                <a:ea typeface="Times New Roman" charset="0"/>
                <a:cs typeface="Times New Roman" charset="0"/>
              </a:rPr>
              <a:t>Rx: </a:t>
            </a:r>
          </a:p>
          <a:p>
            <a:pPr marL="0" indent="0">
              <a:buNone/>
            </a:pPr>
            <a:r>
              <a:rPr lang="en-US" sz="1800" dirty="0" smtClean="0">
                <a:latin typeface="Times New Roman" charset="0"/>
                <a:ea typeface="Times New Roman" charset="0"/>
                <a:cs typeface="Times New Roman" charset="0"/>
              </a:rPr>
              <a:t>IV DIURETICS </a:t>
            </a:r>
            <a:r>
              <a:rPr lang="mr-IN" sz="1800" dirty="0" smtClean="0">
                <a:latin typeface="Times New Roman" charset="0"/>
                <a:ea typeface="Times New Roman" charset="0"/>
                <a:cs typeface="Times New Roman" charset="0"/>
              </a:rPr>
              <a:t>–</a:t>
            </a:r>
            <a:r>
              <a:rPr lang="en-US" sz="1800" dirty="0" smtClean="0">
                <a:latin typeface="Times New Roman" charset="0"/>
                <a:ea typeface="Times New Roman" charset="0"/>
                <a:cs typeface="Times New Roman" charset="0"/>
              </a:rPr>
              <a:t>LOOP </a:t>
            </a:r>
          </a:p>
          <a:p>
            <a:pPr marL="0" indent="0">
              <a:buNone/>
            </a:pPr>
            <a:r>
              <a:rPr lang="en-US" sz="1800" dirty="0" smtClean="0">
                <a:latin typeface="Times New Roman" charset="0"/>
                <a:ea typeface="Times New Roman" charset="0"/>
                <a:cs typeface="Times New Roman" charset="0"/>
              </a:rPr>
              <a:t>VASODILATORS </a:t>
            </a:r>
            <a:r>
              <a:rPr lang="mr-IN" sz="1800" dirty="0" smtClean="0">
                <a:latin typeface="Times New Roman" charset="0"/>
                <a:ea typeface="Times New Roman" charset="0"/>
                <a:cs typeface="Times New Roman" charset="0"/>
              </a:rPr>
              <a:t>–</a:t>
            </a:r>
            <a:r>
              <a:rPr lang="en-US" sz="1800" dirty="0" smtClean="0">
                <a:latin typeface="Times New Roman" charset="0"/>
                <a:ea typeface="Times New Roman" charset="0"/>
                <a:cs typeface="Times New Roman" charset="0"/>
              </a:rPr>
              <a:t> NTG</a:t>
            </a:r>
          </a:p>
          <a:p>
            <a:pPr marL="0" indent="0">
              <a:buNone/>
            </a:pPr>
            <a:r>
              <a:rPr lang="en-US" sz="1800" dirty="0" smtClean="0">
                <a:latin typeface="Times New Roman" charset="0"/>
                <a:ea typeface="Times New Roman" charset="0"/>
                <a:cs typeface="Times New Roman" charset="0"/>
              </a:rPr>
              <a:t>ACEI/ARB/MRA/ ARNIs</a:t>
            </a:r>
          </a:p>
          <a:p>
            <a:pPr marL="0" indent="0">
              <a:buNone/>
            </a:pPr>
            <a:r>
              <a:rPr lang="en-US" sz="1800" dirty="0" smtClean="0">
                <a:latin typeface="Times New Roman" charset="0"/>
                <a:ea typeface="Times New Roman" charset="0"/>
                <a:cs typeface="Times New Roman" charset="0"/>
              </a:rPr>
              <a:t>BETA BLOCKERS</a:t>
            </a:r>
          </a:p>
          <a:p>
            <a:pPr marL="0" indent="0">
              <a:buNone/>
            </a:pPr>
            <a:endParaRPr lang="en-US" sz="1600" dirty="0" smtClean="0">
              <a:latin typeface="Times New Roman" charset="0"/>
              <a:ea typeface="Times New Roman" charset="0"/>
              <a:cs typeface="Times New Roman" charset="0"/>
            </a:endParaRPr>
          </a:p>
          <a:p>
            <a:pPr marL="0" indent="0">
              <a:buNone/>
            </a:pPr>
            <a:r>
              <a:rPr lang="en-US" sz="1600" dirty="0" smtClean="0">
                <a:latin typeface="Times New Roman" charset="0"/>
                <a:ea typeface="Times New Roman" charset="0"/>
                <a:cs typeface="Times New Roman" charset="0"/>
              </a:rPr>
              <a:t> . </a:t>
            </a:r>
          </a:p>
        </p:txBody>
      </p:sp>
      <p:graphicFrame>
        <p:nvGraphicFramePr>
          <p:cNvPr id="4" name="Table 3"/>
          <p:cNvGraphicFramePr>
            <a:graphicFrameLocks noGrp="1"/>
          </p:cNvGraphicFramePr>
          <p:nvPr>
            <p:extLst>
              <p:ext uri="{D42A27DB-BD31-4B8C-83A1-F6EECF244321}">
                <p14:modId xmlns:p14="http://schemas.microsoft.com/office/powerpoint/2010/main" xmlns="" val="1882075462"/>
              </p:ext>
            </p:extLst>
          </p:nvPr>
        </p:nvGraphicFramePr>
        <p:xfrm>
          <a:off x="7953154" y="1984940"/>
          <a:ext cx="2881423" cy="3629050"/>
        </p:xfrm>
        <a:graphic>
          <a:graphicData uri="http://schemas.openxmlformats.org/drawingml/2006/table">
            <a:tbl>
              <a:tblPr firstRow="1" bandRow="1">
                <a:tableStyleId>{2D5ABB26-0587-4C30-8999-92F81FD0307C}</a:tableStyleId>
              </a:tblPr>
              <a:tblGrid>
                <a:gridCol w="2881423"/>
              </a:tblGrid>
              <a:tr h="3629050">
                <a:tc>
                  <a:txBody>
                    <a:bodyPr/>
                    <a:lstStyle/>
                    <a:p>
                      <a:pPr marL="0" indent="0">
                        <a:buNone/>
                      </a:pPr>
                      <a:r>
                        <a:rPr lang="en-US" sz="2400" dirty="0" smtClean="0">
                          <a:latin typeface="Times New Roman" charset="0"/>
                          <a:ea typeface="Times New Roman" charset="0"/>
                          <a:cs typeface="Times New Roman" charset="0"/>
                        </a:rPr>
                        <a:t>5 “D” of HF: </a:t>
                      </a:r>
                    </a:p>
                    <a:p>
                      <a:pPr marL="0" indent="0">
                        <a:buNone/>
                      </a:pPr>
                      <a:endParaRPr lang="en-US" sz="2400" dirty="0" smtClean="0">
                        <a:latin typeface="Times New Roman" charset="0"/>
                        <a:ea typeface="Times New Roman" charset="0"/>
                        <a:cs typeface="Times New Roman" charset="0"/>
                      </a:endParaRPr>
                    </a:p>
                    <a:p>
                      <a:pPr marL="0" indent="0">
                        <a:buNone/>
                      </a:pPr>
                      <a:r>
                        <a:rPr lang="en-US" sz="2400" dirty="0" smtClean="0">
                          <a:latin typeface="Times New Roman" charset="0"/>
                          <a:ea typeface="Times New Roman" charset="0"/>
                          <a:cs typeface="Times New Roman" charset="0"/>
                        </a:rPr>
                        <a:t>Diet </a:t>
                      </a:r>
                    </a:p>
                    <a:p>
                      <a:pPr marL="0" indent="0">
                        <a:buNone/>
                      </a:pPr>
                      <a:r>
                        <a:rPr lang="en-US" sz="2400" dirty="0" smtClean="0">
                          <a:latin typeface="Times New Roman" charset="0"/>
                          <a:ea typeface="Times New Roman" charset="0"/>
                          <a:cs typeface="Times New Roman" charset="0"/>
                        </a:rPr>
                        <a:t>DIURETICS</a:t>
                      </a:r>
                    </a:p>
                    <a:p>
                      <a:pPr marL="0" indent="0">
                        <a:buNone/>
                      </a:pPr>
                      <a:r>
                        <a:rPr lang="en-US" sz="2400" dirty="0" smtClean="0">
                          <a:latin typeface="Times New Roman" charset="0"/>
                          <a:ea typeface="Times New Roman" charset="0"/>
                          <a:cs typeface="Times New Roman" charset="0"/>
                        </a:rPr>
                        <a:t>DILATORS</a:t>
                      </a:r>
                    </a:p>
                    <a:p>
                      <a:pPr marL="0" indent="0">
                        <a:buNone/>
                      </a:pPr>
                      <a:r>
                        <a:rPr lang="en-US" sz="2400" dirty="0" smtClean="0">
                          <a:latin typeface="Times New Roman" charset="0"/>
                          <a:ea typeface="Times New Roman" charset="0"/>
                          <a:cs typeface="Times New Roman" charset="0"/>
                        </a:rPr>
                        <a:t>DOBUTAMINE</a:t>
                      </a:r>
                    </a:p>
                    <a:p>
                      <a:pPr marL="0" indent="0">
                        <a:buNone/>
                      </a:pPr>
                      <a:r>
                        <a:rPr lang="en-US" sz="2400" dirty="0" smtClean="0">
                          <a:latin typeface="Times New Roman" charset="0"/>
                          <a:ea typeface="Times New Roman" charset="0"/>
                          <a:cs typeface="Times New Roman" charset="0"/>
                        </a:rPr>
                        <a:t>DIGOXIN</a:t>
                      </a:r>
                      <a:endParaRPr lang="en-US" sz="2400" dirty="0">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270675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0200"/>
            <a:ext cx="10515600" cy="5846763"/>
          </a:xfrm>
        </p:spPr>
        <p:txBody>
          <a:bodyPr/>
          <a:lstStyle/>
          <a:p>
            <a:r>
              <a:rPr lang="en-US" dirty="0" smtClean="0">
                <a:latin typeface="Times New Roman" charset="0"/>
                <a:ea typeface="Times New Roman" charset="0"/>
                <a:cs typeface="Times New Roman" charset="0"/>
              </a:rPr>
              <a:t>Recommended dose : 2mcg/kg as bolus followed by 0.01 mcg/kg/min infusion </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May reduce diuretic requirements .</a:t>
            </a: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778228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2248"/>
            <a:ext cx="10515600" cy="5924715"/>
          </a:xfrm>
        </p:spPr>
        <p:txBody>
          <a:bodyPr>
            <a:normAutofit/>
          </a:bodyPr>
          <a:lstStyle/>
          <a:p>
            <a:r>
              <a:rPr lang="en-US" b="1" u="sng" dirty="0" smtClean="0"/>
              <a:t>LEVOSIMENDAN</a:t>
            </a:r>
            <a:r>
              <a:rPr lang="en-US" u="sng" dirty="0" smtClean="0"/>
              <a:t> :</a:t>
            </a:r>
            <a:r>
              <a:rPr lang="en-US" dirty="0" smtClean="0"/>
              <a:t> </a:t>
            </a:r>
            <a:endParaRPr lang="en-US" dirty="0"/>
          </a:p>
          <a:p>
            <a:r>
              <a:rPr lang="en-US" dirty="0" smtClean="0"/>
              <a:t>a novel agent </a:t>
            </a:r>
            <a:endParaRPr lang="en-US" dirty="0"/>
          </a:p>
          <a:p>
            <a:r>
              <a:rPr lang="en-US" dirty="0" smtClean="0"/>
              <a:t>increases myocardial contractility and produces peripheral vasodilation </a:t>
            </a:r>
          </a:p>
          <a:p>
            <a:r>
              <a:rPr lang="en-US" dirty="0" smtClean="0"/>
              <a:t>clinical </a:t>
            </a:r>
            <a:r>
              <a:rPr lang="en-US" dirty="0"/>
              <a:t>trials </a:t>
            </a:r>
            <a:r>
              <a:rPr lang="en-US" dirty="0" err="1"/>
              <a:t>levosimendan</a:t>
            </a:r>
            <a:r>
              <a:rPr lang="en-US" dirty="0"/>
              <a:t> </a:t>
            </a:r>
            <a:r>
              <a:rPr lang="en-US" dirty="0" smtClean="0"/>
              <a:t>- shown </a:t>
            </a:r>
            <a:r>
              <a:rPr lang="en-US" dirty="0"/>
              <a:t>to reduce the risk of worsening CHF or death compared with </a:t>
            </a:r>
            <a:r>
              <a:rPr lang="en-US" dirty="0" err="1"/>
              <a:t>dobutamine</a:t>
            </a:r>
            <a:r>
              <a:rPr lang="en-US" dirty="0"/>
              <a:t> and placebo in patients with decompensated CHF. </a:t>
            </a:r>
            <a:endParaRPr lang="en-US" dirty="0" smtClean="0"/>
          </a:p>
          <a:p>
            <a:r>
              <a:rPr lang="en-US" dirty="0" smtClean="0"/>
              <a:t>The </a:t>
            </a:r>
            <a:r>
              <a:rPr lang="en-US" dirty="0"/>
              <a:t>drug is well tolerated, does not appear to be </a:t>
            </a:r>
            <a:r>
              <a:rPr lang="en-US" dirty="0" err="1"/>
              <a:t>proarrhythmic</a:t>
            </a:r>
            <a:r>
              <a:rPr lang="en-US" dirty="0"/>
              <a:t>, has minimal potential for interactions with other </a:t>
            </a:r>
            <a:r>
              <a:rPr lang="en-US" dirty="0" smtClean="0"/>
              <a:t>drugs.</a:t>
            </a:r>
          </a:p>
          <a:p>
            <a:r>
              <a:rPr lang="en-US" dirty="0" smtClean="0"/>
              <a:t>Dose : 12 </a:t>
            </a:r>
            <a:r>
              <a:rPr lang="mr-IN" dirty="0" smtClean="0"/>
              <a:t>–</a:t>
            </a:r>
            <a:r>
              <a:rPr lang="en-US" dirty="0" smtClean="0"/>
              <a:t> 24mcg/kg over 10 mins as bolus followed by 0.05 to 0.10 mcg/kg/min</a:t>
            </a:r>
          </a:p>
        </p:txBody>
      </p:sp>
    </p:spTree>
    <p:extLst>
      <p:ext uri="{BB962C8B-B14F-4D97-AF65-F5344CB8AC3E}">
        <p14:creationId xmlns:p14="http://schemas.microsoft.com/office/powerpoint/2010/main" xmlns="" val="1689041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2248"/>
            <a:ext cx="10515600" cy="5924715"/>
          </a:xfrm>
        </p:spPr>
        <p:txBody>
          <a:bodyPr/>
          <a:lstStyle/>
          <a:p>
            <a:r>
              <a:rPr lang="en-US" dirty="0" smtClean="0"/>
              <a:t>The </a:t>
            </a:r>
            <a:r>
              <a:rPr lang="en-US" dirty="0"/>
              <a:t>drug acts by increasing the sensitivity of the cardiac myofilament to calcium, rather than increasing intracellular concentrations of free calcium. </a:t>
            </a:r>
            <a:endParaRPr lang="en-US" dirty="0" smtClean="0"/>
          </a:p>
          <a:p>
            <a:r>
              <a:rPr lang="en-US" dirty="0" smtClean="0"/>
              <a:t>By </a:t>
            </a:r>
            <a:r>
              <a:rPr lang="en-US" dirty="0"/>
              <a:t>binding to cardiac troponin C in a calcium-dependent manner, </a:t>
            </a:r>
            <a:r>
              <a:rPr lang="en-US" dirty="0" err="1"/>
              <a:t>levosimendan</a:t>
            </a:r>
            <a:r>
              <a:rPr lang="en-US" dirty="0"/>
              <a:t> </a:t>
            </a:r>
            <a:r>
              <a:rPr lang="en-US" dirty="0" err="1"/>
              <a:t>stabilises</a:t>
            </a:r>
            <a:r>
              <a:rPr lang="en-US" dirty="0"/>
              <a:t> troponin C and the kinetics of actin-myosin cross-bridges without increasing myocardial consumption of adenosine triphosphate (ATP</a:t>
            </a:r>
            <a:r>
              <a:rPr lang="en-US" dirty="0" smtClean="0"/>
              <a:t>).</a:t>
            </a:r>
          </a:p>
          <a:p>
            <a:r>
              <a:rPr lang="en-US" dirty="0" smtClean="0"/>
              <a:t>It also </a:t>
            </a:r>
            <a:r>
              <a:rPr lang="en-US" dirty="0"/>
              <a:t>causes venous, arterial and coronary vasodilation, probably by opening ATP-sensitive potassium channels in smooth </a:t>
            </a:r>
            <a:r>
              <a:rPr lang="en-US" dirty="0" smtClean="0"/>
              <a:t>muscle.</a:t>
            </a:r>
          </a:p>
          <a:p>
            <a:endParaRPr lang="en-US" dirty="0"/>
          </a:p>
          <a:p>
            <a:r>
              <a:rPr lang="en-US" dirty="0" smtClean="0"/>
              <a:t>Half life : 80 hours , after stopping infusion, effects stay for days.</a:t>
            </a:r>
            <a:endParaRPr lang="en-US" dirty="0"/>
          </a:p>
        </p:txBody>
      </p:sp>
    </p:spTree>
    <p:extLst>
      <p:ext uri="{BB962C8B-B14F-4D97-AF65-F5344CB8AC3E}">
        <p14:creationId xmlns:p14="http://schemas.microsoft.com/office/powerpoint/2010/main" xmlns="" val="1736501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342900"/>
            <a:ext cx="10515600" cy="5834063"/>
          </a:xfrm>
        </p:spPr>
        <p:txBody>
          <a:bodyPr>
            <a:normAutofit/>
          </a:bodyPr>
          <a:lstStyle/>
          <a:p>
            <a:r>
              <a:rPr lang="en-US" b="1" dirty="0"/>
              <a:t>CLINICAL BENEFITS</a:t>
            </a:r>
          </a:p>
          <a:p>
            <a:r>
              <a:rPr lang="en-US" dirty="0"/>
              <a:t> </a:t>
            </a:r>
            <a:r>
              <a:rPr lang="en-US" dirty="0" smtClean="0"/>
              <a:t>Enhances </a:t>
            </a:r>
            <a:r>
              <a:rPr lang="en-US" dirty="0"/>
              <a:t>cardiac contractility without increasing myocardial oxygen demand, and causes vasodilation</a:t>
            </a:r>
          </a:p>
          <a:p>
            <a:r>
              <a:rPr lang="en-US" dirty="0"/>
              <a:t>Significantly reduces the incidence of worsening CHF or death in patients with decompensated CHF</a:t>
            </a:r>
          </a:p>
          <a:p>
            <a:r>
              <a:rPr lang="en-US" dirty="0"/>
              <a:t>No evidence of </a:t>
            </a:r>
            <a:r>
              <a:rPr lang="en-US" dirty="0" err="1"/>
              <a:t>arrhythmogenesis</a:t>
            </a:r>
            <a:r>
              <a:rPr lang="en-US" dirty="0"/>
              <a:t> to date</a:t>
            </a:r>
          </a:p>
          <a:p>
            <a:r>
              <a:rPr lang="en-US" b="1" dirty="0"/>
              <a:t>POTENTIAL LIMITATIONS</a:t>
            </a:r>
          </a:p>
          <a:p>
            <a:r>
              <a:rPr lang="en-US" dirty="0"/>
              <a:t> </a:t>
            </a:r>
            <a:r>
              <a:rPr lang="en-US" dirty="0" smtClean="0"/>
              <a:t>Vasodilatory </a:t>
            </a:r>
            <a:r>
              <a:rPr lang="en-US" dirty="0"/>
              <a:t>properties can cause adverse effects (headache, hypotension)</a:t>
            </a:r>
          </a:p>
          <a:p>
            <a:r>
              <a:rPr lang="en-US" dirty="0"/>
              <a:t>Must be administered intravenously</a:t>
            </a:r>
          </a:p>
          <a:p>
            <a:r>
              <a:rPr lang="en-US" dirty="0"/>
              <a:t>Limited clinical experience at present</a:t>
            </a:r>
          </a:p>
          <a:p>
            <a:endParaRPr lang="en-US" dirty="0"/>
          </a:p>
        </p:txBody>
      </p:sp>
    </p:spTree>
    <p:extLst>
      <p:ext uri="{BB962C8B-B14F-4D97-AF65-F5344CB8AC3E}">
        <p14:creationId xmlns:p14="http://schemas.microsoft.com/office/powerpoint/2010/main" xmlns="" val="1648697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3269"/>
            <a:ext cx="10515600" cy="5903694"/>
          </a:xfrm>
        </p:spPr>
        <p:txBody>
          <a:bodyPr/>
          <a:lstStyle/>
          <a:p>
            <a:r>
              <a:rPr lang="en-US" b="1" u="sng" dirty="0" smtClean="0"/>
              <a:t>SERELAXIN</a:t>
            </a:r>
            <a:r>
              <a:rPr lang="en-US" u="sng" dirty="0" smtClean="0"/>
              <a:t> :</a:t>
            </a:r>
            <a:r>
              <a:rPr lang="en-US" dirty="0" smtClean="0"/>
              <a:t> recombinant human </a:t>
            </a:r>
            <a:r>
              <a:rPr lang="en-US" dirty="0" err="1" smtClean="0"/>
              <a:t>relaxin</a:t>
            </a:r>
            <a:r>
              <a:rPr lang="en-US" dirty="0" smtClean="0"/>
              <a:t> 2 , </a:t>
            </a:r>
          </a:p>
          <a:p>
            <a:r>
              <a:rPr lang="en-US" dirty="0" err="1" smtClean="0"/>
              <a:t>relaxin</a:t>
            </a:r>
            <a:r>
              <a:rPr lang="en-US" dirty="0" smtClean="0"/>
              <a:t> was first identified as major hormone of pregnancy with powerful systemic and renal vascular effects and </a:t>
            </a:r>
            <a:r>
              <a:rPr lang="en-US" dirty="0" err="1" smtClean="0"/>
              <a:t>benefecial</a:t>
            </a:r>
            <a:r>
              <a:rPr lang="en-US" dirty="0" smtClean="0"/>
              <a:t> effects on cardiac preconditioning and ischemia ,</a:t>
            </a:r>
            <a:r>
              <a:rPr lang="en-US" dirty="0" err="1" smtClean="0"/>
              <a:t>inflammation,fibrosis</a:t>
            </a:r>
            <a:r>
              <a:rPr lang="en-US" dirty="0" smtClean="0"/>
              <a:t> and apoptosis. </a:t>
            </a:r>
          </a:p>
          <a:p>
            <a:r>
              <a:rPr lang="en-US" dirty="0" smtClean="0"/>
              <a:t>The phase III RELAX </a:t>
            </a:r>
            <a:r>
              <a:rPr lang="mr-IN" dirty="0" smtClean="0"/>
              <a:t>–</a:t>
            </a:r>
            <a:r>
              <a:rPr lang="en-US" dirty="0" smtClean="0"/>
              <a:t>AHF ( efficacy and safety of </a:t>
            </a:r>
            <a:r>
              <a:rPr lang="en-US" dirty="0" err="1" smtClean="0"/>
              <a:t>relaxin</a:t>
            </a:r>
            <a:r>
              <a:rPr lang="en-US" dirty="0" smtClean="0"/>
              <a:t> for treatment of AHF ) trial -  enrolled 1161 patients within 16 hours of presentation who had </a:t>
            </a:r>
            <a:r>
              <a:rPr lang="en-US" dirty="0" err="1" smtClean="0"/>
              <a:t>dyspnea,congestion,mild</a:t>
            </a:r>
            <a:r>
              <a:rPr lang="en-US" dirty="0" smtClean="0"/>
              <a:t> to moderate renal insufficiency and SBP greater than 120 mmHg and randomized them to standard of care with a 48 hour infusion of </a:t>
            </a:r>
            <a:r>
              <a:rPr lang="en-US" dirty="0" err="1" smtClean="0"/>
              <a:t>serelaxin</a:t>
            </a:r>
            <a:r>
              <a:rPr lang="en-US" dirty="0" smtClean="0"/>
              <a:t> ( 30mcg/kg/day) and placebo. </a:t>
            </a:r>
          </a:p>
          <a:p>
            <a:r>
              <a:rPr lang="en-US" dirty="0" smtClean="0"/>
              <a:t>The trial demonstrated efficacy of </a:t>
            </a:r>
            <a:r>
              <a:rPr lang="en-US" dirty="0" err="1" smtClean="0"/>
              <a:t>serelaxin</a:t>
            </a:r>
            <a:r>
              <a:rPr lang="en-US" dirty="0" smtClean="0"/>
              <a:t> in improving dyspnea and signs of congestion with no serious side effects ,and confirming the beneficial effects on hemodynamics. </a:t>
            </a:r>
          </a:p>
          <a:p>
            <a:endParaRPr lang="en-US" dirty="0"/>
          </a:p>
        </p:txBody>
      </p:sp>
    </p:spTree>
    <p:extLst>
      <p:ext uri="{BB962C8B-B14F-4D97-AF65-F5344CB8AC3E}">
        <p14:creationId xmlns:p14="http://schemas.microsoft.com/office/powerpoint/2010/main" xmlns="" val="2054272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9186"/>
            <a:ext cx="10515600" cy="5987777"/>
          </a:xfrm>
        </p:spPr>
        <p:txBody>
          <a:bodyPr/>
          <a:lstStyle/>
          <a:p>
            <a:r>
              <a:rPr lang="en-US" b="1" u="sng" dirty="0" smtClean="0"/>
              <a:t>ALISKIREN</a:t>
            </a:r>
            <a:r>
              <a:rPr lang="en-US" dirty="0" smtClean="0"/>
              <a:t> </a:t>
            </a:r>
            <a:r>
              <a:rPr lang="mr-IN" dirty="0" smtClean="0"/>
              <a:t>–</a:t>
            </a:r>
            <a:r>
              <a:rPr lang="en-US" dirty="0" smtClean="0"/>
              <a:t> direct renin inhibitor , </a:t>
            </a:r>
          </a:p>
          <a:p>
            <a:r>
              <a:rPr lang="en-US" dirty="0" smtClean="0"/>
              <a:t>blocking the first enzymatic step in the RAAS cascade leading to profound suppression of </a:t>
            </a:r>
            <a:r>
              <a:rPr lang="en-US" dirty="0" err="1" smtClean="0"/>
              <a:t>neurohormonal</a:t>
            </a:r>
            <a:r>
              <a:rPr lang="en-US" dirty="0" smtClean="0"/>
              <a:t> system</a:t>
            </a:r>
          </a:p>
          <a:p>
            <a:r>
              <a:rPr lang="en-US" dirty="0" smtClean="0"/>
              <a:t>it is the first oral DRI currently approved for treatment of hypertension</a:t>
            </a:r>
          </a:p>
          <a:p>
            <a:r>
              <a:rPr lang="en-US" dirty="0" smtClean="0"/>
              <a:t>ASTRONAUT trial enrolled 1639 hemodynamically stable patients within 5 days after admission for AHF with EF &lt; 40% ,elevated NP and signs or symptoms of fluid overload randomized to daily oral </a:t>
            </a:r>
            <a:r>
              <a:rPr lang="en-US" dirty="0" err="1" smtClean="0"/>
              <a:t>aliskiren</a:t>
            </a:r>
            <a:r>
              <a:rPr lang="en-US" dirty="0" smtClean="0"/>
              <a:t> or placebo.</a:t>
            </a:r>
          </a:p>
          <a:p>
            <a:r>
              <a:rPr lang="en-US" dirty="0"/>
              <a:t>Result </a:t>
            </a:r>
            <a:r>
              <a:rPr lang="en-US" dirty="0" smtClean="0"/>
              <a:t>: </a:t>
            </a:r>
            <a:r>
              <a:rPr lang="en-US" dirty="0"/>
              <a:t>found to be associated with higher rates </a:t>
            </a:r>
            <a:r>
              <a:rPr lang="en-US" dirty="0" smtClean="0"/>
              <a:t>of   </a:t>
            </a:r>
            <a:r>
              <a:rPr lang="en-US" dirty="0" err="1" smtClean="0"/>
              <a:t>hyperkalemia,hypotension</a:t>
            </a:r>
            <a:r>
              <a:rPr lang="en-US" dirty="0" smtClean="0"/>
              <a:t> </a:t>
            </a:r>
            <a:r>
              <a:rPr lang="en-US" dirty="0"/>
              <a:t>and  renal failure. </a:t>
            </a:r>
          </a:p>
          <a:p>
            <a:endParaRPr lang="en-US" dirty="0" smtClean="0"/>
          </a:p>
        </p:txBody>
      </p:sp>
    </p:spTree>
    <p:extLst>
      <p:ext uri="{BB962C8B-B14F-4D97-AF65-F5344CB8AC3E}">
        <p14:creationId xmlns:p14="http://schemas.microsoft.com/office/powerpoint/2010/main" xmlns="" val="44148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8465"/>
            <a:ext cx="10515600" cy="5698498"/>
          </a:xfrm>
        </p:spPr>
        <p:txBody>
          <a:bodyPr/>
          <a:lstStyle/>
          <a:p>
            <a:r>
              <a:rPr lang="en-US" b="1" u="sng" dirty="0"/>
              <a:t>ROLOFYLLINE</a:t>
            </a:r>
            <a:r>
              <a:rPr lang="en-US" dirty="0"/>
              <a:t> </a:t>
            </a:r>
            <a:r>
              <a:rPr lang="mr-IN" dirty="0"/>
              <a:t>–</a:t>
            </a:r>
            <a:r>
              <a:rPr lang="en-US" dirty="0"/>
              <a:t>  </a:t>
            </a:r>
            <a:endParaRPr lang="en-US" dirty="0" smtClean="0"/>
          </a:p>
          <a:p>
            <a:r>
              <a:rPr lang="en-US" dirty="0" smtClean="0"/>
              <a:t>adenosine </a:t>
            </a:r>
            <a:r>
              <a:rPr lang="en-US" dirty="0"/>
              <a:t>A1 receptor antagonists , </a:t>
            </a:r>
            <a:endParaRPr lang="en-US" dirty="0" smtClean="0"/>
          </a:p>
          <a:p>
            <a:r>
              <a:rPr lang="en-US" dirty="0" smtClean="0"/>
              <a:t>increases </a:t>
            </a:r>
            <a:r>
              <a:rPr lang="en-US" dirty="0"/>
              <a:t>renal blood flow and enhance diuresis without activating </a:t>
            </a:r>
            <a:r>
              <a:rPr lang="en-US" dirty="0" err="1"/>
              <a:t>tubuloglomerular</a:t>
            </a:r>
            <a:r>
              <a:rPr lang="en-US" dirty="0"/>
              <a:t> feedback, can be used to treat AKI in setting of AHF.</a:t>
            </a:r>
          </a:p>
          <a:p>
            <a:r>
              <a:rPr lang="en-US" dirty="0"/>
              <a:t> But in one study it was found to be associated with </a:t>
            </a:r>
            <a:r>
              <a:rPr lang="en-US" dirty="0" err="1"/>
              <a:t>sezuires</a:t>
            </a:r>
            <a:r>
              <a:rPr lang="en-US" dirty="0"/>
              <a:t> and stroke events so its beneficial use is still under study.</a:t>
            </a:r>
          </a:p>
        </p:txBody>
      </p:sp>
    </p:spTree>
    <p:extLst>
      <p:ext uri="{BB962C8B-B14F-4D97-AF65-F5344CB8AC3E}">
        <p14:creationId xmlns:p14="http://schemas.microsoft.com/office/powerpoint/2010/main" xmlns="" val="498858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717"/>
            <a:ext cx="10515600" cy="5956246"/>
          </a:xfrm>
        </p:spPr>
        <p:txBody>
          <a:bodyPr>
            <a:normAutofit/>
          </a:bodyPr>
          <a:lstStyle/>
          <a:p>
            <a:r>
              <a:rPr lang="en-US" b="1" u="sng" dirty="0" smtClean="0"/>
              <a:t>FINERENONE</a:t>
            </a:r>
            <a:r>
              <a:rPr lang="en-US" b="1" dirty="0" smtClean="0"/>
              <a:t> </a:t>
            </a:r>
            <a:r>
              <a:rPr lang="mr-IN" dirty="0" smtClean="0"/>
              <a:t>–</a:t>
            </a:r>
            <a:r>
              <a:rPr lang="en-US" dirty="0" smtClean="0"/>
              <a:t> </a:t>
            </a:r>
          </a:p>
          <a:p>
            <a:r>
              <a:rPr lang="en-US" dirty="0" smtClean="0"/>
              <a:t>novel, potent, selective third generation nonsteroidal mineralocorticoid receptor </a:t>
            </a:r>
            <a:r>
              <a:rPr lang="en-US" dirty="0" err="1" smtClean="0"/>
              <a:t>anatgonist</a:t>
            </a:r>
            <a:r>
              <a:rPr lang="en-US" dirty="0" smtClean="0"/>
              <a:t> </a:t>
            </a:r>
            <a:endParaRPr lang="en-US" dirty="0"/>
          </a:p>
          <a:p>
            <a:r>
              <a:rPr lang="en-US" dirty="0" smtClean="0"/>
              <a:t> combine the potency and efficacy of spironolactone with the selectivity of </a:t>
            </a:r>
            <a:r>
              <a:rPr lang="en-US" dirty="0" err="1" smtClean="0"/>
              <a:t>eplerenone</a:t>
            </a:r>
            <a:r>
              <a:rPr lang="en-US" dirty="0" smtClean="0"/>
              <a:t> and with less hyperkalemia is in clinical trials.</a:t>
            </a:r>
          </a:p>
          <a:p>
            <a:r>
              <a:rPr lang="en-US" dirty="0" smtClean="0"/>
              <a:t>Acts on distal nephron to inhibit Na/K exchange at site of aldosterone action.</a:t>
            </a:r>
          </a:p>
          <a:p>
            <a:r>
              <a:rPr lang="en-US" dirty="0" err="1" smtClean="0"/>
              <a:t>Eplerenone</a:t>
            </a:r>
            <a:r>
              <a:rPr lang="en-US" dirty="0" smtClean="0"/>
              <a:t> </a:t>
            </a:r>
            <a:r>
              <a:rPr lang="mr-IN" dirty="0" smtClean="0"/>
              <a:t>–</a:t>
            </a:r>
            <a:r>
              <a:rPr lang="en-US" dirty="0" smtClean="0"/>
              <a:t> selective for MR than steroid receptor, shorter half life </a:t>
            </a:r>
          </a:p>
          <a:p>
            <a:r>
              <a:rPr lang="en-US" dirty="0" err="1" smtClean="0"/>
              <a:t>Fineronone</a:t>
            </a:r>
            <a:r>
              <a:rPr lang="en-US" dirty="0" smtClean="0"/>
              <a:t> was compared with </a:t>
            </a:r>
            <a:r>
              <a:rPr lang="en-US" dirty="0" err="1" smtClean="0"/>
              <a:t>eplerenone</a:t>
            </a:r>
            <a:r>
              <a:rPr lang="en-US" dirty="0" smtClean="0"/>
              <a:t> in phase </a:t>
            </a:r>
            <a:r>
              <a:rPr lang="en-US" dirty="0" err="1" smtClean="0"/>
              <a:t>IIb</a:t>
            </a:r>
            <a:r>
              <a:rPr lang="en-US" dirty="0" smtClean="0"/>
              <a:t> ARTS-HF study, found to be well tolerated , less hospitalization and greater decrease in </a:t>
            </a:r>
            <a:r>
              <a:rPr lang="en-US" dirty="0" err="1" smtClean="0"/>
              <a:t>NTproBNP</a:t>
            </a:r>
            <a:r>
              <a:rPr lang="en-US" dirty="0" smtClean="0"/>
              <a:t> level.</a:t>
            </a:r>
          </a:p>
          <a:p>
            <a:endParaRPr lang="en-US" dirty="0" smtClean="0"/>
          </a:p>
          <a:p>
            <a:endParaRPr lang="en-US" dirty="0" smtClean="0"/>
          </a:p>
          <a:p>
            <a:endParaRPr lang="en-US" dirty="0"/>
          </a:p>
        </p:txBody>
      </p:sp>
    </p:spTree>
    <p:extLst>
      <p:ext uri="{BB962C8B-B14F-4D97-AF65-F5344CB8AC3E}">
        <p14:creationId xmlns:p14="http://schemas.microsoft.com/office/powerpoint/2010/main" xmlns="" val="6944369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r>
              <a:rPr lang="en-US" sz="2400" b="1" u="sng" dirty="0" smtClean="0">
                <a:latin typeface="Times New Roman" charset="0"/>
                <a:ea typeface="Times New Roman" charset="0"/>
                <a:cs typeface="Times New Roman" charset="0"/>
              </a:rPr>
              <a:t>CARDIAC MYOSIN ACTIVATORS  : OMECAMTIV MECARBIL</a:t>
            </a:r>
          </a:p>
          <a:p>
            <a:r>
              <a:rPr lang="en-US" sz="2000" dirty="0" smtClean="0">
                <a:latin typeface="Times New Roman" charset="0"/>
                <a:ea typeface="Times New Roman" charset="0"/>
                <a:cs typeface="Times New Roman" charset="0"/>
              </a:rPr>
              <a:t>Increase myocardial contractility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 HOW? </a:t>
            </a:r>
          </a:p>
          <a:p>
            <a:endParaRPr lang="en-US" sz="2000" dirty="0" smtClean="0">
              <a:latin typeface="Times New Roman" charset="0"/>
              <a:ea typeface="Times New Roman" charset="0"/>
              <a:cs typeface="Times New Roman" charset="0"/>
            </a:endParaRPr>
          </a:p>
          <a:p>
            <a:endParaRPr lang="en-US" sz="2000"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Increase the transition rate from weakly bound to strongly bound state necessary for initiation of a force generating power stroke.</a:t>
            </a:r>
          </a:p>
          <a:p>
            <a:pPr marL="0" indent="0">
              <a:buNone/>
            </a:pPr>
            <a:r>
              <a:rPr lang="en-US" sz="2000" dirty="0">
                <a:latin typeface="Times New Roman" charset="0"/>
                <a:ea typeface="Times New Roman" charset="0"/>
                <a:cs typeface="Times New Roman" charset="0"/>
              </a:rPr>
              <a:t> </a:t>
            </a:r>
            <a:endParaRPr lang="en-US" sz="2000" dirty="0" smtClean="0">
              <a:latin typeface="Times New Roman" charset="0"/>
              <a:ea typeface="Times New Roman" charset="0"/>
              <a:cs typeface="Times New Roman" charset="0"/>
            </a:endParaRPr>
          </a:p>
          <a:p>
            <a:endParaRPr lang="en-US" sz="2000" dirty="0">
              <a:latin typeface="Times New Roman" charset="0"/>
              <a:ea typeface="Times New Roman" charset="0"/>
              <a:cs typeface="Times New Roman" charset="0"/>
            </a:endParaRPr>
          </a:p>
          <a:p>
            <a:r>
              <a:rPr lang="en-US" sz="2000" dirty="0" smtClean="0">
                <a:latin typeface="Times New Roman" charset="0"/>
                <a:ea typeface="Times New Roman" charset="0"/>
                <a:cs typeface="Times New Roman" charset="0"/>
              </a:rPr>
              <a:t> increases stroke volume , ejection time and cardiac output without increasing </a:t>
            </a:r>
            <a:r>
              <a:rPr lang="en-US" sz="2000" dirty="0" err="1" smtClean="0">
                <a:latin typeface="Times New Roman" charset="0"/>
                <a:ea typeface="Times New Roman" charset="0"/>
                <a:cs typeface="Times New Roman" charset="0"/>
              </a:rPr>
              <a:t>Ic</a:t>
            </a:r>
            <a:r>
              <a:rPr lang="en-US" sz="2000" dirty="0" smtClean="0">
                <a:latin typeface="Times New Roman" charset="0"/>
                <a:ea typeface="Times New Roman" charset="0"/>
                <a:cs typeface="Times New Roman" charset="0"/>
              </a:rPr>
              <a:t> Calcium </a:t>
            </a:r>
          </a:p>
          <a:p>
            <a:r>
              <a:rPr lang="en-US" sz="2000" dirty="0" smtClean="0">
                <a:latin typeface="Times New Roman" charset="0"/>
                <a:ea typeface="Times New Roman" charset="0"/>
                <a:cs typeface="Times New Roman" charset="0"/>
              </a:rPr>
              <a:t>In PHASE </a:t>
            </a:r>
            <a:r>
              <a:rPr lang="en-US" sz="2000" dirty="0" err="1" smtClean="0">
                <a:latin typeface="Times New Roman" charset="0"/>
                <a:ea typeface="Times New Roman" charset="0"/>
                <a:cs typeface="Times New Roman" charset="0"/>
              </a:rPr>
              <a:t>IIb</a:t>
            </a:r>
            <a:r>
              <a:rPr lang="en-US" sz="2000" dirty="0" smtClean="0">
                <a:latin typeface="Times New Roman" charset="0"/>
                <a:ea typeface="Times New Roman" charset="0"/>
                <a:cs typeface="Times New Roman" charset="0"/>
              </a:rPr>
              <a:t> dose-finding study of 606 patients with AHF ( ATOMIC </a:t>
            </a:r>
            <a:r>
              <a:rPr lang="mr-IN" sz="2000" dirty="0" smtClean="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AHF TRIAL ) , IV form  did not meet the endpoint in improving dyspnea compared to placebo but at higher doses it improved dyspnea and was well tolerated so action is dose </a:t>
            </a:r>
            <a:r>
              <a:rPr lang="en-US" sz="2000" dirty="0" err="1" smtClean="0">
                <a:latin typeface="Times New Roman" charset="0"/>
                <a:ea typeface="Times New Roman" charset="0"/>
                <a:cs typeface="Times New Roman" charset="0"/>
              </a:rPr>
              <a:t>dependant</a:t>
            </a:r>
            <a:r>
              <a:rPr lang="en-US" sz="2000" dirty="0" smtClean="0">
                <a:latin typeface="Times New Roman" charset="0"/>
                <a:ea typeface="Times New Roman" charset="0"/>
                <a:cs typeface="Times New Roman" charset="0"/>
              </a:rPr>
              <a:t>.                                                       </a:t>
            </a:r>
          </a:p>
        </p:txBody>
      </p:sp>
      <p:sp>
        <p:nvSpPr>
          <p:cNvPr id="4" name="Down Arrow 3"/>
          <p:cNvSpPr/>
          <p:nvPr/>
        </p:nvSpPr>
        <p:spPr>
          <a:xfrm>
            <a:off x="5029199" y="1382233"/>
            <a:ext cx="223283" cy="701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029199" y="2764465"/>
            <a:ext cx="223283" cy="786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996120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5599"/>
            <a:ext cx="10515600" cy="5821363"/>
          </a:xfrm>
        </p:spPr>
        <p:txBody>
          <a:bodyPr>
            <a:normAutofit fontScale="92500" lnSpcReduction="20000"/>
          </a:bodyPr>
          <a:lstStyle/>
          <a:p>
            <a:r>
              <a:rPr lang="en-US" sz="3500" b="1" u="sng" dirty="0">
                <a:latin typeface="Times New Roman" charset="0"/>
                <a:ea typeface="Times New Roman" charset="0"/>
                <a:cs typeface="Times New Roman" charset="0"/>
              </a:rPr>
              <a:t>SACUBITRIL / VALSARTAN [ VYMADA ]: </a:t>
            </a:r>
            <a:endParaRPr lang="en-US" sz="3500" b="1" u="sng" dirty="0" smtClean="0">
              <a:latin typeface="Times New Roman" charset="0"/>
              <a:ea typeface="Times New Roman" charset="0"/>
              <a:cs typeface="Times New Roman" charset="0"/>
            </a:endParaRPr>
          </a:p>
          <a:p>
            <a:r>
              <a:rPr lang="en-US" dirty="0" smtClean="0"/>
              <a:t>angiotensin </a:t>
            </a:r>
            <a:r>
              <a:rPr lang="en-US" dirty="0"/>
              <a:t>receptor </a:t>
            </a:r>
            <a:r>
              <a:rPr lang="en-US" dirty="0" err="1"/>
              <a:t>neprilysin</a:t>
            </a:r>
            <a:r>
              <a:rPr lang="en-US" dirty="0"/>
              <a:t> inhibitor </a:t>
            </a:r>
            <a:endParaRPr lang="en-US" dirty="0" smtClean="0"/>
          </a:p>
          <a:p>
            <a:endParaRPr lang="en-US" dirty="0"/>
          </a:p>
          <a:p>
            <a:pPr>
              <a:buFont typeface="Arial" charset="0"/>
              <a:buChar char="•"/>
            </a:pPr>
            <a:r>
              <a:rPr lang="en-US" dirty="0" smtClean="0"/>
              <a:t> </a:t>
            </a:r>
            <a:r>
              <a:rPr lang="en-US" dirty="0"/>
              <a:t>consists of the </a:t>
            </a:r>
            <a:r>
              <a:rPr lang="en-US" dirty="0" err="1"/>
              <a:t>neprilysin</a:t>
            </a:r>
            <a:r>
              <a:rPr lang="en-US" dirty="0"/>
              <a:t> inhibitor </a:t>
            </a:r>
            <a:r>
              <a:rPr lang="en-US" dirty="0" err="1"/>
              <a:t>sacubitril</a:t>
            </a:r>
            <a:r>
              <a:rPr lang="en-US" dirty="0"/>
              <a:t> and the angiotensin receptor blocker valsartan, in a 1:1 mixture by molecule count</a:t>
            </a:r>
            <a:r>
              <a:rPr lang="en-US" dirty="0" smtClean="0"/>
              <a:t>.</a:t>
            </a:r>
          </a:p>
          <a:p>
            <a:pPr>
              <a:buFont typeface="Arial" charset="0"/>
              <a:buChar char="•"/>
            </a:pPr>
            <a:endParaRPr lang="en-US" dirty="0" smtClean="0"/>
          </a:p>
          <a:p>
            <a:pPr>
              <a:buFont typeface="Arial" charset="0"/>
              <a:buChar char="•"/>
            </a:pPr>
            <a:r>
              <a:rPr lang="en-US" dirty="0" smtClean="0"/>
              <a:t>recommended </a:t>
            </a:r>
            <a:r>
              <a:rPr lang="en-US" dirty="0"/>
              <a:t>for use as a replacement for an ACE inhibitor or an angiotensin receptor blocker in people with heart failure with reduced ejection fraction</a:t>
            </a:r>
            <a:r>
              <a:rPr lang="en-US" dirty="0" smtClean="0"/>
              <a:t>.</a:t>
            </a:r>
          </a:p>
          <a:p>
            <a:pPr>
              <a:buFont typeface="Arial" charset="0"/>
              <a:buChar char="•"/>
            </a:pPr>
            <a:endParaRPr lang="en-US" dirty="0"/>
          </a:p>
          <a:p>
            <a:pPr>
              <a:buFont typeface="Arial" charset="0"/>
              <a:buChar char="•"/>
            </a:pPr>
            <a:r>
              <a:rPr lang="en-US" dirty="0"/>
              <a:t>The combination slows the degradation of natriuretic peptides thereby increasing </a:t>
            </a:r>
            <a:r>
              <a:rPr lang="en-US" dirty="0" err="1"/>
              <a:t>natriuresis</a:t>
            </a:r>
            <a:r>
              <a:rPr lang="en-US" dirty="0"/>
              <a:t> ,diuresis and myocardial relaxation, </a:t>
            </a:r>
            <a:endParaRPr lang="en-US" dirty="0" smtClean="0"/>
          </a:p>
          <a:p>
            <a:pPr>
              <a:buFont typeface="Arial" charset="0"/>
              <a:buChar char="•"/>
            </a:pPr>
            <a:endParaRPr lang="en-US" dirty="0"/>
          </a:p>
          <a:p>
            <a:pPr>
              <a:buFont typeface="Arial" charset="0"/>
              <a:buChar char="•"/>
            </a:pPr>
            <a:r>
              <a:rPr lang="en-US" dirty="0" smtClean="0"/>
              <a:t>also </a:t>
            </a:r>
            <a:r>
              <a:rPr lang="en-US" dirty="0"/>
              <a:t>inhibits renin and aldosterone secretion while selectively blocking AT1  receptors </a:t>
            </a:r>
            <a:r>
              <a:rPr lang="mr-IN" dirty="0"/>
              <a:t>–</a:t>
            </a:r>
            <a:r>
              <a:rPr lang="en-US" dirty="0"/>
              <a:t> reduces </a:t>
            </a:r>
            <a:r>
              <a:rPr lang="en-US" dirty="0" err="1"/>
              <a:t>Vc</a:t>
            </a:r>
            <a:r>
              <a:rPr lang="en-US" dirty="0"/>
              <a:t>, sodium and water retention .</a:t>
            </a:r>
          </a:p>
          <a:p>
            <a:endParaRPr lang="en-US" dirty="0"/>
          </a:p>
        </p:txBody>
      </p:sp>
    </p:spTree>
    <p:extLst>
      <p:ext uri="{BB962C8B-B14F-4D97-AF65-F5344CB8AC3E}">
        <p14:creationId xmlns:p14="http://schemas.microsoft.com/office/powerpoint/2010/main" xmlns="" val="627240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2540"/>
            <a:ext cx="10515600" cy="5824423"/>
          </a:xfrm>
        </p:spPr>
        <p:txBody>
          <a:bodyPr>
            <a:normAutofit/>
          </a:bodyPr>
          <a:lstStyle/>
          <a:p>
            <a:endParaRPr lang="en-US" dirty="0" smtClean="0"/>
          </a:p>
          <a:p>
            <a:r>
              <a:rPr lang="en-US" sz="3200" b="1" u="sng" dirty="0" smtClean="0">
                <a:latin typeface="Times New Roman" charset="0"/>
                <a:ea typeface="Times New Roman" charset="0"/>
                <a:cs typeface="Times New Roman" charset="0"/>
              </a:rPr>
              <a:t>Heart failure </a:t>
            </a:r>
            <a:r>
              <a:rPr lang="en-US" b="1" u="sng" dirty="0" smtClean="0">
                <a:latin typeface="Times New Roman" charset="0"/>
                <a:ea typeface="Times New Roman" charset="0"/>
                <a:cs typeface="Times New Roman" charset="0"/>
              </a:rPr>
              <a:t>:</a:t>
            </a: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Structural and functional impairment of LV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a:t>
            </a:r>
          </a:p>
          <a:p>
            <a:pPr marL="0" indent="0">
              <a:buNone/>
            </a:pPr>
            <a:r>
              <a:rPr lang="en-US" dirty="0" smtClean="0">
                <a:latin typeface="Times New Roman" charset="0"/>
                <a:ea typeface="Times New Roman" charset="0"/>
                <a:cs typeface="Times New Roman" charset="0"/>
              </a:rPr>
              <a:t>                              filling or ejection of blood.</a:t>
            </a:r>
          </a:p>
          <a:p>
            <a:endParaRPr lang="en-US" dirty="0">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a:p>
            <a:pPr marL="0" indent="0">
              <a:buNone/>
            </a:pPr>
            <a:r>
              <a:rPr lang="en-US" dirty="0" smtClean="0">
                <a:latin typeface="Times New Roman" charset="0"/>
                <a:ea typeface="Times New Roman" charset="0"/>
                <a:cs typeface="Times New Roman" charset="0"/>
              </a:rPr>
              <a:t>                    complex clinical syndrome of HF with symptoms -     </a:t>
            </a:r>
          </a:p>
          <a:p>
            <a:pPr marL="0" indent="0">
              <a:buNone/>
            </a:pP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dyspnea and fatigue and signs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edema and rales.</a:t>
            </a:r>
          </a:p>
          <a:p>
            <a:pPr marL="0" indent="0">
              <a:buNone/>
            </a:pPr>
            <a:r>
              <a:rPr lang="en-US" dirty="0" smtClean="0">
                <a:latin typeface="Times New Roman" charset="0"/>
                <a:ea typeface="Times New Roman" charset="0"/>
                <a:cs typeface="Times New Roman" charset="0"/>
              </a:rPr>
              <a:t>                               </a:t>
            </a:r>
          </a:p>
          <a:p>
            <a:r>
              <a:rPr lang="en-US" dirty="0" smtClean="0">
                <a:latin typeface="Times New Roman" charset="0"/>
                <a:ea typeface="Times New Roman" charset="0"/>
                <a:cs typeface="Times New Roman" charset="0"/>
              </a:rPr>
              <a:t>HF patients are broadly classified :  </a:t>
            </a:r>
          </a:p>
          <a:p>
            <a:pPr marL="0" indent="0">
              <a:buNone/>
            </a:pPr>
            <a:r>
              <a:rPr lang="en-US" dirty="0" smtClean="0">
                <a:latin typeface="Times New Roman" charset="0"/>
                <a:ea typeface="Times New Roman" charset="0"/>
                <a:cs typeface="Times New Roman" charset="0"/>
              </a:rPr>
              <a:t> </a:t>
            </a:r>
            <a:r>
              <a:rPr lang="en-US" b="1" u="sng" dirty="0" smtClean="0">
                <a:latin typeface="Times New Roman" charset="0"/>
                <a:ea typeface="Times New Roman" charset="0"/>
                <a:cs typeface="Times New Roman" charset="0"/>
              </a:rPr>
              <a:t>1) </a:t>
            </a:r>
            <a:r>
              <a:rPr lang="en-US" b="1" u="sng" dirty="0" err="1" smtClean="0">
                <a:latin typeface="Times New Roman" charset="0"/>
                <a:ea typeface="Times New Roman" charset="0"/>
                <a:cs typeface="Times New Roman" charset="0"/>
              </a:rPr>
              <a:t>HFpEF</a:t>
            </a:r>
            <a:r>
              <a:rPr lang="en-US" b="1" u="sng"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formerly called diastolic failure , EF &gt; 40-50% </a:t>
            </a:r>
          </a:p>
          <a:p>
            <a:pPr marL="0" lvl="0" indent="0">
              <a:buNone/>
            </a:pP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2</a:t>
            </a:r>
            <a:r>
              <a:rPr lang="en-US" dirty="0">
                <a:latin typeface="Times New Roman" charset="0"/>
                <a:ea typeface="Times New Roman" charset="0"/>
                <a:cs typeface="Times New Roman" charset="0"/>
              </a:rPr>
              <a:t>) </a:t>
            </a:r>
            <a:r>
              <a:rPr lang="en-US" b="1" u="sng" dirty="0" err="1">
                <a:latin typeface="Times New Roman" charset="0"/>
                <a:ea typeface="Times New Roman" charset="0"/>
                <a:cs typeface="Times New Roman" charset="0"/>
              </a:rPr>
              <a:t>HFrEF</a:t>
            </a:r>
            <a:r>
              <a:rPr lang="en-US" dirty="0">
                <a:latin typeface="Times New Roman" charset="0"/>
                <a:ea typeface="Times New Roman" charset="0"/>
                <a:cs typeface="Times New Roman" charset="0"/>
              </a:rPr>
              <a:t> </a:t>
            </a:r>
            <a:r>
              <a:rPr lang="mr-IN" dirty="0">
                <a:latin typeface="Times New Roman" charset="0"/>
                <a:ea typeface="Times New Roman" charset="0"/>
                <a:cs typeface="Times New Roman" charset="0"/>
              </a:rPr>
              <a:t>–</a:t>
            </a:r>
            <a:r>
              <a:rPr lang="en-US" dirty="0">
                <a:latin typeface="Times New Roman" charset="0"/>
                <a:ea typeface="Times New Roman" charset="0"/>
                <a:cs typeface="Times New Roman" charset="0"/>
              </a:rPr>
              <a:t> formerly as systolic failure, EF - &lt; 40% </a:t>
            </a:r>
          </a:p>
          <a:p>
            <a:pPr marL="0" indent="0">
              <a:buNone/>
            </a:pPr>
            <a:endParaRPr lang="en-US" dirty="0"/>
          </a:p>
        </p:txBody>
      </p:sp>
      <p:sp>
        <p:nvSpPr>
          <p:cNvPr id="22" name="Down Arrow 21"/>
          <p:cNvSpPr/>
          <p:nvPr/>
        </p:nvSpPr>
        <p:spPr>
          <a:xfrm flipH="1">
            <a:off x="5861956" y="1828799"/>
            <a:ext cx="195943" cy="947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22928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10515600" cy="5643563"/>
          </a:xfrm>
        </p:spPr>
        <p:txBody>
          <a:bodyPr/>
          <a:lstStyle/>
          <a:p>
            <a:r>
              <a:rPr lang="en-US" dirty="0" smtClean="0">
                <a:latin typeface="Times New Roman" charset="0"/>
                <a:ea typeface="Times New Roman" charset="0"/>
                <a:cs typeface="Times New Roman" charset="0"/>
              </a:rPr>
              <a:t>Should be given in low doses : </a:t>
            </a:r>
            <a:r>
              <a:rPr lang="en-US" dirty="0" err="1" smtClean="0">
                <a:latin typeface="Times New Roman" charset="0"/>
                <a:ea typeface="Times New Roman" charset="0"/>
                <a:cs typeface="Times New Roman" charset="0"/>
              </a:rPr>
              <a:t>sacubitril</a:t>
            </a:r>
            <a:r>
              <a:rPr lang="en-US" dirty="0" smtClean="0">
                <a:latin typeface="Times New Roman" charset="0"/>
                <a:ea typeface="Times New Roman" charset="0"/>
                <a:cs typeface="Times New Roman" charset="0"/>
              </a:rPr>
              <a:t> 49mg/valsartan 26 mg BD</a:t>
            </a: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Target dose in PARADIGM </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HF TRIAL which compared ARNIs to ACEIs </a:t>
            </a:r>
            <a:r>
              <a:rPr lang="en-US" dirty="0" err="1" smtClean="0">
                <a:latin typeface="Times New Roman" charset="0"/>
                <a:ea typeface="Times New Roman" charset="0"/>
                <a:cs typeface="Times New Roman" charset="0"/>
              </a:rPr>
              <a:t>sacubitril</a:t>
            </a:r>
            <a:r>
              <a:rPr lang="en-US" dirty="0" smtClean="0">
                <a:latin typeface="Times New Roman" charset="0"/>
                <a:ea typeface="Times New Roman" charset="0"/>
                <a:cs typeface="Times New Roman" charset="0"/>
              </a:rPr>
              <a:t> 97 mg/valsartan 103 mg twice.</a:t>
            </a: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Guidelines </a:t>
            </a:r>
            <a:r>
              <a:rPr lang="en-US" dirty="0" err="1" smtClean="0">
                <a:latin typeface="Times New Roman" charset="0"/>
                <a:ea typeface="Times New Roman" charset="0"/>
                <a:cs typeface="Times New Roman" charset="0"/>
              </a:rPr>
              <a:t>donot</a:t>
            </a:r>
            <a:r>
              <a:rPr lang="en-US" dirty="0" smtClean="0">
                <a:latin typeface="Times New Roman" charset="0"/>
                <a:ea typeface="Times New Roman" charset="0"/>
                <a:cs typeface="Times New Roman" charset="0"/>
              </a:rPr>
              <a:t> recommend starting </a:t>
            </a:r>
            <a:r>
              <a:rPr lang="en-US" dirty="0" err="1" smtClean="0">
                <a:latin typeface="Times New Roman" charset="0"/>
                <a:ea typeface="Times New Roman" charset="0"/>
                <a:cs typeface="Times New Roman" charset="0"/>
              </a:rPr>
              <a:t>HFrEF</a:t>
            </a:r>
            <a:r>
              <a:rPr lang="en-US" dirty="0" smtClean="0">
                <a:latin typeface="Times New Roman" charset="0"/>
                <a:ea typeface="Times New Roman" charset="0"/>
                <a:cs typeface="Times New Roman" charset="0"/>
              </a:rPr>
              <a:t> patients on ARNIs who are tolerating ACEIs or ARBs , these are recommended as replacement to </a:t>
            </a:r>
            <a:r>
              <a:rPr lang="en-US" dirty="0" err="1" smtClean="0">
                <a:latin typeface="Times New Roman" charset="0"/>
                <a:ea typeface="Times New Roman" charset="0"/>
                <a:cs typeface="Times New Roman" charset="0"/>
              </a:rPr>
              <a:t>furthur</a:t>
            </a:r>
            <a:r>
              <a:rPr lang="en-US" dirty="0" smtClean="0">
                <a:latin typeface="Times New Roman" charset="0"/>
                <a:ea typeface="Times New Roman" charset="0"/>
                <a:cs typeface="Times New Roman" charset="0"/>
              </a:rPr>
              <a:t> reduce mortality </a:t>
            </a:r>
          </a:p>
          <a:p>
            <a:r>
              <a:rPr lang="en-US" dirty="0" smtClean="0">
                <a:latin typeface="Times New Roman" charset="0"/>
                <a:ea typeface="Times New Roman" charset="0"/>
                <a:cs typeface="Times New Roman" charset="0"/>
              </a:rPr>
              <a:t>While switching , ACEI should be </a:t>
            </a:r>
            <a:r>
              <a:rPr lang="en-US" dirty="0" err="1" smtClean="0">
                <a:latin typeface="Times New Roman" charset="0"/>
                <a:ea typeface="Times New Roman" charset="0"/>
                <a:cs typeface="Times New Roman" charset="0"/>
              </a:rPr>
              <a:t>witheld</a:t>
            </a:r>
            <a:r>
              <a:rPr lang="en-US" dirty="0" smtClean="0">
                <a:latin typeface="Times New Roman" charset="0"/>
                <a:ea typeface="Times New Roman" charset="0"/>
                <a:cs typeface="Times New Roman" charset="0"/>
              </a:rPr>
              <a:t> for </a:t>
            </a:r>
            <a:r>
              <a:rPr lang="en-US" dirty="0" err="1" smtClean="0">
                <a:latin typeface="Times New Roman" charset="0"/>
                <a:ea typeface="Times New Roman" charset="0"/>
                <a:cs typeface="Times New Roman" charset="0"/>
              </a:rPr>
              <a:t>atleast</a:t>
            </a:r>
            <a:r>
              <a:rPr lang="en-US" dirty="0" smtClean="0">
                <a:latin typeface="Times New Roman" charset="0"/>
                <a:ea typeface="Times New Roman" charset="0"/>
                <a:cs typeface="Times New Roman" charset="0"/>
              </a:rPr>
              <a:t> 36 </a:t>
            </a:r>
            <a:r>
              <a:rPr lang="en-US" dirty="0" err="1" smtClean="0">
                <a:latin typeface="Times New Roman" charset="0"/>
                <a:ea typeface="Times New Roman" charset="0"/>
                <a:cs typeface="Times New Roman" charset="0"/>
              </a:rPr>
              <a:t>hrs</a:t>
            </a:r>
            <a:r>
              <a:rPr lang="en-US" dirty="0" smtClean="0">
                <a:latin typeface="Times New Roman" charset="0"/>
                <a:ea typeface="Times New Roman" charset="0"/>
                <a:cs typeface="Times New Roman" charset="0"/>
              </a:rPr>
              <a:t> to minimize risk of angioedema.</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838798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1738"/>
            <a:ext cx="10515600" cy="5935225"/>
          </a:xfrm>
        </p:spPr>
        <p:txBody>
          <a:bodyPr/>
          <a:lstStyle/>
          <a:p>
            <a:pPr>
              <a:buFont typeface="Wingdings" charset="2"/>
              <a:buChar char="Ø"/>
            </a:pPr>
            <a:r>
              <a:rPr lang="en-US" b="1" u="sng" dirty="0" smtClean="0"/>
              <a:t>CARDIAC RESYNCHRONIZATION THERAPY </a:t>
            </a:r>
          </a:p>
          <a:p>
            <a:pPr>
              <a:buFont typeface="Arial" charset="0"/>
              <a:buChar char="•"/>
            </a:pPr>
            <a:r>
              <a:rPr lang="en-US" dirty="0" smtClean="0"/>
              <a:t>Several conduction abnormalities are commonly seen in association with chronic heart failure among these are ventricular conduction abnormalities such as BBB that alters the timing and pattern of ventricular contraction and place the already failing heart at a </a:t>
            </a:r>
            <a:r>
              <a:rPr lang="en-US" dirty="0" err="1" smtClean="0"/>
              <a:t>furthur</a:t>
            </a:r>
            <a:r>
              <a:rPr lang="en-US" dirty="0" smtClean="0"/>
              <a:t> mechanical disadvantage. </a:t>
            </a:r>
          </a:p>
          <a:p>
            <a:pPr>
              <a:buFont typeface="Arial" charset="0"/>
              <a:buChar char="•"/>
            </a:pPr>
            <a:r>
              <a:rPr lang="en-US" dirty="0" smtClean="0"/>
              <a:t>Consequences of ventricular conduction delays :</a:t>
            </a:r>
          </a:p>
          <a:p>
            <a:pPr marL="514350" indent="-514350">
              <a:buFont typeface="+mj-lt"/>
              <a:buAutoNum type="alphaLcParenR"/>
            </a:pPr>
            <a:r>
              <a:rPr lang="en-US" dirty="0" smtClean="0"/>
              <a:t>Suboptimal ventricular filling </a:t>
            </a:r>
          </a:p>
          <a:p>
            <a:pPr marL="514350" indent="-514350">
              <a:buFont typeface="+mj-lt"/>
              <a:buAutoNum type="alphaLcParenR"/>
            </a:pPr>
            <a:r>
              <a:rPr lang="en-US" dirty="0" smtClean="0"/>
              <a:t>Reduction in LV contractility </a:t>
            </a:r>
          </a:p>
          <a:p>
            <a:pPr marL="514350" indent="-514350">
              <a:buFont typeface="+mj-lt"/>
              <a:buAutoNum type="alphaLcParenR"/>
            </a:pPr>
            <a:r>
              <a:rPr lang="en-US" dirty="0" smtClean="0"/>
              <a:t>Prolonged duration of MR</a:t>
            </a:r>
          </a:p>
          <a:p>
            <a:pPr marL="514350" indent="-514350">
              <a:buFont typeface="+mj-lt"/>
              <a:buAutoNum type="alphaLcParenR"/>
            </a:pPr>
            <a:r>
              <a:rPr lang="en-US" dirty="0" smtClean="0"/>
              <a:t>Paradoxical septal wall motion</a:t>
            </a:r>
          </a:p>
          <a:p>
            <a:pPr marL="514350" indent="-514350">
              <a:buFont typeface="+mj-lt"/>
              <a:buAutoNum type="arabicParenR"/>
            </a:pPr>
            <a:endParaRPr lang="en-US" dirty="0" smtClean="0"/>
          </a:p>
          <a:p>
            <a:endParaRPr lang="en-US" dirty="0"/>
          </a:p>
        </p:txBody>
      </p:sp>
    </p:spTree>
    <p:extLst>
      <p:ext uri="{BB962C8B-B14F-4D97-AF65-F5344CB8AC3E}">
        <p14:creationId xmlns:p14="http://schemas.microsoft.com/office/powerpoint/2010/main" xmlns="" val="11280154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779"/>
            <a:ext cx="10515600" cy="5893184"/>
          </a:xfrm>
        </p:spPr>
        <p:txBody>
          <a:bodyPr/>
          <a:lstStyle/>
          <a:p>
            <a:r>
              <a:rPr lang="en-US" dirty="0" smtClean="0"/>
              <a:t>These mechanical manifestations of altered ventricular conduction is termed as </a:t>
            </a:r>
            <a:r>
              <a:rPr lang="en-US" b="1" u="sng" dirty="0" smtClean="0"/>
              <a:t>VENTRICULAR DYSSYNCHRONY </a:t>
            </a:r>
            <a:r>
              <a:rPr lang="en-US" dirty="0" smtClean="0"/>
              <a:t>, defined by prolonged QRS duration greater than 120 </a:t>
            </a:r>
            <a:r>
              <a:rPr lang="en-US" dirty="0" err="1" smtClean="0"/>
              <a:t>ms.</a:t>
            </a:r>
            <a:r>
              <a:rPr lang="en-US" dirty="0" smtClean="0"/>
              <a:t> About 1/3 of patients with systolic HF have ventricular </a:t>
            </a:r>
            <a:r>
              <a:rPr lang="en-US" dirty="0" err="1" smtClean="0"/>
              <a:t>dyssynchrony</a:t>
            </a:r>
            <a:r>
              <a:rPr lang="en-US" dirty="0" smtClean="0"/>
              <a:t> . It reduces the ability of failing heart to eject blood and increases mortality in HF patients.</a:t>
            </a:r>
          </a:p>
          <a:p>
            <a:r>
              <a:rPr lang="en-US" dirty="0" smtClean="0"/>
              <a:t>Ventricular </a:t>
            </a:r>
            <a:r>
              <a:rPr lang="en-US" dirty="0" err="1" smtClean="0"/>
              <a:t>dyssynchrony</a:t>
            </a:r>
            <a:r>
              <a:rPr lang="en-US" dirty="0" smtClean="0"/>
              <a:t> can be addressed with pacing therapy through </a:t>
            </a:r>
            <a:r>
              <a:rPr lang="en-US" dirty="0" err="1" smtClean="0"/>
              <a:t>implanatation</a:t>
            </a:r>
            <a:r>
              <a:rPr lang="en-US" dirty="0" smtClean="0"/>
              <a:t> of pacing leads to both right and left ventricles and this form of pacing therapy is known as </a:t>
            </a:r>
            <a:r>
              <a:rPr lang="en-US" b="1" u="sng" dirty="0" smtClean="0"/>
              <a:t>CRT</a:t>
            </a:r>
            <a:r>
              <a:rPr lang="en-US" dirty="0" smtClean="0"/>
              <a:t>. </a:t>
            </a:r>
            <a:r>
              <a:rPr lang="en-US" b="1" u="sng" dirty="0" smtClean="0"/>
              <a:t> </a:t>
            </a:r>
          </a:p>
          <a:p>
            <a:endParaRPr lang="en-US" b="1" u="sng" dirty="0"/>
          </a:p>
        </p:txBody>
      </p:sp>
    </p:spTree>
    <p:extLst>
      <p:ext uri="{BB962C8B-B14F-4D97-AF65-F5344CB8AC3E}">
        <p14:creationId xmlns:p14="http://schemas.microsoft.com/office/powerpoint/2010/main" xmlns="" val="1852910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925" y="152962"/>
            <a:ext cx="10950090" cy="5262979"/>
          </a:xfrm>
          <a:prstGeom prst="rect">
            <a:avLst/>
          </a:prstGeom>
        </p:spPr>
        <p:txBody>
          <a:bodyPr wrap="square">
            <a:spAutoFit/>
          </a:bodyPr>
          <a:lstStyle/>
          <a:p>
            <a:r>
              <a:rPr lang="en-US" sz="2400" dirty="0">
                <a:solidFill>
                  <a:srgbClr val="000000"/>
                </a:solidFill>
              </a:rPr>
              <a:t>A CRT device has a left ventricular pacemaker lead, also known as a “coronary sinus” lead</a:t>
            </a:r>
            <a:r>
              <a:rPr lang="en-US" sz="2400" dirty="0" smtClean="0">
                <a:solidFill>
                  <a:srgbClr val="000000"/>
                </a:solidFill>
              </a:rPr>
              <a:t>.</a:t>
            </a:r>
          </a:p>
          <a:p>
            <a:r>
              <a:rPr lang="en-US" sz="2400" dirty="0" smtClean="0">
                <a:solidFill>
                  <a:srgbClr val="000000"/>
                </a:solidFill>
              </a:rPr>
              <a:t> </a:t>
            </a:r>
            <a:r>
              <a:rPr lang="en-US" sz="2400" dirty="0">
                <a:solidFill>
                  <a:srgbClr val="000000"/>
                </a:solidFill>
              </a:rPr>
              <a:t>This lead is also implanted via the central veins of the chest. Under X-ray guidance, this specialized left ventricular pacing lead is placed into a structure known as the “coronary sinus“. This structure is located in the right atrium and drains the blood supply of the heart. </a:t>
            </a:r>
            <a:endParaRPr lang="en-US" sz="2400" dirty="0" smtClean="0">
              <a:solidFill>
                <a:srgbClr val="000000"/>
              </a:solidFill>
            </a:endParaRPr>
          </a:p>
          <a:p>
            <a:r>
              <a:rPr lang="en-US" sz="2400" dirty="0" smtClean="0">
                <a:solidFill>
                  <a:srgbClr val="000000"/>
                </a:solidFill>
              </a:rPr>
              <a:t>Consequently</a:t>
            </a:r>
            <a:r>
              <a:rPr lang="en-US" sz="2400" dirty="0">
                <a:solidFill>
                  <a:srgbClr val="000000"/>
                </a:solidFill>
              </a:rPr>
              <a:t>, the vein courses along the back side of the heart to the left ventricular wall. By accessing this vein, the left coronary sinus lead can be positioned along the left ventricular wall to provide selective pacing of the left ventricle that can be coordinated with the right ventricle via the right ventricular pacing lead . </a:t>
            </a:r>
            <a:endParaRPr lang="en-US" sz="2400" dirty="0" smtClean="0">
              <a:solidFill>
                <a:srgbClr val="000000"/>
              </a:solidFill>
            </a:endParaRPr>
          </a:p>
          <a:p>
            <a:r>
              <a:rPr lang="en-US" sz="2400" dirty="0" smtClean="0">
                <a:solidFill>
                  <a:srgbClr val="000000"/>
                </a:solidFill>
              </a:rPr>
              <a:t>This </a:t>
            </a:r>
            <a:r>
              <a:rPr lang="en-US" sz="2400" dirty="0">
                <a:solidFill>
                  <a:srgbClr val="000000"/>
                </a:solidFill>
              </a:rPr>
              <a:t>resultant coordinated biventricular pacing can reduce the right and left ventricular electrical delay and improve cardiac function and symptoms of heart failure.</a:t>
            </a:r>
            <a:endParaRPr lang="en-US" sz="2400" dirty="0"/>
          </a:p>
        </p:txBody>
      </p:sp>
    </p:spTree>
    <p:extLst>
      <p:ext uri="{BB962C8B-B14F-4D97-AF65-F5344CB8AC3E}">
        <p14:creationId xmlns:p14="http://schemas.microsoft.com/office/powerpoint/2010/main" xmlns="" val="18935658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4128" y="366686"/>
            <a:ext cx="4439306" cy="46993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54110" y="925784"/>
            <a:ext cx="5680842" cy="4087649"/>
          </a:xfrm>
          <a:prstGeom prst="rect">
            <a:avLst/>
          </a:prstGeom>
        </p:spPr>
      </p:pic>
    </p:spTree>
    <p:extLst>
      <p:ext uri="{BB962C8B-B14F-4D97-AF65-F5344CB8AC3E}">
        <p14:creationId xmlns:p14="http://schemas.microsoft.com/office/powerpoint/2010/main" xmlns="" val="12258894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129" y="389181"/>
            <a:ext cx="10907485" cy="2677656"/>
          </a:xfrm>
          <a:prstGeom prst="rect">
            <a:avLst/>
          </a:prstGeom>
        </p:spPr>
        <p:txBody>
          <a:bodyPr wrap="square">
            <a:spAutoFit/>
          </a:bodyPr>
          <a:lstStyle/>
          <a:p>
            <a:r>
              <a:rPr lang="en-US" sz="2400" dirty="0">
                <a:solidFill>
                  <a:srgbClr val="000000"/>
                </a:solidFill>
              </a:rPr>
              <a:t>Patients who qualify for CRT implant are based on studies done in particular subgroups of patients. They typically must satisfy the following:</a:t>
            </a:r>
          </a:p>
          <a:p>
            <a:pPr>
              <a:buFont typeface="Arial" charset="0"/>
              <a:buChar char="•"/>
            </a:pPr>
            <a:r>
              <a:rPr lang="en-US" sz="2400" dirty="0">
                <a:solidFill>
                  <a:srgbClr val="000000"/>
                </a:solidFill>
              </a:rPr>
              <a:t>Depressed left ventricular ejection fraction &lt; 35%</a:t>
            </a:r>
          </a:p>
          <a:p>
            <a:pPr>
              <a:buFont typeface="Arial" charset="0"/>
              <a:buChar char="•"/>
            </a:pPr>
            <a:r>
              <a:rPr lang="en-US" sz="2400" dirty="0">
                <a:solidFill>
                  <a:srgbClr val="000000"/>
                </a:solidFill>
              </a:rPr>
              <a:t>Evidence of asynchronous, uncoordinated left and right ventricular contraction with left bundle branch block (LBBB) </a:t>
            </a:r>
            <a:r>
              <a:rPr lang="en-US" sz="2400" dirty="0" smtClean="0">
                <a:solidFill>
                  <a:srgbClr val="000000"/>
                </a:solidFill>
              </a:rPr>
              <a:t>on ECG.</a:t>
            </a:r>
            <a:endParaRPr lang="en-US" sz="2400" dirty="0">
              <a:solidFill>
                <a:srgbClr val="000000"/>
              </a:solidFill>
            </a:endParaRPr>
          </a:p>
          <a:p>
            <a:pPr>
              <a:buFont typeface="Arial" charset="0"/>
              <a:buChar char="•"/>
            </a:pPr>
            <a:r>
              <a:rPr lang="en-US" sz="2400" dirty="0">
                <a:solidFill>
                  <a:srgbClr val="000000"/>
                </a:solidFill>
              </a:rPr>
              <a:t>Moderate to severe symptoms of heart failure, despite lifestyle changes and maximal medications</a:t>
            </a:r>
            <a:endParaRPr lang="en-US" sz="2400" b="0" dirty="0">
              <a:solidFill>
                <a:srgbClr val="0000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68864" y="3066837"/>
            <a:ext cx="6654800" cy="3302000"/>
          </a:xfrm>
          <a:prstGeom prst="rect">
            <a:avLst/>
          </a:prstGeom>
        </p:spPr>
      </p:pic>
      <p:sp>
        <p:nvSpPr>
          <p:cNvPr id="4" name="TextBox 3"/>
          <p:cNvSpPr txBox="1"/>
          <p:nvPr/>
        </p:nvSpPr>
        <p:spPr>
          <a:xfrm>
            <a:off x="998484" y="3066837"/>
            <a:ext cx="3037490" cy="3416320"/>
          </a:xfrm>
          <a:prstGeom prst="rect">
            <a:avLst/>
          </a:prstGeom>
          <a:noFill/>
        </p:spPr>
        <p:txBody>
          <a:bodyPr wrap="square" rtlCol="0">
            <a:spAutoFit/>
          </a:bodyPr>
          <a:lstStyle/>
          <a:p>
            <a:r>
              <a:rPr lang="en-US" i="1" dirty="0"/>
              <a:t>Panel A shows an </a:t>
            </a:r>
            <a:r>
              <a:rPr lang="en-US" i="1" dirty="0" smtClean="0"/>
              <a:t>ECG </a:t>
            </a:r>
            <a:r>
              <a:rPr lang="en-US" i="1" dirty="0"/>
              <a:t>strip of LBBB in a patient with heart failure and </a:t>
            </a:r>
            <a:r>
              <a:rPr lang="en-US" i="1" dirty="0" err="1"/>
              <a:t>dysynchronous</a:t>
            </a:r>
            <a:r>
              <a:rPr lang="en-US" i="1" dirty="0"/>
              <a:t> ventricular contraction.  With implantation of a CRT system, the patient’s biventricular-paced </a:t>
            </a:r>
            <a:r>
              <a:rPr lang="en-US" i="1" dirty="0" smtClean="0"/>
              <a:t>ECG </a:t>
            </a:r>
            <a:r>
              <a:rPr lang="en-US" i="1" dirty="0"/>
              <a:t>in Panel B shows narrowing of the QRS-complex with synchronous ventricular contraction.</a:t>
            </a:r>
            <a:endParaRPr lang="en-US" dirty="0"/>
          </a:p>
          <a:p>
            <a:r>
              <a:rPr lang="en-US" dirty="0"/>
              <a:t/>
            </a:r>
            <a:br>
              <a:rPr lang="en-US" dirty="0"/>
            </a:br>
            <a:endParaRPr lang="en-US" dirty="0"/>
          </a:p>
        </p:txBody>
      </p:sp>
    </p:spTree>
    <p:extLst>
      <p:ext uri="{BB962C8B-B14F-4D97-AF65-F5344CB8AC3E}">
        <p14:creationId xmlns:p14="http://schemas.microsoft.com/office/powerpoint/2010/main" xmlns="" val="2087161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8373" y="115614"/>
            <a:ext cx="11561379" cy="6358758"/>
          </a:xfrm>
          <a:prstGeom prst="rect">
            <a:avLst/>
          </a:prstGeom>
        </p:spPr>
      </p:pic>
    </p:spTree>
    <p:extLst>
      <p:ext uri="{BB962C8B-B14F-4D97-AF65-F5344CB8AC3E}">
        <p14:creationId xmlns:p14="http://schemas.microsoft.com/office/powerpoint/2010/main" xmlns="" val="2004100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8069" y="210207"/>
            <a:ext cx="10268607" cy="5854262"/>
          </a:xfrm>
          <a:prstGeom prst="rect">
            <a:avLst/>
          </a:prstGeom>
        </p:spPr>
      </p:pic>
    </p:spTree>
    <p:extLst>
      <p:ext uri="{BB962C8B-B14F-4D97-AF65-F5344CB8AC3E}">
        <p14:creationId xmlns:p14="http://schemas.microsoft.com/office/powerpoint/2010/main" xmlns="" val="12006834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4301"/>
            <a:ext cx="10954407" cy="1576388"/>
          </a:xfrm>
        </p:spPr>
        <p:txBody>
          <a:bodyPr>
            <a:noAutofit/>
          </a:bodyPr>
          <a:lstStyle/>
          <a:p>
            <a:r>
              <a:rPr lang="en-US" sz="2400" b="1" dirty="0">
                <a:latin typeface="+mn-lt"/>
              </a:rPr>
              <a:t>There are two types of CRT devices</a:t>
            </a:r>
            <a:r>
              <a:rPr lang="en-US" sz="2400" dirty="0">
                <a:latin typeface="+mn-lt"/>
              </a:rPr>
              <a:t>. One is a special kind of pacemaker. It’s called a cardiac resynchronization therapy pacemaker (CRT-P) or “biventricular pacemaker.”</a:t>
            </a:r>
            <a:br>
              <a:rPr lang="en-US" sz="2400" dirty="0">
                <a:latin typeface="+mn-lt"/>
              </a:rPr>
            </a:br>
            <a:r>
              <a:rPr lang="en-US" sz="2400" dirty="0" smtClean="0">
                <a:latin typeface="+mn-lt"/>
              </a:rPr>
              <a:t>The </a:t>
            </a:r>
            <a:r>
              <a:rPr lang="en-US" sz="2400" dirty="0">
                <a:latin typeface="+mn-lt"/>
              </a:rPr>
              <a:t>other is the same device, but it also includes a built-in implantable cardioverter defibrillator (ICD). This type is called a cardiac resynchronization therapy defibrillator (CRT-D).</a:t>
            </a:r>
          </a:p>
        </p:txBody>
      </p:sp>
      <p:sp>
        <p:nvSpPr>
          <p:cNvPr id="3" name="Content Placeholder 2"/>
          <p:cNvSpPr>
            <a:spLocks noGrp="1"/>
          </p:cNvSpPr>
          <p:nvPr>
            <p:ph sz="half" idx="1"/>
          </p:nvPr>
        </p:nvSpPr>
        <p:spPr>
          <a:xfrm>
            <a:off x="838199" y="2204920"/>
            <a:ext cx="5181600" cy="2992329"/>
          </a:xfrm>
        </p:spPr>
        <p:txBody>
          <a:bodyPr>
            <a:noAutofit/>
          </a:bodyPr>
          <a:lstStyle/>
          <a:p>
            <a:r>
              <a:rPr lang="en-US" b="1" i="1" u="sng" dirty="0"/>
              <a:t>How CRT-P Devices </a:t>
            </a:r>
            <a:r>
              <a:rPr lang="en-US" b="1" i="1" u="sng" dirty="0" smtClean="0"/>
              <a:t>Work? </a:t>
            </a:r>
            <a:endParaRPr lang="en-US" i="1" u="sng" dirty="0"/>
          </a:p>
          <a:p>
            <a:r>
              <a:rPr lang="en-US" dirty="0"/>
              <a:t>While functioning like a normal pacemaker to treat slow heart rhythms, a CRT-P device also delivers small electrical impulses to the left and right ventricles to help them contract at the same time so you heart pumps more efficiently.</a:t>
            </a:r>
          </a:p>
        </p:txBody>
      </p:sp>
      <p:sp>
        <p:nvSpPr>
          <p:cNvPr id="4" name="Content Placeholder 3"/>
          <p:cNvSpPr>
            <a:spLocks noGrp="1"/>
          </p:cNvSpPr>
          <p:nvPr>
            <p:ph sz="half" idx="2"/>
          </p:nvPr>
        </p:nvSpPr>
        <p:spPr>
          <a:xfrm>
            <a:off x="6019799" y="1994713"/>
            <a:ext cx="5181600" cy="3412742"/>
          </a:xfrm>
        </p:spPr>
        <p:txBody>
          <a:bodyPr>
            <a:normAutofit fontScale="25000" lnSpcReduction="20000"/>
          </a:bodyPr>
          <a:lstStyle/>
          <a:p>
            <a:r>
              <a:rPr lang="en-US" sz="9600" b="1" i="1" u="sng" dirty="0"/>
              <a:t>How CRT-D Devices </a:t>
            </a:r>
            <a:r>
              <a:rPr lang="en-US" sz="9600" b="1" i="1" u="sng" dirty="0" smtClean="0"/>
              <a:t>Work? </a:t>
            </a:r>
            <a:endParaRPr lang="en-US" sz="9600" b="1" i="1" u="sng" dirty="0"/>
          </a:p>
          <a:p>
            <a:r>
              <a:rPr lang="en-US" sz="9600" dirty="0"/>
              <a:t>A CRT-D is a special device for heart failure patients who are also at high risk for sudden cardiac death. While functioning like a normal pacemaker to treat slow heart rhythms, </a:t>
            </a:r>
            <a:endParaRPr lang="en-US" sz="9600" dirty="0" smtClean="0"/>
          </a:p>
          <a:p>
            <a:r>
              <a:rPr lang="en-US" sz="9600" dirty="0" smtClean="0"/>
              <a:t>A </a:t>
            </a:r>
            <a:r>
              <a:rPr lang="en-US" sz="9600" dirty="0"/>
              <a:t>CRT-D device can also treat dangerously fast heart rhythms (arrhythmias) that can lead to sudden cardiac arrest. If the device senses heartbeats that are dangerously fast, it delivers a shock to the heart. This shock (defibrillation) stops the abnormal rhythm. </a:t>
            </a:r>
            <a:r>
              <a:rPr lang="en-US" dirty="0"/>
              <a:t/>
            </a:r>
            <a:br>
              <a:rPr lang="en-US" dirty="0"/>
            </a:br>
            <a:endParaRPr lang="en-US" dirty="0"/>
          </a:p>
        </p:txBody>
      </p:sp>
    </p:spTree>
    <p:extLst>
      <p:ext uri="{BB962C8B-B14F-4D97-AF65-F5344CB8AC3E}">
        <p14:creationId xmlns:p14="http://schemas.microsoft.com/office/powerpoint/2010/main" xmlns="" val="196994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3173" y="210207"/>
            <a:ext cx="10258096" cy="6316717"/>
          </a:xfrm>
          <a:prstGeom prst="rect">
            <a:avLst/>
          </a:prstGeom>
        </p:spPr>
      </p:pic>
    </p:spTree>
    <p:extLst>
      <p:ext uri="{BB962C8B-B14F-4D97-AF65-F5344CB8AC3E}">
        <p14:creationId xmlns:p14="http://schemas.microsoft.com/office/powerpoint/2010/main" xmlns="" val="2011729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417195"/>
          </a:xfrm>
        </p:spPr>
        <p:txBody>
          <a:bodyPr>
            <a:normAutofit fontScale="90000"/>
          </a:bodyPr>
          <a:lstStyle/>
          <a:p>
            <a:r>
              <a:rPr lang="en-US" b="1" u="sng" dirty="0" smtClean="0">
                <a:latin typeface="Times New Roman" charset="0"/>
                <a:ea typeface="Times New Roman" charset="0"/>
                <a:cs typeface="Times New Roman" charset="0"/>
              </a:rPr>
              <a:t>CAUSES OF HEART FAILURE </a:t>
            </a:r>
            <a:endParaRPr lang="en-US" b="1" u="sng" dirty="0">
              <a:latin typeface="Times New Roman" charset="0"/>
              <a:ea typeface="Times New Roman" charset="0"/>
              <a:cs typeface="Times New Roman" charset="0"/>
            </a:endParaRPr>
          </a:p>
        </p:txBody>
      </p:sp>
      <p:sp>
        <p:nvSpPr>
          <p:cNvPr id="3" name="Text Placeholder 2"/>
          <p:cNvSpPr>
            <a:spLocks noGrp="1"/>
          </p:cNvSpPr>
          <p:nvPr>
            <p:ph type="body" idx="1"/>
          </p:nvPr>
        </p:nvSpPr>
        <p:spPr>
          <a:xfrm>
            <a:off x="839788" y="1163003"/>
            <a:ext cx="5157787" cy="518160"/>
          </a:xfrm>
          <a:ln w="38100">
            <a:solidFill>
              <a:schemeClr val="tx1"/>
            </a:solidFill>
          </a:ln>
        </p:spPr>
        <p:txBody>
          <a:bodyPr>
            <a:normAutofit/>
          </a:bodyPr>
          <a:lstStyle/>
          <a:p>
            <a:r>
              <a:rPr lang="en-US" u="sng" dirty="0" err="1" smtClean="0"/>
              <a:t>HFrEF</a:t>
            </a:r>
            <a:r>
              <a:rPr lang="en-US" u="sng" dirty="0" smtClean="0"/>
              <a:t> ( EF&lt; 40%) </a:t>
            </a:r>
            <a:endParaRPr lang="en-US" u="sng" dirty="0"/>
          </a:p>
        </p:txBody>
      </p:sp>
      <p:sp>
        <p:nvSpPr>
          <p:cNvPr id="4" name="Content Placeholder 3"/>
          <p:cNvSpPr>
            <a:spLocks noGrp="1"/>
          </p:cNvSpPr>
          <p:nvPr>
            <p:ph sz="half" idx="2"/>
          </p:nvPr>
        </p:nvSpPr>
        <p:spPr>
          <a:xfrm>
            <a:off x="839788" y="1770382"/>
            <a:ext cx="5157787" cy="4431982"/>
          </a:xfrm>
          <a:ln w="38100">
            <a:solidFill>
              <a:schemeClr val="tx1"/>
            </a:solidFill>
          </a:ln>
        </p:spPr>
        <p:txBody>
          <a:bodyPr>
            <a:normAutofit/>
          </a:bodyPr>
          <a:lstStyle/>
          <a:p>
            <a:r>
              <a:rPr lang="en-US" sz="2400" dirty="0" smtClean="0"/>
              <a:t>Coronary artery disease</a:t>
            </a:r>
          </a:p>
          <a:p>
            <a:r>
              <a:rPr lang="en-US" sz="2400" dirty="0" smtClean="0"/>
              <a:t>Chronic pressure overload </a:t>
            </a:r>
            <a:r>
              <a:rPr lang="mr-IN" sz="2400" dirty="0" smtClean="0"/>
              <a:t>–</a:t>
            </a:r>
            <a:r>
              <a:rPr lang="en-US" sz="2400" dirty="0" smtClean="0"/>
              <a:t> hypertension </a:t>
            </a:r>
          </a:p>
          <a:p>
            <a:r>
              <a:rPr lang="en-US" sz="2400" dirty="0" smtClean="0"/>
              <a:t>Chronic volume overload  - </a:t>
            </a:r>
            <a:r>
              <a:rPr lang="en-US" sz="2400" dirty="0" err="1" smtClean="0"/>
              <a:t>regurgitant</a:t>
            </a:r>
            <a:r>
              <a:rPr lang="en-US" sz="2400" dirty="0" smtClean="0"/>
              <a:t>  </a:t>
            </a:r>
            <a:r>
              <a:rPr lang="en-US" sz="2400" dirty="0" err="1" smtClean="0"/>
              <a:t>valvular</a:t>
            </a:r>
            <a:r>
              <a:rPr lang="en-US" sz="2400" dirty="0" smtClean="0"/>
              <a:t> diseases </a:t>
            </a:r>
          </a:p>
          <a:p>
            <a:r>
              <a:rPr lang="en-US" sz="2400" dirty="0" smtClean="0"/>
              <a:t>Chronic lung disease </a:t>
            </a:r>
            <a:r>
              <a:rPr lang="mr-IN" sz="2400" dirty="0" smtClean="0"/>
              <a:t>–</a:t>
            </a:r>
            <a:r>
              <a:rPr lang="en-US" sz="2400" dirty="0" smtClean="0"/>
              <a:t> </a:t>
            </a:r>
            <a:r>
              <a:rPr lang="en-US" sz="2400" dirty="0" err="1"/>
              <a:t>C</a:t>
            </a:r>
            <a:r>
              <a:rPr lang="en-US" sz="2400" dirty="0" err="1" smtClean="0"/>
              <a:t>or</a:t>
            </a:r>
            <a:r>
              <a:rPr lang="en-US" sz="2400" dirty="0" smtClean="0"/>
              <a:t> </a:t>
            </a:r>
            <a:r>
              <a:rPr lang="en-US" sz="2400" dirty="0" err="1" smtClean="0"/>
              <a:t>pulmonale</a:t>
            </a:r>
            <a:endParaRPr lang="en-US" sz="2400" dirty="0" smtClean="0"/>
          </a:p>
          <a:p>
            <a:r>
              <a:rPr lang="en-US" sz="2400" dirty="0" smtClean="0"/>
              <a:t>Non-ischemic DCMP</a:t>
            </a:r>
          </a:p>
          <a:p>
            <a:r>
              <a:rPr lang="en-US" sz="2400" dirty="0" smtClean="0"/>
              <a:t>Toxic/drug induced </a:t>
            </a:r>
          </a:p>
          <a:p>
            <a:r>
              <a:rPr lang="en-US" sz="2400" dirty="0" smtClean="0"/>
              <a:t>Chagas disease</a:t>
            </a:r>
          </a:p>
          <a:p>
            <a:endParaRPr lang="en-US" dirty="0" smtClean="0"/>
          </a:p>
          <a:p>
            <a:endParaRPr lang="en-US" dirty="0"/>
          </a:p>
        </p:txBody>
      </p:sp>
      <p:sp>
        <p:nvSpPr>
          <p:cNvPr id="5" name="Text Placeholder 4"/>
          <p:cNvSpPr>
            <a:spLocks noGrp="1"/>
          </p:cNvSpPr>
          <p:nvPr>
            <p:ph type="body" sz="quarter" idx="3"/>
          </p:nvPr>
        </p:nvSpPr>
        <p:spPr>
          <a:xfrm>
            <a:off x="6097588" y="1163003"/>
            <a:ext cx="5257800" cy="497840"/>
          </a:xfrm>
          <a:ln w="38100">
            <a:solidFill>
              <a:schemeClr val="tx1"/>
            </a:solidFill>
          </a:ln>
        </p:spPr>
        <p:txBody>
          <a:bodyPr>
            <a:normAutofit/>
          </a:bodyPr>
          <a:lstStyle/>
          <a:p>
            <a:r>
              <a:rPr lang="en-US" dirty="0" err="1" smtClean="0"/>
              <a:t>HFpEF</a:t>
            </a:r>
            <a:r>
              <a:rPr lang="en-US" dirty="0" smtClean="0"/>
              <a:t> ( EF &gt;40% - 50% )               </a:t>
            </a:r>
            <a:endParaRPr lang="en-US" dirty="0"/>
          </a:p>
        </p:txBody>
      </p:sp>
      <p:sp>
        <p:nvSpPr>
          <p:cNvPr id="6" name="Content Placeholder 5"/>
          <p:cNvSpPr>
            <a:spLocks noGrp="1"/>
          </p:cNvSpPr>
          <p:nvPr>
            <p:ph sz="quarter" idx="4"/>
          </p:nvPr>
        </p:nvSpPr>
        <p:spPr>
          <a:xfrm>
            <a:off x="6172200" y="1757682"/>
            <a:ext cx="5183188" cy="4431981"/>
          </a:xfrm>
          <a:ln w="38100">
            <a:solidFill>
              <a:schemeClr val="tx1"/>
            </a:solidFill>
          </a:ln>
        </p:spPr>
        <p:txBody>
          <a:bodyPr>
            <a:normAutofit/>
          </a:bodyPr>
          <a:lstStyle/>
          <a:p>
            <a:r>
              <a:rPr lang="en-US" sz="2400" dirty="0" smtClean="0"/>
              <a:t>Pathologic hypertrophy </a:t>
            </a:r>
            <a:r>
              <a:rPr lang="mr-IN" sz="2400" dirty="0" smtClean="0"/>
              <a:t>–</a:t>
            </a:r>
            <a:r>
              <a:rPr lang="en-US" sz="2400" dirty="0" smtClean="0"/>
              <a:t> primary (hypertrophic ), secondary ( HTN)</a:t>
            </a:r>
          </a:p>
          <a:p>
            <a:r>
              <a:rPr lang="en-US" sz="2400" dirty="0" smtClean="0"/>
              <a:t>Aging </a:t>
            </a:r>
          </a:p>
          <a:p>
            <a:r>
              <a:rPr lang="en-US" sz="2400" dirty="0" smtClean="0"/>
              <a:t>Restrictive cardiomyopathy </a:t>
            </a:r>
            <a:r>
              <a:rPr lang="mr-IN" sz="2400" dirty="0" smtClean="0"/>
              <a:t>–</a:t>
            </a:r>
            <a:r>
              <a:rPr lang="en-US" sz="2400" dirty="0" smtClean="0"/>
              <a:t> </a:t>
            </a:r>
            <a:r>
              <a:rPr lang="en-US" sz="2400" dirty="0" err="1" smtClean="0"/>
              <a:t>infilterative</a:t>
            </a:r>
            <a:r>
              <a:rPr lang="en-US" sz="2400" dirty="0" smtClean="0"/>
              <a:t> , storage diseases</a:t>
            </a:r>
          </a:p>
          <a:p>
            <a:r>
              <a:rPr lang="en-US" sz="2400" dirty="0" smtClean="0"/>
              <a:t>Fibrosis </a:t>
            </a:r>
          </a:p>
        </p:txBody>
      </p:sp>
    </p:spTree>
    <p:extLst>
      <p:ext uri="{BB962C8B-B14F-4D97-AF65-F5344CB8AC3E}">
        <p14:creationId xmlns:p14="http://schemas.microsoft.com/office/powerpoint/2010/main" xmlns="" val="20853783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MECHANICAL CIRCULATORY SUPPORT DEVICES</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Are mechanical pumps designed to assist or replace the function of either left or right ventricle or both ventricles.</a:t>
            </a:r>
          </a:p>
          <a:p>
            <a:r>
              <a:rPr lang="en-US" dirty="0" smtClean="0"/>
              <a:t>Important </a:t>
            </a:r>
            <a:r>
              <a:rPr lang="en-US" dirty="0" err="1" smtClean="0"/>
              <a:t>characterstics</a:t>
            </a:r>
            <a:r>
              <a:rPr lang="en-US" dirty="0" smtClean="0"/>
              <a:t> of these devices :</a:t>
            </a:r>
          </a:p>
          <a:p>
            <a:pPr marL="514350" indent="-514350">
              <a:buFont typeface="+mj-lt"/>
              <a:buAutoNum type="arabicParenR"/>
            </a:pPr>
            <a:r>
              <a:rPr lang="en-US" dirty="0" smtClean="0"/>
              <a:t>Location of pumping chamber</a:t>
            </a:r>
          </a:p>
          <a:p>
            <a:pPr marL="514350" indent="-514350">
              <a:buFont typeface="+mj-lt"/>
              <a:buAutoNum type="arabicParenR"/>
            </a:pPr>
            <a:r>
              <a:rPr lang="en-US" dirty="0" smtClean="0"/>
              <a:t>Specific ventricle supported </a:t>
            </a:r>
          </a:p>
          <a:p>
            <a:pPr marL="514350" indent="-514350">
              <a:buFont typeface="+mj-lt"/>
              <a:buAutoNum type="arabicParenR"/>
            </a:pPr>
            <a:r>
              <a:rPr lang="en-US" dirty="0" smtClean="0"/>
              <a:t>Pumping mechanism</a:t>
            </a:r>
          </a:p>
          <a:p>
            <a:pPr marL="514350" indent="-514350">
              <a:buFont typeface="+mj-lt"/>
              <a:buAutoNum type="arabicParenR"/>
            </a:pPr>
            <a:r>
              <a:rPr lang="en-US" dirty="0" smtClean="0"/>
              <a:t>Indicated duration of support </a:t>
            </a:r>
            <a:r>
              <a:rPr lang="mr-IN" dirty="0" smtClean="0"/>
              <a:t>–</a:t>
            </a:r>
            <a:r>
              <a:rPr lang="en-US" dirty="0" smtClean="0"/>
              <a:t> temporary vs long term</a:t>
            </a:r>
          </a:p>
          <a:p>
            <a:pPr>
              <a:buFont typeface="Arial" charset="0"/>
              <a:buChar char="•"/>
            </a:pPr>
            <a:r>
              <a:rPr lang="en-US" dirty="0" smtClean="0"/>
              <a:t> extracorporeal  or </a:t>
            </a:r>
            <a:r>
              <a:rPr lang="en-US" dirty="0" err="1" smtClean="0"/>
              <a:t>paracorporeal</a:t>
            </a:r>
            <a:r>
              <a:rPr lang="en-US" dirty="0" smtClean="0"/>
              <a:t> </a:t>
            </a:r>
            <a:r>
              <a:rPr lang="mr-IN" dirty="0" smtClean="0"/>
              <a:t>–</a:t>
            </a:r>
            <a:r>
              <a:rPr lang="en-US" dirty="0" smtClean="0"/>
              <a:t> pump located outside the body</a:t>
            </a:r>
          </a:p>
          <a:p>
            <a:pPr>
              <a:buFont typeface="Arial" charset="0"/>
              <a:buChar char="•"/>
            </a:pPr>
            <a:r>
              <a:rPr lang="en-US" dirty="0" err="1" smtClean="0"/>
              <a:t>Intracorporeal</a:t>
            </a:r>
            <a:r>
              <a:rPr lang="en-US" dirty="0" smtClean="0"/>
              <a:t>  - implantable pump</a:t>
            </a:r>
          </a:p>
          <a:p>
            <a:pPr marL="514350" indent="-514350">
              <a:buFont typeface="+mj-lt"/>
              <a:buAutoNum type="arabicParenR"/>
            </a:pPr>
            <a:endParaRPr lang="en-US" dirty="0"/>
          </a:p>
        </p:txBody>
      </p:sp>
    </p:spTree>
    <p:extLst>
      <p:ext uri="{BB962C8B-B14F-4D97-AF65-F5344CB8AC3E}">
        <p14:creationId xmlns:p14="http://schemas.microsoft.com/office/powerpoint/2010/main" xmlns="" val="573266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70986" cy="486213"/>
          </a:xfrm>
        </p:spPr>
        <p:txBody>
          <a:bodyPr>
            <a:normAutofit fontScale="90000"/>
          </a:bodyPr>
          <a:lstStyle/>
          <a:p>
            <a:r>
              <a:rPr lang="en-US" b="1" u="sng" dirty="0" smtClean="0"/>
              <a:t>INDICATIONS FOR MCS DEVICES </a:t>
            </a:r>
            <a:endParaRPr lang="en-US" b="1" u="sng" dirty="0"/>
          </a:p>
        </p:txBody>
      </p:sp>
      <p:sp>
        <p:nvSpPr>
          <p:cNvPr id="3" name="Content Placeholder 2"/>
          <p:cNvSpPr>
            <a:spLocks noGrp="1"/>
          </p:cNvSpPr>
          <p:nvPr>
            <p:ph idx="1"/>
          </p:nvPr>
        </p:nvSpPr>
        <p:spPr>
          <a:xfrm>
            <a:off x="838200" y="987972"/>
            <a:ext cx="10515600" cy="5188991"/>
          </a:xfrm>
        </p:spPr>
        <p:txBody>
          <a:bodyPr>
            <a:normAutofit/>
          </a:bodyPr>
          <a:lstStyle/>
          <a:p>
            <a:r>
              <a:rPr lang="en-US" sz="2400" dirty="0" smtClean="0"/>
              <a:t>Three indications approved by FDA </a:t>
            </a:r>
          </a:p>
          <a:p>
            <a:pPr marL="514350" indent="-514350">
              <a:buAutoNum type="arabicParenR"/>
            </a:pPr>
            <a:r>
              <a:rPr lang="en-US" sz="2400" b="1" u="sng" dirty="0" smtClean="0"/>
              <a:t>Bridge to recovery </a:t>
            </a:r>
            <a:r>
              <a:rPr lang="en-US" sz="2400" dirty="0" smtClean="0"/>
              <a:t>: refers to use of MCS devices in patients with cardiogenic shock or acute decompensated heart failure refractory to optimal medical management , when it is expected that myocardial injury is reversible for ex: acute MI , acute myocarditis ,</a:t>
            </a:r>
            <a:r>
              <a:rPr lang="en-US" sz="2400" dirty="0" err="1" smtClean="0"/>
              <a:t>postcardiotomy</a:t>
            </a:r>
            <a:r>
              <a:rPr lang="en-US" sz="2400" dirty="0" smtClean="0"/>
              <a:t> cardiogenic shock</a:t>
            </a:r>
          </a:p>
          <a:p>
            <a:pPr marL="514350" indent="-514350">
              <a:buAutoNum type="arabicParenR"/>
            </a:pPr>
            <a:r>
              <a:rPr lang="en-US" sz="2400" b="1" u="sng" dirty="0" smtClean="0"/>
              <a:t>Bridge to transplantation </a:t>
            </a:r>
            <a:r>
              <a:rPr lang="en-US" sz="2400" dirty="0" smtClean="0"/>
              <a:t>: refers to use of MCS devices in patients with cardiogenic shock or ADHF refractory to OMM in whom myocardial function in unlikely to recover  for ex: long standing ischemic ,</a:t>
            </a:r>
            <a:r>
              <a:rPr lang="en-US" sz="2400" dirty="0" err="1" smtClean="0"/>
              <a:t>valvular,or</a:t>
            </a:r>
            <a:r>
              <a:rPr lang="en-US" sz="2400" dirty="0" smtClean="0"/>
              <a:t> idiopathic cardiomyopathy and who are eligible for cardiac transplantation </a:t>
            </a:r>
          </a:p>
          <a:p>
            <a:pPr marL="514350" indent="-514350">
              <a:buAutoNum type="arabicParenR"/>
            </a:pPr>
            <a:r>
              <a:rPr lang="en-US" sz="2400" b="1" u="sng" dirty="0" smtClean="0"/>
              <a:t>Destination therapy  </a:t>
            </a:r>
            <a:r>
              <a:rPr lang="en-US" sz="2400" dirty="0" smtClean="0"/>
              <a:t>: it is application of MCS devices in patients with chronic refractory symptoms of advanced HF that results from irreversible forms of either </a:t>
            </a:r>
            <a:r>
              <a:rPr lang="en-US" sz="2400" dirty="0" err="1" smtClean="0"/>
              <a:t>nonischemic</a:t>
            </a:r>
            <a:r>
              <a:rPr lang="en-US" sz="2400" dirty="0" smtClean="0"/>
              <a:t> or ischemic CMP who are ineligible for heart transplantation.</a:t>
            </a:r>
            <a:endParaRPr lang="en-US" sz="2400" b="1" u="sng" dirty="0"/>
          </a:p>
        </p:txBody>
      </p:sp>
    </p:spTree>
    <p:extLst>
      <p:ext uri="{BB962C8B-B14F-4D97-AF65-F5344CB8AC3E}">
        <p14:creationId xmlns:p14="http://schemas.microsoft.com/office/powerpoint/2010/main" xmlns="" val="14869274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528" y="406097"/>
            <a:ext cx="10923813" cy="4893647"/>
          </a:xfrm>
          <a:prstGeom prst="rect">
            <a:avLst/>
          </a:prstGeom>
        </p:spPr>
        <p:txBody>
          <a:bodyPr wrap="square">
            <a:spAutoFit/>
          </a:bodyPr>
          <a:lstStyle/>
          <a:p>
            <a:r>
              <a:rPr lang="en-US" sz="2800" b="1" u="sng" dirty="0" smtClean="0">
                <a:solidFill>
                  <a:srgbClr val="222222"/>
                </a:solidFill>
              </a:rPr>
              <a:t>The</a:t>
            </a:r>
            <a:r>
              <a:rPr lang="en-US" sz="2800" b="1" u="sng" dirty="0">
                <a:solidFill>
                  <a:srgbClr val="222222"/>
                </a:solidFill>
              </a:rPr>
              <a:t> intra-aortic balloon pump (IABP)</a:t>
            </a:r>
            <a:r>
              <a:rPr lang="en-US" sz="2000" dirty="0">
                <a:solidFill>
                  <a:srgbClr val="222222"/>
                </a:solidFill>
              </a:rPr>
              <a:t> </a:t>
            </a:r>
            <a:endParaRPr lang="en-US" sz="2000" dirty="0" smtClean="0">
              <a:solidFill>
                <a:srgbClr val="222222"/>
              </a:solidFill>
            </a:endParaRPr>
          </a:p>
          <a:p>
            <a:endParaRPr lang="en-US" sz="2000" dirty="0" smtClean="0">
              <a:solidFill>
                <a:srgbClr val="222222"/>
              </a:solidFill>
            </a:endParaRPr>
          </a:p>
          <a:p>
            <a:pPr marL="342900" indent="-342900">
              <a:buFont typeface="Wingdings" charset="2"/>
              <a:buChar char="Ø"/>
            </a:pPr>
            <a:r>
              <a:rPr lang="en-US" sz="2400" dirty="0" smtClean="0">
                <a:solidFill>
                  <a:srgbClr val="222222"/>
                </a:solidFill>
              </a:rPr>
              <a:t>is </a:t>
            </a:r>
            <a:r>
              <a:rPr lang="en-US" sz="2400" dirty="0">
                <a:solidFill>
                  <a:srgbClr val="222222"/>
                </a:solidFill>
              </a:rPr>
              <a:t>a mechanical device that increases </a:t>
            </a:r>
            <a:r>
              <a:rPr lang="en-US" sz="2400" dirty="0" smtClean="0"/>
              <a:t>myocardial oxygen</a:t>
            </a:r>
            <a:r>
              <a:rPr lang="en-US" sz="2400" dirty="0"/>
              <a:t> perfusion and indirectly increases </a:t>
            </a:r>
            <a:r>
              <a:rPr lang="en-US" sz="2400" dirty="0" smtClean="0"/>
              <a:t>cardiac </a:t>
            </a:r>
            <a:r>
              <a:rPr lang="en-US" sz="2400" dirty="0" err="1" smtClean="0"/>
              <a:t>outoup</a:t>
            </a:r>
            <a:r>
              <a:rPr lang="en-US" sz="2400" dirty="0" smtClean="0"/>
              <a:t> through</a:t>
            </a:r>
            <a:r>
              <a:rPr lang="en-US" sz="2400" dirty="0"/>
              <a:t> </a:t>
            </a:r>
            <a:r>
              <a:rPr lang="en-US" sz="2400" dirty="0" smtClean="0"/>
              <a:t>afterload</a:t>
            </a:r>
            <a:r>
              <a:rPr lang="en-US" sz="2400" dirty="0"/>
              <a:t> reduction</a:t>
            </a:r>
            <a:r>
              <a:rPr lang="en-US" sz="2400" dirty="0" smtClean="0"/>
              <a:t>.</a:t>
            </a:r>
          </a:p>
          <a:p>
            <a:endParaRPr lang="en-US" sz="2400" dirty="0"/>
          </a:p>
          <a:p>
            <a:pPr marL="342900" indent="-342900">
              <a:buFont typeface="Wingdings" charset="2"/>
              <a:buChar char="Ø"/>
            </a:pPr>
            <a:r>
              <a:rPr lang="en-US" sz="2400" dirty="0" smtClean="0"/>
              <a:t>It </a:t>
            </a:r>
            <a:r>
              <a:rPr lang="en-US" sz="2400" dirty="0"/>
              <a:t>consists of a cylindrical polyurethane balloon that sits in the </a:t>
            </a:r>
            <a:r>
              <a:rPr lang="en-US" sz="2400" dirty="0" smtClean="0"/>
              <a:t>aorta, </a:t>
            </a:r>
            <a:r>
              <a:rPr lang="en-US" sz="2400" dirty="0"/>
              <a:t>approximately 2 centimeters (0.79 in) from the left  </a:t>
            </a:r>
            <a:r>
              <a:rPr lang="en-US" sz="2400" dirty="0" smtClean="0"/>
              <a:t>subclavian artery. </a:t>
            </a:r>
          </a:p>
          <a:p>
            <a:pPr marL="342900" indent="-342900">
              <a:buFont typeface="Wingdings" charset="2"/>
              <a:buChar char="Ø"/>
            </a:pPr>
            <a:endParaRPr lang="en-US" sz="2400" dirty="0" smtClean="0"/>
          </a:p>
          <a:p>
            <a:pPr marL="342900" indent="-342900">
              <a:buFont typeface="Wingdings" charset="2"/>
              <a:buChar char="Ø"/>
            </a:pPr>
            <a:r>
              <a:rPr lang="en-US" sz="2400" dirty="0" smtClean="0"/>
              <a:t>The </a:t>
            </a:r>
            <a:r>
              <a:rPr lang="en-US" sz="2400" dirty="0"/>
              <a:t>balloon inflates and deflates via counter pulsation, meaning it actively deflates in </a:t>
            </a:r>
            <a:r>
              <a:rPr lang="en-US" sz="2400" dirty="0" smtClean="0"/>
              <a:t>systole</a:t>
            </a:r>
            <a:r>
              <a:rPr lang="en-US" sz="2400" dirty="0"/>
              <a:t> and inflates in </a:t>
            </a:r>
            <a:r>
              <a:rPr lang="en-US" sz="2400" dirty="0" smtClean="0"/>
              <a:t>diastole.</a:t>
            </a:r>
          </a:p>
          <a:p>
            <a:pPr marL="342900" indent="-342900">
              <a:buFont typeface="Wingdings" charset="2"/>
              <a:buChar char="Ø"/>
            </a:pPr>
            <a:endParaRPr lang="en-US" sz="2400" dirty="0"/>
          </a:p>
          <a:p>
            <a:pPr marL="342900" indent="-342900">
              <a:buFont typeface="Wingdings" charset="2"/>
              <a:buChar char="Ø"/>
            </a:pPr>
            <a:r>
              <a:rPr lang="en-US" sz="2400" dirty="0" smtClean="0"/>
              <a:t> </a:t>
            </a:r>
            <a:r>
              <a:rPr lang="en-US" sz="2400" dirty="0"/>
              <a:t>Systolic deflation decreases </a:t>
            </a:r>
            <a:r>
              <a:rPr lang="en-US" sz="2400" dirty="0" smtClean="0"/>
              <a:t>afterload</a:t>
            </a:r>
            <a:r>
              <a:rPr lang="en-US" sz="2400" dirty="0"/>
              <a:t> through a vacuum effect and indirectly increases forward flow from the heart.</a:t>
            </a:r>
          </a:p>
        </p:txBody>
      </p:sp>
    </p:spTree>
    <p:extLst>
      <p:ext uri="{BB962C8B-B14F-4D97-AF65-F5344CB8AC3E}">
        <p14:creationId xmlns:p14="http://schemas.microsoft.com/office/powerpoint/2010/main" xmlns="" val="1733432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07680" y="627380"/>
            <a:ext cx="2731008" cy="53435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2336" y="787400"/>
            <a:ext cx="6388608" cy="5270500"/>
          </a:xfrm>
          <a:prstGeom prst="rect">
            <a:avLst/>
          </a:prstGeom>
        </p:spPr>
      </p:pic>
    </p:spTree>
    <p:extLst>
      <p:ext uri="{BB962C8B-B14F-4D97-AF65-F5344CB8AC3E}">
        <p14:creationId xmlns:p14="http://schemas.microsoft.com/office/powerpoint/2010/main" xmlns="" val="12973824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1035" y="378495"/>
            <a:ext cx="10510344" cy="5549462"/>
          </a:xfrm>
          <a:prstGeom prst="rect">
            <a:avLst/>
          </a:prstGeom>
        </p:spPr>
      </p:pic>
    </p:spTree>
    <p:extLst>
      <p:ext uri="{BB962C8B-B14F-4D97-AF65-F5344CB8AC3E}">
        <p14:creationId xmlns:p14="http://schemas.microsoft.com/office/powerpoint/2010/main" xmlns="" val="1266162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ECMO </a:t>
            </a:r>
            <a:endParaRPr lang="en-US" b="1" u="sng" dirty="0"/>
          </a:p>
        </p:txBody>
      </p:sp>
      <p:sp>
        <p:nvSpPr>
          <p:cNvPr id="3" name="Content Placeholder 2"/>
          <p:cNvSpPr>
            <a:spLocks noGrp="1"/>
          </p:cNvSpPr>
          <p:nvPr>
            <p:ph idx="1"/>
          </p:nvPr>
        </p:nvSpPr>
        <p:spPr/>
        <p:txBody>
          <a:bodyPr/>
          <a:lstStyle/>
          <a:p>
            <a:r>
              <a:rPr lang="en-US" dirty="0"/>
              <a:t> extracorporeal technique of providing prolonged cardiac and respiratory support to persons whose heart and lungs are unable to provide an adequate amount of gas exchange or perfusion to sustain life</a:t>
            </a:r>
            <a:r>
              <a:rPr lang="en-US" dirty="0" smtClean="0"/>
              <a:t>.</a:t>
            </a:r>
          </a:p>
          <a:p>
            <a:r>
              <a:rPr lang="en-US" dirty="0" smtClean="0"/>
              <a:t>It </a:t>
            </a:r>
            <a:r>
              <a:rPr lang="en-US" dirty="0"/>
              <a:t>is used either post-cardiopulmonary bypass or in late stage treatment of a person with profound heart and/or lung failure</a:t>
            </a:r>
          </a:p>
        </p:txBody>
      </p:sp>
    </p:spTree>
    <p:extLst>
      <p:ext uri="{BB962C8B-B14F-4D97-AF65-F5344CB8AC3E}">
        <p14:creationId xmlns:p14="http://schemas.microsoft.com/office/powerpoint/2010/main" xmlns="" val="1259802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5900" y="0"/>
            <a:ext cx="11750040" cy="6858000"/>
          </a:xfrm>
          <a:prstGeom prst="rect">
            <a:avLst/>
          </a:prstGeom>
        </p:spPr>
      </p:pic>
    </p:spTree>
    <p:extLst>
      <p:ext uri="{BB962C8B-B14F-4D97-AF65-F5344CB8AC3E}">
        <p14:creationId xmlns:p14="http://schemas.microsoft.com/office/powerpoint/2010/main" xmlns="" val="17123767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9186"/>
            <a:ext cx="10515600" cy="5987777"/>
          </a:xfrm>
        </p:spPr>
        <p:txBody>
          <a:bodyPr/>
          <a:lstStyle/>
          <a:p>
            <a:r>
              <a:rPr lang="en-US" sz="3600" b="1" u="sng" dirty="0" smtClean="0"/>
              <a:t>IMPELLA :</a:t>
            </a:r>
          </a:p>
          <a:p>
            <a:r>
              <a:rPr lang="en-US" dirty="0" err="1" smtClean="0"/>
              <a:t>Impella</a:t>
            </a:r>
            <a:r>
              <a:rPr lang="en-US" dirty="0" smtClean="0"/>
              <a:t> </a:t>
            </a:r>
            <a:r>
              <a:rPr lang="en-US" dirty="0"/>
              <a:t>is a percutaneously inserted ventricular assist device (VAD). It has been increasingly used in patients with severe heart failure, cardiogenic shock, and high-risk percutaneous intervention (PCI</a:t>
            </a:r>
            <a:r>
              <a:rPr lang="en-US" dirty="0" smtClean="0"/>
              <a:t>).</a:t>
            </a:r>
          </a:p>
          <a:p>
            <a:r>
              <a:rPr lang="en-US" dirty="0"/>
              <a:t>The device pumps blood from the left ventricle into the ascending aorta and systemic circulation at the upper rate of 2.5 L/min</a:t>
            </a:r>
            <a:r>
              <a:rPr lang="en-US" dirty="0" smtClean="0"/>
              <a:t>.</a:t>
            </a:r>
          </a:p>
          <a:p>
            <a:r>
              <a:rPr lang="en-US" dirty="0" err="1" smtClean="0"/>
              <a:t>Impella</a:t>
            </a:r>
            <a:r>
              <a:rPr lang="en-US" dirty="0" smtClean="0"/>
              <a:t> </a:t>
            </a:r>
            <a:r>
              <a:rPr lang="en-US" dirty="0"/>
              <a:t>supports led to a decrease in pulmonary capillary wedge pressure, increase in cardiac output, mean arterial blood pressure (MAP), and improved organ perfusion in patients with severe CS. Additionally, it was suggested that the device could be potentially useful in high-risk percutaneous coronary intervention.</a:t>
            </a:r>
          </a:p>
        </p:txBody>
      </p:sp>
    </p:spTree>
    <p:extLst>
      <p:ext uri="{BB962C8B-B14F-4D97-AF65-F5344CB8AC3E}">
        <p14:creationId xmlns:p14="http://schemas.microsoft.com/office/powerpoint/2010/main" xmlns="" val="1883916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20718" r="20717" b="60613"/>
          <a:stretch/>
        </p:blipFill>
        <p:spPr>
          <a:xfrm>
            <a:off x="788277" y="262759"/>
            <a:ext cx="10583916" cy="5717627"/>
          </a:xfrm>
          <a:prstGeom prst="rect">
            <a:avLst/>
          </a:prstGeom>
        </p:spPr>
      </p:pic>
    </p:spTree>
    <p:extLst>
      <p:ext uri="{BB962C8B-B14F-4D97-AF65-F5344CB8AC3E}">
        <p14:creationId xmlns:p14="http://schemas.microsoft.com/office/powerpoint/2010/main" xmlns="" val="1592156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28900" y="0"/>
            <a:ext cx="6916449" cy="6858000"/>
          </a:xfrm>
          <a:prstGeom prst="rect">
            <a:avLst/>
          </a:prstGeom>
        </p:spPr>
      </p:pic>
    </p:spTree>
    <p:extLst>
      <p:ext uri="{BB962C8B-B14F-4D97-AF65-F5344CB8AC3E}">
        <p14:creationId xmlns:p14="http://schemas.microsoft.com/office/powerpoint/2010/main" xmlns="" val="1101358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600075"/>
          </a:xfrm>
        </p:spPr>
        <p:txBody>
          <a:bodyPr>
            <a:normAutofit fontScale="90000"/>
          </a:bodyPr>
          <a:lstStyle/>
          <a:p>
            <a:r>
              <a:rPr lang="en-US" b="1" u="sng" dirty="0" smtClean="0">
                <a:latin typeface="Times New Roman" charset="0"/>
                <a:ea typeface="Times New Roman" charset="0"/>
                <a:cs typeface="Times New Roman" charset="0"/>
              </a:rPr>
              <a:t>STAGING AND CLASSIFICTAION </a:t>
            </a:r>
            <a:endParaRPr lang="en-US" b="1" u="sng" dirty="0">
              <a:latin typeface="Times New Roman" charset="0"/>
              <a:ea typeface="Times New Roman" charset="0"/>
              <a:cs typeface="Times New Roman" charset="0"/>
            </a:endParaRPr>
          </a:p>
        </p:txBody>
      </p:sp>
      <p:sp>
        <p:nvSpPr>
          <p:cNvPr id="3" name="Text Placeholder 2"/>
          <p:cNvSpPr>
            <a:spLocks noGrp="1"/>
          </p:cNvSpPr>
          <p:nvPr>
            <p:ph type="body" idx="1"/>
          </p:nvPr>
        </p:nvSpPr>
        <p:spPr>
          <a:xfrm>
            <a:off x="839788" y="1381761"/>
            <a:ext cx="9180512" cy="599440"/>
          </a:xfrm>
        </p:spPr>
        <p:txBody>
          <a:bodyPr>
            <a:normAutofit/>
          </a:bodyPr>
          <a:lstStyle/>
          <a:p>
            <a:r>
              <a:rPr lang="en-US" sz="2800" u="sng" dirty="0" smtClean="0"/>
              <a:t>AHA/ACA STAGING </a:t>
            </a:r>
            <a:endParaRPr lang="en-US" sz="2800" u="sng" dirty="0"/>
          </a:p>
        </p:txBody>
      </p:sp>
      <p:sp>
        <p:nvSpPr>
          <p:cNvPr id="4" name="Content Placeholder 3"/>
          <p:cNvSpPr>
            <a:spLocks noGrp="1"/>
          </p:cNvSpPr>
          <p:nvPr>
            <p:ph sz="half" idx="2"/>
          </p:nvPr>
        </p:nvSpPr>
        <p:spPr>
          <a:xfrm>
            <a:off x="839788" y="2247900"/>
            <a:ext cx="10806112" cy="3941763"/>
          </a:xfrm>
        </p:spPr>
        <p:txBody>
          <a:bodyPr>
            <a:normAutofit fontScale="92500" lnSpcReduction="10000"/>
          </a:bodyPr>
          <a:lstStyle/>
          <a:p>
            <a:r>
              <a:rPr lang="en-US" b="1" u="sng" dirty="0" smtClean="0">
                <a:latin typeface="Times New Roman" charset="0"/>
                <a:ea typeface="Times New Roman" charset="0"/>
                <a:cs typeface="Times New Roman" charset="0"/>
              </a:rPr>
              <a:t>STAGE A </a:t>
            </a:r>
            <a:r>
              <a:rPr lang="en-US" dirty="0" smtClean="0"/>
              <a:t>:  At risk for HF but without structural heart disease or symptoms of HF</a:t>
            </a:r>
          </a:p>
          <a:p>
            <a:endParaRPr lang="en-US" dirty="0" smtClean="0"/>
          </a:p>
          <a:p>
            <a:r>
              <a:rPr lang="en-US" b="1" u="sng" dirty="0" smtClean="0">
                <a:latin typeface="Times New Roman" charset="0"/>
                <a:ea typeface="Times New Roman" charset="0"/>
                <a:cs typeface="Times New Roman" charset="0"/>
              </a:rPr>
              <a:t>STAGE B </a:t>
            </a:r>
            <a:r>
              <a:rPr lang="en-US" b="1" dirty="0" smtClean="0"/>
              <a:t>: </a:t>
            </a:r>
            <a:r>
              <a:rPr lang="en-US" dirty="0" smtClean="0">
                <a:latin typeface="Times New Roman" charset="0"/>
                <a:ea typeface="Times New Roman" charset="0"/>
                <a:cs typeface="Times New Roman" charset="0"/>
              </a:rPr>
              <a:t>structural heart disease but without signs and symptoms of HF</a:t>
            </a:r>
          </a:p>
          <a:p>
            <a:endParaRPr lang="en-US" dirty="0" smtClean="0">
              <a:latin typeface="Times New Roman" charset="0"/>
              <a:ea typeface="Times New Roman" charset="0"/>
              <a:cs typeface="Times New Roman" charset="0"/>
            </a:endParaRPr>
          </a:p>
          <a:p>
            <a:r>
              <a:rPr lang="en-US" b="1" u="sng" dirty="0" smtClean="0">
                <a:latin typeface="Times New Roman" charset="0"/>
                <a:ea typeface="Times New Roman" charset="0"/>
                <a:cs typeface="Times New Roman" charset="0"/>
              </a:rPr>
              <a:t>STAGE C </a:t>
            </a:r>
            <a:r>
              <a:rPr lang="en-US" b="1" dirty="0" smtClean="0"/>
              <a:t>: </a:t>
            </a:r>
            <a:r>
              <a:rPr lang="en-US" dirty="0" smtClean="0">
                <a:latin typeface="Times New Roman" charset="0"/>
                <a:ea typeface="Times New Roman" charset="0"/>
                <a:cs typeface="Times New Roman" charset="0"/>
              </a:rPr>
              <a:t>structural heart disease with prior or current signs and symptoms of HF</a:t>
            </a:r>
          </a:p>
          <a:p>
            <a:endParaRPr lang="en-US" dirty="0" smtClean="0">
              <a:latin typeface="Times New Roman" charset="0"/>
              <a:ea typeface="Times New Roman" charset="0"/>
              <a:cs typeface="Times New Roman" charset="0"/>
            </a:endParaRPr>
          </a:p>
          <a:p>
            <a:r>
              <a:rPr lang="en-US" b="1" u="sng" dirty="0" smtClean="0">
                <a:latin typeface="Times New Roman" charset="0"/>
                <a:ea typeface="Times New Roman" charset="0"/>
                <a:cs typeface="Times New Roman" charset="0"/>
              </a:rPr>
              <a:t>STAGE D </a:t>
            </a:r>
            <a:r>
              <a:rPr lang="en-US" b="1" dirty="0" smtClean="0">
                <a:ea typeface="Times New Roman" charset="0"/>
                <a:cs typeface="Times New Roman" charset="0"/>
              </a:rPr>
              <a:t>: </a:t>
            </a:r>
            <a:r>
              <a:rPr lang="en-US" dirty="0" smtClean="0">
                <a:latin typeface="Times New Roman" charset="0"/>
                <a:ea typeface="Times New Roman" charset="0"/>
                <a:cs typeface="Times New Roman" charset="0"/>
              </a:rPr>
              <a:t>refractory HF requiring specialized interventions</a:t>
            </a:r>
            <a:endParaRPr lang="en-US" b="1" dirty="0" smtClean="0">
              <a:ea typeface="Times New Roman" charset="0"/>
              <a:cs typeface="Times New Roman" charset="0"/>
            </a:endParaRPr>
          </a:p>
          <a:p>
            <a:endParaRPr lang="en-US" dirty="0"/>
          </a:p>
        </p:txBody>
      </p:sp>
    </p:spTree>
    <p:extLst>
      <p:ext uri="{BB962C8B-B14F-4D97-AF65-F5344CB8AC3E}">
        <p14:creationId xmlns:p14="http://schemas.microsoft.com/office/powerpoint/2010/main" xmlns="" val="14038722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768"/>
            <a:ext cx="5007429" cy="761546"/>
          </a:xfrm>
        </p:spPr>
        <p:txBody>
          <a:bodyPr>
            <a:normAutofit/>
          </a:bodyPr>
          <a:lstStyle/>
          <a:p>
            <a:r>
              <a:rPr lang="en-US" b="1" u="sng" dirty="0" smtClean="0"/>
              <a:t>TANDEM HEART</a:t>
            </a:r>
            <a:endParaRPr lang="en-US" b="1" u="sng" dirty="0"/>
          </a:p>
        </p:txBody>
      </p:sp>
      <p:sp>
        <p:nvSpPr>
          <p:cNvPr id="3" name="Content Placeholder 2"/>
          <p:cNvSpPr>
            <a:spLocks noGrp="1"/>
          </p:cNvSpPr>
          <p:nvPr>
            <p:ph idx="1"/>
          </p:nvPr>
        </p:nvSpPr>
        <p:spPr>
          <a:xfrm>
            <a:off x="838200" y="1208314"/>
            <a:ext cx="10515600" cy="4968649"/>
          </a:xfrm>
        </p:spPr>
        <p:txBody>
          <a:bodyPr/>
          <a:lstStyle/>
          <a:p>
            <a:r>
              <a:rPr lang="en-US" dirty="0"/>
              <a:t>The </a:t>
            </a:r>
            <a:r>
              <a:rPr lang="en-US" dirty="0" err="1"/>
              <a:t>TandemHeart</a:t>
            </a:r>
            <a:r>
              <a:rPr lang="en-US" dirty="0"/>
              <a:t> is a left atrial-to-femoral artery bypass system comprising a </a:t>
            </a:r>
            <a:r>
              <a:rPr lang="en-US" dirty="0" err="1"/>
              <a:t>transseptal</a:t>
            </a:r>
            <a:r>
              <a:rPr lang="en-US" dirty="0"/>
              <a:t> cannula, arterial </a:t>
            </a:r>
            <a:r>
              <a:rPr lang="en-US" dirty="0" err="1"/>
              <a:t>cannulae</a:t>
            </a:r>
            <a:r>
              <a:rPr lang="en-US" dirty="0"/>
              <a:t>, and a centrifugal blood pump. The pump can deliver flow rates up to 4.0 L/min at a maximum speed of 7500 rpm</a:t>
            </a:r>
            <a:r>
              <a:rPr lang="en-US" dirty="0" smtClean="0"/>
              <a:t>.</a:t>
            </a:r>
          </a:p>
          <a:p>
            <a:r>
              <a:rPr lang="en-US" dirty="0"/>
              <a:t>A 21F </a:t>
            </a:r>
            <a:r>
              <a:rPr lang="en-US" dirty="0" err="1"/>
              <a:t>transseptal</a:t>
            </a:r>
            <a:r>
              <a:rPr lang="en-US" dirty="0"/>
              <a:t> inflow cannula aspirates oxygenated blood from the left atrium. Blood is then pumped into the femoral artery through the 15F or 17F arterial </a:t>
            </a:r>
            <a:r>
              <a:rPr lang="en-US" dirty="0" err="1"/>
              <a:t>cannulae</a:t>
            </a:r>
            <a:r>
              <a:rPr lang="en-US" dirty="0" smtClean="0"/>
              <a:t>.</a:t>
            </a:r>
          </a:p>
          <a:p>
            <a:r>
              <a:rPr lang="en-US" dirty="0"/>
              <a:t>The pump rotates on a lubricating fluid film and is driven by an electromagnetic motor. The continuous infusion of a heparin solution into the lower inner housing of the pump allows lubrication and cooling, which aids in the prevention of thrombosis in the pump chamber.</a:t>
            </a:r>
          </a:p>
        </p:txBody>
      </p:sp>
    </p:spTree>
    <p:extLst>
      <p:ext uri="{BB962C8B-B14F-4D97-AF65-F5344CB8AC3E}">
        <p14:creationId xmlns:p14="http://schemas.microsoft.com/office/powerpoint/2010/main" xmlns="" val="14231250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1" y="397639"/>
            <a:ext cx="10858500" cy="4154984"/>
          </a:xfrm>
          <a:prstGeom prst="rect">
            <a:avLst/>
          </a:prstGeom>
        </p:spPr>
        <p:txBody>
          <a:bodyPr wrap="square">
            <a:spAutoFit/>
          </a:bodyPr>
          <a:lstStyle/>
          <a:p>
            <a:r>
              <a:rPr lang="en-US" sz="2400" dirty="0"/>
              <a:t>Using fluoroscopic guidance, a </a:t>
            </a:r>
            <a:r>
              <a:rPr lang="en-US" sz="2400" dirty="0" err="1"/>
              <a:t>transseptal</a:t>
            </a:r>
            <a:r>
              <a:rPr lang="en-US" sz="2400" dirty="0"/>
              <a:t> puncture is made between the right and left atria, via the femoral vein </a:t>
            </a:r>
            <a:r>
              <a:rPr lang="en-US" sz="2400" dirty="0" smtClean="0"/>
              <a:t>.</a:t>
            </a:r>
          </a:p>
          <a:p>
            <a:endParaRPr lang="en-US" sz="2400" dirty="0" smtClean="0"/>
          </a:p>
          <a:p>
            <a:r>
              <a:rPr lang="en-US" sz="2400" dirty="0" smtClean="0"/>
              <a:t> </a:t>
            </a:r>
            <a:r>
              <a:rPr lang="en-US" sz="2400" dirty="0"/>
              <a:t>Iliac angiography before implantation is recommended to confirm that the femoral artery will accommodate the arterial return cannula</a:t>
            </a:r>
            <a:r>
              <a:rPr lang="en-US" sz="2400" dirty="0" smtClean="0"/>
              <a:t>.</a:t>
            </a:r>
          </a:p>
          <a:p>
            <a:r>
              <a:rPr lang="en-US" sz="2400" dirty="0" smtClean="0"/>
              <a:t> </a:t>
            </a:r>
          </a:p>
          <a:p>
            <a:r>
              <a:rPr lang="en-US" sz="2400" dirty="0" smtClean="0"/>
              <a:t>A </a:t>
            </a:r>
            <a:r>
              <a:rPr lang="en-US" sz="2400" dirty="0"/>
              <a:t>guidewire is inserted into the left atrium, and the interatrial septum is dilated using a 2-stage dilator (14F and 21F) </a:t>
            </a:r>
            <a:r>
              <a:rPr lang="en-US" sz="2400" dirty="0" smtClean="0"/>
              <a:t>. </a:t>
            </a:r>
          </a:p>
          <a:p>
            <a:endParaRPr lang="en-US" sz="2400" dirty="0"/>
          </a:p>
          <a:p>
            <a:r>
              <a:rPr lang="en-US" sz="2400" dirty="0" smtClean="0"/>
              <a:t>Proper </a:t>
            </a:r>
            <a:r>
              <a:rPr lang="en-US" sz="2400" dirty="0"/>
              <a:t>positioning of the cannula is confirmed by fluoroscopy. The guidewire and obturator are removed, and the </a:t>
            </a:r>
            <a:r>
              <a:rPr lang="en-US" sz="2400" dirty="0" err="1"/>
              <a:t>transseptal</a:t>
            </a:r>
            <a:r>
              <a:rPr lang="en-US" sz="2400" dirty="0"/>
              <a:t> cannula tip remains in the left atrium</a:t>
            </a:r>
          </a:p>
        </p:txBody>
      </p:sp>
    </p:spTree>
    <p:extLst>
      <p:ext uri="{BB962C8B-B14F-4D97-AF65-F5344CB8AC3E}">
        <p14:creationId xmlns:p14="http://schemas.microsoft.com/office/powerpoint/2010/main" xmlns="" val="2463022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64594" y="315913"/>
            <a:ext cx="9662812" cy="5861050"/>
          </a:xfrm>
        </p:spPr>
      </p:pic>
    </p:spTree>
    <p:extLst>
      <p:ext uri="{BB962C8B-B14F-4D97-AF65-F5344CB8AC3E}">
        <p14:creationId xmlns:p14="http://schemas.microsoft.com/office/powerpoint/2010/main" xmlns="" val="4053623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53743" y="538843"/>
            <a:ext cx="6237514" cy="5551713"/>
          </a:xfrm>
          <a:prstGeom prst="rect">
            <a:avLst/>
          </a:prstGeom>
        </p:spPr>
      </p:pic>
      <p:sp>
        <p:nvSpPr>
          <p:cNvPr id="3" name="TextBox 2"/>
          <p:cNvSpPr txBox="1"/>
          <p:nvPr/>
        </p:nvSpPr>
        <p:spPr>
          <a:xfrm>
            <a:off x="930729" y="1747157"/>
            <a:ext cx="3592284" cy="923330"/>
          </a:xfrm>
          <a:prstGeom prst="rect">
            <a:avLst/>
          </a:prstGeom>
          <a:noFill/>
        </p:spPr>
        <p:txBody>
          <a:bodyPr wrap="square" rtlCol="0">
            <a:spAutoFit/>
          </a:bodyPr>
          <a:lstStyle/>
          <a:p>
            <a:r>
              <a:rPr lang="en-US" sz="5400" b="1" i="1" dirty="0" smtClean="0"/>
              <a:t>THANKYOU</a:t>
            </a:r>
            <a:endParaRPr lang="en-US" sz="5400" b="1" i="1" dirty="0"/>
          </a:p>
        </p:txBody>
      </p:sp>
    </p:spTree>
    <p:extLst>
      <p:ext uri="{BB962C8B-B14F-4D97-AF65-F5344CB8AC3E}">
        <p14:creationId xmlns:p14="http://schemas.microsoft.com/office/powerpoint/2010/main" xmlns="" val="130149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975"/>
          </a:xfrm>
        </p:spPr>
        <p:txBody>
          <a:bodyPr>
            <a:normAutofit/>
          </a:bodyPr>
          <a:lstStyle/>
          <a:p>
            <a:r>
              <a:rPr lang="en-US" sz="2800" b="1" u="sng" dirty="0" smtClean="0">
                <a:latin typeface="+mn-lt"/>
              </a:rPr>
              <a:t>NYHA FUNCTIONAL CLASSIFICATION </a:t>
            </a:r>
            <a:endParaRPr lang="en-US" sz="2800" b="1" u="sng" dirty="0">
              <a:latin typeface="+mn-lt"/>
            </a:endParaRPr>
          </a:p>
        </p:txBody>
      </p:sp>
      <p:sp>
        <p:nvSpPr>
          <p:cNvPr id="3" name="Content Placeholder 2"/>
          <p:cNvSpPr>
            <a:spLocks noGrp="1"/>
          </p:cNvSpPr>
          <p:nvPr>
            <p:ph idx="1"/>
          </p:nvPr>
        </p:nvSpPr>
        <p:spPr>
          <a:xfrm>
            <a:off x="838200" y="927100"/>
            <a:ext cx="10515600" cy="5249863"/>
          </a:xfrm>
        </p:spPr>
        <p:txBody>
          <a:bodyPr/>
          <a:lstStyle/>
          <a:p>
            <a:r>
              <a:rPr lang="en-US" b="1" dirty="0" smtClean="0"/>
              <a:t>CLASS I</a:t>
            </a:r>
            <a:r>
              <a:rPr lang="en-US" dirty="0" smtClean="0"/>
              <a:t> : No limitation to physical activity , ordinary physical activity      does not cause any symptoms of HF</a:t>
            </a:r>
          </a:p>
          <a:p>
            <a:endParaRPr lang="en-US" dirty="0" smtClean="0"/>
          </a:p>
          <a:p>
            <a:r>
              <a:rPr lang="en-US" b="1" dirty="0" smtClean="0"/>
              <a:t>CLASS II : </a:t>
            </a:r>
            <a:r>
              <a:rPr lang="en-US" dirty="0" smtClean="0"/>
              <a:t> slight limitation of physical activity, comfortable at rest but ordinary physical activity results in symptoms of HF </a:t>
            </a:r>
          </a:p>
          <a:p>
            <a:endParaRPr lang="en-US" dirty="0" smtClean="0"/>
          </a:p>
          <a:p>
            <a:r>
              <a:rPr lang="en-US" b="1" dirty="0" smtClean="0"/>
              <a:t>CLASS III : </a:t>
            </a:r>
            <a:r>
              <a:rPr lang="en-US" dirty="0" smtClean="0"/>
              <a:t>marked limitation of physical activity , comfortable at rest, but less than ordinary physical activity produces symptoms of HF.</a:t>
            </a:r>
          </a:p>
          <a:p>
            <a:endParaRPr lang="en-US" dirty="0" smtClean="0"/>
          </a:p>
          <a:p>
            <a:r>
              <a:rPr lang="en-US" b="1" dirty="0" smtClean="0"/>
              <a:t>CLASS IV : </a:t>
            </a:r>
            <a:r>
              <a:rPr lang="en-US" dirty="0" smtClean="0"/>
              <a:t>unable to carry on any physical activity without symptoms of HF or symptoms of HF at rest .</a:t>
            </a:r>
            <a:endParaRPr lang="en-US" b="1" dirty="0"/>
          </a:p>
        </p:txBody>
      </p:sp>
    </p:spTree>
    <p:extLst>
      <p:ext uri="{BB962C8B-B14F-4D97-AF65-F5344CB8AC3E}">
        <p14:creationId xmlns:p14="http://schemas.microsoft.com/office/powerpoint/2010/main" xmlns="" val="2127622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0207"/>
            <a:ext cx="10515600" cy="5966756"/>
          </a:xfrm>
        </p:spPr>
        <p:txBody>
          <a:bodyPr>
            <a:normAutofit/>
          </a:bodyPr>
          <a:lstStyle/>
          <a:p>
            <a:r>
              <a:rPr lang="en-US" sz="2400" dirty="0" smtClean="0">
                <a:latin typeface="Times New Roman" charset="0"/>
                <a:ea typeface="Times New Roman" charset="0"/>
                <a:cs typeface="Times New Roman" charset="0"/>
              </a:rPr>
              <a:t>When the diagnosis of heart failure is suspected , </a:t>
            </a:r>
            <a:r>
              <a:rPr lang="en-US" sz="2400" b="1" u="sng" dirty="0" smtClean="0">
                <a:latin typeface="Times New Roman" charset="0"/>
                <a:ea typeface="Times New Roman" charset="0"/>
                <a:cs typeface="Times New Roman" charset="0"/>
              </a:rPr>
              <a:t>the goals of clinical assessment </a:t>
            </a:r>
            <a:r>
              <a:rPr lang="en-US" sz="2400" dirty="0" smtClean="0">
                <a:latin typeface="Times New Roman" charset="0"/>
                <a:ea typeface="Times New Roman" charset="0"/>
                <a:cs typeface="Times New Roman" charset="0"/>
              </a:rPr>
              <a:t>:</a:t>
            </a:r>
          </a:p>
          <a:p>
            <a:pPr marL="457200" indent="-457200">
              <a:buAutoNum type="arabicParenR"/>
            </a:pPr>
            <a:r>
              <a:rPr lang="en-US" sz="2400" dirty="0" smtClean="0">
                <a:latin typeface="Times New Roman" charset="0"/>
                <a:ea typeface="Times New Roman" charset="0"/>
                <a:cs typeface="Times New Roman" charset="0"/>
              </a:rPr>
              <a:t>To determine whether HF is present ? </a:t>
            </a:r>
            <a:r>
              <a:rPr lang="en-US" sz="2400" b="1" dirty="0" smtClean="0">
                <a:latin typeface="Times New Roman" charset="0"/>
                <a:ea typeface="Times New Roman" charset="0"/>
                <a:cs typeface="Times New Roman" charset="0"/>
              </a:rPr>
              <a:t>Symptoms and signs </a:t>
            </a:r>
            <a:r>
              <a:rPr lang="en-US" sz="2400" dirty="0" smtClean="0">
                <a:latin typeface="Times New Roman" charset="0"/>
                <a:ea typeface="Times New Roman" charset="0"/>
                <a:cs typeface="Times New Roman" charset="0"/>
              </a:rPr>
              <a:t>of HF </a:t>
            </a:r>
          </a:p>
          <a:p>
            <a:pPr marL="457200" indent="-457200">
              <a:buAutoNum type="arabicParenR"/>
            </a:pPr>
            <a:r>
              <a:rPr lang="en-US" sz="2400" dirty="0" smtClean="0">
                <a:latin typeface="Times New Roman" charset="0"/>
                <a:ea typeface="Times New Roman" charset="0"/>
                <a:cs typeface="Times New Roman" charset="0"/>
              </a:rPr>
              <a:t>To define underlying etiology </a:t>
            </a:r>
            <a:r>
              <a:rPr lang="mr-IN" sz="24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t>
            </a:r>
            <a:r>
              <a:rPr lang="en-US" sz="2400" b="1" dirty="0" smtClean="0">
                <a:latin typeface="Times New Roman" charset="0"/>
                <a:ea typeface="Times New Roman" charset="0"/>
                <a:cs typeface="Times New Roman" charset="0"/>
              </a:rPr>
              <a:t>Inciting event</a:t>
            </a:r>
            <a:r>
              <a:rPr lang="en-US" sz="2400" dirty="0" smtClean="0">
                <a:latin typeface="Times New Roman" charset="0"/>
                <a:ea typeface="Times New Roman" charset="0"/>
                <a:cs typeface="Times New Roman" charset="0"/>
              </a:rPr>
              <a:t> ( ischemic or toxin induced etc.)</a:t>
            </a:r>
          </a:p>
          <a:p>
            <a:pPr marL="457200" indent="-457200">
              <a:buAutoNum type="arabicParenR"/>
            </a:pPr>
            <a:r>
              <a:rPr lang="en-US" sz="2400" dirty="0" smtClean="0">
                <a:latin typeface="Times New Roman" charset="0"/>
                <a:ea typeface="Times New Roman" charset="0"/>
                <a:cs typeface="Times New Roman" charset="0"/>
              </a:rPr>
              <a:t>To define the type of HF </a:t>
            </a:r>
            <a:r>
              <a:rPr lang="mr-IN" sz="24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HFrEF</a:t>
            </a:r>
            <a:r>
              <a:rPr lang="en-US" sz="2400" b="1" dirty="0" smtClean="0">
                <a:latin typeface="Times New Roman" charset="0"/>
                <a:ea typeface="Times New Roman" charset="0"/>
                <a:cs typeface="Times New Roman" charset="0"/>
              </a:rPr>
              <a:t> Vs </a:t>
            </a:r>
            <a:r>
              <a:rPr lang="en-US" sz="2400" b="1" dirty="0" err="1" smtClean="0">
                <a:latin typeface="Times New Roman" charset="0"/>
                <a:ea typeface="Times New Roman" charset="0"/>
                <a:cs typeface="Times New Roman" charset="0"/>
              </a:rPr>
              <a:t>HFpEF</a:t>
            </a:r>
            <a:r>
              <a:rPr lang="en-US" sz="2400" b="1" dirty="0" smtClean="0">
                <a:latin typeface="Times New Roman" charset="0"/>
                <a:ea typeface="Times New Roman" charset="0"/>
                <a:cs typeface="Times New Roman" charset="0"/>
              </a:rPr>
              <a:t> </a:t>
            </a:r>
          </a:p>
          <a:p>
            <a:pPr marL="457200" indent="-457200">
              <a:buAutoNum type="arabicParenR"/>
            </a:pPr>
            <a:r>
              <a:rPr lang="en-US" sz="2400" dirty="0" smtClean="0">
                <a:latin typeface="Times New Roman" charset="0"/>
                <a:ea typeface="Times New Roman" charset="0"/>
                <a:cs typeface="Times New Roman" charset="0"/>
              </a:rPr>
              <a:t>To assess the severity of HF </a:t>
            </a:r>
            <a:r>
              <a:rPr lang="mr-IN" sz="24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t>
            </a:r>
            <a:r>
              <a:rPr lang="en-US" sz="2400" b="1" dirty="0" smtClean="0">
                <a:latin typeface="Times New Roman" charset="0"/>
                <a:ea typeface="Times New Roman" charset="0"/>
                <a:cs typeface="Times New Roman" charset="0"/>
              </a:rPr>
              <a:t>NYHA functional Class and AHA HF staging </a:t>
            </a:r>
          </a:p>
          <a:p>
            <a:pPr marL="457200" indent="-457200">
              <a:buAutoNum type="arabicParenR"/>
            </a:pPr>
            <a:r>
              <a:rPr lang="en-US" sz="2400" dirty="0" smtClean="0">
                <a:latin typeface="Times New Roman" charset="0"/>
                <a:ea typeface="Times New Roman" charset="0"/>
                <a:cs typeface="Times New Roman" charset="0"/>
              </a:rPr>
              <a:t>To </a:t>
            </a:r>
            <a:r>
              <a:rPr lang="en-US" sz="2400" b="1" dirty="0" smtClean="0">
                <a:latin typeface="Times New Roman" charset="0"/>
                <a:ea typeface="Times New Roman" charset="0"/>
                <a:cs typeface="Times New Roman" charset="0"/>
              </a:rPr>
              <a:t>identify comorbidities </a:t>
            </a:r>
            <a:r>
              <a:rPr lang="en-US" sz="2400" dirty="0" smtClean="0">
                <a:latin typeface="Times New Roman" charset="0"/>
                <a:ea typeface="Times New Roman" charset="0"/>
                <a:cs typeface="Times New Roman" charset="0"/>
              </a:rPr>
              <a:t>that can influence the clinical course</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and response to the treatment. </a:t>
            </a:r>
            <a:r>
              <a:rPr lang="mr-IN" sz="24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DM type 2, CKD, Anemia etc.</a:t>
            </a:r>
          </a:p>
          <a:p>
            <a:pPr marL="457200" indent="-457200">
              <a:buAutoNum type="arabicParenR"/>
            </a:pPr>
            <a:endParaRPr lang="en-US" sz="2400" dirty="0">
              <a:latin typeface="Times New Roman" charset="0"/>
              <a:ea typeface="Times New Roman" charset="0"/>
              <a:cs typeface="Times New Roman" charset="0"/>
            </a:endParaRPr>
          </a:p>
          <a:p>
            <a:pPr>
              <a:buFont typeface="Arial" charset="0"/>
              <a:buChar char="•"/>
            </a:pPr>
            <a:r>
              <a:rPr lang="en-US" sz="2400" dirty="0" smtClean="0">
                <a:latin typeface="Times New Roman" charset="0"/>
                <a:ea typeface="Times New Roman" charset="0"/>
                <a:cs typeface="Times New Roman" charset="0"/>
              </a:rPr>
              <a:t>The treatment strategies of HF are based on these two categories therefore it is critical to identify the type of HF </a:t>
            </a:r>
          </a:p>
          <a:p>
            <a:pPr>
              <a:buFont typeface="Arial" charset="0"/>
              <a:buChar char="•"/>
            </a:pPr>
            <a:endParaRPr lang="en-US" sz="24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52241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14312</TotalTime>
  <Words>4226</Words>
  <Application>Microsoft Office PowerPoint</Application>
  <PresentationFormat>Custom</PresentationFormat>
  <Paragraphs>546</Paragraphs>
  <Slides>73</Slides>
  <Notes>4</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NEWER ADVANCES IN MANAGEMENT OF HEART FAILURE </vt:lpstr>
      <vt:lpstr>CONTENT</vt:lpstr>
      <vt:lpstr>Slide 3</vt:lpstr>
      <vt:lpstr>Slide 4</vt:lpstr>
      <vt:lpstr>Slide 5</vt:lpstr>
      <vt:lpstr>CAUSES OF HEART FAILURE </vt:lpstr>
      <vt:lpstr>STAGING AND CLASSIFICTAION </vt:lpstr>
      <vt:lpstr>NYHA FUNCTIONAL CLASSIFICATION </vt:lpstr>
      <vt:lpstr>Slide 9</vt:lpstr>
      <vt:lpstr>Symptoms of heart failure </vt:lpstr>
      <vt:lpstr>Slide 11</vt:lpstr>
      <vt:lpstr>Slide 12</vt:lpstr>
      <vt:lpstr>Slide 13</vt:lpstr>
      <vt:lpstr>Slide 14</vt:lpstr>
      <vt:lpstr>Slide 15</vt:lpstr>
      <vt:lpstr>Slide 16</vt:lpstr>
      <vt:lpstr>Slide 17</vt:lpstr>
      <vt:lpstr>Slide 18</vt:lpstr>
      <vt:lpstr>Slide 19</vt:lpstr>
      <vt:lpstr>MANAGEMENT OF HEART FAILURE </vt:lpstr>
      <vt:lpstr>GUIDELINE DIRECTED MEDICAL THERAPY - GDMT</vt:lpstr>
      <vt:lpstr>Levels of evidence </vt:lpstr>
      <vt:lpstr>GUIDELINES FOR USE OF BIOMARKERS </vt:lpstr>
      <vt:lpstr>BIOMARKERS USED IN HEART FAILURE </vt:lpstr>
      <vt:lpstr>Slide 25</vt:lpstr>
      <vt:lpstr>Slide 26</vt:lpstr>
      <vt:lpstr>Slide 27</vt:lpstr>
      <vt:lpstr>STAGE A : </vt:lpstr>
      <vt:lpstr>STAGE B</vt:lpstr>
      <vt:lpstr>STAGE C</vt:lpstr>
      <vt:lpstr>Slide 31</vt:lpstr>
      <vt:lpstr>STAGE D – REFRACTORY END STAGE HEART FAILURE </vt:lpstr>
      <vt:lpstr>DIURETICS </vt:lpstr>
      <vt:lpstr>Role of ACEI:</vt:lpstr>
      <vt:lpstr>Slide 35</vt:lpstr>
      <vt:lpstr>Slide 36</vt:lpstr>
      <vt:lpstr> DIGOXIN </vt:lpstr>
      <vt:lpstr>IVABRADINE </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There are two types of CRT devices. One is a special kind of pacemaker. It’s called a cardiac resynchronization therapy pacemaker (CRT-P) or “biventricular pacemaker.” The other is the same device, but it also includes a built-in implantable cardioverter defibrillator (ICD). This type is called a cardiac resynchronization therapy defibrillator (CRT-D).</vt:lpstr>
      <vt:lpstr>Slide 59</vt:lpstr>
      <vt:lpstr>MECHANICAL CIRCULATORY SUPPORT DEVICES</vt:lpstr>
      <vt:lpstr>INDICATIONS FOR MCS DEVICES </vt:lpstr>
      <vt:lpstr>Slide 62</vt:lpstr>
      <vt:lpstr>Slide 63</vt:lpstr>
      <vt:lpstr>Slide 64</vt:lpstr>
      <vt:lpstr>ECMO </vt:lpstr>
      <vt:lpstr>Slide 66</vt:lpstr>
      <vt:lpstr>Slide 67</vt:lpstr>
      <vt:lpstr>Slide 68</vt:lpstr>
      <vt:lpstr>Slide 69</vt:lpstr>
      <vt:lpstr>TANDEM HEART</vt:lpstr>
      <vt:lpstr>Slide 71</vt:lpstr>
      <vt:lpstr>Slide 72</vt:lpstr>
      <vt:lpstr>Slide 73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NEWER ADVANCES IN HEART FAILURE </dc:title>
  <dc:creator>Microsoft Office User</dc:creator>
  <cp:lastModifiedBy>Jeevana</cp:lastModifiedBy>
  <cp:revision>181</cp:revision>
  <cp:lastPrinted>2019-06-05T19:20:05Z</cp:lastPrinted>
  <dcterms:created xsi:type="dcterms:W3CDTF">2019-05-25T08:29:21Z</dcterms:created>
  <dcterms:modified xsi:type="dcterms:W3CDTF">2020-08-19T11:37:53Z</dcterms:modified>
</cp:coreProperties>
</file>