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5"/>
  </p:notesMasterIdLst>
  <p:sldIdLst>
    <p:sldId id="373" r:id="rId2"/>
    <p:sldId id="256" r:id="rId3"/>
    <p:sldId id="257" r:id="rId4"/>
    <p:sldId id="258" r:id="rId5"/>
    <p:sldId id="259" r:id="rId6"/>
    <p:sldId id="261" r:id="rId7"/>
    <p:sldId id="374" r:id="rId8"/>
    <p:sldId id="375" r:id="rId9"/>
    <p:sldId id="376" r:id="rId10"/>
    <p:sldId id="377" r:id="rId11"/>
    <p:sldId id="378" r:id="rId12"/>
    <p:sldId id="379"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5" r:id="rId27"/>
    <p:sldId id="396" r:id="rId28"/>
    <p:sldId id="397" r:id="rId29"/>
    <p:sldId id="398" r:id="rId30"/>
    <p:sldId id="399" r:id="rId31"/>
    <p:sldId id="400" r:id="rId32"/>
    <p:sldId id="401" r:id="rId33"/>
    <p:sldId id="402" r:id="rId34"/>
    <p:sldId id="403" r:id="rId35"/>
    <p:sldId id="404" r:id="rId36"/>
    <p:sldId id="406" r:id="rId37"/>
    <p:sldId id="407" r:id="rId38"/>
    <p:sldId id="408" r:id="rId39"/>
    <p:sldId id="262" r:id="rId40"/>
    <p:sldId id="263" r:id="rId41"/>
    <p:sldId id="264" r:id="rId42"/>
    <p:sldId id="265" r:id="rId43"/>
    <p:sldId id="266" r:id="rId44"/>
    <p:sldId id="267" r:id="rId45"/>
    <p:sldId id="268" r:id="rId46"/>
    <p:sldId id="269" r:id="rId47"/>
    <p:sldId id="270" r:id="rId48"/>
    <p:sldId id="271" r:id="rId49"/>
    <p:sldId id="310" r:id="rId50"/>
    <p:sldId id="311" r:id="rId51"/>
    <p:sldId id="313" r:id="rId52"/>
    <p:sldId id="315" r:id="rId53"/>
    <p:sldId id="410" r:id="rId54"/>
    <p:sldId id="425" r:id="rId55"/>
    <p:sldId id="426" r:id="rId56"/>
    <p:sldId id="317" r:id="rId57"/>
    <p:sldId id="318" r:id="rId58"/>
    <p:sldId id="411" r:id="rId59"/>
    <p:sldId id="412" r:id="rId60"/>
    <p:sldId id="413" r:id="rId61"/>
    <p:sldId id="414" r:id="rId62"/>
    <p:sldId id="415" r:id="rId63"/>
    <p:sldId id="416" r:id="rId64"/>
    <p:sldId id="417" r:id="rId65"/>
    <p:sldId id="319" r:id="rId66"/>
    <p:sldId id="418" r:id="rId67"/>
    <p:sldId id="420" r:id="rId68"/>
    <p:sldId id="421" r:id="rId69"/>
    <p:sldId id="422" r:id="rId70"/>
    <p:sldId id="423" r:id="rId71"/>
    <p:sldId id="320" r:id="rId72"/>
    <p:sldId id="427" r:id="rId73"/>
    <p:sldId id="321" r:id="rId74"/>
    <p:sldId id="322" r:id="rId75"/>
    <p:sldId id="323" r:id="rId76"/>
    <p:sldId id="324" r:id="rId77"/>
    <p:sldId id="326" r:id="rId78"/>
    <p:sldId id="325" r:id="rId79"/>
    <p:sldId id="327" r:id="rId80"/>
    <p:sldId id="328" r:id="rId81"/>
    <p:sldId id="329" r:id="rId82"/>
    <p:sldId id="330" r:id="rId83"/>
    <p:sldId id="331" r:id="rId84"/>
    <p:sldId id="332" r:id="rId85"/>
    <p:sldId id="333" r:id="rId86"/>
    <p:sldId id="334" r:id="rId87"/>
    <p:sldId id="335" r:id="rId88"/>
    <p:sldId id="336" r:id="rId89"/>
    <p:sldId id="428" r:id="rId90"/>
    <p:sldId id="337" r:id="rId91"/>
    <p:sldId id="338" r:id="rId92"/>
    <p:sldId id="339" r:id="rId93"/>
    <p:sldId id="340" r:id="rId94"/>
    <p:sldId id="341" r:id="rId95"/>
    <p:sldId id="342" r:id="rId96"/>
    <p:sldId id="343" r:id="rId97"/>
    <p:sldId id="344" r:id="rId98"/>
    <p:sldId id="345" r:id="rId99"/>
    <p:sldId id="350" r:id="rId100"/>
    <p:sldId id="351" r:id="rId101"/>
    <p:sldId id="352" r:id="rId102"/>
    <p:sldId id="353" r:id="rId103"/>
    <p:sldId id="354" r:id="rId104"/>
    <p:sldId id="355" r:id="rId105"/>
    <p:sldId id="358" r:id="rId106"/>
    <p:sldId id="359" r:id="rId107"/>
    <p:sldId id="360" r:id="rId108"/>
    <p:sldId id="361" r:id="rId109"/>
    <p:sldId id="346" r:id="rId110"/>
    <p:sldId id="363" r:id="rId111"/>
    <p:sldId id="364" r:id="rId112"/>
    <p:sldId id="365" r:id="rId113"/>
    <p:sldId id="366" r:id="rId114"/>
    <p:sldId id="367" r:id="rId115"/>
    <p:sldId id="368" r:id="rId116"/>
    <p:sldId id="369" r:id="rId117"/>
    <p:sldId id="370" r:id="rId118"/>
    <p:sldId id="347" r:id="rId119"/>
    <p:sldId id="348" r:id="rId120"/>
    <p:sldId id="371" r:id="rId121"/>
    <p:sldId id="372" r:id="rId122"/>
    <p:sldId id="424" r:id="rId123"/>
    <p:sldId id="409"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3B32E-C8C2-4194-990B-FD02F32FC22E}" type="datetimeFigureOut">
              <a:rPr lang="en-US" smtClean="0"/>
              <a:pPr/>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43DE1-312B-40E3-8B71-F4EA031403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43DE1-312B-40E3-8B71-F4EA031403C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43DE1-312B-40E3-8B71-F4EA031403C8}"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43DE1-312B-40E3-8B71-F4EA031403C8}"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43DE1-312B-40E3-8B71-F4EA031403C8}" type="slidenum">
              <a:rPr lang="en-US" smtClean="0"/>
              <a:pPr/>
              <a:t>37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43DE1-312B-40E3-8B71-F4EA031403C8}" type="slidenum">
              <a:rPr lang="en-US" smtClean="0"/>
              <a:pPr/>
              <a:t>116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8/19/2020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8/19/2020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uptodate.com/"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1800"/>
            <a:ext cx="9144000" cy="3048000"/>
          </a:xfrm>
        </p:spPr>
        <p:txBody>
          <a:bodyPr>
            <a:normAutofit/>
          </a:bodyPr>
          <a:lstStyle/>
          <a:p>
            <a:endParaRPr lang="en-US" dirty="0"/>
          </a:p>
          <a:p>
            <a:endParaRPr lang="en-US" dirty="0"/>
          </a:p>
          <a:p>
            <a:endParaRPr lang="en-US" dirty="0"/>
          </a:p>
          <a:p>
            <a:endParaRPr lang="en-US" dirty="0"/>
          </a:p>
          <a:p>
            <a:pPr algn="ctr"/>
            <a:endParaRPr lang="en-US" dirty="0"/>
          </a:p>
          <a:p>
            <a:pPr algn="ctr">
              <a:buNone/>
            </a:pPr>
            <a:endParaRPr lang="en-US" dirty="0"/>
          </a:p>
        </p:txBody>
      </p:sp>
      <p:sp>
        <p:nvSpPr>
          <p:cNvPr id="2" name="Title 1"/>
          <p:cNvSpPr>
            <a:spLocks noGrp="1"/>
          </p:cNvSpPr>
          <p:nvPr>
            <p:ph type="title"/>
          </p:nvPr>
        </p:nvSpPr>
        <p:spPr>
          <a:xfrm>
            <a:off x="0" y="0"/>
            <a:ext cx="9144000" cy="1676400"/>
          </a:xfrm>
        </p:spPr>
        <p:txBody>
          <a:bodyPr>
            <a:normAutofit/>
          </a:bodyPr>
          <a:lstStyle/>
          <a:p>
            <a:pPr algn="ctr"/>
            <a:r>
              <a:rPr lang="en-US" dirty="0"/>
              <a:t>HIV/SYSTEMIC MANIFESTATIONS OF AIDS AND MANAGEMENT</a:t>
            </a:r>
          </a:p>
        </p:txBody>
      </p:sp>
      <p:pic>
        <p:nvPicPr>
          <p:cNvPr id="1026" name="Picture 2" descr="C:\Users\PRADEEP\Desktop\download.jpg"/>
          <p:cNvPicPr>
            <a:picLocks noChangeAspect="1" noChangeArrowheads="1"/>
          </p:cNvPicPr>
          <p:nvPr/>
        </p:nvPicPr>
        <p:blipFill>
          <a:blip r:embed="rId2" cstate="print"/>
          <a:srcRect/>
          <a:stretch>
            <a:fillRect/>
          </a:stretch>
        </p:blipFill>
        <p:spPr bwMode="auto">
          <a:xfrm>
            <a:off x="3629025" y="2214563"/>
            <a:ext cx="1885950" cy="24288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8-07-24 (3).png"/>
          <p:cNvPicPr>
            <a:picLocks noGrp="1" noChangeAspect="1"/>
          </p:cNvPicPr>
          <p:nvPr>
            <p:ph idx="1"/>
          </p:nvPr>
        </p:nvPicPr>
        <p:blipFill>
          <a:blip r:embed="rId3" cstate="print"/>
          <a:stretch>
            <a:fillRect/>
          </a:stretch>
        </p:blipFill>
        <p:spPr>
          <a:xfrm>
            <a:off x="1600200" y="838200"/>
            <a:ext cx="5715000" cy="5410200"/>
          </a:xfr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en-US" sz="2000" dirty="0">
                <a:latin typeface="Times New Roman" pitchFamily="18" charset="0"/>
                <a:cs typeface="Times New Roman" pitchFamily="18" charset="0"/>
              </a:rPr>
              <a:t>Main etiology –</a:t>
            </a:r>
          </a:p>
          <a:p>
            <a:r>
              <a:rPr lang="en-US" sz="2000" dirty="0">
                <a:latin typeface="Times New Roman" pitchFamily="18" charset="0"/>
                <a:cs typeface="Times New Roman" pitchFamily="18" charset="0"/>
              </a:rPr>
              <a:t>Viral  (VZV  and HSV )- most frequent but less severe </a:t>
            </a:r>
          </a:p>
          <a:p>
            <a:r>
              <a:rPr lang="en-US" sz="2000" dirty="0">
                <a:latin typeface="Times New Roman" pitchFamily="18" charset="0"/>
                <a:cs typeface="Times New Roman" pitchFamily="18" charset="0"/>
              </a:rPr>
              <a:t>Bacterial   and</a:t>
            </a:r>
          </a:p>
          <a:p>
            <a:pPr>
              <a:buNone/>
            </a:pPr>
            <a:r>
              <a:rPr lang="en-US" sz="2000" dirty="0">
                <a:latin typeface="Times New Roman" pitchFamily="18" charset="0"/>
                <a:cs typeface="Times New Roman" pitchFamily="18" charset="0"/>
              </a:rPr>
              <a:t>				less frequent  but  more severe.</a:t>
            </a:r>
          </a:p>
          <a:p>
            <a:r>
              <a:rPr lang="en-US" sz="2000" dirty="0">
                <a:latin typeface="Times New Roman" pitchFamily="18" charset="0"/>
                <a:cs typeface="Times New Roman" pitchFamily="18" charset="0"/>
              </a:rPr>
              <a:t>Fungal </a:t>
            </a:r>
            <a:r>
              <a:rPr lang="en-US" sz="2000" dirty="0" err="1">
                <a:latin typeface="Times New Roman" pitchFamily="18" charset="0"/>
                <a:cs typeface="Times New Roman" pitchFamily="18" charset="0"/>
              </a:rPr>
              <a:t>keratitis</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most common fungal organism is </a:t>
            </a:r>
            <a:r>
              <a:rPr lang="en-US" sz="2000" i="1" dirty="0">
                <a:latin typeface="Times New Roman" pitchFamily="18" charset="0"/>
                <a:cs typeface="Times New Roman" pitchFamily="18" charset="0"/>
              </a:rPr>
              <a:t>Candida, especially in intravenous drug users and </a:t>
            </a:r>
            <a:r>
              <a:rPr lang="en-US" sz="2000" i="1" dirty="0" err="1">
                <a:latin typeface="Times New Roman" pitchFamily="18" charset="0"/>
                <a:cs typeface="Times New Roman" pitchFamily="18" charset="0"/>
              </a:rPr>
              <a:t>Fusarium</a:t>
            </a:r>
            <a:r>
              <a:rPr lang="en-US" sz="2000" i="1" dirty="0">
                <a:latin typeface="Times New Roman" pitchFamily="18" charset="0"/>
                <a:cs typeface="Times New Roman" pitchFamily="18" charset="0"/>
              </a:rPr>
              <a:t> and </a:t>
            </a:r>
            <a:r>
              <a:rPr lang="en-US" sz="2000" i="1" dirty="0" err="1">
                <a:latin typeface="Times New Roman" pitchFamily="18" charset="0"/>
                <a:cs typeface="Times New Roman" pitchFamily="18" charset="0"/>
              </a:rPr>
              <a:t>Aspergillus</a:t>
            </a:r>
            <a:r>
              <a:rPr lang="en-US" sz="2000" i="1" dirty="0">
                <a:latin typeface="Times New Roman" pitchFamily="18" charset="0"/>
                <a:cs typeface="Times New Roman" pitchFamily="18" charset="0"/>
              </a:rPr>
              <a:t> species .</a:t>
            </a:r>
            <a:endParaRPr lang="en-US" sz="2000" dirty="0">
              <a:latin typeface="Times New Roman" pitchFamily="18" charset="0"/>
              <a:cs typeface="Times New Roman" pitchFamily="18" charset="0"/>
            </a:endParaRPr>
          </a:p>
        </p:txBody>
      </p:sp>
      <p:sp>
        <p:nvSpPr>
          <p:cNvPr id="2" name="Title 1"/>
          <p:cNvSpPr>
            <a:spLocks noGrp="1"/>
          </p:cNvSpPr>
          <p:nvPr>
            <p:ph type="title"/>
          </p:nvPr>
        </p:nvSpPr>
        <p:spPr>
          <a:xfrm>
            <a:off x="0" y="228600"/>
            <a:ext cx="9144000" cy="685800"/>
          </a:xfrm>
        </p:spPr>
        <p:txBody>
          <a:bodyPr>
            <a:normAutofit fontScale="90000"/>
          </a:bodyPr>
          <a:lstStyle/>
          <a:p>
            <a:r>
              <a:rPr lang="en-US" dirty="0"/>
              <a:t> </a:t>
            </a:r>
            <a:r>
              <a:rPr lang="en-US" sz="3600" u="sng" dirty="0"/>
              <a:t>INFECTIOUS KERATITIS:</a:t>
            </a:r>
            <a:r>
              <a:rPr lang="en-US" dirty="0"/>
              <a:t/>
            </a:r>
            <a:br>
              <a:rPr lang="en-US" dirty="0"/>
            </a:br>
            <a:endParaRPr lang="en-US" dirty="0"/>
          </a:p>
        </p:txBody>
      </p:sp>
      <p:sp>
        <p:nvSpPr>
          <p:cNvPr id="4" name="Right Brace 3"/>
          <p:cNvSpPr/>
          <p:nvPr/>
        </p:nvSpPr>
        <p:spPr>
          <a:xfrm>
            <a:off x="2286000" y="2057400"/>
            <a:ext cx="384048"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7-25 (3).pn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en-US" sz="2000" dirty="0">
                <a:latin typeface="Times New Roman" pitchFamily="18" charset="0"/>
                <a:cs typeface="Times New Roman" pitchFamily="18" charset="0"/>
              </a:rPr>
              <a:t>Recommended treatment is</a:t>
            </a:r>
          </a:p>
          <a:p>
            <a:r>
              <a:rPr lang="en-US" sz="2000" dirty="0">
                <a:latin typeface="Times New Roman" pitchFamily="18" charset="0"/>
                <a:cs typeface="Times New Roman" pitchFamily="18" charset="0"/>
              </a:rPr>
              <a:t>Oral acyclovir 800 mg 5 times per day or </a:t>
            </a:r>
            <a:r>
              <a:rPr lang="en-US" sz="2000" dirty="0" err="1">
                <a:latin typeface="Times New Roman" pitchFamily="18" charset="0"/>
                <a:cs typeface="Times New Roman" pitchFamily="18" charset="0"/>
              </a:rPr>
              <a:t>famciclovir</a:t>
            </a:r>
            <a:r>
              <a:rPr lang="en-US" sz="2000" dirty="0">
                <a:latin typeface="Times New Roman" pitchFamily="18" charset="0"/>
                <a:cs typeface="Times New Roman" pitchFamily="18" charset="0"/>
              </a:rPr>
              <a:t> 125-500 mg 3-5 times per day. </a:t>
            </a:r>
          </a:p>
          <a:p>
            <a:r>
              <a:rPr lang="en-US" sz="2000" dirty="0">
                <a:latin typeface="Times New Roman" pitchFamily="18" charset="0"/>
                <a:cs typeface="Times New Roman" pitchFamily="18" charset="0"/>
              </a:rPr>
              <a:t>Chronic treatment may be required for VZV </a:t>
            </a:r>
            <a:r>
              <a:rPr lang="en-US" sz="2000" dirty="0" err="1">
                <a:latin typeface="Times New Roman" pitchFamily="18" charset="0"/>
                <a:cs typeface="Times New Roman" pitchFamily="18" charset="0"/>
              </a:rPr>
              <a:t>keratitis</a:t>
            </a:r>
            <a:r>
              <a:rPr lang="en-US" sz="2000" dirty="0">
                <a:latin typeface="Times New Roman" pitchFamily="18" charset="0"/>
                <a:cs typeface="Times New Roman" pitchFamily="18" charset="0"/>
              </a:rPr>
              <a:t>. This usually minimizes symptoms and shortens the duration of viral shedding.</a:t>
            </a:r>
          </a:p>
          <a:p>
            <a:r>
              <a:rPr lang="en-US" sz="2000" dirty="0">
                <a:latin typeface="Times New Roman" pitchFamily="18" charset="0"/>
                <a:cs typeface="Times New Roman" pitchFamily="18" charset="0"/>
              </a:rPr>
              <a:t>Severe </a:t>
            </a:r>
            <a:r>
              <a:rPr lang="en-US" sz="2000" dirty="0" err="1">
                <a:latin typeface="Times New Roman" pitchFamily="18" charset="0"/>
                <a:cs typeface="Times New Roman" pitchFamily="18" charset="0"/>
              </a:rPr>
              <a:t>disciform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stromal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keratitis</a:t>
            </a:r>
            <a:r>
              <a:rPr lang="en-US" sz="2000" dirty="0">
                <a:latin typeface="Times New Roman" pitchFamily="18" charset="0"/>
                <a:cs typeface="Times New Roman" pitchFamily="18" charset="0"/>
              </a:rPr>
              <a:t> - treated with topical corticosteroids.</a:t>
            </a:r>
          </a:p>
        </p:txBody>
      </p:sp>
      <p:sp>
        <p:nvSpPr>
          <p:cNvPr id="2" name="Title 1"/>
          <p:cNvSpPr>
            <a:spLocks noGrp="1"/>
          </p:cNvSpPr>
          <p:nvPr>
            <p:ph type="title"/>
          </p:nvPr>
        </p:nvSpPr>
        <p:spPr>
          <a:xfrm>
            <a:off x="0" y="274638"/>
            <a:ext cx="9144000" cy="1143000"/>
          </a:xfrm>
        </p:spPr>
        <p:txBody>
          <a:bodyPr>
            <a:normAutofit fontScale="90000"/>
          </a:bodyPr>
          <a:lstStyle/>
          <a:p>
            <a:r>
              <a:rPr lang="en-US" u="sng" dirty="0"/>
              <a:t>VARICELLA-ZOSTER VIRUS KERATITIS:</a:t>
            </a:r>
            <a:r>
              <a:rPr lang="en-US" dirty="0"/>
              <a:t/>
            </a:r>
            <a:br>
              <a:rPr lang="en-US" dirty="0"/>
            </a:b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lnSpc>
                <a:spcPct val="150000"/>
              </a:lnSpc>
            </a:pPr>
            <a:r>
              <a:rPr lang="en-US" sz="1800" dirty="0">
                <a:latin typeface="Times New Roman" pitchFamily="18" charset="0"/>
                <a:cs typeface="Times New Roman" pitchFamily="18" charset="0"/>
              </a:rPr>
              <a:t>Debridement of HSV epithelial </a:t>
            </a:r>
            <a:r>
              <a:rPr lang="en-US" sz="1800" dirty="0" err="1">
                <a:latin typeface="Times New Roman" pitchFamily="18" charset="0"/>
                <a:cs typeface="Times New Roman" pitchFamily="18" charset="0"/>
              </a:rPr>
              <a:t>keratitis</a:t>
            </a:r>
            <a:r>
              <a:rPr lang="en-US" sz="1800" dirty="0">
                <a:latin typeface="Times New Roman" pitchFamily="18" charset="0"/>
                <a:cs typeface="Times New Roman" pitchFamily="18" charset="0"/>
              </a:rPr>
              <a:t> with a dry cotton tipped applicator or a cellulose sponge can hasten resolution and decrease the load of infectious virus and viral antigens.</a:t>
            </a:r>
          </a:p>
          <a:p>
            <a:pPr>
              <a:lnSpc>
                <a:spcPct val="150000"/>
              </a:lnSpc>
            </a:pPr>
            <a:r>
              <a:rPr lang="en-US" sz="1800" dirty="0">
                <a:latin typeface="Times New Roman" pitchFamily="18" charset="0"/>
                <a:cs typeface="Times New Roman" pitchFamily="18" charset="0"/>
              </a:rPr>
              <a:t>Medical treatment includes  acyclovir topical 3% ointment 5 times daily for 14 days or oral dosage form 400 mg 5 times daily for 7 days; or </a:t>
            </a:r>
            <a:r>
              <a:rPr lang="en-US" sz="1800" dirty="0" err="1">
                <a:latin typeface="Times New Roman" pitchFamily="18" charset="0"/>
                <a:cs typeface="Times New Roman" pitchFamily="18" charset="0"/>
              </a:rPr>
              <a:t>famciclovir</a:t>
            </a:r>
            <a:r>
              <a:rPr lang="en-US" sz="1800" dirty="0">
                <a:latin typeface="Times New Roman" pitchFamily="18" charset="0"/>
                <a:cs typeface="Times New Roman" pitchFamily="18" charset="0"/>
              </a:rPr>
              <a:t> 500 mg by mouth 3 times daily for 7 days.</a:t>
            </a:r>
          </a:p>
          <a:p>
            <a:pPr>
              <a:lnSpc>
                <a:spcPct val="150000"/>
              </a:lnSpc>
            </a:pPr>
            <a:r>
              <a:rPr lang="en-US" sz="1800" dirty="0">
                <a:latin typeface="Times New Roman" pitchFamily="18" charset="0"/>
                <a:cs typeface="Times New Roman" pitchFamily="18" charset="0"/>
              </a:rPr>
              <a:t>HSV </a:t>
            </a:r>
            <a:r>
              <a:rPr lang="en-US" sz="1800" dirty="0" err="1">
                <a:latin typeface="Times New Roman" pitchFamily="18" charset="0"/>
                <a:cs typeface="Times New Roman" pitchFamily="18" charset="0"/>
              </a:rPr>
              <a:t>neurotrophic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keratopathy</a:t>
            </a:r>
            <a:r>
              <a:rPr lang="en-US" sz="1800" dirty="0">
                <a:latin typeface="Times New Roman" pitchFamily="18" charset="0"/>
                <a:cs typeface="Times New Roman" pitchFamily="18" charset="0"/>
              </a:rPr>
              <a:t> is a condition that should be managed with </a:t>
            </a:r>
            <a:r>
              <a:rPr lang="en-US" sz="1800" dirty="0" err="1">
                <a:latin typeface="Times New Roman" pitchFamily="18" charset="0"/>
                <a:cs typeface="Times New Roman" pitchFamily="18" charset="0"/>
              </a:rPr>
              <a:t>nonpreserved</a:t>
            </a:r>
            <a:r>
              <a:rPr lang="en-US" sz="1800" dirty="0">
                <a:latin typeface="Times New Roman" pitchFamily="18" charset="0"/>
                <a:cs typeface="Times New Roman" pitchFamily="18" charset="0"/>
              </a:rPr>
              <a:t> lubricants, eyelid patching, bandage contact lenses, and sometimes </a:t>
            </a:r>
            <a:r>
              <a:rPr lang="en-US" sz="1800" dirty="0" err="1">
                <a:latin typeface="Times New Roman" pitchFamily="18" charset="0"/>
                <a:cs typeface="Times New Roman" pitchFamily="18" charset="0"/>
              </a:rPr>
              <a:t>autologous</a:t>
            </a:r>
            <a:r>
              <a:rPr lang="en-US" sz="1800" dirty="0">
                <a:latin typeface="Times New Roman" pitchFamily="18" charset="0"/>
                <a:cs typeface="Times New Roman" pitchFamily="18" charset="0"/>
              </a:rPr>
              <a:t> serum and nerve growth factor.</a:t>
            </a:r>
          </a:p>
        </p:txBody>
      </p:sp>
      <p:sp>
        <p:nvSpPr>
          <p:cNvPr id="2" name="Title 1"/>
          <p:cNvSpPr>
            <a:spLocks noGrp="1"/>
          </p:cNvSpPr>
          <p:nvPr>
            <p:ph type="title"/>
          </p:nvPr>
        </p:nvSpPr>
        <p:spPr>
          <a:xfrm>
            <a:off x="0" y="0"/>
            <a:ext cx="9144000" cy="1219200"/>
          </a:xfrm>
        </p:spPr>
        <p:txBody>
          <a:bodyPr>
            <a:normAutofit fontScale="90000"/>
          </a:bodyPr>
          <a:lstStyle/>
          <a:p>
            <a:r>
              <a:rPr lang="en-US" sz="3600" u="sng" dirty="0"/>
              <a:t>HERPES SIMPLEX VIRUS KERATITIS:</a:t>
            </a:r>
            <a:r>
              <a:rPr lang="en-US" dirty="0"/>
              <a:t/>
            </a:r>
            <a:br>
              <a:rPr lang="en-US" dirty="0"/>
            </a:b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a:buNone/>
            </a:pPr>
            <a:r>
              <a:rPr lang="en-US" sz="2000" dirty="0">
                <a:latin typeface="Times New Roman" pitchFamily="18" charset="0"/>
                <a:cs typeface="Times New Roman" pitchFamily="18" charset="0"/>
              </a:rPr>
              <a:t>1) HIV retinopathy</a:t>
            </a:r>
          </a:p>
          <a:p>
            <a:pPr>
              <a:buNone/>
            </a:pPr>
            <a:r>
              <a:rPr lang="en-US" sz="2000" dirty="0">
                <a:latin typeface="Times New Roman" pitchFamily="18" charset="0"/>
                <a:cs typeface="Times New Roman" pitchFamily="18" charset="0"/>
              </a:rPr>
              <a:t>2) HIV-related </a:t>
            </a:r>
            <a:r>
              <a:rPr lang="en-US" sz="2000" dirty="0" err="1">
                <a:latin typeface="Times New Roman" pitchFamily="18" charset="0"/>
                <a:cs typeface="Times New Roman" pitchFamily="18" charset="0"/>
              </a:rPr>
              <a:t>retinochoroiditis</a:t>
            </a: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r>
              <a:rPr lang="en-US" sz="3200" b="1" u="sng" dirty="0"/>
              <a:t>HIV-RELATED RETINOCHOROIDITIS:</a:t>
            </a:r>
            <a:endParaRPr lang="en-US" sz="3200" b="1" u="sng" dirty="0">
              <a:latin typeface="Times New Roman" pitchFamily="18" charset="0"/>
              <a:cs typeface="Times New Roman" pitchFamily="18" charset="0"/>
            </a:endParaRPr>
          </a:p>
          <a:p>
            <a:r>
              <a:rPr lang="en-US" sz="1900" dirty="0">
                <a:latin typeface="Times New Roman" pitchFamily="18" charset="0"/>
                <a:cs typeface="Times New Roman" pitchFamily="18" charset="0"/>
              </a:rPr>
              <a:t>Viruses are the MC </a:t>
            </a:r>
          </a:p>
          <a:p>
            <a:pPr>
              <a:buNone/>
            </a:pPr>
            <a:r>
              <a:rPr lang="en-US" sz="1900" dirty="0">
                <a:latin typeface="Times New Roman" pitchFamily="18" charset="0"/>
                <a:cs typeface="Times New Roman" pitchFamily="18" charset="0"/>
              </a:rPr>
              <a:t>	CMV , VZV and, less commonly HSV .</a:t>
            </a:r>
          </a:p>
          <a:p>
            <a:r>
              <a:rPr lang="en-US" sz="1900" dirty="0">
                <a:latin typeface="Times New Roman" pitchFamily="18" charset="0"/>
                <a:cs typeface="Times New Roman" pitchFamily="18" charset="0"/>
              </a:rPr>
              <a:t>Bacterial  causes include Mycobacterium </a:t>
            </a:r>
            <a:r>
              <a:rPr lang="pt-BR" sz="1900" dirty="0">
                <a:latin typeface="Times New Roman" pitchFamily="18" charset="0"/>
                <a:cs typeface="Times New Roman" pitchFamily="18" charset="0"/>
              </a:rPr>
              <a:t>tuberculosis and  Treponema pallidum (syphilis).</a:t>
            </a:r>
          </a:p>
          <a:p>
            <a:r>
              <a:rPr lang="en-US" sz="1900" dirty="0">
                <a:latin typeface="Times New Roman" pitchFamily="18" charset="0"/>
                <a:cs typeface="Times New Roman" pitchFamily="18" charset="0"/>
              </a:rPr>
              <a:t>Parasitic causes include </a:t>
            </a:r>
            <a:r>
              <a:rPr lang="en-US" sz="1900" dirty="0" err="1">
                <a:latin typeface="Times New Roman" pitchFamily="18" charset="0"/>
                <a:cs typeface="Times New Roman" pitchFamily="18" charset="0"/>
              </a:rPr>
              <a:t>Toxoplasma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gondii</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Pneumocystis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jiroveci</a:t>
            </a: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Fungal causes  include Candida, Cryptococcus    </a:t>
            </a:r>
            <a:r>
              <a:rPr lang="en-US" sz="1900" dirty="0" err="1">
                <a:latin typeface="Times New Roman" pitchFamily="18" charset="0"/>
                <a:cs typeface="Times New Roman" pitchFamily="18" charset="0"/>
              </a:rPr>
              <a:t>neoformans</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Histoplasma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capsulatum</a:t>
            </a:r>
            <a:r>
              <a:rPr lang="en-US" sz="1900" dirty="0">
                <a:latin typeface="Times New Roman" pitchFamily="18" charset="0"/>
                <a:cs typeface="Times New Roman" pitchFamily="18" charset="0"/>
              </a:rPr>
              <a:t>, as well as, </a:t>
            </a:r>
            <a:r>
              <a:rPr lang="en-US" sz="1900" dirty="0" err="1">
                <a:latin typeface="Times New Roman" pitchFamily="18" charset="0"/>
                <a:cs typeface="Times New Roman" pitchFamily="18" charset="0"/>
              </a:rPr>
              <a:t>Sporothrix</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Aspergillus</a:t>
            </a:r>
            <a:r>
              <a:rPr lang="en-US" sz="1900" dirty="0">
                <a:latin typeface="Times New Roman" pitchFamily="18" charset="0"/>
                <a:cs typeface="Times New Roman" pitchFamily="18" charset="0"/>
              </a:rPr>
              <a:t> species.</a:t>
            </a:r>
          </a:p>
          <a:p>
            <a:r>
              <a:rPr lang="en-US" sz="1900" dirty="0">
                <a:latin typeface="Times New Roman" pitchFamily="18" charset="0"/>
                <a:cs typeface="Times New Roman" pitchFamily="18" charset="0"/>
              </a:rPr>
              <a:t>Cytomegalovirus retinitis</a:t>
            </a:r>
          </a:p>
          <a:p>
            <a:r>
              <a:rPr lang="en-US" sz="1900" dirty="0">
                <a:latin typeface="Times New Roman" pitchFamily="18" charset="0"/>
                <a:cs typeface="Times New Roman" pitchFamily="18" charset="0"/>
              </a:rPr>
              <a:t>Acute Retinal Necrosis</a:t>
            </a:r>
          </a:p>
          <a:p>
            <a:r>
              <a:rPr lang="en-US" sz="1900" dirty="0">
                <a:latin typeface="Times New Roman" pitchFamily="18" charset="0"/>
                <a:cs typeface="Times New Roman" pitchFamily="18" charset="0"/>
              </a:rPr>
              <a:t>Progressive Outer Retinal Necrosis</a:t>
            </a:r>
          </a:p>
          <a:p>
            <a:pPr>
              <a:buNone/>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Varicella</a:t>
            </a:r>
            <a:r>
              <a:rPr lang="en-US" sz="1900" dirty="0">
                <a:latin typeface="Times New Roman" pitchFamily="18" charset="0"/>
                <a:cs typeface="Times New Roman" pitchFamily="18" charset="0"/>
              </a:rPr>
              <a:t>-Zoster Retinitis)</a:t>
            </a:r>
          </a:p>
          <a:p>
            <a:r>
              <a:rPr lang="en-US" sz="1900" dirty="0" err="1">
                <a:latin typeface="Times New Roman" pitchFamily="18" charset="0"/>
                <a:cs typeface="Times New Roman" pitchFamily="18" charset="0"/>
              </a:rPr>
              <a:t>Toxoplasma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Retinochoroiditis</a:t>
            </a: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Tuberculosis.</a:t>
            </a:r>
          </a:p>
          <a:p>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1219200"/>
          </a:xfrm>
        </p:spPr>
        <p:txBody>
          <a:bodyPr>
            <a:normAutofit fontScale="90000"/>
          </a:bodyPr>
          <a:lstStyle/>
          <a:p>
            <a:r>
              <a:rPr lang="en-US" sz="3600" u="sng" dirty="0"/>
              <a:t>POSTERIOR SEGMENT MANIFESTATIONS:</a:t>
            </a:r>
            <a:r>
              <a:rPr lang="en-US" dirty="0"/>
              <a:t/>
            </a:r>
            <a:br>
              <a:rPr lang="en-US" dirty="0"/>
            </a:b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000" dirty="0">
                <a:latin typeface="Times New Roman" pitchFamily="18" charset="0"/>
                <a:cs typeface="Times New Roman" pitchFamily="18" charset="0"/>
              </a:rPr>
              <a:t>10-15% of patients who are infected with HIV</a:t>
            </a:r>
          </a:p>
          <a:p>
            <a:r>
              <a:rPr lang="en-US" sz="2000" dirty="0">
                <a:latin typeface="Times New Roman" pitchFamily="18" charset="0"/>
                <a:cs typeface="Times New Roman" pitchFamily="18" charset="0"/>
              </a:rPr>
              <a:t>common causes of </a:t>
            </a:r>
            <a:r>
              <a:rPr lang="en-US" sz="2000" dirty="0" err="1">
                <a:latin typeface="Times New Roman" pitchFamily="18" charset="0"/>
                <a:cs typeface="Times New Roman" pitchFamily="18" charset="0"/>
              </a:rPr>
              <a:t>neuro</a:t>
            </a:r>
            <a:r>
              <a:rPr lang="en-US" sz="2000" dirty="0">
                <a:latin typeface="Times New Roman" pitchFamily="18" charset="0"/>
                <a:cs typeface="Times New Roman" pitchFamily="18" charset="0"/>
              </a:rPr>
              <a:t>-ophthalmologic manifestations  include</a:t>
            </a:r>
          </a:p>
          <a:p>
            <a:r>
              <a:rPr lang="en-US" sz="2000" dirty="0">
                <a:latin typeface="Times New Roman" pitchFamily="18" charset="0"/>
                <a:cs typeface="Times New Roman" pitchFamily="18" charset="0"/>
              </a:rPr>
              <a:t>Meningitis, </a:t>
            </a:r>
          </a:p>
          <a:p>
            <a:r>
              <a:rPr lang="en-US" sz="2000" dirty="0" err="1">
                <a:latin typeface="Times New Roman" pitchFamily="18" charset="0"/>
                <a:cs typeface="Times New Roman" pitchFamily="18" charset="0"/>
              </a:rPr>
              <a:t>Meningeal</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Parenchymal</a:t>
            </a:r>
            <a:r>
              <a:rPr lang="en-US" sz="2000" dirty="0">
                <a:latin typeface="Times New Roman" pitchFamily="18" charset="0"/>
                <a:cs typeface="Times New Roman" pitchFamily="18" charset="0"/>
              </a:rPr>
              <a:t> Lymphoma, </a:t>
            </a:r>
          </a:p>
          <a:p>
            <a:r>
              <a:rPr lang="en-US" sz="2000" dirty="0" err="1">
                <a:latin typeface="Times New Roman" pitchFamily="18" charset="0"/>
                <a:cs typeface="Times New Roman" pitchFamily="18" charset="0"/>
              </a:rPr>
              <a:t>Neurosyphilis</a:t>
            </a:r>
            <a:r>
              <a:rPr lang="en-US" sz="2000" dirty="0">
                <a:latin typeface="Times New Roman" pitchFamily="18" charset="0"/>
                <a:cs typeface="Times New Roman" pitchFamily="18" charset="0"/>
              </a:rPr>
              <a:t>, and</a:t>
            </a:r>
          </a:p>
          <a:p>
            <a:r>
              <a:rPr lang="en-US" sz="2000" dirty="0">
                <a:latin typeface="Times New Roman" pitchFamily="18" charset="0"/>
                <a:cs typeface="Times New Roman" pitchFamily="18" charset="0"/>
              </a:rPr>
              <a:t>Toxoplasmosis.</a:t>
            </a:r>
          </a:p>
        </p:txBody>
      </p:sp>
      <p:sp>
        <p:nvSpPr>
          <p:cNvPr id="2" name="Title 1"/>
          <p:cNvSpPr>
            <a:spLocks noGrp="1"/>
          </p:cNvSpPr>
          <p:nvPr>
            <p:ph type="title"/>
          </p:nvPr>
        </p:nvSpPr>
        <p:spPr>
          <a:xfrm>
            <a:off x="0" y="0"/>
            <a:ext cx="9144000" cy="1066800"/>
          </a:xfrm>
        </p:spPr>
        <p:txBody>
          <a:bodyPr>
            <a:normAutofit/>
          </a:bodyPr>
          <a:lstStyle/>
          <a:p>
            <a:r>
              <a:rPr lang="en-US" sz="3200" u="sng" dirty="0"/>
              <a:t>NEURO-OPHTHALMOLOGIC</a:t>
            </a:r>
            <a:br>
              <a:rPr lang="en-US" sz="3200" u="sng" dirty="0"/>
            </a:br>
            <a:r>
              <a:rPr lang="en-US" sz="3200" u="sng" dirty="0"/>
              <a:t>MANIFESTATIONS: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2000" dirty="0">
                <a:latin typeface="Times New Roman" pitchFamily="18" charset="0"/>
                <a:cs typeface="Times New Roman" pitchFamily="18" charset="0"/>
              </a:rPr>
              <a:t>The most common complications include</a:t>
            </a:r>
          </a:p>
          <a:p>
            <a:r>
              <a:rPr lang="en-US" sz="2000" dirty="0">
                <a:latin typeface="Times New Roman" pitchFamily="18" charset="0"/>
                <a:cs typeface="Times New Roman" pitchFamily="18" charset="0"/>
              </a:rPr>
              <a:t>Orbital lymphoma,</a:t>
            </a:r>
          </a:p>
          <a:p>
            <a:r>
              <a:rPr lang="en-US" sz="2000" dirty="0">
                <a:latin typeface="Times New Roman" pitchFamily="18" charset="0"/>
                <a:cs typeface="Times New Roman" pitchFamily="18" charset="0"/>
              </a:rPr>
              <a:t>Orbital </a:t>
            </a:r>
            <a:r>
              <a:rPr lang="en-US" sz="2000" dirty="0" err="1">
                <a:latin typeface="Times New Roman" pitchFamily="18" charset="0"/>
                <a:cs typeface="Times New Roman" pitchFamily="18" charset="0"/>
              </a:rPr>
              <a:t>cellulitis</a:t>
            </a:r>
            <a:r>
              <a:rPr lang="en-US" sz="2000" dirty="0">
                <a:latin typeface="Times New Roman" pitchFamily="18" charset="0"/>
                <a:cs typeface="Times New Roman" pitchFamily="18" charset="0"/>
              </a:rPr>
              <a:t> due to </a:t>
            </a:r>
            <a:r>
              <a:rPr lang="en-US" sz="2000" i="1" dirty="0" err="1">
                <a:latin typeface="Times New Roman" pitchFamily="18" charset="0"/>
                <a:cs typeface="Times New Roman" pitchFamily="18" charset="0"/>
              </a:rPr>
              <a:t>Aspergillus</a:t>
            </a:r>
            <a:r>
              <a:rPr lang="en-US" sz="2000" i="1" dirty="0">
                <a:latin typeface="Times New Roman" pitchFamily="18" charset="0"/>
                <a:cs typeface="Times New Roman" pitchFamily="18" charset="0"/>
              </a:rPr>
              <a:t> infection and </a:t>
            </a:r>
          </a:p>
          <a:p>
            <a:r>
              <a:rPr lang="en-US" sz="2000" dirty="0">
                <a:latin typeface="Times New Roman" pitchFamily="18" charset="0"/>
                <a:cs typeface="Times New Roman" pitchFamily="18" charset="0"/>
              </a:rPr>
              <a:t>Orbital Kaposi's sarcoma</a:t>
            </a:r>
          </a:p>
          <a:p>
            <a:r>
              <a:rPr lang="en-US" sz="2000" dirty="0">
                <a:latin typeface="Times New Roman" pitchFamily="18" charset="0"/>
                <a:cs typeface="Times New Roman" pitchFamily="18" charset="0"/>
              </a:rPr>
              <a:t>Lymphomas are treated with radiation and chemotherapy, whereas orbital </a:t>
            </a:r>
            <a:r>
              <a:rPr lang="en-US" sz="2000" dirty="0" err="1">
                <a:latin typeface="Times New Roman" pitchFamily="18" charset="0"/>
                <a:cs typeface="Times New Roman" pitchFamily="18" charset="0"/>
              </a:rPr>
              <a:t>cellulitis</a:t>
            </a:r>
            <a:r>
              <a:rPr lang="en-US" sz="2000" dirty="0">
                <a:latin typeface="Times New Roman" pitchFamily="18" charset="0"/>
                <a:cs typeface="Times New Roman" pitchFamily="18" charset="0"/>
              </a:rPr>
              <a:t> is amenable to systemic antibiotics.</a:t>
            </a:r>
          </a:p>
        </p:txBody>
      </p:sp>
      <p:sp>
        <p:nvSpPr>
          <p:cNvPr id="2" name="Title 1"/>
          <p:cNvSpPr>
            <a:spLocks noGrp="1"/>
          </p:cNvSpPr>
          <p:nvPr>
            <p:ph type="title"/>
          </p:nvPr>
        </p:nvSpPr>
        <p:spPr>
          <a:xfrm>
            <a:off x="0" y="0"/>
            <a:ext cx="9144000" cy="1219200"/>
          </a:xfrm>
        </p:spPr>
        <p:txBody>
          <a:bodyPr>
            <a:normAutofit/>
          </a:bodyPr>
          <a:lstStyle/>
          <a:p>
            <a:r>
              <a:rPr lang="en-US" sz="3200" u="sng" dirty="0"/>
              <a:t>ORBITAL MANIFESTATIONS: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733800"/>
          </a:xfrm>
        </p:spPr>
        <p:txBody>
          <a:bodyPr>
            <a:normAutofit/>
          </a:bodyPr>
          <a:lstStyle/>
          <a:p>
            <a:r>
              <a:rPr lang="en-US" sz="2000" dirty="0">
                <a:latin typeface="Times New Roman" pitchFamily="18" charset="0"/>
                <a:cs typeface="Times New Roman" pitchFamily="18" charset="0"/>
              </a:rPr>
              <a:t>A fetal AIDS-associated </a:t>
            </a:r>
            <a:r>
              <a:rPr lang="en-US" sz="2000" dirty="0" err="1">
                <a:latin typeface="Times New Roman" pitchFamily="18" charset="0"/>
                <a:cs typeface="Times New Roman" pitchFamily="18" charset="0"/>
              </a:rPr>
              <a:t>embryopathy</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with downward obliquity of the eyes, </a:t>
            </a:r>
          </a:p>
          <a:p>
            <a:r>
              <a:rPr lang="en-US" sz="2000" dirty="0">
                <a:latin typeface="Times New Roman" pitchFamily="18" charset="0"/>
                <a:cs typeface="Times New Roman" pitchFamily="18" charset="0"/>
              </a:rPr>
              <a:t>prominent </a:t>
            </a:r>
            <a:r>
              <a:rPr lang="en-US" sz="2000" dirty="0" err="1">
                <a:latin typeface="Times New Roman" pitchFamily="18" charset="0"/>
                <a:cs typeface="Times New Roman" pitchFamily="18" charset="0"/>
              </a:rPr>
              <a:t>palpebral</a:t>
            </a:r>
            <a:r>
              <a:rPr lang="en-US" sz="2000" dirty="0">
                <a:latin typeface="Times New Roman" pitchFamily="18" charset="0"/>
                <a:cs typeface="Times New Roman" pitchFamily="18" charset="0"/>
              </a:rPr>
              <a:t> fissures, </a:t>
            </a:r>
          </a:p>
          <a:p>
            <a:r>
              <a:rPr lang="en-US" sz="2000" dirty="0" err="1">
                <a:latin typeface="Times New Roman" pitchFamily="18" charset="0"/>
                <a:cs typeface="Times New Roman" pitchFamily="18" charset="0"/>
              </a:rPr>
              <a:t>hypertelorism</a:t>
            </a:r>
            <a:r>
              <a:rPr lang="en-US" sz="2000" dirty="0">
                <a:latin typeface="Times New Roman" pitchFamily="18" charset="0"/>
                <a:cs typeface="Times New Roman" pitchFamily="18" charset="0"/>
              </a:rPr>
              <a:t>, and</a:t>
            </a:r>
          </a:p>
          <a:p>
            <a:r>
              <a:rPr lang="en-US" sz="2000" dirty="0">
                <a:latin typeface="Times New Roman" pitchFamily="18" charset="0"/>
                <a:cs typeface="Times New Roman" pitchFamily="18" charset="0"/>
              </a:rPr>
              <a:t>blue </a:t>
            </a:r>
            <a:r>
              <a:rPr lang="en-US" sz="2000" dirty="0" err="1">
                <a:latin typeface="Times New Roman" pitchFamily="18" charset="0"/>
                <a:cs typeface="Times New Roman" pitchFamily="18" charset="0"/>
              </a:rPr>
              <a:t>sclerae</a:t>
            </a:r>
            <a:r>
              <a:rPr lang="en-US" sz="2000" dirty="0">
                <a:latin typeface="Times New Roman" pitchFamily="18" charset="0"/>
                <a:cs typeface="Times New Roman" pitchFamily="18" charset="0"/>
              </a:rPr>
              <a:t>, has also been described</a:t>
            </a:r>
          </a:p>
        </p:txBody>
      </p:sp>
      <p:pic>
        <p:nvPicPr>
          <p:cNvPr id="6146" name="Picture 2"/>
          <p:cNvPicPr>
            <a:picLocks noChangeAspect="1" noChangeArrowheads="1"/>
          </p:cNvPicPr>
          <p:nvPr/>
        </p:nvPicPr>
        <p:blipFill>
          <a:blip r:embed="rId2" cstate="print"/>
          <a:srcRect/>
          <a:stretch>
            <a:fillRect/>
          </a:stretch>
        </p:blipFill>
        <p:spPr bwMode="auto">
          <a:xfrm>
            <a:off x="1066800" y="3352800"/>
            <a:ext cx="2362200" cy="31242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876800" y="3505200"/>
            <a:ext cx="2209800" cy="289560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pPr>
              <a:lnSpc>
                <a:spcPct val="150000"/>
              </a:lnSpc>
            </a:pPr>
            <a:r>
              <a:rPr lang="en-US" sz="1800" dirty="0" err="1">
                <a:latin typeface="Times New Roman" pitchFamily="18" charset="0"/>
                <a:cs typeface="Times New Roman" pitchFamily="18" charset="0"/>
              </a:rPr>
              <a:t>Rifabutin</a:t>
            </a:r>
            <a:r>
              <a:rPr lang="en-US" sz="1800" dirty="0">
                <a:latin typeface="Times New Roman" pitchFamily="18" charset="0"/>
                <a:cs typeface="Times New Roman" pitchFamily="18" charset="0"/>
              </a:rPr>
              <a:t>- intraocular inflammation </a:t>
            </a:r>
            <a:r>
              <a:rPr lang="en-US" sz="1800" dirty="0" err="1">
                <a:latin typeface="Times New Roman" pitchFamily="18" charset="0"/>
                <a:cs typeface="Times New Roman" pitchFamily="18" charset="0"/>
              </a:rPr>
              <a:t>uveitis</a:t>
            </a:r>
            <a:r>
              <a:rPr lang="en-US" sz="1800" dirty="0">
                <a:latin typeface="Times New Roman" pitchFamily="18" charset="0"/>
                <a:cs typeface="Times New Roman" pitchFamily="18" charset="0"/>
              </a:rPr>
              <a:t>- 33%</a:t>
            </a:r>
          </a:p>
          <a:p>
            <a:pPr>
              <a:lnSpc>
                <a:spcPct val="150000"/>
              </a:lnSpc>
            </a:pPr>
            <a:r>
              <a:rPr lang="en-US" sz="1800" dirty="0" err="1">
                <a:latin typeface="Times New Roman" pitchFamily="18" charset="0"/>
                <a:cs typeface="Times New Roman" pitchFamily="18" charset="0"/>
              </a:rPr>
              <a:t>Cidofovir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uveitis</a:t>
            </a:r>
            <a:r>
              <a:rPr lang="en-US" sz="1800" dirty="0">
                <a:latin typeface="Times New Roman" pitchFamily="18" charset="0"/>
                <a:cs typeface="Times New Roman" pitchFamily="18" charset="0"/>
              </a:rPr>
              <a:t> and intraocular </a:t>
            </a:r>
            <a:r>
              <a:rPr lang="en-US" sz="1800" dirty="0" err="1">
                <a:latin typeface="Times New Roman" pitchFamily="18" charset="0"/>
                <a:cs typeface="Times New Roman" pitchFamily="18" charset="0"/>
              </a:rPr>
              <a:t>hypotony</a:t>
            </a:r>
            <a:r>
              <a:rPr lang="en-US" sz="1800" dirty="0">
                <a:latin typeface="Times New Roman" pitchFamily="18" charset="0"/>
                <a:cs typeface="Times New Roman" pitchFamily="18" charset="0"/>
              </a:rPr>
              <a:t> - 25- 30%</a:t>
            </a:r>
          </a:p>
          <a:p>
            <a:pPr>
              <a:lnSpc>
                <a:spcPct val="150000"/>
              </a:lnSpc>
            </a:pPr>
            <a:r>
              <a:rPr lang="en-US" sz="1800" dirty="0" err="1">
                <a:latin typeface="Times New Roman" pitchFamily="18" charset="0"/>
                <a:cs typeface="Times New Roman" pitchFamily="18" charset="0"/>
              </a:rPr>
              <a:t>Didanosine</a:t>
            </a:r>
            <a:r>
              <a:rPr lang="en-US" sz="1800" dirty="0">
                <a:latin typeface="Times New Roman" pitchFamily="18" charset="0"/>
                <a:cs typeface="Times New Roman" pitchFamily="18" charset="0"/>
              </a:rPr>
              <a:t>- retinal pigment epithelial abnormalities; mottling and hypertrophy accompanied by overall decreased retinal function .</a:t>
            </a:r>
          </a:p>
          <a:p>
            <a:pPr>
              <a:lnSpc>
                <a:spcPct val="150000"/>
              </a:lnSpc>
            </a:pPr>
            <a:r>
              <a:rPr lang="en-US" sz="1800" dirty="0" err="1">
                <a:latin typeface="Times New Roman" pitchFamily="18" charset="0"/>
                <a:cs typeface="Times New Roman" pitchFamily="18" charset="0"/>
              </a:rPr>
              <a:t>Gancyclovir</a:t>
            </a:r>
            <a:r>
              <a:rPr lang="en-US" sz="1800" dirty="0">
                <a:latin typeface="Times New Roman" pitchFamily="18" charset="0"/>
                <a:cs typeface="Times New Roman" pitchFamily="18" charset="0"/>
              </a:rPr>
              <a:t> &amp; Acyclovir- corneal epithelial inclusion termed corneal </a:t>
            </a:r>
            <a:r>
              <a:rPr lang="en-US" sz="1800" dirty="0" err="1">
                <a:latin typeface="Times New Roman" pitchFamily="18" charset="0"/>
                <a:cs typeface="Times New Roman" pitchFamily="18" charset="0"/>
              </a:rPr>
              <a:t>lipidosis</a:t>
            </a:r>
            <a:r>
              <a:rPr lang="en-US" sz="1800" dirty="0">
                <a:latin typeface="Times New Roman" pitchFamily="18" charset="0"/>
                <a:cs typeface="Times New Roman" pitchFamily="18" charset="0"/>
              </a:rPr>
              <a:t>.</a:t>
            </a:r>
          </a:p>
          <a:p>
            <a:pPr>
              <a:lnSpc>
                <a:spcPct val="150000"/>
              </a:lnSpc>
            </a:pPr>
            <a:r>
              <a:rPr lang="en-US" sz="1800" dirty="0">
                <a:latin typeface="Times New Roman" pitchFamily="18" charset="0"/>
                <a:cs typeface="Times New Roman" pitchFamily="18" charset="0"/>
              </a:rPr>
              <a:t>Lastly, long-term </a:t>
            </a:r>
            <a:r>
              <a:rPr lang="en-US" sz="1800" dirty="0" err="1">
                <a:latin typeface="Times New Roman" pitchFamily="18" charset="0"/>
                <a:cs typeface="Times New Roman" pitchFamily="18" charset="0"/>
              </a:rPr>
              <a:t>Atovaquone</a:t>
            </a:r>
            <a:r>
              <a:rPr lang="en-US" sz="1800" dirty="0">
                <a:latin typeface="Times New Roman" pitchFamily="18" charset="0"/>
                <a:cs typeface="Times New Roman" pitchFamily="18" charset="0"/>
              </a:rPr>
              <a:t> can corneal </a:t>
            </a:r>
            <a:r>
              <a:rPr lang="en-US" sz="1800" dirty="0" err="1">
                <a:latin typeface="Times New Roman" pitchFamily="18" charset="0"/>
                <a:cs typeface="Times New Roman" pitchFamily="18" charset="0"/>
              </a:rPr>
              <a:t>subepithelial</a:t>
            </a:r>
            <a:r>
              <a:rPr lang="en-US" sz="1800" dirty="0">
                <a:latin typeface="Times New Roman" pitchFamily="18" charset="0"/>
                <a:cs typeface="Times New Roman" pitchFamily="18" charset="0"/>
              </a:rPr>
              <a:t> deposits. </a:t>
            </a:r>
          </a:p>
          <a:p>
            <a:pPr>
              <a:lnSpc>
                <a:spcPct val="150000"/>
              </a:lnSpc>
            </a:pPr>
            <a:r>
              <a:rPr lang="en-US" sz="1800" dirty="0">
                <a:latin typeface="Times New Roman" pitchFamily="18" charset="0"/>
                <a:cs typeface="Times New Roman" pitchFamily="18" charset="0"/>
              </a:rPr>
              <a:t>These adverse effects are dose related and resolve following discontinuation of the drug, with the exception of the abnormal retinal pigment epithelial changes.</a:t>
            </a:r>
          </a:p>
        </p:txBody>
      </p:sp>
      <p:sp>
        <p:nvSpPr>
          <p:cNvPr id="2" name="Title 1"/>
          <p:cNvSpPr>
            <a:spLocks noGrp="1"/>
          </p:cNvSpPr>
          <p:nvPr>
            <p:ph type="title"/>
          </p:nvPr>
        </p:nvSpPr>
        <p:spPr>
          <a:xfrm>
            <a:off x="0" y="274638"/>
            <a:ext cx="9144000" cy="1143000"/>
          </a:xfrm>
        </p:spPr>
        <p:txBody>
          <a:bodyPr>
            <a:normAutofit/>
          </a:bodyPr>
          <a:lstStyle/>
          <a:p>
            <a:r>
              <a:rPr lang="en-US" sz="2800" u="sng" dirty="0"/>
              <a:t>OCULAR TOXICITY OF ANTIRETROVIRAL</a:t>
            </a:r>
            <a:br>
              <a:rPr lang="en-US" sz="2800" u="sng" dirty="0"/>
            </a:br>
            <a:r>
              <a:rPr lang="en-US" sz="2800" u="sng" dirty="0"/>
              <a:t>DRUGS: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pPr algn="just"/>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Oropharyngeal</a:t>
            </a:r>
            <a:r>
              <a:rPr lang="en-US" sz="2100" dirty="0">
                <a:latin typeface="Times New Roman" pitchFamily="18" charset="0"/>
                <a:cs typeface="Times New Roman" pitchFamily="18" charset="0"/>
              </a:rPr>
              <a:t> and GI diseases are common features of HIV infection. They are most frequently due to secondary infections. In addition, oral and GI lesions may occur with KS and lymphoma. </a:t>
            </a:r>
          </a:p>
          <a:p>
            <a:pPr algn="just"/>
            <a:r>
              <a:rPr lang="en-US" sz="2100" dirty="0">
                <a:latin typeface="Times New Roman" pitchFamily="18" charset="0"/>
                <a:cs typeface="Times New Roman" pitchFamily="18" charset="0"/>
              </a:rPr>
              <a:t>Oral lesions, including thrush, hairy </a:t>
            </a:r>
            <a:r>
              <a:rPr lang="en-US" sz="2100" dirty="0" err="1">
                <a:latin typeface="Times New Roman" pitchFamily="18" charset="0"/>
                <a:cs typeface="Times New Roman" pitchFamily="18" charset="0"/>
              </a:rPr>
              <a:t>leukoplakia</a:t>
            </a:r>
            <a:r>
              <a:rPr lang="en-US" sz="2100" dirty="0">
                <a:latin typeface="Times New Roman" pitchFamily="18" charset="0"/>
                <a:cs typeface="Times New Roman" pitchFamily="18" charset="0"/>
              </a:rPr>
              <a:t>, and </a:t>
            </a:r>
            <a:r>
              <a:rPr lang="en-US" sz="2100" dirty="0" err="1">
                <a:latin typeface="Times New Roman" pitchFamily="18" charset="0"/>
                <a:cs typeface="Times New Roman" pitchFamily="18" charset="0"/>
              </a:rPr>
              <a:t>aphthous</a:t>
            </a:r>
            <a:r>
              <a:rPr lang="en-US" sz="2100" dirty="0">
                <a:latin typeface="Times New Roman" pitchFamily="18" charset="0"/>
                <a:cs typeface="Times New Roman" pitchFamily="18" charset="0"/>
              </a:rPr>
              <a:t> ulcers are particularly common in patients with</a:t>
            </a:r>
            <a:r>
              <a:rPr lang="en-US" sz="2100" b="1" dirty="0">
                <a:latin typeface="Times New Roman" pitchFamily="18" charset="0"/>
                <a:cs typeface="Times New Roman" pitchFamily="18" charset="0"/>
              </a:rPr>
              <a:t> </a:t>
            </a:r>
            <a:r>
              <a:rPr lang="en-US" sz="2100" dirty="0">
                <a:latin typeface="Times New Roman" pitchFamily="18" charset="0"/>
                <a:cs typeface="Times New Roman" pitchFamily="18" charset="0"/>
              </a:rPr>
              <a:t>untreated HIV infection. Thrush, due to Candida infection, and oral hairy </a:t>
            </a:r>
            <a:r>
              <a:rPr lang="en-US" sz="2100" dirty="0" err="1">
                <a:latin typeface="Times New Roman" pitchFamily="18" charset="0"/>
                <a:cs typeface="Times New Roman" pitchFamily="18" charset="0"/>
              </a:rPr>
              <a:t>leukoplakia</a:t>
            </a:r>
            <a:r>
              <a:rPr lang="en-US" sz="2100" dirty="0">
                <a:latin typeface="Times New Roman" pitchFamily="18" charset="0"/>
                <a:cs typeface="Times New Roman" pitchFamily="18" charset="0"/>
              </a:rPr>
              <a:t>, presumed due to EBV, are usually indicative of fairly advanced immunologic decline; they generally occur in patients with CD4+ T cell counts of &lt;300/µL.</a:t>
            </a:r>
          </a:p>
          <a:p>
            <a:pPr algn="just"/>
            <a:r>
              <a:rPr lang="en-US" sz="2100" dirty="0">
                <a:latin typeface="Times New Roman" pitchFamily="18" charset="0"/>
                <a:cs typeface="Times New Roman" pitchFamily="18" charset="0"/>
              </a:rPr>
              <a:t>Thrush appears as a white, cheesy </a:t>
            </a:r>
            <a:r>
              <a:rPr lang="en-US" sz="2100" dirty="0" err="1">
                <a:latin typeface="Times New Roman" pitchFamily="18" charset="0"/>
                <a:cs typeface="Times New Roman" pitchFamily="18" charset="0"/>
              </a:rPr>
              <a:t>exudate</a:t>
            </a:r>
            <a:r>
              <a:rPr lang="en-US" sz="2100" dirty="0">
                <a:latin typeface="Times New Roman" pitchFamily="18" charset="0"/>
                <a:cs typeface="Times New Roman" pitchFamily="18" charset="0"/>
              </a:rPr>
              <a:t>, often on an </a:t>
            </a:r>
            <a:r>
              <a:rPr lang="en-US" sz="2100" dirty="0" err="1">
                <a:latin typeface="Times New Roman" pitchFamily="18" charset="0"/>
                <a:cs typeface="Times New Roman" pitchFamily="18" charset="0"/>
              </a:rPr>
              <a:t>erythematous</a:t>
            </a:r>
            <a:r>
              <a:rPr lang="en-US" sz="2100" dirty="0">
                <a:latin typeface="Times New Roman" pitchFamily="18" charset="0"/>
                <a:cs typeface="Times New Roman" pitchFamily="18" charset="0"/>
              </a:rPr>
              <a:t> mucosa in the posterior </a:t>
            </a:r>
            <a:r>
              <a:rPr lang="en-US" sz="2100" dirty="0" err="1">
                <a:latin typeface="Times New Roman" pitchFamily="18" charset="0"/>
                <a:cs typeface="Times New Roman" pitchFamily="18" charset="0"/>
              </a:rPr>
              <a:t>oropharynx</a:t>
            </a:r>
            <a:r>
              <a:rPr lang="en-US" sz="2100" dirty="0">
                <a:latin typeface="Times New Roman" pitchFamily="18" charset="0"/>
                <a:cs typeface="Times New Roman" pitchFamily="18" charset="0"/>
              </a:rPr>
              <a:t>. While most commonly seen on the soft palate, early lesions are often found along the gingival border. </a:t>
            </a:r>
          </a:p>
          <a:p>
            <a:pPr algn="just"/>
            <a:r>
              <a:rPr lang="en-US" sz="2100" dirty="0">
                <a:latin typeface="Times New Roman" pitchFamily="18" charset="0"/>
                <a:cs typeface="Times New Roman" pitchFamily="18" charset="0"/>
              </a:rPr>
              <a:t>The diagnosis is made by direct examination of a scraping for </a:t>
            </a:r>
            <a:r>
              <a:rPr lang="en-US" sz="2100" dirty="0" err="1">
                <a:latin typeface="Times New Roman" pitchFamily="18" charset="0"/>
                <a:cs typeface="Times New Roman" pitchFamily="18" charset="0"/>
              </a:rPr>
              <a:t>pseudohyphal</a:t>
            </a:r>
            <a:r>
              <a:rPr lang="en-US" sz="2100" dirty="0">
                <a:latin typeface="Times New Roman" pitchFamily="18" charset="0"/>
                <a:cs typeface="Times New Roman" pitchFamily="18" charset="0"/>
              </a:rPr>
              <a:t> elements. Culturing is of no diagnostic value, as patients with HIV infection may have a positive throat culture for Candida in the absence of thrush.</a:t>
            </a:r>
          </a:p>
          <a:p>
            <a:pPr algn="just"/>
            <a:endParaRPr lang="en-US" sz="29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1143000"/>
          </a:xfrm>
        </p:spPr>
        <p:txBody>
          <a:bodyPr>
            <a:normAutofit/>
          </a:bodyPr>
          <a:lstStyle/>
          <a:p>
            <a:r>
              <a:rPr lang="en-US" sz="3200" u="sng" dirty="0">
                <a:latin typeface="Times New Roman" pitchFamily="18" charset="0"/>
                <a:cs typeface="Times New Roman" pitchFamily="18" charset="0"/>
              </a:rPr>
              <a:t>Gastrointestinal manifestations: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25000" lnSpcReduction="20000"/>
          </a:bodyPr>
          <a:lstStyle/>
          <a:p>
            <a:pPr>
              <a:lnSpc>
                <a:spcPct val="170000"/>
              </a:lnSpc>
            </a:pPr>
            <a:r>
              <a:rPr lang="en-US" sz="5600" dirty="0"/>
              <a:t>With the frequency of cardiovascular complications seen in the HIV-infected population, appropriate preventive screening and therapeutic strategies should be implemented in order to improve the quality of life and survival in this group of individuals.</a:t>
            </a:r>
          </a:p>
          <a:p>
            <a:pPr>
              <a:lnSpc>
                <a:spcPct val="170000"/>
              </a:lnSpc>
            </a:pPr>
            <a:r>
              <a:rPr lang="en-US" sz="5600" dirty="0"/>
              <a:t>Dilated </a:t>
            </a:r>
            <a:r>
              <a:rPr lang="en-US" sz="5600" dirty="0" err="1"/>
              <a:t>cardiomyopathy</a:t>
            </a:r>
            <a:r>
              <a:rPr lang="en-US" sz="5600" dirty="0"/>
              <a:t> can be visualized and diagnosed by echocardiography and has been shown in association with increased levels of BNP.</a:t>
            </a:r>
            <a:r>
              <a:rPr lang="en-US" sz="5600" baseline="30000" dirty="0"/>
              <a:t>4</a:t>
            </a:r>
          </a:p>
          <a:p>
            <a:pPr>
              <a:lnSpc>
                <a:spcPct val="170000"/>
              </a:lnSpc>
            </a:pPr>
            <a:r>
              <a:rPr lang="en-US" sz="5600" dirty="0"/>
              <a:t>In a study by </a:t>
            </a:r>
            <a:r>
              <a:rPr lang="en-US" sz="5600" dirty="0" err="1"/>
              <a:t>Hervas</a:t>
            </a:r>
            <a:r>
              <a:rPr lang="en-US" sz="5600" dirty="0"/>
              <a:t> et al, BNP showed a positive correlation with ventricular diameter and pulmonary artery systolic pressure and may, therefore, also play a role in the identification of patients with pulmonary hypertension.</a:t>
            </a:r>
            <a:r>
              <a:rPr lang="en-US" sz="5600" baseline="30000" dirty="0"/>
              <a:t>5</a:t>
            </a:r>
            <a:endParaRPr lang="en-US" sz="5600" dirty="0"/>
          </a:p>
          <a:p>
            <a:pPr>
              <a:lnSpc>
                <a:spcPct val="170000"/>
              </a:lnSpc>
            </a:pPr>
            <a:r>
              <a:rPr lang="en-US" sz="5600" dirty="0"/>
              <a:t>As NNRTIs have shown to be potentially beneficial on lipid profiles, a NNRTI-based HAART regimen may be </a:t>
            </a:r>
            <a:r>
              <a:rPr lang="en-US" sz="5600" dirty="0" err="1"/>
              <a:t>favourable</a:t>
            </a:r>
            <a:r>
              <a:rPr lang="en-US" sz="5600" dirty="0"/>
              <a:t> in patients who have an increased cardiovascular risk.</a:t>
            </a:r>
            <a:r>
              <a:rPr lang="en-US" sz="5600" baseline="30000" dirty="0"/>
              <a:t>6</a:t>
            </a:r>
          </a:p>
          <a:p>
            <a:pPr>
              <a:lnSpc>
                <a:spcPct val="170000"/>
              </a:lnSpc>
            </a:pPr>
            <a:endParaRPr lang="en-US" sz="5600" dirty="0"/>
          </a:p>
          <a:p>
            <a:pPr>
              <a:lnSpc>
                <a:spcPct val="170000"/>
              </a:lnSpc>
            </a:pPr>
            <a:r>
              <a:rPr lang="en-US" sz="5600" dirty="0"/>
              <a:t>PI containing HAART has been associated with vascular risk factors such as </a:t>
            </a:r>
            <a:r>
              <a:rPr lang="en-US" sz="5600" dirty="0" err="1"/>
              <a:t>dyslipidaemia</a:t>
            </a:r>
            <a:r>
              <a:rPr lang="en-US" sz="5600" dirty="0"/>
              <a:t> and metabolic syndrome, and therefore all patients receiving HAART should be assessed for lipid and other metabolic abnormalities both before and at regular intervals after initiation of therapy.</a:t>
            </a:r>
            <a:endParaRPr lang="en-US" baseline="30000" dirty="0"/>
          </a:p>
          <a:p>
            <a:endParaRPr lang="en-US" baseline="30000" dirty="0"/>
          </a:p>
          <a:p>
            <a:endParaRPr lang="en-US" baseline="30000" dirty="0"/>
          </a:p>
          <a:p>
            <a:pPr>
              <a:buNone/>
            </a:pPr>
            <a:r>
              <a:rPr lang="en-US" sz="4000" dirty="0"/>
              <a:t>4 </a:t>
            </a:r>
            <a:r>
              <a:rPr lang="en-US" sz="4000" dirty="0" err="1"/>
              <a:t>Rerkpattanapipat</a:t>
            </a:r>
            <a:r>
              <a:rPr lang="en-US" sz="4000" dirty="0"/>
              <a:t>, </a:t>
            </a:r>
            <a:r>
              <a:rPr lang="en-US" sz="4000" dirty="0" err="1"/>
              <a:t>Pairoj</a:t>
            </a:r>
            <a:r>
              <a:rPr lang="en-US" sz="4000" dirty="0"/>
              <a:t> MD, </a:t>
            </a:r>
            <a:r>
              <a:rPr lang="en-US" sz="4000" dirty="0" err="1"/>
              <a:t>Wongpraparut</a:t>
            </a:r>
            <a:r>
              <a:rPr lang="en-US" sz="4000" dirty="0"/>
              <a:t>, </a:t>
            </a:r>
            <a:r>
              <a:rPr lang="fr-FR" sz="4000" dirty="0"/>
              <a:t> </a:t>
            </a:r>
            <a:r>
              <a:rPr lang="fr-FR" sz="4000" dirty="0" err="1"/>
              <a:t>Nattawut</a:t>
            </a:r>
            <a:r>
              <a:rPr lang="fr-FR" sz="4000" dirty="0"/>
              <a:t> MD, et al. </a:t>
            </a:r>
            <a:r>
              <a:rPr lang="fr-FR" sz="4000" dirty="0" err="1"/>
              <a:t>Cardiac</a:t>
            </a:r>
            <a:r>
              <a:rPr lang="fr-FR" sz="4000" dirty="0"/>
              <a:t> Manifestations of </a:t>
            </a:r>
            <a:r>
              <a:rPr lang="en-US" sz="4000" dirty="0"/>
              <a:t>Acquired Immunodeficiency Syndrome. </a:t>
            </a:r>
            <a:r>
              <a:rPr lang="en-US" sz="4000" i="1" dirty="0"/>
              <a:t>Arch Internal Med. 2000; 160(5):602-608.</a:t>
            </a:r>
          </a:p>
          <a:p>
            <a:pPr>
              <a:buNone/>
            </a:pPr>
            <a:r>
              <a:rPr lang="pt-BR" sz="4000" dirty="0"/>
              <a:t>5. Hervas I, Osca J, Perez-Pastor J. </a:t>
            </a:r>
            <a:r>
              <a:rPr lang="en-US" sz="4000" dirty="0" err="1"/>
              <a:t>Radioimmunometric</a:t>
            </a:r>
            <a:r>
              <a:rPr lang="en-US" sz="4000" dirty="0"/>
              <a:t> assay of </a:t>
            </a:r>
            <a:r>
              <a:rPr lang="en-US" sz="4000" dirty="0" err="1"/>
              <a:t>natriuretic</a:t>
            </a:r>
            <a:r>
              <a:rPr lang="en-US" sz="4000" dirty="0"/>
              <a:t> peptide type-B (BNP) in heart failure. </a:t>
            </a:r>
            <a:r>
              <a:rPr lang="en-US" sz="4000" i="1" dirty="0" err="1"/>
              <a:t>Nucl</a:t>
            </a:r>
            <a:r>
              <a:rPr lang="en-US" sz="4000" i="1" dirty="0"/>
              <a:t> Med Communications </a:t>
            </a:r>
            <a:r>
              <a:rPr lang="en-US" sz="4000" dirty="0"/>
              <a:t>2003;  24(1):61-69.</a:t>
            </a:r>
          </a:p>
          <a:p>
            <a:pPr>
              <a:buNone/>
            </a:pPr>
            <a:r>
              <a:rPr lang="en-US" sz="4000" dirty="0"/>
              <a:t>6.Van </a:t>
            </a:r>
            <a:r>
              <a:rPr lang="en-US" sz="4000" dirty="0" err="1"/>
              <a:t>der</a:t>
            </a:r>
            <a:r>
              <a:rPr lang="en-US" sz="4000" dirty="0"/>
              <a:t> </a:t>
            </a:r>
            <a:r>
              <a:rPr lang="en-US" sz="4000" dirty="0" err="1"/>
              <a:t>Valk</a:t>
            </a:r>
            <a:r>
              <a:rPr lang="en-US" sz="4000" dirty="0"/>
              <a:t> M, Reiss P. Lipid profiles associated with antiretroviral drug choices. </a:t>
            </a:r>
            <a:r>
              <a:rPr lang="en-US" sz="4000" i="1" dirty="0" err="1"/>
              <a:t>Curr</a:t>
            </a:r>
            <a:r>
              <a:rPr lang="en-US" sz="4000" i="1" dirty="0"/>
              <a:t> </a:t>
            </a:r>
            <a:r>
              <a:rPr lang="en-US" sz="4000" i="1" dirty="0" err="1"/>
              <a:t>Opin</a:t>
            </a:r>
            <a:r>
              <a:rPr lang="en-US" sz="4000" i="1" dirty="0"/>
              <a:t> Infect Dis. </a:t>
            </a:r>
            <a:r>
              <a:rPr lang="en-US" sz="4000" dirty="0"/>
              <a:t>2003 Feb; 16(1):19-23.</a:t>
            </a:r>
          </a:p>
          <a:p>
            <a:pPr>
              <a:buNone/>
            </a:pPr>
            <a:endParaRPr lang="en-US" sz="1400" dirty="0"/>
          </a:p>
          <a:p>
            <a:endParaRPr lang="en-US" dirty="0"/>
          </a:p>
          <a:p>
            <a:endParaRPr lang="en-US" dirty="0"/>
          </a:p>
        </p:txBody>
      </p:sp>
      <p:sp>
        <p:nvSpPr>
          <p:cNvPr id="2" name="Title 1"/>
          <p:cNvSpPr>
            <a:spLocks noGrp="1"/>
          </p:cNvSpPr>
          <p:nvPr>
            <p:ph type="title"/>
          </p:nvPr>
        </p:nvSpPr>
        <p:spPr>
          <a:xfrm>
            <a:off x="0" y="0"/>
            <a:ext cx="9144000" cy="990600"/>
          </a:xfrm>
        </p:spPr>
        <p:txBody>
          <a:bodyPr>
            <a:normAutofit/>
          </a:bodyPr>
          <a:lstStyle/>
          <a:p>
            <a:r>
              <a:rPr lang="en-US" sz="2800" u="sng" dirty="0"/>
              <a:t>RISK STRATIFICATION FOR HIV-INFECTED</a:t>
            </a:r>
            <a:br>
              <a:rPr lang="en-US" sz="2800" u="sng" dirty="0"/>
            </a:br>
            <a:r>
              <a:rPr lang="en-US" sz="2800" u="sng" dirty="0"/>
              <a:t>PATIENTS: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algn="just"/>
            <a:r>
              <a:rPr lang="en-US" sz="1800" dirty="0">
                <a:latin typeface="Times New Roman" pitchFamily="18" charset="0"/>
                <a:cs typeface="Times New Roman" pitchFamily="18" charset="0"/>
              </a:rPr>
              <a:t>Oral hairy </a:t>
            </a:r>
            <a:r>
              <a:rPr lang="en-US" sz="1800" dirty="0" err="1">
                <a:latin typeface="Times New Roman" pitchFamily="18" charset="0"/>
                <a:cs typeface="Times New Roman" pitchFamily="18" charset="0"/>
              </a:rPr>
              <a:t>leukoplakia</a:t>
            </a:r>
            <a:r>
              <a:rPr lang="en-US" sz="1800" dirty="0">
                <a:latin typeface="Times New Roman" pitchFamily="18" charset="0"/>
                <a:cs typeface="Times New Roman" pitchFamily="18" charset="0"/>
              </a:rPr>
              <a:t> presents as white, </a:t>
            </a:r>
            <a:r>
              <a:rPr lang="en-US" sz="1800" dirty="0" err="1">
                <a:latin typeface="Times New Roman" pitchFamily="18" charset="0"/>
                <a:cs typeface="Times New Roman" pitchFamily="18" charset="0"/>
              </a:rPr>
              <a:t>frondlike</a:t>
            </a:r>
            <a:r>
              <a:rPr lang="en-US" sz="1800" dirty="0">
                <a:latin typeface="Times New Roman" pitchFamily="18" charset="0"/>
                <a:cs typeface="Times New Roman" pitchFamily="18" charset="0"/>
              </a:rPr>
              <a:t> lesions, generally along the lateral borders of the tongue and sometimes on the adjacent </a:t>
            </a:r>
            <a:r>
              <a:rPr lang="en-US" sz="1800" dirty="0" err="1">
                <a:latin typeface="Times New Roman" pitchFamily="18" charset="0"/>
                <a:cs typeface="Times New Roman" pitchFamily="18" charset="0"/>
              </a:rPr>
              <a:t>buccal</a:t>
            </a:r>
            <a:r>
              <a:rPr lang="en-US" sz="1800" dirty="0">
                <a:latin typeface="Times New Roman" pitchFamily="18" charset="0"/>
                <a:cs typeface="Times New Roman" pitchFamily="18" charset="0"/>
              </a:rPr>
              <a:t> mucosa . Despite its name, oral hairy </a:t>
            </a:r>
            <a:r>
              <a:rPr lang="en-US" sz="1800" dirty="0" err="1">
                <a:latin typeface="Times New Roman" pitchFamily="18" charset="0"/>
                <a:cs typeface="Times New Roman" pitchFamily="18" charset="0"/>
              </a:rPr>
              <a:t>leukoplakia</a:t>
            </a:r>
            <a:r>
              <a:rPr lang="en-US" sz="1800" dirty="0">
                <a:latin typeface="Times New Roman" pitchFamily="18" charset="0"/>
                <a:cs typeface="Times New Roman" pitchFamily="18" charset="0"/>
              </a:rPr>
              <a:t> is not considered a premalignant condition. Lesions are associated with florid replication of EBV. </a:t>
            </a:r>
          </a:p>
          <a:p>
            <a:pPr algn="just"/>
            <a:r>
              <a:rPr lang="en-US" sz="1800" dirty="0">
                <a:latin typeface="Times New Roman" pitchFamily="18" charset="0"/>
                <a:cs typeface="Times New Roman" pitchFamily="18" charset="0"/>
              </a:rPr>
              <a:t>While usually  more disconcerting as a sign of HIV-associated immunodeficiency than a clinical problem in need of treatment, severe cases have been reported to respond to topical </a:t>
            </a:r>
            <a:r>
              <a:rPr lang="en-US" sz="1800" dirty="0" err="1">
                <a:latin typeface="Times New Roman" pitchFamily="18" charset="0"/>
                <a:cs typeface="Times New Roman" pitchFamily="18" charset="0"/>
              </a:rPr>
              <a:t>podophyllin</a:t>
            </a:r>
            <a:r>
              <a:rPr lang="en-US" sz="1800" dirty="0">
                <a:latin typeface="Times New Roman" pitchFamily="18" charset="0"/>
                <a:cs typeface="Times New Roman" pitchFamily="18" charset="0"/>
              </a:rPr>
              <a:t> or systemic therapy with anti-</a:t>
            </a:r>
            <a:r>
              <a:rPr lang="en-US" sz="1800" dirty="0" err="1">
                <a:latin typeface="Times New Roman" pitchFamily="18" charset="0"/>
                <a:cs typeface="Times New Roman" pitchFamily="18" charset="0"/>
              </a:rPr>
              <a:t>herpesvirus</a:t>
            </a:r>
            <a:r>
              <a:rPr lang="en-US" sz="1800" dirty="0">
                <a:latin typeface="Times New Roman" pitchFamily="18" charset="0"/>
                <a:cs typeface="Times New Roman" pitchFamily="18" charset="0"/>
              </a:rPr>
              <a:t> agents.</a:t>
            </a:r>
            <a:endParaRPr lang="en-US" sz="1800" dirty="0"/>
          </a:p>
          <a:p>
            <a:r>
              <a:rPr lang="en-US" sz="1800" dirty="0">
                <a:latin typeface="Times New Roman" pitchFamily="18" charset="0"/>
                <a:cs typeface="Times New Roman" pitchFamily="18" charset="0"/>
              </a:rPr>
              <a:t>These lesions are of unknown etiology and can be quite painful and interfere with swallowing. Topical anesthetics provide immediate symptomatic relief of short duration. </a:t>
            </a:r>
          </a:p>
          <a:p>
            <a:r>
              <a:rPr lang="en-US" sz="1800" dirty="0">
                <a:latin typeface="Times New Roman" pitchFamily="18" charset="0"/>
                <a:cs typeface="Times New Roman" pitchFamily="18" charset="0"/>
              </a:rPr>
              <a:t>The fact that thalidomide is an effective treatment for this condition suggests that the pathogenesis may involve the action of tissue-destructive cytokines.</a:t>
            </a:r>
          </a:p>
          <a:p>
            <a:r>
              <a:rPr lang="en-US" sz="1800" dirty="0">
                <a:latin typeface="Times New Roman" pitchFamily="18" charset="0"/>
                <a:cs typeface="Times New Roman" pitchFamily="18" charset="0"/>
              </a:rPr>
              <a:t>Palatal, </a:t>
            </a:r>
            <a:r>
              <a:rPr lang="en-US" sz="1800" dirty="0" err="1">
                <a:latin typeface="Times New Roman" pitchFamily="18" charset="0"/>
                <a:cs typeface="Times New Roman" pitchFamily="18" charset="0"/>
              </a:rPr>
              <a:t>glossal</a:t>
            </a:r>
            <a:r>
              <a:rPr lang="en-US" sz="1800" dirty="0">
                <a:latin typeface="Times New Roman" pitchFamily="18" charset="0"/>
                <a:cs typeface="Times New Roman" pitchFamily="18" charset="0"/>
              </a:rPr>
              <a:t>, or gingival ulcers may also result from </a:t>
            </a:r>
            <a:r>
              <a:rPr lang="en-US" sz="1800" dirty="0" err="1">
                <a:latin typeface="Times New Roman" pitchFamily="18" charset="0"/>
                <a:cs typeface="Times New Roman" pitchFamily="18" charset="0"/>
              </a:rPr>
              <a:t>cryptococcal</a:t>
            </a:r>
            <a:r>
              <a:rPr lang="en-US" sz="1800" dirty="0">
                <a:latin typeface="Times New Roman" pitchFamily="18" charset="0"/>
                <a:cs typeface="Times New Roman" pitchFamily="18" charset="0"/>
              </a:rPr>
              <a:t> disease or </a:t>
            </a:r>
            <a:r>
              <a:rPr lang="en-US" sz="1800" dirty="0" err="1">
                <a:latin typeface="Times New Roman" pitchFamily="18" charset="0"/>
                <a:cs typeface="Times New Roman" pitchFamily="18" charset="0"/>
              </a:rPr>
              <a:t>histoplasmosis</a:t>
            </a:r>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914400"/>
          </a:xfrm>
        </p:spPr>
        <p:txBody>
          <a:bodyPr/>
          <a:lstStyle/>
          <a:p>
            <a:pPr algn="l"/>
            <a:r>
              <a:rPr lang="en-US" dirty="0" err="1"/>
              <a:t>Contd</a:t>
            </a:r>
            <a:r>
              <a:rPr lang="en-US" dirty="0"/>
              <a: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1800" dirty="0" err="1">
                <a:latin typeface="Times New Roman" pitchFamily="18" charset="0"/>
                <a:cs typeface="Times New Roman" pitchFamily="18" charset="0"/>
              </a:rPr>
              <a:t>Esophagitis</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 may present with </a:t>
            </a:r>
            <a:r>
              <a:rPr lang="en-US" sz="1800" b="1" dirty="0" err="1">
                <a:latin typeface="Times New Roman" pitchFamily="18" charset="0"/>
                <a:cs typeface="Times New Roman" pitchFamily="18" charset="0"/>
              </a:rPr>
              <a:t>odynophagia</a:t>
            </a:r>
            <a:r>
              <a:rPr lang="en-US" sz="1800" b="1" dirty="0">
                <a:latin typeface="Times New Roman" pitchFamily="18" charset="0"/>
                <a:cs typeface="Times New Roman" pitchFamily="18" charset="0"/>
              </a:rPr>
              <a:t> and </a:t>
            </a:r>
            <a:r>
              <a:rPr lang="en-US" sz="1800" dirty="0" err="1">
                <a:latin typeface="Times New Roman" pitchFamily="18" charset="0"/>
                <a:cs typeface="Times New Roman" pitchFamily="18" charset="0"/>
              </a:rPr>
              <a:t>retrosternal</a:t>
            </a:r>
            <a:r>
              <a:rPr lang="en-US" sz="1800" dirty="0">
                <a:latin typeface="Times New Roman" pitchFamily="18" charset="0"/>
                <a:cs typeface="Times New Roman" pitchFamily="18" charset="0"/>
              </a:rPr>
              <a:t> pain.</a:t>
            </a:r>
          </a:p>
          <a:p>
            <a:r>
              <a:rPr lang="en-US" sz="1800" dirty="0">
                <a:latin typeface="Times New Roman" pitchFamily="18" charset="0"/>
                <a:cs typeface="Times New Roman" pitchFamily="18" charset="0"/>
              </a:rPr>
              <a:t> Upper endoscopy is generally required to make an accurate diagnosis. </a:t>
            </a:r>
          </a:p>
          <a:p>
            <a:r>
              <a:rPr lang="en-US" sz="1800" dirty="0" err="1">
                <a:latin typeface="Times New Roman" pitchFamily="18" charset="0"/>
                <a:cs typeface="Times New Roman" pitchFamily="18" charset="0"/>
              </a:rPr>
              <a:t>Esophagitis</a:t>
            </a:r>
            <a:r>
              <a:rPr lang="en-US" sz="1800" dirty="0">
                <a:latin typeface="Times New Roman" pitchFamily="18" charset="0"/>
                <a:cs typeface="Times New Roman" pitchFamily="18" charset="0"/>
              </a:rPr>
              <a:t> may be due to Candida, CMV, or HSV. While CMV tends to be associated with a single large ulcer, HSV infection is more often associated with multiple small ulcers. The esophagus may also be the site of KS and lymphoma. </a:t>
            </a:r>
          </a:p>
          <a:p>
            <a:r>
              <a:rPr lang="en-US" sz="1800" dirty="0">
                <a:latin typeface="Times New Roman" pitchFamily="18" charset="0"/>
                <a:cs typeface="Times New Roman" pitchFamily="18" charset="0"/>
              </a:rPr>
              <a:t>Like the oral mucosa, the esophageal mucosa may have large, painful ulcers of unclear etiology that may respond to thalidomide. While </a:t>
            </a:r>
            <a:r>
              <a:rPr lang="en-US" sz="1800" dirty="0" err="1">
                <a:latin typeface="Times New Roman" pitchFamily="18" charset="0"/>
                <a:cs typeface="Times New Roman" pitchFamily="18" charset="0"/>
              </a:rPr>
              <a:t>achlorhydria</a:t>
            </a:r>
            <a:r>
              <a:rPr lang="en-US" sz="1800" dirty="0">
                <a:latin typeface="Times New Roman" pitchFamily="18" charset="0"/>
                <a:cs typeface="Times New Roman" pitchFamily="18" charset="0"/>
              </a:rPr>
              <a:t> is a common problem in patients with HIV infection, other gastric problems are generally rare.</a:t>
            </a:r>
          </a:p>
          <a:p>
            <a:r>
              <a:rPr lang="en-US" sz="1800" dirty="0">
                <a:latin typeface="Times New Roman" pitchFamily="18" charset="0"/>
                <a:cs typeface="Times New Roman" pitchFamily="18" charset="0"/>
              </a:rPr>
              <a:t>Among the </a:t>
            </a:r>
            <a:r>
              <a:rPr lang="en-US" sz="1800" dirty="0" err="1">
                <a:latin typeface="Times New Roman" pitchFamily="18" charset="0"/>
                <a:cs typeface="Times New Roman" pitchFamily="18" charset="0"/>
              </a:rPr>
              <a:t>neoplastic</a:t>
            </a:r>
            <a:r>
              <a:rPr lang="en-US" sz="1800" dirty="0">
                <a:latin typeface="Times New Roman" pitchFamily="18" charset="0"/>
                <a:cs typeface="Times New Roman" pitchFamily="18" charset="0"/>
              </a:rPr>
              <a:t> conditions involving the stomach are KS and lymphoma. </a:t>
            </a:r>
          </a:p>
          <a:p>
            <a:r>
              <a:rPr lang="en-US" sz="1800" dirty="0">
                <a:latin typeface="Times New Roman" pitchFamily="18" charset="0"/>
                <a:cs typeface="Times New Roman" pitchFamily="18" charset="0"/>
              </a:rPr>
              <a:t>Infections of the small and large intestine leading to </a:t>
            </a:r>
            <a:r>
              <a:rPr lang="en-US" sz="1800" dirty="0" err="1">
                <a:latin typeface="Times New Roman" pitchFamily="18" charset="0"/>
                <a:cs typeface="Times New Roman" pitchFamily="18" charset="0"/>
              </a:rPr>
              <a:t>diarrhea,abdominal</a:t>
            </a:r>
            <a:r>
              <a:rPr lang="en-US" sz="1800" dirty="0">
                <a:latin typeface="Times New Roman" pitchFamily="18" charset="0"/>
                <a:cs typeface="Times New Roman" pitchFamily="18" charset="0"/>
              </a:rPr>
              <a:t> pain, and occasionally fever are among the most significant GI problems in HIV-infected patients. </a:t>
            </a:r>
          </a:p>
          <a:p>
            <a:r>
              <a:rPr lang="en-US" sz="1800" dirty="0">
                <a:latin typeface="Times New Roman" pitchFamily="18" charset="0"/>
                <a:cs typeface="Times New Roman" pitchFamily="18" charset="0"/>
              </a:rPr>
              <a:t>They include infections with bacteria, protozoa, and viruses.</a:t>
            </a:r>
          </a:p>
        </p:txBody>
      </p:sp>
      <p:sp>
        <p:nvSpPr>
          <p:cNvPr id="2" name="Title 1"/>
          <p:cNvSpPr>
            <a:spLocks noGrp="1"/>
          </p:cNvSpPr>
          <p:nvPr>
            <p:ph type="title"/>
          </p:nvPr>
        </p:nvSpPr>
        <p:spPr>
          <a:xfrm>
            <a:off x="0" y="0"/>
            <a:ext cx="9144000" cy="1066800"/>
          </a:xfrm>
        </p:spPr>
        <p:txBody>
          <a:bodyPr/>
          <a:lstStyle/>
          <a:p>
            <a:pPr algn="l"/>
            <a:r>
              <a:rPr lang="en-US" dirty="0" err="1"/>
              <a:t>Contd</a:t>
            </a:r>
            <a:r>
              <a:rPr lang="en-US" dirty="0"/>
              <a: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sz="1800" dirty="0">
                <a:latin typeface="Times New Roman" pitchFamily="18" charset="0"/>
                <a:cs typeface="Times New Roman" pitchFamily="18" charset="0"/>
              </a:rPr>
              <a:t>Bacteria may be responsible for secondary infections of the GI tract. Infections with enteric pathogens such as Salmonella, </a:t>
            </a:r>
            <a:r>
              <a:rPr lang="en-US" sz="1800" dirty="0" err="1">
                <a:latin typeface="Times New Roman" pitchFamily="18" charset="0"/>
                <a:cs typeface="Times New Roman" pitchFamily="18" charset="0"/>
              </a:rPr>
              <a:t>Shigella</a:t>
            </a:r>
            <a:r>
              <a:rPr lang="en-US" sz="1800" dirty="0">
                <a:latin typeface="Times New Roman" pitchFamily="18" charset="0"/>
                <a:cs typeface="Times New Roman" pitchFamily="18" charset="0"/>
              </a:rPr>
              <a:t>, and Campylobacter are more common in men who have sex with men and are often more severe and more apt to relapse in patients with HIV infection. </a:t>
            </a:r>
          </a:p>
          <a:p>
            <a:r>
              <a:rPr lang="en-US" sz="1800" dirty="0">
                <a:latin typeface="Times New Roman" pitchFamily="18" charset="0"/>
                <a:cs typeface="Times New Roman" pitchFamily="18" charset="0"/>
              </a:rPr>
              <a:t>Patients with untreated HIV have approximately a 20-fold increased risk of infection with </a:t>
            </a:r>
            <a:r>
              <a:rPr lang="en-US" sz="1800" dirty="0" err="1">
                <a:latin typeface="Times New Roman" pitchFamily="18" charset="0"/>
                <a:cs typeface="Times New Roman" pitchFamily="18" charset="0"/>
              </a:rPr>
              <a:t>S.typhimurium</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They may present with a variety of nonspecific symptoms including fever, anorexia, fatigue, and malaise of several weeks’ duration.</a:t>
            </a:r>
          </a:p>
          <a:p>
            <a:r>
              <a:rPr lang="en-US" sz="1800" dirty="0">
                <a:latin typeface="Times New Roman" pitchFamily="18" charset="0"/>
                <a:cs typeface="Times New Roman" pitchFamily="18" charset="0"/>
              </a:rPr>
              <a:t>Diarrhea is common but may be absent. Diagnosis is made by culture of blood and stool. </a:t>
            </a:r>
          </a:p>
          <a:p>
            <a:r>
              <a:rPr lang="en-US" sz="1800" dirty="0">
                <a:latin typeface="Times New Roman" pitchFamily="18" charset="0"/>
                <a:cs typeface="Times New Roman" pitchFamily="18" charset="0"/>
              </a:rPr>
              <a:t>Long-term therapy with ciprofloxacin is the recommended treatment. </a:t>
            </a:r>
          </a:p>
          <a:p>
            <a:r>
              <a:rPr lang="en-US" sz="1800" dirty="0">
                <a:latin typeface="Times New Roman" pitchFamily="18" charset="0"/>
                <a:cs typeface="Times New Roman" pitchFamily="18" charset="0"/>
              </a:rPr>
              <a:t>HIV-infected patients also have an increased incidence of S. </a:t>
            </a:r>
            <a:r>
              <a:rPr lang="en-US" sz="1800" dirty="0" err="1">
                <a:latin typeface="Times New Roman" pitchFamily="18" charset="0"/>
                <a:cs typeface="Times New Roman" pitchFamily="18" charset="0"/>
              </a:rPr>
              <a:t>typhi</a:t>
            </a:r>
            <a:r>
              <a:rPr lang="en-US" sz="1800" dirty="0">
                <a:latin typeface="Times New Roman" pitchFamily="18" charset="0"/>
                <a:cs typeface="Times New Roman" pitchFamily="18" charset="0"/>
              </a:rPr>
              <a:t> infection in areas of the world where typhoid is a problem. </a:t>
            </a:r>
          </a:p>
          <a:p>
            <a:r>
              <a:rPr lang="en-US" sz="1800" dirty="0" err="1">
                <a:latin typeface="Times New Roman" pitchFamily="18" charset="0"/>
                <a:cs typeface="Times New Roman" pitchFamily="18" charset="0"/>
              </a:rPr>
              <a:t>Shigella</a:t>
            </a:r>
            <a:r>
              <a:rPr lang="en-US" sz="1800" dirty="0">
                <a:latin typeface="Times New Roman" pitchFamily="18" charset="0"/>
                <a:cs typeface="Times New Roman" pitchFamily="18" charset="0"/>
              </a:rPr>
              <a:t> spp., particularly S. </a:t>
            </a:r>
            <a:r>
              <a:rPr lang="en-US" sz="1800" dirty="0" err="1">
                <a:latin typeface="Times New Roman" pitchFamily="18" charset="0"/>
                <a:cs typeface="Times New Roman" pitchFamily="18" charset="0"/>
              </a:rPr>
              <a:t>flexneri</a:t>
            </a:r>
            <a:r>
              <a:rPr lang="en-US" sz="1800" dirty="0">
                <a:latin typeface="Times New Roman" pitchFamily="18" charset="0"/>
                <a:cs typeface="Times New Roman" pitchFamily="18" charset="0"/>
              </a:rPr>
              <a:t>, can cause severe intestinal disease in HIV-infected individuals. Up to 50% of patients will develop </a:t>
            </a:r>
            <a:r>
              <a:rPr lang="en-US" sz="1800" dirty="0" err="1">
                <a:latin typeface="Times New Roman" pitchFamily="18" charset="0"/>
                <a:cs typeface="Times New Roman" pitchFamily="18" charset="0"/>
              </a:rPr>
              <a:t>bacteremia</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Campylobacter infections occur with an increased frequency in patients with HIV infection. While C. </a:t>
            </a:r>
            <a:r>
              <a:rPr lang="en-US" sz="1800" dirty="0" err="1">
                <a:latin typeface="Times New Roman" pitchFamily="18" charset="0"/>
                <a:cs typeface="Times New Roman" pitchFamily="18" charset="0"/>
              </a:rPr>
              <a:t>jejuni</a:t>
            </a:r>
            <a:r>
              <a:rPr lang="en-US" sz="1800" dirty="0">
                <a:latin typeface="Times New Roman" pitchFamily="18" charset="0"/>
                <a:cs typeface="Times New Roman" pitchFamily="18" charset="0"/>
              </a:rPr>
              <a:t> is the strain most frequently isolated, infections with many other strains have been reported.</a:t>
            </a:r>
          </a:p>
          <a:p>
            <a:endParaRPr lang="en-US" dirty="0"/>
          </a:p>
          <a:p>
            <a:endParaRPr lang="en-US" dirty="0"/>
          </a:p>
          <a:p>
            <a:endParaRPr lang="en-US" dirty="0"/>
          </a:p>
        </p:txBody>
      </p:sp>
      <p:sp>
        <p:nvSpPr>
          <p:cNvPr id="2" name="Title 1"/>
          <p:cNvSpPr>
            <a:spLocks noGrp="1"/>
          </p:cNvSpPr>
          <p:nvPr>
            <p:ph type="title"/>
          </p:nvPr>
        </p:nvSpPr>
        <p:spPr>
          <a:xfrm>
            <a:off x="0" y="0"/>
            <a:ext cx="9144000" cy="914400"/>
          </a:xfrm>
        </p:spPr>
        <p:txBody>
          <a:bodyPr>
            <a:normAutofit/>
          </a:bodyPr>
          <a:lstStyle/>
          <a:p>
            <a:pPr algn="l"/>
            <a:r>
              <a:rPr lang="en-US" dirty="0" err="1"/>
              <a:t>Contd</a:t>
            </a:r>
            <a:r>
              <a:rPr lang="en-US" dirty="0"/>
              <a: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1900" dirty="0">
                <a:latin typeface="Times New Roman" pitchFamily="18" charset="0"/>
                <a:cs typeface="Times New Roman" pitchFamily="18" charset="0"/>
              </a:rPr>
              <a:t> Infection may also present as </a:t>
            </a:r>
            <a:r>
              <a:rPr lang="en-US" sz="1900" dirty="0" err="1">
                <a:latin typeface="Times New Roman" pitchFamily="18" charset="0"/>
                <a:cs typeface="Times New Roman" pitchFamily="18" charset="0"/>
              </a:rPr>
              <a:t>proctitis</a:t>
            </a:r>
            <a:r>
              <a:rPr lang="en-US" sz="1900" dirty="0">
                <a:latin typeface="Times New Roman" pitchFamily="18" charset="0"/>
                <a:cs typeface="Times New Roman" pitchFamily="18" charset="0"/>
              </a:rPr>
              <a:t>. Stool examination reveals the presence of fecal leukocytes. Systemic infection can occur, with up to 10% of infected patients exhibiting </a:t>
            </a:r>
            <a:r>
              <a:rPr lang="en-US" sz="1900" dirty="0" err="1">
                <a:latin typeface="Times New Roman" pitchFamily="18" charset="0"/>
                <a:cs typeface="Times New Roman" pitchFamily="18" charset="0"/>
              </a:rPr>
              <a:t>bacteremia</a:t>
            </a:r>
            <a:r>
              <a:rPr lang="en-US" sz="1900" dirty="0">
                <a:latin typeface="Times New Roman" pitchFamily="18" charset="0"/>
                <a:cs typeface="Times New Roman" pitchFamily="18" charset="0"/>
              </a:rPr>
              <a:t>.</a:t>
            </a:r>
          </a:p>
          <a:p>
            <a:r>
              <a:rPr lang="en-US" sz="1900" dirty="0">
                <a:latin typeface="Times New Roman" pitchFamily="18" charset="0"/>
                <a:cs typeface="Times New Roman" pitchFamily="18" charset="0"/>
              </a:rPr>
              <a:t> Most strains are sensitive to erythromycin. Abdominal pain and diarrhea may be seen with MAC infection</a:t>
            </a:r>
          </a:p>
          <a:p>
            <a:r>
              <a:rPr lang="en-US" sz="1900" dirty="0">
                <a:latin typeface="Times New Roman" pitchFamily="18" charset="0"/>
                <a:cs typeface="Times New Roman" pitchFamily="18" charset="0"/>
              </a:rPr>
              <a:t>Fungal infections may also be a cause of diarrhea in patients with HIV infection. </a:t>
            </a:r>
          </a:p>
          <a:p>
            <a:r>
              <a:rPr lang="en-US" sz="1900" dirty="0" err="1">
                <a:latin typeface="Times New Roman" pitchFamily="18" charset="0"/>
                <a:cs typeface="Times New Roman" pitchFamily="18" charset="0"/>
              </a:rPr>
              <a:t>Histoplasmosis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coccidioidomycosis</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penicilliosis</a:t>
            </a:r>
            <a:r>
              <a:rPr lang="en-US" sz="1900" dirty="0">
                <a:latin typeface="Times New Roman" pitchFamily="18" charset="0"/>
                <a:cs typeface="Times New Roman" pitchFamily="18" charset="0"/>
              </a:rPr>
              <a:t> have all been identified as a cause of fever and diarrhea in patients with HIV infection. </a:t>
            </a:r>
          </a:p>
          <a:p>
            <a:r>
              <a:rPr lang="en-US" sz="1900" dirty="0">
                <a:latin typeface="Times New Roman" pitchFamily="18" charset="0"/>
                <a:cs typeface="Times New Roman" pitchFamily="18" charset="0"/>
              </a:rPr>
              <a:t>Peritonitis has been seen with C. </a:t>
            </a:r>
            <a:r>
              <a:rPr lang="en-US" sz="1900" dirty="0" err="1">
                <a:latin typeface="Times New Roman" pitchFamily="18" charset="0"/>
                <a:cs typeface="Times New Roman" pitchFamily="18" charset="0"/>
              </a:rPr>
              <a:t>immitis</a:t>
            </a:r>
            <a:r>
              <a:rPr lang="en-US" sz="1900" dirty="0">
                <a:latin typeface="Times New Roman" pitchFamily="18" charset="0"/>
                <a:cs typeface="Times New Roman" pitchFamily="18" charset="0"/>
              </a:rPr>
              <a:t>.</a:t>
            </a:r>
          </a:p>
          <a:p>
            <a:r>
              <a:rPr lang="en-US" sz="1900" dirty="0" err="1">
                <a:latin typeface="Times New Roman" pitchFamily="18" charset="0"/>
                <a:cs typeface="Times New Roman" pitchFamily="18" charset="0"/>
              </a:rPr>
              <a:t>Cryptosporidia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microsporidia</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Isospora</a:t>
            </a:r>
            <a:r>
              <a:rPr lang="en-US" sz="1900" dirty="0">
                <a:latin typeface="Times New Roman" pitchFamily="18" charset="0"/>
                <a:cs typeface="Times New Roman" pitchFamily="18" charset="0"/>
              </a:rPr>
              <a:t> belli </a:t>
            </a:r>
            <a:r>
              <a:rPr lang="en-US" sz="1900" b="1" dirty="0">
                <a:latin typeface="Times New Roman" pitchFamily="18" charset="0"/>
                <a:cs typeface="Times New Roman" pitchFamily="18" charset="0"/>
              </a:rPr>
              <a:t> are </a:t>
            </a:r>
            <a:r>
              <a:rPr lang="en-US" sz="1900" dirty="0">
                <a:latin typeface="Times New Roman" pitchFamily="18" charset="0"/>
                <a:cs typeface="Times New Roman" pitchFamily="18" charset="0"/>
              </a:rPr>
              <a:t>the most common opportunistic protozoa that infect the GI tract and cause diarrhea in HIV-infected patients.</a:t>
            </a:r>
          </a:p>
          <a:p>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Cryptosporidial</a:t>
            </a:r>
            <a:r>
              <a:rPr lang="en-US" sz="1900" dirty="0">
                <a:latin typeface="Times New Roman" pitchFamily="18" charset="0"/>
                <a:cs typeface="Times New Roman" pitchFamily="18" charset="0"/>
              </a:rPr>
              <a:t>  infection may present in a variety of ways, ranging from a self-limited or  intermittent diarrheal illness in patients in the early stages of HIV  infection to a severe, life-threatening diarrhea in severely </a:t>
            </a:r>
            <a:r>
              <a:rPr lang="en-US" sz="1900" dirty="0" err="1">
                <a:latin typeface="Times New Roman" pitchFamily="18" charset="0"/>
                <a:cs typeface="Times New Roman" pitchFamily="18" charset="0"/>
              </a:rPr>
              <a:t>immuno</a:t>
            </a:r>
            <a:endParaRPr lang="en-US" sz="1900" dirty="0">
              <a:latin typeface="Times New Roman" pitchFamily="18" charset="0"/>
              <a:cs typeface="Times New Roman" pitchFamily="18" charset="0"/>
            </a:endParaRPr>
          </a:p>
          <a:p>
            <a:pPr>
              <a:buNone/>
            </a:pPr>
            <a:r>
              <a:rPr lang="en-US" sz="1900" dirty="0">
                <a:latin typeface="Times New Roman" pitchFamily="18" charset="0"/>
                <a:cs typeface="Times New Roman" pitchFamily="18" charset="0"/>
              </a:rPr>
              <a:t>	deficient individuals.</a:t>
            </a:r>
          </a:p>
          <a:p>
            <a:pPr>
              <a:buNone/>
            </a:pPr>
            <a:endParaRPr lang="en-US" dirty="0"/>
          </a:p>
        </p:txBody>
      </p:sp>
      <p:sp>
        <p:nvSpPr>
          <p:cNvPr id="2" name="Title 1"/>
          <p:cNvSpPr>
            <a:spLocks noGrp="1"/>
          </p:cNvSpPr>
          <p:nvPr>
            <p:ph type="title"/>
          </p:nvPr>
        </p:nvSpPr>
        <p:spPr>
          <a:xfrm>
            <a:off x="0" y="0"/>
            <a:ext cx="9144000" cy="1143000"/>
          </a:xfrm>
        </p:spPr>
        <p:txBody>
          <a:bodyPr/>
          <a:lstStyle/>
          <a:p>
            <a:pPr algn="l"/>
            <a:r>
              <a:rPr lang="en-US" dirty="0" err="1"/>
              <a:t>Contd</a:t>
            </a:r>
            <a:r>
              <a:rPr lang="en-US" dirty="0"/>
              <a: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Autofit/>
          </a:bodyPr>
          <a:lstStyle/>
          <a:p>
            <a:r>
              <a:rPr lang="en-US" sz="1800" dirty="0">
                <a:latin typeface="Times New Roman" pitchFamily="18" charset="0"/>
                <a:cs typeface="Times New Roman" pitchFamily="18" charset="0"/>
              </a:rPr>
              <a:t> In patients with untreated HIV infection and CD4+ T cell counts of &lt;300/µL, the incidence of cryptosporidiosis is ~1% per year. In 75% of cases the diarrhea is accompanied by </a:t>
            </a:r>
            <a:r>
              <a:rPr lang="en-US" sz="1800" dirty="0" err="1">
                <a:latin typeface="Times New Roman" pitchFamily="18" charset="0"/>
                <a:cs typeface="Times New Roman" pitchFamily="18" charset="0"/>
              </a:rPr>
              <a:t>crampy</a:t>
            </a:r>
            <a:r>
              <a:rPr lang="en-US" sz="1800" dirty="0">
                <a:latin typeface="Times New Roman" pitchFamily="18" charset="0"/>
                <a:cs typeface="Times New Roman" pitchFamily="18" charset="0"/>
              </a:rPr>
              <a:t> abdominal pain, and 25% of patients have nausea and/or vomiting.</a:t>
            </a:r>
          </a:p>
          <a:p>
            <a:r>
              <a:rPr lang="en-US" sz="1800" dirty="0" err="1">
                <a:latin typeface="Times New Roman" pitchFamily="18" charset="0"/>
                <a:cs typeface="Times New Roman" pitchFamily="18" charset="0"/>
              </a:rPr>
              <a:t>Cryptosporidia</a:t>
            </a:r>
            <a:r>
              <a:rPr lang="en-US" sz="1800" dirty="0">
                <a:latin typeface="Times New Roman" pitchFamily="18" charset="0"/>
                <a:cs typeface="Times New Roman" pitchFamily="18" charset="0"/>
              </a:rPr>
              <a:t> may also cause </a:t>
            </a:r>
            <a:r>
              <a:rPr lang="en-US" sz="1800" dirty="0" err="1">
                <a:latin typeface="Times New Roman" pitchFamily="18" charset="0"/>
                <a:cs typeface="Times New Roman" pitchFamily="18" charset="0"/>
              </a:rPr>
              <a:t>biliary</a:t>
            </a:r>
            <a:r>
              <a:rPr lang="en-US" sz="1800" dirty="0">
                <a:latin typeface="Times New Roman" pitchFamily="18" charset="0"/>
                <a:cs typeface="Times New Roman" pitchFamily="18" charset="0"/>
              </a:rPr>
              <a:t> tract disease in the HIV-infected patient, leading to </a:t>
            </a:r>
            <a:r>
              <a:rPr lang="en-US" sz="1800" dirty="0" err="1">
                <a:latin typeface="Times New Roman" pitchFamily="18" charset="0"/>
                <a:cs typeface="Times New Roman" pitchFamily="18" charset="0"/>
              </a:rPr>
              <a:t>cholecystitis</a:t>
            </a:r>
            <a:r>
              <a:rPr lang="en-US" sz="1800" dirty="0">
                <a:latin typeface="Times New Roman" pitchFamily="18" charset="0"/>
                <a:cs typeface="Times New Roman" pitchFamily="18" charset="0"/>
              </a:rPr>
              <a:t> with or without accompanying </a:t>
            </a:r>
            <a:r>
              <a:rPr lang="en-US" sz="1800" dirty="0" err="1">
                <a:latin typeface="Times New Roman" pitchFamily="18" charset="0"/>
                <a:cs typeface="Times New Roman" pitchFamily="18" charset="0"/>
              </a:rPr>
              <a:t>cholangitis</a:t>
            </a:r>
            <a:r>
              <a:rPr lang="en-US" sz="1800" dirty="0">
                <a:latin typeface="Times New Roman" pitchFamily="18" charset="0"/>
                <a:cs typeface="Times New Roman" pitchFamily="18" charset="0"/>
              </a:rPr>
              <a:t> and pancreatitis secondary to papillary </a:t>
            </a:r>
            <a:r>
              <a:rPr lang="en-US" sz="1800" dirty="0" err="1">
                <a:latin typeface="Times New Roman" pitchFamily="18" charset="0"/>
                <a:cs typeface="Times New Roman" pitchFamily="18" charset="0"/>
              </a:rPr>
              <a:t>stenosis</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The diagnosis of </a:t>
            </a:r>
            <a:r>
              <a:rPr lang="en-US" sz="1800" dirty="0" err="1">
                <a:latin typeface="Times New Roman" pitchFamily="18" charset="0"/>
                <a:cs typeface="Times New Roman" pitchFamily="18" charset="0"/>
              </a:rPr>
              <a:t>cryptosporidial</a:t>
            </a:r>
            <a:r>
              <a:rPr lang="en-US" sz="1800" dirty="0">
                <a:latin typeface="Times New Roman" pitchFamily="18" charset="0"/>
                <a:cs typeface="Times New Roman" pitchFamily="18" charset="0"/>
              </a:rPr>
              <a:t> diarrhea is made by stool examination or</a:t>
            </a:r>
          </a:p>
          <a:p>
            <a:pPr>
              <a:buNone/>
            </a:pPr>
            <a:r>
              <a:rPr lang="en-US" sz="1800" dirty="0">
                <a:latin typeface="Times New Roman" pitchFamily="18" charset="0"/>
                <a:cs typeface="Times New Roman" pitchFamily="18" charset="0"/>
              </a:rPr>
              <a:t>	biopsy of the small intestine. The diarrhea is </a:t>
            </a:r>
            <a:r>
              <a:rPr lang="en-US" sz="1800" dirty="0" err="1">
                <a:latin typeface="Times New Roman" pitchFamily="18" charset="0"/>
                <a:cs typeface="Times New Roman" pitchFamily="18" charset="0"/>
              </a:rPr>
              <a:t>noninflammatory</a:t>
            </a:r>
            <a:r>
              <a:rPr lang="en-US" sz="1800" dirty="0">
                <a:latin typeface="Times New Roman" pitchFamily="18" charset="0"/>
                <a:cs typeface="Times New Roman" pitchFamily="18" charset="0"/>
              </a:rPr>
              <a:t>, and the characteristic finding is the presence of </a:t>
            </a:r>
            <a:r>
              <a:rPr lang="en-US" sz="1800" dirty="0" err="1">
                <a:latin typeface="Times New Roman" pitchFamily="18" charset="0"/>
                <a:cs typeface="Times New Roman" pitchFamily="18" charset="0"/>
              </a:rPr>
              <a:t>oocysts</a:t>
            </a:r>
            <a:r>
              <a:rPr lang="en-US" sz="1800" dirty="0">
                <a:latin typeface="Times New Roman" pitchFamily="18" charset="0"/>
                <a:cs typeface="Times New Roman" pitchFamily="18" charset="0"/>
              </a:rPr>
              <a:t> that stain with acid-fast dyes.</a:t>
            </a:r>
          </a:p>
          <a:p>
            <a:r>
              <a:rPr lang="en-US" sz="1800" dirty="0">
                <a:latin typeface="Times New Roman" pitchFamily="18" charset="0"/>
                <a:cs typeface="Times New Roman" pitchFamily="18" charset="0"/>
              </a:rPr>
              <a:t>Therapy is predominantly supportive, and marked improvements have been reported in the setting of effective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Treatment with up to 2000 mg/d of </a:t>
            </a:r>
            <a:r>
              <a:rPr lang="en-US" sz="1800" dirty="0" err="1">
                <a:latin typeface="Times New Roman" pitchFamily="18" charset="0"/>
                <a:cs typeface="Times New Roman" pitchFamily="18" charset="0"/>
              </a:rPr>
              <a:t>nitazoxanide</a:t>
            </a:r>
            <a:r>
              <a:rPr lang="en-US" sz="1800" dirty="0">
                <a:latin typeface="Times New Roman" pitchFamily="18" charset="0"/>
                <a:cs typeface="Times New Roman" pitchFamily="18" charset="0"/>
              </a:rPr>
              <a:t> (NTZ) is associated with improvement in symptoms or a decrease in shedding of organisms in about half of patients.</a:t>
            </a:r>
          </a:p>
          <a:p>
            <a:r>
              <a:rPr lang="en-US" sz="1800" dirty="0">
                <a:latin typeface="Times New Roman" pitchFamily="18" charset="0"/>
                <a:cs typeface="Times New Roman" pitchFamily="18" charset="0"/>
              </a:rPr>
              <a:t> Its overall role in the management of this condition remains unclear. Patients can minimize their risk of developing cryptosporidiosis by avoiding contact with human and animal feces, by not drinking untreated water from lakes or rivers, and by not eating raw shellfish.</a:t>
            </a:r>
          </a:p>
        </p:txBody>
      </p:sp>
      <p:sp>
        <p:nvSpPr>
          <p:cNvPr id="2" name="Title 1"/>
          <p:cNvSpPr>
            <a:spLocks noGrp="1"/>
          </p:cNvSpPr>
          <p:nvPr>
            <p:ph type="title"/>
          </p:nvPr>
        </p:nvSpPr>
        <p:spPr>
          <a:xfrm>
            <a:off x="0" y="0"/>
            <a:ext cx="9144000" cy="914400"/>
          </a:xfrm>
        </p:spPr>
        <p:txBody>
          <a:bodyPr>
            <a:normAutofit/>
          </a:bodyPr>
          <a:lstStyle/>
          <a:p>
            <a:pPr algn="l"/>
            <a:r>
              <a:rPr lang="en-US" dirty="0" err="1"/>
              <a:t>Contd</a:t>
            </a:r>
            <a:r>
              <a:rPr lang="en-US" dirty="0"/>
              <a: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92500" lnSpcReduction="10000"/>
          </a:bodyPr>
          <a:lstStyle/>
          <a:p>
            <a:r>
              <a:rPr lang="en-US" sz="2300" dirty="0" err="1">
                <a:latin typeface="Times New Roman" pitchFamily="18" charset="0"/>
                <a:cs typeface="Times New Roman" pitchFamily="18" charset="0"/>
              </a:rPr>
              <a:t>Microsporidia</a:t>
            </a:r>
            <a:r>
              <a:rPr lang="en-US" sz="2300" dirty="0">
                <a:latin typeface="Times New Roman" pitchFamily="18" charset="0"/>
                <a:cs typeface="Times New Roman" pitchFamily="18" charset="0"/>
              </a:rPr>
              <a:t> are small, unicellular, obligate intracellular parasites that reside in the cytoplasm of enteric cells </a:t>
            </a:r>
            <a:r>
              <a:rPr lang="en-US" sz="2300" b="1" dirty="0">
                <a:latin typeface="Times New Roman" pitchFamily="18" charset="0"/>
                <a:cs typeface="Times New Roman" pitchFamily="18" charset="0"/>
              </a:rPr>
              <a:t>.</a:t>
            </a:r>
          </a:p>
          <a:p>
            <a:r>
              <a:rPr lang="en-US" sz="2300" b="1" dirty="0">
                <a:latin typeface="Times New Roman" pitchFamily="18" charset="0"/>
                <a:cs typeface="Times New Roman" pitchFamily="18" charset="0"/>
              </a:rPr>
              <a:t> The main species </a:t>
            </a:r>
            <a:r>
              <a:rPr lang="en-US" sz="2300" dirty="0">
                <a:latin typeface="Times New Roman" pitchFamily="18" charset="0"/>
                <a:cs typeface="Times New Roman" pitchFamily="18" charset="0"/>
              </a:rPr>
              <a:t>causing disease in humans is </a:t>
            </a:r>
            <a:r>
              <a:rPr lang="en-US" sz="2300" dirty="0" err="1">
                <a:latin typeface="Times New Roman" pitchFamily="18" charset="0"/>
                <a:cs typeface="Times New Roman" pitchFamily="18" charset="0"/>
              </a:rPr>
              <a:t>Enterocytozoon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bieneusi</a:t>
            </a:r>
            <a:r>
              <a:rPr lang="en-US" sz="2300" dirty="0">
                <a:latin typeface="Times New Roman" pitchFamily="18" charset="0"/>
                <a:cs typeface="Times New Roman" pitchFamily="18" charset="0"/>
              </a:rPr>
              <a:t>. </a:t>
            </a:r>
          </a:p>
          <a:p>
            <a:r>
              <a:rPr lang="en-US" sz="2300" dirty="0">
                <a:latin typeface="Times New Roman" pitchFamily="18" charset="0"/>
                <a:cs typeface="Times New Roman" pitchFamily="18" charset="0"/>
              </a:rPr>
              <a:t>The clinical manifestations are similar to those described for </a:t>
            </a:r>
            <a:r>
              <a:rPr lang="en-US" sz="2300" dirty="0" err="1">
                <a:latin typeface="Times New Roman" pitchFamily="18" charset="0"/>
                <a:cs typeface="Times New Roman" pitchFamily="18" charset="0"/>
              </a:rPr>
              <a:t>cryptosporidia</a:t>
            </a:r>
            <a:r>
              <a:rPr lang="en-US" sz="2300" dirty="0">
                <a:latin typeface="Times New Roman" pitchFamily="18" charset="0"/>
                <a:cs typeface="Times New Roman" pitchFamily="18" charset="0"/>
              </a:rPr>
              <a:t> and include abdominal pain, </a:t>
            </a:r>
            <a:r>
              <a:rPr lang="en-US" sz="2300" dirty="0" err="1">
                <a:latin typeface="Times New Roman" pitchFamily="18" charset="0"/>
                <a:cs typeface="Times New Roman" pitchFamily="18" charset="0"/>
              </a:rPr>
              <a:t>malabsorption</a:t>
            </a:r>
            <a:r>
              <a:rPr lang="en-US" sz="2300" dirty="0">
                <a:latin typeface="Times New Roman" pitchFamily="18" charset="0"/>
                <a:cs typeface="Times New Roman" pitchFamily="18" charset="0"/>
              </a:rPr>
              <a:t>, diarrhea, and </a:t>
            </a:r>
            <a:r>
              <a:rPr lang="en-US" sz="2300" dirty="0" err="1">
                <a:latin typeface="Times New Roman" pitchFamily="18" charset="0"/>
                <a:cs typeface="Times New Roman" pitchFamily="18" charset="0"/>
              </a:rPr>
              <a:t>cholangitis</a:t>
            </a:r>
            <a:r>
              <a:rPr lang="en-US" sz="2300" dirty="0">
                <a:latin typeface="Times New Roman" pitchFamily="18" charset="0"/>
                <a:cs typeface="Times New Roman" pitchFamily="18" charset="0"/>
              </a:rPr>
              <a:t>. </a:t>
            </a:r>
          </a:p>
          <a:p>
            <a:r>
              <a:rPr lang="en-US" sz="2300" dirty="0">
                <a:latin typeface="Times New Roman" pitchFamily="18" charset="0"/>
                <a:cs typeface="Times New Roman" pitchFamily="18" charset="0"/>
              </a:rPr>
              <a:t>The small size of the organism may make it difficult to detect; however, with the use of </a:t>
            </a:r>
            <a:r>
              <a:rPr lang="en-US" sz="2300" dirty="0" err="1">
                <a:latin typeface="Times New Roman" pitchFamily="18" charset="0"/>
                <a:cs typeface="Times New Roman" pitchFamily="18" charset="0"/>
              </a:rPr>
              <a:t>chromotrope</a:t>
            </a:r>
            <a:r>
              <a:rPr lang="en-US" sz="2300" dirty="0">
                <a:latin typeface="Times New Roman" pitchFamily="18" charset="0"/>
                <a:cs typeface="Times New Roman" pitchFamily="18" charset="0"/>
              </a:rPr>
              <a:t>-based stains, organisms can be identified in stool samples by light microscopy.</a:t>
            </a:r>
          </a:p>
          <a:p>
            <a:r>
              <a:rPr lang="en-US" sz="2300" dirty="0">
                <a:latin typeface="Times New Roman" pitchFamily="18" charset="0"/>
                <a:cs typeface="Times New Roman" pitchFamily="18" charset="0"/>
              </a:rPr>
              <a:t> Definitive diagnosis generally depends on electron-microscopic examination of a stool specimen, intestinal aspirate, or intestinal biopsy specimen. </a:t>
            </a:r>
          </a:p>
          <a:p>
            <a:r>
              <a:rPr lang="en-US" sz="2300" dirty="0">
                <a:latin typeface="Times New Roman" pitchFamily="18" charset="0"/>
                <a:cs typeface="Times New Roman" pitchFamily="18" charset="0"/>
              </a:rPr>
              <a:t>In contrast to </a:t>
            </a:r>
            <a:r>
              <a:rPr lang="en-US" sz="2300" dirty="0" err="1">
                <a:latin typeface="Times New Roman" pitchFamily="18" charset="0"/>
                <a:cs typeface="Times New Roman" pitchFamily="18" charset="0"/>
              </a:rPr>
              <a:t>cryptosporidia,microsporidia</a:t>
            </a:r>
            <a:r>
              <a:rPr lang="en-US" sz="2300" dirty="0">
                <a:latin typeface="Times New Roman" pitchFamily="18" charset="0"/>
                <a:cs typeface="Times New Roman" pitchFamily="18" charset="0"/>
              </a:rPr>
              <a:t> have been noted in a variety of </a:t>
            </a:r>
            <a:r>
              <a:rPr lang="en-US" sz="2300" dirty="0" err="1">
                <a:latin typeface="Times New Roman" pitchFamily="18" charset="0"/>
                <a:cs typeface="Times New Roman" pitchFamily="18" charset="0"/>
              </a:rPr>
              <a:t>extraintestinal</a:t>
            </a:r>
            <a:r>
              <a:rPr lang="en-US" sz="2300" dirty="0">
                <a:latin typeface="Times New Roman" pitchFamily="18" charset="0"/>
                <a:cs typeface="Times New Roman" pitchFamily="18" charset="0"/>
              </a:rPr>
              <a:t> locations, including the eye, brain, sinuses, muscle, and liver, and they have been associated with conjunctivitis and hepatitis. </a:t>
            </a:r>
          </a:p>
          <a:p>
            <a:r>
              <a:rPr lang="en-US" sz="2300" dirty="0">
                <a:latin typeface="Times New Roman" pitchFamily="18" charset="0"/>
                <a:cs typeface="Times New Roman" pitchFamily="18" charset="0"/>
              </a:rPr>
              <a:t>The most effective way to deal with </a:t>
            </a:r>
            <a:r>
              <a:rPr lang="en-US" sz="2300" dirty="0" err="1">
                <a:latin typeface="Times New Roman" pitchFamily="18" charset="0"/>
                <a:cs typeface="Times New Roman" pitchFamily="18" charset="0"/>
              </a:rPr>
              <a:t>microsporidia</a:t>
            </a:r>
            <a:r>
              <a:rPr lang="en-US" sz="2300" dirty="0">
                <a:latin typeface="Times New Roman" pitchFamily="18" charset="0"/>
                <a:cs typeface="Times New Roman" pitchFamily="18" charset="0"/>
              </a:rPr>
              <a:t> in a patient with HIV infection is to restore the immune system by treating the HIV infection with </a:t>
            </a:r>
            <a:r>
              <a:rPr lang="en-US" sz="2300" dirty="0" err="1">
                <a:latin typeface="Times New Roman" pitchFamily="18" charset="0"/>
                <a:cs typeface="Times New Roman" pitchFamily="18" charset="0"/>
              </a:rPr>
              <a:t>cART</a:t>
            </a:r>
            <a:r>
              <a:rPr lang="en-US" sz="2300" dirty="0">
                <a:latin typeface="Times New Roman" pitchFamily="18" charset="0"/>
                <a:cs typeface="Times New Roman" pitchFamily="18" charset="0"/>
              </a:rPr>
              <a:t>.</a:t>
            </a:r>
          </a:p>
          <a:p>
            <a:r>
              <a:rPr lang="en-US" sz="2300" dirty="0" err="1">
                <a:latin typeface="Times New Roman" pitchFamily="18" charset="0"/>
                <a:cs typeface="Times New Roman" pitchFamily="18" charset="0"/>
              </a:rPr>
              <a:t>Albendazole</a:t>
            </a:r>
            <a:r>
              <a:rPr lang="en-US" sz="2300" dirty="0">
                <a:latin typeface="Times New Roman" pitchFamily="18" charset="0"/>
                <a:cs typeface="Times New Roman" pitchFamily="18" charset="0"/>
              </a:rPr>
              <a:t>, 400 mg bid, has been reported to be of benefit in some</a:t>
            </a:r>
          </a:p>
          <a:p>
            <a:pPr>
              <a:buNone/>
            </a:pPr>
            <a:r>
              <a:rPr lang="en-US" sz="2300" dirty="0">
                <a:latin typeface="Times New Roman" pitchFamily="18" charset="0"/>
                <a:cs typeface="Times New Roman" pitchFamily="18" charset="0"/>
              </a:rPr>
              <a:t>	patients.</a:t>
            </a:r>
          </a:p>
          <a:p>
            <a:endParaRPr lang="en-US" dirty="0"/>
          </a:p>
        </p:txBody>
      </p:sp>
      <p:sp>
        <p:nvSpPr>
          <p:cNvPr id="2" name="Title 1"/>
          <p:cNvSpPr>
            <a:spLocks noGrp="1"/>
          </p:cNvSpPr>
          <p:nvPr>
            <p:ph type="title"/>
          </p:nvPr>
        </p:nvSpPr>
        <p:spPr>
          <a:xfrm>
            <a:off x="0" y="0"/>
            <a:ext cx="9144000" cy="914400"/>
          </a:xfrm>
        </p:spPr>
        <p:txBody>
          <a:bodyPr/>
          <a:lstStyle/>
          <a:p>
            <a:pPr algn="l"/>
            <a:r>
              <a:rPr lang="en-US" dirty="0" err="1"/>
              <a:t>Contd</a:t>
            </a:r>
            <a:r>
              <a:rPr lang="en-US" dirty="0"/>
              <a: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fontScale="77500" lnSpcReduction="20000"/>
          </a:bodyPr>
          <a:lstStyle/>
          <a:p>
            <a:r>
              <a:rPr lang="en-US" sz="2600" dirty="0">
                <a:latin typeface="Times New Roman" pitchFamily="18" charset="0"/>
                <a:cs typeface="Times New Roman" pitchFamily="18" charset="0"/>
              </a:rPr>
              <a:t>I. belli is a coccidian parasite </a:t>
            </a:r>
            <a:r>
              <a:rPr lang="en-US" sz="2600" b="1" dirty="0">
                <a:latin typeface="Times New Roman" pitchFamily="18" charset="0"/>
                <a:cs typeface="Times New Roman" pitchFamily="18" charset="0"/>
              </a:rPr>
              <a:t> most commonly found as </a:t>
            </a:r>
            <a:r>
              <a:rPr lang="en-US" sz="2600" dirty="0">
                <a:latin typeface="Times New Roman" pitchFamily="18" charset="0"/>
                <a:cs typeface="Times New Roman" pitchFamily="18" charset="0"/>
              </a:rPr>
              <a:t>a cause of diarrhea in patients from tropical and subtropical regions.</a:t>
            </a:r>
          </a:p>
          <a:p>
            <a:r>
              <a:rPr lang="en-US" sz="2600" dirty="0">
                <a:latin typeface="Times New Roman" pitchFamily="18" charset="0"/>
                <a:cs typeface="Times New Roman" pitchFamily="18" charset="0"/>
              </a:rPr>
              <a:t>Its cysts appear in the stool as large, acid-fast structures that can be differentiated from those of </a:t>
            </a:r>
            <a:r>
              <a:rPr lang="en-US" sz="2600" dirty="0" err="1">
                <a:latin typeface="Times New Roman" pitchFamily="18" charset="0"/>
                <a:cs typeface="Times New Roman" pitchFamily="18" charset="0"/>
              </a:rPr>
              <a:t>cryptosporidia</a:t>
            </a:r>
            <a:r>
              <a:rPr lang="en-US" sz="2600" dirty="0">
                <a:latin typeface="Times New Roman" pitchFamily="18" charset="0"/>
                <a:cs typeface="Times New Roman" pitchFamily="18" charset="0"/>
              </a:rPr>
              <a:t> on the basis of size, shape, and number of </a:t>
            </a:r>
            <a:r>
              <a:rPr lang="en-US" sz="2600" dirty="0" err="1">
                <a:latin typeface="Times New Roman" pitchFamily="18" charset="0"/>
                <a:cs typeface="Times New Roman" pitchFamily="18" charset="0"/>
              </a:rPr>
              <a:t>sporocysts</a:t>
            </a:r>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 The clinical syndromes of </a:t>
            </a:r>
            <a:r>
              <a:rPr lang="en-US" sz="2600" dirty="0" err="1">
                <a:latin typeface="Times New Roman" pitchFamily="18" charset="0"/>
                <a:cs typeface="Times New Roman" pitchFamily="18" charset="0"/>
              </a:rPr>
              <a:t>Isospora</a:t>
            </a:r>
            <a:r>
              <a:rPr lang="en-US" sz="2600" dirty="0">
                <a:latin typeface="Times New Roman" pitchFamily="18" charset="0"/>
                <a:cs typeface="Times New Roman" pitchFamily="18" charset="0"/>
              </a:rPr>
              <a:t> infection are identical to those caused by </a:t>
            </a:r>
            <a:r>
              <a:rPr lang="en-US" sz="2600" dirty="0" err="1">
                <a:latin typeface="Times New Roman" pitchFamily="18" charset="0"/>
                <a:cs typeface="Times New Roman" pitchFamily="18" charset="0"/>
              </a:rPr>
              <a:t>cryptosporidia</a:t>
            </a:r>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The important </a:t>
            </a:r>
            <a:r>
              <a:rPr lang="en-US" sz="2600" dirty="0" err="1">
                <a:latin typeface="Times New Roman" pitchFamily="18" charset="0"/>
                <a:cs typeface="Times New Roman" pitchFamily="18" charset="0"/>
              </a:rPr>
              <a:t>distinctionis</a:t>
            </a:r>
            <a:r>
              <a:rPr lang="en-US" sz="2600" dirty="0">
                <a:latin typeface="Times New Roman" pitchFamily="18" charset="0"/>
                <a:cs typeface="Times New Roman" pitchFamily="18" charset="0"/>
              </a:rPr>
              <a:t> that infection with </a:t>
            </a:r>
            <a:r>
              <a:rPr lang="en-US" sz="2600" dirty="0" err="1">
                <a:latin typeface="Times New Roman" pitchFamily="18" charset="0"/>
                <a:cs typeface="Times New Roman" pitchFamily="18" charset="0"/>
              </a:rPr>
              <a:t>Isospora</a:t>
            </a:r>
            <a:r>
              <a:rPr lang="en-US" sz="2600" dirty="0">
                <a:latin typeface="Times New Roman" pitchFamily="18" charset="0"/>
                <a:cs typeface="Times New Roman" pitchFamily="18" charset="0"/>
              </a:rPr>
              <a:t> is generally relatively easy to treat with TMP/SMX. While relapses are common, a thrice-weekly regimen of</a:t>
            </a:r>
          </a:p>
          <a:p>
            <a:r>
              <a:rPr lang="en-US" sz="2600" dirty="0">
                <a:latin typeface="Times New Roman" pitchFamily="18" charset="0"/>
                <a:cs typeface="Times New Roman" pitchFamily="18" charset="0"/>
              </a:rPr>
              <a:t>TMP/SMX appears adequate to prevent recurrence.</a:t>
            </a:r>
          </a:p>
          <a:p>
            <a:r>
              <a:rPr lang="en-US" sz="2600" dirty="0">
                <a:latin typeface="Times New Roman" pitchFamily="18" charset="0"/>
                <a:cs typeface="Times New Roman" pitchFamily="18" charset="0"/>
              </a:rPr>
              <a:t>In addition to disease caused by specific secondary </a:t>
            </a:r>
            <a:r>
              <a:rPr lang="en-US" sz="2600" dirty="0" err="1">
                <a:latin typeface="Times New Roman" pitchFamily="18" charset="0"/>
                <a:cs typeface="Times New Roman" pitchFamily="18" charset="0"/>
              </a:rPr>
              <a:t>infections,patients</a:t>
            </a:r>
            <a:r>
              <a:rPr lang="en-US" sz="2600" dirty="0">
                <a:latin typeface="Times New Roman" pitchFamily="18" charset="0"/>
                <a:cs typeface="Times New Roman" pitchFamily="18" charset="0"/>
              </a:rPr>
              <a:t> with HIV infection may also experience a chronic diarrheal syndrome for which no etiologic agent other than HIV can be identified.</a:t>
            </a:r>
          </a:p>
          <a:p>
            <a:r>
              <a:rPr lang="en-US" sz="2600" dirty="0">
                <a:latin typeface="Times New Roman" pitchFamily="18" charset="0"/>
                <a:cs typeface="Times New Roman" pitchFamily="18" charset="0"/>
              </a:rPr>
              <a:t>This entity is referred to as AIDS </a:t>
            </a:r>
            <a:r>
              <a:rPr lang="en-US" sz="2600" dirty="0" err="1">
                <a:latin typeface="Times New Roman" pitchFamily="18" charset="0"/>
                <a:cs typeface="Times New Roman" pitchFamily="18" charset="0"/>
              </a:rPr>
              <a:t>enteropathy</a:t>
            </a:r>
            <a:r>
              <a:rPr lang="en-US" sz="2600" dirty="0">
                <a:latin typeface="Times New Roman" pitchFamily="18" charset="0"/>
                <a:cs typeface="Times New Roman" pitchFamily="18" charset="0"/>
              </a:rPr>
              <a:t> or HIV </a:t>
            </a:r>
            <a:r>
              <a:rPr lang="en-US" sz="2600" dirty="0" err="1">
                <a:latin typeface="Times New Roman" pitchFamily="18" charset="0"/>
                <a:cs typeface="Times New Roman" pitchFamily="18" charset="0"/>
              </a:rPr>
              <a:t>enteropathy</a:t>
            </a:r>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It is most likely a direct result of HIV infection in the  GI tract.</a:t>
            </a:r>
          </a:p>
          <a:p>
            <a:pPr>
              <a:buNone/>
            </a:pPr>
            <a:endParaRPr lang="en-US" sz="2600" dirty="0">
              <a:latin typeface="Times New Roman" pitchFamily="18" charset="0"/>
              <a:cs typeface="Times New Roman" pitchFamily="18" charset="0"/>
            </a:endParaRPr>
          </a:p>
          <a:p>
            <a:r>
              <a:rPr lang="en-US" sz="2600" dirty="0" err="1">
                <a:latin typeface="Times New Roman" pitchFamily="18" charset="0"/>
                <a:cs typeface="Times New Roman" pitchFamily="18" charset="0"/>
              </a:rPr>
              <a:t>Histologic</a:t>
            </a:r>
            <a:r>
              <a:rPr lang="en-US" sz="2600" dirty="0">
                <a:latin typeface="Times New Roman" pitchFamily="18" charset="0"/>
                <a:cs typeface="Times New Roman" pitchFamily="18" charset="0"/>
              </a:rPr>
              <a:t> examination of the small bowel in these patients reveals low-grade mucosal atrophy with a decrease in mitotic figures, suggesting a </a:t>
            </a:r>
            <a:r>
              <a:rPr lang="en-US" sz="2600" dirty="0" err="1">
                <a:latin typeface="Times New Roman" pitchFamily="18" charset="0"/>
                <a:cs typeface="Times New Roman" pitchFamily="18" charset="0"/>
              </a:rPr>
              <a:t>hyporegenerative</a:t>
            </a:r>
            <a:r>
              <a:rPr lang="en-US" sz="2600" dirty="0">
                <a:latin typeface="Times New Roman" pitchFamily="18" charset="0"/>
                <a:cs typeface="Times New Roman" pitchFamily="18" charset="0"/>
              </a:rPr>
              <a:t> state.</a:t>
            </a:r>
          </a:p>
          <a:p>
            <a:r>
              <a:rPr lang="en-US" sz="2600" dirty="0">
                <a:latin typeface="Times New Roman" pitchFamily="18" charset="0"/>
                <a:cs typeface="Times New Roman" pitchFamily="18" charset="0"/>
              </a:rPr>
              <a:t>Patients often have decreased or absent small-bowel lactase and </a:t>
            </a:r>
            <a:r>
              <a:rPr lang="en-US" sz="2600" dirty="0" err="1">
                <a:latin typeface="Times New Roman" pitchFamily="18" charset="0"/>
                <a:cs typeface="Times New Roman" pitchFamily="18" charset="0"/>
              </a:rPr>
              <a:t>malabsorption</a:t>
            </a:r>
            <a:r>
              <a:rPr lang="en-US" sz="2600" dirty="0">
                <a:latin typeface="Times New Roman" pitchFamily="18" charset="0"/>
                <a:cs typeface="Times New Roman" pitchFamily="18" charset="0"/>
              </a:rPr>
              <a:t> with accompanying weight loss.</a:t>
            </a:r>
          </a:p>
          <a:p>
            <a:endParaRPr lang="en-US" dirty="0"/>
          </a:p>
        </p:txBody>
      </p:sp>
      <p:sp>
        <p:nvSpPr>
          <p:cNvPr id="2" name="Title 1"/>
          <p:cNvSpPr>
            <a:spLocks noGrp="1"/>
          </p:cNvSpPr>
          <p:nvPr>
            <p:ph type="title"/>
          </p:nvPr>
        </p:nvSpPr>
        <p:spPr>
          <a:xfrm>
            <a:off x="0" y="0"/>
            <a:ext cx="9144000" cy="838200"/>
          </a:xfrm>
        </p:spPr>
        <p:txBody>
          <a:bodyPr>
            <a:normAutofit/>
          </a:bodyPr>
          <a:lstStyle/>
          <a:p>
            <a:pPr algn="l"/>
            <a:r>
              <a:rPr lang="en-US" dirty="0" err="1"/>
              <a:t>Contd</a:t>
            </a:r>
            <a:r>
              <a:rPr lang="en-US" dirty="0"/>
              <a: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8-07-25 (4).png"/>
          <p:cNvPicPr>
            <a:picLocks noGrp="1" noChangeAspect="1"/>
          </p:cNvPicPr>
          <p:nvPr>
            <p:ph idx="1"/>
          </p:nvPr>
        </p:nvPicPr>
        <p:blipFill>
          <a:blip r:embed="rId2" cstate="print"/>
          <a:stretch>
            <a:fillRect/>
          </a:stretch>
        </p:blipFill>
        <p:spPr>
          <a:xfrm>
            <a:off x="1981200" y="838200"/>
            <a:ext cx="5257799" cy="5029200"/>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rmAutofit/>
          </a:bodyPr>
          <a:lstStyle/>
          <a:p>
            <a:r>
              <a:rPr lang="en-US" sz="1800" dirty="0">
                <a:latin typeface="Times New Roman" pitchFamily="18" charset="0"/>
                <a:cs typeface="Times New Roman" pitchFamily="18" charset="0"/>
              </a:rPr>
              <a:t> Diseases of the </a:t>
            </a:r>
            <a:r>
              <a:rPr lang="en-US" sz="1800" dirty="0" err="1">
                <a:latin typeface="Times New Roman" pitchFamily="18" charset="0"/>
                <a:cs typeface="Times New Roman" pitchFamily="18" charset="0"/>
              </a:rPr>
              <a:t>hepatobiliary</a:t>
            </a:r>
            <a:r>
              <a:rPr lang="en-US" sz="1800" dirty="0">
                <a:latin typeface="Times New Roman" pitchFamily="18" charset="0"/>
                <a:cs typeface="Times New Roman" pitchFamily="18" charset="0"/>
              </a:rPr>
              <a:t> system are a major problem in patients with HIV infection. </a:t>
            </a:r>
          </a:p>
          <a:p>
            <a:r>
              <a:rPr lang="en-US" sz="1800" dirty="0">
                <a:latin typeface="Times New Roman" pitchFamily="18" charset="0"/>
                <a:cs typeface="Times New Roman" pitchFamily="18" charset="0"/>
              </a:rPr>
              <a:t>It has been estimated that approximately 15% of the deaths of patients with HIV infection are related to liver disease. While this is predominantly a reflection of the problems encountered in the setting of co-infection with hepatitis B or C, it is also a reflection of the hepatic injury, ranging from hepatic </a:t>
            </a:r>
            <a:r>
              <a:rPr lang="en-US" sz="1800" dirty="0" err="1">
                <a:latin typeface="Times New Roman" pitchFamily="18" charset="0"/>
                <a:cs typeface="Times New Roman" pitchFamily="18" charset="0"/>
              </a:rPr>
              <a:t>steatosis</a:t>
            </a:r>
            <a:r>
              <a:rPr lang="en-US" sz="1800" dirty="0">
                <a:latin typeface="Times New Roman" pitchFamily="18" charset="0"/>
                <a:cs typeface="Times New Roman" pitchFamily="18" charset="0"/>
              </a:rPr>
              <a:t> to hypersensitivity reactions to immune reconstitution, that can be seen in the context of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The prevalence of co-infection with HIV and hepatitis viruses varies by geographic region. Among IV drug users with HIV infection, rates of HCV infection range from 70% to 95%.</a:t>
            </a:r>
          </a:p>
          <a:p>
            <a:r>
              <a:rPr lang="en-US" sz="1800" dirty="0">
                <a:latin typeface="Times New Roman" pitchFamily="18" charset="0"/>
                <a:cs typeface="Times New Roman" pitchFamily="18" charset="0"/>
              </a:rPr>
              <a:t> HIV infection has a significant impact on the course of hepatitis virus infection. It is associated with approximately a threefold increase in the development of persistent hepatitis B  surface </a:t>
            </a:r>
            <a:r>
              <a:rPr lang="en-US" sz="1800" dirty="0" err="1">
                <a:latin typeface="Times New Roman" pitchFamily="18" charset="0"/>
                <a:cs typeface="Times New Roman" pitchFamily="18" charset="0"/>
              </a:rPr>
              <a:t>antigenemia</a:t>
            </a:r>
            <a:r>
              <a:rPr lang="en-US" sz="1800" dirty="0">
                <a:latin typeface="Times New Roman" pitchFamily="18" charset="0"/>
                <a:cs typeface="Times New Roman" pitchFamily="18" charset="0"/>
              </a:rPr>
              <a:t>. </a:t>
            </a:r>
          </a:p>
        </p:txBody>
      </p:sp>
      <p:sp>
        <p:nvSpPr>
          <p:cNvPr id="2" name="Title 1"/>
          <p:cNvSpPr>
            <a:spLocks noGrp="1"/>
          </p:cNvSpPr>
          <p:nvPr>
            <p:ph type="title"/>
          </p:nvPr>
        </p:nvSpPr>
        <p:spPr/>
        <p:txBody>
          <a:bodyPr>
            <a:normAutofit/>
          </a:bodyPr>
          <a:lstStyle/>
          <a:p>
            <a:r>
              <a:rPr lang="en-US" u="sng" dirty="0" err="1"/>
              <a:t>Hepatobiliary</a:t>
            </a:r>
            <a:r>
              <a:rPr lang="en-US" u="sng" dirty="0"/>
              <a:t> involvement:</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1900" dirty="0">
                <a:latin typeface="Times New Roman" pitchFamily="18" charset="0"/>
                <a:cs typeface="Times New Roman" pitchFamily="18" charset="0"/>
              </a:rPr>
              <a:t>Patients infected with both HBV and HIV have decreased evidence of inflammatory liver disease. </a:t>
            </a:r>
          </a:p>
          <a:p>
            <a:r>
              <a:rPr lang="en-US" sz="1900" dirty="0">
                <a:latin typeface="Times New Roman" pitchFamily="18" charset="0"/>
                <a:cs typeface="Times New Roman" pitchFamily="18" charset="0"/>
              </a:rPr>
              <a:t>The presumption that this is due to the immunosuppressive effects of HIV infection is supported by the observations that this situation can be reversed, and one may see the development of more severe hepatitis following the initiation of effective </a:t>
            </a:r>
            <a:r>
              <a:rPr lang="en-US" sz="1900" dirty="0" err="1">
                <a:latin typeface="Times New Roman" pitchFamily="18" charset="0"/>
                <a:cs typeface="Times New Roman" pitchFamily="18" charset="0"/>
              </a:rPr>
              <a:t>cART</a:t>
            </a:r>
            <a:r>
              <a:rPr lang="en-US" sz="1900" dirty="0">
                <a:latin typeface="Times New Roman" pitchFamily="18" charset="0"/>
                <a:cs typeface="Times New Roman" pitchFamily="18" charset="0"/>
              </a:rPr>
              <a:t>. I</a:t>
            </a:r>
          </a:p>
          <a:p>
            <a:r>
              <a:rPr lang="en-US" sz="1900" dirty="0">
                <a:latin typeface="Times New Roman" pitchFamily="18" charset="0"/>
                <a:cs typeface="Times New Roman" pitchFamily="18" charset="0"/>
              </a:rPr>
              <a:t>There is, however, only a slight increase in overall mortality rate in HIV-infected individuals who are also hepatitis B surface antigen (</a:t>
            </a:r>
            <a:r>
              <a:rPr lang="en-US" sz="1900" dirty="0" err="1">
                <a:latin typeface="Times New Roman" pitchFamily="18" charset="0"/>
                <a:cs typeface="Times New Roman" pitchFamily="18" charset="0"/>
              </a:rPr>
              <a:t>HBsAg</a:t>
            </a:r>
            <a:r>
              <a:rPr lang="en-US" sz="1900" dirty="0">
                <a:latin typeface="Times New Roman" pitchFamily="18" charset="0"/>
                <a:cs typeface="Times New Roman" pitchFamily="18" charset="0"/>
              </a:rPr>
              <a:t>)–positive. </a:t>
            </a:r>
          </a:p>
          <a:p>
            <a:r>
              <a:rPr lang="en-US" sz="1900" dirty="0">
                <a:latin typeface="Times New Roman" pitchFamily="18" charset="0"/>
                <a:cs typeface="Times New Roman" pitchFamily="18" charset="0"/>
              </a:rPr>
              <a:t>IFN-a is less successful as treatment for HBV in patients with</a:t>
            </a:r>
          </a:p>
          <a:p>
            <a:pPr>
              <a:buNone/>
            </a:pPr>
            <a:r>
              <a:rPr lang="en-US" sz="1900" dirty="0">
                <a:latin typeface="Times New Roman" pitchFamily="18" charset="0"/>
                <a:cs typeface="Times New Roman" pitchFamily="18" charset="0"/>
              </a:rPr>
              <a:t>	HIV co-infection.</a:t>
            </a:r>
          </a:p>
          <a:p>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Lamivudine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emtricitabine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adefovir</a:t>
            </a:r>
            <a:r>
              <a:rPr lang="en-US" sz="1900" dirty="0">
                <a:latin typeface="Times New Roman" pitchFamily="18" charset="0"/>
                <a:cs typeface="Times New Roman" pitchFamily="18" charset="0"/>
              </a:rPr>
              <a:t>/</a:t>
            </a:r>
            <a:r>
              <a:rPr lang="en-US" sz="1900" dirty="0" err="1">
                <a:latin typeface="Times New Roman" pitchFamily="18" charset="0"/>
                <a:cs typeface="Times New Roman" pitchFamily="18" charset="0"/>
              </a:rPr>
              <a:t>tenofovir</a:t>
            </a:r>
            <a:r>
              <a:rPr lang="en-US" sz="1900" dirty="0">
                <a:latin typeface="Times New Roman" pitchFamily="18" charset="0"/>
                <a:cs typeface="Times New Roman" pitchFamily="18" charset="0"/>
              </a:rPr>
              <a:t>/</a:t>
            </a:r>
            <a:r>
              <a:rPr lang="en-US" sz="1900" dirty="0" err="1">
                <a:latin typeface="Times New Roman" pitchFamily="18" charset="0"/>
                <a:cs typeface="Times New Roman" pitchFamily="18" charset="0"/>
              </a:rPr>
              <a:t>entecavir</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telbivudine</a:t>
            </a:r>
            <a:r>
              <a:rPr lang="en-US" sz="1900" dirty="0">
                <a:latin typeface="Times New Roman" pitchFamily="18" charset="0"/>
                <a:cs typeface="Times New Roman" pitchFamily="18" charset="0"/>
              </a:rPr>
              <a:t> alone or in combination are useful in the treatment of hepatitis B in patients with HIV infection. </a:t>
            </a:r>
          </a:p>
          <a:p>
            <a:r>
              <a:rPr lang="en-US" sz="1900" dirty="0">
                <a:latin typeface="Times New Roman" pitchFamily="18" charset="0"/>
                <a:cs typeface="Times New Roman" pitchFamily="18" charset="0"/>
              </a:rPr>
              <a:t>It is important to remember that all the above-mentioned drugs also have activity against HIV and should not be used alone in patients with HIV infection, in order to avoid the emergence of </a:t>
            </a:r>
            <a:r>
              <a:rPr lang="en-US" sz="1900" dirty="0" err="1">
                <a:latin typeface="Times New Roman" pitchFamily="18" charset="0"/>
                <a:cs typeface="Times New Roman" pitchFamily="18" charset="0"/>
              </a:rPr>
              <a:t>quasispecies</a:t>
            </a:r>
            <a:r>
              <a:rPr lang="en-US" sz="1900" dirty="0">
                <a:latin typeface="Times New Roman" pitchFamily="18" charset="0"/>
                <a:cs typeface="Times New Roman" pitchFamily="18" charset="0"/>
              </a:rPr>
              <a:t> of HIV resistant to these drugs.</a:t>
            </a:r>
          </a:p>
          <a:p>
            <a:pPr>
              <a:buNone/>
            </a:pPr>
            <a:endParaRPr lang="en-US" dirty="0"/>
          </a:p>
        </p:txBody>
      </p:sp>
      <p:sp>
        <p:nvSpPr>
          <p:cNvPr id="2" name="Title 1"/>
          <p:cNvSpPr>
            <a:spLocks noGrp="1"/>
          </p:cNvSpPr>
          <p:nvPr>
            <p:ph type="title"/>
          </p:nvPr>
        </p:nvSpPr>
        <p:spPr>
          <a:xfrm>
            <a:off x="0" y="0"/>
            <a:ext cx="9144000" cy="1066800"/>
          </a:xfrm>
        </p:spPr>
        <p:txBody>
          <a:bodyPr/>
          <a:lstStyle/>
          <a:p>
            <a:r>
              <a:rPr lang="en-US" dirty="0" err="1"/>
              <a:t>Contd</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fontScale="92500" lnSpcReduction="10000"/>
          </a:bodyPr>
          <a:lstStyle/>
          <a:p>
            <a:pPr>
              <a:lnSpc>
                <a:spcPct val="150000"/>
              </a:lnSpc>
            </a:pPr>
            <a:r>
              <a:rPr lang="en-US" sz="1800" dirty="0"/>
              <a:t>Ever since the first description of HIV infection, the lung has been the most commonly affected organ.</a:t>
            </a:r>
          </a:p>
          <a:p>
            <a:pPr>
              <a:lnSpc>
                <a:spcPct val="150000"/>
              </a:lnSpc>
            </a:pPr>
            <a:endParaRPr lang="en-US" sz="1800" dirty="0"/>
          </a:p>
          <a:p>
            <a:pPr>
              <a:lnSpc>
                <a:spcPct val="150000"/>
              </a:lnSpc>
            </a:pPr>
            <a:r>
              <a:rPr lang="en-US" sz="1800" dirty="0"/>
              <a:t>Pulmonary complaints are often the sentinel event that leads to the diagnosis of HIV infection in people who are unaware of their HIV status. </a:t>
            </a:r>
          </a:p>
          <a:p>
            <a:pPr>
              <a:lnSpc>
                <a:spcPct val="150000"/>
              </a:lnSpc>
              <a:buFont typeface="Wingdings" pitchFamily="2" charset="2"/>
              <a:buChar char="Ø"/>
            </a:pPr>
            <a:endParaRPr lang="en-US" sz="1800" dirty="0"/>
          </a:p>
          <a:p>
            <a:pPr>
              <a:lnSpc>
                <a:spcPct val="150000"/>
              </a:lnSpc>
            </a:pPr>
            <a:r>
              <a:rPr lang="en-US" sz="1800" dirty="0"/>
              <a:t>Respiratory complications remain a common cause of adverse outcomes in HIV-infected individuals.</a:t>
            </a:r>
          </a:p>
          <a:p>
            <a:pPr>
              <a:lnSpc>
                <a:spcPct val="150000"/>
              </a:lnSpc>
              <a:buNone/>
            </a:pPr>
            <a:r>
              <a:rPr lang="en-US" sz="2400" u="sng" dirty="0"/>
              <a:t>Effects of HIV in the lung:</a:t>
            </a:r>
          </a:p>
          <a:p>
            <a:pPr>
              <a:lnSpc>
                <a:spcPct val="150000"/>
              </a:lnSpc>
            </a:pPr>
            <a:r>
              <a:rPr lang="en-US" sz="1800" dirty="0"/>
              <a:t>Direct infection of pulmonary macrophages and lymphocytes.</a:t>
            </a:r>
          </a:p>
          <a:p>
            <a:pPr>
              <a:lnSpc>
                <a:spcPct val="150000"/>
              </a:lnSpc>
            </a:pPr>
            <a:r>
              <a:rPr lang="en-US" sz="1800" dirty="0"/>
              <a:t>Progression of HIV infection decreases lung CD4+ T cells Intense infiltration of CD8+ T cells may occur within the lung with up-regulation of cytokines.</a:t>
            </a:r>
          </a:p>
          <a:p>
            <a:pPr>
              <a:lnSpc>
                <a:spcPct val="150000"/>
              </a:lnSpc>
              <a:buNone/>
            </a:pPr>
            <a:r>
              <a:rPr lang="en-US" sz="1800" dirty="0"/>
              <a:t>•	Defects in </a:t>
            </a:r>
            <a:r>
              <a:rPr lang="en-US" sz="1800" dirty="0" err="1"/>
              <a:t>humoral</a:t>
            </a:r>
            <a:r>
              <a:rPr lang="en-US" sz="1800" dirty="0"/>
              <a:t> immunity leads to impaired antigen-specific responses </a:t>
            </a:r>
          </a:p>
          <a:p>
            <a:pPr>
              <a:lnSpc>
                <a:spcPct val="150000"/>
              </a:lnSpc>
              <a:buNone/>
            </a:pPr>
            <a:r>
              <a:rPr lang="en-US" sz="1800" dirty="0"/>
              <a:t>•  Viral compartmentalization may occur in lung.</a:t>
            </a:r>
          </a:p>
          <a:p>
            <a:endParaRPr lang="en-US" sz="2400" dirty="0"/>
          </a:p>
          <a:p>
            <a:endParaRPr lang="en-US" sz="2400" u="sng" dirty="0"/>
          </a:p>
          <a:p>
            <a:pPr>
              <a:buNone/>
            </a:pPr>
            <a:endParaRPr lang="en-US" sz="2400" u="sng" dirty="0"/>
          </a:p>
          <a:p>
            <a:endParaRPr lang="en-US" dirty="0"/>
          </a:p>
        </p:txBody>
      </p:sp>
      <p:sp>
        <p:nvSpPr>
          <p:cNvPr id="2" name="Title 1"/>
          <p:cNvSpPr>
            <a:spLocks noGrp="1"/>
          </p:cNvSpPr>
          <p:nvPr>
            <p:ph type="title"/>
          </p:nvPr>
        </p:nvSpPr>
        <p:spPr>
          <a:xfrm>
            <a:off x="0" y="0"/>
            <a:ext cx="9144000" cy="838200"/>
          </a:xfrm>
        </p:spPr>
        <p:txBody>
          <a:bodyPr>
            <a:normAutofit/>
          </a:bodyPr>
          <a:lstStyle/>
          <a:p>
            <a:pPr algn="l"/>
            <a:r>
              <a:rPr lang="en-US" u="sng" dirty="0"/>
              <a:t>Respiratory manifestations: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fontScale="62500" lnSpcReduction="20000"/>
          </a:bodyPr>
          <a:lstStyle/>
          <a:p>
            <a:pPr>
              <a:lnSpc>
                <a:spcPct val="120000"/>
              </a:lnSpc>
            </a:pPr>
            <a:r>
              <a:rPr lang="en-US" sz="2900" dirty="0">
                <a:latin typeface="Times New Roman" pitchFamily="18" charset="0"/>
                <a:cs typeface="Times New Roman" pitchFamily="18" charset="0"/>
              </a:rPr>
              <a:t>For this reason, the need to treat hepatitis B infection in a patient with HIV infection is an indication to treat HIV infection in that same patient, regardless of CD4+ T cell count. </a:t>
            </a:r>
          </a:p>
          <a:p>
            <a:pPr>
              <a:lnSpc>
                <a:spcPct val="120000"/>
              </a:lnSpc>
            </a:pPr>
            <a:r>
              <a:rPr lang="en-US" sz="2900" dirty="0">
                <a:latin typeface="Times New Roman" pitchFamily="18" charset="0"/>
                <a:cs typeface="Times New Roman" pitchFamily="18" charset="0"/>
              </a:rPr>
              <a:t>HCV infection is more severe in the patient with HIV infection; it does not appear to affect overall mortality rates in HIV-infected individuals when other variables such as age, baseline CD4+ T cell count, and use of </a:t>
            </a:r>
            <a:r>
              <a:rPr lang="en-US" sz="2900" dirty="0" err="1">
                <a:latin typeface="Times New Roman" pitchFamily="18" charset="0"/>
                <a:cs typeface="Times New Roman" pitchFamily="18" charset="0"/>
              </a:rPr>
              <a:t>cART</a:t>
            </a:r>
            <a:r>
              <a:rPr lang="en-US" sz="2900" dirty="0">
                <a:latin typeface="Times New Roman" pitchFamily="18" charset="0"/>
                <a:cs typeface="Times New Roman" pitchFamily="18" charset="0"/>
              </a:rPr>
              <a:t> are taken into account. In the setting of HIV and HCV co-infection, levels of HCV are approximately tenfold higher than in the HIV-negative patient with HCV infection.</a:t>
            </a:r>
          </a:p>
          <a:p>
            <a:pPr>
              <a:lnSpc>
                <a:spcPct val="120000"/>
              </a:lnSpc>
            </a:pPr>
            <a:r>
              <a:rPr lang="en-US" sz="2900" dirty="0">
                <a:latin typeface="Times New Roman" pitchFamily="18" charset="0"/>
                <a:cs typeface="Times New Roman" pitchFamily="18" charset="0"/>
              </a:rPr>
              <a:t> There is a 50% higher overall mortality rate with a five-fold increased risk of death due to liver disease in patients chronically infected with both HCV and HIV.</a:t>
            </a:r>
          </a:p>
          <a:p>
            <a:pPr>
              <a:lnSpc>
                <a:spcPct val="120000"/>
              </a:lnSpc>
            </a:pPr>
            <a:r>
              <a:rPr lang="en-US" sz="2900" dirty="0">
                <a:latin typeface="Times New Roman" pitchFamily="18" charset="0"/>
                <a:cs typeface="Times New Roman" pitchFamily="18" charset="0"/>
              </a:rPr>
              <a:t>Use of directly acting agents for the treatment for HCV leads to cure rates approaching 100%, even in patients with HIV co-infection. Successful treatment of HCV in HIV-infected patients decreases mortality. </a:t>
            </a:r>
          </a:p>
          <a:p>
            <a:pPr>
              <a:lnSpc>
                <a:spcPct val="120000"/>
              </a:lnSpc>
            </a:pPr>
            <a:r>
              <a:rPr lang="en-US" sz="2900" dirty="0">
                <a:latin typeface="Times New Roman" pitchFamily="18" charset="0"/>
                <a:cs typeface="Times New Roman" pitchFamily="18" charset="0"/>
              </a:rPr>
              <a:t>It is recommended that all patients with HIV infection who have not experienced natural infection be immunized with hepatitis A and/or hepatitis B vaccines.</a:t>
            </a:r>
          </a:p>
          <a:p>
            <a:pPr>
              <a:lnSpc>
                <a:spcPct val="120000"/>
              </a:lnSpc>
            </a:pPr>
            <a:r>
              <a:rPr lang="en-US" sz="2900" dirty="0">
                <a:latin typeface="Times New Roman" pitchFamily="18" charset="0"/>
                <a:cs typeface="Times New Roman" pitchFamily="18" charset="0"/>
              </a:rPr>
              <a:t>A variety of other infections also may involve the liver. </a:t>
            </a:r>
            <a:r>
              <a:rPr lang="en-US" sz="2900" dirty="0" err="1">
                <a:latin typeface="Times New Roman" pitchFamily="18" charset="0"/>
                <a:cs typeface="Times New Roman" pitchFamily="18" charset="0"/>
              </a:rPr>
              <a:t>Granulomatous</a:t>
            </a:r>
            <a:r>
              <a:rPr lang="en-US" sz="2900" dirty="0">
                <a:latin typeface="Times New Roman" pitchFamily="18" charset="0"/>
                <a:cs typeface="Times New Roman" pitchFamily="18" charset="0"/>
              </a:rPr>
              <a:t> hepatitis may be seen as a consequence of </a:t>
            </a:r>
            <a:r>
              <a:rPr lang="en-US" sz="2900" dirty="0" err="1">
                <a:latin typeface="Times New Roman" pitchFamily="18" charset="0"/>
                <a:cs typeface="Times New Roman" pitchFamily="18" charset="0"/>
              </a:rPr>
              <a:t>myco</a:t>
            </a:r>
            <a:r>
              <a:rPr lang="en-US" sz="2900" dirty="0">
                <a:latin typeface="Times New Roman" pitchFamily="18" charset="0"/>
                <a:cs typeface="Times New Roman" pitchFamily="18" charset="0"/>
              </a:rPr>
              <a:t>-bacterial or fungal infections, particularly MAC infection.</a:t>
            </a:r>
          </a:p>
          <a:p>
            <a:pPr>
              <a:lnSpc>
                <a:spcPct val="120000"/>
              </a:lnSpc>
            </a:pPr>
            <a:r>
              <a:rPr lang="en-US" sz="2900" dirty="0">
                <a:latin typeface="Times New Roman" pitchFamily="18" charset="0"/>
                <a:cs typeface="Times New Roman" pitchFamily="18" charset="0"/>
              </a:rPr>
              <a:t>Hepatic  masses may be seen in the context of TB, </a:t>
            </a:r>
            <a:r>
              <a:rPr lang="en-US" sz="2900" dirty="0" err="1">
                <a:latin typeface="Times New Roman" pitchFamily="18" charset="0"/>
                <a:cs typeface="Times New Roman" pitchFamily="18" charset="0"/>
              </a:rPr>
              <a:t>peliosis</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hepatis</a:t>
            </a:r>
            <a:r>
              <a:rPr lang="en-US" sz="2900" dirty="0">
                <a:latin typeface="Times New Roman" pitchFamily="18" charset="0"/>
                <a:cs typeface="Times New Roman" pitchFamily="18" charset="0"/>
              </a:rPr>
              <a:t>, or fungal infection.</a:t>
            </a:r>
          </a:p>
          <a:p>
            <a:pPr>
              <a:lnSpc>
                <a:spcPct val="120000"/>
              </a:lnSpc>
            </a:pPr>
            <a:r>
              <a:rPr lang="en-US" sz="2900" dirty="0">
                <a:latin typeface="Times New Roman" pitchFamily="18" charset="0"/>
                <a:cs typeface="Times New Roman" pitchFamily="18" charset="0"/>
              </a:rPr>
              <a:t> Among the fungal opportunistic infections, C. </a:t>
            </a:r>
            <a:r>
              <a:rPr lang="en-US" sz="2900" dirty="0" err="1">
                <a:latin typeface="Times New Roman" pitchFamily="18" charset="0"/>
                <a:cs typeface="Times New Roman" pitchFamily="18" charset="0"/>
              </a:rPr>
              <a:t>immitis</a:t>
            </a:r>
            <a:r>
              <a:rPr lang="en-US" sz="2900" dirty="0">
                <a:latin typeface="Times New Roman" pitchFamily="18" charset="0"/>
                <a:cs typeface="Times New Roman" pitchFamily="18" charset="0"/>
              </a:rPr>
              <a:t> and </a:t>
            </a:r>
            <a:r>
              <a:rPr lang="en-US" sz="2900" dirty="0" err="1">
                <a:latin typeface="Times New Roman" pitchFamily="18" charset="0"/>
                <a:cs typeface="Times New Roman" pitchFamily="18" charset="0"/>
              </a:rPr>
              <a:t>Histoplasma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capsulatum</a:t>
            </a:r>
            <a:r>
              <a:rPr lang="en-US" sz="2900" dirty="0">
                <a:latin typeface="Times New Roman" pitchFamily="18" charset="0"/>
                <a:cs typeface="Times New Roman" pitchFamily="18" charset="0"/>
              </a:rPr>
              <a:t> are those most likely to involve the liver.</a:t>
            </a:r>
          </a:p>
          <a:p>
            <a:endParaRPr lang="en-US" dirty="0"/>
          </a:p>
        </p:txBody>
      </p:sp>
      <p:sp>
        <p:nvSpPr>
          <p:cNvPr id="2" name="Title 1"/>
          <p:cNvSpPr>
            <a:spLocks noGrp="1"/>
          </p:cNvSpPr>
          <p:nvPr>
            <p:ph type="title"/>
          </p:nvPr>
        </p:nvSpPr>
        <p:spPr>
          <a:xfrm>
            <a:off x="0" y="0"/>
            <a:ext cx="9144000" cy="1066800"/>
          </a:xfrm>
        </p:spPr>
        <p:txBody>
          <a:bodyPr/>
          <a:lstStyle/>
          <a:p>
            <a:r>
              <a:rPr lang="en-US" dirty="0" err="1"/>
              <a:t>Contd</a:t>
            </a:r>
            <a:r>
              <a:rPr lang="en-US" dirty="0"/>
              <a: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1900" dirty="0">
                <a:latin typeface="Times New Roman" pitchFamily="18" charset="0"/>
                <a:cs typeface="Times New Roman" pitchFamily="18" charset="0"/>
              </a:rPr>
              <a:t>Many of the drugs used to treat HIV infection are metabolized by the liver and can cause liver injury.</a:t>
            </a:r>
          </a:p>
          <a:p>
            <a:r>
              <a:rPr lang="en-US" sz="1900" dirty="0">
                <a:latin typeface="Times New Roman" pitchFamily="18" charset="0"/>
                <a:cs typeface="Times New Roman" pitchFamily="18" charset="0"/>
              </a:rPr>
              <a:t>Fatal hepatic reactions have been reported with a wide array of </a:t>
            </a:r>
            <a:r>
              <a:rPr lang="en-US" sz="1900" dirty="0" err="1">
                <a:latin typeface="Times New Roman" pitchFamily="18" charset="0"/>
                <a:cs typeface="Times New Roman" pitchFamily="18" charset="0"/>
              </a:rPr>
              <a:t>antiretrovirals</a:t>
            </a:r>
            <a:r>
              <a:rPr lang="en-US" sz="1900" dirty="0">
                <a:latin typeface="Times New Roman" pitchFamily="18" charset="0"/>
                <a:cs typeface="Times New Roman" pitchFamily="18" charset="0"/>
              </a:rPr>
              <a:t> including nucleoside analogues, </a:t>
            </a:r>
            <a:r>
              <a:rPr lang="en-US" sz="1900" dirty="0" err="1">
                <a:latin typeface="Times New Roman" pitchFamily="18" charset="0"/>
                <a:cs typeface="Times New Roman" pitchFamily="18" charset="0"/>
              </a:rPr>
              <a:t>nonnucleoside</a:t>
            </a:r>
            <a:r>
              <a:rPr lang="en-US" sz="1900" dirty="0">
                <a:latin typeface="Times New Roman" pitchFamily="18" charset="0"/>
                <a:cs typeface="Times New Roman" pitchFamily="18" charset="0"/>
              </a:rPr>
              <a:t> analogues, and protease inhibitors. Nucleoside analogues work by inhibiting DNA synthesis.</a:t>
            </a:r>
          </a:p>
          <a:p>
            <a:r>
              <a:rPr lang="en-US" sz="1900" dirty="0">
                <a:latin typeface="Times New Roman" pitchFamily="18" charset="0"/>
                <a:cs typeface="Times New Roman" pitchFamily="18" charset="0"/>
              </a:rPr>
              <a:t>This can result in toxicity to mitochondria, which can lead to disturbances in oxidative metabolism.</a:t>
            </a:r>
          </a:p>
          <a:p>
            <a:r>
              <a:rPr lang="en-US" sz="1900" dirty="0">
                <a:latin typeface="Times New Roman" pitchFamily="18" charset="0"/>
                <a:cs typeface="Times New Roman" pitchFamily="18" charset="0"/>
              </a:rPr>
              <a:t> This may manifest as hepatic </a:t>
            </a:r>
            <a:r>
              <a:rPr lang="en-US" sz="1900" dirty="0" err="1">
                <a:latin typeface="Times New Roman" pitchFamily="18" charset="0"/>
                <a:cs typeface="Times New Roman" pitchFamily="18" charset="0"/>
              </a:rPr>
              <a:t>steatosis</a:t>
            </a:r>
            <a:r>
              <a:rPr lang="en-US" sz="1900" dirty="0">
                <a:latin typeface="Times New Roman" pitchFamily="18" charset="0"/>
                <a:cs typeface="Times New Roman" pitchFamily="18" charset="0"/>
              </a:rPr>
              <a:t> and, in severe cases, </a:t>
            </a:r>
            <a:r>
              <a:rPr lang="en-US" sz="1900" dirty="0" err="1">
                <a:latin typeface="Times New Roman" pitchFamily="18" charset="0"/>
                <a:cs typeface="Times New Roman" pitchFamily="18" charset="0"/>
              </a:rPr>
              <a:t>lacticacidosis</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fulminant</a:t>
            </a:r>
            <a:r>
              <a:rPr lang="en-US" sz="1900" dirty="0">
                <a:latin typeface="Times New Roman" pitchFamily="18" charset="0"/>
                <a:cs typeface="Times New Roman" pitchFamily="18" charset="0"/>
              </a:rPr>
              <a:t> liver failure. </a:t>
            </a:r>
          </a:p>
          <a:p>
            <a:r>
              <a:rPr lang="en-US" sz="1900" dirty="0">
                <a:latin typeface="Times New Roman" pitchFamily="18" charset="0"/>
                <a:cs typeface="Times New Roman" pitchFamily="18" charset="0"/>
              </a:rPr>
              <a:t>It is important to be aware of this condition and to watch for it in patients with HIV infection receiving nucleoside analogues. </a:t>
            </a:r>
          </a:p>
          <a:p>
            <a:r>
              <a:rPr lang="en-US" sz="1900" dirty="0">
                <a:latin typeface="Times New Roman" pitchFamily="18" charset="0"/>
                <a:cs typeface="Times New Roman" pitchFamily="18" charset="0"/>
              </a:rPr>
              <a:t>It is reversible if diagnosed early and the offending agent(s) discontinued. </a:t>
            </a:r>
          </a:p>
          <a:p>
            <a:r>
              <a:rPr lang="en-US" sz="1900" dirty="0" err="1">
                <a:latin typeface="Times New Roman" pitchFamily="18" charset="0"/>
                <a:cs typeface="Times New Roman" pitchFamily="18" charset="0"/>
              </a:rPr>
              <a:t>Nevirapine</a:t>
            </a:r>
            <a:r>
              <a:rPr lang="en-US" sz="1900" dirty="0">
                <a:latin typeface="Times New Roman" pitchFamily="18" charset="0"/>
                <a:cs typeface="Times New Roman" pitchFamily="18" charset="0"/>
              </a:rPr>
              <a:t> has been associated with at times fatal </a:t>
            </a:r>
            <a:r>
              <a:rPr lang="en-US" sz="1900" dirty="0" err="1">
                <a:latin typeface="Times New Roman" pitchFamily="18" charset="0"/>
                <a:cs typeface="Times New Roman" pitchFamily="18" charset="0"/>
              </a:rPr>
              <a:t>fulminant</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cholestatic</a:t>
            </a:r>
            <a:r>
              <a:rPr lang="en-US" sz="1900" dirty="0">
                <a:latin typeface="Times New Roman" pitchFamily="18" charset="0"/>
                <a:cs typeface="Times New Roman" pitchFamily="18" charset="0"/>
              </a:rPr>
              <a:t> hepatitis, hepatic necrosis, and hepatic failure. </a:t>
            </a:r>
          </a:p>
          <a:p>
            <a:r>
              <a:rPr lang="en-US" sz="1900" dirty="0" err="1">
                <a:latin typeface="Times New Roman" pitchFamily="18" charset="0"/>
                <a:cs typeface="Times New Roman" pitchFamily="18" charset="0"/>
              </a:rPr>
              <a:t>Indinavir</a:t>
            </a:r>
            <a:r>
              <a:rPr lang="en-US" sz="1900" dirty="0">
                <a:latin typeface="Times New Roman" pitchFamily="18" charset="0"/>
                <a:cs typeface="Times New Roman" pitchFamily="18" charset="0"/>
              </a:rPr>
              <a:t> may cause mild to moderate elevations in serum </a:t>
            </a:r>
            <a:r>
              <a:rPr lang="en-US" sz="1900" dirty="0" err="1">
                <a:latin typeface="Times New Roman" pitchFamily="18" charset="0"/>
                <a:cs typeface="Times New Roman" pitchFamily="18" charset="0"/>
              </a:rPr>
              <a:t>bilirubin</a:t>
            </a:r>
            <a:r>
              <a:rPr lang="en-US" sz="1900" dirty="0">
                <a:latin typeface="Times New Roman" pitchFamily="18" charset="0"/>
                <a:cs typeface="Times New Roman" pitchFamily="18" charset="0"/>
              </a:rPr>
              <a:t> in 10–15% of patients in a syndrome similar to Gilbert’s syndrome.</a:t>
            </a:r>
          </a:p>
          <a:p>
            <a:r>
              <a:rPr lang="en-US" sz="1900" dirty="0">
                <a:latin typeface="Times New Roman" pitchFamily="18" charset="0"/>
                <a:cs typeface="Times New Roman" pitchFamily="18" charset="0"/>
              </a:rPr>
              <a:t>A  similar pattern of hepatic injury may be seen with </a:t>
            </a:r>
            <a:r>
              <a:rPr lang="en-US" sz="1900" dirty="0" err="1">
                <a:latin typeface="Times New Roman" pitchFamily="18" charset="0"/>
                <a:cs typeface="Times New Roman" pitchFamily="18" charset="0"/>
              </a:rPr>
              <a:t>atazanavir</a:t>
            </a:r>
            <a:r>
              <a:rPr lang="en-US" sz="1900" dirty="0">
                <a:latin typeface="Times New Roman" pitchFamily="18" charset="0"/>
                <a:cs typeface="Times New Roman" pitchFamily="18" charset="0"/>
              </a:rPr>
              <a:t>.</a:t>
            </a:r>
          </a:p>
          <a:p>
            <a:endParaRPr lang="en-US" dirty="0"/>
          </a:p>
          <a:p>
            <a:endParaRPr lang="en-US" dirty="0"/>
          </a:p>
          <a:p>
            <a:endParaRPr lang="en-US" dirty="0"/>
          </a:p>
          <a:p>
            <a:endParaRPr lang="en-US" dirty="0"/>
          </a:p>
        </p:txBody>
      </p:sp>
      <p:sp>
        <p:nvSpPr>
          <p:cNvPr id="2" name="Title 1"/>
          <p:cNvSpPr>
            <a:spLocks noGrp="1"/>
          </p:cNvSpPr>
          <p:nvPr>
            <p:ph type="title"/>
          </p:nvPr>
        </p:nvSpPr>
        <p:spPr>
          <a:xfrm>
            <a:off x="-28136" y="-6716"/>
            <a:ext cx="9144000" cy="1143000"/>
          </a:xfrm>
        </p:spPr>
        <p:txBody>
          <a:bodyPr/>
          <a:lstStyle/>
          <a:p>
            <a:r>
              <a:rPr lang="en-US" dirty="0" err="1"/>
              <a:t>Contd</a:t>
            </a:r>
            <a:r>
              <a:rPr lang="en-US" dirty="0"/>
              <a: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705600"/>
          </a:xfrm>
        </p:spPr>
        <p:txBody>
          <a:bodyPr>
            <a:normAutofit/>
          </a:bodyPr>
          <a:lstStyle/>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Pancreatic injury is most commonly a consequence of drug toxicity, notably that secondary to </a:t>
            </a:r>
            <a:r>
              <a:rPr lang="en-US" sz="2000" dirty="0" err="1">
                <a:latin typeface="Times New Roman" pitchFamily="18" charset="0"/>
                <a:cs typeface="Times New Roman" pitchFamily="18" charset="0"/>
              </a:rPr>
              <a:t>pentamidine</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dideoxynucleosides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While </a:t>
            </a:r>
            <a:r>
              <a:rPr lang="en-US" sz="2000" dirty="0" err="1">
                <a:latin typeface="Times New Roman" pitchFamily="18" charset="0"/>
                <a:cs typeface="Times New Roman" pitchFamily="18" charset="0"/>
              </a:rPr>
              <a:t>upto</a:t>
            </a:r>
            <a:r>
              <a:rPr lang="en-US" sz="2000" dirty="0">
                <a:latin typeface="Times New Roman" pitchFamily="18" charset="0"/>
                <a:cs typeface="Times New Roman" pitchFamily="18" charset="0"/>
              </a:rPr>
              <a:t> half of patients in some series have biochemical evidence of pancreatic injury, &lt;5% of patients show any clinical evidence of pancreatitis</a:t>
            </a:r>
          </a:p>
          <a:p>
            <a:pPr>
              <a:buNone/>
            </a:pPr>
            <a:r>
              <a:rPr lang="en-US" sz="2000" dirty="0">
                <a:latin typeface="Times New Roman" pitchFamily="18" charset="0"/>
                <a:cs typeface="Times New Roman" pitchFamily="18" charset="0"/>
              </a:rPr>
              <a:t>	that is not linked to a drug toxicity.</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7-26.pn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62200"/>
            <a:ext cx="9144000" cy="4495800"/>
          </a:xfrm>
        </p:spPr>
        <p:txBody>
          <a:bodyPr/>
          <a:lstStyle/>
          <a:p>
            <a:pPr>
              <a:lnSpc>
                <a:spcPct val="150000"/>
              </a:lnSpc>
              <a:buNone/>
            </a:pPr>
            <a:r>
              <a:rPr lang="en-US" sz="2400" dirty="0">
                <a:latin typeface="Times New Roman" pitchFamily="18" charset="0"/>
                <a:cs typeface="Times New Roman" pitchFamily="18" charset="0"/>
              </a:rPr>
              <a:t>•  Geographical distribution </a:t>
            </a:r>
          </a:p>
          <a:p>
            <a:pPr>
              <a:lnSpc>
                <a:spcPct val="150000"/>
              </a:lnSpc>
              <a:buNone/>
            </a:pPr>
            <a:r>
              <a:rPr lang="en-US" sz="2400" dirty="0">
                <a:latin typeface="Times New Roman" pitchFamily="18" charset="0"/>
                <a:cs typeface="Times New Roman" pitchFamily="18" charset="0"/>
              </a:rPr>
              <a:t>•  Severity of </a:t>
            </a:r>
            <a:r>
              <a:rPr lang="en-US" sz="2400" dirty="0" err="1">
                <a:latin typeface="Times New Roman" pitchFamily="18" charset="0"/>
                <a:cs typeface="Times New Roman" pitchFamily="18" charset="0"/>
              </a:rPr>
              <a:t>immuno</a:t>
            </a:r>
            <a:r>
              <a:rPr lang="en-US" sz="2400" dirty="0">
                <a:latin typeface="Times New Roman" pitchFamily="18" charset="0"/>
                <a:cs typeface="Times New Roman" pitchFamily="18" charset="0"/>
              </a:rPr>
              <a:t>-compromise </a:t>
            </a:r>
          </a:p>
          <a:p>
            <a:pPr>
              <a:lnSpc>
                <a:spcPct val="150000"/>
              </a:lnSpc>
              <a:buNone/>
            </a:pPr>
            <a:r>
              <a:rPr lang="en-US" sz="2400" dirty="0">
                <a:latin typeface="Times New Roman" pitchFamily="18" charset="0"/>
                <a:cs typeface="Times New Roman" pitchFamily="18" charset="0"/>
              </a:rPr>
              <a:t>•  Use of disease prophylaxis </a:t>
            </a:r>
          </a:p>
          <a:p>
            <a:pPr>
              <a:lnSpc>
                <a:spcPct val="150000"/>
              </a:lnSpc>
              <a:buNone/>
            </a:pPr>
            <a:r>
              <a:rPr lang="en-US" sz="2400" dirty="0">
                <a:latin typeface="Times New Roman" pitchFamily="18" charset="0"/>
                <a:cs typeface="Times New Roman" pitchFamily="18" charset="0"/>
              </a:rPr>
              <a:t>•  Use of anti-</a:t>
            </a:r>
            <a:r>
              <a:rPr lang="en-US" sz="2400" dirty="0" err="1">
                <a:latin typeface="Times New Roman" pitchFamily="18" charset="0"/>
                <a:cs typeface="Times New Roman" pitchFamily="18" charset="0"/>
              </a:rPr>
              <a:t>retrovirals</a:t>
            </a:r>
            <a:r>
              <a:rPr lang="en-US" sz="2400" dirty="0">
                <a:latin typeface="Times New Roman" pitchFamily="18" charset="0"/>
                <a:cs typeface="Times New Roman" pitchFamily="18" charset="0"/>
              </a:rPr>
              <a:t> (ARVs</a:t>
            </a:r>
            <a:r>
              <a:rPr lang="en-US" dirty="0"/>
              <a:t>)</a:t>
            </a:r>
          </a:p>
          <a:p>
            <a:pPr>
              <a:buNone/>
            </a:pPr>
            <a:endParaRPr lang="en-US" dirty="0"/>
          </a:p>
        </p:txBody>
      </p:sp>
      <p:sp>
        <p:nvSpPr>
          <p:cNvPr id="2" name="Title 1"/>
          <p:cNvSpPr>
            <a:spLocks noGrp="1"/>
          </p:cNvSpPr>
          <p:nvPr>
            <p:ph type="title"/>
          </p:nvPr>
        </p:nvSpPr>
        <p:spPr>
          <a:xfrm>
            <a:off x="0" y="304800"/>
            <a:ext cx="9144000" cy="1752600"/>
          </a:xfrm>
        </p:spPr>
        <p:txBody>
          <a:bodyPr>
            <a:noAutofit/>
          </a:bodyPr>
          <a:lstStyle/>
          <a:p>
            <a:pPr algn="l"/>
            <a:r>
              <a:rPr lang="en-US" sz="3600" u="sng" dirty="0"/>
              <a:t>Assessment of risk factors for specific pulmonary</a:t>
            </a:r>
            <a:br>
              <a:rPr lang="en-US" sz="3600" u="sng" dirty="0"/>
            </a:br>
            <a:r>
              <a:rPr lang="en-US" sz="3600" u="sng" dirty="0"/>
              <a:t>diseases in HIV patients:</a:t>
            </a:r>
            <a:r>
              <a:rPr lang="en-US" sz="3600" dirty="0"/>
              <a:t/>
            </a:r>
            <a:br>
              <a:rPr lang="en-US" sz="3600" dirty="0"/>
            </a:b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92500" lnSpcReduction="10000"/>
          </a:bodyPr>
          <a:lstStyle/>
          <a:p>
            <a:pPr>
              <a:lnSpc>
                <a:spcPct val="120000"/>
              </a:lnSpc>
            </a:pPr>
            <a:r>
              <a:rPr lang="en-US" sz="1800" dirty="0"/>
              <a:t> </a:t>
            </a:r>
            <a:r>
              <a:rPr lang="en-US" sz="2000" b="1" u="sng" dirty="0"/>
              <a:t>Any CD4 cell count</a:t>
            </a:r>
            <a:endParaRPr lang="en-US" sz="2000" u="sng" dirty="0"/>
          </a:p>
          <a:p>
            <a:pPr>
              <a:lnSpc>
                <a:spcPct val="120000"/>
              </a:lnSpc>
            </a:pPr>
            <a:r>
              <a:rPr lang="en-US" sz="1800" dirty="0"/>
              <a:t>   Upper respiratory tract illness </a:t>
            </a:r>
          </a:p>
          <a:p>
            <a:pPr lvl="1">
              <a:lnSpc>
                <a:spcPct val="120000"/>
              </a:lnSpc>
              <a:buNone/>
            </a:pPr>
            <a:r>
              <a:rPr lang="en-US" sz="1800" dirty="0"/>
              <a:t>                Upper respiratory tract infection (URI) </a:t>
            </a:r>
          </a:p>
          <a:p>
            <a:pPr lvl="1">
              <a:lnSpc>
                <a:spcPct val="120000"/>
              </a:lnSpc>
              <a:buNone/>
            </a:pPr>
            <a:r>
              <a:rPr lang="en-US" sz="1800" dirty="0"/>
              <a:t>                Sinusitis</a:t>
            </a:r>
          </a:p>
          <a:p>
            <a:pPr lvl="1">
              <a:lnSpc>
                <a:spcPct val="120000"/>
              </a:lnSpc>
              <a:buNone/>
            </a:pPr>
            <a:r>
              <a:rPr lang="en-US" sz="1800" dirty="0"/>
              <a:t>                </a:t>
            </a:r>
            <a:r>
              <a:rPr lang="en-US" sz="1800" dirty="0" err="1"/>
              <a:t>Pharyngitis</a:t>
            </a:r>
            <a:endParaRPr lang="en-US" sz="1800" dirty="0"/>
          </a:p>
          <a:p>
            <a:pPr>
              <a:lnSpc>
                <a:spcPct val="120000"/>
              </a:lnSpc>
            </a:pPr>
            <a:r>
              <a:rPr lang="en-US" sz="1800" dirty="0"/>
              <a:t>    Acute Bronchitis </a:t>
            </a:r>
          </a:p>
          <a:p>
            <a:pPr>
              <a:lnSpc>
                <a:spcPct val="120000"/>
              </a:lnSpc>
            </a:pPr>
            <a:r>
              <a:rPr lang="en-US" sz="1800" dirty="0"/>
              <a:t>    Obstructive airway disease </a:t>
            </a:r>
          </a:p>
          <a:p>
            <a:pPr>
              <a:lnSpc>
                <a:spcPct val="120000"/>
              </a:lnSpc>
            </a:pPr>
            <a:r>
              <a:rPr lang="en-US" sz="1800" dirty="0"/>
              <a:t>    Bacterial pneumonia </a:t>
            </a:r>
          </a:p>
          <a:p>
            <a:pPr>
              <a:lnSpc>
                <a:spcPct val="120000"/>
              </a:lnSpc>
            </a:pPr>
            <a:r>
              <a:rPr lang="en-US" sz="1800" dirty="0"/>
              <a:t>    Tuberculosis</a:t>
            </a:r>
          </a:p>
          <a:p>
            <a:pPr>
              <a:lnSpc>
                <a:spcPct val="120000"/>
              </a:lnSpc>
            </a:pPr>
            <a:r>
              <a:rPr lang="en-US" sz="1800" dirty="0"/>
              <a:t>    Non-Hodgkin’s lymphoma </a:t>
            </a:r>
          </a:p>
          <a:p>
            <a:pPr>
              <a:lnSpc>
                <a:spcPct val="120000"/>
              </a:lnSpc>
            </a:pPr>
            <a:r>
              <a:rPr lang="en-US" sz="1800" dirty="0"/>
              <a:t>    Pulmonary embolus </a:t>
            </a:r>
          </a:p>
          <a:p>
            <a:pPr>
              <a:lnSpc>
                <a:spcPct val="120000"/>
              </a:lnSpc>
            </a:pPr>
            <a:r>
              <a:rPr lang="en-US" sz="1800" dirty="0"/>
              <a:t>    </a:t>
            </a:r>
            <a:r>
              <a:rPr lang="en-US" sz="1800" dirty="0" err="1"/>
              <a:t>Bronchogenic</a:t>
            </a:r>
            <a:r>
              <a:rPr lang="en-US" sz="1800" dirty="0"/>
              <a:t> carcinoma</a:t>
            </a:r>
          </a:p>
          <a:p>
            <a:pPr>
              <a:lnSpc>
                <a:spcPct val="120000"/>
              </a:lnSpc>
            </a:pPr>
            <a:r>
              <a:rPr lang="en-US" sz="2000" b="1" u="sng" dirty="0">
                <a:latin typeface="Times New Roman" pitchFamily="18" charset="0"/>
                <a:cs typeface="Times New Roman" pitchFamily="18" charset="0"/>
              </a:rPr>
              <a:t>CD4 cell count &lt;= 500 cells/</a:t>
            </a:r>
            <a:r>
              <a:rPr lang="en-US" sz="2000" b="1" u="sng" dirty="0" err="1">
                <a:latin typeface="Times New Roman" pitchFamily="18" charset="0"/>
                <a:cs typeface="Times New Roman" pitchFamily="18" charset="0"/>
              </a:rPr>
              <a:t>ul</a:t>
            </a:r>
            <a:endParaRPr lang="en-US" sz="2000" u="sng" dirty="0">
              <a:latin typeface="Times New Roman" pitchFamily="18" charset="0"/>
              <a:cs typeface="Times New Roman" pitchFamily="18" charset="0"/>
            </a:endParaRPr>
          </a:p>
          <a:p>
            <a:pPr lvl="1">
              <a:lnSpc>
                <a:spcPct val="120000"/>
              </a:lnSpc>
            </a:pPr>
            <a:r>
              <a:rPr lang="en-US" sz="1800" dirty="0">
                <a:latin typeface="Times New Roman" pitchFamily="18" charset="0"/>
                <a:cs typeface="Times New Roman" pitchFamily="18" charset="0"/>
              </a:rPr>
              <a:t>    </a:t>
            </a:r>
            <a:r>
              <a:rPr lang="en-US" sz="2000" dirty="0">
                <a:latin typeface="Times New Roman" pitchFamily="18" charset="0"/>
                <a:cs typeface="Times New Roman" pitchFamily="18" charset="0"/>
              </a:rPr>
              <a:t>Bacterial pneumonia (recurrent)</a:t>
            </a:r>
          </a:p>
          <a:p>
            <a:pPr lvl="1">
              <a:lnSpc>
                <a:spcPct val="120000"/>
              </a:lnSpc>
            </a:pPr>
            <a:r>
              <a:rPr lang="en-US" sz="2000" dirty="0">
                <a:latin typeface="Times New Roman" pitchFamily="18" charset="0"/>
                <a:cs typeface="Times New Roman" pitchFamily="18" charset="0"/>
              </a:rPr>
              <a:t>    Pulmonary </a:t>
            </a:r>
            <a:r>
              <a:rPr lang="en-US" sz="2000" dirty="0" err="1">
                <a:latin typeface="Times New Roman" pitchFamily="18" charset="0"/>
                <a:cs typeface="Times New Roman" pitchFamily="18" charset="0"/>
              </a:rPr>
              <a:t>mycobacterial</a:t>
            </a:r>
            <a:r>
              <a:rPr lang="en-US" sz="2000" dirty="0">
                <a:latin typeface="Times New Roman" pitchFamily="18" charset="0"/>
                <a:cs typeface="Times New Roman" pitchFamily="18" charset="0"/>
              </a:rPr>
              <a:t> pneumonia</a:t>
            </a:r>
          </a:p>
          <a:p>
            <a:pPr lvl="1">
              <a:lnSpc>
                <a:spcPct val="120000"/>
              </a:lnSpc>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nontuberculous</a:t>
            </a:r>
            <a:r>
              <a:rPr lang="en-US" sz="2000" dirty="0">
                <a:latin typeface="Times New Roman" pitchFamily="18" charset="0"/>
                <a:cs typeface="Times New Roman" pitchFamily="18" charset="0"/>
              </a:rPr>
              <a:t>)</a:t>
            </a:r>
          </a:p>
          <a:p>
            <a:pPr lvl="1">
              <a:lnSpc>
                <a:spcPct val="120000"/>
              </a:lnSpc>
            </a:pPr>
            <a:r>
              <a:rPr lang="en-US" sz="2000" dirty="0">
                <a:latin typeface="Times New Roman" pitchFamily="18" charset="0"/>
                <a:cs typeface="Times New Roman" pitchFamily="18" charset="0"/>
              </a:rPr>
              <a:t>     Tuberculosis</a:t>
            </a:r>
          </a:p>
          <a:p>
            <a:endParaRPr lang="en-US" sz="1800" dirty="0"/>
          </a:p>
          <a:p>
            <a:endParaRPr lang="en-US" dirty="0"/>
          </a:p>
        </p:txBody>
      </p:sp>
      <p:sp>
        <p:nvSpPr>
          <p:cNvPr id="2" name="Title 1"/>
          <p:cNvSpPr>
            <a:spLocks noGrp="1"/>
          </p:cNvSpPr>
          <p:nvPr>
            <p:ph type="title"/>
          </p:nvPr>
        </p:nvSpPr>
        <p:spPr>
          <a:xfrm>
            <a:off x="0" y="457200"/>
            <a:ext cx="9144000" cy="762000"/>
          </a:xfrm>
        </p:spPr>
        <p:txBody>
          <a:bodyPr>
            <a:normAutofit fontScale="90000"/>
          </a:bodyPr>
          <a:lstStyle/>
          <a:p>
            <a:pPr algn="l"/>
            <a:r>
              <a:rPr lang="en-US" sz="3100" u="sng" dirty="0"/>
              <a:t>CD4+ cell count and respiratory tract</a:t>
            </a:r>
            <a:br>
              <a:rPr lang="en-US" sz="3100" u="sng" dirty="0"/>
            </a:br>
            <a:r>
              <a:rPr lang="en-US" sz="3100" u="sng" dirty="0"/>
              <a:t>infection:</a:t>
            </a:r>
            <a:r>
              <a:rPr lang="en-US" dirty="0"/>
              <a:t/>
            </a:r>
            <a:br>
              <a:rPr lang="en-US" dirty="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r>
              <a:rPr lang="en-US" dirty="0"/>
              <a:t> </a:t>
            </a:r>
            <a:r>
              <a:rPr lang="en-US" sz="2400" b="1" dirty="0">
                <a:latin typeface="Times New Roman" pitchFamily="18" charset="0"/>
                <a:cs typeface="Times New Roman" pitchFamily="18" charset="0"/>
              </a:rPr>
              <a:t>CD4 cell count &lt;= 200 cells/</a:t>
            </a:r>
            <a:r>
              <a:rPr lang="en-US" sz="2400" b="1" dirty="0" err="1">
                <a:latin typeface="Times New Roman" pitchFamily="18" charset="0"/>
                <a:cs typeface="Times New Roman" pitchFamily="18" charset="0"/>
              </a:rPr>
              <a:t>ul</a:t>
            </a:r>
            <a:endParaRPr lang="en-US" sz="24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Pneumocystis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jiroveci</a:t>
            </a:r>
            <a:r>
              <a:rPr lang="en-US" sz="2000" dirty="0">
                <a:latin typeface="Times New Roman" pitchFamily="18" charset="0"/>
                <a:cs typeface="Times New Roman" pitchFamily="18" charset="0"/>
              </a:rPr>
              <a:t> pneumonia</a:t>
            </a:r>
          </a:p>
          <a:p>
            <a:pPr>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cryptococcus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neoformans</a:t>
            </a:r>
            <a:r>
              <a:rPr lang="en-US" sz="2000" dirty="0">
                <a:latin typeface="Times New Roman" pitchFamily="18" charset="0"/>
                <a:cs typeface="Times New Roman" pitchFamily="18" charset="0"/>
              </a:rPr>
              <a:t> pneumonia/</a:t>
            </a:r>
            <a:r>
              <a:rPr lang="en-US" sz="2000" dirty="0" err="1">
                <a:latin typeface="Times New Roman" pitchFamily="18" charset="0"/>
                <a:cs typeface="Times New Roman" pitchFamily="18" charset="0"/>
              </a:rPr>
              <a:t>pneumonitis</a:t>
            </a:r>
            <a:endParaRPr lang="en-US"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Bacterial pneumonia (associated with </a:t>
            </a:r>
            <a:r>
              <a:rPr lang="en-US" sz="2000" dirty="0" err="1">
                <a:latin typeface="Times New Roman" pitchFamily="18" charset="0"/>
                <a:cs typeface="Times New Roman" pitchFamily="18" charset="0"/>
              </a:rPr>
              <a:t>bacteremia</a:t>
            </a:r>
            <a:r>
              <a:rPr lang="en-US" sz="2000" dirty="0">
                <a:latin typeface="Times New Roman" pitchFamily="18" charset="0"/>
                <a:cs typeface="Times New Roman" pitchFamily="18" charset="0"/>
              </a:rPr>
              <a:t>/sepsis)</a:t>
            </a:r>
          </a:p>
          <a:p>
            <a:pPr>
              <a:buNone/>
            </a:pPr>
            <a:r>
              <a:rPr lang="en-US" sz="2000" dirty="0">
                <a:latin typeface="Times New Roman" pitchFamily="18" charset="0"/>
                <a:cs typeface="Times New Roman" pitchFamily="18" charset="0"/>
              </a:rPr>
              <a:t>      Disseminated or </a:t>
            </a:r>
            <a:r>
              <a:rPr lang="en-US" sz="2000" dirty="0" err="1">
                <a:latin typeface="Times New Roman" pitchFamily="18" charset="0"/>
                <a:cs typeface="Times New Roman" pitchFamily="18" charset="0"/>
              </a:rPr>
              <a:t>extrapulmonary</a:t>
            </a:r>
            <a:r>
              <a:rPr lang="en-US" sz="2000" dirty="0">
                <a:latin typeface="Times New Roman" pitchFamily="18" charset="0"/>
                <a:cs typeface="Times New Roman" pitchFamily="18" charset="0"/>
              </a:rPr>
              <a:t> tuberculosis.</a:t>
            </a:r>
          </a:p>
          <a:p>
            <a:pPr>
              <a:buNone/>
            </a:pPr>
            <a:endParaRPr lang="en-US" sz="2000" dirty="0">
              <a:latin typeface="Times New Roman" pitchFamily="18" charset="0"/>
              <a:cs typeface="Times New Roman" pitchFamily="18" charset="0"/>
            </a:endParaRPr>
          </a:p>
          <a:p>
            <a:r>
              <a:rPr lang="en-US" sz="2400" b="1" dirty="0">
                <a:latin typeface="Times New Roman" pitchFamily="18" charset="0"/>
                <a:cs typeface="Times New Roman" pitchFamily="18" charset="0"/>
              </a:rPr>
              <a:t>CD4 cell count &lt;= 100 cells/</a:t>
            </a:r>
            <a:r>
              <a:rPr lang="en-US" sz="2400" b="1" dirty="0" err="1">
                <a:latin typeface="Times New Roman" pitchFamily="18" charset="0"/>
                <a:cs typeface="Times New Roman" pitchFamily="18" charset="0"/>
              </a:rPr>
              <a:t>ul</a:t>
            </a:r>
            <a:endParaRPr lang="en-US" sz="24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Pulmonary </a:t>
            </a:r>
            <a:r>
              <a:rPr lang="en-US" sz="2000" dirty="0" err="1">
                <a:latin typeface="Times New Roman" pitchFamily="18" charset="0"/>
                <a:cs typeface="Times New Roman" pitchFamily="18" charset="0"/>
              </a:rPr>
              <a:t>kaposi</a:t>
            </a:r>
            <a:r>
              <a:rPr lang="en-US" sz="2000" dirty="0">
                <a:latin typeface="Times New Roman" pitchFamily="18" charset="0"/>
                <a:cs typeface="Times New Roman" pitchFamily="18" charset="0"/>
              </a:rPr>
              <a:t> sarcoma</a:t>
            </a:r>
          </a:p>
          <a:p>
            <a:pPr>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Toxoplama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pneumonitis</a:t>
            </a:r>
            <a:endParaRPr lang="en-US"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Bacterial pneumonia (gram –</a:t>
            </a:r>
            <a:r>
              <a:rPr lang="en-US" sz="2000" dirty="0" err="1">
                <a:latin typeface="Times New Roman" pitchFamily="18" charset="0"/>
                <a:cs typeface="Times New Roman" pitchFamily="18" charset="0"/>
              </a:rPr>
              <a:t>ve</a:t>
            </a:r>
            <a:r>
              <a:rPr lang="en-US" sz="2000" dirty="0">
                <a:latin typeface="Times New Roman" pitchFamily="18" charset="0"/>
                <a:cs typeface="Times New Roman" pitchFamily="18" charset="0"/>
              </a:rPr>
              <a:t> bacilli and staph </a:t>
            </a:r>
            <a:r>
              <a:rPr lang="en-US" sz="2000" dirty="0" err="1">
                <a:latin typeface="Times New Roman" pitchFamily="18" charset="0"/>
                <a:cs typeface="Times New Roman" pitchFamily="18" charset="0"/>
              </a:rPr>
              <a:t>aureus</a:t>
            </a:r>
            <a:r>
              <a:rPr lang="en-US" sz="2000" dirty="0">
                <a:latin typeface="Times New Roman" pitchFamily="18" charset="0"/>
                <a:cs typeface="Times New Roman" pitchFamily="18" charset="0"/>
              </a:rPr>
              <a:t> increased)</a:t>
            </a:r>
          </a:p>
          <a:p>
            <a:pPr>
              <a:buNone/>
            </a:pPr>
            <a:endParaRPr lang="en-US" sz="2000" dirty="0">
              <a:latin typeface="Times New Roman" pitchFamily="18" charset="0"/>
              <a:cs typeface="Times New Roman" pitchFamily="18" charset="0"/>
            </a:endParaRPr>
          </a:p>
          <a:p>
            <a:pPr>
              <a:buNone/>
            </a:pPr>
            <a:endParaRPr lang="en-US" dirty="0"/>
          </a:p>
        </p:txBody>
      </p:sp>
      <p:sp>
        <p:nvSpPr>
          <p:cNvPr id="2" name="Title 1"/>
          <p:cNvSpPr>
            <a:spLocks noGrp="1"/>
          </p:cNvSpPr>
          <p:nvPr>
            <p:ph type="title"/>
          </p:nvPr>
        </p:nvSpPr>
        <p:spPr>
          <a:xfrm>
            <a:off x="0" y="0"/>
            <a:ext cx="9144000" cy="838200"/>
          </a:xfrm>
        </p:spPr>
        <p:txBody>
          <a:bodyPr/>
          <a:lstStyle/>
          <a:p>
            <a:pPr algn="l"/>
            <a:r>
              <a:rPr lang="en-US" dirty="0" err="1"/>
              <a:t>Contd</a:t>
            </a:r>
            <a:r>
              <a:rPr lang="en-US"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000" b="1" dirty="0">
                <a:latin typeface="Times New Roman" pitchFamily="18" charset="0"/>
                <a:cs typeface="Times New Roman" pitchFamily="18" charset="0"/>
              </a:rPr>
              <a:t>CD4 cell count &lt;= 50 cells/</a:t>
            </a:r>
            <a:r>
              <a:rPr lang="en-US" sz="2000" b="1" dirty="0" err="1">
                <a:latin typeface="Times New Roman" pitchFamily="18" charset="0"/>
                <a:cs typeface="Times New Roman" pitchFamily="18" charset="0"/>
              </a:rPr>
              <a:t>ul</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Disseminated </a:t>
            </a:r>
            <a:r>
              <a:rPr lang="en-US" sz="2000" dirty="0" err="1">
                <a:latin typeface="Times New Roman" pitchFamily="18" charset="0"/>
                <a:cs typeface="Times New Roman" pitchFamily="18" charset="0"/>
              </a:rPr>
              <a:t>histoplasma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capsulatum</a:t>
            </a:r>
            <a:endParaRPr lang="en-US"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Disseminated </a:t>
            </a:r>
            <a:r>
              <a:rPr lang="en-US" sz="2000" dirty="0" err="1">
                <a:latin typeface="Times New Roman" pitchFamily="18" charset="0"/>
                <a:cs typeface="Times New Roman" pitchFamily="18" charset="0"/>
              </a:rPr>
              <a:t>coccidiodes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immitis</a:t>
            </a:r>
            <a:r>
              <a:rPr lang="en-US" sz="2000" dirty="0">
                <a:latin typeface="Times New Roman" pitchFamily="18" charset="0"/>
                <a:cs typeface="Times New Roman" pitchFamily="18" charset="0"/>
              </a:rPr>
              <a:t> </a:t>
            </a:r>
          </a:p>
          <a:p>
            <a:pPr>
              <a:buNone/>
            </a:pPr>
            <a:r>
              <a:rPr lang="en-US" sz="2000" dirty="0">
                <a:latin typeface="Times New Roman" pitchFamily="18" charset="0"/>
                <a:cs typeface="Times New Roman" pitchFamily="18" charset="0"/>
              </a:rPr>
              <a:t>     Cytomegalovirus </a:t>
            </a:r>
            <a:r>
              <a:rPr lang="en-US" sz="2000" dirty="0" err="1">
                <a:latin typeface="Times New Roman" pitchFamily="18" charset="0"/>
                <a:cs typeface="Times New Roman" pitchFamily="18" charset="0"/>
              </a:rPr>
              <a:t>pneumonitis</a:t>
            </a:r>
            <a:endParaRPr lang="en-US"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Disseminated mycobacterium </a:t>
            </a:r>
            <a:r>
              <a:rPr lang="en-US" sz="2000" dirty="0" err="1">
                <a:latin typeface="Times New Roman" pitchFamily="18" charset="0"/>
                <a:cs typeface="Times New Roman" pitchFamily="18" charset="0"/>
              </a:rPr>
              <a:t>avium</a:t>
            </a:r>
            <a:r>
              <a:rPr lang="en-US" sz="2000" dirty="0">
                <a:latin typeface="Times New Roman" pitchFamily="18" charset="0"/>
                <a:cs typeface="Times New Roman" pitchFamily="18" charset="0"/>
              </a:rPr>
              <a:t> complex</a:t>
            </a:r>
          </a:p>
          <a:p>
            <a:pPr>
              <a:buNone/>
            </a:pPr>
            <a:r>
              <a:rPr lang="en-US" sz="2000" dirty="0">
                <a:latin typeface="Times New Roman" pitchFamily="18" charset="0"/>
                <a:cs typeface="Times New Roman" pitchFamily="18" charset="0"/>
              </a:rPr>
              <a:t>	Disseminated mycobacterium (</a:t>
            </a:r>
            <a:r>
              <a:rPr lang="en-US" sz="2000" dirty="0" err="1">
                <a:latin typeface="Times New Roman" pitchFamily="18" charset="0"/>
                <a:cs typeface="Times New Roman" pitchFamily="18" charset="0"/>
              </a:rPr>
              <a:t>nontuberculous</a:t>
            </a:r>
            <a:r>
              <a:rPr lang="en-US" sz="2000" dirty="0">
                <a:latin typeface="Times New Roman" pitchFamily="18" charset="0"/>
                <a:cs typeface="Times New Roman" pitchFamily="18" charset="0"/>
              </a:rPr>
              <a:t>)</a:t>
            </a:r>
          </a:p>
          <a:p>
            <a:pPr>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Aspergillus</a:t>
            </a:r>
            <a:r>
              <a:rPr lang="en-US" sz="2000" dirty="0">
                <a:latin typeface="Times New Roman" pitchFamily="18" charset="0"/>
                <a:cs typeface="Times New Roman" pitchFamily="18" charset="0"/>
              </a:rPr>
              <a:t> species pneumonia</a:t>
            </a:r>
          </a:p>
          <a:p>
            <a:pPr>
              <a:buNone/>
            </a:pPr>
            <a:r>
              <a:rPr lang="en-US" sz="2000" dirty="0">
                <a:latin typeface="Times New Roman" pitchFamily="18" charset="0"/>
                <a:cs typeface="Times New Roman" pitchFamily="18" charset="0"/>
              </a:rPr>
              <a:t>	Candida species pneumonia</a:t>
            </a:r>
          </a:p>
          <a:p>
            <a:pPr>
              <a:buNone/>
            </a:pPr>
            <a:endParaRPr lang="en-US" dirty="0"/>
          </a:p>
        </p:txBody>
      </p:sp>
      <p:sp>
        <p:nvSpPr>
          <p:cNvPr id="2" name="Title 1"/>
          <p:cNvSpPr>
            <a:spLocks noGrp="1"/>
          </p:cNvSpPr>
          <p:nvPr>
            <p:ph type="title"/>
          </p:nvPr>
        </p:nvSpPr>
        <p:spPr>
          <a:xfrm>
            <a:off x="0" y="0"/>
            <a:ext cx="9144000" cy="1143000"/>
          </a:xfrm>
        </p:spPr>
        <p:txBody>
          <a:bodyPr/>
          <a:lstStyle/>
          <a:p>
            <a:pPr algn="l"/>
            <a:r>
              <a:rPr lang="en-US" dirty="0" err="1"/>
              <a:t>Contd</a:t>
            </a:r>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lnSpc>
                <a:spcPct val="150000"/>
              </a:lnSpc>
            </a:pPr>
            <a:r>
              <a:rPr lang="en-US" sz="1800" dirty="0">
                <a:latin typeface="Times New Roman" pitchFamily="18" charset="0"/>
                <a:cs typeface="Times New Roman" pitchFamily="18" charset="0"/>
              </a:rPr>
              <a:t>TB is the most common opportunistic infection in HIV-infected people in </a:t>
            </a:r>
            <a:r>
              <a:rPr lang="en-US" sz="1800" dirty="0" err="1">
                <a:latin typeface="Times New Roman" pitchFamily="18" charset="0"/>
                <a:cs typeface="Times New Roman" pitchFamily="18" charset="0"/>
              </a:rPr>
              <a:t>india</a:t>
            </a:r>
            <a:endParaRPr lang="en-US" sz="1800" dirty="0">
              <a:latin typeface="Times New Roman" pitchFamily="18" charset="0"/>
              <a:cs typeface="Times New Roman" pitchFamily="18" charset="0"/>
            </a:endParaRPr>
          </a:p>
          <a:p>
            <a:pPr>
              <a:lnSpc>
                <a:spcPct val="150000"/>
              </a:lnSpc>
            </a:pPr>
            <a:r>
              <a:rPr lang="en-US" sz="1800" dirty="0">
                <a:latin typeface="Times New Roman" pitchFamily="18" charset="0"/>
                <a:cs typeface="Times New Roman" pitchFamily="18" charset="0"/>
              </a:rPr>
              <a:t>Pulmonary TB remains the commonest form of TB</a:t>
            </a:r>
          </a:p>
          <a:p>
            <a:pPr>
              <a:lnSpc>
                <a:spcPct val="150000"/>
              </a:lnSpc>
            </a:pPr>
            <a:r>
              <a:rPr lang="en-US" sz="1800" dirty="0">
                <a:latin typeface="Times New Roman" pitchFamily="18" charset="0"/>
                <a:cs typeface="Times New Roman" pitchFamily="18" charset="0"/>
              </a:rPr>
              <a:t>TB occurs by</a:t>
            </a:r>
          </a:p>
          <a:p>
            <a:pPr>
              <a:lnSpc>
                <a:spcPct val="150000"/>
              </a:lnSpc>
              <a:buNone/>
            </a:pPr>
            <a:r>
              <a:rPr lang="en-US" sz="1800" dirty="0">
                <a:latin typeface="Times New Roman" pitchFamily="18" charset="0"/>
                <a:cs typeface="Times New Roman" pitchFamily="18" charset="0"/>
              </a:rPr>
              <a:t>	–  reactivation of latent infection</a:t>
            </a:r>
          </a:p>
          <a:p>
            <a:pPr>
              <a:lnSpc>
                <a:spcPct val="150000"/>
              </a:lnSpc>
              <a:buNone/>
            </a:pPr>
            <a:r>
              <a:rPr lang="en-US" sz="1800" dirty="0">
                <a:latin typeface="Times New Roman" pitchFamily="18" charset="0"/>
                <a:cs typeface="Times New Roman" pitchFamily="18" charset="0"/>
              </a:rPr>
              <a:t>	–  newly acquired infection</a:t>
            </a:r>
          </a:p>
          <a:p>
            <a:pPr>
              <a:lnSpc>
                <a:spcPct val="150000"/>
              </a:lnSpc>
            </a:pPr>
            <a:r>
              <a:rPr lang="en-US" sz="1800" dirty="0">
                <a:latin typeface="Times New Roman" pitchFamily="18" charset="0"/>
                <a:cs typeface="Times New Roman" pitchFamily="18" charset="0"/>
              </a:rPr>
              <a:t> HIV increases the risk of TB progression</a:t>
            </a:r>
          </a:p>
          <a:p>
            <a:pPr>
              <a:lnSpc>
                <a:spcPct val="150000"/>
              </a:lnSpc>
            </a:pPr>
            <a:r>
              <a:rPr lang="en-US" sz="1800" dirty="0">
                <a:latin typeface="Times New Roman" pitchFamily="18" charset="0"/>
                <a:cs typeface="Times New Roman" pitchFamily="18" charset="0"/>
              </a:rPr>
              <a:t>TB may speed the progression of HIV disease</a:t>
            </a:r>
          </a:p>
          <a:p>
            <a:pPr>
              <a:lnSpc>
                <a:spcPct val="150000"/>
              </a:lnSpc>
            </a:pPr>
            <a:r>
              <a:rPr lang="en-US" sz="1800" dirty="0">
                <a:latin typeface="Times New Roman" pitchFamily="18" charset="0"/>
                <a:cs typeface="Times New Roman" pitchFamily="18" charset="0"/>
              </a:rPr>
              <a:t>Among HIV-infected individuals, lifetime risk of developing active TB is 30-50%, compared to 5-10% in persons who are not HIV-infected</a:t>
            </a:r>
          </a:p>
          <a:p>
            <a:pPr>
              <a:lnSpc>
                <a:spcPct val="150000"/>
              </a:lnSpc>
            </a:pPr>
            <a:r>
              <a:rPr lang="en-US" sz="1800" dirty="0">
                <a:latin typeface="Times New Roman" pitchFamily="18" charset="0"/>
                <a:cs typeface="Times New Roman" pitchFamily="18" charset="0"/>
              </a:rPr>
              <a:t> ART reduces the incidence of TB in PLWHA.</a:t>
            </a:r>
          </a:p>
          <a:p>
            <a:pPr>
              <a:buNone/>
            </a:pPr>
            <a:endParaRPr lang="en-US" dirty="0"/>
          </a:p>
        </p:txBody>
      </p:sp>
      <p:sp>
        <p:nvSpPr>
          <p:cNvPr id="2" name="Title 1"/>
          <p:cNvSpPr>
            <a:spLocks noGrp="1"/>
          </p:cNvSpPr>
          <p:nvPr>
            <p:ph type="title"/>
          </p:nvPr>
        </p:nvSpPr>
        <p:spPr>
          <a:xfrm>
            <a:off x="0" y="0"/>
            <a:ext cx="9144000" cy="1219200"/>
          </a:xfrm>
        </p:spPr>
        <p:txBody>
          <a:bodyPr>
            <a:normAutofit/>
          </a:bodyPr>
          <a:lstStyle/>
          <a:p>
            <a:r>
              <a:rPr lang="en-US" sz="2800" u="sng" dirty="0"/>
              <a:t>TB and HIV (Interaction &amp; Co-</a:t>
            </a:r>
            <a:br>
              <a:rPr lang="en-US" sz="2800" u="sng" dirty="0"/>
            </a:br>
            <a:r>
              <a:rPr lang="en-US" sz="2800" u="sng" dirty="0"/>
              <a:t>infection)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1800" dirty="0">
                <a:latin typeface="Times New Roman" pitchFamily="18" charset="0"/>
                <a:cs typeface="Times New Roman" pitchFamily="18" charset="0"/>
              </a:rPr>
              <a:t>Depends on immune status of patient</a:t>
            </a:r>
          </a:p>
          <a:p>
            <a:pPr>
              <a:buNone/>
            </a:pPr>
            <a:r>
              <a:rPr lang="en-US" sz="1800" dirty="0">
                <a:latin typeface="Times New Roman" pitchFamily="18" charset="0"/>
                <a:cs typeface="Times New Roman" pitchFamily="18" charset="0"/>
              </a:rPr>
              <a:t>	–  In early HIV disease, presentation tends to be typical pulmonary TB</a:t>
            </a:r>
          </a:p>
          <a:p>
            <a:pPr>
              <a:buNone/>
            </a:pPr>
            <a:r>
              <a:rPr lang="en-US" sz="1800" dirty="0">
                <a:latin typeface="Times New Roman" pitchFamily="18" charset="0"/>
                <a:cs typeface="Times New Roman" pitchFamily="18" charset="0"/>
              </a:rPr>
              <a:t>	–  As immune system deteriorates </a:t>
            </a:r>
            <a:r>
              <a:rPr lang="en-US" sz="1800" dirty="0" err="1">
                <a:latin typeface="Times New Roman" pitchFamily="18" charset="0"/>
                <a:cs typeface="Times New Roman" pitchFamily="18" charset="0"/>
              </a:rPr>
              <a:t>mycobacterial</a:t>
            </a:r>
            <a:r>
              <a:rPr lang="en-US" sz="1800" dirty="0">
                <a:latin typeface="Times New Roman" pitchFamily="18" charset="0"/>
                <a:cs typeface="Times New Roman" pitchFamily="18" charset="0"/>
              </a:rPr>
              <a:t> infection more likely to disseminate</a:t>
            </a:r>
          </a:p>
          <a:p>
            <a:pPr>
              <a:buNone/>
            </a:pP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p>
          <a:p>
            <a:r>
              <a:rPr lang="en-US" sz="1800" dirty="0" err="1">
                <a:latin typeface="Times New Roman" pitchFamily="18" charset="0"/>
                <a:cs typeface="Times New Roman" pitchFamily="18" charset="0"/>
              </a:rPr>
              <a:t>Extrapulmonary</a:t>
            </a:r>
            <a:r>
              <a:rPr lang="en-US" sz="1800" dirty="0">
                <a:latin typeface="Times New Roman" pitchFamily="18" charset="0"/>
                <a:cs typeface="Times New Roman" pitchFamily="18" charset="0"/>
              </a:rPr>
              <a:t> TB is more common in HIV-infected people</a:t>
            </a:r>
          </a:p>
          <a:p>
            <a:pPr>
              <a:buNone/>
            </a:pPr>
            <a:r>
              <a:rPr lang="en-US" sz="1800" dirty="0">
                <a:latin typeface="Times New Roman" pitchFamily="18" charset="0"/>
                <a:cs typeface="Times New Roman" pitchFamily="18" charset="0"/>
              </a:rPr>
              <a:t>	–  Pleural effusion, </a:t>
            </a:r>
            <a:r>
              <a:rPr lang="en-US" sz="1800" dirty="0" err="1">
                <a:latin typeface="Times New Roman" pitchFamily="18" charset="0"/>
                <a:cs typeface="Times New Roman" pitchFamily="18" charset="0"/>
              </a:rPr>
              <a:t>lymphadenopathy</a:t>
            </a:r>
            <a:r>
              <a:rPr lang="en-US" sz="1800" dirty="0">
                <a:latin typeface="Times New Roman" pitchFamily="18" charset="0"/>
                <a:cs typeface="Times New Roman" pitchFamily="18" charset="0"/>
              </a:rPr>
              <a:t>, pericardial disease, </a:t>
            </a:r>
            <a:r>
              <a:rPr lang="en-US" sz="1800" dirty="0" err="1">
                <a:latin typeface="Times New Roman" pitchFamily="18" charset="0"/>
                <a:cs typeface="Times New Roman" pitchFamily="18" charset="0"/>
              </a:rPr>
              <a:t>miliary</a:t>
            </a:r>
            <a:r>
              <a:rPr lang="en-US" sz="1800" dirty="0">
                <a:latin typeface="Times New Roman" pitchFamily="18" charset="0"/>
                <a:cs typeface="Times New Roman" pitchFamily="18" charset="0"/>
              </a:rPr>
              <a:t> TB, TB</a:t>
            </a:r>
          </a:p>
          <a:p>
            <a:pPr>
              <a:buNone/>
            </a:pPr>
            <a:r>
              <a:rPr lang="en-US" sz="1800" dirty="0">
                <a:latin typeface="Times New Roman" pitchFamily="18" charset="0"/>
                <a:cs typeface="Times New Roman" pitchFamily="18" charset="0"/>
              </a:rPr>
              <a:t>		meningitis, peritoneal and spinal TB</a:t>
            </a:r>
          </a:p>
          <a:p>
            <a:pPr>
              <a:buNone/>
            </a:pPr>
            <a:endParaRPr lang="en-US" dirty="0"/>
          </a:p>
        </p:txBody>
      </p:sp>
      <p:sp>
        <p:nvSpPr>
          <p:cNvPr id="2" name="Title 1"/>
          <p:cNvSpPr>
            <a:spLocks noGrp="1"/>
          </p:cNvSpPr>
          <p:nvPr>
            <p:ph type="title"/>
          </p:nvPr>
        </p:nvSpPr>
        <p:spPr>
          <a:xfrm>
            <a:off x="0" y="0"/>
            <a:ext cx="9144000" cy="1371600"/>
          </a:xfrm>
        </p:spPr>
        <p:txBody>
          <a:bodyPr>
            <a:normAutofit/>
          </a:bodyPr>
          <a:lstStyle/>
          <a:p>
            <a:r>
              <a:rPr lang="en-US" sz="2800" u="sng" dirty="0"/>
              <a:t>Clinical Presentation of TB in HIV</a:t>
            </a:r>
            <a:br>
              <a:rPr lang="en-US" sz="2800" u="sng" dirty="0"/>
            </a:br>
            <a:r>
              <a:rPr lang="en-US" sz="2800" u="sng" dirty="0"/>
              <a:t>Patients: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normAutofit/>
          </a:bodyPr>
          <a:lstStyle/>
          <a:p>
            <a:pPr>
              <a:buNone/>
            </a:pPr>
            <a:r>
              <a:rPr lang="en-US" sz="2000" dirty="0">
                <a:latin typeface="Times New Roman" pitchFamily="18" charset="0"/>
                <a:cs typeface="Times New Roman" pitchFamily="18" charset="0"/>
              </a:rPr>
              <a:t>•  Cough for &gt;2 weeks</a:t>
            </a:r>
          </a:p>
          <a:p>
            <a:pPr>
              <a:buNone/>
            </a:pPr>
            <a:r>
              <a:rPr lang="en-US" sz="2000" dirty="0">
                <a:latin typeface="Times New Roman" pitchFamily="18" charset="0"/>
                <a:cs typeface="Times New Roman" pitchFamily="18" charset="0"/>
              </a:rPr>
              <a:t>•  Fever </a:t>
            </a:r>
          </a:p>
          <a:p>
            <a:pPr>
              <a:buNone/>
            </a:pPr>
            <a:r>
              <a:rPr lang="en-US" sz="2000" dirty="0">
                <a:latin typeface="Times New Roman" pitchFamily="18" charset="0"/>
                <a:cs typeface="Times New Roman" pitchFamily="18" charset="0"/>
              </a:rPr>
              <a:t>•  Night sweats</a:t>
            </a:r>
          </a:p>
          <a:p>
            <a:pPr>
              <a:buNone/>
            </a:pPr>
            <a:r>
              <a:rPr lang="en-US" sz="2000" dirty="0">
                <a:latin typeface="Times New Roman" pitchFamily="18" charset="0"/>
                <a:cs typeface="Times New Roman" pitchFamily="18" charset="0"/>
              </a:rPr>
              <a:t>•  Chest pain </a:t>
            </a:r>
          </a:p>
          <a:p>
            <a:pPr>
              <a:buNone/>
            </a:pPr>
            <a:r>
              <a:rPr lang="en-US" sz="2000" dirty="0">
                <a:latin typeface="Times New Roman" pitchFamily="18" charset="0"/>
                <a:cs typeface="Times New Roman" pitchFamily="18" charset="0"/>
              </a:rPr>
              <a:t>•  Weight loss</a:t>
            </a:r>
          </a:p>
          <a:p>
            <a:pPr>
              <a:buNone/>
            </a:pPr>
            <a:r>
              <a:rPr lang="en-US" sz="2000" dirty="0">
                <a:latin typeface="Times New Roman" pitchFamily="18" charset="0"/>
                <a:cs typeface="Times New Roman" pitchFamily="18" charset="0"/>
              </a:rPr>
              <a:t>•  Signs – wasting, </a:t>
            </a:r>
            <a:r>
              <a:rPr lang="en-US" sz="2000" dirty="0" err="1">
                <a:latin typeface="Times New Roman" pitchFamily="18" charset="0"/>
                <a:cs typeface="Times New Roman" pitchFamily="18" charset="0"/>
              </a:rPr>
              <a:t>crepitations</a:t>
            </a:r>
            <a:r>
              <a:rPr lang="en-US" sz="2000" dirty="0">
                <a:latin typeface="Times New Roman" pitchFamily="18" charset="0"/>
                <a:cs typeface="Times New Roman" pitchFamily="18" charset="0"/>
              </a:rPr>
              <a:t>, consolidation, effusion etc</a:t>
            </a:r>
          </a:p>
          <a:p>
            <a:endParaRPr lang="en-US" dirty="0"/>
          </a:p>
        </p:txBody>
      </p:sp>
      <p:sp>
        <p:nvSpPr>
          <p:cNvPr id="2" name="Title 1"/>
          <p:cNvSpPr>
            <a:spLocks noGrp="1"/>
          </p:cNvSpPr>
          <p:nvPr>
            <p:ph type="title"/>
          </p:nvPr>
        </p:nvSpPr>
        <p:spPr>
          <a:xfrm>
            <a:off x="0" y="0"/>
            <a:ext cx="9144000" cy="1676400"/>
          </a:xfrm>
        </p:spPr>
        <p:txBody>
          <a:bodyPr>
            <a:normAutofit/>
          </a:bodyPr>
          <a:lstStyle/>
          <a:p>
            <a:r>
              <a:rPr lang="en-US" sz="3100" b="1" u="sng" dirty="0"/>
              <a:t>Pulmonary Tuberculosis:</a:t>
            </a:r>
            <a:r>
              <a:rPr lang="en-US" sz="3100" u="sng" dirty="0"/>
              <a:t/>
            </a:r>
            <a:br>
              <a:rPr lang="en-US" sz="3100" u="sng" dirty="0"/>
            </a:br>
            <a:r>
              <a:rPr lang="en-US" sz="3100" b="1" u="sng" dirty="0"/>
              <a:t>Clinical Presentation:</a:t>
            </a:r>
            <a:r>
              <a:rPr lang="en-US" dirty="0"/>
              <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599"/>
          </a:xfrm>
        </p:spPr>
        <p:txBody>
          <a:bodyPr/>
          <a:lstStyle/>
          <a:p>
            <a:pPr algn="l"/>
            <a:r>
              <a:rPr lang="en-US" u="sng" dirty="0"/>
              <a:t>Introduction:</a:t>
            </a:r>
          </a:p>
        </p:txBody>
      </p:sp>
      <p:sp>
        <p:nvSpPr>
          <p:cNvPr id="3" name="Subtitle 2"/>
          <p:cNvSpPr>
            <a:spLocks noGrp="1"/>
          </p:cNvSpPr>
          <p:nvPr>
            <p:ph type="subTitle" idx="1"/>
          </p:nvPr>
        </p:nvSpPr>
        <p:spPr>
          <a:xfrm>
            <a:off x="0" y="1524000"/>
            <a:ext cx="9144000" cy="5334000"/>
          </a:xfrm>
        </p:spPr>
        <p:txBody>
          <a:bodyPr>
            <a:normAutofit/>
          </a:bodyPr>
          <a:lstStyle/>
          <a:p>
            <a:pPr algn="l">
              <a:buFont typeface="Arial" pitchFamily="34" charset="0"/>
              <a:buChar char="•"/>
            </a:pPr>
            <a:r>
              <a:rPr lang="en-US" sz="2400" dirty="0">
                <a:solidFill>
                  <a:schemeClr val="tx1"/>
                </a:solidFill>
                <a:latin typeface="Times New Roman" pitchFamily="18" charset="0"/>
                <a:cs typeface="Times New Roman" pitchFamily="18" charset="0"/>
              </a:rPr>
              <a:t>  The clinical consequences of HIV infection encompass a spectrum</a:t>
            </a:r>
          </a:p>
          <a:p>
            <a:pPr algn="l"/>
            <a:r>
              <a:rPr lang="en-US" sz="2400" dirty="0">
                <a:solidFill>
                  <a:schemeClr val="tx1"/>
                </a:solidFill>
                <a:latin typeface="Times New Roman" pitchFamily="18" charset="0"/>
                <a:cs typeface="Times New Roman" pitchFamily="18" charset="0"/>
              </a:rPr>
              <a:t> ranging from an acute syndrome associated with primary infection to a              prolonged asymptomatic state to advanced disease.</a:t>
            </a:r>
          </a:p>
          <a:p>
            <a:pPr algn="l"/>
            <a:endParaRPr lang="en-US" sz="2400" dirty="0">
              <a:solidFill>
                <a:schemeClr val="tx1"/>
              </a:solidFill>
              <a:latin typeface="Times New Roman" pitchFamily="18" charset="0"/>
              <a:cs typeface="Times New Roman" pitchFamily="18" charset="0"/>
            </a:endParaRPr>
          </a:p>
          <a:p>
            <a:pPr algn="l">
              <a:buFont typeface="Arial" pitchFamily="34" charset="0"/>
              <a:buChar char="•"/>
            </a:pPr>
            <a:r>
              <a:rPr lang="en-US" sz="2400" dirty="0">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cART</a:t>
            </a:r>
            <a:r>
              <a:rPr lang="en-US" sz="2400" dirty="0">
                <a:solidFill>
                  <a:schemeClr val="tx1"/>
                </a:solidFill>
                <a:latin typeface="Times New Roman" pitchFamily="18" charset="0"/>
                <a:cs typeface="Times New Roman" pitchFamily="18" charset="0"/>
              </a:rPr>
              <a:t> has had a major impact on preventing and reversing the progression of disease over extended periods of time in a substantial proportion of adequately treated patients.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91200" cy="6858000"/>
          </a:xfrm>
        </p:spPr>
        <p:txBody>
          <a:bodyPr>
            <a:normAutofit/>
          </a:bodyPr>
          <a:lstStyle/>
          <a:p>
            <a:pPr>
              <a:buNone/>
            </a:pPr>
            <a:endParaRPr lang="en-US" sz="2400" dirty="0"/>
          </a:p>
          <a:p>
            <a:pPr>
              <a:buNone/>
            </a:pPr>
            <a:endParaRPr lang="en-US" sz="2400" dirty="0"/>
          </a:p>
          <a:p>
            <a:r>
              <a:rPr lang="en-US" sz="2400" dirty="0"/>
              <a:t> </a:t>
            </a:r>
            <a:r>
              <a:rPr lang="en-US" sz="2000" dirty="0">
                <a:latin typeface="Times New Roman" pitchFamily="18" charset="0"/>
                <a:cs typeface="Times New Roman" pitchFamily="18" charset="0"/>
              </a:rPr>
              <a:t>Sputum examination</a:t>
            </a:r>
          </a:p>
          <a:p>
            <a:pPr>
              <a:buNone/>
            </a:pPr>
            <a:r>
              <a:rPr lang="en-US" sz="2000" dirty="0">
                <a:latin typeface="Times New Roman" pitchFamily="18" charset="0"/>
                <a:cs typeface="Times New Roman" pitchFamily="18" charset="0"/>
              </a:rPr>
              <a:t>	–  Negative Sputum does not exclude TB</a:t>
            </a:r>
          </a:p>
          <a:p>
            <a:pPr>
              <a:buNone/>
            </a:pPr>
            <a:r>
              <a:rPr lang="en-US" sz="2000" dirty="0">
                <a:latin typeface="Times New Roman" pitchFamily="18" charset="0"/>
                <a:cs typeface="Times New Roman" pitchFamily="18" charset="0"/>
              </a:rPr>
              <a:t> 	–  Sputum negative PTB more common in HIV+</a:t>
            </a:r>
          </a:p>
          <a:p>
            <a:pPr>
              <a:buNone/>
            </a:pPr>
            <a:r>
              <a:rPr lang="en-US" sz="2000" dirty="0">
                <a:latin typeface="Times New Roman" pitchFamily="18" charset="0"/>
                <a:cs typeface="Times New Roman" pitchFamily="18" charset="0"/>
              </a:rPr>
              <a:t>	–  Only </a:t>
            </a:r>
            <a:r>
              <a:rPr lang="en-US" sz="2000" b="1" dirty="0">
                <a:latin typeface="Times New Roman" pitchFamily="18" charset="0"/>
                <a:cs typeface="Times New Roman" pitchFamily="18" charset="0"/>
              </a:rPr>
              <a:t>50% </a:t>
            </a:r>
            <a:r>
              <a:rPr lang="en-US" sz="2000" dirty="0">
                <a:latin typeface="Times New Roman" pitchFamily="18" charset="0"/>
                <a:cs typeface="Times New Roman" pitchFamily="18" charset="0"/>
              </a:rPr>
              <a:t>sensitive</a:t>
            </a:r>
          </a:p>
          <a:p>
            <a:pPr>
              <a:buNone/>
            </a:pP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Chest radiograph</a:t>
            </a:r>
          </a:p>
          <a:p>
            <a:pPr>
              <a:buNone/>
            </a:pPr>
            <a:r>
              <a:rPr lang="en-US" sz="2000" dirty="0">
                <a:latin typeface="Times New Roman" pitchFamily="18" charset="0"/>
                <a:cs typeface="Times New Roman" pitchFamily="18" charset="0"/>
              </a:rPr>
              <a:t>	–  No “typical” TB X-ray</a:t>
            </a:r>
          </a:p>
          <a:p>
            <a:pPr>
              <a:buNone/>
            </a:pPr>
            <a:r>
              <a:rPr lang="en-US" sz="2000" dirty="0">
                <a:latin typeface="Times New Roman" pitchFamily="18" charset="0"/>
                <a:cs typeface="Times New Roman" pitchFamily="18" charset="0"/>
              </a:rPr>
              <a:t>	–TB can create almost any abnormality or even none </a:t>
            </a:r>
          </a:p>
        </p:txBody>
      </p:sp>
      <p:pic>
        <p:nvPicPr>
          <p:cNvPr id="1026" name="Picture 2"/>
          <p:cNvPicPr>
            <a:picLocks noChangeAspect="1" noChangeArrowheads="1"/>
          </p:cNvPicPr>
          <p:nvPr/>
        </p:nvPicPr>
        <p:blipFill>
          <a:blip r:embed="rId2" cstate="print"/>
          <a:srcRect/>
          <a:stretch>
            <a:fillRect/>
          </a:stretch>
        </p:blipFill>
        <p:spPr bwMode="auto">
          <a:xfrm>
            <a:off x="5791200" y="0"/>
            <a:ext cx="3352800" cy="3276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91200" y="3276600"/>
            <a:ext cx="3352800" cy="358140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en-US" dirty="0"/>
              <a:t>Often </a:t>
            </a:r>
            <a:r>
              <a:rPr lang="en-US" b="1" dirty="0"/>
              <a:t>no focal signs </a:t>
            </a:r>
            <a:r>
              <a:rPr lang="en-US" dirty="0"/>
              <a:t>in HIV</a:t>
            </a:r>
          </a:p>
          <a:p>
            <a:pPr>
              <a:buNone/>
            </a:pPr>
            <a:r>
              <a:rPr lang="en-US" dirty="0"/>
              <a:t>	–  Fever, weight loss and lethargy </a:t>
            </a:r>
          </a:p>
          <a:p>
            <a:pPr>
              <a:buNone/>
            </a:pPr>
            <a:r>
              <a:rPr lang="en-US" dirty="0"/>
              <a:t>•   Can have following focal signs:</a:t>
            </a:r>
          </a:p>
          <a:p>
            <a:pPr>
              <a:buNone/>
            </a:pPr>
            <a:r>
              <a:rPr lang="en-US" dirty="0"/>
              <a:t>	–  Focal </a:t>
            </a:r>
            <a:r>
              <a:rPr lang="en-US" dirty="0" err="1"/>
              <a:t>lymphadenopathy</a:t>
            </a:r>
            <a:endParaRPr lang="en-US" dirty="0"/>
          </a:p>
          <a:p>
            <a:pPr>
              <a:buNone/>
            </a:pPr>
            <a:r>
              <a:rPr lang="en-US" dirty="0"/>
              <a:t>	–  </a:t>
            </a:r>
            <a:r>
              <a:rPr lang="en-US" dirty="0" err="1"/>
              <a:t>Hepatosplenomegaly</a:t>
            </a:r>
            <a:endParaRPr lang="en-US" dirty="0"/>
          </a:p>
          <a:p>
            <a:pPr>
              <a:buNone/>
            </a:pPr>
            <a:r>
              <a:rPr lang="en-US" dirty="0"/>
              <a:t>	–  Septic arthritis</a:t>
            </a:r>
          </a:p>
          <a:p>
            <a:pPr>
              <a:buNone/>
            </a:pPr>
            <a:r>
              <a:rPr lang="en-US" dirty="0"/>
              <a:t>	–  Signs of meningitis</a:t>
            </a:r>
          </a:p>
          <a:p>
            <a:pPr>
              <a:buNone/>
            </a:pPr>
            <a:r>
              <a:rPr lang="en-US" dirty="0"/>
              <a:t>	–  </a:t>
            </a:r>
            <a:r>
              <a:rPr lang="en-US" dirty="0" err="1"/>
              <a:t>Pericarditis</a:t>
            </a:r>
            <a:endParaRPr lang="en-US" dirty="0"/>
          </a:p>
          <a:p>
            <a:pPr>
              <a:buNone/>
            </a:pPr>
            <a:r>
              <a:rPr lang="en-US" dirty="0"/>
              <a:t>	–  Peritonitis</a:t>
            </a:r>
          </a:p>
          <a:p>
            <a:pPr>
              <a:buNone/>
            </a:pPr>
            <a:r>
              <a:rPr lang="en-US" dirty="0"/>
              <a:t> </a:t>
            </a:r>
          </a:p>
          <a:p>
            <a:pPr>
              <a:buNone/>
            </a:pPr>
            <a:r>
              <a:rPr lang="en-US" dirty="0"/>
              <a:t>•	Disseminated multi-system TB can be clinically indistinguishable from “HIV Wasting Syndrome”</a:t>
            </a:r>
          </a:p>
          <a:p>
            <a:pPr>
              <a:buNone/>
            </a:pPr>
            <a:endParaRPr lang="en-US" dirty="0"/>
          </a:p>
        </p:txBody>
      </p:sp>
      <p:sp>
        <p:nvSpPr>
          <p:cNvPr id="2" name="Title 1"/>
          <p:cNvSpPr>
            <a:spLocks noGrp="1"/>
          </p:cNvSpPr>
          <p:nvPr>
            <p:ph type="title"/>
          </p:nvPr>
        </p:nvSpPr>
        <p:spPr>
          <a:xfrm>
            <a:off x="0" y="0"/>
            <a:ext cx="9144000" cy="1143000"/>
          </a:xfrm>
        </p:spPr>
        <p:txBody>
          <a:bodyPr>
            <a:normAutofit fontScale="90000"/>
          </a:bodyPr>
          <a:lstStyle/>
          <a:p>
            <a:r>
              <a:rPr lang="en-US" b="1" dirty="0" err="1"/>
              <a:t>Extrapulmonary</a:t>
            </a:r>
            <a:r>
              <a:rPr lang="en-US" b="1" dirty="0"/>
              <a:t> Tuberculosis:</a:t>
            </a:r>
            <a:r>
              <a:rPr lang="en-US" dirty="0"/>
              <a:t/>
            </a:r>
            <a:br>
              <a:rPr lang="en-US" dirty="0"/>
            </a:br>
            <a:r>
              <a:rPr lang="en-US" b="1" dirty="0"/>
              <a:t>Clinical presentation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fontScale="92500" lnSpcReduction="10000"/>
          </a:bodyPr>
          <a:lstStyle/>
          <a:p>
            <a:pPr>
              <a:lnSpc>
                <a:spcPct val="150000"/>
              </a:lnSpc>
              <a:buNone/>
            </a:pPr>
            <a:r>
              <a:rPr lang="en-US" sz="2200" dirty="0">
                <a:latin typeface="Times New Roman" pitchFamily="18" charset="0"/>
                <a:cs typeface="Times New Roman" pitchFamily="18" charset="0"/>
              </a:rPr>
              <a:t>•   Often very difficult</a:t>
            </a:r>
          </a:p>
          <a:p>
            <a:pPr>
              <a:lnSpc>
                <a:spcPct val="150000"/>
              </a:lnSpc>
              <a:buNone/>
            </a:pPr>
            <a:r>
              <a:rPr lang="en-US" sz="2200" dirty="0">
                <a:latin typeface="Times New Roman" pitchFamily="18" charset="0"/>
                <a:cs typeface="Times New Roman" pitchFamily="18" charset="0"/>
              </a:rPr>
              <a:t>	–  CXR often normal and sputum if available is negative </a:t>
            </a:r>
          </a:p>
          <a:p>
            <a:pPr>
              <a:lnSpc>
                <a:spcPct val="150000"/>
              </a:lnSpc>
              <a:buNone/>
            </a:pPr>
            <a:r>
              <a:rPr lang="en-US" sz="2200" dirty="0">
                <a:latin typeface="Times New Roman" pitchFamily="18" charset="0"/>
                <a:cs typeface="Times New Roman" pitchFamily="18" charset="0"/>
              </a:rPr>
              <a:t>•   If lymph nodes enlarged – aspirate</a:t>
            </a:r>
          </a:p>
          <a:p>
            <a:pPr>
              <a:lnSpc>
                <a:spcPct val="150000"/>
              </a:lnSpc>
              <a:buNone/>
            </a:pPr>
            <a:r>
              <a:rPr lang="en-US" sz="2200" dirty="0">
                <a:latin typeface="Times New Roman" pitchFamily="18" charset="0"/>
                <a:cs typeface="Times New Roman" pitchFamily="18" charset="0"/>
              </a:rPr>
              <a:t>•   If septic arthritis or abscess - aspirate</a:t>
            </a:r>
          </a:p>
          <a:p>
            <a:pPr>
              <a:lnSpc>
                <a:spcPct val="150000"/>
              </a:lnSpc>
              <a:buNone/>
            </a:pPr>
            <a:r>
              <a:rPr lang="en-US" sz="2200" dirty="0">
                <a:latin typeface="Times New Roman" pitchFamily="18" charset="0"/>
                <a:cs typeface="Times New Roman" pitchFamily="18" charset="0"/>
              </a:rPr>
              <a:t>•   If </a:t>
            </a:r>
            <a:r>
              <a:rPr lang="en-US" sz="2200" dirty="0" err="1">
                <a:latin typeface="Times New Roman" pitchFamily="18" charset="0"/>
                <a:cs typeface="Times New Roman" pitchFamily="18" charset="0"/>
              </a:rPr>
              <a:t>meningism</a:t>
            </a:r>
            <a:r>
              <a:rPr lang="en-US" sz="2200" dirty="0">
                <a:latin typeface="Times New Roman" pitchFamily="18" charset="0"/>
                <a:cs typeface="Times New Roman" pitchFamily="18" charset="0"/>
              </a:rPr>
              <a:t> present - lumbar puncture</a:t>
            </a:r>
          </a:p>
          <a:p>
            <a:pPr>
              <a:lnSpc>
                <a:spcPct val="150000"/>
              </a:lnSpc>
              <a:buNone/>
            </a:pPr>
            <a:r>
              <a:rPr lang="en-US" sz="2200" dirty="0">
                <a:latin typeface="Times New Roman" pitchFamily="18" charset="0"/>
                <a:cs typeface="Times New Roman" pitchFamily="18" charset="0"/>
              </a:rPr>
              <a:t>•   Always request ZN Stains on samples</a:t>
            </a:r>
          </a:p>
          <a:p>
            <a:pPr>
              <a:lnSpc>
                <a:spcPct val="150000"/>
              </a:lnSpc>
              <a:buNone/>
            </a:pPr>
            <a:r>
              <a:rPr lang="en-US" sz="2200" dirty="0">
                <a:latin typeface="Times New Roman" pitchFamily="18" charset="0"/>
                <a:cs typeface="Times New Roman" pitchFamily="18" charset="0"/>
              </a:rPr>
              <a:t>•   Often diagnosed on clinical suspicion alone </a:t>
            </a:r>
          </a:p>
          <a:p>
            <a:pPr>
              <a:lnSpc>
                <a:spcPct val="150000"/>
              </a:lnSpc>
              <a:buNone/>
            </a:pPr>
            <a:r>
              <a:rPr lang="en-US" sz="2200" dirty="0">
                <a:latin typeface="Times New Roman" pitchFamily="18" charset="0"/>
                <a:cs typeface="Times New Roman" pitchFamily="18" charset="0"/>
              </a:rPr>
              <a:t>•   A dramatic response to a </a:t>
            </a:r>
            <a:r>
              <a:rPr lang="en-US" sz="2200" b="1" dirty="0">
                <a:latin typeface="Times New Roman" pitchFamily="18" charset="0"/>
                <a:cs typeface="Times New Roman" pitchFamily="18" charset="0"/>
              </a:rPr>
              <a:t>“therapeutic trial” </a:t>
            </a:r>
            <a:r>
              <a:rPr lang="en-US" sz="2200" dirty="0">
                <a:latin typeface="Times New Roman" pitchFamily="18" charset="0"/>
                <a:cs typeface="Times New Roman" pitchFamily="18" charset="0"/>
              </a:rPr>
              <a:t>of anti-TB drugs is diagnostic </a:t>
            </a:r>
          </a:p>
          <a:p>
            <a:pPr>
              <a:lnSpc>
                <a:spcPct val="150000"/>
              </a:lnSpc>
              <a:buNone/>
            </a:pPr>
            <a:r>
              <a:rPr lang="en-US" sz="2200" dirty="0">
                <a:latin typeface="Times New Roman" pitchFamily="18" charset="0"/>
                <a:cs typeface="Times New Roman" pitchFamily="18" charset="0"/>
              </a:rPr>
              <a:t>•   Greatly Under-diagnosed</a:t>
            </a:r>
          </a:p>
          <a:p>
            <a:pPr>
              <a:lnSpc>
                <a:spcPct val="150000"/>
              </a:lnSpc>
              <a:buNone/>
            </a:pPr>
            <a:r>
              <a:rPr lang="en-US" sz="2200" dirty="0">
                <a:latin typeface="Times New Roman" pitchFamily="18" charset="0"/>
                <a:cs typeface="Times New Roman" pitchFamily="18" charset="0"/>
              </a:rPr>
              <a:t>	–	“An HIV positive patient who is deteriorating, with profound weight loss and fever, should not be allowed to die without a therapeutic trial of TB treatment” </a:t>
            </a:r>
          </a:p>
          <a:p>
            <a:pPr>
              <a:lnSpc>
                <a:spcPct val="150000"/>
              </a:lnSpc>
              <a:buNone/>
            </a:pPr>
            <a:r>
              <a:rPr lang="en-US" sz="2200" dirty="0">
                <a:latin typeface="Times New Roman" pitchFamily="18" charset="0"/>
                <a:cs typeface="Times New Roman" pitchFamily="18" charset="0"/>
              </a:rPr>
              <a:t> •   NB: If considered therapeutic trial of treatment should be completed</a:t>
            </a:r>
          </a:p>
          <a:p>
            <a:pPr>
              <a:buNone/>
            </a:pPr>
            <a:endParaRPr lang="en-US" dirty="0"/>
          </a:p>
          <a:p>
            <a:pPr>
              <a:buNone/>
            </a:pPr>
            <a:endParaRPr lang="en-US" dirty="0"/>
          </a:p>
        </p:txBody>
      </p:sp>
      <p:sp>
        <p:nvSpPr>
          <p:cNvPr id="2" name="Title 1"/>
          <p:cNvSpPr>
            <a:spLocks noGrp="1"/>
          </p:cNvSpPr>
          <p:nvPr>
            <p:ph type="title"/>
          </p:nvPr>
        </p:nvSpPr>
        <p:spPr>
          <a:xfrm>
            <a:off x="0" y="228600"/>
            <a:ext cx="9144000" cy="762000"/>
          </a:xfrm>
        </p:spPr>
        <p:txBody>
          <a:bodyPr>
            <a:normAutofit fontScale="90000"/>
          </a:bodyPr>
          <a:lstStyle/>
          <a:p>
            <a:r>
              <a:rPr lang="en-US" dirty="0"/>
              <a:t>Diagnosis of </a:t>
            </a:r>
            <a:r>
              <a:rPr lang="en-US" dirty="0" err="1"/>
              <a:t>Extrapulmonary</a:t>
            </a:r>
            <a:r>
              <a:rPr lang="en-US" dirty="0"/>
              <a:t> TB</a:t>
            </a:r>
            <a:br>
              <a:rPr lang="en-US" dirty="0"/>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0" y="0"/>
            <a:ext cx="4497388" cy="6858000"/>
          </a:xfrm>
        </p:spPr>
        <p:txBody>
          <a:bodyPr/>
          <a:lstStyle/>
          <a:p>
            <a:endParaRPr lang="en-US" dirty="0"/>
          </a:p>
          <a:p>
            <a:pPr>
              <a:buNone/>
            </a:pPr>
            <a:endParaRPr lang="en-US" dirty="0"/>
          </a:p>
          <a:p>
            <a:pPr>
              <a:buNone/>
            </a:pPr>
            <a:endParaRPr lang="en-US" dirty="0"/>
          </a:p>
          <a:p>
            <a:pPr>
              <a:buNone/>
            </a:pPr>
            <a:r>
              <a:rPr lang="en-US" dirty="0"/>
              <a:t> </a:t>
            </a:r>
          </a:p>
          <a:p>
            <a:r>
              <a:rPr lang="en-US" b="1" dirty="0">
                <a:latin typeface="Times New Roman" pitchFamily="18" charset="0"/>
                <a:cs typeface="Times New Roman" pitchFamily="18" charset="0"/>
              </a:rPr>
              <a:t>A Patient with HIV Wasting Syndrome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This can be clinically indistinguishable from advanced TB</a:t>
            </a:r>
          </a:p>
          <a:p>
            <a:endParaRPr lang="en-US" dirty="0"/>
          </a:p>
        </p:txBody>
      </p:sp>
      <p:pic>
        <p:nvPicPr>
          <p:cNvPr id="9" name="Content Placeholder 8"/>
          <p:cNvPicPr>
            <a:picLocks noGrp="1"/>
          </p:cNvPicPr>
          <p:nvPr>
            <p:ph sz="quarter" idx="4"/>
          </p:nvPr>
        </p:nvPicPr>
        <p:blipFill>
          <a:blip r:embed="rId2" cstate="print"/>
          <a:srcRect/>
          <a:stretch>
            <a:fillRect/>
          </a:stretch>
        </p:blipFill>
        <p:spPr bwMode="auto">
          <a:xfrm>
            <a:off x="4648200" y="0"/>
            <a:ext cx="41148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7-24 (4).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7-24 (5).png"/>
          <p:cNvPicPr>
            <a:picLocks noGrp="1" noChangeAspect="1"/>
          </p:cNvPicPr>
          <p:nvPr>
            <p:ph idx="1"/>
          </p:nvPr>
        </p:nvPicPr>
        <p:blipFill>
          <a:blip r:embed="rId2" cstate="print"/>
          <a:stretch>
            <a:fillRect/>
          </a:stretch>
        </p:blipFill>
        <p:spPr>
          <a:xfrm>
            <a:off x="1600200" y="457200"/>
            <a:ext cx="5715000" cy="3810000"/>
          </a:xfrm>
        </p:spPr>
      </p:pic>
      <p:sp>
        <p:nvSpPr>
          <p:cNvPr id="3" name="Title 2"/>
          <p:cNvSpPr>
            <a:spLocks noGrp="1"/>
          </p:cNvSpPr>
          <p:nvPr>
            <p:ph type="title"/>
          </p:nvPr>
        </p:nvSpPr>
        <p:spPr>
          <a:xfrm>
            <a:off x="0" y="4114800"/>
            <a:ext cx="9144000" cy="2743200"/>
          </a:xfrm>
        </p:spPr>
        <p:txBody>
          <a:bodyPr>
            <a:normAutofit/>
          </a:bodyPr>
          <a:lstStyle/>
          <a:p>
            <a:pPr>
              <a:buFont typeface="Arial" pitchFamily="34" charset="0"/>
              <a:buChar char="•"/>
            </a:pPr>
            <a:r>
              <a:rPr lang="en-US" sz="1800" b="0" dirty="0" err="1">
                <a:solidFill>
                  <a:schemeClr val="tx1"/>
                </a:solidFill>
                <a:latin typeface="Times New Roman" pitchFamily="18" charset="0"/>
                <a:cs typeface="Times New Roman" pitchFamily="18" charset="0"/>
              </a:rPr>
              <a:t>Efavirenz</a:t>
            </a:r>
            <a:r>
              <a:rPr lang="en-US" sz="1800" b="0" dirty="0">
                <a:solidFill>
                  <a:schemeClr val="tx1"/>
                </a:solidFill>
                <a:latin typeface="Times New Roman" pitchFamily="18" charset="0"/>
                <a:cs typeface="Times New Roman" pitchFamily="18" charset="0"/>
              </a:rPr>
              <a:t> can be used with </a:t>
            </a:r>
            <a:r>
              <a:rPr lang="en-US" sz="1800" b="0" dirty="0" err="1">
                <a:solidFill>
                  <a:schemeClr val="tx1"/>
                </a:solidFill>
                <a:latin typeface="Times New Roman" pitchFamily="18" charset="0"/>
                <a:cs typeface="Times New Roman" pitchFamily="18" charset="0"/>
              </a:rPr>
              <a:t>Rifampicin</a:t>
            </a:r>
            <a:r>
              <a:rPr lang="en-US" sz="1800" b="0" dirty="0">
                <a:solidFill>
                  <a:schemeClr val="tx1"/>
                </a:solidFill>
                <a:latin typeface="Times New Roman" pitchFamily="18" charset="0"/>
                <a:cs typeface="Times New Roman" pitchFamily="18" charset="0"/>
              </a:rPr>
              <a:t> thus preferred in the intensive phase</a:t>
            </a:r>
            <a:br>
              <a:rPr lang="en-US" sz="1800" b="0" dirty="0">
                <a:solidFill>
                  <a:schemeClr val="tx1"/>
                </a:solidFill>
                <a:latin typeface="Times New Roman" pitchFamily="18" charset="0"/>
                <a:cs typeface="Times New Roman" pitchFamily="18" charset="0"/>
              </a:rPr>
            </a:br>
            <a:r>
              <a:rPr lang="en-US" sz="1800" b="0" dirty="0">
                <a:solidFill>
                  <a:schemeClr val="tx1"/>
                </a:solidFill>
                <a:latin typeface="Times New Roman" pitchFamily="18" charset="0"/>
                <a:cs typeface="Times New Roman" pitchFamily="18" charset="0"/>
              </a:rPr>
              <a:t> </a:t>
            </a:r>
            <a:br>
              <a:rPr lang="en-US" sz="1800" b="0" dirty="0">
                <a:solidFill>
                  <a:schemeClr val="tx1"/>
                </a:solidFill>
                <a:latin typeface="Times New Roman" pitchFamily="18" charset="0"/>
                <a:cs typeface="Times New Roman" pitchFamily="18" charset="0"/>
              </a:rPr>
            </a:br>
            <a:r>
              <a:rPr lang="en-US" sz="1800" b="0" dirty="0">
                <a:solidFill>
                  <a:schemeClr val="tx1"/>
                </a:solidFill>
                <a:latin typeface="Times New Roman" pitchFamily="18" charset="0"/>
                <a:cs typeface="Times New Roman" pitchFamily="18" charset="0"/>
              </a:rPr>
              <a:t>•PIs and NVP should not be combined with </a:t>
            </a:r>
            <a:r>
              <a:rPr lang="en-US" sz="1800" b="0" dirty="0" err="1">
                <a:solidFill>
                  <a:schemeClr val="tx1"/>
                </a:solidFill>
                <a:latin typeface="Times New Roman" pitchFamily="18" charset="0"/>
                <a:cs typeface="Times New Roman" pitchFamily="18" charset="0"/>
              </a:rPr>
              <a:t>Rifampicin</a:t>
            </a:r>
            <a:r>
              <a:rPr lang="en-US" sz="1800" b="0" dirty="0">
                <a:solidFill>
                  <a:schemeClr val="tx1"/>
                </a:solidFill>
                <a:latin typeface="Times New Roman" pitchFamily="18" charset="0"/>
                <a:cs typeface="Times New Roman" pitchFamily="18" charset="0"/>
              </a:rPr>
              <a:t> because of drug interactions. NVP reduced to sub-therapeutic levels by </a:t>
            </a:r>
            <a:r>
              <a:rPr lang="en-US" sz="1800" b="0" dirty="0" err="1">
                <a:solidFill>
                  <a:schemeClr val="tx1"/>
                </a:solidFill>
                <a:latin typeface="Times New Roman" pitchFamily="18" charset="0"/>
                <a:cs typeface="Times New Roman" pitchFamily="18" charset="0"/>
              </a:rPr>
              <a:t>Rifampicin</a:t>
            </a:r>
            <a:r>
              <a:rPr lang="en-US" sz="1800" b="0" dirty="0">
                <a:solidFill>
                  <a:schemeClr val="tx1"/>
                </a:solidFill>
                <a:latin typeface="Times New Roman" pitchFamily="18" charset="0"/>
                <a:cs typeface="Times New Roman" pitchFamily="18" charset="0"/>
              </a:rPr>
              <a:t> therefore these two should not be combined</a:t>
            </a:r>
            <a:br>
              <a:rPr lang="en-US" sz="1800" b="0" dirty="0">
                <a:solidFill>
                  <a:schemeClr val="tx1"/>
                </a:solidFill>
                <a:latin typeface="Times New Roman" pitchFamily="18" charset="0"/>
                <a:cs typeface="Times New Roman" pitchFamily="18" charset="0"/>
              </a:rPr>
            </a:br>
            <a:r>
              <a:rPr lang="en-US" sz="1800" b="0" dirty="0">
                <a:solidFill>
                  <a:schemeClr val="tx1"/>
                </a:solidFill>
                <a:latin typeface="Times New Roman" pitchFamily="18" charset="0"/>
                <a:cs typeface="Times New Roman" pitchFamily="18" charset="0"/>
              </a:rPr>
              <a:t/>
            </a:r>
            <a:br>
              <a:rPr lang="en-US" sz="1800" b="0" dirty="0">
                <a:solidFill>
                  <a:schemeClr val="tx1"/>
                </a:solidFill>
                <a:latin typeface="Times New Roman" pitchFamily="18" charset="0"/>
                <a:cs typeface="Times New Roman" pitchFamily="18" charset="0"/>
              </a:rPr>
            </a:br>
            <a:r>
              <a:rPr lang="en-US" sz="1800" b="0" dirty="0">
                <a:solidFill>
                  <a:schemeClr val="tx1"/>
                </a:solidFill>
                <a:latin typeface="Times New Roman" pitchFamily="18" charset="0"/>
                <a:cs typeface="Times New Roman" pitchFamily="18" charset="0"/>
              </a:rPr>
              <a:t/>
            </a:r>
            <a:br>
              <a:rPr lang="en-US" sz="1800" b="0" dirty="0">
                <a:solidFill>
                  <a:schemeClr val="tx1"/>
                </a:solidFill>
                <a:latin typeface="Times New Roman" pitchFamily="18" charset="0"/>
                <a:cs typeface="Times New Roman" pitchFamily="18" charset="0"/>
              </a:rPr>
            </a:br>
            <a:r>
              <a:rPr lang="en-US" sz="1800" b="0" dirty="0">
                <a:solidFill>
                  <a:schemeClr val="tx1"/>
                </a:solidFill>
                <a:latin typeface="Times New Roman" pitchFamily="18" charset="0"/>
                <a:cs typeface="Times New Roman" pitchFamily="18" charset="0"/>
              </a:rPr>
              <a:t>•In early pregnancy the choice of ART may be a problem as </a:t>
            </a:r>
            <a:r>
              <a:rPr lang="en-US" sz="1800" b="0" dirty="0" err="1">
                <a:solidFill>
                  <a:schemeClr val="tx1"/>
                </a:solidFill>
                <a:latin typeface="Times New Roman" pitchFamily="18" charset="0"/>
                <a:cs typeface="Times New Roman" pitchFamily="18" charset="0"/>
              </a:rPr>
              <a:t>Efavirenz</a:t>
            </a:r>
            <a:r>
              <a:rPr lang="en-US" sz="1800" b="0" dirty="0">
                <a:solidFill>
                  <a:schemeClr val="tx1"/>
                </a:solidFill>
                <a:latin typeface="Times New Roman" pitchFamily="18" charset="0"/>
                <a:cs typeface="Times New Roman" pitchFamily="18" charset="0"/>
              </a:rPr>
              <a:t> is </a:t>
            </a:r>
            <a:r>
              <a:rPr lang="en-US" sz="1800" b="0" dirty="0" err="1">
                <a:solidFill>
                  <a:schemeClr val="tx1"/>
                </a:solidFill>
                <a:latin typeface="Times New Roman" pitchFamily="18" charset="0"/>
                <a:cs typeface="Times New Roman" pitchFamily="18" charset="0"/>
              </a:rPr>
              <a:t>teratogenic</a:t>
            </a:r>
            <a:r>
              <a:rPr lang="en-US" sz="1800" b="0" dirty="0">
                <a:solidFill>
                  <a:schemeClr val="tx1"/>
                </a:solidFill>
                <a:latin typeface="Times New Roman" pitchFamily="18" charset="0"/>
                <a:cs typeface="Times New Roman" pitchFamily="18" charset="0"/>
              </a:rPr>
              <a:t>.</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sz="2000" dirty="0">
                <a:latin typeface="Times New Roman" pitchFamily="18" charset="0"/>
                <a:cs typeface="Times New Roman" pitchFamily="18" charset="0"/>
              </a:rPr>
              <a:t>Rate of development is inversely related to CD4 count</a:t>
            </a:r>
          </a:p>
          <a:p>
            <a:pPr>
              <a:buNone/>
            </a:pP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Injection drug use more than doubles the risk of bacterial lower respiratory track infections compared with those who acquired HIV through sexual exposure.</a:t>
            </a:r>
          </a:p>
          <a:p>
            <a:pPr>
              <a:buNone/>
            </a:pP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Two major differences compared with HIV controls</a:t>
            </a:r>
          </a:p>
          <a:p>
            <a:pPr>
              <a:buNone/>
            </a:pPr>
            <a:r>
              <a:rPr lang="en-US" sz="2000" dirty="0">
                <a:latin typeface="Times New Roman" pitchFamily="18" charset="0"/>
                <a:cs typeface="Times New Roman" pitchFamily="18" charset="0"/>
              </a:rPr>
              <a:t> 	– Higher </a:t>
            </a:r>
            <a:r>
              <a:rPr lang="en-US" sz="2000" dirty="0" err="1">
                <a:latin typeface="Times New Roman" pitchFamily="18" charset="0"/>
                <a:cs typeface="Times New Roman" pitchFamily="18" charset="0"/>
              </a:rPr>
              <a:t>freuency</a:t>
            </a:r>
            <a:r>
              <a:rPr lang="en-US" sz="2000" dirty="0">
                <a:latin typeface="Times New Roman" pitchFamily="18" charset="0"/>
                <a:cs typeface="Times New Roman" pitchFamily="18" charset="0"/>
              </a:rPr>
              <a:t> of </a:t>
            </a:r>
            <a:r>
              <a:rPr lang="en-US" sz="2000" dirty="0" err="1">
                <a:latin typeface="Times New Roman" pitchFamily="18" charset="0"/>
                <a:cs typeface="Times New Roman" pitchFamily="18" charset="0"/>
              </a:rPr>
              <a:t>bacteremia</a:t>
            </a:r>
            <a:endParaRPr lang="en-US"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 Higher recurrence rate – Relapse, Recrudescence, Re-infection</a:t>
            </a: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most common identified pathogen in HIV-related bacterial pneumonia is Streptococcus </a:t>
            </a:r>
            <a:r>
              <a:rPr lang="en-US" sz="2000" dirty="0" err="1">
                <a:latin typeface="Times New Roman" pitchFamily="18" charset="0"/>
                <a:cs typeface="Times New Roman" pitchFamily="18" charset="0"/>
              </a:rPr>
              <a:t>pneumoniae</a:t>
            </a:r>
            <a:r>
              <a:rPr lang="en-US" sz="2000" dirty="0">
                <a:latin typeface="Times New Roman" pitchFamily="18" charset="0"/>
                <a:cs typeface="Times New Roman" pitchFamily="18" charset="0"/>
              </a:rPr>
              <a:t>, generally followed by </a:t>
            </a:r>
            <a:r>
              <a:rPr lang="en-US" sz="2000" dirty="0" err="1">
                <a:latin typeface="Times New Roman" pitchFamily="18" charset="0"/>
                <a:cs typeface="Times New Roman" pitchFamily="18" charset="0"/>
              </a:rPr>
              <a:t>Haemophilus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influenzae</a:t>
            </a:r>
            <a:r>
              <a:rPr lang="en-US" sz="2000" dirty="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Gram-negative   bacilli   and   Staphylococcus   </a:t>
            </a:r>
            <a:r>
              <a:rPr lang="en-US" sz="2000" dirty="0" err="1">
                <a:latin typeface="Times New Roman" pitchFamily="18" charset="0"/>
                <a:cs typeface="Times New Roman" pitchFamily="18" charset="0"/>
              </a:rPr>
              <a:t>aureus</a:t>
            </a:r>
            <a:r>
              <a:rPr lang="en-US" sz="2000" dirty="0">
                <a:latin typeface="Times New Roman" pitchFamily="18" charset="0"/>
                <a:cs typeface="Times New Roman" pitchFamily="18" charset="0"/>
              </a:rPr>
              <a:t>   assume increasing importance as </a:t>
            </a:r>
            <a:r>
              <a:rPr lang="en-US" sz="2000" dirty="0" err="1">
                <a:latin typeface="Times New Roman" pitchFamily="18" charset="0"/>
                <a:cs typeface="Times New Roman" pitchFamily="18" charset="0"/>
              </a:rPr>
              <a:t>immunosuppression</a:t>
            </a:r>
            <a:r>
              <a:rPr lang="en-US" sz="2000" dirty="0">
                <a:latin typeface="Times New Roman" pitchFamily="18" charset="0"/>
                <a:cs typeface="Times New Roman" pitchFamily="18" charset="0"/>
              </a:rPr>
              <a:t> worsens, presumably due to both </a:t>
            </a:r>
            <a:r>
              <a:rPr lang="en-US" sz="2000" dirty="0" err="1">
                <a:latin typeface="Times New Roman" pitchFamily="18" charset="0"/>
                <a:cs typeface="Times New Roman" pitchFamily="18" charset="0"/>
              </a:rPr>
              <a:t>neutrophil</a:t>
            </a:r>
            <a:r>
              <a:rPr lang="en-US" sz="2000" dirty="0">
                <a:latin typeface="Times New Roman" pitchFamily="18" charset="0"/>
                <a:cs typeface="Times New Roman" pitchFamily="18" charset="0"/>
              </a:rPr>
              <a:t> dysfunction and selective pressure of other antimicrobials .</a:t>
            </a:r>
          </a:p>
          <a:p>
            <a:endParaRPr lang="en-US" dirty="0"/>
          </a:p>
        </p:txBody>
      </p:sp>
      <p:sp>
        <p:nvSpPr>
          <p:cNvPr id="2" name="Title 1"/>
          <p:cNvSpPr>
            <a:spLocks noGrp="1"/>
          </p:cNvSpPr>
          <p:nvPr>
            <p:ph type="title"/>
          </p:nvPr>
        </p:nvSpPr>
        <p:spPr>
          <a:xfrm>
            <a:off x="0" y="0"/>
            <a:ext cx="9144000" cy="1143000"/>
          </a:xfrm>
        </p:spPr>
        <p:txBody>
          <a:bodyPr>
            <a:normAutofit fontScale="90000"/>
          </a:bodyPr>
          <a:lstStyle/>
          <a:p>
            <a:r>
              <a:rPr lang="en-US" u="sng" dirty="0"/>
              <a:t>Bacterial Pneumonias:</a:t>
            </a:r>
            <a:r>
              <a:rPr lang="en-US" dirty="0"/>
              <a:t/>
            </a:r>
            <a:br>
              <a:rPr lang="en-US" dirty="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200" dirty="0">
              <a:latin typeface="Times New Roman" pitchFamily="18" charset="0"/>
              <a:cs typeface="Times New Roman" pitchFamily="18" charset="0"/>
            </a:endParaRPr>
          </a:p>
          <a:p>
            <a:r>
              <a:rPr lang="en-US" sz="2000" dirty="0">
                <a:latin typeface="Times New Roman" pitchFamily="18" charset="0"/>
                <a:cs typeface="Times New Roman" pitchFamily="18" charset="0"/>
              </a:rPr>
              <a:t>Pseudomonas  </a:t>
            </a:r>
            <a:r>
              <a:rPr lang="en-US" sz="2000" dirty="0" err="1">
                <a:latin typeface="Times New Roman" pitchFamily="18" charset="0"/>
                <a:cs typeface="Times New Roman" pitchFamily="18" charset="0"/>
              </a:rPr>
              <a:t>aeruginosa</a:t>
            </a:r>
            <a:r>
              <a:rPr lang="en-US" sz="2000" dirty="0">
                <a:latin typeface="Times New Roman" pitchFamily="18" charset="0"/>
                <a:cs typeface="Times New Roman" pitchFamily="18" charset="0"/>
              </a:rPr>
              <a:t>     has     been     associated     with </a:t>
            </a:r>
            <a:r>
              <a:rPr lang="en-US" sz="2000" dirty="0" err="1">
                <a:latin typeface="Times New Roman" pitchFamily="18" charset="0"/>
                <a:cs typeface="Times New Roman" pitchFamily="18" charset="0"/>
              </a:rPr>
              <a:t>neutropenia</a:t>
            </a:r>
            <a:r>
              <a:rPr lang="en-US" sz="2000" dirty="0">
                <a:latin typeface="Times New Roman" pitchFamily="18" charset="0"/>
                <a:cs typeface="Times New Roman" pitchFamily="18" charset="0"/>
              </a:rPr>
              <a:t>, prior treatment with </a:t>
            </a:r>
            <a:r>
              <a:rPr lang="en-US" sz="2000" dirty="0" err="1">
                <a:latin typeface="Times New Roman" pitchFamily="18" charset="0"/>
                <a:cs typeface="Times New Roman" pitchFamily="18" charset="0"/>
              </a:rPr>
              <a:t>cephalosporins</a:t>
            </a:r>
            <a:r>
              <a:rPr lang="en-US" sz="2000" dirty="0">
                <a:latin typeface="Times New Roman" pitchFamily="18" charset="0"/>
                <a:cs typeface="Times New Roman" pitchFamily="18" charset="0"/>
              </a:rPr>
              <a:t>, and CD4 cell counts less than 50 cells/</a:t>
            </a:r>
            <a:r>
              <a:rPr lang="en-US" sz="2000" dirty="0" err="1">
                <a:latin typeface="Times New Roman" pitchFamily="18" charset="0"/>
                <a:cs typeface="Times New Roman" pitchFamily="18" charset="0"/>
              </a:rPr>
              <a:t>ul</a:t>
            </a:r>
            <a:r>
              <a:rPr lang="en-US" sz="2000" dirty="0">
                <a:latin typeface="Times New Roman" pitchFamily="18" charset="0"/>
                <a:cs typeface="Times New Roman" pitchFamily="18" charset="0"/>
              </a:rPr>
              <a:t> (Like individuals with structural lung disease, </a:t>
            </a:r>
            <a:r>
              <a:rPr lang="en-US" sz="2000" dirty="0" err="1">
                <a:latin typeface="Times New Roman" pitchFamily="18" charset="0"/>
                <a:cs typeface="Times New Roman" pitchFamily="18" charset="0"/>
              </a:rPr>
              <a:t>pseudomonal</a:t>
            </a:r>
            <a:r>
              <a:rPr lang="en-US" sz="2000" dirty="0">
                <a:latin typeface="Times New Roman" pitchFamily="18" charset="0"/>
                <a:cs typeface="Times New Roman" pitchFamily="18" charset="0"/>
              </a:rPr>
              <a:t> respiratory infections in HIV-infected patients have a tendency to relapse and chronic colonization typically ensues, with relapse rates after therapy between 25 and 86 percent)</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Pneumococcal vaccine is recommended for all HIV patients who have a CD4 cell count greater than 200 cells/</a:t>
            </a:r>
            <a:r>
              <a:rPr lang="en-US" sz="2000" dirty="0" err="1">
                <a:latin typeface="Times New Roman" pitchFamily="18" charset="0"/>
                <a:cs typeface="Times New Roman" pitchFamily="18" charset="0"/>
              </a:rPr>
              <a:t>ul</a:t>
            </a:r>
            <a:r>
              <a:rPr lang="en-US" sz="2000" dirty="0">
                <a:latin typeface="Times New Roman" pitchFamily="18" charset="0"/>
                <a:cs typeface="Times New Roman" pitchFamily="18" charset="0"/>
              </a:rPr>
              <a:t> and the influenza vaccine should be given annually to all patients, regardless of CD4 cell count</a:t>
            </a: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MRSA pneumonia can be quite severe and commonly leads to </a:t>
            </a:r>
            <a:r>
              <a:rPr lang="en-US" sz="2000" dirty="0" err="1">
                <a:latin typeface="Times New Roman" pitchFamily="18" charset="0"/>
                <a:cs typeface="Times New Roman" pitchFamily="18" charset="0"/>
              </a:rPr>
              <a:t>cavitation</a:t>
            </a:r>
            <a:endParaRPr lang="en-US" sz="2000" dirty="0">
              <a:latin typeface="Times New Roman" pitchFamily="18" charset="0"/>
              <a:cs typeface="Times New Roman" pitchFamily="18" charset="0"/>
            </a:endParaRPr>
          </a:p>
          <a:p>
            <a:pPr>
              <a:buNone/>
            </a:pPr>
            <a:endParaRPr lang="en-US" dirty="0"/>
          </a:p>
          <a:p>
            <a:pPr>
              <a:buNone/>
            </a:pP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6248400" cy="5867400"/>
          </a:xfrm>
        </p:spPr>
        <p:txBody>
          <a:bodyPr>
            <a:noAutofit/>
          </a:bodyPr>
          <a:lstStyle/>
          <a:p>
            <a:pPr>
              <a:lnSpc>
                <a:spcPct val="150000"/>
              </a:lnSpc>
            </a:pPr>
            <a:r>
              <a:rPr lang="en-US" sz="1800" dirty="0">
                <a:latin typeface="Times New Roman" pitchFamily="18" charset="0"/>
                <a:cs typeface="Times New Roman" pitchFamily="18" charset="0"/>
              </a:rPr>
              <a:t>P.  </a:t>
            </a:r>
            <a:r>
              <a:rPr lang="en-US" sz="1800" dirty="0" err="1">
                <a:latin typeface="Times New Roman" pitchFamily="18" charset="0"/>
                <a:cs typeface="Times New Roman" pitchFamily="18" charset="0"/>
              </a:rPr>
              <a:t>Carinii</a:t>
            </a:r>
            <a:r>
              <a:rPr lang="en-US" sz="1800" dirty="0">
                <a:latin typeface="Times New Roman" pitchFamily="18" charset="0"/>
                <a:cs typeface="Times New Roman" pitchFamily="18" charset="0"/>
              </a:rPr>
              <a:t>  pneumonia  has  been  renamed  P. </a:t>
            </a:r>
            <a:r>
              <a:rPr lang="en-US" sz="1800" dirty="0" err="1">
                <a:latin typeface="Times New Roman" pitchFamily="18" charset="0"/>
                <a:cs typeface="Times New Roman" pitchFamily="18" charset="0"/>
              </a:rPr>
              <a:t>jiroveci</a:t>
            </a:r>
            <a:r>
              <a:rPr lang="en-US" sz="1800" dirty="0">
                <a:latin typeface="Times New Roman" pitchFamily="18" charset="0"/>
                <a:cs typeface="Times New Roman" pitchFamily="18" charset="0"/>
              </a:rPr>
              <a:t> although the eponym PCP is retained. Causal agent is a fungus.</a:t>
            </a:r>
          </a:p>
          <a:p>
            <a:pPr>
              <a:lnSpc>
                <a:spcPct val="150000"/>
              </a:lnSpc>
              <a:buNone/>
            </a:pPr>
            <a:r>
              <a:rPr lang="en-US" sz="1800" dirty="0">
                <a:latin typeface="Times New Roman" pitchFamily="18" charset="0"/>
                <a:cs typeface="Times New Roman" pitchFamily="18" charset="0"/>
              </a:rPr>
              <a:t>•	People at risk of PCP have defects in cellular and </a:t>
            </a:r>
            <a:r>
              <a:rPr lang="en-US" sz="1800" dirty="0" err="1">
                <a:latin typeface="Times New Roman" pitchFamily="18" charset="0"/>
                <a:cs typeface="Times New Roman" pitchFamily="18" charset="0"/>
              </a:rPr>
              <a:t>humoral</a:t>
            </a:r>
            <a:r>
              <a:rPr lang="en-US" sz="1800" dirty="0">
                <a:latin typeface="Times New Roman" pitchFamily="18" charset="0"/>
                <a:cs typeface="Times New Roman" pitchFamily="18" charset="0"/>
              </a:rPr>
              <a:t> immunity including malnourished children, primary immunodeficiency states, use of </a:t>
            </a:r>
            <a:r>
              <a:rPr lang="en-US" sz="1800" dirty="0" err="1">
                <a:latin typeface="Times New Roman" pitchFamily="18" charset="0"/>
                <a:cs typeface="Times New Roman" pitchFamily="18" charset="0"/>
              </a:rPr>
              <a:t>steriods</a:t>
            </a:r>
            <a:r>
              <a:rPr lang="en-US" sz="1800" dirty="0">
                <a:latin typeface="Times New Roman" pitchFamily="18" charset="0"/>
                <a:cs typeface="Times New Roman" pitchFamily="18" charset="0"/>
              </a:rPr>
              <a:t> and in HIV.</a:t>
            </a:r>
          </a:p>
          <a:p>
            <a:pPr>
              <a:lnSpc>
                <a:spcPct val="150000"/>
              </a:lnSpc>
              <a:buNone/>
            </a:pPr>
            <a:r>
              <a:rPr lang="en-US" sz="1800" dirty="0">
                <a:latin typeface="Times New Roman" pitchFamily="18" charset="0"/>
                <a:cs typeface="Times New Roman" pitchFamily="18" charset="0"/>
              </a:rPr>
              <a:t>•   Incidence of PCP rises dramatically when CD4 count falls &lt; 200.</a:t>
            </a:r>
          </a:p>
          <a:p>
            <a:pPr>
              <a:lnSpc>
                <a:spcPct val="150000"/>
              </a:lnSpc>
              <a:buNone/>
            </a:pPr>
            <a:r>
              <a:rPr lang="en-US" sz="1800" dirty="0">
                <a:latin typeface="Times New Roman" pitchFamily="18" charset="0"/>
                <a:cs typeface="Times New Roman" pitchFamily="18" charset="0"/>
              </a:rPr>
              <a:t>•   Transmission is by airborne inhalation.</a:t>
            </a:r>
          </a:p>
          <a:p>
            <a:pPr>
              <a:lnSpc>
                <a:spcPct val="150000"/>
              </a:lnSpc>
              <a:buNone/>
            </a:pPr>
            <a:r>
              <a:rPr lang="en-US" sz="1800" dirty="0">
                <a:latin typeface="Times New Roman" pitchFamily="18" charset="0"/>
                <a:cs typeface="Times New Roman" pitchFamily="18" charset="0"/>
              </a:rPr>
              <a:t>•	PCP  in  patients  with  HIV  infection  usually presents  </a:t>
            </a:r>
            <a:r>
              <a:rPr lang="en-US" sz="1800" dirty="0" err="1">
                <a:latin typeface="Times New Roman" pitchFamily="18" charset="0"/>
                <a:cs typeface="Times New Roman" pitchFamily="18" charset="0"/>
              </a:rPr>
              <a:t>subacutely</a:t>
            </a:r>
            <a:r>
              <a:rPr lang="en-US" sz="1800" dirty="0">
                <a:latin typeface="Times New Roman" pitchFamily="18" charset="0"/>
                <a:cs typeface="Times New Roman" pitchFamily="18" charset="0"/>
              </a:rPr>
              <a:t>  with  progressive </a:t>
            </a:r>
            <a:r>
              <a:rPr lang="en-US" sz="1800" dirty="0" err="1">
                <a:latin typeface="Times New Roman" pitchFamily="18" charset="0"/>
                <a:cs typeface="Times New Roman" pitchFamily="18" charset="0"/>
              </a:rPr>
              <a:t>dyspnea</a:t>
            </a:r>
            <a:r>
              <a:rPr lang="en-US" sz="1800" dirty="0">
                <a:latin typeface="Times New Roman" pitchFamily="18" charset="0"/>
                <a:cs typeface="Times New Roman" pitchFamily="18" charset="0"/>
              </a:rPr>
              <a:t>, non-productive cough, and fever.</a:t>
            </a:r>
          </a:p>
          <a:p>
            <a:pPr>
              <a:lnSpc>
                <a:spcPct val="150000"/>
              </a:lnSpc>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Tachypnea</a:t>
            </a:r>
            <a:r>
              <a:rPr lang="en-US" sz="1800" dirty="0">
                <a:latin typeface="Times New Roman" pitchFamily="18" charset="0"/>
                <a:cs typeface="Times New Roman" pitchFamily="18" charset="0"/>
              </a:rPr>
              <a:t> is the most common sign</a:t>
            </a:r>
            <a:r>
              <a:rPr lang="en-US" sz="1800" dirty="0"/>
              <a:t>.</a:t>
            </a:r>
          </a:p>
          <a:p>
            <a:pPr>
              <a:lnSpc>
                <a:spcPct val="160000"/>
              </a:lnSpc>
              <a:buNone/>
            </a:pPr>
            <a:endParaRPr lang="en-US" sz="1800" dirty="0"/>
          </a:p>
        </p:txBody>
      </p:sp>
      <p:sp>
        <p:nvSpPr>
          <p:cNvPr id="2" name="Title 1"/>
          <p:cNvSpPr>
            <a:spLocks noGrp="1"/>
          </p:cNvSpPr>
          <p:nvPr>
            <p:ph type="title"/>
          </p:nvPr>
        </p:nvSpPr>
        <p:spPr>
          <a:xfrm>
            <a:off x="0" y="304800"/>
            <a:ext cx="9144000" cy="990600"/>
          </a:xfrm>
        </p:spPr>
        <p:txBody>
          <a:bodyPr>
            <a:normAutofit fontScale="90000"/>
          </a:bodyPr>
          <a:lstStyle/>
          <a:p>
            <a:r>
              <a:rPr lang="en-US" sz="3100" u="sng" dirty="0" err="1">
                <a:latin typeface="Times New Roman" pitchFamily="18" charset="0"/>
                <a:cs typeface="Times New Roman" pitchFamily="18" charset="0"/>
              </a:rPr>
              <a:t>Pneumocystis</a:t>
            </a:r>
            <a:r>
              <a:rPr lang="en-US" sz="3100" u="sng" dirty="0">
                <a:latin typeface="Times New Roman" pitchFamily="18" charset="0"/>
                <a:cs typeface="Times New Roman" pitchFamily="18" charset="0"/>
              </a:rPr>
              <a:t> </a:t>
            </a:r>
            <a:r>
              <a:rPr lang="en-US" sz="3100" u="sng" dirty="0" err="1">
                <a:latin typeface="Times New Roman" pitchFamily="18" charset="0"/>
                <a:cs typeface="Times New Roman" pitchFamily="18" charset="0"/>
              </a:rPr>
              <a:t>jiroveci</a:t>
            </a:r>
            <a:r>
              <a:rPr lang="en-US" sz="3100" u="sng" dirty="0">
                <a:latin typeface="Times New Roman" pitchFamily="18" charset="0"/>
                <a:cs typeface="Times New Roman" pitchFamily="18" charset="0"/>
              </a:rPr>
              <a:t> pneumonia</a:t>
            </a:r>
            <a:br>
              <a:rPr lang="en-US" sz="3100" u="sng" dirty="0">
                <a:latin typeface="Times New Roman" pitchFamily="18" charset="0"/>
                <a:cs typeface="Times New Roman" pitchFamily="18" charset="0"/>
              </a:rPr>
            </a:br>
            <a:r>
              <a:rPr lang="en-US" sz="3100" u="sng" dirty="0">
                <a:latin typeface="Times New Roman" pitchFamily="18" charset="0"/>
                <a:cs typeface="Times New Roman" pitchFamily="18" charset="0"/>
              </a:rPr>
              <a:t>(PCP):</a:t>
            </a:r>
            <a:r>
              <a:rPr lang="en-US" dirty="0"/>
              <a:t/>
            </a:r>
            <a:br>
              <a:rPr lang="en-US" dirty="0"/>
            </a:b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477000" y="1295400"/>
            <a:ext cx="2349500" cy="3429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buNone/>
            </a:pPr>
            <a:r>
              <a:rPr lang="en-US" sz="2800" dirty="0" err="1"/>
              <a:t>contd</a:t>
            </a:r>
            <a:r>
              <a:rPr lang="en-US" sz="2800" dirty="0"/>
              <a:t>…</a:t>
            </a:r>
          </a:p>
          <a:p>
            <a:pPr>
              <a:lnSpc>
                <a:spcPct val="150000"/>
              </a:lnSpc>
            </a:pPr>
            <a:r>
              <a:rPr lang="en-US" sz="1800" dirty="0"/>
              <a:t>Lungs are generally clear on auscultation. </a:t>
            </a:r>
          </a:p>
          <a:p>
            <a:pPr>
              <a:lnSpc>
                <a:spcPct val="150000"/>
              </a:lnSpc>
            </a:pPr>
            <a:r>
              <a:rPr lang="en-US" sz="1800" dirty="0" err="1"/>
              <a:t>Pleuritic</a:t>
            </a:r>
            <a:r>
              <a:rPr lang="en-US" sz="1800" dirty="0"/>
              <a:t> chest pain or acute worsening of symptoms is an unusual manifestation of PCP in patients with HIV unless complicated by the development of a </a:t>
            </a:r>
            <a:r>
              <a:rPr lang="en-US" sz="1800" dirty="0" err="1"/>
              <a:t>pneumothorax</a:t>
            </a:r>
            <a:r>
              <a:rPr lang="en-US" sz="1800" dirty="0"/>
              <a:t>. </a:t>
            </a:r>
          </a:p>
          <a:p>
            <a:pPr>
              <a:lnSpc>
                <a:spcPct val="150000"/>
              </a:lnSpc>
            </a:pPr>
            <a:r>
              <a:rPr lang="en-US" sz="1800" dirty="0"/>
              <a:t>Diagnosis: Induced sputum - 55% sensitivity ;BAL - 95%   sensitivity</a:t>
            </a:r>
          </a:p>
          <a:p>
            <a:pPr>
              <a:lnSpc>
                <a:spcPct val="150000"/>
              </a:lnSpc>
            </a:pPr>
            <a:r>
              <a:rPr lang="en-US" sz="1800" dirty="0"/>
              <a:t>The organisms are best seen on staining with </a:t>
            </a:r>
            <a:r>
              <a:rPr lang="en-US" sz="1800" dirty="0" err="1"/>
              <a:t>Gomori</a:t>
            </a:r>
            <a:r>
              <a:rPr lang="en-US" sz="1800" dirty="0"/>
              <a:t> </a:t>
            </a:r>
            <a:r>
              <a:rPr lang="en-US" sz="1800" dirty="0" err="1"/>
              <a:t>methenamine</a:t>
            </a:r>
            <a:r>
              <a:rPr lang="en-US" sz="1800" dirty="0"/>
              <a:t> silver stain</a:t>
            </a:r>
          </a:p>
          <a:p>
            <a:pPr>
              <a:lnSpc>
                <a:spcPct val="150000"/>
              </a:lnSpc>
            </a:pPr>
            <a:r>
              <a:rPr lang="en-US" sz="1800" dirty="0"/>
              <a:t>Newer diagnostic techniques under investigation include polymerase chain reaction of saliva or sputum, as well as blood tests measuring levels of S- </a:t>
            </a:r>
            <a:r>
              <a:rPr lang="en-US" sz="1800" dirty="0" err="1"/>
              <a:t>adenosylmethionine</a:t>
            </a:r>
            <a:r>
              <a:rPr lang="en-US" sz="1800" dirty="0"/>
              <a:t>, a metabolite used exclusively by </a:t>
            </a:r>
            <a:r>
              <a:rPr lang="en-US" sz="1800" dirty="0" err="1"/>
              <a:t>Pneumocystis</a:t>
            </a:r>
            <a:r>
              <a:rPr lang="en-US" sz="1800" dirty="0"/>
              <a:t> </a:t>
            </a:r>
            <a:r>
              <a:rPr lang="en-US" sz="1800" dirty="0" err="1"/>
              <a:t>jiroveci</a:t>
            </a:r>
            <a:r>
              <a:rPr lang="en-US" sz="1800" dirty="0"/>
              <a:t> and hence lowered in patients with active disease.</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r>
              <a:rPr lang="en-US" sz="2400" dirty="0">
                <a:latin typeface="Times New Roman" pitchFamily="18" charset="0"/>
                <a:cs typeface="Times New Roman" pitchFamily="18" charset="0"/>
              </a:rPr>
              <a:t>It is estimated that 50–70% of individuals with HIV infection experience an acute clinical syndrome ~3–6 weeks after primary infection</a:t>
            </a:r>
          </a:p>
          <a:p>
            <a:endParaRPr lang="en-US" dirty="0"/>
          </a:p>
          <a:p>
            <a:endParaRPr lang="en-US" dirty="0"/>
          </a:p>
          <a:p>
            <a:endParaRPr lang="en-US" dirty="0"/>
          </a:p>
          <a:p>
            <a:endParaRPr lang="en-US" dirty="0"/>
          </a:p>
          <a:p>
            <a:endParaRPr lang="en-US" dirty="0"/>
          </a:p>
          <a:p>
            <a:endParaRPr lang="en-US" dirty="0"/>
          </a:p>
          <a:p>
            <a:endParaRPr lang="en-US" dirty="0"/>
          </a:p>
          <a:p>
            <a:r>
              <a:rPr lang="en-US" sz="1000" dirty="0"/>
              <a:t>Source: From B </a:t>
            </a:r>
            <a:r>
              <a:rPr lang="en-US" sz="1000" dirty="0" err="1"/>
              <a:t>Tindall</a:t>
            </a:r>
            <a:r>
              <a:rPr lang="en-US" sz="1000" dirty="0"/>
              <a:t>, DA Cooper: AIDS 5:1, 1991.</a:t>
            </a:r>
          </a:p>
          <a:p>
            <a:endParaRPr lang="en-US" dirty="0"/>
          </a:p>
          <a:p>
            <a:endParaRPr lang="en-US" dirty="0"/>
          </a:p>
          <a:p>
            <a:endParaRPr lang="en-US" dirty="0"/>
          </a:p>
        </p:txBody>
      </p:sp>
      <p:sp>
        <p:nvSpPr>
          <p:cNvPr id="2" name="Title 1"/>
          <p:cNvSpPr>
            <a:spLocks noGrp="1"/>
          </p:cNvSpPr>
          <p:nvPr>
            <p:ph type="title"/>
          </p:nvPr>
        </p:nvSpPr>
        <p:spPr>
          <a:xfrm>
            <a:off x="0" y="0"/>
            <a:ext cx="9144000" cy="1066800"/>
          </a:xfrm>
        </p:spPr>
        <p:txBody>
          <a:bodyPr>
            <a:normAutofit fontScale="90000"/>
          </a:bodyPr>
          <a:lstStyle/>
          <a:p>
            <a:r>
              <a:rPr lang="en-US" dirty="0"/>
              <a:t>ACUTE HIV INFECTION</a:t>
            </a:r>
            <a:br>
              <a:rPr lang="en-US" dirty="0"/>
            </a:br>
            <a:endParaRPr lang="en-US" dirty="0"/>
          </a:p>
        </p:txBody>
      </p:sp>
      <p:graphicFrame>
        <p:nvGraphicFramePr>
          <p:cNvPr id="4" name="Table 3"/>
          <p:cNvGraphicFramePr>
            <a:graphicFrameLocks noGrp="1"/>
          </p:cNvGraphicFramePr>
          <p:nvPr/>
        </p:nvGraphicFramePr>
        <p:xfrm>
          <a:off x="0" y="2590800"/>
          <a:ext cx="9144000" cy="4267201"/>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480811">
                <a:tc gridSpan="2">
                  <a:txBody>
                    <a:bodyPr/>
                    <a:lstStyle/>
                    <a:p>
                      <a:r>
                        <a:rPr lang="en-US" sz="1800" b="1" kern="1200" dirty="0">
                          <a:solidFill>
                            <a:schemeClr val="lt1"/>
                          </a:solidFill>
                          <a:latin typeface="Times New Roman" pitchFamily="18" charset="0"/>
                          <a:ea typeface="+mn-ea"/>
                          <a:cs typeface="Times New Roman" pitchFamily="18" charset="0"/>
                        </a:rPr>
                        <a:t>Clinical Findings In  Acute HIV</a:t>
                      </a:r>
                      <a:r>
                        <a:rPr lang="en-US" sz="1800" b="1" kern="1200" baseline="0" dirty="0">
                          <a:solidFill>
                            <a:schemeClr val="lt1"/>
                          </a:solidFill>
                          <a:latin typeface="Times New Roman" pitchFamily="18" charset="0"/>
                          <a:ea typeface="+mn-ea"/>
                          <a:cs typeface="Times New Roman" pitchFamily="18" charset="0"/>
                        </a:rPr>
                        <a:t> </a:t>
                      </a:r>
                      <a:r>
                        <a:rPr lang="en-US" sz="1800" b="1" kern="1200" dirty="0">
                          <a:solidFill>
                            <a:schemeClr val="lt1"/>
                          </a:solidFill>
                          <a:latin typeface="Times New Roman" pitchFamily="18" charset="0"/>
                          <a:ea typeface="+mn-ea"/>
                          <a:cs typeface="Times New Roman" pitchFamily="18" charset="0"/>
                        </a:rPr>
                        <a:t>Syndrome</a:t>
                      </a:r>
                      <a:endParaRPr lang="en-US" sz="1800" dirty="0">
                        <a:latin typeface="Times New Roman" pitchFamily="18" charset="0"/>
                        <a:cs typeface="Times New Roman" pitchFamily="18" charset="0"/>
                      </a:endParaRPr>
                    </a:p>
                  </a:txBody>
                  <a:tcPr/>
                </a:tc>
                <a:tc hMerge="1">
                  <a:txBody>
                    <a:bodyPr/>
                    <a:lstStyle/>
                    <a:p>
                      <a:endParaRPr lang="en-US" dirty="0"/>
                    </a:p>
                  </a:txBody>
                  <a:tcPr/>
                </a:tc>
                <a:extLst>
                  <a:ext uri="{0D108BD9-81ED-4DB2-BD59-A6C34878D82A}">
                    <a16:rowId xmlns:a16="http://schemas.microsoft.com/office/drawing/2014/main" xmlns="" val="10000"/>
                  </a:ext>
                </a:extLst>
              </a:tr>
              <a:tr h="420710">
                <a:tc>
                  <a:txBody>
                    <a:bodyPr/>
                    <a:lstStyle/>
                    <a:p>
                      <a:r>
                        <a:rPr lang="en-US" dirty="0">
                          <a:latin typeface="Times New Roman" pitchFamily="18" charset="0"/>
                          <a:cs typeface="Times New Roman" pitchFamily="18" charset="0"/>
                        </a:rPr>
                        <a:t>General</a:t>
                      </a:r>
                    </a:p>
                  </a:txBody>
                  <a:tcPr/>
                </a:tc>
                <a:tc>
                  <a:txBody>
                    <a:bodyPr/>
                    <a:lstStyle/>
                    <a:p>
                      <a:r>
                        <a:rPr lang="en-US" dirty="0">
                          <a:latin typeface="Times New Roman" pitchFamily="18" charset="0"/>
                          <a:cs typeface="Times New Roman" pitchFamily="18" charset="0"/>
                        </a:rPr>
                        <a:t>neurologic</a:t>
                      </a:r>
                    </a:p>
                  </a:txBody>
                  <a:tcPr/>
                </a:tc>
                <a:extLst>
                  <a:ext uri="{0D108BD9-81ED-4DB2-BD59-A6C34878D82A}">
                    <a16:rowId xmlns:a16="http://schemas.microsoft.com/office/drawing/2014/main" xmlns="" val="10001"/>
                  </a:ext>
                </a:extLst>
              </a:tr>
              <a:tr h="420710">
                <a:tc>
                  <a:txBody>
                    <a:bodyPr/>
                    <a:lstStyle/>
                    <a:p>
                      <a:r>
                        <a:rPr lang="en-US" dirty="0">
                          <a:latin typeface="Times New Roman" pitchFamily="18" charset="0"/>
                          <a:cs typeface="Times New Roman" pitchFamily="18" charset="0"/>
                        </a:rPr>
                        <a:t>      Fever</a:t>
                      </a:r>
                    </a:p>
                  </a:txBody>
                  <a:tcPr/>
                </a:tc>
                <a:tc>
                  <a:txBody>
                    <a:bodyPr/>
                    <a:lstStyle/>
                    <a:p>
                      <a:r>
                        <a:rPr lang="en-US" dirty="0">
                          <a:latin typeface="Times New Roman" pitchFamily="18" charset="0"/>
                          <a:cs typeface="Times New Roman" pitchFamily="18" charset="0"/>
                        </a:rPr>
                        <a:t>    meningitis</a:t>
                      </a:r>
                    </a:p>
                  </a:txBody>
                  <a:tcPr/>
                </a:tc>
                <a:extLst>
                  <a:ext uri="{0D108BD9-81ED-4DB2-BD59-A6C34878D82A}">
                    <a16:rowId xmlns:a16="http://schemas.microsoft.com/office/drawing/2014/main" xmlns="" val="10002"/>
                  </a:ext>
                </a:extLst>
              </a:tr>
              <a:tr h="420710">
                <a:tc>
                  <a:txBody>
                    <a:bodyPr/>
                    <a:lstStyle/>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pharyngitis</a:t>
                      </a:r>
                      <a:endParaRPr lang="en-US" dirty="0">
                        <a:latin typeface="Times New Roman" pitchFamily="18" charset="0"/>
                        <a:cs typeface="Times New Roman" pitchFamily="18" charset="0"/>
                      </a:endParaRPr>
                    </a:p>
                  </a:txBody>
                  <a:tcPr/>
                </a:tc>
                <a:tc>
                  <a:txBody>
                    <a:bodyPr/>
                    <a:lstStyle/>
                    <a:p>
                      <a:r>
                        <a:rPr lang="en-US" dirty="0">
                          <a:latin typeface="Times New Roman" pitchFamily="18" charset="0"/>
                          <a:cs typeface="Times New Roman" pitchFamily="18" charset="0"/>
                        </a:rPr>
                        <a:t>    encephalitis</a:t>
                      </a:r>
                    </a:p>
                  </a:txBody>
                  <a:tcPr/>
                </a:tc>
                <a:extLst>
                  <a:ext uri="{0D108BD9-81ED-4DB2-BD59-A6C34878D82A}">
                    <a16:rowId xmlns:a16="http://schemas.microsoft.com/office/drawing/2014/main" xmlns="" val="10003"/>
                  </a:ext>
                </a:extLst>
              </a:tr>
              <a:tr h="420710">
                <a:tc>
                  <a:txBody>
                    <a:bodyPr/>
                    <a:lstStyle/>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lymphadenopathy</a:t>
                      </a:r>
                      <a:endParaRPr lang="en-US" dirty="0">
                        <a:latin typeface="Times New Roman" pitchFamily="18" charset="0"/>
                        <a:cs typeface="Times New Roman" pitchFamily="18" charset="0"/>
                      </a:endParaRPr>
                    </a:p>
                  </a:txBody>
                  <a:tcPr/>
                </a:tc>
                <a:tc>
                  <a:txBody>
                    <a:bodyPr/>
                    <a:lstStyle/>
                    <a:p>
                      <a:r>
                        <a:rPr lang="en-US" dirty="0">
                          <a:latin typeface="Times New Roman" pitchFamily="18" charset="0"/>
                          <a:cs typeface="Times New Roman" pitchFamily="18" charset="0"/>
                        </a:rPr>
                        <a:t>    peripheral</a:t>
                      </a:r>
                      <a:r>
                        <a:rPr lang="en-US" baseline="0" dirty="0">
                          <a:latin typeface="Times New Roman" pitchFamily="18" charset="0"/>
                          <a:cs typeface="Times New Roman" pitchFamily="18" charset="0"/>
                        </a:rPr>
                        <a:t> neuropathy</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420710">
                <a:tc>
                  <a:txBody>
                    <a:bodyPr/>
                    <a:lstStyle/>
                    <a:p>
                      <a:r>
                        <a:rPr lang="en-US" dirty="0">
                          <a:latin typeface="Times New Roman" pitchFamily="18" charset="0"/>
                          <a:cs typeface="Times New Roman" pitchFamily="18" charset="0"/>
                        </a:rPr>
                        <a:t>      headache/retro-orbital pain</a:t>
                      </a:r>
                    </a:p>
                  </a:txBody>
                  <a:tcPr/>
                </a:tc>
                <a:tc>
                  <a:txBody>
                    <a:bodyPr/>
                    <a:lstStyle/>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myelopathy</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r h="420710">
                <a:tc>
                  <a:txBody>
                    <a:bodyPr/>
                    <a:lstStyle/>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arthralgias</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myalgias</a:t>
                      </a:r>
                      <a:endParaRPr lang="en-US" dirty="0">
                        <a:latin typeface="Times New Roman" pitchFamily="18" charset="0"/>
                        <a:cs typeface="Times New Roman" pitchFamily="18" charset="0"/>
                      </a:endParaRPr>
                    </a:p>
                  </a:txBody>
                  <a:tcPr/>
                </a:tc>
                <a:tc>
                  <a:txBody>
                    <a:bodyPr/>
                    <a:lstStyle/>
                    <a:p>
                      <a:r>
                        <a:rPr lang="en-US" dirty="0" err="1">
                          <a:latin typeface="Times New Roman" pitchFamily="18" charset="0"/>
                          <a:cs typeface="Times New Roman" pitchFamily="18" charset="0"/>
                        </a:rPr>
                        <a:t>dermatalogic</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6"/>
                  </a:ext>
                </a:extLst>
              </a:tr>
              <a:tr h="420710">
                <a:tc>
                  <a:txBody>
                    <a:bodyPr/>
                    <a:lstStyle/>
                    <a:p>
                      <a:r>
                        <a:rPr lang="en-US" dirty="0">
                          <a:latin typeface="Times New Roman" pitchFamily="18" charset="0"/>
                          <a:cs typeface="Times New Roman" pitchFamily="18" charset="0"/>
                        </a:rPr>
                        <a:t>      lethargy/malaise</a:t>
                      </a:r>
                    </a:p>
                  </a:txBody>
                  <a:tcPr/>
                </a:tc>
                <a:tc>
                  <a:txBody>
                    <a:bodyPr/>
                    <a:lstStyle/>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erythrmatous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maculopapular</a:t>
                      </a:r>
                      <a:r>
                        <a:rPr lang="en-US" dirty="0">
                          <a:latin typeface="Times New Roman" pitchFamily="18" charset="0"/>
                          <a:cs typeface="Times New Roman" pitchFamily="18" charset="0"/>
                        </a:rPr>
                        <a:t> rash</a:t>
                      </a:r>
                    </a:p>
                  </a:txBody>
                  <a:tcPr/>
                </a:tc>
                <a:extLst>
                  <a:ext uri="{0D108BD9-81ED-4DB2-BD59-A6C34878D82A}">
                    <a16:rowId xmlns:a16="http://schemas.microsoft.com/office/drawing/2014/main" xmlns="" val="10007"/>
                  </a:ext>
                </a:extLst>
              </a:tr>
              <a:tr h="420710">
                <a:tc>
                  <a:txBody>
                    <a:bodyPr/>
                    <a:lstStyle/>
                    <a:p>
                      <a:r>
                        <a:rPr lang="en-US" dirty="0">
                          <a:latin typeface="Times New Roman" pitchFamily="18" charset="0"/>
                          <a:cs typeface="Times New Roman" pitchFamily="18" charset="0"/>
                        </a:rPr>
                        <a:t>      anorexia/weight loss</a:t>
                      </a:r>
                    </a:p>
                  </a:txBody>
                  <a:tcPr/>
                </a:tc>
                <a:tc>
                  <a:txBody>
                    <a:bodyPr/>
                    <a:lstStyle/>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mucocutaneous</a:t>
                      </a:r>
                      <a:r>
                        <a:rPr lang="en-US" dirty="0">
                          <a:latin typeface="Times New Roman" pitchFamily="18" charset="0"/>
                          <a:cs typeface="Times New Roman" pitchFamily="18" charset="0"/>
                        </a:rPr>
                        <a:t> ulceration</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8"/>
                  </a:ext>
                </a:extLst>
              </a:tr>
              <a:tr h="420710">
                <a:tc>
                  <a:txBody>
                    <a:bodyPr/>
                    <a:lstStyle/>
                    <a:p>
                      <a:r>
                        <a:rPr lang="en-US" dirty="0">
                          <a:latin typeface="Times New Roman" pitchFamily="18" charset="0"/>
                          <a:cs typeface="Times New Roman" pitchFamily="18" charset="0"/>
                        </a:rPr>
                        <a:t>       nausea/vomiting/diarrhea</a:t>
                      </a: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267200" cy="6858000"/>
          </a:xfrm>
        </p:spPr>
        <p:txBody>
          <a:bodyPr>
            <a:normAutofit/>
          </a:bodyPr>
          <a:lstStyle/>
          <a:p>
            <a:pPr>
              <a:buNone/>
            </a:pPr>
            <a:endParaRPr lang="en-US" dirty="0"/>
          </a:p>
          <a:p>
            <a:r>
              <a:rPr lang="en-US" sz="2000" dirty="0">
                <a:latin typeface="Times New Roman" pitchFamily="18" charset="0"/>
                <a:cs typeface="Times New Roman" pitchFamily="18" charset="0"/>
              </a:rPr>
              <a:t>Chest imaging typically demonstrates bilateral diffuse interstitial shadows but may be normal in 10% of patients </a:t>
            </a:r>
            <a:r>
              <a:rPr lang="en-US" sz="1800" dirty="0">
                <a:latin typeface="Times New Roman" pitchFamily="18" charset="0"/>
                <a:cs typeface="Times New Roman" pitchFamily="18" charset="0"/>
              </a:rPr>
              <a:t> </a:t>
            </a:r>
          </a:p>
          <a:p>
            <a:pPr>
              <a:buNone/>
            </a:pPr>
            <a:endParaRPr lang="en-US" sz="2600" dirty="0"/>
          </a:p>
          <a:p>
            <a:pPr>
              <a:buNone/>
            </a:pPr>
            <a:endParaRPr lang="en-US" sz="2600" dirty="0"/>
          </a:p>
          <a:p>
            <a:pPr>
              <a:buNone/>
            </a:pPr>
            <a:endParaRPr lang="en-US" sz="2600" dirty="0"/>
          </a:p>
          <a:p>
            <a:pPr>
              <a:buNone/>
            </a:pPr>
            <a:endParaRPr lang="en-US" sz="2600" dirty="0"/>
          </a:p>
          <a:p>
            <a:pPr>
              <a:buNone/>
            </a:pPr>
            <a:endParaRPr lang="en-US" sz="2600" dirty="0"/>
          </a:p>
          <a:p>
            <a:r>
              <a:rPr lang="en-US" sz="2000" dirty="0">
                <a:latin typeface="Times New Roman" pitchFamily="18" charset="0"/>
                <a:cs typeface="Times New Roman" pitchFamily="18" charset="0"/>
              </a:rPr>
              <a:t>On  HRCT,  the  typical appearance is bilateral patchy areas  of ground-glass attenuation with  a background of interlobular </a:t>
            </a:r>
            <a:r>
              <a:rPr lang="en-US" sz="2000" dirty="0" err="1">
                <a:latin typeface="Times New Roman" pitchFamily="18" charset="0"/>
                <a:cs typeface="Times New Roman" pitchFamily="18" charset="0"/>
              </a:rPr>
              <a:t>septal</a:t>
            </a:r>
            <a:r>
              <a:rPr lang="en-US" sz="2000" dirty="0">
                <a:latin typeface="Times New Roman" pitchFamily="18" charset="0"/>
                <a:cs typeface="Times New Roman" pitchFamily="18" charset="0"/>
              </a:rPr>
              <a:t> thickening </a:t>
            </a:r>
          </a:p>
        </p:txBody>
      </p:sp>
      <p:pic>
        <p:nvPicPr>
          <p:cNvPr id="3074" name="Picture 2"/>
          <p:cNvPicPr>
            <a:picLocks noChangeAspect="1" noChangeArrowheads="1"/>
          </p:cNvPicPr>
          <p:nvPr/>
        </p:nvPicPr>
        <p:blipFill>
          <a:blip r:embed="rId2" cstate="print"/>
          <a:srcRect/>
          <a:stretch>
            <a:fillRect/>
          </a:stretch>
        </p:blipFill>
        <p:spPr bwMode="auto">
          <a:xfrm>
            <a:off x="5105400" y="0"/>
            <a:ext cx="4038600" cy="3200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105401" y="3200400"/>
            <a:ext cx="4038600" cy="3657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a:lnSpc>
                <a:spcPct val="150000"/>
              </a:lnSpc>
            </a:pPr>
            <a:r>
              <a:rPr lang="en-US" sz="1800" dirty="0">
                <a:latin typeface="Times New Roman" pitchFamily="18" charset="0"/>
                <a:cs typeface="Times New Roman" pitchFamily="18" charset="0"/>
              </a:rPr>
              <a:t>High dose </a:t>
            </a:r>
            <a:r>
              <a:rPr lang="en-US" sz="1800" dirty="0" err="1">
                <a:latin typeface="Times New Roman" pitchFamily="18" charset="0"/>
                <a:cs typeface="Times New Roman" pitchFamily="18" charset="0"/>
              </a:rPr>
              <a:t>cotrimoxazole</a:t>
            </a:r>
            <a:r>
              <a:rPr lang="en-US" sz="1800" dirty="0">
                <a:latin typeface="Times New Roman" pitchFamily="18" charset="0"/>
                <a:cs typeface="Times New Roman" pitchFamily="18" charset="0"/>
              </a:rPr>
              <a:t> for 21 days</a:t>
            </a:r>
          </a:p>
          <a:p>
            <a:pPr>
              <a:lnSpc>
                <a:spcPct val="150000"/>
              </a:lnSpc>
              <a:buNone/>
            </a:pPr>
            <a:r>
              <a:rPr lang="en-US" sz="1800" dirty="0">
                <a:latin typeface="Times New Roman" pitchFamily="18" charset="0"/>
                <a:cs typeface="Times New Roman" pitchFamily="18" charset="0"/>
              </a:rPr>
              <a:t>		 120 mg/kg per day in 3-4 doses</a:t>
            </a:r>
          </a:p>
          <a:p>
            <a:pPr>
              <a:lnSpc>
                <a:spcPct val="150000"/>
              </a:lnSpc>
            </a:pPr>
            <a:r>
              <a:rPr lang="en-US" sz="1800" dirty="0">
                <a:latin typeface="Times New Roman" pitchFamily="18" charset="0"/>
                <a:cs typeface="Times New Roman" pitchFamily="18" charset="0"/>
              </a:rPr>
              <a:t>If allergic or intolerant to </a:t>
            </a:r>
            <a:r>
              <a:rPr lang="en-US" sz="1800" dirty="0" err="1">
                <a:latin typeface="Times New Roman" pitchFamily="18" charset="0"/>
                <a:cs typeface="Times New Roman" pitchFamily="18" charset="0"/>
              </a:rPr>
              <a:t>cotrimoxazole</a:t>
            </a:r>
            <a:r>
              <a:rPr lang="en-US" sz="1800" dirty="0">
                <a:latin typeface="Times New Roman" pitchFamily="18" charset="0"/>
                <a:cs typeface="Times New Roman" pitchFamily="18" charset="0"/>
              </a:rPr>
              <a:t> </a:t>
            </a:r>
          </a:p>
          <a:p>
            <a:pPr lvl="2">
              <a:lnSpc>
                <a:spcPct val="150000"/>
              </a:lnSpc>
            </a:pPr>
            <a:r>
              <a:rPr lang="en-US" sz="1800" dirty="0" err="1">
                <a:latin typeface="Times New Roman" pitchFamily="18" charset="0"/>
                <a:cs typeface="Times New Roman" pitchFamily="18" charset="0"/>
              </a:rPr>
              <a:t>Clindamycin</a:t>
            </a:r>
            <a:r>
              <a:rPr lang="en-US" sz="1800" dirty="0">
                <a:latin typeface="Times New Roman" pitchFamily="18" charset="0"/>
                <a:cs typeface="Times New Roman" pitchFamily="18" charset="0"/>
              </a:rPr>
              <a:t> 900 mg iv 8 hourly plus </a:t>
            </a:r>
            <a:r>
              <a:rPr lang="en-US" sz="1800" dirty="0" err="1">
                <a:latin typeface="Times New Roman" pitchFamily="18" charset="0"/>
                <a:cs typeface="Times New Roman" pitchFamily="18" charset="0"/>
              </a:rPr>
              <a:t>primaquine</a:t>
            </a:r>
            <a:r>
              <a:rPr lang="en-US" sz="1800" dirty="0">
                <a:latin typeface="Times New Roman" pitchFamily="18" charset="0"/>
                <a:cs typeface="Times New Roman" pitchFamily="18" charset="0"/>
              </a:rPr>
              <a:t> 30 mg orally/day</a:t>
            </a:r>
          </a:p>
          <a:p>
            <a:pPr lvl="2">
              <a:lnSpc>
                <a:spcPct val="15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Clindamycin</a:t>
            </a:r>
            <a:r>
              <a:rPr lang="en-US" sz="1800" dirty="0">
                <a:latin typeface="Times New Roman" pitchFamily="18" charset="0"/>
                <a:cs typeface="Times New Roman" pitchFamily="18" charset="0"/>
              </a:rPr>
              <a:t> may also be given orally at a dose of 600 mg 6 hourly</a:t>
            </a:r>
          </a:p>
          <a:p>
            <a:pPr>
              <a:lnSpc>
                <a:spcPct val="150000"/>
              </a:lnSpc>
            </a:pPr>
            <a:r>
              <a:rPr lang="en-US" sz="1800" dirty="0">
                <a:latin typeface="Times New Roman" pitchFamily="18" charset="0"/>
                <a:cs typeface="Times New Roman" pitchFamily="18" charset="0"/>
              </a:rPr>
              <a:t>Corticosteroids are useful in moderate to severe disease </a:t>
            </a:r>
          </a:p>
          <a:p>
            <a:pPr>
              <a:lnSpc>
                <a:spcPct val="150000"/>
              </a:lnSpc>
            </a:pPr>
            <a:r>
              <a:rPr lang="en-US" sz="1800" dirty="0">
                <a:latin typeface="Times New Roman" pitchFamily="18" charset="0"/>
                <a:cs typeface="Times New Roman" pitchFamily="18" charset="0"/>
              </a:rPr>
              <a:t>They significantly improve gas exchange </a:t>
            </a:r>
          </a:p>
          <a:p>
            <a:pPr>
              <a:lnSpc>
                <a:spcPct val="150000"/>
              </a:lnSpc>
            </a:pPr>
            <a:r>
              <a:rPr lang="en-US" sz="1800" dirty="0">
                <a:latin typeface="Times New Roman" pitchFamily="18" charset="0"/>
                <a:cs typeface="Times New Roman" pitchFamily="18" charset="0"/>
              </a:rPr>
              <a:t>Oral Prednisone is beneficial if PaO2 &lt; 70 mm Hg</a:t>
            </a:r>
          </a:p>
          <a:p>
            <a:pPr>
              <a:lnSpc>
                <a:spcPct val="150000"/>
              </a:lnSpc>
            </a:pPr>
            <a:r>
              <a:rPr lang="en-US" sz="1800" dirty="0">
                <a:latin typeface="Times New Roman" pitchFamily="18" charset="0"/>
                <a:cs typeface="Times New Roman" pitchFamily="18" charset="0"/>
              </a:rPr>
              <a:t>Dose- 20mg BD, 40mg OD for 5 days or 20mg OD for 11 days</a:t>
            </a:r>
          </a:p>
          <a:p>
            <a:pPr>
              <a:buNone/>
            </a:pPr>
            <a:endParaRPr lang="en-US" dirty="0"/>
          </a:p>
        </p:txBody>
      </p:sp>
      <p:sp>
        <p:nvSpPr>
          <p:cNvPr id="2" name="Title 1"/>
          <p:cNvSpPr>
            <a:spLocks noGrp="1"/>
          </p:cNvSpPr>
          <p:nvPr>
            <p:ph type="title"/>
          </p:nvPr>
        </p:nvSpPr>
        <p:spPr>
          <a:xfrm>
            <a:off x="0" y="228600"/>
            <a:ext cx="9144000" cy="762000"/>
          </a:xfrm>
        </p:spPr>
        <p:txBody>
          <a:bodyPr>
            <a:normAutofit fontScale="90000"/>
          </a:bodyPr>
          <a:lstStyle/>
          <a:p>
            <a:r>
              <a:rPr lang="en-US" dirty="0"/>
              <a:t>Management</a:t>
            </a:r>
            <a:br>
              <a:rPr lang="en-US" dirty="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lnSpc>
                <a:spcPct val="150000"/>
              </a:lnSpc>
            </a:pPr>
            <a:r>
              <a:rPr lang="en-US" sz="2000" dirty="0">
                <a:latin typeface="Times New Roman" pitchFamily="18" charset="0"/>
                <a:cs typeface="Times New Roman" pitchFamily="18" charset="0"/>
              </a:rPr>
              <a:t>Primary prophylaxis is used in </a:t>
            </a:r>
            <a:r>
              <a:rPr lang="en-US" sz="2000" dirty="0" err="1">
                <a:latin typeface="Times New Roman" pitchFamily="18" charset="0"/>
                <a:cs typeface="Times New Roman" pitchFamily="18" charset="0"/>
              </a:rPr>
              <a:t>immunocompromised</a:t>
            </a:r>
            <a:r>
              <a:rPr lang="en-US" sz="2000" dirty="0">
                <a:latin typeface="Times New Roman" pitchFamily="18" charset="0"/>
                <a:cs typeface="Times New Roman" pitchFamily="18" charset="0"/>
              </a:rPr>
              <a:t> patients without a history of PCP. Secondary prophylaxis is used in patients with a prior bout of PCP.</a:t>
            </a:r>
          </a:p>
          <a:p>
            <a:pPr>
              <a:lnSpc>
                <a:spcPct val="150000"/>
              </a:lnSpc>
              <a:buNone/>
            </a:pPr>
            <a:r>
              <a:rPr lang="en-US" sz="2000" dirty="0">
                <a:latin typeface="Times New Roman" pitchFamily="18" charset="0"/>
                <a:cs typeface="Times New Roman" pitchFamily="18" charset="0"/>
              </a:rPr>
              <a:t>•   For </a:t>
            </a:r>
            <a:r>
              <a:rPr lang="en-US" sz="2000" dirty="0" err="1">
                <a:latin typeface="Times New Roman" pitchFamily="18" charset="0"/>
                <a:cs typeface="Times New Roman" pitchFamily="18" charset="0"/>
              </a:rPr>
              <a:t>cotrimoxazole</a:t>
            </a:r>
            <a:r>
              <a:rPr lang="en-US" sz="2000" dirty="0">
                <a:latin typeface="Times New Roman" pitchFamily="18" charset="0"/>
                <a:cs typeface="Times New Roman" pitchFamily="18" charset="0"/>
              </a:rPr>
              <a:t>, the normal dosage is one double-strength tablet (160 mg TMP to 800 mg SMX) daily. One single-strength tablet (80 mg TMP to 400 mg SMX) daily is also effective. </a:t>
            </a:r>
          </a:p>
          <a:p>
            <a:pPr>
              <a:lnSpc>
                <a:spcPct val="150000"/>
              </a:lnSpc>
              <a:buNone/>
            </a:pPr>
            <a:r>
              <a:rPr lang="en-US" sz="2000" dirty="0">
                <a:latin typeface="Times New Roman" pitchFamily="18" charset="0"/>
                <a:cs typeface="Times New Roman" pitchFamily="18" charset="0"/>
              </a:rPr>
              <a:t>•	Prophylaxis may be discontinued in patients with HIV infection whose CD4 count exceeds 200/µL for 3 consecutive months while on HAART. Prophylaxis should be restarted if the CD4 count drops below 200/µL. Prophylaxis should be continued for life in patients who developed PCP while their CD4 level exceeded 200/µL.</a:t>
            </a:r>
          </a:p>
          <a:p>
            <a:pPr>
              <a:buNone/>
            </a:pPr>
            <a:endParaRPr lang="en-US" dirty="0"/>
          </a:p>
        </p:txBody>
      </p:sp>
      <p:sp>
        <p:nvSpPr>
          <p:cNvPr id="2" name="Title 1"/>
          <p:cNvSpPr>
            <a:spLocks noGrp="1"/>
          </p:cNvSpPr>
          <p:nvPr>
            <p:ph type="title"/>
          </p:nvPr>
        </p:nvSpPr>
        <p:spPr>
          <a:xfrm>
            <a:off x="0" y="274638"/>
            <a:ext cx="8686800" cy="1143000"/>
          </a:xfrm>
        </p:spPr>
        <p:txBody>
          <a:bodyPr>
            <a:normAutofit fontScale="90000"/>
          </a:bodyPr>
          <a:lstStyle/>
          <a:p>
            <a:r>
              <a:rPr lang="en-US" u="sng" dirty="0"/>
              <a:t>PCP Prophylaxis:</a:t>
            </a:r>
            <a:r>
              <a:rPr lang="en-US" dirty="0"/>
              <a:t/>
            </a:r>
            <a:br>
              <a:rPr lang="en-US" dirty="0"/>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2000" dirty="0">
                <a:latin typeface="Times New Roman" pitchFamily="18" charset="0"/>
                <a:cs typeface="Times New Roman" pitchFamily="18" charset="0"/>
              </a:rPr>
              <a:t>Kaposi sarcoma</a:t>
            </a:r>
          </a:p>
          <a:p>
            <a:pPr>
              <a:buNone/>
            </a:pPr>
            <a:r>
              <a:rPr lang="en-US" sz="2000" dirty="0">
                <a:latin typeface="Times New Roman" pitchFamily="18" charset="0"/>
                <a:cs typeface="Times New Roman" pitchFamily="18" charset="0"/>
              </a:rPr>
              <a:t>•  AIDS- related lymphoma</a:t>
            </a:r>
          </a:p>
          <a:p>
            <a:pPr>
              <a:buNone/>
            </a:pPr>
            <a:r>
              <a:rPr lang="en-US" sz="2000" dirty="0">
                <a:latin typeface="Times New Roman" pitchFamily="18" charset="0"/>
                <a:cs typeface="Times New Roman" pitchFamily="18" charset="0"/>
              </a:rPr>
              <a:t>		– Non-Hodgkin’s lymphoma</a:t>
            </a:r>
          </a:p>
          <a:p>
            <a:pPr>
              <a:buNone/>
            </a:pPr>
            <a:r>
              <a:rPr lang="en-US" sz="2000" dirty="0">
                <a:latin typeface="Times New Roman" pitchFamily="18" charset="0"/>
                <a:cs typeface="Times New Roman" pitchFamily="18" charset="0"/>
              </a:rPr>
              <a:t>		–  Primary effusion lymphoma</a:t>
            </a:r>
          </a:p>
          <a:p>
            <a:pPr>
              <a:buNone/>
            </a:pPr>
            <a:r>
              <a:rPr lang="en-US" sz="2000" dirty="0">
                <a:latin typeface="Times New Roman" pitchFamily="18" charset="0"/>
                <a:cs typeface="Times New Roman" pitchFamily="18" charset="0"/>
              </a:rPr>
              <a:t>•  HIV-related lung cancer</a:t>
            </a:r>
          </a:p>
          <a:p>
            <a:pPr>
              <a:buNone/>
            </a:pPr>
            <a:r>
              <a:rPr lang="en-US" sz="2000" dirty="0">
                <a:latin typeface="Times New Roman" pitchFamily="18" charset="0"/>
                <a:cs typeface="Times New Roman" pitchFamily="18" charset="0"/>
              </a:rPr>
              <a:t>•  HIV-related pulmonary hypertension</a:t>
            </a:r>
          </a:p>
          <a:p>
            <a:pPr>
              <a:buNone/>
            </a:pPr>
            <a:r>
              <a:rPr lang="en-US" sz="2000" dirty="0">
                <a:latin typeface="Times New Roman" pitchFamily="18" charset="0"/>
                <a:cs typeface="Times New Roman" pitchFamily="18" charset="0"/>
              </a:rPr>
              <a:t>•  Lymphocytic Interstitial Pneumonia</a:t>
            </a:r>
          </a:p>
          <a:p>
            <a:pPr>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Thromboembolic</a:t>
            </a:r>
            <a:r>
              <a:rPr lang="en-US" sz="2000" dirty="0">
                <a:latin typeface="Times New Roman" pitchFamily="18" charset="0"/>
                <a:cs typeface="Times New Roman" pitchFamily="18" charset="0"/>
              </a:rPr>
              <a:t> disorders</a:t>
            </a:r>
          </a:p>
          <a:p>
            <a:pPr>
              <a:buNone/>
            </a:pPr>
            <a:r>
              <a:rPr lang="en-US" sz="2000" dirty="0">
                <a:latin typeface="Times New Roman" pitchFamily="18" charset="0"/>
                <a:cs typeface="Times New Roman" pitchFamily="18" charset="0"/>
              </a:rPr>
              <a:t>•  Pulmonary complications associated with HAART</a:t>
            </a:r>
          </a:p>
          <a:p>
            <a:pPr>
              <a:buNone/>
            </a:pPr>
            <a:r>
              <a:rPr lang="en-US" sz="2000" dirty="0">
                <a:latin typeface="Times New Roman" pitchFamily="18" charset="0"/>
                <a:cs typeface="Times New Roman" pitchFamily="18" charset="0"/>
              </a:rPr>
              <a:t>		– Immune reconstitution Inflammatory syndrome (IRIS)</a:t>
            </a:r>
          </a:p>
          <a:p>
            <a:pPr>
              <a:buNone/>
            </a:pP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Abacavir</a:t>
            </a:r>
            <a:r>
              <a:rPr lang="en-US" sz="2000" dirty="0">
                <a:latin typeface="Times New Roman" pitchFamily="18" charset="0"/>
                <a:cs typeface="Times New Roman" pitchFamily="18" charset="0"/>
              </a:rPr>
              <a:t> Hypersensitivity</a:t>
            </a:r>
          </a:p>
          <a:p>
            <a:endParaRPr lang="en-US" dirty="0"/>
          </a:p>
        </p:txBody>
      </p:sp>
      <p:sp>
        <p:nvSpPr>
          <p:cNvPr id="2" name="Title 1"/>
          <p:cNvSpPr>
            <a:spLocks noGrp="1"/>
          </p:cNvSpPr>
          <p:nvPr>
            <p:ph type="title"/>
          </p:nvPr>
        </p:nvSpPr>
        <p:spPr>
          <a:xfrm>
            <a:off x="0" y="228600"/>
            <a:ext cx="9144000" cy="1189038"/>
          </a:xfrm>
        </p:spPr>
        <p:txBody>
          <a:bodyPr>
            <a:normAutofit fontScale="90000"/>
          </a:bodyPr>
          <a:lstStyle/>
          <a:p>
            <a:r>
              <a:rPr lang="en-US" sz="3100" u="sng" dirty="0"/>
              <a:t>Non-Infectious Complications of</a:t>
            </a:r>
            <a:br>
              <a:rPr lang="en-US" sz="3100" u="sng" dirty="0"/>
            </a:br>
            <a:r>
              <a:rPr lang="en-US" sz="3100" u="sng" dirty="0"/>
              <a:t>HIV:</a:t>
            </a:r>
            <a:r>
              <a:rPr lang="en-US" dirty="0"/>
              <a:t/>
            </a:r>
            <a:br>
              <a:rPr lang="en-US" dirty="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77500" lnSpcReduction="20000"/>
          </a:bodyPr>
          <a:lstStyle/>
          <a:p>
            <a:pPr>
              <a:lnSpc>
                <a:spcPct val="120000"/>
              </a:lnSpc>
            </a:pPr>
            <a:r>
              <a:rPr lang="en-US" sz="2600" dirty="0">
                <a:latin typeface="Times New Roman" pitchFamily="18" charset="0"/>
                <a:cs typeface="Times New Roman" pitchFamily="18" charset="0"/>
              </a:rPr>
              <a:t>Most frequent tumor associated with HIV</a:t>
            </a:r>
          </a:p>
          <a:p>
            <a:pPr>
              <a:lnSpc>
                <a:spcPct val="120000"/>
              </a:lnSpc>
            </a:pPr>
            <a:r>
              <a:rPr lang="en-US" sz="2600" dirty="0">
                <a:latin typeface="Times New Roman" pitchFamily="18" charset="0"/>
                <a:cs typeface="Times New Roman" pitchFamily="18" charset="0"/>
              </a:rPr>
              <a:t>Endothelial cells latently infected with HHV8 are activated by HIV, which acts as a trigger for angiogenesis, characteristic of this vascular tumor </a:t>
            </a:r>
          </a:p>
          <a:p>
            <a:pPr>
              <a:lnSpc>
                <a:spcPct val="120000"/>
              </a:lnSpc>
            </a:pPr>
            <a:r>
              <a:rPr lang="en-US" sz="2600" dirty="0">
                <a:latin typeface="Times New Roman" pitchFamily="18" charset="0"/>
                <a:cs typeface="Times New Roman" pitchFamily="18" charset="0"/>
              </a:rPr>
              <a:t> KS may develop in patients with preserved CD4 counts, although the pulmonary involvement is most commonly seen in advanced disease (CD4 less than 100 cells/mm3 )</a:t>
            </a:r>
          </a:p>
          <a:p>
            <a:pPr>
              <a:lnSpc>
                <a:spcPct val="120000"/>
              </a:lnSpc>
            </a:pPr>
            <a:r>
              <a:rPr lang="en-US" sz="2600" dirty="0">
                <a:latin typeface="Times New Roman" pitchFamily="18" charset="0"/>
                <a:cs typeface="Times New Roman" pitchFamily="18" charset="0"/>
              </a:rPr>
              <a:t>Pulmonary KS may be asymptomatic even in patients with extensive abnormalities</a:t>
            </a:r>
          </a:p>
          <a:p>
            <a:pPr>
              <a:lnSpc>
                <a:spcPct val="120000"/>
              </a:lnSpc>
              <a:buNone/>
            </a:pPr>
            <a:r>
              <a:rPr lang="en-US" sz="2600" dirty="0">
                <a:latin typeface="Times New Roman" pitchFamily="18" charset="0"/>
                <a:cs typeface="Times New Roman" pitchFamily="18" charset="0"/>
              </a:rPr>
              <a:t>		on chest radiograph. </a:t>
            </a:r>
          </a:p>
          <a:p>
            <a:pPr>
              <a:lnSpc>
                <a:spcPct val="120000"/>
              </a:lnSpc>
            </a:pPr>
            <a:r>
              <a:rPr lang="en-US" sz="2600" dirty="0">
                <a:latin typeface="Times New Roman" pitchFamily="18" charset="0"/>
                <a:cs typeface="Times New Roman" pitchFamily="18" charset="0"/>
              </a:rPr>
              <a:t>On CXR: bilateral central or </a:t>
            </a:r>
            <a:r>
              <a:rPr lang="en-US" sz="2600" dirty="0" err="1">
                <a:latin typeface="Times New Roman" pitchFamily="18" charset="0"/>
                <a:cs typeface="Times New Roman" pitchFamily="18" charset="0"/>
              </a:rPr>
              <a:t>perihilar</a:t>
            </a:r>
            <a:r>
              <a:rPr lang="en-US" sz="2600" dirty="0">
                <a:latin typeface="Times New Roman" pitchFamily="18" charset="0"/>
                <a:cs typeface="Times New Roman" pitchFamily="18" charset="0"/>
              </a:rPr>
              <a:t> chest infiltrates, pleural effusions</a:t>
            </a:r>
          </a:p>
          <a:p>
            <a:pPr>
              <a:lnSpc>
                <a:spcPct val="120000"/>
              </a:lnSpc>
              <a:buNone/>
            </a:pPr>
            <a:r>
              <a:rPr lang="en-US" sz="2600" dirty="0">
                <a:latin typeface="Times New Roman" pitchFamily="18" charset="0"/>
                <a:cs typeface="Times New Roman" pitchFamily="18" charset="0"/>
              </a:rPr>
              <a:t> </a:t>
            </a:r>
          </a:p>
          <a:p>
            <a:pPr>
              <a:lnSpc>
                <a:spcPct val="120000"/>
              </a:lnSpc>
            </a:pPr>
            <a:r>
              <a:rPr lang="en-US" sz="2600" dirty="0">
                <a:latin typeface="Times New Roman" pitchFamily="18" charset="0"/>
                <a:cs typeface="Times New Roman" pitchFamily="18" charset="0"/>
              </a:rPr>
              <a:t>Diagnosis is generally made through direct </a:t>
            </a:r>
            <a:r>
              <a:rPr lang="en-US" sz="2600" dirty="0" err="1">
                <a:latin typeface="Times New Roman" pitchFamily="18" charset="0"/>
                <a:cs typeface="Times New Roman" pitchFamily="18" charset="0"/>
              </a:rPr>
              <a:t>visualisation</a:t>
            </a:r>
            <a:r>
              <a:rPr lang="en-US" sz="2600" dirty="0">
                <a:latin typeface="Times New Roman" pitchFamily="18" charset="0"/>
                <a:cs typeface="Times New Roman" pitchFamily="18" charset="0"/>
              </a:rPr>
              <a:t> of characteristic red or</a:t>
            </a:r>
          </a:p>
          <a:p>
            <a:pPr>
              <a:lnSpc>
                <a:spcPct val="120000"/>
              </a:lnSpc>
              <a:buNone/>
            </a:pPr>
            <a:r>
              <a:rPr lang="en-US" sz="2600" dirty="0">
                <a:latin typeface="Times New Roman" pitchFamily="18" charset="0"/>
                <a:cs typeface="Times New Roman" pitchFamily="18" charset="0"/>
              </a:rPr>
              <a:t>	purplish plaques on </a:t>
            </a:r>
            <a:r>
              <a:rPr lang="en-US" sz="2600" dirty="0" err="1">
                <a:latin typeface="Times New Roman" pitchFamily="18" charset="0"/>
                <a:cs typeface="Times New Roman" pitchFamily="18" charset="0"/>
              </a:rPr>
              <a:t>bronchoscopy</a:t>
            </a:r>
            <a:endParaRPr lang="en-US" sz="2600" dirty="0">
              <a:latin typeface="Times New Roman" pitchFamily="18" charset="0"/>
              <a:cs typeface="Times New Roman" pitchFamily="18" charset="0"/>
            </a:endParaRPr>
          </a:p>
          <a:p>
            <a:pPr>
              <a:lnSpc>
                <a:spcPct val="120000"/>
              </a:lnSpc>
              <a:buNone/>
            </a:pPr>
            <a:r>
              <a:rPr lang="en-US" sz="2600" dirty="0">
                <a:latin typeface="Times New Roman" pitchFamily="18" charset="0"/>
                <a:cs typeface="Times New Roman" pitchFamily="18" charset="0"/>
              </a:rPr>
              <a:t> </a:t>
            </a:r>
          </a:p>
          <a:p>
            <a:pPr>
              <a:lnSpc>
                <a:spcPct val="120000"/>
              </a:lnSpc>
            </a:pPr>
            <a:r>
              <a:rPr lang="en-US" sz="2600" dirty="0">
                <a:latin typeface="Times New Roman" pitchFamily="18" charset="0"/>
                <a:cs typeface="Times New Roman" pitchFamily="18" charset="0"/>
              </a:rPr>
              <a:t>Chemotherapy is indicated for symptomatic pulmonary disease</a:t>
            </a:r>
          </a:p>
          <a:p>
            <a:pPr>
              <a:lnSpc>
                <a:spcPct val="120000"/>
              </a:lnSpc>
            </a:pPr>
            <a:r>
              <a:rPr lang="en-US" sz="2600" dirty="0">
                <a:latin typeface="Times New Roman" pitchFamily="18" charset="0"/>
                <a:cs typeface="Times New Roman" pitchFamily="18" charset="0"/>
              </a:rPr>
              <a:t>However, as with </a:t>
            </a:r>
            <a:r>
              <a:rPr lang="en-US" sz="2600" dirty="0" err="1">
                <a:latin typeface="Times New Roman" pitchFamily="18" charset="0"/>
                <a:cs typeface="Times New Roman" pitchFamily="18" charset="0"/>
              </a:rPr>
              <a:t>cutaneous</a:t>
            </a:r>
            <a:r>
              <a:rPr lang="en-US" sz="2600" dirty="0">
                <a:latin typeface="Times New Roman" pitchFamily="18" charset="0"/>
                <a:cs typeface="Times New Roman" pitchFamily="18" charset="0"/>
              </a:rPr>
              <a:t> KS, potent antiretroviral therapy can induce significant improvement in pulmonary KS, as well as sustained remissions.</a:t>
            </a:r>
          </a:p>
          <a:p>
            <a:endParaRPr lang="en-US" dirty="0"/>
          </a:p>
        </p:txBody>
      </p:sp>
      <p:sp>
        <p:nvSpPr>
          <p:cNvPr id="2" name="Title 1"/>
          <p:cNvSpPr>
            <a:spLocks noGrp="1"/>
          </p:cNvSpPr>
          <p:nvPr>
            <p:ph type="title"/>
          </p:nvPr>
        </p:nvSpPr>
        <p:spPr>
          <a:xfrm>
            <a:off x="0" y="0"/>
            <a:ext cx="9144000" cy="990600"/>
          </a:xfrm>
        </p:spPr>
        <p:txBody>
          <a:bodyPr>
            <a:normAutofit fontScale="90000"/>
          </a:bodyPr>
          <a:lstStyle/>
          <a:p>
            <a:r>
              <a:rPr lang="en-US" sz="2700" u="sng" dirty="0"/>
              <a:t>Kaposi Sarcoma:</a:t>
            </a:r>
            <a:r>
              <a:rPr lang="en-US" dirty="0"/>
              <a:t/>
            </a:r>
            <a:br>
              <a:rPr lang="en-US" dirty="0"/>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77500" lnSpcReduction="20000"/>
          </a:bodyPr>
          <a:lstStyle/>
          <a:p>
            <a:pPr>
              <a:lnSpc>
                <a:spcPct val="150000"/>
              </a:lnSpc>
              <a:buNone/>
            </a:pPr>
            <a:r>
              <a:rPr lang="en-US" sz="2200" dirty="0">
                <a:latin typeface="Times New Roman" pitchFamily="18" charset="0"/>
                <a:cs typeface="Times New Roman" pitchFamily="18" charset="0"/>
              </a:rPr>
              <a:t>•   Second most common HIV-associated malignancy</a:t>
            </a:r>
          </a:p>
          <a:p>
            <a:pPr>
              <a:lnSpc>
                <a:spcPct val="150000"/>
              </a:lnSpc>
              <a:buNone/>
            </a:pPr>
            <a:r>
              <a:rPr lang="en-US" sz="2200" dirty="0">
                <a:latin typeface="Times New Roman" pitchFamily="18" charset="0"/>
                <a:cs typeface="Times New Roman" pitchFamily="18" charset="0"/>
              </a:rPr>
              <a:t>•   500 times more risk as compared to the normal population</a:t>
            </a:r>
          </a:p>
          <a:p>
            <a:pPr>
              <a:lnSpc>
                <a:spcPct val="150000"/>
              </a:lnSpc>
              <a:buNone/>
            </a:pPr>
            <a:r>
              <a:rPr lang="en-US" sz="2200" dirty="0">
                <a:latin typeface="Times New Roman" pitchFamily="18" charset="0"/>
                <a:cs typeface="Times New Roman" pitchFamily="18" charset="0"/>
              </a:rPr>
              <a:t>•   Typically high grade of B-cell origin</a:t>
            </a:r>
          </a:p>
          <a:p>
            <a:pPr>
              <a:lnSpc>
                <a:spcPct val="150000"/>
              </a:lnSpc>
              <a:buNone/>
            </a:pPr>
            <a:r>
              <a:rPr lang="en-US" sz="2200" dirty="0">
                <a:latin typeface="Times New Roman" pitchFamily="18" charset="0"/>
                <a:cs typeface="Times New Roman" pitchFamily="18" charset="0"/>
              </a:rPr>
              <a:t>•   EBV may be implicated in pathogenesis of many cases</a:t>
            </a:r>
          </a:p>
          <a:p>
            <a:pPr>
              <a:lnSpc>
                <a:spcPct val="150000"/>
              </a:lnSpc>
              <a:buNone/>
            </a:pPr>
            <a:r>
              <a:rPr lang="en-US" sz="2200" dirty="0">
                <a:latin typeface="Times New Roman" pitchFamily="18" charset="0"/>
                <a:cs typeface="Times New Roman" pitchFamily="18" charset="0"/>
              </a:rPr>
              <a:t>•   NHL occurs in patients at all CD4 counts</a:t>
            </a:r>
          </a:p>
          <a:p>
            <a:pPr>
              <a:lnSpc>
                <a:spcPct val="150000"/>
              </a:lnSpc>
              <a:buNone/>
            </a:pPr>
            <a:r>
              <a:rPr lang="en-US" sz="2200" dirty="0">
                <a:latin typeface="Times New Roman" pitchFamily="18" charset="0"/>
                <a:cs typeface="Times New Roman" pitchFamily="18" charset="0"/>
              </a:rPr>
              <a:t>•   Approximately one-third of patients have thoracic involvement</a:t>
            </a:r>
          </a:p>
          <a:p>
            <a:pPr>
              <a:lnSpc>
                <a:spcPct val="150000"/>
              </a:lnSpc>
              <a:buNone/>
            </a:pPr>
            <a:r>
              <a:rPr lang="en-US" sz="2200" dirty="0">
                <a:latin typeface="Times New Roman" pitchFamily="18" charset="0"/>
                <a:cs typeface="Times New Roman" pitchFamily="18" charset="0"/>
              </a:rPr>
              <a:t>•	Pleural effusions are most common thoracic manifestations, usually with </a:t>
            </a:r>
            <a:r>
              <a:rPr lang="en-US" sz="2200" dirty="0" err="1">
                <a:latin typeface="Times New Roman" pitchFamily="18" charset="0"/>
                <a:cs typeface="Times New Roman" pitchFamily="18" charset="0"/>
              </a:rPr>
              <a:t>parenchymal</a:t>
            </a:r>
            <a:r>
              <a:rPr lang="en-US" sz="2200" dirty="0">
                <a:latin typeface="Times New Roman" pitchFamily="18" charset="0"/>
                <a:cs typeface="Times New Roman" pitchFamily="18" charset="0"/>
              </a:rPr>
              <a:t> involvement</a:t>
            </a:r>
          </a:p>
          <a:p>
            <a:pPr>
              <a:lnSpc>
                <a:spcPct val="150000"/>
              </a:lnSpc>
              <a:buNone/>
            </a:pPr>
            <a:r>
              <a:rPr lang="en-US" sz="2200" dirty="0">
                <a:latin typeface="Times New Roman" pitchFamily="18" charset="0"/>
                <a:cs typeface="Times New Roman" pitchFamily="18" charset="0"/>
              </a:rPr>
              <a:t>•	Chest radiographs usually demonstrate isolated or multiple peripheral nodules with effusions</a:t>
            </a:r>
          </a:p>
          <a:p>
            <a:pPr>
              <a:lnSpc>
                <a:spcPct val="150000"/>
              </a:lnSpc>
              <a:buNone/>
            </a:pPr>
            <a:r>
              <a:rPr lang="en-US" sz="2200" dirty="0">
                <a:latin typeface="Times New Roman" pitchFamily="18" charset="0"/>
                <a:cs typeface="Times New Roman" pitchFamily="18" charset="0"/>
              </a:rPr>
              <a:t>•	Diagnosis: pleural cytological study</a:t>
            </a:r>
          </a:p>
          <a:p>
            <a:pPr>
              <a:lnSpc>
                <a:spcPct val="150000"/>
              </a:lnSpc>
              <a:buNone/>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transbronchial</a:t>
            </a:r>
            <a:r>
              <a:rPr lang="en-US" sz="2200" dirty="0">
                <a:latin typeface="Times New Roman" pitchFamily="18" charset="0"/>
                <a:cs typeface="Times New Roman" pitchFamily="18" charset="0"/>
              </a:rPr>
              <a:t> biopsy</a:t>
            </a:r>
          </a:p>
          <a:p>
            <a:pPr>
              <a:lnSpc>
                <a:spcPct val="150000"/>
              </a:lnSpc>
              <a:buNone/>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percutaneous</a:t>
            </a:r>
            <a:r>
              <a:rPr lang="en-US" sz="2200" dirty="0">
                <a:latin typeface="Times New Roman" pitchFamily="18" charset="0"/>
                <a:cs typeface="Times New Roman" pitchFamily="18" charset="0"/>
              </a:rPr>
              <a:t> needle biopsy or open-lung biopsy</a:t>
            </a:r>
          </a:p>
          <a:p>
            <a:pPr>
              <a:lnSpc>
                <a:spcPct val="150000"/>
              </a:lnSpc>
              <a:buNone/>
            </a:pPr>
            <a:r>
              <a:rPr lang="en-US" sz="2200" dirty="0">
                <a:latin typeface="Times New Roman" pitchFamily="18" charset="0"/>
                <a:cs typeface="Times New Roman" pitchFamily="18" charset="0"/>
              </a:rPr>
              <a:t>•   Treatment is by chemotherapy.</a:t>
            </a:r>
          </a:p>
          <a:p>
            <a:pPr>
              <a:buNone/>
            </a:pPr>
            <a:endParaRPr lang="en-US" dirty="0"/>
          </a:p>
        </p:txBody>
      </p:sp>
      <p:sp>
        <p:nvSpPr>
          <p:cNvPr id="2" name="Title 1"/>
          <p:cNvSpPr>
            <a:spLocks noGrp="1"/>
          </p:cNvSpPr>
          <p:nvPr>
            <p:ph type="title"/>
          </p:nvPr>
        </p:nvSpPr>
        <p:spPr>
          <a:xfrm>
            <a:off x="0" y="274638"/>
            <a:ext cx="8686800" cy="715962"/>
          </a:xfrm>
        </p:spPr>
        <p:txBody>
          <a:bodyPr>
            <a:normAutofit fontScale="90000"/>
          </a:bodyPr>
          <a:lstStyle/>
          <a:p>
            <a:r>
              <a:rPr lang="en-US" sz="3100" u="sng" dirty="0"/>
              <a:t>Non-Hodgkin’s lymphoma:</a:t>
            </a:r>
            <a:r>
              <a:rPr lang="en-US" dirty="0"/>
              <a:t/>
            </a:r>
            <a:br>
              <a:rPr lang="en-US" dirty="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pPr>
              <a:buNone/>
            </a:pPr>
            <a:r>
              <a:rPr lang="en-US" sz="2000" dirty="0">
                <a:latin typeface="Times New Roman" pitchFamily="18" charset="0"/>
                <a:cs typeface="Times New Roman" pitchFamily="18" charset="0"/>
              </a:rPr>
              <a:t>• More common in HIV-infected children, adults may rarely develop</a:t>
            </a:r>
          </a:p>
          <a:p>
            <a:pPr>
              <a:buNone/>
            </a:pPr>
            <a:r>
              <a:rPr lang="en-US" sz="2000" dirty="0">
                <a:latin typeface="Times New Roman" pitchFamily="18" charset="0"/>
                <a:cs typeface="Times New Roman" pitchFamily="18" charset="0"/>
              </a:rPr>
              <a:t>	this complication.</a:t>
            </a:r>
          </a:p>
          <a:p>
            <a:pPr>
              <a:buNone/>
            </a:pPr>
            <a:r>
              <a:rPr lang="en-US" sz="2000" dirty="0">
                <a:latin typeface="Times New Roman" pitchFamily="18" charset="0"/>
                <a:cs typeface="Times New Roman" pitchFamily="18" charset="0"/>
              </a:rPr>
              <a:t> </a:t>
            </a:r>
          </a:p>
          <a:p>
            <a:pPr>
              <a:buNone/>
            </a:pPr>
            <a:r>
              <a:rPr lang="en-US" sz="2000" dirty="0">
                <a:latin typeface="Times New Roman" pitchFamily="18" charset="0"/>
                <a:cs typeface="Times New Roman" pitchFamily="18" charset="0"/>
              </a:rPr>
              <a:t>•	LIP is </a:t>
            </a:r>
            <a:r>
              <a:rPr lang="en-US" sz="2000" dirty="0" err="1">
                <a:latin typeface="Times New Roman" pitchFamily="18" charset="0"/>
                <a:cs typeface="Times New Roman" pitchFamily="18" charset="0"/>
              </a:rPr>
              <a:t>characterised</a:t>
            </a:r>
            <a:r>
              <a:rPr lang="en-US" sz="2000" dirty="0">
                <a:latin typeface="Times New Roman" pitchFamily="18" charset="0"/>
                <a:cs typeface="Times New Roman" pitchFamily="18" charset="0"/>
              </a:rPr>
              <a:t> by polyclonal inflammatory lymphoid proliferation of bronchus associated lymphoid tissue (BALT).</a:t>
            </a:r>
          </a:p>
          <a:p>
            <a:pPr>
              <a:buNone/>
            </a:pPr>
            <a:r>
              <a:rPr lang="en-US" sz="2000" dirty="0">
                <a:latin typeface="Times New Roman" pitchFamily="18" charset="0"/>
                <a:cs typeface="Times New Roman" pitchFamily="18" charset="0"/>
              </a:rPr>
              <a:t> </a:t>
            </a:r>
          </a:p>
          <a:p>
            <a:pPr>
              <a:buNone/>
            </a:pPr>
            <a:r>
              <a:rPr lang="en-US" sz="2000" dirty="0">
                <a:latin typeface="Times New Roman" pitchFamily="18" charset="0"/>
                <a:cs typeface="Times New Roman" pitchFamily="18" charset="0"/>
              </a:rPr>
              <a:t>• Diffuse </a:t>
            </a:r>
            <a:r>
              <a:rPr lang="en-US" sz="2000" dirty="0" err="1">
                <a:latin typeface="Times New Roman" pitchFamily="18" charset="0"/>
                <a:cs typeface="Times New Roman" pitchFamily="18" charset="0"/>
              </a:rPr>
              <a:t>reticulonodular</a:t>
            </a:r>
            <a:r>
              <a:rPr lang="en-US" sz="2000" dirty="0">
                <a:latin typeface="Times New Roman" pitchFamily="18" charset="0"/>
                <a:cs typeface="Times New Roman" pitchFamily="18" charset="0"/>
              </a:rPr>
              <a:t> or interstitial infiltrates are seen on chest imaging, making differentiation from PCP difficult</a:t>
            </a:r>
          </a:p>
          <a:p>
            <a:pPr>
              <a:buNone/>
            </a:pPr>
            <a:r>
              <a:rPr lang="en-US" sz="2000" dirty="0">
                <a:latin typeface="Times New Roman" pitchFamily="18" charset="0"/>
                <a:cs typeface="Times New Roman" pitchFamily="18" charset="0"/>
              </a:rPr>
              <a:t> </a:t>
            </a:r>
          </a:p>
          <a:p>
            <a:pPr>
              <a:buNone/>
            </a:pPr>
            <a:r>
              <a:rPr lang="en-US" sz="2000" dirty="0">
                <a:latin typeface="Times New Roman" pitchFamily="18" charset="0"/>
                <a:cs typeface="Times New Roman" pitchFamily="18" charset="0"/>
              </a:rPr>
              <a:t>• Diagnosis is made by </a:t>
            </a:r>
            <a:r>
              <a:rPr lang="en-US" sz="2000" dirty="0" err="1">
                <a:latin typeface="Times New Roman" pitchFamily="18" charset="0"/>
                <a:cs typeface="Times New Roman" pitchFamily="18" charset="0"/>
              </a:rPr>
              <a:t>thoracoscopic</a:t>
            </a:r>
            <a:r>
              <a:rPr lang="en-US" sz="2000" dirty="0">
                <a:latin typeface="Times New Roman" pitchFamily="18" charset="0"/>
                <a:cs typeface="Times New Roman" pitchFamily="18" charset="0"/>
              </a:rPr>
              <a:t> biopsy</a:t>
            </a:r>
          </a:p>
          <a:p>
            <a:pPr>
              <a:buNone/>
            </a:pPr>
            <a:r>
              <a:rPr lang="en-US" sz="2000" dirty="0">
                <a:latin typeface="Times New Roman" pitchFamily="18" charset="0"/>
                <a:cs typeface="Times New Roman" pitchFamily="18" charset="0"/>
              </a:rPr>
              <a:t> </a:t>
            </a:r>
          </a:p>
          <a:p>
            <a:pPr>
              <a:buNone/>
            </a:pPr>
            <a:r>
              <a:rPr lang="en-US" sz="2000" dirty="0">
                <a:latin typeface="Times New Roman" pitchFamily="18" charset="0"/>
                <a:cs typeface="Times New Roman" pitchFamily="18" charset="0"/>
              </a:rPr>
              <a:t>• Several case reports have demonstrated that antiretroviral therapy may lead to substantial improvement in LIP</a:t>
            </a:r>
          </a:p>
          <a:p>
            <a:pPr>
              <a:buNone/>
            </a:pPr>
            <a:r>
              <a:rPr lang="en-US" sz="2000" dirty="0">
                <a:latin typeface="Times New Roman" pitchFamily="18" charset="0"/>
                <a:cs typeface="Times New Roman" pitchFamily="18" charset="0"/>
              </a:rPr>
              <a:t>• For unresponsive cases, corticosteroids may be effective.</a:t>
            </a:r>
          </a:p>
          <a:p>
            <a:pPr>
              <a:buNone/>
            </a:pPr>
            <a:endParaRPr lang="en-US" dirty="0"/>
          </a:p>
        </p:txBody>
      </p:sp>
      <p:sp>
        <p:nvSpPr>
          <p:cNvPr id="2" name="Title 1"/>
          <p:cNvSpPr>
            <a:spLocks noGrp="1"/>
          </p:cNvSpPr>
          <p:nvPr>
            <p:ph type="title"/>
          </p:nvPr>
        </p:nvSpPr>
        <p:spPr>
          <a:xfrm>
            <a:off x="0" y="274638"/>
            <a:ext cx="9144000" cy="868362"/>
          </a:xfrm>
        </p:spPr>
        <p:txBody>
          <a:bodyPr>
            <a:normAutofit fontScale="90000"/>
          </a:bodyPr>
          <a:lstStyle/>
          <a:p>
            <a:r>
              <a:rPr lang="en-US" u="sng" dirty="0"/>
              <a:t>Lymphocytic Interstitial  Pneumonia:</a:t>
            </a:r>
            <a:r>
              <a:rPr lang="en-US" dirty="0"/>
              <a:t/>
            </a:r>
            <a:br>
              <a:rPr lang="en-US" dirty="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5376672"/>
          </a:xfrm>
        </p:spPr>
        <p:txBody>
          <a:bodyPr>
            <a:normAutofit/>
          </a:bodyPr>
          <a:lstStyle/>
          <a:p>
            <a:r>
              <a:rPr lang="en-US" sz="2000" dirty="0">
                <a:latin typeface="Times New Roman" pitchFamily="18" charset="0"/>
                <a:cs typeface="Times New Roman" pitchFamily="18" charset="0"/>
              </a:rPr>
              <a:t>It is a condition in which the immune system begins to recover, but then  responds     to a previously acquired opportunistic infection with an overwhelming inflammatory response that paradoxically makes the symptoms of infection worse</a:t>
            </a:r>
          </a:p>
          <a:p>
            <a:pPr>
              <a:buNone/>
            </a:pPr>
            <a:r>
              <a:rPr lang="en-US" dirty="0"/>
              <a:t> </a:t>
            </a:r>
          </a:p>
          <a:p>
            <a:r>
              <a:rPr lang="en-US" sz="2000" dirty="0">
                <a:latin typeface="Times New Roman" pitchFamily="18" charset="0"/>
                <a:cs typeface="Times New Roman" pitchFamily="18" charset="0"/>
              </a:rPr>
              <a:t>It appears that patients most likely to develop this syndrome are</a:t>
            </a:r>
          </a:p>
          <a:p>
            <a:pPr>
              <a:buNone/>
            </a:pPr>
            <a:r>
              <a:rPr lang="en-US" sz="2000" dirty="0">
                <a:latin typeface="Times New Roman" pitchFamily="18" charset="0"/>
                <a:cs typeface="Times New Roman" pitchFamily="18" charset="0"/>
              </a:rPr>
              <a:t>	– Patients with CD4 counts &lt; 50 cells/</a:t>
            </a:r>
            <a:r>
              <a:rPr lang="en-US" sz="2000" dirty="0" err="1">
                <a:latin typeface="Times New Roman" pitchFamily="18" charset="0"/>
                <a:cs typeface="Times New Roman" pitchFamily="18" charset="0"/>
              </a:rPr>
              <a:t>ul</a:t>
            </a:r>
            <a:endParaRPr lang="en-US"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	– High viral loads (&gt; 1 </a:t>
            </a:r>
            <a:r>
              <a:rPr lang="en-US" sz="2000" dirty="0" err="1">
                <a:latin typeface="Times New Roman" pitchFamily="18" charset="0"/>
                <a:cs typeface="Times New Roman" pitchFamily="18" charset="0"/>
              </a:rPr>
              <a:t>lakh</a:t>
            </a:r>
            <a:r>
              <a:rPr lang="en-US" sz="2000" dirty="0">
                <a:latin typeface="Times New Roman" pitchFamily="18" charset="0"/>
                <a:cs typeface="Times New Roman" pitchFamily="18" charset="0"/>
              </a:rPr>
              <a:t> copies/</a:t>
            </a:r>
            <a:r>
              <a:rPr lang="en-US" sz="2000" dirty="0" err="1">
                <a:latin typeface="Times New Roman" pitchFamily="18" charset="0"/>
                <a:cs typeface="Times New Roman" pitchFamily="18" charset="0"/>
              </a:rPr>
              <a:t>ul</a:t>
            </a:r>
            <a:r>
              <a:rPr lang="en-US" sz="2000" dirty="0">
                <a:latin typeface="Times New Roman" pitchFamily="18" charset="0"/>
                <a:cs typeface="Times New Roman" pitchFamily="18" charset="0"/>
              </a:rPr>
              <a:t>)</a:t>
            </a:r>
          </a:p>
          <a:p>
            <a:pPr>
              <a:buNone/>
            </a:pPr>
            <a:r>
              <a:rPr lang="en-US" sz="2000" dirty="0">
                <a:latin typeface="Times New Roman" pitchFamily="18" charset="0"/>
                <a:cs typeface="Times New Roman" pitchFamily="18" charset="0"/>
              </a:rPr>
              <a:t>	– Good </a:t>
            </a:r>
            <a:r>
              <a:rPr lang="en-US" sz="2000" dirty="0" err="1">
                <a:latin typeface="Times New Roman" pitchFamily="18" charset="0"/>
                <a:cs typeface="Times New Roman" pitchFamily="18" charset="0"/>
              </a:rPr>
              <a:t>virological</a:t>
            </a:r>
            <a:r>
              <a:rPr lang="en-US" sz="2000" dirty="0">
                <a:latin typeface="Times New Roman" pitchFamily="18" charset="0"/>
                <a:cs typeface="Times New Roman" pitchFamily="18" charset="0"/>
              </a:rPr>
              <a:t> response to ART</a:t>
            </a:r>
          </a:p>
          <a:p>
            <a:pPr>
              <a:buNone/>
            </a:pPr>
            <a:r>
              <a:rPr lang="en-US" sz="2000" dirty="0">
                <a:latin typeface="Times New Roman" pitchFamily="18" charset="0"/>
                <a:cs typeface="Times New Roman" pitchFamily="18" charset="0"/>
              </a:rPr>
              <a:t>	– Latent opportunistic infection</a:t>
            </a:r>
          </a:p>
          <a:p>
            <a:pPr>
              <a:buNone/>
            </a:pPr>
            <a:endParaRPr lang="en-US" dirty="0"/>
          </a:p>
        </p:txBody>
      </p:sp>
      <p:sp>
        <p:nvSpPr>
          <p:cNvPr id="2" name="Title 1"/>
          <p:cNvSpPr>
            <a:spLocks noGrp="1"/>
          </p:cNvSpPr>
          <p:nvPr>
            <p:ph type="title"/>
          </p:nvPr>
        </p:nvSpPr>
        <p:spPr>
          <a:xfrm>
            <a:off x="0" y="274638"/>
            <a:ext cx="9144000" cy="1143000"/>
          </a:xfrm>
        </p:spPr>
        <p:txBody>
          <a:bodyPr>
            <a:normAutofit fontScale="90000"/>
          </a:bodyPr>
          <a:lstStyle/>
          <a:p>
            <a:r>
              <a:rPr lang="en-US" sz="3100" u="sng" dirty="0"/>
              <a:t>Immune reconstitution Inflammatory</a:t>
            </a:r>
            <a:br>
              <a:rPr lang="en-US" sz="3100" u="sng" dirty="0"/>
            </a:br>
            <a:r>
              <a:rPr lang="en-US" sz="3100" u="sng" dirty="0"/>
              <a:t>syndrome (IRIS):</a:t>
            </a:r>
            <a:r>
              <a:rPr lang="en-US" dirty="0"/>
              <a:t/>
            </a:r>
            <a:br>
              <a:rPr lang="en-US" dirty="0"/>
            </a:b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2200" dirty="0">
                <a:latin typeface="Times New Roman" pitchFamily="18" charset="0"/>
                <a:cs typeface="Times New Roman" pitchFamily="18" charset="0"/>
              </a:rPr>
              <a:t>The syndrome may manifest in the first few days after the initiation of ART</a:t>
            </a:r>
          </a:p>
          <a:p>
            <a:pPr>
              <a:buNone/>
            </a:pP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when the viral loads has fallen but before the CD4 count has increased it results as an improvement in qualitative T-cell function which leads  to a more robust response against organisms or antigens</a:t>
            </a:r>
          </a:p>
          <a:p>
            <a:pPr>
              <a:buNone/>
            </a:pPr>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Infections most commonly associated with IRIS include mycobacterium tuberculosis and </a:t>
            </a:r>
            <a:r>
              <a:rPr lang="en-US" sz="2200" dirty="0" err="1">
                <a:latin typeface="Times New Roman" pitchFamily="18" charset="0"/>
                <a:cs typeface="Times New Roman" pitchFamily="18" charset="0"/>
              </a:rPr>
              <a:t>cryptococcal</a:t>
            </a:r>
            <a:r>
              <a:rPr lang="en-US" sz="2200" dirty="0">
                <a:latin typeface="Times New Roman" pitchFamily="18" charset="0"/>
                <a:cs typeface="Times New Roman" pitchFamily="18" charset="0"/>
              </a:rPr>
              <a:t> meningitis</a:t>
            </a:r>
          </a:p>
          <a:p>
            <a:pPr>
              <a:buNone/>
            </a:pPr>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Most cases of IRIS are self limiting. ATT and ART should not be stopped, but for very severe reactions.</a:t>
            </a:r>
          </a:p>
          <a:p>
            <a:endParaRPr lang="en-US" dirty="0"/>
          </a:p>
        </p:txBody>
      </p:sp>
      <p:sp>
        <p:nvSpPr>
          <p:cNvPr id="2" name="Title 1"/>
          <p:cNvSpPr>
            <a:spLocks noGrp="1"/>
          </p:cNvSpPr>
          <p:nvPr>
            <p:ph type="title"/>
          </p:nvPr>
        </p:nvSpPr>
        <p:spPr>
          <a:xfrm>
            <a:off x="0" y="0"/>
            <a:ext cx="9144000" cy="914400"/>
          </a:xfrm>
        </p:spPr>
        <p:txBody>
          <a:bodyPr>
            <a:normAutofit/>
          </a:bodyPr>
          <a:lstStyle/>
          <a:p>
            <a:r>
              <a:rPr lang="en-US" sz="2800" u="sng" dirty="0" err="1"/>
              <a:t>Contd</a:t>
            </a:r>
            <a:r>
              <a:rPr lang="en-US" sz="2800" u="sng"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pPr>
              <a:lnSpc>
                <a:spcPct val="150000"/>
              </a:lnSpc>
            </a:pPr>
            <a:r>
              <a:rPr lang="en-US" sz="1800" dirty="0">
                <a:latin typeface="Times New Roman" pitchFamily="18" charset="0"/>
                <a:cs typeface="Times New Roman" pitchFamily="18" charset="0"/>
              </a:rPr>
              <a:t>A variety of endocrine and metabolic disorders are seen in the context of HIV infection. </a:t>
            </a:r>
          </a:p>
          <a:p>
            <a:pPr>
              <a:lnSpc>
                <a:spcPct val="150000"/>
              </a:lnSpc>
            </a:pPr>
            <a:r>
              <a:rPr lang="en-US" sz="1800" dirty="0">
                <a:latin typeface="Times New Roman" pitchFamily="18" charset="0"/>
                <a:cs typeface="Times New Roman" pitchFamily="18" charset="0"/>
              </a:rPr>
              <a:t>These may be a direct consequence of HIV infection, secondary to opportunistic infections or </a:t>
            </a:r>
            <a:r>
              <a:rPr lang="en-US" sz="1800" dirty="0" err="1">
                <a:latin typeface="Times New Roman" pitchFamily="18" charset="0"/>
                <a:cs typeface="Times New Roman" pitchFamily="18" charset="0"/>
              </a:rPr>
              <a:t>neoplasms</a:t>
            </a:r>
            <a:r>
              <a:rPr lang="en-US" sz="1800" dirty="0">
                <a:latin typeface="Times New Roman" pitchFamily="18" charset="0"/>
                <a:cs typeface="Times New Roman" pitchFamily="18" charset="0"/>
              </a:rPr>
              <a:t>, or related to medication side effects. </a:t>
            </a:r>
          </a:p>
          <a:p>
            <a:pPr>
              <a:lnSpc>
                <a:spcPct val="150000"/>
              </a:lnSpc>
            </a:pPr>
            <a:r>
              <a:rPr lang="en-US" sz="1800" dirty="0">
                <a:latin typeface="Times New Roman" pitchFamily="18" charset="0"/>
                <a:cs typeface="Times New Roman" pitchFamily="18" charset="0"/>
              </a:rPr>
              <a:t>Between 33% and 75% of patients with HIV infection receiving </a:t>
            </a:r>
            <a:r>
              <a:rPr lang="en-US" sz="1800" dirty="0" err="1">
                <a:latin typeface="Times New Roman" pitchFamily="18" charset="0"/>
                <a:cs typeface="Times New Roman" pitchFamily="18" charset="0"/>
              </a:rPr>
              <a:t>thymidine</a:t>
            </a:r>
            <a:r>
              <a:rPr lang="en-US" sz="1800" dirty="0">
                <a:latin typeface="Times New Roman" pitchFamily="18" charset="0"/>
                <a:cs typeface="Times New Roman" pitchFamily="18" charset="0"/>
              </a:rPr>
              <a:t> analogues or protease inhibitors as a component of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 develop a syndrome often referred to as </a:t>
            </a:r>
            <a:r>
              <a:rPr lang="en-US" sz="1800" dirty="0" err="1">
                <a:latin typeface="Times New Roman" pitchFamily="18" charset="0"/>
                <a:cs typeface="Times New Roman" pitchFamily="18" charset="0"/>
              </a:rPr>
              <a:t>lipodystrophy</a:t>
            </a:r>
            <a:r>
              <a:rPr lang="en-US" sz="1800" dirty="0">
                <a:latin typeface="Times New Roman" pitchFamily="18" charset="0"/>
                <a:cs typeface="Times New Roman" pitchFamily="18" charset="0"/>
              </a:rPr>
              <a:t>, consisting of elevations in plasma triglycerides, total cholesterol, and </a:t>
            </a:r>
            <a:r>
              <a:rPr lang="en-US" sz="1800" dirty="0" err="1">
                <a:latin typeface="Times New Roman" pitchFamily="18" charset="0"/>
                <a:cs typeface="Times New Roman" pitchFamily="18" charset="0"/>
              </a:rPr>
              <a:t>apolipoprotein</a:t>
            </a:r>
            <a:r>
              <a:rPr lang="en-US" sz="1800" dirty="0">
                <a:latin typeface="Times New Roman" pitchFamily="18" charset="0"/>
                <a:cs typeface="Times New Roman" pitchFamily="18" charset="0"/>
              </a:rPr>
              <a:t> B, as well as </a:t>
            </a:r>
            <a:r>
              <a:rPr lang="en-US" sz="1800" dirty="0" err="1">
                <a:latin typeface="Times New Roman" pitchFamily="18" charset="0"/>
                <a:cs typeface="Times New Roman" pitchFamily="18" charset="0"/>
              </a:rPr>
              <a:t>hyperinsulinemia</a:t>
            </a:r>
            <a:r>
              <a:rPr lang="en-US" sz="1800" dirty="0">
                <a:latin typeface="Times New Roman" pitchFamily="18" charset="0"/>
                <a:cs typeface="Times New Roman" pitchFamily="18" charset="0"/>
              </a:rPr>
              <a:t> and hyperglycemia.</a:t>
            </a:r>
          </a:p>
          <a:p>
            <a:pPr>
              <a:lnSpc>
                <a:spcPct val="150000"/>
              </a:lnSpc>
            </a:pPr>
            <a:r>
              <a:rPr lang="en-US" sz="1800" dirty="0">
                <a:latin typeface="Times New Roman" pitchFamily="18" charset="0"/>
                <a:cs typeface="Times New Roman" pitchFamily="18" charset="0"/>
              </a:rPr>
              <a:t>Many of the patients have been noted to have a characteristic set of body </a:t>
            </a:r>
            <a:r>
              <a:rPr lang="en-US" sz="1800" dirty="0" err="1">
                <a:latin typeface="Times New Roman" pitchFamily="18" charset="0"/>
                <a:cs typeface="Times New Roman" pitchFamily="18" charset="0"/>
              </a:rPr>
              <a:t>habitus</a:t>
            </a:r>
            <a:r>
              <a:rPr lang="en-US" sz="1800" dirty="0">
                <a:latin typeface="Times New Roman" pitchFamily="18" charset="0"/>
                <a:cs typeface="Times New Roman" pitchFamily="18" charset="0"/>
              </a:rPr>
              <a:t> changes associated with fat redistribution, consisting of </a:t>
            </a:r>
            <a:r>
              <a:rPr lang="en-US" sz="1800" dirty="0" err="1">
                <a:latin typeface="Times New Roman" pitchFamily="18" charset="0"/>
                <a:cs typeface="Times New Roman" pitchFamily="18" charset="0"/>
              </a:rPr>
              <a:t>truncal</a:t>
            </a:r>
            <a:r>
              <a:rPr lang="en-US" sz="1800" dirty="0">
                <a:latin typeface="Times New Roman" pitchFamily="18" charset="0"/>
                <a:cs typeface="Times New Roman" pitchFamily="18" charset="0"/>
              </a:rPr>
              <a:t> obesity coupled with peripheral wasting</a:t>
            </a:r>
          </a:p>
          <a:p>
            <a:pPr>
              <a:lnSpc>
                <a:spcPct val="150000"/>
              </a:lnSpc>
              <a:buNone/>
            </a:pPr>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1219200"/>
          </a:xfrm>
        </p:spPr>
        <p:txBody>
          <a:bodyPr>
            <a:normAutofit/>
          </a:bodyPr>
          <a:lstStyle/>
          <a:p>
            <a:r>
              <a:rPr lang="en-US" sz="3200" u="sng" dirty="0" err="1"/>
              <a:t>Endocrinological</a:t>
            </a:r>
            <a:r>
              <a:rPr lang="en-US" sz="3200" u="sng" dirty="0"/>
              <a:t> manifestations: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7-21 (1).png"/>
          <p:cNvPicPr>
            <a:picLocks noGrp="1" noChangeAspect="1"/>
          </p:cNvPicPr>
          <p:nvPr>
            <p:ph idx="1"/>
          </p:nvPr>
        </p:nvPicPr>
        <p:blipFill>
          <a:blip r:embed="rId2" cstate="print"/>
          <a:stretch>
            <a:fillRect/>
          </a:stretch>
        </p:blipFill>
        <p:spPr>
          <a:xfrm>
            <a:off x="1828800" y="914400"/>
            <a:ext cx="5562599" cy="4876799"/>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a:buNone/>
            </a:pPr>
            <a:r>
              <a:rPr lang="en-US" dirty="0"/>
              <a:t> </a:t>
            </a:r>
            <a:endParaRPr lang="en-US" sz="1900" dirty="0">
              <a:latin typeface="Times New Roman" pitchFamily="18" charset="0"/>
              <a:cs typeface="Times New Roman" pitchFamily="18" charset="0"/>
            </a:endParaRPr>
          </a:p>
          <a:p>
            <a:pPr>
              <a:lnSpc>
                <a:spcPct val="150000"/>
              </a:lnSpc>
            </a:pPr>
            <a:r>
              <a:rPr lang="en-US" sz="1800" dirty="0" err="1">
                <a:latin typeface="Times New Roman" pitchFamily="18" charset="0"/>
                <a:cs typeface="Times New Roman" pitchFamily="18" charset="0"/>
              </a:rPr>
              <a:t>Truncal</a:t>
            </a:r>
            <a:r>
              <a:rPr lang="en-US" sz="1800" dirty="0">
                <a:latin typeface="Times New Roman" pitchFamily="18" charset="0"/>
                <a:cs typeface="Times New Roman" pitchFamily="18" charset="0"/>
              </a:rPr>
              <a:t> obesity is apparent as an increase in abdominal girth related to increases in mesenteric fat, a </a:t>
            </a:r>
            <a:r>
              <a:rPr lang="en-US" sz="1800" dirty="0" err="1">
                <a:latin typeface="Times New Roman" pitchFamily="18" charset="0"/>
                <a:cs typeface="Times New Roman" pitchFamily="18" charset="0"/>
              </a:rPr>
              <a:t>dorsocervical</a:t>
            </a:r>
            <a:r>
              <a:rPr lang="en-US" sz="1800" dirty="0">
                <a:latin typeface="Times New Roman" pitchFamily="18" charset="0"/>
                <a:cs typeface="Times New Roman" pitchFamily="18" charset="0"/>
              </a:rPr>
              <a:t> fat pad (“buffalo hump”) reminiscent of patients with Cushing’s syndrome, and enlargement of the breasts. </a:t>
            </a:r>
          </a:p>
          <a:p>
            <a:pPr>
              <a:lnSpc>
                <a:spcPct val="150000"/>
              </a:lnSpc>
            </a:pPr>
            <a:r>
              <a:rPr lang="en-US" sz="1800" dirty="0">
                <a:latin typeface="Times New Roman" pitchFamily="18" charset="0"/>
                <a:cs typeface="Times New Roman" pitchFamily="18" charset="0"/>
              </a:rPr>
              <a:t>The peripheral wasting, or </a:t>
            </a:r>
            <a:r>
              <a:rPr lang="en-US" sz="1800" dirty="0" err="1">
                <a:latin typeface="Times New Roman" pitchFamily="18" charset="0"/>
                <a:cs typeface="Times New Roman" pitchFamily="18" charset="0"/>
              </a:rPr>
              <a:t>lipoatrophy</a:t>
            </a:r>
            <a:r>
              <a:rPr lang="en-US" sz="1800" dirty="0">
                <a:latin typeface="Times New Roman" pitchFamily="18" charset="0"/>
                <a:cs typeface="Times New Roman" pitchFamily="18" charset="0"/>
              </a:rPr>
              <a:t>, is particularly noticeable in the face and buttocks and by the prominence of the veins in the legs. </a:t>
            </a:r>
          </a:p>
          <a:p>
            <a:pPr>
              <a:lnSpc>
                <a:spcPct val="150000"/>
              </a:lnSpc>
            </a:pPr>
            <a:r>
              <a:rPr lang="en-US" sz="1800" dirty="0">
                <a:latin typeface="Times New Roman" pitchFamily="18" charset="0"/>
                <a:cs typeface="Times New Roman" pitchFamily="18" charset="0"/>
              </a:rPr>
              <a:t>These changes may develop at any time ranging from ~6 weeks to several years following the initiation of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a:t>
            </a:r>
          </a:p>
          <a:p>
            <a:pPr>
              <a:lnSpc>
                <a:spcPct val="150000"/>
              </a:lnSpc>
            </a:pPr>
            <a:r>
              <a:rPr lang="en-US" sz="1800" dirty="0">
                <a:latin typeface="Times New Roman" pitchFamily="18" charset="0"/>
                <a:cs typeface="Times New Roman" pitchFamily="18" charset="0"/>
              </a:rPr>
              <a:t>Approximately 20% of the patients with HIV-associated </a:t>
            </a:r>
            <a:r>
              <a:rPr lang="en-US" sz="1800" dirty="0" err="1">
                <a:latin typeface="Times New Roman" pitchFamily="18" charset="0"/>
                <a:cs typeface="Times New Roman" pitchFamily="18" charset="0"/>
              </a:rPr>
              <a:t>lipodystrophy</a:t>
            </a:r>
            <a:r>
              <a:rPr lang="en-US" sz="1800" dirty="0">
                <a:latin typeface="Times New Roman" pitchFamily="18" charset="0"/>
                <a:cs typeface="Times New Roman" pitchFamily="18" charset="0"/>
              </a:rPr>
              <a:t> meet the criteria for the metabolic syndrome as defined by The International Diabetes Federation or The U.S. National Cholesterol Education Program Adult Treatment Panel III</a:t>
            </a:r>
          </a:p>
        </p:txBody>
      </p:sp>
      <p:sp>
        <p:nvSpPr>
          <p:cNvPr id="2" name="Title 1"/>
          <p:cNvSpPr>
            <a:spLocks noGrp="1"/>
          </p:cNvSpPr>
          <p:nvPr>
            <p:ph type="title"/>
          </p:nvPr>
        </p:nvSpPr>
        <p:spPr>
          <a:xfrm>
            <a:off x="0" y="0"/>
            <a:ext cx="9144000" cy="838200"/>
          </a:xfrm>
        </p:spPr>
        <p:txBody>
          <a:bodyPr>
            <a:normAutofit/>
          </a:bodyPr>
          <a:lstStyle/>
          <a:p>
            <a:pPr algn="l"/>
            <a:r>
              <a:rPr lang="en-US" sz="2800" u="sng" dirty="0" err="1"/>
              <a:t>Contd</a:t>
            </a:r>
            <a:r>
              <a:rPr lang="en-US" sz="2800" u="sng"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fontScale="92500" lnSpcReduction="10000"/>
          </a:bodyPr>
          <a:lstStyle/>
          <a:p>
            <a:pPr>
              <a:buNone/>
            </a:pPr>
            <a:endParaRPr lang="en-US" sz="1900" dirty="0">
              <a:latin typeface="Times New Roman" pitchFamily="18" charset="0"/>
              <a:cs typeface="Times New Roman" pitchFamily="18" charset="0"/>
            </a:endParaRPr>
          </a:p>
          <a:p>
            <a:pPr>
              <a:lnSpc>
                <a:spcPct val="150000"/>
              </a:lnSpc>
            </a:pPr>
            <a:r>
              <a:rPr lang="en-US" sz="1800" dirty="0">
                <a:latin typeface="Times New Roman" pitchFamily="18" charset="0"/>
                <a:cs typeface="Times New Roman" pitchFamily="18" charset="0"/>
              </a:rPr>
              <a:t>It has been suggested that the </a:t>
            </a:r>
            <a:r>
              <a:rPr lang="en-US" sz="1800" dirty="0" err="1">
                <a:latin typeface="Times New Roman" pitchFamily="18" charset="0"/>
                <a:cs typeface="Times New Roman" pitchFamily="18" charset="0"/>
              </a:rPr>
              <a:t>lipoatrophy</a:t>
            </a:r>
            <a:r>
              <a:rPr lang="en-US" sz="1800" dirty="0">
                <a:latin typeface="Times New Roman" pitchFamily="18" charset="0"/>
                <a:cs typeface="Times New Roman" pitchFamily="18" charset="0"/>
              </a:rPr>
              <a:t> changes are particularly severe in patients receiving the </a:t>
            </a:r>
            <a:r>
              <a:rPr lang="en-US" sz="1800" dirty="0" err="1">
                <a:latin typeface="Times New Roman" pitchFamily="18" charset="0"/>
                <a:cs typeface="Times New Roman" pitchFamily="18" charset="0"/>
              </a:rPr>
              <a:t>thymidine</a:t>
            </a:r>
            <a:r>
              <a:rPr lang="en-US" sz="1800" dirty="0">
                <a:latin typeface="Times New Roman" pitchFamily="18" charset="0"/>
                <a:cs typeface="Times New Roman" pitchFamily="18" charset="0"/>
              </a:rPr>
              <a:t> analogues </a:t>
            </a:r>
            <a:r>
              <a:rPr lang="en-US" sz="1800" dirty="0" err="1">
                <a:latin typeface="Times New Roman" pitchFamily="18" charset="0"/>
                <a:cs typeface="Times New Roman" pitchFamily="18" charset="0"/>
              </a:rPr>
              <a:t>stavudine</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zidovudine</a:t>
            </a:r>
            <a:r>
              <a:rPr lang="en-US" sz="1800" dirty="0">
                <a:latin typeface="Times New Roman" pitchFamily="18" charset="0"/>
                <a:cs typeface="Times New Roman" pitchFamily="18" charset="0"/>
              </a:rPr>
              <a:t>.</a:t>
            </a:r>
          </a:p>
          <a:p>
            <a:pPr>
              <a:lnSpc>
                <a:spcPct val="150000"/>
              </a:lnSpc>
            </a:pPr>
            <a:r>
              <a:rPr lang="en-US" sz="1800" dirty="0">
                <a:latin typeface="Times New Roman" pitchFamily="18" charset="0"/>
                <a:cs typeface="Times New Roman" pitchFamily="18" charset="0"/>
              </a:rPr>
              <a:t>National Cholesterol Education Program (NCEP) guidelines should be followed in the management of these lipid abnormalities and consideration should be given to changing the components of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 with avoidance of </a:t>
            </a:r>
            <a:r>
              <a:rPr lang="en-US" sz="1800" dirty="0" err="1">
                <a:latin typeface="Times New Roman" pitchFamily="18" charset="0"/>
                <a:cs typeface="Times New Roman" pitchFamily="18" charset="0"/>
              </a:rPr>
              <a:t>thymidine</a:t>
            </a:r>
            <a:r>
              <a:rPr lang="en-US" sz="1800" dirty="0">
                <a:latin typeface="Times New Roman" pitchFamily="18" charset="0"/>
                <a:cs typeface="Times New Roman" pitchFamily="18" charset="0"/>
              </a:rPr>
              <a:t> analogues (</a:t>
            </a:r>
            <a:r>
              <a:rPr lang="en-US" sz="1800" dirty="0" err="1">
                <a:latin typeface="Times New Roman" pitchFamily="18" charset="0"/>
                <a:cs typeface="Times New Roman" pitchFamily="18" charset="0"/>
              </a:rPr>
              <a:t>azidothymidine</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stavudine</a:t>
            </a:r>
            <a:r>
              <a:rPr lang="en-US" sz="1800" dirty="0">
                <a:latin typeface="Times New Roman" pitchFamily="18" charset="0"/>
                <a:cs typeface="Times New Roman" pitchFamily="18" charset="0"/>
              </a:rPr>
              <a:t>)and protease inhibitors. </a:t>
            </a:r>
          </a:p>
          <a:p>
            <a:pPr>
              <a:lnSpc>
                <a:spcPct val="150000"/>
              </a:lnSpc>
            </a:pPr>
            <a:r>
              <a:rPr lang="en-US" sz="1800" dirty="0">
                <a:latin typeface="Times New Roman" pitchFamily="18" charset="0"/>
                <a:cs typeface="Times New Roman" pitchFamily="18" charset="0"/>
              </a:rPr>
              <a:t>Due to concerns regarding drug interactions, the most commonly utilized lipid-lowering agents in this setting are </a:t>
            </a:r>
            <a:r>
              <a:rPr lang="en-US" sz="1800" dirty="0" err="1">
                <a:latin typeface="Times New Roman" pitchFamily="18" charset="0"/>
                <a:cs typeface="Times New Roman" pitchFamily="18" charset="0"/>
              </a:rPr>
              <a:t>gemfibrozil</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atorvastatin</a:t>
            </a:r>
            <a:r>
              <a:rPr lang="en-US" sz="1800" dirty="0">
                <a:latin typeface="Times New Roman" pitchFamily="18" charset="0"/>
                <a:cs typeface="Times New Roman" pitchFamily="18" charset="0"/>
              </a:rPr>
              <a:t>. In addition, lactic acidosis is associated with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 This is most commonly seen with nucleoside analogue reverse transcriptase inhibitors and can be fatal.</a:t>
            </a:r>
          </a:p>
          <a:p>
            <a:pPr>
              <a:lnSpc>
                <a:spcPct val="150000"/>
              </a:lnSpc>
            </a:pPr>
            <a:r>
              <a:rPr lang="en-US" sz="1800" dirty="0">
                <a:latin typeface="Times New Roman" pitchFamily="18" charset="0"/>
                <a:cs typeface="Times New Roman" pitchFamily="18" charset="0"/>
              </a:rPr>
              <a:t>Patients with advanced HIV disease may develop </a:t>
            </a:r>
            <a:r>
              <a:rPr lang="en-US" sz="1800" dirty="0" err="1">
                <a:latin typeface="Times New Roman" pitchFamily="18" charset="0"/>
                <a:cs typeface="Times New Roman" pitchFamily="18" charset="0"/>
              </a:rPr>
              <a:t>hyponatremia</a:t>
            </a:r>
            <a:r>
              <a:rPr lang="en-US" sz="1800" dirty="0">
                <a:latin typeface="Times New Roman" pitchFamily="18" charset="0"/>
                <a:cs typeface="Times New Roman" pitchFamily="18" charset="0"/>
              </a:rPr>
              <a:t> due to the syndrome of inappropriate </a:t>
            </a:r>
            <a:r>
              <a:rPr lang="en-US" sz="1800" dirty="0" err="1">
                <a:latin typeface="Times New Roman" pitchFamily="18" charset="0"/>
                <a:cs typeface="Times New Roman" pitchFamily="18" charset="0"/>
              </a:rPr>
              <a:t>antidiuretic</a:t>
            </a:r>
            <a:r>
              <a:rPr lang="en-US" sz="1800" dirty="0">
                <a:latin typeface="Times New Roman" pitchFamily="18" charset="0"/>
                <a:cs typeface="Times New Roman" pitchFamily="18" charset="0"/>
              </a:rPr>
              <a:t> hormone (vasopressin) secretion (SIADH) as a consequence of increased free-water intake and decreased free-water excretion. SIADH is usually seen in conjunction with pulmonary or CNS disease. </a:t>
            </a: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914400"/>
          </a:xfrm>
        </p:spPr>
        <p:txBody>
          <a:bodyPr/>
          <a:lstStyle/>
          <a:p>
            <a:r>
              <a:rPr lang="en-US" dirty="0" err="1"/>
              <a:t>Contd</a:t>
            </a:r>
            <a:r>
              <a:rPr lang="en-US"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a:lnSpc>
                <a:spcPct val="150000"/>
              </a:lnSpc>
            </a:pPr>
            <a:r>
              <a:rPr lang="en-US" sz="1800" dirty="0">
                <a:latin typeface="Times New Roman" pitchFamily="18" charset="0"/>
                <a:cs typeface="Times New Roman" pitchFamily="18" charset="0"/>
              </a:rPr>
              <a:t>Low serum sodium may also be due to adrenal insufficiency; a concomitant high serum potassium should alert one to this possibility.</a:t>
            </a:r>
          </a:p>
          <a:p>
            <a:pPr>
              <a:lnSpc>
                <a:spcPct val="150000"/>
              </a:lnSpc>
            </a:pPr>
            <a:r>
              <a:rPr lang="en-US" sz="1800" dirty="0" err="1">
                <a:latin typeface="Times New Roman" pitchFamily="18" charset="0"/>
                <a:cs typeface="Times New Roman" pitchFamily="18" charset="0"/>
              </a:rPr>
              <a:t>Hyperkalemia</a:t>
            </a:r>
            <a:r>
              <a:rPr lang="en-US" sz="1800" dirty="0">
                <a:latin typeface="Times New Roman" pitchFamily="18" charset="0"/>
                <a:cs typeface="Times New Roman" pitchFamily="18" charset="0"/>
              </a:rPr>
              <a:t> may be secondary to adrenal insufficiency; HIV nephropathy; or medications, particularly </a:t>
            </a:r>
            <a:r>
              <a:rPr lang="en-US" sz="1800" dirty="0" err="1">
                <a:latin typeface="Times New Roman" pitchFamily="18" charset="0"/>
                <a:cs typeface="Times New Roman" pitchFamily="18" charset="0"/>
              </a:rPr>
              <a:t>trimethoprim</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pentamidine</a:t>
            </a:r>
            <a:r>
              <a:rPr lang="en-US" sz="1800" dirty="0">
                <a:latin typeface="Times New Roman" pitchFamily="18" charset="0"/>
                <a:cs typeface="Times New Roman" pitchFamily="18" charset="0"/>
              </a:rPr>
              <a:t>.</a:t>
            </a:r>
          </a:p>
          <a:p>
            <a:pPr>
              <a:lnSpc>
                <a:spcPct val="150000"/>
              </a:lnSpc>
            </a:pPr>
            <a:r>
              <a:rPr lang="en-US" sz="1800" dirty="0" err="1">
                <a:latin typeface="Times New Roman" pitchFamily="18" charset="0"/>
                <a:cs typeface="Times New Roman" pitchFamily="18" charset="0"/>
              </a:rPr>
              <a:t>Hypokalemia</a:t>
            </a:r>
            <a:r>
              <a:rPr lang="en-US" sz="1800" dirty="0">
                <a:latin typeface="Times New Roman" pitchFamily="18" charset="0"/>
                <a:cs typeface="Times New Roman" pitchFamily="18" charset="0"/>
              </a:rPr>
              <a:t> may be seen in the setting of </a:t>
            </a:r>
            <a:r>
              <a:rPr lang="en-US" sz="1800" dirty="0" err="1">
                <a:latin typeface="Times New Roman" pitchFamily="18" charset="0"/>
                <a:cs typeface="Times New Roman" pitchFamily="18" charset="0"/>
              </a:rPr>
              <a:t>tenofovir</a:t>
            </a:r>
            <a:r>
              <a:rPr lang="en-US" sz="1800" dirty="0">
                <a:latin typeface="Times New Roman" pitchFamily="18" charset="0"/>
                <a:cs typeface="Times New Roman" pitchFamily="18" charset="0"/>
              </a:rPr>
              <a:t> or </a:t>
            </a:r>
            <a:r>
              <a:rPr lang="en-US" sz="1800" dirty="0" err="1">
                <a:latin typeface="Times New Roman" pitchFamily="18" charset="0"/>
                <a:cs typeface="Times New Roman" pitchFamily="18" charset="0"/>
              </a:rPr>
              <a:t>amphotericin</a:t>
            </a:r>
            <a:r>
              <a:rPr lang="en-US" sz="1800" dirty="0">
                <a:latin typeface="Times New Roman" pitchFamily="18" charset="0"/>
                <a:cs typeface="Times New Roman" pitchFamily="18" charset="0"/>
              </a:rPr>
              <a:t> therapy.</a:t>
            </a:r>
          </a:p>
        </p:txBody>
      </p:sp>
      <p:sp>
        <p:nvSpPr>
          <p:cNvPr id="2" name="Title 1"/>
          <p:cNvSpPr>
            <a:spLocks noGrp="1"/>
          </p:cNvSpPr>
          <p:nvPr>
            <p:ph type="title"/>
          </p:nvPr>
        </p:nvSpPr>
        <p:spPr>
          <a:xfrm>
            <a:off x="0" y="0"/>
            <a:ext cx="9144000" cy="792162"/>
          </a:xfrm>
        </p:spPr>
        <p:txBody>
          <a:bodyPr/>
          <a:lstStyle/>
          <a:p>
            <a:pPr algn="l"/>
            <a:r>
              <a:rPr lang="en-US" dirty="0" err="1"/>
              <a:t>Contd</a:t>
            </a:r>
            <a:r>
              <a:rPr lang="en-US"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a:lnSpc>
                <a:spcPct val="150000"/>
              </a:lnSpc>
            </a:pPr>
            <a:r>
              <a:rPr lang="en-US" sz="1800" dirty="0">
                <a:latin typeface="Times New Roman" pitchFamily="18" charset="0"/>
                <a:cs typeface="Times New Roman" pitchFamily="18" charset="0"/>
              </a:rPr>
              <a:t>Adrenal gland disease may be due to </a:t>
            </a:r>
            <a:r>
              <a:rPr lang="en-US" sz="1800" dirty="0" err="1">
                <a:latin typeface="Times New Roman" pitchFamily="18" charset="0"/>
                <a:cs typeface="Times New Roman" pitchFamily="18" charset="0"/>
              </a:rPr>
              <a:t>mycobacterial</a:t>
            </a:r>
            <a:r>
              <a:rPr lang="en-US" sz="1800" dirty="0">
                <a:latin typeface="Times New Roman" pitchFamily="18" charset="0"/>
                <a:cs typeface="Times New Roman" pitchFamily="18" charset="0"/>
              </a:rPr>
              <a:t> infections, CMV disease, </a:t>
            </a:r>
            <a:r>
              <a:rPr lang="en-US" sz="1800" dirty="0" err="1">
                <a:latin typeface="Times New Roman" pitchFamily="18" charset="0"/>
                <a:cs typeface="Times New Roman" pitchFamily="18" charset="0"/>
              </a:rPr>
              <a:t>cryptococcal</a:t>
            </a:r>
            <a:r>
              <a:rPr lang="en-US" sz="1800" dirty="0">
                <a:latin typeface="Times New Roman" pitchFamily="18" charset="0"/>
                <a:cs typeface="Times New Roman" pitchFamily="18" charset="0"/>
              </a:rPr>
              <a:t> disease, </a:t>
            </a:r>
            <a:r>
              <a:rPr lang="en-US" sz="1800" dirty="0" err="1">
                <a:latin typeface="Times New Roman" pitchFamily="18" charset="0"/>
                <a:cs typeface="Times New Roman" pitchFamily="18" charset="0"/>
              </a:rPr>
              <a:t>histoplasmosis</a:t>
            </a:r>
            <a:r>
              <a:rPr lang="en-US" sz="1800" dirty="0">
                <a:latin typeface="Times New Roman" pitchFamily="18" charset="0"/>
                <a:cs typeface="Times New Roman" pitchFamily="18" charset="0"/>
              </a:rPr>
              <a:t> or </a:t>
            </a:r>
            <a:r>
              <a:rPr lang="en-US" sz="1800" dirty="0" err="1">
                <a:latin typeface="Times New Roman" pitchFamily="18" charset="0"/>
                <a:cs typeface="Times New Roman" pitchFamily="18" charset="0"/>
              </a:rPr>
              <a:t>ketoconazole</a:t>
            </a:r>
            <a:r>
              <a:rPr lang="en-US" sz="1800" dirty="0">
                <a:latin typeface="Times New Roman" pitchFamily="18" charset="0"/>
                <a:cs typeface="Times New Roman" pitchFamily="18" charset="0"/>
              </a:rPr>
              <a:t> toxicity.</a:t>
            </a:r>
          </a:p>
          <a:p>
            <a:pPr>
              <a:lnSpc>
                <a:spcPct val="150000"/>
              </a:lnSpc>
            </a:pPr>
            <a:r>
              <a:rPr lang="en-US" sz="1800" dirty="0">
                <a:latin typeface="Times New Roman" pitchFamily="18" charset="0"/>
                <a:cs typeface="Times New Roman" pitchFamily="18" charset="0"/>
              </a:rPr>
              <a:t> Iatrogenic Cushing’s syndrome with suppression of the hypothalamic-pituitary-adrenal axis may be seen with the use of local </a:t>
            </a:r>
            <a:r>
              <a:rPr lang="en-US" sz="1800" dirty="0" err="1">
                <a:latin typeface="Times New Roman" pitchFamily="18" charset="0"/>
                <a:cs typeface="Times New Roman" pitchFamily="18" charset="0"/>
              </a:rPr>
              <a:t>glucocorticoids</a:t>
            </a:r>
            <a:r>
              <a:rPr lang="en-US" sz="1800" dirty="0">
                <a:latin typeface="Times New Roman" pitchFamily="18" charset="0"/>
                <a:cs typeface="Times New Roman" pitchFamily="18" charset="0"/>
              </a:rPr>
              <a:t> (injected or inhaled) in patients receiving </a:t>
            </a:r>
            <a:r>
              <a:rPr lang="en-US" sz="1800" dirty="0" err="1">
                <a:latin typeface="Times New Roman" pitchFamily="18" charset="0"/>
                <a:cs typeface="Times New Roman" pitchFamily="18" charset="0"/>
              </a:rPr>
              <a:t>ritonavir</a:t>
            </a:r>
            <a:r>
              <a:rPr lang="en-US" sz="1800" dirty="0">
                <a:latin typeface="Times New Roman" pitchFamily="18" charset="0"/>
                <a:cs typeface="Times New Roman" pitchFamily="18" charset="0"/>
              </a:rPr>
              <a:t>. This is due to inhibition of the hepatic enzyme CYP3A4 by </a:t>
            </a:r>
            <a:r>
              <a:rPr lang="en-US" sz="1800" dirty="0" err="1">
                <a:latin typeface="Times New Roman" pitchFamily="18" charset="0"/>
                <a:cs typeface="Times New Roman" pitchFamily="18" charset="0"/>
              </a:rPr>
              <a:t>ritonavir</a:t>
            </a:r>
            <a:r>
              <a:rPr lang="en-US" sz="1800" dirty="0">
                <a:latin typeface="Times New Roman" pitchFamily="18" charset="0"/>
                <a:cs typeface="Times New Roman" pitchFamily="18" charset="0"/>
              </a:rPr>
              <a:t> leading to prolongation of the </a:t>
            </a:r>
            <a:r>
              <a:rPr lang="en-US" sz="1800" dirty="0" err="1">
                <a:latin typeface="Times New Roman" pitchFamily="18" charset="0"/>
                <a:cs typeface="Times New Roman" pitchFamily="18" charset="0"/>
              </a:rPr>
              <a:t>glucocorticoid</a:t>
            </a:r>
            <a:r>
              <a:rPr lang="en-US" sz="1800" dirty="0">
                <a:latin typeface="Times New Roman" pitchFamily="18" charset="0"/>
                <a:cs typeface="Times New Roman" pitchFamily="18" charset="0"/>
              </a:rPr>
              <a:t> half-life.</a:t>
            </a:r>
          </a:p>
        </p:txBody>
      </p:sp>
      <p:sp>
        <p:nvSpPr>
          <p:cNvPr id="2" name="Title 1"/>
          <p:cNvSpPr>
            <a:spLocks noGrp="1"/>
          </p:cNvSpPr>
          <p:nvPr>
            <p:ph type="title"/>
          </p:nvPr>
        </p:nvSpPr>
        <p:spPr>
          <a:xfrm>
            <a:off x="0" y="0"/>
            <a:ext cx="9144000" cy="838200"/>
          </a:xfrm>
        </p:spPr>
        <p:txBody>
          <a:bodyPr/>
          <a:lstStyle/>
          <a:p>
            <a:pPr algn="l"/>
            <a:r>
              <a:rPr lang="en-US" dirty="0" err="1"/>
              <a:t>Contd</a:t>
            </a:r>
            <a:r>
              <a:rPr lang="en-US"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nSpc>
                <a:spcPct val="120000"/>
              </a:lnSpc>
              <a:buNone/>
            </a:pPr>
            <a:endParaRPr lang="en-US" sz="1800" dirty="0">
              <a:latin typeface="Times New Roman" pitchFamily="18" charset="0"/>
              <a:cs typeface="Times New Roman" pitchFamily="18" charset="0"/>
            </a:endParaRPr>
          </a:p>
          <a:p>
            <a:pPr>
              <a:lnSpc>
                <a:spcPct val="120000"/>
              </a:lnSpc>
            </a:pPr>
            <a:r>
              <a:rPr lang="en-US" sz="1800" dirty="0">
                <a:latin typeface="Times New Roman" pitchFamily="18" charset="0"/>
                <a:cs typeface="Times New Roman" pitchFamily="18" charset="0"/>
              </a:rPr>
              <a:t>Thyroid function may be altered in 10–15% of patients with HIV infection. Both hypo- and hyperthyroidism may be seen. The predominant abnormality is subclinical hypothyroidism.</a:t>
            </a:r>
          </a:p>
          <a:p>
            <a:pPr>
              <a:lnSpc>
                <a:spcPct val="120000"/>
              </a:lnSpc>
            </a:pPr>
            <a:r>
              <a:rPr lang="en-US" sz="1800" dirty="0">
                <a:latin typeface="Times New Roman" pitchFamily="18" charset="0"/>
                <a:cs typeface="Times New Roman" pitchFamily="18" charset="0"/>
              </a:rPr>
              <a:t>In the setting of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 up to 10% of patients have been noted to have elevated thyroid-stimulating hormone levels, suggesting that this may be a manifestation of immune reconstitution.</a:t>
            </a:r>
          </a:p>
          <a:p>
            <a:pPr>
              <a:lnSpc>
                <a:spcPct val="120000"/>
              </a:lnSpc>
            </a:pPr>
            <a:r>
              <a:rPr lang="en-US" sz="1800" dirty="0">
                <a:latin typeface="Times New Roman" pitchFamily="18" charset="0"/>
                <a:cs typeface="Times New Roman" pitchFamily="18" charset="0"/>
              </a:rPr>
              <a:t> Immune-reconstitution Graves’ disease may occur as a late (9–48 months) complication of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 In advanced HIV disease, infection of the thyroid gland may occur with opportunistic pathogens, including P. </a:t>
            </a:r>
            <a:r>
              <a:rPr lang="en-US" sz="1800" dirty="0" err="1">
                <a:latin typeface="Times New Roman" pitchFamily="18" charset="0"/>
                <a:cs typeface="Times New Roman" pitchFamily="18" charset="0"/>
              </a:rPr>
              <a:t>jiroveci</a:t>
            </a:r>
            <a:r>
              <a:rPr lang="en-US" sz="1800" dirty="0">
                <a:latin typeface="Times New Roman" pitchFamily="18" charset="0"/>
                <a:cs typeface="Times New Roman" pitchFamily="18" charset="0"/>
              </a:rPr>
              <a:t>, CMV, </a:t>
            </a:r>
            <a:r>
              <a:rPr lang="en-US" sz="1800" dirty="0" err="1">
                <a:latin typeface="Times New Roman" pitchFamily="18" charset="0"/>
                <a:cs typeface="Times New Roman" pitchFamily="18" charset="0"/>
              </a:rPr>
              <a:t>mycobacteria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Toxoplasma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gondii</a:t>
            </a:r>
            <a:r>
              <a:rPr lang="en-US" sz="1800" dirty="0">
                <a:latin typeface="Times New Roman" pitchFamily="18" charset="0"/>
                <a:cs typeface="Times New Roman" pitchFamily="18" charset="0"/>
              </a:rPr>
              <a:t>, and Cryptococcus </a:t>
            </a:r>
            <a:r>
              <a:rPr lang="en-US" sz="1800" dirty="0" err="1">
                <a:latin typeface="Times New Roman" pitchFamily="18" charset="0"/>
                <a:cs typeface="Times New Roman" pitchFamily="18" charset="0"/>
              </a:rPr>
              <a:t>neoformans</a:t>
            </a:r>
            <a:r>
              <a:rPr lang="en-US" sz="1800" dirty="0">
                <a:latin typeface="Times New Roman" pitchFamily="18" charset="0"/>
                <a:cs typeface="Times New Roman" pitchFamily="18" charset="0"/>
              </a:rPr>
              <a:t>.</a:t>
            </a:r>
          </a:p>
          <a:p>
            <a:pPr>
              <a:lnSpc>
                <a:spcPct val="120000"/>
              </a:lnSpc>
            </a:pPr>
            <a:r>
              <a:rPr lang="en-US" sz="1800" dirty="0">
                <a:latin typeface="Times New Roman" pitchFamily="18" charset="0"/>
                <a:cs typeface="Times New Roman" pitchFamily="18" charset="0"/>
              </a:rPr>
              <a:t>These infections are generally associated with a </a:t>
            </a:r>
            <a:r>
              <a:rPr lang="en-US" sz="1800" dirty="0" err="1">
                <a:latin typeface="Times New Roman" pitchFamily="18" charset="0"/>
                <a:cs typeface="Times New Roman" pitchFamily="18" charset="0"/>
              </a:rPr>
              <a:t>nontender</a:t>
            </a:r>
            <a:r>
              <a:rPr lang="en-US" sz="1800" dirty="0">
                <a:latin typeface="Times New Roman" pitchFamily="18" charset="0"/>
                <a:cs typeface="Times New Roman" pitchFamily="18" charset="0"/>
              </a:rPr>
              <a:t>, diffuse enlargement of the thyroid gland. Thyroid function is usually normal.</a:t>
            </a:r>
          </a:p>
          <a:p>
            <a:pPr>
              <a:lnSpc>
                <a:spcPct val="120000"/>
              </a:lnSpc>
            </a:pPr>
            <a:r>
              <a:rPr lang="en-US" sz="1800" dirty="0">
                <a:latin typeface="Times New Roman" pitchFamily="18" charset="0"/>
                <a:cs typeface="Times New Roman" pitchFamily="18" charset="0"/>
              </a:rPr>
              <a:t>Diagnosis is made by fine-needle aspirate or open biopsy.</a:t>
            </a:r>
          </a:p>
          <a:p>
            <a:pPr>
              <a:lnSpc>
                <a:spcPct val="120000"/>
              </a:lnSpc>
            </a:pPr>
            <a:r>
              <a:rPr lang="en-US" sz="1800" dirty="0">
                <a:latin typeface="Times New Roman" pitchFamily="18" charset="0"/>
                <a:cs typeface="Times New Roman" pitchFamily="18" charset="0"/>
              </a:rPr>
              <a:t>Depending on the severity of disease, HIV infection is associated with </a:t>
            </a:r>
            <a:r>
              <a:rPr lang="en-US" sz="1800" dirty="0" err="1">
                <a:latin typeface="Times New Roman" pitchFamily="18" charset="0"/>
                <a:cs typeface="Times New Roman" pitchFamily="18" charset="0"/>
              </a:rPr>
              <a:t>hypogonadism</a:t>
            </a:r>
            <a:r>
              <a:rPr lang="en-US" sz="1800" dirty="0">
                <a:latin typeface="Times New Roman" pitchFamily="18" charset="0"/>
                <a:cs typeface="Times New Roman" pitchFamily="18" charset="0"/>
              </a:rPr>
              <a:t> in 20–50% of men. </a:t>
            </a:r>
          </a:p>
          <a:p>
            <a:pPr>
              <a:lnSpc>
                <a:spcPct val="120000"/>
              </a:lnSpc>
            </a:pPr>
            <a:r>
              <a:rPr lang="en-US" sz="1800" dirty="0">
                <a:latin typeface="Times New Roman" pitchFamily="18" charset="0"/>
                <a:cs typeface="Times New Roman" pitchFamily="18" charset="0"/>
              </a:rPr>
              <a:t>Androgen-replacement therapy should be considered in patients with symptomatic </a:t>
            </a:r>
            <a:r>
              <a:rPr lang="en-US" sz="1800" dirty="0" err="1">
                <a:latin typeface="Times New Roman" pitchFamily="18" charset="0"/>
                <a:cs typeface="Times New Roman" pitchFamily="18" charset="0"/>
              </a:rPr>
              <a:t>hypogonadism</a:t>
            </a:r>
            <a:r>
              <a:rPr lang="en-US" sz="1800" dirty="0">
                <a:latin typeface="Times New Roman" pitchFamily="18" charset="0"/>
                <a:cs typeface="Times New Roman" pitchFamily="18" charset="0"/>
              </a:rPr>
              <a:t>.</a:t>
            </a:r>
          </a:p>
          <a:p>
            <a:pPr>
              <a:lnSpc>
                <a:spcPct val="120000"/>
              </a:lnSpc>
            </a:pPr>
            <a:r>
              <a:rPr lang="en-US" sz="1800" dirty="0">
                <a:latin typeface="Times New Roman" pitchFamily="18" charset="0"/>
                <a:cs typeface="Times New Roman" pitchFamily="18" charset="0"/>
              </a:rPr>
              <a:t> HIV infection does not seem to have a significant effect on the menstrual cycle outside the setting of advanced disease.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1800" dirty="0">
                <a:latin typeface="Times New Roman" pitchFamily="18" charset="0"/>
                <a:cs typeface="Times New Roman" pitchFamily="18" charset="0"/>
              </a:rPr>
              <a:t>Immunologic and </a:t>
            </a:r>
            <a:r>
              <a:rPr lang="en-US" sz="1800" dirty="0" err="1">
                <a:latin typeface="Times New Roman" pitchFamily="18" charset="0"/>
                <a:cs typeface="Times New Roman" pitchFamily="18" charset="0"/>
              </a:rPr>
              <a:t>rheumato</a:t>
            </a:r>
            <a:r>
              <a:rPr lang="en-US" sz="1800" dirty="0">
                <a:latin typeface="Times New Roman" pitchFamily="18" charset="0"/>
                <a:cs typeface="Times New Roman" pitchFamily="18" charset="0"/>
              </a:rPr>
              <a:t>-logic disorders are common in patients with HIV infection and range from excessive immediate-type hypersensitivity reactions to an increase in the incidence of reactive arthritis </a:t>
            </a:r>
            <a:r>
              <a:rPr lang="en-US" sz="1800" b="1" dirty="0">
                <a:latin typeface="Times New Roman" pitchFamily="18" charset="0"/>
                <a:cs typeface="Times New Roman" pitchFamily="18" charset="0"/>
              </a:rPr>
              <a:t>to </a:t>
            </a:r>
            <a:r>
              <a:rPr lang="en-US" sz="1800" dirty="0">
                <a:latin typeface="Times New Roman" pitchFamily="18" charset="0"/>
                <a:cs typeface="Times New Roman" pitchFamily="18" charset="0"/>
              </a:rPr>
              <a:t>conditions characterized by a diffuse infiltrative </a:t>
            </a:r>
            <a:r>
              <a:rPr lang="en-US" sz="1800" dirty="0" err="1">
                <a:latin typeface="Times New Roman" pitchFamily="18" charset="0"/>
                <a:cs typeface="Times New Roman" pitchFamily="18" charset="0"/>
              </a:rPr>
              <a:t>lymphocytosis</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Drug allergies are the most significant allergic reactions occurring in HIV-infected patients and appear to become more common as the disease progresses. </a:t>
            </a:r>
          </a:p>
          <a:p>
            <a:r>
              <a:rPr lang="en-US" sz="1800" dirty="0">
                <a:latin typeface="Times New Roman" pitchFamily="18" charset="0"/>
                <a:cs typeface="Times New Roman" pitchFamily="18" charset="0"/>
              </a:rPr>
              <a:t>They occur in up to 65% of patients who receive therapy with TMP/SMX for PCP. In general, these drug reactions are characterized by </a:t>
            </a:r>
            <a:r>
              <a:rPr lang="en-US" sz="1800" dirty="0" err="1">
                <a:latin typeface="Times New Roman" pitchFamily="18" charset="0"/>
                <a:cs typeface="Times New Roman" pitchFamily="18" charset="0"/>
              </a:rPr>
              <a:t>erythematous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morbilliform</a:t>
            </a:r>
            <a:r>
              <a:rPr lang="en-US" sz="1800" dirty="0">
                <a:latin typeface="Times New Roman" pitchFamily="18" charset="0"/>
                <a:cs typeface="Times New Roman" pitchFamily="18" charset="0"/>
              </a:rPr>
              <a:t> eruptions that are </a:t>
            </a:r>
            <a:r>
              <a:rPr lang="en-US" sz="1800" dirty="0" err="1">
                <a:latin typeface="Times New Roman" pitchFamily="18" charset="0"/>
                <a:cs typeface="Times New Roman" pitchFamily="18" charset="0"/>
              </a:rPr>
              <a:t>pruritic</a:t>
            </a:r>
            <a:r>
              <a:rPr lang="en-US" sz="1800" dirty="0">
                <a:latin typeface="Times New Roman" pitchFamily="18" charset="0"/>
                <a:cs typeface="Times New Roman" pitchFamily="18" charset="0"/>
              </a:rPr>
              <a:t>, tend to coalesce, and are often associated with fever.</a:t>
            </a:r>
          </a:p>
          <a:p>
            <a:pPr>
              <a:lnSpc>
                <a:spcPct val="120000"/>
              </a:lnSpc>
            </a:pPr>
            <a:r>
              <a:rPr lang="en-US" sz="1800" dirty="0">
                <a:latin typeface="Times New Roman" pitchFamily="18" charset="0"/>
                <a:cs typeface="Times New Roman" pitchFamily="18" charset="0"/>
              </a:rPr>
              <a:t>Nucleoside analogue </a:t>
            </a:r>
            <a:r>
              <a:rPr lang="en-US" sz="1800" dirty="0" err="1">
                <a:latin typeface="Times New Roman" pitchFamily="18" charset="0"/>
                <a:cs typeface="Times New Roman" pitchFamily="18" charset="0"/>
              </a:rPr>
              <a:t>abacavir</a:t>
            </a:r>
            <a:r>
              <a:rPr lang="en-US" sz="1800" dirty="0">
                <a:latin typeface="Times New Roman" pitchFamily="18" charset="0"/>
                <a:cs typeface="Times New Roman" pitchFamily="18" charset="0"/>
              </a:rPr>
              <a:t>, where fatal hypersensitivity reactions have been reported with </a:t>
            </a:r>
            <a:r>
              <a:rPr lang="en-US" sz="1800" dirty="0" err="1">
                <a:latin typeface="Times New Roman" pitchFamily="18" charset="0"/>
                <a:cs typeface="Times New Roman" pitchFamily="18" charset="0"/>
              </a:rPr>
              <a:t>rechallenge</a:t>
            </a:r>
            <a:r>
              <a:rPr lang="en-US" sz="1800" dirty="0">
                <a:latin typeface="Times New Roman" pitchFamily="18" charset="0"/>
                <a:cs typeface="Times New Roman" pitchFamily="18" charset="0"/>
              </a:rPr>
              <a:t>.</a:t>
            </a:r>
          </a:p>
          <a:p>
            <a:pPr>
              <a:lnSpc>
                <a:spcPct val="120000"/>
              </a:lnSpc>
            </a:pPr>
            <a:r>
              <a:rPr lang="en-US" sz="1800" dirty="0">
                <a:latin typeface="Times New Roman" pitchFamily="18" charset="0"/>
                <a:cs typeface="Times New Roman" pitchFamily="18" charset="0"/>
              </a:rPr>
              <a:t>This hypersensitivity is strongly associated with the HLA-B5701 </a:t>
            </a:r>
            <a:r>
              <a:rPr lang="en-US" sz="1800" dirty="0" err="1">
                <a:latin typeface="Times New Roman" pitchFamily="18" charset="0"/>
                <a:cs typeface="Times New Roman" pitchFamily="18" charset="0"/>
              </a:rPr>
              <a:t>haplotype</a:t>
            </a:r>
            <a:r>
              <a:rPr lang="en-US" sz="1800" dirty="0">
                <a:latin typeface="Times New Roman" pitchFamily="18" charset="0"/>
                <a:cs typeface="Times New Roman" pitchFamily="18" charset="0"/>
              </a:rPr>
              <a:t>, and a hypersensitivity reaction to </a:t>
            </a:r>
            <a:r>
              <a:rPr lang="en-US" sz="1800" dirty="0" err="1">
                <a:latin typeface="Times New Roman" pitchFamily="18" charset="0"/>
                <a:cs typeface="Times New Roman" pitchFamily="18" charset="0"/>
              </a:rPr>
              <a:t>abacavir</a:t>
            </a:r>
            <a:r>
              <a:rPr lang="en-US" sz="1800" dirty="0">
                <a:latin typeface="Times New Roman" pitchFamily="18" charset="0"/>
                <a:cs typeface="Times New Roman" pitchFamily="18" charset="0"/>
              </a:rPr>
              <a:t> is an absolute contraindication to future therapy.</a:t>
            </a:r>
          </a:p>
          <a:p>
            <a:pPr>
              <a:lnSpc>
                <a:spcPct val="120000"/>
              </a:lnSpc>
            </a:pPr>
            <a:r>
              <a:rPr lang="en-US" sz="1800" dirty="0">
                <a:latin typeface="Times New Roman" pitchFamily="18" charset="0"/>
                <a:cs typeface="Times New Roman" pitchFamily="18" charset="0"/>
              </a:rPr>
              <a:t>HIV infection shares many similarities with a variety of autoimmune diseases, including a substantial polyclonal B cell activation that is associated with a high incidence of </a:t>
            </a:r>
            <a:r>
              <a:rPr lang="en-US" sz="1800" dirty="0" err="1">
                <a:latin typeface="Times New Roman" pitchFamily="18" charset="0"/>
                <a:cs typeface="Times New Roman" pitchFamily="18" charset="0"/>
              </a:rPr>
              <a:t>antiphospholipid</a:t>
            </a:r>
            <a:r>
              <a:rPr lang="en-US" sz="1800" dirty="0">
                <a:latin typeface="Times New Roman" pitchFamily="18" charset="0"/>
                <a:cs typeface="Times New Roman" pitchFamily="18" charset="0"/>
              </a:rPr>
              <a:t> antibodies, such as </a:t>
            </a:r>
            <a:r>
              <a:rPr lang="en-US" sz="1800" dirty="0" err="1">
                <a:latin typeface="Times New Roman" pitchFamily="18" charset="0"/>
                <a:cs typeface="Times New Roman" pitchFamily="18" charset="0"/>
              </a:rPr>
              <a:t>anticardiolipin</a:t>
            </a:r>
            <a:r>
              <a:rPr lang="en-US" sz="1800" dirty="0">
                <a:latin typeface="Times New Roman" pitchFamily="18" charset="0"/>
                <a:cs typeface="Times New Roman" pitchFamily="18" charset="0"/>
              </a:rPr>
              <a:t> antibodies VDRL antibodies, and lupus-like anticoagulants.</a:t>
            </a:r>
          </a:p>
          <a:p>
            <a:pPr>
              <a:lnSpc>
                <a:spcPct val="120000"/>
              </a:lnSpc>
            </a:pPr>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1143000"/>
          </a:xfrm>
        </p:spPr>
        <p:txBody>
          <a:bodyPr>
            <a:normAutofit/>
          </a:bodyPr>
          <a:lstStyle/>
          <a:p>
            <a:pPr algn="l"/>
            <a:r>
              <a:rPr lang="en-US" sz="3200" u="sng" dirty="0">
                <a:latin typeface="Times New Roman" pitchFamily="18" charset="0"/>
                <a:cs typeface="Times New Roman" pitchFamily="18" charset="0"/>
              </a:rPr>
              <a:t>Immunological and </a:t>
            </a:r>
            <a:r>
              <a:rPr lang="en-US" sz="3200" u="sng" dirty="0" err="1">
                <a:latin typeface="Times New Roman" pitchFamily="18" charset="0"/>
                <a:cs typeface="Times New Roman" pitchFamily="18" charset="0"/>
              </a:rPr>
              <a:t>rheumatological</a:t>
            </a:r>
            <a:r>
              <a:rPr lang="en-US" sz="3200" u="sng" dirty="0">
                <a:latin typeface="Times New Roman" pitchFamily="18" charset="0"/>
                <a:cs typeface="Times New Roman" pitchFamily="18" charset="0"/>
              </a:rPr>
              <a:t> manifestations: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rmAutofit fontScale="25000" lnSpcReduction="20000"/>
          </a:bodyPr>
          <a:lstStyle/>
          <a:p>
            <a:pPr>
              <a:lnSpc>
                <a:spcPct val="170000"/>
              </a:lnSpc>
            </a:pPr>
            <a:r>
              <a:rPr lang="en-US" sz="6400" dirty="0">
                <a:latin typeface="Times New Roman" pitchFamily="18" charset="0"/>
                <a:cs typeface="Times New Roman" pitchFamily="18" charset="0"/>
              </a:rPr>
              <a:t>HIV infection shares many similarities with a variety of autoimmune diseases, including a substantial polyclonal B cell activation that is associated with a high incidence of </a:t>
            </a:r>
            <a:r>
              <a:rPr lang="en-US" sz="6400" dirty="0" err="1">
                <a:latin typeface="Times New Roman" pitchFamily="18" charset="0"/>
                <a:cs typeface="Times New Roman" pitchFamily="18" charset="0"/>
              </a:rPr>
              <a:t>antiphospholipid</a:t>
            </a:r>
            <a:r>
              <a:rPr lang="en-US" sz="6400" dirty="0">
                <a:latin typeface="Times New Roman" pitchFamily="18" charset="0"/>
                <a:cs typeface="Times New Roman" pitchFamily="18" charset="0"/>
              </a:rPr>
              <a:t> antibodies, such as </a:t>
            </a:r>
            <a:r>
              <a:rPr lang="en-US" sz="6400" dirty="0" err="1">
                <a:latin typeface="Times New Roman" pitchFamily="18" charset="0"/>
                <a:cs typeface="Times New Roman" pitchFamily="18" charset="0"/>
              </a:rPr>
              <a:t>anticardiolipin</a:t>
            </a:r>
            <a:r>
              <a:rPr lang="en-US" sz="6400" dirty="0">
                <a:latin typeface="Times New Roman" pitchFamily="18" charset="0"/>
                <a:cs typeface="Times New Roman" pitchFamily="18" charset="0"/>
              </a:rPr>
              <a:t> antibodies VDRL antibodies, and lupus-like anticoagulants.</a:t>
            </a:r>
          </a:p>
          <a:p>
            <a:pPr>
              <a:lnSpc>
                <a:spcPct val="170000"/>
              </a:lnSpc>
            </a:pPr>
            <a:r>
              <a:rPr lang="en-US" sz="6400" dirty="0">
                <a:latin typeface="Times New Roman" pitchFamily="18" charset="0"/>
                <a:cs typeface="Times New Roman" pitchFamily="18" charset="0"/>
              </a:rPr>
              <a:t>The one autoimmune disease that may occur with an increased frequency in patients with HIV infection is a variant of primary </a:t>
            </a:r>
            <a:r>
              <a:rPr lang="en-US" sz="6400" dirty="0" err="1">
                <a:latin typeface="Times New Roman" pitchFamily="18" charset="0"/>
                <a:cs typeface="Times New Roman" pitchFamily="18" charset="0"/>
              </a:rPr>
              <a:t>Sjögren’s</a:t>
            </a:r>
            <a:r>
              <a:rPr lang="en-US" sz="6400" dirty="0">
                <a:latin typeface="Times New Roman" pitchFamily="18" charset="0"/>
                <a:cs typeface="Times New Roman" pitchFamily="18" charset="0"/>
              </a:rPr>
              <a:t> syndrome.</a:t>
            </a:r>
          </a:p>
          <a:p>
            <a:pPr>
              <a:lnSpc>
                <a:spcPct val="170000"/>
              </a:lnSpc>
            </a:pPr>
            <a:r>
              <a:rPr lang="en-US" sz="6400" dirty="0">
                <a:latin typeface="Times New Roman" pitchFamily="18" charset="0"/>
                <a:cs typeface="Times New Roman" pitchFamily="18" charset="0"/>
              </a:rPr>
              <a:t>Patients with HIV infection may develop a syndrome consisting of parotid gland enlargement, dry eyes, and dry mouth that is associated with lymphocytic infiltrates of the salivary gland and lung. One also can see peripheral neuropathy, </a:t>
            </a:r>
            <a:r>
              <a:rPr lang="en-US" sz="6400" dirty="0" err="1">
                <a:latin typeface="Times New Roman" pitchFamily="18" charset="0"/>
                <a:cs typeface="Times New Roman" pitchFamily="18" charset="0"/>
              </a:rPr>
              <a:t>polymyositis</a:t>
            </a:r>
            <a:r>
              <a:rPr lang="en-US" sz="6400" dirty="0">
                <a:latin typeface="Times New Roman" pitchFamily="18" charset="0"/>
                <a:cs typeface="Times New Roman" pitchFamily="18" charset="0"/>
              </a:rPr>
              <a:t>, renal tubular acidosis, and hepatitis.</a:t>
            </a:r>
          </a:p>
          <a:p>
            <a:pPr>
              <a:lnSpc>
                <a:spcPct val="170000"/>
              </a:lnSpc>
            </a:pPr>
            <a:r>
              <a:rPr lang="en-US" sz="6400" dirty="0">
                <a:latin typeface="Times New Roman" pitchFamily="18" charset="0"/>
                <a:cs typeface="Times New Roman" pitchFamily="18" charset="0"/>
              </a:rPr>
              <a:t> In contrast to </a:t>
            </a:r>
            <a:r>
              <a:rPr lang="en-US" sz="6400" dirty="0" err="1">
                <a:latin typeface="Times New Roman" pitchFamily="18" charset="0"/>
                <a:cs typeface="Times New Roman" pitchFamily="18" charset="0"/>
              </a:rPr>
              <a:t>Sjögren’s</a:t>
            </a:r>
            <a:r>
              <a:rPr lang="en-US" sz="6400" dirty="0">
                <a:latin typeface="Times New Roman" pitchFamily="18" charset="0"/>
                <a:cs typeface="Times New Roman" pitchFamily="18" charset="0"/>
              </a:rPr>
              <a:t> syndrome, in which the lymphocytic infiltrates are composed predominantly  of CD4+ T cells, in patients with HIV infection the infiltrates are composed predominantly of CD8+ T cells. In addition, while patients with </a:t>
            </a:r>
            <a:r>
              <a:rPr lang="en-US" sz="6400" dirty="0" err="1">
                <a:latin typeface="Times New Roman" pitchFamily="18" charset="0"/>
                <a:cs typeface="Times New Roman" pitchFamily="18" charset="0"/>
              </a:rPr>
              <a:t>Sjögren’s</a:t>
            </a:r>
            <a:r>
              <a:rPr lang="en-US" sz="6400" dirty="0">
                <a:latin typeface="Times New Roman" pitchFamily="18" charset="0"/>
                <a:cs typeface="Times New Roman" pitchFamily="18" charset="0"/>
              </a:rPr>
              <a:t> syndrome are mainly women who have </a:t>
            </a:r>
            <a:r>
              <a:rPr lang="en-US" sz="6400" dirty="0" err="1">
                <a:latin typeface="Times New Roman" pitchFamily="18" charset="0"/>
                <a:cs typeface="Times New Roman" pitchFamily="18" charset="0"/>
              </a:rPr>
              <a:t>autoantibodies</a:t>
            </a:r>
            <a:r>
              <a:rPr lang="en-US" sz="6400" dirty="0">
                <a:latin typeface="Times New Roman" pitchFamily="18" charset="0"/>
                <a:cs typeface="Times New Roman" pitchFamily="18" charset="0"/>
              </a:rPr>
              <a:t> to Ro and La and who frequently have HLA-DR3 or -B8 MHC </a:t>
            </a:r>
            <a:r>
              <a:rPr lang="en-US" sz="6400" dirty="0" err="1">
                <a:latin typeface="Times New Roman" pitchFamily="18" charset="0"/>
                <a:cs typeface="Times New Roman" pitchFamily="18" charset="0"/>
              </a:rPr>
              <a:t>haplotypes</a:t>
            </a:r>
            <a:r>
              <a:rPr lang="en-US" sz="6400" dirty="0">
                <a:latin typeface="Times New Roman" pitchFamily="18" charset="0"/>
                <a:cs typeface="Times New Roman" pitchFamily="18" charset="0"/>
              </a:rPr>
              <a:t>, HIV-infected individuals with this syndrome are usually African-American men who do not have anti-Ro or anti-La and who most often are HLA-DR5. This syndrome appears to be less common with the increased use of effective </a:t>
            </a:r>
            <a:r>
              <a:rPr lang="en-US" sz="6400" dirty="0" err="1">
                <a:latin typeface="Times New Roman" pitchFamily="18" charset="0"/>
                <a:cs typeface="Times New Roman" pitchFamily="18" charset="0"/>
              </a:rPr>
              <a:t>cART</a:t>
            </a:r>
            <a:r>
              <a:rPr lang="en-US" sz="6400" dirty="0">
                <a:latin typeface="Times New Roman" pitchFamily="18" charset="0"/>
                <a:cs typeface="Times New Roman" pitchFamily="18" charset="0"/>
              </a:rPr>
              <a:t>. The term diffuse infiltrative </a:t>
            </a:r>
            <a:r>
              <a:rPr lang="en-US" sz="6400" dirty="0" err="1">
                <a:latin typeface="Times New Roman" pitchFamily="18" charset="0"/>
                <a:cs typeface="Times New Roman" pitchFamily="18" charset="0"/>
              </a:rPr>
              <a:t>lymphocytosis</a:t>
            </a:r>
            <a:r>
              <a:rPr lang="en-US" sz="6400" dirty="0">
                <a:latin typeface="Times New Roman" pitchFamily="18" charset="0"/>
                <a:cs typeface="Times New Roman" pitchFamily="18" charset="0"/>
              </a:rPr>
              <a:t> syndrome (DILS) is used to describe this entity and to distinguish it from </a:t>
            </a:r>
            <a:r>
              <a:rPr lang="en-US" sz="6400" dirty="0" err="1">
                <a:latin typeface="Times New Roman" pitchFamily="18" charset="0"/>
                <a:cs typeface="Times New Roman" pitchFamily="18" charset="0"/>
              </a:rPr>
              <a:t>Sjögren’s</a:t>
            </a:r>
            <a:r>
              <a:rPr lang="en-US" sz="6400" dirty="0">
                <a:latin typeface="Times New Roman" pitchFamily="18" charset="0"/>
                <a:cs typeface="Times New Roman" pitchFamily="18" charset="0"/>
              </a:rPr>
              <a:t> syndrome.  </a:t>
            </a:r>
          </a:p>
          <a:p>
            <a:pPr>
              <a:lnSpc>
                <a:spcPct val="170000"/>
              </a:lnSpc>
            </a:pPr>
            <a:endParaRPr lang="en-US" sz="6400" dirty="0">
              <a:latin typeface="Times New Roman" pitchFamily="18" charset="0"/>
              <a:cs typeface="Times New Roman" pitchFamily="18" charset="0"/>
            </a:endParaRPr>
          </a:p>
          <a:p>
            <a:pPr>
              <a:lnSpc>
                <a:spcPct val="170000"/>
              </a:lnSpc>
            </a:pPr>
            <a:r>
              <a:rPr lang="en-US" sz="6400" dirty="0">
                <a:latin typeface="Times New Roman" pitchFamily="18" charset="0"/>
                <a:cs typeface="Times New Roman" pitchFamily="18" charset="0"/>
              </a:rPr>
              <a:t>Approximately one-third of HIV-infected individuals experience </a:t>
            </a:r>
            <a:r>
              <a:rPr lang="en-US" sz="6400" dirty="0" err="1">
                <a:latin typeface="Times New Roman" pitchFamily="18" charset="0"/>
                <a:cs typeface="Times New Roman" pitchFamily="18" charset="0"/>
              </a:rPr>
              <a:t>arthralgias</a:t>
            </a:r>
            <a:r>
              <a:rPr lang="en-US" sz="6400" dirty="0">
                <a:latin typeface="Times New Roman" pitchFamily="18" charset="0"/>
                <a:cs typeface="Times New Roman" pitchFamily="18" charset="0"/>
              </a:rPr>
              <a:t>; furthermore, 5–10% are diagnosed as having some form of reactive arthritis, such as Reiter’s syndrome or psoriatic arthritis as well as undifferentiated </a:t>
            </a:r>
            <a:r>
              <a:rPr lang="en-US" sz="6400" dirty="0" err="1">
                <a:latin typeface="Times New Roman" pitchFamily="18" charset="0"/>
                <a:cs typeface="Times New Roman" pitchFamily="18" charset="0"/>
              </a:rPr>
              <a:t>spondyloarthropathy</a:t>
            </a:r>
            <a:endParaRPr lang="en-US" sz="6400" dirty="0">
              <a:latin typeface="Times New Roman" pitchFamily="18" charset="0"/>
              <a:cs typeface="Times New Roman" pitchFamily="18" charset="0"/>
            </a:endParaRPr>
          </a:p>
          <a:p>
            <a:endParaRPr lang="en-US" dirty="0"/>
          </a:p>
        </p:txBody>
      </p:sp>
      <p:sp>
        <p:nvSpPr>
          <p:cNvPr id="2" name="Title 1"/>
          <p:cNvSpPr>
            <a:spLocks noGrp="1"/>
          </p:cNvSpPr>
          <p:nvPr>
            <p:ph type="title"/>
          </p:nvPr>
        </p:nvSpPr>
        <p:spPr>
          <a:xfrm>
            <a:off x="0" y="0"/>
            <a:ext cx="9144000" cy="685800"/>
          </a:xfrm>
        </p:spPr>
        <p:txBody>
          <a:bodyPr>
            <a:normAutofit fontScale="90000"/>
          </a:bodyPr>
          <a:lstStyle/>
          <a:p>
            <a:pPr algn="l"/>
            <a:r>
              <a:rPr lang="en-US" dirty="0" err="1"/>
              <a:t>Contd</a:t>
            </a:r>
            <a:r>
              <a:rPr lang="en-US"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1800" dirty="0">
                <a:latin typeface="Times New Roman" pitchFamily="18" charset="0"/>
                <a:cs typeface="Times New Roman" pitchFamily="18" charset="0"/>
              </a:rPr>
              <a:t>HIV-infected individuals also experience a variety of joint problems without obvious cause that are referred to generically as HIV- or AIDS-associated </a:t>
            </a:r>
            <a:r>
              <a:rPr lang="en-US" sz="1800" dirty="0" err="1">
                <a:latin typeface="Times New Roman" pitchFamily="18" charset="0"/>
                <a:cs typeface="Times New Roman" pitchFamily="18" charset="0"/>
              </a:rPr>
              <a:t>arthropathy</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This syndrome is characterized by </a:t>
            </a:r>
            <a:r>
              <a:rPr lang="en-US" sz="1800" dirty="0" err="1">
                <a:latin typeface="Times New Roman" pitchFamily="18" charset="0"/>
                <a:cs typeface="Times New Roman" pitchFamily="18" charset="0"/>
              </a:rPr>
              <a:t>subacute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oligoarticular</a:t>
            </a:r>
            <a:r>
              <a:rPr lang="en-US" sz="1800" dirty="0">
                <a:latin typeface="Times New Roman" pitchFamily="18" charset="0"/>
                <a:cs typeface="Times New Roman" pitchFamily="18" charset="0"/>
              </a:rPr>
              <a:t> arthritis developing over a period of 1–6 weeks and lasting 6 weeks to 6 months.</a:t>
            </a:r>
          </a:p>
          <a:p>
            <a:r>
              <a:rPr lang="en-US" sz="1800" dirty="0">
                <a:latin typeface="Times New Roman" pitchFamily="18" charset="0"/>
                <a:cs typeface="Times New Roman" pitchFamily="18" charset="0"/>
              </a:rPr>
              <a:t> It generally involves the large joints, predominantly the knees and ankles, and is non-erosive with only a mild inflammatory response. X-rays are non-revealing.</a:t>
            </a:r>
          </a:p>
          <a:p>
            <a:r>
              <a:rPr lang="en-US" sz="1800" dirty="0">
                <a:latin typeface="Times New Roman" pitchFamily="18" charset="0"/>
                <a:cs typeface="Times New Roman" pitchFamily="18" charset="0"/>
              </a:rPr>
              <a:t>Non-steroidal anti-inflammatory drugs are only marginally helpful; however, relief has been noted with the use of </a:t>
            </a:r>
            <a:r>
              <a:rPr lang="en-US" sz="1800" dirty="0" err="1">
                <a:latin typeface="Times New Roman" pitchFamily="18" charset="0"/>
                <a:cs typeface="Times New Roman" pitchFamily="18" charset="0"/>
              </a:rPr>
              <a:t>intraarticular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glucocorticoids</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 second form of arthritis also thought to be secondary to HIV infection is called painful </a:t>
            </a:r>
            <a:r>
              <a:rPr lang="en-US" sz="1800" dirty="0" err="1">
                <a:latin typeface="Times New Roman" pitchFamily="18" charset="0"/>
                <a:cs typeface="Times New Roman" pitchFamily="18" charset="0"/>
              </a:rPr>
              <a:t>articular</a:t>
            </a:r>
            <a:r>
              <a:rPr lang="en-US" sz="1800" dirty="0">
                <a:latin typeface="Times New Roman" pitchFamily="18" charset="0"/>
                <a:cs typeface="Times New Roman" pitchFamily="18" charset="0"/>
              </a:rPr>
              <a:t> syndrome.</a:t>
            </a:r>
          </a:p>
          <a:p>
            <a:r>
              <a:rPr lang="en-US" sz="1800" dirty="0">
                <a:latin typeface="Times New Roman" pitchFamily="18" charset="0"/>
                <a:cs typeface="Times New Roman" pitchFamily="18" charset="0"/>
              </a:rPr>
              <a:t>This condition, reported as occurring in as many as 10% of AIDS patients, presents as an acute, severe, sharp pain in the affected joint. </a:t>
            </a:r>
          </a:p>
          <a:p>
            <a:r>
              <a:rPr lang="en-US" sz="1800" dirty="0">
                <a:latin typeface="Times New Roman" pitchFamily="18" charset="0"/>
                <a:cs typeface="Times New Roman" pitchFamily="18" charset="0"/>
              </a:rPr>
              <a:t>It affects primarily the </a:t>
            </a:r>
            <a:r>
              <a:rPr lang="en-US" sz="1800" dirty="0" err="1">
                <a:latin typeface="Times New Roman" pitchFamily="18" charset="0"/>
                <a:cs typeface="Times New Roman" pitchFamily="18" charset="0"/>
              </a:rPr>
              <a:t>knees,elbows</a:t>
            </a:r>
            <a:r>
              <a:rPr lang="en-US" sz="1800" dirty="0">
                <a:latin typeface="Times New Roman" pitchFamily="18" charset="0"/>
                <a:cs typeface="Times New Roman" pitchFamily="18" charset="0"/>
              </a:rPr>
              <a:t>, and shoulders; lasts 2–24 h; and may be severe enough to require narcotic analgesics. </a:t>
            </a:r>
          </a:p>
          <a:p>
            <a:r>
              <a:rPr lang="en-US" sz="1800" dirty="0">
                <a:latin typeface="Times New Roman" pitchFamily="18" charset="0"/>
                <a:cs typeface="Times New Roman" pitchFamily="18" charset="0"/>
              </a:rPr>
              <a:t>The cause of this </a:t>
            </a:r>
            <a:r>
              <a:rPr lang="en-US" sz="1800" dirty="0" err="1">
                <a:latin typeface="Times New Roman" pitchFamily="18" charset="0"/>
                <a:cs typeface="Times New Roman" pitchFamily="18" charset="0"/>
              </a:rPr>
              <a:t>arthropathy</a:t>
            </a:r>
            <a:r>
              <a:rPr lang="en-US" sz="1800" dirty="0">
                <a:latin typeface="Times New Roman" pitchFamily="18" charset="0"/>
                <a:cs typeface="Times New Roman" pitchFamily="18" charset="0"/>
              </a:rPr>
              <a:t> is </a:t>
            </a:r>
            <a:r>
              <a:rPr lang="en-US" sz="1800" dirty="0" err="1">
                <a:latin typeface="Times New Roman" pitchFamily="18" charset="0"/>
                <a:cs typeface="Times New Roman" pitchFamily="18" charset="0"/>
              </a:rPr>
              <a:t>unclear;however</a:t>
            </a:r>
            <a:r>
              <a:rPr lang="en-US" sz="1800" dirty="0">
                <a:latin typeface="Times New Roman" pitchFamily="18" charset="0"/>
                <a:cs typeface="Times New Roman" pitchFamily="18" charset="0"/>
              </a:rPr>
              <a:t>, it is thought to result from a direct effect of HIV on the joint.</a:t>
            </a:r>
          </a:p>
          <a:p>
            <a:endParaRPr lang="en-US" sz="1800" dirty="0">
              <a:latin typeface="Times New Roman" pitchFamily="18" charset="0"/>
              <a:cs typeface="Times New Roman" pitchFamily="18" charset="0"/>
            </a:endParaRPr>
          </a:p>
          <a:p>
            <a:endParaRPr lang="en-US" dirty="0"/>
          </a:p>
          <a:p>
            <a:endParaRPr lang="en-US" dirty="0"/>
          </a:p>
        </p:txBody>
      </p:sp>
      <p:sp>
        <p:nvSpPr>
          <p:cNvPr id="2" name="Title 1"/>
          <p:cNvSpPr>
            <a:spLocks noGrp="1"/>
          </p:cNvSpPr>
          <p:nvPr>
            <p:ph type="title"/>
          </p:nvPr>
        </p:nvSpPr>
        <p:spPr>
          <a:xfrm>
            <a:off x="0" y="0"/>
            <a:ext cx="9144000" cy="838200"/>
          </a:xfrm>
        </p:spPr>
        <p:txBody>
          <a:bodyPr>
            <a:normAutofit/>
          </a:bodyPr>
          <a:lstStyle/>
          <a:p>
            <a:pPr algn="l"/>
            <a:r>
              <a:rPr lang="en-US" dirty="0" err="1"/>
              <a:t>Contd</a:t>
            </a:r>
            <a:r>
              <a:rPr lang="en-US"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r>
              <a:rPr lang="en-US" sz="1800" dirty="0">
                <a:latin typeface="Times New Roman" pitchFamily="18" charset="0"/>
                <a:cs typeface="Times New Roman" pitchFamily="18" charset="0"/>
              </a:rPr>
              <a:t>Patients with HIV infection treated with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 have been found to have an increased incidence of </a:t>
            </a:r>
            <a:r>
              <a:rPr lang="en-US" sz="1800" dirty="0" err="1">
                <a:latin typeface="Times New Roman" pitchFamily="18" charset="0"/>
                <a:cs typeface="Times New Roman" pitchFamily="18" charset="0"/>
              </a:rPr>
              <a:t>osteonecrosis</a:t>
            </a:r>
            <a:r>
              <a:rPr lang="en-US" sz="1800" dirty="0">
                <a:latin typeface="Times New Roman" pitchFamily="18" charset="0"/>
                <a:cs typeface="Times New Roman" pitchFamily="18" charset="0"/>
              </a:rPr>
              <a:t> or </a:t>
            </a:r>
            <a:r>
              <a:rPr lang="en-US" sz="1800" dirty="0" err="1">
                <a:latin typeface="Times New Roman" pitchFamily="18" charset="0"/>
                <a:cs typeface="Times New Roman" pitchFamily="18" charset="0"/>
              </a:rPr>
              <a:t>avascular</a:t>
            </a:r>
            <a:r>
              <a:rPr lang="en-US" sz="1800" dirty="0">
                <a:latin typeface="Times New Roman" pitchFamily="18" charset="0"/>
                <a:cs typeface="Times New Roman" pitchFamily="18" charset="0"/>
              </a:rPr>
              <a:t> necrosis of the hip and shoulders</a:t>
            </a:r>
          </a:p>
          <a:p>
            <a:r>
              <a:rPr lang="en-US" sz="1800" dirty="0">
                <a:latin typeface="Times New Roman" pitchFamily="18" charset="0"/>
                <a:cs typeface="Times New Roman" pitchFamily="18" charset="0"/>
              </a:rPr>
              <a:t>Osteoporosis has been reported in 7% of women with HIV infection, with 41% of women demonstrating some degree of </a:t>
            </a:r>
            <a:r>
              <a:rPr lang="en-US" sz="1800" dirty="0" err="1">
                <a:latin typeface="Times New Roman" pitchFamily="18" charset="0"/>
                <a:cs typeface="Times New Roman" pitchFamily="18" charset="0"/>
              </a:rPr>
              <a:t>osteopenia</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Several studies have documented decreases in bone mineral density of 2–6% in the first  2 years following the initiation of </a:t>
            </a:r>
            <a:r>
              <a:rPr lang="en-US" sz="1800" dirty="0" err="1">
                <a:latin typeface="Times New Roman" pitchFamily="18" charset="0"/>
                <a:cs typeface="Times New Roman" pitchFamily="18" charset="0"/>
              </a:rPr>
              <a:t>cART</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This may be particularly apparent with </a:t>
            </a:r>
            <a:r>
              <a:rPr lang="en-US" sz="1800" dirty="0" err="1">
                <a:latin typeface="Times New Roman" pitchFamily="18" charset="0"/>
                <a:cs typeface="Times New Roman" pitchFamily="18" charset="0"/>
              </a:rPr>
              <a:t>Tenofovir</a:t>
            </a:r>
            <a:r>
              <a:rPr lang="en-US" sz="1800" dirty="0">
                <a:latin typeface="Times New Roman" pitchFamily="18" charset="0"/>
                <a:cs typeface="Times New Roman" pitchFamily="18" charset="0"/>
              </a:rPr>
              <a:t> containing regimens.</a:t>
            </a:r>
          </a:p>
          <a:p>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838200"/>
          </a:xfrm>
        </p:spPr>
        <p:txBody>
          <a:bodyPr>
            <a:normAutofit/>
          </a:bodyPr>
          <a:lstStyle/>
          <a:p>
            <a:pPr algn="l"/>
            <a:r>
              <a:rPr lang="en-US" dirty="0" err="1"/>
              <a:t>Contd</a:t>
            </a:r>
            <a:r>
              <a:rPr lang="en-US" dirty="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1800" dirty="0">
                <a:latin typeface="Times New Roman" pitchFamily="18" charset="0"/>
                <a:cs typeface="Times New Roman" pitchFamily="18" charset="0"/>
              </a:rPr>
              <a:t>CD4 Under 200 and not on ART</a:t>
            </a:r>
          </a:p>
          <a:p>
            <a:pPr>
              <a:buNone/>
            </a:pP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Psoriasis over 50% of body surface area</a:t>
            </a:r>
          </a:p>
          <a:p>
            <a:pPr>
              <a:buNone/>
            </a:pP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Extreme </a:t>
            </a:r>
            <a:r>
              <a:rPr lang="en-US" sz="1800" dirty="0" err="1">
                <a:latin typeface="Times New Roman" pitchFamily="18" charset="0"/>
                <a:cs typeface="Times New Roman" pitchFamily="18" charset="0"/>
              </a:rPr>
              <a:t>photodermatitis</a:t>
            </a:r>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r>
              <a:rPr lang="en-US" sz="1800" dirty="0" err="1">
                <a:latin typeface="Times New Roman" pitchFamily="18" charset="0"/>
                <a:cs typeface="Times New Roman" pitchFamily="18" charset="0"/>
              </a:rPr>
              <a:t>Prurigo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Nodularis</a:t>
            </a:r>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r>
              <a:rPr lang="en-US" sz="1800" dirty="0" err="1">
                <a:latin typeface="Times New Roman" pitchFamily="18" charset="0"/>
                <a:cs typeface="Times New Roman" pitchFamily="18" charset="0"/>
              </a:rPr>
              <a:t>Molluscum</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Recurrent drug reactions</a:t>
            </a:r>
          </a:p>
          <a:p>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Dermatologic Diseases Dermatologic problems occur in &gt;90% of patients with HIV infection.</a:t>
            </a:r>
          </a:p>
          <a:p>
            <a:r>
              <a:rPr lang="en-US" sz="1800" dirty="0">
                <a:latin typeface="Times New Roman" pitchFamily="18" charset="0"/>
                <a:cs typeface="Times New Roman" pitchFamily="18" charset="0"/>
              </a:rPr>
              <a:t>From the macular, </a:t>
            </a:r>
            <a:r>
              <a:rPr lang="en-US" sz="1800" dirty="0" err="1">
                <a:latin typeface="Times New Roman" pitchFamily="18" charset="0"/>
                <a:cs typeface="Times New Roman" pitchFamily="18" charset="0"/>
              </a:rPr>
              <a:t>roseola</a:t>
            </a:r>
            <a:r>
              <a:rPr lang="en-US" sz="1800" dirty="0">
                <a:latin typeface="Times New Roman" pitchFamily="18" charset="0"/>
                <a:cs typeface="Times New Roman" pitchFamily="18" charset="0"/>
              </a:rPr>
              <a:t>-like rash seen with the acute </a:t>
            </a:r>
            <a:r>
              <a:rPr lang="en-US" sz="1800" dirty="0" err="1">
                <a:latin typeface="Times New Roman" pitchFamily="18" charset="0"/>
                <a:cs typeface="Times New Roman" pitchFamily="18" charset="0"/>
              </a:rPr>
              <a:t>seroconversion</a:t>
            </a:r>
            <a:r>
              <a:rPr lang="en-US" sz="1800" dirty="0">
                <a:latin typeface="Times New Roman" pitchFamily="18" charset="0"/>
                <a:cs typeface="Times New Roman" pitchFamily="18" charset="0"/>
              </a:rPr>
              <a:t> syndrome to extensive end-stage KS, </a:t>
            </a:r>
            <a:r>
              <a:rPr lang="en-US" sz="1800" dirty="0" err="1">
                <a:latin typeface="Times New Roman" pitchFamily="18" charset="0"/>
                <a:cs typeface="Times New Roman" pitchFamily="18" charset="0"/>
              </a:rPr>
              <a:t>cutaneous</a:t>
            </a:r>
            <a:r>
              <a:rPr lang="en-US" sz="1800" dirty="0">
                <a:latin typeface="Times New Roman" pitchFamily="18" charset="0"/>
                <a:cs typeface="Times New Roman" pitchFamily="18" charset="0"/>
              </a:rPr>
              <a:t> manifestations of HIV disease can be seen throughout the course of HIV infection. </a:t>
            </a:r>
          </a:p>
          <a:p>
            <a:r>
              <a:rPr lang="en-US" sz="1800" dirty="0"/>
              <a:t> </a:t>
            </a:r>
          </a:p>
          <a:p>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1143000"/>
          </a:xfrm>
        </p:spPr>
        <p:txBody>
          <a:bodyPr>
            <a:normAutofit/>
          </a:bodyPr>
          <a:lstStyle/>
          <a:p>
            <a:r>
              <a:rPr lang="en-US" u="sng" dirty="0"/>
              <a:t>Dermatological manifestations: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Autofit/>
          </a:bodyPr>
          <a:lstStyle/>
          <a:p>
            <a:pPr>
              <a:lnSpc>
                <a:spcPct val="150000"/>
              </a:lnSpc>
            </a:pPr>
            <a:r>
              <a:rPr lang="en-US" sz="2000" dirty="0">
                <a:latin typeface="Times New Roman" pitchFamily="18" charset="0"/>
                <a:cs typeface="Times New Roman" pitchFamily="18" charset="0"/>
              </a:rPr>
              <a:t>Although the length of time from initial infection to the development of clinical disease varies greatly, the median time for untreated patients is ~10 years.</a:t>
            </a:r>
          </a:p>
          <a:p>
            <a:pPr>
              <a:lnSpc>
                <a:spcPct val="150000"/>
              </a:lnSpc>
            </a:pPr>
            <a:r>
              <a:rPr lang="en-US" sz="2000" dirty="0">
                <a:latin typeface="Times New Roman" pitchFamily="18" charset="0"/>
                <a:cs typeface="Times New Roman" pitchFamily="18" charset="0"/>
              </a:rPr>
              <a:t> The rate of disease progression is directly correlated with HIV RNA levels</a:t>
            </a:r>
          </a:p>
          <a:p>
            <a:pPr>
              <a:lnSpc>
                <a:spcPct val="150000"/>
              </a:lnSpc>
            </a:pPr>
            <a:r>
              <a:rPr lang="en-US" sz="2000" dirty="0">
                <a:latin typeface="Times New Roman" pitchFamily="18" charset="0"/>
                <a:cs typeface="Times New Roman" pitchFamily="18" charset="0"/>
              </a:rPr>
              <a:t>Some patients referred to as </a:t>
            </a:r>
            <a:r>
              <a:rPr lang="en-US" sz="2000" i="1" dirty="0">
                <a:latin typeface="Times New Roman" pitchFamily="18" charset="0"/>
                <a:cs typeface="Times New Roman" pitchFamily="18" charset="0"/>
              </a:rPr>
              <a:t>long-term non-</a:t>
            </a:r>
            <a:r>
              <a:rPr lang="en-US" sz="2000" i="1" dirty="0" err="1">
                <a:latin typeface="Times New Roman" pitchFamily="18" charset="0"/>
                <a:cs typeface="Times New Roman" pitchFamily="18" charset="0"/>
              </a:rPr>
              <a:t>progressors</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show little if any decline in CD4+ T cell counts over extended periods of time.</a:t>
            </a:r>
          </a:p>
          <a:p>
            <a:pPr>
              <a:lnSpc>
                <a:spcPct val="150000"/>
              </a:lnSpc>
            </a:pPr>
            <a:r>
              <a:rPr lang="en-US" sz="2000" dirty="0">
                <a:latin typeface="Times New Roman" pitchFamily="18" charset="0"/>
                <a:cs typeface="Times New Roman" pitchFamily="18" charset="0"/>
              </a:rPr>
              <a:t>These patients generally have extremely low levels of HIV RNA; a subset, referred to as </a:t>
            </a:r>
            <a:r>
              <a:rPr lang="en-US" sz="2000" i="1" dirty="0">
                <a:latin typeface="Times New Roman" pitchFamily="18" charset="0"/>
                <a:cs typeface="Times New Roman" pitchFamily="18" charset="0"/>
              </a:rPr>
              <a:t>elite non-</a:t>
            </a:r>
            <a:r>
              <a:rPr lang="en-US" sz="2000" i="1" dirty="0" err="1">
                <a:latin typeface="Times New Roman" pitchFamily="18" charset="0"/>
                <a:cs typeface="Times New Roman" pitchFamily="18" charset="0"/>
              </a:rPr>
              <a:t>progressors</a:t>
            </a:r>
            <a:r>
              <a:rPr lang="en-US" sz="2000" dirty="0">
                <a:latin typeface="Times New Roman" pitchFamily="18" charset="0"/>
                <a:cs typeface="Times New Roman" pitchFamily="18" charset="0"/>
              </a:rPr>
              <a:t>, exhibits HIV RNA levels &lt;50 copies/</a:t>
            </a:r>
            <a:r>
              <a:rPr lang="en-US" sz="2000" dirty="0" err="1">
                <a:latin typeface="Times New Roman" pitchFamily="18" charset="0"/>
                <a:cs typeface="Times New Roman" pitchFamily="18" charset="0"/>
              </a:rPr>
              <a:t>mL.</a:t>
            </a:r>
            <a:endParaRPr lang="en-US" sz="2000" dirty="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rPr>
              <a:t>During the asymptomatic period of HIV infection, the average rate of CD4+ T cell decline is ~50/µL per year.</a:t>
            </a:r>
          </a:p>
          <a:p>
            <a:pPr>
              <a:lnSpc>
                <a:spcPct val="150000"/>
              </a:lnSpc>
            </a:pPr>
            <a:r>
              <a:rPr lang="en-US" sz="2000" dirty="0">
                <a:latin typeface="Times New Roman" pitchFamily="18" charset="0"/>
                <a:cs typeface="Times New Roman" pitchFamily="18" charset="0"/>
              </a:rPr>
              <a:t>When the CD4+ T cell count falls to &lt;200/µL, the resulting state of immunodeficiency is severe enough to place the patient at high risk for opportunistic infection and </a:t>
            </a:r>
            <a:r>
              <a:rPr lang="en-US" sz="2000" dirty="0" err="1">
                <a:latin typeface="Times New Roman" pitchFamily="18" charset="0"/>
                <a:cs typeface="Times New Roman" pitchFamily="18" charset="0"/>
              </a:rPr>
              <a:t>neoplasms</a:t>
            </a:r>
            <a:r>
              <a:rPr lang="en-US" sz="2000" dirty="0">
                <a:latin typeface="Times New Roman" pitchFamily="18" charset="0"/>
                <a:cs typeface="Times New Roman" pitchFamily="18" charset="0"/>
              </a:rPr>
              <a:t> and, hence, for clinically apparent disease.</a:t>
            </a:r>
          </a:p>
        </p:txBody>
      </p:sp>
      <p:sp>
        <p:nvSpPr>
          <p:cNvPr id="2" name="Title 1"/>
          <p:cNvSpPr>
            <a:spLocks noGrp="1"/>
          </p:cNvSpPr>
          <p:nvPr>
            <p:ph type="title"/>
          </p:nvPr>
        </p:nvSpPr>
        <p:spPr>
          <a:xfrm>
            <a:off x="0" y="0"/>
            <a:ext cx="9144000" cy="609600"/>
          </a:xfrm>
        </p:spPr>
        <p:txBody>
          <a:bodyPr>
            <a:normAutofit/>
          </a:bodyPr>
          <a:lstStyle/>
          <a:p>
            <a:r>
              <a:rPr lang="en-US" sz="3200" u="sng" dirty="0">
                <a:latin typeface="Times New Roman" pitchFamily="18" charset="0"/>
                <a:cs typeface="Times New Roman" pitchFamily="18" charset="0"/>
              </a:rPr>
              <a:t>The asymptomatic stage-clinical latency: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r>
              <a:rPr lang="en-US" sz="1800" dirty="0">
                <a:latin typeface="Times New Roman" pitchFamily="18" charset="0"/>
                <a:cs typeface="Times New Roman" pitchFamily="18" charset="0"/>
              </a:rPr>
              <a:t>Among the more common </a:t>
            </a:r>
            <a:r>
              <a:rPr lang="en-US" sz="1800" dirty="0" err="1">
                <a:latin typeface="Times New Roman" pitchFamily="18" charset="0"/>
                <a:cs typeface="Times New Roman" pitchFamily="18" charset="0"/>
              </a:rPr>
              <a:t>nonneoplastic</a:t>
            </a:r>
            <a:r>
              <a:rPr lang="en-US" sz="1800" dirty="0">
                <a:latin typeface="Times New Roman" pitchFamily="18" charset="0"/>
                <a:cs typeface="Times New Roman" pitchFamily="18" charset="0"/>
              </a:rPr>
              <a:t> problems are </a:t>
            </a:r>
            <a:r>
              <a:rPr lang="en-US" sz="1800" dirty="0" err="1">
                <a:latin typeface="Times New Roman" pitchFamily="18" charset="0"/>
                <a:cs typeface="Times New Roman" pitchFamily="18" charset="0"/>
              </a:rPr>
              <a:t>seborrheic</a:t>
            </a:r>
            <a:r>
              <a:rPr lang="en-US" sz="1800" dirty="0">
                <a:latin typeface="Times New Roman" pitchFamily="18" charset="0"/>
                <a:cs typeface="Times New Roman" pitchFamily="18" charset="0"/>
              </a:rPr>
              <a:t> dermatitis, </a:t>
            </a:r>
            <a:r>
              <a:rPr lang="en-US" sz="1800" dirty="0" err="1">
                <a:latin typeface="Times New Roman" pitchFamily="18" charset="0"/>
                <a:cs typeface="Times New Roman" pitchFamily="18" charset="0"/>
              </a:rPr>
              <a:t>folliculitis</a:t>
            </a:r>
            <a:r>
              <a:rPr lang="en-US" sz="1800" dirty="0">
                <a:latin typeface="Times New Roman" pitchFamily="18" charset="0"/>
                <a:cs typeface="Times New Roman" pitchFamily="18" charset="0"/>
              </a:rPr>
              <a:t>, and opportunistic infections. </a:t>
            </a:r>
          </a:p>
          <a:p>
            <a:r>
              <a:rPr lang="en-US" sz="1800" dirty="0" err="1">
                <a:latin typeface="Times New Roman" pitchFamily="18" charset="0"/>
                <a:cs typeface="Times New Roman" pitchFamily="18" charset="0"/>
              </a:rPr>
              <a:t>Extrapulmonary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pneumocystosis</a:t>
            </a:r>
            <a:r>
              <a:rPr lang="en-US" sz="1800" dirty="0">
                <a:latin typeface="Times New Roman" pitchFamily="18" charset="0"/>
                <a:cs typeface="Times New Roman" pitchFamily="18" charset="0"/>
              </a:rPr>
              <a:t> may cause a necrotizing </a:t>
            </a:r>
            <a:r>
              <a:rPr lang="en-US" sz="1800" dirty="0" err="1">
                <a:latin typeface="Times New Roman" pitchFamily="18" charset="0"/>
                <a:cs typeface="Times New Roman" pitchFamily="18" charset="0"/>
              </a:rPr>
              <a:t>vasculitis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Neoplastic</a:t>
            </a:r>
            <a:r>
              <a:rPr lang="en-US" sz="1800" dirty="0">
                <a:latin typeface="Times New Roman" pitchFamily="18" charset="0"/>
                <a:cs typeface="Times New Roman" pitchFamily="18" charset="0"/>
              </a:rPr>
              <a:t> conditions are covered below.</a:t>
            </a:r>
          </a:p>
          <a:p>
            <a:r>
              <a:rPr lang="en-US" sz="1800" dirty="0" err="1">
                <a:latin typeface="Times New Roman" pitchFamily="18" charset="0"/>
                <a:cs typeface="Times New Roman" pitchFamily="18" charset="0"/>
              </a:rPr>
              <a:t>Eosinophilic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pustular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folliculitis</a:t>
            </a:r>
            <a:r>
              <a:rPr lang="en-US" sz="1800" dirty="0">
                <a:latin typeface="Times New Roman" pitchFamily="18" charset="0"/>
                <a:cs typeface="Times New Roman" pitchFamily="18" charset="0"/>
              </a:rPr>
              <a:t> is a rare form of </a:t>
            </a:r>
            <a:r>
              <a:rPr lang="en-US" sz="1800" dirty="0" err="1">
                <a:latin typeface="Times New Roman" pitchFamily="18" charset="0"/>
                <a:cs typeface="Times New Roman" pitchFamily="18" charset="0"/>
              </a:rPr>
              <a:t>folliculitis</a:t>
            </a:r>
            <a:r>
              <a:rPr lang="en-US" sz="1800" dirty="0">
                <a:latin typeface="Times New Roman" pitchFamily="18" charset="0"/>
                <a:cs typeface="Times New Roman" pitchFamily="18" charset="0"/>
              </a:rPr>
              <a:t> that is seen with increased frequency in patients with HIV infection. </a:t>
            </a:r>
          </a:p>
          <a:p>
            <a:r>
              <a:rPr lang="en-US" sz="1800" dirty="0">
                <a:latin typeface="Times New Roman" pitchFamily="18" charset="0"/>
                <a:cs typeface="Times New Roman" pitchFamily="18" charset="0"/>
              </a:rPr>
              <a:t>It presents as multiple, </a:t>
            </a:r>
            <a:r>
              <a:rPr lang="en-US" sz="1800" dirty="0" err="1">
                <a:latin typeface="Times New Roman" pitchFamily="18" charset="0"/>
                <a:cs typeface="Times New Roman" pitchFamily="18" charset="0"/>
              </a:rPr>
              <a:t>urticarial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perifollicular</a:t>
            </a:r>
            <a:r>
              <a:rPr lang="en-US" sz="1800" dirty="0">
                <a:latin typeface="Times New Roman" pitchFamily="18" charset="0"/>
                <a:cs typeface="Times New Roman" pitchFamily="18" charset="0"/>
              </a:rPr>
              <a:t> papules that may coalesce into plaque like lesions</a:t>
            </a:r>
          </a:p>
          <a:p>
            <a:r>
              <a:rPr lang="en-US" sz="1800" dirty="0">
                <a:latin typeface="Times New Roman" pitchFamily="18" charset="0"/>
                <a:cs typeface="Times New Roman" pitchFamily="18" charset="0"/>
              </a:rPr>
              <a:t>Skin biopsy reveals an </a:t>
            </a:r>
            <a:r>
              <a:rPr lang="en-US" sz="1800" dirty="0" err="1">
                <a:latin typeface="Times New Roman" pitchFamily="18" charset="0"/>
                <a:cs typeface="Times New Roman" pitchFamily="18" charset="0"/>
              </a:rPr>
              <a:t>eosinophilic</a:t>
            </a:r>
            <a:r>
              <a:rPr lang="en-US" sz="1800" dirty="0">
                <a:latin typeface="Times New Roman" pitchFamily="18" charset="0"/>
                <a:cs typeface="Times New Roman" pitchFamily="18" charset="0"/>
              </a:rPr>
              <a:t> infiltrate of the hair follicle, which in certain cases has been associated with the presence of a mite. </a:t>
            </a:r>
          </a:p>
          <a:p>
            <a:r>
              <a:rPr lang="en-US" sz="1800" dirty="0">
                <a:latin typeface="Times New Roman" pitchFamily="18" charset="0"/>
                <a:cs typeface="Times New Roman" pitchFamily="18" charset="0"/>
              </a:rPr>
              <a:t>Patients typically have an elevated serum </a:t>
            </a:r>
            <a:r>
              <a:rPr lang="en-US" sz="1800" dirty="0" err="1">
                <a:latin typeface="Times New Roman" pitchFamily="18" charset="0"/>
                <a:cs typeface="Times New Roman" pitchFamily="18" charset="0"/>
              </a:rPr>
              <a:t>IgE</a:t>
            </a:r>
            <a:r>
              <a:rPr lang="en-US" sz="1800" dirty="0">
                <a:latin typeface="Times New Roman" pitchFamily="18" charset="0"/>
                <a:cs typeface="Times New Roman" pitchFamily="18" charset="0"/>
              </a:rPr>
              <a:t> level and may respond to treatment with topical </a:t>
            </a:r>
            <a:r>
              <a:rPr lang="en-US" sz="1800" dirty="0" err="1">
                <a:latin typeface="Times New Roman" pitchFamily="18" charset="0"/>
                <a:cs typeface="Times New Roman" pitchFamily="18" charset="0"/>
              </a:rPr>
              <a:t>anthelmintics</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Patients with HIV infection have also been reported to develop a severe form of Norwegian scabies with </a:t>
            </a:r>
            <a:r>
              <a:rPr lang="en-US" sz="1800" dirty="0" err="1">
                <a:latin typeface="Times New Roman" pitchFamily="18" charset="0"/>
                <a:cs typeface="Times New Roman" pitchFamily="18" charset="0"/>
              </a:rPr>
              <a:t>hyperkeratotic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psoriasiform</a:t>
            </a:r>
            <a:r>
              <a:rPr lang="en-US" sz="1800" dirty="0">
                <a:latin typeface="Times New Roman" pitchFamily="18" charset="0"/>
                <a:cs typeface="Times New Roman" pitchFamily="18" charset="0"/>
              </a:rPr>
              <a:t> lesions.</a:t>
            </a:r>
          </a:p>
          <a:p>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838200"/>
          </a:xfrm>
        </p:spPr>
        <p:txBody>
          <a:bodyPr/>
          <a:lstStyle/>
          <a:p>
            <a:r>
              <a:rPr lang="en-US" dirty="0" err="1"/>
              <a:t>Contd</a:t>
            </a:r>
            <a:r>
              <a:rPr lang="en-US"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a:buNone/>
            </a:pP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Reactivation herpes zoster (shingles) is seen in 10–20% of patients with HIV infection. This reactivation syndrome of </a:t>
            </a:r>
            <a:r>
              <a:rPr lang="en-US" sz="1800" dirty="0" err="1">
                <a:latin typeface="Times New Roman" pitchFamily="18" charset="0"/>
                <a:cs typeface="Times New Roman" pitchFamily="18" charset="0"/>
              </a:rPr>
              <a:t>varicella</a:t>
            </a:r>
            <a:r>
              <a:rPr lang="en-US" sz="1800" dirty="0">
                <a:latin typeface="Times New Roman" pitchFamily="18" charset="0"/>
                <a:cs typeface="Times New Roman" pitchFamily="18" charset="0"/>
              </a:rPr>
              <a:t>-zoster virus indicates a modest decline in immune function and may be the first indication of clinical immunodeficiency.</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Valacyclovir</a:t>
            </a:r>
            <a:r>
              <a:rPr lang="en-US" sz="1800" dirty="0">
                <a:latin typeface="Times New Roman" pitchFamily="18" charset="0"/>
                <a:cs typeface="Times New Roman" pitchFamily="18" charset="0"/>
              </a:rPr>
              <a:t>, acyclovir or </a:t>
            </a:r>
            <a:r>
              <a:rPr lang="en-US" sz="1800" dirty="0" err="1">
                <a:latin typeface="Times New Roman" pitchFamily="18" charset="0"/>
                <a:cs typeface="Times New Roman" pitchFamily="18" charset="0"/>
              </a:rPr>
              <a:t>famciclovir</a:t>
            </a:r>
            <a:r>
              <a:rPr lang="en-US" sz="1800" dirty="0">
                <a:latin typeface="Times New Roman" pitchFamily="18" charset="0"/>
                <a:cs typeface="Times New Roman" pitchFamily="18" charset="0"/>
              </a:rPr>
              <a:t> is the treatment of choice.</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Foscarnet</a:t>
            </a:r>
            <a:r>
              <a:rPr lang="en-US" sz="1800" dirty="0">
                <a:latin typeface="Times New Roman" pitchFamily="18" charset="0"/>
                <a:cs typeface="Times New Roman" pitchFamily="18" charset="0"/>
              </a:rPr>
              <a:t> may be of value in patients with acyclovir-resistant virus.</a:t>
            </a:r>
          </a:p>
          <a:p>
            <a:r>
              <a:rPr lang="en-US" sz="1800" dirty="0">
                <a:latin typeface="Times New Roman" pitchFamily="18" charset="0"/>
                <a:cs typeface="Times New Roman" pitchFamily="18" charset="0"/>
              </a:rPr>
              <a:t>Infection with herpes simplex virus in HIV-infected individuals is associated with recurrent </a:t>
            </a:r>
            <a:r>
              <a:rPr lang="en-US" sz="1800" dirty="0" err="1">
                <a:latin typeface="Times New Roman" pitchFamily="18" charset="0"/>
                <a:cs typeface="Times New Roman" pitchFamily="18" charset="0"/>
              </a:rPr>
              <a:t>orolabial</a:t>
            </a:r>
            <a:r>
              <a:rPr lang="en-US" sz="1800" dirty="0">
                <a:latin typeface="Times New Roman" pitchFamily="18" charset="0"/>
                <a:cs typeface="Times New Roman" pitchFamily="18" charset="0"/>
              </a:rPr>
              <a:t>, genital, and </a:t>
            </a:r>
            <a:r>
              <a:rPr lang="en-US" sz="1800" dirty="0" err="1">
                <a:latin typeface="Times New Roman" pitchFamily="18" charset="0"/>
                <a:cs typeface="Times New Roman" pitchFamily="18" charset="0"/>
              </a:rPr>
              <a:t>perianal</a:t>
            </a:r>
            <a:r>
              <a:rPr lang="en-US" sz="1800" dirty="0">
                <a:latin typeface="Times New Roman" pitchFamily="18" charset="0"/>
                <a:cs typeface="Times New Roman" pitchFamily="18" charset="0"/>
              </a:rPr>
              <a:t> lesions as part of recurrent reactivation syndromes </a:t>
            </a:r>
            <a:endParaRPr lang="en-US" sz="1800" b="1" dirty="0">
              <a:latin typeface="Times New Roman" pitchFamily="18" charset="0"/>
              <a:cs typeface="Times New Roman" pitchFamily="18" charset="0"/>
            </a:endParaRPr>
          </a:p>
          <a:p>
            <a:r>
              <a:rPr lang="en-US" sz="1800" b="1" dirty="0">
                <a:latin typeface="Times New Roman" pitchFamily="18" charset="0"/>
                <a:cs typeface="Times New Roman" pitchFamily="18" charset="0"/>
              </a:rPr>
              <a:t> As HIV disease </a:t>
            </a:r>
            <a:r>
              <a:rPr lang="en-US" sz="1800" dirty="0">
                <a:latin typeface="Times New Roman" pitchFamily="18" charset="0"/>
                <a:cs typeface="Times New Roman" pitchFamily="18" charset="0"/>
              </a:rPr>
              <a:t>progresses and the CD4+T cell count declines, these infections become More Frequent And severe.</a:t>
            </a:r>
          </a:p>
          <a:p>
            <a:r>
              <a:rPr lang="en-US" sz="1800" dirty="0">
                <a:latin typeface="Times New Roman" pitchFamily="18" charset="0"/>
                <a:cs typeface="Times New Roman" pitchFamily="18" charset="0"/>
              </a:rPr>
              <a:t>Lesions Often Appear as Beefy </a:t>
            </a:r>
            <a:r>
              <a:rPr lang="en-US" sz="1800" dirty="0" err="1">
                <a:latin typeface="Times New Roman" pitchFamily="18" charset="0"/>
                <a:cs typeface="Times New Roman" pitchFamily="18" charset="0"/>
              </a:rPr>
              <a:t>red,Are</a:t>
            </a:r>
            <a:r>
              <a:rPr lang="en-US" sz="1800" dirty="0">
                <a:latin typeface="Times New Roman" pitchFamily="18" charset="0"/>
                <a:cs typeface="Times New Roman" pitchFamily="18" charset="0"/>
              </a:rPr>
              <a:t> exquisitely painful, and have a tendency to occur high in the </a:t>
            </a:r>
            <a:r>
              <a:rPr lang="en-US" sz="1800" dirty="0" err="1">
                <a:latin typeface="Times New Roman" pitchFamily="18" charset="0"/>
                <a:cs typeface="Times New Roman" pitchFamily="18" charset="0"/>
              </a:rPr>
              <a:t>gluteal</a:t>
            </a:r>
            <a:r>
              <a:rPr lang="en-US" sz="1800" dirty="0">
                <a:latin typeface="Times New Roman" pitchFamily="18" charset="0"/>
                <a:cs typeface="Times New Roman" pitchFamily="18" charset="0"/>
              </a:rPr>
              <a:t> cleft </a:t>
            </a:r>
            <a:r>
              <a:rPr lang="en-US" sz="1800" dirty="0" err="1">
                <a:latin typeface="Times New Roman" pitchFamily="18" charset="0"/>
                <a:cs typeface="Times New Roman" pitchFamily="18" charset="0"/>
              </a:rPr>
              <a:t>Perirectal</a:t>
            </a:r>
            <a:r>
              <a:rPr lang="en-US" sz="1800" dirty="0">
                <a:latin typeface="Times New Roman" pitchFamily="18" charset="0"/>
                <a:cs typeface="Times New Roman" pitchFamily="18" charset="0"/>
              </a:rPr>
              <a:t> HSV may be associated with </a:t>
            </a:r>
            <a:r>
              <a:rPr lang="en-US" sz="1800" dirty="0" err="1">
                <a:latin typeface="Times New Roman" pitchFamily="18" charset="0"/>
                <a:cs typeface="Times New Roman" pitchFamily="18" charset="0"/>
              </a:rPr>
              <a:t>proctitis</a:t>
            </a:r>
            <a:r>
              <a:rPr lang="en-US" sz="1800" dirty="0">
                <a:latin typeface="Times New Roman" pitchFamily="18" charset="0"/>
                <a:cs typeface="Times New Roman" pitchFamily="18" charset="0"/>
              </a:rPr>
              <a:t> and Anal fissures</a:t>
            </a:r>
          </a:p>
          <a:p>
            <a:r>
              <a:rPr lang="en-US" sz="1800" dirty="0">
                <a:latin typeface="Times New Roman" pitchFamily="18" charset="0"/>
                <a:cs typeface="Times New Roman" pitchFamily="18" charset="0"/>
              </a:rPr>
              <a:t>HSV should be high in the differential diagnosis of any HIV-infected patient with a poorly healing, painful </a:t>
            </a:r>
            <a:r>
              <a:rPr lang="en-US" sz="1800" dirty="0" err="1">
                <a:latin typeface="Times New Roman" pitchFamily="18" charset="0"/>
                <a:cs typeface="Times New Roman" pitchFamily="18" charset="0"/>
              </a:rPr>
              <a:t>perirectal</a:t>
            </a:r>
            <a:r>
              <a:rPr lang="en-US" sz="1800" dirty="0">
                <a:latin typeface="Times New Roman" pitchFamily="18" charset="0"/>
                <a:cs typeface="Times New Roman" pitchFamily="18" charset="0"/>
              </a:rPr>
              <a:t> lesion.</a:t>
            </a: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838200"/>
          </a:xfrm>
        </p:spPr>
        <p:txBody>
          <a:bodyPr/>
          <a:lstStyle/>
          <a:p>
            <a:r>
              <a:rPr lang="en-US" dirty="0" err="1"/>
              <a:t>Contd</a:t>
            </a:r>
            <a:r>
              <a:rPr lang="en-US"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1800" dirty="0">
                <a:latin typeface="Times New Roman" pitchFamily="18" charset="0"/>
                <a:cs typeface="Times New Roman" pitchFamily="18" charset="0"/>
              </a:rPr>
              <a:t>The skin of patients with HIV infection is often a target organ for drug reactions </a:t>
            </a: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Although most skin reactions are mild and not necessarily an indication to discontinue therapy, patients may have particularly severe </a:t>
            </a:r>
            <a:r>
              <a:rPr lang="en-US" sz="1800" dirty="0" err="1">
                <a:latin typeface="Times New Roman" pitchFamily="18" charset="0"/>
                <a:cs typeface="Times New Roman" pitchFamily="18" charset="0"/>
              </a:rPr>
              <a:t>cutaneous</a:t>
            </a:r>
            <a:r>
              <a:rPr lang="en-US" sz="1800" dirty="0">
                <a:latin typeface="Times New Roman" pitchFamily="18" charset="0"/>
                <a:cs typeface="Times New Roman" pitchFamily="18" charset="0"/>
              </a:rPr>
              <a:t> reactions, including </a:t>
            </a:r>
            <a:r>
              <a:rPr lang="en-US" sz="1800" dirty="0" err="1">
                <a:latin typeface="Times New Roman" pitchFamily="18" charset="0"/>
                <a:cs typeface="Times New Roman" pitchFamily="18" charset="0"/>
              </a:rPr>
              <a:t>erythroderma</a:t>
            </a:r>
            <a:r>
              <a:rPr lang="en-US" sz="1800" dirty="0">
                <a:latin typeface="Times New Roman" pitchFamily="18" charset="0"/>
                <a:cs typeface="Times New Roman" pitchFamily="18" charset="0"/>
              </a:rPr>
              <a:t>, Stevens-Johnson syndrome, and toxic epidermal </a:t>
            </a:r>
            <a:r>
              <a:rPr lang="en-US" sz="1800" dirty="0" err="1">
                <a:latin typeface="Times New Roman" pitchFamily="18" charset="0"/>
                <a:cs typeface="Times New Roman" pitchFamily="18" charset="0"/>
              </a:rPr>
              <a:t>necrolysis</a:t>
            </a:r>
            <a:r>
              <a:rPr lang="en-US" sz="1800" dirty="0">
                <a:latin typeface="Times New Roman" pitchFamily="18" charset="0"/>
                <a:cs typeface="Times New Roman" pitchFamily="18" charset="0"/>
              </a:rPr>
              <a:t>, as a reaction to drugs—particularly sulfa drugs, </a:t>
            </a:r>
            <a:r>
              <a:rPr lang="en-US" sz="1800" dirty="0" err="1">
                <a:latin typeface="Times New Roman" pitchFamily="18" charset="0"/>
                <a:cs typeface="Times New Roman" pitchFamily="18" charset="0"/>
              </a:rPr>
              <a:t>nonnucleoside</a:t>
            </a:r>
            <a:r>
              <a:rPr lang="en-US" sz="1800" dirty="0">
                <a:latin typeface="Times New Roman" pitchFamily="18" charset="0"/>
                <a:cs typeface="Times New Roman" pitchFamily="18" charset="0"/>
              </a:rPr>
              <a:t> reverse transcriptase </a:t>
            </a:r>
            <a:r>
              <a:rPr lang="pt-BR" sz="1800" dirty="0">
                <a:latin typeface="Times New Roman" pitchFamily="18" charset="0"/>
                <a:cs typeface="Times New Roman" pitchFamily="18" charset="0"/>
              </a:rPr>
              <a:t>inhibitors, abacavir, amprenavir, darunavir, fosamprenavir, </a:t>
            </a:r>
            <a:r>
              <a:rPr lang="en-US" sz="1800" dirty="0">
                <a:latin typeface="Times New Roman" pitchFamily="18" charset="0"/>
                <a:cs typeface="Times New Roman" pitchFamily="18" charset="0"/>
              </a:rPr>
              <a:t>and </a:t>
            </a:r>
            <a:r>
              <a:rPr lang="en-US" sz="1800" dirty="0" err="1">
                <a:latin typeface="Times New Roman" pitchFamily="18" charset="0"/>
                <a:cs typeface="Times New Roman" pitchFamily="18" charset="0"/>
              </a:rPr>
              <a:t>tipranavir</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Similarly, patients with HIV infection are often quite photosensitive and burn easily following exposure to sunlight or as a side effect of radiation therapy</a:t>
            </a:r>
          </a:p>
          <a:p>
            <a:r>
              <a:rPr lang="en-US" sz="1800" dirty="0">
                <a:latin typeface="Times New Roman" pitchFamily="18" charset="0"/>
                <a:cs typeface="Times New Roman" pitchFamily="18" charset="0"/>
              </a:rPr>
              <a:t>HIV infection and its treatment may be accompanied by cosmetic changes of the skin that are not of great clinical importance but may be troubling to patients. Yellowing of the nails and straightening of the hair, particularly in African-American patients, have been reported as a consequence of HIV infection.</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Zidovudine</a:t>
            </a:r>
            <a:r>
              <a:rPr lang="en-US" sz="1800" dirty="0">
                <a:latin typeface="Times New Roman" pitchFamily="18" charset="0"/>
                <a:cs typeface="Times New Roman" pitchFamily="18" charset="0"/>
              </a:rPr>
              <a:t> therapy has been associated with elongation of the eyelashes and the development of a bluish discoloration to the nails, again more common in African-American patients.</a:t>
            </a:r>
          </a:p>
          <a:p>
            <a:r>
              <a:rPr lang="en-US" sz="1800" dirty="0">
                <a:latin typeface="Times New Roman" pitchFamily="18" charset="0"/>
                <a:cs typeface="Times New Roman" pitchFamily="18" charset="0"/>
              </a:rPr>
              <a:t>Therapy with </a:t>
            </a:r>
            <a:r>
              <a:rPr lang="en-US" sz="1800" dirty="0" err="1">
                <a:latin typeface="Times New Roman" pitchFamily="18" charset="0"/>
                <a:cs typeface="Times New Roman" pitchFamily="18" charset="0"/>
              </a:rPr>
              <a:t>clofazimine</a:t>
            </a:r>
            <a:r>
              <a:rPr lang="en-US" sz="1800" dirty="0">
                <a:latin typeface="Times New Roman" pitchFamily="18" charset="0"/>
                <a:cs typeface="Times New Roman" pitchFamily="18" charset="0"/>
              </a:rPr>
              <a:t> may cause a yellow-orange discoloration of the skin and urine.</a:t>
            </a:r>
          </a:p>
          <a:p>
            <a:endParaRPr lang="en-US" sz="18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914400"/>
          </a:xfrm>
        </p:spPr>
        <p:txBody>
          <a:bodyPr>
            <a:normAutofit/>
          </a:bodyPr>
          <a:lstStyle/>
          <a:p>
            <a:r>
              <a:rPr lang="en-US" dirty="0" err="1"/>
              <a:t>Contd</a:t>
            </a:r>
            <a:r>
              <a:rPr lang="en-US"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1800"/>
            <a:ext cx="9144000" cy="3048000"/>
          </a:xfrm>
        </p:spPr>
        <p:txBody>
          <a:bodyPr>
            <a:normAutofit fontScale="85000" lnSpcReduction="20000"/>
          </a:bodyPr>
          <a:lstStyle/>
          <a:p>
            <a:endParaRPr lang="en-US" dirty="0"/>
          </a:p>
          <a:p>
            <a:endParaRPr lang="en-US" dirty="0"/>
          </a:p>
          <a:p>
            <a:endParaRPr lang="en-US" dirty="0"/>
          </a:p>
          <a:p>
            <a:endParaRPr lang="en-US" dirty="0"/>
          </a:p>
          <a:p>
            <a:pPr algn="ctr"/>
            <a:endParaRPr lang="en-US" dirty="0"/>
          </a:p>
          <a:p>
            <a:pPr algn="ctr">
              <a:buNone/>
            </a:pPr>
            <a:endParaRPr lang="en-US" dirty="0"/>
          </a:p>
          <a:p>
            <a:pPr algn="ctr"/>
            <a:r>
              <a:rPr lang="en-US" dirty="0"/>
              <a:t>DR VINAY KUMAR,MEDICINE RESIDENT</a:t>
            </a:r>
          </a:p>
          <a:p>
            <a:pPr algn="ctr"/>
            <a:endParaRPr lang="en-US" dirty="0"/>
          </a:p>
          <a:p>
            <a:pPr algn="ctr"/>
            <a:r>
              <a:rPr lang="en-US" dirty="0"/>
              <a:t>DR PALAK DOSHI,MEDICINE RESIDENT</a:t>
            </a:r>
          </a:p>
        </p:txBody>
      </p:sp>
      <p:sp>
        <p:nvSpPr>
          <p:cNvPr id="2" name="Title 1"/>
          <p:cNvSpPr>
            <a:spLocks noGrp="1"/>
          </p:cNvSpPr>
          <p:nvPr>
            <p:ph type="title"/>
          </p:nvPr>
        </p:nvSpPr>
        <p:spPr>
          <a:xfrm>
            <a:off x="0" y="0"/>
            <a:ext cx="9144000" cy="1676400"/>
          </a:xfrm>
        </p:spPr>
        <p:txBody>
          <a:bodyPr>
            <a:normAutofit/>
          </a:bodyPr>
          <a:lstStyle/>
          <a:p>
            <a:pPr algn="ctr"/>
            <a:r>
              <a:rPr lang="en-US" dirty="0"/>
              <a:t>HIV/SYSTEMIC MANIFESTATIONS OF AIDS AND MANAGEMENT</a:t>
            </a:r>
          </a:p>
        </p:txBody>
      </p:sp>
      <p:pic>
        <p:nvPicPr>
          <p:cNvPr id="1026" name="Picture 2" descr="C:\Users\PRADEEP\Desktop\download.jpg"/>
          <p:cNvPicPr>
            <a:picLocks noChangeAspect="1" noChangeArrowheads="1"/>
          </p:cNvPicPr>
          <p:nvPr/>
        </p:nvPicPr>
        <p:blipFill>
          <a:blip r:embed="rId2" cstate="print"/>
          <a:srcRect/>
          <a:stretch>
            <a:fillRect/>
          </a:stretch>
        </p:blipFill>
        <p:spPr bwMode="auto">
          <a:xfrm>
            <a:off x="3629025" y="2214563"/>
            <a:ext cx="1885950" cy="242887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066800"/>
          <a:ext cx="9144000" cy="51054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1738009">
                <a:tc>
                  <a:txBody>
                    <a:bodyPr/>
                    <a:lstStyle/>
                    <a:p>
                      <a:r>
                        <a:rPr lang="en-US" sz="1800" dirty="0">
                          <a:latin typeface="Times New Roman" pitchFamily="18" charset="0"/>
                          <a:cs typeface="Times New Roman" pitchFamily="18" charset="0"/>
                        </a:rPr>
                        <a:t>Clinical staging</a:t>
                      </a:r>
                    </a:p>
                  </a:txBody>
                  <a:tcPr/>
                </a:tc>
                <a:tc>
                  <a:txBody>
                    <a:bodyPr/>
                    <a:lstStyle/>
                    <a:p>
                      <a:r>
                        <a:rPr lang="en-US" sz="1800" dirty="0">
                          <a:latin typeface="Times New Roman" pitchFamily="18" charset="0"/>
                          <a:cs typeface="Times New Roman" pitchFamily="18" charset="0"/>
                        </a:rPr>
                        <a:t>CD 4 cell count(cells/mm3)</a:t>
                      </a:r>
                    </a:p>
                  </a:txBody>
                  <a:tcPr/>
                </a:tc>
                <a:tc>
                  <a:txBody>
                    <a:bodyPr/>
                    <a:lstStyle/>
                    <a:p>
                      <a:r>
                        <a:rPr lang="en-US" sz="1800" dirty="0">
                          <a:latin typeface="Times New Roman" pitchFamily="18" charset="0"/>
                          <a:cs typeface="Times New Roman" pitchFamily="18" charset="0"/>
                        </a:rPr>
                        <a:t>Timing of ART in</a:t>
                      </a:r>
                      <a:r>
                        <a:rPr lang="en-US" sz="1800" baseline="0" dirty="0">
                          <a:latin typeface="Times New Roman" pitchFamily="18" charset="0"/>
                          <a:cs typeface="Times New Roman" pitchFamily="18" charset="0"/>
                        </a:rPr>
                        <a:t> relation to TB treatment</a:t>
                      </a:r>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txBody>
                  <a:tcPr/>
                </a:tc>
                <a:tc>
                  <a:txBody>
                    <a:bodyPr/>
                    <a:lstStyle/>
                    <a:p>
                      <a:r>
                        <a:rPr lang="en-US" sz="1800" dirty="0">
                          <a:latin typeface="Times New Roman" pitchFamily="18" charset="0"/>
                          <a:cs typeface="Times New Roman" pitchFamily="18" charset="0"/>
                        </a:rPr>
                        <a:t>ART</a:t>
                      </a:r>
                      <a:r>
                        <a:rPr lang="en-US" sz="1800" baseline="0" dirty="0">
                          <a:latin typeface="Times New Roman" pitchFamily="18" charset="0"/>
                          <a:cs typeface="Times New Roman" pitchFamily="18" charset="0"/>
                        </a:rPr>
                        <a:t> recommendations</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367391">
                <a:tc>
                  <a:txBody>
                    <a:bodyPr/>
                    <a:lstStyle/>
                    <a:p>
                      <a:r>
                        <a:rPr lang="en-US" sz="1800" dirty="0">
                          <a:latin typeface="Times New Roman" pitchFamily="18" charset="0"/>
                          <a:cs typeface="Times New Roman" pitchFamily="18" charset="0"/>
                        </a:rPr>
                        <a:t>Start ART irrespective of any clinical staging</a:t>
                      </a:r>
                    </a:p>
                  </a:txBody>
                  <a:tcPr/>
                </a:tc>
                <a:tc>
                  <a:txBody>
                    <a:bodyPr/>
                    <a:lstStyle/>
                    <a:p>
                      <a:r>
                        <a:rPr lang="en-US" sz="1800" dirty="0">
                          <a:latin typeface="Times New Roman" pitchFamily="18" charset="0"/>
                          <a:cs typeface="Times New Roman" pitchFamily="18" charset="0"/>
                        </a:rPr>
                        <a:t>CD4 count of any value</a:t>
                      </a:r>
                    </a:p>
                  </a:txBody>
                  <a:tcPr/>
                </a:tc>
                <a:tc>
                  <a:txBody>
                    <a:bodyPr/>
                    <a:lstStyle/>
                    <a:p>
                      <a:pPr>
                        <a:buFont typeface="Arial" pitchFamily="34" charset="0"/>
                        <a:buChar char="•"/>
                      </a:pPr>
                      <a:r>
                        <a:rPr lang="en-US" sz="1800" dirty="0">
                          <a:latin typeface="Times New Roman" pitchFamily="18" charset="0"/>
                          <a:cs typeface="Times New Roman" pitchFamily="18" charset="0"/>
                        </a:rPr>
                        <a:t>Start ATT first</a:t>
                      </a:r>
                    </a:p>
                    <a:p>
                      <a:pPr>
                        <a:buFont typeface="Arial" pitchFamily="34" charset="0"/>
                        <a:buChar char="•"/>
                      </a:pPr>
                      <a:endParaRPr lang="en-US" sz="1800" dirty="0">
                        <a:latin typeface="Times New Roman" pitchFamily="18" charset="0"/>
                        <a:cs typeface="Times New Roman" pitchFamily="18" charset="0"/>
                      </a:endParaRPr>
                    </a:p>
                    <a:p>
                      <a:pPr>
                        <a:buFont typeface="Arial" pitchFamily="34" charset="0"/>
                        <a:buChar char="•"/>
                      </a:pPr>
                      <a:r>
                        <a:rPr lang="en-US" sz="1800" dirty="0">
                          <a:latin typeface="Times New Roman" pitchFamily="18" charset="0"/>
                          <a:cs typeface="Times New Roman" pitchFamily="18" charset="0"/>
                        </a:rPr>
                        <a:t>Start</a:t>
                      </a:r>
                      <a:r>
                        <a:rPr lang="en-US" sz="1800" baseline="0" dirty="0">
                          <a:latin typeface="Times New Roman" pitchFamily="18" charset="0"/>
                          <a:cs typeface="Times New Roman" pitchFamily="18" charset="0"/>
                        </a:rPr>
                        <a:t> ART as soon as TB treatment is tolerated (between 2 weeks and 2 months)</a:t>
                      </a:r>
                      <a:endParaRPr lang="en-US" sz="1800" dirty="0">
                        <a:latin typeface="Times New Roman" pitchFamily="18" charset="0"/>
                        <a:cs typeface="Times New Roman" pitchFamily="18" charset="0"/>
                      </a:endParaRPr>
                    </a:p>
                  </a:txBody>
                  <a:tcPr/>
                </a:tc>
                <a:tc>
                  <a:txBody>
                    <a:bodyPr/>
                    <a:lstStyle/>
                    <a:p>
                      <a:pPr>
                        <a:buFont typeface="Arial" pitchFamily="34" charset="0"/>
                        <a:buChar char="•"/>
                      </a:pPr>
                      <a:r>
                        <a:rPr lang="en-US" sz="1800" dirty="0">
                          <a:latin typeface="Times New Roman" pitchFamily="18" charset="0"/>
                          <a:cs typeface="Times New Roman" pitchFamily="18" charset="0"/>
                        </a:rPr>
                        <a:t>Start ART regimen TLE for patients not on</a:t>
                      </a:r>
                      <a:r>
                        <a:rPr lang="en-US" sz="1800" baseline="0" dirty="0">
                          <a:latin typeface="Times New Roman" pitchFamily="18" charset="0"/>
                          <a:cs typeface="Times New Roman" pitchFamily="18" charset="0"/>
                        </a:rPr>
                        <a:t> ART</a:t>
                      </a:r>
                    </a:p>
                    <a:p>
                      <a:endParaRPr lang="en-US" sz="1800" baseline="0" dirty="0">
                        <a:latin typeface="Times New Roman" pitchFamily="18" charset="0"/>
                        <a:cs typeface="Times New Roman" pitchFamily="18" charset="0"/>
                      </a:endParaRPr>
                    </a:p>
                    <a:p>
                      <a:pPr>
                        <a:buFont typeface="Arial" pitchFamily="34" charset="0"/>
                        <a:buChar char="•"/>
                      </a:pPr>
                      <a:r>
                        <a:rPr lang="en-US" sz="1800" baseline="0" dirty="0">
                          <a:latin typeface="Times New Roman" pitchFamily="18" charset="0"/>
                          <a:cs typeface="Times New Roman" pitchFamily="18" charset="0"/>
                        </a:rPr>
                        <a:t>For patients already on 1</a:t>
                      </a:r>
                      <a:r>
                        <a:rPr lang="en-US" sz="1800" baseline="30000" dirty="0">
                          <a:latin typeface="Times New Roman" pitchFamily="18" charset="0"/>
                          <a:cs typeface="Times New Roman" pitchFamily="18" charset="0"/>
                        </a:rPr>
                        <a:t>st</a:t>
                      </a:r>
                      <a:r>
                        <a:rPr lang="en-US" sz="1800" baseline="0" dirty="0">
                          <a:latin typeface="Times New Roman" pitchFamily="18" charset="0"/>
                          <a:cs typeface="Times New Roman" pitchFamily="18" charset="0"/>
                        </a:rPr>
                        <a:t> line ART (ZLN) shift to ZLE and continue ZLE even after ATT is stopped.</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
        <p:nvSpPr>
          <p:cNvPr id="3" name="Title 2"/>
          <p:cNvSpPr>
            <a:spLocks noGrp="1"/>
          </p:cNvSpPr>
          <p:nvPr>
            <p:ph type="title"/>
          </p:nvPr>
        </p:nvSpPr>
        <p:spPr>
          <a:xfrm>
            <a:off x="0" y="0"/>
            <a:ext cx="9144000" cy="1219200"/>
          </a:xfrm>
        </p:spPr>
        <p:txBody>
          <a:bodyPr>
            <a:normAutofit/>
          </a:bodyPr>
          <a:lstStyle/>
          <a:p>
            <a:r>
              <a:rPr lang="en-US" sz="2400" dirty="0"/>
              <a:t>Treatment guidelines of TB in HIV/AIDS: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715000"/>
          </a:xfrm>
        </p:spPr>
        <p:txBody>
          <a:bodyPr>
            <a:normAutofit/>
          </a:bodyPr>
          <a:lstStyle/>
          <a:p>
            <a:pPr>
              <a:lnSpc>
                <a:spcPct val="150000"/>
              </a:lnSpc>
            </a:pPr>
            <a:r>
              <a:rPr lang="en-US" sz="1800" dirty="0">
                <a:latin typeface="Times New Roman" pitchFamily="18" charset="0"/>
                <a:cs typeface="Times New Roman" pitchFamily="18" charset="0"/>
              </a:rPr>
              <a:t>In the absence of ART,TB therapy alone does not significantly increase the CD4 cell count. Nor does it significantly decrease the HIV viral load.</a:t>
            </a:r>
          </a:p>
          <a:p>
            <a:pPr>
              <a:lnSpc>
                <a:spcPct val="150000"/>
              </a:lnSpc>
            </a:pPr>
            <a:r>
              <a:rPr lang="en-US" sz="1800" dirty="0">
                <a:latin typeface="Times New Roman" pitchFamily="18" charset="0"/>
                <a:cs typeface="Times New Roman" pitchFamily="18" charset="0"/>
              </a:rPr>
              <a:t>Thus, CD4 counts measured during active TB are likely to reflect the actual level of immune suppression</a:t>
            </a:r>
          </a:p>
          <a:p>
            <a:pPr>
              <a:lnSpc>
                <a:spcPct val="150000"/>
              </a:lnSpc>
            </a:pPr>
            <a:endParaRPr lang="en-US" sz="1800" dirty="0">
              <a:latin typeface="Times New Roman" pitchFamily="18" charset="0"/>
              <a:cs typeface="Times New Roman" pitchFamily="18" charset="0"/>
            </a:endParaRPr>
          </a:p>
          <a:p>
            <a:pPr>
              <a:lnSpc>
                <a:spcPct val="150000"/>
              </a:lnSpc>
            </a:pPr>
            <a:r>
              <a:rPr lang="en-US" sz="1800" dirty="0">
                <a:latin typeface="Times New Roman" pitchFamily="18" charset="0"/>
                <a:cs typeface="Times New Roman" pitchFamily="18" charset="0"/>
              </a:rPr>
              <a:t>The use of HAART in patients with TB can lead to sustained reduction in the HIV viral load</a:t>
            </a:r>
          </a:p>
          <a:p>
            <a:pPr>
              <a:lnSpc>
                <a:spcPct val="150000"/>
              </a:lnSpc>
            </a:pPr>
            <a:r>
              <a:rPr lang="en-US" sz="1800" dirty="0">
                <a:latin typeface="Times New Roman" pitchFamily="18" charset="0"/>
                <a:cs typeface="Times New Roman" pitchFamily="18" charset="0"/>
              </a:rPr>
              <a:t>It can also facilitate immunological reconstitution and decrease AIDS-defining illness and mortality</a:t>
            </a:r>
          </a:p>
          <a:p>
            <a:pPr>
              <a:lnSpc>
                <a:spcPct val="150000"/>
              </a:lnSpc>
            </a:pPr>
            <a:r>
              <a:rPr lang="en-US" sz="1800" dirty="0">
                <a:latin typeface="Times New Roman" pitchFamily="18" charset="0"/>
                <a:cs typeface="Times New Roman" pitchFamily="18" charset="0"/>
              </a:rPr>
              <a:t>This benefit is seen across different ranges of CD4 counts.  </a:t>
            </a:r>
          </a:p>
        </p:txBody>
      </p:sp>
      <p:sp>
        <p:nvSpPr>
          <p:cNvPr id="3" name="Title 2"/>
          <p:cNvSpPr>
            <a:spLocks noGrp="1"/>
          </p:cNvSpPr>
          <p:nvPr>
            <p:ph type="title"/>
          </p:nvPr>
        </p:nvSpPr>
        <p:spPr>
          <a:xfrm>
            <a:off x="0" y="0"/>
            <a:ext cx="9144000" cy="914400"/>
          </a:xfrm>
        </p:spPr>
        <p:txBody>
          <a:bodyPr>
            <a:normAutofit/>
          </a:bodyPr>
          <a:lstStyle/>
          <a:p>
            <a:r>
              <a:rPr lang="en-US" sz="2400" dirty="0"/>
              <a:t>Rationale for </a:t>
            </a:r>
            <a:r>
              <a:rPr lang="en-US" sz="2400" dirty="0" err="1"/>
              <a:t>ARTrecommendation</a:t>
            </a:r>
            <a:r>
              <a:rPr lang="en-US" sz="2400" dirty="0"/>
              <a:t> during TB treatment: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endParaRPr lang="en-US" dirty="0"/>
          </a:p>
          <a:p>
            <a:pPr>
              <a:lnSpc>
                <a:spcPct val="150000"/>
              </a:lnSpc>
            </a:pPr>
            <a:r>
              <a:rPr lang="en-US" sz="2000" dirty="0">
                <a:latin typeface="Times New Roman" pitchFamily="18" charset="0"/>
                <a:cs typeface="Times New Roman" pitchFamily="18" charset="0"/>
              </a:rPr>
              <a:t>Contents</a:t>
            </a:r>
          </a:p>
          <a:p>
            <a:pPr>
              <a:lnSpc>
                <a:spcPct val="150000"/>
              </a:lnSpc>
              <a:buNone/>
            </a:pPr>
            <a:r>
              <a:rPr lang="en-US" sz="2000" dirty="0">
                <a:latin typeface="Times New Roman" pitchFamily="18" charset="0"/>
                <a:cs typeface="Times New Roman" pitchFamily="18" charset="0"/>
              </a:rPr>
              <a:t>		Hematological Manifestations.</a:t>
            </a:r>
          </a:p>
          <a:p>
            <a:pPr>
              <a:lnSpc>
                <a:spcPct val="150000"/>
              </a:lnSpc>
              <a:buNone/>
            </a:pPr>
            <a:r>
              <a:rPr lang="en-US" sz="2000" dirty="0">
                <a:latin typeface="Times New Roman" pitchFamily="18" charset="0"/>
                <a:cs typeface="Times New Roman" pitchFamily="18" charset="0"/>
              </a:rPr>
              <a:t>		BM Manifestations.</a:t>
            </a:r>
          </a:p>
          <a:p>
            <a:pPr>
              <a:lnSpc>
                <a:spcPct val="150000"/>
              </a:lnSpc>
              <a:buNone/>
            </a:pPr>
            <a:r>
              <a:rPr lang="en-US" sz="2000" dirty="0">
                <a:latin typeface="Times New Roman" pitchFamily="18" charset="0"/>
                <a:cs typeface="Times New Roman" pitchFamily="18" charset="0"/>
              </a:rPr>
              <a:t>		HIV associated lymphomas.</a:t>
            </a:r>
          </a:p>
        </p:txBody>
      </p:sp>
      <p:sp>
        <p:nvSpPr>
          <p:cNvPr id="2" name="Title 1"/>
          <p:cNvSpPr>
            <a:spLocks noGrp="1"/>
          </p:cNvSpPr>
          <p:nvPr>
            <p:ph type="title"/>
          </p:nvPr>
        </p:nvSpPr>
        <p:spPr>
          <a:xfrm>
            <a:off x="0" y="0"/>
            <a:ext cx="9144000" cy="838200"/>
          </a:xfrm>
        </p:spPr>
        <p:txBody>
          <a:bodyPr>
            <a:normAutofit/>
          </a:bodyPr>
          <a:lstStyle/>
          <a:p>
            <a:pPr algn="l"/>
            <a:r>
              <a:rPr lang="en-US" sz="3200" u="sng" dirty="0"/>
              <a:t>Hematological manifestations: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a:buNone/>
            </a:pPr>
            <a:endParaRPr lang="en-US" sz="2000" dirty="0"/>
          </a:p>
          <a:p>
            <a:r>
              <a:rPr lang="en-US" sz="2000" dirty="0" err="1">
                <a:latin typeface="Times New Roman" pitchFamily="18" charset="0"/>
                <a:cs typeface="Times New Roman" pitchFamily="18" charset="0"/>
              </a:rPr>
              <a:t>Cytopenias</a:t>
            </a:r>
            <a:endParaRPr lang="en-US"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lvl="1"/>
            <a:r>
              <a:rPr lang="en-US" sz="2000" dirty="0" err="1">
                <a:latin typeface="Times New Roman" pitchFamily="18" charset="0"/>
                <a:cs typeface="Times New Roman" pitchFamily="18" charset="0"/>
              </a:rPr>
              <a:t>Anaemia</a:t>
            </a:r>
            <a:endParaRPr lang="en-US" sz="2000" dirty="0">
              <a:latin typeface="Times New Roman" pitchFamily="18" charset="0"/>
              <a:cs typeface="Times New Roman" pitchFamily="18" charset="0"/>
            </a:endParaRPr>
          </a:p>
          <a:p>
            <a:pPr lvl="1"/>
            <a:endParaRPr lang="en-US" sz="2000" dirty="0">
              <a:latin typeface="Times New Roman" pitchFamily="18" charset="0"/>
              <a:cs typeface="Times New Roman" pitchFamily="18" charset="0"/>
            </a:endParaRPr>
          </a:p>
          <a:p>
            <a:pPr lvl="1"/>
            <a:r>
              <a:rPr lang="en-US" sz="2000" dirty="0" err="1">
                <a:latin typeface="Times New Roman" pitchFamily="18" charset="0"/>
                <a:cs typeface="Times New Roman" pitchFamily="18" charset="0"/>
              </a:rPr>
              <a:t>Neutropenia</a:t>
            </a:r>
            <a:endParaRPr lang="en-US" sz="2000" dirty="0">
              <a:latin typeface="Times New Roman" pitchFamily="18" charset="0"/>
              <a:cs typeface="Times New Roman" pitchFamily="18" charset="0"/>
            </a:endParaRPr>
          </a:p>
          <a:p>
            <a:pPr lvl="1"/>
            <a:endParaRPr lang="en-US" sz="2000" dirty="0">
              <a:latin typeface="Times New Roman" pitchFamily="18" charset="0"/>
              <a:cs typeface="Times New Roman" pitchFamily="18" charset="0"/>
            </a:endParaRPr>
          </a:p>
          <a:p>
            <a:pPr lvl="1"/>
            <a:r>
              <a:rPr lang="en-US" sz="2000" dirty="0">
                <a:latin typeface="Times New Roman" pitchFamily="18" charset="0"/>
                <a:cs typeface="Times New Roman" pitchFamily="18" charset="0"/>
              </a:rPr>
              <a:t>Thrombocytopenia</a:t>
            </a: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Thrombotic thrombocytopenic </a:t>
            </a:r>
            <a:r>
              <a:rPr lang="en-US" sz="2000" dirty="0" err="1">
                <a:latin typeface="Times New Roman" pitchFamily="18" charset="0"/>
                <a:cs typeface="Times New Roman" pitchFamily="18" charset="0"/>
              </a:rPr>
              <a:t>purpura</a:t>
            </a:r>
            <a:r>
              <a:rPr lang="en-US" sz="2000" dirty="0">
                <a:latin typeface="Times New Roman" pitchFamily="18" charset="0"/>
                <a:cs typeface="Times New Roman" pitchFamily="18" charset="0"/>
              </a:rPr>
              <a:t>.</a:t>
            </a:r>
          </a:p>
          <a:p>
            <a:pPr>
              <a:buNone/>
            </a:pP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Coagulopathies</a:t>
            </a:r>
            <a:r>
              <a:rPr lang="en-US" sz="2000" dirty="0">
                <a:latin typeface="Times New Roman" pitchFamily="18" charset="0"/>
                <a:cs typeface="Times New Roman" pitchFamily="18" charset="0"/>
              </a:rPr>
              <a:t> and coagulation disorders</a:t>
            </a:r>
          </a:p>
        </p:txBody>
      </p:sp>
      <p:sp>
        <p:nvSpPr>
          <p:cNvPr id="2" name="Title 1"/>
          <p:cNvSpPr>
            <a:spLocks noGrp="1"/>
          </p:cNvSpPr>
          <p:nvPr>
            <p:ph type="title"/>
          </p:nvPr>
        </p:nvSpPr>
        <p:spPr>
          <a:xfrm>
            <a:off x="0" y="0"/>
            <a:ext cx="9144000" cy="990600"/>
          </a:xfrm>
        </p:spPr>
        <p:txBody>
          <a:bodyPr/>
          <a:lstStyle/>
          <a:p>
            <a:r>
              <a:rPr lang="en-US" dirty="0"/>
              <a:t>Hematological  Manifestations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943600"/>
          </a:xfrm>
        </p:spPr>
        <p:txBody>
          <a:bodyPr>
            <a:normAutofit lnSpcReduction="10000"/>
          </a:bodyPr>
          <a:lstStyle/>
          <a:p>
            <a:pPr>
              <a:lnSpc>
                <a:spcPct val="110000"/>
              </a:lnSpc>
            </a:pPr>
            <a:r>
              <a:rPr lang="en-US" sz="2000" dirty="0">
                <a:latin typeface="Times New Roman" pitchFamily="18" charset="0"/>
                <a:cs typeface="Times New Roman" pitchFamily="18" charset="0"/>
              </a:rPr>
              <a:t>Most common hematological manifestation .</a:t>
            </a:r>
          </a:p>
          <a:p>
            <a:pPr>
              <a:lnSpc>
                <a:spcPct val="110000"/>
              </a:lnSpc>
            </a:pPr>
            <a:r>
              <a:rPr lang="en-US" sz="2000" dirty="0">
                <a:latin typeface="Times New Roman" pitchFamily="18" charset="0"/>
                <a:cs typeface="Times New Roman" pitchFamily="18" charset="0"/>
              </a:rPr>
              <a:t>Persists throughout the course of illness.</a:t>
            </a:r>
          </a:p>
          <a:p>
            <a:pPr>
              <a:lnSpc>
                <a:spcPct val="110000"/>
              </a:lnSpc>
            </a:pPr>
            <a:r>
              <a:rPr lang="en-US" sz="2000" dirty="0">
                <a:latin typeface="Times New Roman" pitchFamily="18" charset="0"/>
                <a:cs typeface="Times New Roman" pitchFamily="18" charset="0"/>
              </a:rPr>
              <a:t>ART can cause improvement in </a:t>
            </a:r>
            <a:r>
              <a:rPr lang="en-US" sz="2000" dirty="0" err="1">
                <a:latin typeface="Times New Roman" pitchFamily="18" charset="0"/>
                <a:cs typeface="Times New Roman" pitchFamily="18" charset="0"/>
              </a:rPr>
              <a:t>Hb</a:t>
            </a:r>
            <a:r>
              <a:rPr lang="en-US" sz="2000" dirty="0">
                <a:latin typeface="Times New Roman" pitchFamily="18" charset="0"/>
                <a:cs typeface="Times New Roman" pitchFamily="18" charset="0"/>
              </a:rPr>
              <a:t> levels</a:t>
            </a:r>
          </a:p>
          <a:p>
            <a:pPr>
              <a:lnSpc>
                <a:spcPct val="110000"/>
              </a:lnSpc>
            </a:pPr>
            <a:r>
              <a:rPr lang="en-US" sz="2000" dirty="0">
                <a:latin typeface="Times New Roman" pitchFamily="18" charset="0"/>
                <a:cs typeface="Times New Roman" pitchFamily="18" charset="0"/>
              </a:rPr>
              <a:t>Increased risk of disease progression.</a:t>
            </a:r>
          </a:p>
          <a:p>
            <a:pPr>
              <a:lnSpc>
                <a:spcPct val="110000"/>
              </a:lnSpc>
            </a:pPr>
            <a:r>
              <a:rPr lang="en-US" sz="2000" dirty="0">
                <a:latin typeface="Times New Roman" pitchFamily="18" charset="0"/>
                <a:cs typeface="Times New Roman" pitchFamily="18" charset="0"/>
              </a:rPr>
              <a:t>Shorter survival.</a:t>
            </a:r>
          </a:p>
          <a:p>
            <a:pPr>
              <a:lnSpc>
                <a:spcPct val="110000"/>
              </a:lnSpc>
            </a:pPr>
            <a:r>
              <a:rPr lang="en-US" sz="2000" dirty="0">
                <a:latin typeface="Times New Roman" pitchFamily="18" charset="0"/>
                <a:cs typeface="Times New Roman" pitchFamily="18" charset="0"/>
              </a:rPr>
              <a:t>Decreased quality of life.</a:t>
            </a:r>
          </a:p>
          <a:p>
            <a:pPr>
              <a:lnSpc>
                <a:spcPct val="110000"/>
              </a:lnSpc>
              <a:buNone/>
            </a:pPr>
            <a:endParaRPr lang="en-US" sz="2000" dirty="0">
              <a:latin typeface="Times New Roman" pitchFamily="18" charset="0"/>
              <a:cs typeface="Times New Roman" pitchFamily="18" charset="0"/>
            </a:endParaRPr>
          </a:p>
          <a:p>
            <a:pPr>
              <a:lnSpc>
                <a:spcPct val="110000"/>
              </a:lnSpc>
              <a:buNone/>
            </a:pPr>
            <a:r>
              <a:rPr lang="en-US" sz="2000" b="1" u="sng" dirty="0" err="1">
                <a:latin typeface="Times New Roman" pitchFamily="18" charset="0"/>
                <a:cs typeface="Times New Roman" pitchFamily="18" charset="0"/>
              </a:rPr>
              <a:t>Etio</a:t>
            </a:r>
            <a:r>
              <a:rPr lang="en-US" sz="2000" b="1" u="sng" dirty="0">
                <a:latin typeface="Times New Roman" pitchFamily="18" charset="0"/>
                <a:cs typeface="Times New Roman" pitchFamily="18" charset="0"/>
              </a:rPr>
              <a:t>-pathogenesis:</a:t>
            </a:r>
          </a:p>
          <a:p>
            <a:pPr>
              <a:lnSpc>
                <a:spcPct val="110000"/>
              </a:lnSpc>
            </a:pPr>
            <a:r>
              <a:rPr lang="en-US" sz="2000" dirty="0">
                <a:latin typeface="Times New Roman" pitchFamily="18" charset="0"/>
                <a:cs typeface="Times New Roman" pitchFamily="18" charset="0"/>
              </a:rPr>
              <a:t>HIV induced effect on bone marrow.</a:t>
            </a:r>
          </a:p>
          <a:p>
            <a:pPr lvl="1">
              <a:lnSpc>
                <a:spcPct val="110000"/>
              </a:lnSpc>
            </a:pPr>
            <a:r>
              <a:rPr lang="en-US" sz="2000" dirty="0">
                <a:latin typeface="Times New Roman" pitchFamily="18" charset="0"/>
                <a:cs typeface="Times New Roman" pitchFamily="18" charset="0"/>
              </a:rPr>
              <a:t>Ineffective </a:t>
            </a:r>
            <a:r>
              <a:rPr lang="en-US" sz="2000" dirty="0" err="1">
                <a:latin typeface="Times New Roman" pitchFamily="18" charset="0"/>
                <a:cs typeface="Times New Roman" pitchFamily="18" charset="0"/>
              </a:rPr>
              <a:t>erythropoesis</a:t>
            </a:r>
            <a:r>
              <a:rPr lang="en-US" sz="2000" dirty="0">
                <a:latin typeface="Times New Roman" pitchFamily="18" charset="0"/>
                <a:cs typeface="Times New Roman" pitchFamily="18" charset="0"/>
              </a:rPr>
              <a:t>.</a:t>
            </a:r>
          </a:p>
          <a:p>
            <a:pPr lvl="1">
              <a:lnSpc>
                <a:spcPct val="110000"/>
              </a:lnSpc>
            </a:pPr>
            <a:r>
              <a:rPr lang="en-US" sz="2000" dirty="0">
                <a:latin typeface="Times New Roman" pitchFamily="18" charset="0"/>
                <a:cs typeface="Times New Roman" pitchFamily="18" charset="0"/>
              </a:rPr>
              <a:t>Infection of progenitor cells.</a:t>
            </a:r>
          </a:p>
          <a:p>
            <a:pPr lvl="1">
              <a:lnSpc>
                <a:spcPct val="110000"/>
              </a:lnSpc>
            </a:pPr>
            <a:r>
              <a:rPr lang="en-US" sz="2000" dirty="0">
                <a:latin typeface="Times New Roman" pitchFamily="18" charset="0"/>
                <a:cs typeface="Times New Roman" pitchFamily="18" charset="0"/>
              </a:rPr>
              <a:t>Negative effect on EPO.</a:t>
            </a:r>
          </a:p>
          <a:p>
            <a:pPr>
              <a:lnSpc>
                <a:spcPct val="110000"/>
              </a:lnSpc>
            </a:pPr>
            <a:r>
              <a:rPr lang="en-US" sz="2000" dirty="0">
                <a:latin typeface="Times New Roman" pitchFamily="18" charset="0"/>
                <a:cs typeface="Times New Roman" pitchFamily="18" charset="0"/>
              </a:rPr>
              <a:t>Nutritional deficiency.</a:t>
            </a:r>
          </a:p>
          <a:p>
            <a:pPr lvl="1">
              <a:lnSpc>
                <a:spcPct val="110000"/>
              </a:lnSpc>
            </a:pPr>
            <a:r>
              <a:rPr lang="en-US" sz="2000" dirty="0">
                <a:latin typeface="Times New Roman" pitchFamily="18" charset="0"/>
                <a:cs typeface="Times New Roman" pitchFamily="18" charset="0"/>
              </a:rPr>
              <a:t>Fe, B12, </a:t>
            </a:r>
            <a:r>
              <a:rPr lang="en-US" sz="2000" dirty="0" err="1">
                <a:latin typeface="Times New Roman" pitchFamily="18" charset="0"/>
                <a:cs typeface="Times New Roman" pitchFamily="18" charset="0"/>
              </a:rPr>
              <a:t>Folate</a:t>
            </a:r>
            <a:r>
              <a:rPr lang="en-US" sz="2000" dirty="0">
                <a:latin typeface="Times New Roman" pitchFamily="18" charset="0"/>
                <a:cs typeface="Times New Roman" pitchFamily="18" charset="0"/>
              </a:rPr>
              <a:t>.</a:t>
            </a:r>
          </a:p>
          <a:p>
            <a:pPr>
              <a:lnSpc>
                <a:spcPct val="110000"/>
              </a:lnSpc>
            </a:pPr>
            <a:r>
              <a:rPr lang="en-US" sz="2000" dirty="0">
                <a:latin typeface="Times New Roman" pitchFamily="18" charset="0"/>
                <a:cs typeface="Times New Roman" pitchFamily="18" charset="0"/>
              </a:rPr>
              <a:t>Infiltration of BM- infections or tumors.</a:t>
            </a:r>
          </a:p>
          <a:p>
            <a:pPr>
              <a:lnSpc>
                <a:spcPct val="110000"/>
              </a:lnSpc>
            </a:pPr>
            <a:r>
              <a:rPr lang="en-US" sz="2000" dirty="0">
                <a:latin typeface="Times New Roman" pitchFamily="18" charset="0"/>
                <a:cs typeface="Times New Roman" pitchFamily="18" charset="0"/>
              </a:rPr>
              <a:t>Medications.</a:t>
            </a:r>
          </a:p>
        </p:txBody>
      </p:sp>
      <p:sp>
        <p:nvSpPr>
          <p:cNvPr id="3" name="Title 2"/>
          <p:cNvSpPr>
            <a:spLocks noGrp="1"/>
          </p:cNvSpPr>
          <p:nvPr>
            <p:ph type="title"/>
          </p:nvPr>
        </p:nvSpPr>
        <p:spPr>
          <a:xfrm>
            <a:off x="0" y="0"/>
            <a:ext cx="9144000" cy="990600"/>
          </a:xfrm>
        </p:spPr>
        <p:txBody>
          <a:bodyPr/>
          <a:lstStyle/>
          <a:p>
            <a:r>
              <a:rPr lang="en-US" dirty="0" err="1"/>
              <a:t>Anaemia</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867400"/>
          </a:xfrm>
        </p:spPr>
        <p:txBody>
          <a:bodyPr>
            <a:normAutofit/>
          </a:bodyPr>
          <a:lstStyle/>
          <a:p>
            <a:pPr>
              <a:buNone/>
            </a:pPr>
            <a:endParaRPr lang="en-US" dirty="0"/>
          </a:p>
          <a:p>
            <a:r>
              <a:rPr lang="en-US" sz="2000" dirty="0">
                <a:latin typeface="Times New Roman" pitchFamily="18" charset="0"/>
                <a:cs typeface="Times New Roman" pitchFamily="18" charset="0"/>
              </a:rPr>
              <a:t>Hemolytic </a:t>
            </a:r>
            <a:r>
              <a:rPr lang="en-US" sz="2000" dirty="0" err="1">
                <a:latin typeface="Times New Roman" pitchFamily="18" charset="0"/>
                <a:cs typeface="Times New Roman" pitchFamily="18" charset="0"/>
              </a:rPr>
              <a:t>anaemia</a:t>
            </a:r>
            <a:r>
              <a:rPr lang="en-US" sz="2000" dirty="0">
                <a:latin typeface="Times New Roman" pitchFamily="18" charset="0"/>
                <a:cs typeface="Times New Roman" pitchFamily="18" charset="0"/>
              </a:rPr>
              <a:t>.</a:t>
            </a:r>
          </a:p>
          <a:p>
            <a:pPr lvl="1"/>
            <a:r>
              <a:rPr lang="en-US" sz="2000" dirty="0">
                <a:latin typeface="Times New Roman" pitchFamily="18" charset="0"/>
                <a:cs typeface="Times New Roman" pitchFamily="18" charset="0"/>
              </a:rPr>
              <a:t>Intrinsic red cell defect</a:t>
            </a:r>
          </a:p>
          <a:p>
            <a:pPr lvl="1"/>
            <a:r>
              <a:rPr lang="en-US" sz="2000" dirty="0">
                <a:latin typeface="Times New Roman" pitchFamily="18" charset="0"/>
                <a:cs typeface="Times New Roman" pitchFamily="18" charset="0"/>
              </a:rPr>
              <a:t>Extrinsic red cell defect    DCT positive</a:t>
            </a:r>
          </a:p>
          <a:p>
            <a:pPr lvl="2"/>
            <a:r>
              <a:rPr lang="en-US" sz="2000" dirty="0">
                <a:latin typeface="Times New Roman" pitchFamily="18" charset="0"/>
                <a:cs typeface="Times New Roman" pitchFamily="18" charset="0"/>
              </a:rPr>
              <a:t>Both warm and cold AIHA.</a:t>
            </a:r>
          </a:p>
          <a:p>
            <a:pPr lvl="2"/>
            <a:r>
              <a:rPr lang="en-US" sz="2000" dirty="0">
                <a:latin typeface="Times New Roman" pitchFamily="18" charset="0"/>
                <a:cs typeface="Times New Roman" pitchFamily="18" charset="0"/>
              </a:rPr>
              <a:t>Increased risk of </a:t>
            </a:r>
            <a:r>
              <a:rPr lang="en-US" sz="2000" dirty="0" err="1">
                <a:latin typeface="Times New Roman" pitchFamily="18" charset="0"/>
                <a:cs typeface="Times New Roman" pitchFamily="18" charset="0"/>
              </a:rPr>
              <a:t>thromboembolism</a:t>
            </a:r>
            <a:r>
              <a:rPr lang="en-US" sz="2000" dirty="0">
                <a:latin typeface="Times New Roman" pitchFamily="18" charset="0"/>
                <a:cs typeface="Times New Roman" pitchFamily="18" charset="0"/>
              </a:rPr>
              <a:t>.</a:t>
            </a:r>
          </a:p>
          <a:p>
            <a:pPr lvl="2"/>
            <a:r>
              <a:rPr lang="en-US" sz="2000" dirty="0">
                <a:latin typeface="Times New Roman" pitchFamily="18" charset="0"/>
                <a:cs typeface="Times New Roman" pitchFamily="18" charset="0"/>
              </a:rPr>
              <a:t>Thrombocytopenia and fragmented cells in PBS.</a:t>
            </a:r>
          </a:p>
          <a:p>
            <a:pPr lvl="2">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Bleeding.</a:t>
            </a:r>
          </a:p>
          <a:p>
            <a:pPr lvl="1"/>
            <a:r>
              <a:rPr lang="en-US" sz="2000" dirty="0">
                <a:latin typeface="Times New Roman" pitchFamily="18" charset="0"/>
                <a:cs typeface="Times New Roman" pitchFamily="18" charset="0"/>
              </a:rPr>
              <a:t>GI bleeding due to CMV, NHLs and </a:t>
            </a:r>
            <a:r>
              <a:rPr lang="en-US" sz="2000" dirty="0" err="1">
                <a:latin typeface="Times New Roman" pitchFamily="18" charset="0"/>
                <a:cs typeface="Times New Roman" pitchFamily="18" charset="0"/>
              </a:rPr>
              <a:t>kaposi</a:t>
            </a:r>
            <a:r>
              <a:rPr lang="en-US" sz="2000" dirty="0">
                <a:latin typeface="Times New Roman" pitchFamily="18" charset="0"/>
                <a:cs typeface="Times New Roman" pitchFamily="18" charset="0"/>
              </a:rPr>
              <a:t>.</a:t>
            </a:r>
          </a:p>
        </p:txBody>
      </p:sp>
      <p:sp>
        <p:nvSpPr>
          <p:cNvPr id="3" name="Title 2"/>
          <p:cNvSpPr>
            <a:spLocks noGrp="1"/>
          </p:cNvSpPr>
          <p:nvPr>
            <p:ph type="title"/>
          </p:nvPr>
        </p:nvSpPr>
        <p:spPr>
          <a:xfrm>
            <a:off x="0" y="0"/>
            <a:ext cx="9144000" cy="1066800"/>
          </a:xfrm>
        </p:spPr>
        <p:txBody>
          <a:bodyPr/>
          <a:lstStyle/>
          <a:p>
            <a:r>
              <a:rPr lang="en-US" dirty="0" err="1"/>
              <a:t>Etiopathogenesis</a:t>
            </a:r>
            <a:r>
              <a:rPr lang="en-US" dirty="0"/>
              <a:t>   (</a:t>
            </a:r>
            <a:r>
              <a:rPr lang="en-US" dirty="0" err="1"/>
              <a:t>contd</a:t>
            </a:r>
            <a:r>
              <a:rPr lang="en-US"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lnSpcReduction="10000"/>
          </a:bodyPr>
          <a:lstStyle/>
          <a:p>
            <a:pPr>
              <a:lnSpc>
                <a:spcPct val="150000"/>
              </a:lnSpc>
            </a:pPr>
            <a:r>
              <a:rPr lang="en-US" sz="2400" dirty="0">
                <a:latin typeface="Times New Roman" pitchFamily="18" charset="0"/>
                <a:cs typeface="Times New Roman" pitchFamily="18" charset="0"/>
              </a:rPr>
              <a:t>Respiratory system</a:t>
            </a:r>
          </a:p>
          <a:p>
            <a:pPr>
              <a:lnSpc>
                <a:spcPct val="150000"/>
              </a:lnSpc>
            </a:pPr>
            <a:r>
              <a:rPr lang="en-US" sz="2400" dirty="0" err="1">
                <a:latin typeface="Times New Roman" pitchFamily="18" charset="0"/>
                <a:cs typeface="Times New Roman" pitchFamily="18" charset="0"/>
              </a:rPr>
              <a:t>Cardiovasular</a:t>
            </a:r>
            <a:r>
              <a:rPr lang="en-US" sz="2400" dirty="0">
                <a:latin typeface="Times New Roman" pitchFamily="18" charset="0"/>
                <a:cs typeface="Times New Roman" pitchFamily="18" charset="0"/>
              </a:rPr>
              <a:t> system</a:t>
            </a:r>
          </a:p>
          <a:p>
            <a:pPr>
              <a:lnSpc>
                <a:spcPct val="150000"/>
              </a:lnSpc>
            </a:pPr>
            <a:r>
              <a:rPr lang="en-US" sz="2400" dirty="0">
                <a:latin typeface="Times New Roman" pitchFamily="18" charset="0"/>
                <a:cs typeface="Times New Roman" pitchFamily="18" charset="0"/>
              </a:rPr>
              <a:t>Hematological system</a:t>
            </a:r>
          </a:p>
          <a:p>
            <a:pPr>
              <a:lnSpc>
                <a:spcPct val="150000"/>
              </a:lnSpc>
            </a:pPr>
            <a:r>
              <a:rPr lang="en-US" sz="2400" dirty="0">
                <a:latin typeface="Times New Roman" pitchFamily="18" charset="0"/>
                <a:cs typeface="Times New Roman" pitchFamily="18" charset="0"/>
              </a:rPr>
              <a:t>Renal involvement</a:t>
            </a:r>
          </a:p>
          <a:p>
            <a:pPr>
              <a:lnSpc>
                <a:spcPct val="150000"/>
              </a:lnSpc>
            </a:pPr>
            <a:r>
              <a:rPr lang="en-US" sz="2400" dirty="0">
                <a:latin typeface="Times New Roman" pitchFamily="18" charset="0"/>
                <a:cs typeface="Times New Roman" pitchFamily="18" charset="0"/>
              </a:rPr>
              <a:t>GI and </a:t>
            </a:r>
            <a:r>
              <a:rPr lang="en-US" sz="2400" dirty="0" err="1">
                <a:latin typeface="Times New Roman" pitchFamily="18" charset="0"/>
                <a:cs typeface="Times New Roman" pitchFamily="18" charset="0"/>
              </a:rPr>
              <a:t>hepatobiliary</a:t>
            </a:r>
            <a:r>
              <a:rPr lang="en-US" sz="2400" dirty="0">
                <a:latin typeface="Times New Roman" pitchFamily="18" charset="0"/>
                <a:cs typeface="Times New Roman" pitchFamily="18" charset="0"/>
              </a:rPr>
              <a:t> system</a:t>
            </a:r>
          </a:p>
          <a:p>
            <a:pPr>
              <a:lnSpc>
                <a:spcPct val="150000"/>
              </a:lnSpc>
            </a:pPr>
            <a:r>
              <a:rPr lang="en-US" sz="2400" dirty="0">
                <a:latin typeface="Times New Roman" pitchFamily="18" charset="0"/>
                <a:cs typeface="Times New Roman" pitchFamily="18" charset="0"/>
              </a:rPr>
              <a:t>Neurological system</a:t>
            </a:r>
          </a:p>
          <a:p>
            <a:pPr>
              <a:lnSpc>
                <a:spcPct val="150000"/>
              </a:lnSpc>
            </a:pPr>
            <a:r>
              <a:rPr lang="en-US" sz="2400" dirty="0">
                <a:latin typeface="Times New Roman" pitchFamily="18" charset="0"/>
                <a:cs typeface="Times New Roman" pitchFamily="18" charset="0"/>
              </a:rPr>
              <a:t>Immunology and </a:t>
            </a:r>
            <a:r>
              <a:rPr lang="en-US" sz="2400" dirty="0" err="1">
                <a:latin typeface="Times New Roman" pitchFamily="18" charset="0"/>
                <a:cs typeface="Times New Roman" pitchFamily="18" charset="0"/>
              </a:rPr>
              <a:t>rheumatological</a:t>
            </a:r>
            <a:r>
              <a:rPr lang="en-US" sz="2400" dirty="0">
                <a:latin typeface="Times New Roman" pitchFamily="18" charset="0"/>
                <a:cs typeface="Times New Roman" pitchFamily="18" charset="0"/>
              </a:rPr>
              <a:t> involvement</a:t>
            </a:r>
          </a:p>
          <a:p>
            <a:pPr>
              <a:lnSpc>
                <a:spcPct val="150000"/>
              </a:lnSpc>
            </a:pPr>
            <a:r>
              <a:rPr lang="en-US" sz="2400" dirty="0">
                <a:latin typeface="Times New Roman" pitchFamily="18" charset="0"/>
                <a:cs typeface="Times New Roman" pitchFamily="18" charset="0"/>
              </a:rPr>
              <a:t>Ocular Manifestations</a:t>
            </a:r>
          </a:p>
          <a:p>
            <a:pPr>
              <a:lnSpc>
                <a:spcPct val="150000"/>
              </a:lnSpc>
            </a:pPr>
            <a:r>
              <a:rPr lang="en-US" sz="2400" dirty="0">
                <a:latin typeface="Times New Roman" pitchFamily="18" charset="0"/>
                <a:cs typeface="Times New Roman" pitchFamily="18" charset="0"/>
              </a:rPr>
              <a:t>Skin involvement</a:t>
            </a:r>
          </a:p>
          <a:p>
            <a:pPr>
              <a:lnSpc>
                <a:spcPct val="150000"/>
              </a:lnSpc>
            </a:pPr>
            <a:r>
              <a:rPr lang="en-US" sz="2400" dirty="0" err="1">
                <a:latin typeface="Times New Roman" pitchFamily="18" charset="0"/>
                <a:cs typeface="Times New Roman" pitchFamily="18" charset="0"/>
              </a:rPr>
              <a:t>Endocrinological</a:t>
            </a:r>
            <a:r>
              <a:rPr lang="en-US" sz="2400" dirty="0">
                <a:latin typeface="Times New Roman" pitchFamily="18" charset="0"/>
                <a:cs typeface="Times New Roman" pitchFamily="18" charset="0"/>
              </a:rPr>
              <a:t> involvement</a:t>
            </a:r>
          </a:p>
          <a:p>
            <a:endParaRPr lang="en-US" dirty="0"/>
          </a:p>
        </p:txBody>
      </p:sp>
      <p:sp>
        <p:nvSpPr>
          <p:cNvPr id="2" name="Title 1"/>
          <p:cNvSpPr>
            <a:spLocks noGrp="1"/>
          </p:cNvSpPr>
          <p:nvPr>
            <p:ph type="title"/>
          </p:nvPr>
        </p:nvSpPr>
        <p:spPr>
          <a:xfrm>
            <a:off x="0" y="0"/>
            <a:ext cx="9144000" cy="914400"/>
          </a:xfrm>
        </p:spPr>
        <p:txBody>
          <a:bodyPr/>
          <a:lstStyle/>
          <a:p>
            <a:pPr algn="l"/>
            <a:r>
              <a:rPr lang="en-US" u="sng" dirty="0"/>
              <a:t>Systemic manifestations of AIDS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9144000" cy="5791200"/>
          </a:xfrm>
        </p:spPr>
        <p:txBody>
          <a:bodyPr>
            <a:normAutofit/>
          </a:bodyPr>
          <a:lstStyle/>
          <a:p>
            <a:pPr>
              <a:lnSpc>
                <a:spcPct val="150000"/>
              </a:lnSpc>
            </a:pPr>
            <a:r>
              <a:rPr lang="en-US" sz="1800" dirty="0">
                <a:latin typeface="Times New Roman" pitchFamily="18" charset="0"/>
                <a:cs typeface="Times New Roman" pitchFamily="18" charset="0"/>
              </a:rPr>
              <a:t>PBS</a:t>
            </a:r>
          </a:p>
          <a:p>
            <a:pPr lvl="1">
              <a:lnSpc>
                <a:spcPct val="150000"/>
              </a:lnSpc>
            </a:pPr>
            <a:r>
              <a:rPr lang="en-US" sz="1800" dirty="0" err="1">
                <a:latin typeface="Times New Roman" pitchFamily="18" charset="0"/>
                <a:cs typeface="Times New Roman" pitchFamily="18" charset="0"/>
              </a:rPr>
              <a:t>Macrocytosis</a:t>
            </a:r>
            <a:r>
              <a:rPr lang="en-US" sz="1800" dirty="0">
                <a:latin typeface="Times New Roman" pitchFamily="18" charset="0"/>
                <a:cs typeface="Times New Roman" pitchFamily="18" charset="0"/>
              </a:rPr>
              <a:t> due to AZT.</a:t>
            </a:r>
          </a:p>
          <a:p>
            <a:pPr lvl="1">
              <a:lnSpc>
                <a:spcPct val="150000"/>
              </a:lnSpc>
            </a:pPr>
            <a:r>
              <a:rPr lang="en-US" sz="1800" dirty="0" err="1">
                <a:latin typeface="Times New Roman" pitchFamily="18" charset="0"/>
                <a:cs typeface="Times New Roman" pitchFamily="18" charset="0"/>
              </a:rPr>
              <a:t>Normocytic</a:t>
            </a:r>
            <a:r>
              <a:rPr lang="en-US" sz="1800" dirty="0">
                <a:latin typeface="Times New Roman" pitchFamily="18" charset="0"/>
                <a:cs typeface="Times New Roman" pitchFamily="18" charset="0"/>
              </a:rPr>
              <a:t> due to HIV infection.</a:t>
            </a:r>
          </a:p>
          <a:p>
            <a:pPr lvl="1">
              <a:lnSpc>
                <a:spcPct val="150000"/>
              </a:lnSpc>
            </a:pPr>
            <a:r>
              <a:rPr lang="en-US" sz="1800" dirty="0" err="1">
                <a:latin typeface="Times New Roman" pitchFamily="18" charset="0"/>
                <a:cs typeface="Times New Roman" pitchFamily="18" charset="0"/>
              </a:rPr>
              <a:t>Schistocytes</a:t>
            </a:r>
            <a:r>
              <a:rPr lang="en-US" sz="1800" dirty="0">
                <a:latin typeface="Times New Roman" pitchFamily="18" charset="0"/>
                <a:cs typeface="Times New Roman" pitchFamily="18" charset="0"/>
              </a:rPr>
              <a:t> .</a:t>
            </a:r>
          </a:p>
          <a:p>
            <a:pPr>
              <a:lnSpc>
                <a:spcPct val="150000"/>
              </a:lnSpc>
            </a:pPr>
            <a:r>
              <a:rPr lang="en-US" sz="1800" dirty="0">
                <a:latin typeface="Times New Roman" pitchFamily="18" charset="0"/>
                <a:cs typeface="Times New Roman" pitchFamily="18" charset="0"/>
              </a:rPr>
              <a:t>Iron indices</a:t>
            </a:r>
          </a:p>
          <a:p>
            <a:pPr lvl="1">
              <a:lnSpc>
                <a:spcPct val="150000"/>
              </a:lnSpc>
            </a:pPr>
            <a:r>
              <a:rPr lang="en-US" sz="1800" dirty="0">
                <a:latin typeface="Times New Roman" pitchFamily="18" charset="0"/>
                <a:cs typeface="Times New Roman" pitchFamily="18" charset="0"/>
              </a:rPr>
              <a:t>Low serum iron and </a:t>
            </a:r>
            <a:r>
              <a:rPr lang="en-US" sz="1800" dirty="0" err="1">
                <a:latin typeface="Times New Roman" pitchFamily="18" charset="0"/>
                <a:cs typeface="Times New Roman" pitchFamily="18" charset="0"/>
              </a:rPr>
              <a:t>transferrin</a:t>
            </a:r>
            <a:r>
              <a:rPr lang="en-US" sz="1800" dirty="0">
                <a:latin typeface="Times New Roman" pitchFamily="18" charset="0"/>
                <a:cs typeface="Times New Roman" pitchFamily="18" charset="0"/>
              </a:rPr>
              <a:t> and high serum </a:t>
            </a:r>
            <a:r>
              <a:rPr lang="en-US" sz="1800" dirty="0" err="1">
                <a:latin typeface="Times New Roman" pitchFamily="18" charset="0"/>
                <a:cs typeface="Times New Roman" pitchFamily="18" charset="0"/>
              </a:rPr>
              <a:t>ferritin</a:t>
            </a:r>
            <a:r>
              <a:rPr lang="en-US" sz="1800" dirty="0">
                <a:latin typeface="Times New Roman" pitchFamily="18" charset="0"/>
                <a:cs typeface="Times New Roman" pitchFamily="18" charset="0"/>
              </a:rPr>
              <a:t>.</a:t>
            </a:r>
          </a:p>
          <a:p>
            <a:pPr lvl="1">
              <a:lnSpc>
                <a:spcPct val="150000"/>
              </a:lnSpc>
            </a:pPr>
            <a:r>
              <a:rPr lang="en-US" sz="1800" dirty="0">
                <a:latin typeface="Times New Roman" pitchFamily="18" charset="0"/>
                <a:cs typeface="Times New Roman" pitchFamily="18" charset="0"/>
              </a:rPr>
              <a:t>BM iron increased</a:t>
            </a:r>
          </a:p>
          <a:p>
            <a:pPr>
              <a:lnSpc>
                <a:spcPct val="150000"/>
              </a:lnSpc>
            </a:pPr>
            <a:r>
              <a:rPr lang="en-US" sz="1800" dirty="0">
                <a:latin typeface="Times New Roman" pitchFamily="18" charset="0"/>
                <a:cs typeface="Times New Roman" pitchFamily="18" charset="0"/>
              </a:rPr>
              <a:t>B12 levels low.</a:t>
            </a:r>
          </a:p>
          <a:p>
            <a:pPr>
              <a:lnSpc>
                <a:spcPct val="150000"/>
              </a:lnSpc>
            </a:pPr>
            <a:r>
              <a:rPr lang="en-US" sz="1800" dirty="0" err="1">
                <a:latin typeface="Times New Roman" pitchFamily="18" charset="0"/>
                <a:cs typeface="Times New Roman" pitchFamily="18" charset="0"/>
              </a:rPr>
              <a:t>Folate</a:t>
            </a:r>
            <a:r>
              <a:rPr lang="en-US" sz="1800" dirty="0">
                <a:latin typeface="Times New Roman" pitchFamily="18" charset="0"/>
                <a:cs typeface="Times New Roman" pitchFamily="18" charset="0"/>
              </a:rPr>
              <a:t> levels are normal.</a:t>
            </a:r>
          </a:p>
          <a:p>
            <a:pPr>
              <a:lnSpc>
                <a:spcPct val="150000"/>
              </a:lnSpc>
            </a:pPr>
            <a:r>
              <a:rPr lang="en-US" sz="1800" dirty="0">
                <a:latin typeface="Times New Roman" pitchFamily="18" charset="0"/>
                <a:cs typeface="Times New Roman" pitchFamily="18" charset="0"/>
              </a:rPr>
              <a:t>EPO levels are</a:t>
            </a:r>
          </a:p>
          <a:p>
            <a:pPr lvl="1">
              <a:lnSpc>
                <a:spcPct val="150000"/>
              </a:lnSpc>
            </a:pPr>
            <a:r>
              <a:rPr lang="en-US" sz="1800" dirty="0">
                <a:latin typeface="Times New Roman" pitchFamily="18" charset="0"/>
                <a:cs typeface="Times New Roman" pitchFamily="18" charset="0"/>
              </a:rPr>
              <a:t>Low due to post-translational events.</a:t>
            </a:r>
          </a:p>
          <a:p>
            <a:pPr lvl="1">
              <a:lnSpc>
                <a:spcPct val="150000"/>
              </a:lnSpc>
            </a:pPr>
            <a:r>
              <a:rPr lang="en-US" sz="1800" dirty="0">
                <a:latin typeface="Times New Roman" pitchFamily="18" charset="0"/>
                <a:cs typeface="Times New Roman" pitchFamily="18" charset="0"/>
              </a:rPr>
              <a:t>High in patients with </a:t>
            </a:r>
            <a:r>
              <a:rPr lang="en-US" sz="1800" dirty="0" err="1">
                <a:latin typeface="Times New Roman" pitchFamily="18" charset="0"/>
                <a:cs typeface="Times New Roman" pitchFamily="18" charset="0"/>
              </a:rPr>
              <a:t>zidovudine</a:t>
            </a:r>
            <a:r>
              <a:rPr lang="en-US" sz="1800" dirty="0">
                <a:latin typeface="Times New Roman" pitchFamily="18" charset="0"/>
                <a:cs typeface="Times New Roman" pitchFamily="18" charset="0"/>
              </a:rPr>
              <a:t> associated </a:t>
            </a:r>
            <a:r>
              <a:rPr lang="en-US" sz="1800" dirty="0" err="1">
                <a:latin typeface="Times New Roman" pitchFamily="18" charset="0"/>
                <a:cs typeface="Times New Roman" pitchFamily="18" charset="0"/>
              </a:rPr>
              <a:t>anaemia</a:t>
            </a:r>
            <a:r>
              <a:rPr lang="en-US" sz="1800" dirty="0">
                <a:latin typeface="Times New Roman" pitchFamily="18" charset="0"/>
                <a:cs typeface="Times New Roman" pitchFamily="18" charset="0"/>
              </a:rPr>
              <a:t>.</a:t>
            </a:r>
          </a:p>
        </p:txBody>
      </p:sp>
      <p:sp>
        <p:nvSpPr>
          <p:cNvPr id="3" name="Title 2"/>
          <p:cNvSpPr>
            <a:spLocks noGrp="1"/>
          </p:cNvSpPr>
          <p:nvPr>
            <p:ph type="title"/>
          </p:nvPr>
        </p:nvSpPr>
        <p:spPr>
          <a:xfrm>
            <a:off x="0" y="0"/>
            <a:ext cx="9144000" cy="1066800"/>
          </a:xfrm>
        </p:spPr>
        <p:txBody>
          <a:bodyPr/>
          <a:lstStyle/>
          <a:p>
            <a:r>
              <a:rPr lang="en-US" dirty="0"/>
              <a:t>Lab investigations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943600"/>
          </a:xfrm>
        </p:spPr>
        <p:txBody>
          <a:bodyPr>
            <a:normAutofit/>
          </a:bodyPr>
          <a:lstStyle/>
          <a:p>
            <a:r>
              <a:rPr lang="en-US" sz="2000" dirty="0" err="1">
                <a:latin typeface="Times New Roman" pitchFamily="18" charset="0"/>
                <a:cs typeface="Times New Roman" pitchFamily="18" charset="0"/>
              </a:rPr>
              <a:t>Lymphopenia</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neutropenia</a:t>
            </a:r>
            <a:r>
              <a:rPr lang="en-US" sz="2000" dirty="0">
                <a:latin typeface="Times New Roman" pitchFamily="18" charset="0"/>
                <a:cs typeface="Times New Roman" pitchFamily="18" charset="0"/>
              </a:rPr>
              <a:t> are common.</a:t>
            </a:r>
          </a:p>
          <a:p>
            <a:r>
              <a:rPr lang="en-US" sz="2000" dirty="0">
                <a:latin typeface="Times New Roman" pitchFamily="18" charset="0"/>
                <a:cs typeface="Times New Roman" pitchFamily="18" charset="0"/>
              </a:rPr>
              <a:t>Impaired </a:t>
            </a:r>
            <a:r>
              <a:rPr lang="en-US" sz="2000" dirty="0" err="1">
                <a:latin typeface="Times New Roman" pitchFamily="18" charset="0"/>
                <a:cs typeface="Times New Roman" pitchFamily="18" charset="0"/>
              </a:rPr>
              <a:t>granulopoesis</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Neutropenia</a:t>
            </a:r>
            <a:r>
              <a:rPr lang="en-US" sz="2000" dirty="0">
                <a:latin typeface="Times New Roman" pitchFamily="18" charset="0"/>
                <a:cs typeface="Times New Roman" pitchFamily="18" charset="0"/>
              </a:rPr>
              <a:t> due to drugs</a:t>
            </a:r>
          </a:p>
          <a:p>
            <a:pPr lvl="1"/>
            <a:r>
              <a:rPr lang="en-US" sz="2000" dirty="0" err="1">
                <a:latin typeface="Times New Roman" pitchFamily="18" charset="0"/>
                <a:cs typeface="Times New Roman" pitchFamily="18" charset="0"/>
              </a:rPr>
              <a:t>Pentamidine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gancyclovir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zidovudine</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Autoimmune destruction.</a:t>
            </a:r>
          </a:p>
          <a:p>
            <a:r>
              <a:rPr lang="en-US" sz="2000" dirty="0">
                <a:latin typeface="Times New Roman" pitchFamily="18" charset="0"/>
                <a:cs typeface="Times New Roman" pitchFamily="18" charset="0"/>
              </a:rPr>
              <a:t>PBS</a:t>
            </a:r>
          </a:p>
          <a:p>
            <a:pPr lvl="1"/>
            <a:r>
              <a:rPr lang="en-US" sz="2000" dirty="0" err="1">
                <a:latin typeface="Times New Roman" pitchFamily="18" charset="0"/>
                <a:cs typeface="Times New Roman" pitchFamily="18" charset="0"/>
              </a:rPr>
              <a:t>hypopigmentation</a:t>
            </a:r>
            <a:r>
              <a:rPr lang="en-US" sz="2000" dirty="0">
                <a:latin typeface="Times New Roman" pitchFamily="18" charset="0"/>
                <a:cs typeface="Times New Roman" pitchFamily="18" charset="0"/>
              </a:rPr>
              <a:t>, shift to left, pseudo-</a:t>
            </a:r>
            <a:r>
              <a:rPr lang="en-US" sz="2000" dirty="0" err="1">
                <a:latin typeface="Times New Roman" pitchFamily="18" charset="0"/>
                <a:cs typeface="Times New Roman" pitchFamily="18" charset="0"/>
              </a:rPr>
              <a:t>pelger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huet</a:t>
            </a:r>
            <a:r>
              <a:rPr lang="en-US" sz="2000" dirty="0">
                <a:latin typeface="Times New Roman" pitchFamily="18" charset="0"/>
                <a:cs typeface="Times New Roman" pitchFamily="18" charset="0"/>
              </a:rPr>
              <a:t>  cells and other dysplastic changes.</a:t>
            </a:r>
          </a:p>
          <a:p>
            <a:r>
              <a:rPr lang="en-US" sz="2000" dirty="0" err="1">
                <a:latin typeface="Times New Roman" pitchFamily="18" charset="0"/>
                <a:cs typeface="Times New Roman" pitchFamily="18" charset="0"/>
              </a:rPr>
              <a:t>Neutrophil</a:t>
            </a:r>
            <a:r>
              <a:rPr lang="en-US" sz="2000" dirty="0">
                <a:latin typeface="Times New Roman" pitchFamily="18" charset="0"/>
                <a:cs typeface="Times New Roman" pitchFamily="18" charset="0"/>
              </a:rPr>
              <a:t> function abnormalities.</a:t>
            </a:r>
          </a:p>
        </p:txBody>
      </p:sp>
      <p:sp>
        <p:nvSpPr>
          <p:cNvPr id="3" name="Title 2"/>
          <p:cNvSpPr>
            <a:spLocks noGrp="1"/>
          </p:cNvSpPr>
          <p:nvPr>
            <p:ph type="title"/>
          </p:nvPr>
        </p:nvSpPr>
        <p:spPr>
          <a:xfrm>
            <a:off x="0" y="0"/>
            <a:ext cx="9144000" cy="990600"/>
          </a:xfrm>
        </p:spPr>
        <p:txBody>
          <a:bodyPr/>
          <a:lstStyle/>
          <a:p>
            <a:r>
              <a:rPr lang="en-US" dirty="0"/>
              <a:t>leucopenia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9144000" cy="5791200"/>
          </a:xfrm>
        </p:spPr>
        <p:txBody>
          <a:bodyPr>
            <a:normAutofit/>
          </a:bodyPr>
          <a:lstStyle/>
          <a:p>
            <a:r>
              <a:rPr lang="en-US" sz="2000" dirty="0">
                <a:latin typeface="Times New Roman" pitchFamily="18" charset="0"/>
                <a:cs typeface="Times New Roman" pitchFamily="18" charset="0"/>
              </a:rPr>
              <a:t>&lt;100,000/mm3.</a:t>
            </a:r>
          </a:p>
          <a:p>
            <a:r>
              <a:rPr lang="en-US" sz="2000" dirty="0">
                <a:latin typeface="Times New Roman" pitchFamily="18" charset="0"/>
                <a:cs typeface="Times New Roman" pitchFamily="18" charset="0"/>
              </a:rPr>
              <a:t>3-8% of HIV positive and 30-45% of AIDS.</a:t>
            </a:r>
          </a:p>
          <a:p>
            <a:r>
              <a:rPr lang="en-US" sz="2000" dirty="0">
                <a:latin typeface="Times New Roman" pitchFamily="18" charset="0"/>
                <a:cs typeface="Times New Roman" pitchFamily="18" charset="0"/>
              </a:rPr>
              <a:t>Neither a prognostic indicator nor a sign for progression.</a:t>
            </a:r>
          </a:p>
          <a:p>
            <a:r>
              <a:rPr lang="en-US" sz="2000" dirty="0">
                <a:latin typeface="Times New Roman" pitchFamily="18" charset="0"/>
                <a:cs typeface="Times New Roman" pitchFamily="18" charset="0"/>
              </a:rPr>
              <a:t>Can be seen in any stage of disease.</a:t>
            </a:r>
          </a:p>
          <a:p>
            <a:r>
              <a:rPr lang="en-US" sz="2000" dirty="0">
                <a:latin typeface="Times New Roman" pitchFamily="18" charset="0"/>
                <a:cs typeface="Times New Roman" pitchFamily="18" charset="0"/>
              </a:rPr>
              <a:t>Rarely significant bleeding problem.</a:t>
            </a:r>
          </a:p>
          <a:p>
            <a:r>
              <a:rPr lang="en-US" sz="2000" dirty="0">
                <a:latin typeface="Times New Roman" pitchFamily="18" charset="0"/>
                <a:cs typeface="Times New Roman" pitchFamily="18" charset="0"/>
              </a:rPr>
              <a:t>Responds to ART.</a:t>
            </a:r>
          </a:p>
          <a:p>
            <a:pPr>
              <a:buNone/>
            </a:pPr>
            <a:r>
              <a:rPr lang="en-US" sz="2400" b="1" u="sng" dirty="0" err="1">
                <a:latin typeface="Times New Roman" pitchFamily="18" charset="0"/>
                <a:cs typeface="Times New Roman" pitchFamily="18" charset="0"/>
              </a:rPr>
              <a:t>Etiopathogenesis</a:t>
            </a:r>
            <a:endParaRPr lang="en-US" sz="2400" b="1" u="sng" dirty="0">
              <a:latin typeface="Times New Roman" pitchFamily="18" charset="0"/>
              <a:cs typeface="Times New Roman" pitchFamily="18" charset="0"/>
            </a:endParaRPr>
          </a:p>
          <a:p>
            <a:r>
              <a:rPr lang="en-US" sz="2000" dirty="0">
                <a:latin typeface="Times New Roman" pitchFamily="18" charset="0"/>
                <a:cs typeface="Times New Roman" pitchFamily="18" charset="0"/>
              </a:rPr>
              <a:t>Platelet destruction in early course.</a:t>
            </a:r>
          </a:p>
          <a:p>
            <a:r>
              <a:rPr lang="en-US" sz="2000" dirty="0">
                <a:latin typeface="Times New Roman" pitchFamily="18" charset="0"/>
                <a:cs typeface="Times New Roman" pitchFamily="18" charset="0"/>
              </a:rPr>
              <a:t>Reduced production in later course.</a:t>
            </a:r>
          </a:p>
          <a:p>
            <a:r>
              <a:rPr lang="en-US" sz="2000" dirty="0">
                <a:latin typeface="Times New Roman" pitchFamily="18" charset="0"/>
                <a:cs typeface="Times New Roman" pitchFamily="18" charset="0"/>
              </a:rPr>
              <a:t>Causes-</a:t>
            </a:r>
          </a:p>
          <a:p>
            <a:pPr lvl="1"/>
            <a:r>
              <a:rPr lang="en-US" sz="1600" dirty="0">
                <a:latin typeface="Times New Roman" pitchFamily="18" charset="0"/>
                <a:cs typeface="Times New Roman" pitchFamily="18" charset="0"/>
              </a:rPr>
              <a:t>Chronic ITP-megakaryocytic .</a:t>
            </a:r>
          </a:p>
          <a:p>
            <a:pPr lvl="2"/>
            <a:r>
              <a:rPr lang="en-US" sz="1400" dirty="0">
                <a:latin typeface="Times New Roman" pitchFamily="18" charset="0"/>
                <a:cs typeface="Times New Roman" pitchFamily="18" charset="0"/>
              </a:rPr>
              <a:t>Elevated platelet associated antibodies. </a:t>
            </a:r>
            <a:r>
              <a:rPr lang="en-US" sz="1400" dirty="0" err="1">
                <a:latin typeface="Times New Roman" pitchFamily="18" charset="0"/>
                <a:cs typeface="Times New Roman" pitchFamily="18" charset="0"/>
              </a:rPr>
              <a:t>GpIIIa</a:t>
            </a:r>
            <a:endParaRPr lang="en-US" sz="1400" dirty="0">
              <a:latin typeface="Times New Roman" pitchFamily="18" charset="0"/>
              <a:cs typeface="Times New Roman" pitchFamily="18" charset="0"/>
            </a:endParaRPr>
          </a:p>
          <a:p>
            <a:pPr lvl="2"/>
            <a:r>
              <a:rPr lang="en-US" sz="1400" dirty="0">
                <a:latin typeface="Times New Roman" pitchFamily="18" charset="0"/>
                <a:cs typeface="Times New Roman" pitchFamily="18" charset="0"/>
              </a:rPr>
              <a:t>Cross reactivity between anti-HIV and platelet antigens.</a:t>
            </a:r>
          </a:p>
          <a:p>
            <a:pPr lvl="1"/>
            <a:r>
              <a:rPr lang="en-US" sz="1600" dirty="0">
                <a:latin typeface="Times New Roman" pitchFamily="18" charset="0"/>
                <a:cs typeface="Times New Roman" pitchFamily="18" charset="0"/>
              </a:rPr>
              <a:t>Impaired </a:t>
            </a:r>
            <a:r>
              <a:rPr lang="en-US" sz="1600" dirty="0" err="1">
                <a:latin typeface="Times New Roman" pitchFamily="18" charset="0"/>
                <a:cs typeface="Times New Roman" pitchFamily="18" charset="0"/>
              </a:rPr>
              <a:t>thrombopoesis</a:t>
            </a:r>
            <a:endParaRPr lang="en-US" sz="1600" dirty="0">
              <a:latin typeface="Times New Roman" pitchFamily="18" charset="0"/>
              <a:cs typeface="Times New Roman" pitchFamily="18" charset="0"/>
            </a:endParaRPr>
          </a:p>
          <a:p>
            <a:pPr lvl="2"/>
            <a:r>
              <a:rPr lang="en-US" sz="1400" dirty="0">
                <a:latin typeface="Times New Roman" pitchFamily="18" charset="0"/>
                <a:cs typeface="Times New Roman" pitchFamily="18" charset="0"/>
              </a:rPr>
              <a:t>Depressed  marrow platelet production.</a:t>
            </a:r>
          </a:p>
          <a:p>
            <a:pPr lvl="2"/>
            <a:r>
              <a:rPr lang="en-US" sz="1400" dirty="0">
                <a:latin typeface="Times New Roman" pitchFamily="18" charset="0"/>
                <a:cs typeface="Times New Roman" pitchFamily="18" charset="0"/>
              </a:rPr>
              <a:t>Low MPV and </a:t>
            </a:r>
            <a:r>
              <a:rPr lang="en-US" sz="1400" dirty="0" err="1">
                <a:latin typeface="Times New Roman" pitchFamily="18" charset="0"/>
                <a:cs typeface="Times New Roman" pitchFamily="18" charset="0"/>
              </a:rPr>
              <a:t>dyspoetic</a:t>
            </a:r>
            <a:endParaRPr lang="en-US" sz="1400" dirty="0">
              <a:latin typeface="Times New Roman" pitchFamily="18" charset="0"/>
              <a:cs typeface="Times New Roman" pitchFamily="18" charset="0"/>
            </a:endParaRPr>
          </a:p>
          <a:p>
            <a:r>
              <a:rPr lang="en-US" sz="2000" dirty="0">
                <a:latin typeface="Times New Roman" pitchFamily="18" charset="0"/>
                <a:cs typeface="Times New Roman" pitchFamily="18" charset="0"/>
              </a:rPr>
              <a:t>Drug induced</a:t>
            </a:r>
          </a:p>
        </p:txBody>
      </p:sp>
      <p:sp>
        <p:nvSpPr>
          <p:cNvPr id="3" name="Title 2"/>
          <p:cNvSpPr>
            <a:spLocks noGrp="1"/>
          </p:cNvSpPr>
          <p:nvPr>
            <p:ph type="title"/>
          </p:nvPr>
        </p:nvSpPr>
        <p:spPr>
          <a:xfrm>
            <a:off x="0" y="0"/>
            <a:ext cx="9144000" cy="1066800"/>
          </a:xfrm>
        </p:spPr>
        <p:txBody>
          <a:bodyPr/>
          <a:lstStyle/>
          <a:p>
            <a:r>
              <a:rPr lang="en-US" dirty="0"/>
              <a:t>Thrombocytopenia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9144000" cy="5791200"/>
          </a:xfrm>
        </p:spPr>
        <p:txBody>
          <a:bodyPr>
            <a:normAutofit/>
          </a:bodyPr>
          <a:lstStyle/>
          <a:p>
            <a:pPr>
              <a:buNone/>
            </a:pPr>
            <a:r>
              <a:rPr lang="en-US" sz="2000" dirty="0">
                <a:latin typeface="Times New Roman" pitchFamily="18" charset="0"/>
                <a:cs typeface="Times New Roman" pitchFamily="18" charset="0"/>
              </a:rPr>
              <a:t>Pentad of fever, neurological deficit, thrombocytopenia, </a:t>
            </a:r>
            <a:r>
              <a:rPr lang="en-US" sz="2000" dirty="0" err="1">
                <a:latin typeface="Times New Roman" pitchFamily="18" charset="0"/>
                <a:cs typeface="Times New Roman" pitchFamily="18" charset="0"/>
              </a:rPr>
              <a:t>oliguria</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microangiopathy</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PBS-</a:t>
            </a:r>
            <a:r>
              <a:rPr lang="en-US" sz="2000" dirty="0" err="1">
                <a:latin typeface="Times New Roman" pitchFamily="18" charset="0"/>
                <a:cs typeface="Times New Roman" pitchFamily="18" charset="0"/>
              </a:rPr>
              <a:t>schistocytes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reticulocytosis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Indirect </a:t>
            </a:r>
            <a:r>
              <a:rPr lang="en-US" sz="2000" dirty="0" err="1">
                <a:latin typeface="Times New Roman" pitchFamily="18" charset="0"/>
                <a:cs typeface="Times New Roman" pitchFamily="18" charset="0"/>
              </a:rPr>
              <a:t>hyperbilirubinaemia</a:t>
            </a:r>
            <a:r>
              <a:rPr lang="en-US" sz="2000" dirty="0">
                <a:latin typeface="Times New Roman" pitchFamily="18" charset="0"/>
                <a:cs typeface="Times New Roman" pitchFamily="18" charset="0"/>
              </a:rPr>
              <a:t>, raised LDH.</a:t>
            </a:r>
          </a:p>
          <a:p>
            <a:r>
              <a:rPr lang="en-US" sz="2000" dirty="0">
                <a:latin typeface="Times New Roman" pitchFamily="18" charset="0"/>
                <a:cs typeface="Times New Roman" pitchFamily="18" charset="0"/>
              </a:rPr>
              <a:t>Precipitated by-infection, drugs, pregnancy etc.</a:t>
            </a:r>
          </a:p>
          <a:p>
            <a:r>
              <a:rPr lang="en-US" sz="2000" dirty="0">
                <a:latin typeface="Times New Roman" pitchFamily="18" charset="0"/>
                <a:cs typeface="Times New Roman" pitchFamily="18" charset="0"/>
              </a:rPr>
              <a:t>More in era before HAART.</a:t>
            </a:r>
          </a:p>
          <a:p>
            <a:pPr>
              <a:buNone/>
            </a:pPr>
            <a:endParaRPr lang="en-US" sz="2000" dirty="0">
              <a:latin typeface="Times New Roman" pitchFamily="18" charset="0"/>
              <a:cs typeface="Times New Roman" pitchFamily="18" charset="0"/>
            </a:endParaRPr>
          </a:p>
          <a:p>
            <a:pPr>
              <a:buNone/>
            </a:pPr>
            <a:r>
              <a:rPr lang="en-US" sz="2000" b="1" u="sng" dirty="0" err="1">
                <a:latin typeface="Times New Roman" pitchFamily="18" charset="0"/>
                <a:cs typeface="Times New Roman" pitchFamily="18" charset="0"/>
              </a:rPr>
              <a:t>Etiopathogenesis</a:t>
            </a:r>
            <a:endParaRPr lang="en-US" sz="2000" b="1" u="sng" dirty="0">
              <a:latin typeface="Times New Roman" pitchFamily="18" charset="0"/>
              <a:cs typeface="Times New Roman" pitchFamily="18" charset="0"/>
            </a:endParaRPr>
          </a:p>
          <a:p>
            <a:r>
              <a:rPr lang="en-US" sz="2000" dirty="0">
                <a:latin typeface="Times New Roman" pitchFamily="18" charset="0"/>
                <a:cs typeface="Times New Roman" pitchFamily="18" charset="0"/>
              </a:rPr>
              <a:t>Absence of </a:t>
            </a:r>
            <a:r>
              <a:rPr lang="en-US" sz="2000" dirty="0" err="1">
                <a:latin typeface="Times New Roman" pitchFamily="18" charset="0"/>
                <a:cs typeface="Times New Roman" pitchFamily="18" charset="0"/>
              </a:rPr>
              <a:t>vWF</a:t>
            </a:r>
            <a:r>
              <a:rPr lang="en-US" sz="2000" dirty="0">
                <a:latin typeface="Times New Roman" pitchFamily="18" charset="0"/>
                <a:cs typeface="Times New Roman" pitchFamily="18" charset="0"/>
              </a:rPr>
              <a:t> cleaving protease activity.</a:t>
            </a:r>
          </a:p>
          <a:p>
            <a:r>
              <a:rPr lang="en-US" sz="2000" dirty="0">
                <a:latin typeface="Times New Roman" pitchFamily="18" charset="0"/>
                <a:cs typeface="Times New Roman" pitchFamily="18" charset="0"/>
              </a:rPr>
              <a:t>In HIV the cause is </a:t>
            </a:r>
            <a:r>
              <a:rPr lang="en-US" sz="2000" dirty="0" err="1">
                <a:latin typeface="Times New Roman" pitchFamily="18" charset="0"/>
                <a:cs typeface="Times New Roman" pitchFamily="18" charset="0"/>
              </a:rPr>
              <a:t>IgG</a:t>
            </a:r>
            <a:r>
              <a:rPr lang="en-US" sz="2000" dirty="0">
                <a:latin typeface="Times New Roman" pitchFamily="18" charset="0"/>
                <a:cs typeface="Times New Roman" pitchFamily="18" charset="0"/>
              </a:rPr>
              <a:t> autoantibody against the enzyme.</a:t>
            </a:r>
          </a:p>
          <a:p>
            <a:r>
              <a:rPr lang="en-US" sz="2000" dirty="0">
                <a:latin typeface="Times New Roman" pitchFamily="18" charset="0"/>
                <a:cs typeface="Times New Roman" pitchFamily="18" charset="0"/>
              </a:rPr>
              <a:t>Common coexistence of AIDS defining illnesses.</a:t>
            </a:r>
          </a:p>
          <a:p>
            <a:r>
              <a:rPr lang="en-US" sz="2000" dirty="0">
                <a:latin typeface="Times New Roman" pitchFamily="18" charset="0"/>
                <a:cs typeface="Times New Roman" pitchFamily="18" charset="0"/>
              </a:rPr>
              <a:t>CD4+&lt;250/mm3.</a:t>
            </a:r>
          </a:p>
          <a:p>
            <a:r>
              <a:rPr lang="en-US" sz="2000" dirty="0">
                <a:latin typeface="Times New Roman" pitchFamily="18" charset="0"/>
                <a:cs typeface="Times New Roman" pitchFamily="18" charset="0"/>
              </a:rPr>
              <a:t>TTP should always be in the list</a:t>
            </a:r>
            <a:r>
              <a:rPr lang="en-US" sz="2000" dirty="0"/>
              <a:t>.</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a:xfrm>
            <a:off x="0" y="0"/>
            <a:ext cx="9144000" cy="1066800"/>
          </a:xfrm>
        </p:spPr>
        <p:txBody>
          <a:bodyPr/>
          <a:lstStyle/>
          <a:p>
            <a:r>
              <a:rPr lang="en-US" dirty="0"/>
              <a:t>TTP</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638800"/>
          </a:xfrm>
        </p:spPr>
        <p:txBody>
          <a:bodyPr>
            <a:normAutofit/>
          </a:bodyPr>
          <a:lstStyle/>
          <a:p>
            <a:r>
              <a:rPr lang="en-US" sz="2000" dirty="0">
                <a:latin typeface="Times New Roman" pitchFamily="18" charset="0"/>
                <a:cs typeface="Times New Roman" pitchFamily="18" charset="0"/>
              </a:rPr>
              <a:t>HIV is a </a:t>
            </a:r>
            <a:r>
              <a:rPr lang="en-US" sz="2000" dirty="0" err="1">
                <a:latin typeface="Times New Roman" pitchFamily="18" charset="0"/>
                <a:cs typeface="Times New Roman" pitchFamily="18" charset="0"/>
              </a:rPr>
              <a:t>prothrombotic</a:t>
            </a:r>
            <a:r>
              <a:rPr lang="en-US" sz="2000" dirty="0">
                <a:latin typeface="Times New Roman" pitchFamily="18" charset="0"/>
                <a:cs typeface="Times New Roman" pitchFamily="18" charset="0"/>
              </a:rPr>
              <a:t> condition.</a:t>
            </a:r>
          </a:p>
          <a:p>
            <a:r>
              <a:rPr lang="en-US" sz="2000" dirty="0">
                <a:latin typeface="Times New Roman" pitchFamily="18" charset="0"/>
                <a:cs typeface="Times New Roman" pitchFamily="18" charset="0"/>
              </a:rPr>
              <a:t>Low CD4+ count and protease inhibitors are the culprits.</a:t>
            </a:r>
          </a:p>
          <a:p>
            <a:r>
              <a:rPr lang="en-US" sz="2000" dirty="0">
                <a:latin typeface="Times New Roman" pitchFamily="18" charset="0"/>
                <a:cs typeface="Times New Roman" pitchFamily="18" charset="0"/>
              </a:rPr>
              <a:t>Coexistent-APLA, LA, Protein C and S deficiency, malignancies, autoimmune disorders.</a:t>
            </a:r>
          </a:p>
          <a:p>
            <a:r>
              <a:rPr lang="en-US" sz="2000" dirty="0">
                <a:latin typeface="Times New Roman" pitchFamily="18" charset="0"/>
                <a:cs typeface="Times New Roman" pitchFamily="18" charset="0"/>
              </a:rPr>
              <a:t>Endothelial damage due to tumor cells.</a:t>
            </a:r>
          </a:p>
          <a:p>
            <a:endParaRPr lang="en-US" sz="2000" dirty="0">
              <a:latin typeface="Times New Roman" pitchFamily="18" charset="0"/>
              <a:cs typeface="Times New Roman" pitchFamily="18" charset="0"/>
            </a:endParaRPr>
          </a:p>
          <a:p>
            <a:pPr>
              <a:buNone/>
            </a:pPr>
            <a:r>
              <a:rPr lang="en-US" sz="2000" b="1" u="sng" dirty="0"/>
              <a:t>Other coagulation protein abnormalities</a:t>
            </a:r>
          </a:p>
          <a:p>
            <a:r>
              <a:rPr lang="en-US" sz="1900" dirty="0">
                <a:latin typeface="Times New Roman" pitchFamily="18" charset="0"/>
                <a:cs typeface="Times New Roman" pitchFamily="18" charset="0"/>
              </a:rPr>
              <a:t>Heparin cofactor II deficiency.</a:t>
            </a:r>
          </a:p>
          <a:p>
            <a:r>
              <a:rPr lang="en-US" sz="1900" dirty="0">
                <a:latin typeface="Times New Roman" pitchFamily="18" charset="0"/>
                <a:cs typeface="Times New Roman" pitchFamily="18" charset="0"/>
              </a:rPr>
              <a:t>AT deficiency is reported in HIV patients-</a:t>
            </a:r>
          </a:p>
          <a:p>
            <a:pPr lvl="1"/>
            <a:r>
              <a:rPr lang="en-US" sz="1500" dirty="0">
                <a:latin typeface="Times New Roman" pitchFamily="18" charset="0"/>
                <a:cs typeface="Times New Roman" pitchFamily="18" charset="0"/>
              </a:rPr>
              <a:t>Malnutrition</a:t>
            </a:r>
          </a:p>
          <a:p>
            <a:pPr lvl="1"/>
            <a:r>
              <a:rPr lang="en-US" sz="1500" dirty="0">
                <a:latin typeface="Times New Roman" pitchFamily="18" charset="0"/>
                <a:cs typeface="Times New Roman" pitchFamily="18" charset="0"/>
              </a:rPr>
              <a:t>Protein loosing nephropathy.</a:t>
            </a:r>
          </a:p>
          <a:p>
            <a:r>
              <a:rPr lang="en-US" sz="1900" dirty="0" err="1">
                <a:latin typeface="Times New Roman" pitchFamily="18" charset="0"/>
                <a:cs typeface="Times New Roman" pitchFamily="18" charset="0"/>
              </a:rPr>
              <a:t>Prevalance</a:t>
            </a:r>
            <a:r>
              <a:rPr lang="en-US" sz="1900" dirty="0">
                <a:latin typeface="Times New Roman" pitchFamily="18" charset="0"/>
                <a:cs typeface="Times New Roman" pitchFamily="18" charset="0"/>
              </a:rPr>
              <a:t> </a:t>
            </a:r>
          </a:p>
          <a:p>
            <a:pPr lvl="1"/>
            <a:r>
              <a:rPr lang="en-US" sz="1500" dirty="0">
                <a:latin typeface="Times New Roman" pitchFamily="18" charset="0"/>
                <a:cs typeface="Times New Roman" pitchFamily="18" charset="0"/>
              </a:rPr>
              <a:t> LA=53-70%</a:t>
            </a:r>
          </a:p>
          <a:p>
            <a:pPr lvl="1"/>
            <a:r>
              <a:rPr lang="en-US" sz="1500" dirty="0">
                <a:latin typeface="Times New Roman" pitchFamily="18" charset="0"/>
                <a:cs typeface="Times New Roman" pitchFamily="18" charset="0"/>
              </a:rPr>
              <a:t>anti-</a:t>
            </a:r>
            <a:r>
              <a:rPr lang="en-US" sz="1500" dirty="0" err="1">
                <a:latin typeface="Times New Roman" pitchFamily="18" charset="0"/>
                <a:cs typeface="Times New Roman" pitchFamily="18" charset="0"/>
              </a:rPr>
              <a:t>cardiolipin</a:t>
            </a:r>
            <a:r>
              <a:rPr lang="en-US" sz="1500" dirty="0">
                <a:latin typeface="Times New Roman" pitchFamily="18" charset="0"/>
                <a:cs typeface="Times New Roman" pitchFamily="18" charset="0"/>
              </a:rPr>
              <a:t> antibodies=46-90%. </a:t>
            </a:r>
          </a:p>
          <a:p>
            <a:r>
              <a:rPr lang="fr-FR" sz="1900" dirty="0">
                <a:latin typeface="Times New Roman" pitchFamily="18" charset="0"/>
                <a:cs typeface="Times New Roman" pitchFamily="18" charset="0"/>
              </a:rPr>
              <a:t>Infections </a:t>
            </a:r>
            <a:r>
              <a:rPr lang="fr-FR" sz="1900" dirty="0" err="1">
                <a:latin typeface="Times New Roman" pitchFamily="18" charset="0"/>
                <a:cs typeface="Times New Roman" pitchFamily="18" charset="0"/>
              </a:rPr>
              <a:t>like</a:t>
            </a:r>
            <a:r>
              <a:rPr lang="fr-FR" sz="1900" dirty="0">
                <a:latin typeface="Times New Roman" pitchFamily="18" charset="0"/>
                <a:cs typeface="Times New Roman" pitchFamily="18" charset="0"/>
              </a:rPr>
              <a:t> Hep C, syphilis, PCP cause </a:t>
            </a:r>
            <a:r>
              <a:rPr lang="en-US" sz="1900" dirty="0">
                <a:latin typeface="Times New Roman" pitchFamily="18" charset="0"/>
                <a:cs typeface="Times New Roman" pitchFamily="18" charset="0"/>
              </a:rPr>
              <a:t>production of antibodies.</a:t>
            </a:r>
            <a:endParaRPr lang="en-US" sz="1900" b="1" u="sng" dirty="0">
              <a:latin typeface="Times New Roman" pitchFamily="18" charset="0"/>
              <a:cs typeface="Times New Roman" pitchFamily="18" charset="0"/>
            </a:endParaRPr>
          </a:p>
        </p:txBody>
      </p:sp>
      <p:sp>
        <p:nvSpPr>
          <p:cNvPr id="3" name="Title 2"/>
          <p:cNvSpPr>
            <a:spLocks noGrp="1"/>
          </p:cNvSpPr>
          <p:nvPr>
            <p:ph type="title"/>
          </p:nvPr>
        </p:nvSpPr>
        <p:spPr>
          <a:xfrm>
            <a:off x="0" y="0"/>
            <a:ext cx="9144000" cy="1066800"/>
          </a:xfrm>
        </p:spPr>
        <p:txBody>
          <a:bodyPr/>
          <a:lstStyle/>
          <a:p>
            <a:r>
              <a:rPr lang="en-US" dirty="0"/>
              <a:t>Coagulation Disorders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sz="1800" dirty="0" err="1">
                <a:latin typeface="Times New Roman" pitchFamily="18" charset="0"/>
                <a:cs typeface="Times New Roman" pitchFamily="18" charset="0"/>
              </a:rPr>
              <a:t>Plasmacytosis</a:t>
            </a:r>
            <a:endParaRPr lang="en-US" sz="1800" dirty="0">
              <a:latin typeface="Times New Roman" pitchFamily="18" charset="0"/>
              <a:cs typeface="Times New Roman" pitchFamily="18" charset="0"/>
            </a:endParaRPr>
          </a:p>
          <a:p>
            <a:pPr>
              <a:lnSpc>
                <a:spcPct val="150000"/>
              </a:lnSpc>
            </a:pPr>
            <a:r>
              <a:rPr lang="en-US" sz="1800" dirty="0">
                <a:latin typeface="Times New Roman" pitchFamily="18" charset="0"/>
                <a:cs typeface="Times New Roman" pitchFamily="18" charset="0"/>
              </a:rPr>
              <a:t>Lymphoid aggregates/infiltrates</a:t>
            </a:r>
          </a:p>
          <a:p>
            <a:pPr>
              <a:lnSpc>
                <a:spcPct val="150000"/>
              </a:lnSpc>
            </a:pPr>
            <a:r>
              <a:rPr lang="en-US" sz="1800" dirty="0" err="1">
                <a:latin typeface="Times New Roman" pitchFamily="18" charset="0"/>
                <a:cs typeface="Times New Roman" pitchFamily="18" charset="0"/>
              </a:rPr>
              <a:t>Histiocytes</a:t>
            </a:r>
            <a:endParaRPr lang="en-US" sz="1800" dirty="0">
              <a:latin typeface="Times New Roman" pitchFamily="18" charset="0"/>
              <a:cs typeface="Times New Roman" pitchFamily="18" charset="0"/>
            </a:endParaRPr>
          </a:p>
          <a:p>
            <a:pPr>
              <a:lnSpc>
                <a:spcPct val="150000"/>
              </a:lnSpc>
            </a:pPr>
            <a:r>
              <a:rPr lang="en-US" sz="1800" dirty="0">
                <a:latin typeface="Times New Roman" pitchFamily="18" charset="0"/>
                <a:cs typeface="Times New Roman" pitchFamily="18" charset="0"/>
              </a:rPr>
              <a:t>“Loose </a:t>
            </a:r>
            <a:r>
              <a:rPr lang="en-US" sz="1800" dirty="0" err="1">
                <a:latin typeface="Times New Roman" pitchFamily="18" charset="0"/>
                <a:cs typeface="Times New Roman" pitchFamily="18" charset="0"/>
              </a:rPr>
              <a:t>granulomas</a:t>
            </a:r>
            <a:r>
              <a:rPr lang="en-US" sz="1800" dirty="0">
                <a:latin typeface="Times New Roman" pitchFamily="18" charset="0"/>
                <a:cs typeface="Times New Roman" pitchFamily="18" charset="0"/>
              </a:rPr>
              <a:t>” (aggregates of plasma </a:t>
            </a:r>
          </a:p>
          <a:p>
            <a:pPr>
              <a:lnSpc>
                <a:spcPct val="150000"/>
              </a:lnSpc>
              <a:buNone/>
            </a:pPr>
            <a:r>
              <a:rPr lang="en-US" sz="1800" dirty="0">
                <a:latin typeface="Times New Roman" pitchFamily="18" charset="0"/>
                <a:cs typeface="Times New Roman" pitchFamily="18" charset="0"/>
              </a:rPr>
              <a:t>     cells, lymphocytes, </a:t>
            </a:r>
            <a:r>
              <a:rPr lang="en-US" sz="1800" dirty="0" err="1">
                <a:latin typeface="Times New Roman" pitchFamily="18" charset="0"/>
                <a:cs typeface="Times New Roman" pitchFamily="18" charset="0"/>
              </a:rPr>
              <a:t>histiocytes</a:t>
            </a:r>
            <a:r>
              <a:rPr lang="en-US" sz="1800" dirty="0">
                <a:latin typeface="Times New Roman" pitchFamily="18" charset="0"/>
                <a:cs typeface="Times New Roman" pitchFamily="18" charset="0"/>
              </a:rPr>
              <a:t>)</a:t>
            </a:r>
          </a:p>
          <a:p>
            <a:pPr>
              <a:lnSpc>
                <a:spcPct val="150000"/>
              </a:lnSpc>
            </a:pPr>
            <a:r>
              <a:rPr lang="en-US" sz="1800" dirty="0" err="1">
                <a:latin typeface="Times New Roman" pitchFamily="18" charset="0"/>
                <a:cs typeface="Times New Roman" pitchFamily="18" charset="0"/>
              </a:rPr>
              <a:t>Erythrophagocytosis</a:t>
            </a:r>
            <a:endParaRPr lang="en-US" sz="1800" dirty="0">
              <a:latin typeface="Times New Roman" pitchFamily="18" charset="0"/>
              <a:cs typeface="Times New Roman" pitchFamily="18" charset="0"/>
            </a:endParaRPr>
          </a:p>
          <a:p>
            <a:pPr>
              <a:lnSpc>
                <a:spcPct val="150000"/>
              </a:lnSpc>
            </a:pPr>
            <a:r>
              <a:rPr lang="en-US" sz="1800" dirty="0" err="1">
                <a:latin typeface="Times New Roman" pitchFamily="18" charset="0"/>
                <a:cs typeface="Times New Roman" pitchFamily="18" charset="0"/>
              </a:rPr>
              <a:t>Dyserythropoesis</a:t>
            </a:r>
            <a:endParaRPr lang="en-US" sz="1800" dirty="0">
              <a:latin typeface="Times New Roman" pitchFamily="18" charset="0"/>
              <a:cs typeface="Times New Roman" pitchFamily="18" charset="0"/>
            </a:endParaRPr>
          </a:p>
          <a:p>
            <a:pPr>
              <a:lnSpc>
                <a:spcPct val="150000"/>
              </a:lnSpc>
            </a:pPr>
            <a:r>
              <a:rPr lang="en-US" sz="1800" dirty="0" err="1">
                <a:latin typeface="Times New Roman" pitchFamily="18" charset="0"/>
                <a:cs typeface="Times New Roman" pitchFamily="18" charset="0"/>
              </a:rPr>
              <a:t>Dysmegakaryopoesis</a:t>
            </a:r>
            <a:endParaRPr lang="en-US" sz="18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a:t>Bone Marrow Manifestations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638800"/>
          </a:xfrm>
        </p:spPr>
        <p:txBody>
          <a:bodyPr>
            <a:noAutofit/>
          </a:bodyPr>
          <a:lstStyle/>
          <a:p>
            <a:r>
              <a:rPr lang="en-US" sz="2000" dirty="0">
                <a:latin typeface="Times New Roman" pitchFamily="18" charset="0"/>
                <a:cs typeface="Times New Roman" pitchFamily="18" charset="0"/>
              </a:rPr>
              <a:t>Cytological features</a:t>
            </a:r>
          </a:p>
          <a:p>
            <a:pPr lvl="1"/>
            <a:r>
              <a:rPr lang="en-US" sz="2000" dirty="0">
                <a:latin typeface="Times New Roman" pitchFamily="18" charset="0"/>
                <a:cs typeface="Times New Roman" pitchFamily="18" charset="0"/>
              </a:rPr>
              <a:t>M/E ratio 2-5:1</a:t>
            </a:r>
          </a:p>
          <a:p>
            <a:pPr lvl="1"/>
            <a:r>
              <a:rPr lang="en-US" sz="2000" dirty="0" err="1">
                <a:latin typeface="Times New Roman" pitchFamily="18" charset="0"/>
                <a:cs typeface="Times New Roman" pitchFamily="18" charset="0"/>
              </a:rPr>
              <a:t>Hypercellular</a:t>
            </a:r>
            <a:r>
              <a:rPr lang="en-US" sz="2000" dirty="0">
                <a:latin typeface="Times New Roman" pitchFamily="18" charset="0"/>
                <a:cs typeface="Times New Roman" pitchFamily="18" charset="0"/>
              </a:rPr>
              <a:t>,</a:t>
            </a:r>
          </a:p>
          <a:p>
            <a:pPr lvl="1"/>
            <a:r>
              <a:rPr lang="en-US" sz="2000" dirty="0" err="1">
                <a:latin typeface="Times New Roman" pitchFamily="18" charset="0"/>
                <a:cs typeface="Times New Roman" pitchFamily="18" charset="0"/>
              </a:rPr>
              <a:t>normocellular</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hypocellular</a:t>
            </a:r>
            <a:endParaRPr lang="en-US" sz="2000" dirty="0">
              <a:latin typeface="Times New Roman" pitchFamily="18" charset="0"/>
              <a:cs typeface="Times New Roman" pitchFamily="18" charset="0"/>
            </a:endParaRPr>
          </a:p>
          <a:p>
            <a:pPr lvl="1"/>
            <a:r>
              <a:rPr lang="en-US" sz="2000" dirty="0" err="1">
                <a:latin typeface="Times New Roman" pitchFamily="18" charset="0"/>
                <a:cs typeface="Times New Roman" pitchFamily="18" charset="0"/>
              </a:rPr>
              <a:t>Erythroid</a:t>
            </a:r>
            <a:r>
              <a:rPr lang="en-US" sz="2000" dirty="0">
                <a:latin typeface="Times New Roman" pitchFamily="18" charset="0"/>
                <a:cs typeface="Times New Roman" pitchFamily="18" charset="0"/>
              </a:rPr>
              <a:t> dysplasia</a:t>
            </a:r>
          </a:p>
          <a:p>
            <a:pPr lvl="1"/>
            <a:r>
              <a:rPr lang="en-US" sz="2000" dirty="0" err="1">
                <a:latin typeface="Times New Roman" pitchFamily="18" charset="0"/>
                <a:cs typeface="Times New Roman" pitchFamily="18" charset="0"/>
              </a:rPr>
              <a:t>Erythroid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hypoplasia</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MAC infection</a:t>
            </a:r>
          </a:p>
          <a:p>
            <a:r>
              <a:rPr lang="en-US" sz="2000" dirty="0">
                <a:latin typeface="Times New Roman" pitchFamily="18" charset="0"/>
                <a:cs typeface="Times New Roman" pitchFamily="18" charset="0"/>
              </a:rPr>
              <a:t>Myeloid dysplasia </a:t>
            </a:r>
          </a:p>
          <a:p>
            <a:pPr lvl="1"/>
            <a:r>
              <a:rPr lang="en-US" sz="2000" dirty="0">
                <a:latin typeface="Times New Roman" pitchFamily="18" charset="0"/>
                <a:cs typeface="Times New Roman" pitchFamily="18" charset="0"/>
              </a:rPr>
              <a:t>Left-shifted,</a:t>
            </a:r>
          </a:p>
          <a:p>
            <a:pPr lvl="1"/>
            <a:r>
              <a:rPr lang="en-US" sz="2000" dirty="0" err="1">
                <a:latin typeface="Times New Roman" pitchFamily="18" charset="0"/>
                <a:cs typeface="Times New Roman" pitchFamily="18" charset="0"/>
              </a:rPr>
              <a:t>hyposegmented</a:t>
            </a:r>
            <a:r>
              <a:rPr lang="en-US" sz="2000" dirty="0">
                <a:latin typeface="Times New Roman" pitchFamily="18" charset="0"/>
                <a:cs typeface="Times New Roman" pitchFamily="18" charset="0"/>
              </a:rPr>
              <a:t>,</a:t>
            </a:r>
          </a:p>
          <a:p>
            <a:pPr lvl="1"/>
            <a:r>
              <a:rPr lang="en-US" sz="2000" dirty="0">
                <a:latin typeface="Times New Roman" pitchFamily="18" charset="0"/>
                <a:cs typeface="Times New Roman" pitchFamily="18" charset="0"/>
              </a:rPr>
              <a:t>maturation arrest at </a:t>
            </a:r>
            <a:r>
              <a:rPr lang="en-US" sz="2000" dirty="0" err="1">
                <a:latin typeface="Times New Roman" pitchFamily="18" charset="0"/>
                <a:cs typeface="Times New Roman" pitchFamily="18" charset="0"/>
              </a:rPr>
              <a:t>metamyelocyte</a:t>
            </a:r>
            <a:r>
              <a:rPr lang="en-US" sz="2000" dirty="0">
                <a:latin typeface="Times New Roman" pitchFamily="18" charset="0"/>
                <a:cs typeface="Times New Roman" pitchFamily="18" charset="0"/>
              </a:rPr>
              <a:t> stage</a:t>
            </a:r>
          </a:p>
          <a:p>
            <a:r>
              <a:rPr lang="en-US" sz="2000" dirty="0" err="1">
                <a:latin typeface="Times New Roman" pitchFamily="18" charset="0"/>
                <a:cs typeface="Times New Roman" pitchFamily="18" charset="0"/>
              </a:rPr>
              <a:t>Megakaryocytes</a:t>
            </a:r>
            <a:r>
              <a:rPr lang="en-US" sz="2000" dirty="0">
                <a:latin typeface="Times New Roman" pitchFamily="18" charset="0"/>
                <a:cs typeface="Times New Roman" pitchFamily="18" charset="0"/>
              </a:rPr>
              <a:t>  </a:t>
            </a:r>
          </a:p>
          <a:p>
            <a:pPr lvl="1"/>
            <a:r>
              <a:rPr lang="en-US" sz="2000" dirty="0">
                <a:latin typeface="Times New Roman" pitchFamily="18" charset="0"/>
                <a:cs typeface="Times New Roman" pitchFamily="18" charset="0"/>
              </a:rPr>
              <a:t>Adequate to increased</a:t>
            </a:r>
          </a:p>
          <a:p>
            <a:pPr lvl="1"/>
            <a:r>
              <a:rPr lang="en-US" sz="2000" dirty="0">
                <a:latin typeface="Times New Roman" pitchFamily="18" charset="0"/>
                <a:cs typeface="Times New Roman" pitchFamily="18" charset="0"/>
              </a:rPr>
              <a:t>Dysplastic, </a:t>
            </a:r>
            <a:r>
              <a:rPr lang="en-US" sz="2000" dirty="0" err="1">
                <a:latin typeface="Times New Roman" pitchFamily="18" charset="0"/>
                <a:cs typeface="Times New Roman" pitchFamily="18" charset="0"/>
              </a:rPr>
              <a:t>hyposegmented</a:t>
            </a:r>
            <a:r>
              <a:rPr lang="en-US" sz="2000" dirty="0">
                <a:latin typeface="Times New Roman" pitchFamily="18" charset="0"/>
                <a:cs typeface="Times New Roman" pitchFamily="18" charset="0"/>
              </a:rPr>
              <a:t>,</a:t>
            </a:r>
          </a:p>
          <a:p>
            <a:pPr lvl="1"/>
            <a:r>
              <a:rPr lang="en-US" sz="2000" dirty="0">
                <a:latin typeface="Times New Roman" pitchFamily="18" charset="0"/>
                <a:cs typeface="Times New Roman" pitchFamily="18" charset="0"/>
              </a:rPr>
              <a:t>Micro </a:t>
            </a:r>
            <a:r>
              <a:rPr lang="en-US" sz="2000" dirty="0" err="1">
                <a:latin typeface="Times New Roman" pitchFamily="18" charset="0"/>
                <a:cs typeface="Times New Roman" pitchFamily="18" charset="0"/>
              </a:rPr>
              <a:t>megakaryocytes</a:t>
            </a:r>
            <a:r>
              <a:rPr lang="en-US" sz="2000" dirty="0">
                <a:latin typeface="Times New Roman" pitchFamily="18" charset="0"/>
                <a:cs typeface="Times New Roman" pitchFamily="18" charset="0"/>
              </a:rPr>
              <a:t> denuded nuclei.</a:t>
            </a:r>
          </a:p>
        </p:txBody>
      </p:sp>
      <p:sp>
        <p:nvSpPr>
          <p:cNvPr id="3" name="Title 2"/>
          <p:cNvSpPr>
            <a:spLocks noGrp="1"/>
          </p:cNvSpPr>
          <p:nvPr>
            <p:ph type="title"/>
          </p:nvPr>
        </p:nvSpPr>
        <p:spPr>
          <a:xfrm>
            <a:off x="0" y="274638"/>
            <a:ext cx="9144000" cy="1143000"/>
          </a:xfrm>
        </p:spPr>
        <p:txBody>
          <a:bodyPr/>
          <a:lstStyle/>
          <a:p>
            <a:r>
              <a:rPr lang="en-US" dirty="0"/>
              <a:t>Bone Marrow Manifestations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943600"/>
          </a:xfrm>
        </p:spPr>
        <p:txBody>
          <a:bodyPr>
            <a:normAutofit/>
          </a:bodyPr>
          <a:lstStyle/>
          <a:p>
            <a:r>
              <a:rPr lang="en-US" sz="1800" dirty="0">
                <a:latin typeface="Times New Roman" pitchFamily="18" charset="0"/>
                <a:cs typeface="Times New Roman" pitchFamily="18" charset="0"/>
              </a:rPr>
              <a:t>Infection of </a:t>
            </a:r>
            <a:r>
              <a:rPr lang="en-US" sz="1800" dirty="0" err="1">
                <a:latin typeface="Times New Roman" pitchFamily="18" charset="0"/>
                <a:cs typeface="Times New Roman" pitchFamily="18" charset="0"/>
              </a:rPr>
              <a:t>Mesenchymal</a:t>
            </a:r>
            <a:r>
              <a:rPr lang="en-US" sz="1800" dirty="0">
                <a:latin typeface="Times New Roman" pitchFamily="18" charset="0"/>
                <a:cs typeface="Times New Roman" pitchFamily="18" charset="0"/>
              </a:rPr>
              <a:t> Stem Cells with HIV-</a:t>
            </a:r>
          </a:p>
          <a:p>
            <a:pPr lvl="1"/>
            <a:r>
              <a:rPr lang="en-US" sz="1800" dirty="0">
                <a:latin typeface="Times New Roman" pitchFamily="18" charset="0"/>
                <a:cs typeface="Times New Roman" pitchFamily="18" charset="0"/>
              </a:rPr>
              <a:t>Reverses growth</a:t>
            </a:r>
          </a:p>
          <a:p>
            <a:pPr lvl="1"/>
            <a:r>
              <a:rPr lang="en-US" sz="1800" dirty="0">
                <a:latin typeface="Times New Roman" pitchFamily="18" charset="0"/>
                <a:cs typeface="Times New Roman" pitchFamily="18" charset="0"/>
              </a:rPr>
              <a:t>Hematopoietic supportive function.</a:t>
            </a:r>
          </a:p>
          <a:p>
            <a:pPr lvl="1"/>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Defective progenitor growth-</a:t>
            </a:r>
          </a:p>
          <a:p>
            <a:pPr lvl="1"/>
            <a:r>
              <a:rPr lang="en-US" sz="1800" dirty="0">
                <a:latin typeface="Times New Roman" pitchFamily="18" charset="0"/>
                <a:cs typeface="Times New Roman" pitchFamily="18" charset="0"/>
              </a:rPr>
              <a:t>Secondary to suppressor T-cell.</a:t>
            </a:r>
          </a:p>
          <a:p>
            <a:pPr lvl="1"/>
            <a:r>
              <a:rPr lang="en-US" sz="1800" dirty="0">
                <a:latin typeface="Times New Roman" pitchFamily="18" charset="0"/>
                <a:cs typeface="Times New Roman" pitchFamily="18" charset="0"/>
              </a:rPr>
              <a:t>Inversely proportional to T4 to T8 ratio.</a:t>
            </a:r>
          </a:p>
          <a:p>
            <a:pPr lvl="1"/>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CD34 progenitor cell – infected with HIV.</a:t>
            </a:r>
          </a:p>
          <a:p>
            <a:pPr>
              <a:buNone/>
            </a:pP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HIV infection of </a:t>
            </a:r>
            <a:r>
              <a:rPr lang="en-US" sz="1800" dirty="0" err="1">
                <a:latin typeface="Times New Roman" pitchFamily="18" charset="0"/>
                <a:cs typeface="Times New Roman" pitchFamily="18" charset="0"/>
              </a:rPr>
              <a:t>Monocyte</a:t>
            </a:r>
            <a:r>
              <a:rPr lang="en-US" sz="1800" dirty="0">
                <a:latin typeface="Times New Roman" pitchFamily="18" charset="0"/>
                <a:cs typeface="Times New Roman" pitchFamily="18" charset="0"/>
              </a:rPr>
              <a:t>/Macrophage-</a:t>
            </a:r>
          </a:p>
          <a:p>
            <a:pPr lvl="1"/>
            <a:r>
              <a:rPr lang="en-US" sz="1800" dirty="0">
                <a:latin typeface="Times New Roman" pitchFamily="18" charset="0"/>
                <a:cs typeface="Times New Roman" pitchFamily="18" charset="0"/>
              </a:rPr>
              <a:t>Exaggerated TNF, IL-1 and TGF-b</a:t>
            </a:r>
          </a:p>
          <a:p>
            <a:pPr lvl="1"/>
            <a:r>
              <a:rPr lang="en-US" sz="1800" dirty="0">
                <a:latin typeface="Times New Roman" pitchFamily="18" charset="0"/>
                <a:cs typeface="Times New Roman" pitchFamily="18" charset="0"/>
              </a:rPr>
              <a:t>Development of immunodeficiency.</a:t>
            </a:r>
          </a:p>
          <a:p>
            <a:pPr lvl="1"/>
            <a:r>
              <a:rPr lang="en-US" sz="1800" dirty="0">
                <a:latin typeface="Times New Roman" pitchFamily="18" charset="0"/>
                <a:cs typeface="Times New Roman" pitchFamily="18" charset="0"/>
              </a:rPr>
              <a:t>HIV-1 dementia.</a:t>
            </a:r>
          </a:p>
          <a:p>
            <a:pPr lvl="1"/>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HIV infection of </a:t>
            </a:r>
            <a:r>
              <a:rPr lang="en-US" sz="1800" dirty="0" err="1">
                <a:latin typeface="Times New Roman" pitchFamily="18" charset="0"/>
                <a:cs typeface="Times New Roman" pitchFamily="18" charset="0"/>
              </a:rPr>
              <a:t>microvascular</a:t>
            </a:r>
            <a:r>
              <a:rPr lang="en-US" sz="1800" dirty="0">
                <a:latin typeface="Times New Roman" pitchFamily="18" charset="0"/>
                <a:cs typeface="Times New Roman" pitchFamily="18" charset="0"/>
              </a:rPr>
              <a:t> endothelial cells-</a:t>
            </a:r>
          </a:p>
          <a:p>
            <a:pPr lvl="1"/>
            <a:r>
              <a:rPr lang="en-US" sz="1800" dirty="0">
                <a:latin typeface="Times New Roman" pitchFamily="18" charset="0"/>
                <a:cs typeface="Times New Roman" pitchFamily="18" charset="0"/>
              </a:rPr>
              <a:t>Poor response to IL-1a.</a:t>
            </a:r>
          </a:p>
          <a:p>
            <a:pPr lvl="1"/>
            <a:r>
              <a:rPr lang="en-US" sz="1800" dirty="0">
                <a:latin typeface="Times New Roman" pitchFamily="18" charset="0"/>
                <a:cs typeface="Times New Roman" pitchFamily="18" charset="0"/>
              </a:rPr>
              <a:t>Impaired release of IL-6 and G-CSF</a:t>
            </a:r>
          </a:p>
        </p:txBody>
      </p:sp>
      <p:sp>
        <p:nvSpPr>
          <p:cNvPr id="3" name="Title 2"/>
          <p:cNvSpPr>
            <a:spLocks noGrp="1"/>
          </p:cNvSpPr>
          <p:nvPr>
            <p:ph type="title"/>
          </p:nvPr>
        </p:nvSpPr>
        <p:spPr>
          <a:xfrm>
            <a:off x="0" y="0"/>
            <a:ext cx="9144000" cy="914400"/>
          </a:xfrm>
        </p:spPr>
        <p:txBody>
          <a:bodyPr/>
          <a:lstStyle/>
          <a:p>
            <a:r>
              <a:rPr lang="en-US" dirty="0" err="1"/>
              <a:t>Etiopathogenesis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9144000" cy="5791200"/>
          </a:xfrm>
        </p:spPr>
        <p:txBody>
          <a:bodyPr>
            <a:normAutofit/>
          </a:bodyPr>
          <a:lstStyle/>
          <a:p>
            <a:pPr>
              <a:lnSpc>
                <a:spcPct val="150000"/>
              </a:lnSpc>
            </a:pPr>
            <a:r>
              <a:rPr lang="en-US" sz="2000" dirty="0">
                <a:latin typeface="Times New Roman" pitchFamily="18" charset="0"/>
                <a:cs typeface="Times New Roman" pitchFamily="18" charset="0"/>
              </a:rPr>
              <a:t>Most common changes, include</a:t>
            </a:r>
          </a:p>
          <a:p>
            <a:pPr lvl="1">
              <a:lnSpc>
                <a:spcPct val="150000"/>
              </a:lnSpc>
            </a:pPr>
            <a:r>
              <a:rPr lang="en-US" sz="2000" dirty="0">
                <a:latin typeface="Times New Roman" pitchFamily="18" charset="0"/>
                <a:cs typeface="Times New Roman" pitchFamily="18" charset="0"/>
              </a:rPr>
              <a:t>Changes in erythroblasts –</a:t>
            </a:r>
          </a:p>
          <a:p>
            <a:pPr lvl="2">
              <a:lnSpc>
                <a:spcPct val="150000"/>
              </a:lnSpc>
            </a:pPr>
            <a:r>
              <a:rPr lang="en-US" sz="2000" dirty="0" err="1">
                <a:latin typeface="Times New Roman" pitchFamily="18" charset="0"/>
                <a:cs typeface="Times New Roman" pitchFamily="18" charset="0"/>
              </a:rPr>
              <a:t>Lobulations</a:t>
            </a:r>
            <a:endParaRPr lang="en-US" sz="2000" dirty="0">
              <a:latin typeface="Times New Roman" pitchFamily="18" charset="0"/>
              <a:cs typeface="Times New Roman" pitchFamily="18" charset="0"/>
            </a:endParaRPr>
          </a:p>
          <a:p>
            <a:pPr lvl="2">
              <a:lnSpc>
                <a:spcPct val="150000"/>
              </a:lnSpc>
            </a:pPr>
            <a:r>
              <a:rPr lang="en-US" sz="2000" dirty="0" err="1">
                <a:latin typeface="Times New Roman" pitchFamily="18" charset="0"/>
                <a:cs typeface="Times New Roman" pitchFamily="18" charset="0"/>
              </a:rPr>
              <a:t>Binucleation</a:t>
            </a:r>
            <a:r>
              <a:rPr lang="en-US" sz="2000" dirty="0">
                <a:latin typeface="Times New Roman" pitchFamily="18" charset="0"/>
                <a:cs typeface="Times New Roman" pitchFamily="18" charset="0"/>
              </a:rPr>
              <a:t> and fragmentation.</a:t>
            </a:r>
          </a:p>
          <a:p>
            <a:pPr lvl="2">
              <a:lnSpc>
                <a:spcPct val="150000"/>
              </a:lnSpc>
            </a:pPr>
            <a:r>
              <a:rPr lang="en-US" sz="2000" dirty="0">
                <a:latin typeface="Times New Roman" pitchFamily="18" charset="0"/>
                <a:cs typeface="Times New Roman" pitchFamily="18" charset="0"/>
              </a:rPr>
              <a:t>Basophilic stippling in later stages.</a:t>
            </a:r>
          </a:p>
          <a:p>
            <a:pPr lvl="2">
              <a:lnSpc>
                <a:spcPct val="150000"/>
              </a:lnSpc>
            </a:pPr>
            <a:r>
              <a:rPr lang="en-US" sz="2000" dirty="0">
                <a:latin typeface="Times New Roman" pitchFamily="18" charset="0"/>
                <a:cs typeface="Times New Roman" pitchFamily="18" charset="0"/>
              </a:rPr>
              <a:t>Florid </a:t>
            </a:r>
            <a:r>
              <a:rPr lang="en-US" sz="2000" dirty="0" err="1">
                <a:latin typeface="Times New Roman" pitchFamily="18" charset="0"/>
                <a:cs typeface="Times New Roman" pitchFamily="18" charset="0"/>
              </a:rPr>
              <a:t>megaloblastic</a:t>
            </a:r>
            <a:r>
              <a:rPr lang="en-US" sz="2000" dirty="0">
                <a:latin typeface="Times New Roman" pitchFamily="18" charset="0"/>
                <a:cs typeface="Times New Roman" pitchFamily="18" charset="0"/>
              </a:rPr>
              <a:t> changes</a:t>
            </a:r>
          </a:p>
          <a:p>
            <a:pPr lvl="2">
              <a:lnSpc>
                <a:spcPct val="150000"/>
              </a:lnSpc>
            </a:pPr>
            <a:r>
              <a:rPr lang="en-US" sz="2000" dirty="0">
                <a:latin typeface="Times New Roman" pitchFamily="18" charset="0"/>
                <a:cs typeface="Times New Roman" pitchFamily="18" charset="0"/>
              </a:rPr>
              <a:t>Unrelated To B12, </a:t>
            </a:r>
            <a:r>
              <a:rPr lang="en-US" sz="2000" dirty="0" err="1">
                <a:latin typeface="Times New Roman" pitchFamily="18" charset="0"/>
                <a:cs typeface="Times New Roman" pitchFamily="18" charset="0"/>
              </a:rPr>
              <a:t>folate</a:t>
            </a:r>
            <a:r>
              <a:rPr lang="en-US" sz="2000" dirty="0">
                <a:latin typeface="Times New Roman" pitchFamily="18" charset="0"/>
                <a:cs typeface="Times New Roman" pitchFamily="18" charset="0"/>
              </a:rPr>
              <a:t> and drugs.</a:t>
            </a:r>
          </a:p>
          <a:p>
            <a:pPr>
              <a:lnSpc>
                <a:spcPct val="150000"/>
              </a:lnSpc>
            </a:pPr>
            <a:r>
              <a:rPr lang="en-US" sz="2000" dirty="0" err="1">
                <a:latin typeface="Times New Roman" pitchFamily="18" charset="0"/>
                <a:cs typeface="Times New Roman" pitchFamily="18" charset="0"/>
              </a:rPr>
              <a:t>Erythroid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hypoplasia</a:t>
            </a:r>
            <a:r>
              <a:rPr lang="en-US" sz="2000" dirty="0">
                <a:latin typeface="Times New Roman" pitchFamily="18" charset="0"/>
                <a:cs typeface="Times New Roman" pitchFamily="18" charset="0"/>
              </a:rPr>
              <a:t>-</a:t>
            </a:r>
          </a:p>
          <a:p>
            <a:pPr lvl="1">
              <a:lnSpc>
                <a:spcPct val="150000"/>
              </a:lnSpc>
            </a:pPr>
            <a:r>
              <a:rPr lang="en-US" sz="2000" dirty="0">
                <a:latin typeface="Times New Roman" pitchFamily="18" charset="0"/>
                <a:cs typeface="Times New Roman" pitchFamily="18" charset="0"/>
              </a:rPr>
              <a:t>In AIDS, </a:t>
            </a:r>
            <a:r>
              <a:rPr lang="en-US" sz="2000" dirty="0" err="1">
                <a:latin typeface="Times New Roman" pitchFamily="18" charset="0"/>
                <a:cs typeface="Times New Roman" pitchFamily="18" charset="0"/>
              </a:rPr>
              <a:t>Zidovudine</a:t>
            </a:r>
            <a:r>
              <a:rPr lang="en-US" sz="2000" dirty="0">
                <a:latin typeface="Times New Roman" pitchFamily="18" charset="0"/>
                <a:cs typeface="Times New Roman" pitchFamily="18" charset="0"/>
              </a:rPr>
              <a:t> and MAC infection.</a:t>
            </a:r>
          </a:p>
          <a:p>
            <a:pPr lvl="1">
              <a:lnSpc>
                <a:spcPct val="150000"/>
              </a:lnSpc>
            </a:pPr>
            <a:r>
              <a:rPr lang="en-US" sz="2000" dirty="0">
                <a:latin typeface="Times New Roman" pitchFamily="18" charset="0"/>
                <a:cs typeface="Times New Roman" pitchFamily="18" charset="0"/>
              </a:rPr>
              <a:t>Pure red cell </a:t>
            </a:r>
            <a:r>
              <a:rPr lang="en-US" sz="2000" dirty="0" err="1">
                <a:latin typeface="Times New Roman" pitchFamily="18" charset="0"/>
                <a:cs typeface="Times New Roman" pitchFamily="18" charset="0"/>
              </a:rPr>
              <a:t>aplasia</a:t>
            </a:r>
            <a:r>
              <a:rPr lang="en-US" sz="2000" dirty="0">
                <a:latin typeface="Times New Roman" pitchFamily="18" charset="0"/>
                <a:cs typeface="Times New Roman" pitchFamily="18" charset="0"/>
              </a:rPr>
              <a:t> secondary to parvovirus B19.</a:t>
            </a:r>
          </a:p>
        </p:txBody>
      </p:sp>
      <p:sp>
        <p:nvSpPr>
          <p:cNvPr id="3" name="Title 2"/>
          <p:cNvSpPr>
            <a:spLocks noGrp="1"/>
          </p:cNvSpPr>
          <p:nvPr>
            <p:ph type="title"/>
          </p:nvPr>
        </p:nvSpPr>
        <p:spPr>
          <a:xfrm>
            <a:off x="0" y="0"/>
            <a:ext cx="9144000" cy="990600"/>
          </a:xfrm>
        </p:spPr>
        <p:txBody>
          <a:bodyPr>
            <a:normAutofit/>
          </a:bodyPr>
          <a:lstStyle/>
          <a:p>
            <a:r>
              <a:rPr lang="en-US" sz="3600" dirty="0" err="1"/>
              <a:t>Dyserythropoesis</a:t>
            </a:r>
            <a:endParaRPr lang="en-US" sz="3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1"/>
            <a:ext cx="9144000" cy="5715000"/>
          </a:xfrm>
        </p:spPr>
        <p:txBody>
          <a:bodyPr>
            <a:normAutofit/>
          </a:bodyPr>
          <a:lstStyle/>
          <a:p>
            <a:r>
              <a:rPr lang="en-US" sz="2000" dirty="0">
                <a:latin typeface="Times New Roman" pitchFamily="18" charset="0"/>
                <a:cs typeface="Times New Roman" pitchFamily="18" charset="0"/>
              </a:rPr>
              <a:t>Can be with or without thrombocytopenia.</a:t>
            </a:r>
          </a:p>
          <a:p>
            <a:r>
              <a:rPr lang="en-US" sz="2000" dirty="0">
                <a:latin typeface="Times New Roman" pitchFamily="18" charset="0"/>
                <a:cs typeface="Times New Roman" pitchFamily="18" charset="0"/>
              </a:rPr>
              <a:t>Dysplastic changes-</a:t>
            </a:r>
          </a:p>
          <a:p>
            <a:pPr lvl="1"/>
            <a:r>
              <a:rPr lang="en-US" sz="2000" dirty="0" err="1">
                <a:latin typeface="Times New Roman" pitchFamily="18" charset="0"/>
                <a:cs typeface="Times New Roman" pitchFamily="18" charset="0"/>
              </a:rPr>
              <a:t>Micromegakaryocytes</a:t>
            </a:r>
            <a:r>
              <a:rPr lang="en-US" sz="2000" dirty="0">
                <a:latin typeface="Times New Roman" pitchFamily="18" charset="0"/>
                <a:cs typeface="Times New Roman" pitchFamily="18" charset="0"/>
              </a:rPr>
              <a:t> with denuded nuclei</a:t>
            </a:r>
          </a:p>
          <a:p>
            <a:pPr lvl="1"/>
            <a:r>
              <a:rPr lang="en-US" sz="2000" dirty="0" err="1">
                <a:latin typeface="Times New Roman" pitchFamily="18" charset="0"/>
                <a:cs typeface="Times New Roman" pitchFamily="18" charset="0"/>
              </a:rPr>
              <a:t>Hyposegmented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megakaryocytes</a:t>
            </a:r>
            <a:endParaRPr lang="en-US" sz="2000" dirty="0">
              <a:latin typeface="Times New Roman" pitchFamily="18" charset="0"/>
              <a:cs typeface="Times New Roman" pitchFamily="18" charset="0"/>
            </a:endParaRPr>
          </a:p>
          <a:p>
            <a:pPr lvl="1"/>
            <a:r>
              <a:rPr lang="en-US" sz="2000" dirty="0">
                <a:latin typeface="Times New Roman" pitchFamily="18" charset="0"/>
                <a:cs typeface="Times New Roman" pitchFamily="18" charset="0"/>
              </a:rPr>
              <a:t>Fragmented nuclei</a:t>
            </a:r>
          </a:p>
          <a:p>
            <a:pPr lvl="1"/>
            <a:r>
              <a:rPr lang="en-US" sz="2000" dirty="0">
                <a:latin typeface="Times New Roman" pitchFamily="18" charset="0"/>
                <a:cs typeface="Times New Roman" pitchFamily="18" charset="0"/>
              </a:rPr>
              <a:t>Clustering of </a:t>
            </a:r>
            <a:r>
              <a:rPr lang="en-US" sz="2000" dirty="0" err="1">
                <a:latin typeface="Times New Roman" pitchFamily="18" charset="0"/>
                <a:cs typeface="Times New Roman" pitchFamily="18" charset="0"/>
              </a:rPr>
              <a:t>megakaryocytes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Dysplastic changes and presence of HIV RNA in megs</a:t>
            </a:r>
          </a:p>
          <a:p>
            <a:r>
              <a:rPr lang="en-US" sz="2000" dirty="0">
                <a:latin typeface="Times New Roman" pitchFamily="18" charset="0"/>
                <a:cs typeface="Times New Roman" pitchFamily="18" charset="0"/>
              </a:rPr>
              <a:t>BM is difficult to aspirate.</a:t>
            </a:r>
          </a:p>
          <a:p>
            <a:pPr lvl="1"/>
            <a:r>
              <a:rPr lang="en-US" sz="2000" dirty="0">
                <a:latin typeface="Times New Roman" pitchFamily="18" charset="0"/>
                <a:cs typeface="Times New Roman" pitchFamily="18" charset="0"/>
              </a:rPr>
              <a:t>Focal or diffuse increase in </a:t>
            </a:r>
            <a:r>
              <a:rPr lang="en-US" sz="2000" dirty="0" err="1">
                <a:latin typeface="Times New Roman" pitchFamily="18" charset="0"/>
                <a:cs typeface="Times New Roman" pitchFamily="18" charset="0"/>
              </a:rPr>
              <a:t>reticulin</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Normo</a:t>
            </a:r>
            <a:r>
              <a:rPr lang="en-US" sz="2000" dirty="0">
                <a:latin typeface="Times New Roman" pitchFamily="18" charset="0"/>
                <a:cs typeface="Times New Roman" pitchFamily="18" charset="0"/>
              </a:rPr>
              <a:t> to </a:t>
            </a:r>
            <a:r>
              <a:rPr lang="en-US" sz="2000" dirty="0" err="1">
                <a:latin typeface="Times New Roman" pitchFamily="18" charset="0"/>
                <a:cs typeface="Times New Roman" pitchFamily="18" charset="0"/>
              </a:rPr>
              <a:t>hypercellular</a:t>
            </a:r>
            <a:r>
              <a:rPr lang="en-US" sz="2000" dirty="0">
                <a:latin typeface="Times New Roman" pitchFamily="18" charset="0"/>
                <a:cs typeface="Times New Roman" pitchFamily="18" charset="0"/>
              </a:rPr>
              <a:t>.</a:t>
            </a:r>
          </a:p>
          <a:p>
            <a:pPr lvl="1"/>
            <a:r>
              <a:rPr lang="en-US" sz="2000" dirty="0">
                <a:latin typeface="Times New Roman" pitchFamily="18" charset="0"/>
                <a:cs typeface="Times New Roman" pitchFamily="18" charset="0"/>
              </a:rPr>
              <a:t>Myeloid dysplasia</a:t>
            </a:r>
          </a:p>
          <a:p>
            <a:pPr lvl="1"/>
            <a:r>
              <a:rPr lang="en-US" sz="2000" dirty="0">
                <a:latin typeface="Times New Roman" pitchFamily="18" charset="0"/>
                <a:cs typeface="Times New Roman" pitchFamily="18" charset="0"/>
              </a:rPr>
              <a:t>Ineffective </a:t>
            </a:r>
            <a:r>
              <a:rPr lang="en-US" sz="2000" dirty="0" err="1">
                <a:latin typeface="Times New Roman" pitchFamily="18" charset="0"/>
                <a:cs typeface="Times New Roman" pitchFamily="18" charset="0"/>
              </a:rPr>
              <a:t>erythropoesis</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M:E ratio of 2-7:1</a:t>
            </a:r>
          </a:p>
          <a:p>
            <a:pPr lvl="1"/>
            <a:r>
              <a:rPr lang="en-US" sz="2000" dirty="0">
                <a:latin typeface="Times New Roman" pitchFamily="18" charset="0"/>
                <a:cs typeface="Times New Roman" pitchFamily="18" charset="0"/>
              </a:rPr>
              <a:t>Myeloid </a:t>
            </a:r>
            <a:r>
              <a:rPr lang="en-US" sz="2000" dirty="0" err="1">
                <a:latin typeface="Times New Roman" pitchFamily="18" charset="0"/>
                <a:cs typeface="Times New Roman" pitchFamily="18" charset="0"/>
              </a:rPr>
              <a:t>hyperplasias</a:t>
            </a:r>
            <a:endParaRPr lang="en-US" sz="2000" dirty="0">
              <a:latin typeface="Times New Roman" pitchFamily="18" charset="0"/>
              <a:cs typeface="Times New Roman" pitchFamily="18" charset="0"/>
            </a:endParaRPr>
          </a:p>
          <a:p>
            <a:pPr lvl="1"/>
            <a:r>
              <a:rPr lang="en-US" sz="2000" dirty="0" err="1">
                <a:latin typeface="Times New Roman" pitchFamily="18" charset="0"/>
                <a:cs typeface="Times New Roman" pitchFamily="18" charset="0"/>
              </a:rPr>
              <a:t>Erythroid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hypoplasia</a:t>
            </a:r>
            <a:r>
              <a:rPr lang="en-US" sz="2000" dirty="0">
                <a:latin typeface="Times New Roman" pitchFamily="18" charset="0"/>
                <a:cs typeface="Times New Roman" pitchFamily="18" charset="0"/>
              </a:rPr>
              <a:t>.</a:t>
            </a:r>
          </a:p>
        </p:txBody>
      </p:sp>
      <p:sp>
        <p:nvSpPr>
          <p:cNvPr id="3" name="Title 2"/>
          <p:cNvSpPr>
            <a:spLocks noGrp="1"/>
          </p:cNvSpPr>
          <p:nvPr>
            <p:ph type="title"/>
          </p:nvPr>
        </p:nvSpPr>
        <p:spPr>
          <a:xfrm>
            <a:off x="0" y="228600"/>
            <a:ext cx="9144000" cy="914400"/>
          </a:xfrm>
        </p:spPr>
        <p:txBody>
          <a:bodyPr>
            <a:normAutofit fontScale="90000"/>
          </a:bodyPr>
          <a:lstStyle/>
          <a:p>
            <a:r>
              <a:rPr lang="en-US" dirty="0" err="1"/>
              <a:t>Dysmegakaryopoesis</a:t>
            </a:r>
            <a:r>
              <a:rPr lang="en-US" dirty="0"/>
              <a:t/>
            </a:r>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fontScale="70000" lnSpcReduction="20000"/>
          </a:bodyPr>
          <a:lstStyle/>
          <a:p>
            <a:pPr>
              <a:lnSpc>
                <a:spcPct val="170000"/>
              </a:lnSpc>
            </a:pPr>
            <a:r>
              <a:rPr lang="en-US" sz="2600" dirty="0">
                <a:latin typeface="Times New Roman" pitchFamily="18" charset="0"/>
                <a:cs typeface="Times New Roman" pitchFamily="18" charset="0"/>
              </a:rPr>
              <a:t>Rapid development in the management and treatment of HIV infection has lengthened the lifespan of this patient population, but the increased frequency of cardiovascular diseases related to increased lifespan has emerged as an added potential burden to the cost of their healthcare</a:t>
            </a:r>
            <a:r>
              <a:rPr lang="en-US" sz="2600" baseline="30000" dirty="0">
                <a:latin typeface="Times New Roman" pitchFamily="18" charset="0"/>
                <a:cs typeface="Times New Roman" pitchFamily="18" charset="0"/>
              </a:rPr>
              <a:t>1</a:t>
            </a:r>
          </a:p>
          <a:p>
            <a:pPr>
              <a:lnSpc>
                <a:spcPct val="170000"/>
              </a:lnSpc>
              <a:buNone/>
            </a:pPr>
            <a:endParaRPr lang="en-US" sz="2600" baseline="30000" dirty="0">
              <a:latin typeface="Times New Roman" pitchFamily="18" charset="0"/>
              <a:cs typeface="Times New Roman" pitchFamily="18" charset="0"/>
            </a:endParaRPr>
          </a:p>
          <a:p>
            <a:pPr>
              <a:lnSpc>
                <a:spcPct val="170000"/>
              </a:lnSpc>
            </a:pPr>
            <a:r>
              <a:rPr lang="en-US" sz="2600" dirty="0">
                <a:latin typeface="Times New Roman" pitchFamily="18" charset="0"/>
                <a:cs typeface="Times New Roman" pitchFamily="18" charset="0"/>
              </a:rPr>
              <a:t>The prevalence of cardiovascular disease in HIV/AIDS has a reported range of between 28% and 73% </a:t>
            </a:r>
            <a:r>
              <a:rPr lang="en-US" sz="2600" baseline="30000" dirty="0">
                <a:latin typeface="Times New Roman" pitchFamily="18" charset="0"/>
                <a:cs typeface="Times New Roman" pitchFamily="18" charset="0"/>
              </a:rPr>
              <a:t>1</a:t>
            </a:r>
          </a:p>
          <a:p>
            <a:pPr>
              <a:lnSpc>
                <a:spcPct val="170000"/>
              </a:lnSpc>
              <a:buNone/>
            </a:pPr>
            <a:endParaRPr lang="en-US" sz="2600" dirty="0">
              <a:latin typeface="Times New Roman" pitchFamily="18" charset="0"/>
              <a:cs typeface="Times New Roman" pitchFamily="18" charset="0"/>
            </a:endParaRPr>
          </a:p>
          <a:p>
            <a:pPr>
              <a:lnSpc>
                <a:spcPct val="170000"/>
              </a:lnSpc>
            </a:pPr>
            <a:r>
              <a:rPr lang="en-US" sz="2600" dirty="0">
                <a:latin typeface="Times New Roman" pitchFamily="18" charset="0"/>
                <a:cs typeface="Times New Roman" pitchFamily="18" charset="0"/>
              </a:rPr>
              <a:t>It includes manifestations such as pericardial effusion, dilated </a:t>
            </a:r>
            <a:r>
              <a:rPr lang="en-US" sz="2600" dirty="0" err="1">
                <a:latin typeface="Times New Roman" pitchFamily="18" charset="0"/>
                <a:cs typeface="Times New Roman" pitchFamily="18" charset="0"/>
              </a:rPr>
              <a:t>cardiomyopathy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myocarditis</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endocarditis</a:t>
            </a:r>
            <a:r>
              <a:rPr lang="en-US" sz="2600" dirty="0">
                <a:latin typeface="Times New Roman" pitchFamily="18" charset="0"/>
                <a:cs typeface="Times New Roman" pitchFamily="18" charset="0"/>
              </a:rPr>
              <a:t>, coronary artery disease, systemic arterial hypertension, pulmonary hypertension, malignant </a:t>
            </a:r>
            <a:r>
              <a:rPr lang="en-US" sz="2600" dirty="0" err="1">
                <a:latin typeface="Times New Roman" pitchFamily="18" charset="0"/>
                <a:cs typeface="Times New Roman" pitchFamily="18" charset="0"/>
              </a:rPr>
              <a:t>neoplasms</a:t>
            </a:r>
            <a:r>
              <a:rPr lang="en-US" sz="2600" dirty="0">
                <a:latin typeface="Times New Roman" pitchFamily="18" charset="0"/>
                <a:cs typeface="Times New Roman" pitchFamily="18" charset="0"/>
              </a:rPr>
              <a:t>, and drug-related </a:t>
            </a:r>
            <a:r>
              <a:rPr lang="en-US" sz="2600" dirty="0" err="1">
                <a:latin typeface="Times New Roman" pitchFamily="18" charset="0"/>
                <a:cs typeface="Times New Roman" pitchFamily="18" charset="0"/>
              </a:rPr>
              <a:t>cardiotoxicity</a:t>
            </a:r>
            <a:r>
              <a:rPr lang="en-US" dirty="0"/>
              <a:t>.</a:t>
            </a:r>
            <a:endParaRPr lang="en-US" baseline="30000" dirty="0"/>
          </a:p>
          <a:p>
            <a:endParaRPr lang="en-US" dirty="0"/>
          </a:p>
          <a:p>
            <a:pPr>
              <a:buNone/>
            </a:pPr>
            <a:endParaRPr lang="en-US" baseline="30000" dirty="0"/>
          </a:p>
          <a:p>
            <a:endParaRPr lang="en-US" baseline="30000" dirty="0"/>
          </a:p>
          <a:p>
            <a:endParaRPr lang="en-US" baseline="30000" dirty="0"/>
          </a:p>
          <a:p>
            <a:r>
              <a:rPr lang="en-US" sz="1400" dirty="0"/>
              <a:t>1. </a:t>
            </a:r>
            <a:r>
              <a:rPr lang="en-US" sz="1400" dirty="0" err="1"/>
              <a:t>Kaul</a:t>
            </a:r>
            <a:r>
              <a:rPr lang="en-US" sz="1400" dirty="0"/>
              <a:t> S, </a:t>
            </a:r>
            <a:r>
              <a:rPr lang="en-US" sz="1400" dirty="0" err="1"/>
              <a:t>Fishbein</a:t>
            </a:r>
            <a:r>
              <a:rPr lang="en-US" sz="1400" dirty="0"/>
              <a:t> MC, Siegel RJ. Cardiac manifestations of acquired immune deficiency syndrome. </a:t>
            </a:r>
            <a:r>
              <a:rPr lang="en-US" sz="1400" i="1" dirty="0"/>
              <a:t>Am Heart J. 1991; 122:535-544.</a:t>
            </a:r>
          </a:p>
          <a:p>
            <a:endParaRPr lang="en-US" sz="1050" dirty="0"/>
          </a:p>
          <a:p>
            <a:endParaRPr lang="en-US" dirty="0"/>
          </a:p>
          <a:p>
            <a:endParaRPr lang="en-US" dirty="0"/>
          </a:p>
        </p:txBody>
      </p:sp>
      <p:sp>
        <p:nvSpPr>
          <p:cNvPr id="2" name="Title 1"/>
          <p:cNvSpPr>
            <a:spLocks noGrp="1"/>
          </p:cNvSpPr>
          <p:nvPr>
            <p:ph type="title"/>
          </p:nvPr>
        </p:nvSpPr>
        <p:spPr>
          <a:xfrm>
            <a:off x="0" y="0"/>
            <a:ext cx="9144000" cy="838200"/>
          </a:xfrm>
        </p:spPr>
        <p:txBody>
          <a:bodyPr>
            <a:normAutofit/>
          </a:bodyPr>
          <a:lstStyle/>
          <a:p>
            <a:pPr algn="l"/>
            <a:r>
              <a:rPr lang="en-US" u="sng" dirty="0"/>
              <a:t>Cardiovascular involvement: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9144000" cy="5867400"/>
          </a:xfrm>
        </p:spPr>
        <p:txBody>
          <a:bodyPr>
            <a:normAutofit/>
          </a:bodyPr>
          <a:lstStyle/>
          <a:p>
            <a:pPr>
              <a:buNone/>
            </a:pPr>
            <a:endParaRPr lang="en-US" dirty="0"/>
          </a:p>
          <a:p>
            <a:r>
              <a:rPr lang="en-US" sz="2000" dirty="0">
                <a:latin typeface="Times New Roman" pitchFamily="18" charset="0"/>
                <a:cs typeface="Times New Roman" pitchFamily="18" charset="0"/>
              </a:rPr>
              <a:t>Increase seen in 31-85% people.</a:t>
            </a:r>
          </a:p>
          <a:p>
            <a:r>
              <a:rPr lang="en-US" sz="2000" dirty="0">
                <a:latin typeface="Times New Roman" pitchFamily="18" charset="0"/>
                <a:cs typeface="Times New Roman" pitchFamily="18" charset="0"/>
              </a:rPr>
              <a:t>Due to-</a:t>
            </a:r>
          </a:p>
          <a:p>
            <a:pPr lvl="1"/>
            <a:r>
              <a:rPr lang="en-US" sz="2000" dirty="0">
                <a:latin typeface="Times New Roman" pitchFamily="18" charset="0"/>
                <a:cs typeface="Times New Roman" pitchFamily="18" charset="0"/>
              </a:rPr>
              <a:t>Physiological response to antigenic stimulation.</a:t>
            </a:r>
          </a:p>
          <a:p>
            <a:pPr lvl="1"/>
            <a:r>
              <a:rPr lang="en-US" sz="2000" dirty="0" err="1">
                <a:latin typeface="Times New Roman" pitchFamily="18" charset="0"/>
                <a:cs typeface="Times New Roman" pitchFamily="18" charset="0"/>
              </a:rPr>
              <a:t>Dysregulated</a:t>
            </a:r>
            <a:r>
              <a:rPr lang="en-US" sz="2000" dirty="0">
                <a:latin typeface="Times New Roman" pitchFamily="18" charset="0"/>
                <a:cs typeface="Times New Roman" pitchFamily="18" charset="0"/>
              </a:rPr>
              <a:t>  B-cell proliferation.</a:t>
            </a:r>
          </a:p>
          <a:p>
            <a:pPr lvl="1"/>
            <a:r>
              <a:rPr lang="en-US" sz="2000" dirty="0">
                <a:latin typeface="Times New Roman" pitchFamily="18" charset="0"/>
                <a:cs typeface="Times New Roman" pitchFamily="18" charset="0"/>
              </a:rPr>
              <a:t>Seen in all stages.</a:t>
            </a:r>
          </a:p>
          <a:p>
            <a:r>
              <a:rPr lang="en-US" sz="2000" dirty="0">
                <a:latin typeface="Times New Roman" pitchFamily="18" charset="0"/>
                <a:cs typeface="Times New Roman" pitchFamily="18" charset="0"/>
              </a:rPr>
              <a:t>Morphology</a:t>
            </a:r>
          </a:p>
          <a:p>
            <a:pPr lvl="1"/>
            <a:r>
              <a:rPr lang="en-US" sz="2000" dirty="0">
                <a:latin typeface="Times New Roman" pitchFamily="18" charset="0"/>
                <a:cs typeface="Times New Roman" pitchFamily="18" charset="0"/>
              </a:rPr>
              <a:t>Dysplasia, large bi or tri nucleate</a:t>
            </a:r>
          </a:p>
          <a:p>
            <a:pPr lvl="1"/>
            <a:r>
              <a:rPr lang="en-US" sz="2000" dirty="0">
                <a:latin typeface="Times New Roman" pitchFamily="18" charset="0"/>
                <a:cs typeface="Times New Roman" pitchFamily="18" charset="0"/>
              </a:rPr>
              <a:t>In clusters</a:t>
            </a:r>
          </a:p>
        </p:txBody>
      </p:sp>
      <p:sp>
        <p:nvSpPr>
          <p:cNvPr id="3" name="Title 2"/>
          <p:cNvSpPr>
            <a:spLocks noGrp="1"/>
          </p:cNvSpPr>
          <p:nvPr>
            <p:ph type="title"/>
          </p:nvPr>
        </p:nvSpPr>
        <p:spPr>
          <a:xfrm>
            <a:off x="0" y="0"/>
            <a:ext cx="9144000" cy="990600"/>
          </a:xfrm>
        </p:spPr>
        <p:txBody>
          <a:bodyPr>
            <a:normAutofit/>
          </a:bodyPr>
          <a:lstStyle/>
          <a:p>
            <a:r>
              <a:rPr lang="en-US" sz="3200" dirty="0"/>
              <a:t>Plasma cell abnormalities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5376672"/>
          </a:xfrm>
        </p:spPr>
        <p:txBody>
          <a:bodyPr/>
          <a:lstStyle/>
          <a:p>
            <a:pPr>
              <a:lnSpc>
                <a:spcPct val="150000"/>
              </a:lnSpc>
            </a:pPr>
            <a:r>
              <a:rPr lang="en-US" sz="1800" dirty="0">
                <a:latin typeface="Times New Roman" pitchFamily="18" charset="0"/>
                <a:cs typeface="Times New Roman" pitchFamily="18" charset="0"/>
              </a:rPr>
              <a:t>Aggressive B-cell lymphomas</a:t>
            </a:r>
          </a:p>
          <a:p>
            <a:pPr>
              <a:lnSpc>
                <a:spcPct val="150000"/>
              </a:lnSpc>
            </a:pPr>
            <a:r>
              <a:rPr lang="en-US" sz="1800" dirty="0" err="1">
                <a:latin typeface="Times New Roman" pitchFamily="18" charset="0"/>
                <a:cs typeface="Times New Roman" pitchFamily="18" charset="0"/>
              </a:rPr>
              <a:t>Plasmablastic</a:t>
            </a:r>
            <a:r>
              <a:rPr lang="en-US" sz="1800" dirty="0">
                <a:latin typeface="Times New Roman" pitchFamily="18" charset="0"/>
                <a:cs typeface="Times New Roman" pitchFamily="18" charset="0"/>
              </a:rPr>
              <a:t> lymphoma</a:t>
            </a:r>
          </a:p>
          <a:p>
            <a:pPr>
              <a:lnSpc>
                <a:spcPct val="150000"/>
              </a:lnSpc>
            </a:pPr>
            <a:r>
              <a:rPr lang="en-US" sz="1800" dirty="0">
                <a:latin typeface="Times New Roman" pitchFamily="18" charset="0"/>
                <a:cs typeface="Times New Roman" pitchFamily="18" charset="0"/>
              </a:rPr>
              <a:t>Primary CNS Lymphoma</a:t>
            </a:r>
          </a:p>
          <a:p>
            <a:pPr>
              <a:lnSpc>
                <a:spcPct val="150000"/>
              </a:lnSpc>
            </a:pPr>
            <a:r>
              <a:rPr lang="en-US" sz="1800" dirty="0">
                <a:latin typeface="Times New Roman" pitchFamily="18" charset="0"/>
                <a:cs typeface="Times New Roman" pitchFamily="18" charset="0"/>
              </a:rPr>
              <a:t>HIV associated </a:t>
            </a:r>
            <a:r>
              <a:rPr lang="en-US" sz="1800" dirty="0" err="1">
                <a:latin typeface="Times New Roman" pitchFamily="18" charset="0"/>
                <a:cs typeface="Times New Roman" pitchFamily="18" charset="0"/>
              </a:rPr>
              <a:t>Hodgkins</a:t>
            </a:r>
            <a:r>
              <a:rPr lang="en-US" sz="1800" dirty="0">
                <a:latin typeface="Times New Roman" pitchFamily="18" charset="0"/>
                <a:cs typeface="Times New Roman" pitchFamily="18" charset="0"/>
              </a:rPr>
              <a:t> Disease</a:t>
            </a:r>
          </a:p>
          <a:p>
            <a:pPr lvl="1">
              <a:buNone/>
            </a:pPr>
            <a:endParaRPr lang="en-US" dirty="0"/>
          </a:p>
        </p:txBody>
      </p:sp>
      <p:sp>
        <p:nvSpPr>
          <p:cNvPr id="2" name="Title 1"/>
          <p:cNvSpPr>
            <a:spLocks noGrp="1"/>
          </p:cNvSpPr>
          <p:nvPr>
            <p:ph type="title"/>
          </p:nvPr>
        </p:nvSpPr>
        <p:spPr>
          <a:xfrm>
            <a:off x="0" y="274638"/>
            <a:ext cx="9144000" cy="1143000"/>
          </a:xfrm>
        </p:spPr>
        <p:txBody>
          <a:bodyPr>
            <a:normAutofit/>
          </a:bodyPr>
          <a:lstStyle/>
          <a:p>
            <a:r>
              <a:rPr lang="en-US" sz="3200" dirty="0"/>
              <a:t>HIV associated lymphoma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638800"/>
          </a:xfrm>
        </p:spPr>
        <p:txBody>
          <a:bodyPr/>
          <a:lstStyle/>
          <a:p>
            <a:endParaRPr lang="en-US" dirty="0"/>
          </a:p>
        </p:txBody>
      </p:sp>
      <p:sp>
        <p:nvSpPr>
          <p:cNvPr id="3" name="Title 2"/>
          <p:cNvSpPr>
            <a:spLocks noGrp="1"/>
          </p:cNvSpPr>
          <p:nvPr>
            <p:ph type="title"/>
          </p:nvPr>
        </p:nvSpPr>
        <p:spPr>
          <a:xfrm>
            <a:off x="0" y="0"/>
            <a:ext cx="9144000" cy="1143000"/>
          </a:xfrm>
        </p:spPr>
        <p:txBody>
          <a:bodyPr>
            <a:normAutofit/>
          </a:bodyPr>
          <a:lstStyle/>
          <a:p>
            <a:r>
              <a:rPr lang="en-US" sz="3200" u="sng" dirty="0"/>
              <a:t>MANAGEMENT OF HEMATOLOGY IN AIDS PATIENTS: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5376672"/>
          </a:xfrm>
        </p:spPr>
        <p:txBody>
          <a:bodyPr>
            <a:normAutofit/>
          </a:bodyPr>
          <a:lstStyle/>
          <a:p>
            <a:r>
              <a:rPr lang="en-US" sz="2100" dirty="0">
                <a:latin typeface="Times New Roman" pitchFamily="18" charset="0"/>
                <a:cs typeface="Times New Roman" pitchFamily="18" charset="0"/>
              </a:rPr>
              <a:t>HIV and AKI</a:t>
            </a:r>
          </a:p>
          <a:p>
            <a:pPr>
              <a:buNone/>
            </a:pPr>
            <a:endParaRPr lang="en-US"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Electrolyte Disturbances</a:t>
            </a:r>
          </a:p>
          <a:p>
            <a:pPr>
              <a:buNone/>
            </a:pPr>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Medication Toxicity</a:t>
            </a:r>
          </a:p>
          <a:p>
            <a:pPr>
              <a:buNone/>
            </a:pPr>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Thrombotic </a:t>
            </a:r>
            <a:r>
              <a:rPr lang="en-US" sz="2100" dirty="0" err="1">
                <a:latin typeface="Times New Roman" pitchFamily="18" charset="0"/>
                <a:cs typeface="Times New Roman" pitchFamily="18" charset="0"/>
              </a:rPr>
              <a:t>Microangiopathy</a:t>
            </a:r>
            <a:r>
              <a:rPr lang="en-US" sz="2100" dirty="0">
                <a:latin typeface="Times New Roman" pitchFamily="18" charset="0"/>
                <a:cs typeface="Times New Roman" pitchFamily="18" charset="0"/>
              </a:rPr>
              <a:t> and HIV</a:t>
            </a:r>
          </a:p>
          <a:p>
            <a:pPr>
              <a:buNone/>
            </a:pPr>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HIV-Associated Nephropathy</a:t>
            </a:r>
          </a:p>
          <a:p>
            <a:pPr>
              <a:buNone/>
            </a:pPr>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Immune-Complex Mediated GN</a:t>
            </a:r>
          </a:p>
          <a:p>
            <a:pPr>
              <a:buNone/>
            </a:pPr>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 Hepatitis C Co-Infection</a:t>
            </a:r>
          </a:p>
          <a:p>
            <a:endParaRPr lang="en-US" dirty="0"/>
          </a:p>
        </p:txBody>
      </p:sp>
      <p:sp>
        <p:nvSpPr>
          <p:cNvPr id="2" name="Title 1"/>
          <p:cNvSpPr>
            <a:spLocks noGrp="1"/>
          </p:cNvSpPr>
          <p:nvPr>
            <p:ph type="title"/>
          </p:nvPr>
        </p:nvSpPr>
        <p:spPr>
          <a:xfrm>
            <a:off x="0" y="274638"/>
            <a:ext cx="9144000" cy="1143000"/>
          </a:xfrm>
        </p:spPr>
        <p:txBody>
          <a:bodyPr>
            <a:normAutofit/>
          </a:bodyPr>
          <a:lstStyle/>
          <a:p>
            <a:r>
              <a:rPr lang="en-US" sz="3200" u="sng" dirty="0"/>
              <a:t>Renal Manifestations of HIV/AIDS: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62500" lnSpcReduction="20000"/>
          </a:bodyPr>
          <a:lstStyle/>
          <a:p>
            <a:pPr>
              <a:buNone/>
            </a:pPr>
            <a:endParaRPr lang="en-US" sz="2000" u="sng" dirty="0">
              <a:latin typeface="Times New Roman" pitchFamily="18" charset="0"/>
              <a:cs typeface="Times New Roman" pitchFamily="18" charset="0"/>
            </a:endParaRPr>
          </a:p>
          <a:p>
            <a:pPr>
              <a:buNone/>
            </a:pPr>
            <a:endParaRPr lang="en-US" sz="2000" u="sng" dirty="0">
              <a:latin typeface="Times New Roman" pitchFamily="18" charset="0"/>
              <a:cs typeface="Times New Roman" pitchFamily="18" charset="0"/>
            </a:endParaRPr>
          </a:p>
          <a:p>
            <a:pPr>
              <a:buNone/>
            </a:pPr>
            <a:r>
              <a:rPr lang="en-US" sz="3000" u="sng" dirty="0">
                <a:latin typeface="Times New Roman" pitchFamily="18" charset="0"/>
                <a:cs typeface="Times New Roman" pitchFamily="18" charset="0"/>
              </a:rPr>
              <a:t>HIV and AKI</a:t>
            </a:r>
          </a:p>
          <a:p>
            <a:pPr>
              <a:buNone/>
            </a:pPr>
            <a:endParaRPr lang="en-US" sz="3000" u="sng" dirty="0">
              <a:latin typeface="Times New Roman" pitchFamily="18" charset="0"/>
              <a:cs typeface="Times New Roman" pitchFamily="18" charset="0"/>
            </a:endParaRPr>
          </a:p>
          <a:p>
            <a:r>
              <a:rPr lang="en-US" sz="2900" dirty="0">
                <a:latin typeface="Times New Roman" pitchFamily="18" charset="0"/>
                <a:cs typeface="Times New Roman" pitchFamily="18" charset="0"/>
              </a:rPr>
              <a:t>Most common causes similar to the general population (ATN and pre-renal states)</a:t>
            </a:r>
          </a:p>
          <a:p>
            <a:pPr>
              <a:buNone/>
            </a:pPr>
            <a:r>
              <a:rPr lang="en-US" sz="2900" dirty="0">
                <a:latin typeface="Times New Roman" pitchFamily="18" charset="0"/>
                <a:cs typeface="Times New Roman" pitchFamily="18" charset="0"/>
              </a:rPr>
              <a:t> </a:t>
            </a:r>
          </a:p>
          <a:p>
            <a:r>
              <a:rPr lang="en-US" sz="2900" dirty="0" err="1">
                <a:latin typeface="Times New Roman" pitchFamily="18" charset="0"/>
                <a:cs typeface="Times New Roman" pitchFamily="18" charset="0"/>
              </a:rPr>
              <a:t>Francescini</a:t>
            </a:r>
            <a:r>
              <a:rPr lang="en-US" sz="2900" dirty="0">
                <a:latin typeface="Times New Roman" pitchFamily="18" charset="0"/>
                <a:cs typeface="Times New Roman" pitchFamily="18" charset="0"/>
              </a:rPr>
              <a:t> study (2 year prospective):</a:t>
            </a:r>
          </a:p>
          <a:p>
            <a:pPr lvl="1">
              <a:buNone/>
            </a:pP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Prerenal</a:t>
            </a:r>
            <a:r>
              <a:rPr lang="en-US" sz="2900" dirty="0">
                <a:latin typeface="Times New Roman" pitchFamily="18" charset="0"/>
                <a:cs typeface="Times New Roman" pitchFamily="18" charset="0"/>
              </a:rPr>
              <a:t> states include true volume depletion, cirrhosis, heart failure (39%)</a:t>
            </a:r>
          </a:p>
          <a:p>
            <a:pPr lvl="1">
              <a:buNone/>
            </a:pPr>
            <a:endParaRPr lang="en-US" sz="2900" dirty="0">
              <a:latin typeface="Times New Roman" pitchFamily="18" charset="0"/>
              <a:cs typeface="Times New Roman" pitchFamily="18" charset="0"/>
            </a:endParaRPr>
          </a:p>
          <a:p>
            <a:pPr lvl="1">
              <a:buNone/>
            </a:pPr>
            <a:r>
              <a:rPr lang="en-US" sz="2900" dirty="0">
                <a:latin typeface="Times New Roman" pitchFamily="18" charset="0"/>
                <a:cs typeface="Times New Roman" pitchFamily="18" charset="0"/>
              </a:rPr>
              <a:t>– ATN à ischemic and </a:t>
            </a:r>
            <a:r>
              <a:rPr lang="en-US" sz="2900" dirty="0" err="1">
                <a:latin typeface="Times New Roman" pitchFamily="18" charset="0"/>
                <a:cs typeface="Times New Roman" pitchFamily="18" charset="0"/>
              </a:rPr>
              <a:t>nephrotoxic</a:t>
            </a:r>
            <a:r>
              <a:rPr lang="en-US" sz="2900" dirty="0">
                <a:latin typeface="Times New Roman" pitchFamily="18" charset="0"/>
                <a:cs typeface="Times New Roman" pitchFamily="18" charset="0"/>
              </a:rPr>
              <a:t> (37%)</a:t>
            </a:r>
          </a:p>
          <a:p>
            <a:pPr lvl="1">
              <a:buNone/>
            </a:pPr>
            <a:endParaRPr lang="en-US" sz="2900" dirty="0">
              <a:latin typeface="Times New Roman" pitchFamily="18" charset="0"/>
              <a:cs typeface="Times New Roman" pitchFamily="18" charset="0"/>
            </a:endParaRPr>
          </a:p>
          <a:p>
            <a:pPr lvl="1">
              <a:buNone/>
            </a:pP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Crystalluria</a:t>
            </a:r>
            <a:r>
              <a:rPr lang="en-US" sz="2900" dirty="0">
                <a:latin typeface="Times New Roman" pitchFamily="18" charset="0"/>
                <a:cs typeface="Times New Roman" pitchFamily="18" charset="0"/>
              </a:rPr>
              <a:t> with obstruction (5%)</a:t>
            </a:r>
          </a:p>
          <a:p>
            <a:pPr lvl="1">
              <a:buNone/>
            </a:pPr>
            <a:endParaRPr lang="en-US" sz="2900" dirty="0">
              <a:latin typeface="Times New Roman" pitchFamily="18" charset="0"/>
              <a:cs typeface="Times New Roman" pitchFamily="18" charset="0"/>
            </a:endParaRPr>
          </a:p>
          <a:p>
            <a:pPr lvl="1">
              <a:buNone/>
            </a:pPr>
            <a:r>
              <a:rPr lang="en-US" sz="2900" dirty="0">
                <a:latin typeface="Times New Roman" pitchFamily="18" charset="0"/>
                <a:cs typeface="Times New Roman" pitchFamily="18" charset="0"/>
              </a:rPr>
              <a:t>– Interstitial Nephritis (5%)</a:t>
            </a:r>
          </a:p>
          <a:p>
            <a:pPr lvl="1">
              <a:buNone/>
            </a:pPr>
            <a:endParaRPr lang="en-US" sz="1800" dirty="0">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r>
              <a:rPr lang="en-US" sz="1000" dirty="0">
                <a:effectLst>
                  <a:outerShdw blurRad="50800" dist="38100" algn="tr" rotWithShape="0">
                    <a:prstClr val="black">
                      <a:alpha val="40000"/>
                    </a:prstClr>
                  </a:outerShdw>
                </a:effectLst>
                <a:latin typeface="Times New Roman" pitchFamily="18" charset="0"/>
                <a:cs typeface="Times New Roman" pitchFamily="18" charset="0"/>
              </a:rPr>
              <a:t> </a:t>
            </a:r>
          </a:p>
          <a:p>
            <a:pPr>
              <a:buNone/>
            </a:pPr>
            <a:endParaRPr lang="en-US" sz="1000" dirty="0">
              <a:effectLst>
                <a:outerShdw blurRad="50800" dist="38100" algn="tr" rotWithShape="0">
                  <a:prstClr val="black">
                    <a:alpha val="40000"/>
                  </a:prstClr>
                </a:outerShdw>
              </a:effectLst>
              <a:latin typeface="Times New Roman" pitchFamily="18" charset="0"/>
              <a:cs typeface="Times New Roman" pitchFamily="18" charset="0"/>
            </a:endParaRPr>
          </a:p>
          <a:p>
            <a:pPr>
              <a:buNone/>
            </a:pPr>
            <a:r>
              <a:rPr lang="en-US" sz="1000" dirty="0">
                <a:effectLst>
                  <a:outerShdw blurRad="50800" dist="38100" algn="tr" rotWithShape="0">
                    <a:prstClr val="black">
                      <a:alpha val="40000"/>
                    </a:prstClr>
                  </a:outerShdw>
                </a:effectLst>
                <a:latin typeface="Times New Roman" pitchFamily="18" charset="0"/>
                <a:cs typeface="Times New Roman" pitchFamily="18" charset="0"/>
              </a:rPr>
              <a:t>Wyatt</a:t>
            </a:r>
            <a:r>
              <a:rPr lang="en-US" sz="1000" dirty="0">
                <a:latin typeface="Times New Roman" pitchFamily="18" charset="0"/>
                <a:cs typeface="Times New Roman" pitchFamily="18" charset="0"/>
              </a:rPr>
              <a:t> </a:t>
            </a:r>
            <a:r>
              <a:rPr lang="en-US" sz="1000" dirty="0">
                <a:effectLst>
                  <a:outerShdw blurRad="50800" dist="38100" algn="tr" rotWithShape="0">
                    <a:prstClr val="black">
                      <a:alpha val="40000"/>
                    </a:prstClr>
                  </a:outerShdw>
                </a:effectLst>
                <a:latin typeface="Times New Roman" pitchFamily="18" charset="0"/>
                <a:cs typeface="Times New Roman" pitchFamily="18" charset="0"/>
              </a:rPr>
              <a:t>CM.</a:t>
            </a:r>
            <a:r>
              <a:rPr lang="en-US" sz="1000" dirty="0">
                <a:latin typeface="Times New Roman" pitchFamily="18" charset="0"/>
                <a:cs typeface="Times New Roman" pitchFamily="18" charset="0"/>
              </a:rPr>
              <a:t>  </a:t>
            </a:r>
            <a:r>
              <a:rPr lang="en-US" sz="1000" dirty="0">
                <a:effectLst>
                  <a:outerShdw blurRad="50800" dist="38100" algn="tr" rotWithShape="0">
                    <a:prstClr val="black">
                      <a:alpha val="40000"/>
                    </a:prstClr>
                  </a:outerShdw>
                </a:effectLst>
                <a:latin typeface="Times New Roman" pitchFamily="18" charset="0"/>
                <a:cs typeface="Times New Roman" pitchFamily="18" charset="0"/>
                <a:hlinkClick r:id="rId2"/>
              </a:rPr>
              <a:t>www.uptodate.com,</a:t>
            </a:r>
            <a:r>
              <a:rPr lang="en-US" sz="1000" dirty="0">
                <a:latin typeface="Times New Roman" pitchFamily="18" charset="0"/>
                <a:cs typeface="Times New Roman" pitchFamily="18" charset="0"/>
              </a:rPr>
              <a:t> </a:t>
            </a:r>
            <a:r>
              <a:rPr lang="en-US" sz="1000" dirty="0">
                <a:effectLst>
                  <a:outerShdw blurRad="50800" dist="38100" algn="tr" rotWithShape="0">
                    <a:prstClr val="black">
                      <a:alpha val="40000"/>
                    </a:prstClr>
                  </a:outerShdw>
                </a:effectLst>
                <a:latin typeface="Times New Roman" pitchFamily="18" charset="0"/>
                <a:cs typeface="Times New Roman" pitchFamily="18" charset="0"/>
              </a:rPr>
              <a:t>“Overview</a:t>
            </a:r>
            <a:r>
              <a:rPr lang="en-US" sz="1000" dirty="0">
                <a:latin typeface="Times New Roman" pitchFamily="18" charset="0"/>
                <a:cs typeface="Times New Roman" pitchFamily="18" charset="0"/>
              </a:rPr>
              <a:t> </a:t>
            </a:r>
            <a:r>
              <a:rPr lang="en-US" sz="1000" dirty="0">
                <a:effectLst>
                  <a:outerShdw blurRad="50800" dist="38100" algn="tr" rotWithShape="0">
                    <a:prstClr val="black">
                      <a:alpha val="40000"/>
                    </a:prstClr>
                  </a:outerShdw>
                </a:effectLst>
                <a:latin typeface="Times New Roman" pitchFamily="18" charset="0"/>
                <a:cs typeface="Times New Roman" pitchFamily="18" charset="0"/>
              </a:rPr>
              <a:t>of</a:t>
            </a:r>
            <a:r>
              <a:rPr lang="en-US" sz="1000" dirty="0">
                <a:latin typeface="Times New Roman" pitchFamily="18" charset="0"/>
                <a:cs typeface="Times New Roman" pitchFamily="18" charset="0"/>
              </a:rPr>
              <a:t> </a:t>
            </a:r>
            <a:r>
              <a:rPr lang="en-US" sz="1000" dirty="0">
                <a:effectLst>
                  <a:outerShdw blurRad="50800" dist="38100" algn="tr" rotWithShape="0">
                    <a:prstClr val="black">
                      <a:alpha val="40000"/>
                    </a:prstClr>
                  </a:outerShdw>
                </a:effectLst>
                <a:latin typeface="Times New Roman" pitchFamily="18" charset="0"/>
                <a:cs typeface="Times New Roman" pitchFamily="18" charset="0"/>
              </a:rPr>
              <a:t>Kidney</a:t>
            </a:r>
            <a:r>
              <a:rPr lang="en-US" sz="1000" dirty="0">
                <a:latin typeface="Times New Roman" pitchFamily="18" charset="0"/>
                <a:cs typeface="Times New Roman" pitchFamily="18" charset="0"/>
              </a:rPr>
              <a:t> </a:t>
            </a:r>
            <a:r>
              <a:rPr lang="en-US" sz="1000" dirty="0">
                <a:effectLst>
                  <a:outerShdw blurRad="50800" dist="38100" algn="tr" rotWithShape="0">
                    <a:prstClr val="black">
                      <a:alpha val="40000"/>
                    </a:prstClr>
                  </a:outerShdw>
                </a:effectLst>
                <a:latin typeface="Times New Roman" pitchFamily="18" charset="0"/>
                <a:cs typeface="Times New Roman" pitchFamily="18" charset="0"/>
              </a:rPr>
              <a:t>Diseases</a:t>
            </a:r>
            <a:r>
              <a:rPr lang="en-US" sz="1000" dirty="0">
                <a:latin typeface="Times New Roman" pitchFamily="18" charset="0"/>
                <a:cs typeface="Times New Roman" pitchFamily="18" charset="0"/>
              </a:rPr>
              <a:t> </a:t>
            </a:r>
            <a:r>
              <a:rPr lang="en-US" sz="1000" dirty="0">
                <a:effectLst>
                  <a:outerShdw blurRad="50800" dist="38100" algn="tr" rotWithShape="0">
                    <a:prstClr val="black">
                      <a:alpha val="40000"/>
                    </a:prstClr>
                  </a:outerShdw>
                </a:effectLst>
                <a:latin typeface="Times New Roman" pitchFamily="18" charset="0"/>
                <a:cs typeface="Times New Roman" pitchFamily="18" charset="0"/>
              </a:rPr>
              <a:t>in</a:t>
            </a:r>
            <a:r>
              <a:rPr lang="en-US" sz="1000" dirty="0">
                <a:latin typeface="Times New Roman" pitchFamily="18" charset="0"/>
                <a:cs typeface="Times New Roman" pitchFamily="18" charset="0"/>
              </a:rPr>
              <a:t> </a:t>
            </a:r>
            <a:r>
              <a:rPr lang="en-US" sz="1000" dirty="0">
                <a:effectLst>
                  <a:outerShdw blurRad="50800" dist="38100" algn="tr" rotWithShape="0">
                    <a:prstClr val="black">
                      <a:alpha val="40000"/>
                    </a:prstClr>
                  </a:outerShdw>
                </a:effectLst>
                <a:latin typeface="Times New Roman" pitchFamily="18" charset="0"/>
                <a:cs typeface="Times New Roman" pitchFamily="18" charset="0"/>
              </a:rPr>
              <a:t>HIV-Infected</a:t>
            </a:r>
            <a:r>
              <a:rPr lang="en-US" sz="1000" dirty="0">
                <a:latin typeface="Times New Roman" pitchFamily="18" charset="0"/>
                <a:cs typeface="Times New Roman" pitchFamily="18" charset="0"/>
              </a:rPr>
              <a:t> </a:t>
            </a:r>
            <a:r>
              <a:rPr lang="en-US" sz="1000" dirty="0">
                <a:effectLst>
                  <a:outerShdw blurRad="50800" dist="38100" algn="tr" rotWithShape="0">
                    <a:prstClr val="black">
                      <a:alpha val="40000"/>
                    </a:prstClr>
                  </a:outerShdw>
                </a:effectLst>
                <a:latin typeface="Times New Roman" pitchFamily="18" charset="0"/>
                <a:cs typeface="Times New Roman" pitchFamily="18" charset="0"/>
              </a:rPr>
              <a:t>Patients”</a:t>
            </a:r>
            <a:endParaRPr lang="en-US" sz="1000" dirty="0">
              <a:latin typeface="Times New Roman" pitchFamily="18" charset="0"/>
              <a:cs typeface="Times New Roman" pitchFamily="18" charset="0"/>
            </a:endParaRPr>
          </a:p>
          <a:p>
            <a:pPr lvl="1">
              <a:buNone/>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a:buNone/>
            </a:pPr>
            <a:r>
              <a:rPr lang="en-US" sz="3800" b="1" u="sng" dirty="0"/>
              <a:t>ELECTROLYTE DISTURBANCES:</a:t>
            </a:r>
            <a:endParaRPr lang="en-US" sz="3800" u="sng" dirty="0"/>
          </a:p>
          <a:p>
            <a:pPr>
              <a:buNone/>
            </a:pP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 Prior to HAART, </a:t>
            </a:r>
            <a:r>
              <a:rPr lang="en-US" sz="1900" dirty="0" err="1">
                <a:latin typeface="Times New Roman" pitchFamily="18" charset="0"/>
                <a:cs typeface="Times New Roman" pitchFamily="18" charset="0"/>
              </a:rPr>
              <a:t>hyponatremia</a:t>
            </a:r>
            <a:r>
              <a:rPr lang="en-US" sz="1900" dirty="0">
                <a:latin typeface="Times New Roman" pitchFamily="18" charset="0"/>
                <a:cs typeface="Times New Roman" pitchFamily="18" charset="0"/>
              </a:rPr>
              <a:t> was the most common electrolyte disturbance in HIV.</a:t>
            </a:r>
          </a:p>
          <a:p>
            <a:pPr>
              <a:buNone/>
            </a:pP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Volume depletion was the most common cause.</a:t>
            </a:r>
          </a:p>
          <a:p>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SIADH, idiopathic and related to lung infections and malignancy.</a:t>
            </a:r>
          </a:p>
          <a:p>
            <a:pPr>
              <a:buFontTx/>
              <a:buChar char="-"/>
            </a:pPr>
            <a:endParaRPr lang="en-US" sz="1900" dirty="0">
              <a:latin typeface="Times New Roman" pitchFamily="18" charset="0"/>
              <a:cs typeface="Times New Roman" pitchFamily="18" charset="0"/>
            </a:endParaRPr>
          </a:p>
          <a:p>
            <a:r>
              <a:rPr lang="en-US" sz="1900" dirty="0" err="1">
                <a:latin typeface="Times New Roman" pitchFamily="18" charset="0"/>
                <a:cs typeface="Times New Roman" pitchFamily="18" charset="0"/>
              </a:rPr>
              <a:t>Hyperkalemia</a:t>
            </a:r>
            <a:r>
              <a:rPr lang="en-US" sz="1900" dirty="0">
                <a:latin typeface="Times New Roman" pitchFamily="18" charset="0"/>
                <a:cs typeface="Times New Roman" pitchFamily="18" charset="0"/>
              </a:rPr>
              <a:t> is most commonly associated with treatment or prophylaxis for PJP with </a:t>
            </a:r>
            <a:r>
              <a:rPr lang="en-US" sz="1900" dirty="0" err="1">
                <a:latin typeface="Times New Roman" pitchFamily="18" charset="0"/>
                <a:cs typeface="Times New Roman" pitchFamily="18" charset="0"/>
              </a:rPr>
              <a:t>pentamadine</a:t>
            </a:r>
            <a:r>
              <a:rPr lang="en-US" sz="1900" dirty="0">
                <a:latin typeface="Times New Roman" pitchFamily="18" charset="0"/>
                <a:cs typeface="Times New Roman" pitchFamily="18" charset="0"/>
              </a:rPr>
              <a:t> or </a:t>
            </a:r>
            <a:r>
              <a:rPr lang="en-US" sz="1900" dirty="0" err="1">
                <a:latin typeface="Times New Roman" pitchFamily="18" charset="0"/>
                <a:cs typeface="Times New Roman" pitchFamily="18" charset="0"/>
              </a:rPr>
              <a:t>trimethoprim-sulfamethoxazole</a:t>
            </a:r>
            <a:endParaRPr lang="en-US" sz="1900" dirty="0">
              <a:latin typeface="Times New Roman" pitchFamily="18" charset="0"/>
              <a:cs typeface="Times New Roman" pitchFamily="18" charset="0"/>
            </a:endParaRPr>
          </a:p>
          <a:p>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Electrolyte depletion due to tubular dysfunction associated with a number of agents used to treat HIV or infectious complications</a:t>
            </a:r>
          </a:p>
          <a:p>
            <a:endParaRPr lang="en-US" sz="1900" dirty="0">
              <a:latin typeface="Times New Roman" pitchFamily="18" charset="0"/>
              <a:cs typeface="Times New Roman" pitchFamily="18" charset="0"/>
            </a:endParaRPr>
          </a:p>
          <a:p>
            <a:r>
              <a:rPr lang="en-US" sz="1900" dirty="0" err="1">
                <a:latin typeface="Times New Roman" pitchFamily="18" charset="0"/>
                <a:cs typeface="Times New Roman" pitchFamily="18" charset="0"/>
              </a:rPr>
              <a:t>Tenofovir</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foscarnet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amphotericin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pentamidine</a:t>
            </a:r>
            <a:r>
              <a:rPr lang="en-US" sz="1900" dirty="0">
                <a:latin typeface="Times New Roman" pitchFamily="18" charset="0"/>
                <a:cs typeface="Times New Roman" pitchFamily="18" charset="0"/>
              </a:rPr>
              <a:t>.</a:t>
            </a:r>
          </a:p>
          <a:p>
            <a:pPr>
              <a:buFontTx/>
              <a:buChar char="-"/>
            </a:pPr>
            <a:endParaRPr lang="en-US" sz="1900" dirty="0">
              <a:latin typeface="Times New Roman" pitchFamily="18" charset="0"/>
              <a:cs typeface="Times New Roman" pitchFamily="18" charset="0"/>
            </a:endParaRPr>
          </a:p>
          <a:p>
            <a:r>
              <a:rPr lang="en-US" sz="1900" dirty="0" err="1">
                <a:latin typeface="Times New Roman" pitchFamily="18" charset="0"/>
                <a:cs typeface="Times New Roman" pitchFamily="18" charset="0"/>
              </a:rPr>
              <a:t>Hypophosphatemia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hypomagnesemia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hypocalcemia</a:t>
            </a:r>
            <a:r>
              <a:rPr lang="en-US" sz="1900" dirty="0">
                <a:latin typeface="Times New Roman" pitchFamily="18" charset="0"/>
                <a:cs typeface="Times New Roman" pitchFamily="18" charset="0"/>
              </a:rPr>
              <a:t> can be severe and symptomatic, require aggressive replacement.</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a:buNone/>
            </a:pPr>
            <a:r>
              <a:rPr lang="en-US" sz="4100" b="1" u="sng" dirty="0"/>
              <a:t>MEDICATION NEPHROTOXICITY:</a:t>
            </a:r>
          </a:p>
          <a:p>
            <a:pPr>
              <a:buNone/>
            </a:pPr>
            <a:endParaRPr lang="en-US" b="1" dirty="0"/>
          </a:p>
          <a:p>
            <a:pPr>
              <a:buNone/>
            </a:pPr>
            <a:r>
              <a:rPr lang="en-US" sz="1900" dirty="0">
                <a:latin typeface="Times New Roman" pitchFamily="18" charset="0"/>
                <a:cs typeface="Times New Roman" pitchFamily="18" charset="0"/>
              </a:rPr>
              <a:t>HAART :</a:t>
            </a:r>
          </a:p>
          <a:p>
            <a:pPr>
              <a:buNone/>
            </a:pP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Indinavir</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Crixivan</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and</a:t>
            </a:r>
            <a:r>
              <a:rPr lang="en-US" sz="1900" dirty="0">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Atazanavir</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Reyataz</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can</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cause</a:t>
            </a:r>
            <a:r>
              <a:rPr lang="en-US" sz="1900" dirty="0">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crystalluria</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and</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AKI</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(protease</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inhibitors)</a:t>
            </a:r>
            <a:endParaRPr lang="en-US" sz="1900" dirty="0">
              <a:latin typeface="Times New Roman" pitchFamily="18" charset="0"/>
              <a:cs typeface="Times New Roman" pitchFamily="18" charset="0"/>
            </a:endParaRPr>
          </a:p>
          <a:p>
            <a:pPr>
              <a:buNone/>
            </a:pPr>
            <a:r>
              <a:rPr lang="en-US" sz="1900" dirty="0">
                <a:latin typeface="Times New Roman" pitchFamily="18" charset="0"/>
                <a:cs typeface="Times New Roman" pitchFamily="18" charset="0"/>
              </a:rPr>
              <a:t> -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Tenofovir</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Truvada</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—an</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NRTI)</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can</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cause</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AKI</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with</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or</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without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proximal</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tubular</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dysfunction</a:t>
            </a:r>
            <a:endParaRPr lang="en-US" sz="1900" dirty="0">
              <a:latin typeface="Times New Roman" pitchFamily="18" charset="0"/>
              <a:cs typeface="Times New Roman" pitchFamily="18" charset="0"/>
            </a:endParaRPr>
          </a:p>
          <a:p>
            <a:pPr>
              <a:buNone/>
            </a:pPr>
            <a:r>
              <a:rPr lang="en-US" sz="1900" dirty="0">
                <a:latin typeface="Times New Roman" pitchFamily="18" charset="0"/>
                <a:cs typeface="Times New Roman" pitchFamily="18" charset="0"/>
              </a:rPr>
              <a:t> -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Fanconi</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syndrome,</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with</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associated</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risks</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of</a:t>
            </a:r>
            <a:r>
              <a:rPr lang="en-US" sz="1900" dirty="0">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osteomalacia</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occurs</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most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commonly</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with</a:t>
            </a:r>
            <a:r>
              <a:rPr lang="en-US" sz="1900" dirty="0">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tenofovir</a:t>
            </a:r>
            <a:endParaRPr lang="en-US" sz="1900" dirty="0">
              <a:latin typeface="Times New Roman" pitchFamily="18" charset="0"/>
              <a:cs typeface="Times New Roman" pitchFamily="18" charset="0"/>
            </a:endParaRPr>
          </a:p>
          <a:p>
            <a:pPr>
              <a:buNone/>
            </a:pPr>
            <a:endParaRPr lang="en-US" sz="1900" dirty="0">
              <a:latin typeface="Times New Roman" pitchFamily="18" charset="0"/>
              <a:cs typeface="Times New Roman" pitchFamily="18" charset="0"/>
            </a:endParaRPr>
          </a:p>
          <a:p>
            <a:pPr>
              <a:buNone/>
            </a:pPr>
            <a:r>
              <a:rPr lang="en-US" sz="1900" dirty="0">
                <a:latin typeface="Times New Roman" pitchFamily="18" charset="0"/>
                <a:cs typeface="Times New Roman" pitchFamily="18" charset="0"/>
              </a:rPr>
              <a:t>Other Medications : </a:t>
            </a:r>
          </a:p>
          <a:p>
            <a:pPr>
              <a:buNone/>
            </a:pP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Herpes</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simplex</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or</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CMV</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Treatments</a:t>
            </a:r>
            <a:endParaRPr lang="en-US" sz="1900" dirty="0">
              <a:latin typeface="Times New Roman" pitchFamily="18" charset="0"/>
              <a:cs typeface="Times New Roman" pitchFamily="18" charset="0"/>
            </a:endParaRPr>
          </a:p>
          <a:p>
            <a:pPr lvl="1">
              <a:buNone/>
            </a:pPr>
            <a:r>
              <a:rPr lang="en-US" sz="1900" dirty="0">
                <a:effectLst>
                  <a:outerShdw blurRad="50800" dist="38100" algn="tr" rotWithShape="0">
                    <a:prstClr val="black">
                      <a:alpha val="40000"/>
                    </a:prstClr>
                  </a:outerShdw>
                </a:effectLst>
                <a:latin typeface="Times New Roman" pitchFamily="18" charset="0"/>
                <a:cs typeface="Times New Roman" pitchFamily="18" charset="0"/>
              </a:rPr>
              <a:t>Acyclovir</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ATN/</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crystalluria</a:t>
            </a:r>
            <a:endParaRPr lang="en-US" sz="1900" dirty="0">
              <a:latin typeface="Times New Roman" pitchFamily="18" charset="0"/>
              <a:cs typeface="Times New Roman" pitchFamily="18" charset="0"/>
            </a:endParaRPr>
          </a:p>
          <a:p>
            <a:pPr lvl="1">
              <a:buNone/>
            </a:pP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Foscarnet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Nephrogenic</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DI,</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electrolyte</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disturbances</a:t>
            </a:r>
            <a:endParaRPr lang="en-US" sz="1900" dirty="0">
              <a:latin typeface="Times New Roman" pitchFamily="18" charset="0"/>
              <a:cs typeface="Times New Roman" pitchFamily="18" charset="0"/>
            </a:endParaRPr>
          </a:p>
          <a:p>
            <a:pPr lvl="1">
              <a:buNone/>
            </a:pP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Cidofovir</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Proximal</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Tubular</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Damage</a:t>
            </a:r>
            <a:endParaRPr lang="en-US" sz="1900" dirty="0">
              <a:latin typeface="Times New Roman" pitchFamily="18" charset="0"/>
              <a:cs typeface="Times New Roman" pitchFamily="18" charset="0"/>
            </a:endParaRPr>
          </a:p>
          <a:p>
            <a:pPr>
              <a:buNone/>
            </a:pPr>
            <a:r>
              <a:rPr lang="en-US" sz="1900" dirty="0">
                <a:latin typeface="Times New Roman" pitchFamily="18" charset="0"/>
                <a:cs typeface="Times New Roman" pitchFamily="18" charset="0"/>
              </a:rPr>
              <a:t> </a:t>
            </a:r>
          </a:p>
          <a:p>
            <a:pPr>
              <a:buNone/>
            </a:pP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Anti-</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Pseudomonal</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Drugs:</a:t>
            </a:r>
            <a:endParaRPr lang="en-US" sz="1900" dirty="0">
              <a:latin typeface="Times New Roman" pitchFamily="18" charset="0"/>
              <a:cs typeface="Times New Roman" pitchFamily="18" charset="0"/>
            </a:endParaRPr>
          </a:p>
          <a:p>
            <a:pPr lvl="1">
              <a:buNone/>
            </a:pP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Trimethoprim</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t>
            </a: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Sulfamethoxazole</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-AIN</a:t>
            </a:r>
            <a:endParaRPr lang="en-US" sz="1900" dirty="0">
              <a:latin typeface="Times New Roman" pitchFamily="18" charset="0"/>
              <a:cs typeface="Times New Roman" pitchFamily="18" charset="0"/>
            </a:endParaRPr>
          </a:p>
          <a:p>
            <a:pPr lvl="1">
              <a:buNone/>
            </a:pPr>
            <a:r>
              <a:rPr lang="en-US" sz="1900" dirty="0" err="1">
                <a:effectLst>
                  <a:outerShdw blurRad="50800" dist="38100" algn="tr" rotWithShape="0">
                    <a:prstClr val="black">
                      <a:alpha val="40000"/>
                    </a:prstClr>
                  </a:outerShdw>
                </a:effectLst>
                <a:latin typeface="Times New Roman" pitchFamily="18" charset="0"/>
                <a:cs typeface="Times New Roman" pitchFamily="18" charset="0"/>
              </a:rPr>
              <a:t>Pentamadine</a:t>
            </a:r>
            <a:r>
              <a:rPr lang="en-US" sz="1900" dirty="0">
                <a:latin typeface="Times New Roman" pitchFamily="18" charset="0"/>
                <a:cs typeface="Times New Roman" pitchFamily="18" charset="0"/>
              </a:rPr>
              <a:t>  leads to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Acute Tubular Necrosis</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in</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25%</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of</a:t>
            </a:r>
            <a:r>
              <a:rPr lang="en-US" sz="1900" dirty="0">
                <a:latin typeface="Times New Roman" pitchFamily="18" charset="0"/>
                <a:cs typeface="Times New Roman" pitchFamily="18" charset="0"/>
              </a:rPr>
              <a:t> </a:t>
            </a:r>
            <a:r>
              <a:rPr lang="en-US" sz="1900" dirty="0">
                <a:effectLst>
                  <a:outerShdw blurRad="50800" dist="38100" algn="tr" rotWithShape="0">
                    <a:prstClr val="black">
                      <a:alpha val="40000"/>
                    </a:prstClr>
                  </a:outerShdw>
                </a:effectLst>
                <a:latin typeface="Times New Roman" pitchFamily="18" charset="0"/>
                <a:cs typeface="Times New Roman" pitchFamily="18" charset="0"/>
              </a:rPr>
              <a:t>patients.</a:t>
            </a:r>
            <a:endParaRPr lang="en-US" sz="19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47500" lnSpcReduction="20000"/>
          </a:bodyPr>
          <a:lstStyle/>
          <a:p>
            <a:pPr>
              <a:buNone/>
            </a:pPr>
            <a:endParaRPr lang="en-US" dirty="0"/>
          </a:p>
          <a:p>
            <a:pPr>
              <a:buNone/>
            </a:pPr>
            <a:r>
              <a:rPr lang="en-US" sz="5100" dirty="0"/>
              <a:t> </a:t>
            </a:r>
            <a:r>
              <a:rPr lang="en-US" sz="5100" b="1" u="sng" dirty="0">
                <a:latin typeface="Times New Roman" pitchFamily="18" charset="0"/>
                <a:cs typeface="Times New Roman" pitchFamily="18" charset="0"/>
              </a:rPr>
              <a:t>THROMBOTIC MICROANGIOPATHY (TMA) OF HIV:</a:t>
            </a:r>
          </a:p>
          <a:p>
            <a:pPr>
              <a:buNone/>
            </a:pPr>
            <a:endParaRPr lang="en-US" sz="5100" u="sng"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p>
          <a:p>
            <a:pPr>
              <a:lnSpc>
                <a:spcPct val="120000"/>
              </a:lnSpc>
              <a:buNone/>
            </a:pPr>
            <a:r>
              <a:rPr lang="en-US" sz="3300" dirty="0">
                <a:latin typeface="Times New Roman" pitchFamily="18" charset="0"/>
                <a:cs typeface="Times New Roman" pitchFamily="18" charset="0"/>
              </a:rPr>
              <a:t>-TTP and adult HUS are considered part of a spectrum of disease known as “thrombotic </a:t>
            </a:r>
            <a:r>
              <a:rPr lang="en-US" sz="3300" dirty="0" err="1">
                <a:latin typeface="Times New Roman" pitchFamily="18" charset="0"/>
                <a:cs typeface="Times New Roman" pitchFamily="18" charset="0"/>
              </a:rPr>
              <a:t>microangiopathies</a:t>
            </a:r>
            <a:r>
              <a:rPr lang="en-US" sz="3300" dirty="0">
                <a:latin typeface="Times New Roman" pitchFamily="18" charset="0"/>
                <a:cs typeface="Times New Roman" pitchFamily="18" charset="0"/>
              </a:rPr>
              <a:t>” (TMA) because they have similar clinical and histological characteristics, both result in endothelial cell damage</a:t>
            </a:r>
          </a:p>
          <a:p>
            <a:pPr>
              <a:lnSpc>
                <a:spcPct val="120000"/>
              </a:lnSpc>
              <a:buNone/>
            </a:pPr>
            <a:r>
              <a:rPr lang="en-US" sz="3300" dirty="0">
                <a:latin typeface="Times New Roman" pitchFamily="18" charset="0"/>
                <a:cs typeface="Times New Roman" pitchFamily="18" charset="0"/>
              </a:rPr>
              <a:t>- Intravascular platelet clumping leads to clinical pentad of MAHA, thrombocytopenia, fever, neurological and renal dysfunction</a:t>
            </a:r>
          </a:p>
          <a:p>
            <a:pPr>
              <a:lnSpc>
                <a:spcPct val="120000"/>
              </a:lnSpc>
              <a:buNone/>
            </a:pPr>
            <a:r>
              <a:rPr lang="en-US" sz="3300" dirty="0">
                <a:latin typeface="Times New Roman" pitchFamily="18" charset="0"/>
                <a:cs typeface="Times New Roman" pitchFamily="18" charset="0"/>
              </a:rPr>
              <a:t> -TMA is rare in healthy people</a:t>
            </a:r>
          </a:p>
          <a:p>
            <a:pPr>
              <a:lnSpc>
                <a:spcPct val="120000"/>
              </a:lnSpc>
              <a:buNone/>
            </a:pPr>
            <a:r>
              <a:rPr lang="en-US" sz="3300" dirty="0">
                <a:latin typeface="Times New Roman" pitchFamily="18" charset="0"/>
                <a:cs typeface="Times New Roman" pitchFamily="18" charset="0"/>
              </a:rPr>
              <a:t>- Mortality is &gt;95% if untreated</a:t>
            </a:r>
          </a:p>
          <a:p>
            <a:pPr>
              <a:lnSpc>
                <a:spcPct val="120000"/>
              </a:lnSpc>
              <a:buNone/>
            </a:pPr>
            <a:r>
              <a:rPr lang="en-US" sz="3300" dirty="0">
                <a:latin typeface="Times New Roman" pitchFamily="18" charset="0"/>
                <a:cs typeface="Times New Roman" pitchFamily="18" charset="0"/>
              </a:rPr>
              <a:t>- Treatment with plasma exchange dramatically improves prognosis and survival</a:t>
            </a:r>
          </a:p>
          <a:p>
            <a:pPr>
              <a:lnSpc>
                <a:spcPct val="120000"/>
              </a:lnSpc>
              <a:buNone/>
            </a:pPr>
            <a:r>
              <a:rPr lang="en-US" sz="3300" dirty="0">
                <a:latin typeface="Times New Roman" pitchFamily="18" charset="0"/>
                <a:cs typeface="Times New Roman" pitchFamily="18" charset="0"/>
              </a:rPr>
              <a:t>- TMA has been associated with bacterial toxins, immune complexes, autoimmune disorders, cancer and </a:t>
            </a:r>
            <a:r>
              <a:rPr lang="en-US" sz="3300" dirty="0" err="1">
                <a:latin typeface="Times New Roman" pitchFamily="18" charset="0"/>
                <a:cs typeface="Times New Roman" pitchFamily="18" charset="0"/>
              </a:rPr>
              <a:t>antineoplastic</a:t>
            </a:r>
            <a:r>
              <a:rPr lang="en-US" sz="3300" dirty="0">
                <a:latin typeface="Times New Roman" pitchFamily="18" charset="0"/>
                <a:cs typeface="Times New Roman" pitchFamily="18" charset="0"/>
              </a:rPr>
              <a:t> therapy, organ and marrow transplantation,  drugs (IFN, </a:t>
            </a:r>
            <a:r>
              <a:rPr lang="en-US" sz="3300" dirty="0" err="1">
                <a:latin typeface="Times New Roman" pitchFamily="18" charset="0"/>
                <a:cs typeface="Times New Roman" pitchFamily="18" charset="0"/>
              </a:rPr>
              <a:t>ticlopidine</a:t>
            </a:r>
            <a:r>
              <a:rPr lang="en-US" sz="3300" dirty="0">
                <a:latin typeface="Times New Roman" pitchFamily="18" charset="0"/>
                <a:cs typeface="Times New Roman" pitchFamily="18" charset="0"/>
              </a:rPr>
              <a:t>, quinine, </a:t>
            </a:r>
            <a:r>
              <a:rPr lang="en-US" sz="3300" dirty="0" err="1">
                <a:latin typeface="Times New Roman" pitchFamily="18" charset="0"/>
                <a:cs typeface="Times New Roman" pitchFamily="18" charset="0"/>
              </a:rPr>
              <a:t>simvastatin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rifampicin</a:t>
            </a:r>
            <a:r>
              <a:rPr lang="en-US" sz="3300" dirty="0">
                <a:latin typeface="Times New Roman" pitchFamily="18" charset="0"/>
                <a:cs typeface="Times New Roman" pitchFamily="18" charset="0"/>
              </a:rPr>
              <a:t>)</a:t>
            </a:r>
          </a:p>
          <a:p>
            <a:pPr>
              <a:lnSpc>
                <a:spcPct val="120000"/>
              </a:lnSpc>
              <a:buNone/>
            </a:pPr>
            <a:r>
              <a:rPr lang="en-US" sz="3300" dirty="0">
                <a:latin typeface="Times New Roman" pitchFamily="18" charset="0"/>
                <a:cs typeface="Times New Roman" pitchFamily="18" charset="0"/>
              </a:rPr>
              <a:t> -Association between TMA and HIV first recognized in 1984, both TTP and HUS have been reported in HIV-infected patients (no difference clinically from non- infected patients)</a:t>
            </a:r>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sz="1800" b="1" dirty="0">
              <a:effectLst>
                <a:outerShdw blurRad="50800" dist="38100" algn="tr" rotWithShape="0">
                  <a:prstClr val="black">
                    <a:alpha val="40000"/>
                  </a:prstClr>
                </a:outerShdw>
              </a:effectLst>
            </a:endParaRPr>
          </a:p>
          <a:p>
            <a:endParaRPr lang="en-US" sz="1800" b="1" dirty="0">
              <a:effectLst>
                <a:outerShdw blurRad="50800" dist="38100" algn="tr" rotWithShape="0">
                  <a:prstClr val="black">
                    <a:alpha val="40000"/>
                  </a:prstClr>
                </a:outerShdw>
              </a:effectLst>
            </a:endParaRPr>
          </a:p>
          <a:p>
            <a:endParaRPr lang="en-US" sz="1800" b="1" dirty="0">
              <a:effectLst>
                <a:outerShdw blurRad="50800" dist="38100" algn="tr" rotWithShape="0">
                  <a:prstClr val="black">
                    <a:alpha val="40000"/>
                  </a:prstClr>
                </a:outerShdw>
              </a:effectLst>
            </a:endParaRPr>
          </a:p>
          <a:p>
            <a:pPr>
              <a:buNone/>
            </a:pPr>
            <a:r>
              <a:rPr lang="en-US" sz="1800" b="1" dirty="0">
                <a:effectLst>
                  <a:outerShdw blurRad="50800" dist="38100" algn="tr" rotWithShape="0">
                    <a:prstClr val="black">
                      <a:alpha val="40000"/>
                    </a:prstClr>
                  </a:outerShdw>
                </a:effectLst>
              </a:rPr>
              <a:t>Becker,</a:t>
            </a:r>
            <a:r>
              <a:rPr lang="en-US" sz="1800" b="1" dirty="0"/>
              <a:t> </a:t>
            </a:r>
            <a:r>
              <a:rPr lang="en-US" sz="1800" b="1" dirty="0">
                <a:effectLst>
                  <a:outerShdw blurRad="50800" dist="38100" algn="tr" rotWithShape="0">
                    <a:prstClr val="black">
                      <a:alpha val="40000"/>
                    </a:prstClr>
                  </a:outerShdw>
                </a:effectLst>
              </a:rPr>
              <a:t>et</a:t>
            </a:r>
            <a:r>
              <a:rPr lang="en-US" sz="1800" b="1" dirty="0"/>
              <a:t> </a:t>
            </a:r>
            <a:r>
              <a:rPr lang="en-US" sz="1800" b="1" dirty="0">
                <a:effectLst>
                  <a:outerShdw blurRad="50800" dist="38100" algn="tr" rotWithShape="0">
                    <a:prstClr val="black">
                      <a:alpha val="40000"/>
                    </a:prstClr>
                  </a:outerShdw>
                </a:effectLst>
              </a:rPr>
              <a:t>al.</a:t>
            </a:r>
            <a:r>
              <a:rPr lang="en-US" sz="1800" b="1" dirty="0"/>
              <a:t>  </a:t>
            </a:r>
            <a:r>
              <a:rPr lang="en-US" sz="1800" b="1" dirty="0">
                <a:effectLst>
                  <a:outerShdw blurRad="50800" dist="38100" algn="tr" rotWithShape="0">
                    <a:prstClr val="black">
                      <a:alpha val="40000"/>
                    </a:prstClr>
                  </a:outerShdw>
                </a:effectLst>
              </a:rPr>
              <a:t>HIV-Associated</a:t>
            </a:r>
            <a:r>
              <a:rPr lang="en-US" sz="1800" b="1" dirty="0"/>
              <a:t> </a:t>
            </a:r>
            <a:r>
              <a:rPr lang="en-US" sz="1800" b="1" dirty="0">
                <a:effectLst>
                  <a:outerShdw blurRad="50800" dist="38100" algn="tr" rotWithShape="0">
                    <a:prstClr val="black">
                      <a:alpha val="40000"/>
                    </a:prstClr>
                  </a:outerShdw>
                </a:effectLst>
              </a:rPr>
              <a:t>Thrombotic</a:t>
            </a:r>
            <a:r>
              <a:rPr lang="en-US" sz="1800" b="1" dirty="0"/>
              <a:t> </a:t>
            </a:r>
            <a:r>
              <a:rPr lang="en-US" sz="1800" b="1" dirty="0" err="1">
                <a:effectLst>
                  <a:outerShdw blurRad="50800" dist="38100" algn="tr" rotWithShape="0">
                    <a:prstClr val="black">
                      <a:alpha val="40000"/>
                    </a:prstClr>
                  </a:outerShdw>
                </a:effectLst>
              </a:rPr>
              <a:t>Microangiopathy</a:t>
            </a:r>
            <a:r>
              <a:rPr lang="en-US" sz="1800" b="1" dirty="0"/>
              <a:t> </a:t>
            </a:r>
            <a:r>
              <a:rPr lang="en-US" sz="1800" b="1" dirty="0">
                <a:effectLst>
                  <a:outerShdw blurRad="50800" dist="38100" algn="tr" rotWithShape="0">
                    <a:prstClr val="black">
                      <a:alpha val="40000"/>
                    </a:prstClr>
                  </a:outerShdw>
                </a:effectLst>
              </a:rPr>
              <a:t>in</a:t>
            </a:r>
            <a:r>
              <a:rPr lang="en-US" sz="1800" b="1" dirty="0"/>
              <a:t> </a:t>
            </a:r>
            <a:r>
              <a:rPr lang="en-US" sz="1800" b="1" dirty="0">
                <a:effectLst>
                  <a:outerShdw blurRad="50800" dist="38100" algn="tr" rotWithShape="0">
                    <a:prstClr val="black">
                      <a:alpha val="40000"/>
                    </a:prstClr>
                  </a:outerShdw>
                </a:effectLst>
              </a:rPr>
              <a:t>the</a:t>
            </a:r>
            <a:r>
              <a:rPr lang="en-US" sz="1800" b="1" dirty="0"/>
              <a:t> </a:t>
            </a:r>
            <a:r>
              <a:rPr lang="en-US" sz="1800" b="1" dirty="0">
                <a:effectLst>
                  <a:outerShdw blurRad="50800" dist="38100" algn="tr" rotWithShape="0">
                    <a:prstClr val="black">
                      <a:alpha val="40000"/>
                    </a:prstClr>
                  </a:outerShdw>
                </a:effectLst>
              </a:rPr>
              <a:t>era</a:t>
            </a:r>
            <a:r>
              <a:rPr lang="en-US" sz="1800" b="1" dirty="0"/>
              <a:t> </a:t>
            </a:r>
            <a:r>
              <a:rPr lang="en-US" sz="1800" b="1" dirty="0">
                <a:effectLst>
                  <a:outerShdw blurRad="50800" dist="38100" algn="tr" rotWithShape="0">
                    <a:prstClr val="black">
                      <a:alpha val="40000"/>
                    </a:prstClr>
                  </a:outerShdw>
                </a:effectLst>
              </a:rPr>
              <a:t>of</a:t>
            </a:r>
            <a:r>
              <a:rPr lang="en-US" sz="1800" b="1" dirty="0"/>
              <a:t> </a:t>
            </a:r>
            <a:r>
              <a:rPr lang="en-US" sz="1800" b="1" dirty="0" err="1">
                <a:effectLst>
                  <a:outerShdw blurRad="50800" dist="38100" algn="tr" rotWithShape="0">
                    <a:prstClr val="black">
                      <a:alpha val="40000"/>
                    </a:prstClr>
                  </a:outerShdw>
                </a:effectLst>
              </a:rPr>
              <a:t>HighlyActive</a:t>
            </a:r>
            <a:r>
              <a:rPr lang="en-US" sz="1800" b="1" dirty="0"/>
              <a:t> </a:t>
            </a:r>
            <a:r>
              <a:rPr lang="en-US" sz="1800" b="1" dirty="0">
                <a:effectLst>
                  <a:outerShdw blurRad="50800" dist="38100" algn="tr" rotWithShape="0">
                    <a:prstClr val="black">
                      <a:alpha val="40000"/>
                    </a:prstClr>
                  </a:outerShdw>
                </a:effectLst>
              </a:rPr>
              <a:t>Antiretroviral</a:t>
            </a:r>
            <a:r>
              <a:rPr lang="en-US" sz="1800" b="1" dirty="0"/>
              <a:t> </a:t>
            </a:r>
            <a:r>
              <a:rPr lang="en-US" sz="1800" b="1" dirty="0">
                <a:effectLst>
                  <a:outerShdw blurRad="50800" dist="38100" algn="tr" rotWithShape="0">
                    <a:prstClr val="black">
                      <a:alpha val="40000"/>
                    </a:prstClr>
                  </a:outerShdw>
                </a:effectLst>
              </a:rPr>
              <a:t>Therapy:</a:t>
            </a:r>
            <a:r>
              <a:rPr lang="en-US" sz="1800" b="1" dirty="0"/>
              <a:t>  </a:t>
            </a:r>
            <a:r>
              <a:rPr lang="en-US" sz="1800" b="1" dirty="0">
                <a:effectLst>
                  <a:outerShdw blurRad="50800" dist="38100" algn="tr" rotWithShape="0">
                    <a:prstClr val="black">
                      <a:alpha val="40000"/>
                    </a:prstClr>
                  </a:outerShdw>
                </a:effectLst>
              </a:rPr>
              <a:t>An</a:t>
            </a:r>
            <a:r>
              <a:rPr lang="en-US" sz="1800" b="1" dirty="0"/>
              <a:t> </a:t>
            </a:r>
            <a:r>
              <a:rPr lang="en-US" sz="1800" b="1" dirty="0">
                <a:effectLst>
                  <a:outerShdw blurRad="50800" dist="38100" algn="tr" rotWithShape="0">
                    <a:prstClr val="black">
                      <a:alpha val="40000"/>
                    </a:prstClr>
                  </a:outerShdw>
                </a:effectLst>
              </a:rPr>
              <a:t>Observational</a:t>
            </a:r>
            <a:r>
              <a:rPr lang="en-US" sz="1800" b="1" dirty="0"/>
              <a:t> </a:t>
            </a:r>
            <a:r>
              <a:rPr lang="en-US" sz="1800" b="1" dirty="0">
                <a:effectLst>
                  <a:outerShdw blurRad="50800" dist="38100" algn="tr" rotWithShape="0">
                    <a:prstClr val="black">
                      <a:alpha val="40000"/>
                    </a:prstClr>
                  </a:outerShdw>
                </a:effectLst>
              </a:rPr>
              <a:t>Study.</a:t>
            </a:r>
            <a:r>
              <a:rPr lang="en-US" sz="1800" b="1" dirty="0"/>
              <a:t>  </a:t>
            </a:r>
            <a:r>
              <a:rPr lang="en-US" sz="1800" b="1" dirty="0" err="1">
                <a:effectLst>
                  <a:outerShdw blurRad="50800" dist="38100" algn="tr" rotWithShape="0">
                    <a:prstClr val="black">
                      <a:alpha val="40000"/>
                    </a:prstClr>
                  </a:outerShdw>
                </a:effectLst>
              </a:rPr>
              <a:t>Clin</a:t>
            </a:r>
            <a:r>
              <a:rPr lang="en-US" sz="1800" b="1" dirty="0"/>
              <a:t> </a:t>
            </a:r>
            <a:r>
              <a:rPr lang="en-US" sz="1800" b="1" dirty="0" err="1">
                <a:effectLst>
                  <a:outerShdw blurRad="50800" dist="38100" algn="tr" rotWithShape="0">
                    <a:prstClr val="black">
                      <a:alpha val="40000"/>
                    </a:prstClr>
                  </a:outerShdw>
                </a:effectLst>
              </a:rPr>
              <a:t>Inf</a:t>
            </a:r>
            <a:r>
              <a:rPr lang="en-US" sz="1800" b="1" dirty="0"/>
              <a:t> </a:t>
            </a:r>
            <a:r>
              <a:rPr lang="en-US" sz="1800" b="1" dirty="0" err="1">
                <a:effectLst>
                  <a:outerShdw blurRad="50800" dist="38100" algn="tr" rotWithShape="0">
                    <a:prstClr val="black">
                      <a:alpha val="40000"/>
                    </a:prstClr>
                  </a:outerShdw>
                </a:effectLst>
              </a:rPr>
              <a:t>Dis</a:t>
            </a:r>
            <a:r>
              <a:rPr lang="en-US" sz="1800" b="1" dirty="0">
                <a:effectLst>
                  <a:outerShdw blurRad="50800" dist="38100" algn="tr" rotWithShape="0">
                    <a:prstClr val="black">
                      <a:alpha val="40000"/>
                    </a:prstClr>
                  </a:outerShdw>
                </a:effectLst>
              </a:rPr>
              <a:t>,</a:t>
            </a:r>
            <a:r>
              <a:rPr lang="en-US" sz="1800" dirty="0"/>
              <a:t> </a:t>
            </a:r>
            <a:r>
              <a:rPr lang="en-US" sz="1800" b="1" dirty="0">
                <a:effectLst>
                  <a:outerShdw blurRad="50800" dist="38100" algn="tr" rotWithShape="0">
                    <a:prstClr val="black">
                      <a:alpha val="40000"/>
                    </a:prstClr>
                  </a:outerShdw>
                </a:effectLst>
              </a:rPr>
              <a:t>2004;39:267-275.</a:t>
            </a:r>
            <a:endParaRPr lang="en-US" sz="1800" dirty="0"/>
          </a:p>
          <a:p>
            <a:pPr>
              <a:buNone/>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pPr>
              <a:buNone/>
            </a:pPr>
            <a:r>
              <a:rPr lang="en-US" dirty="0"/>
              <a:t>-</a:t>
            </a:r>
            <a:r>
              <a:rPr lang="en-US" sz="1900" dirty="0">
                <a:latin typeface="Times New Roman" pitchFamily="18" charset="0"/>
                <a:cs typeface="Times New Roman" pitchFamily="18" charset="0"/>
              </a:rPr>
              <a:t>First described in 1984 in patients with advanced HIV infection</a:t>
            </a:r>
          </a:p>
          <a:p>
            <a:pPr>
              <a:buNone/>
            </a:pPr>
            <a:r>
              <a:rPr lang="en-US" sz="1900" dirty="0">
                <a:latin typeface="Times New Roman" pitchFamily="18" charset="0"/>
                <a:cs typeface="Times New Roman" pitchFamily="18" charset="0"/>
              </a:rPr>
              <a:t> -Collapsing form of focal </a:t>
            </a:r>
            <a:r>
              <a:rPr lang="en-US" sz="1900" dirty="0" err="1">
                <a:latin typeface="Times New Roman" pitchFamily="18" charset="0"/>
                <a:cs typeface="Times New Roman" pitchFamily="18" charset="0"/>
              </a:rPr>
              <a:t>sclerosing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glomerulosclerosis</a:t>
            </a:r>
            <a:r>
              <a:rPr lang="en-US" sz="1900" dirty="0">
                <a:latin typeface="Times New Roman" pitchFamily="18" charset="0"/>
                <a:cs typeface="Times New Roman" pitchFamily="18" charset="0"/>
              </a:rPr>
              <a:t> (FSGS)</a:t>
            </a:r>
          </a:p>
          <a:p>
            <a:pPr>
              <a:buNone/>
            </a:pPr>
            <a:r>
              <a:rPr lang="en-US" sz="1900" dirty="0">
                <a:latin typeface="Times New Roman" pitchFamily="18" charset="0"/>
                <a:cs typeface="Times New Roman" pitchFamily="18" charset="0"/>
              </a:rPr>
              <a:t>- Associated tubular </a:t>
            </a:r>
            <a:r>
              <a:rPr lang="en-US" sz="1900" dirty="0" err="1">
                <a:latin typeface="Times New Roman" pitchFamily="18" charset="0"/>
                <a:cs typeface="Times New Roman" pitchFamily="18" charset="0"/>
              </a:rPr>
              <a:t>microcysts</a:t>
            </a:r>
            <a:r>
              <a:rPr lang="en-US" sz="1900" dirty="0">
                <a:latin typeface="Times New Roman" pitchFamily="18" charset="0"/>
                <a:cs typeface="Times New Roman" pitchFamily="18" charset="0"/>
              </a:rPr>
              <a:t> and interstitial inflammation</a:t>
            </a:r>
          </a:p>
          <a:p>
            <a:pPr>
              <a:buNone/>
            </a:pPr>
            <a:r>
              <a:rPr lang="en-US" sz="1900" dirty="0">
                <a:latin typeface="Times New Roman" pitchFamily="18" charset="0"/>
                <a:cs typeface="Times New Roman" pitchFamily="18" charset="0"/>
              </a:rPr>
              <a:t>- Typically presents with significant </a:t>
            </a:r>
            <a:r>
              <a:rPr lang="en-US" sz="1900" dirty="0" err="1">
                <a:latin typeface="Times New Roman" pitchFamily="18" charset="0"/>
                <a:cs typeface="Times New Roman" pitchFamily="18" charset="0"/>
              </a:rPr>
              <a:t>proteinuria</a:t>
            </a:r>
            <a:r>
              <a:rPr lang="en-US" sz="1900" dirty="0">
                <a:latin typeface="Times New Roman" pitchFamily="18" charset="0"/>
                <a:cs typeface="Times New Roman" pitchFamily="18" charset="0"/>
              </a:rPr>
              <a:t>, rapidly progressive renal disease</a:t>
            </a:r>
          </a:p>
          <a:p>
            <a:pPr>
              <a:buNone/>
            </a:pPr>
            <a:r>
              <a:rPr lang="en-US" sz="1900" dirty="0">
                <a:latin typeface="Times New Roman" pitchFamily="18" charset="0"/>
                <a:cs typeface="Times New Roman" pitchFamily="18" charset="0"/>
              </a:rPr>
              <a:t>- Usually in the setting of  </a:t>
            </a:r>
            <a:r>
              <a:rPr lang="en-US" sz="1900" u="sng" dirty="0">
                <a:latin typeface="Times New Roman" pitchFamily="18" charset="0"/>
                <a:cs typeface="Times New Roman" pitchFamily="18" charset="0"/>
              </a:rPr>
              <a:t>NORMAL BLOOD PRESSURES</a:t>
            </a:r>
          </a:p>
          <a:p>
            <a:pPr>
              <a:buNone/>
            </a:pPr>
            <a:r>
              <a:rPr lang="en-US" sz="1900" dirty="0">
                <a:latin typeface="Times New Roman" pitchFamily="18" charset="0"/>
                <a:cs typeface="Times New Roman" pitchFamily="18" charset="0"/>
              </a:rPr>
              <a:t>- Normal to enlarged kidneys are typical</a:t>
            </a:r>
          </a:p>
          <a:p>
            <a:pPr>
              <a:buNone/>
            </a:pPr>
            <a:r>
              <a:rPr lang="en-US" sz="1900" dirty="0">
                <a:latin typeface="Times New Roman" pitchFamily="18" charset="0"/>
                <a:cs typeface="Times New Roman" pitchFamily="18" charset="0"/>
              </a:rPr>
              <a:t> </a:t>
            </a:r>
          </a:p>
          <a:p>
            <a:pPr>
              <a:buNone/>
            </a:pPr>
            <a:r>
              <a:rPr lang="en-US" sz="1900" b="1" u="sng" dirty="0">
                <a:latin typeface="Times New Roman" pitchFamily="18" charset="0"/>
                <a:cs typeface="Times New Roman" pitchFamily="18" charset="0"/>
              </a:rPr>
              <a:t>Pathogenesis (hypothesized):</a:t>
            </a:r>
          </a:p>
          <a:p>
            <a:pPr>
              <a:buNone/>
            </a:pPr>
            <a:r>
              <a:rPr lang="en-US" sz="1900" dirty="0">
                <a:latin typeface="Times New Roman" pitchFamily="18" charset="0"/>
                <a:cs typeface="Times New Roman" pitchFamily="18" charset="0"/>
              </a:rPr>
              <a:t>- Infection of kidney epithelial cells by HIV and expression in those cells</a:t>
            </a:r>
          </a:p>
          <a:p>
            <a:pPr>
              <a:buNone/>
            </a:pPr>
            <a:r>
              <a:rPr lang="en-US" sz="1900" dirty="0">
                <a:latin typeface="Times New Roman" pitchFamily="18" charset="0"/>
                <a:cs typeface="Times New Roman" pitchFamily="18" charset="0"/>
              </a:rPr>
              <a:t>-Transgenic mouse models suggest that HIV genes such as </a:t>
            </a:r>
            <a:r>
              <a:rPr lang="en-US" sz="1900" dirty="0" err="1">
                <a:latin typeface="Times New Roman" pitchFamily="18" charset="0"/>
                <a:cs typeface="Times New Roman" pitchFamily="18" charset="0"/>
              </a:rPr>
              <a:t>Nef</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Vpr</a:t>
            </a:r>
            <a:r>
              <a:rPr lang="en-US" sz="1900" dirty="0">
                <a:latin typeface="Times New Roman" pitchFamily="18" charset="0"/>
                <a:cs typeface="Times New Roman" pitchFamily="18" charset="0"/>
              </a:rPr>
              <a:t> are involved</a:t>
            </a:r>
          </a:p>
          <a:p>
            <a:pPr>
              <a:buNone/>
            </a:pPr>
            <a:r>
              <a:rPr lang="en-US" sz="1900" dirty="0">
                <a:latin typeface="Times New Roman" pitchFamily="18" charset="0"/>
                <a:cs typeface="Times New Roman" pitchFamily="18" charset="0"/>
              </a:rPr>
              <a:t>- Genetic susceptibility (strongly favors black race)</a:t>
            </a:r>
          </a:p>
        </p:txBody>
      </p:sp>
      <p:sp>
        <p:nvSpPr>
          <p:cNvPr id="2" name="Title 1"/>
          <p:cNvSpPr>
            <a:spLocks noGrp="1"/>
          </p:cNvSpPr>
          <p:nvPr>
            <p:ph type="title"/>
          </p:nvPr>
        </p:nvSpPr>
        <p:spPr>
          <a:xfrm>
            <a:off x="0" y="0"/>
            <a:ext cx="9144000" cy="1066800"/>
          </a:xfrm>
        </p:spPr>
        <p:txBody>
          <a:bodyPr>
            <a:normAutofit/>
          </a:bodyPr>
          <a:lstStyle/>
          <a:p>
            <a:r>
              <a:rPr lang="en-US" sz="3200" b="1" u="sng" dirty="0"/>
              <a:t>HIV-Associated Nephropathy</a:t>
            </a:r>
            <a:r>
              <a:rPr lang="en-US" sz="3200" u="sng" dirty="0"/>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a:buNone/>
            </a:pPr>
            <a:r>
              <a:rPr lang="en-US" sz="1900" dirty="0">
                <a:latin typeface="Times New Roman" pitchFamily="18" charset="0"/>
                <a:cs typeface="Times New Roman" pitchFamily="18" charset="0"/>
              </a:rPr>
              <a:t>Nearly 40% of HIV-infected patients with </a:t>
            </a:r>
            <a:r>
              <a:rPr lang="en-US" sz="1900" dirty="0" err="1">
                <a:latin typeface="Times New Roman" pitchFamily="18" charset="0"/>
                <a:cs typeface="Times New Roman" pitchFamily="18" charset="0"/>
              </a:rPr>
              <a:t>proteinuric</a:t>
            </a:r>
            <a:r>
              <a:rPr lang="en-US" sz="1900" dirty="0">
                <a:latin typeface="Times New Roman" pitchFamily="18" charset="0"/>
                <a:cs typeface="Times New Roman" pitchFamily="18" charset="0"/>
              </a:rPr>
              <a:t> kidney disease and suspected HIVAN will have another diagnosis at biopsy</a:t>
            </a:r>
          </a:p>
          <a:p>
            <a:pPr>
              <a:buNone/>
            </a:pPr>
            <a:r>
              <a:rPr lang="en-US" sz="1900" dirty="0">
                <a:latin typeface="Times New Roman" pitchFamily="18" charset="0"/>
                <a:cs typeface="Times New Roman" pitchFamily="18" charset="0"/>
              </a:rPr>
              <a:t>- Membranous Nephropathy</a:t>
            </a:r>
          </a:p>
          <a:p>
            <a:pPr>
              <a:buNone/>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Membranoproliferative</a:t>
            </a:r>
            <a:r>
              <a:rPr lang="en-US" sz="1900" dirty="0">
                <a:latin typeface="Times New Roman" pitchFamily="18" charset="0"/>
                <a:cs typeface="Times New Roman" pitchFamily="18" charset="0"/>
              </a:rPr>
              <a:t> and </a:t>
            </a:r>
            <a:r>
              <a:rPr lang="en-US" sz="1900" dirty="0" err="1">
                <a:latin typeface="Times New Roman" pitchFamily="18" charset="0"/>
                <a:cs typeface="Times New Roman" pitchFamily="18" charset="0"/>
              </a:rPr>
              <a:t>mesangial</a:t>
            </a:r>
            <a:r>
              <a:rPr lang="en-US" sz="1900" dirty="0">
                <a:latin typeface="Times New Roman" pitchFamily="18" charset="0"/>
                <a:cs typeface="Times New Roman" pitchFamily="18" charset="0"/>
              </a:rPr>
              <a:t> proliferative GN</a:t>
            </a:r>
          </a:p>
          <a:p>
            <a:pPr>
              <a:buNone/>
            </a:pPr>
            <a:r>
              <a:rPr lang="en-US" sz="1900" dirty="0">
                <a:latin typeface="Times New Roman" pitchFamily="18" charset="0"/>
                <a:cs typeface="Times New Roman" pitchFamily="18" charset="0"/>
              </a:rPr>
              <a:t>- “Lupus-like” proliferative GN</a:t>
            </a:r>
          </a:p>
          <a:p>
            <a:pPr>
              <a:buFontTx/>
              <a:buChar char="-"/>
            </a:pPr>
            <a:r>
              <a:rPr lang="en-US" sz="1900" dirty="0">
                <a:latin typeface="Times New Roman" pitchFamily="18" charset="0"/>
                <a:cs typeface="Times New Roman" pitchFamily="18" charset="0"/>
              </a:rPr>
              <a:t>Rare cases of </a:t>
            </a:r>
            <a:r>
              <a:rPr lang="en-US" sz="1900" dirty="0" err="1">
                <a:latin typeface="Times New Roman" pitchFamily="18" charset="0"/>
                <a:cs typeface="Times New Roman" pitchFamily="18" charset="0"/>
              </a:rPr>
              <a:t>IgA</a:t>
            </a:r>
            <a:r>
              <a:rPr lang="en-US" sz="1900" dirty="0">
                <a:latin typeface="Times New Roman" pitchFamily="18" charset="0"/>
                <a:cs typeface="Times New Roman" pitchFamily="18" charset="0"/>
              </a:rPr>
              <a:t> Nephropathy.</a:t>
            </a:r>
          </a:p>
          <a:p>
            <a:pPr>
              <a:buNone/>
            </a:pPr>
            <a:endParaRPr lang="en-US" sz="1900" dirty="0">
              <a:latin typeface="Times New Roman" pitchFamily="18" charset="0"/>
              <a:cs typeface="Times New Roman" pitchFamily="18" charset="0"/>
            </a:endParaRPr>
          </a:p>
          <a:p>
            <a:pPr>
              <a:buNone/>
            </a:pPr>
            <a:r>
              <a:rPr lang="en-US" sz="1900" dirty="0">
                <a:latin typeface="Times New Roman" pitchFamily="18" charset="0"/>
                <a:cs typeface="Times New Roman" pitchFamily="18" charset="0"/>
              </a:rPr>
              <a:t> Natural history of these diseases in HIV and response to HAART has not been well studied</a:t>
            </a:r>
          </a:p>
          <a:p>
            <a:pPr>
              <a:buNone/>
            </a:pPr>
            <a:endParaRPr lang="en-US" sz="1900" dirty="0">
              <a:latin typeface="Times New Roman" pitchFamily="18" charset="0"/>
              <a:cs typeface="Times New Roman" pitchFamily="18" charset="0"/>
            </a:endParaRPr>
          </a:p>
          <a:p>
            <a:pPr>
              <a:buNone/>
            </a:pPr>
            <a:r>
              <a:rPr lang="en-US" sz="1900" dirty="0">
                <a:latin typeface="Times New Roman" pitchFamily="18" charset="0"/>
                <a:cs typeface="Times New Roman" pitchFamily="18" charset="0"/>
              </a:rPr>
              <a:t>-  In general, based on small case series reports, patients with non-HIVAN</a:t>
            </a:r>
          </a:p>
          <a:p>
            <a:pPr>
              <a:buNone/>
            </a:pPr>
            <a:r>
              <a:rPr lang="en-US" sz="1900" dirty="0">
                <a:latin typeface="Times New Roman" pitchFamily="18" charset="0"/>
                <a:cs typeface="Times New Roman" pitchFamily="18" charset="0"/>
              </a:rPr>
              <a:t>	kidney disease tend to have less advanced HIV, slower progression to</a:t>
            </a:r>
          </a:p>
          <a:p>
            <a:pPr>
              <a:buNone/>
            </a:pPr>
            <a:r>
              <a:rPr lang="en-US" sz="1900" dirty="0">
                <a:latin typeface="Times New Roman" pitchFamily="18" charset="0"/>
                <a:cs typeface="Times New Roman" pitchFamily="18" charset="0"/>
              </a:rPr>
              <a:t>	ESRD, less likely to be black</a:t>
            </a:r>
          </a:p>
          <a:p>
            <a:pPr>
              <a:buNone/>
            </a:pPr>
            <a:r>
              <a:rPr lang="en-US" sz="1900" dirty="0">
                <a:latin typeface="Times New Roman" pitchFamily="18" charset="0"/>
                <a:cs typeface="Times New Roman" pitchFamily="18" charset="0"/>
              </a:rPr>
              <a:t>-“Lupus like” disease tends to be more aggressive and is more likely to be seen in black patients</a:t>
            </a:r>
          </a:p>
          <a:p>
            <a:pPr>
              <a:buNone/>
            </a:pPr>
            <a:r>
              <a:rPr lang="en-US" sz="1900" dirty="0">
                <a:latin typeface="Times New Roman" pitchFamily="18" charset="0"/>
                <a:cs typeface="Times New Roman" pitchFamily="18" charset="0"/>
              </a:rPr>
              <a:t>- In one cohort of 14 patients, 10 progressed to ESRD within one year</a:t>
            </a:r>
          </a:p>
          <a:p>
            <a:endParaRPr lang="en-US" dirty="0"/>
          </a:p>
        </p:txBody>
      </p:sp>
      <p:sp>
        <p:nvSpPr>
          <p:cNvPr id="2" name="Title 1"/>
          <p:cNvSpPr>
            <a:spLocks noGrp="1"/>
          </p:cNvSpPr>
          <p:nvPr>
            <p:ph type="title"/>
          </p:nvPr>
        </p:nvSpPr>
        <p:spPr>
          <a:xfrm>
            <a:off x="0" y="0"/>
            <a:ext cx="9144000" cy="914400"/>
          </a:xfrm>
        </p:spPr>
        <p:txBody>
          <a:bodyPr>
            <a:normAutofit fontScale="90000"/>
          </a:bodyPr>
          <a:lstStyle/>
          <a:p>
            <a:r>
              <a:rPr lang="en-US" dirty="0"/>
              <a:t/>
            </a:r>
            <a:br>
              <a:rPr lang="en-US" dirty="0"/>
            </a:br>
            <a:r>
              <a:rPr lang="en-US" dirty="0"/>
              <a:t> </a:t>
            </a:r>
            <a:r>
              <a:rPr lang="en-US" sz="3100" b="1" u="sng" dirty="0">
                <a:latin typeface="Times New Roman" pitchFamily="18" charset="0"/>
                <a:cs typeface="Times New Roman" pitchFamily="18" charset="0"/>
              </a:rPr>
              <a:t>Immune Complex Mediated</a:t>
            </a:r>
            <a:r>
              <a:rPr lang="en-US" sz="3100" u="sng" dirty="0">
                <a:latin typeface="Times New Roman" pitchFamily="18" charset="0"/>
                <a:cs typeface="Times New Roman" pitchFamily="18" charset="0"/>
              </a:rPr>
              <a:t> </a:t>
            </a:r>
            <a:r>
              <a:rPr lang="en-US" sz="3100" b="1" u="sng" dirty="0" err="1">
                <a:latin typeface="Times New Roman" pitchFamily="18" charset="0"/>
                <a:cs typeface="Times New Roman" pitchFamily="18" charset="0"/>
              </a:rPr>
              <a:t>Glomerulonephritis</a:t>
            </a:r>
            <a:r>
              <a:rPr lang="en-US" sz="3100" b="1" u="sng" dirty="0">
                <a:latin typeface="Times New Roman" pitchFamily="18" charset="0"/>
                <a:cs typeface="Times New Roman" pitchFamily="18" charset="0"/>
              </a:rPr>
              <a:t>:</a:t>
            </a:r>
            <a:r>
              <a:rPr lang="en-US" dirty="0"/>
              <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a:lnSpc>
                <a:spcPct val="150000"/>
              </a:lnSpc>
            </a:pPr>
            <a:r>
              <a:rPr lang="en-US" sz="2000" dirty="0"/>
              <a:t>The pathogenesis is </a:t>
            </a:r>
            <a:r>
              <a:rPr lang="en-US" sz="2000" dirty="0" err="1"/>
              <a:t>multifactorial</a:t>
            </a:r>
            <a:r>
              <a:rPr lang="en-US" sz="2000" dirty="0"/>
              <a:t>, and may result from the viral infection itself, opportunistic infections complicating the immunodeficiency, nutritional deficiencies, autoimmunity or drug therapy.</a:t>
            </a:r>
            <a:r>
              <a:rPr lang="en-US" sz="2000" baseline="30000" dirty="0"/>
              <a:t>2</a:t>
            </a:r>
          </a:p>
          <a:p>
            <a:pPr>
              <a:lnSpc>
                <a:spcPct val="150000"/>
              </a:lnSpc>
            </a:pPr>
            <a:r>
              <a:rPr lang="en-US" sz="2000" dirty="0"/>
              <a:t>Association with anti-retroviral therapy has recently emerged as an issue of concern as it possibly increases the risk of premature atherosclerosis and cardiovascular disease.</a:t>
            </a:r>
            <a:r>
              <a:rPr lang="en-US" sz="2000" baseline="30000" dirty="0"/>
              <a:t>2,3</a:t>
            </a:r>
          </a:p>
          <a:p>
            <a:endParaRPr lang="en-US" baseline="30000" dirty="0"/>
          </a:p>
          <a:p>
            <a:endParaRPr lang="en-US" baseline="30000" dirty="0"/>
          </a:p>
          <a:p>
            <a:endParaRPr lang="en-US" baseline="30000" dirty="0"/>
          </a:p>
          <a:p>
            <a:endParaRPr lang="en-US" baseline="30000" dirty="0"/>
          </a:p>
          <a:p>
            <a:endParaRPr lang="en-US" baseline="30000" dirty="0"/>
          </a:p>
          <a:p>
            <a:endParaRPr lang="en-US" baseline="30000" dirty="0"/>
          </a:p>
          <a:p>
            <a:pPr>
              <a:buNone/>
            </a:pPr>
            <a:r>
              <a:rPr lang="en-US" sz="1000" dirty="0"/>
              <a:t>2. </a:t>
            </a:r>
            <a:r>
              <a:rPr lang="en-US" sz="1000" dirty="0" err="1"/>
              <a:t>Sadigh</a:t>
            </a:r>
            <a:r>
              <a:rPr lang="en-US" sz="1000" dirty="0"/>
              <a:t> M, </a:t>
            </a:r>
            <a:r>
              <a:rPr lang="en-US" sz="1000" dirty="0" err="1"/>
              <a:t>Puttagunta</a:t>
            </a:r>
            <a:r>
              <a:rPr lang="en-US" sz="1000" dirty="0"/>
              <a:t> S. Cardiac manifestations of HIV. </a:t>
            </a:r>
            <a:r>
              <a:rPr lang="en-US" sz="1000" i="1" dirty="0"/>
              <a:t>Front </a:t>
            </a:r>
            <a:r>
              <a:rPr lang="en-US" sz="1000" i="1" dirty="0" err="1"/>
              <a:t>Biosci</a:t>
            </a:r>
            <a:r>
              <a:rPr lang="en-US" sz="1000" i="1" dirty="0"/>
              <a:t>. 2003 May 1; 8:s305-13.</a:t>
            </a:r>
          </a:p>
          <a:p>
            <a:pPr>
              <a:buNone/>
            </a:pPr>
            <a:r>
              <a:rPr lang="it-IT" sz="1000" dirty="0"/>
              <a:t>3. Mallon PW, Cooper DA, Carr A. HIV-associated </a:t>
            </a:r>
            <a:r>
              <a:rPr lang="en-US" sz="1000" dirty="0" err="1"/>
              <a:t>lipodystrophy</a:t>
            </a:r>
            <a:r>
              <a:rPr lang="en-US" sz="1000" dirty="0"/>
              <a:t>. </a:t>
            </a:r>
            <a:r>
              <a:rPr lang="en-US" sz="1000" i="1" dirty="0"/>
              <a:t>HIV Med. 2001; 2(3):166-73.</a:t>
            </a:r>
          </a:p>
          <a:p>
            <a:endParaRPr lang="en-US" sz="1000" dirty="0"/>
          </a:p>
          <a:p>
            <a:pPr>
              <a:buNone/>
            </a:pPr>
            <a:endParaRPr lang="en-US" dirty="0"/>
          </a:p>
          <a:p>
            <a:endParaRPr lang="en-US" dirty="0"/>
          </a:p>
          <a:p>
            <a:endParaRPr lang="en-US" dirty="0"/>
          </a:p>
        </p:txBody>
      </p:sp>
      <p:sp>
        <p:nvSpPr>
          <p:cNvPr id="2" name="Title 1"/>
          <p:cNvSpPr>
            <a:spLocks noGrp="1"/>
          </p:cNvSpPr>
          <p:nvPr>
            <p:ph type="title"/>
          </p:nvPr>
        </p:nvSpPr>
        <p:spPr>
          <a:xfrm>
            <a:off x="0" y="0"/>
            <a:ext cx="9144000" cy="914400"/>
          </a:xfrm>
        </p:spPr>
        <p:txBody>
          <a:bodyPr/>
          <a:lstStyle/>
          <a:p>
            <a:r>
              <a:rPr lang="en-US" dirty="0" err="1"/>
              <a:t>Contd</a:t>
            </a:r>
            <a:r>
              <a:rPr lang="en-US" dirty="0"/>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47500" lnSpcReduction="20000"/>
          </a:bodyPr>
          <a:lstStyle/>
          <a:p>
            <a:pPr>
              <a:lnSpc>
                <a:spcPct val="120000"/>
              </a:lnSpc>
              <a:buNone/>
            </a:pPr>
            <a:r>
              <a:rPr lang="en-US" dirty="0"/>
              <a:t> </a:t>
            </a:r>
            <a:r>
              <a:rPr lang="en-US" sz="3400" dirty="0">
                <a:latin typeface="Times New Roman" pitchFamily="18" charset="0"/>
                <a:cs typeface="Times New Roman" pitchFamily="18" charset="0"/>
              </a:rPr>
              <a:t>Hepatitis C Co-Infection  </a:t>
            </a:r>
          </a:p>
          <a:p>
            <a:pPr>
              <a:lnSpc>
                <a:spcPct val="120000"/>
              </a:lnSpc>
              <a:buNone/>
            </a:pPr>
            <a:r>
              <a:rPr lang="en-US" sz="3400" dirty="0">
                <a:latin typeface="Times New Roman" pitchFamily="18" charset="0"/>
                <a:cs typeface="Times New Roman" pitchFamily="18" charset="0"/>
              </a:rPr>
              <a:t> </a:t>
            </a:r>
          </a:p>
          <a:p>
            <a:pPr>
              <a:lnSpc>
                <a:spcPct val="120000"/>
              </a:lnSpc>
              <a:buNone/>
            </a:pPr>
            <a:r>
              <a:rPr lang="en-US" sz="3400" dirty="0">
                <a:latin typeface="Times New Roman" pitchFamily="18" charset="0"/>
                <a:cs typeface="Times New Roman" pitchFamily="18" charset="0"/>
              </a:rPr>
              <a:t> -	Associated with the development of both acute and chronic kidney disease in large cohort studies of HIV patients</a:t>
            </a:r>
          </a:p>
          <a:p>
            <a:pPr>
              <a:lnSpc>
                <a:spcPct val="120000"/>
              </a:lnSpc>
              <a:buNone/>
            </a:pPr>
            <a:r>
              <a:rPr lang="en-US" sz="3400" dirty="0">
                <a:latin typeface="Times New Roman" pitchFamily="18" charset="0"/>
                <a:cs typeface="Times New Roman" pitchFamily="18" charset="0"/>
              </a:rPr>
              <a:t> </a:t>
            </a:r>
          </a:p>
          <a:p>
            <a:pPr>
              <a:lnSpc>
                <a:spcPct val="120000"/>
              </a:lnSpc>
              <a:buNone/>
            </a:pPr>
            <a:r>
              <a:rPr lang="en-US" sz="3400" dirty="0">
                <a:latin typeface="Times New Roman" pitchFamily="18" charset="0"/>
                <a:cs typeface="Times New Roman" pitchFamily="18" charset="0"/>
              </a:rPr>
              <a:t> -     </a:t>
            </a:r>
            <a:r>
              <a:rPr lang="en-US" sz="3400" dirty="0" err="1">
                <a:latin typeface="Times New Roman" pitchFamily="18" charset="0"/>
                <a:cs typeface="Times New Roman" pitchFamily="18" charset="0"/>
              </a:rPr>
              <a:t>Histologic</a:t>
            </a:r>
            <a:r>
              <a:rPr lang="en-US" sz="3400" dirty="0">
                <a:latin typeface="Times New Roman" pitchFamily="18" charset="0"/>
                <a:cs typeface="Times New Roman" pitchFamily="18" charset="0"/>
              </a:rPr>
              <a:t>  patterns have  NOT been studied in large groups</a:t>
            </a:r>
          </a:p>
          <a:p>
            <a:pPr>
              <a:lnSpc>
                <a:spcPct val="120000"/>
              </a:lnSpc>
              <a:buNone/>
            </a:pPr>
            <a:r>
              <a:rPr lang="en-US" sz="3400" dirty="0">
                <a:latin typeface="Times New Roman" pitchFamily="18" charset="0"/>
                <a:cs typeface="Times New Roman" pitchFamily="18" charset="0"/>
              </a:rPr>
              <a:t> </a:t>
            </a:r>
          </a:p>
          <a:p>
            <a:pPr>
              <a:lnSpc>
                <a:spcPct val="120000"/>
              </a:lnSpc>
              <a:buNone/>
            </a:pPr>
            <a:r>
              <a:rPr lang="en-US" sz="3400" dirty="0">
                <a:latin typeface="Times New Roman" pitchFamily="18" charset="0"/>
                <a:cs typeface="Times New Roman" pitchFamily="18" charset="0"/>
              </a:rPr>
              <a:t> 	MPGN is strongly associated with Hepatitis C infection in the general population and is a common diagnosis in co-infection as well</a:t>
            </a:r>
          </a:p>
          <a:p>
            <a:pPr>
              <a:lnSpc>
                <a:spcPct val="120000"/>
              </a:lnSpc>
              <a:buNone/>
            </a:pPr>
            <a:r>
              <a:rPr lang="en-US" sz="3400" dirty="0">
                <a:latin typeface="Times New Roman" pitchFamily="18" charset="0"/>
                <a:cs typeface="Times New Roman" pitchFamily="18" charset="0"/>
              </a:rPr>
              <a:t> </a:t>
            </a:r>
          </a:p>
          <a:p>
            <a:pPr>
              <a:lnSpc>
                <a:spcPct val="120000"/>
              </a:lnSpc>
              <a:buNone/>
            </a:pPr>
            <a:r>
              <a:rPr lang="en-US" sz="3400" dirty="0">
                <a:latin typeface="Times New Roman" pitchFamily="18" charset="0"/>
                <a:cs typeface="Times New Roman" pitchFamily="18" charset="0"/>
              </a:rPr>
              <a:t> 	Classic findings that are clinically associated with </a:t>
            </a:r>
            <a:r>
              <a:rPr lang="en-US" sz="3400" dirty="0" err="1">
                <a:latin typeface="Times New Roman" pitchFamily="18" charset="0"/>
                <a:cs typeface="Times New Roman" pitchFamily="18" charset="0"/>
              </a:rPr>
              <a:t>cryoglobulinemia</a:t>
            </a:r>
            <a:r>
              <a:rPr lang="en-US" sz="3400" dirty="0">
                <a:latin typeface="Times New Roman" pitchFamily="18" charset="0"/>
                <a:cs typeface="Times New Roman" pitchFamily="18" charset="0"/>
              </a:rPr>
              <a:t> and  </a:t>
            </a:r>
            <a:r>
              <a:rPr lang="en-US" sz="3400" dirty="0" err="1">
                <a:latin typeface="Times New Roman" pitchFamily="18" charset="0"/>
                <a:cs typeface="Times New Roman" pitchFamily="18" charset="0"/>
              </a:rPr>
              <a:t>hypocomplementemia</a:t>
            </a:r>
            <a:r>
              <a:rPr lang="en-US" sz="3400" dirty="0">
                <a:latin typeface="Times New Roman" pitchFamily="18" charset="0"/>
                <a:cs typeface="Times New Roman" pitchFamily="18" charset="0"/>
              </a:rPr>
              <a:t> may be less common in </a:t>
            </a:r>
            <a:r>
              <a:rPr lang="en-US" sz="3400" dirty="0" err="1">
                <a:latin typeface="Times New Roman" pitchFamily="18" charset="0"/>
                <a:cs typeface="Times New Roman" pitchFamily="18" charset="0"/>
              </a:rPr>
              <a:t>coinfection</a:t>
            </a:r>
            <a:endParaRPr lang="en-US" sz="3400" dirty="0">
              <a:latin typeface="Times New Roman" pitchFamily="18" charset="0"/>
              <a:cs typeface="Times New Roman" pitchFamily="18" charset="0"/>
            </a:endParaRPr>
          </a:p>
          <a:p>
            <a:pPr>
              <a:lnSpc>
                <a:spcPct val="120000"/>
              </a:lnSpc>
              <a:buNone/>
            </a:pPr>
            <a:endParaRPr lang="en-US" sz="3400" dirty="0">
              <a:latin typeface="Times New Roman" pitchFamily="18" charset="0"/>
              <a:cs typeface="Times New Roman" pitchFamily="18" charset="0"/>
            </a:endParaRPr>
          </a:p>
          <a:p>
            <a:pPr>
              <a:lnSpc>
                <a:spcPct val="120000"/>
              </a:lnSpc>
              <a:buNone/>
            </a:pPr>
            <a:r>
              <a:rPr lang="en-US" sz="3400" dirty="0">
                <a:latin typeface="Times New Roman" pitchFamily="18" charset="0"/>
                <a:cs typeface="Times New Roman" pitchFamily="18" charset="0"/>
              </a:rPr>
              <a:t> -	Treatment of Hepatitis C associated MPGN in the setting of HIV has not been well studied</a:t>
            </a:r>
          </a:p>
          <a:p>
            <a:pPr lvl="1">
              <a:lnSpc>
                <a:spcPct val="120000"/>
              </a:lnSpc>
              <a:buNone/>
            </a:pP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Plasmapheresis</a:t>
            </a:r>
            <a:endParaRPr lang="en-US" sz="3400" dirty="0">
              <a:latin typeface="Times New Roman" pitchFamily="18" charset="0"/>
              <a:cs typeface="Times New Roman" pitchFamily="18" charset="0"/>
            </a:endParaRPr>
          </a:p>
          <a:p>
            <a:pPr lvl="1">
              <a:lnSpc>
                <a:spcPct val="120000"/>
              </a:lnSpc>
              <a:buNone/>
            </a:pPr>
            <a:r>
              <a:rPr lang="en-US" sz="3400" dirty="0">
                <a:latin typeface="Times New Roman" pitchFamily="18" charset="0"/>
                <a:cs typeface="Times New Roman" pitchFamily="18" charset="0"/>
              </a:rPr>
              <a:t>- Corticosteroids</a:t>
            </a:r>
          </a:p>
          <a:p>
            <a:pPr lvl="1">
              <a:lnSpc>
                <a:spcPct val="120000"/>
              </a:lnSpc>
              <a:buFontTx/>
              <a:buChar char="-"/>
            </a:pPr>
            <a:r>
              <a:rPr lang="en-US" sz="3400" dirty="0">
                <a:latin typeface="Times New Roman" pitchFamily="18" charset="0"/>
                <a:cs typeface="Times New Roman" pitchFamily="18" charset="0"/>
              </a:rPr>
              <a:t>Antiviral therapy for Hepatitis C</a:t>
            </a:r>
          </a:p>
          <a:p>
            <a:pPr lvl="1">
              <a:lnSpc>
                <a:spcPct val="120000"/>
              </a:lnSpc>
              <a:buNone/>
            </a:pPr>
            <a:endParaRPr lang="en-US" b="1" dirty="0"/>
          </a:p>
          <a:p>
            <a:pPr lvl="1">
              <a:lnSpc>
                <a:spcPct val="120000"/>
              </a:lnSpc>
              <a:buNone/>
            </a:pPr>
            <a:r>
              <a:rPr lang="en-US" sz="2100" b="1" dirty="0">
                <a:effectLst>
                  <a:outerShdw blurRad="50800" dist="38100" algn="tr" rotWithShape="0">
                    <a:prstClr val="black">
                      <a:alpha val="40000"/>
                    </a:prstClr>
                  </a:outerShdw>
                </a:effectLst>
              </a:rPr>
              <a:t>Greenberg</a:t>
            </a:r>
            <a:r>
              <a:rPr lang="en-US" sz="2100" b="1" dirty="0"/>
              <a:t> </a:t>
            </a:r>
            <a:r>
              <a:rPr lang="en-US" sz="2100" b="1" dirty="0">
                <a:effectLst>
                  <a:outerShdw blurRad="50800" dist="38100" algn="tr" rotWithShape="0">
                    <a:prstClr val="black">
                      <a:alpha val="40000"/>
                    </a:prstClr>
                  </a:outerShdw>
                </a:effectLst>
              </a:rPr>
              <a:t>A,</a:t>
            </a:r>
            <a:r>
              <a:rPr lang="en-US" sz="2100" b="1" dirty="0"/>
              <a:t> </a:t>
            </a:r>
            <a:r>
              <a:rPr lang="en-US" sz="2100" b="1" dirty="0">
                <a:effectLst>
                  <a:outerShdw blurRad="50800" dist="38100" algn="tr" rotWithShape="0">
                    <a:prstClr val="black">
                      <a:alpha val="40000"/>
                    </a:prstClr>
                  </a:outerShdw>
                </a:effectLst>
              </a:rPr>
              <a:t>Cheung</a:t>
            </a:r>
            <a:r>
              <a:rPr lang="en-US" sz="2100" b="1" dirty="0"/>
              <a:t> </a:t>
            </a:r>
            <a:r>
              <a:rPr lang="en-US" sz="2100" b="1" dirty="0">
                <a:effectLst>
                  <a:outerShdw blurRad="50800" dist="38100" algn="tr" rotWithShape="0">
                    <a:prstClr val="black">
                      <a:alpha val="40000"/>
                    </a:prstClr>
                  </a:outerShdw>
                </a:effectLst>
              </a:rPr>
              <a:t>A.</a:t>
            </a:r>
            <a:r>
              <a:rPr lang="en-US" sz="2100" b="1" dirty="0"/>
              <a:t> </a:t>
            </a:r>
            <a:r>
              <a:rPr lang="en-US" sz="2100" b="1" i="1" dirty="0"/>
              <a:t> </a:t>
            </a:r>
            <a:r>
              <a:rPr lang="en-US" sz="2100" b="1" i="1" dirty="0">
                <a:effectLst>
                  <a:outerShdw blurRad="50800" dist="38100" algn="tr" rotWithShape="0">
                    <a:prstClr val="black">
                      <a:alpha val="40000"/>
                    </a:prstClr>
                  </a:outerShdw>
                </a:effectLst>
              </a:rPr>
              <a:t>Primer</a:t>
            </a:r>
            <a:r>
              <a:rPr lang="en-US" sz="2100" b="1" i="1" dirty="0"/>
              <a:t> </a:t>
            </a:r>
            <a:r>
              <a:rPr lang="en-US" sz="2100" b="1" i="1" dirty="0">
                <a:effectLst>
                  <a:outerShdw blurRad="50800" dist="38100" algn="tr" rotWithShape="0">
                    <a:prstClr val="black">
                      <a:alpha val="40000"/>
                    </a:prstClr>
                  </a:outerShdw>
                </a:effectLst>
              </a:rPr>
              <a:t>on</a:t>
            </a:r>
            <a:r>
              <a:rPr lang="en-US" sz="2100" b="1" i="1" dirty="0"/>
              <a:t> </a:t>
            </a:r>
            <a:r>
              <a:rPr lang="en-US" sz="2100" b="1" i="1" dirty="0">
                <a:effectLst>
                  <a:outerShdw blurRad="50800" dist="38100" algn="tr" rotWithShape="0">
                    <a:prstClr val="black">
                      <a:alpha val="40000"/>
                    </a:prstClr>
                  </a:outerShdw>
                </a:effectLst>
              </a:rPr>
              <a:t>Kidney</a:t>
            </a:r>
            <a:r>
              <a:rPr lang="en-US" sz="2100" b="1" i="1" dirty="0"/>
              <a:t> </a:t>
            </a:r>
            <a:r>
              <a:rPr lang="en-US" sz="2100" b="1" i="1" dirty="0">
                <a:effectLst>
                  <a:outerShdw blurRad="50800" dist="38100" algn="tr" rotWithShape="0">
                    <a:prstClr val="black">
                      <a:alpha val="40000"/>
                    </a:prstClr>
                  </a:outerShdw>
                </a:effectLst>
              </a:rPr>
              <a:t>Diseases,</a:t>
            </a:r>
            <a:r>
              <a:rPr lang="en-US" sz="2100" b="1" i="1" dirty="0"/>
              <a:t> </a:t>
            </a:r>
            <a:r>
              <a:rPr lang="en-US" sz="2100" b="1" i="1" dirty="0">
                <a:effectLst>
                  <a:outerShdw blurRad="50800" dist="38100" algn="tr" rotWithShape="0">
                    <a:prstClr val="black">
                      <a:alpha val="40000"/>
                    </a:prstClr>
                  </a:outerShdw>
                </a:effectLst>
              </a:rPr>
              <a:t>5th</a:t>
            </a:r>
            <a:r>
              <a:rPr lang="en-US" sz="2100" b="1" i="1" dirty="0"/>
              <a:t> </a:t>
            </a:r>
            <a:r>
              <a:rPr lang="en-US" sz="2100" b="1" i="1" dirty="0">
                <a:effectLst>
                  <a:outerShdw blurRad="50800" dist="38100" algn="tr" rotWithShape="0">
                    <a:prstClr val="black">
                      <a:alpha val="40000"/>
                    </a:prstClr>
                  </a:outerShdw>
                </a:effectLst>
              </a:rPr>
              <a:t>Edition.</a:t>
            </a:r>
            <a:r>
              <a:rPr lang="en-US" sz="2100" b="1" i="1" dirty="0"/>
              <a:t> </a:t>
            </a:r>
            <a:r>
              <a:rPr lang="en-US" sz="2100" b="1" dirty="0"/>
              <a:t> </a:t>
            </a:r>
            <a:r>
              <a:rPr lang="en-US" sz="2100" b="1" dirty="0">
                <a:effectLst>
                  <a:outerShdw blurRad="50800" dist="38100" algn="tr" rotWithShape="0">
                    <a:prstClr val="black">
                      <a:alpha val="40000"/>
                    </a:prstClr>
                  </a:outerShdw>
                </a:effectLst>
              </a:rPr>
              <a:t>Elsevier</a:t>
            </a:r>
            <a:r>
              <a:rPr lang="en-US" sz="2100" b="1" dirty="0"/>
              <a:t> </a:t>
            </a:r>
            <a:r>
              <a:rPr lang="en-US" sz="2100" b="1" dirty="0">
                <a:effectLst>
                  <a:outerShdw blurRad="50800" dist="38100" algn="tr" rotWithShape="0">
                    <a:prstClr val="black">
                      <a:alpha val="40000"/>
                    </a:prstClr>
                  </a:outerShdw>
                </a:effectLst>
              </a:rPr>
              <a:t>Health</a:t>
            </a:r>
            <a:r>
              <a:rPr lang="en-US" sz="2100" b="1" dirty="0"/>
              <a:t> </a:t>
            </a:r>
            <a:r>
              <a:rPr lang="en-US" sz="2100" b="1" dirty="0">
                <a:effectLst>
                  <a:outerShdw blurRad="50800" dist="38100" algn="tr" rotWithShape="0">
                    <a:prstClr val="black">
                      <a:alpha val="40000"/>
                    </a:prstClr>
                  </a:outerShdw>
                </a:effectLst>
              </a:rPr>
              <a:t>Sciences,</a:t>
            </a:r>
            <a:r>
              <a:rPr lang="en-US" sz="2100" b="1" dirty="0"/>
              <a:t> </a:t>
            </a:r>
            <a:r>
              <a:rPr lang="en-US" sz="2100" b="1" dirty="0">
                <a:effectLst>
                  <a:outerShdw blurRad="50800" dist="38100" algn="tr" rotWithShape="0">
                    <a:prstClr val="black">
                      <a:alpha val="40000"/>
                    </a:prstClr>
                  </a:outerShdw>
                </a:effectLst>
              </a:rPr>
              <a:t>2009.</a:t>
            </a:r>
            <a:r>
              <a:rPr lang="en-US" sz="2100" b="1" dirty="0"/>
              <a:t>  </a:t>
            </a:r>
            <a:r>
              <a:rPr lang="en-US" sz="2100" b="1" dirty="0">
                <a:effectLst>
                  <a:outerShdw blurRad="50800" dist="38100" algn="tr" rotWithShape="0">
                    <a:prstClr val="black">
                      <a:alpha val="40000"/>
                    </a:prstClr>
                  </a:outerShdw>
                </a:effectLst>
              </a:rPr>
              <a:t>Chapter</a:t>
            </a:r>
            <a:r>
              <a:rPr lang="en-US" sz="2100" b="1" dirty="0"/>
              <a:t> </a:t>
            </a:r>
            <a:r>
              <a:rPr lang="en-US" sz="2100" b="1" dirty="0">
                <a:effectLst>
                  <a:outerShdw blurRad="50800" dist="38100" algn="tr" rotWithShape="0">
                    <a:prstClr val="black">
                      <a:alpha val="40000"/>
                    </a:prstClr>
                  </a:outerShdw>
                </a:effectLst>
              </a:rPr>
              <a:t>29:</a:t>
            </a:r>
            <a:r>
              <a:rPr lang="en-US" sz="2100" b="1" dirty="0"/>
              <a:t>  </a:t>
            </a:r>
            <a:r>
              <a:rPr lang="en-US" sz="2100" b="1" dirty="0">
                <a:effectLst>
                  <a:outerShdw blurRad="50800" dist="38100" algn="tr" rotWithShape="0">
                    <a:prstClr val="black">
                      <a:alpha val="40000"/>
                    </a:prstClr>
                  </a:outerShdw>
                </a:effectLst>
              </a:rPr>
              <a:t>Disorders</a:t>
            </a:r>
            <a:r>
              <a:rPr lang="en-US" sz="2100" b="1" dirty="0"/>
              <a:t> </a:t>
            </a:r>
            <a:r>
              <a:rPr lang="en-US" sz="2100" b="1" dirty="0">
                <a:effectLst>
                  <a:outerShdw blurRad="50800" dist="38100" algn="tr" rotWithShape="0">
                    <a:prstClr val="black">
                      <a:alpha val="40000"/>
                    </a:prstClr>
                  </a:outerShdw>
                </a:effectLst>
              </a:rPr>
              <a:t>of</a:t>
            </a:r>
            <a:r>
              <a:rPr lang="en-US" sz="2100" b="1" dirty="0"/>
              <a:t> </a:t>
            </a:r>
            <a:r>
              <a:rPr lang="en-US" sz="2100" b="1" dirty="0">
                <a:effectLst>
                  <a:outerShdw blurRad="50800" dist="38100" algn="tr" rotWithShape="0">
                    <a:prstClr val="black">
                      <a:alpha val="40000"/>
                    </a:prstClr>
                  </a:outerShdw>
                </a:effectLst>
              </a:rPr>
              <a:t>the</a:t>
            </a:r>
            <a:r>
              <a:rPr lang="en-US" sz="2100" b="1" dirty="0"/>
              <a:t> </a:t>
            </a:r>
            <a:r>
              <a:rPr lang="en-US" sz="2100" b="1" dirty="0">
                <a:effectLst>
                  <a:outerShdw blurRad="50800" dist="38100" algn="tr" rotWithShape="0">
                    <a:prstClr val="black">
                      <a:alpha val="40000"/>
                    </a:prstClr>
                  </a:outerShdw>
                </a:effectLst>
              </a:rPr>
              <a:t>Kidney</a:t>
            </a:r>
            <a:r>
              <a:rPr lang="en-US" sz="2100" b="1" dirty="0"/>
              <a:t> </a:t>
            </a:r>
            <a:r>
              <a:rPr lang="en-US" sz="2100" b="1" dirty="0">
                <a:effectLst>
                  <a:outerShdw blurRad="50800" dist="38100" algn="tr" rotWithShape="0">
                    <a:prstClr val="black">
                      <a:alpha val="40000"/>
                    </a:prstClr>
                  </a:outerShdw>
                </a:effectLst>
              </a:rPr>
              <a:t>in</a:t>
            </a:r>
            <a:r>
              <a:rPr lang="en-US" sz="2100" b="1" dirty="0"/>
              <a:t> </a:t>
            </a:r>
            <a:r>
              <a:rPr lang="en-US" sz="2100" b="1" dirty="0">
                <a:effectLst>
                  <a:outerShdw blurRad="50800" dist="38100" algn="tr" rotWithShape="0">
                    <a:prstClr val="black">
                      <a:alpha val="40000"/>
                    </a:prstClr>
                  </a:outerShdw>
                </a:effectLst>
              </a:rPr>
              <a:t>HIV</a:t>
            </a:r>
            <a:r>
              <a:rPr lang="en-US" sz="2100" b="1" dirty="0"/>
              <a:t> </a:t>
            </a:r>
            <a:r>
              <a:rPr lang="en-US" sz="2100" b="1" dirty="0">
                <a:effectLst>
                  <a:outerShdw blurRad="50800" dist="38100" algn="tr" rotWithShape="0">
                    <a:prstClr val="black">
                      <a:alpha val="40000"/>
                    </a:prstClr>
                  </a:outerShdw>
                </a:effectLst>
              </a:rPr>
              <a:t>Infection</a:t>
            </a:r>
            <a:endParaRPr lang="en-US" sz="2100" b="1" dirty="0"/>
          </a:p>
          <a:p>
            <a:pPr lvl="1">
              <a:lnSpc>
                <a:spcPct val="120000"/>
              </a:lnSpc>
              <a:buNone/>
            </a:pPr>
            <a:endParaRPr lang="en-US" dirty="0"/>
          </a:p>
          <a:p>
            <a:endParaRPr lang="en-US" dirty="0"/>
          </a:p>
        </p:txBody>
      </p:sp>
      <p:sp>
        <p:nvSpPr>
          <p:cNvPr id="2" name="Title 1"/>
          <p:cNvSpPr>
            <a:spLocks noGrp="1"/>
          </p:cNvSpPr>
          <p:nvPr>
            <p:ph type="title"/>
          </p:nvPr>
        </p:nvSpPr>
        <p:spPr>
          <a:xfrm>
            <a:off x="0" y="0"/>
            <a:ext cx="9144000" cy="762000"/>
          </a:xfrm>
        </p:spPr>
        <p:txBody>
          <a:bodyPr>
            <a:normAutofit fontScale="90000"/>
          </a:bodyPr>
          <a:lstStyle/>
          <a:p>
            <a:r>
              <a:rPr lang="en-US" sz="3600" b="1" u="sng" dirty="0">
                <a:latin typeface="Times New Roman" pitchFamily="18" charset="0"/>
                <a:cs typeface="Times New Roman" pitchFamily="18" charset="0"/>
              </a:rPr>
              <a:t>Hepatitis C Co-Infection</a:t>
            </a:r>
            <a:r>
              <a:rPr lang="en-US" sz="3600" u="sng" dirty="0">
                <a:latin typeface="Times New Roman" pitchFamily="18" charset="0"/>
                <a:cs typeface="Times New Roman" pitchFamily="18" charset="0"/>
              </a:rPr>
              <a:t> :</a:t>
            </a:r>
            <a:r>
              <a:rPr lang="en-US" dirty="0"/>
              <a:t> </a:t>
            </a:r>
            <a:br>
              <a:rPr lang="en-US" dirty="0"/>
            </a:b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lnSpc>
                <a:spcPct val="150000"/>
              </a:lnSpc>
            </a:pPr>
            <a:r>
              <a:rPr lang="en-US" sz="2000" dirty="0">
                <a:latin typeface="Times New Roman" pitchFamily="18" charset="0"/>
                <a:cs typeface="Times New Roman" pitchFamily="18" charset="0"/>
              </a:rPr>
              <a:t>HIV is the most common viral infection of the nervous  system, affecting both the CNS and PNS.</a:t>
            </a:r>
          </a:p>
          <a:p>
            <a:pPr>
              <a:lnSpc>
                <a:spcPct val="150000"/>
              </a:lnSpc>
            </a:pPr>
            <a:r>
              <a:rPr lang="en-US" sz="2000" dirty="0" err="1">
                <a:latin typeface="Times New Roman" pitchFamily="18" charset="0"/>
                <a:cs typeface="Times New Roman" pitchFamily="18" charset="0"/>
              </a:rPr>
              <a:t>Upto</a:t>
            </a:r>
            <a:r>
              <a:rPr lang="en-US" sz="2000" dirty="0">
                <a:latin typeface="Times New Roman" pitchFamily="18" charset="0"/>
                <a:cs typeface="Times New Roman" pitchFamily="18" charset="0"/>
              </a:rPr>
              <a:t> 50% of HIV patients have clinically apparent neurological disease.</a:t>
            </a:r>
          </a:p>
          <a:p>
            <a:pPr>
              <a:lnSpc>
                <a:spcPct val="150000"/>
              </a:lnSpc>
            </a:pPr>
            <a:r>
              <a:rPr lang="en-US" sz="2000" dirty="0" err="1">
                <a:latin typeface="Times New Roman" pitchFamily="18" charset="0"/>
                <a:cs typeface="Times New Roman" pitchFamily="18" charset="0"/>
              </a:rPr>
              <a:t>Upto</a:t>
            </a:r>
            <a:r>
              <a:rPr lang="en-US" sz="2000" dirty="0">
                <a:latin typeface="Times New Roman" pitchFamily="18" charset="0"/>
                <a:cs typeface="Times New Roman" pitchFamily="18" charset="0"/>
              </a:rPr>
              <a:t> 20% of HIV patients present for the first time  with neurological manifestations.</a:t>
            </a:r>
          </a:p>
          <a:p>
            <a:pPr>
              <a:lnSpc>
                <a:spcPct val="150000"/>
              </a:lnSpc>
            </a:pPr>
            <a:r>
              <a:rPr lang="en-US" sz="2000" dirty="0" err="1">
                <a:latin typeface="Times New Roman" pitchFamily="18" charset="0"/>
                <a:cs typeface="Times New Roman" pitchFamily="18" charset="0"/>
              </a:rPr>
              <a:t>Upto</a:t>
            </a:r>
            <a:r>
              <a:rPr lang="en-US" sz="2000" dirty="0">
                <a:latin typeface="Times New Roman" pitchFamily="18" charset="0"/>
                <a:cs typeface="Times New Roman" pitchFamily="18" charset="0"/>
              </a:rPr>
              <a:t> 90% of HIV patients have </a:t>
            </a:r>
            <a:r>
              <a:rPr lang="en-US" sz="2000" dirty="0" err="1">
                <a:latin typeface="Times New Roman" pitchFamily="18" charset="0"/>
                <a:cs typeface="Times New Roman" pitchFamily="18" charset="0"/>
              </a:rPr>
              <a:t>neuro</a:t>
            </a:r>
            <a:r>
              <a:rPr lang="en-US" sz="2000" dirty="0">
                <a:latin typeface="Times New Roman" pitchFamily="18" charset="0"/>
                <a:cs typeface="Times New Roman" pitchFamily="18" charset="0"/>
              </a:rPr>
              <a:t>-pathological changes on autopsy.</a:t>
            </a:r>
          </a:p>
          <a:p>
            <a:pPr>
              <a:lnSpc>
                <a:spcPct val="150000"/>
              </a:lnSpc>
            </a:pPr>
            <a:r>
              <a:rPr lang="en-US" sz="2000" dirty="0">
                <a:latin typeface="Times New Roman" pitchFamily="18" charset="0"/>
                <a:cs typeface="Times New Roman" pitchFamily="18" charset="0"/>
              </a:rPr>
              <a:t>India has the second largest burden of HIV related pathology next to sub-Saharan Africa. </a:t>
            </a:r>
          </a:p>
          <a:p>
            <a:pPr>
              <a:lnSpc>
                <a:spcPct val="150000"/>
              </a:lnSpc>
            </a:pPr>
            <a:r>
              <a:rPr lang="en-US" sz="2000" dirty="0">
                <a:latin typeface="Times New Roman" pitchFamily="18" charset="0"/>
                <a:cs typeface="Times New Roman" pitchFamily="18" charset="0"/>
              </a:rPr>
              <a:t>Neurological complications associated to HIV-1 infections, are very common in our clinical setting.</a:t>
            </a:r>
          </a:p>
        </p:txBody>
      </p:sp>
      <p:sp>
        <p:nvSpPr>
          <p:cNvPr id="2" name="Title 1"/>
          <p:cNvSpPr>
            <a:spLocks noGrp="1"/>
          </p:cNvSpPr>
          <p:nvPr>
            <p:ph type="title"/>
          </p:nvPr>
        </p:nvSpPr>
        <p:spPr>
          <a:xfrm>
            <a:off x="0" y="0"/>
            <a:ext cx="9144000" cy="914400"/>
          </a:xfrm>
        </p:spPr>
        <p:txBody>
          <a:bodyPr>
            <a:normAutofit/>
          </a:bodyPr>
          <a:lstStyle/>
          <a:p>
            <a:pPr algn="l"/>
            <a:r>
              <a:rPr lang="en-US" sz="3200" u="sng" dirty="0"/>
              <a:t>Neurological manifestations: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18-07-2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fontScale="62500" lnSpcReduction="20000"/>
          </a:bodyPr>
          <a:lstStyle/>
          <a:p>
            <a:r>
              <a:rPr lang="en-US" sz="2900" dirty="0">
                <a:latin typeface="Times New Roman" pitchFamily="18" charset="0"/>
                <a:cs typeface="Times New Roman" pitchFamily="18" charset="0"/>
              </a:rPr>
              <a:t>HIV  can involve disorders of both the CNS and PNS.</a:t>
            </a:r>
          </a:p>
          <a:p>
            <a:r>
              <a:rPr lang="en-US" sz="2900" dirty="0">
                <a:latin typeface="Times New Roman" pitchFamily="18" charset="0"/>
                <a:cs typeface="Times New Roman" pitchFamily="18" charset="0"/>
              </a:rPr>
              <a:t>Classification based on the </a:t>
            </a:r>
            <a:r>
              <a:rPr lang="en-US" sz="2900" dirty="0" err="1">
                <a:latin typeface="Times New Roman" pitchFamily="18" charset="0"/>
                <a:cs typeface="Times New Roman" pitchFamily="18" charset="0"/>
              </a:rPr>
              <a:t>neuro</a:t>
            </a:r>
            <a:r>
              <a:rPr lang="en-US" sz="2900" dirty="0">
                <a:latin typeface="Times New Roman" pitchFamily="18" charset="0"/>
                <a:cs typeface="Times New Roman" pitchFamily="18" charset="0"/>
              </a:rPr>
              <a:t>-anatomical localization and clinical syndromes associated </a:t>
            </a:r>
          </a:p>
          <a:p>
            <a:r>
              <a:rPr lang="en-US" sz="2900" dirty="0">
                <a:latin typeface="Times New Roman" pitchFamily="18" charset="0"/>
                <a:cs typeface="Times New Roman" pitchFamily="18" charset="0"/>
              </a:rPr>
              <a:t>BRAIN</a:t>
            </a:r>
          </a:p>
          <a:p>
            <a:pPr lvl="1"/>
            <a:r>
              <a:rPr lang="en-US" sz="2900" dirty="0">
                <a:latin typeface="Times New Roman" pitchFamily="18" charset="0"/>
                <a:cs typeface="Times New Roman" pitchFamily="18" charset="0"/>
              </a:rPr>
              <a:t>Dementia</a:t>
            </a:r>
          </a:p>
          <a:p>
            <a:pPr lvl="1"/>
            <a:r>
              <a:rPr lang="en-US" sz="2900" dirty="0">
                <a:latin typeface="Times New Roman" pitchFamily="18" charset="0"/>
                <a:cs typeface="Times New Roman" pitchFamily="18" charset="0"/>
              </a:rPr>
              <a:t>Space occupying lesions</a:t>
            </a:r>
          </a:p>
          <a:p>
            <a:pPr lvl="1"/>
            <a:r>
              <a:rPr lang="en-US" sz="2900" dirty="0">
                <a:latin typeface="Times New Roman" pitchFamily="18" charset="0"/>
                <a:cs typeface="Times New Roman" pitchFamily="18" charset="0"/>
              </a:rPr>
              <a:t>Encephalitis</a:t>
            </a:r>
          </a:p>
          <a:p>
            <a:pPr lvl="1"/>
            <a:r>
              <a:rPr lang="en-US" sz="2900" dirty="0">
                <a:latin typeface="Times New Roman" pitchFamily="18" charset="0"/>
                <a:cs typeface="Times New Roman" pitchFamily="18" charset="0"/>
              </a:rPr>
              <a:t>Stroke like syndromes</a:t>
            </a:r>
          </a:p>
          <a:p>
            <a:r>
              <a:rPr lang="en-US" sz="2900" dirty="0">
                <a:latin typeface="Times New Roman" pitchFamily="18" charset="0"/>
                <a:cs typeface="Times New Roman" pitchFamily="18" charset="0"/>
              </a:rPr>
              <a:t>MENINGES</a:t>
            </a:r>
          </a:p>
          <a:p>
            <a:pPr lvl="1"/>
            <a:r>
              <a:rPr lang="en-US" sz="2900" dirty="0">
                <a:latin typeface="Times New Roman" pitchFamily="18" charset="0"/>
                <a:cs typeface="Times New Roman" pitchFamily="18" charset="0"/>
              </a:rPr>
              <a:t>Meningitis</a:t>
            </a:r>
          </a:p>
          <a:p>
            <a:r>
              <a:rPr lang="en-US" sz="2900" dirty="0">
                <a:latin typeface="Times New Roman" pitchFamily="18" charset="0"/>
                <a:cs typeface="Times New Roman" pitchFamily="18" charset="0"/>
              </a:rPr>
              <a:t>SPINAL CORD</a:t>
            </a:r>
          </a:p>
          <a:p>
            <a:pPr lvl="1"/>
            <a:r>
              <a:rPr lang="en-US" sz="2900" dirty="0" err="1">
                <a:latin typeface="Times New Roman" pitchFamily="18" charset="0"/>
                <a:cs typeface="Times New Roman" pitchFamily="18" charset="0"/>
              </a:rPr>
              <a:t>Myelopathy</a:t>
            </a:r>
            <a:endParaRPr lang="en-US" sz="2900" dirty="0">
              <a:latin typeface="Times New Roman" pitchFamily="18" charset="0"/>
              <a:cs typeface="Times New Roman" pitchFamily="18" charset="0"/>
            </a:endParaRPr>
          </a:p>
          <a:p>
            <a:pPr lvl="1"/>
            <a:r>
              <a:rPr lang="en-US" sz="2900" dirty="0" err="1">
                <a:latin typeface="Times New Roman" pitchFamily="18" charset="0"/>
                <a:cs typeface="Times New Roman" pitchFamily="18" charset="0"/>
              </a:rPr>
              <a:t>Radiculopathy</a:t>
            </a:r>
            <a:endParaRPr lang="en-US" sz="2900" dirty="0">
              <a:latin typeface="Times New Roman" pitchFamily="18" charset="0"/>
              <a:cs typeface="Times New Roman" pitchFamily="18" charset="0"/>
            </a:endParaRPr>
          </a:p>
          <a:p>
            <a:r>
              <a:rPr lang="en-US" sz="2900" dirty="0">
                <a:latin typeface="Times New Roman" pitchFamily="18" charset="0"/>
                <a:cs typeface="Times New Roman" pitchFamily="18" charset="0"/>
              </a:rPr>
              <a:t>PERIPHERAL NERVES</a:t>
            </a:r>
          </a:p>
          <a:p>
            <a:pPr lvl="1"/>
            <a:r>
              <a:rPr lang="en-US" sz="2900" dirty="0">
                <a:latin typeface="Times New Roman" pitchFamily="18" charset="0"/>
                <a:cs typeface="Times New Roman" pitchFamily="18" charset="0"/>
              </a:rPr>
              <a:t>Peripheral Neuropathy</a:t>
            </a:r>
          </a:p>
          <a:p>
            <a:pPr lvl="1"/>
            <a:r>
              <a:rPr lang="en-US" sz="2900" dirty="0">
                <a:latin typeface="Times New Roman" pitchFamily="18" charset="0"/>
                <a:cs typeface="Times New Roman" pitchFamily="18" charset="0"/>
              </a:rPr>
              <a:t>Inflammatory </a:t>
            </a:r>
            <a:r>
              <a:rPr lang="en-US" sz="2900" dirty="0" err="1">
                <a:latin typeface="Times New Roman" pitchFamily="18" charset="0"/>
                <a:cs typeface="Times New Roman" pitchFamily="18" charset="0"/>
              </a:rPr>
              <a:t>Demyelinating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PolyneuropatToxic</a:t>
            </a:r>
            <a:r>
              <a:rPr lang="en-US" sz="2900" dirty="0">
                <a:latin typeface="Times New Roman" pitchFamily="18" charset="0"/>
                <a:cs typeface="Times New Roman" pitchFamily="18" charset="0"/>
              </a:rPr>
              <a:t> Neuropathy</a:t>
            </a:r>
          </a:p>
          <a:p>
            <a:r>
              <a:rPr lang="en-US" sz="2900" dirty="0">
                <a:latin typeface="Times New Roman" pitchFamily="18" charset="0"/>
                <a:cs typeface="Times New Roman" pitchFamily="18" charset="0"/>
              </a:rPr>
              <a:t>MUSCLE</a:t>
            </a:r>
          </a:p>
          <a:p>
            <a:pPr lvl="1"/>
            <a:r>
              <a:rPr lang="en-US" sz="2900" dirty="0" err="1">
                <a:latin typeface="Times New Roman" pitchFamily="18" charset="0"/>
                <a:cs typeface="Times New Roman" pitchFamily="18" charset="0"/>
              </a:rPr>
              <a:t>Polymyosistis</a:t>
            </a:r>
            <a:r>
              <a:rPr lang="en-US" sz="2900" dirty="0">
                <a:latin typeface="Times New Roman" pitchFamily="18" charset="0"/>
                <a:cs typeface="Times New Roman" pitchFamily="18" charset="0"/>
              </a:rPr>
              <a:t> , </a:t>
            </a:r>
            <a:r>
              <a:rPr lang="en-US" sz="2900" dirty="0" err="1">
                <a:latin typeface="Times New Roman" pitchFamily="18" charset="0"/>
                <a:cs typeface="Times New Roman" pitchFamily="18" charset="0"/>
              </a:rPr>
              <a:t>Pyomyositis</a:t>
            </a:r>
            <a:endParaRPr lang="en-US" sz="2900" dirty="0">
              <a:latin typeface="Times New Roman" pitchFamily="18" charset="0"/>
              <a:cs typeface="Times New Roman" pitchFamily="18" charset="0"/>
            </a:endParaRPr>
          </a:p>
          <a:p>
            <a:pPr lvl="1"/>
            <a:r>
              <a:rPr lang="en-US" dirty="0"/>
              <a:t>HIV associated Wasting Syndrome</a:t>
            </a:r>
          </a:p>
          <a:p>
            <a:pPr lvl="1"/>
            <a:endParaRPr lang="en-US" dirty="0"/>
          </a:p>
          <a:p>
            <a:pPr>
              <a:buNone/>
            </a:pPr>
            <a:endParaRPr lang="en-US" dirty="0"/>
          </a:p>
          <a:p>
            <a:pPr>
              <a:buNone/>
            </a:pPr>
            <a:endParaRPr lang="en-US" dirty="0"/>
          </a:p>
          <a:p>
            <a:pPr>
              <a:buNone/>
            </a:pPr>
            <a:r>
              <a:rPr lang="en-US" sz="1800" dirty="0"/>
              <a:t> Neurology in Clinical Practice – 3rd Edition (Bradley, </a:t>
            </a:r>
            <a:r>
              <a:rPr lang="en-US" sz="1800" dirty="0" err="1"/>
              <a:t>Daroff</a:t>
            </a:r>
            <a:r>
              <a:rPr lang="en-US" sz="1800" dirty="0"/>
              <a:t>, </a:t>
            </a:r>
            <a:r>
              <a:rPr lang="en-US" sz="1800" dirty="0" err="1"/>
              <a:t>Fenchal</a:t>
            </a:r>
            <a:r>
              <a:rPr lang="en-US" sz="1800" dirty="0"/>
              <a:t>)</a:t>
            </a:r>
          </a:p>
          <a:p>
            <a:pPr lvl="1"/>
            <a:endParaRPr lang="en-US" dirty="0"/>
          </a:p>
        </p:txBody>
      </p:sp>
      <p:sp>
        <p:nvSpPr>
          <p:cNvPr id="2" name="Title 1"/>
          <p:cNvSpPr>
            <a:spLocks noGrp="1"/>
          </p:cNvSpPr>
          <p:nvPr>
            <p:ph type="title"/>
          </p:nvPr>
        </p:nvSpPr>
        <p:spPr>
          <a:xfrm>
            <a:off x="0" y="0"/>
            <a:ext cx="9144000" cy="1066800"/>
          </a:xfrm>
        </p:spPr>
        <p:txBody>
          <a:bodyPr>
            <a:normAutofit fontScale="90000"/>
          </a:bodyPr>
          <a:lstStyle/>
          <a:p>
            <a:r>
              <a:rPr lang="en-US" b="1" dirty="0"/>
              <a:t>CLASSIFICATION OF NEUROLOGICAL MANIFESTATIONS:</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buNone/>
            </a:pPr>
            <a:r>
              <a:rPr lang="en-US" sz="2100" b="1" dirty="0">
                <a:latin typeface="Times New Roman" pitchFamily="18" charset="0"/>
                <a:cs typeface="Times New Roman" pitchFamily="18" charset="0"/>
              </a:rPr>
              <a:t>DEMENTIA</a:t>
            </a:r>
          </a:p>
          <a:p>
            <a:pPr lvl="2">
              <a:buFont typeface="Wingdings" pitchFamily="2" charset="2"/>
              <a:buChar char="ü"/>
            </a:pPr>
            <a:r>
              <a:rPr lang="en-US" dirty="0">
                <a:latin typeface="Times New Roman" pitchFamily="18" charset="0"/>
                <a:cs typeface="Times New Roman" pitchFamily="18" charset="0"/>
              </a:rPr>
              <a:t>HIV Encephalopathy/ ADC</a:t>
            </a:r>
          </a:p>
          <a:p>
            <a:pPr lvl="2">
              <a:buFont typeface="Wingdings" pitchFamily="2" charset="2"/>
              <a:buChar char="ü"/>
            </a:pPr>
            <a:r>
              <a:rPr lang="en-US" dirty="0">
                <a:latin typeface="Times New Roman" pitchFamily="18" charset="0"/>
                <a:cs typeface="Times New Roman" pitchFamily="18" charset="0"/>
              </a:rPr>
              <a:t>Progressive Multifocal </a:t>
            </a:r>
            <a:r>
              <a:rPr lang="en-US" dirty="0" err="1">
                <a:latin typeface="Times New Roman" pitchFamily="18" charset="0"/>
                <a:cs typeface="Times New Roman" pitchFamily="18" charset="0"/>
              </a:rPr>
              <a:t>LeucoEncephalopathy</a:t>
            </a:r>
            <a:endParaRPr lang="en-US" dirty="0">
              <a:latin typeface="Times New Roman" pitchFamily="18" charset="0"/>
              <a:cs typeface="Times New Roman" pitchFamily="18" charset="0"/>
            </a:endParaRPr>
          </a:p>
          <a:p>
            <a:pPr lvl="2">
              <a:buFont typeface="Wingdings" pitchFamily="2" charset="2"/>
              <a:buChar char="ü"/>
            </a:pPr>
            <a:r>
              <a:rPr lang="en-US" dirty="0">
                <a:latin typeface="Times New Roman" pitchFamily="18" charset="0"/>
                <a:cs typeface="Times New Roman" pitchFamily="18" charset="0"/>
              </a:rPr>
              <a:t>Tuberculosis</a:t>
            </a:r>
          </a:p>
          <a:p>
            <a:pPr lvl="2">
              <a:buFont typeface="Wingdings" pitchFamily="2" charset="2"/>
              <a:buChar char="ü"/>
            </a:pPr>
            <a:r>
              <a:rPr lang="en-US" dirty="0" err="1">
                <a:latin typeface="Times New Roman" pitchFamily="18" charset="0"/>
                <a:cs typeface="Times New Roman" pitchFamily="18" charset="0"/>
              </a:rPr>
              <a:t>Neurosyphilis</a:t>
            </a:r>
            <a:endParaRPr lang="en-US" dirty="0">
              <a:latin typeface="Times New Roman" pitchFamily="18" charset="0"/>
              <a:cs typeface="Times New Roman" pitchFamily="18" charset="0"/>
            </a:endParaRPr>
          </a:p>
          <a:p>
            <a:pPr lvl="2">
              <a:buFont typeface="Wingdings" pitchFamily="2" charset="2"/>
              <a:buChar char="ü"/>
            </a:pPr>
            <a:r>
              <a:rPr lang="en-US" dirty="0">
                <a:latin typeface="Times New Roman" pitchFamily="18" charset="0"/>
                <a:cs typeface="Times New Roman" pitchFamily="18" charset="0"/>
              </a:rPr>
              <a:t>Lymphoma</a:t>
            </a:r>
          </a:p>
          <a:p>
            <a:r>
              <a:rPr lang="en-US" sz="2100" b="1" dirty="0">
                <a:latin typeface="Times New Roman" pitchFamily="18" charset="0"/>
                <a:cs typeface="Times New Roman" pitchFamily="18" charset="0"/>
              </a:rPr>
              <a:t>SPACE OCCUPYING LESIONS</a:t>
            </a:r>
          </a:p>
          <a:p>
            <a:pPr lvl="1">
              <a:buNone/>
            </a:pPr>
            <a:r>
              <a:rPr lang="en-US" sz="2100" dirty="0">
                <a:latin typeface="Times New Roman" pitchFamily="18" charset="0"/>
                <a:cs typeface="Times New Roman" pitchFamily="18" charset="0"/>
              </a:rPr>
              <a:t>Abscess </a:t>
            </a:r>
          </a:p>
          <a:p>
            <a:pPr lvl="2">
              <a:buNone/>
            </a:pPr>
            <a:r>
              <a:rPr lang="en-US" dirty="0">
                <a:latin typeface="Times New Roman" pitchFamily="18" charset="0"/>
                <a:cs typeface="Times New Roman" pitchFamily="18" charset="0"/>
              </a:rPr>
              <a:t>Tuberculosis</a:t>
            </a:r>
          </a:p>
          <a:p>
            <a:pPr lvl="2">
              <a:buNone/>
            </a:pPr>
            <a:r>
              <a:rPr lang="en-US" dirty="0" err="1">
                <a:latin typeface="Times New Roman" pitchFamily="18" charset="0"/>
                <a:cs typeface="Times New Roman" pitchFamily="18" charset="0"/>
              </a:rPr>
              <a:t>Listeria</a:t>
            </a:r>
            <a:endParaRPr lang="en-US" dirty="0">
              <a:latin typeface="Times New Roman" pitchFamily="18" charset="0"/>
              <a:cs typeface="Times New Roman" pitchFamily="18" charset="0"/>
            </a:endParaRPr>
          </a:p>
          <a:p>
            <a:pPr lvl="2">
              <a:buNone/>
            </a:pPr>
            <a:r>
              <a:rPr lang="en-US" dirty="0" err="1">
                <a:latin typeface="Times New Roman" pitchFamily="18" charset="0"/>
                <a:cs typeface="Times New Roman" pitchFamily="18" charset="0"/>
              </a:rPr>
              <a:t>Nocardia</a:t>
            </a:r>
            <a:endParaRPr lang="en-US" dirty="0">
              <a:latin typeface="Times New Roman" pitchFamily="18" charset="0"/>
              <a:cs typeface="Times New Roman" pitchFamily="18" charset="0"/>
            </a:endParaRPr>
          </a:p>
          <a:p>
            <a:pPr lvl="2">
              <a:buNone/>
            </a:pPr>
            <a:r>
              <a:rPr lang="en-US" dirty="0" err="1">
                <a:latin typeface="Times New Roman" pitchFamily="18" charset="0"/>
                <a:cs typeface="Times New Roman" pitchFamily="18" charset="0"/>
              </a:rPr>
              <a:t>E.Coli</a:t>
            </a:r>
            <a:endParaRPr lang="en-US" dirty="0">
              <a:latin typeface="Times New Roman" pitchFamily="18" charset="0"/>
              <a:cs typeface="Times New Roman" pitchFamily="18" charset="0"/>
            </a:endParaRPr>
          </a:p>
          <a:p>
            <a:pPr lvl="1">
              <a:buNone/>
            </a:pPr>
            <a:r>
              <a:rPr lang="en-US" sz="2100" dirty="0">
                <a:latin typeface="Times New Roman" pitchFamily="18" charset="0"/>
                <a:cs typeface="Times New Roman" pitchFamily="18" charset="0"/>
              </a:rPr>
              <a:t>Infective </a:t>
            </a:r>
            <a:r>
              <a:rPr lang="en-US" sz="2100" dirty="0" err="1">
                <a:latin typeface="Times New Roman" pitchFamily="18" charset="0"/>
                <a:cs typeface="Times New Roman" pitchFamily="18" charset="0"/>
              </a:rPr>
              <a:t>Granulomas</a:t>
            </a:r>
            <a:endParaRPr lang="en-US" sz="2100" dirty="0">
              <a:latin typeface="Times New Roman" pitchFamily="18" charset="0"/>
              <a:cs typeface="Times New Roman" pitchFamily="18" charset="0"/>
            </a:endParaRPr>
          </a:p>
          <a:p>
            <a:pPr lvl="2">
              <a:buNone/>
            </a:pPr>
            <a:r>
              <a:rPr lang="en-US" dirty="0" err="1">
                <a:latin typeface="Times New Roman" pitchFamily="18" charset="0"/>
                <a:cs typeface="Times New Roman" pitchFamily="18" charset="0"/>
              </a:rPr>
              <a:t>Toxoplasma</a:t>
            </a:r>
            <a:endParaRPr lang="en-US" dirty="0">
              <a:latin typeface="Times New Roman" pitchFamily="18" charset="0"/>
              <a:cs typeface="Times New Roman" pitchFamily="18" charset="0"/>
            </a:endParaRPr>
          </a:p>
          <a:p>
            <a:pPr lvl="2">
              <a:buNone/>
            </a:pPr>
            <a:r>
              <a:rPr lang="en-US" dirty="0" err="1">
                <a:latin typeface="Times New Roman" pitchFamily="18" charset="0"/>
                <a:cs typeface="Times New Roman" pitchFamily="18" charset="0"/>
              </a:rPr>
              <a:t>Aspergillus</a:t>
            </a:r>
            <a:endParaRPr lang="en-US" dirty="0">
              <a:latin typeface="Times New Roman" pitchFamily="18" charset="0"/>
              <a:cs typeface="Times New Roman" pitchFamily="18" charset="0"/>
            </a:endParaRPr>
          </a:p>
          <a:p>
            <a:pPr lvl="2">
              <a:buNone/>
            </a:pPr>
            <a:r>
              <a:rPr lang="en-US" dirty="0">
                <a:latin typeface="Times New Roman" pitchFamily="18" charset="0"/>
                <a:cs typeface="Times New Roman" pitchFamily="18" charset="0"/>
              </a:rPr>
              <a:t>Candida</a:t>
            </a:r>
          </a:p>
          <a:p>
            <a:pPr lvl="2">
              <a:buNone/>
            </a:pPr>
            <a:r>
              <a:rPr lang="en-US" dirty="0">
                <a:latin typeface="Times New Roman" pitchFamily="18" charset="0"/>
                <a:cs typeface="Times New Roman" pitchFamily="18" charset="0"/>
              </a:rPr>
              <a:t>Cryptococcus</a:t>
            </a:r>
          </a:p>
          <a:p>
            <a:pPr lvl="1">
              <a:buNone/>
            </a:pPr>
            <a:r>
              <a:rPr lang="en-US" sz="2100" b="1" dirty="0" err="1">
                <a:latin typeface="Times New Roman" pitchFamily="18" charset="0"/>
                <a:cs typeface="Times New Roman" pitchFamily="18" charset="0"/>
              </a:rPr>
              <a:t>Neoplastic</a:t>
            </a:r>
            <a:endParaRPr lang="en-US" sz="2100" b="1" dirty="0">
              <a:latin typeface="Times New Roman" pitchFamily="18" charset="0"/>
              <a:cs typeface="Times New Roman" pitchFamily="18" charset="0"/>
            </a:endParaRPr>
          </a:p>
          <a:p>
            <a:pPr lvl="2">
              <a:buNone/>
            </a:pPr>
            <a:r>
              <a:rPr lang="en-US" dirty="0">
                <a:latin typeface="Times New Roman" pitchFamily="18" charset="0"/>
                <a:cs typeface="Times New Roman" pitchFamily="18" charset="0"/>
              </a:rPr>
              <a:t>Primary CNS Lymphoma</a:t>
            </a:r>
          </a:p>
          <a:p>
            <a:pPr lvl="2">
              <a:buNone/>
            </a:pPr>
            <a:r>
              <a:rPr lang="en-US" dirty="0">
                <a:latin typeface="Times New Roman" pitchFamily="18" charset="0"/>
                <a:cs typeface="Times New Roman" pitchFamily="18" charset="0"/>
              </a:rPr>
              <a:t>Secondary Metastasis</a:t>
            </a:r>
          </a:p>
          <a:p>
            <a:pPr lvl="2">
              <a:buNone/>
            </a:pPr>
            <a:r>
              <a:rPr lang="en-US" dirty="0">
                <a:latin typeface="Times New Roman" pitchFamily="18" charset="0"/>
                <a:cs typeface="Times New Roman" pitchFamily="18" charset="0"/>
              </a:rPr>
              <a:t>Metastatic Kaposi’s Sarcoma</a:t>
            </a:r>
          </a:p>
          <a:p>
            <a:pPr lvl="2">
              <a:buNone/>
            </a:pPr>
            <a:r>
              <a:rPr lang="en-US" dirty="0" err="1">
                <a:latin typeface="Times New Roman" pitchFamily="18" charset="0"/>
                <a:cs typeface="Times New Roman" pitchFamily="18" charset="0"/>
              </a:rPr>
              <a:t>Glioma</a:t>
            </a:r>
            <a:endParaRPr lang="en-US" dirty="0">
              <a:latin typeface="Times New Roman" pitchFamily="18" charset="0"/>
              <a:cs typeface="Times New Roman" pitchFamily="18" charset="0"/>
            </a:endParaRPr>
          </a:p>
          <a:p>
            <a:pPr lvl="1">
              <a:buNone/>
            </a:pPr>
            <a:r>
              <a:rPr lang="en-US" sz="2100" dirty="0">
                <a:latin typeface="Times New Roman" pitchFamily="18" charset="0"/>
                <a:cs typeface="Times New Roman" pitchFamily="18" charset="0"/>
              </a:rPr>
              <a:t>others</a:t>
            </a:r>
          </a:p>
          <a:p>
            <a:pPr lvl="2">
              <a:buNone/>
            </a:pPr>
            <a:r>
              <a:rPr lang="en-US" dirty="0"/>
              <a:t>PMLE, </a:t>
            </a:r>
            <a:r>
              <a:rPr lang="en-US" dirty="0" err="1"/>
              <a:t>Varicella</a:t>
            </a:r>
            <a:r>
              <a:rPr lang="en-US" dirty="0"/>
              <a:t> Zoster, CMV</a:t>
            </a:r>
          </a:p>
          <a:p>
            <a:pPr lvl="2">
              <a:buNone/>
            </a:pP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dirty="0"/>
              <a:t>E</a:t>
            </a:r>
            <a:r>
              <a:rPr lang="en-US" sz="1900" b="1" dirty="0">
                <a:latin typeface="Times New Roman" pitchFamily="18" charset="0"/>
                <a:cs typeface="Times New Roman" pitchFamily="18" charset="0"/>
              </a:rPr>
              <a:t>NCEPHALITIS</a:t>
            </a:r>
          </a:p>
          <a:p>
            <a:pPr lvl="2">
              <a:buNone/>
            </a:pPr>
            <a:r>
              <a:rPr lang="en-US" sz="1900" dirty="0">
                <a:latin typeface="Times New Roman" pitchFamily="18" charset="0"/>
                <a:cs typeface="Times New Roman" pitchFamily="18" charset="0"/>
              </a:rPr>
              <a:t>• CMV Encephalitis</a:t>
            </a:r>
          </a:p>
          <a:p>
            <a:pPr lvl="2">
              <a:buNone/>
            </a:pPr>
            <a:r>
              <a:rPr lang="en-US" sz="1900" dirty="0">
                <a:latin typeface="Times New Roman" pitchFamily="18" charset="0"/>
                <a:cs typeface="Times New Roman" pitchFamily="18" charset="0"/>
              </a:rPr>
              <a:t>• PMLE</a:t>
            </a:r>
          </a:p>
          <a:p>
            <a:pPr lvl="2">
              <a:buNone/>
            </a:pPr>
            <a:r>
              <a:rPr lang="en-US" sz="1900" dirty="0">
                <a:latin typeface="Times New Roman" pitchFamily="18" charset="0"/>
                <a:cs typeface="Times New Roman" pitchFamily="18" charset="0"/>
              </a:rPr>
              <a:t>• HSV , VZV</a:t>
            </a:r>
          </a:p>
          <a:p>
            <a:pPr lvl="2">
              <a:buNone/>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Toxoplasma</a:t>
            </a:r>
            <a:r>
              <a:rPr lang="en-US" sz="1900" dirty="0">
                <a:latin typeface="Times New Roman" pitchFamily="18" charset="0"/>
                <a:cs typeface="Times New Roman" pitchFamily="18" charset="0"/>
              </a:rPr>
              <a:t> Encephalitis</a:t>
            </a:r>
          </a:p>
          <a:p>
            <a:pPr lvl="2">
              <a:buNone/>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Aspergillus</a:t>
            </a:r>
            <a:r>
              <a:rPr lang="en-US" sz="1900" dirty="0">
                <a:latin typeface="Times New Roman" pitchFamily="18" charset="0"/>
                <a:cs typeface="Times New Roman" pitchFamily="18" charset="0"/>
              </a:rPr>
              <a:t> encephalitis</a:t>
            </a:r>
          </a:p>
          <a:p>
            <a:pPr lvl="2">
              <a:buNone/>
            </a:pPr>
            <a:r>
              <a:rPr lang="en-US" sz="1900" dirty="0">
                <a:latin typeface="Times New Roman" pitchFamily="18" charset="0"/>
                <a:cs typeface="Times New Roman" pitchFamily="18" charset="0"/>
              </a:rPr>
              <a:t>• Metabolic Encephalitis</a:t>
            </a:r>
          </a:p>
          <a:p>
            <a:pPr lvl="2">
              <a:buNone/>
            </a:pPr>
            <a:r>
              <a:rPr lang="en-US" sz="1900" dirty="0">
                <a:latin typeface="Times New Roman" pitchFamily="18" charset="0"/>
                <a:cs typeface="Times New Roman" pitchFamily="18" charset="0"/>
              </a:rPr>
              <a:t>• IRIS</a:t>
            </a:r>
          </a:p>
          <a:p>
            <a:pPr>
              <a:buNone/>
            </a:pPr>
            <a:r>
              <a:rPr lang="en-US" sz="1900" b="1" dirty="0">
                <a:latin typeface="Times New Roman" pitchFamily="18" charset="0"/>
                <a:cs typeface="Times New Roman" pitchFamily="18" charset="0"/>
              </a:rPr>
              <a:t>STROKE Like Syndromes</a:t>
            </a:r>
          </a:p>
          <a:p>
            <a:pPr lvl="2">
              <a:buNone/>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Granulomatous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Angitis</a:t>
            </a:r>
            <a:r>
              <a:rPr lang="en-US" sz="1900" dirty="0">
                <a:latin typeface="Times New Roman" pitchFamily="18" charset="0"/>
                <a:cs typeface="Times New Roman" pitchFamily="18" charset="0"/>
              </a:rPr>
              <a:t> – AIDS associated</a:t>
            </a:r>
          </a:p>
          <a:p>
            <a:pPr lvl="2">
              <a:buNone/>
            </a:pPr>
            <a:r>
              <a:rPr lang="en-US" sz="1900" dirty="0">
                <a:latin typeface="Times New Roman" pitchFamily="18" charset="0"/>
                <a:cs typeface="Times New Roman" pitchFamily="18" charset="0"/>
              </a:rPr>
              <a:t>• Infectious </a:t>
            </a:r>
            <a:r>
              <a:rPr lang="en-US" sz="1900" dirty="0" err="1">
                <a:latin typeface="Times New Roman" pitchFamily="18" charset="0"/>
                <a:cs typeface="Times New Roman" pitchFamily="18" charset="0"/>
              </a:rPr>
              <a:t>Vasculitis</a:t>
            </a:r>
            <a:r>
              <a:rPr lang="en-US" sz="1900" dirty="0">
                <a:latin typeface="Times New Roman" pitchFamily="18" charset="0"/>
                <a:cs typeface="Times New Roman" pitchFamily="18" charset="0"/>
              </a:rPr>
              <a:t> – Tb, </a:t>
            </a:r>
            <a:r>
              <a:rPr lang="en-US" sz="1900" dirty="0" err="1">
                <a:latin typeface="Times New Roman" pitchFamily="18" charset="0"/>
                <a:cs typeface="Times New Roman" pitchFamily="18" charset="0"/>
              </a:rPr>
              <a:t>Neurosyphilis</a:t>
            </a:r>
            <a:r>
              <a:rPr lang="en-US" sz="1900" dirty="0">
                <a:latin typeface="Times New Roman" pitchFamily="18" charset="0"/>
                <a:cs typeface="Times New Roman" pitchFamily="18" charset="0"/>
              </a:rPr>
              <a:t>, </a:t>
            </a:r>
          </a:p>
          <a:p>
            <a:pPr lvl="2">
              <a:buNone/>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Aspergillus</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Mucor</a:t>
            </a:r>
            <a:r>
              <a:rPr lang="en-US" sz="1900" dirty="0">
                <a:latin typeface="Times New Roman" pitchFamily="18" charset="0"/>
                <a:cs typeface="Times New Roman" pitchFamily="18" charset="0"/>
              </a:rPr>
              <a:t>                                                             ISCHEMIC</a:t>
            </a:r>
          </a:p>
          <a:p>
            <a:pPr lvl="2">
              <a:buNone/>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Varicella</a:t>
            </a:r>
            <a:r>
              <a:rPr lang="en-US" sz="1900" dirty="0">
                <a:latin typeface="Times New Roman" pitchFamily="18" charset="0"/>
                <a:cs typeface="Times New Roman" pitchFamily="18" charset="0"/>
              </a:rPr>
              <a:t> Zoster Virus </a:t>
            </a:r>
            <a:r>
              <a:rPr lang="en-US" sz="1900" dirty="0" err="1">
                <a:latin typeface="Times New Roman" pitchFamily="18" charset="0"/>
                <a:cs typeface="Times New Roman" pitchFamily="18" charset="0"/>
              </a:rPr>
              <a:t>Vasculitis</a:t>
            </a:r>
            <a:endParaRPr lang="en-US" sz="1900" dirty="0">
              <a:latin typeface="Times New Roman" pitchFamily="18" charset="0"/>
              <a:cs typeface="Times New Roman" pitchFamily="18" charset="0"/>
            </a:endParaRPr>
          </a:p>
          <a:p>
            <a:pPr lvl="2">
              <a:buNone/>
            </a:pPr>
            <a:r>
              <a:rPr lang="en-US" sz="1900" dirty="0">
                <a:latin typeface="Times New Roman" pitchFamily="18" charset="0"/>
                <a:cs typeface="Times New Roman" pitchFamily="18" charset="0"/>
              </a:rPr>
              <a:t>• Bacterial </a:t>
            </a:r>
            <a:r>
              <a:rPr lang="en-US" sz="1900" dirty="0" err="1">
                <a:latin typeface="Times New Roman" pitchFamily="18" charset="0"/>
                <a:cs typeface="Times New Roman" pitchFamily="18" charset="0"/>
              </a:rPr>
              <a:t>Endocarditis</a:t>
            </a:r>
            <a:r>
              <a:rPr lang="en-US" sz="1900" dirty="0">
                <a:latin typeface="Times New Roman" pitchFamily="18" charset="0"/>
                <a:cs typeface="Times New Roman" pitchFamily="18" charset="0"/>
              </a:rPr>
              <a:t>, non bacterial thrombotic </a:t>
            </a:r>
          </a:p>
          <a:p>
            <a:pPr lvl="2">
              <a:buNone/>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endocarditis</a:t>
            </a:r>
            <a:endParaRPr lang="en-US" sz="1900" dirty="0">
              <a:latin typeface="Times New Roman" pitchFamily="18" charset="0"/>
              <a:cs typeface="Times New Roman" pitchFamily="18" charset="0"/>
            </a:endParaRPr>
          </a:p>
          <a:p>
            <a:pPr lvl="2">
              <a:buNone/>
            </a:pPr>
            <a:r>
              <a:rPr lang="en-US" sz="1900" dirty="0">
                <a:latin typeface="Times New Roman" pitchFamily="18" charset="0"/>
                <a:cs typeface="Times New Roman" pitchFamily="18" charset="0"/>
              </a:rPr>
              <a:t>• Venous thrombosis – </a:t>
            </a:r>
            <a:r>
              <a:rPr lang="en-US" sz="1900" dirty="0" err="1">
                <a:latin typeface="Times New Roman" pitchFamily="18" charset="0"/>
                <a:cs typeface="Times New Roman" pitchFamily="18" charset="0"/>
              </a:rPr>
              <a:t>Hypercoagulable</a:t>
            </a:r>
            <a:r>
              <a:rPr lang="en-US" sz="1900" dirty="0">
                <a:latin typeface="Times New Roman" pitchFamily="18" charset="0"/>
                <a:cs typeface="Times New Roman" pitchFamily="18" charset="0"/>
              </a:rPr>
              <a:t> states</a:t>
            </a:r>
          </a:p>
          <a:p>
            <a:pPr lvl="2">
              <a:buNone/>
            </a:pPr>
            <a:r>
              <a:rPr lang="en-US" sz="1900" dirty="0">
                <a:latin typeface="Times New Roman" pitchFamily="18" charset="0"/>
                <a:cs typeface="Times New Roman" pitchFamily="18" charset="0"/>
              </a:rPr>
              <a:t>• HIV </a:t>
            </a:r>
            <a:r>
              <a:rPr lang="en-US" sz="1900" dirty="0" err="1">
                <a:latin typeface="Times New Roman" pitchFamily="18" charset="0"/>
                <a:cs typeface="Times New Roman" pitchFamily="18" charset="0"/>
              </a:rPr>
              <a:t>asso</a:t>
            </a:r>
            <a:r>
              <a:rPr lang="en-US" sz="1900" dirty="0">
                <a:latin typeface="Times New Roman" pitchFamily="18" charset="0"/>
                <a:cs typeface="Times New Roman" pitchFamily="18" charset="0"/>
              </a:rPr>
              <a:t>. Thrombocytopenia</a:t>
            </a:r>
          </a:p>
          <a:p>
            <a:pPr lvl="2">
              <a:buNone/>
            </a:pPr>
            <a:r>
              <a:rPr lang="en-US" sz="1900" dirty="0">
                <a:latin typeface="Times New Roman" pitchFamily="18" charset="0"/>
                <a:cs typeface="Times New Roman" pitchFamily="18" charset="0"/>
              </a:rPr>
              <a:t>• DIC                                                                                   HEMO</a:t>
            </a:r>
          </a:p>
          <a:p>
            <a:pPr lvl="2">
              <a:buNone/>
            </a:pPr>
            <a:r>
              <a:rPr lang="en-US" sz="1900" dirty="0">
                <a:latin typeface="Times New Roman" pitchFamily="18" charset="0"/>
                <a:cs typeface="Times New Roman" pitchFamily="18" charset="0"/>
              </a:rPr>
              <a:t>• METASTATIC- </a:t>
            </a:r>
            <a:r>
              <a:rPr lang="en-US" sz="1900" b="1" dirty="0">
                <a:latin typeface="Times New Roman" pitchFamily="18" charset="0"/>
                <a:cs typeface="Times New Roman" pitchFamily="18" charset="0"/>
              </a:rPr>
              <a:t>Kaposi’s Sarcoma, PCNSL</a:t>
            </a:r>
          </a:p>
          <a:p>
            <a:pPr lvl="2">
              <a:buNone/>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Coagulopathy</a:t>
            </a:r>
            <a:endParaRPr lang="en-US" sz="1900" dirty="0">
              <a:latin typeface="Times New Roman" pitchFamily="18" charset="0"/>
              <a:cs typeface="Times New Roman" pitchFamily="18" charset="0"/>
            </a:endParaRPr>
          </a:p>
        </p:txBody>
      </p:sp>
      <p:sp>
        <p:nvSpPr>
          <p:cNvPr id="4" name="Right Brace 3"/>
          <p:cNvSpPr/>
          <p:nvPr/>
        </p:nvSpPr>
        <p:spPr>
          <a:xfrm>
            <a:off x="6172200" y="2971800"/>
            <a:ext cx="536448" cy="2133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5791200" y="5181600"/>
            <a:ext cx="536448"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buNone/>
            </a:pPr>
            <a:r>
              <a:rPr lang="en-US" sz="1800" b="1" dirty="0">
                <a:latin typeface="Times New Roman" pitchFamily="18" charset="0"/>
                <a:cs typeface="Times New Roman" pitchFamily="18" charset="0"/>
              </a:rPr>
              <a:t>ACUTE</a:t>
            </a:r>
          </a:p>
          <a:p>
            <a:pPr lvl="1">
              <a:buNone/>
            </a:pPr>
            <a:r>
              <a:rPr lang="en-US" sz="1800" dirty="0">
                <a:latin typeface="Times New Roman" pitchFamily="18" charset="0"/>
                <a:cs typeface="Times New Roman" pitchFamily="18" charset="0"/>
              </a:rPr>
              <a:t>• HIV </a:t>
            </a:r>
            <a:r>
              <a:rPr lang="en-US" sz="1800" dirty="0" err="1">
                <a:latin typeface="Times New Roman" pitchFamily="18" charset="0"/>
                <a:cs typeface="Times New Roman" pitchFamily="18" charset="0"/>
              </a:rPr>
              <a:t>Seroconversion</a:t>
            </a:r>
            <a:r>
              <a:rPr lang="en-US" sz="1800" dirty="0">
                <a:latin typeface="Times New Roman" pitchFamily="18" charset="0"/>
                <a:cs typeface="Times New Roman" pitchFamily="18" charset="0"/>
              </a:rPr>
              <a:t> Illness-</a:t>
            </a:r>
            <a:r>
              <a:rPr lang="en-US" sz="1800" dirty="0" err="1">
                <a:latin typeface="Times New Roman" pitchFamily="18" charset="0"/>
                <a:cs typeface="Times New Roman" pitchFamily="18" charset="0"/>
              </a:rPr>
              <a:t>Asepticmeningitis</a:t>
            </a:r>
            <a:endParaRPr lang="en-US" sz="1800" dirty="0">
              <a:latin typeface="Times New Roman" pitchFamily="18" charset="0"/>
              <a:cs typeface="Times New Roman" pitchFamily="18" charset="0"/>
            </a:endParaRPr>
          </a:p>
          <a:p>
            <a:pPr lvl="1">
              <a:buNone/>
            </a:pPr>
            <a:r>
              <a:rPr lang="en-US" sz="1800" dirty="0">
                <a:latin typeface="Times New Roman" pitchFamily="18" charset="0"/>
                <a:cs typeface="Times New Roman" pitchFamily="18" charset="0"/>
              </a:rPr>
              <a:t>• Pneumococcal, Meningococcal</a:t>
            </a:r>
          </a:p>
          <a:p>
            <a:pPr lvl="1">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E.Coli</a:t>
            </a:r>
            <a:endParaRPr lang="en-US" sz="1800" dirty="0">
              <a:latin typeface="Times New Roman" pitchFamily="18" charset="0"/>
              <a:cs typeface="Times New Roman" pitchFamily="18" charset="0"/>
            </a:endParaRPr>
          </a:p>
          <a:p>
            <a:pPr lvl="1">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Klebsiella</a:t>
            </a:r>
            <a:endParaRPr lang="en-US" sz="1800" dirty="0">
              <a:latin typeface="Times New Roman" pitchFamily="18" charset="0"/>
              <a:cs typeface="Times New Roman" pitchFamily="18" charset="0"/>
            </a:endParaRPr>
          </a:p>
          <a:p>
            <a:pPr lvl="1">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Listeria</a:t>
            </a:r>
            <a:endParaRPr lang="en-US" sz="1800" dirty="0">
              <a:latin typeface="Times New Roman" pitchFamily="18" charset="0"/>
              <a:cs typeface="Times New Roman" pitchFamily="18" charset="0"/>
            </a:endParaRPr>
          </a:p>
          <a:p>
            <a:pPr>
              <a:buNone/>
            </a:pPr>
            <a:r>
              <a:rPr lang="en-US" sz="1800" b="1" dirty="0">
                <a:latin typeface="Times New Roman" pitchFamily="18" charset="0"/>
                <a:cs typeface="Times New Roman" pitchFamily="18" charset="0"/>
              </a:rPr>
              <a:t>CHRONIC</a:t>
            </a:r>
          </a:p>
          <a:p>
            <a:pPr lvl="1">
              <a:buNone/>
            </a:pP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Mycobacterium tuberculosis</a:t>
            </a:r>
          </a:p>
          <a:p>
            <a:pPr lvl="1">
              <a:buNone/>
            </a:pPr>
            <a:r>
              <a:rPr lang="en-US" sz="1800" dirty="0">
                <a:latin typeface="Times New Roman" pitchFamily="18" charset="0"/>
                <a:cs typeface="Times New Roman" pitchFamily="18" charset="0"/>
              </a:rPr>
              <a:t>• Mycobacterium </a:t>
            </a:r>
            <a:r>
              <a:rPr lang="en-US" sz="1800" dirty="0" err="1">
                <a:latin typeface="Times New Roman" pitchFamily="18" charset="0"/>
                <a:cs typeface="Times New Roman" pitchFamily="18" charset="0"/>
              </a:rPr>
              <a:t>Avium</a:t>
            </a:r>
            <a:r>
              <a:rPr lang="en-US" sz="1800" dirty="0">
                <a:latin typeface="Times New Roman" pitchFamily="18" charset="0"/>
                <a:cs typeface="Times New Roman" pitchFamily="18" charset="0"/>
              </a:rPr>
              <a:t> complex</a:t>
            </a:r>
          </a:p>
          <a:p>
            <a:pPr lvl="1">
              <a:buNone/>
            </a:pPr>
            <a:r>
              <a:rPr lang="en-US" sz="1800" dirty="0">
                <a:latin typeface="Times New Roman" pitchFamily="18" charset="0"/>
                <a:cs typeface="Times New Roman" pitchFamily="18" charset="0"/>
              </a:rPr>
              <a:t>• Cryptococcus</a:t>
            </a:r>
          </a:p>
          <a:p>
            <a:pPr lvl="1">
              <a:buNone/>
            </a:pPr>
            <a:r>
              <a:rPr lang="en-US" sz="1800" dirty="0">
                <a:latin typeface="Times New Roman" pitchFamily="18" charset="0"/>
                <a:cs typeface="Times New Roman" pitchFamily="18" charset="0"/>
              </a:rPr>
              <a:t>• Candida</a:t>
            </a:r>
          </a:p>
          <a:p>
            <a:pPr lvl="1">
              <a:buNone/>
            </a:pPr>
            <a:r>
              <a:rPr lang="en-US" sz="1800" dirty="0">
                <a:latin typeface="Times New Roman" pitchFamily="18" charset="0"/>
                <a:cs typeface="Times New Roman" pitchFamily="18" charset="0"/>
              </a:rPr>
              <a:t>• Syphilis</a:t>
            </a:r>
          </a:p>
          <a:p>
            <a:pPr lvl="1">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Nocardia</a:t>
            </a:r>
            <a:endParaRPr lang="en-US" sz="1800" dirty="0">
              <a:latin typeface="Times New Roman" pitchFamily="18" charset="0"/>
              <a:cs typeface="Times New Roman" pitchFamily="18" charset="0"/>
            </a:endParaRPr>
          </a:p>
          <a:p>
            <a:pPr lvl="1">
              <a:buNone/>
            </a:pPr>
            <a:r>
              <a:rPr lang="en-US" sz="1800" dirty="0">
                <a:latin typeface="Times New Roman" pitchFamily="18" charset="0"/>
                <a:cs typeface="Times New Roman" pitchFamily="18" charset="0"/>
              </a:rPr>
              <a:t>• Metastatic Meningitis Lymphoma</a:t>
            </a:r>
          </a:p>
        </p:txBody>
      </p:sp>
      <p:sp>
        <p:nvSpPr>
          <p:cNvPr id="2" name="Title 1"/>
          <p:cNvSpPr>
            <a:spLocks noGrp="1"/>
          </p:cNvSpPr>
          <p:nvPr>
            <p:ph type="title"/>
          </p:nvPr>
        </p:nvSpPr>
        <p:spPr>
          <a:xfrm>
            <a:off x="0" y="0"/>
            <a:ext cx="9144000" cy="990600"/>
          </a:xfrm>
        </p:spPr>
        <p:txBody>
          <a:bodyPr>
            <a:noAutofit/>
          </a:bodyPr>
          <a:lstStyle/>
          <a:p>
            <a:r>
              <a:rPr lang="en-US" sz="3200" b="1" u="sng" dirty="0"/>
              <a:t>Neurological Manifestations of HIV </a:t>
            </a:r>
            <a:br>
              <a:rPr lang="en-US" sz="3200" b="1" u="sng" dirty="0"/>
            </a:br>
            <a:r>
              <a:rPr lang="en-US" sz="3200" b="1" u="sng" dirty="0"/>
              <a:t>involving the </a:t>
            </a:r>
            <a:r>
              <a:rPr lang="en-US" sz="3200" b="1" u="sng" dirty="0" err="1"/>
              <a:t>meninges</a:t>
            </a:r>
            <a:r>
              <a:rPr lang="en-US" sz="3200" b="1" u="sng" dirty="0"/>
              <a:t>:</a:t>
            </a:r>
            <a:endParaRPr lang="en-US" sz="3200" u="sng"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Autofit/>
          </a:bodyPr>
          <a:lstStyle/>
          <a:p>
            <a:pPr>
              <a:buNone/>
            </a:pPr>
            <a:r>
              <a:rPr lang="en-US" sz="1400" b="1" i="1" dirty="0">
                <a:latin typeface="Times New Roman" pitchFamily="18" charset="0"/>
                <a:cs typeface="Times New Roman" pitchFamily="18" charset="0"/>
              </a:rPr>
              <a:t>Neuropathies:</a:t>
            </a:r>
          </a:p>
          <a:p>
            <a:r>
              <a:rPr lang="en-US" sz="1400" b="1" dirty="0">
                <a:latin typeface="Times New Roman" pitchFamily="18" charset="0"/>
                <a:cs typeface="Times New Roman" pitchFamily="18" charset="0"/>
              </a:rPr>
              <a:t>EARLY STAGES-  Immune </a:t>
            </a:r>
            <a:r>
              <a:rPr lang="en-US" sz="1400" b="1" dirty="0" err="1">
                <a:latin typeface="Times New Roman" pitchFamily="18" charset="0"/>
                <a:cs typeface="Times New Roman" pitchFamily="18" charset="0"/>
              </a:rPr>
              <a:t>Dysregulation</a:t>
            </a:r>
            <a:endParaRPr lang="en-US" sz="1400" b="1" dirty="0">
              <a:latin typeface="Times New Roman" pitchFamily="18" charset="0"/>
              <a:cs typeface="Times New Roman" pitchFamily="18" charset="0"/>
            </a:endParaRPr>
          </a:p>
          <a:p>
            <a:pPr lvl="4">
              <a:buNone/>
            </a:pPr>
            <a:r>
              <a:rPr lang="en-US" sz="1400" dirty="0">
                <a:latin typeface="Times New Roman" pitchFamily="18" charset="0"/>
                <a:cs typeface="Times New Roman" pitchFamily="18" charset="0"/>
              </a:rPr>
              <a:t>• AIDP</a:t>
            </a:r>
          </a:p>
          <a:p>
            <a:pPr lvl="4">
              <a:buNone/>
            </a:pPr>
            <a:r>
              <a:rPr lang="en-US" sz="1400" dirty="0">
                <a:latin typeface="Times New Roman" pitchFamily="18" charset="0"/>
                <a:cs typeface="Times New Roman" pitchFamily="18" charset="0"/>
              </a:rPr>
              <a:t>• CIDP</a:t>
            </a:r>
          </a:p>
          <a:p>
            <a:pPr lvl="4">
              <a:buNone/>
            </a:pP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Vasculitic</a:t>
            </a:r>
            <a:r>
              <a:rPr lang="en-US" sz="1400" dirty="0">
                <a:latin typeface="Times New Roman" pitchFamily="18" charset="0"/>
                <a:cs typeface="Times New Roman" pitchFamily="18" charset="0"/>
              </a:rPr>
              <a:t> Neuropathy</a:t>
            </a:r>
          </a:p>
          <a:p>
            <a:pPr lvl="4">
              <a:buNone/>
            </a:pPr>
            <a:r>
              <a:rPr lang="en-US" sz="1400" dirty="0">
                <a:latin typeface="Times New Roman" pitchFamily="18" charset="0"/>
                <a:cs typeface="Times New Roman" pitchFamily="18" charset="0"/>
              </a:rPr>
              <a:t>• Cranial </a:t>
            </a:r>
            <a:r>
              <a:rPr lang="en-US" sz="1400" dirty="0" err="1">
                <a:latin typeface="Times New Roman" pitchFamily="18" charset="0"/>
                <a:cs typeface="Times New Roman" pitchFamily="18" charset="0"/>
              </a:rPr>
              <a:t>Mononeuropathy</a:t>
            </a:r>
            <a:endParaRPr lang="en-US" sz="1400" dirty="0">
              <a:latin typeface="Times New Roman" pitchFamily="18" charset="0"/>
              <a:cs typeface="Times New Roman" pitchFamily="18" charset="0"/>
            </a:endParaRPr>
          </a:p>
          <a:p>
            <a:pPr lvl="4">
              <a:buNone/>
            </a:pPr>
            <a:r>
              <a:rPr lang="en-US" sz="1400" dirty="0">
                <a:latin typeface="Times New Roman" pitchFamily="18" charset="0"/>
                <a:cs typeface="Times New Roman" pitchFamily="18" charset="0"/>
              </a:rPr>
              <a:t>• Multiple </a:t>
            </a:r>
            <a:r>
              <a:rPr lang="en-US" sz="1400" dirty="0" err="1">
                <a:latin typeface="Times New Roman" pitchFamily="18" charset="0"/>
                <a:cs typeface="Times New Roman" pitchFamily="18" charset="0"/>
              </a:rPr>
              <a:t>mononeuropathies</a:t>
            </a:r>
            <a:endParaRPr lang="en-US" sz="1400" dirty="0">
              <a:latin typeface="Times New Roman" pitchFamily="18" charset="0"/>
              <a:cs typeface="Times New Roman" pitchFamily="18" charset="0"/>
            </a:endParaRPr>
          </a:p>
          <a:p>
            <a:pPr lvl="4">
              <a:buNone/>
            </a:pP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Plexopathy</a:t>
            </a:r>
            <a:r>
              <a:rPr lang="en-US" sz="1400" dirty="0">
                <a:latin typeface="Times New Roman" pitchFamily="18" charset="0"/>
                <a:cs typeface="Times New Roman" pitchFamily="18" charset="0"/>
              </a:rPr>
              <a:t> – Brachial, </a:t>
            </a:r>
            <a:r>
              <a:rPr lang="en-US" sz="1400" dirty="0" err="1">
                <a:latin typeface="Times New Roman" pitchFamily="18" charset="0"/>
                <a:cs typeface="Times New Roman" pitchFamily="18" charset="0"/>
              </a:rPr>
              <a:t>Lumbosacral</a:t>
            </a:r>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MID STAGE – HIV -Replication driven</a:t>
            </a:r>
          </a:p>
          <a:p>
            <a:pPr lvl="4">
              <a:buFont typeface="Arial" pitchFamily="34" charset="0"/>
              <a:buChar char="•"/>
            </a:pPr>
            <a:r>
              <a:rPr lang="en-US" sz="1400" dirty="0">
                <a:latin typeface="Times New Roman" pitchFamily="18" charset="0"/>
                <a:cs typeface="Times New Roman" pitchFamily="18" charset="0"/>
              </a:rPr>
              <a:t>Distal Sensory </a:t>
            </a:r>
            <a:r>
              <a:rPr lang="en-US" sz="1400" dirty="0" err="1">
                <a:latin typeface="Times New Roman" pitchFamily="18" charset="0"/>
                <a:cs typeface="Times New Roman" pitchFamily="18" charset="0"/>
              </a:rPr>
              <a:t>Polyneuropathy</a:t>
            </a:r>
            <a:endParaRPr lang="en-US" sz="1400" dirty="0">
              <a:latin typeface="Times New Roman" pitchFamily="18" charset="0"/>
              <a:cs typeface="Times New Roman" pitchFamily="18" charset="0"/>
            </a:endParaRPr>
          </a:p>
          <a:p>
            <a:pPr lvl="4">
              <a:buFont typeface="Arial" pitchFamily="34" charset="0"/>
              <a:buChar char="•"/>
            </a:pPr>
            <a:r>
              <a:rPr lang="en-US" sz="1400" dirty="0">
                <a:latin typeface="Times New Roman" pitchFamily="18" charset="0"/>
                <a:cs typeface="Times New Roman" pitchFamily="18" charset="0"/>
              </a:rPr>
              <a:t>Autonomic Neuropathy</a:t>
            </a:r>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LATE STAGES – </a:t>
            </a:r>
            <a:r>
              <a:rPr lang="en-US" sz="1400" b="1" dirty="0" err="1">
                <a:latin typeface="Times New Roman" pitchFamily="18" charset="0"/>
                <a:cs typeface="Times New Roman" pitchFamily="18" charset="0"/>
              </a:rPr>
              <a:t>Oppurtunistic</a:t>
            </a:r>
            <a:r>
              <a:rPr lang="en-US" sz="1400" b="1" dirty="0">
                <a:latin typeface="Times New Roman" pitchFamily="18" charset="0"/>
                <a:cs typeface="Times New Roman" pitchFamily="18" charset="0"/>
              </a:rPr>
              <a:t> Infections, </a:t>
            </a:r>
            <a:r>
              <a:rPr lang="en-US" sz="1400" b="1" dirty="0" err="1">
                <a:latin typeface="Times New Roman" pitchFamily="18" charset="0"/>
                <a:cs typeface="Times New Roman" pitchFamily="18" charset="0"/>
              </a:rPr>
              <a:t>Neoplasms</a:t>
            </a:r>
            <a:r>
              <a:rPr lang="en-US" sz="1400" dirty="0">
                <a:latin typeface="Times New Roman" pitchFamily="18" charset="0"/>
                <a:cs typeface="Times New Roman" pitchFamily="18" charset="0"/>
              </a:rPr>
              <a:t> </a:t>
            </a:r>
          </a:p>
          <a:p>
            <a:pPr lvl="4">
              <a:buFont typeface="Arial" pitchFamily="34" charset="0"/>
              <a:buChar char="•"/>
            </a:pPr>
            <a:r>
              <a:rPr lang="en-US" sz="1400" dirty="0">
                <a:latin typeface="Times New Roman" pitchFamily="18" charset="0"/>
                <a:cs typeface="Times New Roman" pitchFamily="18" charset="0"/>
              </a:rPr>
              <a:t>CMV </a:t>
            </a:r>
            <a:r>
              <a:rPr lang="en-US" sz="1400" dirty="0" err="1">
                <a:latin typeface="Times New Roman" pitchFamily="18" charset="0"/>
                <a:cs typeface="Times New Roman" pitchFamily="18" charset="0"/>
              </a:rPr>
              <a:t>polyradiculopathy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Mononeuritis</a:t>
            </a:r>
            <a:r>
              <a:rPr lang="en-US" sz="1400" dirty="0">
                <a:latin typeface="Times New Roman" pitchFamily="18" charset="0"/>
                <a:cs typeface="Times New Roman" pitchFamily="18" charset="0"/>
              </a:rPr>
              <a:t> Multiplex</a:t>
            </a:r>
          </a:p>
          <a:p>
            <a:pPr lvl="4">
              <a:buNone/>
            </a:pPr>
            <a:r>
              <a:rPr lang="en-US" sz="1400" dirty="0">
                <a:latin typeface="Times New Roman" pitchFamily="18" charset="0"/>
                <a:cs typeface="Times New Roman" pitchFamily="18" charset="0"/>
              </a:rPr>
              <a:t>• Syphilitic </a:t>
            </a:r>
            <a:r>
              <a:rPr lang="en-US" sz="1400" dirty="0" err="1">
                <a:latin typeface="Times New Roman" pitchFamily="18" charset="0"/>
                <a:cs typeface="Times New Roman" pitchFamily="18" charset="0"/>
              </a:rPr>
              <a:t>Polyradiculomyelitis</a:t>
            </a:r>
            <a:endParaRPr lang="en-US" sz="1400" dirty="0">
              <a:latin typeface="Times New Roman" pitchFamily="18" charset="0"/>
              <a:cs typeface="Times New Roman" pitchFamily="18" charset="0"/>
            </a:endParaRPr>
          </a:p>
          <a:p>
            <a:pPr lvl="4">
              <a:buNone/>
            </a:pP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Tuberculous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Polyradiculomyelitis</a:t>
            </a:r>
            <a:endParaRPr lang="en-US" sz="1400" dirty="0">
              <a:latin typeface="Times New Roman" pitchFamily="18" charset="0"/>
              <a:cs typeface="Times New Roman" pitchFamily="18" charset="0"/>
            </a:endParaRPr>
          </a:p>
          <a:p>
            <a:pPr lvl="4">
              <a:buNone/>
            </a:pPr>
            <a:r>
              <a:rPr lang="en-US" sz="1400" dirty="0">
                <a:latin typeface="Times New Roman" pitchFamily="18" charset="0"/>
                <a:cs typeface="Times New Roman" pitchFamily="18" charset="0"/>
              </a:rPr>
              <a:t>• Zoster </a:t>
            </a:r>
            <a:r>
              <a:rPr lang="en-US" sz="1400" dirty="0" err="1">
                <a:latin typeface="Times New Roman" pitchFamily="18" charset="0"/>
                <a:cs typeface="Times New Roman" pitchFamily="18" charset="0"/>
              </a:rPr>
              <a:t>ganglionitis</a:t>
            </a:r>
            <a:endParaRPr lang="en-US" sz="1400" dirty="0">
              <a:latin typeface="Times New Roman" pitchFamily="18" charset="0"/>
              <a:cs typeface="Times New Roman" pitchFamily="18" charset="0"/>
            </a:endParaRPr>
          </a:p>
          <a:p>
            <a:pPr lvl="4">
              <a:buNone/>
            </a:pP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Lymphomatous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Polyradiculopathy</a:t>
            </a:r>
            <a:endParaRPr lang="en-US" sz="1400" dirty="0">
              <a:latin typeface="Times New Roman" pitchFamily="18" charset="0"/>
              <a:cs typeface="Times New Roman" pitchFamily="18" charset="0"/>
            </a:endParaRPr>
          </a:p>
          <a:p>
            <a:pPr lvl="4">
              <a:buNone/>
            </a:pPr>
            <a:r>
              <a:rPr lang="en-US" sz="1400" dirty="0">
                <a:latin typeface="Times New Roman" pitchFamily="18" charset="0"/>
                <a:cs typeface="Times New Roman" pitchFamily="18" charset="0"/>
              </a:rPr>
              <a:t>• AIDS </a:t>
            </a:r>
            <a:r>
              <a:rPr lang="en-US" sz="1400" dirty="0" err="1">
                <a:latin typeface="Times New Roman" pitchFamily="18" charset="0"/>
                <a:cs typeface="Times New Roman" pitchFamily="18" charset="0"/>
              </a:rPr>
              <a:t>Cachexic</a:t>
            </a:r>
            <a:r>
              <a:rPr lang="en-US" sz="1400" dirty="0">
                <a:latin typeface="Times New Roman" pitchFamily="18" charset="0"/>
                <a:cs typeface="Times New Roman" pitchFamily="18" charset="0"/>
              </a:rPr>
              <a:t> neuropathy</a:t>
            </a:r>
          </a:p>
          <a:p>
            <a:pPr lvl="4">
              <a:buNone/>
            </a:pPr>
            <a:r>
              <a:rPr lang="en-US" sz="1400" dirty="0">
                <a:latin typeface="Times New Roman" pitchFamily="18" charset="0"/>
                <a:cs typeface="Times New Roman" pitchFamily="18" charset="0"/>
              </a:rPr>
              <a:t>• ALS like motor neuropathy</a:t>
            </a:r>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ALL STAGES (TOXIC NEUROPATHY)</a:t>
            </a:r>
          </a:p>
          <a:p>
            <a:pPr lvl="4">
              <a:buFont typeface="Arial" pitchFamily="34" charset="0"/>
              <a:buChar char="•"/>
            </a:pPr>
            <a:r>
              <a:rPr lang="en-US" sz="1400" dirty="0">
                <a:latin typeface="Times New Roman" pitchFamily="18" charset="0"/>
                <a:cs typeface="Times New Roman" pitchFamily="18" charset="0"/>
              </a:rPr>
              <a:t> Nucleoside Reverse Transcriptase Inhibitors </a:t>
            </a:r>
            <a:r>
              <a:rPr lang="en-US" sz="1400" dirty="0" err="1">
                <a:latin typeface="Times New Roman" pitchFamily="18" charset="0"/>
                <a:cs typeface="Times New Roman" pitchFamily="18" charset="0"/>
              </a:rPr>
              <a:t>Didanosine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Zalcitabine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Stavudine</a:t>
            </a:r>
            <a:endParaRPr lang="en-US" sz="1400" dirty="0">
              <a:latin typeface="Times New Roman" pitchFamily="18" charset="0"/>
              <a:cs typeface="Times New Roman" pitchFamily="18" charset="0"/>
            </a:endParaRPr>
          </a:p>
          <a:p>
            <a:pPr lvl="4">
              <a:buFont typeface="Arial" pitchFamily="34" charset="0"/>
              <a:buChar char="•"/>
            </a:pPr>
            <a:r>
              <a:rPr lang="en-US" sz="1400" dirty="0">
                <a:latin typeface="Times New Roman" pitchFamily="18" charset="0"/>
                <a:cs typeface="Times New Roman" pitchFamily="18" charset="0"/>
              </a:rPr>
              <a:t>Other </a:t>
            </a:r>
            <a:r>
              <a:rPr lang="en-US" sz="1400" dirty="0" err="1">
                <a:latin typeface="Times New Roman" pitchFamily="18" charset="0"/>
                <a:cs typeface="Times New Roman" pitchFamily="18" charset="0"/>
              </a:rPr>
              <a:t>Concomittantly</a:t>
            </a:r>
            <a:r>
              <a:rPr lang="en-US" sz="1400" dirty="0">
                <a:latin typeface="Times New Roman" pitchFamily="18" charset="0"/>
                <a:cs typeface="Times New Roman" pitchFamily="18" charset="0"/>
              </a:rPr>
              <a:t> used drugs – </a:t>
            </a:r>
            <a:r>
              <a:rPr lang="en-US" sz="1400" dirty="0" err="1">
                <a:latin typeface="Times New Roman" pitchFamily="18" charset="0"/>
                <a:cs typeface="Times New Roman" pitchFamily="18" charset="0"/>
              </a:rPr>
              <a:t>Vincristine</a:t>
            </a:r>
            <a:endParaRPr lang="en-US" sz="1400" dirty="0">
              <a:latin typeface="Times New Roman" pitchFamily="18" charset="0"/>
              <a:cs typeface="Times New Roman" pitchFamily="18" charset="0"/>
            </a:endParaRPr>
          </a:p>
          <a:p>
            <a:pPr lvl="4">
              <a:buFont typeface="Arial" pitchFamily="34" charset="0"/>
              <a:buChar char="•"/>
            </a:pPr>
            <a:r>
              <a:rPr lang="en-US" sz="1400" dirty="0" err="1">
                <a:latin typeface="Times New Roman" pitchFamily="18" charset="0"/>
                <a:cs typeface="Times New Roman" pitchFamily="18" charset="0"/>
              </a:rPr>
              <a:t>Isoniazid</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Ethambutol</a:t>
            </a:r>
            <a:r>
              <a:rPr lang="en-US" sz="1400" dirty="0">
                <a:latin typeface="Times New Roman" pitchFamily="18" charset="0"/>
                <a:cs typeface="Times New Roman" pitchFamily="18" charset="0"/>
              </a:rPr>
              <a:t>, Thalidomide</a:t>
            </a:r>
          </a:p>
        </p:txBody>
      </p:sp>
      <p:sp>
        <p:nvSpPr>
          <p:cNvPr id="2" name="Title 1"/>
          <p:cNvSpPr>
            <a:spLocks noGrp="1"/>
          </p:cNvSpPr>
          <p:nvPr>
            <p:ph type="title"/>
          </p:nvPr>
        </p:nvSpPr>
        <p:spPr>
          <a:xfrm>
            <a:off x="0" y="0"/>
            <a:ext cx="9144000" cy="838200"/>
          </a:xfrm>
        </p:spPr>
        <p:txBody>
          <a:bodyPr>
            <a:normAutofit fontScale="90000"/>
          </a:bodyPr>
          <a:lstStyle/>
          <a:p>
            <a:pPr algn="l"/>
            <a:r>
              <a:rPr lang="en-US" sz="2800" b="1" u="sng" dirty="0"/>
              <a:t>Neurological Manifestations of HIV involving the peripheral nerves:</a:t>
            </a:r>
            <a:endParaRPr lang="en-US" sz="2800" u="sng"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1800" b="1" dirty="0">
                <a:latin typeface="Times New Roman" pitchFamily="18" charset="0"/>
                <a:cs typeface="Times New Roman" pitchFamily="18" charset="0"/>
              </a:rPr>
              <a:t>MYOPATHIES:</a:t>
            </a:r>
          </a:p>
          <a:p>
            <a:pPr lvl="1"/>
            <a:r>
              <a:rPr lang="en-US" sz="1800" b="1" dirty="0">
                <a:latin typeface="Times New Roman" pitchFamily="18" charset="0"/>
                <a:cs typeface="Times New Roman" pitchFamily="18" charset="0"/>
              </a:rPr>
              <a:t>INFECTION</a:t>
            </a:r>
          </a:p>
          <a:p>
            <a:pPr lvl="3">
              <a:buNone/>
            </a:pPr>
            <a:r>
              <a:rPr lang="en-US" sz="1800" dirty="0">
                <a:latin typeface="Times New Roman" pitchFamily="18" charset="0"/>
                <a:cs typeface="Times New Roman" pitchFamily="18" charset="0"/>
              </a:rPr>
              <a:t>• HIV </a:t>
            </a:r>
            <a:r>
              <a:rPr lang="en-US" sz="1800" dirty="0" err="1">
                <a:latin typeface="Times New Roman" pitchFamily="18" charset="0"/>
                <a:cs typeface="Times New Roman" pitchFamily="18" charset="0"/>
              </a:rPr>
              <a:t>Polymyositis</a:t>
            </a:r>
            <a:endParaRPr lang="en-US" sz="1800" dirty="0">
              <a:latin typeface="Times New Roman" pitchFamily="18" charset="0"/>
              <a:cs typeface="Times New Roman" pitchFamily="18" charset="0"/>
            </a:endParaRPr>
          </a:p>
          <a:p>
            <a:pPr lvl="3">
              <a:buNone/>
            </a:pPr>
            <a:r>
              <a:rPr lang="en-US" sz="1800" dirty="0">
                <a:latin typeface="Times New Roman" pitchFamily="18" charset="0"/>
                <a:cs typeface="Times New Roman" pitchFamily="18" charset="0"/>
              </a:rPr>
              <a:t>• CMV </a:t>
            </a:r>
            <a:r>
              <a:rPr lang="en-US" sz="1800" dirty="0" err="1">
                <a:latin typeface="Times New Roman" pitchFamily="18" charset="0"/>
                <a:cs typeface="Times New Roman" pitchFamily="18" charset="0"/>
              </a:rPr>
              <a:t>Polymyositis</a:t>
            </a:r>
            <a:endParaRPr lang="en-US" sz="1800" dirty="0">
              <a:latin typeface="Times New Roman" pitchFamily="18" charset="0"/>
              <a:cs typeface="Times New Roman" pitchFamily="18" charset="0"/>
            </a:endParaRPr>
          </a:p>
          <a:p>
            <a:pPr lvl="3">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Pyomyositis</a:t>
            </a:r>
            <a:endParaRPr lang="en-US" sz="1800" dirty="0">
              <a:latin typeface="Times New Roman" pitchFamily="18" charset="0"/>
              <a:cs typeface="Times New Roman" pitchFamily="18" charset="0"/>
            </a:endParaRPr>
          </a:p>
          <a:p>
            <a:pPr lvl="3">
              <a:buNone/>
            </a:pPr>
            <a:r>
              <a:rPr lang="en-US" sz="1800" dirty="0">
                <a:latin typeface="Times New Roman" pitchFamily="18" charset="0"/>
                <a:cs typeface="Times New Roman" pitchFamily="18" charset="0"/>
              </a:rPr>
              <a:t>• AIDS </a:t>
            </a:r>
            <a:r>
              <a:rPr lang="en-US" sz="1800" dirty="0" err="1">
                <a:latin typeface="Times New Roman" pitchFamily="18" charset="0"/>
                <a:cs typeface="Times New Roman" pitchFamily="18" charset="0"/>
              </a:rPr>
              <a:t>cachexia</a:t>
            </a:r>
            <a:r>
              <a:rPr lang="en-US" sz="1800" dirty="0">
                <a:latin typeface="Times New Roman" pitchFamily="18" charset="0"/>
                <a:cs typeface="Times New Roman" pitchFamily="18" charset="0"/>
              </a:rPr>
              <a:t>- HIV associated Wasting Syndrome</a:t>
            </a:r>
          </a:p>
          <a:p>
            <a:pPr lvl="1"/>
            <a:r>
              <a:rPr lang="en-US" sz="1800" b="1" dirty="0">
                <a:latin typeface="Times New Roman" pitchFamily="18" charset="0"/>
                <a:cs typeface="Times New Roman" pitchFamily="18" charset="0"/>
              </a:rPr>
              <a:t>DRUG INDUCED</a:t>
            </a:r>
          </a:p>
          <a:p>
            <a:pPr lvl="3">
              <a:buNone/>
            </a:pPr>
            <a:r>
              <a:rPr lang="en-US" sz="1800" dirty="0">
                <a:latin typeface="Times New Roman" pitchFamily="18" charset="0"/>
                <a:cs typeface="Times New Roman" pitchFamily="18" charset="0"/>
              </a:rPr>
              <a:t>• ZIDOVUDINE</a:t>
            </a:r>
          </a:p>
          <a:p>
            <a:pPr lvl="3">
              <a:buNone/>
            </a:pPr>
            <a:r>
              <a:rPr lang="en-US" sz="1800" dirty="0">
                <a:latin typeface="Times New Roman" pitchFamily="18" charset="0"/>
                <a:cs typeface="Times New Roman" pitchFamily="18" charset="0"/>
              </a:rPr>
              <a:t>• Others especially NRTIS</a:t>
            </a:r>
            <a:endParaRPr lang="en-US" sz="1800" b="1"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1066800"/>
          </a:xfrm>
        </p:spPr>
        <p:txBody>
          <a:bodyPr>
            <a:normAutofit/>
          </a:bodyPr>
          <a:lstStyle/>
          <a:p>
            <a:r>
              <a:rPr lang="en-US" sz="3200" b="1" u="sng" dirty="0">
                <a:latin typeface="Times New Roman" pitchFamily="18" charset="0"/>
                <a:cs typeface="Times New Roman" pitchFamily="18" charset="0"/>
              </a:rPr>
              <a:t>Neurological Manifestations of HIV</a:t>
            </a:r>
            <a:br>
              <a:rPr lang="en-US" sz="3200" b="1" u="sng" dirty="0">
                <a:latin typeface="Times New Roman" pitchFamily="18" charset="0"/>
                <a:cs typeface="Times New Roman" pitchFamily="18" charset="0"/>
              </a:rPr>
            </a:br>
            <a:r>
              <a:rPr lang="en-US" sz="3200" b="1" u="sng" dirty="0">
                <a:latin typeface="Times New Roman" pitchFamily="18" charset="0"/>
                <a:cs typeface="Times New Roman" pitchFamily="18" charset="0"/>
              </a:rPr>
              <a:t>involving the muscles:</a:t>
            </a:r>
            <a:endParaRPr lang="en-US" sz="3200" u="sng" dirty="0">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34FA64C-2F49-4648-AD1B-1E6E883AB2A7}"/>
              </a:ext>
            </a:extLst>
          </p:cNvPr>
          <p:cNvSpPr>
            <a:spLocks noGrp="1"/>
          </p:cNvSpPr>
          <p:nvPr>
            <p:ph idx="1"/>
          </p:nvPr>
        </p:nvSpPr>
        <p:spPr/>
        <p:txBody>
          <a:bodyPr/>
          <a:lstStyle/>
          <a:p>
            <a:pPr marL="109728" indent="0">
              <a:buNone/>
            </a:pPr>
            <a:r>
              <a:rPr lang="en-GB" b="1" u="sng">
                <a:solidFill>
                  <a:schemeClr val="accent2"/>
                </a:solidFill>
              </a:rPr>
              <a:t>Aseptic HIV meningitis</a:t>
            </a:r>
            <a:r>
              <a:rPr lang="en-GB"/>
              <a:t> –</a:t>
            </a:r>
          </a:p>
          <a:p>
            <a:r>
              <a:rPr lang="en-GB"/>
              <a:t> No specific treatment is needed.</a:t>
            </a:r>
          </a:p>
          <a:p>
            <a:r>
              <a:rPr lang="en-GB"/>
              <a:t>Resolves in 2-4 months without treatment.</a:t>
            </a:r>
          </a:p>
          <a:p>
            <a:endParaRPr lang="en-GB"/>
          </a:p>
          <a:p>
            <a:pPr marL="109728" indent="0">
              <a:buNone/>
            </a:pPr>
            <a:r>
              <a:rPr lang="en-GB">
                <a:solidFill>
                  <a:schemeClr val="accent2"/>
                </a:solidFill>
              </a:rPr>
              <a:t>HIV ENC- </a:t>
            </a:r>
          </a:p>
          <a:p>
            <a:r>
              <a:rPr lang="en-GB"/>
              <a:t>HAART </a:t>
            </a:r>
          </a:p>
        </p:txBody>
      </p:sp>
      <p:sp>
        <p:nvSpPr>
          <p:cNvPr id="3" name="Title 2">
            <a:extLst>
              <a:ext uri="{FF2B5EF4-FFF2-40B4-BE49-F238E27FC236}">
                <a16:creationId xmlns:a16="http://schemas.microsoft.com/office/drawing/2014/main" xmlns="" id="{0854EA4B-6E65-D346-9769-A787010B43FC}"/>
              </a:ext>
            </a:extLst>
          </p:cNvPr>
          <p:cNvSpPr>
            <a:spLocks noGrp="1"/>
          </p:cNvSpPr>
          <p:nvPr>
            <p:ph type="title"/>
          </p:nvPr>
        </p:nvSpPr>
        <p:spPr/>
        <p:txBody>
          <a:bodyPr>
            <a:normAutofit fontScale="90000"/>
          </a:bodyPr>
          <a:lstStyle/>
          <a:p>
            <a:r>
              <a:rPr lang="en-GB"/>
              <a:t>Treatment of CNS manifestations of HIV/AIDS</a:t>
            </a:r>
            <a:endParaRPr lang="en-US"/>
          </a:p>
        </p:txBody>
      </p:sp>
    </p:spTree>
    <p:extLst>
      <p:ext uri="{BB962C8B-B14F-4D97-AF65-F5344CB8AC3E}">
        <p14:creationId xmlns:p14="http://schemas.microsoft.com/office/powerpoint/2010/main" xmlns="" val="143191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18-07-24.png"/>
          <p:cNvPicPr>
            <a:picLocks noGrp="1" noChangeAspect="1"/>
          </p:cNvPicPr>
          <p:nvPr>
            <p:ph idx="1"/>
          </p:nvPr>
        </p:nvPicPr>
        <p:blipFill>
          <a:blip r:embed="rId2" cstate="print"/>
          <a:stretch>
            <a:fillRect/>
          </a:stretch>
        </p:blipFill>
        <p:spPr>
          <a:xfrm>
            <a:off x="1371600" y="228600"/>
            <a:ext cx="6096000" cy="6324600"/>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 </a:t>
            </a:r>
            <a:r>
              <a:rPr lang="en-US" sz="2000" dirty="0">
                <a:latin typeface="Times New Roman" pitchFamily="18" charset="0"/>
                <a:cs typeface="Times New Roman" pitchFamily="18" charset="0"/>
              </a:rPr>
              <a:t>Direct infection by HIV,</a:t>
            </a:r>
          </a:p>
          <a:p>
            <a:pPr lvl="1">
              <a:buNone/>
            </a:pPr>
            <a:r>
              <a:rPr lang="en-US" sz="2000" dirty="0">
                <a:latin typeface="Times New Roman" pitchFamily="18" charset="0"/>
                <a:cs typeface="Times New Roman" pitchFamily="18" charset="0"/>
              </a:rPr>
              <a:t> Opportunistic infections</a:t>
            </a:r>
          </a:p>
          <a:p>
            <a:pPr lvl="1">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Neoplasia</a:t>
            </a:r>
            <a:r>
              <a:rPr lang="en-US" sz="2000" dirty="0">
                <a:latin typeface="Times New Roman" pitchFamily="18" charset="0"/>
                <a:cs typeface="Times New Roman" pitchFamily="18" charset="0"/>
              </a:rPr>
              <a:t> and</a:t>
            </a:r>
          </a:p>
          <a:p>
            <a:pPr lvl="1">
              <a:buNone/>
            </a:pPr>
            <a:r>
              <a:rPr lang="en-US" sz="2000" dirty="0">
                <a:latin typeface="Times New Roman" pitchFamily="18" charset="0"/>
                <a:cs typeface="Times New Roman" pitchFamily="18" charset="0"/>
              </a:rPr>
              <a:t> Drug related</a:t>
            </a:r>
          </a:p>
        </p:txBody>
      </p:sp>
      <p:sp>
        <p:nvSpPr>
          <p:cNvPr id="2" name="Title 1"/>
          <p:cNvSpPr>
            <a:spLocks noGrp="1"/>
          </p:cNvSpPr>
          <p:nvPr>
            <p:ph type="title"/>
          </p:nvPr>
        </p:nvSpPr>
        <p:spPr/>
        <p:txBody>
          <a:bodyPr/>
          <a:lstStyle/>
          <a:p>
            <a:r>
              <a:rPr lang="en-US" u="sng" dirty="0"/>
              <a:t>Ocular manifestations: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7-25 (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lnSpc>
                <a:spcPct val="150000"/>
              </a:lnSpc>
              <a:buNone/>
            </a:pPr>
            <a:r>
              <a:rPr lang="en-US" sz="2000" dirty="0">
                <a:latin typeface="Times New Roman" pitchFamily="18" charset="0"/>
                <a:cs typeface="Times New Roman" pitchFamily="18" charset="0"/>
              </a:rPr>
              <a:t>A ) ADNEXAL MANIFESTATIONS </a:t>
            </a:r>
          </a:p>
          <a:p>
            <a:pPr>
              <a:lnSpc>
                <a:spcPct val="150000"/>
              </a:lnSpc>
              <a:buNone/>
            </a:pPr>
            <a:r>
              <a:rPr lang="en-US" sz="2000" dirty="0">
                <a:latin typeface="Times New Roman" pitchFamily="18" charset="0"/>
                <a:cs typeface="Times New Roman" pitchFamily="18" charset="0"/>
              </a:rPr>
              <a:t>B)  ANTERIOR SEGMENT MANIFESTATION </a:t>
            </a:r>
          </a:p>
          <a:p>
            <a:pPr>
              <a:lnSpc>
                <a:spcPct val="150000"/>
              </a:lnSpc>
              <a:buNone/>
            </a:pPr>
            <a:r>
              <a:rPr lang="en-US" sz="2000" dirty="0">
                <a:latin typeface="Times New Roman" pitchFamily="18" charset="0"/>
                <a:cs typeface="Times New Roman" pitchFamily="18" charset="0"/>
              </a:rPr>
              <a:t>C)  POSTERIOR SEGMENT MANIFESTATIONS </a:t>
            </a:r>
          </a:p>
          <a:p>
            <a:pPr>
              <a:lnSpc>
                <a:spcPct val="150000"/>
              </a:lnSpc>
              <a:buNone/>
            </a:pPr>
            <a:r>
              <a:rPr lang="en-US" sz="2000" dirty="0">
                <a:latin typeface="Times New Roman" pitchFamily="18" charset="0"/>
                <a:cs typeface="Times New Roman" pitchFamily="18" charset="0"/>
              </a:rPr>
              <a:t>D)  NEURO-OPHTHALMIC MANIFESTATIONS</a:t>
            </a:r>
          </a:p>
          <a:p>
            <a:pPr>
              <a:lnSpc>
                <a:spcPct val="150000"/>
              </a:lnSpc>
              <a:buNone/>
            </a:pPr>
            <a:r>
              <a:rPr lang="en-US" sz="2000" dirty="0">
                <a:latin typeface="Times New Roman" pitchFamily="18" charset="0"/>
                <a:cs typeface="Times New Roman" pitchFamily="18" charset="0"/>
              </a:rPr>
              <a:t>E)  ORBITAL MANIFESTATIONS </a:t>
            </a:r>
          </a:p>
          <a:p>
            <a:pPr>
              <a:lnSpc>
                <a:spcPct val="150000"/>
              </a:lnSpc>
              <a:buNone/>
            </a:pPr>
            <a:r>
              <a:rPr lang="en-US" sz="2000" dirty="0">
                <a:latin typeface="Times New Roman" pitchFamily="18" charset="0"/>
                <a:cs typeface="Times New Roman" pitchFamily="18" charset="0"/>
              </a:rPr>
              <a:t>F)  DRUG-RELATED OCULAR TOXICITY IN HIV INFECTED PATIENTS</a:t>
            </a:r>
          </a:p>
        </p:txBody>
      </p:sp>
      <p:sp>
        <p:nvSpPr>
          <p:cNvPr id="2" name="Title 1"/>
          <p:cNvSpPr>
            <a:spLocks noGrp="1"/>
          </p:cNvSpPr>
          <p:nvPr>
            <p:ph type="title"/>
          </p:nvPr>
        </p:nvSpPr>
        <p:spPr>
          <a:xfrm>
            <a:off x="0" y="0"/>
            <a:ext cx="9144000" cy="990600"/>
          </a:xfrm>
        </p:spPr>
        <p:txBody>
          <a:bodyPr>
            <a:normAutofit/>
          </a:bodyPr>
          <a:lstStyle/>
          <a:p>
            <a:r>
              <a:rPr lang="en-US" sz="3200" dirty="0" err="1">
                <a:latin typeface="Times New Roman" pitchFamily="18" charset="0"/>
                <a:cs typeface="Times New Roman" pitchFamily="18" charset="0"/>
              </a:rPr>
              <a:t>Contd</a:t>
            </a:r>
            <a:r>
              <a:rPr lang="en-US" sz="3200" dirty="0">
                <a:latin typeface="Times New Roman" pitchFamily="18" charset="0"/>
                <a:cs typeface="Times New Roman" pitchFamily="18" charset="0"/>
              </a:rPr>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007291"/>
          </a:xfrm>
        </p:spPr>
        <p:txBody>
          <a:bodyPr>
            <a:normAutofit/>
          </a:bodyPr>
          <a:lstStyle/>
          <a:p>
            <a:pPr marL="566928" indent="-457200">
              <a:buAutoNum type="alphaUcParenR"/>
            </a:pPr>
            <a:r>
              <a:rPr lang="en-US" sz="2400" b="1" u="sng" dirty="0">
                <a:latin typeface="Times New Roman" pitchFamily="18" charset="0"/>
                <a:cs typeface="Times New Roman" pitchFamily="18" charset="0"/>
              </a:rPr>
              <a:t>ADNEXAL MANIFESTATIONS</a:t>
            </a:r>
          </a:p>
          <a:p>
            <a:pPr marL="566928" indent="-457200">
              <a:buNone/>
            </a:pPr>
            <a:endParaRPr lang="en-US" sz="2400" dirty="0">
              <a:latin typeface="Times New Roman" pitchFamily="18" charset="0"/>
              <a:cs typeface="Times New Roman" pitchFamily="18" charset="0"/>
            </a:endParaRPr>
          </a:p>
          <a:p>
            <a:pPr lvl="2">
              <a:buNone/>
            </a:pPr>
            <a:r>
              <a:rPr lang="nl-NL" sz="2400" dirty="0">
                <a:latin typeface="Times New Roman" pitchFamily="18" charset="0"/>
                <a:cs typeface="Times New Roman" pitchFamily="18" charset="0"/>
              </a:rPr>
              <a:t>1) Herpes zoster ophthalmicus (HZO)</a:t>
            </a:r>
          </a:p>
          <a:p>
            <a:pPr lvl="2">
              <a:buNone/>
            </a:pPr>
            <a:r>
              <a:rPr lang="en-US" sz="2400" dirty="0">
                <a:latin typeface="Times New Roman" pitchFamily="18" charset="0"/>
                <a:cs typeface="Times New Roman" pitchFamily="18" charset="0"/>
              </a:rPr>
              <a:t>2) Kaposi sarcoma</a:t>
            </a:r>
          </a:p>
          <a:p>
            <a:pPr lvl="2">
              <a:buNone/>
            </a:pPr>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Molluscum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contagiosum</a:t>
            </a:r>
            <a:endParaRPr lang="en-US" sz="2400" dirty="0">
              <a:latin typeface="Times New Roman" pitchFamily="18" charset="0"/>
              <a:cs typeface="Times New Roman" pitchFamily="18" charset="0"/>
            </a:endParaRPr>
          </a:p>
          <a:p>
            <a:pPr lvl="2">
              <a:buNone/>
            </a:pPr>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Conjunctival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microvasculopathy</a:t>
            </a:r>
            <a:endParaRPr lang="en-US" sz="2400"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1800" dirty="0">
                <a:latin typeface="Times New Roman" pitchFamily="18" charset="0"/>
                <a:cs typeface="Times New Roman" pitchFamily="18" charset="0"/>
              </a:rPr>
              <a:t>5-15%  of HIV patients.</a:t>
            </a:r>
          </a:p>
          <a:p>
            <a:r>
              <a:rPr lang="en-US" sz="1800" dirty="0">
                <a:latin typeface="Times New Roman" pitchFamily="18" charset="0"/>
                <a:cs typeface="Times New Roman" pitchFamily="18" charset="0"/>
              </a:rPr>
              <a:t>Reactivation of a latent infection by VZV in the</a:t>
            </a:r>
          </a:p>
          <a:p>
            <a:pPr>
              <a:buNone/>
            </a:pPr>
            <a:r>
              <a:rPr lang="en-US" sz="1800" dirty="0">
                <a:latin typeface="Times New Roman" pitchFamily="18" charset="0"/>
                <a:cs typeface="Times New Roman" pitchFamily="18" charset="0"/>
              </a:rPr>
              <a:t>	Dorsal root of trigeminal nerve .</a:t>
            </a:r>
          </a:p>
          <a:p>
            <a:r>
              <a:rPr lang="en-US" sz="1800" dirty="0">
                <a:latin typeface="Times New Roman" pitchFamily="18" charset="0"/>
                <a:cs typeface="Times New Roman" pitchFamily="18" charset="0"/>
              </a:rPr>
              <a:t>Manifests with a  painful </a:t>
            </a:r>
            <a:r>
              <a:rPr lang="en-US" sz="1800" dirty="0" err="1">
                <a:latin typeface="Times New Roman" pitchFamily="18" charset="0"/>
                <a:cs typeface="Times New Roman" pitchFamily="18" charset="0"/>
              </a:rPr>
              <a:t>maculo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papulo</a:t>
            </a:r>
            <a:r>
              <a:rPr lang="en-US" sz="1800" dirty="0">
                <a:latin typeface="Times New Roman" pitchFamily="18" charset="0"/>
                <a:cs typeface="Times New Roman" pitchFamily="18" charset="0"/>
              </a:rPr>
              <a:t> -vesicular </a:t>
            </a:r>
          </a:p>
          <a:p>
            <a:pPr>
              <a:buNone/>
            </a:pPr>
            <a:r>
              <a:rPr lang="en-US" sz="1800" dirty="0">
                <a:latin typeface="Times New Roman" pitchFamily="18" charset="0"/>
                <a:cs typeface="Times New Roman" pitchFamily="18" charset="0"/>
              </a:rPr>
              <a:t>	rash . </a:t>
            </a:r>
          </a:p>
          <a:p>
            <a:r>
              <a:rPr lang="en-US" sz="1800" dirty="0">
                <a:latin typeface="Times New Roman" pitchFamily="18" charset="0"/>
                <a:cs typeface="Times New Roman" pitchFamily="18" charset="0"/>
              </a:rPr>
              <a:t>Involves the upper lid and does not cross the</a:t>
            </a:r>
          </a:p>
          <a:p>
            <a:pPr>
              <a:buNone/>
            </a:pPr>
            <a:r>
              <a:rPr lang="en-US" sz="1800" dirty="0">
                <a:latin typeface="Times New Roman" pitchFamily="18" charset="0"/>
                <a:cs typeface="Times New Roman" pitchFamily="18" charset="0"/>
              </a:rPr>
              <a:t>	midline.</a:t>
            </a:r>
          </a:p>
          <a:p>
            <a:r>
              <a:rPr lang="en-US" sz="1800" dirty="0" err="1">
                <a:latin typeface="Times New Roman" pitchFamily="18" charset="0"/>
                <a:cs typeface="Times New Roman" pitchFamily="18" charset="0"/>
              </a:rPr>
              <a:t>Keratitis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scleritis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uveitis</a:t>
            </a:r>
            <a:r>
              <a:rPr lang="en-US" sz="1800" dirty="0">
                <a:latin typeface="Times New Roman" pitchFamily="18" charset="0"/>
                <a:cs typeface="Times New Roman" pitchFamily="18" charset="0"/>
              </a:rPr>
              <a:t>, retinitis, or </a:t>
            </a:r>
            <a:r>
              <a:rPr lang="en-US" sz="1800" dirty="0" err="1">
                <a:latin typeface="Times New Roman" pitchFamily="18" charset="0"/>
                <a:cs typeface="Times New Roman" pitchFamily="18" charset="0"/>
              </a:rPr>
              <a:t>cns</a:t>
            </a:r>
            <a:r>
              <a:rPr lang="en-US" sz="1800" dirty="0">
                <a:latin typeface="Times New Roman" pitchFamily="18" charset="0"/>
                <a:cs typeface="Times New Roman" pitchFamily="18" charset="0"/>
              </a:rPr>
              <a:t> involvement Cranial nerve palsies</a:t>
            </a:r>
          </a:p>
        </p:txBody>
      </p:sp>
      <p:sp>
        <p:nvSpPr>
          <p:cNvPr id="2" name="Title 1"/>
          <p:cNvSpPr>
            <a:spLocks noGrp="1"/>
          </p:cNvSpPr>
          <p:nvPr>
            <p:ph type="title"/>
          </p:nvPr>
        </p:nvSpPr>
        <p:spPr>
          <a:xfrm>
            <a:off x="0" y="0"/>
            <a:ext cx="9144000" cy="1066800"/>
          </a:xfrm>
        </p:spPr>
        <p:txBody>
          <a:bodyPr>
            <a:normAutofit/>
          </a:bodyPr>
          <a:lstStyle/>
          <a:p>
            <a:pPr algn="l"/>
            <a:r>
              <a:rPr lang="en-US" sz="3200" dirty="0"/>
              <a:t>1) HERPES ZOSTER OPHTHALMICUS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5486400" cy="5867400"/>
          </a:xfrm>
        </p:spPr>
        <p:txBody>
          <a:bodyPr>
            <a:normAutofit/>
          </a:bodyPr>
          <a:lstStyle/>
          <a:p>
            <a:r>
              <a:rPr lang="en-US" sz="2000" dirty="0">
                <a:latin typeface="Times New Roman" pitchFamily="18" charset="0"/>
                <a:cs typeface="Times New Roman" pitchFamily="18" charset="0"/>
              </a:rPr>
              <a:t>Intravenous acyclovir 10 mg/kg 3 times per day for  7 days, </a:t>
            </a:r>
          </a:p>
          <a:p>
            <a:r>
              <a:rPr lang="en-US" sz="2000" dirty="0">
                <a:latin typeface="Times New Roman" pitchFamily="18" charset="0"/>
                <a:cs typeface="Times New Roman" pitchFamily="18" charset="0"/>
              </a:rPr>
              <a:t>followed by oral acyclovir 800 mg to 1 g 5 times per day for an additional 7 days. </a:t>
            </a:r>
          </a:p>
          <a:p>
            <a:r>
              <a:rPr lang="en-US" sz="2000" dirty="0">
                <a:latin typeface="Times New Roman" pitchFamily="18" charset="0"/>
                <a:cs typeface="Times New Roman" pitchFamily="18" charset="0"/>
              </a:rPr>
              <a:t>This regimen is most effective when started within 72 hours of onset of the vesicular lesions.</a:t>
            </a:r>
          </a:p>
          <a:p>
            <a:r>
              <a:rPr lang="en-US" sz="2000" dirty="0">
                <a:latin typeface="Times New Roman" pitchFamily="18" charset="0"/>
                <a:cs typeface="Times New Roman" pitchFamily="18" charset="0"/>
              </a:rPr>
              <a:t>This treatment reduces the frequency of recurrences</a:t>
            </a:r>
            <a:r>
              <a:rPr lang="en-US" sz="1800" dirty="0">
                <a:latin typeface="Times New Roman" pitchFamily="18" charset="0"/>
                <a:cs typeface="Times New Roman" pitchFamily="18" charset="0"/>
              </a:rPr>
              <a:t>.</a:t>
            </a:r>
          </a:p>
        </p:txBody>
      </p:sp>
      <p:sp>
        <p:nvSpPr>
          <p:cNvPr id="2" name="Title 1"/>
          <p:cNvSpPr>
            <a:spLocks noGrp="1"/>
          </p:cNvSpPr>
          <p:nvPr>
            <p:ph type="title"/>
          </p:nvPr>
        </p:nvSpPr>
        <p:spPr>
          <a:xfrm>
            <a:off x="0" y="0"/>
            <a:ext cx="9144000" cy="990600"/>
          </a:xfrm>
        </p:spPr>
        <p:txBody>
          <a:bodyPr>
            <a:normAutofit fontScale="90000"/>
          </a:bodyPr>
          <a:lstStyle/>
          <a:p>
            <a:r>
              <a:rPr lang="en-US" u="sng" dirty="0"/>
              <a:t>HERPES ZOSTER OPHTHALMICUS:</a:t>
            </a:r>
            <a:r>
              <a:rPr lang="en-US" dirty="0"/>
              <a:t/>
            </a:r>
            <a:br>
              <a:rPr lang="en-US" dirty="0"/>
            </a:b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472112" y="990600"/>
            <a:ext cx="3671888" cy="3276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486399" y="4267201"/>
            <a:ext cx="3657601" cy="25908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sz="1800" dirty="0">
                <a:latin typeface="Times New Roman" pitchFamily="18" charset="0"/>
                <a:cs typeface="Times New Roman" pitchFamily="18" charset="0"/>
              </a:rPr>
              <a:t>25%  of HIV patients.</a:t>
            </a:r>
          </a:p>
          <a:p>
            <a:r>
              <a:rPr lang="en-US" sz="1800" dirty="0">
                <a:latin typeface="Times New Roman" pitchFamily="18" charset="0"/>
                <a:cs typeface="Times New Roman" pitchFamily="18" charset="0"/>
              </a:rPr>
              <a:t>Human herpes virus type 8 </a:t>
            </a:r>
          </a:p>
          <a:p>
            <a:r>
              <a:rPr lang="en-US" sz="1800" dirty="0" err="1">
                <a:latin typeface="Times New Roman" pitchFamily="18" charset="0"/>
                <a:cs typeface="Times New Roman" pitchFamily="18" charset="0"/>
              </a:rPr>
              <a:t>Mesenchymal</a:t>
            </a:r>
            <a:r>
              <a:rPr lang="en-US" sz="1800" dirty="0">
                <a:latin typeface="Times New Roman" pitchFamily="18" charset="0"/>
                <a:cs typeface="Times New Roman" pitchFamily="18" charset="0"/>
              </a:rPr>
              <a:t>-derived vascular neoplasm. </a:t>
            </a:r>
          </a:p>
          <a:p>
            <a:r>
              <a:rPr lang="en-US" sz="1800" dirty="0">
                <a:latin typeface="Times New Roman" pitchFamily="18" charset="0"/>
                <a:cs typeface="Times New Roman" pitchFamily="18" charset="0"/>
              </a:rPr>
              <a:t>Manifests with a violet-brown , non-tender nodule.</a:t>
            </a:r>
          </a:p>
          <a:p>
            <a:r>
              <a:rPr lang="en-US" sz="1800" dirty="0">
                <a:latin typeface="Times New Roman" pitchFamily="18" charset="0"/>
                <a:cs typeface="Times New Roman" pitchFamily="18" charset="0"/>
              </a:rPr>
              <a:t>Eyelid and </a:t>
            </a:r>
            <a:r>
              <a:rPr lang="en-US" sz="1800" dirty="0" err="1">
                <a:latin typeface="Times New Roman" pitchFamily="18" charset="0"/>
                <a:cs typeface="Times New Roman" pitchFamily="18" charset="0"/>
              </a:rPr>
              <a:t>conjunctival</a:t>
            </a:r>
            <a:r>
              <a:rPr lang="en-US" sz="1800" dirty="0">
                <a:latin typeface="Times New Roman" pitchFamily="18" charset="0"/>
                <a:cs typeface="Times New Roman" pitchFamily="18" charset="0"/>
              </a:rPr>
              <a:t> Kaposi sarcoma tend to mimic </a:t>
            </a:r>
            <a:r>
              <a:rPr lang="en-US" sz="1800" dirty="0" err="1">
                <a:latin typeface="Times New Roman" pitchFamily="18" charset="0"/>
                <a:cs typeface="Times New Roman" pitchFamily="18" charset="0"/>
              </a:rPr>
              <a:t>chalazion</a:t>
            </a:r>
            <a:r>
              <a:rPr lang="en-US" sz="1800" dirty="0">
                <a:latin typeface="Times New Roman" pitchFamily="18" charset="0"/>
                <a:cs typeface="Times New Roman" pitchFamily="18" charset="0"/>
              </a:rPr>
              <a:t> and localized </a:t>
            </a:r>
            <a:r>
              <a:rPr lang="en-US" sz="1800" dirty="0" err="1">
                <a:latin typeface="Times New Roman" pitchFamily="18" charset="0"/>
                <a:cs typeface="Times New Roman" pitchFamily="18" charset="0"/>
              </a:rPr>
              <a:t>subconjunctival</a:t>
            </a:r>
            <a:r>
              <a:rPr lang="en-US" sz="1800" dirty="0">
                <a:latin typeface="Times New Roman" pitchFamily="18" charset="0"/>
                <a:cs typeface="Times New Roman" pitchFamily="18" charset="0"/>
              </a:rPr>
              <a:t> hemorrhage, respectively.</a:t>
            </a:r>
          </a:p>
          <a:p>
            <a:r>
              <a:rPr lang="en-US" sz="1800" dirty="0">
                <a:latin typeface="Times New Roman" pitchFamily="18" charset="0"/>
                <a:cs typeface="Times New Roman" pitchFamily="18" charset="0"/>
              </a:rPr>
              <a:t>It can progress rapidly to other sites such as the gastrointestinal tract and CNS</a:t>
            </a:r>
          </a:p>
          <a:p>
            <a:r>
              <a:rPr lang="en-US" sz="1800" dirty="0">
                <a:latin typeface="Times New Roman" pitchFamily="18" charset="0"/>
                <a:cs typeface="Times New Roman" pitchFamily="18" charset="0"/>
              </a:rPr>
              <a:t>Complications of ocular Kaposi sarcoma include </a:t>
            </a:r>
            <a:r>
              <a:rPr lang="en-US" sz="1800" dirty="0" err="1">
                <a:latin typeface="Times New Roman" pitchFamily="18" charset="0"/>
                <a:cs typeface="Times New Roman" pitchFamily="18" charset="0"/>
              </a:rPr>
              <a:t>trichiasis</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entropion</a:t>
            </a:r>
            <a:r>
              <a:rPr lang="en-US" sz="1800" dirty="0">
                <a:latin typeface="Times New Roman" pitchFamily="18" charset="0"/>
                <a:cs typeface="Times New Roman" pitchFamily="18" charset="0"/>
              </a:rPr>
              <a:t> formation. </a:t>
            </a:r>
          </a:p>
        </p:txBody>
      </p:sp>
      <p:sp>
        <p:nvSpPr>
          <p:cNvPr id="2" name="Title 1"/>
          <p:cNvSpPr>
            <a:spLocks noGrp="1"/>
          </p:cNvSpPr>
          <p:nvPr>
            <p:ph type="title"/>
          </p:nvPr>
        </p:nvSpPr>
        <p:spPr/>
        <p:txBody>
          <a:bodyPr/>
          <a:lstStyle/>
          <a:p>
            <a:r>
              <a:rPr lang="en-US" u="sng" dirty="0"/>
              <a:t>KAPOSI SARCOMA:</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5257800" cy="5715000"/>
          </a:xfrm>
        </p:spPr>
        <p:txBody>
          <a:bodyPr>
            <a:normAutofit/>
          </a:bodyPr>
          <a:lstStyle/>
          <a:p>
            <a:r>
              <a:rPr lang="en-US" sz="1800" dirty="0">
                <a:latin typeface="Times New Roman" pitchFamily="18" charset="0"/>
                <a:cs typeface="Times New Roman" pitchFamily="18" charset="0"/>
              </a:rPr>
              <a:t>Radiation therapy</a:t>
            </a:r>
          </a:p>
          <a:p>
            <a:r>
              <a:rPr lang="en-US" sz="1800" dirty="0" err="1">
                <a:latin typeface="Times New Roman" pitchFamily="18" charset="0"/>
                <a:cs typeface="Times New Roman" pitchFamily="18" charset="0"/>
              </a:rPr>
              <a:t>Intralesional</a:t>
            </a:r>
            <a:r>
              <a:rPr lang="en-US" sz="1800" dirty="0">
                <a:latin typeface="Times New Roman" pitchFamily="18" charset="0"/>
                <a:cs typeface="Times New Roman" pitchFamily="18" charset="0"/>
              </a:rPr>
              <a:t> chemotherapy with </a:t>
            </a:r>
            <a:r>
              <a:rPr lang="en-US" sz="1800" dirty="0" err="1">
                <a:latin typeface="Times New Roman" pitchFamily="18" charset="0"/>
                <a:cs typeface="Times New Roman" pitchFamily="18" charset="0"/>
              </a:rPr>
              <a:t>vinblastine</a:t>
            </a:r>
            <a:r>
              <a:rPr lang="en-US" sz="1800" dirty="0">
                <a:latin typeface="Times New Roman" pitchFamily="18" charset="0"/>
                <a:cs typeface="Times New Roman" pitchFamily="18" charset="0"/>
              </a:rPr>
              <a:t>, alpha interferon, and liposomal</a:t>
            </a:r>
          </a:p>
          <a:p>
            <a:pPr>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daunorubicin</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Surgical excision of the tumor.</a:t>
            </a:r>
          </a:p>
        </p:txBody>
      </p:sp>
      <p:sp>
        <p:nvSpPr>
          <p:cNvPr id="2" name="Title 1"/>
          <p:cNvSpPr>
            <a:spLocks noGrp="1"/>
          </p:cNvSpPr>
          <p:nvPr>
            <p:ph type="title"/>
          </p:nvPr>
        </p:nvSpPr>
        <p:spPr>
          <a:xfrm>
            <a:off x="0" y="0"/>
            <a:ext cx="9144000" cy="1143000"/>
          </a:xfrm>
        </p:spPr>
        <p:txBody>
          <a:bodyPr/>
          <a:lstStyle/>
          <a:p>
            <a:r>
              <a:rPr lang="en-US" dirty="0"/>
              <a:t>treatment</a:t>
            </a:r>
          </a:p>
        </p:txBody>
      </p:sp>
      <p:pic>
        <p:nvPicPr>
          <p:cNvPr id="5122" name="Picture 2"/>
          <p:cNvPicPr>
            <a:picLocks noChangeAspect="1" noChangeArrowheads="1"/>
          </p:cNvPicPr>
          <p:nvPr/>
        </p:nvPicPr>
        <p:blipFill>
          <a:blip r:embed="rId2" cstate="print"/>
          <a:srcRect/>
          <a:stretch>
            <a:fillRect/>
          </a:stretch>
        </p:blipFill>
        <p:spPr bwMode="auto">
          <a:xfrm>
            <a:off x="5257800" y="1143000"/>
            <a:ext cx="3886200" cy="2922587"/>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257800" y="4038600"/>
            <a:ext cx="3886200" cy="28194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pPr>
              <a:lnSpc>
                <a:spcPct val="150000"/>
              </a:lnSpc>
            </a:pPr>
            <a:r>
              <a:rPr lang="en-US" sz="1800" dirty="0">
                <a:latin typeface="Times New Roman" pitchFamily="18" charset="0"/>
                <a:cs typeface="Times New Roman" pitchFamily="18" charset="0"/>
              </a:rPr>
              <a:t>More than 50% of HIV-positive patients</a:t>
            </a:r>
          </a:p>
          <a:p>
            <a:pPr>
              <a:lnSpc>
                <a:spcPct val="150000"/>
              </a:lnSpc>
            </a:pPr>
            <a:r>
              <a:rPr lang="en-US" sz="1800" dirty="0">
                <a:latin typeface="Times New Roman" pitchFamily="18" charset="0"/>
                <a:cs typeface="Times New Roman" pitchFamily="18" charset="0"/>
              </a:rPr>
              <a:t>Common symptoms include irritation, </a:t>
            </a:r>
            <a:r>
              <a:rPr lang="en-US" sz="1800" dirty="0" err="1">
                <a:latin typeface="Times New Roman" pitchFamily="18" charset="0"/>
                <a:cs typeface="Times New Roman" pitchFamily="18" charset="0"/>
              </a:rPr>
              <a:t>pain,photophobia</a:t>
            </a:r>
            <a:r>
              <a:rPr lang="en-US" sz="1800" dirty="0">
                <a:latin typeface="Times New Roman" pitchFamily="18" charset="0"/>
                <a:cs typeface="Times New Roman" pitchFamily="18" charset="0"/>
              </a:rPr>
              <a:t>, redness  and decreased vision</a:t>
            </a:r>
          </a:p>
          <a:p>
            <a:pPr lvl="2">
              <a:lnSpc>
                <a:spcPct val="150000"/>
              </a:lnSpc>
              <a:buNone/>
            </a:pPr>
            <a:r>
              <a:rPr lang="en-US" sz="1800" dirty="0">
                <a:latin typeface="Times New Roman" pitchFamily="18" charset="0"/>
                <a:cs typeface="Times New Roman" pitchFamily="18" charset="0"/>
              </a:rPr>
              <a:t>1)</a:t>
            </a:r>
            <a:r>
              <a:rPr lang="en-US" sz="1800" dirty="0" err="1">
                <a:latin typeface="Times New Roman" pitchFamily="18" charset="0"/>
                <a:cs typeface="Times New Roman" pitchFamily="18" charset="0"/>
              </a:rPr>
              <a:t>Keratoconjunctivitis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sicca</a:t>
            </a:r>
            <a:endParaRPr lang="en-US" sz="1800" dirty="0">
              <a:latin typeface="Times New Roman" pitchFamily="18" charset="0"/>
              <a:cs typeface="Times New Roman" pitchFamily="18" charset="0"/>
            </a:endParaRPr>
          </a:p>
          <a:p>
            <a:pPr lvl="2">
              <a:lnSpc>
                <a:spcPct val="150000"/>
              </a:lnSpc>
              <a:buNone/>
            </a:pPr>
            <a:r>
              <a:rPr lang="en-US" sz="1800" dirty="0">
                <a:latin typeface="Times New Roman" pitchFamily="18" charset="0"/>
                <a:cs typeface="Times New Roman" pitchFamily="18" charset="0"/>
              </a:rPr>
              <a:t>2) </a:t>
            </a:r>
            <a:r>
              <a:rPr lang="en-US" sz="1800" dirty="0" err="1">
                <a:latin typeface="Times New Roman" pitchFamily="18" charset="0"/>
                <a:cs typeface="Times New Roman" pitchFamily="18" charset="0"/>
              </a:rPr>
              <a:t>Keratitis</a:t>
            </a:r>
            <a:endParaRPr lang="en-US" sz="1800" dirty="0">
              <a:latin typeface="Times New Roman" pitchFamily="18" charset="0"/>
              <a:cs typeface="Times New Roman" pitchFamily="18" charset="0"/>
            </a:endParaRPr>
          </a:p>
          <a:p>
            <a:pPr lvl="2">
              <a:lnSpc>
                <a:spcPct val="150000"/>
              </a:lnSpc>
              <a:buNone/>
            </a:pPr>
            <a:r>
              <a:rPr lang="en-US" sz="1800" dirty="0">
                <a:latin typeface="Times New Roman" pitchFamily="18" charset="0"/>
                <a:cs typeface="Times New Roman" pitchFamily="18" charset="0"/>
              </a:rPr>
              <a:t>3) </a:t>
            </a:r>
            <a:r>
              <a:rPr lang="en-US" sz="1800" dirty="0" err="1">
                <a:latin typeface="Times New Roman" pitchFamily="18" charset="0"/>
                <a:cs typeface="Times New Roman" pitchFamily="18" charset="0"/>
              </a:rPr>
              <a:t>Iridocyclitis</a:t>
            </a:r>
            <a:endParaRPr lang="en-US" sz="1800" dirty="0">
              <a:latin typeface="Times New Roman" pitchFamily="18" charset="0"/>
              <a:cs typeface="Times New Roman" pitchFamily="18" charset="0"/>
            </a:endParaRPr>
          </a:p>
          <a:p>
            <a:pPr lvl="2">
              <a:buNone/>
            </a:pPr>
            <a:endParaRPr lang="en-US" dirty="0"/>
          </a:p>
          <a:p>
            <a:pPr lvl="2">
              <a:buNone/>
            </a:pPr>
            <a:endParaRPr lang="en-US" dirty="0"/>
          </a:p>
        </p:txBody>
      </p:sp>
      <p:sp>
        <p:nvSpPr>
          <p:cNvPr id="2" name="Title 1"/>
          <p:cNvSpPr>
            <a:spLocks noGrp="1"/>
          </p:cNvSpPr>
          <p:nvPr>
            <p:ph type="title"/>
          </p:nvPr>
        </p:nvSpPr>
        <p:spPr>
          <a:xfrm>
            <a:off x="0" y="0"/>
            <a:ext cx="9144000" cy="1066800"/>
          </a:xfrm>
        </p:spPr>
        <p:txBody>
          <a:bodyPr>
            <a:normAutofit fontScale="90000"/>
          </a:bodyPr>
          <a:lstStyle/>
          <a:p>
            <a:r>
              <a:rPr lang="en-US" sz="3600" u="sng" dirty="0"/>
              <a:t>ANTERIOR SEGMENT MANIFESTATIONS:</a:t>
            </a:r>
            <a:r>
              <a:rPr lang="en-US" dirty="0"/>
              <a:t/>
            </a:r>
            <a:br>
              <a:rPr lang="en-US" dirty="0"/>
            </a:b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pPr>
              <a:lnSpc>
                <a:spcPct val="150000"/>
              </a:lnSpc>
            </a:pPr>
            <a:r>
              <a:rPr lang="en-US" sz="2000" dirty="0">
                <a:latin typeface="Times New Roman" pitchFamily="18" charset="0"/>
                <a:cs typeface="Times New Roman" pitchFamily="18" charset="0"/>
              </a:rPr>
              <a:t>10-20% of patients who are HIV positive.</a:t>
            </a:r>
          </a:p>
          <a:p>
            <a:pPr>
              <a:lnSpc>
                <a:spcPct val="150000"/>
              </a:lnSpc>
            </a:pPr>
            <a:r>
              <a:rPr lang="en-US" sz="2000" dirty="0">
                <a:latin typeface="Times New Roman" pitchFamily="18" charset="0"/>
                <a:cs typeface="Times New Roman" pitchFamily="18" charset="0"/>
              </a:rPr>
              <a:t>The etiology is related to HIV-mediated inflammation and damage of the accessory and major </a:t>
            </a:r>
            <a:r>
              <a:rPr lang="en-US" sz="2000" dirty="0" err="1">
                <a:latin typeface="Times New Roman" pitchFamily="18" charset="0"/>
                <a:cs typeface="Times New Roman" pitchFamily="18" charset="0"/>
              </a:rPr>
              <a:t>lacrimal</a:t>
            </a:r>
            <a:r>
              <a:rPr lang="en-US" sz="2000" dirty="0">
                <a:latin typeface="Times New Roman" pitchFamily="18" charset="0"/>
                <a:cs typeface="Times New Roman" pitchFamily="18" charset="0"/>
              </a:rPr>
              <a:t> glands.</a:t>
            </a:r>
          </a:p>
          <a:p>
            <a:pPr>
              <a:lnSpc>
                <a:spcPct val="150000"/>
              </a:lnSpc>
            </a:pPr>
            <a:r>
              <a:rPr lang="en-US" sz="2000" dirty="0">
                <a:latin typeface="Times New Roman" pitchFamily="18" charset="0"/>
                <a:cs typeface="Times New Roman" pitchFamily="18" charset="0"/>
              </a:rPr>
              <a:t>Patients complain of burning uncomfortable red eyes.</a:t>
            </a:r>
          </a:p>
          <a:p>
            <a:pPr>
              <a:lnSpc>
                <a:spcPct val="150000"/>
              </a:lnSpc>
            </a:pPr>
            <a:r>
              <a:rPr lang="en-US" sz="2000" dirty="0">
                <a:latin typeface="Times New Roman" pitchFamily="18" charset="0"/>
                <a:cs typeface="Times New Roman" pitchFamily="18" charset="0"/>
              </a:rPr>
              <a:t>Artificial tears and lubricating ointment.</a:t>
            </a:r>
          </a:p>
        </p:txBody>
      </p:sp>
      <p:sp>
        <p:nvSpPr>
          <p:cNvPr id="2" name="Title 1"/>
          <p:cNvSpPr>
            <a:spLocks noGrp="1"/>
          </p:cNvSpPr>
          <p:nvPr>
            <p:ph type="title"/>
          </p:nvPr>
        </p:nvSpPr>
        <p:spPr>
          <a:xfrm>
            <a:off x="0" y="0"/>
            <a:ext cx="9144000" cy="1066800"/>
          </a:xfrm>
        </p:spPr>
        <p:txBody>
          <a:bodyPr>
            <a:normAutofit fontScale="90000"/>
          </a:bodyPr>
          <a:lstStyle/>
          <a:p>
            <a:r>
              <a:rPr lang="en-US" sz="3600" u="sng" dirty="0"/>
              <a:t>KERATOCONJUNCTIVITIS SICCA</a:t>
            </a:r>
            <a:r>
              <a:rPr lang="en-US" dirty="0"/>
              <a:t/>
            </a:r>
            <a:br>
              <a:rPr lang="en-US" dirty="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9365</TotalTime>
  <Words>7809</Words>
  <Application>Microsoft Office PowerPoint</Application>
  <PresentationFormat>On-screen Show (4:3)</PresentationFormat>
  <Paragraphs>1169</Paragraphs>
  <Slides>123</Slides>
  <Notes>5</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Concourse</vt:lpstr>
      <vt:lpstr>HIV/SYSTEMIC MANIFESTATIONS OF AIDS AND MANAGEMENT</vt:lpstr>
      <vt:lpstr>Introduction:</vt:lpstr>
      <vt:lpstr>ACUTE HIV INFECTION </vt:lpstr>
      <vt:lpstr>Slide 4</vt:lpstr>
      <vt:lpstr>The asymptomatic stage-clinical latency:</vt:lpstr>
      <vt:lpstr>Systemic manifestations of AIDS</vt:lpstr>
      <vt:lpstr>Cardiovascular involvement:</vt:lpstr>
      <vt:lpstr>Contd…</vt:lpstr>
      <vt:lpstr>Slide 9</vt:lpstr>
      <vt:lpstr>Slide 10</vt:lpstr>
      <vt:lpstr>RISK STRATIFICATION FOR HIV-INFECTED PATIENTS:</vt:lpstr>
      <vt:lpstr>Respiratory manifestations:</vt:lpstr>
      <vt:lpstr>Assessment of risk factors for specific pulmonary diseases in HIV patients: </vt:lpstr>
      <vt:lpstr>CD4+ cell count and respiratory tract infection: </vt:lpstr>
      <vt:lpstr>Contd…</vt:lpstr>
      <vt:lpstr>Contd…</vt:lpstr>
      <vt:lpstr>TB and HIV (Interaction &amp; Co- infection)</vt:lpstr>
      <vt:lpstr>Clinical Presentation of TB in HIV Patients:</vt:lpstr>
      <vt:lpstr>Pulmonary Tuberculosis: Clinical Presentation: </vt:lpstr>
      <vt:lpstr>Slide 20</vt:lpstr>
      <vt:lpstr>Extrapulmonary Tuberculosis: Clinical presentation</vt:lpstr>
      <vt:lpstr>Diagnosis of Extrapulmonary TB </vt:lpstr>
      <vt:lpstr>Slide 23</vt:lpstr>
      <vt:lpstr>Slide 24</vt:lpstr>
      <vt:lpstr>Efavirenz can be used with Rifampicin thus preferred in the intensive phase   •PIs and NVP should not be combined with Rifampicin because of drug interactions. NVP reduced to sub-therapeutic levels by Rifampicin therefore these two should not be combined   •In early pregnancy the choice of ART may be a problem as Efavirenz is teratogenic. </vt:lpstr>
      <vt:lpstr>Bacterial Pneumonias: </vt:lpstr>
      <vt:lpstr>Slide 27</vt:lpstr>
      <vt:lpstr>Pneumocystis jiroveci pneumonia (PCP): </vt:lpstr>
      <vt:lpstr>Slide 29</vt:lpstr>
      <vt:lpstr>Slide 30</vt:lpstr>
      <vt:lpstr>Management </vt:lpstr>
      <vt:lpstr>PCP Prophylaxis: </vt:lpstr>
      <vt:lpstr>Non-Infectious Complications of HIV: </vt:lpstr>
      <vt:lpstr>Kaposi Sarcoma: </vt:lpstr>
      <vt:lpstr>Non-Hodgkin’s lymphoma: </vt:lpstr>
      <vt:lpstr>Lymphocytic Interstitial  Pneumonia: </vt:lpstr>
      <vt:lpstr>Immune reconstitution Inflammatory syndrome (IRIS): </vt:lpstr>
      <vt:lpstr>Contd…</vt:lpstr>
      <vt:lpstr>Endocrinological manifestations:</vt:lpstr>
      <vt:lpstr>Contd…</vt:lpstr>
      <vt:lpstr>Contd…</vt:lpstr>
      <vt:lpstr>Contd…</vt:lpstr>
      <vt:lpstr>Contd…</vt:lpstr>
      <vt:lpstr>Slide 44</vt:lpstr>
      <vt:lpstr>Immunological and rheumatological manifestations:</vt:lpstr>
      <vt:lpstr>Contd…</vt:lpstr>
      <vt:lpstr>Contd…</vt:lpstr>
      <vt:lpstr>Contd…</vt:lpstr>
      <vt:lpstr>Dermatological manifestations:</vt:lpstr>
      <vt:lpstr>Contd…</vt:lpstr>
      <vt:lpstr>Contd…</vt:lpstr>
      <vt:lpstr>Contd…</vt:lpstr>
      <vt:lpstr>HIV/SYSTEMIC MANIFESTATIONS OF AIDS AND MANAGEMENT</vt:lpstr>
      <vt:lpstr>Treatment guidelines of TB in HIV/AIDS:</vt:lpstr>
      <vt:lpstr>Rationale for ARTrecommendation during TB treatment:</vt:lpstr>
      <vt:lpstr>Hematological manifestations:</vt:lpstr>
      <vt:lpstr>Hematological  Manifestations</vt:lpstr>
      <vt:lpstr>Anaemia</vt:lpstr>
      <vt:lpstr>Etiopathogenesis   (contd)</vt:lpstr>
      <vt:lpstr>Lab investigations</vt:lpstr>
      <vt:lpstr>leucopenia</vt:lpstr>
      <vt:lpstr>Thrombocytopenia</vt:lpstr>
      <vt:lpstr>TTP</vt:lpstr>
      <vt:lpstr>Coagulation Disorders</vt:lpstr>
      <vt:lpstr>Bone Marrow Manifestations</vt:lpstr>
      <vt:lpstr>Bone Marrow Manifestations</vt:lpstr>
      <vt:lpstr>Etiopathogenesis</vt:lpstr>
      <vt:lpstr>Dyserythropoesis</vt:lpstr>
      <vt:lpstr>Dysmegakaryopoesis </vt:lpstr>
      <vt:lpstr>Plasma cell abnormalities</vt:lpstr>
      <vt:lpstr>HIV associated lymphoma</vt:lpstr>
      <vt:lpstr>MANAGEMENT OF HEMATOLOGY IN AIDS PATIENTS:</vt:lpstr>
      <vt:lpstr>Renal Manifestations of HIV/AIDS:</vt:lpstr>
      <vt:lpstr>Slide 74</vt:lpstr>
      <vt:lpstr>Slide 75</vt:lpstr>
      <vt:lpstr>Slide 76</vt:lpstr>
      <vt:lpstr>Slide 77</vt:lpstr>
      <vt:lpstr>HIV-Associated Nephropathy :</vt:lpstr>
      <vt:lpstr>  Immune Complex Mediated Glomerulonephritis: </vt:lpstr>
      <vt:lpstr>Hepatitis C Co-Infection :  </vt:lpstr>
      <vt:lpstr>Neurological manifestations:</vt:lpstr>
      <vt:lpstr>Slide 82</vt:lpstr>
      <vt:lpstr>CLASSIFICATION OF NEUROLOGICAL MANIFESTATIONS:</vt:lpstr>
      <vt:lpstr>Slide 84</vt:lpstr>
      <vt:lpstr>Slide 85</vt:lpstr>
      <vt:lpstr>Neurological Manifestations of HIV  involving the meninges:</vt:lpstr>
      <vt:lpstr>Neurological Manifestations of HIV involving the peripheral nerves:</vt:lpstr>
      <vt:lpstr>Neurological Manifestations of HIV involving the muscles:</vt:lpstr>
      <vt:lpstr>Treatment of CNS manifestations of HIV/AIDS</vt:lpstr>
      <vt:lpstr>Ocular manifestations:</vt:lpstr>
      <vt:lpstr>Slide 91</vt:lpstr>
      <vt:lpstr>Contd…</vt:lpstr>
      <vt:lpstr>Slide 93</vt:lpstr>
      <vt:lpstr>1) HERPES ZOSTER OPHTHALMICUS</vt:lpstr>
      <vt:lpstr>HERPES ZOSTER OPHTHALMICUS: </vt:lpstr>
      <vt:lpstr>KAPOSI SARCOMA:</vt:lpstr>
      <vt:lpstr>treatment</vt:lpstr>
      <vt:lpstr>ANTERIOR SEGMENT MANIFESTATIONS: </vt:lpstr>
      <vt:lpstr>KERATOCONJUNCTIVITIS SICCA </vt:lpstr>
      <vt:lpstr> INFECTIOUS KERATITIS: </vt:lpstr>
      <vt:lpstr>Slide 101</vt:lpstr>
      <vt:lpstr>VARICELLA-ZOSTER VIRUS KERATITIS: </vt:lpstr>
      <vt:lpstr>HERPES SIMPLEX VIRUS KERATITIS: </vt:lpstr>
      <vt:lpstr>POSTERIOR SEGMENT MANIFESTATIONS: </vt:lpstr>
      <vt:lpstr>NEURO-OPHTHALMOLOGIC MANIFESTATIONS:</vt:lpstr>
      <vt:lpstr>ORBITAL MANIFESTATIONS:</vt:lpstr>
      <vt:lpstr>Slide 107</vt:lpstr>
      <vt:lpstr>OCULAR TOXICITY OF ANTIRETROVIRAL DRUGS:</vt:lpstr>
      <vt:lpstr>Gastrointestinal manifestations:</vt:lpstr>
      <vt:lpstr>Contd…</vt:lpstr>
      <vt:lpstr>Contd…</vt:lpstr>
      <vt:lpstr>Contd…</vt:lpstr>
      <vt:lpstr>Contd…</vt:lpstr>
      <vt:lpstr>Contd…</vt:lpstr>
      <vt:lpstr>Contd…</vt:lpstr>
      <vt:lpstr>Contd…</vt:lpstr>
      <vt:lpstr>Slide 117</vt:lpstr>
      <vt:lpstr>Hepatobiliary involvement:</vt:lpstr>
      <vt:lpstr>Contd…</vt:lpstr>
      <vt:lpstr>Contd…</vt:lpstr>
      <vt:lpstr>Contd…</vt:lpstr>
      <vt:lpstr>Slide 122</vt:lpstr>
      <vt:lpstr>Slide 123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Pradeep Sareddy</dc:creator>
  <cp:lastModifiedBy>Jeevana</cp:lastModifiedBy>
  <cp:revision>222</cp:revision>
  <dcterms:created xsi:type="dcterms:W3CDTF">2006-08-16T00:00:00Z</dcterms:created>
  <dcterms:modified xsi:type="dcterms:W3CDTF">2020-08-19T11:42:47Z</dcterms:modified>
</cp:coreProperties>
</file>