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Lst>
  <p:sldIdLst>
    <p:sldId id="256" r:id="rId4"/>
    <p:sldId id="257" r:id="rId5"/>
    <p:sldId id="289" r:id="rId6"/>
    <p:sldId id="258" r:id="rId7"/>
    <p:sldId id="288" r:id="rId8"/>
    <p:sldId id="259" r:id="rId9"/>
    <p:sldId id="260" r:id="rId10"/>
    <p:sldId id="283" r:id="rId11"/>
    <p:sldId id="261" r:id="rId12"/>
    <p:sldId id="262" r:id="rId13"/>
    <p:sldId id="263" r:id="rId14"/>
    <p:sldId id="264" r:id="rId15"/>
    <p:sldId id="265" r:id="rId16"/>
    <p:sldId id="266" r:id="rId17"/>
    <p:sldId id="267" r:id="rId18"/>
    <p:sldId id="268" r:id="rId19"/>
    <p:sldId id="285" r:id="rId20"/>
    <p:sldId id="284" r:id="rId21"/>
    <p:sldId id="286" r:id="rId22"/>
    <p:sldId id="269" r:id="rId23"/>
    <p:sldId id="270" r:id="rId24"/>
    <p:sldId id="271" r:id="rId25"/>
    <p:sldId id="272" r:id="rId26"/>
    <p:sldId id="273" r:id="rId27"/>
    <p:sldId id="274" r:id="rId28"/>
    <p:sldId id="275" r:id="rId29"/>
    <p:sldId id="276" r:id="rId30"/>
    <p:sldId id="277" r:id="rId31"/>
    <p:sldId id="278" r:id="rId32"/>
    <p:sldId id="279" r:id="rId33"/>
    <p:sldId id="291" r:id="rId34"/>
    <p:sldId id="292" r:id="rId35"/>
    <p:sldId id="280" r:id="rId36"/>
    <p:sldId id="281" r:id="rId37"/>
    <p:sldId id="294" r:id="rId38"/>
    <p:sldId id="295" r:id="rId39"/>
    <p:sldId id="296" r:id="rId40"/>
    <p:sldId id="282"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8"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4565"/>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10892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61622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399076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D7FFD1-47C4-4B67-B2C1-63DAB913D29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302205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D7FFD1-47C4-4B67-B2C1-63DAB913D29B}"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3050983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42113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343871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62027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7FFD1-47C4-4B67-B2C1-63DAB913D29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435186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7FFD1-47C4-4B67-B2C1-63DAB913D29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2598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3467966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1714330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413184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2872982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623557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143803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196797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84" name="Group 83"/>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03CFA519-16DA-46FF-8D0B-4A4C74145631}" type="slidenum">
              <a:rPr lang="en-US" smtClean="0"/>
              <a:pPr/>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xmlns="" val="759676126"/>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793675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03CFA519-16DA-46FF-8D0B-4A4C74145631}" type="slidenum">
              <a:rPr lang="en-US" smtClean="0"/>
              <a:pPr/>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688906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D7FFD1-47C4-4B67-B2C1-63DAB913D29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3342986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D7FFD1-47C4-4B67-B2C1-63DAB913D29B}"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062019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D7FFD1-47C4-4B67-B2C1-63DAB913D29B}"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261838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1ED7FFD1-47C4-4B67-B2C1-63DAB913D29B}"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2366536199"/>
      </p:ext>
    </p:extLst>
  </p:cSld>
  <p:clrMapOvr>
    <a:masterClrMapping/>
  </p:clrMapOvr>
  <p:extLst mod="1">
    <p:ext uri="{DCECCB84-F9BA-43D5-87BE-67443E8EF086}">
      <p15:sldGuideLst xmlns:p15="http://schemas.microsoft.com/office/powerpoint/2012/main" xmlns="">
        <p15:guide id="1" pos="5400">
          <p15:clr>
            <a:srgbClr val="FBAE40"/>
          </p15:clr>
        </p15:guide>
        <p15:guide id="2" pos="405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1ED7FFD1-47C4-4B67-B2C1-63DAB913D29B}" type="datetimeFigureOut">
              <a:rPr lang="en-US" smtClean="0"/>
              <a:pPr/>
              <a:t>8/19/2020</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2341963616"/>
      </p:ext>
    </p:extLst>
  </p:cSld>
  <p:clrMapOvr>
    <a:masterClrMapping/>
  </p:clrMapOvr>
  <p:extLst mod="1">
    <p:ext uri="{DCECCB84-F9BA-43D5-87BE-67443E8EF086}">
      <p15:sldGuideLst xmlns:p15="http://schemas.microsoft.com/office/powerpoint/2012/main" xmlns="">
        <p15:guide id="1" pos="5400">
          <p15:clr>
            <a:srgbClr val="FBAE40"/>
          </p15:clr>
        </p15:guide>
        <p15:guide id="2" pos="40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1ED7FFD1-47C4-4B67-B2C1-63DAB913D29B}" type="datetimeFigureOut">
              <a:rPr lang="en-US" smtClean="0"/>
              <a:pPr/>
              <a:t>8/19/2020</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1276145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3987859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1ED7FFD1-47C4-4B67-B2C1-63DAB913D29B}" type="datetimeFigureOut">
              <a:rPr lang="en-US" smtClean="0"/>
              <a:pPr/>
              <a:t>8/19/2020</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03CFA519-16DA-46FF-8D0B-4A4C74145631}" type="slidenum">
              <a:rPr lang="en-US" smtClean="0"/>
              <a:pPr/>
              <a:t>‹#›</a:t>
            </a:fld>
            <a:endParaRPr lang="en-US"/>
          </a:p>
        </p:txBody>
      </p:sp>
      <p:cxnSp>
        <p:nvCxnSpPr>
          <p:cNvPr id="12" name="Straight Connector 11"/>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90024854"/>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D7FFD1-47C4-4B67-B2C1-63DAB913D29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D7FFD1-47C4-4B67-B2C1-63DAB913D29B}"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D7FFD1-47C4-4B67-B2C1-63DAB913D29B}"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7FFD1-47C4-4B67-B2C1-63DAB913D29B}"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D7FFD1-47C4-4B67-B2C1-63DAB913D29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D7FFD1-47C4-4B67-B2C1-63DAB913D29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FA519-16DA-46FF-8D0B-4A4C741456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7FFD1-47C4-4B67-B2C1-63DAB913D29B}"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FA519-16DA-46FF-8D0B-4A4C741456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D7FFD1-47C4-4B67-B2C1-63DAB913D29B}" type="datetimeFigureOut">
              <a:rPr lang="en-US" smtClean="0"/>
              <a:pPr/>
              <a:t>8/19/2020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3CFA519-16DA-46FF-8D0B-4A4C74145631}" type="slidenum">
              <a:rPr lang="en-US" smtClean="0"/>
              <a:pPr/>
              <a:t>‹#›</a:t>
            </a:fld>
            <a:endParaRPr lang="en-US"/>
          </a:p>
        </p:txBody>
      </p:sp>
    </p:spTree>
    <p:extLst>
      <p:ext uri="{BB962C8B-B14F-4D97-AF65-F5344CB8AC3E}">
        <p14:creationId xmlns:p14="http://schemas.microsoft.com/office/powerpoint/2010/main" xmlns="" val="2407349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1ED7FFD1-47C4-4B67-B2C1-63DAB913D29B}" type="datetimeFigureOut">
              <a:rPr lang="en-US" smtClean="0"/>
              <a:pPr/>
              <a:t>8/19/2020</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03CFA519-16DA-46FF-8D0B-4A4C74145631}" type="slidenum">
              <a:rPr lang="en-US" smtClean="0"/>
              <a:pPr/>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91654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pos="1386">
          <p15:clr>
            <a:srgbClr val="F26B43"/>
          </p15:clr>
        </p15:guide>
        <p15:guide id="7" orient="horz" pos="3960">
          <p15:clr>
            <a:srgbClr val="F26B43"/>
          </p15:clr>
        </p15:guide>
        <p15:guide id="8" orient="horz" pos="3840">
          <p15:clr>
            <a:srgbClr val="F26B43"/>
          </p15:clr>
        </p15:guide>
        <p15:guide id="9" pos="3312">
          <p15:clr>
            <a:srgbClr val="F26B43"/>
          </p15:clr>
        </p15:guide>
        <p15:guide id="10" pos="3600">
          <p15:clr>
            <a:srgbClr val="F26B43"/>
          </p15:clr>
        </p15:guide>
        <p15:guide id="11" orient="horz" pos="360">
          <p15:clr>
            <a:srgbClr val="F26B43"/>
          </p15:clr>
        </p15:guide>
        <p15:guide id="12" pos="5526">
          <p15:clr>
            <a:srgbClr val="F26B43"/>
          </p15:clr>
        </p15:guide>
        <p15:guide id="13" pos="180">
          <p15:clr>
            <a:srgbClr val="F26B43"/>
          </p15:clr>
        </p15:guide>
        <p15:guide id="1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229600" cy="6400800"/>
          </a:xfrm>
        </p:spPr>
        <p:txBody>
          <a:bodyPr/>
          <a:lstStyle/>
          <a:p>
            <a:endParaRPr lang="en-US" dirty="0"/>
          </a:p>
          <a:p>
            <a:endParaRPr lang="en-US" dirty="0"/>
          </a:p>
          <a:p>
            <a:endParaRPr lang="en-US" dirty="0"/>
          </a:p>
          <a:p>
            <a:pPr>
              <a:buNone/>
            </a:pPr>
            <a:r>
              <a:rPr lang="en-US" sz="4400" dirty="0"/>
              <a:t>              REFRACTORY ASCITES</a:t>
            </a:r>
          </a:p>
          <a:p>
            <a:pPr>
              <a:buNone/>
            </a:pPr>
            <a:r>
              <a:rPr lang="en-US" sz="4400" dirty="0"/>
              <a:t>                </a:t>
            </a:r>
            <a:endParaRPr lang="en-US" sz="4400" dirty="0" smtClean="0"/>
          </a:p>
          <a:p>
            <a:pPr>
              <a:buNone/>
            </a:pP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305800" cy="6629400"/>
          </a:xfrm>
        </p:spPr>
        <p:txBody>
          <a:bodyPr>
            <a:normAutofit lnSpcReduction="10000"/>
          </a:bodyPr>
          <a:lstStyle/>
          <a:p>
            <a:endParaRPr lang="en-US" dirty="0"/>
          </a:p>
          <a:p>
            <a:r>
              <a:rPr lang="en-US" dirty="0"/>
              <a:t>The production of these vasodilators results in a hyperdynamic state of the splanchnic circulation, causing low vascular resistance , increased cardiac output , decreased blood pressure . </a:t>
            </a:r>
          </a:p>
          <a:p>
            <a:r>
              <a:rPr lang="en-US" dirty="0"/>
              <a:t>As a result of elevated sinusoidal pressure , there is an increase in venous blood and, therefore , increased lymph formation in the splanchnic circulation . The rate of lymph production exceeds the flow rate into the peritoneal cavity forming ascites.</a:t>
            </a:r>
          </a:p>
          <a:p>
            <a:pPr marL="0" indent="0">
              <a:buNone/>
            </a:pP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8B4A33A-4659-483A-B24E-A50A2F129CC6}"/>
              </a:ext>
            </a:extLst>
          </p:cNvPr>
          <p:cNvSpPr>
            <a:spLocks noGrp="1"/>
          </p:cNvSpPr>
          <p:nvPr>
            <p:ph idx="1"/>
          </p:nvPr>
        </p:nvSpPr>
        <p:spPr>
          <a:xfrm>
            <a:off x="304800" y="228600"/>
            <a:ext cx="8229600" cy="6324600"/>
          </a:xfrm>
          <a:ln>
            <a:solidFill>
              <a:schemeClr val="accent2">
                <a:lumMod val="75000"/>
              </a:schemeClr>
            </a:solidFill>
          </a:ln>
        </p:spPr>
        <p:txBody>
          <a:bodyPr>
            <a:normAutofit lnSpcReduction="10000"/>
          </a:bodyPr>
          <a:lstStyle/>
          <a:p>
            <a:r>
              <a:rPr lang="en-IN" dirty="0"/>
              <a:t>The </a:t>
            </a:r>
            <a:r>
              <a:rPr lang="en-IN" b="1" dirty="0"/>
              <a:t>INTERNATIONAL ASCITES CLUB </a:t>
            </a:r>
            <a:r>
              <a:rPr lang="en-IN" dirty="0"/>
              <a:t>divided refractory ascites into two categories</a:t>
            </a:r>
          </a:p>
          <a:p>
            <a:pPr marL="514350" indent="-514350">
              <a:buFont typeface="+mj-lt"/>
              <a:buAutoNum type="alphaUcPeriod"/>
            </a:pPr>
            <a:r>
              <a:rPr lang="en-IN" dirty="0"/>
              <a:t>Type I :– </a:t>
            </a:r>
            <a:r>
              <a:rPr lang="en-IN" b="1" dirty="0"/>
              <a:t>Diuretic resistant ascites  </a:t>
            </a:r>
          </a:p>
          <a:p>
            <a:pPr marL="0" indent="0">
              <a:buNone/>
            </a:pPr>
            <a:r>
              <a:rPr lang="en-IN" dirty="0"/>
              <a:t>          defined as the inability to mobilize ascites despite intensive medical therapy and salt restriction diet for </a:t>
            </a:r>
            <a:r>
              <a:rPr lang="en-IN" dirty="0" err="1"/>
              <a:t>atleast</a:t>
            </a:r>
            <a:r>
              <a:rPr lang="en-IN" dirty="0"/>
              <a:t> one week</a:t>
            </a:r>
          </a:p>
          <a:p>
            <a:pPr marL="0" indent="0">
              <a:buNone/>
            </a:pPr>
            <a:r>
              <a:rPr lang="en-IN" dirty="0"/>
              <a:t> B. Type II :- </a:t>
            </a:r>
            <a:r>
              <a:rPr lang="en-IN" b="1" dirty="0"/>
              <a:t>Diuretic intractable ascites</a:t>
            </a:r>
          </a:p>
          <a:p>
            <a:pPr marL="0" indent="0">
              <a:buNone/>
            </a:pPr>
            <a:r>
              <a:rPr lang="en-IN" dirty="0"/>
              <a:t>             characterized by the recurrence of ascites secondary to the development of diuretic induce complications, which prevents the use of maximal dose of diuretics. </a:t>
            </a:r>
            <a:r>
              <a:rPr lang="en-IN" dirty="0" smtClean="0"/>
              <a:t>Complications </a:t>
            </a:r>
            <a:r>
              <a:rPr lang="en-IN" dirty="0"/>
              <a:t>include hepatic encephalopathy ,   </a:t>
            </a:r>
          </a:p>
          <a:p>
            <a:pPr marL="514350" indent="-514350">
              <a:buFont typeface="+mj-lt"/>
              <a:buAutoNum type="alphaUcPeriod"/>
            </a:pPr>
            <a:endParaRPr lang="en-IN" dirty="0"/>
          </a:p>
        </p:txBody>
      </p:sp>
    </p:spTree>
    <p:extLst>
      <p:ext uri="{BB962C8B-B14F-4D97-AF65-F5344CB8AC3E}">
        <p14:creationId xmlns:p14="http://schemas.microsoft.com/office/powerpoint/2010/main" xmlns="" val="194715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373D025-C0ED-4686-B3D4-2A831CF4B7F5}"/>
              </a:ext>
            </a:extLst>
          </p:cNvPr>
          <p:cNvSpPr>
            <a:spLocks noGrp="1"/>
          </p:cNvSpPr>
          <p:nvPr>
            <p:ph idx="1"/>
          </p:nvPr>
        </p:nvSpPr>
        <p:spPr>
          <a:xfrm>
            <a:off x="152400" y="76200"/>
            <a:ext cx="8534400" cy="6705600"/>
          </a:xfrm>
        </p:spPr>
        <p:txBody>
          <a:bodyPr>
            <a:normAutofit lnSpcReduction="10000"/>
          </a:bodyPr>
          <a:lstStyle/>
          <a:p>
            <a:pPr marL="0" indent="0">
              <a:buNone/>
            </a:pPr>
            <a:r>
              <a:rPr lang="en-IN" dirty="0"/>
              <a:t>  renal failure, and electrolyte disturbances such as hyponatremia and/ or hyper or </a:t>
            </a:r>
            <a:r>
              <a:rPr lang="en-IN" dirty="0" err="1"/>
              <a:t>hypokalemia</a:t>
            </a:r>
            <a:r>
              <a:rPr lang="en-IN" dirty="0"/>
              <a:t> </a:t>
            </a:r>
            <a:r>
              <a:rPr lang="en-IN" dirty="0" smtClean="0"/>
              <a:t>.</a:t>
            </a:r>
            <a:endParaRPr lang="en-IN" dirty="0"/>
          </a:p>
          <a:p>
            <a:r>
              <a:rPr lang="en-IN" dirty="0"/>
              <a:t>The Diagnostic </a:t>
            </a:r>
            <a:r>
              <a:rPr lang="en-IN" dirty="0" smtClean="0"/>
              <a:t>criteria </a:t>
            </a:r>
            <a:r>
              <a:rPr lang="en-IN" dirty="0"/>
              <a:t>of refractory ascites consists of </a:t>
            </a:r>
          </a:p>
          <a:p>
            <a:pPr marL="514350" indent="-514350">
              <a:buFont typeface="+mj-lt"/>
              <a:buAutoNum type="alphaLcParenR"/>
            </a:pPr>
            <a:r>
              <a:rPr lang="en-IN" dirty="0"/>
              <a:t>Ascites that cannot be mobilized with early recurrence within 4 weeks of abdominal paracentesis </a:t>
            </a:r>
          </a:p>
          <a:p>
            <a:pPr marL="514350" indent="-514350">
              <a:buFont typeface="+mj-lt"/>
              <a:buAutoNum type="alphaLcParenR"/>
            </a:pPr>
            <a:r>
              <a:rPr lang="en-IN" dirty="0"/>
              <a:t>Lack of response to maximal doses of diuretic(spironolactone 400mg/d and 160 mg/d) for </a:t>
            </a:r>
            <a:r>
              <a:rPr lang="en-IN" dirty="0" err="1"/>
              <a:t>atleast</a:t>
            </a:r>
            <a:r>
              <a:rPr lang="en-IN" dirty="0"/>
              <a:t> one week </a:t>
            </a:r>
          </a:p>
          <a:p>
            <a:pPr marL="514350" indent="-514350">
              <a:buFont typeface="+mj-lt"/>
              <a:buAutoNum type="alphaLcParenR"/>
            </a:pPr>
            <a:r>
              <a:rPr lang="en-IN" dirty="0" smtClean="0"/>
              <a:t>Diuretic induced </a:t>
            </a:r>
            <a:r>
              <a:rPr lang="en-IN" dirty="0"/>
              <a:t>complications such as hyponatremia, hepatic encephalopathy, renal failure or hyper- -</a:t>
            </a:r>
            <a:r>
              <a:rPr lang="en-IN" dirty="0" err="1"/>
              <a:t>kalemia</a:t>
            </a:r>
            <a:r>
              <a:rPr lang="en-IN" dirty="0"/>
              <a:t> in the absence of other precipitating </a:t>
            </a:r>
            <a:r>
              <a:rPr lang="en-IN" dirty="0" smtClean="0"/>
              <a:t>factor.</a:t>
            </a:r>
            <a:endParaRPr lang="en-IN" dirty="0"/>
          </a:p>
          <a:p>
            <a:pPr marL="514350" indent="-514350">
              <a:buFont typeface="+mj-lt"/>
              <a:buAutoNum type="alphaLcParenR"/>
            </a:pPr>
            <a:endParaRPr lang="en-IN" dirty="0"/>
          </a:p>
        </p:txBody>
      </p:sp>
    </p:spTree>
    <p:extLst>
      <p:ext uri="{BB962C8B-B14F-4D97-AF65-F5344CB8AC3E}">
        <p14:creationId xmlns:p14="http://schemas.microsoft.com/office/powerpoint/2010/main" xmlns="" val="77137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F7459FB-3817-4882-ABD0-7728542A4C10}"/>
              </a:ext>
            </a:extLst>
          </p:cNvPr>
          <p:cNvSpPr>
            <a:spLocks noGrp="1"/>
          </p:cNvSpPr>
          <p:nvPr>
            <p:ph idx="1"/>
          </p:nvPr>
        </p:nvSpPr>
        <p:spPr>
          <a:xfrm>
            <a:off x="152400" y="152400"/>
            <a:ext cx="8534400" cy="6553200"/>
          </a:xfrm>
        </p:spPr>
        <p:txBody>
          <a:bodyPr/>
          <a:lstStyle/>
          <a:p>
            <a:r>
              <a:rPr lang="en-IN" dirty="0" smtClean="0"/>
              <a:t>Further </a:t>
            </a:r>
            <a:r>
              <a:rPr lang="en-IN" dirty="0"/>
              <a:t>more Ring Larsen and Moore revised the diagnostic criteria of refractory ascites to include </a:t>
            </a:r>
            <a:endParaRPr lang="en-IN" dirty="0" smtClean="0"/>
          </a:p>
          <a:p>
            <a:endParaRPr lang="en-IN" dirty="0"/>
          </a:p>
          <a:p>
            <a:pPr marL="0" indent="0">
              <a:buNone/>
            </a:pPr>
            <a:r>
              <a:rPr lang="en-IN" dirty="0"/>
              <a:t>d</a:t>
            </a:r>
            <a:r>
              <a:rPr lang="en-IN" dirty="0" smtClean="0"/>
              <a:t>) persistent </a:t>
            </a:r>
            <a:r>
              <a:rPr lang="en-IN" dirty="0"/>
              <a:t>ascites despite sodium </a:t>
            </a:r>
            <a:r>
              <a:rPr lang="en-IN" dirty="0" smtClean="0"/>
              <a:t>restriction</a:t>
            </a:r>
          </a:p>
          <a:p>
            <a:pPr marL="0" indent="0">
              <a:buNone/>
            </a:pPr>
            <a:r>
              <a:rPr lang="en-IN" dirty="0" smtClean="0"/>
              <a:t>(</a:t>
            </a:r>
            <a:r>
              <a:rPr lang="en-IN" dirty="0"/>
              <a:t>50-90mmol/d</a:t>
            </a:r>
            <a:r>
              <a:rPr lang="en-IN" dirty="0" smtClean="0"/>
              <a:t>)</a:t>
            </a:r>
          </a:p>
          <a:p>
            <a:pPr marL="0" indent="0">
              <a:buNone/>
            </a:pPr>
            <a:r>
              <a:rPr lang="en-IN" dirty="0"/>
              <a:t>e</a:t>
            </a:r>
            <a:r>
              <a:rPr lang="en-IN" dirty="0" smtClean="0"/>
              <a:t>) </a:t>
            </a:r>
            <a:r>
              <a:rPr lang="en-IN" dirty="0"/>
              <a:t>M</a:t>
            </a:r>
            <a:r>
              <a:rPr lang="en-IN" dirty="0" smtClean="0"/>
              <a:t>ean </a:t>
            </a:r>
            <a:r>
              <a:rPr lang="en-IN" dirty="0"/>
              <a:t>weight loss of less than 0.8kg </a:t>
            </a:r>
            <a:r>
              <a:rPr lang="en-IN" dirty="0" smtClean="0"/>
              <a:t>over</a:t>
            </a:r>
          </a:p>
          <a:p>
            <a:pPr marL="0" indent="0">
              <a:buNone/>
            </a:pPr>
            <a:r>
              <a:rPr lang="en-IN" dirty="0" smtClean="0"/>
              <a:t> </a:t>
            </a:r>
            <a:r>
              <a:rPr lang="en-IN" dirty="0"/>
              <a:t>four </a:t>
            </a:r>
            <a:r>
              <a:rPr lang="en-IN" dirty="0" smtClean="0"/>
              <a:t>days</a:t>
            </a:r>
            <a:endParaRPr lang="en-IN" dirty="0"/>
          </a:p>
          <a:p>
            <a:pPr marL="0" indent="0">
              <a:buNone/>
            </a:pPr>
            <a:r>
              <a:rPr lang="en-IN" dirty="0" smtClean="0"/>
              <a:t>f) Urinary </a:t>
            </a:r>
            <a:r>
              <a:rPr lang="en-IN" dirty="0"/>
              <a:t>sodium excretion that is less than sodium intake (&lt;50mmol/d)</a:t>
            </a:r>
          </a:p>
        </p:txBody>
      </p:sp>
    </p:spTree>
    <p:extLst>
      <p:ext uri="{BB962C8B-B14F-4D97-AF65-F5344CB8AC3E}">
        <p14:creationId xmlns:p14="http://schemas.microsoft.com/office/powerpoint/2010/main" xmlns="" val="154359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607E707-0E7C-4952-B26A-2A6AAACB312D}"/>
              </a:ext>
            </a:extLst>
          </p:cNvPr>
          <p:cNvSpPr>
            <a:spLocks noGrp="1"/>
          </p:cNvSpPr>
          <p:nvPr>
            <p:ph idx="1"/>
          </p:nvPr>
        </p:nvSpPr>
        <p:spPr>
          <a:xfrm>
            <a:off x="152400" y="152400"/>
            <a:ext cx="8534400" cy="6477000"/>
          </a:xfrm>
        </p:spPr>
        <p:txBody>
          <a:bodyPr>
            <a:normAutofit fontScale="92500"/>
          </a:bodyPr>
          <a:lstStyle/>
          <a:p>
            <a:pPr marL="0" indent="0">
              <a:buNone/>
            </a:pPr>
            <a:r>
              <a:rPr lang="en-IN" dirty="0"/>
              <a:t>Complications of refractory ascites :</a:t>
            </a:r>
          </a:p>
          <a:p>
            <a:pPr marL="514350" indent="-514350">
              <a:buFont typeface="+mj-lt"/>
              <a:buAutoNum type="alphaLcParenR"/>
            </a:pPr>
            <a:r>
              <a:rPr lang="en-IN" b="1" dirty="0"/>
              <a:t>Dilutional hyponatremia :</a:t>
            </a:r>
          </a:p>
          <a:p>
            <a:r>
              <a:rPr lang="en-IN" dirty="0"/>
              <a:t>Develops in the presence of ascites when serum sodium levels are less</a:t>
            </a:r>
            <a:r>
              <a:rPr lang="en-IN" u="sng" dirty="0"/>
              <a:t> than 130mmol/L</a:t>
            </a:r>
            <a:r>
              <a:rPr lang="en-IN" dirty="0"/>
              <a:t>. This occurs in </a:t>
            </a:r>
            <a:r>
              <a:rPr lang="en-IN" b="1" dirty="0"/>
              <a:t>30% </a:t>
            </a:r>
            <a:r>
              <a:rPr lang="en-IN" dirty="0"/>
              <a:t>of patients with ascites and is associated with poor survival rate . Hyponatremia increases the risk of death in patients with cirrhosis and ascites, and serum levels </a:t>
            </a:r>
            <a:r>
              <a:rPr lang="en-IN" u="sng" dirty="0"/>
              <a:t>less than 125mEq/L </a:t>
            </a:r>
            <a:r>
              <a:rPr lang="en-IN" dirty="0"/>
              <a:t>increase the risk of mortality by </a:t>
            </a:r>
            <a:r>
              <a:rPr lang="en-IN" b="1" dirty="0"/>
              <a:t>48%.</a:t>
            </a:r>
          </a:p>
          <a:p>
            <a:r>
              <a:rPr lang="en-IN" dirty="0"/>
              <a:t>Hyponatremia may be due to splanchnic vasodilatation and subsequent activation of SNS and RAAS cause sodium and water retention as well as expansion of extracellular volume .</a:t>
            </a:r>
          </a:p>
        </p:txBody>
      </p:sp>
    </p:spTree>
    <p:extLst>
      <p:ext uri="{BB962C8B-B14F-4D97-AF65-F5344CB8AC3E}">
        <p14:creationId xmlns:p14="http://schemas.microsoft.com/office/powerpoint/2010/main" xmlns="" val="244574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57C85B4-75D9-4714-8D42-21E17A7F6ECF}"/>
              </a:ext>
            </a:extLst>
          </p:cNvPr>
          <p:cNvSpPr>
            <a:spLocks noGrp="1"/>
          </p:cNvSpPr>
          <p:nvPr>
            <p:ph idx="1"/>
          </p:nvPr>
        </p:nvSpPr>
        <p:spPr>
          <a:xfrm>
            <a:off x="152400" y="228600"/>
            <a:ext cx="8382000" cy="6477000"/>
          </a:xfrm>
        </p:spPr>
        <p:txBody>
          <a:bodyPr>
            <a:normAutofit/>
          </a:bodyPr>
          <a:lstStyle/>
          <a:p>
            <a:r>
              <a:rPr lang="en-IN" dirty="0"/>
              <a:t>Dilutional hyponatremia alone may not cause symptoms because it develops slowly, giving the brain time to adapt . The severity of symptoms is related to the degree and potential rate at which hyponatremia </a:t>
            </a:r>
            <a:r>
              <a:rPr lang="en-IN" dirty="0" smtClean="0"/>
              <a:t>develops. </a:t>
            </a:r>
            <a:endParaRPr lang="en-IN" dirty="0"/>
          </a:p>
          <a:p>
            <a:r>
              <a:rPr lang="en-IN" dirty="0"/>
              <a:t>Patients with hyponatremia rarely have specific symptoms , if present patient present with </a:t>
            </a:r>
            <a:r>
              <a:rPr lang="en-IN" u="sng" dirty="0"/>
              <a:t>fatigue and confusion</a:t>
            </a:r>
            <a:r>
              <a:rPr lang="en-IN" dirty="0"/>
              <a:t>. Therefore, when sodium levels are &lt;120mEq daily patients may be treated with fluid </a:t>
            </a:r>
            <a:r>
              <a:rPr lang="en-IN" dirty="0" smtClean="0"/>
              <a:t>restriction.</a:t>
            </a:r>
            <a:endParaRPr lang="en-IN" dirty="0"/>
          </a:p>
          <a:p>
            <a:r>
              <a:rPr lang="en-IN" u="sng" dirty="0"/>
              <a:t>Hypertonic saline is not recommended </a:t>
            </a:r>
            <a:r>
              <a:rPr lang="en-IN" dirty="0"/>
              <a:t>as it can precipitate central pontine myelinolysis. </a:t>
            </a:r>
          </a:p>
        </p:txBody>
      </p:sp>
    </p:spTree>
    <p:extLst>
      <p:ext uri="{BB962C8B-B14F-4D97-AF65-F5344CB8AC3E}">
        <p14:creationId xmlns:p14="http://schemas.microsoft.com/office/powerpoint/2010/main" xmlns="" val="317568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F8F5A0B-3F48-466F-8897-97D103DAA9A6}"/>
              </a:ext>
            </a:extLst>
          </p:cNvPr>
          <p:cNvSpPr>
            <a:spLocks noGrp="1"/>
          </p:cNvSpPr>
          <p:nvPr>
            <p:ph idx="1"/>
          </p:nvPr>
        </p:nvSpPr>
        <p:spPr>
          <a:xfrm>
            <a:off x="76200" y="76200"/>
            <a:ext cx="8610600" cy="6553200"/>
          </a:xfrm>
        </p:spPr>
        <p:txBody>
          <a:bodyPr>
            <a:normAutofit lnSpcReduction="10000"/>
          </a:bodyPr>
          <a:lstStyle/>
          <a:p>
            <a:pPr marL="0" indent="0">
              <a:buNone/>
            </a:pPr>
            <a:r>
              <a:rPr lang="en-IN" dirty="0"/>
              <a:t>B. </a:t>
            </a:r>
            <a:r>
              <a:rPr lang="en-IN" b="1" dirty="0"/>
              <a:t>Hepatorenal syndrome </a:t>
            </a:r>
            <a:r>
              <a:rPr lang="en-IN" b="1" dirty="0" smtClean="0"/>
              <a:t>:</a:t>
            </a:r>
          </a:p>
          <a:p>
            <a:r>
              <a:rPr lang="en-IN" dirty="0" err="1" smtClean="0"/>
              <a:t>Hepatorenal</a:t>
            </a:r>
            <a:r>
              <a:rPr lang="en-IN" dirty="0" smtClean="0"/>
              <a:t> syndrome is the development of renal failure in patients with severe liver disease in the absence of any identifiable renal pathology. It is a functional rather than structural disturbance in renal function.</a:t>
            </a:r>
            <a:endParaRPr lang="en-IN" dirty="0"/>
          </a:p>
          <a:p>
            <a:r>
              <a:rPr lang="en-IN" dirty="0" smtClean="0"/>
              <a:t>HRS </a:t>
            </a:r>
            <a:r>
              <a:rPr lang="en-IN" dirty="0"/>
              <a:t>results from continuous sodium and water retention caused by increased production of vasoactive substances activated by splanchnic vasodilation. About 10% of patients with advanced cirrhosis will present with HRS. </a:t>
            </a:r>
            <a:endParaRPr lang="en-IN" dirty="0" smtClean="0"/>
          </a:p>
          <a:p>
            <a:r>
              <a:rPr lang="en-IN" dirty="0" smtClean="0"/>
              <a:t>Type </a:t>
            </a:r>
            <a:r>
              <a:rPr lang="en-IN" dirty="0"/>
              <a:t>2 HRS is often associated with refractory </a:t>
            </a:r>
            <a:r>
              <a:rPr lang="en-IN" dirty="0" smtClean="0"/>
              <a:t>ascites. </a:t>
            </a:r>
            <a:endParaRPr lang="en-IN" dirty="0"/>
          </a:p>
          <a:p>
            <a:endParaRPr lang="en-IN" dirty="0"/>
          </a:p>
          <a:p>
            <a:pPr marL="0" indent="0">
              <a:buNone/>
            </a:pPr>
            <a:endParaRPr lang="en-IN" dirty="0"/>
          </a:p>
        </p:txBody>
      </p:sp>
    </p:spTree>
    <p:extLst>
      <p:ext uri="{BB962C8B-B14F-4D97-AF65-F5344CB8AC3E}">
        <p14:creationId xmlns:p14="http://schemas.microsoft.com/office/powerpoint/2010/main" xmlns="" val="321441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lnSpcReduction="10000"/>
          </a:bodyPr>
          <a:lstStyle/>
          <a:p>
            <a:pPr marL="0" indent="0">
              <a:buNone/>
            </a:pPr>
            <a:r>
              <a:rPr lang="en-US" dirty="0" smtClean="0"/>
              <a:t>CRITERIA FOR DIAGNOSIS OF </a:t>
            </a:r>
            <a:r>
              <a:rPr lang="en-US" b="1" dirty="0" smtClean="0"/>
              <a:t>HEPATORENAL SYNDROME </a:t>
            </a:r>
          </a:p>
          <a:p>
            <a:pPr marL="514350" indent="-514350">
              <a:buFont typeface="+mj-lt"/>
              <a:buAutoNum type="arabicPeriod"/>
            </a:pPr>
            <a:r>
              <a:rPr lang="en-US" dirty="0" smtClean="0"/>
              <a:t>Low glomerular </a:t>
            </a:r>
            <a:r>
              <a:rPr lang="en-US" dirty="0" err="1" smtClean="0"/>
              <a:t>filteration</a:t>
            </a:r>
            <a:r>
              <a:rPr lang="en-US" dirty="0" smtClean="0"/>
              <a:t> rate( serum creatinine &gt;1.5mg/dl)or creatinine clearance &lt;40ml/min</a:t>
            </a:r>
          </a:p>
          <a:p>
            <a:pPr marL="514350" indent="-514350">
              <a:buFont typeface="+mj-lt"/>
              <a:buAutoNum type="arabicPeriod"/>
            </a:pPr>
            <a:r>
              <a:rPr lang="en-US" dirty="0" smtClean="0"/>
              <a:t>Absence of shock, ongoing sepsis, fluid loss, nephrotoxic drugs </a:t>
            </a:r>
          </a:p>
          <a:p>
            <a:pPr marL="514350" indent="-514350">
              <a:buFont typeface="+mj-lt"/>
              <a:buAutoNum type="arabicPeriod"/>
            </a:pPr>
            <a:r>
              <a:rPr lang="en-US" dirty="0" smtClean="0"/>
              <a:t>No sustained improvement in renal function( serum creatinine &lt;1.5mg/dl or creatinine clearance &gt;40ml/min) after diuretic therapy stopped and expansion of plasma volume with 1.5L of plasma expander</a:t>
            </a:r>
          </a:p>
          <a:p>
            <a:pPr marL="514350" indent="-514350">
              <a:buFont typeface="+mj-lt"/>
              <a:buAutoNum type="arabicPeriod"/>
            </a:pPr>
            <a:r>
              <a:rPr lang="en-US" dirty="0" smtClean="0"/>
              <a:t>Proteinuria &lt;500mg/day, no ultrasound evidence of renal tract obstruction or renal disease</a:t>
            </a:r>
            <a:endParaRPr lang="en-US" dirty="0"/>
          </a:p>
        </p:txBody>
      </p:sp>
    </p:spTree>
    <p:extLst>
      <p:ext uri="{BB962C8B-B14F-4D97-AF65-F5344CB8AC3E}">
        <p14:creationId xmlns:p14="http://schemas.microsoft.com/office/powerpoint/2010/main" xmlns="" val="190935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705600"/>
          </a:xfrm>
        </p:spPr>
        <p:txBody>
          <a:bodyPr>
            <a:normAutofit/>
          </a:bodyPr>
          <a:lstStyle/>
          <a:p>
            <a:pPr marL="0" indent="0" algn="ctr">
              <a:buNone/>
            </a:pPr>
            <a:endParaRPr lang="en-US" sz="2000" smtClean="0"/>
          </a:p>
          <a:p>
            <a:pPr marL="0" indent="0" algn="ctr">
              <a:buNone/>
            </a:pPr>
            <a:r>
              <a:rPr lang="en-US" sz="2000" smtClean="0"/>
              <a:t>Severe liver disease or cirrhosis + portal hypertension</a:t>
            </a:r>
          </a:p>
          <a:p>
            <a:pPr marL="0" indent="0" algn="ctr">
              <a:buNone/>
            </a:pPr>
            <a:r>
              <a:rPr lang="en-US" sz="2000" smtClean="0"/>
              <a:t>↓</a:t>
            </a:r>
          </a:p>
          <a:p>
            <a:pPr marL="0" indent="0" algn="ctr">
              <a:buNone/>
            </a:pPr>
            <a:r>
              <a:rPr lang="en-US" sz="2000" smtClean="0"/>
              <a:t>Splanchnic arterial vasodilatation</a:t>
            </a:r>
          </a:p>
          <a:p>
            <a:pPr marL="0" indent="0" algn="ctr">
              <a:buNone/>
            </a:pPr>
            <a:r>
              <a:rPr lang="en-US" sz="2000" smtClean="0"/>
              <a:t>↓</a:t>
            </a:r>
          </a:p>
          <a:p>
            <a:pPr marL="0" indent="0" algn="ctr">
              <a:buNone/>
            </a:pPr>
            <a:r>
              <a:rPr lang="en-US" sz="2000" smtClean="0"/>
              <a:t>Central arterial hypovolemia</a:t>
            </a:r>
          </a:p>
          <a:p>
            <a:pPr marL="0" indent="0" algn="ctr">
              <a:buNone/>
            </a:pPr>
            <a:r>
              <a:rPr lang="en-US" sz="2000" smtClean="0"/>
              <a:t>↓</a:t>
            </a:r>
          </a:p>
          <a:p>
            <a:pPr marL="0" indent="0" algn="ctr">
              <a:buNone/>
            </a:pPr>
            <a:r>
              <a:rPr lang="en-US" sz="2000" smtClean="0"/>
              <a:t>Activation of sympathetic, renin/angiotensin/aldosterone , anti diuretic harmone </a:t>
            </a:r>
          </a:p>
          <a:p>
            <a:pPr marL="0" indent="0" algn="ctr">
              <a:buNone/>
            </a:pPr>
            <a:r>
              <a:rPr lang="en-US" sz="2000" smtClean="0"/>
              <a:t>↓</a:t>
            </a:r>
          </a:p>
          <a:p>
            <a:pPr marL="0" indent="0" algn="ctr">
              <a:buNone/>
            </a:pPr>
            <a:r>
              <a:rPr lang="en-US" sz="2000" smtClean="0"/>
              <a:t>Renal vasoconstriction</a:t>
            </a:r>
          </a:p>
          <a:p>
            <a:pPr marL="0" indent="0" algn="ctr">
              <a:buNone/>
            </a:pPr>
            <a:r>
              <a:rPr lang="en-US" sz="2000" smtClean="0"/>
              <a:t>↓</a:t>
            </a:r>
          </a:p>
          <a:p>
            <a:pPr marL="0" indent="0" algn="ctr">
              <a:buNone/>
            </a:pPr>
            <a:r>
              <a:rPr lang="en-US" sz="2000" smtClean="0"/>
              <a:t>Intrarenal vasoconstriction ↑</a:t>
            </a:r>
          </a:p>
          <a:p>
            <a:pPr marL="0" indent="0" algn="ctr">
              <a:buNone/>
            </a:pPr>
            <a:r>
              <a:rPr lang="en-US" sz="2000" smtClean="0"/>
              <a:t>intrarenal vasodilators↓</a:t>
            </a:r>
          </a:p>
          <a:p>
            <a:pPr marL="0" indent="0" algn="ctr">
              <a:buNone/>
            </a:pPr>
            <a:r>
              <a:rPr lang="en-US" sz="2000" smtClean="0"/>
              <a:t>↓</a:t>
            </a:r>
          </a:p>
          <a:p>
            <a:pPr marL="0" indent="0" algn="ctr">
              <a:buNone/>
            </a:pPr>
            <a:r>
              <a:rPr lang="en-US" sz="2000" smtClean="0"/>
              <a:t>Renal vasoconstriction↑↑</a:t>
            </a:r>
          </a:p>
          <a:p>
            <a:pPr marL="0" indent="0" algn="ctr">
              <a:buNone/>
            </a:pPr>
            <a:r>
              <a:rPr lang="en-US" sz="2000" smtClean="0"/>
              <a:t>↓</a:t>
            </a:r>
          </a:p>
          <a:p>
            <a:pPr marL="0" indent="0" algn="ctr">
              <a:buNone/>
            </a:pPr>
            <a:r>
              <a:rPr lang="en-US" sz="2000" smtClean="0"/>
              <a:t>Hepatorenal syndrome </a:t>
            </a:r>
          </a:p>
          <a:p>
            <a:pPr marL="0" indent="0" algn="ctr">
              <a:buNone/>
            </a:pPr>
            <a:endParaRPr lang="en-US" dirty="0" smtClean="0"/>
          </a:p>
        </p:txBody>
      </p:sp>
    </p:spTree>
    <p:extLst>
      <p:ext uri="{BB962C8B-B14F-4D97-AF65-F5344CB8AC3E}">
        <p14:creationId xmlns:p14="http://schemas.microsoft.com/office/powerpoint/2010/main" xmlns="" val="405249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477000"/>
          </a:xfrm>
        </p:spPr>
        <p:txBody>
          <a:bodyPr/>
          <a:lstStyle/>
          <a:p>
            <a:r>
              <a:rPr lang="en-US" dirty="0"/>
              <a:t>The goal of therapy is to reverse splanchnic vasodilation and renal vasoconstriction . Initially, diuretics should be discontinued to prevent worsening of renal failure</a:t>
            </a:r>
            <a:r>
              <a:rPr lang="en-US" dirty="0" smtClean="0"/>
              <a:t>.</a:t>
            </a:r>
          </a:p>
          <a:p>
            <a:r>
              <a:rPr lang="en-US" dirty="0" smtClean="0"/>
              <a:t> </a:t>
            </a:r>
            <a:r>
              <a:rPr lang="en-US" dirty="0"/>
              <a:t>A combination of </a:t>
            </a:r>
            <a:r>
              <a:rPr lang="en-US" dirty="0" err="1"/>
              <a:t>vasoconstricting</a:t>
            </a:r>
            <a:r>
              <a:rPr lang="en-US" dirty="0"/>
              <a:t> agents in conjunction with albumin infusion has been shown to increase survival by reversing splanchnic arterial vasodilation. Vasoconstrictors such as a vasopressin agonists( </a:t>
            </a:r>
            <a:r>
              <a:rPr lang="en-US" dirty="0" err="1"/>
              <a:t>terlipressin</a:t>
            </a:r>
            <a:r>
              <a:rPr lang="en-US" dirty="0"/>
              <a:t>) or alpha adrenergic agonist (</a:t>
            </a:r>
            <a:r>
              <a:rPr lang="en-US" dirty="0" err="1"/>
              <a:t>midodrine</a:t>
            </a:r>
            <a:r>
              <a:rPr lang="en-US" dirty="0"/>
              <a:t> or noradrenaline </a:t>
            </a:r>
            <a:r>
              <a:rPr lang="en-US" dirty="0" smtClean="0"/>
              <a:t>).</a:t>
            </a:r>
          </a:p>
          <a:p>
            <a:endParaRPr lang="en-US" dirty="0"/>
          </a:p>
          <a:p>
            <a:endParaRPr lang="en-US" dirty="0"/>
          </a:p>
        </p:txBody>
      </p:sp>
    </p:spTree>
    <p:extLst>
      <p:ext uri="{BB962C8B-B14F-4D97-AF65-F5344CB8AC3E}">
        <p14:creationId xmlns:p14="http://schemas.microsoft.com/office/powerpoint/2010/main" xmlns="" val="286650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6400800"/>
          </a:xfrm>
        </p:spPr>
        <p:txBody>
          <a:bodyPr/>
          <a:lstStyle/>
          <a:p>
            <a:r>
              <a:rPr lang="en-US" b="1" dirty="0"/>
              <a:t>Refractory ascites  </a:t>
            </a:r>
            <a:r>
              <a:rPr lang="en-US" dirty="0" smtClean="0"/>
              <a:t>refers  </a:t>
            </a:r>
            <a:r>
              <a:rPr lang="en-US" dirty="0"/>
              <a:t>to the ascites that cannot be mobilized ( minimal/ no weight loss) by low sodium diet (88mEq/ 2000 mg/day) and </a:t>
            </a:r>
            <a:r>
              <a:rPr lang="en-US" dirty="0" smtClean="0"/>
              <a:t>maximal </a:t>
            </a:r>
            <a:r>
              <a:rPr lang="en-US" dirty="0"/>
              <a:t>doses of diuretics( </a:t>
            </a:r>
            <a:r>
              <a:rPr lang="en-US" dirty="0" err="1"/>
              <a:t>upto</a:t>
            </a:r>
            <a:r>
              <a:rPr lang="en-US" dirty="0"/>
              <a:t> 400mg spironolactone and 160 mg furosemide per day) or the early recurrence of which ( </a:t>
            </a:r>
            <a:r>
              <a:rPr lang="en-US" dirty="0" err="1"/>
              <a:t>i.e</a:t>
            </a:r>
            <a:r>
              <a:rPr lang="en-US" dirty="0"/>
              <a:t> .., after therapeutic paracentesis) cannot be prevented by medical therapy.</a:t>
            </a:r>
          </a:p>
          <a:p>
            <a:r>
              <a:rPr lang="en-US" dirty="0"/>
              <a:t>Occurs in 5% of cirrhotic patients with </a:t>
            </a:r>
            <a:r>
              <a:rPr lang="en-US" dirty="0" err="1"/>
              <a:t>ascites</a:t>
            </a:r>
            <a:r>
              <a:rPr lang="en-US" dirty="0"/>
              <a: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CAAADA-0F76-4A03-A946-AAF49E514AC8}"/>
              </a:ext>
            </a:extLst>
          </p:cNvPr>
          <p:cNvSpPr>
            <a:spLocks noGrp="1"/>
          </p:cNvSpPr>
          <p:nvPr>
            <p:ph idx="1"/>
          </p:nvPr>
        </p:nvSpPr>
        <p:spPr>
          <a:xfrm>
            <a:off x="152400" y="152400"/>
            <a:ext cx="8534400" cy="6553200"/>
          </a:xfrm>
        </p:spPr>
        <p:txBody>
          <a:bodyPr/>
          <a:lstStyle/>
          <a:p>
            <a:r>
              <a:rPr lang="en-IN" dirty="0" err="1" smtClean="0"/>
              <a:t>Midodrine</a:t>
            </a:r>
            <a:r>
              <a:rPr lang="en-IN" dirty="0" smtClean="0"/>
              <a:t> </a:t>
            </a:r>
            <a:r>
              <a:rPr lang="en-IN" dirty="0"/>
              <a:t>in combination with octreotide improves renal perfusion and blocks splanchnic vasodilators, redistributing blood </a:t>
            </a:r>
            <a:r>
              <a:rPr lang="en-IN" dirty="0" smtClean="0"/>
              <a:t>volume.</a:t>
            </a:r>
            <a:endParaRPr lang="en-IN" dirty="0"/>
          </a:p>
          <a:p>
            <a:r>
              <a:rPr lang="en-IN" dirty="0"/>
              <a:t>When albumin is used with these agents, it maintains systemic </a:t>
            </a:r>
            <a:r>
              <a:rPr lang="en-IN" dirty="0" smtClean="0"/>
              <a:t>plasma </a:t>
            </a:r>
            <a:r>
              <a:rPr lang="en-IN" dirty="0"/>
              <a:t>volume expansion. It also improves renal function by increasing total blood volume . The infusion rate of albumin consists of 1.5g/kg, followed by 1g/kg after days </a:t>
            </a:r>
          </a:p>
        </p:txBody>
      </p:sp>
    </p:spTree>
    <p:extLst>
      <p:ext uri="{BB962C8B-B14F-4D97-AF65-F5344CB8AC3E}">
        <p14:creationId xmlns:p14="http://schemas.microsoft.com/office/powerpoint/2010/main" xmlns="" val="84437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5E56A13-A17B-4D72-97BC-A5DE1A514EB6}"/>
              </a:ext>
            </a:extLst>
          </p:cNvPr>
          <p:cNvSpPr>
            <a:spLocks noGrp="1"/>
          </p:cNvSpPr>
          <p:nvPr>
            <p:ph idx="1"/>
          </p:nvPr>
        </p:nvSpPr>
        <p:spPr>
          <a:xfrm>
            <a:off x="228600" y="76200"/>
            <a:ext cx="8458200" cy="6553200"/>
          </a:xfrm>
        </p:spPr>
        <p:txBody>
          <a:bodyPr/>
          <a:lstStyle/>
          <a:p>
            <a:pPr marL="0" indent="0">
              <a:buNone/>
            </a:pPr>
            <a:r>
              <a:rPr lang="en-IN" b="1" dirty="0"/>
              <a:t>C</a:t>
            </a:r>
            <a:r>
              <a:rPr lang="en-IN" b="1" dirty="0" smtClean="0"/>
              <a:t>. </a:t>
            </a:r>
            <a:r>
              <a:rPr lang="en-IN" b="1" dirty="0"/>
              <a:t>Spontaneous bacterial peritonitis:</a:t>
            </a:r>
          </a:p>
          <a:p>
            <a:r>
              <a:rPr lang="en-IN" dirty="0"/>
              <a:t>SBP  develops from translocation from gut flora. Portal hypertension, volume overload, reticuloendothelial system impairment, malnourishment in patients with refractory ascites increase intestinal wall permeability .</a:t>
            </a:r>
          </a:p>
          <a:p>
            <a:r>
              <a:rPr lang="en-IN" dirty="0"/>
              <a:t> In addition, ascitic fluid has low complement levels and a decreased number of phagocytes contributing to bacterial translocation to the blood stream and ascitic fluid.</a:t>
            </a:r>
          </a:p>
          <a:p>
            <a:r>
              <a:rPr lang="en-IN" dirty="0"/>
              <a:t>SBP </a:t>
            </a:r>
            <a:r>
              <a:rPr lang="en-IN" dirty="0" smtClean="0"/>
              <a:t>manifests </a:t>
            </a:r>
            <a:r>
              <a:rPr lang="en-IN" dirty="0"/>
              <a:t>with abdominal pain, tense abdomen, fever, progressive encephalopathy  </a:t>
            </a:r>
          </a:p>
        </p:txBody>
      </p:sp>
    </p:spTree>
    <p:extLst>
      <p:ext uri="{BB962C8B-B14F-4D97-AF65-F5344CB8AC3E}">
        <p14:creationId xmlns:p14="http://schemas.microsoft.com/office/powerpoint/2010/main" xmlns="" val="4260934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CA138E3-C45B-436E-BE6D-9228DC847C6E}"/>
              </a:ext>
            </a:extLst>
          </p:cNvPr>
          <p:cNvSpPr>
            <a:spLocks noGrp="1"/>
          </p:cNvSpPr>
          <p:nvPr>
            <p:ph idx="1"/>
          </p:nvPr>
        </p:nvSpPr>
        <p:spPr>
          <a:xfrm>
            <a:off x="152400" y="152400"/>
            <a:ext cx="8534400" cy="6477000"/>
          </a:xfrm>
        </p:spPr>
        <p:txBody>
          <a:bodyPr/>
          <a:lstStyle/>
          <a:p>
            <a:r>
              <a:rPr lang="en-IN" dirty="0" smtClean="0"/>
              <a:t>Occurs about 8% of cirrhotic patients with ascites</a:t>
            </a:r>
          </a:p>
          <a:p>
            <a:r>
              <a:rPr lang="en-IN" dirty="0" smtClean="0"/>
              <a:t>The </a:t>
            </a:r>
            <a:r>
              <a:rPr lang="en-IN" dirty="0"/>
              <a:t>diagnosis is often based upon the presence of hepatic encephalitis, leucocytosis and renal impairment but confirmed with abdominal paracentesis. The most common organism found in ascitic fluid are E.coli, Staphylococcus aureus, Streptococcus viridians and Enterococcus species </a:t>
            </a:r>
            <a:r>
              <a:rPr lang="en-IN" dirty="0" smtClean="0"/>
              <a:t>.</a:t>
            </a:r>
          </a:p>
          <a:p>
            <a:r>
              <a:rPr lang="en-IN" dirty="0" smtClean="0"/>
              <a:t> </a:t>
            </a:r>
            <a:r>
              <a:rPr lang="en-IN" dirty="0"/>
              <a:t>SBP is </a:t>
            </a:r>
            <a:r>
              <a:rPr lang="en-IN" dirty="0" smtClean="0"/>
              <a:t>treated </a:t>
            </a:r>
            <a:r>
              <a:rPr lang="en-IN" dirty="0"/>
              <a:t>with </a:t>
            </a:r>
            <a:r>
              <a:rPr lang="en-IN" dirty="0" smtClean="0"/>
              <a:t>parenteral third </a:t>
            </a:r>
            <a:r>
              <a:rPr lang="en-IN" dirty="0"/>
              <a:t>generation </a:t>
            </a:r>
            <a:r>
              <a:rPr lang="en-IN" dirty="0" err="1" smtClean="0"/>
              <a:t>cephalosporins</a:t>
            </a:r>
            <a:r>
              <a:rPr lang="en-IN" dirty="0"/>
              <a:t>.</a:t>
            </a:r>
          </a:p>
        </p:txBody>
      </p:sp>
    </p:spTree>
    <p:extLst>
      <p:ext uri="{BB962C8B-B14F-4D97-AF65-F5344CB8AC3E}">
        <p14:creationId xmlns:p14="http://schemas.microsoft.com/office/powerpoint/2010/main" xmlns="" val="139147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9E5B9C2-5C87-4775-A06E-FC3F83E0D8E7}"/>
              </a:ext>
            </a:extLst>
          </p:cNvPr>
          <p:cNvSpPr>
            <a:spLocks noGrp="1"/>
          </p:cNvSpPr>
          <p:nvPr>
            <p:ph idx="1"/>
          </p:nvPr>
        </p:nvSpPr>
        <p:spPr>
          <a:xfrm>
            <a:off x="152400" y="228600"/>
            <a:ext cx="8534400" cy="6400800"/>
          </a:xfrm>
        </p:spPr>
        <p:txBody>
          <a:bodyPr>
            <a:normAutofit/>
          </a:bodyPr>
          <a:lstStyle/>
          <a:p>
            <a:pPr marL="0" indent="0">
              <a:buNone/>
            </a:pPr>
            <a:r>
              <a:rPr lang="en-IN" b="1" dirty="0"/>
              <a:t>D. Hepatic Hydrothorax:</a:t>
            </a:r>
          </a:p>
          <a:p>
            <a:r>
              <a:rPr lang="en-IN" dirty="0"/>
              <a:t>The development of pleural effusion in the absence of cardiac or pulmonary disease with severe cirrhosis and ascites occurs in 6-10% of patients.</a:t>
            </a:r>
          </a:p>
          <a:p>
            <a:r>
              <a:rPr lang="en-IN" dirty="0"/>
              <a:t>Hepatic hydrothorax is defined as the presence of pleural fluid greater than 500ml in a patient with cirrhosis . Ascitic fluid accumulation into pleural space is primarily believed to </a:t>
            </a:r>
            <a:r>
              <a:rPr lang="en-IN" dirty="0" smtClean="0"/>
              <a:t>occur </a:t>
            </a:r>
            <a:r>
              <a:rPr lang="en-IN" dirty="0"/>
              <a:t>by diffusion of peritoneal fluid through diaphragmatic defects or transdiaphragmatic lymphatics </a:t>
            </a:r>
            <a:r>
              <a:rPr lang="en-IN" dirty="0" smtClean="0"/>
              <a:t>.</a:t>
            </a:r>
          </a:p>
        </p:txBody>
      </p:sp>
    </p:spTree>
    <p:extLst>
      <p:ext uri="{BB962C8B-B14F-4D97-AF65-F5344CB8AC3E}">
        <p14:creationId xmlns:p14="http://schemas.microsoft.com/office/powerpoint/2010/main" xmlns="" val="188784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1609197-976E-488A-9002-9C13B1E6F72F}"/>
              </a:ext>
            </a:extLst>
          </p:cNvPr>
          <p:cNvSpPr>
            <a:spLocks noGrp="1"/>
          </p:cNvSpPr>
          <p:nvPr>
            <p:ph idx="1"/>
          </p:nvPr>
        </p:nvSpPr>
        <p:spPr>
          <a:xfrm>
            <a:off x="228600" y="0"/>
            <a:ext cx="8229600" cy="6705600"/>
          </a:xfrm>
        </p:spPr>
        <p:txBody>
          <a:bodyPr>
            <a:normAutofit fontScale="92500"/>
          </a:bodyPr>
          <a:lstStyle/>
          <a:p>
            <a:r>
              <a:rPr lang="en-IN" dirty="0"/>
              <a:t> As result patient develops severe </a:t>
            </a:r>
            <a:r>
              <a:rPr lang="en-IN" dirty="0" smtClean="0"/>
              <a:t>dyspnoea</a:t>
            </a:r>
            <a:r>
              <a:rPr lang="en-IN" dirty="0"/>
              <a:t>, dry cough, pleuritic chest pain, cardiac tamponade. </a:t>
            </a:r>
          </a:p>
          <a:p>
            <a:r>
              <a:rPr lang="en-IN" dirty="0"/>
              <a:t>Reversing ascites and preventing complications from hepatic hydrothorax are goals of management. The resolution and prevention of recurrence is accomplished by decreasing the pressure in abdominal cavity, adhering to a low salt diet and using therapeutic </a:t>
            </a:r>
            <a:r>
              <a:rPr lang="en-IN" dirty="0" err="1"/>
              <a:t>thoracocentesis</a:t>
            </a:r>
            <a:r>
              <a:rPr lang="en-IN" dirty="0"/>
              <a:t> .</a:t>
            </a:r>
          </a:p>
          <a:p>
            <a:r>
              <a:rPr lang="en-IN" dirty="0"/>
              <a:t> </a:t>
            </a:r>
            <a:r>
              <a:rPr lang="en-IN" dirty="0" err="1"/>
              <a:t>Pateints</a:t>
            </a:r>
            <a:r>
              <a:rPr lang="en-IN" dirty="0"/>
              <a:t> requiring </a:t>
            </a:r>
            <a:r>
              <a:rPr lang="en-IN" dirty="0" err="1"/>
              <a:t>thoracocentesis</a:t>
            </a:r>
            <a:r>
              <a:rPr lang="en-IN" dirty="0"/>
              <a:t> more than every 2-3 weeks may require TIPS to help decrease portal pressure and therefore improve sinusoidal drainage of lymph into thoracic </a:t>
            </a:r>
            <a:r>
              <a:rPr lang="en-IN" dirty="0" smtClean="0"/>
              <a:t>duct. </a:t>
            </a:r>
            <a:endParaRPr lang="en-IN" dirty="0"/>
          </a:p>
        </p:txBody>
      </p:sp>
    </p:spTree>
    <p:extLst>
      <p:ext uri="{BB962C8B-B14F-4D97-AF65-F5344CB8AC3E}">
        <p14:creationId xmlns:p14="http://schemas.microsoft.com/office/powerpoint/2010/main" xmlns="" val="252042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67CC54D-5DC5-4EEE-978E-D0081A991399}"/>
              </a:ext>
            </a:extLst>
          </p:cNvPr>
          <p:cNvSpPr>
            <a:spLocks noGrp="1"/>
          </p:cNvSpPr>
          <p:nvPr>
            <p:ph idx="1"/>
          </p:nvPr>
        </p:nvSpPr>
        <p:spPr>
          <a:xfrm>
            <a:off x="152400" y="76200"/>
            <a:ext cx="8534400" cy="6781800"/>
          </a:xfrm>
        </p:spPr>
        <p:txBody>
          <a:bodyPr>
            <a:normAutofit lnSpcReduction="10000"/>
          </a:bodyPr>
          <a:lstStyle/>
          <a:p>
            <a:pPr marL="0" indent="0">
              <a:buNone/>
            </a:pPr>
            <a:r>
              <a:rPr lang="en-IN" b="1" dirty="0"/>
              <a:t>E. Spontaneous bacterial </a:t>
            </a:r>
            <a:r>
              <a:rPr lang="en-IN" b="1" dirty="0" smtClean="0"/>
              <a:t>Empyema </a:t>
            </a:r>
            <a:r>
              <a:rPr lang="en-IN" b="1" dirty="0"/>
              <a:t>:</a:t>
            </a:r>
          </a:p>
          <a:p>
            <a:r>
              <a:rPr lang="en-IN" dirty="0"/>
              <a:t>Is defined as an infection of a pre existing </a:t>
            </a:r>
            <a:r>
              <a:rPr lang="en-IN" dirty="0" smtClean="0"/>
              <a:t>pleural </a:t>
            </a:r>
            <a:r>
              <a:rPr lang="en-IN" dirty="0"/>
              <a:t>effusion( hydrothorax) in a patient with cirrhosis . Patients with SBEM have a lower level of C3 and total protein. SBEM may occur in the absence of peritonitis  considering phagocytosis may be more severely impaired in </a:t>
            </a:r>
            <a:r>
              <a:rPr lang="en-IN" dirty="0" err="1"/>
              <a:t>pleutal</a:t>
            </a:r>
            <a:r>
              <a:rPr lang="en-IN" dirty="0"/>
              <a:t> cavity</a:t>
            </a:r>
          </a:p>
          <a:p>
            <a:pPr marL="0" indent="0">
              <a:buNone/>
            </a:pPr>
            <a:r>
              <a:rPr lang="en-IN" b="1" dirty="0" smtClean="0"/>
              <a:t>F. </a:t>
            </a:r>
            <a:r>
              <a:rPr lang="en-IN" b="1" dirty="0" err="1" smtClean="0"/>
              <a:t>Umblical</a:t>
            </a:r>
            <a:r>
              <a:rPr lang="en-IN" b="1" dirty="0" smtClean="0"/>
              <a:t> </a:t>
            </a:r>
            <a:r>
              <a:rPr lang="en-IN" b="1" dirty="0"/>
              <a:t>Hernia :</a:t>
            </a:r>
          </a:p>
          <a:p>
            <a:r>
              <a:rPr lang="en-IN" dirty="0"/>
              <a:t>occurs in 20% of patients secondary to the increased intra-abdominal pressure contributing to </a:t>
            </a:r>
            <a:r>
              <a:rPr lang="en-IN" dirty="0" err="1"/>
              <a:t>omentum</a:t>
            </a:r>
            <a:r>
              <a:rPr lang="en-IN" dirty="0"/>
              <a:t> rupture at the umbilicus . In patients with refractory ascites, elective surgery is best avoided because of the risk of </a:t>
            </a:r>
            <a:r>
              <a:rPr lang="en-IN" dirty="0" smtClean="0"/>
              <a:t>fluid leakage and infection.   </a:t>
            </a:r>
            <a:endParaRPr lang="en-IN" dirty="0"/>
          </a:p>
        </p:txBody>
      </p:sp>
    </p:spTree>
    <p:extLst>
      <p:ext uri="{BB962C8B-B14F-4D97-AF65-F5344CB8AC3E}">
        <p14:creationId xmlns:p14="http://schemas.microsoft.com/office/powerpoint/2010/main" xmlns="" val="957242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888DC75-6959-423A-BE79-9AE684749614}"/>
              </a:ext>
            </a:extLst>
          </p:cNvPr>
          <p:cNvSpPr>
            <a:spLocks noGrp="1"/>
          </p:cNvSpPr>
          <p:nvPr>
            <p:ph idx="1"/>
          </p:nvPr>
        </p:nvSpPr>
        <p:spPr>
          <a:xfrm>
            <a:off x="76200" y="228600"/>
            <a:ext cx="8610600" cy="6400800"/>
          </a:xfrm>
        </p:spPr>
        <p:txBody>
          <a:bodyPr>
            <a:normAutofit lnSpcReduction="10000"/>
          </a:bodyPr>
          <a:lstStyle/>
          <a:p>
            <a:pPr marL="0" indent="0">
              <a:buNone/>
            </a:pPr>
            <a:r>
              <a:rPr lang="en-IN" b="1" dirty="0" smtClean="0"/>
              <a:t>      MANAGEMENT OF REFRACTORY ASCITES </a:t>
            </a:r>
          </a:p>
          <a:p>
            <a:r>
              <a:rPr lang="en-IN" dirty="0" smtClean="0"/>
              <a:t>Refractory ascites is associated with multiple comorbidities characteristic of patients who have failed standard treatment of ascites . Multiple approaches have been developed to control portal hypertension thus decreasing ascites.</a:t>
            </a:r>
          </a:p>
          <a:p>
            <a:r>
              <a:rPr lang="en-IN" dirty="0" smtClean="0"/>
              <a:t>The survival rate of patients with refractory ascites is poor  and the quality of life of these patients has little or no improvement with only diuretic management. Currently accepted nonmedical treatment are large volume </a:t>
            </a:r>
            <a:r>
              <a:rPr lang="en-IN" dirty="0" err="1" smtClean="0"/>
              <a:t>paracentesis</a:t>
            </a:r>
            <a:r>
              <a:rPr lang="en-IN" dirty="0" smtClean="0"/>
              <a:t> , TIPS and liver transplantation.</a:t>
            </a:r>
            <a:endParaRPr lang="en-IN" dirty="0"/>
          </a:p>
        </p:txBody>
      </p:sp>
    </p:spTree>
    <p:extLst>
      <p:ext uri="{BB962C8B-B14F-4D97-AF65-F5344CB8AC3E}">
        <p14:creationId xmlns:p14="http://schemas.microsoft.com/office/powerpoint/2010/main" xmlns="" val="1955359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81888"/>
            <a:ext cx="8610600" cy="6699912"/>
          </a:xfrm>
        </p:spPr>
        <p:txBody>
          <a:bodyPr/>
          <a:lstStyle/>
          <a:p>
            <a:pPr marL="0" indent="0">
              <a:buNone/>
            </a:pPr>
            <a:r>
              <a:rPr lang="en-US" dirty="0"/>
              <a:t> </a:t>
            </a:r>
            <a:r>
              <a:rPr lang="en-US" dirty="0" smtClean="0"/>
              <a:t>                   </a:t>
            </a:r>
            <a:r>
              <a:rPr lang="en-US" b="1" dirty="0" smtClean="0"/>
              <a:t>ABDOMINAL PARACENTESIS </a:t>
            </a:r>
          </a:p>
          <a:p>
            <a:r>
              <a:rPr lang="en-US" dirty="0" err="1" smtClean="0"/>
              <a:t>Paracentesis</a:t>
            </a:r>
            <a:r>
              <a:rPr lang="en-US" dirty="0" smtClean="0"/>
              <a:t> is commonly the first therapeutic step in the setting of refractory ascites to achieve immediate relief of intra abdominal pressure . Paracentesis has  shown to decrease the length of hospital stay and the number of complications when compared to medical therapy alone.</a:t>
            </a:r>
          </a:p>
          <a:p>
            <a:r>
              <a:rPr lang="en-US" dirty="0" smtClean="0"/>
              <a:t>Patients presenting with ascites, volume greater than 10L  paracentesis is performed </a:t>
            </a:r>
            <a:r>
              <a:rPr lang="en-US" dirty="0" err="1" smtClean="0"/>
              <a:t>atleast</a:t>
            </a:r>
            <a:r>
              <a:rPr lang="en-US" dirty="0" smtClean="0"/>
              <a:t>  with 2 weeks of interim period .</a:t>
            </a:r>
          </a:p>
        </p:txBody>
      </p:sp>
    </p:spTree>
    <p:extLst>
      <p:ext uri="{BB962C8B-B14F-4D97-AF65-F5344CB8AC3E}">
        <p14:creationId xmlns:p14="http://schemas.microsoft.com/office/powerpoint/2010/main" xmlns="" val="1446438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normAutofit fontScale="92500"/>
          </a:bodyPr>
          <a:lstStyle/>
          <a:p>
            <a:r>
              <a:rPr lang="en-US" dirty="0" smtClean="0"/>
              <a:t>The indications for </a:t>
            </a:r>
            <a:r>
              <a:rPr lang="en-US" b="1" dirty="0" smtClean="0"/>
              <a:t>large volume </a:t>
            </a:r>
            <a:r>
              <a:rPr lang="en-US" b="1" dirty="0" err="1" smtClean="0"/>
              <a:t>paracentesis</a:t>
            </a:r>
            <a:r>
              <a:rPr lang="en-US" b="1" dirty="0" smtClean="0"/>
              <a:t> </a:t>
            </a:r>
            <a:r>
              <a:rPr lang="en-US" dirty="0" smtClean="0"/>
              <a:t>are </a:t>
            </a:r>
          </a:p>
          <a:p>
            <a:pPr marL="514350" indent="-514350">
              <a:buFont typeface="+mj-lt"/>
              <a:buAutoNum type="alphaLcParenR"/>
            </a:pPr>
            <a:r>
              <a:rPr lang="en-US" dirty="0" smtClean="0"/>
              <a:t>Respiratory distress </a:t>
            </a:r>
          </a:p>
          <a:p>
            <a:pPr marL="514350" indent="-514350">
              <a:buFont typeface="+mj-lt"/>
              <a:buAutoNum type="alphaLcParenR"/>
            </a:pPr>
            <a:r>
              <a:rPr lang="en-US" dirty="0" err="1" smtClean="0"/>
              <a:t>Umblical</a:t>
            </a:r>
            <a:r>
              <a:rPr lang="en-US" dirty="0" smtClean="0"/>
              <a:t> hernia </a:t>
            </a:r>
          </a:p>
          <a:p>
            <a:pPr marL="514350" indent="-514350">
              <a:buFont typeface="+mj-lt"/>
              <a:buAutoNum type="alphaLcParenR"/>
            </a:pPr>
            <a:r>
              <a:rPr lang="en-US" dirty="0" smtClean="0"/>
              <a:t>Poor response to medical therapy </a:t>
            </a:r>
          </a:p>
          <a:p>
            <a:r>
              <a:rPr lang="en-US" dirty="0" smtClean="0"/>
              <a:t>About 20% of patients following large volume paracentesis over 4-6L are associated with </a:t>
            </a:r>
            <a:r>
              <a:rPr lang="en-US" dirty="0" err="1" smtClean="0"/>
              <a:t>postparacentesis</a:t>
            </a:r>
            <a:r>
              <a:rPr lang="en-US" dirty="0" smtClean="0"/>
              <a:t> circulatory dysfunction when not followed by volume expansion.</a:t>
            </a:r>
          </a:p>
          <a:p>
            <a:r>
              <a:rPr lang="en-US" dirty="0" smtClean="0"/>
              <a:t>Circulatory dysfunction involves worsening of </a:t>
            </a:r>
            <a:r>
              <a:rPr lang="en-US" dirty="0" err="1" smtClean="0"/>
              <a:t>hyponatremia</a:t>
            </a:r>
            <a:r>
              <a:rPr lang="en-US" dirty="0" smtClean="0"/>
              <a:t> and </a:t>
            </a:r>
            <a:r>
              <a:rPr lang="en-US" dirty="0" err="1" smtClean="0"/>
              <a:t>hyovolaemia</a:t>
            </a:r>
            <a:r>
              <a:rPr lang="en-US" dirty="0" smtClean="0"/>
              <a:t>. The decrease in vascular resistance after large volume paracentesis triggers the SNS and RAAS, increasing the risk of renal failure, worsening of hyponatremia and decreasing </a:t>
            </a:r>
            <a:endParaRPr lang="en-US" dirty="0"/>
          </a:p>
        </p:txBody>
      </p:sp>
    </p:spTree>
    <p:extLst>
      <p:ext uri="{BB962C8B-B14F-4D97-AF65-F5344CB8AC3E}">
        <p14:creationId xmlns:p14="http://schemas.microsoft.com/office/powerpoint/2010/main" xmlns="" val="166263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839200" cy="6553200"/>
          </a:xfrm>
        </p:spPr>
        <p:txBody>
          <a:bodyPr/>
          <a:lstStyle/>
          <a:p>
            <a:pPr marL="0" indent="0">
              <a:buNone/>
            </a:pPr>
            <a:r>
              <a:rPr lang="en-US" dirty="0"/>
              <a:t>s</a:t>
            </a:r>
            <a:r>
              <a:rPr lang="en-US" dirty="0" smtClean="0"/>
              <a:t>urvival. Therefore, intravenous infusion of albumin is given to prevent renal perfusion impairment causing blood volume expansion.</a:t>
            </a:r>
          </a:p>
          <a:p>
            <a:r>
              <a:rPr lang="en-US" dirty="0" smtClean="0"/>
              <a:t>The main contraindications to </a:t>
            </a:r>
            <a:r>
              <a:rPr lang="en-US" dirty="0" err="1" smtClean="0"/>
              <a:t>paracentesis</a:t>
            </a:r>
            <a:r>
              <a:rPr lang="en-US" dirty="0" smtClean="0"/>
              <a:t> are fibrinolysis and DIC .</a:t>
            </a:r>
          </a:p>
          <a:p>
            <a:r>
              <a:rPr lang="en-US" dirty="0" smtClean="0"/>
              <a:t>Complications associated with paracentesis include abdominal wall </a:t>
            </a:r>
            <a:r>
              <a:rPr lang="en-US" dirty="0" err="1" smtClean="0"/>
              <a:t>heamatoma</a:t>
            </a:r>
            <a:r>
              <a:rPr lang="en-US" dirty="0" smtClean="0"/>
              <a:t> , </a:t>
            </a:r>
            <a:r>
              <a:rPr lang="en-US" dirty="0" err="1" smtClean="0"/>
              <a:t>hemoperitoneum</a:t>
            </a:r>
            <a:r>
              <a:rPr lang="en-US" dirty="0" smtClean="0"/>
              <a:t>, infection and leakage of </a:t>
            </a:r>
            <a:r>
              <a:rPr lang="en-US" dirty="0" err="1" smtClean="0"/>
              <a:t>ascitic</a:t>
            </a:r>
            <a:r>
              <a:rPr lang="en-US" dirty="0" smtClean="0"/>
              <a:t> fluid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355400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610600" cy="6553200"/>
          </a:xfrm>
        </p:spPr>
        <p:txBody>
          <a:bodyPr>
            <a:normAutofit fontScale="92500" lnSpcReduction="10000"/>
          </a:bodyPr>
          <a:lstStyle/>
          <a:p>
            <a:pPr marL="0" indent="0">
              <a:buNone/>
            </a:pPr>
            <a:r>
              <a:rPr lang="en-US" dirty="0" smtClean="0"/>
              <a:t>Mechanism of ascites formation :</a:t>
            </a:r>
          </a:p>
          <a:p>
            <a:r>
              <a:rPr lang="en-US" dirty="0" smtClean="0"/>
              <a:t>In cirrhosis, the source of ascites is mainly the hepatic sinusoids . </a:t>
            </a:r>
            <a:r>
              <a:rPr lang="en-US" dirty="0"/>
              <a:t>S</a:t>
            </a:r>
            <a:r>
              <a:rPr lang="en-US" dirty="0" smtClean="0"/>
              <a:t>inusoidal hypertension is the initial mechanism that determines leakage if ascites into the peritoneal space . Sinusoidal hypertension results mainly from hepatic venous outflow block secondary to regenerative nodules and fibrosis.</a:t>
            </a:r>
          </a:p>
          <a:p>
            <a:endParaRPr lang="en-US" dirty="0" smtClean="0"/>
          </a:p>
          <a:p>
            <a:r>
              <a:rPr lang="en-US" dirty="0" smtClean="0"/>
              <a:t>The other essential factor in pathogenesis of cirrhotic ascites is sodium and water retention, resulting mainly from splanchnic and systemic vasodilatation, which allows for the replenishment of the intravascular volume and maintenance of ascites formation. </a:t>
            </a:r>
            <a:endParaRPr lang="en-US" dirty="0"/>
          </a:p>
        </p:txBody>
      </p:sp>
    </p:spTree>
    <p:extLst>
      <p:ext uri="{BB962C8B-B14F-4D97-AF65-F5344CB8AC3E}">
        <p14:creationId xmlns:p14="http://schemas.microsoft.com/office/powerpoint/2010/main" xmlns="" val="733013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553200"/>
          </a:xfrm>
        </p:spPr>
        <p:txBody>
          <a:bodyPr>
            <a:normAutofit fontScale="92500" lnSpcReduction="10000"/>
          </a:bodyPr>
          <a:lstStyle/>
          <a:p>
            <a:pPr marL="0" indent="0">
              <a:buNone/>
            </a:pPr>
            <a:r>
              <a:rPr lang="en-US" dirty="0" smtClean="0"/>
              <a:t>  </a:t>
            </a:r>
            <a:r>
              <a:rPr lang="en-US" b="1" dirty="0" smtClean="0"/>
              <a:t>TRANSJUGULAR INTRAHEPATIC PORTOSYTEMIC </a:t>
            </a:r>
          </a:p>
          <a:p>
            <a:pPr marL="0" indent="0">
              <a:buNone/>
            </a:pPr>
            <a:r>
              <a:rPr lang="en-US" b="1" dirty="0"/>
              <a:t> </a:t>
            </a:r>
            <a:r>
              <a:rPr lang="en-US" b="1" dirty="0" smtClean="0"/>
              <a:t>                                     SHUNTS (TIPS)</a:t>
            </a:r>
          </a:p>
          <a:p>
            <a:r>
              <a:rPr lang="en-US" dirty="0" smtClean="0"/>
              <a:t>TIPS is a non invasive method used to treat refractory ascites.</a:t>
            </a:r>
          </a:p>
          <a:p>
            <a:r>
              <a:rPr lang="en-US" dirty="0" smtClean="0"/>
              <a:t>TIPS decreases </a:t>
            </a:r>
            <a:r>
              <a:rPr lang="en-US" dirty="0" err="1" smtClean="0"/>
              <a:t>portosystemic</a:t>
            </a:r>
            <a:r>
              <a:rPr lang="en-US" dirty="0" smtClean="0"/>
              <a:t> pressure by creating a shunt between the </a:t>
            </a:r>
            <a:r>
              <a:rPr lang="en-US" dirty="0" err="1" smtClean="0"/>
              <a:t>heaptic</a:t>
            </a:r>
            <a:r>
              <a:rPr lang="en-US" dirty="0" smtClean="0"/>
              <a:t> vein and the portal vein, relieving intra abdominal pressure and improving renal function . Consequently RAAS activity decreases, improving urinary sodium excretion . </a:t>
            </a:r>
          </a:p>
          <a:p>
            <a:r>
              <a:rPr lang="en-US" dirty="0" smtClean="0"/>
              <a:t>TIPS is usually indicated in patients with refractory ascites </a:t>
            </a:r>
            <a:r>
              <a:rPr lang="en-US" u="sng" dirty="0" smtClean="0"/>
              <a:t>who require repeated paracentesis more than three times a month</a:t>
            </a:r>
            <a:r>
              <a:rPr lang="en-US" dirty="0" smtClean="0"/>
              <a:t>, presence of </a:t>
            </a:r>
            <a:r>
              <a:rPr lang="en-US" u="sng" dirty="0" err="1" smtClean="0"/>
              <a:t>loculated</a:t>
            </a:r>
            <a:r>
              <a:rPr lang="en-US" u="sng" dirty="0" smtClean="0"/>
              <a:t> ascites</a:t>
            </a:r>
            <a:r>
              <a:rPr lang="en-US" dirty="0" smtClean="0"/>
              <a:t> or have </a:t>
            </a:r>
            <a:r>
              <a:rPr lang="en-US" u="sng" dirty="0" smtClean="0"/>
              <a:t>multiple abdominal adhesions .                                       </a:t>
            </a:r>
            <a:endParaRPr lang="en-US" u="sng" dirty="0"/>
          </a:p>
        </p:txBody>
      </p:sp>
    </p:spTree>
    <p:extLst>
      <p:ext uri="{BB962C8B-B14F-4D97-AF65-F5344CB8AC3E}">
        <p14:creationId xmlns:p14="http://schemas.microsoft.com/office/powerpoint/2010/main" xmlns="" val="3536363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228600" y="228600"/>
            <a:ext cx="8229600" cy="6400800"/>
          </a:xfrm>
        </p:spPr>
        <p:txBody>
          <a:bodyPr>
            <a:normAutofit fontScale="77500" lnSpcReduction="20000"/>
          </a:bodyPr>
          <a:lstStyle/>
          <a:p>
            <a:r>
              <a:rPr lang="en-US" dirty="0"/>
              <a:t>Two types of </a:t>
            </a:r>
            <a:r>
              <a:rPr lang="en-US" dirty="0" smtClean="0"/>
              <a:t>stent can </a:t>
            </a:r>
            <a:r>
              <a:rPr lang="en-US" dirty="0" err="1" smtClean="0"/>
              <a:t>beused</a:t>
            </a:r>
            <a:r>
              <a:rPr lang="en-US" dirty="0" smtClean="0"/>
              <a:t> </a:t>
            </a:r>
            <a:r>
              <a:rPr lang="en-US" dirty="0"/>
              <a:t>for TIPS: </a:t>
            </a:r>
            <a:endParaRPr lang="en-US" dirty="0" smtClean="0"/>
          </a:p>
          <a:p>
            <a:pPr marL="514350" indent="-514350">
              <a:buAutoNum type="arabicParenR"/>
            </a:pPr>
            <a:r>
              <a:rPr lang="en-US" dirty="0" smtClean="0"/>
              <a:t>Bare</a:t>
            </a:r>
          </a:p>
          <a:p>
            <a:pPr marL="514350" indent="-514350">
              <a:buAutoNum type="arabicParenR"/>
            </a:pPr>
            <a:r>
              <a:rPr lang="en-US" dirty="0" smtClean="0"/>
              <a:t>covered</a:t>
            </a:r>
            <a:r>
              <a:rPr lang="en-US" dirty="0"/>
              <a:t>. </a:t>
            </a:r>
            <a:endParaRPr lang="en-US" dirty="0" smtClean="0"/>
          </a:p>
          <a:p>
            <a:endParaRPr lang="en-US" dirty="0"/>
          </a:p>
          <a:p>
            <a:r>
              <a:rPr lang="en-US" b="1" dirty="0" smtClean="0"/>
              <a:t>Bare </a:t>
            </a:r>
            <a:r>
              <a:rPr lang="en-US" b="1" dirty="0"/>
              <a:t>stents </a:t>
            </a:r>
            <a:r>
              <a:rPr lang="en-US" dirty="0"/>
              <a:t>are associated with a high rate of dysfunction of shunts. Stenosis or obstruction of bare stents occurs in 70% of cases within 1 </a:t>
            </a:r>
            <a:r>
              <a:rPr lang="en-US" dirty="0" smtClean="0"/>
              <a:t>year</a:t>
            </a:r>
            <a:r>
              <a:rPr lang="en-US" sz="2500" dirty="0" smtClean="0"/>
              <a:t>.</a:t>
            </a:r>
            <a:r>
              <a:rPr lang="en-US" sz="2200" dirty="0" smtClean="0"/>
              <a:t>1</a:t>
            </a:r>
          </a:p>
          <a:p>
            <a:r>
              <a:rPr lang="en-US" b="1" dirty="0"/>
              <a:t>C</a:t>
            </a:r>
            <a:r>
              <a:rPr lang="en-US" b="1" dirty="0" smtClean="0"/>
              <a:t>overed </a:t>
            </a:r>
            <a:r>
              <a:rPr lang="en-US" b="1" dirty="0"/>
              <a:t>stents</a:t>
            </a:r>
            <a:r>
              <a:rPr lang="en-US" dirty="0"/>
              <a:t>, including polytetrafluoroethylene (PTFE)-covered stents, have a lower frequency of dysfunction </a:t>
            </a:r>
            <a:r>
              <a:rPr lang="en-US" dirty="0" smtClean="0"/>
              <a:t>than bare stents.</a:t>
            </a:r>
            <a:r>
              <a:rPr lang="en-US" sz="2200" dirty="0" smtClean="0"/>
              <a:t>2</a:t>
            </a:r>
          </a:p>
          <a:p>
            <a:endParaRPr lang="en-US" dirty="0"/>
          </a:p>
          <a:p>
            <a:r>
              <a:rPr lang="en-US" dirty="0"/>
              <a:t>The use of covered stents for TIPS in patients with refractory ascites increases the survival </a:t>
            </a:r>
            <a:r>
              <a:rPr lang="en-US" dirty="0" smtClean="0"/>
              <a:t>rate.</a:t>
            </a:r>
            <a:r>
              <a:rPr lang="en-US" sz="2200" dirty="0" smtClean="0"/>
              <a:t>3</a:t>
            </a:r>
          </a:p>
          <a:p>
            <a:endParaRPr lang="en-US" dirty="0"/>
          </a:p>
          <a:p>
            <a:endParaRPr lang="en-US" dirty="0" smtClean="0"/>
          </a:p>
          <a:p>
            <a:pPr marL="0" indent="0">
              <a:buNone/>
            </a:pPr>
            <a:r>
              <a:rPr lang="en-US" sz="1600" dirty="0"/>
              <a:t>1. </a:t>
            </a:r>
            <a:r>
              <a:rPr lang="en-US" sz="1600" dirty="0" err="1"/>
              <a:t>Sanyal</a:t>
            </a:r>
            <a:r>
              <a:rPr lang="en-US" sz="1600" dirty="0"/>
              <a:t> AJ, </a:t>
            </a:r>
            <a:r>
              <a:rPr lang="en-US" sz="1600" dirty="0" err="1"/>
              <a:t>Genning</a:t>
            </a:r>
            <a:r>
              <a:rPr lang="en-US" sz="1600" dirty="0"/>
              <a:t> C, Reddy KR, et al. The North American study for the treatment of refractory ascites. Gastroenterology 2003; 124: </a:t>
            </a:r>
            <a:r>
              <a:rPr lang="en-US" sz="1600" dirty="0" smtClean="0"/>
              <a:t>634–641</a:t>
            </a:r>
            <a:endParaRPr lang="en-US" sz="1600" dirty="0"/>
          </a:p>
          <a:p>
            <a:pPr marL="0" indent="0">
              <a:buNone/>
            </a:pPr>
            <a:r>
              <a:rPr lang="en-US" sz="1600" dirty="0" smtClean="0"/>
              <a:t>2.Bureau </a:t>
            </a:r>
            <a:r>
              <a:rPr lang="en-US" sz="1600" dirty="0"/>
              <a:t>C, </a:t>
            </a:r>
            <a:r>
              <a:rPr lang="en-US" sz="1600" dirty="0" err="1"/>
              <a:t>Thabut</a:t>
            </a:r>
            <a:r>
              <a:rPr lang="en-US" sz="1600" dirty="0"/>
              <a:t> D, </a:t>
            </a:r>
            <a:r>
              <a:rPr lang="en-US" sz="1600" dirty="0" err="1"/>
              <a:t>Oberti</a:t>
            </a:r>
            <a:r>
              <a:rPr lang="en-US" sz="1600" dirty="0"/>
              <a:t> F, et al. </a:t>
            </a:r>
            <a:r>
              <a:rPr lang="en-US" sz="1600" dirty="0" err="1"/>
              <a:t>Transjugular</a:t>
            </a:r>
            <a:r>
              <a:rPr lang="en-US" sz="1600" dirty="0"/>
              <a:t> Intrahepatic Portosystemic Shunts With Covered Stents Increase Transplant-Free Survival of Patients With Cirrhosis and Recurrent Ascites. Gastroenterology 2017; 152: </a:t>
            </a:r>
            <a:r>
              <a:rPr lang="en-US" sz="1600" dirty="0" smtClean="0"/>
              <a:t>157–163</a:t>
            </a:r>
          </a:p>
          <a:p>
            <a:pPr marL="0" indent="0">
              <a:buNone/>
            </a:pPr>
            <a:r>
              <a:rPr lang="en-US" sz="1600" dirty="0" smtClean="0"/>
              <a:t>3.Gaba </a:t>
            </a:r>
            <a:r>
              <a:rPr lang="en-US" sz="1600" dirty="0"/>
              <a:t>RC, </a:t>
            </a:r>
            <a:r>
              <a:rPr lang="en-US" sz="1600" dirty="0" err="1"/>
              <a:t>Parvinian</a:t>
            </a:r>
            <a:r>
              <a:rPr lang="en-US" sz="1600" dirty="0"/>
              <a:t> A, </a:t>
            </a:r>
            <a:r>
              <a:rPr lang="en-US" sz="1600" dirty="0" err="1"/>
              <a:t>Casadaban</a:t>
            </a:r>
            <a:r>
              <a:rPr lang="en-US" sz="1600" dirty="0"/>
              <a:t> LC, et al. Survival benefit of TIPS versus serial paracentesis in patients with refractory ascites: a single institution case-control propensity score analysis. </a:t>
            </a:r>
            <a:r>
              <a:rPr lang="en-US" sz="1600" dirty="0" err="1"/>
              <a:t>Clin</a:t>
            </a:r>
            <a:r>
              <a:rPr lang="en-US" sz="1600" dirty="0"/>
              <a:t> </a:t>
            </a:r>
            <a:r>
              <a:rPr lang="en-US" sz="1600" dirty="0" err="1"/>
              <a:t>Radiol</a:t>
            </a:r>
            <a:r>
              <a:rPr lang="en-US" sz="1600" dirty="0"/>
              <a:t> 2015; 70:e51–e57. </a:t>
            </a:r>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xmlns="" val="89147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334000"/>
          </a:xfrm>
        </p:spPr>
        <p:txBody>
          <a:bodyPr>
            <a:normAutofit fontScale="85000" lnSpcReduction="20000"/>
          </a:bodyPr>
          <a:lstStyle/>
          <a:p>
            <a:r>
              <a:rPr lang="en-US" dirty="0"/>
              <a:t>The volume of blood shunted through the liver is related to </a:t>
            </a:r>
            <a:r>
              <a:rPr lang="en-US" dirty="0" err="1"/>
              <a:t>postTIPS</a:t>
            </a:r>
            <a:r>
              <a:rPr lang="en-US" dirty="0"/>
              <a:t> </a:t>
            </a:r>
            <a:r>
              <a:rPr lang="en-US" dirty="0" smtClean="0"/>
              <a:t>HE</a:t>
            </a:r>
            <a:r>
              <a:rPr lang="en-US" sz="1600" dirty="0" smtClean="0"/>
              <a:t> ,</a:t>
            </a:r>
            <a:r>
              <a:rPr lang="en-US" dirty="0"/>
              <a:t>S</a:t>
            </a:r>
            <a:r>
              <a:rPr lang="en-US" dirty="0" smtClean="0"/>
              <a:t>o the </a:t>
            </a:r>
            <a:r>
              <a:rPr lang="en-US" dirty="0"/>
              <a:t>stent diameter is </a:t>
            </a:r>
            <a:r>
              <a:rPr lang="en-US" dirty="0" smtClean="0"/>
              <a:t>important.</a:t>
            </a:r>
            <a:r>
              <a:rPr lang="en-US" sz="1600" dirty="0" smtClean="0"/>
              <a:t>4</a:t>
            </a:r>
          </a:p>
          <a:p>
            <a:r>
              <a:rPr lang="en-US" dirty="0" smtClean="0"/>
              <a:t>A </a:t>
            </a:r>
            <a:r>
              <a:rPr lang="en-US" dirty="0"/>
              <a:t>10-mm PTFE stent is more effective in controlling refractory ascites than an 8-mm stent, and it does not increase the incidence of </a:t>
            </a:r>
            <a:r>
              <a:rPr lang="en-US" dirty="0" smtClean="0"/>
              <a:t>HE.</a:t>
            </a:r>
            <a:r>
              <a:rPr lang="en-US" sz="1600" dirty="0" smtClean="0"/>
              <a:t>5</a:t>
            </a:r>
            <a:r>
              <a:rPr lang="en-US" dirty="0" smtClean="0"/>
              <a:t> </a:t>
            </a:r>
          </a:p>
          <a:p>
            <a:endParaRPr lang="en-US" dirty="0" smtClean="0"/>
          </a:p>
          <a:p>
            <a:endParaRPr lang="en-US" sz="2800" dirty="0"/>
          </a:p>
          <a:p>
            <a:endParaRPr lang="en-US" dirty="0" smtClean="0"/>
          </a:p>
          <a:p>
            <a:endParaRPr lang="en-US" dirty="0"/>
          </a:p>
          <a:p>
            <a:endParaRPr lang="en-US" dirty="0" smtClean="0"/>
          </a:p>
          <a:p>
            <a:endParaRPr lang="en-US" dirty="0"/>
          </a:p>
          <a:p>
            <a:pPr marL="0" indent="0">
              <a:buNone/>
            </a:pPr>
            <a:r>
              <a:rPr lang="en-US" sz="1400" dirty="0" smtClean="0"/>
              <a:t>4.Sarfeh </a:t>
            </a:r>
            <a:r>
              <a:rPr lang="en-US" sz="1400" dirty="0"/>
              <a:t>IJ and </a:t>
            </a:r>
            <a:r>
              <a:rPr lang="en-US" sz="1400" dirty="0" err="1"/>
              <a:t>Rypins</a:t>
            </a:r>
            <a:r>
              <a:rPr lang="en-US" sz="1400" dirty="0"/>
              <a:t> EB. Partial versus total </a:t>
            </a:r>
            <a:r>
              <a:rPr lang="en-US" sz="1400" dirty="0" err="1"/>
              <a:t>portacaval</a:t>
            </a:r>
            <a:r>
              <a:rPr lang="en-US" sz="1400" dirty="0"/>
              <a:t> shunt in alcoholic cirrhosis. Results of a prospective, randomized clinical trial. Ann </a:t>
            </a:r>
            <a:r>
              <a:rPr lang="en-US" sz="1400" dirty="0" err="1"/>
              <a:t>Surg</a:t>
            </a:r>
            <a:r>
              <a:rPr lang="en-US" sz="1400" dirty="0"/>
              <a:t> 1994; 219: </a:t>
            </a:r>
            <a:r>
              <a:rPr lang="en-US" sz="1400" dirty="0" smtClean="0"/>
              <a:t>353–361</a:t>
            </a:r>
          </a:p>
          <a:p>
            <a:pPr marL="0" indent="0">
              <a:buNone/>
            </a:pPr>
            <a:r>
              <a:rPr lang="en-US" sz="1400" dirty="0"/>
              <a:t>5. </a:t>
            </a:r>
            <a:r>
              <a:rPr lang="en-US" sz="1400" dirty="0" err="1"/>
              <a:t>Miraglia</a:t>
            </a:r>
            <a:r>
              <a:rPr lang="en-US" sz="1400" dirty="0"/>
              <a:t> R, </a:t>
            </a:r>
            <a:r>
              <a:rPr lang="en-US" sz="1400" dirty="0" err="1"/>
              <a:t>Maruzzelli</a:t>
            </a:r>
            <a:r>
              <a:rPr lang="en-US" sz="1400" dirty="0"/>
              <a:t> L, </a:t>
            </a:r>
            <a:r>
              <a:rPr lang="en-US" sz="1400" dirty="0" err="1"/>
              <a:t>Tuzzolino</a:t>
            </a:r>
            <a:r>
              <a:rPr lang="en-US" sz="1400" dirty="0"/>
              <a:t> F, et al. </a:t>
            </a:r>
            <a:r>
              <a:rPr lang="en-US" sz="1400" dirty="0" err="1"/>
              <a:t>Transjugular</a:t>
            </a:r>
            <a:r>
              <a:rPr lang="en-US" sz="1400" dirty="0"/>
              <a:t> intrahepatic portosystemic shunts in patients with cirrhosis with refractory ascites: comparison of clinical outcomes by using 8- and 10-mm PTFE-covered stents. Radiology 2017; 284: 281–288.</a:t>
            </a:r>
          </a:p>
        </p:txBody>
      </p:sp>
    </p:spTree>
    <p:extLst>
      <p:ext uri="{BB962C8B-B14F-4D97-AF65-F5344CB8AC3E}">
        <p14:creationId xmlns:p14="http://schemas.microsoft.com/office/powerpoint/2010/main" xmlns="" val="1795348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477000"/>
          </a:xfrm>
        </p:spPr>
        <p:txBody>
          <a:bodyPr>
            <a:normAutofit fontScale="70000" lnSpcReduction="20000"/>
          </a:bodyPr>
          <a:lstStyle/>
          <a:p>
            <a:r>
              <a:rPr lang="en-US" dirty="0" smtClean="0"/>
              <a:t>The </a:t>
            </a:r>
            <a:r>
              <a:rPr lang="en-US" b="1" dirty="0" smtClean="0"/>
              <a:t>contraindications</a:t>
            </a:r>
            <a:r>
              <a:rPr lang="en-US" dirty="0" smtClean="0"/>
              <a:t> for TIPS include </a:t>
            </a:r>
          </a:p>
          <a:p>
            <a:pPr marL="514350" indent="-514350">
              <a:buFont typeface="+mj-lt"/>
              <a:buAutoNum type="alphaLcParenR"/>
            </a:pPr>
            <a:r>
              <a:rPr lang="en-US" dirty="0" smtClean="0"/>
              <a:t>Portal vein thrombosis </a:t>
            </a:r>
          </a:p>
          <a:p>
            <a:pPr marL="514350" indent="-514350">
              <a:buFont typeface="+mj-lt"/>
              <a:buAutoNum type="alphaLcParenR"/>
            </a:pPr>
            <a:r>
              <a:rPr lang="en-US" dirty="0" smtClean="0"/>
              <a:t>Hepatic encephalopathy </a:t>
            </a:r>
          </a:p>
          <a:p>
            <a:pPr marL="514350" indent="-514350">
              <a:buFont typeface="+mj-lt"/>
              <a:buAutoNum type="alphaLcParenR"/>
            </a:pPr>
            <a:r>
              <a:rPr lang="en-US" dirty="0" smtClean="0"/>
              <a:t>An INR greater than 2</a:t>
            </a:r>
          </a:p>
          <a:p>
            <a:pPr marL="514350" indent="-514350">
              <a:buFont typeface="+mj-lt"/>
              <a:buAutoNum type="alphaLcParenR"/>
            </a:pPr>
            <a:r>
              <a:rPr lang="en-US" dirty="0" smtClean="0"/>
              <a:t>Presence of SBP </a:t>
            </a:r>
          </a:p>
          <a:p>
            <a:pPr marL="514350" indent="-514350">
              <a:buFont typeface="+mj-lt"/>
              <a:buAutoNum type="alphaLcParenR"/>
            </a:pPr>
            <a:r>
              <a:rPr lang="en-US" dirty="0" smtClean="0"/>
              <a:t>Age older than 60years </a:t>
            </a:r>
          </a:p>
          <a:p>
            <a:pPr marL="514350" indent="-514350">
              <a:buFont typeface="+mj-lt"/>
              <a:buAutoNum type="alphaLcParenR"/>
            </a:pPr>
            <a:r>
              <a:rPr lang="en-US" dirty="0" smtClean="0"/>
              <a:t>Ejection fraction less than 55%</a:t>
            </a:r>
          </a:p>
          <a:p>
            <a:pPr marL="514350" indent="-514350">
              <a:buFont typeface="+mj-lt"/>
              <a:buAutoNum type="alphaLcParenR"/>
            </a:pPr>
            <a:r>
              <a:rPr lang="en-US" dirty="0" smtClean="0"/>
              <a:t>Child – Pugh score &gt;12</a:t>
            </a:r>
          </a:p>
          <a:p>
            <a:pPr marL="514350" indent="-514350">
              <a:buFont typeface="+mj-lt"/>
              <a:buAutoNum type="alphaLcParenR"/>
            </a:pPr>
            <a:endParaRPr lang="en-US" dirty="0" smtClean="0"/>
          </a:p>
          <a:p>
            <a:r>
              <a:rPr lang="en-US" dirty="0" smtClean="0"/>
              <a:t>The </a:t>
            </a:r>
            <a:r>
              <a:rPr lang="en-US" b="1" dirty="0" smtClean="0"/>
              <a:t>complications</a:t>
            </a:r>
            <a:r>
              <a:rPr lang="en-US" dirty="0" smtClean="0"/>
              <a:t> involving TIPS include </a:t>
            </a:r>
          </a:p>
          <a:p>
            <a:pPr>
              <a:buFont typeface="Courier New" panose="02070309020205020404" pitchFamily="49" charset="0"/>
              <a:buChar char="o"/>
            </a:pPr>
            <a:r>
              <a:rPr lang="en-US" dirty="0"/>
              <a:t>I</a:t>
            </a:r>
            <a:r>
              <a:rPr lang="en-US" dirty="0" smtClean="0"/>
              <a:t>ntra abdominal bleeding, </a:t>
            </a:r>
          </a:p>
          <a:p>
            <a:pPr>
              <a:buFont typeface="Courier New" panose="02070309020205020404" pitchFamily="49" charset="0"/>
              <a:buChar char="o"/>
            </a:pPr>
            <a:r>
              <a:rPr lang="en-US" dirty="0" smtClean="0"/>
              <a:t>hepatic encephalopathy(30%), </a:t>
            </a:r>
          </a:p>
          <a:p>
            <a:pPr>
              <a:buFont typeface="Courier New" panose="02070309020205020404" pitchFamily="49" charset="0"/>
              <a:buChar char="o"/>
            </a:pPr>
            <a:r>
              <a:rPr lang="en-US" dirty="0" smtClean="0"/>
              <a:t>DIC, </a:t>
            </a:r>
          </a:p>
          <a:p>
            <a:pPr>
              <a:buFont typeface="Courier New" panose="02070309020205020404" pitchFamily="49" charset="0"/>
              <a:buChar char="o"/>
            </a:pPr>
            <a:r>
              <a:rPr lang="en-US" dirty="0" err="1" smtClean="0"/>
              <a:t>Ascitic</a:t>
            </a:r>
            <a:r>
              <a:rPr lang="en-US" dirty="0" smtClean="0"/>
              <a:t> leak ,</a:t>
            </a:r>
          </a:p>
          <a:p>
            <a:pPr>
              <a:buFont typeface="Courier New" panose="02070309020205020404" pitchFamily="49" charset="0"/>
              <a:buChar char="o"/>
            </a:pPr>
            <a:r>
              <a:rPr lang="en-US" dirty="0" smtClean="0"/>
              <a:t>pulmonary edema,  </a:t>
            </a:r>
          </a:p>
          <a:p>
            <a:pPr>
              <a:buFont typeface="Courier New" panose="02070309020205020404" pitchFamily="49" charset="0"/>
              <a:buChar char="o"/>
            </a:pPr>
            <a:r>
              <a:rPr lang="en-US" dirty="0" smtClean="0"/>
              <a:t>increase in liver enzymes secondary to decreased blood flow to hepatocytes</a:t>
            </a:r>
          </a:p>
          <a:p>
            <a:pPr>
              <a:buFont typeface="Courier New" panose="02070309020205020404" pitchFamily="49" charset="0"/>
              <a:buChar char="o"/>
            </a:pPr>
            <a:r>
              <a:rPr lang="en-US" dirty="0" smtClean="0"/>
              <a:t>shunt stenosis(40%)</a:t>
            </a:r>
            <a:endParaRPr lang="en-US" dirty="0"/>
          </a:p>
        </p:txBody>
      </p:sp>
    </p:spTree>
    <p:extLst>
      <p:ext uri="{BB962C8B-B14F-4D97-AF65-F5344CB8AC3E}">
        <p14:creationId xmlns:p14="http://schemas.microsoft.com/office/powerpoint/2010/main" xmlns="" val="2946196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191070"/>
            <a:ext cx="8610600" cy="6438330"/>
          </a:xfrm>
        </p:spPr>
        <p:txBody>
          <a:bodyPr/>
          <a:lstStyle/>
          <a:p>
            <a:r>
              <a:rPr lang="en-US" dirty="0" smtClean="0"/>
              <a:t>The high incidence of hepatic encephalopathy and shunt dysfunction after  TIPS is the main </a:t>
            </a:r>
            <a:r>
              <a:rPr lang="en-US" dirty="0" err="1" smtClean="0"/>
              <a:t>disadvantange</a:t>
            </a:r>
            <a:r>
              <a:rPr lang="en-US" dirty="0" smtClean="0"/>
              <a:t> .</a:t>
            </a:r>
          </a:p>
          <a:p>
            <a:r>
              <a:rPr lang="en-US" dirty="0" smtClean="0"/>
              <a:t>Recurrence of ascites is known to occur after TIPS , however TIPS patients have a lower recurrence rate than those </a:t>
            </a:r>
            <a:r>
              <a:rPr lang="en-US" dirty="0"/>
              <a:t>u</a:t>
            </a:r>
            <a:r>
              <a:rPr lang="en-US" dirty="0" smtClean="0"/>
              <a:t>ndergoing paracentesis . </a:t>
            </a:r>
          </a:p>
          <a:p>
            <a:r>
              <a:rPr lang="en-US" dirty="0" smtClean="0"/>
              <a:t>The rate of recurrence for TIPS is 42% compared to 89% for large volume paracentesis </a:t>
            </a:r>
          </a:p>
          <a:p>
            <a:endParaRPr lang="en-US" dirty="0"/>
          </a:p>
        </p:txBody>
      </p:sp>
    </p:spTree>
    <p:extLst>
      <p:ext uri="{BB962C8B-B14F-4D97-AF65-F5344CB8AC3E}">
        <p14:creationId xmlns:p14="http://schemas.microsoft.com/office/powerpoint/2010/main" xmlns="" val="3667553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lgn="l">
              <a:buFont typeface="Arial" panose="020B0604020202020204" pitchFamily="34" charset="0"/>
              <a:buChar char="•"/>
            </a:pPr>
            <a:r>
              <a:rPr lang="en-US" sz="3200" b="1" dirty="0" smtClean="0"/>
              <a:t>ALFA pump</a:t>
            </a:r>
            <a:endParaRPr lang="en-US" sz="3200" b="1" dirty="0"/>
          </a:p>
        </p:txBody>
      </p:sp>
      <p:sp>
        <p:nvSpPr>
          <p:cNvPr id="3" name="Content Placeholder 2"/>
          <p:cNvSpPr>
            <a:spLocks noGrp="1"/>
          </p:cNvSpPr>
          <p:nvPr>
            <p:ph idx="1"/>
          </p:nvPr>
        </p:nvSpPr>
        <p:spPr/>
        <p:txBody>
          <a:bodyPr>
            <a:normAutofit fontScale="92500" lnSpcReduction="20000"/>
          </a:bodyPr>
          <a:lstStyle/>
          <a:p>
            <a:r>
              <a:rPr lang="en-US" sz="2600" dirty="0"/>
              <a:t>This device is subcutaneously implanted and battery-powered, and moves ascites from the peritoneal cavity to the urinary bladder to facilitate removal of fluid by </a:t>
            </a:r>
            <a:r>
              <a:rPr lang="en-US" sz="2600" dirty="0" smtClean="0"/>
              <a:t>urination.</a:t>
            </a:r>
            <a:r>
              <a:rPr lang="en-US" sz="1900" dirty="0" smtClean="0"/>
              <a:t>9</a:t>
            </a:r>
          </a:p>
          <a:p>
            <a:endParaRPr lang="en-US" sz="1900" dirty="0" smtClean="0"/>
          </a:p>
          <a:p>
            <a:r>
              <a:rPr lang="en-US" sz="2600" dirty="0"/>
              <a:t>The design of the </a:t>
            </a:r>
            <a:r>
              <a:rPr lang="en-US" sz="2600" dirty="0" err="1"/>
              <a:t>ALFApump</a:t>
            </a:r>
            <a:r>
              <a:rPr lang="en-US" sz="2600" dirty="0"/>
              <a:t> enables it to function in the day time and stop when sleeping. Additionally, this device has internal sensors that monitor the pressure of the bladder and peritoneal cavity. When there is no ascites in the peritoneal cavity or the bladder is full, the </a:t>
            </a:r>
            <a:r>
              <a:rPr lang="en-US" sz="2600" dirty="0" err="1"/>
              <a:t>ALFApump</a:t>
            </a:r>
            <a:r>
              <a:rPr lang="en-US" sz="2600" dirty="0"/>
              <a:t> will stop working. </a:t>
            </a:r>
            <a:endParaRPr lang="en-US" sz="26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r>
              <a:rPr lang="en-US" sz="1000" dirty="0"/>
              <a:t>9</a:t>
            </a:r>
            <a:r>
              <a:rPr lang="en-US" sz="1000" dirty="0" smtClean="0"/>
              <a:t>. </a:t>
            </a:r>
            <a:r>
              <a:rPr lang="en-US" sz="1000" dirty="0" err="1"/>
              <a:t>Bellot</a:t>
            </a:r>
            <a:r>
              <a:rPr lang="en-US" sz="1000" dirty="0"/>
              <a:t> P, Welker MW, Soriano G, et al. Automated low flow pump system for the treatment of refractory ascites: a multicenter safety and efficacy study. J </a:t>
            </a:r>
            <a:r>
              <a:rPr lang="en-US" sz="1000" dirty="0" err="1"/>
              <a:t>Hepatol</a:t>
            </a:r>
            <a:r>
              <a:rPr lang="en-US" sz="1000" dirty="0"/>
              <a:t> 2013; 58: 922–927.</a:t>
            </a:r>
          </a:p>
        </p:txBody>
      </p:sp>
    </p:spTree>
    <p:extLst>
      <p:ext uri="{BB962C8B-B14F-4D97-AF65-F5344CB8AC3E}">
        <p14:creationId xmlns:p14="http://schemas.microsoft.com/office/powerpoint/2010/main" xmlns="" val="1727723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43400" y="1600200"/>
            <a:ext cx="4251678"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1600200"/>
            <a:ext cx="2715257" cy="4525963"/>
          </a:xfrm>
          <a:prstGeom prst="rect">
            <a:avLst/>
          </a:prstGeom>
        </p:spPr>
      </p:pic>
    </p:spTree>
    <p:extLst>
      <p:ext uri="{BB962C8B-B14F-4D97-AF65-F5344CB8AC3E}">
        <p14:creationId xmlns:p14="http://schemas.microsoft.com/office/powerpoint/2010/main" xmlns="" val="398147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28600"/>
            <a:ext cx="8229600" cy="5897563"/>
          </a:xfrm>
        </p:spPr>
        <p:txBody>
          <a:bodyPr>
            <a:normAutofit fontScale="85000" lnSpcReduction="20000"/>
          </a:bodyPr>
          <a:lstStyle/>
          <a:p>
            <a:r>
              <a:rPr lang="en-US" dirty="0"/>
              <a:t>The </a:t>
            </a:r>
            <a:r>
              <a:rPr lang="en-US" dirty="0" err="1"/>
              <a:t>ALFApump</a:t>
            </a:r>
            <a:r>
              <a:rPr lang="en-US" dirty="0"/>
              <a:t> is mainly used in patients who are </a:t>
            </a:r>
            <a:endParaRPr lang="en-US" dirty="0" smtClean="0"/>
          </a:p>
          <a:p>
            <a:pPr>
              <a:buFont typeface="Courier New" panose="02070309020205020404" pitchFamily="49" charset="0"/>
              <a:buChar char="o"/>
            </a:pPr>
            <a:r>
              <a:rPr lang="en-US" dirty="0" smtClean="0"/>
              <a:t>unsuitable </a:t>
            </a:r>
            <a:r>
              <a:rPr lang="en-US" dirty="0"/>
              <a:t>for TIPS, </a:t>
            </a:r>
          </a:p>
          <a:p>
            <a:pPr>
              <a:buFont typeface="Courier New" panose="02070309020205020404" pitchFamily="49" charset="0"/>
              <a:buChar char="o"/>
            </a:pPr>
            <a:r>
              <a:rPr lang="en-US" dirty="0" smtClean="0"/>
              <a:t>previously </a:t>
            </a:r>
            <a:r>
              <a:rPr lang="en-US" dirty="0"/>
              <a:t>failed </a:t>
            </a:r>
            <a:r>
              <a:rPr lang="en-US" dirty="0" smtClean="0"/>
              <a:t>TI.PS</a:t>
            </a:r>
            <a:r>
              <a:rPr lang="en-US" dirty="0"/>
              <a:t>, or </a:t>
            </a:r>
          </a:p>
          <a:p>
            <a:pPr>
              <a:buFont typeface="Courier New" panose="02070309020205020404" pitchFamily="49" charset="0"/>
              <a:buChar char="o"/>
            </a:pPr>
            <a:r>
              <a:rPr lang="en-US" dirty="0" smtClean="0"/>
              <a:t>patients with </a:t>
            </a:r>
            <a:r>
              <a:rPr lang="en-US" dirty="0"/>
              <a:t>portal </a:t>
            </a:r>
            <a:r>
              <a:rPr lang="en-US" dirty="0" smtClean="0"/>
              <a:t>thrombosis.</a:t>
            </a:r>
          </a:p>
          <a:p>
            <a:pPr>
              <a:buFont typeface="Courier New" panose="02070309020205020404" pitchFamily="49" charset="0"/>
              <a:buChar char="o"/>
            </a:pPr>
            <a:endParaRPr lang="en-US" dirty="0"/>
          </a:p>
          <a:p>
            <a:pPr>
              <a:buFont typeface="Courier New" panose="02070309020205020404" pitchFamily="49" charset="0"/>
              <a:buChar char="o"/>
            </a:pPr>
            <a:r>
              <a:rPr lang="en-US" sz="2800" dirty="0"/>
              <a:t>A </a:t>
            </a:r>
            <a:r>
              <a:rPr lang="en-US" sz="2800" dirty="0" err="1"/>
              <a:t>multicentre</a:t>
            </a:r>
            <a:r>
              <a:rPr lang="en-US" sz="2800" dirty="0"/>
              <a:t> </a:t>
            </a:r>
            <a:r>
              <a:rPr lang="en-US" sz="2800" dirty="0" smtClean="0"/>
              <a:t>study </a:t>
            </a:r>
            <a:r>
              <a:rPr lang="en-US" sz="2800" dirty="0"/>
              <a:t>of the </a:t>
            </a:r>
            <a:r>
              <a:rPr lang="en-US" sz="2800" dirty="0" err="1"/>
              <a:t>ALFApump</a:t>
            </a:r>
            <a:r>
              <a:rPr lang="en-US" sz="2800" dirty="0"/>
              <a:t> system showed a significant reduction in the frequency of LVP (</a:t>
            </a:r>
            <a:r>
              <a:rPr lang="en-US" sz="2800" dirty="0" smtClean="0"/>
              <a:t>median </a:t>
            </a:r>
            <a:r>
              <a:rPr lang="en-US" sz="2800" dirty="0"/>
              <a:t>number per month, 3.4 vs 0.2, p &lt; 0.01</a:t>
            </a:r>
            <a:r>
              <a:rPr lang="en-US" sz="2800" dirty="0" smtClean="0"/>
              <a:t>).</a:t>
            </a:r>
            <a:r>
              <a:rPr lang="en-US" sz="1400" dirty="0" smtClean="0"/>
              <a:t>10</a:t>
            </a:r>
          </a:p>
          <a:p>
            <a:pPr>
              <a:buFont typeface="Courier New" panose="02070309020205020404" pitchFamily="49" charset="0"/>
              <a:buChar char="o"/>
            </a:pPr>
            <a:endParaRPr lang="en-US" sz="1400" dirty="0"/>
          </a:p>
          <a:p>
            <a:pPr>
              <a:buFont typeface="Courier New" panose="02070309020205020404" pitchFamily="49" charset="0"/>
              <a:buChar char="o"/>
            </a:pPr>
            <a:r>
              <a:rPr lang="en-US" sz="2200" dirty="0"/>
              <a:t>Two </a:t>
            </a:r>
            <a:r>
              <a:rPr lang="en-US" sz="2200" dirty="0" err="1"/>
              <a:t>multicentre</a:t>
            </a:r>
            <a:r>
              <a:rPr lang="en-US" sz="2200" dirty="0"/>
              <a:t>, randomized, controlled studies by </a:t>
            </a:r>
            <a:r>
              <a:rPr lang="en-US" sz="2200" dirty="0" err="1"/>
              <a:t>Devabhavi</a:t>
            </a:r>
            <a:r>
              <a:rPr lang="en-US" sz="2200" dirty="0"/>
              <a:t> et al.49 and Bureau et al.50 showed that there was no difference in survival between patients who were treated with the </a:t>
            </a:r>
            <a:r>
              <a:rPr lang="en-US" sz="2200" dirty="0" err="1"/>
              <a:t>ALFApump</a:t>
            </a:r>
            <a:r>
              <a:rPr lang="en-US" sz="2200" dirty="0"/>
              <a:t> and LVP with a follow-up for 6 and 3 months, </a:t>
            </a:r>
            <a:r>
              <a:rPr lang="en-US" sz="2200" dirty="0" smtClean="0"/>
              <a:t>respectively.</a:t>
            </a:r>
          </a:p>
          <a:p>
            <a:pPr>
              <a:buFont typeface="Courier New" panose="02070309020205020404" pitchFamily="49" charset="0"/>
              <a:buChar char="o"/>
            </a:pPr>
            <a:endParaRPr lang="en-US" sz="2200" dirty="0"/>
          </a:p>
          <a:p>
            <a:pPr>
              <a:buFont typeface="Courier New" panose="02070309020205020404" pitchFamily="49" charset="0"/>
              <a:buChar char="o"/>
            </a:pPr>
            <a:r>
              <a:rPr lang="en-US" sz="2000" dirty="0"/>
              <a:t>The </a:t>
            </a:r>
            <a:r>
              <a:rPr lang="en-US" sz="2000" dirty="0" err="1"/>
              <a:t>ALFApump</a:t>
            </a:r>
            <a:r>
              <a:rPr lang="en-US" sz="2000" dirty="0"/>
              <a:t> can be a bridge for patients on the transplant list, but the ultimate solution is still liver </a:t>
            </a:r>
            <a:r>
              <a:rPr lang="en-US" sz="2000" dirty="0" smtClean="0"/>
              <a:t>transplantation.</a:t>
            </a:r>
            <a:endParaRPr lang="en-US" sz="2200" dirty="0" smtClean="0"/>
          </a:p>
          <a:p>
            <a:pPr>
              <a:buFont typeface="Courier New" panose="02070309020205020404" pitchFamily="49" charset="0"/>
              <a:buChar char="o"/>
            </a:pPr>
            <a:endParaRPr lang="en-US" sz="1800" dirty="0"/>
          </a:p>
          <a:p>
            <a:pPr>
              <a:buFont typeface="Courier New" panose="02070309020205020404" pitchFamily="49" charset="0"/>
              <a:buChar char="o"/>
            </a:pPr>
            <a:endParaRPr lang="en-US" sz="1800" dirty="0" smtClean="0"/>
          </a:p>
          <a:p>
            <a:pPr>
              <a:buFont typeface="Courier New" panose="02070309020205020404" pitchFamily="49" charset="0"/>
              <a:buChar char="o"/>
            </a:pPr>
            <a:r>
              <a:rPr lang="en-US" sz="1000" dirty="0"/>
              <a:t>10. </a:t>
            </a:r>
            <a:r>
              <a:rPr lang="en-US" sz="1000" dirty="0" err="1"/>
              <a:t>Bellot</a:t>
            </a:r>
            <a:r>
              <a:rPr lang="en-US" sz="1000" dirty="0"/>
              <a:t> P, Welker MW, Soriano G, et al. Automated low flow pump system for the treatment of refractory ascites: a multicenter safety and efficacy study. J </a:t>
            </a:r>
            <a:r>
              <a:rPr lang="en-US" sz="1000" dirty="0" err="1"/>
              <a:t>Hepatol</a:t>
            </a:r>
            <a:r>
              <a:rPr lang="en-US" sz="1000" dirty="0"/>
              <a:t> 2013; 58: 922–927.</a:t>
            </a:r>
          </a:p>
        </p:txBody>
      </p:sp>
    </p:spTree>
    <p:extLst>
      <p:ext uri="{BB962C8B-B14F-4D97-AF65-F5344CB8AC3E}">
        <p14:creationId xmlns:p14="http://schemas.microsoft.com/office/powerpoint/2010/main" xmlns="" val="3196935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382000" cy="6553200"/>
          </a:xfrm>
        </p:spPr>
        <p:txBody>
          <a:bodyPr>
            <a:normAutofit fontScale="92500" lnSpcReduction="10000"/>
          </a:bodyPr>
          <a:lstStyle/>
          <a:p>
            <a:pPr marL="0" indent="0">
              <a:buNone/>
            </a:pPr>
            <a:r>
              <a:rPr lang="en-US" dirty="0" smtClean="0"/>
              <a:t>                     </a:t>
            </a:r>
            <a:r>
              <a:rPr lang="en-US" b="1" dirty="0" smtClean="0"/>
              <a:t>LIVER TRANSPLANTATION</a:t>
            </a:r>
          </a:p>
          <a:p>
            <a:r>
              <a:rPr lang="en-US" dirty="0" smtClean="0"/>
              <a:t>Liver transplant is the ultimate treatment for refractory ascites .</a:t>
            </a:r>
          </a:p>
          <a:p>
            <a:r>
              <a:rPr lang="en-US" dirty="0" smtClean="0"/>
              <a:t>Because of large discrepancy between patients waiting for liver transplantation and those undergoing transplantation, many patients with refractory ascites succumb to their disease before receiving transplant. TIPS and recurrent paracentesis are used as bridges to liver transplantation to control ascites .</a:t>
            </a:r>
          </a:p>
          <a:p>
            <a:endParaRPr lang="en-US" dirty="0"/>
          </a:p>
          <a:p>
            <a:r>
              <a:rPr lang="en-US" dirty="0"/>
              <a:t>There is a remarkable improvement in the survival rate after liver </a:t>
            </a:r>
            <a:r>
              <a:rPr lang="en-US" dirty="0" smtClean="0"/>
              <a:t>transplantation. </a:t>
            </a:r>
            <a:r>
              <a:rPr lang="en-US" sz="2000" dirty="0" smtClean="0"/>
              <a:t>11</a:t>
            </a:r>
          </a:p>
          <a:p>
            <a:endParaRPr lang="en-US" sz="2000" dirty="0"/>
          </a:p>
          <a:p>
            <a:r>
              <a:rPr lang="en-US" sz="1100" dirty="0" smtClean="0"/>
              <a:t>11.Senousy </a:t>
            </a:r>
            <a:r>
              <a:rPr lang="en-US" sz="1100" dirty="0"/>
              <a:t>BE and </a:t>
            </a:r>
            <a:r>
              <a:rPr lang="en-US" sz="1100" dirty="0" err="1"/>
              <a:t>Draganov</a:t>
            </a:r>
            <a:r>
              <a:rPr lang="en-US" sz="1100" dirty="0"/>
              <a:t> PV. Evaluation and management of patients with refractory ascites. World J </a:t>
            </a:r>
            <a:r>
              <a:rPr lang="en-US" sz="1100" dirty="0" err="1"/>
              <a:t>Gastroenterol</a:t>
            </a:r>
            <a:r>
              <a:rPr lang="en-US" sz="1100" dirty="0"/>
              <a:t> 2009; 15: 67–80.</a:t>
            </a:r>
          </a:p>
        </p:txBody>
      </p:sp>
    </p:spTree>
    <p:extLst>
      <p:ext uri="{BB962C8B-B14F-4D97-AF65-F5344CB8AC3E}">
        <p14:creationId xmlns:p14="http://schemas.microsoft.com/office/powerpoint/2010/main" xmlns="" val="618049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2484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8000" dirty="0" smtClean="0"/>
              <a:t>THANK YOU </a:t>
            </a:r>
            <a:endParaRPr lang="en-US" sz="8000" dirty="0"/>
          </a:p>
        </p:txBody>
      </p:sp>
    </p:spTree>
    <p:extLst>
      <p:ext uri="{BB962C8B-B14F-4D97-AF65-F5344CB8AC3E}">
        <p14:creationId xmlns:p14="http://schemas.microsoft.com/office/powerpoint/2010/main" xmlns="" val="112932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324600"/>
          </a:xfrm>
        </p:spPr>
        <p:txBody>
          <a:bodyPr/>
          <a:lstStyle/>
          <a:p>
            <a:pPr>
              <a:buNone/>
            </a:pPr>
            <a:r>
              <a:rPr lang="en-US" dirty="0"/>
              <a:t>                             </a:t>
            </a:r>
            <a:r>
              <a:rPr lang="en-US" sz="3600" b="1" dirty="0"/>
              <a:t>PATHOPHYSIOLOGY</a:t>
            </a:r>
            <a:r>
              <a:rPr lang="en-US" dirty="0"/>
              <a:t>     </a:t>
            </a:r>
          </a:p>
          <a:p>
            <a:r>
              <a:rPr lang="en-US" dirty="0"/>
              <a:t> Different theories have been proposed to </a:t>
            </a:r>
            <a:r>
              <a:rPr lang="en-US" dirty="0" smtClean="0"/>
              <a:t>explain </a:t>
            </a:r>
            <a:r>
              <a:rPr lang="en-US" dirty="0"/>
              <a:t>the pathophysiology of ascites . The three main theories include the </a:t>
            </a:r>
            <a:r>
              <a:rPr lang="en-US" b="1" dirty="0" err="1"/>
              <a:t>underfill</a:t>
            </a:r>
            <a:r>
              <a:rPr lang="en-US" b="1" dirty="0"/>
              <a:t>, </a:t>
            </a:r>
            <a:r>
              <a:rPr lang="en-US" b="1" dirty="0" smtClean="0"/>
              <a:t>overfill </a:t>
            </a:r>
            <a:r>
              <a:rPr lang="en-US" b="1" dirty="0"/>
              <a:t>and peripheral vasodilation theories </a:t>
            </a:r>
            <a:r>
              <a:rPr lang="en-US" dirty="0"/>
              <a:t>.</a:t>
            </a:r>
          </a:p>
          <a:p>
            <a:r>
              <a:rPr lang="en-US" dirty="0"/>
              <a:t>The </a:t>
            </a:r>
            <a:r>
              <a:rPr lang="en-US" b="1" dirty="0" smtClean="0"/>
              <a:t>overfill theory </a:t>
            </a:r>
            <a:r>
              <a:rPr lang="en-US" dirty="0"/>
              <a:t>propose that extracellular volume expands </a:t>
            </a:r>
            <a:r>
              <a:rPr lang="en-US" dirty="0" smtClean="0"/>
              <a:t>secondary </a:t>
            </a:r>
            <a:r>
              <a:rPr lang="en-US" dirty="0"/>
              <a:t>to increased reabsorption of sodium at the proximal and distal tubules and the activation of the renin – angiotensin – aldosterone system (RAAS) and the </a:t>
            </a:r>
            <a:r>
              <a:rPr lang="en-US" dirty="0" err="1" smtClean="0"/>
              <a:t>symapathetic</a:t>
            </a:r>
            <a:r>
              <a:rPr lang="en-US" dirty="0" smtClean="0"/>
              <a:t> </a:t>
            </a:r>
            <a:r>
              <a:rPr lang="en-US" dirty="0"/>
              <a:t>nervous system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6477000"/>
          </a:xfrm>
        </p:spPr>
        <p:txBody>
          <a:bodyPr/>
          <a:lstStyle/>
          <a:p>
            <a:pPr marL="0" indent="0" algn="ctr">
              <a:buNone/>
            </a:pPr>
            <a:r>
              <a:rPr lang="en-US" b="1" dirty="0" smtClean="0"/>
              <a:t>Overfill hypothesis</a:t>
            </a:r>
          </a:p>
          <a:p>
            <a:pPr marL="0" indent="0" algn="ctr">
              <a:buNone/>
            </a:pPr>
            <a:r>
              <a:rPr lang="en-US" dirty="0" smtClean="0"/>
              <a:t>Hepatic signal </a:t>
            </a:r>
          </a:p>
          <a:p>
            <a:pPr marL="0" indent="0" algn="ctr">
              <a:buNone/>
            </a:pPr>
            <a:r>
              <a:rPr lang="en-US" dirty="0" smtClean="0"/>
              <a:t>(baroreceptor and others)</a:t>
            </a:r>
          </a:p>
          <a:p>
            <a:pPr marL="0" indent="0" algn="ctr">
              <a:buNone/>
            </a:pPr>
            <a:r>
              <a:rPr lang="en-US" dirty="0" smtClean="0"/>
              <a:t>↓</a:t>
            </a:r>
          </a:p>
          <a:p>
            <a:pPr marL="0" indent="0" algn="ctr">
              <a:buNone/>
            </a:pPr>
            <a:r>
              <a:rPr lang="en-US" dirty="0" smtClean="0"/>
              <a:t>Renal sodium and water retention </a:t>
            </a:r>
          </a:p>
          <a:p>
            <a:pPr marL="0" indent="0" algn="ctr">
              <a:buNone/>
            </a:pPr>
            <a:r>
              <a:rPr lang="en-US" dirty="0"/>
              <a:t>↑</a:t>
            </a:r>
            <a:r>
              <a:rPr lang="en-US" dirty="0" smtClean="0"/>
              <a:t>plasma volume </a:t>
            </a:r>
          </a:p>
          <a:p>
            <a:pPr marL="0" indent="0" algn="ctr">
              <a:buNone/>
            </a:pPr>
            <a:r>
              <a:rPr lang="en-US" dirty="0" smtClean="0"/>
              <a:t>↑cardiac output </a:t>
            </a:r>
          </a:p>
          <a:p>
            <a:pPr marL="0" indent="0" algn="ctr">
              <a:buNone/>
            </a:pPr>
            <a:r>
              <a:rPr lang="en-US" dirty="0" smtClean="0"/>
              <a:t>↓systemic vascular resistance +portal hypertension</a:t>
            </a:r>
          </a:p>
          <a:p>
            <a:pPr marL="0" indent="0" algn="ctr">
              <a:buNone/>
            </a:pPr>
            <a:r>
              <a:rPr lang="en-US" dirty="0" smtClean="0"/>
              <a:t>↓</a:t>
            </a:r>
          </a:p>
          <a:p>
            <a:pPr marL="0" indent="0" algn="ctr">
              <a:buNone/>
            </a:pPr>
            <a:r>
              <a:rPr lang="en-US" dirty="0" smtClean="0"/>
              <a:t>Overflow into the peritoneal cavity</a:t>
            </a:r>
            <a:endParaRPr lang="en-US" dirty="0"/>
          </a:p>
        </p:txBody>
      </p:sp>
    </p:spTree>
    <p:extLst>
      <p:ext uri="{BB962C8B-B14F-4D97-AF65-F5344CB8AC3E}">
        <p14:creationId xmlns:p14="http://schemas.microsoft.com/office/powerpoint/2010/main" xmlns="" val="371054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305800" cy="6172200"/>
          </a:xfrm>
        </p:spPr>
        <p:txBody>
          <a:bodyPr>
            <a:normAutofit lnSpcReduction="10000"/>
          </a:bodyPr>
          <a:lstStyle/>
          <a:p>
            <a:r>
              <a:rPr lang="en-US" dirty="0"/>
              <a:t>The </a:t>
            </a:r>
            <a:r>
              <a:rPr lang="en-US" b="1" dirty="0" err="1"/>
              <a:t>underfill</a:t>
            </a:r>
            <a:r>
              <a:rPr lang="en-US" b="1" dirty="0"/>
              <a:t> theory </a:t>
            </a:r>
            <a:r>
              <a:rPr lang="en-US" dirty="0"/>
              <a:t>suggests that increased portal pressure, in the presence of portal hypertension , causes splanchnic </a:t>
            </a:r>
            <a:r>
              <a:rPr lang="en-US" dirty="0" smtClean="0"/>
              <a:t>vasodilatation </a:t>
            </a:r>
            <a:r>
              <a:rPr lang="en-US" dirty="0"/>
              <a:t>. This results in increased portal venous blood flow and lymph  formation by splanchnic circulation, eventually leaking into the peritoneal cavity.</a:t>
            </a:r>
          </a:p>
          <a:p>
            <a:r>
              <a:rPr lang="en-US" dirty="0"/>
              <a:t>Furthermore splanchnic vasodilation causes a decrease in arterial blood volume , activating central baroreceptors . As a result , SNS is activated </a:t>
            </a:r>
            <a:r>
              <a:rPr lang="en-US" dirty="0" smtClean="0"/>
              <a:t>causing  </a:t>
            </a:r>
            <a:r>
              <a:rPr lang="en-US" dirty="0"/>
              <a:t>arterial vasoconstriction . The RAAS is also activated promoting further sodium retention.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458200" cy="6629400"/>
          </a:xfrm>
        </p:spPr>
        <p:txBody>
          <a:bodyPr/>
          <a:lstStyle/>
          <a:p>
            <a:r>
              <a:rPr lang="en-US" dirty="0"/>
              <a:t>A commonly accepted theory of </a:t>
            </a:r>
            <a:r>
              <a:rPr lang="en-US" dirty="0" err="1"/>
              <a:t>ascites</a:t>
            </a:r>
            <a:r>
              <a:rPr lang="en-US" dirty="0"/>
              <a:t> formation is based upon the </a:t>
            </a:r>
            <a:r>
              <a:rPr lang="en-US" b="1" dirty="0"/>
              <a:t>peripheral </a:t>
            </a:r>
            <a:r>
              <a:rPr lang="en-US" b="1" dirty="0" err="1"/>
              <a:t>vasodilation</a:t>
            </a:r>
            <a:r>
              <a:rPr lang="en-US" b="1" dirty="0"/>
              <a:t> theory</a:t>
            </a:r>
            <a:r>
              <a:rPr lang="en-US" dirty="0"/>
              <a:t> , which states that </a:t>
            </a:r>
            <a:r>
              <a:rPr lang="en-US" dirty="0" err="1"/>
              <a:t>ascites</a:t>
            </a:r>
            <a:r>
              <a:rPr lang="en-US" dirty="0"/>
              <a:t> develops secondary to  the </a:t>
            </a:r>
            <a:r>
              <a:rPr lang="en-US" dirty="0" err="1"/>
              <a:t>continous</a:t>
            </a:r>
            <a:r>
              <a:rPr lang="en-US" dirty="0"/>
              <a:t> retention of sodium . Splanchnic vasodilation causes arterial system </a:t>
            </a:r>
            <a:r>
              <a:rPr lang="en-US" dirty="0" err="1"/>
              <a:t>undefilling</a:t>
            </a:r>
            <a:r>
              <a:rPr lang="en-US" dirty="0"/>
              <a:t>, as a result , vasopressin  and activity increases and causes hypovolemia . </a:t>
            </a:r>
          </a:p>
          <a:p>
            <a:r>
              <a:rPr lang="en-US" dirty="0"/>
              <a:t>Initially there is no sodium retention , however the body is eventually unable to maintain homeostasis , and fluid starts leaking into the peritoneal cavity.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0" indent="0" algn="ctr">
              <a:buNone/>
            </a:pPr>
            <a:r>
              <a:rPr lang="en-US" smtClean="0"/>
              <a:t> Peripheral vasodilatation</a:t>
            </a:r>
          </a:p>
          <a:p>
            <a:pPr marL="0" indent="0" algn="ctr">
              <a:buNone/>
            </a:pPr>
            <a:r>
              <a:rPr lang="en-US" smtClean="0"/>
              <a:t>↓</a:t>
            </a:r>
          </a:p>
          <a:p>
            <a:pPr marL="0" indent="0" algn="ctr">
              <a:buNone/>
            </a:pPr>
            <a:r>
              <a:rPr lang="en-US" smtClean="0"/>
              <a:t>Diminished effective arterial blood volume</a:t>
            </a:r>
          </a:p>
          <a:p>
            <a:pPr marL="0" indent="0" algn="ctr">
              <a:buNone/>
            </a:pPr>
            <a:r>
              <a:rPr lang="en-US" smtClean="0"/>
              <a:t>↓</a:t>
            </a:r>
          </a:p>
          <a:p>
            <a:pPr marL="0" indent="0" algn="ctr">
              <a:buNone/>
            </a:pPr>
            <a:r>
              <a:rPr lang="en-US" smtClean="0"/>
              <a:t>Rise in renin, aldosterone , vasopressin,</a:t>
            </a:r>
          </a:p>
          <a:p>
            <a:pPr marL="0" indent="0" algn="ctr">
              <a:buNone/>
            </a:pPr>
            <a:r>
              <a:rPr lang="en-US" smtClean="0"/>
              <a:t>Sympathetic system stimulated</a:t>
            </a:r>
          </a:p>
          <a:p>
            <a:pPr marL="0" indent="0" algn="ctr">
              <a:buNone/>
            </a:pPr>
            <a:r>
              <a:rPr lang="en-US" smtClean="0"/>
              <a:t>↓</a:t>
            </a:r>
          </a:p>
          <a:p>
            <a:pPr marL="0" indent="0" algn="ctr">
              <a:buNone/>
            </a:pPr>
            <a:r>
              <a:rPr lang="en-US" smtClean="0"/>
              <a:t>Sodium and water retention </a:t>
            </a:r>
          </a:p>
          <a:p>
            <a:pPr marL="0" indent="0" algn="ctr">
              <a:buNone/>
            </a:pPr>
            <a:r>
              <a:rPr lang="en-US" smtClean="0"/>
              <a:t>Renal vasoconstriction</a:t>
            </a:r>
          </a:p>
          <a:p>
            <a:pPr marL="0" indent="0" algn="ctr">
              <a:buNone/>
            </a:pPr>
            <a:r>
              <a:rPr lang="en-US" smtClean="0"/>
              <a:t>↓</a:t>
            </a:r>
          </a:p>
          <a:p>
            <a:pPr marL="0" indent="0" algn="ctr">
              <a:buNone/>
            </a:pPr>
            <a:r>
              <a:rPr lang="en-US" smtClean="0"/>
              <a:t>Plasma volume expansion plus portal hypertension</a:t>
            </a:r>
          </a:p>
          <a:p>
            <a:pPr marL="0" indent="0" algn="ctr">
              <a:buNone/>
            </a:pPr>
            <a:r>
              <a:rPr lang="en-US" smtClean="0"/>
              <a:t>↓</a:t>
            </a:r>
          </a:p>
          <a:p>
            <a:pPr marL="0" indent="0" algn="ctr">
              <a:buNone/>
            </a:pPr>
            <a:r>
              <a:rPr lang="en-US" smtClean="0"/>
              <a:t>ASCITES  </a:t>
            </a:r>
            <a:endParaRPr lang="en-US" dirty="0"/>
          </a:p>
        </p:txBody>
      </p:sp>
    </p:spTree>
    <p:extLst>
      <p:ext uri="{BB962C8B-B14F-4D97-AF65-F5344CB8AC3E}">
        <p14:creationId xmlns:p14="http://schemas.microsoft.com/office/powerpoint/2010/main" xmlns="" val="45729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r>
              <a:rPr lang="en-US" dirty="0"/>
              <a:t>Sodium and water retention develop as the SNS and RAAS are activated to compensate for arterial </a:t>
            </a:r>
            <a:r>
              <a:rPr lang="en-US" dirty="0" err="1"/>
              <a:t>underfilling</a:t>
            </a:r>
            <a:r>
              <a:rPr lang="en-US" dirty="0"/>
              <a:t> . This theory is believed to explain the development of HRS and </a:t>
            </a:r>
            <a:r>
              <a:rPr lang="en-US" dirty="0" err="1"/>
              <a:t>dilutional</a:t>
            </a:r>
            <a:r>
              <a:rPr lang="en-US" dirty="0"/>
              <a:t> </a:t>
            </a:r>
            <a:r>
              <a:rPr lang="en-US" dirty="0" err="1"/>
              <a:t>hyponatremia</a:t>
            </a:r>
            <a:r>
              <a:rPr lang="en-US" dirty="0"/>
              <a:t> in </a:t>
            </a:r>
            <a:r>
              <a:rPr lang="en-US" dirty="0" err="1"/>
              <a:t>pateints</a:t>
            </a:r>
            <a:r>
              <a:rPr lang="en-US" dirty="0"/>
              <a:t> with refractory </a:t>
            </a:r>
            <a:r>
              <a:rPr lang="en-US" dirty="0" err="1"/>
              <a:t>ascites</a:t>
            </a:r>
            <a:r>
              <a:rPr lang="en-US" dirty="0"/>
              <a:t> </a:t>
            </a:r>
          </a:p>
          <a:p>
            <a:r>
              <a:rPr lang="en-US" dirty="0"/>
              <a:t>Splanchnic circulation remains patent in portal hypertension as result of its own production of vasodilators such as prostaglandin E, prostacyclin, nitric oxide.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
  <TotalTime>2069</TotalTime>
  <Words>2864</Words>
  <Application>Microsoft Office PowerPoint</Application>
  <PresentationFormat>On-screen Show (4:3)</PresentationFormat>
  <Paragraphs>405</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Ion</vt:lpstr>
      <vt:lpstr>Feathered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ALFA pump</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PRADEEP</dc:creator>
  <cp:lastModifiedBy>Jeevana</cp:lastModifiedBy>
  <cp:revision>68</cp:revision>
  <dcterms:created xsi:type="dcterms:W3CDTF">2019-04-12T05:27:34Z</dcterms:created>
  <dcterms:modified xsi:type="dcterms:W3CDTF">2020-08-19T11:35:17Z</dcterms:modified>
</cp:coreProperties>
</file>