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7" r:id="rId5"/>
    <p:sldId id="351" r:id="rId6"/>
    <p:sldId id="353" r:id="rId7"/>
    <p:sldId id="262" r:id="rId8"/>
    <p:sldId id="282" r:id="rId9"/>
    <p:sldId id="318" r:id="rId10"/>
    <p:sldId id="354" r:id="rId11"/>
    <p:sldId id="263" r:id="rId12"/>
    <p:sldId id="326" r:id="rId13"/>
    <p:sldId id="329" r:id="rId14"/>
    <p:sldId id="344" r:id="rId15"/>
    <p:sldId id="345" r:id="rId16"/>
    <p:sldId id="288" r:id="rId17"/>
    <p:sldId id="319" r:id="rId18"/>
    <p:sldId id="331" r:id="rId19"/>
    <p:sldId id="320" r:id="rId20"/>
    <p:sldId id="321" r:id="rId21"/>
    <p:sldId id="322" r:id="rId22"/>
    <p:sldId id="327" r:id="rId23"/>
    <p:sldId id="307" r:id="rId24"/>
    <p:sldId id="346" r:id="rId25"/>
    <p:sldId id="352" r:id="rId26"/>
    <p:sldId id="294" r:id="rId27"/>
    <p:sldId id="298" r:id="rId28"/>
    <p:sldId id="325" r:id="rId29"/>
    <p:sldId id="323" r:id="rId30"/>
    <p:sldId id="347" r:id="rId31"/>
    <p:sldId id="336" r:id="rId32"/>
    <p:sldId id="310" r:id="rId33"/>
    <p:sldId id="333" r:id="rId34"/>
    <p:sldId id="299" r:id="rId35"/>
    <p:sldId id="266" r:id="rId36"/>
    <p:sldId id="348" r:id="rId37"/>
    <p:sldId id="343" r:id="rId38"/>
    <p:sldId id="350" r:id="rId39"/>
    <p:sldId id="349" r:id="rId40"/>
    <p:sldId id="275" r:id="rId41"/>
    <p:sldId id="338" r:id="rId42"/>
    <p:sldId id="334" r:id="rId43"/>
    <p:sldId id="312" r:id="rId44"/>
    <p:sldId id="311" r:id="rId45"/>
    <p:sldId id="335" r:id="rId46"/>
    <p:sldId id="297" r:id="rId47"/>
    <p:sldId id="302" r:id="rId48"/>
    <p:sldId id="342" r:id="rId49"/>
    <p:sldId id="337" r:id="rId50"/>
    <p:sldId id="309" r:id="rId51"/>
    <p:sldId id="315" r:id="rId52"/>
    <p:sldId id="317" r:id="rId53"/>
    <p:sldId id="341" r:id="rId54"/>
    <p:sldId id="316" r:id="rId55"/>
    <p:sldId id="314" r:id="rId56"/>
    <p:sldId id="357" r:id="rId57"/>
    <p:sldId id="358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94660"/>
  </p:normalViewPr>
  <p:slideViewPr>
    <p:cSldViewPr>
      <p:cViewPr>
        <p:scale>
          <a:sx n="70" d="100"/>
          <a:sy n="70" d="100"/>
        </p:scale>
        <p:origin x="-139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B24B7-CED4-4222-92D0-E60F4721FB3B}" type="datetimeFigureOut">
              <a:rPr lang="en-IN" smtClean="0"/>
              <a:pPr/>
              <a:t>19-08-2020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52361-41A1-4385-8ED5-2156F316AA98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Gastric_fold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google.com/url?sa=i&amp;rct=j&amp;q=&amp;esrc=s&amp;source=images&amp;cd=&amp;cad=rja&amp;uact=8&amp;ved=2ahUKEwjnwqWZ2-fcAhUIp48KHcM-BcEQjRx6BAgBEAU&amp;url=https://www.mayoclinic.org/diseases-conditions/barretts-esophagus/diagnosis-treatment/drc-20352846&amp;psig=AOvVaw19De3JRitFcFsfYRtooy5s&amp;ust=1534169898529996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EERA\Desktop\HPIM_19e\assets\videos\bleeding%20duodenal%20ulcer.mp4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esophagial%20varices.mp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en-IN" dirty="0" smtClean="0"/>
              <a:t>ROLE OF UPPER GI ENDOSCOPY IN CLINICAL PRACTICE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1752600"/>
          </a:xfrm>
        </p:spPr>
        <p:txBody>
          <a:bodyPr/>
          <a:lstStyle/>
          <a:p>
            <a:endParaRPr lang="en-IN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ibiotic prophylax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8922840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u="sng" dirty="0" smtClean="0"/>
              <a:t>CONTRAINDICATIONS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SUSPECTED OR KNOWN PERFORATION.</a:t>
            </a:r>
          </a:p>
          <a:p>
            <a:r>
              <a:rPr lang="en-IN" dirty="0" smtClean="0"/>
              <a:t>KNOWN OR SUSPECTED COAGULOPATHY.</a:t>
            </a:r>
          </a:p>
          <a:p>
            <a:r>
              <a:rPr lang="en-IN" dirty="0" smtClean="0"/>
              <a:t>PATIENT IN SHOCK.</a:t>
            </a:r>
          </a:p>
          <a:p>
            <a:r>
              <a:rPr lang="en-IN" dirty="0" smtClean="0"/>
              <a:t>UNCOOPERATIVE PATIENT.</a:t>
            </a:r>
          </a:p>
          <a:p>
            <a:r>
              <a:rPr lang="en-IN" dirty="0" smtClean="0"/>
              <a:t>INADEQUATELY TRAINED PERSONNEL.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0"/>
            <a:ext cx="10001288" cy="1000108"/>
          </a:xfrm>
        </p:spPr>
        <p:txBody>
          <a:bodyPr>
            <a:noAutofit/>
          </a:bodyPr>
          <a:lstStyle/>
          <a:p>
            <a:r>
              <a:rPr lang="en-IN" sz="3600" b="1" u="sng" dirty="0" smtClean="0"/>
              <a:t>Causes of Upper GI Bleed diagnosed by </a:t>
            </a:r>
            <a:r>
              <a:rPr lang="en-IN" sz="3600" b="1" u="sng" dirty="0" err="1" smtClean="0"/>
              <a:t>UGIscopy</a:t>
            </a:r>
            <a:endParaRPr lang="en-IN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IN" b="1" u="sng" dirty="0" smtClean="0"/>
              <a:t>Non </a:t>
            </a:r>
            <a:r>
              <a:rPr lang="en-IN" b="1" u="sng" dirty="0" err="1" smtClean="0"/>
              <a:t>Variceal</a:t>
            </a:r>
            <a:r>
              <a:rPr lang="en-IN" b="1" u="sng" dirty="0" smtClean="0"/>
              <a:t> bleed (80%):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Peptic ulcer disease (30-50%)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Mallory </a:t>
            </a:r>
            <a:r>
              <a:rPr lang="en-IN" dirty="0" err="1" smtClean="0"/>
              <a:t>weiss</a:t>
            </a:r>
            <a:r>
              <a:rPr lang="en-IN" dirty="0" smtClean="0"/>
              <a:t> tear(15-20%)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Gastritis/ </a:t>
            </a:r>
            <a:r>
              <a:rPr lang="en-IN" dirty="0" err="1" smtClean="0"/>
              <a:t>duodenitis</a:t>
            </a:r>
            <a:r>
              <a:rPr lang="en-IN" dirty="0" smtClean="0"/>
              <a:t> (10-15%)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Esophagitis</a:t>
            </a:r>
            <a:r>
              <a:rPr lang="en-IN" dirty="0" smtClean="0"/>
              <a:t> (5-10%)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AV malformations (5%)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Tumors</a:t>
            </a:r>
            <a:r>
              <a:rPr lang="en-IN" dirty="0" smtClean="0"/>
              <a:t> (2%)</a:t>
            </a:r>
          </a:p>
          <a:p>
            <a:pPr marL="514350" indent="-514350"/>
            <a:r>
              <a:rPr lang="en-IN" b="1" u="sng" dirty="0" err="1" smtClean="0"/>
              <a:t>Variceal</a:t>
            </a:r>
            <a:r>
              <a:rPr lang="en-IN" b="1" u="sng" dirty="0" smtClean="0"/>
              <a:t> Bleed (20%)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Gastro </a:t>
            </a:r>
            <a:r>
              <a:rPr lang="en-IN" dirty="0" err="1" smtClean="0"/>
              <a:t>esophagial</a:t>
            </a:r>
            <a:r>
              <a:rPr lang="en-IN" dirty="0" smtClean="0"/>
              <a:t> </a:t>
            </a:r>
            <a:r>
              <a:rPr lang="en-IN" dirty="0" err="1" smtClean="0"/>
              <a:t>varices</a:t>
            </a:r>
            <a:r>
              <a:rPr lang="en-IN" dirty="0" smtClean="0"/>
              <a:t> (&gt;90%)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PHTN </a:t>
            </a:r>
            <a:r>
              <a:rPr lang="en-IN" dirty="0" err="1" smtClean="0"/>
              <a:t>gastropathy</a:t>
            </a:r>
            <a:r>
              <a:rPr lang="en-IN" dirty="0" smtClean="0"/>
              <a:t> (5%)</a:t>
            </a:r>
          </a:p>
          <a:p>
            <a:pPr marL="514350" indent="-514350"/>
            <a:r>
              <a:rPr lang="en-IN" b="1" u="sng" dirty="0" smtClean="0"/>
              <a:t>Others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Dieulafoy</a:t>
            </a:r>
            <a:r>
              <a:rPr lang="en-IN" dirty="0" smtClean="0"/>
              <a:t> lesion (&lt;2%).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GAVE gastric </a:t>
            </a:r>
            <a:r>
              <a:rPr lang="en-IN" dirty="0" err="1" smtClean="0"/>
              <a:t>antral</a:t>
            </a:r>
            <a:r>
              <a:rPr lang="en-IN" dirty="0" smtClean="0"/>
              <a:t> vascular </a:t>
            </a:r>
            <a:r>
              <a:rPr lang="en-IN" dirty="0" err="1" smtClean="0"/>
              <a:t>ectasias</a:t>
            </a: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No cause found (8%)</a:t>
            </a:r>
          </a:p>
          <a:p>
            <a:pPr marL="514350" indent="-514350">
              <a:buFont typeface="+mj-lt"/>
              <a:buAutoNum type="arabicPeriod"/>
            </a:pPr>
            <a:endParaRPr lang="en-IN" dirty="0" smtClean="0"/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115328" cy="785794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Forest Classification of duodenal ulcer</a:t>
            </a:r>
            <a:endParaRPr lang="en-IN" dirty="0"/>
          </a:p>
        </p:txBody>
      </p:sp>
      <p:pic>
        <p:nvPicPr>
          <p:cNvPr id="4" name="Content Placeholder 3" descr="flgastro-2017-100901-F1.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8649263" cy="60722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6900882" cy="725470"/>
          </a:xfrm>
        </p:spPr>
        <p:txBody>
          <a:bodyPr>
            <a:normAutofit fontScale="90000"/>
          </a:bodyPr>
          <a:lstStyle/>
          <a:p>
            <a:r>
              <a:rPr lang="en-IN" b="1" u="sng" dirty="0" smtClean="0"/>
              <a:t>Treatment according to staging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70"/>
            <a:ext cx="8929718" cy="5715016"/>
          </a:xfrm>
        </p:spPr>
        <p:txBody>
          <a:bodyPr>
            <a:normAutofit fontScale="92500" lnSpcReduction="10000"/>
          </a:bodyPr>
          <a:lstStyle/>
          <a:p>
            <a:r>
              <a:rPr lang="en-IN" b="1" u="sng" dirty="0" smtClean="0"/>
              <a:t>Stage 1A</a:t>
            </a:r>
            <a:r>
              <a:rPr lang="en-IN" dirty="0" smtClean="0"/>
              <a:t>: </a:t>
            </a:r>
            <a:r>
              <a:rPr lang="en-IN" dirty="0" err="1" smtClean="0"/>
              <a:t>Inj</a:t>
            </a:r>
            <a:r>
              <a:rPr lang="en-IN" dirty="0" smtClean="0"/>
              <a:t> 0.5- 1ml of epinephrine (1:20000) via </a:t>
            </a:r>
            <a:r>
              <a:rPr lang="en-IN" dirty="0" err="1" smtClean="0"/>
              <a:t>sclerotherapy</a:t>
            </a:r>
            <a:r>
              <a:rPr lang="en-IN" dirty="0" smtClean="0"/>
              <a:t> needle into four quadrant of ulcer within 1-2 mm bleeding site. Epinephrine with </a:t>
            </a:r>
            <a:r>
              <a:rPr lang="en-IN" dirty="0" err="1" smtClean="0"/>
              <a:t>thermocoagulation</a:t>
            </a:r>
            <a:r>
              <a:rPr lang="en-IN" dirty="0" smtClean="0"/>
              <a:t>(12-15watts for 10 sec).</a:t>
            </a:r>
          </a:p>
          <a:p>
            <a:r>
              <a:rPr lang="en-IN" b="1" u="sng" dirty="0" smtClean="0"/>
              <a:t>Stage 1B</a:t>
            </a:r>
            <a:r>
              <a:rPr lang="en-IN" dirty="0" smtClean="0"/>
              <a:t>: </a:t>
            </a:r>
            <a:r>
              <a:rPr lang="en-IN" dirty="0" err="1" smtClean="0"/>
              <a:t>Inj</a:t>
            </a:r>
            <a:r>
              <a:rPr lang="en-IN" dirty="0" smtClean="0"/>
              <a:t> epinephrine to be </a:t>
            </a:r>
            <a:r>
              <a:rPr lang="en-IN" dirty="0" err="1" smtClean="0"/>
              <a:t>given.No</a:t>
            </a:r>
            <a:r>
              <a:rPr lang="en-IN" dirty="0" smtClean="0"/>
              <a:t> role of high dose PPI infusion.</a:t>
            </a:r>
          </a:p>
          <a:p>
            <a:r>
              <a:rPr lang="en-IN" b="1" u="sng" dirty="0" smtClean="0"/>
              <a:t>Stage 2A</a:t>
            </a:r>
            <a:r>
              <a:rPr lang="en-IN" dirty="0" smtClean="0"/>
              <a:t>: Thermal coagulation or Thermal coagulation and </a:t>
            </a:r>
            <a:r>
              <a:rPr lang="en-IN" dirty="0" err="1" smtClean="0"/>
              <a:t>inj</a:t>
            </a:r>
            <a:r>
              <a:rPr lang="en-IN" dirty="0" smtClean="0"/>
              <a:t> epinephrine or </a:t>
            </a:r>
            <a:r>
              <a:rPr lang="en-IN" dirty="0" err="1" smtClean="0"/>
              <a:t>hemoclipping</a:t>
            </a:r>
            <a:r>
              <a:rPr lang="en-IN" dirty="0" smtClean="0"/>
              <a:t>.</a:t>
            </a:r>
          </a:p>
          <a:p>
            <a:r>
              <a:rPr lang="en-IN" b="1" u="sng" dirty="0" smtClean="0"/>
              <a:t>Stage 2B</a:t>
            </a:r>
            <a:r>
              <a:rPr lang="en-IN" dirty="0" smtClean="0"/>
              <a:t>: </a:t>
            </a:r>
            <a:r>
              <a:rPr lang="en-IN" dirty="0" err="1" smtClean="0"/>
              <a:t>Inj</a:t>
            </a:r>
            <a:r>
              <a:rPr lang="en-IN" dirty="0" smtClean="0"/>
              <a:t> epinephrine f/b rotatable cold smear to the clot piecemeal without pulling it off the base.</a:t>
            </a:r>
          </a:p>
          <a:p>
            <a:r>
              <a:rPr lang="en-IN" b="1" u="sng" dirty="0" smtClean="0"/>
              <a:t>Stage 2C</a:t>
            </a:r>
            <a:r>
              <a:rPr lang="en-IN" dirty="0" smtClean="0"/>
              <a:t>: Oral PPI.</a:t>
            </a:r>
          </a:p>
          <a:p>
            <a:r>
              <a:rPr lang="en-IN" dirty="0" smtClean="0"/>
              <a:t>Stage 3: Oral PPI. No endoscopic intervention.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u="sng" dirty="0" smtClean="0"/>
              <a:t>Follow up endoscopy in peptic ulcer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Routine second loop endoscopy is not recommended for most patients with peptic ulcer bleeding except in those whom the initial endoscopic examination was suboptimal because excessive blood obscured the </a:t>
            </a:r>
            <a:r>
              <a:rPr lang="en-IN" dirty="0" err="1" smtClean="0"/>
              <a:t>view,technical</a:t>
            </a:r>
            <a:r>
              <a:rPr lang="en-IN" dirty="0" smtClean="0"/>
              <a:t> problems with </a:t>
            </a:r>
            <a:r>
              <a:rPr lang="en-IN" dirty="0" err="1" smtClean="0"/>
              <a:t>hemostasis</a:t>
            </a:r>
            <a:r>
              <a:rPr lang="en-IN" dirty="0" smtClean="0"/>
              <a:t> </a:t>
            </a:r>
            <a:r>
              <a:rPr lang="en-IN" dirty="0" err="1" smtClean="0"/>
              <a:t>occurred,clinically</a:t>
            </a:r>
            <a:r>
              <a:rPr lang="en-IN" dirty="0" smtClean="0"/>
              <a:t> significant bleeding recurred, or less effective endoscopic techniques such as epinephrine </a:t>
            </a:r>
            <a:r>
              <a:rPr lang="en-IN" smtClean="0"/>
              <a:t>injection alone were used.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u="sng" dirty="0" smtClean="0"/>
              <a:t>ESOPHAGIAL VARICES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Two complementary strategies guide therapy of bleeding </a:t>
            </a:r>
            <a:r>
              <a:rPr lang="en-IN" dirty="0" err="1" smtClean="0"/>
              <a:t>varices</a:t>
            </a:r>
            <a:r>
              <a:rPr lang="en-IN" dirty="0" smtClean="0"/>
              <a:t>: local treatment of the bleeding </a:t>
            </a:r>
            <a:r>
              <a:rPr lang="en-IN" dirty="0" err="1" smtClean="0"/>
              <a:t>varices</a:t>
            </a:r>
            <a:r>
              <a:rPr lang="en-IN" dirty="0" smtClean="0"/>
              <a:t> and treatment of the underlying portal hypertension. </a:t>
            </a:r>
          </a:p>
          <a:p>
            <a:r>
              <a:rPr lang="en-IN" dirty="0" smtClean="0"/>
              <a:t>Local therapies, including endoscopic </a:t>
            </a:r>
            <a:r>
              <a:rPr lang="en-IN" dirty="0" err="1" smtClean="0"/>
              <a:t>variceal</a:t>
            </a:r>
            <a:r>
              <a:rPr lang="en-IN" dirty="0" smtClean="0"/>
              <a:t> band ligation, endoscopic </a:t>
            </a:r>
            <a:r>
              <a:rPr lang="en-IN" dirty="0" err="1" smtClean="0"/>
              <a:t>variceal</a:t>
            </a:r>
            <a:r>
              <a:rPr lang="en-IN" dirty="0" smtClean="0"/>
              <a:t> </a:t>
            </a:r>
            <a:r>
              <a:rPr lang="en-IN" dirty="0" err="1" smtClean="0"/>
              <a:t>sclerotherapy</a:t>
            </a:r>
            <a:r>
              <a:rPr lang="en-IN" dirty="0" smtClean="0"/>
              <a:t>, and balloon </a:t>
            </a:r>
            <a:r>
              <a:rPr lang="en-IN" dirty="0" err="1" smtClean="0"/>
              <a:t>tamponade</a:t>
            </a:r>
            <a:r>
              <a:rPr lang="en-IN" dirty="0" smtClean="0"/>
              <a:t> with a </a:t>
            </a:r>
            <a:r>
              <a:rPr lang="en-IN" dirty="0" err="1" smtClean="0"/>
              <a:t>Sengstaken</a:t>
            </a:r>
            <a:r>
              <a:rPr lang="en-IN" dirty="0" smtClean="0"/>
              <a:t>-Blakemore tube, effectively control acute </a:t>
            </a:r>
            <a:r>
              <a:rPr lang="en-IN" dirty="0" err="1" smtClean="0"/>
              <a:t>hemorrhage</a:t>
            </a:r>
            <a:r>
              <a:rPr lang="en-IN" dirty="0" smtClean="0"/>
              <a:t> in most patients.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3600" b="1" u="sng" dirty="0" smtClean="0"/>
              <a:t>GRADING OF ESOPHAGIAL VARICES</a:t>
            </a:r>
            <a:br>
              <a:rPr lang="en-IN" sz="3600" b="1" u="sng" dirty="0" smtClean="0"/>
            </a:br>
            <a:r>
              <a:rPr lang="en-IN" sz="3600" b="1" u="sng" dirty="0" smtClean="0"/>
              <a:t>(MODIFIED PAQUET CLASSIFICATION)</a:t>
            </a:r>
            <a:endParaRPr lang="en-IN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 smtClean="0"/>
              <a:t>GRADE 1 :</a:t>
            </a:r>
            <a:r>
              <a:rPr lang="en-IN" dirty="0" err="1" smtClean="0"/>
              <a:t>Varices</a:t>
            </a:r>
            <a:r>
              <a:rPr lang="en-IN" dirty="0" smtClean="0"/>
              <a:t> extending just above mucosal level can be compressed with air </a:t>
            </a:r>
            <a:r>
              <a:rPr lang="en-IN" dirty="0" err="1" smtClean="0"/>
              <a:t>insufflation</a:t>
            </a:r>
            <a:r>
              <a:rPr lang="en-IN" dirty="0" smtClean="0"/>
              <a:t>.</a:t>
            </a:r>
          </a:p>
          <a:p>
            <a:r>
              <a:rPr lang="en-IN" dirty="0" smtClean="0"/>
              <a:t>Grade 2 :</a:t>
            </a:r>
            <a:r>
              <a:rPr lang="en-IN" dirty="0" err="1" smtClean="0"/>
              <a:t>Varices</a:t>
            </a:r>
            <a:r>
              <a:rPr lang="en-IN" dirty="0" smtClean="0"/>
              <a:t> projecting by 1/3</a:t>
            </a:r>
            <a:r>
              <a:rPr lang="en-IN" baseline="30000" dirty="0" smtClean="0"/>
              <a:t>rd</a:t>
            </a:r>
            <a:r>
              <a:rPr lang="en-IN" dirty="0" smtClean="0"/>
              <a:t> of luminal diameter that cannot be compressed with air </a:t>
            </a:r>
            <a:r>
              <a:rPr lang="en-IN" dirty="0" err="1" smtClean="0"/>
              <a:t>insufflation</a:t>
            </a:r>
            <a:r>
              <a:rPr lang="en-IN" dirty="0" smtClean="0"/>
              <a:t>.</a:t>
            </a:r>
          </a:p>
          <a:p>
            <a:r>
              <a:rPr lang="en-IN" dirty="0" smtClean="0"/>
              <a:t>Grade3 :</a:t>
            </a:r>
            <a:r>
              <a:rPr lang="en-IN" dirty="0" err="1" smtClean="0"/>
              <a:t>Varices</a:t>
            </a:r>
            <a:r>
              <a:rPr lang="en-IN" dirty="0" smtClean="0"/>
              <a:t> projecting up to 50% of the luminal diameter.</a:t>
            </a:r>
          </a:p>
          <a:p>
            <a:r>
              <a:rPr lang="en-IN" b="1" u="sng" dirty="0" smtClean="0"/>
              <a:t>NEWER CLASSIFICCATION based on size of </a:t>
            </a:r>
            <a:r>
              <a:rPr lang="en-IN" b="1" u="sng" dirty="0" err="1" smtClean="0"/>
              <a:t>varices</a:t>
            </a:r>
            <a:endParaRPr lang="en-IN" b="1" u="sng" dirty="0" smtClean="0"/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Small : &lt;5mm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Large : &gt;5mm 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IN" dirty="0" smtClean="0"/>
              <a:t>Follow up in case of EVL every 3 weeks until obliteration of </a:t>
            </a:r>
            <a:r>
              <a:rPr lang="en-IN" dirty="0" err="1" smtClean="0"/>
              <a:t>varices</a:t>
            </a:r>
            <a:r>
              <a:rPr lang="en-IN" dirty="0" smtClean="0"/>
              <a:t> occurs.</a:t>
            </a:r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2844" y="142852"/>
            <a:ext cx="8686800" cy="868346"/>
          </a:xfrm>
        </p:spPr>
        <p:txBody>
          <a:bodyPr>
            <a:normAutofit fontScale="90000"/>
          </a:bodyPr>
          <a:lstStyle/>
          <a:p>
            <a:r>
              <a:rPr lang="en-IN" sz="3600" b="1" u="sng" dirty="0" smtClean="0"/>
              <a:t>Newer Classification with treatment and follow up</a:t>
            </a:r>
            <a:endParaRPr lang="en-IN" sz="3600" b="1" u="sng" dirty="0"/>
          </a:p>
        </p:txBody>
      </p:sp>
      <p:pic>
        <p:nvPicPr>
          <p:cNvPr id="8" name="Content Placeholder 7" descr="esophageal-varices-english-figure-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183466"/>
            <a:ext cx="7215238" cy="5531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ing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8513106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u="sng" dirty="0" smtClean="0"/>
              <a:t>ENDOSCOPY PROCEDURE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Upper endoscopy, also referred to as </a:t>
            </a:r>
            <a:r>
              <a:rPr lang="en-IN" sz="2800" dirty="0" err="1" smtClean="0"/>
              <a:t>esophagogastroduodenoscopy</a:t>
            </a:r>
            <a:r>
              <a:rPr lang="en-IN" sz="2800" dirty="0" smtClean="0"/>
              <a:t> (EGD), is performed by passing a flexible endoscope through the mouth into the </a:t>
            </a:r>
            <a:r>
              <a:rPr lang="en-IN" sz="2800" dirty="0" err="1" smtClean="0"/>
              <a:t>esophagus</a:t>
            </a:r>
            <a:r>
              <a:rPr lang="en-IN" sz="2800" dirty="0" smtClean="0"/>
              <a:t>, stomach, and duodenum. </a:t>
            </a:r>
          </a:p>
          <a:p>
            <a:r>
              <a:rPr lang="en-IN" sz="2800" dirty="0" smtClean="0"/>
              <a:t>Video Endoscopy is performed by attaching a microchip camera at the insertion tube, setup image is viewed on the monitor.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00043"/>
            <a:ext cx="8858280" cy="3357586"/>
          </a:xfrm>
          <a:prstGeom prst="rect">
            <a:avLst/>
          </a:prstGeom>
        </p:spPr>
      </p:pic>
      <p:pic>
        <p:nvPicPr>
          <p:cNvPr id="3" name="Picture 2" descr="grad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839237"/>
            <a:ext cx="8215338" cy="3018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sig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8850964" cy="628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_v31n3a05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8367720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stric varic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11859"/>
            <a:ext cx="3900638" cy="5846141"/>
          </a:xfrm>
          <a:prstGeom prst="rect">
            <a:avLst/>
          </a:prstGeom>
        </p:spPr>
      </p:pic>
      <p:pic>
        <p:nvPicPr>
          <p:cNvPr id="3" name="Picture 2" descr="endoscopic hemostasi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-214338"/>
            <a:ext cx="4643470" cy="7273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u="sng" dirty="0" smtClean="0"/>
              <a:t>Treatment of gastric </a:t>
            </a:r>
            <a:r>
              <a:rPr lang="en-IN" b="1" u="sng" dirty="0" err="1" smtClean="0"/>
              <a:t>varices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GOV1: EVL or Glue injection plus EVL</a:t>
            </a:r>
          </a:p>
          <a:p>
            <a:r>
              <a:rPr lang="en-IN" dirty="0" smtClean="0"/>
              <a:t>GOV2: Glue injection or Glue </a:t>
            </a:r>
            <a:r>
              <a:rPr lang="en-IN" dirty="0" err="1" smtClean="0"/>
              <a:t>inj</a:t>
            </a:r>
            <a:r>
              <a:rPr lang="en-IN" dirty="0" smtClean="0"/>
              <a:t> plus EVL.</a:t>
            </a:r>
          </a:p>
          <a:p>
            <a:r>
              <a:rPr lang="en-IN" dirty="0" smtClean="0"/>
              <a:t>IGV1 or 2: Glue injection.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u="sng" dirty="0" smtClean="0"/>
              <a:t>Portal Hypertensive </a:t>
            </a:r>
            <a:r>
              <a:rPr lang="en-IN" b="1" u="sng" dirty="0" err="1" smtClean="0"/>
              <a:t>Gastropathy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PHG is caused by increased portal venous pressure and severe mucosal </a:t>
            </a:r>
            <a:r>
              <a:rPr lang="en-IN" dirty="0" err="1" smtClean="0"/>
              <a:t>hyperemia</a:t>
            </a:r>
            <a:r>
              <a:rPr lang="en-IN" dirty="0" smtClean="0"/>
              <a:t> that results in </a:t>
            </a:r>
            <a:r>
              <a:rPr lang="en-IN" dirty="0" err="1" smtClean="0"/>
              <a:t>ectatic</a:t>
            </a:r>
            <a:r>
              <a:rPr lang="en-IN" dirty="0" smtClean="0"/>
              <a:t> blood vessels in the proximal gastric body and </a:t>
            </a:r>
            <a:r>
              <a:rPr lang="en-IN" dirty="0" err="1" smtClean="0"/>
              <a:t>cardia</a:t>
            </a:r>
            <a:r>
              <a:rPr lang="en-IN" dirty="0" smtClean="0"/>
              <a:t> and oozing of blood.</a:t>
            </a:r>
          </a:p>
          <a:p>
            <a:r>
              <a:rPr lang="en-IN" dirty="0" smtClean="0"/>
              <a:t>Severe PHG with diffuse bleeding is treated with B adrenergic blockers or TIPS placement or surgical </a:t>
            </a:r>
            <a:r>
              <a:rPr lang="en-IN" dirty="0" err="1" smtClean="0"/>
              <a:t>portocaval</a:t>
            </a:r>
            <a:r>
              <a:rPr lang="en-IN" dirty="0" smtClean="0"/>
              <a:t> shunt.</a:t>
            </a:r>
          </a:p>
          <a:p>
            <a:r>
              <a:rPr lang="en-IN" dirty="0" smtClean="0"/>
              <a:t>Endoscopic management has no role unless an obvious focal bleeding site is identified.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normAutofit/>
          </a:bodyPr>
          <a:lstStyle/>
          <a:p>
            <a:r>
              <a:rPr lang="en-IN" sz="3600" b="1" u="sng" dirty="0" smtClean="0"/>
              <a:t>MALLORY WEISS TEAR</a:t>
            </a:r>
            <a:endParaRPr lang="en-IN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108"/>
            <a:ext cx="4071934" cy="6000792"/>
          </a:xfrm>
        </p:spPr>
        <p:txBody>
          <a:bodyPr>
            <a:noAutofit/>
          </a:bodyPr>
          <a:lstStyle/>
          <a:p>
            <a:r>
              <a:rPr lang="en-IN" sz="2000" dirty="0" smtClean="0"/>
              <a:t>A Mallory-Weiss tear is a linear mucosal or </a:t>
            </a:r>
            <a:r>
              <a:rPr lang="en-IN" sz="2000" dirty="0" err="1" smtClean="0"/>
              <a:t>submucosal</a:t>
            </a:r>
            <a:r>
              <a:rPr lang="en-IN" sz="2000" dirty="0" smtClean="0"/>
              <a:t> laceration at the </a:t>
            </a:r>
            <a:r>
              <a:rPr lang="en-IN" sz="2000" dirty="0" err="1" smtClean="0"/>
              <a:t>gastroesophageal</a:t>
            </a:r>
            <a:r>
              <a:rPr lang="en-IN" sz="2000" dirty="0" smtClean="0"/>
              <a:t> junction that is often associated with retching or vomiting (Fig)</a:t>
            </a:r>
          </a:p>
          <a:p>
            <a:r>
              <a:rPr lang="en-IN" sz="2000" dirty="0" smtClean="0"/>
              <a:t> In 50% cases it is self limited.</a:t>
            </a:r>
          </a:p>
          <a:p>
            <a:r>
              <a:rPr lang="en-IN" sz="2000" dirty="0" err="1" smtClean="0"/>
              <a:t>Rebleeding</a:t>
            </a:r>
            <a:r>
              <a:rPr lang="en-IN" sz="2000" dirty="0" smtClean="0"/>
              <a:t> rate is around 10%</a:t>
            </a:r>
          </a:p>
          <a:p>
            <a:r>
              <a:rPr lang="en-IN" sz="2000" dirty="0" smtClean="0"/>
              <a:t>An actively bleeding tear can be treated </a:t>
            </a:r>
            <a:r>
              <a:rPr lang="en-IN" sz="2000" dirty="0" err="1" smtClean="0"/>
              <a:t>endoscopically</a:t>
            </a:r>
            <a:r>
              <a:rPr lang="en-IN" sz="2000" dirty="0" smtClean="0"/>
              <a:t> with epinephrine injection, </a:t>
            </a:r>
            <a:r>
              <a:rPr lang="en-IN" sz="2000" dirty="0" err="1" smtClean="0"/>
              <a:t>coaptive</a:t>
            </a:r>
            <a:r>
              <a:rPr lang="en-IN" sz="2000" dirty="0" smtClean="0"/>
              <a:t> coagulation, band ligation, or </a:t>
            </a:r>
            <a:r>
              <a:rPr lang="en-IN" sz="2000" dirty="0" err="1" smtClean="0"/>
              <a:t>hemoclips</a:t>
            </a:r>
            <a:r>
              <a:rPr lang="en-IN" sz="2000" dirty="0" smtClean="0"/>
              <a:t>.</a:t>
            </a:r>
          </a:p>
          <a:p>
            <a:endParaRPr lang="en-IN" sz="2000" dirty="0" smtClean="0"/>
          </a:p>
          <a:p>
            <a:endParaRPr lang="en-IN" sz="2000" dirty="0"/>
          </a:p>
        </p:txBody>
      </p:sp>
      <p:pic>
        <p:nvPicPr>
          <p:cNvPr id="4" name="Picture 3" descr="mallory weiss te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1500174"/>
            <a:ext cx="4248107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u="sng" dirty="0" smtClean="0"/>
              <a:t>GERD &amp; BARRET’S ESOPHAGUS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GERD is a physiological process by which gastric contents move retrograde from stomach to the </a:t>
            </a:r>
            <a:r>
              <a:rPr lang="en-IN" dirty="0" err="1" smtClean="0"/>
              <a:t>esophagus</a:t>
            </a:r>
            <a:r>
              <a:rPr lang="en-IN" dirty="0" smtClean="0"/>
              <a:t>.</a:t>
            </a:r>
          </a:p>
          <a:p>
            <a:r>
              <a:rPr lang="en-IN" dirty="0" smtClean="0"/>
              <a:t>Most patients have no mucosal damage on Endoscopy while others have </a:t>
            </a:r>
            <a:r>
              <a:rPr lang="en-IN" b="1" dirty="0" err="1" smtClean="0"/>
              <a:t>Esophagitis</a:t>
            </a:r>
            <a:r>
              <a:rPr lang="en-IN" b="1" dirty="0" smtClean="0"/>
              <a:t>, peptic strictures or </a:t>
            </a:r>
            <a:r>
              <a:rPr lang="en-IN" b="1" dirty="0" err="1" smtClean="0"/>
              <a:t>Barrets</a:t>
            </a:r>
            <a:r>
              <a:rPr lang="en-IN" b="1" dirty="0" smtClean="0"/>
              <a:t> </a:t>
            </a:r>
            <a:r>
              <a:rPr lang="en-IN" b="1" dirty="0" err="1" smtClean="0"/>
              <a:t>esophagus</a:t>
            </a:r>
            <a:r>
              <a:rPr lang="en-IN" dirty="0" smtClean="0"/>
              <a:t>.</a:t>
            </a:r>
          </a:p>
          <a:p>
            <a:r>
              <a:rPr lang="en-IN" dirty="0" smtClean="0"/>
              <a:t>The sensitivity of endoscopy for GERD is low but specificity is 90-95%. </a:t>
            </a:r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u="sng" dirty="0" smtClean="0"/>
              <a:t>LA CLASSIFICATION OF ESOPHAGITIS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b="1" u="sng" dirty="0" smtClean="0"/>
              <a:t>Grade A</a:t>
            </a:r>
            <a:r>
              <a:rPr lang="en-IN" dirty="0" smtClean="0"/>
              <a:t>:One or more mucosal breaks &lt; 5 mm in maximal length.</a:t>
            </a:r>
          </a:p>
          <a:p>
            <a:r>
              <a:rPr lang="en-IN" b="1" u="sng" dirty="0" smtClean="0"/>
              <a:t>Grade B</a:t>
            </a:r>
            <a:r>
              <a:rPr lang="en-IN" dirty="0" smtClean="0"/>
              <a:t>: One or more mucosal breaks &gt; 5mm, but without continuity across </a:t>
            </a:r>
            <a:r>
              <a:rPr lang="en-IN" dirty="0" smtClean="0">
                <a:hlinkClick r:id="rId2" tooltip="Gastric folds"/>
              </a:rPr>
              <a:t>mucosal folds</a:t>
            </a:r>
            <a:r>
              <a:rPr lang="en-IN" dirty="0" smtClean="0"/>
              <a:t>.</a:t>
            </a:r>
          </a:p>
          <a:p>
            <a:r>
              <a:rPr lang="en-IN" b="1" u="sng" dirty="0" smtClean="0"/>
              <a:t>Grade C</a:t>
            </a:r>
            <a:r>
              <a:rPr lang="en-IN" dirty="0" smtClean="0"/>
              <a:t>: Mucosal breaks continuous between &gt; 2 mucosal folds, but involving less than 75% of the </a:t>
            </a:r>
            <a:r>
              <a:rPr lang="en-IN" dirty="0" err="1" smtClean="0"/>
              <a:t>esophageal</a:t>
            </a:r>
            <a:r>
              <a:rPr lang="en-IN" dirty="0" smtClean="0"/>
              <a:t> circumference.</a:t>
            </a:r>
          </a:p>
          <a:p>
            <a:r>
              <a:rPr lang="en-IN" b="1" u="sng" dirty="0" smtClean="0"/>
              <a:t>Grade D</a:t>
            </a:r>
            <a:r>
              <a:rPr lang="en-IN" dirty="0" smtClean="0"/>
              <a:t>: Mucosal breaks involving entire </a:t>
            </a:r>
            <a:r>
              <a:rPr lang="en-IN" dirty="0" err="1" smtClean="0"/>
              <a:t>esophageal</a:t>
            </a:r>
            <a:r>
              <a:rPr lang="en-IN" dirty="0" smtClean="0"/>
              <a:t> circumference.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0"/>
            <a:ext cx="7472386" cy="796908"/>
          </a:xfrm>
        </p:spPr>
        <p:txBody>
          <a:bodyPr>
            <a:normAutofit/>
          </a:bodyPr>
          <a:lstStyle/>
          <a:p>
            <a:r>
              <a:rPr lang="en-IN" sz="3600" dirty="0" smtClean="0"/>
              <a:t>Grading of </a:t>
            </a:r>
            <a:r>
              <a:rPr lang="en-IN" sz="3600" dirty="0" err="1" smtClean="0"/>
              <a:t>Esophagitis</a:t>
            </a:r>
            <a:endParaRPr lang="en-IN" sz="3600" dirty="0"/>
          </a:p>
        </p:txBody>
      </p:sp>
      <p:pic>
        <p:nvPicPr>
          <p:cNvPr id="4" name="Content Placeholder 3" descr="esophagitis 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642918"/>
            <a:ext cx="8715405" cy="2857520"/>
          </a:xfrm>
        </p:spPr>
      </p:pic>
      <p:pic>
        <p:nvPicPr>
          <p:cNvPr id="6" name="Picture 5" descr="esophagitis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58254"/>
            <a:ext cx="8572528" cy="3299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DISTAL TIP OF ENDOSCOPE</a:t>
            </a:r>
            <a:endParaRPr lang="en-IN" dirty="0"/>
          </a:p>
        </p:txBody>
      </p:sp>
      <p:pic>
        <p:nvPicPr>
          <p:cNvPr id="5122" name="Picture 2" descr="C:\Users\BHUPESH D SHAH\Desktop\PENTAX-EC-3490Fi-Colonoscope-7-Distal-End-Terminolo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7058026" cy="436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ophagitis grade 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778528"/>
          </a:xfrm>
          <a:prstGeom prst="rect">
            <a:avLst/>
          </a:prstGeom>
        </p:spPr>
      </p:pic>
      <p:pic>
        <p:nvPicPr>
          <p:cNvPr id="3" name="Picture 2" descr="esophagitis grade 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02115"/>
            <a:ext cx="9144000" cy="3055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715436" cy="582594"/>
          </a:xfrm>
        </p:spPr>
        <p:txBody>
          <a:bodyPr>
            <a:normAutofit fontScale="90000"/>
          </a:bodyPr>
          <a:lstStyle/>
          <a:p>
            <a:r>
              <a:rPr lang="en-IN" b="1" u="sng" dirty="0" smtClean="0"/>
              <a:t>Endoscopic findings of different </a:t>
            </a:r>
            <a:r>
              <a:rPr lang="en-IN" b="1" u="sng" dirty="0" err="1" smtClean="0"/>
              <a:t>etiology</a:t>
            </a:r>
            <a:r>
              <a:rPr lang="en-IN" b="1" u="sng" dirty="0" smtClean="0"/>
              <a:t> of </a:t>
            </a:r>
            <a:r>
              <a:rPr lang="en-IN" b="1" u="sng" dirty="0" err="1" smtClean="0"/>
              <a:t>esophagitis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2984"/>
            <a:ext cx="9358378" cy="592935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en-IN" dirty="0" smtClean="0"/>
          </a:p>
          <a:p>
            <a:r>
              <a:rPr lang="en-IN" dirty="0" smtClean="0"/>
              <a:t>In terms of endoscopic appearance, </a:t>
            </a:r>
            <a:r>
              <a:rPr lang="en-IN" b="1" u="sng" dirty="0" smtClean="0"/>
              <a:t>infectious </a:t>
            </a:r>
            <a:r>
              <a:rPr lang="en-IN" b="1" u="sng" dirty="0" err="1" smtClean="0"/>
              <a:t>esophagitis</a:t>
            </a:r>
            <a:r>
              <a:rPr lang="en-IN" b="1" u="sng" dirty="0" smtClean="0"/>
              <a:t> </a:t>
            </a:r>
            <a:r>
              <a:rPr lang="en-IN" dirty="0" smtClean="0"/>
              <a:t>is diffuse and tends to involve the proximal </a:t>
            </a:r>
            <a:r>
              <a:rPr lang="en-IN" dirty="0" err="1" smtClean="0"/>
              <a:t>esophagus</a:t>
            </a:r>
            <a:r>
              <a:rPr lang="en-IN" dirty="0" smtClean="0"/>
              <a:t> far more frequently than does reflux </a:t>
            </a:r>
            <a:r>
              <a:rPr lang="en-IN" dirty="0" err="1" smtClean="0"/>
              <a:t>esophagitis</a:t>
            </a:r>
            <a:r>
              <a:rPr lang="en-IN" dirty="0" smtClean="0"/>
              <a:t>. </a:t>
            </a:r>
          </a:p>
          <a:p>
            <a:r>
              <a:rPr lang="en-IN" dirty="0" smtClean="0"/>
              <a:t>The ulcerations seen in </a:t>
            </a:r>
            <a:r>
              <a:rPr lang="en-IN" b="1" u="sng" dirty="0" smtClean="0"/>
              <a:t>peptic </a:t>
            </a:r>
            <a:r>
              <a:rPr lang="en-IN" b="1" u="sng" dirty="0" err="1" smtClean="0"/>
              <a:t>esophagitis</a:t>
            </a:r>
            <a:r>
              <a:rPr lang="en-IN" b="1" u="sng" dirty="0" smtClean="0"/>
              <a:t> </a:t>
            </a:r>
            <a:r>
              <a:rPr lang="en-IN" dirty="0" smtClean="0"/>
              <a:t>are usually solitary and distal, whereas infectious ulcerations are </a:t>
            </a:r>
            <a:r>
              <a:rPr lang="en-IN" dirty="0" err="1" smtClean="0"/>
              <a:t>punctate</a:t>
            </a:r>
            <a:r>
              <a:rPr lang="en-IN" dirty="0" smtClean="0"/>
              <a:t> and diffuse. </a:t>
            </a:r>
          </a:p>
          <a:p>
            <a:r>
              <a:rPr lang="en-IN" b="1" u="sng" dirty="0" err="1" smtClean="0"/>
              <a:t>Eosinophilic</a:t>
            </a:r>
            <a:r>
              <a:rPr lang="en-IN" b="1" u="sng" dirty="0" smtClean="0"/>
              <a:t> </a:t>
            </a:r>
            <a:r>
              <a:rPr lang="en-IN" b="1" u="sng" dirty="0" err="1" smtClean="0"/>
              <a:t>esophagitis</a:t>
            </a:r>
            <a:r>
              <a:rPr lang="en-IN" b="1" u="sng" dirty="0" smtClean="0"/>
              <a:t> </a:t>
            </a:r>
            <a:r>
              <a:rPr lang="en-IN" dirty="0" smtClean="0"/>
              <a:t>characteristically exhibits multiple </a:t>
            </a:r>
            <a:r>
              <a:rPr lang="en-IN" dirty="0" err="1" smtClean="0"/>
              <a:t>esophageal</a:t>
            </a:r>
            <a:r>
              <a:rPr lang="en-IN" dirty="0" smtClean="0"/>
              <a:t> rings, linear furrows, or white </a:t>
            </a:r>
            <a:r>
              <a:rPr lang="en-IN" dirty="0" err="1" smtClean="0"/>
              <a:t>punctate</a:t>
            </a:r>
            <a:r>
              <a:rPr lang="en-IN" dirty="0" smtClean="0"/>
              <a:t> </a:t>
            </a:r>
            <a:r>
              <a:rPr lang="en-IN" dirty="0" err="1" smtClean="0"/>
              <a:t>exudate</a:t>
            </a:r>
            <a:r>
              <a:rPr lang="en-IN" dirty="0" smtClean="0"/>
              <a:t>. </a:t>
            </a:r>
          </a:p>
          <a:p>
            <a:r>
              <a:rPr lang="en-IN" dirty="0" err="1" smtClean="0"/>
              <a:t>Esophageal</a:t>
            </a:r>
            <a:r>
              <a:rPr lang="en-IN" dirty="0" smtClean="0"/>
              <a:t> ulcerations from </a:t>
            </a:r>
            <a:r>
              <a:rPr lang="en-IN" b="1" u="sng" dirty="0" smtClean="0"/>
              <a:t>pill </a:t>
            </a:r>
            <a:r>
              <a:rPr lang="en-IN" b="1" u="sng" dirty="0" err="1" smtClean="0"/>
              <a:t>esophagitis</a:t>
            </a:r>
            <a:r>
              <a:rPr lang="en-IN" b="1" u="sng" dirty="0" smtClean="0"/>
              <a:t> </a:t>
            </a:r>
            <a:r>
              <a:rPr lang="en-IN" dirty="0" smtClean="0"/>
              <a:t>are usually singular and deep at points of luminal narrowing, especially near the carina, with sparing of the distal </a:t>
            </a:r>
            <a:r>
              <a:rPr lang="en-IN" dirty="0" err="1" smtClean="0"/>
              <a:t>esophagus</a:t>
            </a:r>
            <a:r>
              <a:rPr lang="en-IN" dirty="0" smtClean="0"/>
              <a:t>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OPHAGIT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0"/>
            <a:ext cx="8286776" cy="6590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7400948" cy="868346"/>
          </a:xfrm>
        </p:spPr>
        <p:txBody>
          <a:bodyPr/>
          <a:lstStyle/>
          <a:p>
            <a:r>
              <a:rPr lang="en-IN" b="1" u="sng" dirty="0" err="1" smtClean="0"/>
              <a:t>Barrets</a:t>
            </a:r>
            <a:r>
              <a:rPr lang="en-IN" b="1" u="sng" dirty="0" smtClean="0"/>
              <a:t> </a:t>
            </a:r>
            <a:r>
              <a:rPr lang="en-IN" b="1" u="sng" dirty="0" err="1" smtClean="0"/>
              <a:t>Esophagus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928670"/>
            <a:ext cx="8572560" cy="5786478"/>
          </a:xfrm>
        </p:spPr>
        <p:txBody>
          <a:bodyPr>
            <a:normAutofit fontScale="70000" lnSpcReduction="20000"/>
          </a:bodyPr>
          <a:lstStyle/>
          <a:p>
            <a:r>
              <a:rPr lang="en-IN" b="1" u="sng" dirty="0" smtClean="0"/>
              <a:t>DEFINITION: </a:t>
            </a:r>
            <a:r>
              <a:rPr lang="en-IN" dirty="0" smtClean="0"/>
              <a:t>A condition in which abnormal columnar epithelium replaces the stratified </a:t>
            </a:r>
            <a:r>
              <a:rPr lang="en-IN" dirty="0" err="1" smtClean="0"/>
              <a:t>squamos</a:t>
            </a:r>
            <a:r>
              <a:rPr lang="en-IN" dirty="0" smtClean="0"/>
              <a:t> epithelium that normally lines the distal </a:t>
            </a:r>
            <a:r>
              <a:rPr lang="en-IN" dirty="0" err="1" smtClean="0"/>
              <a:t>esophagus</a:t>
            </a:r>
            <a:r>
              <a:rPr lang="en-IN" dirty="0" smtClean="0"/>
              <a:t>.</a:t>
            </a:r>
          </a:p>
          <a:p>
            <a:r>
              <a:rPr lang="en-IN" b="1" u="sng" dirty="0" smtClean="0"/>
              <a:t>Two types </a:t>
            </a:r>
            <a:r>
              <a:rPr lang="en-IN" dirty="0" smtClean="0"/>
              <a:t>on the basis of endoscopic findings</a:t>
            </a:r>
          </a:p>
          <a:p>
            <a:pPr marL="514350" indent="-514350">
              <a:buFont typeface="+mj-lt"/>
              <a:buAutoNum type="arabicPeriod"/>
            </a:pPr>
            <a:r>
              <a:rPr lang="en-IN" b="1" u="sng" dirty="0" smtClean="0"/>
              <a:t>Short segment </a:t>
            </a:r>
            <a:r>
              <a:rPr lang="en-IN" dirty="0" smtClean="0"/>
              <a:t>: &lt; 3cm of </a:t>
            </a:r>
            <a:r>
              <a:rPr lang="en-IN" dirty="0" err="1" smtClean="0"/>
              <a:t>metaplastic</a:t>
            </a:r>
            <a:r>
              <a:rPr lang="en-IN" dirty="0" smtClean="0"/>
              <a:t> epithelium.</a:t>
            </a:r>
          </a:p>
          <a:p>
            <a:pPr marL="514350" indent="-514350">
              <a:buFont typeface="+mj-lt"/>
              <a:buAutoNum type="arabicPeriod"/>
            </a:pPr>
            <a:r>
              <a:rPr lang="en-IN" b="1" u="sng" dirty="0" smtClean="0"/>
              <a:t>Long segment</a:t>
            </a:r>
            <a:r>
              <a:rPr lang="en-IN" dirty="0" smtClean="0"/>
              <a:t>: &gt;3cm of </a:t>
            </a:r>
            <a:r>
              <a:rPr lang="en-IN" dirty="0" err="1" smtClean="0"/>
              <a:t>metaplastic</a:t>
            </a:r>
            <a:r>
              <a:rPr lang="en-IN" dirty="0" smtClean="0"/>
              <a:t> epithelium.</a:t>
            </a:r>
          </a:p>
          <a:p>
            <a:pPr marL="514350" indent="-514350"/>
            <a:r>
              <a:rPr lang="en-IN" dirty="0" smtClean="0"/>
              <a:t>Endoscopic screening for </a:t>
            </a:r>
            <a:r>
              <a:rPr lang="en-IN" dirty="0" err="1" smtClean="0"/>
              <a:t>barret’s</a:t>
            </a:r>
            <a:r>
              <a:rPr lang="en-IN" dirty="0" smtClean="0"/>
              <a:t> </a:t>
            </a:r>
            <a:r>
              <a:rPr lang="en-IN" dirty="0" err="1" smtClean="0"/>
              <a:t>esophagus</a:t>
            </a:r>
            <a:r>
              <a:rPr lang="en-IN" dirty="0" smtClean="0"/>
              <a:t> only for patients who have multiple risk factors for </a:t>
            </a:r>
            <a:r>
              <a:rPr lang="en-IN" dirty="0" err="1" smtClean="0"/>
              <a:t>esophagial</a:t>
            </a:r>
            <a:r>
              <a:rPr lang="en-IN" dirty="0" smtClean="0"/>
              <a:t> </a:t>
            </a:r>
            <a:r>
              <a:rPr lang="en-IN" dirty="0" err="1" smtClean="0"/>
              <a:t>adenocarcinoma</a:t>
            </a:r>
            <a:r>
              <a:rPr lang="en-IN" dirty="0" smtClean="0"/>
              <a:t> include: chronic GERD, male, age &gt;50 years or </a:t>
            </a:r>
            <a:r>
              <a:rPr lang="en-IN" dirty="0" err="1" smtClean="0"/>
              <a:t>older,white</a:t>
            </a:r>
            <a:r>
              <a:rPr lang="en-IN" dirty="0" smtClean="0"/>
              <a:t> race, hiatus hernia, elevated BMI, nocturnal reflux </a:t>
            </a:r>
            <a:r>
              <a:rPr lang="en-IN" dirty="0" err="1" smtClean="0"/>
              <a:t>symtom</a:t>
            </a:r>
            <a:r>
              <a:rPr lang="en-IN" dirty="0" smtClean="0"/>
              <a:t> and tobacco use.</a:t>
            </a:r>
          </a:p>
          <a:p>
            <a:r>
              <a:rPr lang="en-IN" b="1" u="sng" dirty="0" smtClean="0"/>
              <a:t>Endoscopic biopsy is the gold standard </a:t>
            </a:r>
            <a:r>
              <a:rPr lang="en-IN" dirty="0" smtClean="0"/>
              <a:t>for confirmation of Barrett’s </a:t>
            </a:r>
            <a:r>
              <a:rPr lang="en-IN" dirty="0" err="1" smtClean="0"/>
              <a:t>esophagus</a:t>
            </a:r>
            <a:r>
              <a:rPr lang="en-IN" dirty="0" smtClean="0"/>
              <a:t> and for dysplasia or cancer arising in Barrett’s mucosa.</a:t>
            </a:r>
          </a:p>
          <a:p>
            <a:r>
              <a:rPr lang="en-IN" b="1" u="sng" dirty="0" smtClean="0"/>
              <a:t>Endoscopic treatment options</a:t>
            </a:r>
            <a:r>
              <a:rPr lang="en-IN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Endoscopic ablative therapy.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Endoscopic mucosal resection (EMR).</a:t>
            </a:r>
          </a:p>
          <a:p>
            <a:r>
              <a:rPr lang="en-IN" b="1" u="sng" dirty="0" smtClean="0"/>
              <a:t>Non Endoscopic treatment</a:t>
            </a:r>
            <a:r>
              <a:rPr lang="en-IN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Esophagectomy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BARRETTS ESOPHAGU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8431395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u="sng" dirty="0" smtClean="0"/>
              <a:t>DIEULAFOY’S LESION</a:t>
            </a:r>
            <a:endParaRPr lang="en-IN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85860"/>
            <a:ext cx="8215370" cy="5000660"/>
          </a:xfrm>
        </p:spPr>
        <p:txBody>
          <a:bodyPr>
            <a:normAutofit/>
          </a:bodyPr>
          <a:lstStyle/>
          <a:p>
            <a:r>
              <a:rPr lang="en-IN" dirty="0" err="1" smtClean="0"/>
              <a:t>Dieulafoy’s</a:t>
            </a:r>
            <a:r>
              <a:rPr lang="en-IN" dirty="0" smtClean="0"/>
              <a:t> lesion is a large 1-3mm </a:t>
            </a:r>
            <a:r>
              <a:rPr lang="en-IN" dirty="0" err="1" smtClean="0"/>
              <a:t>submucosal</a:t>
            </a:r>
            <a:r>
              <a:rPr lang="en-IN" dirty="0" smtClean="0"/>
              <a:t> artery that protrudes through the mucosa not associated with peptic ulcer and can cause massive bleeding</a:t>
            </a:r>
          </a:p>
          <a:p>
            <a:r>
              <a:rPr lang="en-IN" dirty="0" smtClean="0"/>
              <a:t>Seen most commonly in gastric </a:t>
            </a:r>
            <a:r>
              <a:rPr lang="en-IN" dirty="0" err="1" smtClean="0"/>
              <a:t>fundus</a:t>
            </a:r>
            <a:r>
              <a:rPr lang="en-IN" dirty="0" smtClean="0"/>
              <a:t> within 6 cm of GE junction</a:t>
            </a:r>
          </a:p>
          <a:p>
            <a:r>
              <a:rPr lang="en-IN" b="1" u="sng" dirty="0" smtClean="0"/>
              <a:t>Endoscopic therapy</a:t>
            </a:r>
            <a:r>
              <a:rPr lang="en-IN" dirty="0" smtClean="0"/>
              <a:t>, such as thermal coagulation or band ligation, or </a:t>
            </a:r>
            <a:r>
              <a:rPr lang="en-IN" dirty="0" err="1" smtClean="0"/>
              <a:t>inj</a:t>
            </a:r>
            <a:r>
              <a:rPr lang="en-IN" dirty="0" smtClean="0"/>
              <a:t> epinephrine therapy or </a:t>
            </a:r>
            <a:r>
              <a:rPr lang="en-IN" dirty="0" err="1" smtClean="0"/>
              <a:t>hemoclips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elafo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428604"/>
            <a:ext cx="4786346" cy="6327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0"/>
            <a:ext cx="7329510" cy="796908"/>
          </a:xfrm>
        </p:spPr>
        <p:txBody>
          <a:bodyPr/>
          <a:lstStyle/>
          <a:p>
            <a:r>
              <a:rPr lang="en-IN" b="1" u="sng" dirty="0" smtClean="0"/>
              <a:t>Vascular </a:t>
            </a:r>
            <a:r>
              <a:rPr lang="en-IN" b="1" u="sng" dirty="0" err="1" smtClean="0"/>
              <a:t>Ectasias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857232"/>
            <a:ext cx="8143932" cy="4643470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Vascular </a:t>
            </a:r>
            <a:r>
              <a:rPr lang="en-IN" dirty="0" err="1" smtClean="0"/>
              <a:t>ectasias</a:t>
            </a:r>
            <a:r>
              <a:rPr lang="en-IN" dirty="0" smtClean="0"/>
              <a:t> (gastric </a:t>
            </a:r>
            <a:r>
              <a:rPr lang="en-IN" dirty="0" err="1" smtClean="0"/>
              <a:t>antral</a:t>
            </a:r>
            <a:r>
              <a:rPr lang="en-IN" dirty="0" smtClean="0"/>
              <a:t> vascular </a:t>
            </a:r>
            <a:r>
              <a:rPr lang="en-IN" dirty="0" err="1" smtClean="0"/>
              <a:t>ectasia</a:t>
            </a:r>
            <a:r>
              <a:rPr lang="en-IN" dirty="0" smtClean="0"/>
              <a:t> [GAVE] or “watermelon stomach”) are </a:t>
            </a:r>
            <a:r>
              <a:rPr lang="en-IN" dirty="0" err="1" smtClean="0"/>
              <a:t>charecterised</a:t>
            </a:r>
            <a:r>
              <a:rPr lang="en-IN" dirty="0" smtClean="0"/>
              <a:t> by rows or stripes of </a:t>
            </a:r>
            <a:r>
              <a:rPr lang="en-IN" dirty="0" err="1" smtClean="0"/>
              <a:t>ectatic</a:t>
            </a:r>
            <a:r>
              <a:rPr lang="en-IN" dirty="0" smtClean="0"/>
              <a:t> mucosal blood vessels that </a:t>
            </a:r>
            <a:r>
              <a:rPr lang="en-IN" dirty="0" err="1" smtClean="0"/>
              <a:t>emnates</a:t>
            </a:r>
            <a:r>
              <a:rPr lang="en-IN" dirty="0" smtClean="0"/>
              <a:t> from the pylorus and extended proximally into the </a:t>
            </a:r>
            <a:r>
              <a:rPr lang="en-IN" dirty="0" err="1" smtClean="0"/>
              <a:t>antrum</a:t>
            </a:r>
            <a:r>
              <a:rPr lang="en-IN" dirty="0" smtClean="0"/>
              <a:t>.</a:t>
            </a:r>
          </a:p>
          <a:p>
            <a:r>
              <a:rPr lang="en-IN" dirty="0" smtClean="0"/>
              <a:t>Associated with cirrhosis and scleroderma .</a:t>
            </a:r>
          </a:p>
          <a:p>
            <a:r>
              <a:rPr lang="en-IN" dirty="0" smtClean="0"/>
              <a:t>Treatment is endoscopic therapy with argon plasma coagulation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SCULAR ECTASI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2768" y="571480"/>
            <a:ext cx="9266768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u="sng" dirty="0" smtClean="0"/>
              <a:t>CAMERON’S LESION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Linear erosion or </a:t>
            </a:r>
            <a:r>
              <a:rPr lang="en-IN" dirty="0" err="1" smtClean="0"/>
              <a:t>ulceraations</a:t>
            </a:r>
            <a:r>
              <a:rPr lang="en-IN" dirty="0" smtClean="0"/>
              <a:t> in the proximal stomach at the end of large </a:t>
            </a:r>
            <a:r>
              <a:rPr lang="en-IN" dirty="0" err="1" smtClean="0"/>
              <a:t>hiatal</a:t>
            </a:r>
            <a:r>
              <a:rPr lang="en-IN" dirty="0" smtClean="0"/>
              <a:t> hernia, near the diaphragmatic pinch.</a:t>
            </a:r>
          </a:p>
          <a:p>
            <a:r>
              <a:rPr lang="en-IN" dirty="0" smtClean="0"/>
              <a:t>Treatment with iron supplementation with oral PPI therapy 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HUPESH D SHAH\Desktop\normalensos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072462" cy="642918"/>
          </a:xfrm>
        </p:spPr>
        <p:txBody>
          <a:bodyPr>
            <a:normAutofit fontScale="90000"/>
          </a:bodyPr>
          <a:lstStyle/>
          <a:p>
            <a:r>
              <a:rPr lang="en-IN" b="1" u="sng" dirty="0" smtClean="0"/>
              <a:t>DYSPHAGIA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14356"/>
            <a:ext cx="8929722" cy="5072062"/>
          </a:xfrm>
        </p:spPr>
        <p:txBody>
          <a:bodyPr>
            <a:no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IN" sz="2400" b="1" u="sng" dirty="0" smtClean="0">
                <a:latin typeface="+mj-lt"/>
              </a:rPr>
              <a:t>MECHANICAL OBSTRUCTION (50%)</a:t>
            </a:r>
          </a:p>
          <a:p>
            <a:r>
              <a:rPr lang="en-IN" sz="2400" b="1" dirty="0" err="1" smtClean="0"/>
              <a:t>Esophageal</a:t>
            </a:r>
            <a:r>
              <a:rPr lang="en-IN" sz="2400" b="1" dirty="0" smtClean="0"/>
              <a:t> </a:t>
            </a:r>
            <a:r>
              <a:rPr lang="en-IN" sz="2400" b="1" dirty="0" err="1" smtClean="0"/>
              <a:t>tumors</a:t>
            </a:r>
            <a:endParaRPr lang="en-IN" sz="2400" b="1" dirty="0" smtClean="0"/>
          </a:p>
          <a:p>
            <a:r>
              <a:rPr lang="en-IN" sz="2400" b="1" dirty="0" smtClean="0"/>
              <a:t>Foreign bodies</a:t>
            </a:r>
          </a:p>
          <a:p>
            <a:r>
              <a:rPr lang="en-IN" sz="2400" b="1" dirty="0" err="1" smtClean="0"/>
              <a:t>Esophageal</a:t>
            </a:r>
            <a:r>
              <a:rPr lang="en-IN" sz="2400" b="1" dirty="0" smtClean="0"/>
              <a:t> ring and web</a:t>
            </a:r>
          </a:p>
          <a:p>
            <a:pPr>
              <a:buNone/>
            </a:pPr>
            <a:r>
              <a:rPr lang="en-IN" sz="2400" b="1" dirty="0" smtClean="0"/>
              <a:t>2</a:t>
            </a:r>
            <a:r>
              <a:rPr lang="en-IN" sz="2400" b="1" u="sng" dirty="0" smtClean="0"/>
              <a:t>.       MOTILITY DISORDERS</a:t>
            </a:r>
          </a:p>
          <a:p>
            <a:r>
              <a:rPr lang="en-IN" sz="2400" b="1" dirty="0" err="1" smtClean="0"/>
              <a:t>Achalasia</a:t>
            </a:r>
            <a:r>
              <a:rPr lang="en-IN" sz="2400" b="1" dirty="0" smtClean="0"/>
              <a:t>:-</a:t>
            </a:r>
            <a:r>
              <a:rPr lang="en-IN" sz="2400" dirty="0"/>
              <a:t> L</a:t>
            </a:r>
            <a:r>
              <a:rPr lang="en-IN" sz="2400" dirty="0" smtClean="0"/>
              <a:t>ower </a:t>
            </a:r>
            <a:r>
              <a:rPr lang="en-IN" sz="2400" dirty="0" err="1"/>
              <a:t>esophageal</a:t>
            </a:r>
            <a:r>
              <a:rPr lang="en-IN" sz="2400" dirty="0"/>
              <a:t> muscle (sphincter) doesn't relax properly to let food enter your stomach</a:t>
            </a:r>
            <a:endParaRPr lang="en-IN" sz="2400" b="1" dirty="0" smtClean="0"/>
          </a:p>
          <a:p>
            <a:r>
              <a:rPr lang="en-IN" sz="2400" b="1" dirty="0"/>
              <a:t>Diffuse </a:t>
            </a:r>
            <a:r>
              <a:rPr lang="en-IN" sz="2400" b="1" dirty="0" smtClean="0"/>
              <a:t>spasm:- </a:t>
            </a:r>
            <a:r>
              <a:rPr lang="en-IN" sz="2400" dirty="0" smtClean="0"/>
              <a:t>Lower </a:t>
            </a:r>
            <a:r>
              <a:rPr lang="en-IN" sz="2400" dirty="0" err="1"/>
              <a:t>esophageal</a:t>
            </a:r>
            <a:r>
              <a:rPr lang="en-IN" sz="2400" dirty="0"/>
              <a:t> muscle (sphincter) doesn't relax properly to let food enter your stomach</a:t>
            </a:r>
            <a:endParaRPr lang="en-IN" sz="2400" b="1" dirty="0" smtClean="0"/>
          </a:p>
          <a:p>
            <a:r>
              <a:rPr lang="en-IN" sz="2400" b="1" dirty="0" err="1"/>
              <a:t>Esophageal</a:t>
            </a:r>
            <a:r>
              <a:rPr lang="en-IN" sz="2400" b="1" dirty="0"/>
              <a:t> </a:t>
            </a:r>
            <a:r>
              <a:rPr lang="en-IN" sz="2400" b="1" dirty="0" smtClean="0"/>
              <a:t>stricture:- </a:t>
            </a:r>
            <a:r>
              <a:rPr lang="en-IN" sz="2400" dirty="0"/>
              <a:t>A narrowed </a:t>
            </a:r>
            <a:r>
              <a:rPr lang="en-IN" sz="2400" dirty="0" smtClean="0"/>
              <a:t>esophagus(</a:t>
            </a:r>
            <a:r>
              <a:rPr lang="en-IN" sz="2400" dirty="0" err="1" smtClean="0"/>
              <a:t>Tumors</a:t>
            </a:r>
            <a:r>
              <a:rPr lang="en-IN" sz="2400" dirty="0" smtClean="0"/>
              <a:t> </a:t>
            </a:r>
            <a:r>
              <a:rPr lang="en-IN" sz="2400" dirty="0"/>
              <a:t>or </a:t>
            </a:r>
            <a:r>
              <a:rPr lang="en-IN" sz="2400" dirty="0" smtClean="0"/>
              <a:t>scar tissue), </a:t>
            </a:r>
            <a:r>
              <a:rPr lang="en-IN" sz="2400" dirty="0"/>
              <a:t>often caused by </a:t>
            </a:r>
            <a:r>
              <a:rPr lang="en-IN" sz="2400" dirty="0" err="1"/>
              <a:t>gastroesophageal</a:t>
            </a:r>
            <a:r>
              <a:rPr lang="en-IN" sz="2400" dirty="0"/>
              <a:t> reflux disease (GERD), can cause narrowing.</a:t>
            </a:r>
            <a:endParaRPr lang="en-IN" sz="2400" b="1" dirty="0" smtClean="0"/>
          </a:p>
          <a:p>
            <a:r>
              <a:rPr lang="en-IN" sz="2400" b="1" dirty="0" smtClean="0"/>
              <a:t>GERD</a:t>
            </a:r>
          </a:p>
          <a:p>
            <a:r>
              <a:rPr lang="en-IN" sz="2400" b="1" dirty="0" smtClean="0"/>
              <a:t>Scleroderma</a:t>
            </a:r>
          </a:p>
          <a:p>
            <a:r>
              <a:rPr lang="en-IN" sz="2400" b="1" dirty="0"/>
              <a:t>Radiation therapy</a:t>
            </a:r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115196" cy="582594"/>
          </a:xfrm>
        </p:spPr>
        <p:txBody>
          <a:bodyPr>
            <a:normAutofit fontScale="90000"/>
          </a:bodyPr>
          <a:lstStyle/>
          <a:p>
            <a:r>
              <a:rPr lang="en-IN" sz="3600" b="1" u="sng" dirty="0" smtClean="0"/>
              <a:t>Mechanical Trauma and Iatrogenic Injury</a:t>
            </a:r>
            <a:endParaRPr lang="en-IN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14356"/>
            <a:ext cx="8786874" cy="5500726"/>
          </a:xfrm>
        </p:spPr>
        <p:txBody>
          <a:bodyPr>
            <a:normAutofit fontScale="92500" lnSpcReduction="20000"/>
          </a:bodyPr>
          <a:lstStyle/>
          <a:p>
            <a:r>
              <a:rPr lang="en-IN" b="1" u="sng" dirty="0" smtClean="0"/>
              <a:t>Instrument perforation </a:t>
            </a:r>
            <a:r>
              <a:rPr lang="en-IN" dirty="0" smtClean="0"/>
              <a:t>from endoscopy or </a:t>
            </a:r>
            <a:r>
              <a:rPr lang="en-IN" dirty="0" err="1" smtClean="0"/>
              <a:t>nasogastric</a:t>
            </a:r>
            <a:r>
              <a:rPr lang="en-IN" dirty="0" smtClean="0"/>
              <a:t> tube placement typically occurs in the </a:t>
            </a:r>
            <a:r>
              <a:rPr lang="en-IN" dirty="0" err="1" smtClean="0"/>
              <a:t>hypopharynx</a:t>
            </a:r>
            <a:r>
              <a:rPr lang="en-IN" dirty="0" smtClean="0"/>
              <a:t> or at the </a:t>
            </a:r>
            <a:r>
              <a:rPr lang="en-IN" dirty="0" err="1" smtClean="0"/>
              <a:t>gastroesophageal</a:t>
            </a:r>
            <a:r>
              <a:rPr lang="en-IN" dirty="0" smtClean="0"/>
              <a:t> junction. Perforation may also occur at the site of a stricture in the setting of endoscopic food </a:t>
            </a:r>
            <a:r>
              <a:rPr lang="en-IN" dirty="0" err="1" smtClean="0"/>
              <a:t>disimpaction</a:t>
            </a:r>
            <a:r>
              <a:rPr lang="en-IN" dirty="0" smtClean="0"/>
              <a:t> or </a:t>
            </a:r>
            <a:r>
              <a:rPr lang="en-IN" dirty="0" err="1" smtClean="0"/>
              <a:t>esophageal</a:t>
            </a:r>
            <a:r>
              <a:rPr lang="en-IN" dirty="0" smtClean="0"/>
              <a:t> dilation.</a:t>
            </a:r>
          </a:p>
          <a:p>
            <a:r>
              <a:rPr lang="en-IN" dirty="0" smtClean="0"/>
              <a:t>Endoscopic clipping or stent placement may be indicated in </a:t>
            </a:r>
            <a:r>
              <a:rPr lang="en-IN" dirty="0" err="1" smtClean="0"/>
              <a:t>nonoperated</a:t>
            </a:r>
            <a:r>
              <a:rPr lang="en-IN" dirty="0" smtClean="0"/>
              <a:t> iatrogenic perforations or </a:t>
            </a:r>
            <a:r>
              <a:rPr lang="en-IN" dirty="0" err="1" smtClean="0"/>
              <a:t>nonoperable</a:t>
            </a:r>
            <a:r>
              <a:rPr lang="en-IN" dirty="0" smtClean="0"/>
              <a:t> cases such as perforated </a:t>
            </a:r>
            <a:r>
              <a:rPr lang="en-IN" dirty="0" err="1" smtClean="0"/>
              <a:t>tumors</a:t>
            </a:r>
            <a:r>
              <a:rPr lang="en-IN" dirty="0" smtClean="0"/>
              <a:t>.</a:t>
            </a:r>
          </a:p>
          <a:p>
            <a:r>
              <a:rPr lang="en-IN" b="1" u="sng" dirty="0" smtClean="0"/>
              <a:t>Corrosive </a:t>
            </a:r>
            <a:r>
              <a:rPr lang="en-IN" b="1" u="sng" dirty="0" err="1" smtClean="0"/>
              <a:t>Esophagitis</a:t>
            </a:r>
            <a:r>
              <a:rPr lang="en-IN" b="1" u="sng" dirty="0" smtClean="0"/>
              <a:t>: </a:t>
            </a:r>
            <a:r>
              <a:rPr lang="en-IN" dirty="0" smtClean="0"/>
              <a:t>Early endoscopic evaluation is recommended to assess and grade the injury to the </a:t>
            </a:r>
            <a:r>
              <a:rPr lang="en-IN" dirty="0" err="1" smtClean="0"/>
              <a:t>esophageal</a:t>
            </a:r>
            <a:r>
              <a:rPr lang="en-IN" dirty="0" smtClean="0"/>
              <a:t> mucosa. Severe corrosive injury may lead to </a:t>
            </a:r>
            <a:r>
              <a:rPr lang="en-IN" dirty="0" err="1" smtClean="0"/>
              <a:t>esophageal</a:t>
            </a:r>
            <a:r>
              <a:rPr lang="en-IN" dirty="0" smtClean="0"/>
              <a:t> perforation, bleeding, stricture, and death.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0"/>
            <a:ext cx="6000792" cy="928670"/>
          </a:xfrm>
        </p:spPr>
        <p:txBody>
          <a:bodyPr>
            <a:normAutofit/>
          </a:bodyPr>
          <a:lstStyle/>
          <a:p>
            <a:r>
              <a:rPr lang="en-IN" sz="3600" b="1" u="sng" dirty="0" err="1" smtClean="0"/>
              <a:t>Esophagial</a:t>
            </a:r>
            <a:r>
              <a:rPr lang="en-IN" sz="3600" b="1" u="sng" dirty="0" smtClean="0"/>
              <a:t> Web and RING</a:t>
            </a:r>
            <a:endParaRPr lang="en-IN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857232"/>
            <a:ext cx="8643998" cy="6000768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/>
              <a:t>A lower </a:t>
            </a:r>
            <a:r>
              <a:rPr lang="en-IN" dirty="0" err="1" smtClean="0"/>
              <a:t>esophageal</a:t>
            </a:r>
            <a:r>
              <a:rPr lang="en-IN" dirty="0" smtClean="0"/>
              <a:t> mucosal ring, also called a </a:t>
            </a:r>
            <a:r>
              <a:rPr lang="en-IN" b="1" u="sng" dirty="0" smtClean="0"/>
              <a:t>B ring</a:t>
            </a:r>
            <a:r>
              <a:rPr lang="en-IN" dirty="0" smtClean="0"/>
              <a:t>, is a thin membranous narrowing at the </a:t>
            </a:r>
            <a:r>
              <a:rPr lang="en-IN" dirty="0" err="1" smtClean="0"/>
              <a:t>squamocolumnar</a:t>
            </a:r>
            <a:r>
              <a:rPr lang="en-IN" dirty="0" smtClean="0"/>
              <a:t> mucosal junction.</a:t>
            </a:r>
          </a:p>
          <a:p>
            <a:r>
              <a:rPr lang="en-IN" dirty="0" smtClean="0"/>
              <a:t> When the lumen diameter is less than 13 mm, distal rings are associated with episodic solid food </a:t>
            </a:r>
            <a:r>
              <a:rPr lang="en-IN" dirty="0" err="1" smtClean="0"/>
              <a:t>dysphagia</a:t>
            </a:r>
            <a:r>
              <a:rPr lang="en-IN" dirty="0" smtClean="0"/>
              <a:t> and are called </a:t>
            </a:r>
            <a:r>
              <a:rPr lang="en-IN" b="1" u="sng" dirty="0" err="1" smtClean="0"/>
              <a:t>Schatzki</a:t>
            </a:r>
            <a:r>
              <a:rPr lang="en-IN" b="1" u="sng" dirty="0" smtClean="0"/>
              <a:t> rings</a:t>
            </a:r>
            <a:r>
              <a:rPr lang="en-IN" dirty="0" smtClean="0"/>
              <a:t>.</a:t>
            </a:r>
          </a:p>
          <a:p>
            <a:r>
              <a:rPr lang="en-IN" dirty="0" smtClean="0"/>
              <a:t> </a:t>
            </a:r>
            <a:r>
              <a:rPr lang="en-IN" dirty="0" err="1" smtClean="0"/>
              <a:t>Schatzki</a:t>
            </a:r>
            <a:r>
              <a:rPr lang="en-IN" dirty="0" smtClean="0"/>
              <a:t> ring is one of the most common causes of intermittent food impaction, also known as “steakhouse syndrome” because meat is a typical instigator. Symptomatic rings are easily treated by dilation. </a:t>
            </a:r>
          </a:p>
          <a:p>
            <a:r>
              <a:rPr lang="en-IN" b="1" dirty="0" smtClean="0"/>
              <a:t>Web-like constrictions </a:t>
            </a:r>
            <a:r>
              <a:rPr lang="en-IN" dirty="0" smtClean="0"/>
              <a:t>higher along the anterior aspect of the </a:t>
            </a:r>
            <a:r>
              <a:rPr lang="en-IN" dirty="0" err="1" smtClean="0"/>
              <a:t>esophagus</a:t>
            </a:r>
            <a:r>
              <a:rPr lang="en-IN" dirty="0" smtClean="0"/>
              <a:t> can be of congenital or inflammatory origin.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SPHAG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221493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D IMPAC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4492346" cy="5286412"/>
          </a:xfrm>
          <a:prstGeom prst="rect">
            <a:avLst/>
          </a:prstGeom>
        </p:spPr>
      </p:pic>
      <p:pic>
        <p:nvPicPr>
          <p:cNvPr id="5" name="Picture 4" descr="GO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26534"/>
            <a:ext cx="4572032" cy="6731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04" y="0"/>
            <a:ext cx="4614866" cy="868346"/>
          </a:xfrm>
        </p:spPr>
        <p:txBody>
          <a:bodyPr>
            <a:normAutofit/>
          </a:bodyPr>
          <a:lstStyle/>
          <a:p>
            <a:r>
              <a:rPr lang="en-IN" sz="3600" b="1" u="sng" dirty="0" err="1" smtClean="0"/>
              <a:t>Achalasia</a:t>
            </a:r>
            <a:r>
              <a:rPr lang="en-IN" sz="3600" b="1" u="sng" dirty="0" smtClean="0"/>
              <a:t> </a:t>
            </a:r>
            <a:r>
              <a:rPr lang="en-IN" sz="3600" b="1" u="sng" dirty="0" err="1" smtClean="0"/>
              <a:t>Cardia</a:t>
            </a:r>
            <a:endParaRPr lang="en-IN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785794"/>
            <a:ext cx="9001156" cy="6072206"/>
          </a:xfrm>
        </p:spPr>
        <p:txBody>
          <a:bodyPr>
            <a:normAutofit fontScale="77500" lnSpcReduction="20000"/>
          </a:bodyPr>
          <a:lstStyle/>
          <a:p>
            <a:r>
              <a:rPr lang="en-IN" b="1" u="sng" dirty="0" smtClean="0"/>
              <a:t>Definition</a:t>
            </a:r>
            <a:r>
              <a:rPr lang="en-IN" dirty="0" smtClean="0"/>
              <a:t>: </a:t>
            </a:r>
            <a:r>
              <a:rPr lang="en-IN" dirty="0" err="1" smtClean="0"/>
              <a:t>Achalasia</a:t>
            </a:r>
            <a:r>
              <a:rPr lang="en-IN" dirty="0" smtClean="0"/>
              <a:t> is characterised by impaired LES relaxation with swallowing and </a:t>
            </a:r>
            <a:r>
              <a:rPr lang="en-IN" dirty="0" err="1" smtClean="0"/>
              <a:t>aperistalsis</a:t>
            </a:r>
            <a:r>
              <a:rPr lang="en-IN" dirty="0" smtClean="0"/>
              <a:t> in the smooth muscle </a:t>
            </a:r>
            <a:r>
              <a:rPr lang="en-IN" dirty="0" err="1" smtClean="0"/>
              <a:t>esophagus</a:t>
            </a:r>
            <a:r>
              <a:rPr lang="en-IN" dirty="0" smtClean="0"/>
              <a:t> due to loss of ganglion cells within the </a:t>
            </a:r>
            <a:r>
              <a:rPr lang="en-IN" dirty="0" err="1" smtClean="0"/>
              <a:t>myenteric</a:t>
            </a:r>
            <a:r>
              <a:rPr lang="en-IN" dirty="0" smtClean="0"/>
              <a:t> plexus.</a:t>
            </a:r>
          </a:p>
          <a:p>
            <a:r>
              <a:rPr lang="en-IN" dirty="0" smtClean="0"/>
              <a:t>Although endoscopy is not a diagnostic tool for </a:t>
            </a:r>
            <a:r>
              <a:rPr lang="en-IN" dirty="0" err="1" smtClean="0"/>
              <a:t>achalasia</a:t>
            </a:r>
            <a:r>
              <a:rPr lang="en-IN" dirty="0" smtClean="0"/>
              <a:t> </a:t>
            </a:r>
            <a:r>
              <a:rPr lang="en-IN" dirty="0" err="1" smtClean="0"/>
              <a:t>cardia</a:t>
            </a:r>
            <a:r>
              <a:rPr lang="en-IN" dirty="0" smtClean="0"/>
              <a:t> but it is a routine initial procedure to rule out other mechanical causes and finding includes dilatation of the </a:t>
            </a:r>
            <a:r>
              <a:rPr lang="en-IN" dirty="0" err="1" smtClean="0"/>
              <a:t>esophagel</a:t>
            </a:r>
            <a:r>
              <a:rPr lang="en-IN" dirty="0" smtClean="0"/>
              <a:t> lumen.</a:t>
            </a:r>
          </a:p>
          <a:p>
            <a:r>
              <a:rPr lang="en-IN" dirty="0" smtClean="0"/>
              <a:t>Therapies for </a:t>
            </a:r>
            <a:r>
              <a:rPr lang="en-IN" dirty="0" err="1" smtClean="0"/>
              <a:t>achalasia</a:t>
            </a:r>
            <a:r>
              <a:rPr lang="en-IN" dirty="0" smtClean="0"/>
              <a:t> are </a:t>
            </a:r>
            <a:r>
              <a:rPr lang="en-IN" b="1" u="sng" dirty="0" smtClean="0"/>
              <a:t>pneumatic dilatation and Heller </a:t>
            </a:r>
            <a:r>
              <a:rPr lang="en-IN" b="1" u="sng" dirty="0" err="1" smtClean="0"/>
              <a:t>myotomy</a:t>
            </a:r>
            <a:r>
              <a:rPr lang="en-IN" dirty="0" smtClean="0"/>
              <a:t>. Pneumatic dilatation, with a reported efficacy ranging from 32–98%, is an endoscopic technique using a noncompliant, cylindrical balloon dilator positioned across the LES and inflated to a diameter of 3–4 cm. The major complication is perforation with a reported incidence of 0.5–5%.</a:t>
            </a:r>
          </a:p>
          <a:p>
            <a:r>
              <a:rPr lang="en-IN" dirty="0" smtClean="0"/>
              <a:t>An endoscopic approach to LES </a:t>
            </a:r>
            <a:r>
              <a:rPr lang="en-IN" dirty="0" err="1" smtClean="0"/>
              <a:t>myotomy</a:t>
            </a:r>
            <a:r>
              <a:rPr lang="en-IN" dirty="0" smtClean="0"/>
              <a:t> has been introduced, referred to as </a:t>
            </a:r>
            <a:r>
              <a:rPr lang="en-IN" b="1" u="sng" dirty="0" smtClean="0"/>
              <a:t>per oral </a:t>
            </a:r>
            <a:r>
              <a:rPr lang="en-IN" b="1" u="sng" dirty="0" err="1" smtClean="0"/>
              <a:t>esophageal</a:t>
            </a:r>
            <a:r>
              <a:rPr lang="en-IN" b="1" u="sng" dirty="0" smtClean="0"/>
              <a:t> </a:t>
            </a:r>
            <a:r>
              <a:rPr lang="en-IN" b="1" u="sng" dirty="0" err="1" smtClean="0"/>
              <a:t>myotomy</a:t>
            </a:r>
            <a:r>
              <a:rPr lang="en-IN" b="1" u="sng" dirty="0" smtClean="0"/>
              <a:t> (POEM).</a:t>
            </a:r>
            <a:r>
              <a:rPr lang="en-IN" dirty="0" smtClean="0"/>
              <a:t> This technique involves the creation of a tunnel within the </a:t>
            </a:r>
            <a:r>
              <a:rPr lang="en-IN" dirty="0" err="1" smtClean="0"/>
              <a:t>esophageal</a:t>
            </a:r>
            <a:r>
              <a:rPr lang="en-IN" dirty="0" smtClean="0"/>
              <a:t> wall through which the circular muscle of the LES and distal </a:t>
            </a:r>
            <a:r>
              <a:rPr lang="en-IN" dirty="0" err="1" smtClean="0"/>
              <a:t>esophagus</a:t>
            </a:r>
            <a:r>
              <a:rPr lang="en-IN" dirty="0" smtClean="0"/>
              <a:t> are </a:t>
            </a:r>
            <a:r>
              <a:rPr lang="en-IN" dirty="0" err="1" smtClean="0"/>
              <a:t>transected</a:t>
            </a:r>
            <a:r>
              <a:rPr lang="en-IN" dirty="0" smtClean="0"/>
              <a:t> with </a:t>
            </a:r>
            <a:r>
              <a:rPr lang="en-IN" dirty="0" err="1" smtClean="0"/>
              <a:t>electrocautery</a:t>
            </a:r>
            <a:r>
              <a:rPr lang="en-IN" dirty="0" smtClean="0"/>
              <a:t>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u="sng" dirty="0" smtClean="0"/>
              <a:t>Gastric Outlet Obstruction</a:t>
            </a:r>
            <a:endParaRPr lang="en-IN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dirty="0" smtClean="0"/>
              <a:t>Obstruction of the gastric outlet is commonly caused by gastric, duodenal, or pancreatic malignancy or chronic peptic ulceration with </a:t>
            </a:r>
            <a:r>
              <a:rPr lang="en-IN" dirty="0" err="1" smtClean="0"/>
              <a:t>stenosis</a:t>
            </a:r>
            <a:r>
              <a:rPr lang="en-IN" dirty="0" smtClean="0"/>
              <a:t> of the pylorus.</a:t>
            </a:r>
          </a:p>
          <a:p>
            <a:r>
              <a:rPr lang="en-IN" dirty="0" smtClean="0"/>
              <a:t>Patients with benign pyloric </a:t>
            </a:r>
            <a:r>
              <a:rPr lang="en-IN" dirty="0" err="1" smtClean="0"/>
              <a:t>stenosis</a:t>
            </a:r>
            <a:r>
              <a:rPr lang="en-IN" dirty="0" smtClean="0"/>
              <a:t> may be treated with </a:t>
            </a:r>
            <a:r>
              <a:rPr lang="en-IN" b="1" u="sng" dirty="0" smtClean="0"/>
              <a:t>endoscopic balloon dilatation </a:t>
            </a:r>
            <a:r>
              <a:rPr lang="en-IN" dirty="0" smtClean="0"/>
              <a:t>of the pylorus, and a course of endoscopic dilatation results in long-term relief of symptoms in about 50% of patients. </a:t>
            </a:r>
          </a:p>
          <a:p>
            <a:r>
              <a:rPr lang="en-IN" dirty="0" smtClean="0"/>
              <a:t>Malignant gastric outlet obstruction can be relieved with </a:t>
            </a:r>
            <a:r>
              <a:rPr lang="en-IN" dirty="0" err="1" smtClean="0"/>
              <a:t>endoscopically</a:t>
            </a:r>
            <a:r>
              <a:rPr lang="en-IN" dirty="0" smtClean="0"/>
              <a:t> placed </a:t>
            </a:r>
            <a:r>
              <a:rPr lang="en-IN" b="1" u="sng" dirty="0" smtClean="0"/>
              <a:t>expandable stents </a:t>
            </a:r>
            <a:r>
              <a:rPr lang="en-IN" dirty="0" smtClean="0"/>
              <a:t>in patients with inoperable malignancy.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u="sng" dirty="0" smtClean="0"/>
              <a:t>TREATMENT OF MALIGNANCIES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 smtClean="0"/>
              <a:t>Early-stage malignancies limited to the superficial layers of the gastrointestinal mucosa may be </a:t>
            </a:r>
            <a:r>
              <a:rPr lang="en-IN" dirty="0" err="1" smtClean="0"/>
              <a:t>resected</a:t>
            </a:r>
            <a:r>
              <a:rPr lang="en-IN" dirty="0" smtClean="0"/>
              <a:t> using the techniques of </a:t>
            </a:r>
            <a:r>
              <a:rPr lang="en-IN" b="1" u="sng" dirty="0" smtClean="0"/>
              <a:t>endoscopic mucosal resection (EMR) or  endoscopic </a:t>
            </a:r>
            <a:r>
              <a:rPr lang="en-IN" b="1" u="sng" dirty="0" err="1" smtClean="0"/>
              <a:t>submucosal</a:t>
            </a:r>
            <a:r>
              <a:rPr lang="en-IN" b="1" u="sng" dirty="0" smtClean="0"/>
              <a:t> dissection (ESD). </a:t>
            </a:r>
          </a:p>
          <a:p>
            <a:r>
              <a:rPr lang="en-IN" dirty="0" smtClean="0"/>
              <a:t>Ultrasound images are obtained of the gut wall and adjacent organs, vessels, and lymph nodes by </a:t>
            </a:r>
            <a:r>
              <a:rPr lang="en-IN" b="1" u="sng" dirty="0" smtClean="0"/>
              <a:t>ENDOSCOPIC ULTRASOUND (EUS)</a:t>
            </a:r>
            <a:r>
              <a:rPr lang="en-IN" u="sng" dirty="0" smtClean="0"/>
              <a:t>.</a:t>
            </a:r>
            <a:r>
              <a:rPr lang="en-IN" dirty="0" smtClean="0"/>
              <a:t>EUS provides the most accurate preoperative local staging of </a:t>
            </a:r>
            <a:r>
              <a:rPr lang="en-IN" dirty="0" err="1" smtClean="0"/>
              <a:t>esophageal</a:t>
            </a:r>
            <a:r>
              <a:rPr lang="en-IN" dirty="0" smtClean="0"/>
              <a:t>, pancreatic, and rectal malignancies</a:t>
            </a:r>
          </a:p>
          <a:p>
            <a:r>
              <a:rPr lang="en-IN" b="1" u="sng" dirty="0" smtClean="0"/>
              <a:t>Photodynamic therapy (PDT) and radiofrequency ablation (RFA)</a:t>
            </a:r>
            <a:r>
              <a:rPr lang="en-IN" b="1" dirty="0" smtClean="0"/>
              <a:t> </a:t>
            </a:r>
            <a:r>
              <a:rPr lang="en-IN" dirty="0" smtClean="0"/>
              <a:t>are effective modalities for ablative treatment of high-grade dysplasia and </a:t>
            </a:r>
            <a:r>
              <a:rPr lang="en-IN" dirty="0" err="1" smtClean="0"/>
              <a:t>intramucosal</a:t>
            </a:r>
            <a:r>
              <a:rPr lang="en-IN" dirty="0" smtClean="0"/>
              <a:t> cancer in Barrett’s </a:t>
            </a:r>
            <a:r>
              <a:rPr lang="en-IN" dirty="0" err="1" smtClean="0"/>
              <a:t>esophagus</a:t>
            </a:r>
            <a:r>
              <a:rPr lang="en-IN" dirty="0" smtClean="0"/>
              <a:t>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279382" cy="342912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7" name="Picture Placeholder 6" descr="emd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6383" b="6383"/>
          <a:stretch>
            <a:fillRect/>
          </a:stretch>
        </p:blipFill>
        <p:spPr>
          <a:xfrm>
            <a:off x="428596" y="0"/>
            <a:ext cx="7676575" cy="5143536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5429264"/>
            <a:ext cx="9001156" cy="1285884"/>
          </a:xfrm>
        </p:spPr>
        <p:txBody>
          <a:bodyPr>
            <a:noAutofit/>
          </a:bodyPr>
          <a:lstStyle/>
          <a:p>
            <a:r>
              <a:rPr lang="en-IN" sz="1800" dirty="0" smtClean="0"/>
              <a:t>Endoscopic full-thickness resection of a gastrointestinal </a:t>
            </a:r>
            <a:r>
              <a:rPr lang="en-IN" sz="1800" dirty="0" err="1" smtClean="0"/>
              <a:t>stromal</a:t>
            </a:r>
            <a:r>
              <a:rPr lang="en-IN" sz="1800" dirty="0" smtClean="0"/>
              <a:t> </a:t>
            </a:r>
            <a:r>
              <a:rPr lang="en-IN" sz="1800" dirty="0" err="1" smtClean="0"/>
              <a:t>tumor</a:t>
            </a:r>
            <a:r>
              <a:rPr lang="en-IN" sz="1800" dirty="0" smtClean="0"/>
              <a:t>.</a:t>
            </a:r>
          </a:p>
          <a:p>
            <a:r>
              <a:rPr lang="en-IN" sz="1800" dirty="0" smtClean="0"/>
              <a:t> A. </a:t>
            </a:r>
            <a:r>
              <a:rPr lang="en-IN" sz="1800" dirty="0" err="1" smtClean="0"/>
              <a:t>Subepithelial</a:t>
            </a:r>
            <a:r>
              <a:rPr lang="en-IN" sz="1800" dirty="0" smtClean="0"/>
              <a:t> lesion in the proximal stomach.  B. </a:t>
            </a:r>
            <a:r>
              <a:rPr lang="en-IN" sz="1800" dirty="0" err="1" smtClean="0"/>
              <a:t>Hypoechoic</a:t>
            </a:r>
            <a:r>
              <a:rPr lang="en-IN" sz="1800" dirty="0" smtClean="0"/>
              <a:t> lesion arising from the fourth layer (</a:t>
            </a:r>
            <a:r>
              <a:rPr lang="en-IN" sz="1800" dirty="0" err="1" smtClean="0"/>
              <a:t>muscularis</a:t>
            </a:r>
            <a:r>
              <a:rPr lang="en-IN" sz="1800" dirty="0" smtClean="0"/>
              <a:t> </a:t>
            </a:r>
            <a:r>
              <a:rPr lang="en-IN" sz="1800" dirty="0" err="1" smtClean="0"/>
              <a:t>propria</a:t>
            </a:r>
            <a:r>
              <a:rPr lang="en-IN" sz="1800" dirty="0" smtClean="0"/>
              <a:t>) at endoscopic ultrasound. </a:t>
            </a:r>
          </a:p>
          <a:p>
            <a:r>
              <a:rPr lang="en-IN" sz="1800" dirty="0" smtClean="0"/>
              <a:t>C. Full-thickness resection defect. D. Closure  of defect using an over-the-scope clip.</a:t>
            </a:r>
          </a:p>
          <a:p>
            <a:endParaRPr lang="en-IN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00" y="0"/>
            <a:ext cx="6215106" cy="642918"/>
          </a:xfrm>
        </p:spPr>
        <p:txBody>
          <a:bodyPr>
            <a:normAutofit/>
          </a:bodyPr>
          <a:lstStyle/>
          <a:p>
            <a:r>
              <a:rPr lang="en-IN" sz="3600" b="1" u="sng" dirty="0" smtClean="0"/>
              <a:t>NEWER MODALITIES : EUS</a:t>
            </a:r>
            <a:endParaRPr lang="en-IN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571480"/>
            <a:ext cx="8786874" cy="5643602"/>
          </a:xfrm>
        </p:spPr>
        <p:txBody>
          <a:bodyPr>
            <a:normAutofit fontScale="92500" lnSpcReduction="10000"/>
          </a:bodyPr>
          <a:lstStyle/>
          <a:p>
            <a:r>
              <a:rPr lang="en-IN" dirty="0" smtClean="0"/>
              <a:t> EUS provides the most accurate preoperative local </a:t>
            </a:r>
            <a:r>
              <a:rPr lang="en-IN" b="1" u="sng" dirty="0" smtClean="0"/>
              <a:t>staging</a:t>
            </a:r>
            <a:r>
              <a:rPr lang="en-IN" dirty="0" smtClean="0"/>
              <a:t> of </a:t>
            </a:r>
            <a:r>
              <a:rPr lang="en-IN" dirty="0" err="1" smtClean="0"/>
              <a:t>esophageal</a:t>
            </a:r>
            <a:r>
              <a:rPr lang="en-IN" dirty="0" smtClean="0"/>
              <a:t>, pancreatic, and rectal malignancies.</a:t>
            </a:r>
          </a:p>
          <a:p>
            <a:r>
              <a:rPr lang="en-IN" dirty="0" smtClean="0"/>
              <a:t> </a:t>
            </a:r>
            <a:r>
              <a:rPr lang="en-IN" b="1" u="sng" dirty="0" smtClean="0"/>
              <a:t>Fine needle aspirates </a:t>
            </a:r>
            <a:r>
              <a:rPr lang="en-IN" dirty="0" smtClean="0"/>
              <a:t>and core biopsies of masses and lymph nodes in the posterior </a:t>
            </a:r>
            <a:r>
              <a:rPr lang="en-IN" dirty="0" err="1" smtClean="0"/>
              <a:t>mediastinum</a:t>
            </a:r>
            <a:r>
              <a:rPr lang="en-IN" dirty="0" smtClean="0"/>
              <a:t>, abdomen, pancreas, </a:t>
            </a:r>
            <a:r>
              <a:rPr lang="en-IN" dirty="0" err="1" smtClean="0"/>
              <a:t>retroperitoneum</a:t>
            </a:r>
            <a:r>
              <a:rPr lang="en-IN" dirty="0" smtClean="0"/>
              <a:t>, and pelvis can be obtained under EUS guidance (Fig. 345-16). </a:t>
            </a:r>
          </a:p>
          <a:p>
            <a:r>
              <a:rPr lang="en-IN" b="1" u="sng" dirty="0" smtClean="0"/>
              <a:t>EUS-guided therapeutic procedures</a:t>
            </a:r>
            <a:r>
              <a:rPr lang="en-IN" dirty="0" smtClean="0"/>
              <a:t> are increasingly performed, including drainage of abscesses, </a:t>
            </a:r>
            <a:r>
              <a:rPr lang="en-IN" dirty="0" err="1" smtClean="0"/>
              <a:t>pseudocysts</a:t>
            </a:r>
            <a:r>
              <a:rPr lang="en-IN" dirty="0" smtClean="0"/>
              <a:t>, and treatment of gastrointestinal </a:t>
            </a:r>
            <a:r>
              <a:rPr lang="en-IN" dirty="0" err="1" smtClean="0"/>
              <a:t>hemorrhage</a:t>
            </a:r>
            <a:r>
              <a:rPr lang="en-IN" dirty="0" smtClean="0"/>
              <a:t>, and drainage of obstructed </a:t>
            </a:r>
            <a:r>
              <a:rPr lang="en-IN" dirty="0" err="1" smtClean="0"/>
              <a:t>biliary</a:t>
            </a:r>
            <a:r>
              <a:rPr lang="en-IN" dirty="0" smtClean="0"/>
              <a:t> and pancreatic ducts.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u="sng" dirty="0" smtClean="0"/>
              <a:t>Preparation before endoscopy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85860"/>
            <a:ext cx="8643998" cy="557214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IN" sz="2400" dirty="0" smtClean="0"/>
              <a:t> A </a:t>
            </a:r>
            <a:r>
              <a:rPr lang="en-IN" sz="2400" b="1" dirty="0" smtClean="0"/>
              <a:t>medical history with prior Consent </a:t>
            </a:r>
            <a:r>
              <a:rPr lang="en-IN" sz="2400" dirty="0" smtClean="0"/>
              <a:t>should be obtained with thorough discussion regarding benefits and risks of the procedure.</a:t>
            </a:r>
          </a:p>
          <a:p>
            <a:pPr>
              <a:buFont typeface="Wingdings" pitchFamily="2" charset="2"/>
              <a:buChar char="q"/>
            </a:pPr>
            <a:r>
              <a:rPr lang="en-IN" sz="2400" dirty="0" smtClean="0"/>
              <a:t>Patient should be </a:t>
            </a:r>
            <a:r>
              <a:rPr lang="en-IN" sz="2400" b="1" dirty="0" err="1" smtClean="0"/>
              <a:t>hemodynamically</a:t>
            </a:r>
            <a:r>
              <a:rPr lang="en-IN" sz="2400" b="1" dirty="0" smtClean="0"/>
              <a:t> </a:t>
            </a:r>
            <a:r>
              <a:rPr lang="en-IN" sz="2400" b="1" dirty="0" err="1" smtClean="0"/>
              <a:t>stable.</a:t>
            </a:r>
            <a:r>
              <a:rPr lang="en-IN" sz="2400" dirty="0" err="1" smtClean="0"/>
              <a:t>Respiratory</a:t>
            </a:r>
            <a:r>
              <a:rPr lang="en-IN" sz="2400" dirty="0" smtClean="0"/>
              <a:t> </a:t>
            </a:r>
            <a:r>
              <a:rPr lang="en-IN" sz="2400" dirty="0" err="1" smtClean="0"/>
              <a:t>insufficiancy</a:t>
            </a:r>
            <a:r>
              <a:rPr lang="en-IN" sz="2400" dirty="0" smtClean="0"/>
              <a:t>, altered mental status or ongoing </a:t>
            </a:r>
            <a:r>
              <a:rPr lang="en-IN" sz="2400" dirty="0" err="1" smtClean="0"/>
              <a:t>hemetemesis</a:t>
            </a:r>
            <a:r>
              <a:rPr lang="en-IN" sz="2400" dirty="0" smtClean="0"/>
              <a:t> indicates need for </a:t>
            </a:r>
            <a:r>
              <a:rPr lang="en-IN" sz="2400" b="1" dirty="0" err="1" smtClean="0"/>
              <a:t>endotracheal</a:t>
            </a:r>
            <a:r>
              <a:rPr lang="en-IN" sz="2400" b="1" dirty="0" smtClean="0"/>
              <a:t> intubation </a:t>
            </a:r>
            <a:r>
              <a:rPr lang="en-IN" sz="2400" dirty="0" smtClean="0"/>
              <a:t>prior to endoscopy.</a:t>
            </a:r>
          </a:p>
          <a:p>
            <a:pPr>
              <a:buFont typeface="Wingdings" pitchFamily="2" charset="2"/>
              <a:buChar char="q"/>
            </a:pPr>
            <a:r>
              <a:rPr lang="en-IN" sz="2400" b="1" dirty="0" smtClean="0"/>
              <a:t>Lab tests </a:t>
            </a:r>
            <a:r>
              <a:rPr lang="en-IN" sz="2400" dirty="0" smtClean="0"/>
              <a:t>: Complete blood counts, coagulation tests, bleeding time, electrocardiography, pregnancy testing, BGCM, renal function tests, Serology.</a:t>
            </a:r>
          </a:p>
          <a:p>
            <a:pPr>
              <a:buFont typeface="Wingdings" pitchFamily="2" charset="2"/>
              <a:buChar char="q"/>
            </a:pPr>
            <a:r>
              <a:rPr lang="en-IN" sz="2400" dirty="0" smtClean="0"/>
              <a:t> Patient suspected to have cirrhosis or AV fistula or who </a:t>
            </a:r>
            <a:r>
              <a:rPr lang="en-IN" sz="2400" dirty="0" err="1" smtClean="0"/>
              <a:t>rebleed</a:t>
            </a:r>
            <a:r>
              <a:rPr lang="en-IN" sz="2400" dirty="0" smtClean="0"/>
              <a:t> in hospital should undergo </a:t>
            </a:r>
            <a:r>
              <a:rPr lang="en-IN" sz="2400" b="1" dirty="0" smtClean="0"/>
              <a:t>urgent endoscopy (&lt;2hrs)</a:t>
            </a:r>
            <a:r>
              <a:rPr lang="en-IN" sz="2400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IN" sz="2400" dirty="0" smtClean="0"/>
              <a:t>Patients should be kept empty stomach to allow gastric emptying at least 6 hours prior the </a:t>
            </a:r>
            <a:r>
              <a:rPr lang="en-IN" sz="2400" b="1" dirty="0" smtClean="0"/>
              <a:t>elective procedure</a:t>
            </a:r>
            <a:r>
              <a:rPr lang="en-IN" sz="2400" dirty="0" smtClean="0"/>
              <a:t>.</a:t>
            </a:r>
          </a:p>
          <a:p>
            <a:pPr>
              <a:buFont typeface="Wingdings" pitchFamily="2" charset="2"/>
              <a:buChar char="q"/>
            </a:pPr>
            <a:endParaRPr lang="en-IN" sz="2400" dirty="0" smtClean="0"/>
          </a:p>
          <a:p>
            <a:pPr>
              <a:buFont typeface="Wingdings" pitchFamily="2" charset="2"/>
              <a:buChar char="q"/>
            </a:pPr>
            <a:endParaRPr lang="en-IN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HUPESH D SHAH\Desktop\dd-endoscopicultras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7899456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85794"/>
            <a:ext cx="8755398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s fna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6055"/>
            <a:ext cx="7643866" cy="6821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Autofit/>
          </a:bodyPr>
          <a:lstStyle/>
          <a:p>
            <a:r>
              <a:rPr lang="en-IN" sz="3200" b="1" u="sng" dirty="0" smtClean="0"/>
              <a:t>ENDOSCOPIC RESECTION AND CLOSURE TECHNIQUES </a:t>
            </a:r>
            <a:endParaRPr lang="en-IN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14356"/>
            <a:ext cx="8929718" cy="5715040"/>
          </a:xfrm>
        </p:spPr>
        <p:txBody>
          <a:bodyPr>
            <a:normAutofit fontScale="85000" lnSpcReduction="20000"/>
          </a:bodyPr>
          <a:lstStyle/>
          <a:p>
            <a:r>
              <a:rPr lang="en-IN" dirty="0" smtClean="0"/>
              <a:t>Some Natural </a:t>
            </a:r>
            <a:r>
              <a:rPr lang="en-IN" b="1" u="sng" dirty="0" smtClean="0"/>
              <a:t>Orifice </a:t>
            </a:r>
            <a:r>
              <a:rPr lang="en-IN" b="1" u="sng" dirty="0" err="1" smtClean="0"/>
              <a:t>Transluminal</a:t>
            </a:r>
            <a:r>
              <a:rPr lang="en-IN" b="1" u="sng" dirty="0" smtClean="0"/>
              <a:t> Endoscopic Surgery (</a:t>
            </a:r>
            <a:r>
              <a:rPr lang="en-IN" dirty="0" smtClean="0"/>
              <a:t>NOTES) procedures, such as </a:t>
            </a:r>
            <a:r>
              <a:rPr lang="en-IN" b="1" u="sng" dirty="0" err="1" smtClean="0"/>
              <a:t>percutaneous</a:t>
            </a:r>
            <a:r>
              <a:rPr lang="en-IN" b="1" u="sng" dirty="0" smtClean="0"/>
              <a:t> endoscopic </a:t>
            </a:r>
            <a:r>
              <a:rPr lang="en-IN" b="1" u="sng" dirty="0" err="1" smtClean="0"/>
              <a:t>gastrostomy</a:t>
            </a:r>
            <a:r>
              <a:rPr lang="en-IN" b="1" u="sng" dirty="0" smtClean="0"/>
              <a:t> (PEG) </a:t>
            </a:r>
            <a:r>
              <a:rPr lang="en-IN" dirty="0" smtClean="0"/>
              <a:t>or endoscopic </a:t>
            </a:r>
            <a:r>
              <a:rPr lang="en-IN" dirty="0" err="1" smtClean="0"/>
              <a:t>necrosectomy</a:t>
            </a:r>
            <a:r>
              <a:rPr lang="en-IN" dirty="0" smtClean="0"/>
              <a:t> of pancreatic </a:t>
            </a:r>
            <a:r>
              <a:rPr lang="en-IN" dirty="0" err="1" smtClean="0"/>
              <a:t>necrosis,others</a:t>
            </a:r>
            <a:r>
              <a:rPr lang="en-IN" dirty="0" smtClean="0"/>
              <a:t>, such as </a:t>
            </a:r>
            <a:r>
              <a:rPr lang="en-IN" b="1" u="sng" dirty="0" smtClean="0"/>
              <a:t>per-oral endoscopic </a:t>
            </a:r>
            <a:r>
              <a:rPr lang="en-IN" b="1" u="sng" dirty="0" err="1" smtClean="0"/>
              <a:t>myotomy</a:t>
            </a:r>
            <a:r>
              <a:rPr lang="en-IN" b="1" u="sng" dirty="0" smtClean="0"/>
              <a:t> (POEM</a:t>
            </a:r>
            <a:r>
              <a:rPr lang="en-IN" dirty="0" smtClean="0"/>
              <a:t>) and endoscopic full-thickness resection of gastrointestinal mural lesions, are emerging as viable clinical therapeutic options.</a:t>
            </a:r>
          </a:p>
          <a:p>
            <a:r>
              <a:rPr lang="en-IN" dirty="0" smtClean="0"/>
              <a:t> The development of more robust over-the scope </a:t>
            </a:r>
            <a:r>
              <a:rPr lang="en-IN" b="1" u="sng" dirty="0" smtClean="0"/>
              <a:t>Endoscopic clips</a:t>
            </a:r>
            <a:r>
              <a:rPr lang="en-IN" dirty="0" smtClean="0"/>
              <a:t> has facilitated endoscopic closure of gastrointestinal fistulas and perforations not previously amenable to endoscopic therapy. </a:t>
            </a:r>
          </a:p>
          <a:p>
            <a:r>
              <a:rPr lang="en-IN" b="1" u="sng" dirty="0" smtClean="0"/>
              <a:t>Endoscopic suturing </a:t>
            </a:r>
            <a:r>
              <a:rPr lang="en-IN" dirty="0" smtClean="0"/>
              <a:t>is also feasible, and the technique can be used to close perforations and large defects (Fig.), </a:t>
            </a:r>
            <a:r>
              <a:rPr lang="en-IN" dirty="0" err="1" smtClean="0"/>
              <a:t>anastomotic</a:t>
            </a:r>
            <a:r>
              <a:rPr lang="en-IN" dirty="0" smtClean="0"/>
              <a:t> leaks, and fistulas. Other potential indications for endoscopic suturing include stent fixation to prevent its migration  (Fig.), and endoscopic bariatric procedures.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doscopic sutur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143932" cy="6322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REFERENCES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/>
              <a:t>Harrisson’s</a:t>
            </a:r>
            <a:r>
              <a:rPr lang="en-IN" dirty="0" smtClean="0"/>
              <a:t> principles of internal medicine 19</a:t>
            </a:r>
            <a:r>
              <a:rPr lang="en-IN" baseline="30000" dirty="0" smtClean="0"/>
              <a:t>th</a:t>
            </a:r>
            <a:r>
              <a:rPr lang="en-IN" dirty="0" smtClean="0"/>
              <a:t> edition.2015.</a:t>
            </a:r>
          </a:p>
          <a:p>
            <a:r>
              <a:rPr lang="en-IN" dirty="0" err="1" smtClean="0"/>
              <a:t>Sleisenger</a:t>
            </a:r>
            <a:r>
              <a:rPr lang="en-IN" dirty="0" smtClean="0"/>
              <a:t> and </a:t>
            </a:r>
            <a:r>
              <a:rPr lang="en-IN" dirty="0" err="1" smtClean="0"/>
              <a:t>Fordtran’s</a:t>
            </a:r>
            <a:r>
              <a:rPr lang="en-IN" dirty="0" smtClean="0"/>
              <a:t> Gastro intestinal and Liver Disease 11</a:t>
            </a:r>
            <a:r>
              <a:rPr lang="en-IN" baseline="30000" dirty="0" smtClean="0"/>
              <a:t>th</a:t>
            </a:r>
            <a:r>
              <a:rPr lang="en-IN" dirty="0" smtClean="0"/>
              <a:t> edition.2014.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r>
              <a:rPr lang="en-IN" sz="3200" smtClean="0"/>
              <a:t>TREATMENT FOR BLEEDING DUODENAL ULCER</a:t>
            </a:r>
            <a:endParaRPr lang="en-IN" sz="3200" dirty="0"/>
          </a:p>
        </p:txBody>
      </p:sp>
      <p:pic>
        <p:nvPicPr>
          <p:cNvPr id="6" name="bleeding duodenal ulcer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14348" y="1000108"/>
            <a:ext cx="7572428" cy="5679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ophagial varices.mp4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8286808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564" y="214290"/>
            <a:ext cx="87154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IN" sz="2400" dirty="0" smtClean="0"/>
              <a:t>In patients with severe UGI bleed, </a:t>
            </a:r>
            <a:r>
              <a:rPr lang="en-IN" sz="2400" b="1" dirty="0" smtClean="0"/>
              <a:t>gastric </a:t>
            </a:r>
            <a:r>
              <a:rPr lang="en-IN" sz="2400" b="1" dirty="0" err="1" smtClean="0"/>
              <a:t>lavage</a:t>
            </a:r>
            <a:r>
              <a:rPr lang="en-IN" sz="2400" b="1" dirty="0" smtClean="0"/>
              <a:t> </a:t>
            </a:r>
            <a:r>
              <a:rPr lang="en-IN" sz="2400" dirty="0" smtClean="0"/>
              <a:t>should be performed to remove blood clots from stomach.</a:t>
            </a:r>
          </a:p>
          <a:p>
            <a:pPr>
              <a:buFont typeface="Wingdings" pitchFamily="2" charset="2"/>
              <a:buChar char="q"/>
            </a:pPr>
            <a:r>
              <a:rPr lang="en-IN" sz="2400" dirty="0" smtClean="0"/>
              <a:t>IV administration of </a:t>
            </a:r>
            <a:r>
              <a:rPr lang="en-IN" sz="2400" b="1" dirty="0" smtClean="0"/>
              <a:t>gastric </a:t>
            </a:r>
            <a:r>
              <a:rPr lang="en-IN" sz="2400" b="1" dirty="0" err="1" smtClean="0"/>
              <a:t>prokinetic</a:t>
            </a:r>
            <a:r>
              <a:rPr lang="en-IN" sz="2400" b="1" dirty="0" smtClean="0"/>
              <a:t> medications </a:t>
            </a:r>
            <a:r>
              <a:rPr lang="en-IN" sz="2400" dirty="0" smtClean="0"/>
              <a:t>30-90 </a:t>
            </a:r>
            <a:r>
              <a:rPr lang="en-IN" sz="2400" dirty="0" err="1" smtClean="0"/>
              <a:t>mins</a:t>
            </a:r>
            <a:r>
              <a:rPr lang="en-IN" sz="2400" dirty="0" smtClean="0"/>
              <a:t> before procedure to induce gastric contractions and push blood from stomach to </a:t>
            </a:r>
            <a:r>
              <a:rPr lang="en-IN" sz="2400" dirty="0" err="1" smtClean="0"/>
              <a:t>SmalI</a:t>
            </a:r>
            <a:r>
              <a:rPr lang="en-IN" sz="2400" dirty="0" smtClean="0"/>
              <a:t> intestine helps better endoscopic visualization.</a:t>
            </a:r>
          </a:p>
          <a:p>
            <a:pPr>
              <a:buFont typeface="Wingdings" pitchFamily="2" charset="2"/>
              <a:buChar char="q"/>
            </a:pPr>
            <a:r>
              <a:rPr lang="en-IN" sz="2400" dirty="0" smtClean="0"/>
              <a:t> EGD is routinely performed with topical </a:t>
            </a:r>
            <a:r>
              <a:rPr lang="en-IN" sz="2400" b="1" dirty="0" smtClean="0"/>
              <a:t>pharyngeal </a:t>
            </a:r>
            <a:r>
              <a:rPr lang="en-IN" sz="2400" b="1" dirty="0" err="1" smtClean="0"/>
              <a:t>anesthesia</a:t>
            </a:r>
            <a:r>
              <a:rPr lang="en-IN" sz="2400" dirty="0" smtClean="0"/>
              <a:t> only. Patient tolerance of </a:t>
            </a:r>
            <a:r>
              <a:rPr lang="en-IN" sz="2400" dirty="0" err="1" smtClean="0"/>
              <a:t>unsedated</a:t>
            </a:r>
            <a:r>
              <a:rPr lang="en-IN" sz="2400" dirty="0" smtClean="0"/>
              <a:t> EGD is improved by the use of an ultrathin, 5-mm diameter endoscope that can be passed </a:t>
            </a:r>
            <a:r>
              <a:rPr lang="en-IN" sz="2400" dirty="0" err="1" smtClean="0"/>
              <a:t>transorally</a:t>
            </a:r>
            <a:r>
              <a:rPr lang="en-IN" sz="2400" dirty="0" smtClean="0"/>
              <a:t> or </a:t>
            </a:r>
            <a:r>
              <a:rPr lang="en-IN" sz="2400" dirty="0" err="1" smtClean="0"/>
              <a:t>transnasally</a:t>
            </a:r>
            <a:r>
              <a:rPr lang="en-IN" sz="2400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IN" sz="2400" dirty="0" smtClean="0"/>
              <a:t>Certain procedures like Cirrhosis with Acute GI bleeding, EUS guided FNAC or </a:t>
            </a:r>
            <a:r>
              <a:rPr lang="en-IN" sz="2400" dirty="0" err="1" smtClean="0"/>
              <a:t>Percutaneous</a:t>
            </a:r>
            <a:r>
              <a:rPr lang="en-IN" sz="2400" dirty="0" smtClean="0"/>
              <a:t> Endoscopic </a:t>
            </a:r>
            <a:r>
              <a:rPr lang="en-IN" sz="2400" dirty="0" err="1" smtClean="0"/>
              <a:t>Gastrostomy</a:t>
            </a:r>
            <a:r>
              <a:rPr lang="en-IN" sz="2400" dirty="0" smtClean="0"/>
              <a:t> (PEG) which increases the risk of infective </a:t>
            </a:r>
            <a:r>
              <a:rPr lang="en-IN" sz="2400" dirty="0" err="1" smtClean="0"/>
              <a:t>endocarditis</a:t>
            </a:r>
            <a:r>
              <a:rPr lang="en-IN" sz="2400" dirty="0" smtClean="0"/>
              <a:t> or </a:t>
            </a:r>
            <a:r>
              <a:rPr lang="en-IN" sz="2400" dirty="0" err="1" smtClean="0"/>
              <a:t>peristomal</a:t>
            </a:r>
            <a:r>
              <a:rPr lang="en-IN" sz="2400" dirty="0" smtClean="0"/>
              <a:t> </a:t>
            </a:r>
            <a:r>
              <a:rPr lang="en-IN" sz="2400" dirty="0" err="1" smtClean="0"/>
              <a:t>cellulitis</a:t>
            </a:r>
            <a:r>
              <a:rPr lang="en-IN" sz="2400" dirty="0" smtClean="0"/>
              <a:t> may require </a:t>
            </a:r>
            <a:r>
              <a:rPr lang="en-IN" sz="2400" b="1" dirty="0" smtClean="0"/>
              <a:t>prophylactic Antibiotics</a:t>
            </a:r>
            <a:r>
              <a:rPr lang="en-IN" sz="2400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IN" sz="2400" dirty="0" smtClean="0"/>
              <a:t>High level </a:t>
            </a:r>
            <a:r>
              <a:rPr lang="en-IN" sz="2400" b="1" dirty="0" smtClean="0"/>
              <a:t>disinfection</a:t>
            </a:r>
            <a:r>
              <a:rPr lang="en-IN" sz="2400" dirty="0" smtClean="0"/>
              <a:t> with soaking in solutions like </a:t>
            </a:r>
            <a:r>
              <a:rPr lang="en-IN" sz="2400" dirty="0" err="1" smtClean="0"/>
              <a:t>gluteraldehyde</a:t>
            </a:r>
            <a:r>
              <a:rPr lang="en-IN" sz="2400" dirty="0" smtClean="0"/>
              <a:t> or Per acetic acid should be emphasized.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u="sng" dirty="0" smtClean="0"/>
              <a:t>INDICATIONS OF URGENT UGI SCOPY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ACUTE GASTROINTESTINAL HEMORRHAGE.</a:t>
            </a:r>
          </a:p>
          <a:p>
            <a:r>
              <a:rPr lang="en-IN" dirty="0" smtClean="0"/>
              <a:t>PEPTIC ULCER.</a:t>
            </a:r>
          </a:p>
          <a:p>
            <a:r>
              <a:rPr lang="en-IN" dirty="0" smtClean="0"/>
              <a:t>VARICES.</a:t>
            </a:r>
          </a:p>
          <a:p>
            <a:r>
              <a:rPr lang="en-IN" dirty="0" smtClean="0"/>
              <a:t>MALLORY WEISS TEAR. </a:t>
            </a:r>
          </a:p>
          <a:p>
            <a:r>
              <a:rPr lang="en-IN" dirty="0" smtClean="0"/>
              <a:t>VASCULAR ECTASIAS.</a:t>
            </a:r>
          </a:p>
          <a:p>
            <a:r>
              <a:rPr lang="en-IN" dirty="0" smtClean="0"/>
              <a:t>GASTROINTESTINAL OBSTRUCTION AND PSEUDOOBSTRUCTION.</a:t>
            </a:r>
          </a:p>
          <a:p>
            <a:r>
              <a:rPr lang="en-IN" dirty="0" smtClean="0"/>
              <a:t>FORIEGN BODY IN GIT.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u="sng" dirty="0" smtClean="0"/>
              <a:t>INDICATIONS OF ELECTIVE UGI SCOPY</a:t>
            </a:r>
            <a:endParaRPr lang="en-IN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5257800"/>
          </a:xfrm>
        </p:spPr>
        <p:txBody>
          <a:bodyPr>
            <a:normAutofit fontScale="77500" lnSpcReduction="20000"/>
          </a:bodyPr>
          <a:lstStyle/>
          <a:p>
            <a:r>
              <a:rPr lang="en-IN" dirty="0" smtClean="0"/>
              <a:t>DYSPEPSIA (Gastritis and </a:t>
            </a:r>
            <a:r>
              <a:rPr lang="en-IN" dirty="0" err="1" smtClean="0"/>
              <a:t>Duodenitis</a:t>
            </a:r>
            <a:r>
              <a:rPr lang="en-IN" dirty="0" smtClean="0"/>
              <a:t>)</a:t>
            </a:r>
          </a:p>
          <a:p>
            <a:r>
              <a:rPr lang="en-IN" dirty="0" smtClean="0"/>
              <a:t>GASTROESOPHAGEAL REFLUX DISEASE (GERD</a:t>
            </a:r>
          </a:p>
          <a:p>
            <a:r>
              <a:rPr lang="en-IN" dirty="0" smtClean="0"/>
              <a:t>BARRET’S ESOPHAGUS. </a:t>
            </a:r>
          </a:p>
          <a:p>
            <a:r>
              <a:rPr lang="en-IN" dirty="0" smtClean="0"/>
              <a:t>PEPTIC ULCER </a:t>
            </a:r>
          </a:p>
          <a:p>
            <a:r>
              <a:rPr lang="en-IN" dirty="0" smtClean="0"/>
              <a:t>NONULCER DYSPEPSIA </a:t>
            </a:r>
          </a:p>
          <a:p>
            <a:r>
              <a:rPr lang="en-IN" dirty="0" smtClean="0"/>
              <a:t>DYSPHAGIA</a:t>
            </a:r>
          </a:p>
          <a:p>
            <a:r>
              <a:rPr lang="en-IN" dirty="0" smtClean="0"/>
              <a:t>TREATMENT OF MALIGNANCIES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Endoscopic mucosal resection (EMR) or  Endoscopic </a:t>
            </a:r>
            <a:r>
              <a:rPr lang="en-IN" dirty="0" err="1" smtClean="0"/>
              <a:t>submucosal</a:t>
            </a:r>
            <a:r>
              <a:rPr lang="en-IN" dirty="0" smtClean="0"/>
              <a:t> dissection (ESD)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 smtClean="0"/>
              <a:t>Percutaneous</a:t>
            </a:r>
            <a:r>
              <a:rPr lang="en-IN" dirty="0" smtClean="0"/>
              <a:t> </a:t>
            </a:r>
            <a:r>
              <a:rPr lang="en-IN" dirty="0" err="1" smtClean="0"/>
              <a:t>gastrostomy</a:t>
            </a:r>
            <a:r>
              <a:rPr lang="en-IN" dirty="0" smtClean="0"/>
              <a:t> tube placement during EGD</a:t>
            </a:r>
          </a:p>
          <a:p>
            <a:endParaRPr lang="en-IN" dirty="0" smtClean="0"/>
          </a:p>
          <a:p>
            <a:pPr>
              <a:buFont typeface="Wingdings" pitchFamily="2" charset="2"/>
              <a:buChar char="q"/>
            </a:pPr>
            <a:r>
              <a:rPr lang="en-IN" b="1" dirty="0" smtClean="0"/>
              <a:t>NEWER MODALITIES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Endoscopic </a:t>
            </a:r>
            <a:r>
              <a:rPr lang="en-IN" dirty="0" err="1" smtClean="0"/>
              <a:t>Ultrasonography</a:t>
            </a:r>
            <a:r>
              <a:rPr lang="en-IN" dirty="0" smtClean="0"/>
              <a:t> EUS and EUS guided procedures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3600" b="1" u="sng" dirty="0" smtClean="0"/>
              <a:t>COMPLICATIONS OF UPPER GI ENDOSCOPY</a:t>
            </a:r>
            <a:endParaRPr lang="en-IN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dirty="0" smtClean="0"/>
              <a:t>Unplanned </a:t>
            </a:r>
            <a:r>
              <a:rPr lang="en-IN" b="1" u="sng" dirty="0" smtClean="0"/>
              <a:t>cardiopulmonary events </a:t>
            </a:r>
            <a:r>
              <a:rPr lang="en-IN" dirty="0" smtClean="0"/>
              <a:t>such as </a:t>
            </a:r>
            <a:r>
              <a:rPr lang="en-IN" dirty="0" err="1" smtClean="0"/>
              <a:t>hypotention</a:t>
            </a:r>
            <a:r>
              <a:rPr lang="en-IN" dirty="0" smtClean="0"/>
              <a:t>, hypoxemia, </a:t>
            </a:r>
            <a:r>
              <a:rPr lang="en-IN" dirty="0" err="1" smtClean="0"/>
              <a:t>apnea</a:t>
            </a:r>
            <a:r>
              <a:rPr lang="en-IN" dirty="0" smtClean="0"/>
              <a:t>, aspiration, myocardial infarction, pneumonia, </a:t>
            </a:r>
            <a:r>
              <a:rPr lang="en-IN" dirty="0" err="1" smtClean="0"/>
              <a:t>resp</a:t>
            </a:r>
            <a:r>
              <a:rPr lang="en-IN" dirty="0" smtClean="0"/>
              <a:t> arrest, and account for 30-60% patients undergoing sedation and </a:t>
            </a:r>
            <a:r>
              <a:rPr lang="en-IN" dirty="0" err="1" smtClean="0"/>
              <a:t>anasthesia</a:t>
            </a:r>
            <a:r>
              <a:rPr lang="en-IN" dirty="0" smtClean="0"/>
              <a:t>.</a:t>
            </a:r>
          </a:p>
          <a:p>
            <a:r>
              <a:rPr lang="en-IN" b="1" u="sng" dirty="0" smtClean="0"/>
              <a:t>Ulceration </a:t>
            </a:r>
            <a:r>
              <a:rPr lang="en-IN" dirty="0" smtClean="0"/>
              <a:t>can occur following </a:t>
            </a:r>
            <a:r>
              <a:rPr lang="en-IN" dirty="0" err="1" smtClean="0"/>
              <a:t>sclerotherapy</a:t>
            </a:r>
            <a:r>
              <a:rPr lang="en-IN" dirty="0" smtClean="0"/>
              <a:t> in about 78% patients.</a:t>
            </a:r>
          </a:p>
          <a:p>
            <a:r>
              <a:rPr lang="en-IN" b="1" u="sng" dirty="0" smtClean="0"/>
              <a:t>Medications</a:t>
            </a:r>
            <a:r>
              <a:rPr lang="en-IN" dirty="0" smtClean="0"/>
              <a:t> used during conscious sedation may cause </a:t>
            </a:r>
            <a:r>
              <a:rPr lang="en-IN" b="1" u="sng" dirty="0" smtClean="0"/>
              <a:t>respiratory depression </a:t>
            </a:r>
            <a:r>
              <a:rPr lang="en-IN" dirty="0" smtClean="0"/>
              <a:t>or </a:t>
            </a:r>
            <a:r>
              <a:rPr lang="en-IN" b="1" u="sng" dirty="0" smtClean="0"/>
              <a:t>allergic reactions</a:t>
            </a:r>
            <a:r>
              <a:rPr lang="en-IN" dirty="0" smtClean="0"/>
              <a:t>.</a:t>
            </a:r>
          </a:p>
          <a:p>
            <a:r>
              <a:rPr lang="en-IN" dirty="0" smtClean="0"/>
              <a:t>All endoscopic procedures carry some risk of </a:t>
            </a:r>
            <a:r>
              <a:rPr lang="en-IN" b="1" u="sng" dirty="0" smtClean="0"/>
              <a:t>bleeding</a:t>
            </a:r>
            <a:r>
              <a:rPr lang="en-IN" dirty="0" smtClean="0"/>
              <a:t> and gastrointestinal </a:t>
            </a:r>
            <a:r>
              <a:rPr lang="en-IN" b="1" u="sng" dirty="0" smtClean="0"/>
              <a:t>perforation</a:t>
            </a:r>
            <a:r>
              <a:rPr lang="en-IN" dirty="0" smtClean="0"/>
              <a:t>. </a:t>
            </a:r>
          </a:p>
          <a:p>
            <a:r>
              <a:rPr lang="en-IN" dirty="0" smtClean="0"/>
              <a:t>Some procedures carry a higher incidence of </a:t>
            </a:r>
            <a:r>
              <a:rPr lang="en-IN" dirty="0" err="1" smtClean="0"/>
              <a:t>postprocedure</a:t>
            </a:r>
            <a:r>
              <a:rPr lang="en-IN" dirty="0" smtClean="0"/>
              <a:t> </a:t>
            </a:r>
            <a:r>
              <a:rPr lang="en-IN" dirty="0" err="1" smtClean="0"/>
              <a:t>bacteremia</a:t>
            </a:r>
            <a:r>
              <a:rPr lang="en-IN" dirty="0" smtClean="0"/>
              <a:t>, and </a:t>
            </a:r>
            <a:r>
              <a:rPr lang="en-IN" b="1" u="sng" dirty="0" smtClean="0"/>
              <a:t>prophylactic antibiotics </a:t>
            </a:r>
            <a:r>
              <a:rPr lang="en-IN" dirty="0" smtClean="0"/>
              <a:t>may be indicated. </a:t>
            </a:r>
          </a:p>
          <a:p>
            <a:r>
              <a:rPr lang="en-IN" dirty="0" smtClean="0"/>
              <a:t>Management of </a:t>
            </a:r>
            <a:r>
              <a:rPr lang="en-IN" b="1" u="sng" dirty="0" smtClean="0"/>
              <a:t>antithrombotic agents </a:t>
            </a:r>
            <a:r>
              <a:rPr lang="en-IN" dirty="0" smtClean="0"/>
              <a:t>prior to endoscopic procedures should take into account the procedural risk of </a:t>
            </a:r>
            <a:r>
              <a:rPr lang="en-IN" dirty="0" err="1" smtClean="0"/>
              <a:t>hemorrhage</a:t>
            </a:r>
            <a:r>
              <a:rPr lang="en-IN" dirty="0" smtClean="0"/>
              <a:t>, the agent, and the patient condition, as summarized in Table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6850</TotalTime>
  <Words>2451</Words>
  <Application>Microsoft Office PowerPoint</Application>
  <PresentationFormat>On-screen Show (4:3)</PresentationFormat>
  <Paragraphs>188</Paragraphs>
  <Slides>57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ROLE OF UPPER GI ENDOSCOPY IN CLINICAL PRACTICE</vt:lpstr>
      <vt:lpstr>ENDOSCOPY PROCEDURE</vt:lpstr>
      <vt:lpstr>DISTAL TIP OF ENDOSCOPE</vt:lpstr>
      <vt:lpstr>Slide 4</vt:lpstr>
      <vt:lpstr>Preparation before endoscopy</vt:lpstr>
      <vt:lpstr>Slide 6</vt:lpstr>
      <vt:lpstr>INDICATIONS OF URGENT UGI SCOPY</vt:lpstr>
      <vt:lpstr>INDICATIONS OF ELECTIVE UGI SCOPY</vt:lpstr>
      <vt:lpstr>COMPLICATIONS OF UPPER GI ENDOSCOPY</vt:lpstr>
      <vt:lpstr>Slide 10</vt:lpstr>
      <vt:lpstr>CONTRAINDICATIONS</vt:lpstr>
      <vt:lpstr>Causes of Upper GI Bleed diagnosed by UGIscopy</vt:lpstr>
      <vt:lpstr>Forest Classification of duodenal ulcer</vt:lpstr>
      <vt:lpstr>Treatment according to staging</vt:lpstr>
      <vt:lpstr>Follow up endoscopy in peptic ulcer</vt:lpstr>
      <vt:lpstr>ESOPHAGIAL VARICES</vt:lpstr>
      <vt:lpstr>GRADING OF ESOPHAGIAL VARICES (MODIFIED PAQUET CLASSIFICATION)</vt:lpstr>
      <vt:lpstr>Newer Classification with treatment and follow up</vt:lpstr>
      <vt:lpstr>Slide 19</vt:lpstr>
      <vt:lpstr>Slide 20</vt:lpstr>
      <vt:lpstr>Slide 21</vt:lpstr>
      <vt:lpstr>Slide 22</vt:lpstr>
      <vt:lpstr>Slide 23</vt:lpstr>
      <vt:lpstr>Treatment of gastric varices</vt:lpstr>
      <vt:lpstr>Portal Hypertensive Gastropathy</vt:lpstr>
      <vt:lpstr>MALLORY WEISS TEAR</vt:lpstr>
      <vt:lpstr>GERD &amp; BARRET’S ESOPHAGUS</vt:lpstr>
      <vt:lpstr>LA CLASSIFICATION OF ESOPHAGITIS</vt:lpstr>
      <vt:lpstr>Grading of Esophagitis</vt:lpstr>
      <vt:lpstr>Slide 30</vt:lpstr>
      <vt:lpstr>Endoscopic findings of different etiology of esophagitis</vt:lpstr>
      <vt:lpstr>Slide 32</vt:lpstr>
      <vt:lpstr>Barrets Esophagus</vt:lpstr>
      <vt:lpstr>Slide 34</vt:lpstr>
      <vt:lpstr>DIEULAFOY’S LESION</vt:lpstr>
      <vt:lpstr>Slide 36</vt:lpstr>
      <vt:lpstr>Vascular Ectasias</vt:lpstr>
      <vt:lpstr>Slide 38</vt:lpstr>
      <vt:lpstr>CAMERON’S LESION</vt:lpstr>
      <vt:lpstr>DYSPHAGIA</vt:lpstr>
      <vt:lpstr>Mechanical Trauma and Iatrogenic Injury</vt:lpstr>
      <vt:lpstr>Esophagial Web and RING</vt:lpstr>
      <vt:lpstr>Slide 43</vt:lpstr>
      <vt:lpstr>Slide 44</vt:lpstr>
      <vt:lpstr>Achalasia Cardia</vt:lpstr>
      <vt:lpstr>Gastric Outlet Obstruction</vt:lpstr>
      <vt:lpstr>TREATMENT OF MALIGNANCIES</vt:lpstr>
      <vt:lpstr>Slide 48</vt:lpstr>
      <vt:lpstr>NEWER MODALITIES : EUS</vt:lpstr>
      <vt:lpstr>Slide 50</vt:lpstr>
      <vt:lpstr>Slide 51</vt:lpstr>
      <vt:lpstr>Slide 52</vt:lpstr>
      <vt:lpstr>ENDOSCOPIC RESECTION AND CLOSURE TECHNIQUES </vt:lpstr>
      <vt:lpstr>Slide 54</vt:lpstr>
      <vt:lpstr>REFERENCES</vt:lpstr>
      <vt:lpstr>TREATMENT FOR BLEEDING DUODENAL ULCER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UPPER GI ENDOSCOPY IN CLINICAL PRACTICE</dc:title>
  <dc:creator>BHUPESH D SHAH</dc:creator>
  <cp:lastModifiedBy>Jeevana</cp:lastModifiedBy>
  <cp:revision>195</cp:revision>
  <dcterms:created xsi:type="dcterms:W3CDTF">2018-08-12T12:00:33Z</dcterms:created>
  <dcterms:modified xsi:type="dcterms:W3CDTF">2020-08-19T11:38:24Z</dcterms:modified>
</cp:coreProperties>
</file>