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3" r:id="rId4"/>
    <p:sldId id="265" r:id="rId5"/>
    <p:sldId id="269" r:id="rId6"/>
    <p:sldId id="270" r:id="rId7"/>
    <p:sldId id="272" r:id="rId8"/>
    <p:sldId id="273" r:id="rId9"/>
    <p:sldId id="277" r:id="rId10"/>
    <p:sldId id="276" r:id="rId11"/>
    <p:sldId id="278" r:id="rId12"/>
    <p:sldId id="279" r:id="rId13"/>
    <p:sldId id="280" r:id="rId14"/>
    <p:sldId id="281" r:id="rId15"/>
    <p:sldId id="282" r:id="rId16"/>
    <p:sldId id="284" r:id="rId17"/>
    <p:sldId id="311" r:id="rId18"/>
    <p:sldId id="285" r:id="rId19"/>
    <p:sldId id="312" r:id="rId20"/>
    <p:sldId id="287" r:id="rId21"/>
    <p:sldId id="288" r:id="rId22"/>
    <p:sldId id="310" r:id="rId23"/>
    <p:sldId id="291" r:id="rId24"/>
    <p:sldId id="309" r:id="rId25"/>
    <p:sldId id="292" r:id="rId26"/>
    <p:sldId id="308" r:id="rId27"/>
    <p:sldId id="293" r:id="rId28"/>
    <p:sldId id="307" r:id="rId29"/>
    <p:sldId id="294" r:id="rId30"/>
    <p:sldId id="306" r:id="rId31"/>
    <p:sldId id="295" r:id="rId32"/>
    <p:sldId id="296" r:id="rId33"/>
    <p:sldId id="297" r:id="rId34"/>
    <p:sldId id="298" r:id="rId35"/>
    <p:sldId id="299" r:id="rId36"/>
    <p:sldId id="300" r:id="rId37"/>
    <p:sldId id="305" r:id="rId38"/>
    <p:sldId id="301" r:id="rId39"/>
    <p:sldId id="304" r:id="rId40"/>
    <p:sldId id="302" r:id="rId41"/>
    <p:sldId id="303" r:id="rId42"/>
    <p:sldId id="315" r:id="rId43"/>
    <p:sldId id="314" r:id="rId44"/>
    <p:sldId id="31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64" autoAdjust="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43AEE6B-5544-4A73-9290-F0B71F28B21E}" type="datetimeFigureOut">
              <a:rPr lang="en-US" smtClean="0"/>
              <a:pPr/>
              <a:t>8/19/2020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A65789D-614C-4083-81FD-400B3E945DE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3AEE6B-5544-4A73-9290-F0B71F28B21E}"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5789D-614C-4083-81FD-400B3E945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3AEE6B-5544-4A73-9290-F0B71F28B21E}"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5789D-614C-4083-81FD-400B3E945D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3AEE6B-5544-4A73-9290-F0B71F28B21E}"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5789D-614C-4083-81FD-400B3E945D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3AEE6B-5544-4A73-9290-F0B71F28B21E}"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A65789D-614C-4083-81FD-400B3E945D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3AEE6B-5544-4A73-9290-F0B71F28B21E}"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5789D-614C-4083-81FD-400B3E945D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3AEE6B-5544-4A73-9290-F0B71F28B21E}"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5789D-614C-4083-81FD-400B3E945D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3AEE6B-5544-4A73-9290-F0B71F28B21E}"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5789D-614C-4083-81FD-400B3E945D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AEE6B-5544-4A73-9290-F0B71F28B21E}"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65789D-614C-4083-81FD-400B3E945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3AEE6B-5544-4A73-9290-F0B71F28B21E}"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5789D-614C-4083-81FD-400B3E945D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3AEE6B-5544-4A73-9290-F0B71F28B21E}"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5789D-614C-4083-81FD-400B3E945D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43AEE6B-5544-4A73-9290-F0B71F28B21E}" type="datetimeFigureOut">
              <a:rPr lang="en-US" smtClean="0"/>
              <a:pPr/>
              <a:t>8/19/2020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A65789D-614C-4083-81FD-400B3E945D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a:bodyPr>
          <a:lstStyle/>
          <a:p>
            <a:r>
              <a:rPr lang="en-US" dirty="0" smtClean="0"/>
              <a:t>MONOCLONAL ANTIBODIES AND IT’S USES</a:t>
            </a:r>
            <a:endParaRPr lang="en-US" dirty="0"/>
          </a:p>
        </p:txBody>
      </p:sp>
      <p:sp>
        <p:nvSpPr>
          <p:cNvPr id="3" name="Content Placeholder 2"/>
          <p:cNvSpPr>
            <a:spLocks noGrp="1"/>
          </p:cNvSpPr>
          <p:nvPr>
            <p:ph idx="1"/>
          </p:nvPr>
        </p:nvSpPr>
        <p:spPr>
          <a:xfrm>
            <a:off x="457200" y="3505200"/>
            <a:ext cx="8229600" cy="2804160"/>
          </a:xfrm>
        </p:spPr>
        <p:txBody>
          <a:bodyPr/>
          <a:lstStyle/>
          <a:p>
            <a:pPr algn="r">
              <a:buNone/>
            </a:pPr>
            <a:endParaRPr lang="en-US" dirty="0" smtClean="0"/>
          </a:p>
          <a:p>
            <a:pPr algn="r">
              <a:buNone/>
            </a:pPr>
            <a:endParaRPr lang="en-US" dirty="0"/>
          </a:p>
        </p:txBody>
      </p:sp>
    </p:spTree>
    <p:extLst>
      <p:ext uri="{BB962C8B-B14F-4D97-AF65-F5344CB8AC3E}">
        <p14:creationId xmlns="" xmlns:p14="http://schemas.microsoft.com/office/powerpoint/2010/main" val="3574466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FF00"/>
                </a:solidFill>
                <a:effectLst/>
              </a:rPr>
              <a:t>Humanized </a:t>
            </a:r>
            <a:r>
              <a:rPr lang="en-US" sz="2800" dirty="0" err="1">
                <a:solidFill>
                  <a:srgbClr val="FFFF00"/>
                </a:solidFill>
                <a:effectLst/>
              </a:rPr>
              <a:t>Mab</a:t>
            </a:r>
            <a:endParaRPr lang="en-US" sz="2800" dirty="0">
              <a:solidFill>
                <a:srgbClr val="FFFF00"/>
              </a:solidFill>
              <a:effectLst/>
            </a:endParaRPr>
          </a:p>
        </p:txBody>
      </p:sp>
      <p:sp>
        <p:nvSpPr>
          <p:cNvPr id="3" name="Content Placeholder 2"/>
          <p:cNvSpPr>
            <a:spLocks noGrp="1"/>
          </p:cNvSpPr>
          <p:nvPr>
            <p:ph idx="1"/>
          </p:nvPr>
        </p:nvSpPr>
        <p:spPr/>
        <p:txBody>
          <a:bodyPr>
            <a:normAutofit fontScale="92500" lnSpcReduction="10000"/>
          </a:bodyPr>
          <a:lstStyle/>
          <a:p>
            <a:r>
              <a:rPr lang="en-US" dirty="0" err="1" smtClean="0"/>
              <a:t>Humanised</a:t>
            </a:r>
            <a:r>
              <a:rPr lang="en-US" dirty="0" smtClean="0"/>
              <a:t> </a:t>
            </a:r>
            <a:r>
              <a:rPr lang="en-US" dirty="0"/>
              <a:t>antibodies are produced by grafting murine </a:t>
            </a:r>
            <a:r>
              <a:rPr lang="en-US" dirty="0" err="1"/>
              <a:t>hypervariable</a:t>
            </a:r>
            <a:r>
              <a:rPr lang="en-US" dirty="0"/>
              <a:t> amino acid domains into human antibodies</a:t>
            </a:r>
            <a:r>
              <a:rPr lang="en-US" dirty="0" smtClean="0"/>
              <a:t>.</a:t>
            </a:r>
          </a:p>
          <a:p>
            <a:r>
              <a:rPr lang="en-US" dirty="0" smtClean="0"/>
              <a:t>This </a:t>
            </a:r>
            <a:r>
              <a:rPr lang="en-US" dirty="0"/>
              <a:t>results in a molecule of approximately 95% human </a:t>
            </a:r>
            <a:r>
              <a:rPr lang="en-US" dirty="0" smtClean="0"/>
              <a:t>origin.</a:t>
            </a:r>
          </a:p>
          <a:p>
            <a:pPr marL="137160" indent="0">
              <a:buNone/>
            </a:pPr>
            <a:r>
              <a:rPr lang="en-US" sz="3500" dirty="0">
                <a:solidFill>
                  <a:srgbClr val="FFFF00"/>
                </a:solidFill>
              </a:rPr>
              <a:t>Human Monoclonal antibody </a:t>
            </a:r>
            <a:endParaRPr lang="en-US" sz="3500" dirty="0" smtClean="0">
              <a:solidFill>
                <a:srgbClr val="FFFF00"/>
              </a:solidFill>
            </a:endParaRPr>
          </a:p>
          <a:p>
            <a:r>
              <a:rPr lang="en-US" dirty="0" smtClean="0"/>
              <a:t>Human </a:t>
            </a:r>
            <a:r>
              <a:rPr lang="en-US" dirty="0"/>
              <a:t>monoclonal antibodies are produced by transferring human immunoglobulin genes into the murine genome, after which the transgenic mouse is vaccinated against the desired antigen, leading to the production of monoclonal antibodies</a:t>
            </a:r>
          </a:p>
        </p:txBody>
      </p:sp>
    </p:spTree>
    <p:extLst>
      <p:ext uri="{BB962C8B-B14F-4D97-AF65-F5344CB8AC3E}">
        <p14:creationId xmlns="" xmlns:p14="http://schemas.microsoft.com/office/powerpoint/2010/main" val="96406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377"/>
            <a:ext cx="9144000" cy="6865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7431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Monoclonal Antibodies</a:t>
            </a:r>
          </a:p>
        </p:txBody>
      </p:sp>
      <p:sp>
        <p:nvSpPr>
          <p:cNvPr id="3" name="Content Placeholder 2"/>
          <p:cNvSpPr>
            <a:spLocks noGrp="1"/>
          </p:cNvSpPr>
          <p:nvPr>
            <p:ph idx="1"/>
          </p:nvPr>
        </p:nvSpPr>
        <p:spPr/>
        <p:txBody>
          <a:bodyPr/>
          <a:lstStyle/>
          <a:p>
            <a:pPr marL="137160" indent="0">
              <a:buNone/>
            </a:pPr>
            <a:r>
              <a:rPr lang="en-US" dirty="0" smtClean="0">
                <a:solidFill>
                  <a:srgbClr val="FFFF00"/>
                </a:solidFill>
              </a:rPr>
              <a:t> </a:t>
            </a:r>
            <a:r>
              <a:rPr lang="en-US" sz="3200" dirty="0">
                <a:solidFill>
                  <a:srgbClr val="FFFF00"/>
                </a:solidFill>
              </a:rPr>
              <a:t>Diagnostic Applications </a:t>
            </a:r>
            <a:r>
              <a:rPr lang="en-US" sz="3200" dirty="0" smtClean="0">
                <a:solidFill>
                  <a:srgbClr val="FFFF00"/>
                </a:solidFill>
              </a:rPr>
              <a:t>– </a:t>
            </a:r>
          </a:p>
          <a:p>
            <a:pPr marL="137160" indent="0">
              <a:buNone/>
            </a:pPr>
            <a:r>
              <a:rPr lang="en-US" dirty="0" smtClean="0"/>
              <a:t>Detects </a:t>
            </a:r>
            <a:r>
              <a:rPr lang="en-US" dirty="0"/>
              <a:t>protein of interest either by blotting or immunofluorescence </a:t>
            </a:r>
            <a:endParaRPr lang="en-US" dirty="0" smtClean="0"/>
          </a:p>
          <a:p>
            <a:pPr marL="137160" indent="0">
              <a:buNone/>
            </a:pPr>
            <a:r>
              <a:rPr lang="en-US" dirty="0" smtClean="0"/>
              <a:t> </a:t>
            </a:r>
            <a:r>
              <a:rPr lang="en-US" sz="3200" dirty="0" smtClean="0">
                <a:solidFill>
                  <a:srgbClr val="FFFF00"/>
                </a:solidFill>
              </a:rPr>
              <a:t>Therapeutic Applications-</a:t>
            </a:r>
          </a:p>
          <a:p>
            <a:pPr marL="137160" indent="0">
              <a:buNone/>
            </a:pPr>
            <a:r>
              <a:rPr lang="en-US" sz="3200" dirty="0" smtClean="0">
                <a:solidFill>
                  <a:srgbClr val="FFFF00"/>
                </a:solidFill>
              </a:rPr>
              <a:t> </a:t>
            </a:r>
            <a:r>
              <a:rPr lang="en-US" dirty="0" smtClean="0"/>
              <a:t>Transplant rejection</a:t>
            </a:r>
          </a:p>
          <a:p>
            <a:pPr marL="137160" indent="0">
              <a:buNone/>
            </a:pPr>
            <a:r>
              <a:rPr lang="en-US" dirty="0" smtClean="0"/>
              <a:t> Cancer</a:t>
            </a:r>
          </a:p>
          <a:p>
            <a:pPr marL="137160" indent="0">
              <a:buNone/>
            </a:pPr>
            <a:r>
              <a:rPr lang="en-US" dirty="0" smtClean="0"/>
              <a:t> </a:t>
            </a:r>
            <a:r>
              <a:rPr lang="en-US" dirty="0"/>
              <a:t>Autoimmune disorders </a:t>
            </a:r>
            <a:endParaRPr lang="en-US" dirty="0" smtClean="0"/>
          </a:p>
          <a:p>
            <a:pPr marL="137160" indent="0">
              <a:buNone/>
            </a:pPr>
            <a:r>
              <a:rPr lang="en-US" dirty="0" smtClean="0"/>
              <a:t>Inflammatory </a:t>
            </a:r>
            <a:r>
              <a:rPr lang="en-US" dirty="0"/>
              <a:t>disease</a:t>
            </a:r>
          </a:p>
        </p:txBody>
      </p:sp>
    </p:spTree>
    <p:extLst>
      <p:ext uri="{BB962C8B-B14F-4D97-AF65-F5344CB8AC3E}">
        <p14:creationId xmlns="" xmlns:p14="http://schemas.microsoft.com/office/powerpoint/2010/main" val="629294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a:bodyPr>
          <a:lstStyle/>
          <a:p>
            <a:r>
              <a:rPr lang="en-US" dirty="0" smtClean="0"/>
              <a:t> Monoclonal antibody are used </a:t>
            </a:r>
            <a:r>
              <a:rPr lang="en-US" dirty="0"/>
              <a:t>to detect for the presence and quantity of </a:t>
            </a:r>
            <a:r>
              <a:rPr lang="en-US" dirty="0" smtClean="0"/>
              <a:t>a substance</a:t>
            </a:r>
            <a:r>
              <a:rPr lang="en-US" dirty="0"/>
              <a:t>, for instance in a Western blot test (to detect a substance in a solution) or an immunofluorescence </a:t>
            </a:r>
            <a:r>
              <a:rPr lang="en-US" dirty="0" smtClean="0"/>
              <a:t>test</a:t>
            </a:r>
          </a:p>
          <a:p>
            <a:endParaRPr lang="en-US" dirty="0" smtClean="0"/>
          </a:p>
          <a:p>
            <a:r>
              <a:rPr lang="en-US" dirty="0"/>
              <a:t>Monoclonal antibodies can also be used to purify a substance with techniques called </a:t>
            </a:r>
            <a:r>
              <a:rPr lang="en-US" dirty="0" err="1"/>
              <a:t>immunoprecipitation</a:t>
            </a:r>
            <a:r>
              <a:rPr lang="en-US" dirty="0"/>
              <a:t> and affinity chromatography.</a:t>
            </a:r>
          </a:p>
        </p:txBody>
      </p:sp>
    </p:spTree>
    <p:extLst>
      <p:ext uri="{BB962C8B-B14F-4D97-AF65-F5344CB8AC3E}">
        <p14:creationId xmlns="" xmlns:p14="http://schemas.microsoft.com/office/powerpoint/2010/main" val="1718299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solidFill>
                  <a:srgbClr val="FFFF00"/>
                </a:solidFill>
                <a:effectLst/>
              </a:rPr>
              <a:t>Monoclonal antibodies for cancer treatment</a:t>
            </a:r>
          </a:p>
        </p:txBody>
      </p:sp>
      <p:sp>
        <p:nvSpPr>
          <p:cNvPr id="3" name="Content Placeholder 2"/>
          <p:cNvSpPr>
            <a:spLocks noGrp="1"/>
          </p:cNvSpPr>
          <p:nvPr>
            <p:ph idx="1"/>
          </p:nvPr>
        </p:nvSpPr>
        <p:spPr/>
        <p:txBody>
          <a:bodyPr>
            <a:normAutofit fontScale="92500" lnSpcReduction="10000"/>
          </a:bodyPr>
          <a:lstStyle/>
          <a:p>
            <a:r>
              <a:rPr lang="en-US" dirty="0"/>
              <a:t>M</a:t>
            </a:r>
            <a:r>
              <a:rPr lang="en-US" dirty="0" smtClean="0"/>
              <a:t>onoclonal </a:t>
            </a:r>
            <a:r>
              <a:rPr lang="en-US" dirty="0"/>
              <a:t>antibodies that bind only to cancer cells specific antigen and induce immunological response on the target cancer cell (naked antibodies). </a:t>
            </a:r>
            <a:endParaRPr lang="en-US" dirty="0" smtClean="0"/>
          </a:p>
          <a:p>
            <a:r>
              <a:rPr lang="en-US" dirty="0" err="1" smtClean="0"/>
              <a:t>mAb</a:t>
            </a:r>
            <a:r>
              <a:rPr lang="en-US" dirty="0" smtClean="0"/>
              <a:t> </a:t>
            </a:r>
            <a:r>
              <a:rPr lang="en-US" dirty="0"/>
              <a:t>can be </a:t>
            </a:r>
            <a:r>
              <a:rPr lang="en-US" dirty="0" smtClean="0"/>
              <a:t>modified </a:t>
            </a:r>
            <a:r>
              <a:rPr lang="en-US" dirty="0"/>
              <a:t>for delivery of [toxin], </a:t>
            </a:r>
            <a:r>
              <a:rPr lang="en-US" dirty="0" smtClean="0"/>
              <a:t>radioisotope</a:t>
            </a:r>
            <a:r>
              <a:rPr lang="en-US" dirty="0"/>
              <a:t>, </a:t>
            </a:r>
            <a:r>
              <a:rPr lang="en-US" dirty="0" smtClean="0"/>
              <a:t>cytokine-Toxins </a:t>
            </a:r>
            <a:r>
              <a:rPr lang="en-US" dirty="0"/>
              <a:t>or radioactive isotopes are bound to the constant region of the </a:t>
            </a:r>
            <a:r>
              <a:rPr lang="en-US" dirty="0" err="1"/>
              <a:t>m</a:t>
            </a:r>
            <a:r>
              <a:rPr lang="en-US" dirty="0" err="1" smtClean="0"/>
              <a:t>Abs</a:t>
            </a:r>
            <a:r>
              <a:rPr lang="en-US" dirty="0"/>
              <a:t>. When the </a:t>
            </a:r>
            <a:r>
              <a:rPr lang="en-US" dirty="0" err="1" smtClean="0"/>
              <a:t>mAb</a:t>
            </a:r>
            <a:r>
              <a:rPr lang="en-US" dirty="0" smtClean="0"/>
              <a:t> </a:t>
            </a:r>
            <a:r>
              <a:rPr lang="en-US" dirty="0"/>
              <a:t>binds to the surface cells of a tumor the toxin or radioactivity will kill the cancer cells and all cells within a certain radius (a killing zone). In this way </a:t>
            </a:r>
            <a:r>
              <a:rPr lang="en-US" dirty="0" smtClean="0"/>
              <a:t>tumor cells  </a:t>
            </a:r>
            <a:r>
              <a:rPr lang="en-US" dirty="0"/>
              <a:t>will be </a:t>
            </a:r>
            <a:r>
              <a:rPr lang="en-US" dirty="0" smtClean="0"/>
              <a:t>killed.</a:t>
            </a:r>
            <a:endParaRPr lang="en-US" dirty="0"/>
          </a:p>
        </p:txBody>
      </p:sp>
    </p:spTree>
    <p:extLst>
      <p:ext uri="{BB962C8B-B14F-4D97-AF65-F5344CB8AC3E}">
        <p14:creationId xmlns="" xmlns:p14="http://schemas.microsoft.com/office/powerpoint/2010/main" val="3968248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solidFill>
                  <a:srgbClr val="FFFF00"/>
                </a:solidFill>
                <a:effectLst/>
              </a:rPr>
              <a:t>Side </a:t>
            </a:r>
            <a:r>
              <a:rPr lang="en-US" sz="3600" b="0" dirty="0" smtClean="0">
                <a:solidFill>
                  <a:srgbClr val="FFFF00"/>
                </a:solidFill>
                <a:effectLst/>
              </a:rPr>
              <a:t>effects of </a:t>
            </a:r>
            <a:r>
              <a:rPr lang="en-US" sz="3600" b="0" dirty="0" err="1" smtClean="0">
                <a:solidFill>
                  <a:srgbClr val="FFFF00"/>
                </a:solidFill>
                <a:effectLst/>
              </a:rPr>
              <a:t>mAbs</a:t>
            </a:r>
            <a:r>
              <a:rPr lang="en-US" sz="3600" b="0" dirty="0" smtClean="0">
                <a:solidFill>
                  <a:srgbClr val="FFFF00"/>
                </a:solidFill>
                <a:effectLst/>
              </a:rPr>
              <a:t>-</a:t>
            </a:r>
            <a:endParaRPr lang="en-US" sz="3600" b="0" dirty="0">
              <a:solidFill>
                <a:srgbClr val="FFFF00"/>
              </a:solidFill>
              <a:effectLst/>
            </a:endParaRPr>
          </a:p>
        </p:txBody>
      </p:sp>
      <p:sp>
        <p:nvSpPr>
          <p:cNvPr id="3" name="Content Placeholder 2"/>
          <p:cNvSpPr>
            <a:spLocks noGrp="1"/>
          </p:cNvSpPr>
          <p:nvPr>
            <p:ph idx="1"/>
          </p:nvPr>
        </p:nvSpPr>
        <p:spPr/>
        <p:txBody>
          <a:bodyPr>
            <a:normAutofit fontScale="77500" lnSpcReduction="20000"/>
          </a:bodyPr>
          <a:lstStyle/>
          <a:p>
            <a:r>
              <a:rPr lang="en-US" dirty="0" smtClean="0"/>
              <a:t>Allergic reactions </a:t>
            </a:r>
            <a:r>
              <a:rPr lang="en-US" smtClean="0"/>
              <a:t>such as itching </a:t>
            </a:r>
            <a:r>
              <a:rPr lang="en-US" dirty="0" smtClean="0"/>
              <a:t>and skin rashes  </a:t>
            </a:r>
          </a:p>
          <a:p>
            <a:r>
              <a:rPr lang="en-US" dirty="0" smtClean="0"/>
              <a:t>Flu-like </a:t>
            </a:r>
            <a:r>
              <a:rPr lang="en-US" dirty="0"/>
              <a:t>symptoms, including chills, fatigue, fever, and muscle aches and pains </a:t>
            </a:r>
            <a:endParaRPr lang="en-US" dirty="0" smtClean="0"/>
          </a:p>
          <a:p>
            <a:r>
              <a:rPr lang="en-US" dirty="0" smtClean="0"/>
              <a:t>Nausea </a:t>
            </a:r>
          </a:p>
          <a:p>
            <a:r>
              <a:rPr lang="en-US" dirty="0" smtClean="0"/>
              <a:t>Diarrhea </a:t>
            </a:r>
          </a:p>
          <a:p>
            <a:r>
              <a:rPr lang="en-US" dirty="0" smtClean="0"/>
              <a:t> </a:t>
            </a:r>
            <a:r>
              <a:rPr lang="en-US" dirty="0"/>
              <a:t>Infusion reactions</a:t>
            </a:r>
            <a:r>
              <a:rPr lang="en-US" dirty="0" smtClean="0"/>
              <a:t>.</a:t>
            </a:r>
          </a:p>
          <a:p>
            <a:r>
              <a:rPr lang="en-US" dirty="0" smtClean="0"/>
              <a:t>Pancytopenia </a:t>
            </a:r>
          </a:p>
          <a:p>
            <a:r>
              <a:rPr lang="en-US" dirty="0" smtClean="0"/>
              <a:t>Cardiac </a:t>
            </a:r>
            <a:r>
              <a:rPr lang="en-US" dirty="0"/>
              <a:t>complications </a:t>
            </a:r>
            <a:r>
              <a:rPr lang="en-US" dirty="0" smtClean="0"/>
              <a:t>-Certain </a:t>
            </a:r>
            <a:r>
              <a:rPr lang="en-US" dirty="0"/>
              <a:t>monoclonal antibodies may cause heart failure and a small risk of </a:t>
            </a:r>
            <a:r>
              <a:rPr lang="en-US" dirty="0" smtClean="0"/>
              <a:t>MI</a:t>
            </a:r>
          </a:p>
          <a:p>
            <a:r>
              <a:rPr lang="en-US" dirty="0" smtClean="0"/>
              <a:t> Bleeding- </a:t>
            </a:r>
            <a:r>
              <a:rPr lang="en-US" dirty="0"/>
              <a:t>Some of the monoclonal antibody drugs are designed to stop cancer from forming new blood vessels. There have been reports that these medications can cause </a:t>
            </a:r>
            <a:r>
              <a:rPr lang="en-US" dirty="0" smtClean="0"/>
              <a:t>bleeding</a:t>
            </a:r>
          </a:p>
          <a:p>
            <a:r>
              <a:rPr lang="en-US" dirty="0" smtClean="0"/>
              <a:t>Death</a:t>
            </a:r>
            <a:endParaRPr lang="en-US" dirty="0"/>
          </a:p>
        </p:txBody>
      </p:sp>
    </p:spTree>
    <p:extLst>
      <p:ext uri="{BB962C8B-B14F-4D97-AF65-F5344CB8AC3E}">
        <p14:creationId xmlns="" xmlns:p14="http://schemas.microsoft.com/office/powerpoint/2010/main" val="3329878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57200"/>
            <a:ext cx="8305800" cy="5668963"/>
          </a:xfrm>
        </p:spPr>
        <p:txBody>
          <a:bodyPr>
            <a:normAutofit/>
          </a:bodyPr>
          <a:lstStyle/>
          <a:p>
            <a:pPr marL="137160" indent="0">
              <a:buNone/>
            </a:pPr>
            <a:r>
              <a:rPr lang="en-US" sz="4100" dirty="0" err="1" smtClean="0">
                <a:solidFill>
                  <a:srgbClr val="FFFF00"/>
                </a:solidFill>
              </a:rPr>
              <a:t>Arcitumomab</a:t>
            </a:r>
            <a:endParaRPr lang="en-US" sz="4100" dirty="0" smtClean="0">
              <a:solidFill>
                <a:srgbClr val="FFFF00"/>
              </a:solidFill>
            </a:endParaRPr>
          </a:p>
          <a:p>
            <a:r>
              <a:rPr lang="en-US" sz="4100" dirty="0" smtClean="0">
                <a:solidFill>
                  <a:srgbClr val="FFFF00"/>
                </a:solidFill>
              </a:rPr>
              <a:t> </a:t>
            </a:r>
            <a:r>
              <a:rPr lang="en-US" dirty="0" err="1" smtClean="0"/>
              <a:t>Arcitumomab</a:t>
            </a:r>
            <a:r>
              <a:rPr lang="en-US" dirty="0" smtClean="0"/>
              <a:t> </a:t>
            </a:r>
            <a:r>
              <a:rPr lang="en-US" dirty="0"/>
              <a:t>is a murine Fab fragment from an </a:t>
            </a:r>
            <a:r>
              <a:rPr lang="en-US" dirty="0" err="1" smtClean="0"/>
              <a:t>anticarcinoembryonic</a:t>
            </a:r>
            <a:r>
              <a:rPr lang="en-US" dirty="0" smtClean="0"/>
              <a:t> </a:t>
            </a:r>
            <a:r>
              <a:rPr lang="en-US" dirty="0"/>
              <a:t>antigen (CEA) antibody labeled with technetium 99m ( 99m </a:t>
            </a:r>
            <a:r>
              <a:rPr lang="en-US" dirty="0" err="1"/>
              <a:t>Tc</a:t>
            </a:r>
            <a:r>
              <a:rPr lang="en-US" dirty="0"/>
              <a:t>) that is used for imaging patients with metastatic colorectal carcinoma (</a:t>
            </a:r>
            <a:r>
              <a:rPr lang="en-US" dirty="0" err="1"/>
              <a:t>immunoscintigraphy</a:t>
            </a:r>
            <a:r>
              <a:rPr lang="en-US" dirty="0"/>
              <a:t>) to determine extent of disease</a:t>
            </a:r>
            <a:r>
              <a:rPr lang="en-US" dirty="0" smtClean="0"/>
              <a:t>.</a:t>
            </a:r>
          </a:p>
          <a:p>
            <a:r>
              <a:rPr lang="en-US" dirty="0" smtClean="0"/>
              <a:t> CEA </a:t>
            </a:r>
            <a:r>
              <a:rPr lang="en-US" dirty="0"/>
              <a:t>is often </a:t>
            </a:r>
            <a:r>
              <a:rPr lang="en-US" dirty="0" err="1"/>
              <a:t>upregulated</a:t>
            </a:r>
            <a:r>
              <a:rPr lang="en-US" dirty="0"/>
              <a:t> on tumor in patients with gastrointestinal carcinomas</a:t>
            </a:r>
            <a:r>
              <a:rPr lang="en-US" dirty="0" smtClean="0"/>
              <a:t>. </a:t>
            </a:r>
          </a:p>
          <a:p>
            <a:r>
              <a:rPr lang="en-US" dirty="0" smtClean="0"/>
              <a:t> </a:t>
            </a:r>
            <a:r>
              <a:rPr lang="en-US" dirty="0"/>
              <a:t>The use of the Fab fragment decreases the immunogenicity of the agent so that it can be given more than once.</a:t>
            </a:r>
          </a:p>
        </p:txBody>
      </p:sp>
    </p:spTree>
    <p:extLst>
      <p:ext uri="{BB962C8B-B14F-4D97-AF65-F5344CB8AC3E}">
        <p14:creationId xmlns="" xmlns:p14="http://schemas.microsoft.com/office/powerpoint/2010/main" val="1252642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8229600" cy="5592763"/>
          </a:xfrm>
        </p:spPr>
        <p:txBody>
          <a:bodyPr>
            <a:normAutofit/>
          </a:bodyPr>
          <a:lstStyle/>
          <a:p>
            <a:pPr marL="137160" indent="0">
              <a:buNone/>
            </a:pPr>
            <a:r>
              <a:rPr lang="en-US" sz="4100" dirty="0" err="1" smtClean="0">
                <a:solidFill>
                  <a:srgbClr val="FFFF00"/>
                </a:solidFill>
              </a:rPr>
              <a:t>Capromab</a:t>
            </a:r>
            <a:r>
              <a:rPr lang="en-US" sz="4100" dirty="0" smtClean="0">
                <a:solidFill>
                  <a:srgbClr val="FFFF00"/>
                </a:solidFill>
              </a:rPr>
              <a:t> </a:t>
            </a:r>
            <a:r>
              <a:rPr lang="en-US" sz="4100" dirty="0" err="1" smtClean="0">
                <a:solidFill>
                  <a:srgbClr val="FFFF00"/>
                </a:solidFill>
              </a:rPr>
              <a:t>pendetide</a:t>
            </a:r>
            <a:r>
              <a:rPr lang="en-US" sz="4100" dirty="0" smtClean="0">
                <a:solidFill>
                  <a:srgbClr val="FFFF00"/>
                </a:solidFill>
              </a:rPr>
              <a:t> </a:t>
            </a:r>
          </a:p>
          <a:p>
            <a:pPr marL="137160" indent="0">
              <a:buNone/>
            </a:pPr>
            <a:endParaRPr lang="en-US" dirty="0" smtClean="0"/>
          </a:p>
          <a:p>
            <a:r>
              <a:rPr lang="en-US" dirty="0" smtClean="0"/>
              <a:t> </a:t>
            </a:r>
            <a:r>
              <a:rPr lang="en-US" dirty="0" err="1" smtClean="0"/>
              <a:t>Capromab</a:t>
            </a:r>
            <a:r>
              <a:rPr lang="en-US" dirty="0" smtClean="0"/>
              <a:t> </a:t>
            </a:r>
            <a:r>
              <a:rPr lang="en-US" dirty="0" err="1" smtClean="0"/>
              <a:t>pendetide</a:t>
            </a:r>
            <a:r>
              <a:rPr lang="en-US" dirty="0" smtClean="0"/>
              <a:t> is a </a:t>
            </a:r>
            <a:r>
              <a:rPr lang="en-US" dirty="0" err="1" smtClean="0"/>
              <a:t>murine</a:t>
            </a:r>
            <a:r>
              <a:rPr lang="en-US" dirty="0" smtClean="0"/>
              <a:t> monoclonal antibody specific for prostate specific membrane antigen.</a:t>
            </a:r>
          </a:p>
          <a:p>
            <a:r>
              <a:rPr lang="en-US" dirty="0" smtClean="0"/>
              <a:t> It is coupled to isotopic indium ( 111 In) and is used in </a:t>
            </a:r>
            <a:r>
              <a:rPr lang="en-US" dirty="0" err="1" smtClean="0"/>
              <a:t>immunoscintigraphy</a:t>
            </a:r>
            <a:r>
              <a:rPr lang="en-US" dirty="0" smtClean="0"/>
              <a:t> for patients with biopsy-confirmed prostate cancer and post-prostatectomy in patients with rising prostate specific antibody level to determine extent of disease.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8077200" cy="5821363"/>
          </a:xfrm>
        </p:spPr>
        <p:txBody>
          <a:bodyPr>
            <a:normAutofit lnSpcReduction="10000"/>
          </a:bodyPr>
          <a:lstStyle/>
          <a:p>
            <a:pPr marL="137160" indent="0">
              <a:buNone/>
            </a:pPr>
            <a:r>
              <a:rPr lang="en-US" sz="4600" dirty="0" err="1">
                <a:solidFill>
                  <a:srgbClr val="FFFF00"/>
                </a:solidFill>
              </a:rPr>
              <a:t>Ibritumomab</a:t>
            </a:r>
            <a:r>
              <a:rPr lang="en-US" sz="4600" dirty="0">
                <a:solidFill>
                  <a:srgbClr val="FFFF00"/>
                </a:solidFill>
              </a:rPr>
              <a:t> </a:t>
            </a:r>
            <a:r>
              <a:rPr lang="en-US" sz="4600" dirty="0" err="1">
                <a:solidFill>
                  <a:srgbClr val="FFFF00"/>
                </a:solidFill>
              </a:rPr>
              <a:t>tiuxetan</a:t>
            </a:r>
            <a:r>
              <a:rPr lang="en-US" sz="4600" dirty="0">
                <a:solidFill>
                  <a:srgbClr val="FFFF00"/>
                </a:solidFill>
              </a:rPr>
              <a:t> </a:t>
            </a:r>
            <a:endParaRPr lang="en-US" sz="4600" dirty="0" smtClean="0">
              <a:solidFill>
                <a:srgbClr val="FFFF00"/>
              </a:solidFill>
            </a:endParaRPr>
          </a:p>
          <a:p>
            <a:endParaRPr lang="en-US" dirty="0" smtClean="0"/>
          </a:p>
          <a:p>
            <a:r>
              <a:rPr lang="en-US" dirty="0" smtClean="0"/>
              <a:t> </a:t>
            </a:r>
            <a:r>
              <a:rPr lang="en-US" dirty="0" err="1"/>
              <a:t>Ibritumomab</a:t>
            </a:r>
            <a:r>
              <a:rPr lang="en-US" dirty="0"/>
              <a:t> </a:t>
            </a:r>
            <a:r>
              <a:rPr lang="en-US" dirty="0" err="1"/>
              <a:t>tiuxetan</a:t>
            </a:r>
            <a:r>
              <a:rPr lang="en-US" dirty="0"/>
              <a:t> is an anti-CD20 murine monoclonal antibody labeled with isotopic yttrium ( 90 Y) or 111 In</a:t>
            </a:r>
            <a:r>
              <a:rPr lang="en-US" dirty="0" smtClean="0"/>
              <a:t>.</a:t>
            </a:r>
          </a:p>
          <a:p>
            <a:r>
              <a:rPr lang="en-US" dirty="0" smtClean="0"/>
              <a:t> </a:t>
            </a:r>
            <a:r>
              <a:rPr lang="en-US" dirty="0"/>
              <a:t>The radiation of the isotope coupled to the antibody provides the major antitumor activity. </a:t>
            </a:r>
            <a:endParaRPr lang="en-US" dirty="0" smtClean="0"/>
          </a:p>
          <a:p>
            <a:r>
              <a:rPr lang="en-US" dirty="0" smtClean="0"/>
              <a:t> </a:t>
            </a:r>
            <a:r>
              <a:rPr lang="en-US" dirty="0" err="1"/>
              <a:t>Ibritumomab</a:t>
            </a:r>
            <a:r>
              <a:rPr lang="en-US" dirty="0"/>
              <a:t> is approved for use in patients with relapsed or refractory low-grade, follicular, or B-cell non- Hodgkin’s lymphoma, including patients with rituximab-refractory follicular disease. </a:t>
            </a:r>
            <a:endParaRPr lang="en-US" dirty="0" smtClean="0"/>
          </a:p>
          <a:p>
            <a:r>
              <a:rPr lang="en-US" dirty="0" smtClean="0"/>
              <a:t> </a:t>
            </a:r>
            <a:r>
              <a:rPr lang="en-US" dirty="0"/>
              <a:t>It is used in conjunction with rituximab in a two-step therapeutic regimen.</a:t>
            </a:r>
          </a:p>
        </p:txBody>
      </p:sp>
    </p:spTree>
    <p:extLst>
      <p:ext uri="{BB962C8B-B14F-4D97-AF65-F5344CB8AC3E}">
        <p14:creationId xmlns="" xmlns:p14="http://schemas.microsoft.com/office/powerpoint/2010/main" val="3670446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8229600" cy="5745163"/>
          </a:xfrm>
        </p:spPr>
        <p:txBody>
          <a:bodyPr>
            <a:normAutofit fontScale="92500"/>
          </a:bodyPr>
          <a:lstStyle/>
          <a:p>
            <a:pPr marL="137160" indent="0">
              <a:buNone/>
            </a:pPr>
            <a:r>
              <a:rPr lang="en-US" sz="4600" dirty="0" err="1" smtClean="0">
                <a:solidFill>
                  <a:srgbClr val="FFFF00"/>
                </a:solidFill>
              </a:rPr>
              <a:t>Tositumomab</a:t>
            </a:r>
            <a:r>
              <a:rPr lang="en-US" sz="4600" dirty="0" smtClean="0">
                <a:solidFill>
                  <a:srgbClr val="FFFF00"/>
                </a:solidFill>
              </a:rPr>
              <a:t> </a:t>
            </a:r>
          </a:p>
          <a:p>
            <a:endParaRPr lang="en-US" dirty="0" smtClean="0"/>
          </a:p>
          <a:p>
            <a:r>
              <a:rPr lang="en-US" dirty="0" smtClean="0"/>
              <a:t> </a:t>
            </a:r>
            <a:r>
              <a:rPr lang="en-US" dirty="0" err="1" smtClean="0"/>
              <a:t>Tositumomab</a:t>
            </a:r>
            <a:r>
              <a:rPr lang="en-US" dirty="0" smtClean="0"/>
              <a:t> is an anti-CD20 monoclonal antibody and is </a:t>
            </a:r>
            <a:r>
              <a:rPr lang="en-US" dirty="0" err="1" smtClean="0"/>
              <a:t>complexed</a:t>
            </a:r>
            <a:r>
              <a:rPr lang="en-US" dirty="0" smtClean="0"/>
              <a:t> with iodine 131 ( 131 I). </a:t>
            </a:r>
          </a:p>
          <a:p>
            <a:r>
              <a:rPr lang="en-US" dirty="0" smtClean="0"/>
              <a:t> </a:t>
            </a:r>
            <a:r>
              <a:rPr lang="en-US" dirty="0" err="1" smtClean="0"/>
              <a:t>Tositumomab</a:t>
            </a:r>
            <a:r>
              <a:rPr lang="en-US" dirty="0" smtClean="0"/>
              <a:t> is used in two-step therapy in patients with CD20-positive, follicular non-Hodgkin’s lymphoma whose disease is refractory to </a:t>
            </a:r>
            <a:r>
              <a:rPr lang="en-US" dirty="0" err="1" smtClean="0"/>
              <a:t>rituximab</a:t>
            </a:r>
            <a:r>
              <a:rPr lang="en-US" dirty="0" smtClean="0"/>
              <a:t> and standard chemotherapy.</a:t>
            </a:r>
          </a:p>
          <a:p>
            <a:r>
              <a:rPr lang="en-US" dirty="0" smtClean="0"/>
              <a:t> Toxicities are similar to those for </a:t>
            </a:r>
            <a:r>
              <a:rPr lang="en-US" dirty="0" err="1" smtClean="0"/>
              <a:t>ibritumomab</a:t>
            </a:r>
            <a:r>
              <a:rPr lang="en-US" dirty="0" smtClean="0"/>
              <a:t> and include severe </a:t>
            </a:r>
            <a:r>
              <a:rPr lang="en-US" dirty="0" err="1" smtClean="0"/>
              <a:t>cytopenias</a:t>
            </a:r>
            <a:r>
              <a:rPr lang="en-US" dirty="0" smtClean="0"/>
              <a:t> such as thrombocytopenia and </a:t>
            </a:r>
            <a:r>
              <a:rPr lang="en-US" dirty="0" err="1" smtClean="0"/>
              <a:t>neutropenia</a:t>
            </a:r>
            <a:r>
              <a:rPr lang="en-US" dirty="0" smtClean="0"/>
              <a:t>. </a:t>
            </a:r>
          </a:p>
          <a:p>
            <a:r>
              <a:rPr lang="en-US" dirty="0" smtClean="0"/>
              <a:t> </a:t>
            </a:r>
            <a:r>
              <a:rPr lang="en-US" dirty="0" err="1" smtClean="0"/>
              <a:t>Tositumomab</a:t>
            </a:r>
            <a:r>
              <a:rPr lang="en-US" dirty="0" smtClean="0"/>
              <a:t> should not be administered to patients with greater than 25% bone marrow involvement.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fontScale="92500" lnSpcReduction="10000"/>
          </a:bodyPr>
          <a:lstStyle/>
          <a:p>
            <a:pPr marL="137160" indent="0">
              <a:buNone/>
            </a:pPr>
            <a:r>
              <a:rPr lang="en-US" sz="3500" dirty="0">
                <a:solidFill>
                  <a:srgbClr val="FFFF00"/>
                </a:solidFill>
              </a:rPr>
              <a:t>History of </a:t>
            </a:r>
            <a:r>
              <a:rPr lang="en-US" sz="3500" dirty="0" err="1">
                <a:solidFill>
                  <a:srgbClr val="FFFF00"/>
                </a:solidFill>
              </a:rPr>
              <a:t>mAb</a:t>
            </a:r>
            <a:r>
              <a:rPr lang="en-US" sz="3500" dirty="0">
                <a:solidFill>
                  <a:srgbClr val="FFFF00"/>
                </a:solidFill>
              </a:rPr>
              <a:t> </a:t>
            </a:r>
            <a:r>
              <a:rPr lang="en-US" sz="3500" dirty="0" smtClean="0">
                <a:solidFill>
                  <a:srgbClr val="FFFF00"/>
                </a:solidFill>
              </a:rPr>
              <a:t>development</a:t>
            </a:r>
          </a:p>
          <a:p>
            <a:r>
              <a:rPr lang="en-US" dirty="0" smtClean="0"/>
              <a:t> 1964- </a:t>
            </a:r>
            <a:r>
              <a:rPr lang="en-US" dirty="0"/>
              <a:t>Littlefield developed a way to isolate hybrid cells from 2 parent cell lines using the hypoxanthine-</a:t>
            </a:r>
            <a:r>
              <a:rPr lang="en-US" dirty="0" err="1"/>
              <a:t>aminopterin</a:t>
            </a:r>
            <a:r>
              <a:rPr lang="en-US" dirty="0"/>
              <a:t>-thymidine (HAT) selection media. </a:t>
            </a:r>
            <a:endParaRPr lang="en-US" dirty="0" smtClean="0"/>
          </a:p>
          <a:p>
            <a:r>
              <a:rPr lang="en-US" dirty="0" smtClean="0"/>
              <a:t>1975 -Kohler </a:t>
            </a:r>
            <a:r>
              <a:rPr lang="en-US" dirty="0"/>
              <a:t>and Milstein provided the most outstanding proof of the clonal selection theory by fusion of normal and malignant cells </a:t>
            </a:r>
            <a:endParaRPr lang="en-US" dirty="0" smtClean="0"/>
          </a:p>
          <a:p>
            <a:r>
              <a:rPr lang="en-US" dirty="0" smtClean="0"/>
              <a:t>1990 -Milstein </a:t>
            </a:r>
            <a:r>
              <a:rPr lang="en-US" dirty="0"/>
              <a:t>produced the first monoclonal antibodies </a:t>
            </a:r>
            <a:r>
              <a:rPr lang="en-US" dirty="0" err="1"/>
              <a:t>logen</a:t>
            </a:r>
            <a:r>
              <a:rPr lang="en-US" dirty="0"/>
              <a:t> </a:t>
            </a:r>
            <a:endParaRPr lang="en-US" dirty="0" smtClean="0"/>
          </a:p>
          <a:p>
            <a:r>
              <a:rPr lang="en-US" dirty="0" smtClean="0"/>
              <a:t>Paul </a:t>
            </a:r>
            <a:r>
              <a:rPr lang="en-US" dirty="0"/>
              <a:t>Ehrlich at the beginning of the 20th century theorized that a cell under threat grew additional side-chains to bind the toxin, and that these additional side chains broke off to become the antibodies that are circulated through the body. </a:t>
            </a:r>
          </a:p>
        </p:txBody>
      </p:sp>
    </p:spTree>
    <p:extLst>
      <p:ext uri="{BB962C8B-B14F-4D97-AF65-F5344CB8AC3E}">
        <p14:creationId xmlns="" xmlns:p14="http://schemas.microsoft.com/office/powerpoint/2010/main" val="1701234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normAutofit fontScale="92500" lnSpcReduction="10000"/>
          </a:bodyPr>
          <a:lstStyle/>
          <a:p>
            <a:pPr marL="137160" indent="0">
              <a:buNone/>
            </a:pPr>
            <a:r>
              <a:rPr lang="en-US" sz="3500" dirty="0" err="1">
                <a:solidFill>
                  <a:srgbClr val="FFFF00"/>
                </a:solidFill>
              </a:rPr>
              <a:t>Muromonab</a:t>
            </a:r>
            <a:r>
              <a:rPr lang="en-US" sz="3500" dirty="0">
                <a:solidFill>
                  <a:srgbClr val="FFFF00"/>
                </a:solidFill>
              </a:rPr>
              <a:t> (OKT-3) </a:t>
            </a:r>
            <a:endParaRPr lang="en-US" sz="3500" dirty="0" smtClean="0">
              <a:solidFill>
                <a:srgbClr val="FFFF00"/>
              </a:solidFill>
            </a:endParaRPr>
          </a:p>
          <a:p>
            <a:r>
              <a:rPr lang="en-US" dirty="0" smtClean="0"/>
              <a:t>First </a:t>
            </a:r>
            <a:r>
              <a:rPr lang="en-US" dirty="0"/>
              <a:t>FDA-approved therapeutic monoclonal antibody was a murine CD3 specific in 1986 </a:t>
            </a:r>
            <a:endParaRPr lang="en-US" dirty="0" smtClean="0"/>
          </a:p>
          <a:p>
            <a:r>
              <a:rPr lang="en-US" dirty="0" smtClean="0"/>
              <a:t>Target </a:t>
            </a:r>
            <a:r>
              <a:rPr lang="en-US" dirty="0"/>
              <a:t>CD3 and their blockade suppresses activity of T </a:t>
            </a:r>
            <a:r>
              <a:rPr lang="en-US" dirty="0" smtClean="0"/>
              <a:t>cells</a:t>
            </a:r>
          </a:p>
          <a:p>
            <a:r>
              <a:rPr lang="en-US" dirty="0" smtClean="0"/>
              <a:t>  </a:t>
            </a:r>
            <a:r>
              <a:rPr lang="en-US" dirty="0"/>
              <a:t>Indicated in prevention of transplant rejection in patients receiving kidney, Heart, liver transplants </a:t>
            </a:r>
            <a:endParaRPr lang="en-US" dirty="0" smtClean="0"/>
          </a:p>
          <a:p>
            <a:r>
              <a:rPr lang="en-US" dirty="0" smtClean="0"/>
              <a:t>S/E </a:t>
            </a:r>
            <a:r>
              <a:rPr lang="en-US" dirty="0"/>
              <a:t>– Cytokine release syndrome - Due to initial activation of T cells and release of cytokines before T cell clearance by macrophages - Fever, chills, nausea, vomiting, hypotension - As soon as T cells eliminated, symptoms improve - Pre-treatment with antihistamines and glucocorticoids reduces risk</a:t>
            </a:r>
          </a:p>
        </p:txBody>
      </p:sp>
    </p:spTree>
    <p:extLst>
      <p:ext uri="{BB962C8B-B14F-4D97-AF65-F5344CB8AC3E}">
        <p14:creationId xmlns="" xmlns:p14="http://schemas.microsoft.com/office/powerpoint/2010/main" val="2453956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
            <a:ext cx="7924800" cy="5973763"/>
          </a:xfrm>
        </p:spPr>
        <p:txBody>
          <a:bodyPr>
            <a:normAutofit/>
          </a:bodyPr>
          <a:lstStyle/>
          <a:p>
            <a:pPr marL="137160" indent="0">
              <a:buNone/>
            </a:pPr>
            <a:r>
              <a:rPr lang="en-US" sz="4100" dirty="0" err="1" smtClean="0">
                <a:solidFill>
                  <a:srgbClr val="FFFF00"/>
                </a:solidFill>
              </a:rPr>
              <a:t>Abciximab</a:t>
            </a:r>
            <a:endParaRPr lang="en-US" sz="4100" dirty="0">
              <a:solidFill>
                <a:srgbClr val="FFFF00"/>
              </a:solidFill>
            </a:endParaRPr>
          </a:p>
          <a:p>
            <a:endParaRPr lang="en-US" sz="4100" dirty="0" smtClean="0">
              <a:solidFill>
                <a:srgbClr val="FFFF00"/>
              </a:solidFill>
            </a:endParaRPr>
          </a:p>
          <a:p>
            <a:r>
              <a:rPr lang="en-US" dirty="0" smtClean="0"/>
              <a:t>Chimeric </a:t>
            </a:r>
            <a:r>
              <a:rPr lang="en-US" dirty="0"/>
              <a:t>antibody binds to GP </a:t>
            </a:r>
            <a:r>
              <a:rPr lang="en-US" dirty="0" err="1"/>
              <a:t>IIb</a:t>
            </a:r>
            <a:r>
              <a:rPr lang="en-US" dirty="0"/>
              <a:t>/</a:t>
            </a:r>
            <a:r>
              <a:rPr lang="en-US" dirty="0" err="1"/>
              <a:t>IIIa</a:t>
            </a:r>
            <a:r>
              <a:rPr lang="en-US" dirty="0"/>
              <a:t> receptors on platelets and prevents their aggregation </a:t>
            </a:r>
            <a:endParaRPr lang="en-US" dirty="0" smtClean="0"/>
          </a:p>
          <a:p>
            <a:r>
              <a:rPr lang="en-US" dirty="0" smtClean="0"/>
              <a:t>Antiplatelet </a:t>
            </a:r>
            <a:r>
              <a:rPr lang="en-US" dirty="0"/>
              <a:t>agent approved 2 mg IV - In patients undergoing PCI - In patients with unstable angina not responding to conventional medical therapy when PCI is planned within 24 hours</a:t>
            </a:r>
          </a:p>
        </p:txBody>
      </p:sp>
    </p:spTree>
    <p:extLst>
      <p:ext uri="{BB962C8B-B14F-4D97-AF65-F5344CB8AC3E}">
        <p14:creationId xmlns="" xmlns:p14="http://schemas.microsoft.com/office/powerpoint/2010/main" val="2450721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8382000" cy="5745163"/>
          </a:xfrm>
        </p:spPr>
        <p:txBody>
          <a:bodyPr>
            <a:normAutofit fontScale="92500" lnSpcReduction="10000"/>
          </a:bodyPr>
          <a:lstStyle/>
          <a:p>
            <a:pPr marL="137160" indent="0">
              <a:buNone/>
            </a:pPr>
            <a:r>
              <a:rPr lang="en-US" sz="3800" dirty="0" err="1" smtClean="0">
                <a:solidFill>
                  <a:srgbClr val="FFFF00"/>
                </a:solidFill>
              </a:rPr>
              <a:t>Rituximab</a:t>
            </a:r>
            <a:endParaRPr lang="en-US" sz="3800" dirty="0" smtClean="0">
              <a:solidFill>
                <a:srgbClr val="FFFF00"/>
              </a:solidFill>
            </a:endParaRPr>
          </a:p>
          <a:p>
            <a:pPr marL="137160" indent="0">
              <a:buNone/>
            </a:pPr>
            <a:endParaRPr lang="en-US" sz="3800" dirty="0" smtClean="0">
              <a:solidFill>
                <a:srgbClr val="FFFF00"/>
              </a:solidFill>
            </a:endParaRPr>
          </a:p>
          <a:p>
            <a:pPr>
              <a:buFont typeface="Wingdings" pitchFamily="2" charset="2"/>
              <a:buChar char="§"/>
            </a:pPr>
            <a:r>
              <a:rPr lang="en-US" dirty="0" smtClean="0"/>
              <a:t>Binds to CD20 protein on normal and malignant B lymphocytes </a:t>
            </a:r>
          </a:p>
          <a:p>
            <a:pPr>
              <a:buFont typeface="Wingdings" pitchFamily="2" charset="2"/>
              <a:buChar char="§"/>
            </a:pPr>
            <a:r>
              <a:rPr lang="en-US" dirty="0" smtClean="0"/>
              <a:t>The mechanism of action includes –</a:t>
            </a:r>
          </a:p>
          <a:p>
            <a:pPr>
              <a:buFont typeface="Wingdings" pitchFamily="2" charset="2"/>
              <a:buChar char="§"/>
            </a:pPr>
            <a:r>
              <a:rPr lang="en-US" dirty="0" smtClean="0"/>
              <a:t>complement mediated </a:t>
            </a:r>
            <a:r>
              <a:rPr lang="en-US" dirty="0" err="1" smtClean="0"/>
              <a:t>lysis</a:t>
            </a:r>
            <a:r>
              <a:rPr lang="en-US" dirty="0" smtClean="0"/>
              <a:t>, </a:t>
            </a:r>
          </a:p>
          <a:p>
            <a:pPr>
              <a:buFont typeface="Wingdings" pitchFamily="2" charset="2"/>
              <a:buChar char="§"/>
            </a:pPr>
            <a:r>
              <a:rPr lang="en-US" dirty="0" smtClean="0"/>
              <a:t>antibody-dependent cellular </a:t>
            </a:r>
            <a:r>
              <a:rPr lang="en-US" dirty="0" err="1" smtClean="0"/>
              <a:t>cytotoxicity</a:t>
            </a:r>
            <a:r>
              <a:rPr lang="en-US" dirty="0" smtClean="0"/>
              <a:t>,</a:t>
            </a:r>
          </a:p>
          <a:p>
            <a:pPr>
              <a:buFont typeface="Wingdings" pitchFamily="2" charset="2"/>
              <a:buChar char="§"/>
            </a:pPr>
            <a:r>
              <a:rPr lang="en-US" dirty="0" smtClean="0"/>
              <a:t> induction of apoptosis in the malignant lymphoma cells. </a:t>
            </a:r>
          </a:p>
          <a:p>
            <a:pPr>
              <a:buFont typeface="Wingdings" pitchFamily="2" charset="2"/>
              <a:buChar char="§"/>
            </a:pPr>
            <a:r>
              <a:rPr lang="en-US" dirty="0" err="1" smtClean="0"/>
              <a:t>Rituximab</a:t>
            </a:r>
            <a:r>
              <a:rPr lang="en-US" dirty="0" smtClean="0"/>
              <a:t> approved in dose of 375 mg/m2 IV weekly for 4 weeks for treatment of non </a:t>
            </a:r>
            <a:r>
              <a:rPr lang="en-US" dirty="0" err="1" smtClean="0"/>
              <a:t>hodgkins</a:t>
            </a:r>
            <a:r>
              <a:rPr lang="en-US" dirty="0" smtClean="0"/>
              <a:t> lymphoma, CLL </a:t>
            </a:r>
          </a:p>
          <a:p>
            <a:pPr>
              <a:buFont typeface="Wingdings" pitchFamily="2" charset="2"/>
              <a:buChar char="§"/>
            </a:pPr>
            <a:r>
              <a:rPr lang="en-US" dirty="0" smtClean="0"/>
              <a:t>S/E – severe infusion reactions, </a:t>
            </a:r>
            <a:r>
              <a:rPr lang="en-US" dirty="0" err="1" smtClean="0"/>
              <a:t>steven</a:t>
            </a:r>
            <a:r>
              <a:rPr lang="en-US" dirty="0" smtClean="0"/>
              <a:t> </a:t>
            </a:r>
            <a:r>
              <a:rPr lang="en-US" dirty="0" err="1" smtClean="0"/>
              <a:t>johnson’s</a:t>
            </a:r>
            <a:r>
              <a:rPr lang="en-US" dirty="0" smtClean="0"/>
              <a:t> syndrome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8001000" cy="5821363"/>
          </a:xfrm>
        </p:spPr>
        <p:txBody>
          <a:bodyPr>
            <a:normAutofit lnSpcReduction="10000"/>
          </a:bodyPr>
          <a:lstStyle/>
          <a:p>
            <a:pPr marL="137160" indent="0">
              <a:buNone/>
            </a:pPr>
            <a:r>
              <a:rPr lang="en-US" sz="4100" dirty="0" err="1">
                <a:solidFill>
                  <a:srgbClr val="FFFF00"/>
                </a:solidFill>
              </a:rPr>
              <a:t>Ofatumumab</a:t>
            </a:r>
            <a:r>
              <a:rPr lang="en-US" dirty="0"/>
              <a:t> </a:t>
            </a:r>
            <a:endParaRPr lang="en-US" dirty="0" smtClean="0"/>
          </a:p>
          <a:p>
            <a:pPr marL="137160" indent="0">
              <a:buNone/>
            </a:pPr>
            <a:endParaRPr lang="en-US" dirty="0"/>
          </a:p>
          <a:p>
            <a:r>
              <a:rPr lang="en-US" dirty="0" err="1" smtClean="0"/>
              <a:t>Ofatumumab</a:t>
            </a:r>
            <a:r>
              <a:rPr lang="en-US" dirty="0" smtClean="0"/>
              <a:t> </a:t>
            </a:r>
            <a:r>
              <a:rPr lang="en-US" dirty="0"/>
              <a:t>is a human </a:t>
            </a:r>
            <a:r>
              <a:rPr lang="en-US" dirty="0" err="1"/>
              <a:t>IgG</a:t>
            </a:r>
            <a:r>
              <a:rPr lang="en-US" dirty="0"/>
              <a:t> 1 monoclonal antibody directed against a different epitope on </a:t>
            </a:r>
            <a:r>
              <a:rPr lang="en-US" dirty="0" smtClean="0"/>
              <a:t>CD20 compared to  </a:t>
            </a:r>
            <a:r>
              <a:rPr lang="en-US" dirty="0"/>
              <a:t>rituximab. </a:t>
            </a:r>
            <a:endParaRPr lang="en-US" dirty="0" smtClean="0"/>
          </a:p>
          <a:p>
            <a:r>
              <a:rPr lang="en-US" dirty="0" smtClean="0"/>
              <a:t> </a:t>
            </a:r>
            <a:r>
              <a:rPr lang="en-US" dirty="0"/>
              <a:t>It is approved for patients with chronic lymphocytic leukemia (CLL) who are refractory to </a:t>
            </a:r>
            <a:r>
              <a:rPr lang="en-US" dirty="0" err="1"/>
              <a:t>fludarabine</a:t>
            </a:r>
            <a:r>
              <a:rPr lang="en-US" dirty="0"/>
              <a:t> and </a:t>
            </a:r>
            <a:r>
              <a:rPr lang="en-US" dirty="0" err="1"/>
              <a:t>alemtuzumab</a:t>
            </a:r>
            <a:r>
              <a:rPr lang="en-US" dirty="0"/>
              <a:t>. </a:t>
            </a:r>
            <a:endParaRPr lang="en-US" dirty="0" smtClean="0"/>
          </a:p>
          <a:p>
            <a:r>
              <a:rPr lang="en-US" dirty="0" smtClean="0"/>
              <a:t> </a:t>
            </a:r>
            <a:r>
              <a:rPr lang="en-US" dirty="0" err="1"/>
              <a:t>Ofatumumab</a:t>
            </a:r>
            <a:r>
              <a:rPr lang="en-US" dirty="0"/>
              <a:t> binds to all B cells including B-CLL. It is thought to lyse B-CLL cells in the presence of complement and to mediate antibody-dependent cellular cytotoxicity. </a:t>
            </a:r>
          </a:p>
          <a:p>
            <a:r>
              <a:rPr lang="en-US" dirty="0" smtClean="0"/>
              <a:t>There </a:t>
            </a:r>
            <a:r>
              <a:rPr lang="en-US" dirty="0"/>
              <a:t>is a slight risk of hepatitis B virus reactivation in patients taking </a:t>
            </a:r>
            <a:r>
              <a:rPr lang="en-US" dirty="0" err="1"/>
              <a:t>ofatumumab</a:t>
            </a:r>
            <a:r>
              <a:rPr lang="en-US" dirty="0"/>
              <a:t>.</a:t>
            </a:r>
          </a:p>
        </p:txBody>
      </p:sp>
    </p:spTree>
    <p:extLst>
      <p:ext uri="{BB962C8B-B14F-4D97-AF65-F5344CB8AC3E}">
        <p14:creationId xmlns="" xmlns:p14="http://schemas.microsoft.com/office/powerpoint/2010/main" val="1267340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57200"/>
            <a:ext cx="8229600" cy="5668963"/>
          </a:xfrm>
        </p:spPr>
        <p:txBody>
          <a:bodyPr>
            <a:normAutofit/>
          </a:bodyPr>
          <a:lstStyle/>
          <a:p>
            <a:pPr marL="137160" indent="0">
              <a:buNone/>
            </a:pPr>
            <a:r>
              <a:rPr lang="en-US" sz="4600" dirty="0" err="1" smtClean="0">
                <a:solidFill>
                  <a:srgbClr val="FFFF00"/>
                </a:solidFill>
              </a:rPr>
              <a:t>Basiliximab</a:t>
            </a:r>
            <a:r>
              <a:rPr lang="en-US" sz="4600" dirty="0" smtClean="0">
                <a:solidFill>
                  <a:srgbClr val="FFFF00"/>
                </a:solidFill>
              </a:rPr>
              <a:t> </a:t>
            </a:r>
            <a:endParaRPr lang="en-US" dirty="0" smtClean="0"/>
          </a:p>
          <a:p>
            <a:endParaRPr lang="en-US" dirty="0" smtClean="0"/>
          </a:p>
          <a:p>
            <a:r>
              <a:rPr lang="en-US" dirty="0" err="1" smtClean="0"/>
              <a:t>Basiliximab</a:t>
            </a:r>
            <a:r>
              <a:rPr lang="en-US" dirty="0" smtClean="0"/>
              <a:t> is a </a:t>
            </a:r>
            <a:r>
              <a:rPr lang="en-US" dirty="0" err="1" smtClean="0"/>
              <a:t>chimeric</a:t>
            </a:r>
            <a:r>
              <a:rPr lang="en-US" dirty="0" smtClean="0"/>
              <a:t> mouse-human monoclonal antibody to the α chain (CD25) of the IL-2 receptor of T cells. </a:t>
            </a:r>
          </a:p>
          <a:p>
            <a:r>
              <a:rPr lang="en-US" dirty="0" smtClean="0"/>
              <a:t>It is used to prevent rejection in organ transplantation, especially in kidney transplants.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8153400" cy="5821363"/>
          </a:xfrm>
        </p:spPr>
        <p:txBody>
          <a:bodyPr>
            <a:normAutofit/>
          </a:bodyPr>
          <a:lstStyle/>
          <a:p>
            <a:pPr marL="137160" indent="0">
              <a:buNone/>
            </a:pPr>
            <a:r>
              <a:rPr lang="en-US" sz="4600" dirty="0" err="1" smtClean="0">
                <a:solidFill>
                  <a:srgbClr val="FFFF00"/>
                </a:solidFill>
              </a:rPr>
              <a:t>Daclizumab</a:t>
            </a:r>
            <a:endParaRPr lang="en-US" sz="4600" dirty="0" smtClean="0">
              <a:solidFill>
                <a:srgbClr val="FFFF00"/>
              </a:solidFill>
            </a:endParaRPr>
          </a:p>
          <a:p>
            <a:pPr marL="137160" indent="0">
              <a:buNone/>
            </a:pPr>
            <a:endParaRPr lang="en-US" sz="4600" dirty="0">
              <a:solidFill>
                <a:srgbClr val="FFFF00"/>
              </a:solidFill>
            </a:endParaRPr>
          </a:p>
          <a:p>
            <a:r>
              <a:rPr lang="en-US" dirty="0" smtClean="0"/>
              <a:t> </a:t>
            </a:r>
            <a:r>
              <a:rPr lang="en-US" dirty="0" err="1"/>
              <a:t>Daclizumab</a:t>
            </a:r>
            <a:r>
              <a:rPr lang="en-US" dirty="0"/>
              <a:t> is a therapeutic humanized </a:t>
            </a:r>
            <a:r>
              <a:rPr lang="en-US" dirty="0" smtClean="0"/>
              <a:t>monoclonal antibody</a:t>
            </a:r>
            <a:r>
              <a:rPr lang="en-US" dirty="0"/>
              <a:t>.</a:t>
            </a:r>
          </a:p>
          <a:p>
            <a:r>
              <a:rPr lang="en-US" dirty="0" smtClean="0"/>
              <a:t> </a:t>
            </a:r>
            <a:r>
              <a:rPr lang="en-US" dirty="0"/>
              <a:t>It is used to prevent rejection in organ </a:t>
            </a:r>
            <a:r>
              <a:rPr lang="en-US" dirty="0" err="1" smtClean="0"/>
              <a:t>transplantation,especially</a:t>
            </a:r>
            <a:r>
              <a:rPr lang="en-US" dirty="0" smtClean="0"/>
              <a:t> </a:t>
            </a:r>
            <a:r>
              <a:rPr lang="en-US" dirty="0"/>
              <a:t>in kidney transplants.</a:t>
            </a:r>
          </a:p>
          <a:p>
            <a:r>
              <a:rPr lang="en-US" dirty="0" smtClean="0"/>
              <a:t> </a:t>
            </a:r>
            <a:r>
              <a:rPr lang="en-US" dirty="0" err="1"/>
              <a:t>Daclizumab</a:t>
            </a:r>
            <a:r>
              <a:rPr lang="en-US" dirty="0"/>
              <a:t> works by binding to CD25, the alpha subunit of</a:t>
            </a:r>
          </a:p>
          <a:p>
            <a:pPr marL="137160" indent="0">
              <a:buNone/>
            </a:pPr>
            <a:r>
              <a:rPr lang="en-US" dirty="0" smtClean="0"/>
              <a:t>      the </a:t>
            </a:r>
            <a:r>
              <a:rPr lang="en-US" dirty="0"/>
              <a:t>IL-2 receptor of T cells.</a:t>
            </a:r>
          </a:p>
        </p:txBody>
      </p:sp>
    </p:spTree>
    <p:extLst>
      <p:ext uri="{BB962C8B-B14F-4D97-AF65-F5344CB8AC3E}">
        <p14:creationId xmlns="" xmlns:p14="http://schemas.microsoft.com/office/powerpoint/2010/main" val="3174929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8305800" cy="5745163"/>
          </a:xfrm>
        </p:spPr>
        <p:txBody>
          <a:bodyPr>
            <a:normAutofit fontScale="92500" lnSpcReduction="10000"/>
          </a:bodyPr>
          <a:lstStyle/>
          <a:p>
            <a:pPr marL="137160" indent="0">
              <a:buNone/>
            </a:pPr>
            <a:r>
              <a:rPr lang="en-US" sz="4100" dirty="0" err="1" smtClean="0">
                <a:solidFill>
                  <a:srgbClr val="FFFF00"/>
                </a:solidFill>
              </a:rPr>
              <a:t>Palivizumab</a:t>
            </a:r>
            <a:r>
              <a:rPr lang="en-US" dirty="0" smtClean="0"/>
              <a:t> </a:t>
            </a:r>
          </a:p>
          <a:p>
            <a:pPr marL="137160" indent="0">
              <a:buNone/>
            </a:pPr>
            <a:endParaRPr lang="en-US" dirty="0" smtClean="0"/>
          </a:p>
          <a:p>
            <a:r>
              <a:rPr lang="en-US" dirty="0" smtClean="0"/>
              <a:t> </a:t>
            </a:r>
            <a:r>
              <a:rPr lang="en-US" dirty="0" err="1" smtClean="0"/>
              <a:t>Palivizumab</a:t>
            </a:r>
            <a:r>
              <a:rPr lang="en-US" dirty="0" smtClean="0"/>
              <a:t> is produced by recombinant DNA technology. </a:t>
            </a:r>
          </a:p>
          <a:p>
            <a:r>
              <a:rPr lang="en-US" dirty="0" smtClean="0"/>
              <a:t> It is used in the prevention of respiratory </a:t>
            </a:r>
            <a:r>
              <a:rPr lang="en-US" dirty="0" err="1" smtClean="0"/>
              <a:t>syncytial</a:t>
            </a:r>
            <a:r>
              <a:rPr lang="en-US" dirty="0" smtClean="0"/>
              <a:t> virus (RSV) infections. It is recommended for infants that are high-risk because of prematurity or other medical problems such as congenital heart disease</a:t>
            </a:r>
          </a:p>
          <a:p>
            <a:r>
              <a:rPr lang="en-US" dirty="0" err="1" smtClean="0"/>
              <a:t>Palivizumab</a:t>
            </a:r>
            <a:r>
              <a:rPr lang="en-US" dirty="0" smtClean="0"/>
              <a:t> is a humanized monoclonal antibody (</a:t>
            </a:r>
            <a:r>
              <a:rPr lang="en-US" dirty="0" err="1" smtClean="0"/>
              <a:t>IgG</a:t>
            </a:r>
            <a:r>
              <a:rPr lang="en-US" dirty="0" smtClean="0"/>
              <a:t>) directed against an </a:t>
            </a:r>
            <a:r>
              <a:rPr lang="en-US" dirty="0" err="1" smtClean="0"/>
              <a:t>epitope</a:t>
            </a:r>
            <a:r>
              <a:rPr lang="en-US" dirty="0" smtClean="0"/>
              <a:t> in the A antigenic site of the F protein of RSV. </a:t>
            </a:r>
          </a:p>
          <a:p>
            <a:r>
              <a:rPr lang="en-US" dirty="0" smtClean="0"/>
              <a:t> </a:t>
            </a:r>
            <a:r>
              <a:rPr lang="en-US" dirty="0" err="1" smtClean="0"/>
              <a:t>Palivizumab</a:t>
            </a:r>
            <a:r>
              <a:rPr lang="en-US" dirty="0" smtClean="0"/>
              <a:t> is dosed once a month via intramuscular (IM) injection, to be administered throughout the duration of the RSV season.</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228600"/>
            <a:ext cx="8110025" cy="5897563"/>
          </a:xfrm>
        </p:spPr>
        <p:txBody>
          <a:bodyPr>
            <a:normAutofit/>
          </a:bodyPr>
          <a:lstStyle/>
          <a:p>
            <a:pPr marL="137160" indent="0">
              <a:buNone/>
            </a:pPr>
            <a:r>
              <a:rPr lang="en-US" sz="3800" dirty="0">
                <a:solidFill>
                  <a:srgbClr val="FFFF00"/>
                </a:solidFill>
              </a:rPr>
              <a:t>Infliximab</a:t>
            </a:r>
            <a:r>
              <a:rPr lang="en-US" dirty="0"/>
              <a:t> </a:t>
            </a:r>
            <a:endParaRPr lang="en-US" dirty="0" smtClean="0"/>
          </a:p>
          <a:p>
            <a:r>
              <a:rPr lang="en-US" dirty="0" smtClean="0"/>
              <a:t> </a:t>
            </a:r>
            <a:r>
              <a:rPr lang="en-US" dirty="0"/>
              <a:t>Infliximab is a human-mouse chimeric </a:t>
            </a:r>
            <a:r>
              <a:rPr lang="en-US" dirty="0" err="1"/>
              <a:t>IgG</a:t>
            </a:r>
            <a:r>
              <a:rPr lang="en-US" dirty="0"/>
              <a:t> 1 monoclonal antibody possessing human constant (Fc) regions and murine variable regions</a:t>
            </a:r>
            <a:r>
              <a:rPr lang="en-US" dirty="0" smtClean="0"/>
              <a:t>.</a:t>
            </a:r>
          </a:p>
          <a:p>
            <a:r>
              <a:rPr lang="en-US" dirty="0" smtClean="0"/>
              <a:t>  </a:t>
            </a:r>
            <a:r>
              <a:rPr lang="en-US" dirty="0"/>
              <a:t>It is administered intravenously but has the same anti-TNF-</a:t>
            </a:r>
            <a:r>
              <a:rPr lang="el-GR" dirty="0"/>
              <a:t>α </a:t>
            </a:r>
            <a:r>
              <a:rPr lang="en-US" dirty="0"/>
              <a:t>activity as </a:t>
            </a:r>
            <a:r>
              <a:rPr lang="en-US" dirty="0" err="1"/>
              <a:t>adalimumab</a:t>
            </a:r>
            <a:r>
              <a:rPr lang="en-US" dirty="0"/>
              <a:t> and </a:t>
            </a:r>
            <a:r>
              <a:rPr lang="en-US" dirty="0" err="1"/>
              <a:t>etanercept</a:t>
            </a:r>
            <a:r>
              <a:rPr lang="en-US" dirty="0" smtClean="0"/>
              <a:t>.</a:t>
            </a:r>
          </a:p>
          <a:p>
            <a:r>
              <a:rPr lang="en-US" dirty="0" smtClean="0"/>
              <a:t> It is  </a:t>
            </a:r>
            <a:r>
              <a:rPr lang="en-US" dirty="0"/>
              <a:t>approved for use in </a:t>
            </a:r>
            <a:r>
              <a:rPr lang="en-US" dirty="0" err="1"/>
              <a:t>Crohn’s</a:t>
            </a:r>
            <a:r>
              <a:rPr lang="en-US" dirty="0"/>
              <a:t> disease, ulcerative colitis, rheumatoid arthritis, </a:t>
            </a:r>
            <a:r>
              <a:rPr lang="en-US" dirty="0" err="1"/>
              <a:t>ankylosing</a:t>
            </a:r>
            <a:r>
              <a:rPr lang="en-US" dirty="0"/>
              <a:t> spondylitis, plaque psoriasis, and psoriatic arthritis.</a:t>
            </a:r>
          </a:p>
        </p:txBody>
      </p:sp>
    </p:spTree>
    <p:extLst>
      <p:ext uri="{BB962C8B-B14F-4D97-AF65-F5344CB8AC3E}">
        <p14:creationId xmlns="" xmlns:p14="http://schemas.microsoft.com/office/powerpoint/2010/main" val="1140271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8229600" cy="5745163"/>
          </a:xfrm>
        </p:spPr>
        <p:txBody>
          <a:bodyPr>
            <a:normAutofit/>
          </a:bodyPr>
          <a:lstStyle/>
          <a:p>
            <a:pPr marL="137160" indent="0">
              <a:buNone/>
            </a:pPr>
            <a:r>
              <a:rPr lang="en-US" sz="3800" dirty="0" err="1" smtClean="0">
                <a:solidFill>
                  <a:srgbClr val="FFFF00"/>
                </a:solidFill>
              </a:rPr>
              <a:t>Trastuzumab</a:t>
            </a:r>
            <a:endParaRPr lang="en-US" sz="3800" dirty="0" smtClean="0">
              <a:solidFill>
                <a:srgbClr val="FFFF00"/>
              </a:solidFill>
            </a:endParaRPr>
          </a:p>
          <a:p>
            <a:r>
              <a:rPr lang="en-US" sz="3800" dirty="0" smtClean="0">
                <a:solidFill>
                  <a:srgbClr val="FFFF00"/>
                </a:solidFill>
              </a:rPr>
              <a:t> </a:t>
            </a:r>
            <a:r>
              <a:rPr lang="en-US" dirty="0" smtClean="0"/>
              <a:t>Humanized </a:t>
            </a:r>
            <a:r>
              <a:rPr lang="en-US" dirty="0" err="1" smtClean="0"/>
              <a:t>mab</a:t>
            </a:r>
            <a:r>
              <a:rPr lang="en-US" dirty="0" smtClean="0"/>
              <a:t> that binds to human epidermal growth factor receptor HER2/</a:t>
            </a:r>
            <a:r>
              <a:rPr lang="en-US" dirty="0" err="1" smtClean="0"/>
              <a:t>neu</a:t>
            </a:r>
            <a:r>
              <a:rPr lang="en-US" dirty="0" smtClean="0"/>
              <a:t> .</a:t>
            </a:r>
          </a:p>
          <a:p>
            <a:r>
              <a:rPr lang="en-US" dirty="0" smtClean="0"/>
              <a:t>Prevents binding of natural </a:t>
            </a:r>
            <a:r>
              <a:rPr lang="en-US" dirty="0" err="1" smtClean="0"/>
              <a:t>ligand</a:t>
            </a:r>
            <a:r>
              <a:rPr lang="en-US" dirty="0" smtClean="0"/>
              <a:t> and down regulate the receptor </a:t>
            </a:r>
          </a:p>
          <a:p>
            <a:r>
              <a:rPr lang="en-US" dirty="0" smtClean="0"/>
              <a:t>Approved for metastatic Ca breast with </a:t>
            </a:r>
            <a:r>
              <a:rPr lang="en-US" dirty="0" err="1" smtClean="0"/>
              <a:t>overexpressed</a:t>
            </a:r>
            <a:r>
              <a:rPr lang="en-US" dirty="0" smtClean="0"/>
              <a:t> HER2/</a:t>
            </a:r>
            <a:r>
              <a:rPr lang="en-US" dirty="0" err="1" smtClean="0"/>
              <a:t>neu</a:t>
            </a:r>
            <a:r>
              <a:rPr lang="en-US" dirty="0" smtClean="0"/>
              <a:t> </a:t>
            </a:r>
          </a:p>
          <a:p>
            <a:r>
              <a:rPr lang="en-US" dirty="0" smtClean="0"/>
              <a:t>S/E - </a:t>
            </a:r>
            <a:r>
              <a:rPr lang="en-US" dirty="0" err="1" smtClean="0"/>
              <a:t>Cardiomyopathy</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8229600" cy="5745163"/>
          </a:xfrm>
        </p:spPr>
        <p:txBody>
          <a:bodyPr>
            <a:normAutofit lnSpcReduction="10000"/>
          </a:bodyPr>
          <a:lstStyle/>
          <a:p>
            <a:pPr>
              <a:buNone/>
            </a:pPr>
            <a:r>
              <a:rPr lang="en-US" sz="3600" dirty="0" err="1" smtClean="0">
                <a:solidFill>
                  <a:srgbClr val="FFFF00"/>
                </a:solidFill>
              </a:rPr>
              <a:t>Gemtuzumab</a:t>
            </a:r>
            <a:endParaRPr lang="en-US" sz="3600" dirty="0" smtClean="0">
              <a:solidFill>
                <a:srgbClr val="FFFF00"/>
              </a:solidFill>
            </a:endParaRPr>
          </a:p>
          <a:p>
            <a:pPr>
              <a:buNone/>
            </a:pPr>
            <a:endParaRPr lang="en-US" dirty="0" smtClean="0"/>
          </a:p>
          <a:p>
            <a:r>
              <a:rPr lang="en-US" dirty="0" smtClean="0"/>
              <a:t>Humanized </a:t>
            </a:r>
            <a:r>
              <a:rPr lang="en-US" dirty="0"/>
              <a:t>MAB specific against CD33, protein found on leukemic blast cells in </a:t>
            </a:r>
            <a:r>
              <a:rPr lang="en-US" dirty="0" smtClean="0"/>
              <a:t>AML. </a:t>
            </a:r>
          </a:p>
          <a:p>
            <a:r>
              <a:rPr lang="en-US" dirty="0" err="1" smtClean="0"/>
              <a:t>Gemtuzumab</a:t>
            </a:r>
            <a:r>
              <a:rPr lang="en-US" dirty="0" smtClean="0"/>
              <a:t> </a:t>
            </a:r>
            <a:r>
              <a:rPr lang="en-US" dirty="0"/>
              <a:t>alone has some </a:t>
            </a:r>
            <a:r>
              <a:rPr lang="en-US" dirty="0" err="1"/>
              <a:t>antiblast</a:t>
            </a:r>
            <a:r>
              <a:rPr lang="en-US" dirty="0"/>
              <a:t> activity, clinical formulation has coupled to cytotoxic agent </a:t>
            </a:r>
            <a:r>
              <a:rPr lang="en-US" dirty="0" err="1" smtClean="0"/>
              <a:t>ozogamicin</a:t>
            </a:r>
            <a:r>
              <a:rPr lang="en-US" dirty="0" smtClean="0"/>
              <a:t>.</a:t>
            </a:r>
          </a:p>
          <a:p>
            <a:r>
              <a:rPr lang="en-US" dirty="0" smtClean="0"/>
              <a:t> It </a:t>
            </a:r>
            <a:r>
              <a:rPr lang="en-US" dirty="0"/>
              <a:t>binds to DNA leading to cell </a:t>
            </a:r>
            <a:r>
              <a:rPr lang="en-US" dirty="0" smtClean="0"/>
              <a:t>death. </a:t>
            </a:r>
            <a:r>
              <a:rPr lang="en-US" dirty="0"/>
              <a:t>Approved for patients of AML not responding to cytotoxic agents in 2 doses of 9 mg/m2 IV separated by 2 </a:t>
            </a:r>
            <a:r>
              <a:rPr lang="en-US" dirty="0" smtClean="0"/>
              <a:t>weeks. </a:t>
            </a:r>
          </a:p>
          <a:p>
            <a:r>
              <a:rPr lang="en-US" dirty="0" smtClean="0"/>
              <a:t>S/E </a:t>
            </a:r>
            <a:r>
              <a:rPr lang="en-US" dirty="0"/>
              <a:t>– severe </a:t>
            </a:r>
            <a:r>
              <a:rPr lang="en-US" dirty="0" err="1"/>
              <a:t>myelosupression</a:t>
            </a:r>
            <a:r>
              <a:rPr lang="en-US" dirty="0"/>
              <a:t>, hepatotoxicity, hypersensitivity reactions</a:t>
            </a:r>
          </a:p>
        </p:txBody>
      </p:sp>
    </p:spTree>
    <p:extLst>
      <p:ext uri="{BB962C8B-B14F-4D97-AF65-F5344CB8AC3E}">
        <p14:creationId xmlns="" xmlns:p14="http://schemas.microsoft.com/office/powerpoint/2010/main" val="1130146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6004560"/>
          </a:xfrm>
        </p:spPr>
        <p:txBody>
          <a:bodyPr>
            <a:normAutofit/>
          </a:bodyPr>
          <a:lstStyle/>
          <a:p>
            <a:pPr marL="137160" indent="0">
              <a:buNone/>
            </a:pPr>
            <a:r>
              <a:rPr lang="en-US" dirty="0">
                <a:solidFill>
                  <a:srgbClr val="FFFF00"/>
                </a:solidFill>
              </a:rPr>
              <a:t>Beginning of Monoclonal Era </a:t>
            </a:r>
            <a:endParaRPr lang="en-US" dirty="0" smtClean="0">
              <a:solidFill>
                <a:srgbClr val="FFFF00"/>
              </a:solidFill>
            </a:endParaRPr>
          </a:p>
          <a:p>
            <a:r>
              <a:rPr lang="en-US" dirty="0" smtClean="0"/>
              <a:t>Georg </a:t>
            </a:r>
            <a:r>
              <a:rPr lang="en-US" dirty="0"/>
              <a:t>Kohler and Cesar Milstein </a:t>
            </a:r>
            <a:r>
              <a:rPr lang="en-US" dirty="0" smtClean="0"/>
              <a:t>fused mice lymphocytes </a:t>
            </a:r>
            <a:r>
              <a:rPr lang="en-US" dirty="0"/>
              <a:t>with neoplastic mouse plasma cells to yield </a:t>
            </a:r>
            <a:r>
              <a:rPr lang="en-US" dirty="0" err="1"/>
              <a:t>hybridomas</a:t>
            </a:r>
            <a:r>
              <a:rPr lang="en-US" dirty="0"/>
              <a:t> that </a:t>
            </a:r>
            <a:r>
              <a:rPr lang="en-US" dirty="0" smtClean="0"/>
              <a:t>produced </a:t>
            </a:r>
            <a:r>
              <a:rPr lang="en-US" dirty="0"/>
              <a:t>specific antibodies. This </a:t>
            </a:r>
            <a:r>
              <a:rPr lang="en-US" dirty="0" smtClean="0"/>
              <a:t>offered </a:t>
            </a:r>
            <a:r>
              <a:rPr lang="en-US" dirty="0"/>
              <a:t>a limitless supply of monoclonal antibodies</a:t>
            </a:r>
            <a:r>
              <a:rPr lang="en-US" dirty="0" smtClean="0"/>
              <a:t>.</a:t>
            </a:r>
            <a:r>
              <a:rPr lang="en-US" dirty="0"/>
              <a:t> </a:t>
            </a:r>
            <a:endParaRPr lang="en-US" dirty="0" smtClean="0"/>
          </a:p>
          <a:p>
            <a:r>
              <a:rPr lang="en-US" dirty="0" smtClean="0"/>
              <a:t>They </a:t>
            </a:r>
            <a:r>
              <a:rPr lang="en-US" dirty="0"/>
              <a:t>were awarded the Nobel Prize in 1984 (along with Jerne) for their work</a:t>
            </a:r>
          </a:p>
          <a:p>
            <a:r>
              <a:rPr lang="en-US" dirty="0" smtClean="0"/>
              <a:t> </a:t>
            </a:r>
            <a:r>
              <a:rPr lang="en-US" dirty="0"/>
              <a:t>Monoclonal antibodies permit diagnostic tests that are specific, and function as probes. </a:t>
            </a:r>
            <a:endParaRPr lang="en-US" dirty="0" smtClean="0"/>
          </a:p>
        </p:txBody>
      </p:sp>
    </p:spTree>
    <p:extLst>
      <p:ext uri="{BB962C8B-B14F-4D97-AF65-F5344CB8AC3E}">
        <p14:creationId xmlns="" xmlns:p14="http://schemas.microsoft.com/office/powerpoint/2010/main" val="4113320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8229600" cy="5745163"/>
          </a:xfrm>
        </p:spPr>
        <p:txBody>
          <a:bodyPr>
            <a:normAutofit/>
          </a:bodyPr>
          <a:lstStyle/>
          <a:p>
            <a:pPr>
              <a:buNone/>
            </a:pPr>
            <a:r>
              <a:rPr lang="en-US" sz="3600" dirty="0" err="1" smtClean="0">
                <a:solidFill>
                  <a:srgbClr val="FFFF00"/>
                </a:solidFill>
              </a:rPr>
              <a:t>Alemtuzumab</a:t>
            </a:r>
            <a:r>
              <a:rPr lang="en-US" dirty="0" smtClean="0"/>
              <a:t> </a:t>
            </a:r>
          </a:p>
          <a:p>
            <a:endParaRPr lang="en-US" dirty="0" smtClean="0"/>
          </a:p>
          <a:p>
            <a:r>
              <a:rPr lang="en-US" dirty="0" smtClean="0"/>
              <a:t> Humanized anti CD52 antibody that binds to normal and malignant B and T cells, NK cells. </a:t>
            </a:r>
          </a:p>
          <a:p>
            <a:r>
              <a:rPr lang="en-US" dirty="0" smtClean="0"/>
              <a:t>Approved 30 mg IV once weekly for treatment of B-cell CLL failed to respond to </a:t>
            </a:r>
            <a:r>
              <a:rPr lang="en-US" dirty="0" err="1" smtClean="0"/>
              <a:t>alkylating</a:t>
            </a:r>
            <a:r>
              <a:rPr lang="en-US" dirty="0" smtClean="0"/>
              <a:t> agents. </a:t>
            </a:r>
          </a:p>
          <a:p>
            <a:r>
              <a:rPr lang="en-US" dirty="0" smtClean="0"/>
              <a:t>S/E – </a:t>
            </a:r>
            <a:r>
              <a:rPr lang="en-US" dirty="0" err="1" smtClean="0"/>
              <a:t>neutropenia</a:t>
            </a:r>
            <a:r>
              <a:rPr lang="en-US" dirty="0" smtClean="0"/>
              <a:t>, thrombocytopenia, patient should be closely monitored for opportunistic infections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fontScale="92500" lnSpcReduction="20000"/>
          </a:bodyPr>
          <a:lstStyle/>
          <a:p>
            <a:pPr marL="137160" indent="0">
              <a:buNone/>
            </a:pPr>
            <a:r>
              <a:rPr lang="en-US" sz="3500" dirty="0" smtClean="0">
                <a:solidFill>
                  <a:srgbClr val="FFFF00"/>
                </a:solidFill>
              </a:rPr>
              <a:t>Adalimumab</a:t>
            </a:r>
          </a:p>
          <a:p>
            <a:r>
              <a:rPr lang="en-US" dirty="0" smtClean="0"/>
              <a:t>  </a:t>
            </a:r>
            <a:r>
              <a:rPr lang="en-US" dirty="0"/>
              <a:t>Adalimumab is a completely human </a:t>
            </a:r>
            <a:r>
              <a:rPr lang="en-US" dirty="0" err="1"/>
              <a:t>IgG</a:t>
            </a:r>
            <a:r>
              <a:rPr lang="en-US" dirty="0"/>
              <a:t> 1 approved for use in patients with rheumatoid arthritis, juvenile idiopathic </a:t>
            </a:r>
            <a:r>
              <a:rPr lang="en-US" dirty="0" err="1"/>
              <a:t>arthritis,psoriatic</a:t>
            </a:r>
            <a:r>
              <a:rPr lang="en-US" dirty="0"/>
              <a:t> arthritis, </a:t>
            </a:r>
            <a:r>
              <a:rPr lang="en-US" dirty="0" err="1"/>
              <a:t>ankylosing</a:t>
            </a:r>
            <a:r>
              <a:rPr lang="en-US" dirty="0"/>
              <a:t> spondylitis, </a:t>
            </a:r>
            <a:r>
              <a:rPr lang="en-US" dirty="0" err="1"/>
              <a:t>Crohn’s</a:t>
            </a:r>
            <a:r>
              <a:rPr lang="en-US" dirty="0"/>
              <a:t> disease, and plaque psoriasis. </a:t>
            </a:r>
            <a:endParaRPr lang="en-US" dirty="0" smtClean="0"/>
          </a:p>
          <a:p>
            <a:r>
              <a:rPr lang="en-US" dirty="0" smtClean="0"/>
              <a:t> </a:t>
            </a:r>
            <a:r>
              <a:rPr lang="en-US" dirty="0"/>
              <a:t>Like the other anti-TNF-</a:t>
            </a:r>
            <a:r>
              <a:rPr lang="el-GR" dirty="0"/>
              <a:t>α </a:t>
            </a:r>
            <a:r>
              <a:rPr lang="en-US" dirty="0" err="1"/>
              <a:t>biologicals</a:t>
            </a:r>
            <a:r>
              <a:rPr lang="en-US" dirty="0"/>
              <a:t>, </a:t>
            </a:r>
            <a:r>
              <a:rPr lang="en-US" dirty="0" err="1"/>
              <a:t>adalimumab</a:t>
            </a:r>
            <a:r>
              <a:rPr lang="en-US" dirty="0"/>
              <a:t> blocks the interaction of TNF-</a:t>
            </a:r>
            <a:r>
              <a:rPr lang="el-GR" dirty="0"/>
              <a:t>α </a:t>
            </a:r>
            <a:r>
              <a:rPr lang="en-US" dirty="0"/>
              <a:t>with TNF receptors on cell surfaces; it does not bind TNF-</a:t>
            </a:r>
            <a:r>
              <a:rPr lang="el-GR" dirty="0"/>
              <a:t>β. </a:t>
            </a:r>
            <a:endParaRPr lang="en-US" dirty="0" smtClean="0"/>
          </a:p>
          <a:p>
            <a:r>
              <a:rPr lang="el-GR" dirty="0" smtClean="0"/>
              <a:t> </a:t>
            </a:r>
            <a:r>
              <a:rPr lang="en-US" dirty="0"/>
              <a:t>Adalimumab lyses cells </a:t>
            </a:r>
            <a:r>
              <a:rPr lang="en-US" dirty="0" err="1"/>
              <a:t>expressingTNF</a:t>
            </a:r>
            <a:r>
              <a:rPr lang="en-US" dirty="0"/>
              <a:t>-</a:t>
            </a:r>
            <a:r>
              <a:rPr lang="el-GR" dirty="0"/>
              <a:t>α </a:t>
            </a:r>
            <a:r>
              <a:rPr lang="en-US" dirty="0"/>
              <a:t>in the presence of complement. </a:t>
            </a:r>
            <a:endParaRPr lang="en-US" dirty="0" smtClean="0"/>
          </a:p>
          <a:p>
            <a:r>
              <a:rPr lang="en-US" dirty="0" smtClean="0"/>
              <a:t> </a:t>
            </a:r>
            <a:r>
              <a:rPr lang="en-US" dirty="0" err="1"/>
              <a:t>Pharmacodynamic</a:t>
            </a:r>
            <a:r>
              <a:rPr lang="en-US" dirty="0"/>
              <a:t> studies showed that administration of </a:t>
            </a:r>
            <a:r>
              <a:rPr lang="en-US" dirty="0" err="1"/>
              <a:t>adalimumab</a:t>
            </a:r>
            <a:r>
              <a:rPr lang="en-US" dirty="0"/>
              <a:t> reduced levels of C-reactive protein, erythrocyte sedimentation rate, serum IL-6, and matrix </a:t>
            </a:r>
            <a:r>
              <a:rPr lang="en-US" dirty="0" err="1"/>
              <a:t>metalloproteinases</a:t>
            </a:r>
            <a:r>
              <a:rPr lang="en-US" dirty="0"/>
              <a:t> MMP-1 and MMP-3</a:t>
            </a:r>
          </a:p>
        </p:txBody>
      </p:sp>
    </p:spTree>
    <p:extLst>
      <p:ext uri="{BB962C8B-B14F-4D97-AF65-F5344CB8AC3E}">
        <p14:creationId xmlns="" xmlns:p14="http://schemas.microsoft.com/office/powerpoint/2010/main" val="1183612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lnSpcReduction="10000"/>
          </a:bodyPr>
          <a:lstStyle/>
          <a:p>
            <a:pPr>
              <a:buNone/>
            </a:pPr>
            <a:r>
              <a:rPr lang="en-US" sz="3600" dirty="0" err="1">
                <a:solidFill>
                  <a:srgbClr val="FFFF00"/>
                </a:solidFill>
              </a:rPr>
              <a:t>Cetuximab</a:t>
            </a:r>
            <a:r>
              <a:rPr lang="en-US" dirty="0"/>
              <a:t> </a:t>
            </a:r>
            <a:endParaRPr lang="en-US" dirty="0" smtClean="0"/>
          </a:p>
          <a:p>
            <a:endParaRPr lang="en-US" dirty="0" smtClean="0"/>
          </a:p>
          <a:p>
            <a:r>
              <a:rPr lang="en-US" dirty="0" smtClean="0"/>
              <a:t>MAB </a:t>
            </a:r>
            <a:r>
              <a:rPr lang="en-US" dirty="0"/>
              <a:t>that targets epidermal growth factor receptor (</a:t>
            </a:r>
            <a:r>
              <a:rPr lang="en-US" dirty="0" smtClean="0"/>
              <a:t>EGFR).</a:t>
            </a:r>
          </a:p>
          <a:p>
            <a:r>
              <a:rPr lang="en-US" dirty="0" smtClean="0"/>
              <a:t> Binding </a:t>
            </a:r>
            <a:r>
              <a:rPr lang="en-US" dirty="0"/>
              <a:t>of </a:t>
            </a:r>
            <a:r>
              <a:rPr lang="en-US" dirty="0" err="1"/>
              <a:t>cetuximab</a:t>
            </a:r>
            <a:r>
              <a:rPr lang="en-US" dirty="0"/>
              <a:t> to EGFR inhibits tumor growth by variety of mechanisms, including decrease in </a:t>
            </a:r>
            <a:r>
              <a:rPr lang="en-US" dirty="0" err="1"/>
              <a:t>kinase</a:t>
            </a:r>
            <a:r>
              <a:rPr lang="en-US" dirty="0"/>
              <a:t> </a:t>
            </a:r>
            <a:r>
              <a:rPr lang="en-US" dirty="0" smtClean="0"/>
              <a:t>activity, </a:t>
            </a:r>
            <a:r>
              <a:rPr lang="en-US" dirty="0"/>
              <a:t>growth factor production and increased </a:t>
            </a:r>
            <a:r>
              <a:rPr lang="en-US" dirty="0" smtClean="0"/>
              <a:t>apoptosis. </a:t>
            </a:r>
          </a:p>
          <a:p>
            <a:r>
              <a:rPr lang="en-US" dirty="0" smtClean="0"/>
              <a:t>Approved </a:t>
            </a:r>
            <a:r>
              <a:rPr lang="en-US" dirty="0"/>
              <a:t>for metastatic colorectal carcinoma whose tumor </a:t>
            </a:r>
            <a:r>
              <a:rPr lang="en-US" dirty="0" err="1"/>
              <a:t>overexpresses</a:t>
            </a:r>
            <a:r>
              <a:rPr lang="en-US" dirty="0"/>
              <a:t> </a:t>
            </a:r>
            <a:r>
              <a:rPr lang="en-US" dirty="0" smtClean="0"/>
              <a:t>EGFR. </a:t>
            </a:r>
          </a:p>
          <a:p>
            <a:r>
              <a:rPr lang="en-US" dirty="0" err="1" smtClean="0"/>
              <a:t>Cetuximab</a:t>
            </a:r>
            <a:r>
              <a:rPr lang="en-US" dirty="0" smtClean="0"/>
              <a:t> </a:t>
            </a:r>
            <a:r>
              <a:rPr lang="en-US" dirty="0"/>
              <a:t>400 mg/kg loading followed by 200 mg/kg weekly IV alone or in combination with </a:t>
            </a:r>
            <a:r>
              <a:rPr lang="en-US" dirty="0" err="1"/>
              <a:t>irinotecan</a:t>
            </a:r>
            <a:endParaRPr lang="en-US" dirty="0"/>
          </a:p>
        </p:txBody>
      </p:sp>
    </p:spTree>
    <p:extLst>
      <p:ext uri="{BB962C8B-B14F-4D97-AF65-F5344CB8AC3E}">
        <p14:creationId xmlns="" xmlns:p14="http://schemas.microsoft.com/office/powerpoint/2010/main" val="2121846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lnSpcReduction="10000"/>
          </a:bodyPr>
          <a:lstStyle/>
          <a:p>
            <a:pPr>
              <a:buNone/>
            </a:pPr>
            <a:r>
              <a:rPr lang="en-US" sz="3600" dirty="0" err="1" smtClean="0">
                <a:solidFill>
                  <a:srgbClr val="FFFF00"/>
                </a:solidFill>
              </a:rPr>
              <a:t>Omalizumab</a:t>
            </a:r>
            <a:endParaRPr lang="en-US" dirty="0" smtClean="0">
              <a:solidFill>
                <a:srgbClr val="FFFF00"/>
              </a:solidFill>
            </a:endParaRPr>
          </a:p>
          <a:p>
            <a:endParaRPr lang="en-US" dirty="0" smtClean="0"/>
          </a:p>
          <a:p>
            <a:r>
              <a:rPr lang="en-US" dirty="0" smtClean="0"/>
              <a:t> </a:t>
            </a:r>
            <a:r>
              <a:rPr lang="en-US" dirty="0" err="1"/>
              <a:t>Omalizumab</a:t>
            </a:r>
            <a:r>
              <a:rPr lang="en-US" dirty="0"/>
              <a:t> is an anti-</a:t>
            </a:r>
            <a:r>
              <a:rPr lang="en-US" dirty="0" err="1"/>
              <a:t>IgE</a:t>
            </a:r>
            <a:r>
              <a:rPr lang="en-US" dirty="0"/>
              <a:t> recombinant humanized monoclonal antibody that is approved for the treatment of allergic asthma in adult and adolescent patients whose symptoms are refractory to inhaled corticosteroids</a:t>
            </a:r>
            <a:r>
              <a:rPr lang="en-US" dirty="0" smtClean="0"/>
              <a:t>.</a:t>
            </a:r>
          </a:p>
          <a:p>
            <a:r>
              <a:rPr lang="en-US" dirty="0" smtClean="0"/>
              <a:t> </a:t>
            </a:r>
            <a:r>
              <a:rPr lang="en-US" dirty="0"/>
              <a:t>The antibody blocks the binding of </a:t>
            </a:r>
            <a:r>
              <a:rPr lang="en-US" dirty="0" err="1"/>
              <a:t>IgE</a:t>
            </a:r>
            <a:r>
              <a:rPr lang="en-US" dirty="0"/>
              <a:t> to the high-affinity Fc receptor on basophils and mast cells, which suppresses </a:t>
            </a:r>
            <a:r>
              <a:rPr lang="en-US" dirty="0" err="1"/>
              <a:t>IgEmediated</a:t>
            </a:r>
            <a:r>
              <a:rPr lang="en-US" dirty="0"/>
              <a:t> release of type I allergy mediators such as histamine and </a:t>
            </a:r>
            <a:r>
              <a:rPr lang="en-US" dirty="0" err="1"/>
              <a:t>leukotrienes</a:t>
            </a:r>
            <a:r>
              <a:rPr lang="en-US" dirty="0" smtClean="0"/>
              <a:t>.</a:t>
            </a:r>
          </a:p>
          <a:p>
            <a:r>
              <a:rPr lang="en-US" dirty="0" smtClean="0"/>
              <a:t> </a:t>
            </a:r>
            <a:r>
              <a:rPr lang="en-US" dirty="0"/>
              <a:t>Total serum </a:t>
            </a:r>
            <a:r>
              <a:rPr lang="en-US" dirty="0" err="1"/>
              <a:t>IgE</a:t>
            </a:r>
            <a:r>
              <a:rPr lang="en-US" dirty="0"/>
              <a:t> levels may remain elevated</a:t>
            </a:r>
          </a:p>
        </p:txBody>
      </p:sp>
    </p:spTree>
    <p:extLst>
      <p:ext uri="{BB962C8B-B14F-4D97-AF65-F5344CB8AC3E}">
        <p14:creationId xmlns="" xmlns:p14="http://schemas.microsoft.com/office/powerpoint/2010/main" val="3453920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p:spPr>
        <p:txBody>
          <a:bodyPr>
            <a:normAutofit lnSpcReduction="10000"/>
          </a:bodyPr>
          <a:lstStyle/>
          <a:p>
            <a:pPr>
              <a:buNone/>
            </a:pPr>
            <a:r>
              <a:rPr lang="en-US" sz="3600" dirty="0" err="1">
                <a:solidFill>
                  <a:srgbClr val="FFFF00"/>
                </a:solidFill>
              </a:rPr>
              <a:t>Bevacizumab</a:t>
            </a:r>
            <a:r>
              <a:rPr lang="en-US" sz="3600" dirty="0">
                <a:solidFill>
                  <a:srgbClr val="FFFF00"/>
                </a:solidFill>
              </a:rPr>
              <a:t>, </a:t>
            </a:r>
            <a:r>
              <a:rPr lang="en-US" sz="3600" dirty="0" err="1">
                <a:solidFill>
                  <a:srgbClr val="FFFF00"/>
                </a:solidFill>
              </a:rPr>
              <a:t>Ranibizumab</a:t>
            </a:r>
            <a:r>
              <a:rPr lang="en-US" sz="3600" dirty="0">
                <a:solidFill>
                  <a:srgbClr val="FFFF00"/>
                </a:solidFill>
              </a:rPr>
              <a:t> </a:t>
            </a:r>
            <a:endParaRPr lang="en-US" sz="3600" dirty="0" smtClean="0">
              <a:solidFill>
                <a:srgbClr val="FFFF00"/>
              </a:solidFill>
            </a:endParaRPr>
          </a:p>
          <a:p>
            <a:endParaRPr lang="en-US" dirty="0" smtClean="0"/>
          </a:p>
          <a:p>
            <a:r>
              <a:rPr lang="en-US" dirty="0" smtClean="0"/>
              <a:t>Humanized </a:t>
            </a:r>
            <a:r>
              <a:rPr lang="en-US" dirty="0"/>
              <a:t>antibody against VEGF, thus preventing </a:t>
            </a:r>
            <a:r>
              <a:rPr lang="en-US" dirty="0" smtClean="0"/>
              <a:t>angiogenesis. </a:t>
            </a:r>
          </a:p>
          <a:p>
            <a:r>
              <a:rPr lang="en-US" dirty="0" smtClean="0"/>
              <a:t>Approved </a:t>
            </a:r>
            <a:r>
              <a:rPr lang="en-US" dirty="0"/>
              <a:t>5 mg/kg IV every 2 weekly till disease progression declines, for use in combination therapy with </a:t>
            </a:r>
            <a:r>
              <a:rPr lang="en-US" dirty="0" smtClean="0"/>
              <a:t>fluorouracil based </a:t>
            </a:r>
            <a:r>
              <a:rPr lang="en-US" dirty="0"/>
              <a:t>regimens for metastatic carcinoma colon and non– small-cell lung cancer</a:t>
            </a:r>
            <a:r>
              <a:rPr lang="en-US" dirty="0" smtClean="0"/>
              <a:t>. </a:t>
            </a:r>
          </a:p>
          <a:p>
            <a:r>
              <a:rPr lang="en-US" dirty="0" smtClean="0"/>
              <a:t>S/E </a:t>
            </a:r>
            <a:r>
              <a:rPr lang="en-US" dirty="0"/>
              <a:t>– Since it is </a:t>
            </a:r>
            <a:r>
              <a:rPr lang="en-US" dirty="0" err="1"/>
              <a:t>antiangiogenic</a:t>
            </a:r>
            <a:r>
              <a:rPr lang="en-US" dirty="0"/>
              <a:t>, patient should be watched for hemorrhage, GI perforations and wound healing </a:t>
            </a:r>
            <a:r>
              <a:rPr lang="en-US" dirty="0" smtClean="0"/>
              <a:t>problems. Off </a:t>
            </a:r>
            <a:r>
              <a:rPr lang="en-US" dirty="0"/>
              <a:t>label, it is used IV for </a:t>
            </a:r>
            <a:r>
              <a:rPr lang="en-US" dirty="0" err="1"/>
              <a:t>neovascular</a:t>
            </a:r>
            <a:r>
              <a:rPr lang="en-US" dirty="0"/>
              <a:t> macular degeneration</a:t>
            </a:r>
          </a:p>
        </p:txBody>
      </p:sp>
    </p:spTree>
    <p:extLst>
      <p:ext uri="{BB962C8B-B14F-4D97-AF65-F5344CB8AC3E}">
        <p14:creationId xmlns="" xmlns:p14="http://schemas.microsoft.com/office/powerpoint/2010/main" val="1383105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fontScale="92500" lnSpcReduction="20000"/>
          </a:bodyPr>
          <a:lstStyle/>
          <a:p>
            <a:pPr>
              <a:buNone/>
            </a:pPr>
            <a:r>
              <a:rPr lang="en-US" sz="3900" dirty="0" err="1">
                <a:solidFill>
                  <a:srgbClr val="FFFF00"/>
                </a:solidFill>
              </a:rPr>
              <a:t>Natalizumab</a:t>
            </a:r>
            <a:r>
              <a:rPr lang="en-US" dirty="0"/>
              <a:t> </a:t>
            </a:r>
            <a:endParaRPr lang="en-US" dirty="0" smtClean="0"/>
          </a:p>
          <a:p>
            <a:endParaRPr lang="en-US" dirty="0" smtClean="0"/>
          </a:p>
          <a:p>
            <a:r>
              <a:rPr lang="en-US" dirty="0" smtClean="0"/>
              <a:t> Humanized </a:t>
            </a:r>
            <a:r>
              <a:rPr lang="en-US" dirty="0"/>
              <a:t>IgG4 monoclonal antibody that binds to the α4- subunit of α4β1 and α4β7 </a:t>
            </a:r>
            <a:r>
              <a:rPr lang="en-US" dirty="0" err="1"/>
              <a:t>integrins</a:t>
            </a:r>
            <a:r>
              <a:rPr lang="en-US" dirty="0"/>
              <a:t> expressed on the surfaces of all leukocytes except neutrophils, and inhibits the α4-mediated adhesion of leukocytes to their cognate receptor</a:t>
            </a:r>
            <a:r>
              <a:rPr lang="en-US" dirty="0" smtClean="0"/>
              <a:t>. </a:t>
            </a:r>
          </a:p>
          <a:p>
            <a:r>
              <a:rPr lang="en-US" dirty="0" smtClean="0"/>
              <a:t>The </a:t>
            </a:r>
            <a:r>
              <a:rPr lang="en-US" dirty="0"/>
              <a:t>drug works by reducing the ability of inflammatory immune cells to attach to and pass through the cell layers lining the intestines and blood–brain barrier</a:t>
            </a:r>
            <a:r>
              <a:rPr lang="en-US" dirty="0" smtClean="0"/>
              <a:t>.</a:t>
            </a:r>
          </a:p>
          <a:p>
            <a:r>
              <a:rPr lang="en-US" dirty="0" smtClean="0"/>
              <a:t> It has </a:t>
            </a:r>
            <a:r>
              <a:rPr lang="en-US" dirty="0"/>
              <a:t>proven effective in treating the symptoms of both diseases, preventing relapse, vision loss, cognitive decline and significantly improving quality of life in people with multiple sclerosis, as well as increasing rates of remission and preventing relapse in </a:t>
            </a:r>
            <a:r>
              <a:rPr lang="en-US" dirty="0" err="1"/>
              <a:t>Crohn's</a:t>
            </a:r>
            <a:r>
              <a:rPr lang="en-US" dirty="0"/>
              <a:t> disease</a:t>
            </a:r>
          </a:p>
        </p:txBody>
      </p:sp>
    </p:spTree>
    <p:extLst>
      <p:ext uri="{BB962C8B-B14F-4D97-AF65-F5344CB8AC3E}">
        <p14:creationId xmlns="" xmlns:p14="http://schemas.microsoft.com/office/powerpoint/2010/main" val="4222379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8229600" cy="5821363"/>
          </a:xfrm>
        </p:spPr>
        <p:txBody>
          <a:bodyPr>
            <a:normAutofit/>
          </a:bodyPr>
          <a:lstStyle/>
          <a:p>
            <a:pPr>
              <a:buNone/>
            </a:pPr>
            <a:r>
              <a:rPr lang="en-US" sz="3600" dirty="0" err="1">
                <a:solidFill>
                  <a:srgbClr val="FFFF00"/>
                </a:solidFill>
              </a:rPr>
              <a:t>Panitumumab</a:t>
            </a:r>
            <a:r>
              <a:rPr lang="en-US" sz="3600" dirty="0">
                <a:solidFill>
                  <a:srgbClr val="FFFF00"/>
                </a:solidFill>
              </a:rPr>
              <a:t> </a:t>
            </a:r>
            <a:endParaRPr lang="en-US" dirty="0" smtClean="0">
              <a:solidFill>
                <a:srgbClr val="FFFF00"/>
              </a:solidFill>
            </a:endParaRPr>
          </a:p>
          <a:p>
            <a:endParaRPr lang="en-US" dirty="0" smtClean="0"/>
          </a:p>
          <a:p>
            <a:r>
              <a:rPr lang="en-US" dirty="0" err="1" smtClean="0"/>
              <a:t>Panitumumab</a:t>
            </a:r>
            <a:r>
              <a:rPr lang="en-US" dirty="0" smtClean="0"/>
              <a:t> </a:t>
            </a:r>
            <a:r>
              <a:rPr lang="en-US" dirty="0"/>
              <a:t>, is a fully human monoclonal antibody specific to the epidermal growth factor </a:t>
            </a:r>
            <a:r>
              <a:rPr lang="en-US" dirty="0" smtClean="0"/>
              <a:t>receptor, used </a:t>
            </a:r>
            <a:r>
              <a:rPr lang="en-US" dirty="0"/>
              <a:t>in the treatment of refractory </a:t>
            </a:r>
            <a:r>
              <a:rPr lang="en-US" dirty="0" smtClean="0"/>
              <a:t>EGFR expressing </a:t>
            </a:r>
            <a:r>
              <a:rPr lang="en-US" dirty="0"/>
              <a:t>metastatic colorectal cancer in patients with non-mutated (wild-type) KRAS</a:t>
            </a:r>
          </a:p>
        </p:txBody>
      </p:sp>
    </p:spTree>
    <p:extLst>
      <p:ext uri="{BB962C8B-B14F-4D97-AF65-F5344CB8AC3E}">
        <p14:creationId xmlns="" xmlns:p14="http://schemas.microsoft.com/office/powerpoint/2010/main" val="3262418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8229600" cy="5821363"/>
          </a:xfrm>
        </p:spPr>
        <p:txBody>
          <a:bodyPr>
            <a:normAutofit lnSpcReduction="10000"/>
          </a:bodyPr>
          <a:lstStyle/>
          <a:p>
            <a:pPr>
              <a:buNone/>
            </a:pPr>
            <a:r>
              <a:rPr lang="en-US" sz="3600" dirty="0" err="1" smtClean="0">
                <a:solidFill>
                  <a:srgbClr val="FFFF00"/>
                </a:solidFill>
              </a:rPr>
              <a:t>Eculizumab</a:t>
            </a:r>
            <a:endParaRPr lang="en-US" sz="3600" dirty="0">
              <a:solidFill>
                <a:srgbClr val="FFFF00"/>
              </a:solidFill>
            </a:endParaRPr>
          </a:p>
          <a:p>
            <a:endParaRPr lang="en-US" dirty="0" smtClean="0"/>
          </a:p>
          <a:p>
            <a:r>
              <a:rPr lang="en-US" dirty="0" smtClean="0"/>
              <a:t> </a:t>
            </a:r>
            <a:r>
              <a:rPr lang="en-US" dirty="0" err="1"/>
              <a:t>Eculizumab</a:t>
            </a:r>
            <a:r>
              <a:rPr lang="en-US" dirty="0"/>
              <a:t> is a humanized monoclonal antibody that is a first-in-class terminal complement inhibitor and the first therapy approved for the treatment of paroxysmal nocturnal hemoglobinuria (PNH), </a:t>
            </a:r>
            <a:endParaRPr lang="en-US" dirty="0" smtClean="0"/>
          </a:p>
          <a:p>
            <a:r>
              <a:rPr lang="en-US" dirty="0" smtClean="0"/>
              <a:t> </a:t>
            </a:r>
            <a:r>
              <a:rPr lang="en-US" dirty="0" err="1"/>
              <a:t>Eculizumab</a:t>
            </a:r>
            <a:r>
              <a:rPr lang="en-US" dirty="0"/>
              <a:t> also is the first agent approved for the treatment of atypical hemolytic uremic syndrome (</a:t>
            </a:r>
            <a:r>
              <a:rPr lang="en-US" dirty="0" err="1"/>
              <a:t>aHUS</a:t>
            </a:r>
            <a:r>
              <a:rPr lang="en-US" dirty="0"/>
              <a:t>), an ultra-rare genetic disease that causes abnormal blood clots to form in small blood vessels throughout the body, leading to kidney failure, damage to other vital organs and premature death.</a:t>
            </a:r>
          </a:p>
          <a:p>
            <a:endParaRPr lang="en-US" dirty="0"/>
          </a:p>
        </p:txBody>
      </p:sp>
    </p:spTree>
    <p:extLst>
      <p:ext uri="{BB962C8B-B14F-4D97-AF65-F5344CB8AC3E}">
        <p14:creationId xmlns="" xmlns:p14="http://schemas.microsoft.com/office/powerpoint/2010/main" val="3117047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8229600" cy="5821363"/>
          </a:xfrm>
        </p:spPr>
        <p:txBody>
          <a:bodyPr>
            <a:normAutofit/>
          </a:bodyPr>
          <a:lstStyle/>
          <a:p>
            <a:pPr>
              <a:buNone/>
            </a:pPr>
            <a:r>
              <a:rPr lang="en-US" sz="3600" dirty="0" err="1">
                <a:solidFill>
                  <a:srgbClr val="FFFF00"/>
                </a:solidFill>
              </a:rPr>
              <a:t>Golimumab</a:t>
            </a:r>
            <a:r>
              <a:rPr lang="en-US" dirty="0"/>
              <a:t> </a:t>
            </a:r>
            <a:endParaRPr lang="en-US" dirty="0" smtClean="0"/>
          </a:p>
          <a:p>
            <a:endParaRPr lang="en-US" dirty="0" smtClean="0"/>
          </a:p>
          <a:p>
            <a:r>
              <a:rPr lang="en-US" dirty="0" err="1" smtClean="0"/>
              <a:t>Golimumab</a:t>
            </a:r>
            <a:r>
              <a:rPr lang="en-US" dirty="0" smtClean="0"/>
              <a:t> </a:t>
            </a:r>
            <a:r>
              <a:rPr lang="en-US" dirty="0"/>
              <a:t>targets tumor necrosis factor alpha (TNF-alpha), a pro-inflammatory molecule and hence is a TNF inhibitor</a:t>
            </a:r>
            <a:r>
              <a:rPr lang="en-US" dirty="0" smtClean="0"/>
              <a:t>.</a:t>
            </a:r>
          </a:p>
          <a:p>
            <a:r>
              <a:rPr lang="en-US" dirty="0" smtClean="0"/>
              <a:t> </a:t>
            </a:r>
            <a:r>
              <a:rPr lang="en-US" dirty="0"/>
              <a:t>S</a:t>
            </a:r>
            <a:r>
              <a:rPr lang="en-US" dirty="0" smtClean="0"/>
              <a:t>ubcutaneous </a:t>
            </a:r>
            <a:r>
              <a:rPr lang="en-US" dirty="0"/>
              <a:t>treatment for adults with moderately to severely active rheumatoid arthritis, psoriatic arthritis, and ankylosing spondylitis. </a:t>
            </a:r>
            <a:endParaRPr lang="en-US" dirty="0" smtClean="0"/>
          </a:p>
          <a:p>
            <a:r>
              <a:rPr lang="en-US" dirty="0" err="1" smtClean="0"/>
              <a:t>Golimumab</a:t>
            </a:r>
            <a:r>
              <a:rPr lang="en-US" dirty="0" smtClean="0"/>
              <a:t> </a:t>
            </a:r>
            <a:r>
              <a:rPr lang="en-US" dirty="0"/>
              <a:t>has been approved in 2013 for use in adults with moderately to severely active Ulcerative Colitis</a:t>
            </a:r>
          </a:p>
        </p:txBody>
      </p:sp>
    </p:spTree>
    <p:extLst>
      <p:ext uri="{BB962C8B-B14F-4D97-AF65-F5344CB8AC3E}">
        <p14:creationId xmlns="" xmlns:p14="http://schemas.microsoft.com/office/powerpoint/2010/main" val="2411720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8229600" cy="5897563"/>
          </a:xfrm>
        </p:spPr>
        <p:txBody>
          <a:bodyPr>
            <a:normAutofit lnSpcReduction="10000"/>
          </a:bodyPr>
          <a:lstStyle/>
          <a:p>
            <a:pPr>
              <a:buNone/>
            </a:pPr>
            <a:r>
              <a:rPr lang="en-US" sz="3600" dirty="0" err="1">
                <a:solidFill>
                  <a:srgbClr val="FFFF00"/>
                </a:solidFill>
              </a:rPr>
              <a:t>Ustekinumab</a:t>
            </a:r>
            <a:r>
              <a:rPr lang="en-US" dirty="0"/>
              <a:t> </a:t>
            </a:r>
            <a:endParaRPr lang="en-US" dirty="0" smtClean="0"/>
          </a:p>
          <a:p>
            <a:endParaRPr lang="en-US" dirty="0" smtClean="0"/>
          </a:p>
          <a:p>
            <a:r>
              <a:rPr lang="en-US" dirty="0" err="1" smtClean="0"/>
              <a:t>Ustekinumab</a:t>
            </a:r>
            <a:r>
              <a:rPr lang="en-US" dirty="0" smtClean="0"/>
              <a:t> </a:t>
            </a:r>
            <a:r>
              <a:rPr lang="en-US" dirty="0"/>
              <a:t>is a human IgG 1 monoclonal antibody that binds to the p40 subunit of IL-12 and IL-23 cytokines</a:t>
            </a:r>
            <a:r>
              <a:rPr lang="en-US" dirty="0" smtClean="0"/>
              <a:t>.</a:t>
            </a:r>
          </a:p>
          <a:p>
            <a:r>
              <a:rPr lang="en-US" dirty="0" smtClean="0"/>
              <a:t> </a:t>
            </a:r>
            <a:r>
              <a:rPr lang="en-US" dirty="0"/>
              <a:t>It blocks IL-12 and IL-23 from binding to their receptors, therefore inhibiting receptor- mediated signaling in lymphocytes. </a:t>
            </a:r>
            <a:r>
              <a:rPr lang="en-US" dirty="0" err="1"/>
              <a:t>Ustekinumab</a:t>
            </a:r>
            <a:r>
              <a:rPr lang="en-US" dirty="0"/>
              <a:t> is approved in Canada, Europe and the United States to treat moderate to severe plaque psoriasis</a:t>
            </a:r>
            <a:r>
              <a:rPr lang="en-US" dirty="0" smtClean="0"/>
              <a:t>.</a:t>
            </a:r>
          </a:p>
          <a:p>
            <a:r>
              <a:rPr lang="en-US" dirty="0" smtClean="0"/>
              <a:t> </a:t>
            </a:r>
            <a:r>
              <a:rPr lang="en-US" dirty="0"/>
              <a:t>It has been tested in Phase II studies for multiple sclerosis and sarcoidosis, the latter versus </a:t>
            </a:r>
            <a:r>
              <a:rPr lang="en-US" dirty="0" err="1"/>
              <a:t>golimumab</a:t>
            </a:r>
            <a:r>
              <a:rPr lang="en-US" dirty="0"/>
              <a:t>. On September 24, 2013, the FDA approved the use of </a:t>
            </a:r>
            <a:r>
              <a:rPr lang="en-US" dirty="0" err="1"/>
              <a:t>ustekinumab</a:t>
            </a:r>
            <a:r>
              <a:rPr lang="en-US" dirty="0"/>
              <a:t> for the treatment of psoriatic arthritis.</a:t>
            </a:r>
          </a:p>
        </p:txBody>
      </p:sp>
    </p:spTree>
    <p:extLst>
      <p:ext uri="{BB962C8B-B14F-4D97-AF65-F5344CB8AC3E}">
        <p14:creationId xmlns="" xmlns:p14="http://schemas.microsoft.com/office/powerpoint/2010/main" val="230076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Monoclonal </a:t>
            </a:r>
            <a:r>
              <a:rPr lang="en-US" dirty="0"/>
              <a:t>antibodies (</a:t>
            </a:r>
            <a:r>
              <a:rPr lang="en-US" dirty="0" err="1"/>
              <a:t>mAb</a:t>
            </a:r>
            <a:r>
              <a:rPr lang="en-US" dirty="0"/>
              <a:t>) are antibodies that are identical because they are produced by one type of immune cell, all clones of a single parent cell. </a:t>
            </a:r>
            <a:endParaRPr lang="en-US" dirty="0" smtClean="0"/>
          </a:p>
          <a:p>
            <a:r>
              <a:rPr lang="en-US" dirty="0" smtClean="0"/>
              <a:t>Polyclonal </a:t>
            </a:r>
            <a:r>
              <a:rPr lang="en-US" dirty="0"/>
              <a:t>antibodies are antibodies that are derived from different cell </a:t>
            </a:r>
            <a:r>
              <a:rPr lang="en-US" dirty="0" smtClean="0"/>
              <a:t>lines</a:t>
            </a:r>
            <a:r>
              <a:rPr lang="en-US" dirty="0"/>
              <a:t> </a:t>
            </a:r>
            <a:r>
              <a:rPr lang="en-US" dirty="0" smtClean="0"/>
              <a:t>which  differ </a:t>
            </a:r>
            <a:r>
              <a:rPr lang="en-US" dirty="0"/>
              <a:t>in amino acid sequence.</a:t>
            </a:r>
          </a:p>
        </p:txBody>
      </p:sp>
    </p:spTree>
    <p:extLst>
      <p:ext uri="{BB962C8B-B14F-4D97-AF65-F5344CB8AC3E}">
        <p14:creationId xmlns="" xmlns:p14="http://schemas.microsoft.com/office/powerpoint/2010/main" val="3157947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herapeutic monoclonal antibodies in FDA review or approvedÂ "/>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54183" y="76200"/>
            <a:ext cx="5919467" cy="655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22498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1350" y="914401"/>
            <a:ext cx="7227264" cy="4719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94255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2667000"/>
            <a:ext cx="2209800" cy="584775"/>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Characters of Monoclonal Antibodies</a:t>
            </a:r>
          </a:p>
        </p:txBody>
      </p:sp>
      <p:sp>
        <p:nvSpPr>
          <p:cNvPr id="3" name="Content Placeholder 2"/>
          <p:cNvSpPr>
            <a:spLocks noGrp="1"/>
          </p:cNvSpPr>
          <p:nvPr>
            <p:ph idx="1"/>
          </p:nvPr>
        </p:nvSpPr>
        <p:spPr/>
        <p:txBody>
          <a:bodyPr/>
          <a:lstStyle/>
          <a:p>
            <a:r>
              <a:rPr lang="en-US" dirty="0" smtClean="0"/>
              <a:t> </a:t>
            </a:r>
            <a:r>
              <a:rPr lang="en-US" dirty="0"/>
              <a:t>Monoclonal antibodies (</a:t>
            </a:r>
            <a:r>
              <a:rPr lang="en-US" dirty="0" err="1"/>
              <a:t>mAb</a:t>
            </a:r>
            <a:r>
              <a:rPr lang="en-US" dirty="0"/>
              <a:t>) are a single type of antibody that are identical and are directed against a specific epitope (antigen, antigenic determinant) and are produced by B-cell clones of a single parent or a single </a:t>
            </a:r>
            <a:r>
              <a:rPr lang="en-US" dirty="0" err="1"/>
              <a:t>hybridoma</a:t>
            </a:r>
            <a:r>
              <a:rPr lang="en-US" dirty="0"/>
              <a:t> cell line. </a:t>
            </a:r>
            <a:endParaRPr lang="en-US" dirty="0" smtClean="0"/>
          </a:p>
          <a:p>
            <a:r>
              <a:rPr lang="en-US" dirty="0" smtClean="0"/>
              <a:t>A </a:t>
            </a:r>
            <a:r>
              <a:rPr lang="en-US" dirty="0" err="1"/>
              <a:t>hybridoma</a:t>
            </a:r>
            <a:r>
              <a:rPr lang="en-US" dirty="0"/>
              <a:t> cell line is formed by the fusion of a one B-cell lymphocyte with a myeloma cell. </a:t>
            </a:r>
          </a:p>
        </p:txBody>
      </p:sp>
    </p:spTree>
    <p:extLst>
      <p:ext uri="{BB962C8B-B14F-4D97-AF65-F5344CB8AC3E}">
        <p14:creationId xmlns="" xmlns:p14="http://schemas.microsoft.com/office/powerpoint/2010/main" val="830060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r>
              <a:rPr lang="en-US" dirty="0" smtClean="0"/>
              <a:t>.</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215965"/>
            <a:ext cx="6486525" cy="65246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09660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1219200"/>
            <a:ext cx="7086600" cy="5314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600" y="228600"/>
            <a:ext cx="7086600" cy="584775"/>
          </a:xfrm>
          <a:prstGeom prst="rect">
            <a:avLst/>
          </a:prstGeom>
        </p:spPr>
        <p:txBody>
          <a:bodyPr wrap="square">
            <a:spAutoFit/>
          </a:bodyPr>
          <a:lstStyle/>
          <a:p>
            <a:r>
              <a:rPr lang="en-US" sz="3200" dirty="0" smtClean="0">
                <a:solidFill>
                  <a:srgbClr val="FFFF00"/>
                </a:solidFill>
              </a:rPr>
              <a:t>Principles in </a:t>
            </a:r>
            <a:r>
              <a:rPr lang="en-US" sz="3200" dirty="0" err="1" smtClean="0">
                <a:solidFill>
                  <a:srgbClr val="FFFF00"/>
                </a:solidFill>
              </a:rPr>
              <a:t>Hybridoma</a:t>
            </a:r>
            <a:r>
              <a:rPr lang="en-US" sz="3200" dirty="0" smtClean="0">
                <a:solidFill>
                  <a:srgbClr val="FFFF00"/>
                </a:solidFill>
              </a:rPr>
              <a:t> technology</a:t>
            </a:r>
            <a:endParaRPr lang="en-US" sz="3200" dirty="0">
              <a:solidFill>
                <a:srgbClr val="FFFF00"/>
              </a:solidFill>
            </a:endParaRPr>
          </a:p>
        </p:txBody>
      </p:sp>
    </p:spTree>
    <p:extLst>
      <p:ext uri="{BB962C8B-B14F-4D97-AF65-F5344CB8AC3E}">
        <p14:creationId xmlns="" xmlns:p14="http://schemas.microsoft.com/office/powerpoint/2010/main" val="706229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effectLst/>
              </a:rPr>
              <a:t>Types of </a:t>
            </a:r>
            <a:r>
              <a:rPr lang="en-US" sz="3200" dirty="0" err="1" smtClean="0">
                <a:solidFill>
                  <a:srgbClr val="FFFF00"/>
                </a:solidFill>
                <a:effectLst/>
              </a:rPr>
              <a:t>mAbs</a:t>
            </a:r>
            <a:r>
              <a:rPr lang="en-US" sz="3200" dirty="0">
                <a:solidFill>
                  <a:srgbClr val="FFFF00"/>
                </a:solidFill>
                <a:effectLst/>
              </a:rPr>
              <a:t>-</a:t>
            </a:r>
          </a:p>
        </p:txBody>
      </p:sp>
      <p:pic>
        <p:nvPicPr>
          <p:cNvPr id="717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6259" y="1600200"/>
            <a:ext cx="6174215" cy="463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4501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09600"/>
            <a:ext cx="4038600" cy="5516563"/>
          </a:xfrm>
        </p:spPr>
        <p:txBody>
          <a:bodyPr>
            <a:normAutofit fontScale="92500" lnSpcReduction="10000"/>
          </a:bodyPr>
          <a:lstStyle/>
          <a:p>
            <a:pPr marL="137160" indent="0">
              <a:buNone/>
            </a:pPr>
            <a:r>
              <a:rPr lang="en-US" sz="2800" dirty="0">
                <a:solidFill>
                  <a:srgbClr val="FFFF00"/>
                </a:solidFill>
              </a:rPr>
              <a:t>Murine antibody</a:t>
            </a:r>
            <a:endParaRPr lang="en-US" dirty="0" smtClean="0"/>
          </a:p>
          <a:p>
            <a:pPr>
              <a:buFont typeface="Wingdings" pitchFamily="2" charset="2"/>
              <a:buChar char="§"/>
            </a:pPr>
            <a:r>
              <a:rPr lang="en-US" dirty="0" smtClean="0"/>
              <a:t>Whole </a:t>
            </a:r>
            <a:r>
              <a:rPr lang="en-US" dirty="0"/>
              <a:t>of the antibody is of murine </a:t>
            </a:r>
            <a:r>
              <a:rPr lang="en-US" dirty="0" smtClean="0"/>
              <a:t>origin. </a:t>
            </a:r>
          </a:p>
          <a:p>
            <a:pPr>
              <a:buFont typeface="Wingdings" pitchFamily="2" charset="2"/>
              <a:buChar char="§"/>
            </a:pPr>
            <a:r>
              <a:rPr lang="en-US" dirty="0" smtClean="0"/>
              <a:t>Major </a:t>
            </a:r>
            <a:r>
              <a:rPr lang="en-US" dirty="0"/>
              <a:t>problems associated with murine antibodies </a:t>
            </a:r>
            <a:r>
              <a:rPr lang="en-US" dirty="0" smtClean="0"/>
              <a:t>include- </a:t>
            </a:r>
          </a:p>
          <a:p>
            <a:pPr>
              <a:buFont typeface="Wingdings" pitchFamily="2" charset="2"/>
              <a:buChar char="§"/>
            </a:pPr>
            <a:r>
              <a:rPr lang="en-US" dirty="0" smtClean="0"/>
              <a:t>reduced </a:t>
            </a:r>
            <a:r>
              <a:rPr lang="en-US" dirty="0"/>
              <a:t>stimulation of cytotoxicity </a:t>
            </a:r>
            <a:r>
              <a:rPr lang="en-US" dirty="0" smtClean="0"/>
              <a:t>.</a:t>
            </a:r>
          </a:p>
          <a:p>
            <a:pPr>
              <a:buFont typeface="Wingdings" pitchFamily="2" charset="2"/>
              <a:buChar char="§"/>
            </a:pPr>
            <a:r>
              <a:rPr lang="en-US" dirty="0" smtClean="0"/>
              <a:t> </a:t>
            </a:r>
            <a:r>
              <a:rPr lang="en-US" dirty="0"/>
              <a:t>Formation of complexes after repeated </a:t>
            </a:r>
            <a:r>
              <a:rPr lang="en-US" dirty="0" smtClean="0"/>
              <a:t>administration.</a:t>
            </a:r>
          </a:p>
          <a:p>
            <a:pPr>
              <a:buFont typeface="Wingdings" pitchFamily="2" charset="2"/>
              <a:buChar char="§"/>
            </a:pPr>
            <a:r>
              <a:rPr lang="en-US" dirty="0" smtClean="0"/>
              <a:t> allergic </a:t>
            </a:r>
            <a:r>
              <a:rPr lang="en-US" dirty="0"/>
              <a:t>reactions </a:t>
            </a:r>
            <a:r>
              <a:rPr lang="en-US" dirty="0" smtClean="0"/>
              <a:t> .</a:t>
            </a:r>
          </a:p>
          <a:p>
            <a:pPr>
              <a:buFont typeface="Wingdings" pitchFamily="2" charset="2"/>
              <a:buChar char="§"/>
            </a:pPr>
            <a:r>
              <a:rPr lang="en-US" dirty="0" smtClean="0"/>
              <a:t>anaphylactic </a:t>
            </a:r>
            <a:r>
              <a:rPr lang="en-US" dirty="0"/>
              <a:t>shock</a:t>
            </a:r>
          </a:p>
          <a:p>
            <a:pPr marL="651510" indent="-514350">
              <a:buFont typeface="+mj-lt"/>
              <a:buAutoNum type="arabicPeriod"/>
            </a:pPr>
            <a:endParaRPr lang="en-US" dirty="0"/>
          </a:p>
        </p:txBody>
      </p:sp>
      <p:sp>
        <p:nvSpPr>
          <p:cNvPr id="4" name="Content Placeholder 3"/>
          <p:cNvSpPr>
            <a:spLocks noGrp="1"/>
          </p:cNvSpPr>
          <p:nvPr>
            <p:ph sz="half" idx="2"/>
          </p:nvPr>
        </p:nvSpPr>
        <p:spPr>
          <a:xfrm>
            <a:off x="4648200" y="533400"/>
            <a:ext cx="4038600" cy="5592763"/>
          </a:xfrm>
        </p:spPr>
        <p:txBody>
          <a:bodyPr>
            <a:normAutofit fontScale="92500" lnSpcReduction="10000"/>
          </a:bodyPr>
          <a:lstStyle/>
          <a:p>
            <a:pPr marL="137160" indent="0">
              <a:buNone/>
            </a:pPr>
            <a:r>
              <a:rPr lang="en-US" dirty="0">
                <a:solidFill>
                  <a:srgbClr val="FFFF00"/>
                </a:solidFill>
              </a:rPr>
              <a:t>Chimeric </a:t>
            </a:r>
            <a:r>
              <a:rPr lang="en-US" dirty="0" smtClean="0">
                <a:solidFill>
                  <a:srgbClr val="FFFF00"/>
                </a:solidFill>
              </a:rPr>
              <a:t>antibody</a:t>
            </a:r>
          </a:p>
          <a:p>
            <a:pPr>
              <a:buFont typeface="Wingdings" pitchFamily="2" charset="2"/>
              <a:buChar char="§"/>
            </a:pPr>
            <a:r>
              <a:rPr lang="en-US" dirty="0" smtClean="0"/>
              <a:t>Chimeric </a:t>
            </a:r>
            <a:r>
              <a:rPr lang="en-US" dirty="0"/>
              <a:t>antibodies </a:t>
            </a:r>
            <a:r>
              <a:rPr lang="en-US" dirty="0" smtClean="0"/>
              <a:t>are </a:t>
            </a:r>
            <a:r>
              <a:rPr lang="en-US" dirty="0"/>
              <a:t>composed of murine variable regions fused onto human constant regions</a:t>
            </a:r>
            <a:r>
              <a:rPr lang="en-US" dirty="0" smtClean="0"/>
              <a:t>.</a:t>
            </a:r>
          </a:p>
          <a:p>
            <a:pPr>
              <a:buFont typeface="Wingdings" pitchFamily="2" charset="2"/>
              <a:buChar char="§"/>
            </a:pPr>
            <a:r>
              <a:rPr lang="en-US" dirty="0" smtClean="0"/>
              <a:t>  </a:t>
            </a:r>
            <a:r>
              <a:rPr lang="en-US" dirty="0"/>
              <a:t>Antibodies are approximately 65% human</a:t>
            </a:r>
            <a:r>
              <a:rPr lang="en-US" dirty="0" smtClean="0"/>
              <a:t>.</a:t>
            </a:r>
          </a:p>
          <a:p>
            <a:pPr>
              <a:buFont typeface="Wingdings" pitchFamily="2" charset="2"/>
              <a:buChar char="§"/>
            </a:pPr>
            <a:r>
              <a:rPr lang="en-US" dirty="0" smtClean="0"/>
              <a:t> </a:t>
            </a:r>
            <a:r>
              <a:rPr lang="en-US" dirty="0"/>
              <a:t>This reduces immunogenicity and thus increases serum half-life.</a:t>
            </a:r>
          </a:p>
          <a:p>
            <a:endParaRPr lang="en-US" dirty="0"/>
          </a:p>
        </p:txBody>
      </p:sp>
    </p:spTree>
    <p:extLst>
      <p:ext uri="{BB962C8B-B14F-4D97-AF65-F5344CB8AC3E}">
        <p14:creationId xmlns="" xmlns:p14="http://schemas.microsoft.com/office/powerpoint/2010/main" val="948607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315</TotalTime>
  <Words>2378</Words>
  <Application>Microsoft Office PowerPoint</Application>
  <PresentationFormat>On-screen Show (4:3)</PresentationFormat>
  <Paragraphs>182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Apex</vt:lpstr>
      <vt:lpstr>MONOCLONAL ANTIBODIES AND IT’S USES</vt:lpstr>
      <vt:lpstr>Slide 2</vt:lpstr>
      <vt:lpstr>Slide 3</vt:lpstr>
      <vt:lpstr>Slide 4</vt:lpstr>
      <vt:lpstr>Characters of Monoclonal Antibodies</vt:lpstr>
      <vt:lpstr>Slide 6</vt:lpstr>
      <vt:lpstr>Slide 7</vt:lpstr>
      <vt:lpstr>Types of mAbs-</vt:lpstr>
      <vt:lpstr>Slide 9</vt:lpstr>
      <vt:lpstr>Humanized Mab</vt:lpstr>
      <vt:lpstr>Slide 11</vt:lpstr>
      <vt:lpstr>Applications of Monoclonal Antibodies</vt:lpstr>
      <vt:lpstr>Slide 13</vt:lpstr>
      <vt:lpstr>Monoclonal antibodies for cancer treatment</vt:lpstr>
      <vt:lpstr>Side effects of mAbs-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Bindgi</dc:creator>
  <cp:lastModifiedBy>Jeevana</cp:lastModifiedBy>
  <cp:revision>51</cp:revision>
  <dcterms:created xsi:type="dcterms:W3CDTF">2018-11-08T09:08:43Z</dcterms:created>
  <dcterms:modified xsi:type="dcterms:W3CDTF">2020-08-19T11:34:25Z</dcterms:modified>
</cp:coreProperties>
</file>