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notesMasterIdLst>
    <p:notesMasterId r:id="rId43"/>
  </p:notesMasterIdLst>
  <p:sldIdLst>
    <p:sldId id="256" r:id="rId2"/>
    <p:sldId id="314" r:id="rId3"/>
    <p:sldId id="318" r:id="rId4"/>
    <p:sldId id="319" r:id="rId5"/>
    <p:sldId id="304" r:id="rId6"/>
    <p:sldId id="299" r:id="rId7"/>
    <p:sldId id="353" r:id="rId8"/>
    <p:sldId id="354" r:id="rId9"/>
    <p:sldId id="355" r:id="rId10"/>
    <p:sldId id="334" r:id="rId11"/>
    <p:sldId id="339" r:id="rId12"/>
    <p:sldId id="340" r:id="rId13"/>
    <p:sldId id="343" r:id="rId14"/>
    <p:sldId id="344" r:id="rId15"/>
    <p:sldId id="345" r:id="rId16"/>
    <p:sldId id="348" r:id="rId17"/>
    <p:sldId id="351" r:id="rId18"/>
    <p:sldId id="346" r:id="rId19"/>
    <p:sldId id="347" r:id="rId20"/>
    <p:sldId id="349" r:id="rId21"/>
    <p:sldId id="350" r:id="rId22"/>
    <p:sldId id="341" r:id="rId23"/>
    <p:sldId id="342" r:id="rId24"/>
    <p:sldId id="312" r:id="rId25"/>
    <p:sldId id="322" r:id="rId26"/>
    <p:sldId id="361" r:id="rId27"/>
    <p:sldId id="362" r:id="rId28"/>
    <p:sldId id="363" r:id="rId29"/>
    <p:sldId id="356" r:id="rId30"/>
    <p:sldId id="357" r:id="rId31"/>
    <p:sldId id="329" r:id="rId32"/>
    <p:sldId id="308" r:id="rId33"/>
    <p:sldId id="324" r:id="rId34"/>
    <p:sldId id="325" r:id="rId35"/>
    <p:sldId id="358" r:id="rId36"/>
    <p:sldId id="360" r:id="rId37"/>
    <p:sldId id="315" r:id="rId38"/>
    <p:sldId id="328" r:id="rId39"/>
    <p:sldId id="359" r:id="rId40"/>
    <p:sldId id="307" r:id="rId41"/>
    <p:sldId id="321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20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78B8FD-44C8-814E-8126-A834AA6BC2AF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E51564-336D-9F4C-8D26-D472B619F0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9502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564-336D-9F4C-8D26-D472B619F0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030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564-336D-9F4C-8D26-D472B619F02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542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564-336D-9F4C-8D26-D472B619F02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80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564-336D-9F4C-8D26-D472B619F02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6803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564-336D-9F4C-8D26-D472B619F02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192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564-336D-9F4C-8D26-D472B619F02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19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564-336D-9F4C-8D26-D472B619F02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192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564-336D-9F4C-8D26-D472B619F02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655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564-336D-9F4C-8D26-D472B619F027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96559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E51564-336D-9F4C-8D26-D472B619F02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211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36EE-0723-104D-987D-60AE29E662C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88C88A0-86E5-5744-A7AB-A6BBE4FD01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527FA-B276-B54E-9AF1-D29AFBAB32C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20494-1075-AF4D-9D6F-CED43FF084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C1FD5-C064-2D46-AC01-5738FC85460B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9234E-E0D6-A04E-AAE2-CD5E32ADE1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0192-DB12-5340-98F2-EA90ED7284AF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9765E-D954-C040-9AE6-4B2ED2B6B7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637B-C14A-3643-8B31-A4EA696650F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766F6EE-41C1-4042-A8B3-240C4D998D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4B311-1418-8440-BE54-E38B34316DCC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8D1BF-6117-744E-B9D6-EC865A0476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512AC-7FC2-BE44-8D71-A5B222A63A87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9127C-8337-7944-AA68-D3B29634C0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C52D-B24C-B841-A35E-360733E30665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4D37A-8F0C-0945-A4C9-9F5A865622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41F32-EB11-1147-920E-5FA1114C2BFE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6F2A-FB4C-B84E-8E9E-0E6B2D468D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81811-F394-1B4B-A84F-33A2D743646D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E822-FB84-4246-BB9A-C2FB10BABA0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21E1B-D9E0-304C-AF5A-3A2D1EB3C266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375739A-5F77-634A-9035-F4A578BE87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53CA4D-57A9-0A4E-A953-B63E6BB24F78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E538ED-6D87-8D4E-9A64-BE593E351C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ntrez/query.fcgi?cmd=Retrieve&amp;db=pubmed&amp;dopt=Abstract&amp;list_uids=8053592&amp;query_hl=38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43000"/>
            <a:ext cx="6934200" cy="2133600"/>
          </a:xfrm>
          <a:ln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 smtClean="0"/>
              <a:t>Weaning From Mechanical Ventilation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762000"/>
            <a:ext cx="77724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In order to understand methods of weaning, we first need to understand the different modes of mechanical ventilation: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Assist-Control Ventilation (ACMV)</a:t>
            </a:r>
          </a:p>
          <a:p>
            <a:pPr lvl="1"/>
            <a:r>
              <a:rPr lang="en-US" dirty="0" err="1" smtClean="0"/>
              <a:t>Synchronised</a:t>
            </a:r>
            <a:r>
              <a:rPr lang="en-US" dirty="0" smtClean="0"/>
              <a:t> Intermittent Mandatory Ventilation (SIMV)</a:t>
            </a:r>
          </a:p>
          <a:p>
            <a:pPr lvl="1"/>
            <a:r>
              <a:rPr lang="en-US" dirty="0" smtClean="0"/>
              <a:t>Pressure-Support Ventilation (PSV)</a:t>
            </a:r>
          </a:p>
          <a:p>
            <a:pPr lvl="1"/>
            <a:r>
              <a:rPr lang="en-US" dirty="0" smtClean="0"/>
              <a:t>Pressure-Control Ventilation (PCV)</a:t>
            </a:r>
          </a:p>
          <a:p>
            <a:pPr lvl="1"/>
            <a:r>
              <a:rPr lang="en-US" dirty="0" smtClean="0"/>
              <a:t>Inverse-Ratio Ventilation (IRV)</a:t>
            </a:r>
          </a:p>
          <a:p>
            <a:pPr lvl="1"/>
            <a:r>
              <a:rPr lang="en-US" dirty="0" smtClean="0"/>
              <a:t>Continuous Positive Airway Pressure (CPAP)</a:t>
            </a:r>
          </a:p>
          <a:p>
            <a:pPr lvl="1"/>
            <a:r>
              <a:rPr lang="en-US" dirty="0" smtClean="0"/>
              <a:t>Non-Invasive Ventilation (NIV)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Assist Control Mechanical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dirty="0" smtClean="0"/>
              <a:t>Patient has partial control over his respiration – Better Pt ventilator synchrony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IN" sz="2400" dirty="0" smtClean="0"/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IN" sz="2400" dirty="0" smtClean="0"/>
              <a:t>Ventilator rate determined by patient or backup rate (whichever is higher) hence, risk of respiratory alkalosis is present if </a:t>
            </a:r>
            <a:r>
              <a:rPr lang="en-IN" sz="2400" dirty="0" err="1" smtClean="0"/>
              <a:t>tachypnoea</a:t>
            </a:r>
            <a:r>
              <a:rPr lang="en-IN" sz="2400" dirty="0" smtClean="0"/>
              <a:t> occurs.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Assist Control Mechanical Ventilation</a:t>
            </a:r>
            <a:endParaRPr lang="en-US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885950"/>
            <a:ext cx="6410325" cy="382905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Synchronised</a:t>
            </a:r>
            <a:r>
              <a:rPr lang="en-US" dirty="0" smtClean="0"/>
              <a:t> Intermittent Mandatory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IN" sz="2400" dirty="0" smtClean="0"/>
              <a:t>Basically, ACMV with spontaneous breaths (which may be pressure supported) allowed in between.</a:t>
            </a:r>
          </a:p>
          <a:p>
            <a:pPr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err="1" smtClean="0"/>
              <a:t>Synchronisation</a:t>
            </a:r>
            <a:r>
              <a:rPr lang="en-US" sz="2400" dirty="0" smtClean="0"/>
              <a:t> window</a:t>
            </a:r>
            <a:r>
              <a:rPr lang="en-US" sz="2400" b="1" dirty="0" smtClean="0">
                <a:solidFill>
                  <a:srgbClr val="0066FF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– Time interval from the previous mandatory breath to just prior to the next time triggering, during which ventilator is responsive to patients spontaneous </a:t>
            </a:r>
            <a:r>
              <a:rPr lang="en-US" sz="2400" dirty="0" err="1" smtClean="0">
                <a:solidFill>
                  <a:srgbClr val="000000"/>
                </a:solidFill>
              </a:rPr>
              <a:t>inspiratory</a:t>
            </a:r>
            <a:r>
              <a:rPr lang="en-US" sz="2400" dirty="0" smtClean="0">
                <a:solidFill>
                  <a:srgbClr val="000000"/>
                </a:solidFill>
              </a:rPr>
              <a:t> effort.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defRPr/>
            </a:pPr>
            <a:endParaRPr lang="en-US" sz="2400" u="sng" dirty="0" smtClean="0">
              <a:solidFill>
                <a:srgbClr val="000000"/>
              </a:solidFill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defRPr/>
            </a:pPr>
            <a:r>
              <a:rPr lang="en-US" sz="2400" u="sng" dirty="0" smtClean="0">
                <a:solidFill>
                  <a:srgbClr val="000000"/>
                </a:solidFill>
              </a:rPr>
              <a:t>Advantage</a:t>
            </a:r>
            <a:r>
              <a:rPr lang="en-US" sz="2400" dirty="0" smtClean="0">
                <a:solidFill>
                  <a:srgbClr val="000000"/>
                </a:solidFill>
              </a:rPr>
              <a:t> - </a:t>
            </a:r>
            <a:r>
              <a:rPr lang="en-IN" dirty="0" smtClean="0">
                <a:solidFill>
                  <a:prstClr val="black"/>
                </a:solidFill>
              </a:rPr>
              <a:t>Allows patients to exercise their respiratory muscles in between – avoids atrophy.</a:t>
            </a: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defRPr/>
            </a:pPr>
            <a:endParaRPr lang="en-IN" sz="2400" dirty="0" smtClean="0">
              <a:solidFill>
                <a:prstClr val="black"/>
              </a:solidFill>
            </a:endParaRPr>
          </a:p>
          <a:p>
            <a:pPr marL="274320" lvl="1" indent="-274320">
              <a:spcBef>
                <a:spcPts val="580"/>
              </a:spcBef>
              <a:buClr>
                <a:schemeClr val="accent1"/>
              </a:buClr>
              <a:defRPr/>
            </a:pPr>
            <a:r>
              <a:rPr lang="en-IN" sz="2400" dirty="0" smtClean="0">
                <a:solidFill>
                  <a:prstClr val="black"/>
                </a:solidFill>
              </a:rPr>
              <a:t>Hence, this mode is commonly used for weaning.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Synchronised</a:t>
            </a:r>
            <a:r>
              <a:rPr lang="en-US" dirty="0" smtClean="0"/>
              <a:t> Intermittent Mandatory Ventilation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2063" y="1676400"/>
            <a:ext cx="6434137" cy="4710113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Controlled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form of ventilation is </a:t>
            </a:r>
            <a:r>
              <a:rPr lang="en-US" sz="2400" dirty="0" err="1" smtClean="0"/>
              <a:t>timetriggered</a:t>
            </a:r>
            <a:r>
              <a:rPr lang="en-US" sz="2400" dirty="0" smtClean="0"/>
              <a:t>, time-cycled, and pressure-limited. </a:t>
            </a:r>
          </a:p>
          <a:p>
            <a:r>
              <a:rPr lang="en-US" sz="2400" dirty="0" smtClean="0"/>
              <a:t>A specified pressure is imposed at the airway opening throughout inspiration.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Controlled Ventilation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524000"/>
            <a:ext cx="4724400" cy="5105400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Ratio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mode is a variant of PCV that incorporates the use of a prolonged </a:t>
            </a:r>
            <a:r>
              <a:rPr lang="en-US" sz="2400" dirty="0" err="1" smtClean="0"/>
              <a:t>inspiratory</a:t>
            </a:r>
            <a:r>
              <a:rPr lang="en-US" sz="2400" dirty="0" smtClean="0"/>
              <a:t> time with the appropriate shortening of the expiratory time.</a:t>
            </a:r>
          </a:p>
          <a:p>
            <a:endParaRPr lang="en-US" sz="2400" dirty="0" smtClean="0"/>
          </a:p>
          <a:p>
            <a:r>
              <a:rPr lang="en-US" sz="2400" dirty="0" smtClean="0"/>
              <a:t>IRV has been used in patients with severe hypoxemic respiratory failure. </a:t>
            </a:r>
          </a:p>
          <a:p>
            <a:endParaRPr lang="en-US" sz="2400" dirty="0" smtClean="0"/>
          </a:p>
          <a:p>
            <a:r>
              <a:rPr lang="en-US" sz="2400" dirty="0" smtClean="0"/>
              <a:t>This approach increases mean distending pressures without increasing peak airway pressures.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Support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Most common mode of ventilation for weaning of patient from the ventilator.</a:t>
            </a:r>
          </a:p>
          <a:p>
            <a:endParaRPr lang="en-IN" sz="2400" dirty="0" smtClean="0"/>
          </a:p>
          <a:p>
            <a:r>
              <a:rPr lang="en-IN" sz="2400" dirty="0" smtClean="0"/>
              <a:t>After the trigger (patient-generated spontaneous respiratory effort), ventilator generates a flow sufficient to raise and then maintain airway pressure at a preset level for the duration of the patient’s spontaneous respiratory effort.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Support Ventilation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9200" y="1676400"/>
            <a:ext cx="5867400" cy="44196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05400"/>
          </a:xfrm>
        </p:spPr>
        <p:txBody>
          <a:bodyPr>
            <a:normAutofit/>
          </a:bodyPr>
          <a:lstStyle/>
          <a:p>
            <a:pPr fontAlgn="base"/>
            <a:r>
              <a:rPr lang="en-US" altLang="en-US" dirty="0" smtClean="0"/>
              <a:t>In </a:t>
            </a:r>
            <a:r>
              <a:rPr lang="en-US" altLang="en-US" dirty="0" err="1" smtClean="0"/>
              <a:t>intubated</a:t>
            </a:r>
            <a:r>
              <a:rPr lang="en-US" altLang="en-US" dirty="0" smtClean="0"/>
              <a:t> patients, mechanical ventilation offers essential </a:t>
            </a:r>
            <a:r>
              <a:rPr lang="en-US" altLang="en-US" dirty="0" err="1" smtClean="0"/>
              <a:t>ventilatory</a:t>
            </a:r>
            <a:r>
              <a:rPr lang="en-US" altLang="en-US" dirty="0" smtClean="0"/>
              <a:t> support, while the respiratory system recovers from acute respiratory  failure.</a:t>
            </a:r>
            <a:endParaRPr lang="en-US" dirty="0" smtClean="0"/>
          </a:p>
          <a:p>
            <a:pPr fontAlgn="base"/>
            <a:r>
              <a:rPr lang="en-US" dirty="0" smtClean="0"/>
              <a:t>However, invasive ventilation is associated with a number of complications such as </a:t>
            </a:r>
          </a:p>
          <a:p>
            <a:pPr lvl="2" fontAlgn="base"/>
            <a:r>
              <a:rPr lang="en-US" dirty="0" smtClean="0"/>
              <a:t>Pneumonia</a:t>
            </a:r>
          </a:p>
          <a:p>
            <a:pPr lvl="2" fontAlgn="base"/>
            <a:r>
              <a:rPr lang="en-US" dirty="0" smtClean="0"/>
              <a:t>Tracheal </a:t>
            </a:r>
            <a:r>
              <a:rPr lang="en-US" dirty="0" err="1" smtClean="0"/>
              <a:t>stenosis</a:t>
            </a:r>
            <a:endParaRPr lang="en-US" dirty="0" smtClean="0"/>
          </a:p>
          <a:p>
            <a:pPr lvl="2" fontAlgn="base"/>
            <a:r>
              <a:rPr lang="en-US" dirty="0" err="1" smtClean="0"/>
              <a:t>Baro</a:t>
            </a:r>
            <a:r>
              <a:rPr lang="en-US" dirty="0" smtClean="0"/>
              <a:t>/</a:t>
            </a:r>
            <a:r>
              <a:rPr lang="en-US" dirty="0" err="1" smtClean="0"/>
              <a:t>volutrauma</a:t>
            </a:r>
            <a:endParaRPr lang="en-US" dirty="0" smtClean="0"/>
          </a:p>
          <a:p>
            <a:pPr lvl="2" fontAlgn="base"/>
            <a:r>
              <a:rPr lang="en-US" dirty="0" smtClean="0"/>
              <a:t>Oxygen toxicity</a:t>
            </a:r>
          </a:p>
          <a:p>
            <a:pPr lvl="2" fontAlgn="base"/>
            <a:r>
              <a:rPr lang="en-US" dirty="0" smtClean="0"/>
              <a:t>Intrinsic PEEP</a:t>
            </a:r>
          </a:p>
          <a:p>
            <a:pPr lvl="2" fontAlgn="base"/>
            <a:r>
              <a:rPr lang="en-US" dirty="0" smtClean="0"/>
              <a:t>Cardiovascular complications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Positive Airway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>
                <a:solidFill>
                  <a:srgbClr val="000000"/>
                </a:solidFill>
              </a:rPr>
              <a:t>CPAP is actually PEEP applied to a spontaneously breathing patient.</a:t>
            </a:r>
          </a:p>
          <a:p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n-US" sz="2400" dirty="0" err="1" smtClean="0"/>
              <a:t>inspiratory</a:t>
            </a:r>
            <a:r>
              <a:rPr lang="en-US" sz="2400" dirty="0" smtClean="0"/>
              <a:t> pressure is applied and the patient is allowed to generate their own </a:t>
            </a:r>
            <a:r>
              <a:rPr lang="en-US" sz="2400" dirty="0" err="1" smtClean="0"/>
              <a:t>inspiratory</a:t>
            </a:r>
            <a:r>
              <a:rPr lang="en-US" sz="2400" dirty="0" smtClean="0"/>
              <a:t> force.</a:t>
            </a:r>
          </a:p>
          <a:p>
            <a:endParaRPr lang="en-US" sz="2400" dirty="0" smtClean="0"/>
          </a:p>
          <a:p>
            <a:r>
              <a:rPr lang="en-US" sz="2400" dirty="0" smtClean="0"/>
              <a:t>Usually used in patients with COPD/ARDS in order to maintain alveolar patency.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Continuous Positive Airway Pressure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1885" y="1981200"/>
            <a:ext cx="6241915" cy="4191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>
            <a:noAutofit/>
          </a:bodyPr>
          <a:lstStyle/>
          <a:p>
            <a:r>
              <a:rPr lang="en-US" altLang="en-US" b="1" dirty="0" smtClean="0"/>
              <a:t>Non Invasive Ventilation As </a:t>
            </a:r>
            <a:br>
              <a:rPr lang="en-US" altLang="en-US" b="1" dirty="0" smtClean="0"/>
            </a:br>
            <a:r>
              <a:rPr lang="en-US" altLang="en-US" b="1" dirty="0" smtClean="0"/>
              <a:t>A Weaning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772400" cy="4953000"/>
          </a:xfrm>
        </p:spPr>
        <p:txBody>
          <a:bodyPr>
            <a:noAutofit/>
          </a:bodyPr>
          <a:lstStyle/>
          <a:p>
            <a:r>
              <a:rPr lang="en-US" altLang="en-US" sz="2400" dirty="0" smtClean="0"/>
              <a:t>In weaning, NIV has been studied for three different indications: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endParaRPr lang="en-US" alt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Stable COPD patients: </a:t>
            </a:r>
            <a:r>
              <a:rPr lang="en-US" altLang="en-US" sz="2400" dirty="0" smtClean="0"/>
              <a:t>As an alternative weaning modality for patients who are intolerant of the initial weaning trial</a:t>
            </a:r>
          </a:p>
          <a:p>
            <a:endParaRPr lang="en-US" alt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Rescue therapy: </a:t>
            </a:r>
            <a:r>
              <a:rPr lang="en-US" altLang="en-US" sz="2400" dirty="0" smtClean="0"/>
              <a:t>As a treatment option for patients who have been  </a:t>
            </a:r>
            <a:r>
              <a:rPr lang="en-US" altLang="en-US" sz="2400" dirty="0" err="1" smtClean="0"/>
              <a:t>extubated</a:t>
            </a:r>
            <a:r>
              <a:rPr lang="en-US" altLang="en-US" sz="2400" dirty="0" smtClean="0"/>
              <a:t>  but developed ARF within 48 hrs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endParaRPr lang="en-US" alt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en-US" sz="2400" dirty="0" smtClean="0">
                <a:solidFill>
                  <a:srgbClr val="FF0000"/>
                </a:solidFill>
              </a:rPr>
              <a:t>COPD patients, Patients with CAD/CHF, Post-operative: </a:t>
            </a:r>
            <a:r>
              <a:rPr lang="en-US" altLang="en-US" sz="2400" dirty="0" smtClean="0"/>
              <a:t>As a prophylactic measure after  </a:t>
            </a:r>
            <a:r>
              <a:rPr lang="en-US" altLang="en-US" sz="2400" dirty="0" err="1" smtClean="0"/>
              <a:t>extubation</a:t>
            </a:r>
            <a:r>
              <a:rPr lang="en-US" altLang="en-US" sz="2400" dirty="0" smtClean="0"/>
              <a:t>  for patients who are at high risk for re intubation but who did not develop ARF</a:t>
            </a:r>
          </a:p>
          <a:p>
            <a:pPr>
              <a:buFontTx/>
              <a:buNone/>
            </a:pPr>
            <a:r>
              <a:rPr lang="en-US" altLang="en-US" sz="2400" dirty="0" smtClean="0"/>
              <a:t>        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Non-Invasive Ventilation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229600" cy="5105400"/>
          </a:xfrm>
        </p:spPr>
        <p:txBody>
          <a:bodyPr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2800" u="sng" dirty="0" smtClean="0"/>
              <a:t>ADVANTAGES:</a:t>
            </a:r>
          </a:p>
          <a:p>
            <a:pPr>
              <a:buFontTx/>
              <a:buAutoNum type="arabicPeriod"/>
              <a:defRPr/>
            </a:pPr>
            <a:r>
              <a:rPr lang="en-US" sz="2800" dirty="0" smtClean="0"/>
              <a:t>Avoid intubation</a:t>
            </a:r>
          </a:p>
          <a:p>
            <a:pPr>
              <a:buFontTx/>
              <a:buAutoNum type="arabicPeriod"/>
              <a:defRPr/>
            </a:pPr>
            <a:r>
              <a:rPr lang="en-US" sz="2800" dirty="0" smtClean="0"/>
              <a:t>Preserve natural airway </a:t>
            </a:r>
            <a:r>
              <a:rPr lang="en-US" sz="2800" dirty="0" err="1" smtClean="0"/>
              <a:t>defences</a:t>
            </a:r>
            <a:endParaRPr lang="en-US" sz="2800" dirty="0" smtClean="0"/>
          </a:p>
          <a:p>
            <a:pPr>
              <a:buFontTx/>
              <a:buAutoNum type="arabicPeriod"/>
              <a:defRPr/>
            </a:pPr>
            <a:r>
              <a:rPr lang="en-US" sz="2800" dirty="0" smtClean="0"/>
              <a:t>Comfort</a:t>
            </a:r>
          </a:p>
          <a:p>
            <a:pPr>
              <a:buFontTx/>
              <a:buAutoNum type="arabicPeriod"/>
              <a:defRPr/>
            </a:pPr>
            <a:r>
              <a:rPr lang="en-US" sz="2800" dirty="0" smtClean="0"/>
              <a:t>Speech/ swallowing  remains intact</a:t>
            </a:r>
          </a:p>
          <a:p>
            <a:pPr>
              <a:buFontTx/>
              <a:buAutoNum type="arabicPeriod"/>
              <a:defRPr/>
            </a:pPr>
            <a:r>
              <a:rPr lang="en-US" sz="2800" dirty="0" smtClean="0"/>
              <a:t>Intermittent use</a:t>
            </a:r>
          </a:p>
          <a:p>
            <a:pPr>
              <a:buNone/>
              <a:defRPr/>
            </a:pPr>
            <a:endParaRPr lang="en-US" sz="2800" u="sng" dirty="0" smtClean="0"/>
          </a:p>
          <a:p>
            <a:pPr>
              <a:buNone/>
              <a:defRPr/>
            </a:pPr>
            <a:r>
              <a:rPr lang="en-US" sz="2800" u="sng" dirty="0" smtClean="0"/>
              <a:t>DISADVANTAGES:</a:t>
            </a:r>
          </a:p>
          <a:p>
            <a:pPr>
              <a:buFontTx/>
              <a:buAutoNum type="arabicPeriod"/>
              <a:defRPr/>
            </a:pPr>
            <a:r>
              <a:rPr lang="en-US" sz="2800" dirty="0" smtClean="0"/>
              <a:t>Cooperation is poor</a:t>
            </a:r>
          </a:p>
          <a:p>
            <a:pPr>
              <a:buFontTx/>
              <a:buAutoNum type="arabicPeriod"/>
              <a:defRPr/>
            </a:pPr>
            <a:r>
              <a:rPr lang="en-US" sz="2800" dirty="0" smtClean="0"/>
              <a:t>Mask discomfort</a:t>
            </a:r>
          </a:p>
          <a:p>
            <a:pPr>
              <a:buFontTx/>
              <a:buAutoNum type="arabicPeriod"/>
              <a:defRPr/>
            </a:pPr>
            <a:r>
              <a:rPr lang="en-US" sz="2800" dirty="0" smtClean="0"/>
              <a:t>Air leaks</a:t>
            </a:r>
          </a:p>
          <a:p>
            <a:pPr>
              <a:buFontTx/>
              <a:buAutoNum type="arabicPeriod"/>
              <a:defRPr/>
            </a:pPr>
            <a:r>
              <a:rPr lang="en-US" sz="2800" dirty="0" smtClean="0"/>
              <a:t>Facial ulcers, eye irritation, dry nose</a:t>
            </a:r>
          </a:p>
          <a:p>
            <a:pPr>
              <a:buFontTx/>
              <a:buAutoNum type="arabicPeriod"/>
              <a:defRPr/>
            </a:pPr>
            <a:r>
              <a:rPr lang="en-US" sz="2800" dirty="0" smtClean="0"/>
              <a:t>Limited Pressure support</a:t>
            </a:r>
          </a:p>
          <a:p>
            <a:pPr>
              <a:defRPr/>
            </a:pPr>
            <a:r>
              <a:rPr lang="en-US" sz="2800" dirty="0" smtClean="0"/>
              <a:t>e.g. </a:t>
            </a:r>
            <a:r>
              <a:rPr lang="en-US" sz="2800" dirty="0" err="1" smtClean="0"/>
              <a:t>BiPAP</a:t>
            </a:r>
            <a:r>
              <a:rPr lang="en-US" sz="2800" dirty="0" smtClean="0"/>
              <a:t>, CPAP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Weaning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Spontaneous Breathing Trial (SBT):-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patient spontaneously breathes through ETT for a set period of time (30-120 min).</a:t>
            </a:r>
          </a:p>
          <a:p>
            <a:pPr lvl="1"/>
            <a:r>
              <a:rPr lang="en-US" dirty="0" smtClean="0"/>
              <a:t>Usually done using T-piece.</a:t>
            </a:r>
          </a:p>
          <a:p>
            <a:pPr lvl="1"/>
            <a:r>
              <a:rPr lang="en-US" dirty="0" smtClean="0"/>
              <a:t>If  T-piece is not tolerated, minimal pressure support is given with ventilator set to PS 5-7 cmH2O and PEEP of 5 cmH2O</a:t>
            </a:r>
          </a:p>
          <a:p>
            <a:pPr lvl="1"/>
            <a:r>
              <a:rPr lang="en-US" dirty="0" smtClean="0"/>
              <a:t>Duration of SBT should be at least 30 minutes and not longer than 120 minutes.</a:t>
            </a:r>
          </a:p>
          <a:p>
            <a:pPr lvl="1"/>
            <a:r>
              <a:rPr lang="en-US" dirty="0" smtClean="0"/>
              <a:t>The initial few minutes of the SBT should be monitored closely before judgment is made to continue the SBT as there are chances of developing respiratory muscle fatigue.</a:t>
            </a:r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Weaning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Pressure Support Ventilation (PSV):-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Progressive decrease in pressure support (2 to 4 cmH2O daily)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Alternative to patients who do not tolerate SBTs.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Amount of pressure support is set to ensure adequate tidal volume then progressively decreases as patient tolerates.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25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Predictors:</a:t>
            </a:r>
            <a:endParaRPr lang="en-US" b="1" dirty="0" smtClean="0"/>
          </a:p>
          <a:p>
            <a:pPr lvl="1"/>
            <a:r>
              <a:rPr lang="en-US" b="1" dirty="0" smtClean="0"/>
              <a:t>Rapid Shallow Breathing Index (RSBI):</a:t>
            </a:r>
          </a:p>
          <a:p>
            <a:pPr lvl="2"/>
            <a:r>
              <a:rPr lang="en-US" dirty="0" smtClean="0"/>
              <a:t>Respiratory Rate/Tidal volume (in </a:t>
            </a:r>
            <a:r>
              <a:rPr lang="en-US" dirty="0" err="1" smtClean="0"/>
              <a:t>Litres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Most important of all the parameters.</a:t>
            </a:r>
          </a:p>
          <a:p>
            <a:pPr lvl="2"/>
            <a:r>
              <a:rPr lang="en-US" dirty="0" smtClean="0"/>
              <a:t>Value should be  &lt;105</a:t>
            </a:r>
          </a:p>
          <a:p>
            <a:pPr lvl="2"/>
            <a:r>
              <a:rPr lang="en-US" dirty="0" smtClean="0"/>
              <a:t>Higher number indicates rapid breaths of smaller volumes.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Negative </a:t>
            </a:r>
            <a:r>
              <a:rPr lang="en-US" b="1" dirty="0"/>
              <a:t>Inspiratory Force (NIF):</a:t>
            </a:r>
          </a:p>
          <a:p>
            <a:pPr lvl="2"/>
            <a:r>
              <a:rPr lang="en-US" dirty="0"/>
              <a:t>≤ -30mmHg  </a:t>
            </a:r>
            <a:r>
              <a:rPr lang="en-US" dirty="0" smtClean="0"/>
              <a:t>H20</a:t>
            </a:r>
          </a:p>
          <a:p>
            <a:pPr lvl="2"/>
            <a:r>
              <a:rPr lang="en-US" dirty="0" smtClean="0"/>
              <a:t>It is a global assessment of strength of respiratory muscles.</a:t>
            </a:r>
          </a:p>
        </p:txBody>
      </p:sp>
    </p:spTree>
    <p:extLst>
      <p:ext uri="{BB962C8B-B14F-4D97-AF65-F5344CB8AC3E}">
        <p14:creationId xmlns:p14="http://schemas.microsoft.com/office/powerpoint/2010/main" xmlns="" val="23181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Predictors:</a:t>
            </a:r>
          </a:p>
          <a:p>
            <a:pPr lvl="1"/>
            <a:r>
              <a:rPr lang="en-US" b="1" dirty="0" smtClean="0"/>
              <a:t>Minute ventilation:</a:t>
            </a:r>
          </a:p>
          <a:p>
            <a:pPr lvl="2"/>
            <a:r>
              <a:rPr lang="en-US" dirty="0" smtClean="0"/>
              <a:t>Respiratory Rate x Tidal Volume &lt;10 to 15L/min</a:t>
            </a:r>
          </a:p>
          <a:p>
            <a:pPr lvl="2"/>
            <a:r>
              <a:rPr lang="en-US" dirty="0" smtClean="0"/>
              <a:t>Estimates demand on the respiratory system</a:t>
            </a:r>
          </a:p>
          <a:p>
            <a:pPr lvl="2"/>
            <a:r>
              <a:rPr lang="en-US" dirty="0" smtClean="0"/>
              <a:t>Normal is 5-6L/min in healthy adults. </a:t>
            </a:r>
          </a:p>
          <a:p>
            <a:pPr lvl="2"/>
            <a:r>
              <a:rPr lang="en-US" dirty="0" smtClean="0"/>
              <a:t>Increased CO2 production from fever, hyper-metabolic state, hypoxemia etc will increase minute ventilation</a:t>
            </a:r>
          </a:p>
          <a:p>
            <a:pPr lvl="2"/>
            <a:endParaRPr lang="en-US" dirty="0" smtClean="0"/>
          </a:p>
          <a:p>
            <a:pPr lvl="1"/>
            <a:r>
              <a:rPr lang="en-US" b="1" dirty="0" smtClean="0"/>
              <a:t>Spontaneous volume:</a:t>
            </a:r>
          </a:p>
          <a:p>
            <a:pPr lvl="2"/>
            <a:r>
              <a:rPr lang="en-US" dirty="0" smtClean="0"/>
              <a:t>≥ 5 ml/kg</a:t>
            </a:r>
          </a:p>
        </p:txBody>
      </p:sp>
    </p:spTree>
    <p:extLst>
      <p:ext uri="{BB962C8B-B14F-4D97-AF65-F5344CB8AC3E}">
        <p14:creationId xmlns:p14="http://schemas.microsoft.com/office/powerpoint/2010/main" xmlns="" val="23181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Weaning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Predictors:</a:t>
            </a:r>
          </a:p>
          <a:p>
            <a:pPr lvl="1"/>
            <a:r>
              <a:rPr lang="en-US" b="1" dirty="0" err="1" smtClean="0"/>
              <a:t>Carrico</a:t>
            </a:r>
            <a:r>
              <a:rPr lang="en-US" b="1" dirty="0" smtClean="0"/>
              <a:t> Index:</a:t>
            </a:r>
          </a:p>
          <a:p>
            <a:pPr lvl="2"/>
            <a:r>
              <a:rPr lang="en-US" dirty="0" smtClean="0"/>
              <a:t>Defined as partial pressure of O2 divided by FiO2.</a:t>
            </a:r>
          </a:p>
          <a:p>
            <a:pPr lvl="2"/>
            <a:r>
              <a:rPr lang="en-US" dirty="0" smtClean="0"/>
              <a:t>Used as a clinical indicator of </a:t>
            </a:r>
            <a:r>
              <a:rPr lang="en-US" dirty="0" err="1" smtClean="0"/>
              <a:t>hypoxaemia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It is also used in the Berlin definition of ARDS (value &lt;300).</a:t>
            </a:r>
          </a:p>
        </p:txBody>
      </p:sp>
    </p:spTree>
    <p:extLst>
      <p:ext uri="{BB962C8B-B14F-4D97-AF65-F5344CB8AC3E}">
        <p14:creationId xmlns:p14="http://schemas.microsoft.com/office/powerpoint/2010/main" xmlns="" val="23181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Weaning Trial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9275" y="1600201"/>
            <a:ext cx="8042276" cy="4038600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Clinical assessment and subjective indices:</a:t>
            </a:r>
            <a:r>
              <a:rPr lang="en-US" sz="3200" u="sng" baseline="40000" dirty="0" smtClean="0"/>
              <a:t>[3,4,5]</a:t>
            </a:r>
            <a:endParaRPr lang="en-US" u="sng" dirty="0" smtClean="0"/>
          </a:p>
          <a:p>
            <a:pPr lvl="1"/>
            <a:r>
              <a:rPr lang="en-US" dirty="0" smtClean="0"/>
              <a:t>Agitation and anxiety</a:t>
            </a:r>
          </a:p>
          <a:p>
            <a:pPr lvl="1"/>
            <a:r>
              <a:rPr lang="en-US" dirty="0" smtClean="0"/>
              <a:t>Depressed mental status</a:t>
            </a:r>
          </a:p>
          <a:p>
            <a:pPr lvl="1"/>
            <a:r>
              <a:rPr lang="en-US" dirty="0" smtClean="0"/>
              <a:t>Diaphoresis</a:t>
            </a:r>
          </a:p>
          <a:p>
            <a:pPr lvl="1"/>
            <a:r>
              <a:rPr lang="en-US" dirty="0" smtClean="0"/>
              <a:t>Cyanosis</a:t>
            </a:r>
          </a:p>
          <a:p>
            <a:pPr lvl="1"/>
            <a:r>
              <a:rPr lang="en-US" dirty="0" smtClean="0"/>
              <a:t>Evidence of increasing effort</a:t>
            </a:r>
          </a:p>
          <a:p>
            <a:pPr lvl="1"/>
            <a:r>
              <a:rPr lang="en-US" dirty="0" smtClean="0"/>
              <a:t>Increased accessory muscle activity</a:t>
            </a:r>
          </a:p>
          <a:p>
            <a:pPr lvl="1"/>
            <a:r>
              <a:rPr lang="en-US" dirty="0" smtClean="0"/>
              <a:t>Facial signs of distress</a:t>
            </a:r>
          </a:p>
          <a:p>
            <a:pPr lvl="1"/>
            <a:r>
              <a:rPr lang="en-US" dirty="0" err="1" smtClean="0"/>
              <a:t>Dyspnoea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5597604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1100" dirty="0" smtClean="0"/>
              <a:t>3. Esteban A, </a:t>
            </a:r>
            <a:r>
              <a:rPr lang="en-US" sz="1100" dirty="0" err="1" smtClean="0"/>
              <a:t>Frutos</a:t>
            </a:r>
            <a:r>
              <a:rPr lang="en-US" sz="1100" dirty="0" smtClean="0"/>
              <a:t> F, Tobin MJ, et al. A comparison of four methods of weaning patients from mechanical ventilation. Spanish Lung Failure Collaborative Group. N </a:t>
            </a:r>
            <a:r>
              <a:rPr lang="en-US" sz="1100" dirty="0" err="1" smtClean="0"/>
              <a:t>Engl</a:t>
            </a:r>
            <a:r>
              <a:rPr lang="en-US" sz="1100" dirty="0" smtClean="0"/>
              <a:t> J Med 1995; 332: 345–350.</a:t>
            </a:r>
          </a:p>
          <a:p>
            <a:pPr marL="228600" indent="-228600"/>
            <a:r>
              <a:rPr lang="en-US" sz="1100" dirty="0" smtClean="0"/>
              <a:t>4. </a:t>
            </a:r>
            <a:r>
              <a:rPr lang="en-US" sz="1100" dirty="0" err="1" smtClean="0"/>
              <a:t>Brochard</a:t>
            </a:r>
            <a:r>
              <a:rPr lang="en-US" sz="1100" dirty="0" smtClean="0"/>
              <a:t> L, </a:t>
            </a:r>
            <a:r>
              <a:rPr lang="en-US" sz="1100" dirty="0" err="1" smtClean="0"/>
              <a:t>Rauss</a:t>
            </a:r>
            <a:r>
              <a:rPr lang="en-US" sz="1100" dirty="0" smtClean="0"/>
              <a:t> A, Benito S, et al. Comparison of three methods of gradual withdrawal from </a:t>
            </a:r>
            <a:r>
              <a:rPr lang="en-US" sz="1100" dirty="0" err="1" smtClean="0"/>
              <a:t>ventilatory</a:t>
            </a:r>
            <a:r>
              <a:rPr lang="en-US" sz="1100" dirty="0" smtClean="0"/>
              <a:t> support during weaning from mechanical ventilation. Am J </a:t>
            </a:r>
            <a:r>
              <a:rPr lang="en-US" sz="1100" dirty="0" err="1" smtClean="0"/>
              <a:t>Respir</a:t>
            </a:r>
            <a:r>
              <a:rPr lang="en-US" sz="1100" dirty="0" smtClean="0"/>
              <a:t> </a:t>
            </a:r>
            <a:r>
              <a:rPr lang="en-US" sz="1100" dirty="0" err="1" smtClean="0"/>
              <a:t>Crit</a:t>
            </a:r>
            <a:r>
              <a:rPr lang="en-US" sz="1100" dirty="0" smtClean="0"/>
              <a:t> Care Med 1994; 150: 896–903.</a:t>
            </a:r>
          </a:p>
          <a:p>
            <a:pPr marL="228600" indent="-228600"/>
            <a:r>
              <a:rPr lang="en-US" sz="1100" dirty="0" smtClean="0"/>
              <a:t>5. </a:t>
            </a:r>
            <a:r>
              <a:rPr lang="en-US" sz="1100" dirty="0" err="1" smtClean="0"/>
              <a:t>Jubran</a:t>
            </a:r>
            <a:r>
              <a:rPr lang="en-US" sz="1100" dirty="0" smtClean="0"/>
              <a:t> A, Tobin MJ. </a:t>
            </a:r>
            <a:r>
              <a:rPr lang="en-US" sz="1100" dirty="0" err="1" smtClean="0"/>
              <a:t>Pathophysiologic</a:t>
            </a:r>
            <a:r>
              <a:rPr lang="en-US" sz="1100" dirty="0" smtClean="0"/>
              <a:t> basis of acute respiratory distress in patients who fail a trial of weaning from mechanical ventilation. Am J </a:t>
            </a:r>
            <a:r>
              <a:rPr lang="en-US" sz="1100" dirty="0" err="1" smtClean="0"/>
              <a:t>Respir</a:t>
            </a:r>
            <a:r>
              <a:rPr lang="en-US" sz="1100" dirty="0" smtClean="0"/>
              <a:t> </a:t>
            </a:r>
            <a:r>
              <a:rPr lang="en-US" sz="1100" dirty="0" err="1" smtClean="0"/>
              <a:t>Crit</a:t>
            </a:r>
            <a:r>
              <a:rPr lang="en-US" sz="1100" dirty="0" smtClean="0"/>
              <a:t> Care Med 1997; 155: 906–915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xmlns="" val="34591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85800"/>
            <a:ext cx="8305800" cy="5334000"/>
          </a:xfrm>
        </p:spPr>
        <p:txBody>
          <a:bodyPr/>
          <a:lstStyle/>
          <a:p>
            <a:pPr fontAlgn="base"/>
            <a:r>
              <a:rPr lang="en-US" dirty="0" smtClean="0"/>
              <a:t>Many of the complications increase in likelihood with duration of ventilation. It is therefore important to wean patients from mechanical ventilation as quickly as possible.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Weaning from mechanical ventilation is the process of reducing </a:t>
            </a:r>
            <a:r>
              <a:rPr lang="en-US" dirty="0" err="1" smtClean="0"/>
              <a:t>ventilatory</a:t>
            </a:r>
            <a:r>
              <a:rPr lang="en-US" dirty="0" smtClean="0"/>
              <a:t> support, ultimately resulting in a patient breathing spontaneously and being </a:t>
            </a:r>
            <a:r>
              <a:rPr lang="en-US" dirty="0" err="1" smtClean="0"/>
              <a:t>extubated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Weaning Trial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49275" y="1600200"/>
            <a:ext cx="8042276" cy="4724399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Objective measurements: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PaO2 &lt;50–60 mmHg on FIO2  50%</a:t>
            </a:r>
          </a:p>
          <a:p>
            <a:pPr lvl="1"/>
            <a:r>
              <a:rPr lang="en-US" dirty="0" smtClean="0"/>
              <a:t>PaCO2 &gt;50 mmHg or an increase in PaCO2 of 8 mmHg</a:t>
            </a:r>
          </a:p>
          <a:p>
            <a:pPr lvl="1"/>
            <a:r>
              <a:rPr lang="en-US" dirty="0" smtClean="0"/>
              <a:t>pH -7.32 or a decrease in pH of 0.07</a:t>
            </a:r>
          </a:p>
          <a:p>
            <a:pPr lvl="1"/>
            <a:r>
              <a:rPr lang="en-US" dirty="0" smtClean="0"/>
              <a:t>RR of 35 breaths/min or increased by 50%</a:t>
            </a:r>
          </a:p>
          <a:p>
            <a:pPr lvl="1"/>
            <a:r>
              <a:rPr lang="en-US" dirty="0" smtClean="0"/>
              <a:t>HR of 140 beats/min or increased by 20%</a:t>
            </a:r>
          </a:p>
          <a:p>
            <a:pPr lvl="1"/>
            <a:r>
              <a:rPr lang="en-US" dirty="0" smtClean="0"/>
              <a:t>Systolic BP &gt;180 mmHg or increased by 20%</a:t>
            </a:r>
          </a:p>
          <a:p>
            <a:pPr lvl="1"/>
            <a:r>
              <a:rPr lang="en-US" dirty="0" smtClean="0"/>
              <a:t>Systolic BP &lt;90 mmHg</a:t>
            </a:r>
          </a:p>
          <a:p>
            <a:pPr lvl="1"/>
            <a:r>
              <a:rPr lang="en-US" dirty="0" smtClean="0"/>
              <a:t>Cardiac arrhythmias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919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weaning trial failure</a:t>
            </a:r>
            <a:r>
              <a:rPr lang="en-US" baseline="40000" dirty="0" smtClean="0"/>
              <a:t>[6]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20" y="1443037"/>
            <a:ext cx="9058480" cy="476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6248400"/>
            <a:ext cx="853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6. JM. Boles, J. </a:t>
            </a:r>
            <a:r>
              <a:rPr lang="en-US" sz="1050" dirty="0" err="1" smtClean="0"/>
              <a:t>Bion</a:t>
            </a:r>
            <a:r>
              <a:rPr lang="en-US" sz="1050" dirty="0" smtClean="0"/>
              <a:t>, A. Connors, M. </a:t>
            </a:r>
            <a:r>
              <a:rPr lang="en-US" sz="1050" dirty="0" err="1" smtClean="0"/>
              <a:t>Herridge</a:t>
            </a:r>
            <a:r>
              <a:rPr lang="en-US" sz="1050" dirty="0" smtClean="0"/>
              <a:t>, B. Marsh, C. </a:t>
            </a:r>
            <a:r>
              <a:rPr lang="en-US" sz="1050" dirty="0" err="1" smtClean="0"/>
              <a:t>Melot</a:t>
            </a:r>
            <a:r>
              <a:rPr lang="en-US" sz="1050" dirty="0" smtClean="0"/>
              <a:t>, R. Pearl, H. Silverman, M. </a:t>
            </a:r>
            <a:r>
              <a:rPr lang="en-US" sz="1050" dirty="0" err="1" smtClean="0"/>
              <a:t>Stanchina</a:t>
            </a:r>
            <a:r>
              <a:rPr lang="en-US" sz="1050" dirty="0" smtClean="0"/>
              <a:t>, A. </a:t>
            </a:r>
            <a:r>
              <a:rPr lang="en-US" sz="1050" dirty="0" err="1" smtClean="0"/>
              <a:t>Vieillard</a:t>
            </a:r>
            <a:r>
              <a:rPr lang="en-US" sz="1050" dirty="0" smtClean="0"/>
              <a:t>-Baron, T. </a:t>
            </a:r>
            <a:r>
              <a:rPr lang="en-US" sz="1050" dirty="0" err="1" smtClean="0"/>
              <a:t>Welte</a:t>
            </a:r>
            <a:r>
              <a:rPr lang="en-US" sz="1050" dirty="0" smtClean="0"/>
              <a:t>; European Respiratory Journal May 2007, 29 (5) 1033-1056</a:t>
            </a:r>
          </a:p>
          <a:p>
            <a:endParaRPr lang="en-US" sz="1050" dirty="0" smtClean="0"/>
          </a:p>
          <a:p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Prior to </a:t>
            </a:r>
            <a:r>
              <a:rPr lang="en-US" dirty="0" err="1" smtClean="0"/>
              <a:t>extubation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Certain criteria have to be met in order to consider </a:t>
            </a:r>
            <a:r>
              <a:rPr lang="en-US" dirty="0" err="1" smtClean="0"/>
              <a:t>extubation</a:t>
            </a:r>
            <a:r>
              <a:rPr lang="en-US" dirty="0" smtClean="0"/>
              <a:t> of the patient.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Have equipment ready</a:t>
            </a:r>
          </a:p>
          <a:p>
            <a:pPr lvl="2"/>
            <a:r>
              <a:rPr lang="en-US" dirty="0" smtClean="0"/>
              <a:t>Facemask/</a:t>
            </a:r>
            <a:r>
              <a:rPr lang="en-US" dirty="0" err="1" smtClean="0"/>
              <a:t>bipap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Suction secretions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Keep patient in sitting position</a:t>
            </a:r>
          </a:p>
        </p:txBody>
      </p:sp>
    </p:spTree>
    <p:extLst>
      <p:ext uri="{BB962C8B-B14F-4D97-AF65-F5344CB8AC3E}">
        <p14:creationId xmlns:p14="http://schemas.microsoft.com/office/powerpoint/2010/main" xmlns="" val="7460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82000" cy="6096000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 smtClean="0"/>
              <a:t>Neurological</a:t>
            </a:r>
            <a:endParaRPr lang="en-US" sz="2600" dirty="0" smtClean="0"/>
          </a:p>
          <a:p>
            <a:pPr lvl="1"/>
            <a:r>
              <a:rPr lang="en-AU" sz="2600" dirty="0" smtClean="0"/>
              <a:t>Awake, cooperative, alert and orientated.</a:t>
            </a:r>
            <a:endParaRPr lang="en-US" sz="2600" dirty="0" smtClean="0"/>
          </a:p>
          <a:p>
            <a:pPr lvl="1"/>
            <a:r>
              <a:rPr lang="en-AU" sz="2600" dirty="0" smtClean="0"/>
              <a:t>Able to lift his/her head off the pillow</a:t>
            </a:r>
            <a:endParaRPr lang="en-US" sz="2600" dirty="0" smtClean="0"/>
          </a:p>
          <a:p>
            <a:pPr lvl="1"/>
            <a:r>
              <a:rPr lang="en-AU" sz="2600" dirty="0" smtClean="0"/>
              <a:t>Able to move all limbs and obey simple verbal commands</a:t>
            </a:r>
            <a:endParaRPr lang="en-US" sz="2600" dirty="0" smtClean="0"/>
          </a:p>
          <a:p>
            <a:pPr lvl="1"/>
            <a:r>
              <a:rPr lang="en-AU" sz="2600" dirty="0" smtClean="0"/>
              <a:t>Pain controlled.</a:t>
            </a:r>
            <a:endParaRPr lang="en-US" sz="2600" dirty="0" smtClean="0"/>
          </a:p>
          <a:p>
            <a:pPr>
              <a:buNone/>
            </a:pPr>
            <a:endParaRPr lang="en-AU" b="1" dirty="0" smtClean="0"/>
          </a:p>
          <a:p>
            <a:r>
              <a:rPr lang="en-AU" b="1" dirty="0" smtClean="0"/>
              <a:t>Respiratory</a:t>
            </a:r>
            <a:endParaRPr lang="en-US" sz="2600" dirty="0" smtClean="0"/>
          </a:p>
          <a:p>
            <a:pPr lvl="1"/>
            <a:r>
              <a:rPr lang="en-AU" sz="2600" dirty="0" smtClean="0"/>
              <a:t>Adequate and equal chest movement</a:t>
            </a:r>
            <a:r>
              <a:rPr lang="en-AU" sz="2600" b="1" dirty="0" smtClean="0"/>
              <a:t> /</a:t>
            </a:r>
            <a:r>
              <a:rPr lang="en-AU" sz="2600" dirty="0" smtClean="0"/>
              <a:t> breath sounds.</a:t>
            </a:r>
            <a:endParaRPr lang="en-US" sz="2600" dirty="0" smtClean="0"/>
          </a:p>
          <a:p>
            <a:pPr lvl="1"/>
            <a:r>
              <a:rPr lang="en-AU" sz="2600" dirty="0" smtClean="0"/>
              <a:t>Peak End Expiratory Pressure (PEEP)/Continuous Positive Airway Pressure (CPAP) 5 to 8mmHg</a:t>
            </a:r>
            <a:endParaRPr lang="en-US" sz="2600" dirty="0" smtClean="0"/>
          </a:p>
          <a:p>
            <a:pPr lvl="1"/>
            <a:r>
              <a:rPr lang="en-AU" sz="2600" dirty="0" smtClean="0"/>
              <a:t>Tidal volume  6-8 ml/kg</a:t>
            </a:r>
            <a:endParaRPr lang="en-US" sz="2600" dirty="0" smtClean="0"/>
          </a:p>
          <a:p>
            <a:pPr lvl="1"/>
            <a:r>
              <a:rPr lang="en-AU" sz="2600" dirty="0" smtClean="0"/>
              <a:t>Able to protect airway (cough, gag and swallow reflexes intact)</a:t>
            </a:r>
            <a:endParaRPr lang="en-US" sz="2600" dirty="0" smtClean="0"/>
          </a:p>
          <a:p>
            <a:pPr lvl="1"/>
            <a:r>
              <a:rPr lang="en-AU" sz="2600" dirty="0" smtClean="0"/>
              <a:t>Positive cuff leak test</a:t>
            </a:r>
            <a:endParaRPr lang="en-US" sz="2600" dirty="0" smtClean="0"/>
          </a:p>
          <a:p>
            <a:pPr lvl="1"/>
            <a:r>
              <a:rPr lang="en-AU" sz="2600" dirty="0" smtClean="0"/>
              <a:t>Minimal secretions</a:t>
            </a:r>
            <a:endParaRPr lang="en-US" sz="2600" dirty="0" smtClean="0"/>
          </a:p>
          <a:p>
            <a:pPr lvl="1"/>
            <a:r>
              <a:rPr lang="en-AU" sz="2600" dirty="0" smtClean="0"/>
              <a:t>A strong, effective cough</a:t>
            </a:r>
            <a:r>
              <a:rPr lang="en-AU" sz="2600" b="1" dirty="0" smtClean="0"/>
              <a:t> 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610600" cy="6400800"/>
          </a:xfrm>
        </p:spPr>
        <p:txBody>
          <a:bodyPr>
            <a:normAutofit fontScale="92500"/>
          </a:bodyPr>
          <a:lstStyle/>
          <a:p>
            <a:r>
              <a:rPr lang="en-AU" b="1" dirty="0" smtClean="0"/>
              <a:t>Blood Gas Parameters</a:t>
            </a:r>
            <a:endParaRPr lang="en-US" dirty="0" smtClean="0"/>
          </a:p>
          <a:p>
            <a:pPr lvl="1"/>
            <a:r>
              <a:rPr lang="en-AU" sz="2600" b="1" dirty="0" smtClean="0"/>
              <a:t>pH</a:t>
            </a:r>
            <a:r>
              <a:rPr lang="en-AU" sz="2600" dirty="0" smtClean="0"/>
              <a:t> 7.35 ‑ 7.45</a:t>
            </a:r>
            <a:endParaRPr lang="en-US" sz="2600" dirty="0" smtClean="0"/>
          </a:p>
          <a:p>
            <a:pPr lvl="1"/>
            <a:r>
              <a:rPr lang="en-AU" sz="2600" b="1" dirty="0" smtClean="0"/>
              <a:t>PaCO</a:t>
            </a:r>
            <a:r>
              <a:rPr lang="en-AU" sz="2600" b="1" baseline="-25000" dirty="0" smtClean="0"/>
              <a:t>2</a:t>
            </a:r>
            <a:r>
              <a:rPr lang="en-AU" sz="2600" dirty="0" smtClean="0"/>
              <a:t>&lt;45mmHg</a:t>
            </a:r>
            <a:endParaRPr lang="en-US" sz="2600" dirty="0" smtClean="0"/>
          </a:p>
          <a:p>
            <a:pPr lvl="1"/>
            <a:r>
              <a:rPr lang="en-AU" sz="2600" b="1" dirty="0" smtClean="0"/>
              <a:t>Pa0</a:t>
            </a:r>
            <a:r>
              <a:rPr lang="en-AU" sz="2600" b="1" baseline="-25000" dirty="0" smtClean="0"/>
              <a:t>2</a:t>
            </a:r>
            <a:r>
              <a:rPr lang="en-AU" sz="2600" dirty="0" smtClean="0"/>
              <a:t>&gt; 70mgHg on 40-50% FIO</a:t>
            </a:r>
            <a:r>
              <a:rPr lang="en-AU" sz="2600" baseline="-25000" dirty="0" smtClean="0"/>
              <a:t>2</a:t>
            </a:r>
            <a:endParaRPr lang="en-US" sz="2600" dirty="0" smtClean="0"/>
          </a:p>
          <a:p>
            <a:pPr lvl="1"/>
            <a:r>
              <a:rPr lang="en-AU" sz="2600" b="1" dirty="0" smtClean="0"/>
              <a:t>HCO</a:t>
            </a:r>
            <a:r>
              <a:rPr lang="en-AU" sz="2600" b="1" baseline="-25000" dirty="0" smtClean="0"/>
              <a:t>3</a:t>
            </a:r>
            <a:r>
              <a:rPr lang="en-AU" sz="2600" dirty="0" smtClean="0"/>
              <a:t> 20 ‑ 30mmol/L</a:t>
            </a:r>
            <a:endParaRPr lang="en-US" sz="2600" dirty="0" smtClean="0"/>
          </a:p>
          <a:p>
            <a:pPr lvl="1"/>
            <a:r>
              <a:rPr lang="en-AU" sz="2600" b="1" dirty="0" smtClean="0"/>
              <a:t>O</a:t>
            </a:r>
            <a:r>
              <a:rPr lang="en-AU" sz="2600" b="1" baseline="-25000" dirty="0" smtClean="0"/>
              <a:t>2</a:t>
            </a:r>
            <a:r>
              <a:rPr lang="en-AU" sz="2600" dirty="0" smtClean="0"/>
              <a:t> sat&gt; 95%</a:t>
            </a:r>
            <a:endParaRPr lang="en-US" sz="2600" dirty="0" smtClean="0"/>
          </a:p>
          <a:p>
            <a:pPr>
              <a:buNone/>
            </a:pPr>
            <a:endParaRPr lang="en-US" dirty="0" smtClean="0"/>
          </a:p>
          <a:p>
            <a:r>
              <a:rPr lang="en-AU" b="1" dirty="0" smtClean="0"/>
              <a:t>Cardiovascular</a:t>
            </a:r>
            <a:endParaRPr lang="en-US" sz="2600" dirty="0" smtClean="0"/>
          </a:p>
          <a:p>
            <a:pPr lvl="1"/>
            <a:r>
              <a:rPr lang="en-AU" sz="2600" dirty="0" smtClean="0"/>
              <a:t>Absent or only low dose </a:t>
            </a:r>
            <a:r>
              <a:rPr lang="en-AU" sz="2600" dirty="0" err="1" smtClean="0"/>
              <a:t>inotrope</a:t>
            </a:r>
            <a:r>
              <a:rPr lang="en-AU" sz="2600" dirty="0" smtClean="0"/>
              <a:t>/</a:t>
            </a:r>
            <a:r>
              <a:rPr lang="en-AU" sz="2600" dirty="0" err="1" smtClean="0"/>
              <a:t>vasopressors</a:t>
            </a:r>
            <a:endParaRPr lang="en-US" sz="2600" dirty="0" smtClean="0"/>
          </a:p>
          <a:p>
            <a:pPr lvl="1"/>
            <a:r>
              <a:rPr lang="en-AU" sz="2600" dirty="0" smtClean="0"/>
              <a:t>A stable blood pressure in a sitting position</a:t>
            </a:r>
            <a:endParaRPr lang="en-US" sz="2600" dirty="0" smtClean="0"/>
          </a:p>
          <a:p>
            <a:pPr lvl="1"/>
            <a:r>
              <a:rPr lang="en-AU" sz="2600" dirty="0" smtClean="0"/>
              <a:t>A stable cardiac rhythm</a:t>
            </a:r>
            <a:endParaRPr lang="en-US" sz="2600" dirty="0" smtClean="0"/>
          </a:p>
          <a:p>
            <a:pPr lvl="1"/>
            <a:r>
              <a:rPr lang="en-AU" sz="2600" dirty="0" smtClean="0"/>
              <a:t>Adequate perfusion.</a:t>
            </a:r>
            <a:endParaRPr lang="en-US" dirty="0" smtClean="0"/>
          </a:p>
          <a:p>
            <a:pPr>
              <a:buNone/>
            </a:pPr>
            <a:r>
              <a:rPr lang="en-AU" dirty="0" smtClean="0"/>
              <a:t> </a:t>
            </a:r>
            <a:endParaRPr lang="en-US" dirty="0" smtClean="0"/>
          </a:p>
          <a:p>
            <a:r>
              <a:rPr lang="en-AU" b="1" dirty="0" smtClean="0"/>
              <a:t>Metabolic</a:t>
            </a:r>
            <a:endParaRPr lang="en-US" dirty="0" smtClean="0"/>
          </a:p>
          <a:p>
            <a:pPr lvl="1"/>
            <a:r>
              <a:rPr lang="en-AU" dirty="0" smtClean="0"/>
              <a:t>The patient's temperature must be greater than 36° but less than 38.5°C.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</a:t>
            </a:r>
            <a:r>
              <a:rPr lang="en-US" dirty="0" err="1" smtClean="0"/>
              <a:t>extubation</a:t>
            </a:r>
            <a:r>
              <a:rPr lang="en-US" dirty="0" smtClean="0"/>
              <a:t>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Failure of two or more consecutive spontaneous breathing trials</a:t>
            </a:r>
          </a:p>
          <a:p>
            <a:r>
              <a:rPr lang="en-US" dirty="0" smtClean="0"/>
              <a:t>Chronic heart failure</a:t>
            </a:r>
          </a:p>
          <a:p>
            <a:r>
              <a:rPr lang="en-US" dirty="0" smtClean="0"/>
              <a:t>Partial pressure of arterial CO2&gt; 45 mmHg after </a:t>
            </a:r>
            <a:r>
              <a:rPr lang="en-US" dirty="0" err="1" smtClean="0"/>
              <a:t>extubation</a:t>
            </a:r>
            <a:endParaRPr lang="en-US" dirty="0" smtClean="0"/>
          </a:p>
          <a:p>
            <a:r>
              <a:rPr lang="en-US" dirty="0" smtClean="0"/>
              <a:t>More than one coexisting condition other than heart failure</a:t>
            </a:r>
          </a:p>
          <a:p>
            <a:r>
              <a:rPr lang="en-US" dirty="0" smtClean="0"/>
              <a:t>Weak cough</a:t>
            </a:r>
          </a:p>
          <a:p>
            <a:r>
              <a:rPr lang="en-US" dirty="0" smtClean="0"/>
              <a:t>Upper-airway </a:t>
            </a:r>
            <a:r>
              <a:rPr lang="en-US" dirty="0" err="1" smtClean="0"/>
              <a:t>stridor</a:t>
            </a:r>
            <a:r>
              <a:rPr lang="en-US" dirty="0" smtClean="0"/>
              <a:t> at </a:t>
            </a:r>
            <a:r>
              <a:rPr lang="en-US" dirty="0" err="1" smtClean="0"/>
              <a:t>extubation</a:t>
            </a:r>
            <a:endParaRPr lang="en-US" dirty="0" smtClean="0"/>
          </a:p>
          <a:p>
            <a:r>
              <a:rPr lang="en-US" dirty="0" smtClean="0"/>
              <a:t>Age &gt; 65 years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of </a:t>
            </a:r>
            <a:r>
              <a:rPr lang="en-US" dirty="0" err="1" smtClean="0"/>
              <a:t>Extubation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Laryngospasm</a:t>
            </a:r>
            <a:r>
              <a:rPr lang="en-US" dirty="0" smtClean="0"/>
              <a:t> – occurs in ~23% of patients</a:t>
            </a:r>
            <a:r>
              <a:rPr lang="en-US" baseline="30000" dirty="0" smtClean="0"/>
              <a:t>[7]</a:t>
            </a:r>
          </a:p>
          <a:p>
            <a:endParaRPr lang="en-US" dirty="0" smtClean="0"/>
          </a:p>
          <a:p>
            <a:r>
              <a:rPr lang="en-US" dirty="0" err="1" smtClean="0"/>
              <a:t>Macroglossia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Laryngeal Injuries.</a:t>
            </a:r>
          </a:p>
          <a:p>
            <a:endParaRPr lang="en-US" dirty="0" smtClean="0"/>
          </a:p>
          <a:p>
            <a:r>
              <a:rPr lang="en-US" dirty="0" smtClean="0"/>
              <a:t>Vocal cord paralysis.</a:t>
            </a:r>
          </a:p>
          <a:p>
            <a:endParaRPr lang="en-US" dirty="0" smtClean="0"/>
          </a:p>
          <a:p>
            <a:r>
              <a:rPr lang="en-US" dirty="0" smtClean="0"/>
              <a:t>Pharyngeal, nasopharyngeal and esophageal injuries.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6096000"/>
            <a:ext cx="815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7.Rose DK, Cohen MM, Wigglesworth DF, </a:t>
            </a:r>
            <a:r>
              <a:rPr lang="en-US" sz="1100" dirty="0" err="1" smtClean="0"/>
              <a:t>DeBoer</a:t>
            </a:r>
            <a:r>
              <a:rPr lang="en-US" sz="1100" dirty="0" smtClean="0"/>
              <a:t> DP. Critical respiratory events in the </a:t>
            </a:r>
            <a:r>
              <a:rPr lang="en-US" sz="1100" dirty="0" err="1" smtClean="0"/>
              <a:t>postanesthesia</a:t>
            </a:r>
            <a:r>
              <a:rPr lang="en-US" sz="1100" dirty="0" smtClean="0"/>
              <a:t> care unit. Patient, surgical, and anesthetic factors. </a:t>
            </a:r>
            <a:r>
              <a:rPr lang="en-US" sz="1100" i="1" dirty="0" smtClean="0">
                <a:hlinkClick r:id="rId2"/>
              </a:rPr>
              <a:t>Anesthesiology</a:t>
            </a:r>
            <a:r>
              <a:rPr lang="en-US" sz="1100" dirty="0" smtClean="0"/>
              <a:t> 1994; 81: 410-418, 1994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5832"/>
            <a:ext cx="6706679" cy="6625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43000"/>
            <a:ext cx="9188070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PSV </a:t>
            </a:r>
            <a:r>
              <a:rPr lang="en-US" u="sng" dirty="0" err="1" smtClean="0"/>
              <a:t>vs</a:t>
            </a:r>
            <a:r>
              <a:rPr lang="en-US" u="sng" dirty="0" smtClean="0"/>
              <a:t> SBT </a:t>
            </a:r>
            <a:r>
              <a:rPr lang="en-US" u="sng" dirty="0" err="1" smtClean="0"/>
              <a:t>vs</a:t>
            </a:r>
            <a:r>
              <a:rPr lang="en-US" u="sng" dirty="0" smtClean="0"/>
              <a:t> SIMV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study by </a:t>
            </a:r>
            <a:r>
              <a:rPr lang="en-US" u="sng" dirty="0" smtClean="0"/>
              <a:t>BROCHARD et al</a:t>
            </a:r>
            <a:r>
              <a:rPr lang="en-US" dirty="0" smtClean="0"/>
              <a:t> involving 456 </a:t>
            </a:r>
            <a:r>
              <a:rPr lang="en-US" dirty="0" err="1" smtClean="0"/>
              <a:t>randomised</a:t>
            </a:r>
            <a:r>
              <a:rPr lang="en-US" dirty="0" smtClean="0"/>
              <a:t> patients determined that the use of PSV compared with SIMV and intermittent T-piece trials resulted in shorter duration of weaning (5.7±3.7 days PSV versus 9.9±8.2 days SIMV).</a:t>
            </a:r>
          </a:p>
          <a:p>
            <a:r>
              <a:rPr lang="en-US" dirty="0" smtClean="0"/>
              <a:t>In 130 patients who had failed the initial SBT, </a:t>
            </a:r>
            <a:r>
              <a:rPr lang="en-US" u="sng" dirty="0" smtClean="0"/>
              <a:t>ESTEBAN et al</a:t>
            </a:r>
            <a:r>
              <a:rPr lang="en-US" dirty="0" smtClean="0"/>
              <a:t> reported that either one daily trial or multiple daily trials of unassisted, spontaneous breathing (T-piece) more substantially reduced the duration of weaning than either SIMV or PSV, the median duration of weaning with each technique being 3, 3, 5 and 4 days, respectively.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altLang="en-US" dirty="0" err="1" smtClean="0"/>
              <a:t>Brochard’s</a:t>
            </a:r>
            <a:r>
              <a:rPr lang="en-US" altLang="en-US" dirty="0" smtClean="0"/>
              <a:t> classification: Based on the ability to wean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dirty="0" smtClean="0">
                <a:solidFill>
                  <a:srgbClr val="FF0000"/>
                </a:solidFill>
              </a:rPr>
              <a:t>Simple weaning</a:t>
            </a:r>
            <a:r>
              <a:rPr lang="en-US" altLang="en-US" dirty="0" smtClean="0"/>
              <a:t>: Patient tolerates first spontaneous breathing trial (SBT) and is successfully  </a:t>
            </a:r>
            <a:r>
              <a:rPr lang="en-US" altLang="en-US" dirty="0" err="1" smtClean="0"/>
              <a:t>extubated</a:t>
            </a:r>
            <a:r>
              <a:rPr lang="en-US" altLang="en-US" dirty="0" smtClean="0"/>
              <a:t>  (70% of all patients).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dirty="0" smtClean="0">
                <a:solidFill>
                  <a:srgbClr val="FF0000"/>
                </a:solidFill>
              </a:rPr>
              <a:t>Difficult weaning</a:t>
            </a:r>
            <a:r>
              <a:rPr lang="en-US" altLang="en-US" dirty="0" smtClean="0"/>
              <a:t>: Patient fails to tolerate initial SBT, successful weaning requiring up to three SBTs or up to 7 days from first SBT.</a:t>
            </a:r>
          </a:p>
          <a:p>
            <a:pPr>
              <a:buFontTx/>
              <a:buNone/>
            </a:pPr>
            <a:endParaRPr lang="en-US" altLang="en-US" dirty="0" smtClean="0"/>
          </a:p>
          <a:p>
            <a:r>
              <a:rPr lang="en-US" altLang="en-US" dirty="0" smtClean="0">
                <a:solidFill>
                  <a:srgbClr val="FF0000"/>
                </a:solidFill>
              </a:rPr>
              <a:t>Prolonged weaning</a:t>
            </a:r>
            <a:r>
              <a:rPr lang="en-US" altLang="en-US" dirty="0" smtClean="0"/>
              <a:t>: Patient fails at least three SBTs  or  takes more than 7 days after the first SBT</a:t>
            </a:r>
            <a:r>
              <a:rPr lang="en-US" altLang="en-US" sz="3200" dirty="0" smtClean="0"/>
              <a:t>.</a:t>
            </a: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Patients must meet clinical criteria in order to start weaning</a:t>
            </a:r>
          </a:p>
          <a:p>
            <a:endParaRPr lang="en-US" dirty="0" smtClean="0"/>
          </a:p>
          <a:p>
            <a:r>
              <a:rPr lang="en-US" dirty="0" smtClean="0"/>
              <a:t>Know your weaning parameters</a:t>
            </a:r>
          </a:p>
          <a:p>
            <a:pPr lvl="1"/>
            <a:r>
              <a:rPr lang="en-US" dirty="0" smtClean="0"/>
              <a:t>RSBI, NIF, Minute Ventilation, Spontaneous Tidal Volume, </a:t>
            </a:r>
            <a:r>
              <a:rPr lang="en-US" dirty="0" err="1" smtClean="0"/>
              <a:t>Carrico</a:t>
            </a:r>
            <a:r>
              <a:rPr lang="en-US" dirty="0" smtClean="0"/>
              <a:t> Index.</a:t>
            </a:r>
          </a:p>
          <a:p>
            <a:r>
              <a:rPr lang="en-US" dirty="0" smtClean="0"/>
              <a:t>Use self-judgment and ask yourself if the patient looks ready to be </a:t>
            </a:r>
            <a:r>
              <a:rPr lang="en-US" dirty="0" err="1" smtClean="0"/>
              <a:t>extubated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Even in planned </a:t>
            </a:r>
            <a:r>
              <a:rPr lang="en-US" dirty="0" err="1" smtClean="0"/>
              <a:t>extubations</a:t>
            </a:r>
            <a:r>
              <a:rPr lang="en-US" dirty="0" smtClean="0"/>
              <a:t>, 12-14% of patients fail and require </a:t>
            </a:r>
            <a:r>
              <a:rPr lang="en-US" dirty="0" err="1" smtClean="0"/>
              <a:t>reintubation</a:t>
            </a:r>
            <a:r>
              <a:rPr lang="en-US" dirty="0" smtClean="0"/>
              <a:t>. Make sure to frequently reassess patients after </a:t>
            </a:r>
            <a:r>
              <a:rPr lang="en-US" dirty="0" err="1" smtClean="0"/>
              <a:t>extubation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0755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762000"/>
            <a:ext cx="81534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9600" dirty="0" smtClean="0"/>
              <a:t>THANK  YOU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Identify patients who are ready to wean from mechanical ventilation</a:t>
            </a:r>
          </a:p>
          <a:p>
            <a:endParaRPr lang="en-US" dirty="0" smtClean="0"/>
          </a:p>
          <a:p>
            <a:r>
              <a:rPr lang="en-US" dirty="0" smtClean="0"/>
              <a:t>Understand weaning parameters</a:t>
            </a:r>
          </a:p>
          <a:p>
            <a:endParaRPr lang="en-US" dirty="0" smtClean="0"/>
          </a:p>
          <a:p>
            <a:r>
              <a:rPr lang="en-US" dirty="0" smtClean="0"/>
              <a:t>Identify when patients are ready for </a:t>
            </a:r>
            <a:r>
              <a:rPr lang="en-US" dirty="0" err="1" smtClean="0"/>
              <a:t>extubation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23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42276" cy="13369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Discontinuing Mechanical Ventilation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981200"/>
            <a:ext cx="8042276" cy="4343400"/>
          </a:xfrm>
        </p:spPr>
        <p:txBody>
          <a:bodyPr/>
          <a:lstStyle/>
          <a:p>
            <a:r>
              <a:rPr lang="en-US" dirty="0" smtClean="0"/>
              <a:t>Two step process: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1. Readiness testing:</a:t>
            </a:r>
          </a:p>
          <a:p>
            <a:pPr lvl="2"/>
            <a:r>
              <a:rPr lang="en-US" sz="2400" dirty="0" smtClean="0"/>
              <a:t>Purpose is to identify patients who should start weaning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2. Weaning:</a:t>
            </a:r>
          </a:p>
          <a:p>
            <a:pPr lvl="2"/>
            <a:r>
              <a:rPr lang="en-US" sz="2400" dirty="0" smtClean="0"/>
              <a:t>Process of decreasing the amount of support a patient receives from the ventilator with the patient assuming greater portion of their ventilation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81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Weaning Trial</a:t>
            </a:r>
            <a:r>
              <a:rPr lang="en-US" baseline="40000" dirty="0" smtClean="0"/>
              <a:t>[1,2]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3962400"/>
          </a:xfrm>
        </p:spPr>
        <p:txBody>
          <a:bodyPr/>
          <a:lstStyle/>
          <a:p>
            <a:r>
              <a:rPr lang="en-US" b="1" u="sng" dirty="0" smtClean="0"/>
              <a:t>Subjective assessment: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Adequate cough</a:t>
            </a:r>
          </a:p>
          <a:p>
            <a:pPr lvl="1"/>
            <a:r>
              <a:rPr lang="en-US" dirty="0" smtClean="0"/>
              <a:t>No neuromuscular blocking agents</a:t>
            </a:r>
          </a:p>
          <a:p>
            <a:pPr lvl="1"/>
            <a:r>
              <a:rPr lang="en-US" dirty="0" smtClean="0"/>
              <a:t>Absence of excessive trachea-bronchial secretion</a:t>
            </a:r>
          </a:p>
          <a:p>
            <a:pPr lvl="1"/>
            <a:r>
              <a:rPr lang="en-US" dirty="0" smtClean="0"/>
              <a:t>Reversal of the underlying cause for respiratory failure</a:t>
            </a:r>
          </a:p>
          <a:p>
            <a:pPr lvl="1"/>
            <a:r>
              <a:rPr lang="en-US" dirty="0" smtClean="0"/>
              <a:t>No continuous sedation infusion or adequate </a:t>
            </a:r>
            <a:r>
              <a:rPr lang="en-US" dirty="0" err="1" smtClean="0"/>
              <a:t>mentation</a:t>
            </a:r>
            <a:r>
              <a:rPr lang="en-US" dirty="0" smtClean="0"/>
              <a:t> on sedation.</a:t>
            </a:r>
          </a:p>
          <a:p>
            <a:pPr lvl="1"/>
            <a:r>
              <a:rPr lang="en-US" dirty="0" smtClean="0"/>
              <a:t>Ability to generate spontaneous </a:t>
            </a:r>
            <a:r>
              <a:rPr lang="en-US" dirty="0" err="1" smtClean="0"/>
              <a:t>repiratory</a:t>
            </a:r>
            <a:r>
              <a:rPr lang="en-US" dirty="0" smtClean="0"/>
              <a:t> effort.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55515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 err="1" smtClean="0"/>
              <a:t>Penuelas</a:t>
            </a:r>
            <a:r>
              <a:rPr lang="en-US" sz="1100" dirty="0" smtClean="0"/>
              <a:t> O, </a:t>
            </a:r>
            <a:r>
              <a:rPr lang="en-US" sz="1100" dirty="0" err="1" smtClean="0"/>
              <a:t>Thille</a:t>
            </a:r>
            <a:r>
              <a:rPr lang="en-US" sz="1100" dirty="0" smtClean="0"/>
              <a:t> AW, Esteban A. Discontinuation of </a:t>
            </a:r>
            <a:r>
              <a:rPr lang="en-US" sz="1100" dirty="0" err="1" smtClean="0"/>
              <a:t>ventilatory</a:t>
            </a:r>
            <a:r>
              <a:rPr lang="en-US" sz="1100" dirty="0" smtClean="0"/>
              <a:t> support: new solutions to old dilemmas. Current opinion in critical care. 2015;21(1):74-81.</a:t>
            </a:r>
          </a:p>
          <a:p>
            <a:pPr marL="228600" indent="-228600">
              <a:buAutoNum type="arabicPeriod"/>
            </a:pPr>
            <a:r>
              <a:rPr lang="en-US" sz="1100" dirty="0" smtClean="0"/>
              <a:t>Boles J-M, </a:t>
            </a:r>
            <a:r>
              <a:rPr lang="en-US" sz="1100" dirty="0" err="1" smtClean="0"/>
              <a:t>Bion</a:t>
            </a:r>
            <a:r>
              <a:rPr lang="en-US" sz="1100" dirty="0" smtClean="0"/>
              <a:t> J, Connors </a:t>
            </a:r>
            <a:r>
              <a:rPr lang="en-US" sz="1100" dirty="0" err="1" smtClean="0"/>
              <a:t>A,HerridgeM,Marsh</a:t>
            </a:r>
            <a:r>
              <a:rPr lang="en-US" sz="1100" dirty="0" smtClean="0"/>
              <a:t> </a:t>
            </a:r>
            <a:r>
              <a:rPr lang="en-US" sz="1100" dirty="0" err="1" smtClean="0"/>
              <a:t>B,Melot</a:t>
            </a:r>
            <a:r>
              <a:rPr lang="en-US" sz="1100" dirty="0" smtClean="0"/>
              <a:t> C, et </a:t>
            </a:r>
            <a:r>
              <a:rPr lang="en-US" sz="1100" dirty="0" err="1" smtClean="0"/>
              <a:t>al.Weaning</a:t>
            </a:r>
            <a:r>
              <a:rPr lang="en-US" sz="1100" dirty="0" smtClean="0"/>
              <a:t> from mechanical ventilation. European Respiratory Journal. 2007;29(5):1033-56.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Weaning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u="sng" dirty="0" smtClean="0"/>
              <a:t>Objective measurements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Stable cardiovascular status</a:t>
            </a:r>
          </a:p>
          <a:p>
            <a:pPr lvl="1"/>
            <a:r>
              <a:rPr lang="en-US" dirty="0" smtClean="0"/>
              <a:t>Heart rate - 140 beat/minute</a:t>
            </a:r>
          </a:p>
          <a:p>
            <a:pPr lvl="1"/>
            <a:r>
              <a:rPr lang="en-US" dirty="0" smtClean="0"/>
              <a:t>No active myocardial ischemia</a:t>
            </a:r>
          </a:p>
          <a:p>
            <a:pPr lvl="1"/>
            <a:r>
              <a:rPr lang="en-US" dirty="0" smtClean="0"/>
              <a:t>Adequate hemoglobin level ( &gt;8 g/dl)</a:t>
            </a:r>
          </a:p>
          <a:p>
            <a:pPr lvl="1"/>
            <a:r>
              <a:rPr lang="en-US" dirty="0" smtClean="0"/>
              <a:t>Systolic blood pressure &gt;90 and &lt;160 mmHg</a:t>
            </a:r>
          </a:p>
          <a:p>
            <a:pPr lvl="1"/>
            <a:r>
              <a:rPr lang="it-IT" dirty="0" smtClean="0"/>
              <a:t>Afebrile (temperature  &gt;36</a:t>
            </a:r>
            <a:r>
              <a:rPr lang="it-IT" dirty="0" smtClean="0">
                <a:sym typeface="Symbol"/>
              </a:rPr>
              <a:t>C and</a:t>
            </a:r>
            <a:r>
              <a:rPr lang="it-IT" dirty="0" smtClean="0"/>
              <a:t>&lt;38±0.5</a:t>
            </a:r>
            <a:r>
              <a:rPr lang="it-IT" dirty="0" smtClean="0">
                <a:sym typeface="Symbol"/>
              </a:rPr>
              <a:t></a:t>
            </a:r>
            <a:r>
              <a:rPr lang="it-IT" dirty="0" smtClean="0"/>
              <a:t>C)</a:t>
            </a:r>
          </a:p>
          <a:p>
            <a:pPr lvl="1"/>
            <a:r>
              <a:rPr lang="en-US" dirty="0" smtClean="0"/>
              <a:t>No or minimal </a:t>
            </a:r>
            <a:r>
              <a:rPr lang="en-US" dirty="0" err="1" smtClean="0"/>
              <a:t>vasopressor</a:t>
            </a:r>
            <a:r>
              <a:rPr lang="en-US" dirty="0" smtClean="0"/>
              <a:t> or </a:t>
            </a:r>
            <a:r>
              <a:rPr lang="en-US" dirty="0" err="1" smtClean="0"/>
              <a:t>inotrope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Weaning Trial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53000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Adequate oxygenation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Tidal volume &gt; 5 </a:t>
            </a:r>
            <a:r>
              <a:rPr lang="en-US" dirty="0" err="1" smtClean="0"/>
              <a:t>mL</a:t>
            </a:r>
            <a:r>
              <a:rPr lang="en-US" dirty="0" smtClean="0"/>
              <a:t>/kg</a:t>
            </a:r>
          </a:p>
          <a:p>
            <a:pPr lvl="1"/>
            <a:r>
              <a:rPr lang="en-US" dirty="0" smtClean="0"/>
              <a:t>Proper </a:t>
            </a:r>
            <a:r>
              <a:rPr lang="en-US" dirty="0" err="1" smtClean="0"/>
              <a:t>inspiratory</a:t>
            </a:r>
            <a:r>
              <a:rPr lang="en-US" dirty="0" smtClean="0"/>
              <a:t> effort</a:t>
            </a:r>
          </a:p>
          <a:p>
            <a:pPr lvl="1"/>
            <a:r>
              <a:rPr lang="en-US" dirty="0" smtClean="0"/>
              <a:t>Respiratory rate  &lt;35 and &gt;16/minute</a:t>
            </a:r>
          </a:p>
          <a:p>
            <a:pPr lvl="1"/>
            <a:r>
              <a:rPr lang="en-US" dirty="0" smtClean="0"/>
              <a:t>PaO2 ≥ 60mmHg and PaCO2 ≤ 50mmHg</a:t>
            </a:r>
          </a:p>
          <a:p>
            <a:pPr lvl="1"/>
            <a:r>
              <a:rPr lang="en-US" dirty="0" smtClean="0"/>
              <a:t>Positive End Expiratory Pressure :5-8 cmH2O</a:t>
            </a:r>
          </a:p>
          <a:p>
            <a:pPr lvl="1"/>
            <a:r>
              <a:rPr lang="en-US" dirty="0" smtClean="0"/>
              <a:t>No significant respiratory acidosis (pH ≥ 7.30)</a:t>
            </a:r>
          </a:p>
          <a:p>
            <a:pPr lvl="1"/>
            <a:r>
              <a:rPr lang="en-US" dirty="0" smtClean="0"/>
              <a:t>Maximal </a:t>
            </a:r>
            <a:r>
              <a:rPr lang="en-US" dirty="0" err="1" smtClean="0"/>
              <a:t>inspiratory</a:t>
            </a:r>
            <a:r>
              <a:rPr lang="en-US" dirty="0" smtClean="0"/>
              <a:t> pressure (MIP) : -20 to -25 cmH2O</a:t>
            </a:r>
          </a:p>
          <a:p>
            <a:pPr lvl="1"/>
            <a:r>
              <a:rPr lang="en-US" dirty="0" smtClean="0"/>
              <a:t>O2 saturation &gt; 90% on FIO2 40-50%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29562</TotalTime>
  <Words>1944</Words>
  <Application>Microsoft Office PowerPoint</Application>
  <PresentationFormat>On-screen Show (4:3)</PresentationFormat>
  <Paragraphs>290</Paragraphs>
  <Slides>41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Equity</vt:lpstr>
      <vt:lpstr>Weaning From Mechanical Ventilation</vt:lpstr>
      <vt:lpstr>INTRODUCTION</vt:lpstr>
      <vt:lpstr>Slide 3</vt:lpstr>
      <vt:lpstr>Classification</vt:lpstr>
      <vt:lpstr>Objective</vt:lpstr>
      <vt:lpstr>Discontinuing Mechanical Ventilation</vt:lpstr>
      <vt:lpstr>Criteria for Weaning Trial[1,2]</vt:lpstr>
      <vt:lpstr>Criteria for Weaning Trial</vt:lpstr>
      <vt:lpstr>Criteria for Weaning Trial</vt:lpstr>
      <vt:lpstr>Slide 10</vt:lpstr>
      <vt:lpstr>Assist Control Mechanical Ventilation</vt:lpstr>
      <vt:lpstr>Assist Control Mechanical Ventilation</vt:lpstr>
      <vt:lpstr>Synchronised Intermittent Mandatory Ventilation</vt:lpstr>
      <vt:lpstr>Synchronised Intermittent Mandatory Ventilation</vt:lpstr>
      <vt:lpstr>Pressure Controlled Ventilation</vt:lpstr>
      <vt:lpstr>Pressure Controlled Ventilation</vt:lpstr>
      <vt:lpstr>Inverse Ratio Ventilation</vt:lpstr>
      <vt:lpstr>Pressure Support Ventilation</vt:lpstr>
      <vt:lpstr>Pressure Support Ventilation</vt:lpstr>
      <vt:lpstr>Continuous Positive Airway Pressure</vt:lpstr>
      <vt:lpstr>Continuous Positive Airway Pressure</vt:lpstr>
      <vt:lpstr>Non Invasive Ventilation As  A Weaning Tool</vt:lpstr>
      <vt:lpstr>Non-Invasive Ventilation</vt:lpstr>
      <vt:lpstr>Methods of Weaning</vt:lpstr>
      <vt:lpstr>Methods of Weaning</vt:lpstr>
      <vt:lpstr>Weaning Parameters</vt:lpstr>
      <vt:lpstr>Weaning Parameters</vt:lpstr>
      <vt:lpstr>Weaning Parameters</vt:lpstr>
      <vt:lpstr>Weaning Trial Failure</vt:lpstr>
      <vt:lpstr>Weaning Trial Failure</vt:lpstr>
      <vt:lpstr>Causes of weaning trial failure[6]</vt:lpstr>
      <vt:lpstr>Extubation</vt:lpstr>
      <vt:lpstr>Slide 33</vt:lpstr>
      <vt:lpstr>Slide 34</vt:lpstr>
      <vt:lpstr>Risk Factors for extubation failure</vt:lpstr>
      <vt:lpstr>Complications of Extubation</vt:lpstr>
      <vt:lpstr>Slide 37</vt:lpstr>
      <vt:lpstr>Slide 38</vt:lpstr>
      <vt:lpstr>PSV vs SBT vs SIMV</vt:lpstr>
      <vt:lpstr>Summary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Mechanical Ventilation</dc:title>
  <dc:creator>Admin</dc:creator>
  <cp:lastModifiedBy>Jeevana</cp:lastModifiedBy>
  <cp:revision>302</cp:revision>
  <cp:lastPrinted>2016-03-27T05:12:06Z</cp:lastPrinted>
  <dcterms:created xsi:type="dcterms:W3CDTF">2011-05-13T01:31:55Z</dcterms:created>
  <dcterms:modified xsi:type="dcterms:W3CDTF">2020-08-19T11:33:52Z</dcterms:modified>
</cp:coreProperties>
</file>