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5"/>
  </p:notesMasterIdLst>
  <p:sldIdLst>
    <p:sldId id="256" r:id="rId2"/>
    <p:sldId id="257" r:id="rId3"/>
    <p:sldId id="258" r:id="rId4"/>
    <p:sldId id="259" r:id="rId5"/>
    <p:sldId id="297" r:id="rId6"/>
    <p:sldId id="260" r:id="rId7"/>
    <p:sldId id="262" r:id="rId8"/>
    <p:sldId id="265" r:id="rId9"/>
    <p:sldId id="264" r:id="rId10"/>
    <p:sldId id="266" r:id="rId11"/>
    <p:sldId id="272" r:id="rId12"/>
    <p:sldId id="274" r:id="rId13"/>
    <p:sldId id="275" r:id="rId14"/>
    <p:sldId id="298" r:id="rId15"/>
    <p:sldId id="277" r:id="rId16"/>
    <p:sldId id="278" r:id="rId17"/>
    <p:sldId id="284" r:id="rId18"/>
    <p:sldId id="281" r:id="rId19"/>
    <p:sldId id="282" r:id="rId20"/>
    <p:sldId id="283" r:id="rId21"/>
    <p:sldId id="285" r:id="rId22"/>
    <p:sldId id="292" r:id="rId23"/>
    <p:sldId id="294" r:id="rId24"/>
    <p:sldId id="299" r:id="rId25"/>
    <p:sldId id="300" r:id="rId26"/>
    <p:sldId id="289" r:id="rId27"/>
    <p:sldId id="301" r:id="rId28"/>
    <p:sldId id="302" r:id="rId29"/>
    <p:sldId id="303" r:id="rId30"/>
    <p:sldId id="304" r:id="rId31"/>
    <p:sldId id="305" r:id="rId32"/>
    <p:sldId id="307" r:id="rId33"/>
    <p:sldId id="306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333300"/>
    <a:srgbClr val="0033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618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9B3D92-DF72-4A9C-9A63-9BDA1B241F2B}" type="datetimeFigureOut">
              <a:rPr lang="en-US" smtClean="0"/>
              <a:pPr/>
              <a:t>8/14/2020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8849B0-6C82-4F84-A56D-F9E7304677E6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8849B0-6C82-4F84-A56D-F9E7304677E6}" type="slidenum">
              <a:rPr lang="en-AU" smtClean="0"/>
              <a:pPr/>
              <a:t>1</a:t>
            </a:fld>
            <a:endParaRPr lang="en-A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8849B0-6C82-4F84-A56D-F9E7304677E6}" type="slidenum">
              <a:rPr lang="en-AU" smtClean="0"/>
              <a:pPr/>
              <a:t>11</a:t>
            </a:fld>
            <a:endParaRPr lang="en-A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8849B0-6C82-4F84-A56D-F9E7304677E6}" type="slidenum">
              <a:rPr lang="en-AU" smtClean="0"/>
              <a:pPr/>
              <a:t>12</a:t>
            </a:fld>
            <a:endParaRPr lang="en-A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8849B0-6C82-4F84-A56D-F9E7304677E6}" type="slidenum">
              <a:rPr lang="en-AU" smtClean="0"/>
              <a:pPr/>
              <a:t>13</a:t>
            </a:fld>
            <a:endParaRPr lang="en-A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8849B0-6C82-4F84-A56D-F9E7304677E6}" type="slidenum">
              <a:rPr lang="en-AU" smtClean="0"/>
              <a:pPr/>
              <a:t>15</a:t>
            </a:fld>
            <a:endParaRPr lang="en-A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8849B0-6C82-4F84-A56D-F9E7304677E6}" type="slidenum">
              <a:rPr lang="en-AU" smtClean="0"/>
              <a:pPr/>
              <a:t>16</a:t>
            </a:fld>
            <a:endParaRPr lang="en-A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8849B0-6C82-4F84-A56D-F9E7304677E6}" type="slidenum">
              <a:rPr lang="en-AU" smtClean="0"/>
              <a:pPr/>
              <a:t>17</a:t>
            </a:fld>
            <a:endParaRPr lang="en-A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8849B0-6C82-4F84-A56D-F9E7304677E6}" type="slidenum">
              <a:rPr lang="en-AU" smtClean="0"/>
              <a:pPr/>
              <a:t>18</a:t>
            </a:fld>
            <a:endParaRPr lang="en-A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8849B0-6C82-4F84-A56D-F9E7304677E6}" type="slidenum">
              <a:rPr lang="en-AU" smtClean="0"/>
              <a:pPr/>
              <a:t>19</a:t>
            </a:fld>
            <a:endParaRPr lang="en-A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8849B0-6C82-4F84-A56D-F9E7304677E6}" type="slidenum">
              <a:rPr lang="en-AU" smtClean="0"/>
              <a:pPr/>
              <a:t>20</a:t>
            </a:fld>
            <a:endParaRPr lang="en-A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8849B0-6C82-4F84-A56D-F9E7304677E6}" type="slidenum">
              <a:rPr lang="en-AU" smtClean="0"/>
              <a:pPr/>
              <a:t>21</a:t>
            </a:fld>
            <a:endParaRPr lang="en-A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8849B0-6C82-4F84-A56D-F9E7304677E6}" type="slidenum">
              <a:rPr lang="en-AU" smtClean="0"/>
              <a:pPr/>
              <a:t>2</a:t>
            </a:fld>
            <a:endParaRPr lang="en-A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8849B0-6C82-4F84-A56D-F9E7304677E6}" type="slidenum">
              <a:rPr lang="en-AU" smtClean="0"/>
              <a:pPr/>
              <a:t>22</a:t>
            </a:fld>
            <a:endParaRPr lang="en-A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8849B0-6C82-4F84-A56D-F9E7304677E6}" type="slidenum">
              <a:rPr lang="en-AU" smtClean="0"/>
              <a:pPr/>
              <a:t>23</a:t>
            </a:fld>
            <a:endParaRPr lang="en-A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8849B0-6C82-4F84-A56D-F9E7304677E6}" type="slidenum">
              <a:rPr lang="en-AU" smtClean="0"/>
              <a:pPr/>
              <a:t>26</a:t>
            </a:fld>
            <a:endParaRPr lang="en-A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8849B0-6C82-4F84-A56D-F9E7304677E6}" type="slidenum">
              <a:rPr lang="en-AU" smtClean="0"/>
              <a:pPr/>
              <a:t>3</a:t>
            </a:fld>
            <a:endParaRPr lang="en-A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8849B0-6C82-4F84-A56D-F9E7304677E6}" type="slidenum">
              <a:rPr lang="en-AU" smtClean="0"/>
              <a:pPr/>
              <a:t>4</a:t>
            </a:fld>
            <a:endParaRPr lang="en-A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8849B0-6C82-4F84-A56D-F9E7304677E6}" type="slidenum">
              <a:rPr lang="en-AU" smtClean="0"/>
              <a:pPr/>
              <a:t>6</a:t>
            </a:fld>
            <a:endParaRPr lang="en-A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8849B0-6C82-4F84-A56D-F9E7304677E6}" type="slidenum">
              <a:rPr lang="en-AU" smtClean="0"/>
              <a:pPr/>
              <a:t>7</a:t>
            </a:fld>
            <a:endParaRPr lang="en-A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8849B0-6C82-4F84-A56D-F9E7304677E6}" type="slidenum">
              <a:rPr lang="en-AU" smtClean="0"/>
              <a:pPr/>
              <a:t>8</a:t>
            </a:fld>
            <a:endParaRPr lang="en-A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8849B0-6C82-4F84-A56D-F9E7304677E6}" type="slidenum">
              <a:rPr lang="en-AU" smtClean="0"/>
              <a:pPr/>
              <a:t>9</a:t>
            </a:fld>
            <a:endParaRPr lang="en-A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8849B0-6C82-4F84-A56D-F9E7304677E6}" type="slidenum">
              <a:rPr lang="en-AU" smtClean="0"/>
              <a:pPr/>
              <a:t>10</a:t>
            </a:fld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3EF22-CE1B-4289-815A-660D76FA6006}" type="datetimeFigureOut">
              <a:rPr lang="en-US" smtClean="0"/>
              <a:pPr/>
              <a:t>8/14/2020</a:t>
            </a:fld>
            <a:endParaRPr lang="en-A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BC15F-33FA-4C12-ADC5-3F397CC8ACDE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3EF22-CE1B-4289-815A-660D76FA6006}" type="datetimeFigureOut">
              <a:rPr lang="en-US" smtClean="0"/>
              <a:pPr/>
              <a:t>8/14/2020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BC15F-33FA-4C12-ADC5-3F397CC8ACDE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3EF22-CE1B-4289-815A-660D76FA6006}" type="datetimeFigureOut">
              <a:rPr lang="en-US" smtClean="0"/>
              <a:pPr/>
              <a:t>8/14/2020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BC15F-33FA-4C12-ADC5-3F397CC8ACDE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3EF22-CE1B-4289-815A-660D76FA6006}" type="datetimeFigureOut">
              <a:rPr lang="en-US" smtClean="0"/>
              <a:pPr/>
              <a:t>8/14/2020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BC15F-33FA-4C12-ADC5-3F397CC8ACDE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3EF22-CE1B-4289-815A-660D76FA6006}" type="datetimeFigureOut">
              <a:rPr lang="en-US" smtClean="0"/>
              <a:pPr/>
              <a:t>8/14/2020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BC15F-33FA-4C12-ADC5-3F397CC8ACDE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3EF22-CE1B-4289-815A-660D76FA6006}" type="datetimeFigureOut">
              <a:rPr lang="en-US" smtClean="0"/>
              <a:pPr/>
              <a:t>8/14/2020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BC15F-33FA-4C12-ADC5-3F397CC8ACDE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3EF22-CE1B-4289-815A-660D76FA6006}" type="datetimeFigureOut">
              <a:rPr lang="en-US" smtClean="0"/>
              <a:pPr/>
              <a:t>8/14/2020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BC15F-33FA-4C12-ADC5-3F397CC8ACDE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3EF22-CE1B-4289-815A-660D76FA6006}" type="datetimeFigureOut">
              <a:rPr lang="en-US" smtClean="0"/>
              <a:pPr/>
              <a:t>8/14/2020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BC15F-33FA-4C12-ADC5-3F397CC8ACDE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3EF22-CE1B-4289-815A-660D76FA6006}" type="datetimeFigureOut">
              <a:rPr lang="en-US" smtClean="0"/>
              <a:pPr/>
              <a:t>8/14/2020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BC15F-33FA-4C12-ADC5-3F397CC8ACDE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3EF22-CE1B-4289-815A-660D76FA6006}" type="datetimeFigureOut">
              <a:rPr lang="en-US" smtClean="0"/>
              <a:pPr/>
              <a:t>8/14/2020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BC15F-33FA-4C12-ADC5-3F397CC8ACDE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3EF22-CE1B-4289-815A-660D76FA6006}" type="datetimeFigureOut">
              <a:rPr lang="en-US" smtClean="0"/>
              <a:pPr/>
              <a:t>8/14/2020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6EBC15F-33FA-4C12-ADC5-3F397CC8ACDE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043EF22-CE1B-4289-815A-660D76FA6006}" type="datetimeFigureOut">
              <a:rPr lang="en-US" smtClean="0"/>
              <a:pPr/>
              <a:t>8/14/2020</a:t>
            </a:fld>
            <a:endParaRPr lang="en-A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6EBC15F-33FA-4C12-ADC5-3F397CC8ACDE}" type="slidenum">
              <a:rPr lang="en-AU" smtClean="0"/>
              <a:pPr/>
              <a:t>‹#›</a:t>
            </a:fld>
            <a:endParaRPr lang="en-A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5786" y="100010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AU" sz="6600" dirty="0">
                <a:solidFill>
                  <a:schemeClr val="accent2">
                    <a:lumMod val="50000"/>
                  </a:schemeClr>
                </a:solidFill>
                <a:latin typeface="Arnprior" pitchFamily="2" charset="0"/>
              </a:rPr>
              <a:t>ALCOHOL DEPENDENCE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>
                <a:solidFill>
                  <a:schemeClr val="bg2">
                    <a:lumMod val="50000"/>
                  </a:schemeClr>
                </a:solidFill>
                <a:latin typeface="Baskerville Old Face" pitchFamily="18" charset="0"/>
              </a:rPr>
              <a:t>By: Dr LAKHAN KATARIA</a:t>
            </a:r>
          </a:p>
          <a:p>
            <a:r>
              <a:rPr lang="en-AU" dirty="0">
                <a:solidFill>
                  <a:schemeClr val="bg2">
                    <a:lumMod val="50000"/>
                  </a:schemeClr>
                </a:solidFill>
                <a:latin typeface="Baskerville Old Face" pitchFamily="18" charset="0"/>
              </a:rPr>
              <a:t>Department of Psychiatry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000" dirty="0">
                <a:solidFill>
                  <a:schemeClr val="accent3">
                    <a:lumMod val="50000"/>
                  </a:schemeClr>
                </a:solidFill>
                <a:latin typeface="Arnprior" pitchFamily="2" charset="0"/>
              </a:rPr>
              <a:t>EFFECT ON alcohol dependence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en-IN" sz="4000" dirty="0"/>
              <a:t> cirrhosis of liver, pancreatitis, epilepsy, </a:t>
            </a:r>
            <a:r>
              <a:rPr lang="en-IN" sz="4000" dirty="0" err="1"/>
              <a:t>polyneuropathy</a:t>
            </a:r>
            <a:r>
              <a:rPr lang="en-IN" sz="4000" dirty="0"/>
              <a:t>, alcoholic dementia, heart disease, nutritional deficiencies, peptic ulcers and sexual dysfunction, and can eventually be fatal. Other physical effects include an increased risk of developing cardiovascular disease, </a:t>
            </a:r>
            <a:r>
              <a:rPr lang="en-IN" sz="4000" dirty="0" err="1"/>
              <a:t>malabsorption</a:t>
            </a:r>
            <a:r>
              <a:rPr lang="en-IN" sz="4000" dirty="0"/>
              <a:t>, alcoholic liver disease, and cancer. Damage to the central nervous system and peripheral nervous system can occur from sustained alcohol consumption.</a:t>
            </a:r>
          </a:p>
          <a:p>
            <a:pPr>
              <a:buNone/>
            </a:pPr>
            <a:endParaRPr lang="en-US" sz="4000" dirty="0"/>
          </a:p>
          <a:p>
            <a:pPr>
              <a:buNone/>
            </a:pPr>
            <a:endParaRPr lang="en-US" sz="4000" dirty="0"/>
          </a:p>
          <a:p>
            <a:pPr>
              <a:buNone/>
            </a:pPr>
            <a:endParaRPr lang="en-US" sz="4000" dirty="0"/>
          </a:p>
          <a:p>
            <a:pPr>
              <a:buNone/>
            </a:pPr>
            <a:endParaRPr lang="en-IN" sz="4000" b="1" dirty="0"/>
          </a:p>
          <a:p>
            <a:pPr>
              <a:buNone/>
            </a:pPr>
            <a:r>
              <a:rPr lang="en-IN" sz="2800" b="1" dirty="0"/>
              <a:t> </a:t>
            </a:r>
            <a:r>
              <a:rPr lang="en-IN" sz="2200" b="1" dirty="0" err="1"/>
              <a:t>Leiken</a:t>
            </a:r>
            <a:r>
              <a:rPr lang="en-IN" sz="2200" b="1" dirty="0"/>
              <a:t>, Jerrold B. MD, </a:t>
            </a:r>
            <a:r>
              <a:rPr lang="en-IN" sz="2200" b="1" dirty="0" err="1"/>
              <a:t>Lipsky</a:t>
            </a:r>
            <a:r>
              <a:rPr lang="en-IN" sz="2200" b="1" dirty="0"/>
              <a:t>, Martin S. MD, ed</a:t>
            </a:r>
            <a:r>
              <a:rPr lang="en-IN" sz="2200" dirty="0"/>
              <a:t>. </a:t>
            </a:r>
            <a:r>
              <a:rPr lang="en-IN" sz="2200" i="1" dirty="0"/>
              <a:t>Complete Medical </a:t>
            </a:r>
            <a:r>
              <a:rPr lang="en-IN" sz="2200" i="1" dirty="0" err="1"/>
              <a:t>Encyclopedia</a:t>
            </a:r>
            <a:r>
              <a:rPr lang="en-IN" sz="2200" dirty="0"/>
              <a:t> (</a:t>
            </a:r>
            <a:r>
              <a:rPr lang="en-IN" sz="2200" dirty="0" err="1"/>
              <a:t>Encyclopeia</a:t>
            </a:r>
            <a:r>
              <a:rPr lang="en-IN" sz="2200" dirty="0"/>
              <a:t>) (First ed.). New York, NY: Random House Reference. p. 485. ISBN</a:t>
            </a:r>
            <a:r>
              <a:rPr lang="en-IN" sz="2200" u="sng" dirty="0"/>
              <a:t>0-8129-9100-1</a:t>
            </a:r>
            <a:r>
              <a:rPr lang="en-IN" sz="2200" dirty="0"/>
              <a:t>.</a:t>
            </a:r>
            <a:endParaRPr lang="en-AU" sz="2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i="1" dirty="0">
                <a:solidFill>
                  <a:srgbClr val="C00000"/>
                </a:solidFill>
                <a:latin typeface="Biondi" pitchFamily="2" charset="0"/>
              </a:rPr>
              <a:t>Alcohol withdrawal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71500" indent="-571500">
              <a:buNone/>
            </a:pPr>
            <a:r>
              <a:rPr lang="en-AU" sz="34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DSM – IV – TR</a:t>
            </a:r>
          </a:p>
          <a:p>
            <a:pPr marL="571500" indent="-571500">
              <a:buFont typeface="+mj-lt"/>
              <a:buAutoNum type="romanUcPeriod"/>
            </a:pPr>
            <a:r>
              <a:rPr lang="en-AU" sz="32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Cessation of alcohol use that has been heavy and prolonged.</a:t>
            </a:r>
          </a:p>
          <a:p>
            <a:pPr marL="571500" indent="-571500">
              <a:buFont typeface="+mj-lt"/>
              <a:buAutoNum type="romanUcPeriod"/>
            </a:pPr>
            <a:r>
              <a:rPr lang="en-AU" sz="32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Two or more of the </a:t>
            </a:r>
            <a:r>
              <a:rPr lang="en-AU" sz="3200" b="1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foll</a:t>
            </a:r>
            <a:r>
              <a:rPr lang="en-AU" sz="32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developing within several hours to few days after criterion A:</a:t>
            </a:r>
          </a:p>
          <a:p>
            <a:pPr marL="571500" indent="-571500">
              <a:buFont typeface="Wingdings" pitchFamily="2" charset="2"/>
              <a:buChar char="Ø"/>
            </a:pPr>
            <a:r>
              <a:rPr lang="en-AU" sz="32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Autonomic  hyperactivity </a:t>
            </a:r>
          </a:p>
          <a:p>
            <a:pPr marL="571500" indent="-571500">
              <a:buFont typeface="Wingdings" pitchFamily="2" charset="2"/>
              <a:buChar char="Ø"/>
            </a:pPr>
            <a:r>
              <a:rPr lang="en-AU" sz="32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Increased hand tremor  </a:t>
            </a:r>
          </a:p>
          <a:p>
            <a:pPr marL="571500" indent="-571500">
              <a:buFont typeface="Wingdings" pitchFamily="2" charset="2"/>
              <a:buChar char="Ø"/>
            </a:pPr>
            <a:r>
              <a:rPr lang="en-AU" sz="32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Insomnia</a:t>
            </a:r>
          </a:p>
          <a:p>
            <a:pPr marL="571500" indent="-571500">
              <a:buFont typeface="Wingdings" pitchFamily="2" charset="2"/>
              <a:buChar char="Ø"/>
            </a:pPr>
            <a:r>
              <a:rPr lang="en-AU" sz="32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Nausea or vomiting</a:t>
            </a:r>
          </a:p>
          <a:p>
            <a:pPr marL="571500" indent="-571500">
              <a:buFont typeface="Wingdings" pitchFamily="2" charset="2"/>
              <a:buChar char="Ø"/>
            </a:pPr>
            <a:r>
              <a:rPr lang="en-AU" sz="32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Transient visual, tactile, or auditory hallucination or illusions.</a:t>
            </a:r>
          </a:p>
          <a:p>
            <a:pPr marL="571500" indent="-571500">
              <a:buFont typeface="Wingdings" pitchFamily="2" charset="2"/>
              <a:buChar char="Ø"/>
            </a:pPr>
            <a:r>
              <a:rPr lang="en-AU" sz="32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psychomotor agitation</a:t>
            </a:r>
          </a:p>
          <a:p>
            <a:pPr marL="571500" indent="-571500">
              <a:buFont typeface="Wingdings" pitchFamily="2" charset="2"/>
              <a:buChar char="Ø"/>
            </a:pPr>
            <a:r>
              <a:rPr lang="en-AU" sz="32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Anxiety</a:t>
            </a:r>
          </a:p>
          <a:p>
            <a:pPr marL="571500" indent="-571500">
              <a:buFont typeface="Wingdings" pitchFamily="2" charset="2"/>
              <a:buChar char="Ø"/>
            </a:pPr>
            <a:r>
              <a:rPr lang="en-AU" sz="32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Grand mal seizures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3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21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3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6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29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00034" y="1428736"/>
            <a:ext cx="821537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AU" sz="3600" i="1" dirty="0">
                <a:solidFill>
                  <a:srgbClr val="C00000"/>
                </a:solidFill>
              </a:rPr>
              <a:t>III</a:t>
            </a:r>
            <a:r>
              <a:rPr lang="en-AU" sz="3600" i="1" dirty="0"/>
              <a:t>. The symptoms in criterion B cause clinically significant distress or impairment in social, occupational or other imp areas of functioning.</a:t>
            </a:r>
          </a:p>
          <a:p>
            <a:pPr>
              <a:buNone/>
            </a:pPr>
            <a:r>
              <a:rPr lang="en-AU" sz="3600" i="1" dirty="0">
                <a:solidFill>
                  <a:srgbClr val="C00000"/>
                </a:solidFill>
              </a:rPr>
              <a:t>IV</a:t>
            </a:r>
            <a:r>
              <a:rPr lang="en-AU" sz="3600" i="1" dirty="0"/>
              <a:t>. The symptoms are not due to general medical  condition&amp; are not better accounted for another mental disorder.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143000"/>
          </a:xfrm>
        </p:spPr>
        <p:txBody>
          <a:bodyPr/>
          <a:lstStyle/>
          <a:p>
            <a:r>
              <a:rPr lang="en-AU" i="1" dirty="0">
                <a:solidFill>
                  <a:srgbClr val="003300"/>
                </a:solidFill>
                <a:latin typeface="Algerian" pitchFamily="82" charset="0"/>
              </a:rPr>
              <a:t>DRUG  THERAPY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28596" y="1643050"/>
          <a:ext cx="8229600" cy="46669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7190"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haroni" pitchFamily="2" charset="-79"/>
                          <a:cs typeface="Aharoni" pitchFamily="2" charset="-79"/>
                        </a:rPr>
                        <a:t>PROBLEM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DRUG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ROUTE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DOSAGE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COMMENT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1709">
                <a:tc>
                  <a:txBody>
                    <a:bodyPr/>
                    <a:lstStyle/>
                    <a:p>
                      <a:r>
                        <a:rPr lang="en-AU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TREMULOUSNESS &amp; MILD TO MOD. AGITATION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Chlordiazopoxide</a:t>
                      </a:r>
                      <a:endParaRPr lang="en-AU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endParaRPr lang="en-AU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r>
                        <a:rPr lang="en-AU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diazepam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Oral</a:t>
                      </a:r>
                    </a:p>
                    <a:p>
                      <a:endParaRPr lang="en-AU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endParaRPr lang="en-AU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r>
                        <a:rPr lang="en-AU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25-100mg every 6 </a:t>
                      </a:r>
                      <a:r>
                        <a:rPr lang="en-AU" b="1" i="1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hrly</a:t>
                      </a:r>
                      <a:endParaRPr lang="en-AU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endParaRPr lang="en-AU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r>
                        <a:rPr lang="en-AU" b="1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5-20 mg 6 </a:t>
                      </a:r>
                      <a:r>
                        <a:rPr lang="en-AU" b="1" i="1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hrly</a:t>
                      </a:r>
                      <a:endParaRPr lang="en-AU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Initially dose repeat every</a:t>
                      </a:r>
                      <a:r>
                        <a:rPr lang="en-AU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2 hours till pt calms then individualise.</a:t>
                      </a:r>
                      <a:endParaRPr lang="en-AU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1709">
                <a:tc>
                  <a:txBody>
                    <a:bodyPr/>
                    <a:lstStyle/>
                    <a:p>
                      <a:r>
                        <a:rPr lang="en-AU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hallucination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lorazepam</a:t>
                      </a:r>
                      <a:endParaRPr lang="en-AU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2-10 mg 6 </a:t>
                      </a:r>
                      <a:r>
                        <a:rPr lang="en-AU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hrly</a:t>
                      </a:r>
                      <a:endParaRPr lang="en-AU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54725">
                <a:tc>
                  <a:txBody>
                    <a:bodyPr/>
                    <a:lstStyle/>
                    <a:p>
                      <a:r>
                        <a:rPr lang="en-AU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Extreme</a:t>
                      </a:r>
                    </a:p>
                    <a:p>
                      <a:r>
                        <a:rPr lang="en-AU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Agitation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chlordiazopoxide</a:t>
                      </a:r>
                      <a:endParaRPr lang="en-AU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0.5mg/kg at 12.5mg/min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Initially</a:t>
                      </a:r>
                      <a:r>
                        <a:rPr lang="en-AU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AU" baseline="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upto</a:t>
                      </a:r>
                      <a:r>
                        <a:rPr lang="en-AU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patient calms then titrated.</a:t>
                      </a:r>
                      <a:endParaRPr lang="en-AU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41709">
                <a:tc>
                  <a:txBody>
                    <a:bodyPr/>
                    <a:lstStyle/>
                    <a:p>
                      <a:r>
                        <a:rPr lang="en-AU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Withdrawal</a:t>
                      </a:r>
                      <a:r>
                        <a:rPr lang="en-AU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</a:p>
                    <a:p>
                      <a:r>
                        <a:rPr lang="en-AU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seizure</a:t>
                      </a:r>
                      <a:endParaRPr lang="en-AU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diazepam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0.15mg/kg at 2.5mg/min.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28596" y="6000768"/>
          <a:ext cx="8143935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87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87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87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87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287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AU" dirty="0"/>
                        <a:t>Delirium</a:t>
                      </a:r>
                    </a:p>
                    <a:p>
                      <a:r>
                        <a:rPr lang="en-AU" dirty="0"/>
                        <a:t>tremens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err="1">
                          <a:solidFill>
                            <a:srgbClr val="002060"/>
                          </a:solidFill>
                        </a:rPr>
                        <a:t>lorazepam</a:t>
                      </a:r>
                      <a:endParaRPr lang="en-A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C00000"/>
                          </a:solidFill>
                        </a:rPr>
                        <a:t>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0.1mg/kg at 2mg/min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Screening tool for alcohol dependence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/>
              <a:t>Alcohol Use Disorders Identification Test (AUDIT)</a:t>
            </a:r>
          </a:p>
          <a:p>
            <a:r>
              <a:rPr lang="en-IN" dirty="0"/>
              <a:t>developed by the World Health Organisation, designed initially for use in primary healthcare settings with supporting guidance.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IN" sz="1200" dirty="0"/>
              <a:t>"AUDIT - Alcohol Use Disorders Identification Test". Alcohol Learning Centre. 28 June 2010. Retrieved 3 June 2012.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6600" dirty="0">
                <a:solidFill>
                  <a:srgbClr val="002060"/>
                </a:solidFill>
                <a:latin typeface="Burnstown Dam" pitchFamily="2" charset="0"/>
              </a:rPr>
              <a:t>Treatment of delirium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ü"/>
            </a:pPr>
            <a:r>
              <a:rPr lang="en-AU" dirty="0"/>
              <a:t> best </a:t>
            </a:r>
            <a:r>
              <a:rPr lang="en-AU" dirty="0" err="1"/>
              <a:t>tmt.is</a:t>
            </a:r>
            <a:r>
              <a:rPr lang="en-AU" dirty="0"/>
              <a:t> prevention.</a:t>
            </a:r>
          </a:p>
          <a:p>
            <a:pPr>
              <a:buFont typeface="Wingdings" pitchFamily="2" charset="2"/>
              <a:buChar char="ü"/>
            </a:pPr>
            <a:r>
              <a:rPr lang="en-AU" dirty="0" err="1"/>
              <a:t>Chlordiazepoxide</a:t>
            </a:r>
            <a:r>
              <a:rPr lang="en-AU" dirty="0"/>
              <a:t> – 25 to 50 mg every 2 – 4 </a:t>
            </a:r>
            <a:r>
              <a:rPr lang="en-AU" dirty="0" err="1"/>
              <a:t>hrly</a:t>
            </a:r>
            <a:r>
              <a:rPr lang="en-AU" dirty="0"/>
              <a:t> till patient out of danger.</a:t>
            </a:r>
          </a:p>
          <a:p>
            <a:pPr>
              <a:buFont typeface="Wingdings" pitchFamily="2" charset="2"/>
              <a:buChar char="ü"/>
            </a:pPr>
            <a:r>
              <a:rPr lang="en-AU" dirty="0"/>
              <a:t>Once delirium appear 50 to 100 mg of </a:t>
            </a:r>
            <a:r>
              <a:rPr lang="en-AU" dirty="0" err="1"/>
              <a:t>chlordiazepoxide</a:t>
            </a:r>
            <a:r>
              <a:rPr lang="en-AU" dirty="0"/>
              <a:t>  iv 4 </a:t>
            </a:r>
            <a:r>
              <a:rPr lang="en-AU" dirty="0" err="1"/>
              <a:t>hrly</a:t>
            </a:r>
            <a:r>
              <a:rPr lang="en-AU" dirty="0"/>
              <a:t>.</a:t>
            </a:r>
          </a:p>
          <a:p>
            <a:pPr>
              <a:buFont typeface="Wingdings" pitchFamily="2" charset="2"/>
              <a:buChar char="ü"/>
            </a:pPr>
            <a:r>
              <a:rPr lang="en-AU" dirty="0"/>
              <a:t>A high calorie diet, high carbohydrate diet with multivitamin is imp.</a:t>
            </a:r>
          </a:p>
          <a:p>
            <a:pPr>
              <a:buFont typeface="Wingdings" pitchFamily="2" charset="2"/>
              <a:buChar char="ü"/>
            </a:pPr>
            <a:r>
              <a:rPr lang="en-AU" dirty="0"/>
              <a:t>When patient is disordered or uncontrollable , a secluded room can be used.</a:t>
            </a:r>
          </a:p>
          <a:p>
            <a:pPr>
              <a:buFont typeface="Wingdings" pitchFamily="2" charset="2"/>
              <a:buChar char="ü"/>
            </a:pPr>
            <a:r>
              <a:rPr lang="en-AU" dirty="0"/>
              <a:t>Dehydration corrected by iv fluids.</a:t>
            </a:r>
          </a:p>
          <a:p>
            <a:pPr>
              <a:buFont typeface="Wingdings" pitchFamily="2" charset="2"/>
              <a:buChar char="ü"/>
            </a:pPr>
            <a:r>
              <a:rPr lang="en-AU" dirty="0"/>
              <a:t>Warm supportive psychotherapy , skilful verbal support is imperative.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C00000"/>
                </a:solidFill>
                <a:latin typeface="Castellar" pitchFamily="18" charset="0"/>
              </a:rPr>
              <a:t>complications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>
                <a:solidFill>
                  <a:srgbClr val="FF0000"/>
                </a:solidFill>
              </a:rPr>
              <a:t>Intoxication</a:t>
            </a:r>
          </a:p>
          <a:p>
            <a:r>
              <a:rPr lang="en-AU" dirty="0">
                <a:solidFill>
                  <a:srgbClr val="FF0000"/>
                </a:solidFill>
              </a:rPr>
              <a:t>Withdrawal symptoms</a:t>
            </a:r>
          </a:p>
          <a:p>
            <a:r>
              <a:rPr lang="en-AU" dirty="0">
                <a:solidFill>
                  <a:srgbClr val="FF0000"/>
                </a:solidFill>
              </a:rPr>
              <a:t>Nutrition </a:t>
            </a:r>
            <a:r>
              <a:rPr lang="en-AU" dirty="0" err="1">
                <a:solidFill>
                  <a:srgbClr val="FF0000"/>
                </a:solidFill>
              </a:rPr>
              <a:t>dz</a:t>
            </a:r>
            <a:r>
              <a:rPr lang="en-AU" dirty="0">
                <a:solidFill>
                  <a:srgbClr val="FF0000"/>
                </a:solidFill>
              </a:rPr>
              <a:t> of </a:t>
            </a:r>
            <a:r>
              <a:rPr lang="en-AU" dirty="0" err="1">
                <a:solidFill>
                  <a:srgbClr val="FF0000"/>
                </a:solidFill>
              </a:rPr>
              <a:t>cns</a:t>
            </a:r>
            <a:r>
              <a:rPr lang="en-AU" dirty="0">
                <a:solidFill>
                  <a:srgbClr val="FF0000"/>
                </a:solidFill>
              </a:rPr>
              <a:t>:</a:t>
            </a:r>
          </a:p>
          <a:p>
            <a:pPr>
              <a:buFont typeface="Wingdings" pitchFamily="2" charset="2"/>
              <a:buChar char="v"/>
            </a:pPr>
            <a:r>
              <a:rPr lang="en-AU" dirty="0" err="1">
                <a:latin typeface="Blue Highway" pitchFamily="2" charset="0"/>
              </a:rPr>
              <a:t>Wernick’s</a:t>
            </a:r>
            <a:r>
              <a:rPr lang="en-AU" dirty="0">
                <a:latin typeface="Blue Highway" pitchFamily="2" charset="0"/>
              </a:rPr>
              <a:t> – </a:t>
            </a:r>
            <a:r>
              <a:rPr lang="en-AU" dirty="0" err="1">
                <a:latin typeface="Blue Highway" pitchFamily="2" charset="0"/>
              </a:rPr>
              <a:t>korsakoff’s</a:t>
            </a:r>
            <a:r>
              <a:rPr lang="en-AU" dirty="0">
                <a:latin typeface="Blue Highway" pitchFamily="2" charset="0"/>
              </a:rPr>
              <a:t> syndrome</a:t>
            </a:r>
          </a:p>
          <a:p>
            <a:pPr>
              <a:buFont typeface="Wingdings" pitchFamily="2" charset="2"/>
              <a:buChar char="v"/>
            </a:pPr>
            <a:r>
              <a:rPr lang="en-AU" dirty="0" err="1">
                <a:latin typeface="Blue Highway" pitchFamily="2" charset="0"/>
              </a:rPr>
              <a:t>Cerebellar</a:t>
            </a:r>
            <a:r>
              <a:rPr lang="en-AU" dirty="0">
                <a:latin typeface="Blue Highway" pitchFamily="2" charset="0"/>
              </a:rPr>
              <a:t> degeneration</a:t>
            </a:r>
          </a:p>
          <a:p>
            <a:pPr>
              <a:buFont typeface="Wingdings" pitchFamily="2" charset="2"/>
              <a:buChar char="v"/>
            </a:pPr>
            <a:r>
              <a:rPr lang="en-AU" dirty="0">
                <a:latin typeface="Blue Highway" pitchFamily="2" charset="0"/>
              </a:rPr>
              <a:t>Peripheral neuropathy</a:t>
            </a:r>
          </a:p>
          <a:p>
            <a:pPr>
              <a:buFont typeface="Wingdings" pitchFamily="2" charset="2"/>
              <a:buChar char="v"/>
            </a:pPr>
            <a:r>
              <a:rPr lang="en-AU" dirty="0">
                <a:latin typeface="Blue Highway" pitchFamily="2" charset="0"/>
              </a:rPr>
              <a:t>Optic neuropathy</a:t>
            </a:r>
          </a:p>
          <a:p>
            <a:pPr>
              <a:buFont typeface="Wingdings" pitchFamily="2" charset="2"/>
              <a:buChar char="v"/>
            </a:pPr>
            <a:r>
              <a:rPr lang="en-AU" dirty="0">
                <a:latin typeface="Blue Highway" pitchFamily="2" charset="0"/>
              </a:rPr>
              <a:t>pellagra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472" y="1357298"/>
            <a:ext cx="800105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AU" sz="3200" dirty="0">
                <a:solidFill>
                  <a:srgbClr val="FF0000"/>
                </a:solidFill>
              </a:rPr>
              <a:t>Alcohol </a:t>
            </a:r>
            <a:r>
              <a:rPr lang="en-AU" sz="3200" dirty="0" err="1">
                <a:solidFill>
                  <a:srgbClr val="FF0000"/>
                </a:solidFill>
              </a:rPr>
              <a:t>dz</a:t>
            </a:r>
            <a:r>
              <a:rPr lang="en-AU" sz="3200" dirty="0">
                <a:solidFill>
                  <a:srgbClr val="FF0000"/>
                </a:solidFill>
              </a:rPr>
              <a:t> of uncertain pathogenesis</a:t>
            </a:r>
          </a:p>
          <a:p>
            <a:pPr>
              <a:buFont typeface="Wingdings" pitchFamily="2" charset="2"/>
              <a:buChar char="q"/>
            </a:pPr>
            <a:r>
              <a:rPr lang="en-AU" sz="3200" dirty="0">
                <a:latin typeface="Agency FB" pitchFamily="34" charset="0"/>
              </a:rPr>
              <a:t>Central </a:t>
            </a:r>
            <a:r>
              <a:rPr lang="en-AU" sz="3200" dirty="0" err="1">
                <a:latin typeface="Agency FB" pitchFamily="34" charset="0"/>
              </a:rPr>
              <a:t>pontine</a:t>
            </a:r>
            <a:r>
              <a:rPr lang="en-AU" sz="3200" dirty="0">
                <a:latin typeface="Agency FB" pitchFamily="34" charset="0"/>
              </a:rPr>
              <a:t> </a:t>
            </a:r>
            <a:r>
              <a:rPr lang="en-AU" sz="3200" dirty="0" err="1">
                <a:latin typeface="Agency FB" pitchFamily="34" charset="0"/>
              </a:rPr>
              <a:t>myelinolysis</a:t>
            </a:r>
            <a:endParaRPr lang="en-AU" sz="3200" dirty="0">
              <a:latin typeface="Agency FB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en-AU" sz="3200" dirty="0" err="1">
                <a:latin typeface="Agency FB" pitchFamily="34" charset="0"/>
              </a:rPr>
              <a:t>Fetal</a:t>
            </a:r>
            <a:r>
              <a:rPr lang="en-AU" sz="3200" dirty="0">
                <a:latin typeface="Agency FB" pitchFamily="34" charset="0"/>
              </a:rPr>
              <a:t> alcohol syndrome</a:t>
            </a:r>
          </a:p>
          <a:p>
            <a:pPr>
              <a:buFont typeface="Wingdings" pitchFamily="2" charset="2"/>
              <a:buChar char="q"/>
            </a:pPr>
            <a:r>
              <a:rPr lang="en-AU" sz="3200" dirty="0" err="1">
                <a:latin typeface="Agency FB" pitchFamily="34" charset="0"/>
              </a:rPr>
              <a:t>Myopathy</a:t>
            </a:r>
            <a:endParaRPr lang="en-AU" sz="3200" dirty="0">
              <a:latin typeface="Agency FB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en-AU" sz="3200" dirty="0">
                <a:latin typeface="Agency FB" pitchFamily="34" charset="0"/>
              </a:rPr>
              <a:t>Alcoholic dementia</a:t>
            </a:r>
          </a:p>
          <a:p>
            <a:pPr>
              <a:buFont typeface="Wingdings" pitchFamily="2" charset="2"/>
              <a:buChar char="q"/>
            </a:pPr>
            <a:r>
              <a:rPr lang="en-AU" sz="3200" dirty="0">
                <a:latin typeface="Agency FB" pitchFamily="34" charset="0"/>
              </a:rPr>
              <a:t>Cerebral atrophy</a:t>
            </a:r>
          </a:p>
          <a:p>
            <a:pPr>
              <a:buFont typeface="Arial" pitchFamily="34" charset="0"/>
              <a:buChar char="•"/>
            </a:pPr>
            <a:r>
              <a:rPr lang="en-AU" sz="3200" dirty="0">
                <a:solidFill>
                  <a:srgbClr val="FF0000"/>
                </a:solidFill>
              </a:rPr>
              <a:t>Liver </a:t>
            </a:r>
            <a:r>
              <a:rPr lang="en-AU" sz="3200" dirty="0" err="1">
                <a:solidFill>
                  <a:srgbClr val="FF0000"/>
                </a:solidFill>
              </a:rPr>
              <a:t>dz</a:t>
            </a:r>
            <a:endParaRPr lang="en-AU" sz="3200" dirty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en-AU" sz="3200" dirty="0">
                <a:latin typeface="Andalus" pitchFamily="2" charset="-78"/>
                <a:cs typeface="Andalus" pitchFamily="2" charset="-78"/>
              </a:rPr>
              <a:t>Encephalopathy</a:t>
            </a:r>
          </a:p>
          <a:p>
            <a:pPr>
              <a:buFont typeface="Wingdings" pitchFamily="2" charset="2"/>
              <a:buChar char="q"/>
            </a:pPr>
            <a:r>
              <a:rPr lang="en-AU" sz="3200" dirty="0" err="1">
                <a:latin typeface="Andalus" pitchFamily="2" charset="-78"/>
                <a:cs typeface="Andalus" pitchFamily="2" charset="-78"/>
              </a:rPr>
              <a:t>Hepatocerebral</a:t>
            </a:r>
            <a:r>
              <a:rPr lang="en-AU" sz="3200" dirty="0">
                <a:latin typeface="Andalus" pitchFamily="2" charset="-78"/>
                <a:cs typeface="Andalus" pitchFamily="2" charset="-78"/>
              </a:rPr>
              <a:t> degeneration </a:t>
            </a:r>
          </a:p>
          <a:p>
            <a:endParaRPr lang="en-AU" sz="3200" dirty="0">
              <a:cs typeface="Andalus" pitchFamily="2" charset="-78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42910" y="1428736"/>
            <a:ext cx="792961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AU" sz="3200" dirty="0">
                <a:solidFill>
                  <a:srgbClr val="FF0000"/>
                </a:solidFill>
                <a:cs typeface="Andalus" pitchFamily="2" charset="-78"/>
              </a:rPr>
              <a:t>CVS </a:t>
            </a:r>
            <a:r>
              <a:rPr lang="en-AU" sz="3200" dirty="0" err="1">
                <a:solidFill>
                  <a:srgbClr val="FF0000"/>
                </a:solidFill>
                <a:cs typeface="Andalus" pitchFamily="2" charset="-78"/>
              </a:rPr>
              <a:t>dz</a:t>
            </a:r>
            <a:endParaRPr lang="en-AU" sz="3200" dirty="0">
              <a:solidFill>
                <a:srgbClr val="FF0000"/>
              </a:solidFill>
              <a:cs typeface="Andalus" pitchFamily="2" charset="-78"/>
            </a:endParaRPr>
          </a:p>
          <a:p>
            <a:pPr>
              <a:buFont typeface="Wingdings" pitchFamily="2" charset="2"/>
              <a:buChar char="q"/>
            </a:pPr>
            <a:r>
              <a:rPr lang="en-AU" sz="3200" dirty="0" err="1">
                <a:latin typeface="Andalus" pitchFamily="2" charset="-78"/>
                <a:cs typeface="Andalus" pitchFamily="2" charset="-78"/>
              </a:rPr>
              <a:t>Cardiomyopathy</a:t>
            </a:r>
            <a:endParaRPr lang="en-AU" sz="3200" dirty="0">
              <a:latin typeface="Andalus" pitchFamily="2" charset="-78"/>
              <a:cs typeface="Andalus" pitchFamily="2" charset="-78"/>
            </a:endParaRPr>
          </a:p>
          <a:p>
            <a:pPr>
              <a:buFont typeface="Wingdings" pitchFamily="2" charset="2"/>
              <a:buChar char="q"/>
            </a:pPr>
            <a:r>
              <a:rPr lang="en-AU" sz="3200" dirty="0" err="1">
                <a:latin typeface="Andalus" pitchFamily="2" charset="-78"/>
                <a:cs typeface="Andalus" pitchFamily="2" charset="-78"/>
              </a:rPr>
              <a:t>Arrythmias</a:t>
            </a:r>
            <a:r>
              <a:rPr lang="en-AU" sz="3200" dirty="0">
                <a:latin typeface="Andalus" pitchFamily="2" charset="-78"/>
                <a:cs typeface="Andalus" pitchFamily="2" charset="-78"/>
              </a:rPr>
              <a:t> and abnormal </a:t>
            </a:r>
            <a:r>
              <a:rPr lang="en-AU" sz="3200" dirty="0" err="1">
                <a:latin typeface="Andalus" pitchFamily="2" charset="-78"/>
                <a:cs typeface="Andalus" pitchFamily="2" charset="-78"/>
              </a:rPr>
              <a:t>bp</a:t>
            </a:r>
            <a:endParaRPr lang="en-AU" sz="3200" dirty="0">
              <a:latin typeface="Andalus" pitchFamily="2" charset="-78"/>
              <a:cs typeface="Andalus" pitchFamily="2" charset="-78"/>
            </a:endParaRPr>
          </a:p>
          <a:p>
            <a:pPr>
              <a:buFont typeface="Arial" pitchFamily="34" charset="0"/>
              <a:buChar char="•"/>
            </a:pPr>
            <a:r>
              <a:rPr lang="en-AU" sz="3200" dirty="0" err="1">
                <a:solidFill>
                  <a:srgbClr val="FF0000"/>
                </a:solidFill>
                <a:cs typeface="Andalus" pitchFamily="2" charset="-78"/>
              </a:rPr>
              <a:t>Hematological</a:t>
            </a:r>
            <a:r>
              <a:rPr lang="en-AU" sz="3200" dirty="0">
                <a:solidFill>
                  <a:srgbClr val="FF0000"/>
                </a:solidFill>
                <a:cs typeface="Andalus" pitchFamily="2" charset="-78"/>
              </a:rPr>
              <a:t> </a:t>
            </a:r>
            <a:r>
              <a:rPr lang="en-AU" sz="3200" dirty="0" err="1">
                <a:solidFill>
                  <a:srgbClr val="FF0000"/>
                </a:solidFill>
                <a:cs typeface="Andalus" pitchFamily="2" charset="-78"/>
              </a:rPr>
              <a:t>dz</a:t>
            </a:r>
            <a:endParaRPr lang="en-AU" sz="3200" dirty="0">
              <a:solidFill>
                <a:srgbClr val="FF0000"/>
              </a:solidFill>
              <a:cs typeface="Andalus" pitchFamily="2" charset="-78"/>
            </a:endParaRPr>
          </a:p>
          <a:p>
            <a:pPr>
              <a:buFont typeface="Wingdings" pitchFamily="2" charset="2"/>
              <a:buChar char="q"/>
            </a:pPr>
            <a:r>
              <a:rPr lang="en-AU" sz="3200" dirty="0" err="1">
                <a:latin typeface="Andalus" pitchFamily="2" charset="-78"/>
                <a:cs typeface="Andalus" pitchFamily="2" charset="-78"/>
              </a:rPr>
              <a:t>Anemia</a:t>
            </a:r>
            <a:r>
              <a:rPr lang="en-AU" sz="3200" dirty="0">
                <a:latin typeface="Andalus" pitchFamily="2" charset="-78"/>
                <a:cs typeface="Andalus" pitchFamily="2" charset="-78"/>
              </a:rPr>
              <a:t>, </a:t>
            </a:r>
            <a:r>
              <a:rPr lang="en-AU" sz="3200" dirty="0" err="1">
                <a:latin typeface="Andalus" pitchFamily="2" charset="-78"/>
                <a:cs typeface="Andalus" pitchFamily="2" charset="-78"/>
              </a:rPr>
              <a:t>leukopenia</a:t>
            </a:r>
            <a:r>
              <a:rPr lang="en-AU" sz="3200" dirty="0">
                <a:latin typeface="Andalus" pitchFamily="2" charset="-78"/>
                <a:cs typeface="Andalus" pitchFamily="2" charset="-78"/>
              </a:rPr>
              <a:t>, thrombocytopenia</a:t>
            </a:r>
          </a:p>
          <a:p>
            <a:pPr>
              <a:buFont typeface="Arial" pitchFamily="34" charset="0"/>
              <a:buChar char="•"/>
            </a:pPr>
            <a:r>
              <a:rPr lang="en-AU" sz="3200" dirty="0">
                <a:solidFill>
                  <a:srgbClr val="FF0000"/>
                </a:solidFill>
                <a:cs typeface="Andalus" pitchFamily="2" charset="-78"/>
              </a:rPr>
              <a:t>Infectious </a:t>
            </a:r>
            <a:r>
              <a:rPr lang="en-AU" sz="3200" dirty="0" err="1">
                <a:solidFill>
                  <a:srgbClr val="FF0000"/>
                </a:solidFill>
                <a:cs typeface="Andalus" pitchFamily="2" charset="-78"/>
              </a:rPr>
              <a:t>dz</a:t>
            </a:r>
            <a:endParaRPr lang="en-AU" sz="3200" dirty="0">
              <a:solidFill>
                <a:srgbClr val="FF0000"/>
              </a:solidFill>
              <a:cs typeface="Andalus" pitchFamily="2" charset="-78"/>
            </a:endParaRPr>
          </a:p>
          <a:p>
            <a:pPr>
              <a:buFont typeface="Arial" pitchFamily="34" charset="0"/>
              <a:buChar char="•"/>
            </a:pPr>
            <a:r>
              <a:rPr lang="en-AU" sz="3200" dirty="0">
                <a:solidFill>
                  <a:srgbClr val="FF0000"/>
                </a:solidFill>
                <a:cs typeface="Andalus" pitchFamily="2" charset="-78"/>
              </a:rPr>
              <a:t>Hypo &amp; hyperthermia</a:t>
            </a:r>
          </a:p>
          <a:p>
            <a:pPr>
              <a:buFont typeface="Arial" pitchFamily="34" charset="0"/>
              <a:buChar char="•"/>
            </a:pPr>
            <a:r>
              <a:rPr lang="en-AU" sz="3200" dirty="0">
                <a:solidFill>
                  <a:srgbClr val="FF0000"/>
                </a:solidFill>
                <a:cs typeface="Andalus" pitchFamily="2" charset="-78"/>
              </a:rPr>
              <a:t>Hypo &amp; hypertension</a:t>
            </a:r>
          </a:p>
          <a:p>
            <a:pPr>
              <a:buFont typeface="Arial" pitchFamily="34" charset="0"/>
              <a:buChar char="•"/>
            </a:pPr>
            <a:r>
              <a:rPr lang="en-AU" sz="3200" dirty="0" err="1">
                <a:solidFill>
                  <a:srgbClr val="FF0000"/>
                </a:solidFill>
                <a:cs typeface="Andalus" pitchFamily="2" charset="-78"/>
              </a:rPr>
              <a:t>Respi</a:t>
            </a:r>
            <a:r>
              <a:rPr lang="en-AU" sz="3200" dirty="0">
                <a:solidFill>
                  <a:srgbClr val="FF0000"/>
                </a:solidFill>
                <a:cs typeface="Andalus" pitchFamily="2" charset="-78"/>
              </a:rPr>
              <a:t> depression</a:t>
            </a:r>
            <a:endParaRPr lang="en-AU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472" y="1142984"/>
            <a:ext cx="800105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AU" sz="4800" dirty="0">
                <a:solidFill>
                  <a:srgbClr val="FF0000"/>
                </a:solidFill>
                <a:cs typeface="Andalus" pitchFamily="2" charset="-78"/>
              </a:rPr>
              <a:t>Electrolyte disturbances</a:t>
            </a:r>
          </a:p>
          <a:p>
            <a:pPr>
              <a:buFont typeface="Wingdings" pitchFamily="2" charset="2"/>
              <a:buChar char="q"/>
            </a:pPr>
            <a:r>
              <a:rPr lang="en-AU" sz="4800" dirty="0">
                <a:latin typeface="Agency FB" pitchFamily="34" charset="0"/>
                <a:cs typeface="Andalus" pitchFamily="2" charset="-78"/>
              </a:rPr>
              <a:t>Hypo and </a:t>
            </a:r>
            <a:r>
              <a:rPr lang="en-AU" sz="4800" dirty="0" err="1">
                <a:latin typeface="Agency FB" pitchFamily="34" charset="0"/>
                <a:cs typeface="Andalus" pitchFamily="2" charset="-78"/>
              </a:rPr>
              <a:t>hyperglycemia</a:t>
            </a:r>
            <a:endParaRPr lang="en-AU" sz="4800" dirty="0">
              <a:latin typeface="Agency FB" pitchFamily="34" charset="0"/>
              <a:cs typeface="Andalus" pitchFamily="2" charset="-78"/>
            </a:endParaRPr>
          </a:p>
          <a:p>
            <a:pPr>
              <a:buFont typeface="Wingdings" pitchFamily="2" charset="2"/>
              <a:buChar char="q"/>
            </a:pPr>
            <a:r>
              <a:rPr lang="en-AU" sz="4800" dirty="0" err="1">
                <a:latin typeface="Agency FB" pitchFamily="34" charset="0"/>
                <a:cs typeface="Andalus" pitchFamily="2" charset="-78"/>
              </a:rPr>
              <a:t>Hyponatremia</a:t>
            </a:r>
            <a:endParaRPr lang="en-AU" sz="4800" dirty="0">
              <a:latin typeface="Agency FB" pitchFamily="34" charset="0"/>
              <a:cs typeface="Andalus" pitchFamily="2" charset="-78"/>
            </a:endParaRPr>
          </a:p>
          <a:p>
            <a:pPr>
              <a:buFont typeface="Wingdings" pitchFamily="2" charset="2"/>
              <a:buChar char="q"/>
            </a:pPr>
            <a:r>
              <a:rPr lang="en-AU" sz="4800" dirty="0" err="1">
                <a:latin typeface="Agency FB" pitchFamily="34" charset="0"/>
                <a:cs typeface="Andalus" pitchFamily="2" charset="-78"/>
              </a:rPr>
              <a:t>Hypercalcemia</a:t>
            </a:r>
            <a:endParaRPr lang="en-AU" sz="4800" dirty="0">
              <a:latin typeface="Agency FB" pitchFamily="34" charset="0"/>
              <a:cs typeface="Andalus" pitchFamily="2" charset="-78"/>
            </a:endParaRPr>
          </a:p>
          <a:p>
            <a:pPr>
              <a:buFont typeface="Wingdings" pitchFamily="2" charset="2"/>
              <a:buChar char="q"/>
            </a:pPr>
            <a:r>
              <a:rPr lang="en-AU" sz="4800" dirty="0" err="1">
                <a:latin typeface="Agency FB" pitchFamily="34" charset="0"/>
                <a:cs typeface="Andalus" pitchFamily="2" charset="-78"/>
              </a:rPr>
              <a:t>Hypomagnesemia</a:t>
            </a:r>
            <a:endParaRPr lang="en-AU" sz="4800" dirty="0">
              <a:latin typeface="Agency FB" pitchFamily="34" charset="0"/>
              <a:cs typeface="Andalus" pitchFamily="2" charset="-78"/>
            </a:endParaRPr>
          </a:p>
          <a:p>
            <a:pPr>
              <a:buFont typeface="Wingdings" pitchFamily="2" charset="2"/>
              <a:buChar char="q"/>
            </a:pPr>
            <a:r>
              <a:rPr lang="en-AU" sz="4800" dirty="0" err="1">
                <a:latin typeface="Agency FB" pitchFamily="34" charset="0"/>
                <a:cs typeface="Andalus" pitchFamily="2" charset="-78"/>
              </a:rPr>
              <a:t>hypophosphatemia</a:t>
            </a:r>
            <a:endParaRPr lang="en-AU" sz="4800" dirty="0">
              <a:latin typeface="Agency FB" pitchFamily="34" charset="0"/>
              <a:cs typeface="Andalus" pitchFamily="2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97568"/>
          </a:xfrm>
        </p:spPr>
        <p:txBody>
          <a:bodyPr>
            <a:noAutofit/>
          </a:bodyPr>
          <a:lstStyle/>
          <a:p>
            <a:r>
              <a:rPr lang="en-AU" sz="6000" dirty="0">
                <a:solidFill>
                  <a:schemeClr val="tx1">
                    <a:lumMod val="85000"/>
                    <a:lumOff val="15000"/>
                  </a:schemeClr>
                </a:solidFill>
                <a:latin typeface="Andalus" pitchFamily="2" charset="-78"/>
                <a:cs typeface="Andalus" pitchFamily="2" charset="-78"/>
              </a:rPr>
              <a:t>Alcohol abuse and dependency are commonly called </a:t>
            </a:r>
            <a:r>
              <a:rPr lang="en-AU" sz="6000" i="1" dirty="0">
                <a:solidFill>
                  <a:srgbClr val="C00000"/>
                </a:solidFill>
                <a:latin typeface="Andalus" pitchFamily="2" charset="-78"/>
                <a:cs typeface="Andalus" pitchFamily="2" charset="-78"/>
              </a:rPr>
              <a:t>ALCOHOLISM.</a:t>
            </a:r>
            <a:endParaRPr lang="en-AU" sz="6000" dirty="0">
              <a:solidFill>
                <a:schemeClr val="tx1">
                  <a:lumMod val="85000"/>
                  <a:lumOff val="15000"/>
                </a:schemeClr>
              </a:solidFill>
              <a:latin typeface="Andalus" pitchFamily="2" charset="-78"/>
              <a:cs typeface="Andal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42910" y="1428736"/>
            <a:ext cx="785818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AU" sz="4000" dirty="0">
                <a:solidFill>
                  <a:srgbClr val="FF0000"/>
                </a:solidFill>
                <a:cs typeface="Andalus" pitchFamily="2" charset="-78"/>
              </a:rPr>
              <a:t>Increase incidence of trauma</a:t>
            </a:r>
          </a:p>
          <a:p>
            <a:pPr>
              <a:buFont typeface="Wingdings" pitchFamily="2" charset="2"/>
              <a:buChar char="q"/>
            </a:pPr>
            <a:r>
              <a:rPr lang="en-AU" sz="4000" dirty="0">
                <a:latin typeface="Agency FB" pitchFamily="34" charset="0"/>
                <a:cs typeface="Andalus" pitchFamily="2" charset="-78"/>
              </a:rPr>
              <a:t>Hematoma</a:t>
            </a:r>
          </a:p>
          <a:p>
            <a:pPr>
              <a:buFont typeface="Wingdings" pitchFamily="2" charset="2"/>
              <a:buChar char="q"/>
            </a:pPr>
            <a:r>
              <a:rPr lang="en-AU" sz="4000" dirty="0">
                <a:latin typeface="Agency FB" pitchFamily="34" charset="0"/>
                <a:cs typeface="Andalus" pitchFamily="2" charset="-78"/>
              </a:rPr>
              <a:t>Spinal cord injury</a:t>
            </a:r>
          </a:p>
          <a:p>
            <a:pPr>
              <a:buFont typeface="Wingdings" pitchFamily="2" charset="2"/>
              <a:buChar char="q"/>
            </a:pPr>
            <a:r>
              <a:rPr lang="en-AU" sz="4000" dirty="0">
                <a:latin typeface="Agency FB" pitchFamily="34" charset="0"/>
                <a:cs typeface="Andalus" pitchFamily="2" charset="-78"/>
              </a:rPr>
              <a:t>Post traumatic seizure disorder</a:t>
            </a:r>
          </a:p>
          <a:p>
            <a:pPr>
              <a:buFont typeface="Wingdings" pitchFamily="2" charset="2"/>
              <a:buChar char="q"/>
            </a:pPr>
            <a:r>
              <a:rPr lang="en-AU" sz="4000" dirty="0">
                <a:latin typeface="Agency FB" pitchFamily="34" charset="0"/>
                <a:cs typeface="Andalus" pitchFamily="2" charset="-78"/>
              </a:rPr>
              <a:t>Compressive neuropathies</a:t>
            </a:r>
          </a:p>
          <a:p>
            <a:pPr>
              <a:buFont typeface="Wingdings" pitchFamily="2" charset="2"/>
              <a:buChar char="q"/>
            </a:pPr>
            <a:r>
              <a:rPr lang="en-AU" sz="4000" dirty="0">
                <a:latin typeface="Agency FB" pitchFamily="34" charset="0"/>
                <a:cs typeface="Andalus" pitchFamily="2" charset="-78"/>
              </a:rPr>
              <a:t>Normal pressure hydrocephalus</a:t>
            </a:r>
          </a:p>
          <a:p>
            <a:pPr>
              <a:buFont typeface="Wingdings" pitchFamily="2" charset="2"/>
              <a:buChar char="q"/>
            </a:pPr>
            <a:r>
              <a:rPr lang="en-AU" sz="4000" dirty="0">
                <a:latin typeface="Agency FB" pitchFamily="34" charset="0"/>
                <a:cs typeface="Andalus" pitchFamily="2" charset="-78"/>
              </a:rPr>
              <a:t>Crush injury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5400" dirty="0">
                <a:solidFill>
                  <a:schemeClr val="tx2">
                    <a:lumMod val="50000"/>
                  </a:schemeClr>
                </a:solidFill>
                <a:latin typeface="Blue Highway Linocut" pitchFamily="2" charset="0"/>
              </a:rPr>
              <a:t>Treatment &amp; rehabilitation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AU" i="1" dirty="0">
                <a:solidFill>
                  <a:schemeClr val="accent6">
                    <a:lumMod val="50000"/>
                  </a:schemeClr>
                </a:solidFill>
                <a:latin typeface="Blue Highway Linocut" pitchFamily="2" charset="0"/>
              </a:rPr>
              <a:t>Intervention( confrontation)</a:t>
            </a:r>
          </a:p>
          <a:p>
            <a:pPr>
              <a:buFont typeface="Courier New" pitchFamily="49" charset="0"/>
              <a:buChar char="o"/>
            </a:pPr>
            <a:r>
              <a:rPr lang="en-AU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the goal is to break through feeling of denial and help the </a:t>
            </a:r>
            <a:r>
              <a:rPr lang="en-AU" b="1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pt.to</a:t>
            </a:r>
            <a:r>
              <a:rPr lang="en-AU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recognise the adverse consequences likely to occur if the disorder is not treated.</a:t>
            </a:r>
          </a:p>
          <a:p>
            <a:pPr>
              <a:buFont typeface="Courier New" pitchFamily="49" charset="0"/>
              <a:buChar char="o"/>
            </a:pPr>
            <a:r>
              <a:rPr lang="en-AU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It involves convincing pt how </a:t>
            </a:r>
            <a:r>
              <a:rPr lang="en-AU" b="1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alc</a:t>
            </a:r>
            <a:r>
              <a:rPr lang="en-AU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has created significant life impairment. </a:t>
            </a:r>
          </a:p>
          <a:p>
            <a:pPr>
              <a:buFont typeface="Courier New" pitchFamily="49" charset="0"/>
              <a:buChar char="o"/>
            </a:pPr>
            <a:r>
              <a:rPr lang="en-AU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Most alcoholics need a series of reminders  of how </a:t>
            </a:r>
            <a:r>
              <a:rPr lang="en-AU" b="1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alc</a:t>
            </a:r>
            <a:r>
              <a:rPr lang="en-AU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contributed to each developing crises before they seriously consider abstinence as a long term option.</a:t>
            </a:r>
          </a:p>
          <a:p>
            <a:pPr>
              <a:buFont typeface="Courier New" pitchFamily="49" charset="0"/>
              <a:buChar char="o"/>
            </a:pPr>
            <a:r>
              <a:rPr lang="en-AU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Family is of gr8 help in the intervention.</a:t>
            </a:r>
          </a:p>
          <a:p>
            <a:pPr>
              <a:buNone/>
            </a:pPr>
            <a:endParaRPr lang="en-AU" b="1" i="1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</a:endParaRPr>
          </a:p>
          <a:p>
            <a:pPr>
              <a:buFont typeface="Courier New" pitchFamily="49" charset="0"/>
              <a:buChar char="o"/>
            </a:pPr>
            <a:endParaRPr lang="en-AU" b="1" i="1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</a:endParaRPr>
          </a:p>
          <a:p>
            <a:pPr>
              <a:buNone/>
            </a:pPr>
            <a:endParaRPr lang="en-AU" i="1" dirty="0">
              <a:solidFill>
                <a:schemeClr val="tx1">
                  <a:lumMod val="95000"/>
                  <a:lumOff val="5000"/>
                </a:schemeClr>
              </a:solidFill>
              <a:latin typeface="Blue Highway Linocut" pitchFamily="2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5720" y="1214422"/>
            <a:ext cx="857256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AU" sz="2800" i="1" dirty="0">
                <a:solidFill>
                  <a:schemeClr val="accent6">
                    <a:lumMod val="50000"/>
                  </a:schemeClr>
                </a:solidFill>
                <a:latin typeface="Blue Highway Linocut" pitchFamily="2" charset="0"/>
              </a:rPr>
              <a:t>Detoxification</a:t>
            </a:r>
          </a:p>
          <a:p>
            <a:pPr>
              <a:buFont typeface="Courier New" pitchFamily="49" charset="0"/>
              <a:buChar char="o"/>
            </a:pPr>
            <a:r>
              <a:rPr lang="en-AU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</a:rPr>
              <a:t>Thorough physical examination to rule out med disorders and other drug abuse</a:t>
            </a:r>
          </a:p>
          <a:p>
            <a:pPr>
              <a:buFont typeface="Courier New" pitchFamily="49" charset="0"/>
              <a:buChar char="o"/>
            </a:pPr>
            <a:r>
              <a:rPr lang="en-AU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</a:rPr>
              <a:t>Offer rest , adequate nutrition, multivitamins.</a:t>
            </a:r>
          </a:p>
          <a:p>
            <a:pPr>
              <a:buFont typeface="Courier New" pitchFamily="49" charset="0"/>
              <a:buChar char="o"/>
            </a:pPr>
            <a:r>
              <a:rPr lang="en-AU" sz="2800" b="1" dirty="0">
                <a:solidFill>
                  <a:srgbClr val="C00000"/>
                </a:solidFill>
                <a:latin typeface="Comic Sans MS" pitchFamily="66" charset="0"/>
              </a:rPr>
              <a:t>Mild and moderate withdrawal</a:t>
            </a:r>
          </a:p>
          <a:p>
            <a:pPr>
              <a:buFont typeface="Wingdings" pitchFamily="2" charset="2"/>
              <a:buChar char="§"/>
            </a:pPr>
            <a:r>
              <a:rPr lang="en-AU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</a:rPr>
              <a:t>It develops because brain has physically adducted to the presence of </a:t>
            </a:r>
            <a:r>
              <a:rPr lang="en-AU" sz="28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</a:rPr>
              <a:t>alc</a:t>
            </a:r>
            <a:r>
              <a:rPr lang="en-AU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</a:rPr>
              <a:t> and cant function in absence of alc.</a:t>
            </a:r>
          </a:p>
          <a:p>
            <a:pPr>
              <a:buFont typeface="Wingdings" pitchFamily="2" charset="2"/>
              <a:buChar char="§"/>
            </a:pPr>
            <a:r>
              <a:rPr lang="en-AU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</a:rPr>
              <a:t>Treatment- </a:t>
            </a:r>
            <a:r>
              <a:rPr lang="en-AU" sz="28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</a:rPr>
              <a:t>chlordiazepoxide</a:t>
            </a:r>
            <a:endParaRPr lang="en-AU" sz="2800" b="1" dirty="0">
              <a:solidFill>
                <a:schemeClr val="tx1">
                  <a:lumMod val="75000"/>
                  <a:lumOff val="25000"/>
                </a:schemeClr>
              </a:solidFill>
              <a:latin typeface="Comic Sans MS" pitchFamily="66" charset="0"/>
            </a:endParaRPr>
          </a:p>
          <a:p>
            <a:pPr>
              <a:buFont typeface="Courier New" pitchFamily="49" charset="0"/>
              <a:buChar char="o"/>
            </a:pPr>
            <a:r>
              <a:rPr lang="en-AU" sz="2800" b="1" dirty="0">
                <a:solidFill>
                  <a:srgbClr val="C00000"/>
                </a:solidFill>
                <a:latin typeface="Comic Sans MS" pitchFamily="66" charset="0"/>
              </a:rPr>
              <a:t>Severe withdrawal</a:t>
            </a:r>
          </a:p>
          <a:p>
            <a:pPr>
              <a:buFont typeface="Wingdings" pitchFamily="2" charset="2"/>
              <a:buChar char="§"/>
            </a:pPr>
            <a:r>
              <a:rPr lang="en-AU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itchFamily="66" charset="0"/>
              </a:rPr>
              <a:t>Seen only in 1 to 3 %</a:t>
            </a:r>
          </a:p>
          <a:p>
            <a:pPr>
              <a:buFont typeface="Wingdings" pitchFamily="2" charset="2"/>
              <a:buChar char="§"/>
            </a:pPr>
            <a:r>
              <a:rPr lang="en-AU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itchFamily="66" charset="0"/>
              </a:rPr>
              <a:t>Treatment – BZDs and haloperidol</a:t>
            </a:r>
          </a:p>
          <a:p>
            <a:pPr>
              <a:buNone/>
            </a:pPr>
            <a:endParaRPr lang="en-AU" sz="2800" b="1" dirty="0">
              <a:solidFill>
                <a:schemeClr val="tx1">
                  <a:lumMod val="85000"/>
                  <a:lumOff val="15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7158" y="1071546"/>
            <a:ext cx="8358246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AU" sz="3600" i="1" dirty="0">
                <a:solidFill>
                  <a:schemeClr val="accent6">
                    <a:lumMod val="50000"/>
                  </a:schemeClr>
                </a:solidFill>
                <a:latin typeface="Blue Highway Linocut" pitchFamily="2" charset="0"/>
              </a:rPr>
              <a:t>Rehabilitation </a:t>
            </a:r>
            <a:endParaRPr lang="en-AU" sz="3600" dirty="0">
              <a:solidFill>
                <a:schemeClr val="accent6">
                  <a:lumMod val="50000"/>
                </a:schemeClr>
              </a:solidFill>
              <a:latin typeface="Blue Highway Linocut" pitchFamily="2" charset="0"/>
            </a:endParaRPr>
          </a:p>
          <a:p>
            <a:pPr>
              <a:buFont typeface="Wingdings" pitchFamily="2" charset="2"/>
              <a:buChar char="ü"/>
            </a:pPr>
            <a:r>
              <a:rPr lang="en-AU" sz="28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itchFamily="66" charset="0"/>
              </a:rPr>
              <a:t>Continued effort to increase and maintain high level of motivation for abstinence.</a:t>
            </a:r>
          </a:p>
          <a:p>
            <a:pPr>
              <a:buFont typeface="Wingdings" pitchFamily="2" charset="2"/>
              <a:buChar char="ü"/>
            </a:pPr>
            <a:r>
              <a:rPr lang="en-AU" sz="28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itchFamily="66" charset="0"/>
              </a:rPr>
              <a:t>Work to help pt readjust to a life style free of alc.</a:t>
            </a:r>
          </a:p>
          <a:p>
            <a:pPr>
              <a:buFont typeface="Wingdings" pitchFamily="2" charset="2"/>
              <a:buChar char="ü"/>
            </a:pPr>
            <a:r>
              <a:rPr lang="en-AU" sz="28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itchFamily="66" charset="0"/>
              </a:rPr>
              <a:t>Relapse prevention</a:t>
            </a:r>
          </a:p>
          <a:p>
            <a:pPr>
              <a:buFont typeface="Wingdings" pitchFamily="2" charset="2"/>
              <a:buChar char="v"/>
            </a:pPr>
            <a:r>
              <a:rPr lang="en-AU" sz="2800" i="1" dirty="0">
                <a:solidFill>
                  <a:srgbClr val="C00000"/>
                </a:solidFill>
                <a:latin typeface="Comic Sans MS" pitchFamily="66" charset="0"/>
              </a:rPr>
              <a:t>It involves  optimizing physical and psychological functioning ,enhancing motivation, reaching out to family  and  it is for 2 -4 wks.</a:t>
            </a:r>
          </a:p>
          <a:p>
            <a:pPr>
              <a:buFont typeface="Wingdings" pitchFamily="2" charset="2"/>
              <a:buChar char="v"/>
            </a:pPr>
            <a:r>
              <a:rPr lang="en-AU" sz="2800" i="1" dirty="0">
                <a:solidFill>
                  <a:srgbClr val="C00000"/>
                </a:solidFill>
                <a:latin typeface="Comic Sans MS" pitchFamily="66" charset="0"/>
              </a:rPr>
              <a:t>It follows by </a:t>
            </a:r>
            <a:r>
              <a:rPr lang="en-AU" sz="2800" i="1" dirty="0" err="1">
                <a:solidFill>
                  <a:srgbClr val="C00000"/>
                </a:solidFill>
                <a:latin typeface="Comic Sans MS" pitchFamily="66" charset="0"/>
              </a:rPr>
              <a:t>atleast</a:t>
            </a:r>
            <a:r>
              <a:rPr lang="en-AU" sz="2800" i="1" dirty="0">
                <a:solidFill>
                  <a:srgbClr val="C00000"/>
                </a:solidFill>
                <a:latin typeface="Comic Sans MS" pitchFamily="66" charset="0"/>
              </a:rPr>
              <a:t> 3 to 6 </a:t>
            </a:r>
            <a:r>
              <a:rPr lang="en-AU" sz="2800" i="1" dirty="0" err="1">
                <a:solidFill>
                  <a:srgbClr val="C00000"/>
                </a:solidFill>
                <a:latin typeface="Comic Sans MS" pitchFamily="66" charset="0"/>
              </a:rPr>
              <a:t>mnths</a:t>
            </a:r>
            <a:r>
              <a:rPr lang="en-AU" sz="2800" i="1" dirty="0">
                <a:solidFill>
                  <a:srgbClr val="C00000"/>
                </a:solidFill>
                <a:latin typeface="Comic Sans MS" pitchFamily="66" charset="0"/>
              </a:rPr>
              <a:t> of less frequent outpatient care.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Drugs for treating chronic </a:t>
            </a:r>
            <a:r>
              <a:rPr lang="en-US" dirty="0" err="1"/>
              <a:t>alcohlism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AU" b="1" i="1" dirty="0">
                <a:solidFill>
                  <a:schemeClr val="bg2">
                    <a:lumMod val="25000"/>
                  </a:schemeClr>
                </a:solidFill>
              </a:rPr>
              <a:t>alcohol sensitizing agent- </a:t>
            </a:r>
            <a:r>
              <a:rPr lang="en-IN" b="1" dirty="0" err="1"/>
              <a:t>Disulfiram</a:t>
            </a:r>
            <a:r>
              <a:rPr lang="en-IN" dirty="0"/>
              <a:t>: interferes with the metabolism of alcohol resulting in unpleasant effects when alcohol is consumed.</a:t>
            </a:r>
          </a:p>
          <a:p>
            <a:endParaRPr lang="en-US" dirty="0"/>
          </a:p>
          <a:p>
            <a:r>
              <a:rPr lang="en-IN" dirty="0"/>
              <a:t>most common side effects (in the absence of alcohol) are drowsiness, headache, and a metallic or garlic taste in the mouth, though more severe side effects may </a:t>
            </a:r>
            <a:r>
              <a:rPr lang="en-IN"/>
              <a:t>occur.(1)</a:t>
            </a:r>
            <a:endParaRPr lang="en-IN" dirty="0"/>
          </a:p>
          <a:p>
            <a:r>
              <a:rPr lang="en-US" dirty="0"/>
              <a:t>Low dose= low side effects(2)</a:t>
            </a:r>
            <a:endParaRPr lang="en-IN" dirty="0"/>
          </a:p>
          <a:p>
            <a:endParaRPr lang="en-IN" dirty="0"/>
          </a:p>
          <a:p>
            <a:endParaRPr lang="en-US" dirty="0"/>
          </a:p>
          <a:p>
            <a:pPr>
              <a:buNone/>
            </a:pPr>
            <a:endParaRPr lang="en-US" sz="1200" dirty="0"/>
          </a:p>
          <a:p>
            <a:pPr>
              <a:buNone/>
            </a:pPr>
            <a:r>
              <a:rPr lang="en-IN" sz="1200" dirty="0"/>
              <a:t>(1)"</a:t>
            </a:r>
            <a:r>
              <a:rPr lang="en-IN" sz="1200" dirty="0" err="1"/>
              <a:t>Disulfiram</a:t>
            </a:r>
            <a:r>
              <a:rPr lang="en-IN" sz="1200" dirty="0"/>
              <a:t> Side Effects". Drugs.com. Retrieved 6 November 2010</a:t>
            </a:r>
          </a:p>
          <a:p>
            <a:pPr fontAlgn="base">
              <a:buNone/>
            </a:pPr>
            <a:r>
              <a:rPr lang="en-IN" sz="1200" dirty="0">
                <a:solidFill>
                  <a:schemeClr val="dk1"/>
                </a:solidFill>
              </a:rPr>
              <a:t>(2)</a:t>
            </a:r>
            <a:r>
              <a:rPr lang="en-IN" sz="1200" dirty="0" err="1">
                <a:solidFill>
                  <a:schemeClr val="dk1"/>
                </a:solidFill>
              </a:rPr>
              <a:t>Princy</a:t>
            </a:r>
            <a:r>
              <a:rPr lang="en-IN" sz="1200" dirty="0">
                <a:solidFill>
                  <a:schemeClr val="dk1"/>
                </a:solidFill>
              </a:rPr>
              <a:t> Louis </a:t>
            </a:r>
            <a:r>
              <a:rPr lang="en-IN" sz="1200" dirty="0" err="1">
                <a:solidFill>
                  <a:schemeClr val="dk1"/>
                </a:solidFill>
              </a:rPr>
              <a:t>Palatty</a:t>
            </a:r>
            <a:r>
              <a:rPr lang="en-IN" sz="1200" dirty="0">
                <a:solidFill>
                  <a:schemeClr val="dk1"/>
                </a:solidFill>
              </a:rPr>
              <a:t> et al, Status of </a:t>
            </a:r>
            <a:r>
              <a:rPr lang="en-IN" sz="1200" dirty="0" err="1">
                <a:solidFill>
                  <a:schemeClr val="dk1"/>
                </a:solidFill>
              </a:rPr>
              <a:t>disulfiram,Indian</a:t>
            </a:r>
            <a:r>
              <a:rPr lang="en-IN" sz="1200" dirty="0">
                <a:solidFill>
                  <a:schemeClr val="dk1"/>
                </a:solidFill>
              </a:rPr>
              <a:t> Journal Of Psychiatry, Year :2011,  Volume : 53,   Issue : 1, Page : 25-29</a:t>
            </a:r>
            <a:endParaRPr lang="en-IN" sz="1200" dirty="0"/>
          </a:p>
          <a:p>
            <a:pPr>
              <a:buNone/>
            </a:pPr>
            <a:endParaRPr lang="en-IN" sz="1200" dirty="0"/>
          </a:p>
          <a:p>
            <a:pPr>
              <a:buNone/>
            </a:pPr>
            <a:endParaRPr lang="en-IN" sz="12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347075" cy="1216025"/>
          </a:xfrm>
        </p:spPr>
        <p:txBody>
          <a:bodyPr>
            <a:normAutofit fontScale="90000"/>
          </a:bodyPr>
          <a:lstStyle/>
          <a:p>
            <a:br>
              <a:rPr lang="en-US">
                <a:ea typeface="ＭＳ Ｐゴシック" pitchFamily="34" charset="-128"/>
              </a:rPr>
            </a:br>
            <a:br>
              <a:rPr lang="en-IN">
                <a:ea typeface="ＭＳ Ｐゴシック" pitchFamily="34" charset="-128"/>
              </a:rPr>
            </a:br>
            <a:endParaRPr lang="en-IN">
              <a:ea typeface="ＭＳ Ｐゴシック" pitchFamily="34" charset="-12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24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Author/year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Study design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Level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Results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Outcome</a:t>
                      </a:r>
                    </a:p>
                    <a:p>
                      <a:endParaRPr lang="en-US" dirty="0"/>
                    </a:p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4000">
                <a:tc>
                  <a:txBody>
                    <a:bodyPr/>
                    <a:lstStyle/>
                    <a:p>
                      <a:pPr fontAlgn="base"/>
                      <a:r>
                        <a:rPr kumimoji="0" lang="en-IN" sz="1800" b="0" i="0" u="none" strike="noStrike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Princy</a:t>
                      </a:r>
                      <a:r>
                        <a:rPr kumimoji="0" lang="en-IN" sz="1800" b="0" i="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Louis </a:t>
                      </a:r>
                      <a:r>
                        <a:rPr kumimoji="0" lang="en-IN" sz="1800" b="0" i="0" u="none" strike="noStrike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Palatty</a:t>
                      </a:r>
                      <a:r>
                        <a:rPr kumimoji="0" lang="en-IN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et al,</a:t>
                      </a:r>
                      <a:br>
                        <a:rPr kumimoji="0" lang="en-IN" sz="18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en-IN" sz="18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Status of </a:t>
                      </a:r>
                      <a:r>
                        <a:rPr kumimoji="0" lang="en-IN" sz="1800" b="0" i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disulfiram,Indian</a:t>
                      </a:r>
                      <a:r>
                        <a:rPr kumimoji="0" lang="en-IN" sz="1800" b="0" i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Journal Of Psychiatry,</a:t>
                      </a:r>
                      <a:r>
                        <a:rPr kumimoji="0" lang="en-IN" sz="18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fontAlgn="base"/>
                      <a:r>
                        <a:rPr kumimoji="0" lang="en-IN" sz="18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Year :2011,  </a:t>
                      </a:r>
                    </a:p>
                    <a:p>
                      <a:pPr fontAlgn="base"/>
                      <a:r>
                        <a:rPr kumimoji="0" lang="en-IN" sz="18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Volume : 53,  </a:t>
                      </a:r>
                    </a:p>
                    <a:p>
                      <a:pPr fontAlgn="base"/>
                      <a:r>
                        <a:rPr kumimoji="0" lang="en-IN" sz="18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Issue : 1, Page : 25-29</a:t>
                      </a:r>
                      <a:endParaRPr lang="en-IN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Randomised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Control study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II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en-IN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125 mg </a:t>
                      </a:r>
                      <a:r>
                        <a:rPr kumimoji="0" lang="en-IN" b="0" i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disulfiram</a:t>
                      </a:r>
                      <a:r>
                        <a:rPr kumimoji="0" lang="en-IN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(DSM) given OD for 2 months. 76.5% patients had taken full course of treatment, 45% didn't complain of any ADR. Of ADR reported 27.4% had drowsiness, 21.4% tiredness, 7.8% skin manifestation.</a:t>
                      </a:r>
                      <a:br>
                        <a:rPr kumimoji="0" lang="en-IN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b="1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Conclusion:</a:t>
                      </a:r>
                      <a:r>
                        <a:rPr kumimoji="0" lang="en-IN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Low-dose DSM had decreased adverse effects with 76.5% patients taking the full course of treatment. DSM alters liver functions as there were significant changes in the lab parameters of SGPT(</a:t>
                      </a:r>
                      <a:r>
                        <a:rPr kumimoji="0" lang="en-IN" b="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kumimoji="0" lang="en-IN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=0.007), SGOT(</a:t>
                      </a:r>
                      <a:r>
                        <a:rPr kumimoji="0" lang="en-IN" b="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kumimoji="0" lang="en-IN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=0.001), GGT(</a:t>
                      </a:r>
                      <a:r>
                        <a:rPr kumimoji="0" lang="en-IN" b="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kumimoji="0" lang="en-IN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=&lt;0.001) between first and third samples.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AU" sz="7200" b="1" dirty="0">
                <a:solidFill>
                  <a:srgbClr val="FFC000"/>
                </a:solidFill>
                <a:latin typeface="Algerian" pitchFamily="82" charset="0"/>
              </a:rPr>
              <a:t>counselling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AU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 first several </a:t>
            </a:r>
            <a:r>
              <a:rPr lang="en-AU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mnths</a:t>
            </a:r>
            <a:r>
              <a:rPr lang="en-AU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focus on daily life issues for maintaining high level of motivation for abstinence and to enhance their functioning.</a:t>
            </a:r>
          </a:p>
          <a:p>
            <a:r>
              <a:rPr lang="en-AU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3 times a wk for 2 </a:t>
            </a:r>
            <a:r>
              <a:rPr lang="en-AU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mnths</a:t>
            </a:r>
            <a:r>
              <a:rPr lang="en-AU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then wkly for 3 to6 </a:t>
            </a:r>
            <a:r>
              <a:rPr lang="en-AU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mnths</a:t>
            </a:r>
            <a:r>
              <a:rPr lang="en-AU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r>
              <a:rPr lang="en-AU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It deals with how to build a life </a:t>
            </a:r>
            <a:r>
              <a:rPr lang="en-AU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alc</a:t>
            </a:r>
            <a:r>
              <a:rPr lang="en-AU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free.</a:t>
            </a:r>
          </a:p>
          <a:p>
            <a:r>
              <a:rPr lang="en-AU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Need for sober peer </a:t>
            </a:r>
            <a:r>
              <a:rPr lang="en-AU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grps</a:t>
            </a:r>
            <a:r>
              <a:rPr lang="en-AU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r>
              <a:rPr lang="en-AU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Relapse prevention .</a:t>
            </a:r>
          </a:p>
          <a:p>
            <a:r>
              <a:rPr lang="en-AU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Counselling of family member </a:t>
            </a:r>
            <a:r>
              <a:rPr lang="en-AU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abt</a:t>
            </a:r>
            <a:r>
              <a:rPr lang="en-AU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process lasting for 6 to 12 </a:t>
            </a:r>
            <a:r>
              <a:rPr lang="en-AU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mnths</a:t>
            </a:r>
            <a:r>
              <a:rPr lang="en-AU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>
              <a:buNone/>
            </a:pPr>
            <a:endParaRPr lang="en-AU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None/>
            </a:pPr>
            <a:endParaRPr lang="en-AU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None/>
            </a:pPr>
            <a:endParaRPr lang="en-AU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None/>
            </a:pPr>
            <a:endParaRPr lang="en-AU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None/>
            </a:pPr>
            <a:endParaRPr lang="en-AU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None/>
            </a:pPr>
            <a:endParaRPr lang="en-AU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None/>
            </a:pPr>
            <a:r>
              <a:rPr lang="en-IN" sz="1700" b="1" dirty="0"/>
              <a:t>Fleming, M.F.;</a:t>
            </a:r>
            <a:r>
              <a:rPr lang="en-IN" sz="1700" dirty="0"/>
              <a:t> Barry, K.L.; </a:t>
            </a:r>
            <a:r>
              <a:rPr lang="en-IN" sz="1700" dirty="0" err="1"/>
              <a:t>Manwell</a:t>
            </a:r>
            <a:r>
              <a:rPr lang="en-IN" sz="1700" dirty="0"/>
              <a:t>, L.B.; Johnson, K.; and London, R. Brief physician advice for problem alcohol drinkers: A randomized controlled trial in community-based primary care </a:t>
            </a:r>
            <a:r>
              <a:rPr lang="en-IN" sz="1700" dirty="0" err="1"/>
              <a:t>practices.</a:t>
            </a:r>
            <a:r>
              <a:rPr lang="en-IN" sz="1700" i="1" dirty="0" err="1"/>
              <a:t>JAMA</a:t>
            </a:r>
            <a:r>
              <a:rPr lang="en-IN" sz="1700" dirty="0"/>
              <a:t> 277(13):1039-1045, 1997. </a:t>
            </a:r>
            <a:endParaRPr lang="en-IN" sz="1700" b="1" dirty="0"/>
          </a:p>
          <a:p>
            <a:pPr>
              <a:buNone/>
            </a:pPr>
            <a:r>
              <a:rPr lang="en-IN" sz="1700" b="1" dirty="0"/>
              <a:t> Israel, Y.; </a:t>
            </a:r>
            <a:r>
              <a:rPr lang="en-IN" sz="1700" dirty="0"/>
              <a:t>Hollander, O.; Sanchez-Craig, M.; et al. Screening for problem drinking and </a:t>
            </a:r>
            <a:r>
              <a:rPr lang="en-IN" sz="1700" dirty="0" err="1"/>
              <a:t>counseling</a:t>
            </a:r>
            <a:r>
              <a:rPr lang="en-IN" sz="1700" dirty="0"/>
              <a:t> by the primary care physician-nurse team. </a:t>
            </a:r>
            <a:r>
              <a:rPr lang="en-IN" sz="1700" i="1" dirty="0"/>
              <a:t>Alcohol </a:t>
            </a:r>
            <a:r>
              <a:rPr lang="en-IN" sz="1700" i="1" dirty="0" err="1"/>
              <a:t>Clin</a:t>
            </a:r>
            <a:r>
              <a:rPr lang="en-IN" sz="1700" i="1" dirty="0"/>
              <a:t> Exp Res</a:t>
            </a:r>
            <a:r>
              <a:rPr lang="en-IN" sz="1700" dirty="0"/>
              <a:t> 20(8):1443-1450, 1996</a:t>
            </a:r>
            <a:r>
              <a:rPr lang="en-IN" b="1" dirty="0"/>
              <a:t> </a:t>
            </a:r>
            <a:r>
              <a:rPr lang="en-IN" sz="2100" dirty="0"/>
              <a:t>.</a:t>
            </a:r>
            <a:endParaRPr lang="en-AU" sz="2100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US" dirty="0"/>
              <a:t>1]A chronic alcoholic blames the family environment as cause of his alcoholism this is phenomenon of:</a:t>
            </a:r>
          </a:p>
          <a:p>
            <a:pPr lvl="0">
              <a:buNone/>
            </a:pPr>
            <a:r>
              <a:rPr lang="en-US" dirty="0"/>
              <a:t>A)Projection</a:t>
            </a:r>
          </a:p>
          <a:p>
            <a:pPr lvl="0">
              <a:buNone/>
            </a:pPr>
            <a:r>
              <a:rPr lang="en-US" dirty="0"/>
              <a:t>B)Denial</a:t>
            </a:r>
          </a:p>
          <a:p>
            <a:pPr lvl="0">
              <a:buNone/>
            </a:pPr>
            <a:r>
              <a:rPr lang="en-US" dirty="0"/>
              <a:t>C)Rationalization</a:t>
            </a:r>
          </a:p>
          <a:p>
            <a:pPr lvl="0">
              <a:buNone/>
            </a:pPr>
            <a:r>
              <a:rPr lang="en-US" dirty="0"/>
              <a:t>D)sublimation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US" dirty="0"/>
              <a:t>2]All are the side effects of </a:t>
            </a:r>
            <a:r>
              <a:rPr lang="en-US" dirty="0" err="1"/>
              <a:t>dilulfiram</a:t>
            </a:r>
            <a:r>
              <a:rPr lang="en-US" dirty="0"/>
              <a:t> except-</a:t>
            </a:r>
          </a:p>
          <a:p>
            <a:pPr lvl="0">
              <a:buNone/>
            </a:pPr>
            <a:r>
              <a:rPr lang="en-US" dirty="0"/>
              <a:t>A)</a:t>
            </a:r>
            <a:r>
              <a:rPr lang="en-US" dirty="0" err="1"/>
              <a:t>Breath,odour,metallic</a:t>
            </a:r>
            <a:r>
              <a:rPr lang="en-US" dirty="0"/>
              <a:t> taste</a:t>
            </a:r>
          </a:p>
          <a:p>
            <a:pPr lvl="0">
              <a:buNone/>
            </a:pPr>
            <a:r>
              <a:rPr lang="en-US" dirty="0"/>
              <a:t>B)Increase in libido</a:t>
            </a:r>
          </a:p>
          <a:p>
            <a:pPr lvl="0">
              <a:buNone/>
            </a:pPr>
            <a:r>
              <a:rPr lang="en-US" dirty="0"/>
              <a:t>C)</a:t>
            </a:r>
            <a:r>
              <a:rPr lang="en-US" dirty="0" err="1"/>
              <a:t>Confusional</a:t>
            </a:r>
            <a:r>
              <a:rPr lang="en-US" dirty="0"/>
              <a:t> states</a:t>
            </a:r>
          </a:p>
          <a:p>
            <a:pPr lvl="0">
              <a:buNone/>
            </a:pPr>
            <a:r>
              <a:rPr lang="en-US" dirty="0"/>
              <a:t>D)Hypothyroidism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US" dirty="0"/>
              <a:t>3]</a:t>
            </a:r>
            <a:r>
              <a:rPr lang="en-US" dirty="0" err="1"/>
              <a:t>Tretment</a:t>
            </a:r>
            <a:r>
              <a:rPr lang="en-US" dirty="0"/>
              <a:t> is not required in withdrawal of:</a:t>
            </a:r>
          </a:p>
          <a:p>
            <a:pPr lvl="0">
              <a:buNone/>
            </a:pPr>
            <a:r>
              <a:rPr lang="en-US" dirty="0"/>
              <a:t>A)</a:t>
            </a:r>
            <a:r>
              <a:rPr lang="en-US" dirty="0" err="1"/>
              <a:t>Cannabins</a:t>
            </a:r>
            <a:endParaRPr lang="en-US" dirty="0"/>
          </a:p>
          <a:p>
            <a:pPr lvl="0">
              <a:buNone/>
            </a:pPr>
            <a:r>
              <a:rPr lang="en-US" dirty="0"/>
              <a:t>B)Alcohol</a:t>
            </a:r>
          </a:p>
          <a:p>
            <a:pPr lvl="0">
              <a:buNone/>
            </a:pPr>
            <a:r>
              <a:rPr lang="en-US" dirty="0"/>
              <a:t>C)Amphetamine</a:t>
            </a:r>
          </a:p>
          <a:p>
            <a:pPr lvl="0">
              <a:buNone/>
            </a:pPr>
            <a:r>
              <a:rPr lang="en-US" dirty="0"/>
              <a:t>D)LSD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66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lgerian" pitchFamily="82" charset="0"/>
              </a:rPr>
              <a:t>DEPENDeNCE</a:t>
            </a:r>
            <a:endParaRPr lang="en-AU" sz="6600" dirty="0">
              <a:solidFill>
                <a:schemeClr val="accent6">
                  <a:lumMod val="50000"/>
                </a:schemeClr>
              </a:solidFill>
              <a:latin typeface="Algerian" pitchFamily="82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571500">
              <a:buNone/>
            </a:pPr>
            <a:r>
              <a:rPr lang="en-AU" sz="28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AU" sz="2800" i="1" dirty="0">
                <a:solidFill>
                  <a:schemeClr val="bg2">
                    <a:lumMod val="25000"/>
                  </a:schemeClr>
                </a:solidFill>
              </a:rPr>
              <a:t>MAY BE PHYSICAL, PSYCHOLOGICAL OR BOTH</a:t>
            </a:r>
          </a:p>
          <a:p>
            <a:pPr marL="571500" indent="-571500">
              <a:buFont typeface="+mj-lt"/>
              <a:buAutoNum type="romanUcPeriod"/>
            </a:pPr>
            <a:r>
              <a:rPr lang="en-AU" sz="2800" i="1" dirty="0">
                <a:solidFill>
                  <a:srgbClr val="C00000"/>
                </a:solidFill>
              </a:rPr>
              <a:t>Psychological  dependence</a:t>
            </a:r>
            <a:r>
              <a:rPr lang="en-AU" sz="28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- </a:t>
            </a:r>
            <a:r>
              <a:rPr lang="en-AU" sz="28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itchFamily="66" charset="0"/>
              </a:rPr>
              <a:t>psychological dependence referred to as habituation, is characterised by continuous or intermittent craving for the substance in order to avoid a </a:t>
            </a:r>
            <a:r>
              <a:rPr lang="en-AU" sz="2800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omic Sans MS" pitchFamily="66" charset="0"/>
              </a:rPr>
              <a:t>dysphoric</a:t>
            </a:r>
            <a:r>
              <a:rPr lang="en-AU" sz="28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itchFamily="66" charset="0"/>
              </a:rPr>
              <a:t> state .</a:t>
            </a:r>
          </a:p>
          <a:p>
            <a:pPr marL="571500" indent="-571500">
              <a:buFont typeface="+mj-lt"/>
              <a:buAutoNum type="romanUcPeriod"/>
            </a:pPr>
            <a:r>
              <a:rPr lang="en-AU" sz="2800" i="1" dirty="0">
                <a:solidFill>
                  <a:srgbClr val="C00000"/>
                </a:solidFill>
                <a:latin typeface="+mj-lt"/>
                <a:cs typeface="Andalus" pitchFamily="2" charset="-78"/>
              </a:rPr>
              <a:t>Physical dependence</a:t>
            </a:r>
            <a:r>
              <a:rPr lang="en-AU" sz="28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ndalus" pitchFamily="2" charset="-78"/>
              </a:rPr>
              <a:t>- </a:t>
            </a:r>
            <a:r>
              <a:rPr lang="en-AU" sz="28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itchFamily="66" charset="0"/>
                <a:cs typeface="Andalus" pitchFamily="2" charset="-78"/>
              </a:rPr>
              <a:t>it is characterised by a need to take the substance to prevent the occurrence of a withdrawal.</a:t>
            </a:r>
            <a:r>
              <a:rPr lang="en-AU" sz="28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en-AU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US" dirty="0"/>
              <a:t>4]Most common substance of abuse in </a:t>
            </a:r>
            <a:r>
              <a:rPr lang="en-US" dirty="0" err="1"/>
              <a:t>india</a:t>
            </a:r>
            <a:r>
              <a:rPr lang="en-US" dirty="0"/>
              <a:t>:</a:t>
            </a:r>
          </a:p>
          <a:p>
            <a:pPr lvl="0">
              <a:buNone/>
            </a:pPr>
            <a:r>
              <a:rPr lang="en-US" dirty="0"/>
              <a:t>A)Cannabin</a:t>
            </a:r>
          </a:p>
          <a:p>
            <a:pPr lvl="0">
              <a:buNone/>
            </a:pPr>
            <a:r>
              <a:rPr lang="en-US" dirty="0"/>
              <a:t>B)Tobacco</a:t>
            </a:r>
          </a:p>
          <a:p>
            <a:pPr lvl="0">
              <a:buNone/>
            </a:pPr>
            <a:r>
              <a:rPr lang="en-US" dirty="0"/>
              <a:t>C)Alcohol</a:t>
            </a:r>
          </a:p>
          <a:p>
            <a:pPr lvl="0">
              <a:buNone/>
            </a:pPr>
            <a:r>
              <a:rPr lang="en-US" dirty="0"/>
              <a:t>D)Opium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US" dirty="0"/>
              <a:t>5]Yawning is the common feature of </a:t>
            </a:r>
          </a:p>
          <a:p>
            <a:pPr lvl="0">
              <a:buNone/>
            </a:pPr>
            <a:r>
              <a:rPr lang="en-US" dirty="0"/>
              <a:t>A)Alcohol withdrawal</a:t>
            </a:r>
          </a:p>
          <a:p>
            <a:pPr lvl="0">
              <a:buNone/>
            </a:pPr>
            <a:r>
              <a:rPr lang="en-US" dirty="0"/>
              <a:t>B)Cocaine withdrawal</a:t>
            </a:r>
          </a:p>
          <a:p>
            <a:pPr lvl="0">
              <a:buNone/>
            </a:pPr>
            <a:r>
              <a:rPr lang="en-US" dirty="0"/>
              <a:t>C)Cannabis withdrawal</a:t>
            </a:r>
          </a:p>
          <a:p>
            <a:pPr lvl="0">
              <a:buNone/>
            </a:pPr>
            <a:r>
              <a:rPr lang="en-US" dirty="0"/>
              <a:t>D)</a:t>
            </a:r>
            <a:r>
              <a:rPr lang="en-US" dirty="0" err="1"/>
              <a:t>Opioid</a:t>
            </a:r>
            <a:r>
              <a:rPr lang="en-US" dirty="0"/>
              <a:t>  withdrawal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Answer key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1]  - C  </a:t>
            </a:r>
          </a:p>
          <a:p>
            <a:r>
              <a:rPr lang="en-US" dirty="0"/>
              <a:t>2] - B</a:t>
            </a:r>
          </a:p>
          <a:p>
            <a:r>
              <a:rPr lang="en-US" dirty="0"/>
              <a:t>3] - A</a:t>
            </a:r>
          </a:p>
          <a:p>
            <a:r>
              <a:rPr lang="en-US" dirty="0"/>
              <a:t>4] - B</a:t>
            </a:r>
          </a:p>
          <a:p>
            <a:r>
              <a:rPr lang="en-US" dirty="0"/>
              <a:t>5] </a:t>
            </a:r>
            <a:r>
              <a:rPr lang="en-US"/>
              <a:t>- D</a:t>
            </a: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6600" dirty="0"/>
              <a:t>Thank you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000108"/>
            <a:ext cx="7758138" cy="5572164"/>
          </a:xfrm>
        </p:spPr>
        <p:txBody>
          <a:bodyPr>
            <a:normAutofit fontScale="90000"/>
          </a:bodyPr>
          <a:lstStyle/>
          <a:p>
            <a:br>
              <a:rPr lang="en-US" sz="6000" dirty="0"/>
            </a:br>
            <a:r>
              <a:rPr lang="en-US" sz="6000" dirty="0"/>
              <a:t>alcohol contributes to 22,000 deaths and 2 million nonfatal injuries each year</a:t>
            </a:r>
            <a:br>
              <a:rPr lang="en-US" sz="6000" dirty="0"/>
            </a:br>
            <a:br>
              <a:rPr lang="en-US" sz="6000" dirty="0"/>
            </a:br>
            <a:br>
              <a:rPr lang="en-US" sz="6000" dirty="0"/>
            </a:br>
            <a:r>
              <a:rPr lang="en-US" sz="1200" b="1" dirty="0">
                <a:solidFill>
                  <a:schemeClr val="tx1"/>
                </a:solidFill>
              </a:rPr>
              <a:t>Kaplan and </a:t>
            </a:r>
            <a:r>
              <a:rPr lang="en-US" sz="1200" b="1" dirty="0" err="1">
                <a:solidFill>
                  <a:schemeClr val="tx1"/>
                </a:solidFill>
              </a:rPr>
              <a:t>Sadock</a:t>
            </a:r>
            <a:r>
              <a:rPr lang="en-US" sz="1200" dirty="0">
                <a:solidFill>
                  <a:schemeClr val="tx1"/>
                </a:solidFill>
              </a:rPr>
              <a:t> .Comprehensive Text Book of Psychiatry, Ninth Edition; 2009:1270-1286.</a:t>
            </a:r>
            <a:endParaRPr lang="en-AU" sz="1200" dirty="0">
              <a:solidFill>
                <a:schemeClr val="tx1"/>
              </a:solidFill>
              <a:latin typeface="Baskerville Old Fac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-0.33302  E" pathEditMode="relative" ptsTypes="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Epidemiology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India; around 1% of the population can be classified as being Alcohol dependent.</a:t>
            </a:r>
            <a:r>
              <a:rPr lang="en-US" b="1" dirty="0"/>
              <a:t> </a:t>
            </a:r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pPr>
              <a:buNone/>
            </a:pPr>
            <a:r>
              <a:rPr lang="en-US" sz="1200" b="1" dirty="0"/>
              <a:t>Arora M. Alcohol in India</a:t>
            </a:r>
            <a:r>
              <a:rPr lang="en-US" sz="1200" dirty="0"/>
              <a:t>. The Globe Special Issue 4, Global Alcohol Policy Alliance, 2001–2002.</a:t>
            </a:r>
            <a:endParaRPr lang="en-IN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5400" dirty="0">
                <a:solidFill>
                  <a:srgbClr val="FF0066"/>
                </a:solidFill>
                <a:latin typeface="Baveuse" pitchFamily="2" charset="0"/>
              </a:rPr>
              <a:t>DSM-IV-TR CRITERIA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AU" i="1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itchFamily="66" charset="0"/>
              </a:rPr>
              <a:t>&gt;/= 3 </a:t>
            </a:r>
            <a:r>
              <a:rPr lang="en-AU" sz="28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itchFamily="66" charset="0"/>
              </a:rPr>
              <a:t>of the following occurring at any time in the same 12 month period.</a:t>
            </a:r>
          </a:p>
          <a:p>
            <a:pPr marL="571500" indent="-571500">
              <a:buFont typeface="+mj-lt"/>
              <a:buAutoNum type="romanLcPeriod"/>
            </a:pPr>
            <a:r>
              <a:rPr lang="en-AU" sz="2800" i="1" dirty="0">
                <a:solidFill>
                  <a:srgbClr val="C00000"/>
                </a:solidFill>
                <a:latin typeface="Comic Sans MS" pitchFamily="66" charset="0"/>
              </a:rPr>
              <a:t>TOLERANCE-</a:t>
            </a:r>
            <a:r>
              <a:rPr lang="en-AU" sz="28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 defined by either of the following :</a:t>
            </a:r>
          </a:p>
          <a:p>
            <a:pPr marL="571500" indent="-571500">
              <a:buFont typeface="Wingdings" pitchFamily="2" charset="2"/>
              <a:buChar char="§"/>
            </a:pPr>
            <a:r>
              <a:rPr lang="en-AU" sz="28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A need for markedly increased amount of the substance to achieve intoxication or desired effect.</a:t>
            </a:r>
          </a:p>
          <a:p>
            <a:pPr marL="571500" indent="-571500">
              <a:buFont typeface="Wingdings" pitchFamily="2" charset="2"/>
              <a:buChar char="§"/>
            </a:pPr>
            <a:r>
              <a:rPr lang="en-AU" sz="28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Markedly diminished effect with continued use of the same amount of the sub.</a:t>
            </a:r>
          </a:p>
          <a:p>
            <a:pPr marL="571500" indent="-571500">
              <a:buAutoNum type="romanLcPeriod" startAt="2"/>
            </a:pPr>
            <a:r>
              <a:rPr lang="en-AU" sz="2800" i="1" dirty="0">
                <a:solidFill>
                  <a:srgbClr val="C00000"/>
                </a:solidFill>
                <a:latin typeface="Comic Sans MS" pitchFamily="66" charset="0"/>
              </a:rPr>
              <a:t>WITHDRAWAL- </a:t>
            </a:r>
            <a:r>
              <a:rPr lang="en-AU" sz="28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itchFamily="66" charset="0"/>
              </a:rPr>
              <a:t>manifested by:</a:t>
            </a:r>
          </a:p>
          <a:p>
            <a:pPr marL="571500" indent="-571500">
              <a:buFont typeface="Wingdings" pitchFamily="2" charset="2"/>
              <a:buChar char="§"/>
            </a:pPr>
            <a:r>
              <a:rPr lang="en-AU" sz="28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itchFamily="66" charset="0"/>
              </a:rPr>
              <a:t>The characteristic withdrawal  symptoms for the substance.</a:t>
            </a:r>
          </a:p>
          <a:p>
            <a:pPr marL="571500" indent="-571500">
              <a:buFont typeface="Wingdings" pitchFamily="2" charset="2"/>
              <a:buChar char="§"/>
            </a:pPr>
            <a:r>
              <a:rPr lang="en-AU" sz="28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itchFamily="66" charset="0"/>
              </a:rPr>
              <a:t>The same substance is taken to relieve withdrawal symptoms.</a:t>
            </a:r>
            <a:r>
              <a:rPr lang="en-AU" sz="28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        </a:t>
            </a:r>
            <a:endParaRPr lang="en-AU" i="1" dirty="0">
              <a:solidFill>
                <a:schemeClr val="accent2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5720" y="6143644"/>
            <a:ext cx="84296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/>
              <a:t>Kaplan and </a:t>
            </a:r>
            <a:r>
              <a:rPr lang="en-US" sz="1200" b="1" dirty="0" err="1"/>
              <a:t>Sadock</a:t>
            </a:r>
            <a:r>
              <a:rPr lang="en-US" sz="1200" dirty="0"/>
              <a:t> .Comprehensive Text Book of Psychiatry, Ninth Edition; 2009:1270-1286</a:t>
            </a:r>
            <a:r>
              <a:rPr lang="en-US" dirty="0"/>
              <a:t>.</a:t>
            </a:r>
            <a:r>
              <a:rPr lang="en-US" b="1" dirty="0"/>
              <a:t>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02  E" pathEditMode="relative" ptsTypes="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42910" y="357166"/>
            <a:ext cx="800105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None/>
            </a:pPr>
            <a:r>
              <a:rPr lang="en-AU" sz="36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iii. Substance is often taken in larger amt over a longer period than was intended.</a:t>
            </a:r>
          </a:p>
          <a:p>
            <a:pPr marL="571500" indent="-571500">
              <a:buNone/>
            </a:pPr>
            <a:r>
              <a:rPr lang="en-AU" sz="36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iv. There is a persistent desire or unsuccessful  effort to cut down substance use.</a:t>
            </a:r>
          </a:p>
          <a:p>
            <a:pPr marL="571500" indent="-571500">
              <a:buNone/>
            </a:pPr>
            <a:r>
              <a:rPr lang="en-AU" sz="36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v.  A great deal of time is spent in activities  necessary to obtain the substance.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85786" y="500042"/>
            <a:ext cx="771530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AutoNum type="romanLcPeriod" startAt="6"/>
            </a:pPr>
            <a:r>
              <a:rPr lang="en-AU" sz="3200" i="1" dirty="0">
                <a:latin typeface="Comic Sans MS" pitchFamily="66" charset="0"/>
              </a:rPr>
              <a:t>Imp social, occupational </a:t>
            </a:r>
          </a:p>
          <a:p>
            <a:pPr marL="571500" indent="-571500"/>
            <a:r>
              <a:rPr lang="en-AU" sz="3200" i="1" dirty="0">
                <a:latin typeface="Comic Sans MS" pitchFamily="66" charset="0"/>
              </a:rPr>
              <a:t>     or recreational activities are given up or reduced because of substance use</a:t>
            </a:r>
          </a:p>
          <a:p>
            <a:pPr>
              <a:buNone/>
            </a:pPr>
            <a:r>
              <a:rPr lang="en-AU" sz="3200" i="1" dirty="0">
                <a:latin typeface="Comic Sans MS" pitchFamily="66" charset="0"/>
              </a:rPr>
              <a:t>vii. The substance use is </a:t>
            </a:r>
          </a:p>
          <a:p>
            <a:pPr>
              <a:buNone/>
            </a:pPr>
            <a:r>
              <a:rPr lang="en-AU" sz="3200" i="1" dirty="0">
                <a:latin typeface="Comic Sans MS" pitchFamily="66" charset="0"/>
              </a:rPr>
              <a:t>     continued despite of knowledge </a:t>
            </a:r>
          </a:p>
          <a:p>
            <a:pPr>
              <a:buNone/>
            </a:pPr>
            <a:r>
              <a:rPr lang="en-AU" sz="3200" i="1" dirty="0">
                <a:latin typeface="Comic Sans MS" pitchFamily="66" charset="0"/>
              </a:rPr>
              <a:t>     of   having a persistent physical </a:t>
            </a:r>
          </a:p>
          <a:p>
            <a:pPr>
              <a:buNone/>
            </a:pPr>
            <a:r>
              <a:rPr lang="en-AU" sz="3200" i="1" dirty="0">
                <a:latin typeface="Comic Sans MS" pitchFamily="66" charset="0"/>
              </a:rPr>
              <a:t>    or psychological problem that </a:t>
            </a:r>
          </a:p>
          <a:p>
            <a:pPr>
              <a:buNone/>
            </a:pPr>
            <a:r>
              <a:rPr lang="en-AU" sz="3200" i="1" dirty="0">
                <a:latin typeface="Comic Sans MS" pitchFamily="66" charset="0"/>
              </a:rPr>
              <a:t>     is likely to have been caused by </a:t>
            </a:r>
          </a:p>
          <a:p>
            <a:pPr>
              <a:buNone/>
            </a:pPr>
            <a:r>
              <a:rPr lang="en-AU" sz="3200" i="1" dirty="0">
                <a:latin typeface="Comic Sans MS" pitchFamily="66" charset="0"/>
              </a:rPr>
              <a:t>    the substance.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5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0" dur="indefinite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1" dur="indefinite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2" dur="indefinite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6" dur="indefinite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7" dur="indefinite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8" dur="indefinite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5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0" dur="indefinite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21" dur="indefinite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22" dur="indefinite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5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4" dur="indefinite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25" dur="indefinite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26" dur="indefinite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5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8" dur="indefinite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29" dur="indefinite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30" dur="indefinite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5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2" dur="indefinite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3" dur="indefinite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34" dur="indefinite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5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6" dur="indefinite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7" dur="indefinite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38" dur="indefinite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AU" sz="48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Bauhaus 93" pitchFamily="82" charset="0"/>
              </a:rPr>
              <a:t>EFFECT OF ALCOHOL</a:t>
            </a:r>
            <a:endParaRPr lang="en-AU" sz="4800" dirty="0">
              <a:solidFill>
                <a:srgbClr val="003300"/>
              </a:solidFill>
              <a:latin typeface="Bauhaus 93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8838"/>
            <a:ext cx="8229600" cy="43891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AU" i="1" dirty="0">
                <a:solidFill>
                  <a:schemeClr val="bg2">
                    <a:lumMod val="25000"/>
                  </a:schemeClr>
                </a:solidFill>
              </a:rPr>
              <a:t>A single drink usually considered to contain </a:t>
            </a:r>
            <a:r>
              <a:rPr lang="en-AU" i="1" dirty="0" err="1">
                <a:solidFill>
                  <a:schemeClr val="bg2">
                    <a:lumMod val="25000"/>
                  </a:schemeClr>
                </a:solidFill>
              </a:rPr>
              <a:t>abt</a:t>
            </a:r>
            <a:r>
              <a:rPr lang="en-AU" i="1" dirty="0">
                <a:solidFill>
                  <a:schemeClr val="bg2">
                    <a:lumMod val="25000"/>
                  </a:schemeClr>
                </a:solidFill>
              </a:rPr>
              <a:t> 12 </a:t>
            </a:r>
            <a:r>
              <a:rPr lang="en-AU" i="1" dirty="0" err="1">
                <a:solidFill>
                  <a:schemeClr val="bg2">
                    <a:lumMod val="25000"/>
                  </a:schemeClr>
                </a:solidFill>
              </a:rPr>
              <a:t>gms</a:t>
            </a:r>
            <a:r>
              <a:rPr lang="en-AU" i="1" dirty="0">
                <a:solidFill>
                  <a:schemeClr val="bg2">
                    <a:lumMod val="25000"/>
                  </a:schemeClr>
                </a:solidFill>
              </a:rPr>
              <a:t> of ethanol.</a:t>
            </a:r>
          </a:p>
          <a:p>
            <a:pPr>
              <a:buNone/>
            </a:pPr>
            <a:r>
              <a:rPr lang="en-AU" i="1" dirty="0">
                <a:solidFill>
                  <a:srgbClr val="C00000"/>
                </a:solidFill>
              </a:rPr>
              <a:t>ABSORPTION: </a:t>
            </a:r>
            <a:r>
              <a:rPr lang="en-AU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10 %  - stomach</a:t>
            </a:r>
          </a:p>
          <a:p>
            <a:pPr>
              <a:buNone/>
            </a:pPr>
            <a:r>
              <a:rPr lang="en-AU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                          mostly in intestines</a:t>
            </a:r>
          </a:p>
          <a:p>
            <a:pPr>
              <a:buNone/>
            </a:pPr>
            <a:r>
              <a:rPr lang="en-AU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                         peak conc. within 30 to 90 min.</a:t>
            </a:r>
            <a:endParaRPr lang="en-AU" i="1" dirty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AU" i="1" dirty="0">
                <a:solidFill>
                  <a:srgbClr val="C00000"/>
                </a:solidFill>
              </a:rPr>
              <a:t>METABOLISM: </a:t>
            </a:r>
            <a:r>
              <a:rPr lang="en-AU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90% in liver by oxidation</a:t>
            </a:r>
          </a:p>
          <a:p>
            <a:pPr>
              <a:buNone/>
            </a:pPr>
            <a:r>
              <a:rPr lang="en-AU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                          10 % excreted by kidney</a:t>
            </a:r>
          </a:p>
          <a:p>
            <a:pPr>
              <a:buNone/>
            </a:pPr>
            <a:r>
              <a:rPr lang="en-AU" i="1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alcohol       acetaldehyde        acetic acid</a:t>
            </a:r>
          </a:p>
        </p:txBody>
      </p:sp>
      <p:sp>
        <p:nvSpPr>
          <p:cNvPr id="6" name="Right Arrow 5"/>
          <p:cNvSpPr/>
          <p:nvPr/>
        </p:nvSpPr>
        <p:spPr>
          <a:xfrm>
            <a:off x="1714480" y="5357826"/>
            <a:ext cx="571504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Right Arrow 6"/>
          <p:cNvSpPr/>
          <p:nvPr/>
        </p:nvSpPr>
        <p:spPr>
          <a:xfrm>
            <a:off x="4429124" y="5357826"/>
            <a:ext cx="714380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367</TotalTime>
  <Words>1751</Words>
  <Application>Microsoft Office PowerPoint</Application>
  <PresentationFormat>On-screen Show (4:3)</PresentationFormat>
  <Paragraphs>278</Paragraphs>
  <Slides>33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20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54" baseType="lpstr">
      <vt:lpstr>Agency FB</vt:lpstr>
      <vt:lpstr>Aharoni</vt:lpstr>
      <vt:lpstr>Algerian</vt:lpstr>
      <vt:lpstr>Andalus</vt:lpstr>
      <vt:lpstr>Arial</vt:lpstr>
      <vt:lpstr>Arnprior</vt:lpstr>
      <vt:lpstr>Baskerville Old Face</vt:lpstr>
      <vt:lpstr>Bauhaus 93</vt:lpstr>
      <vt:lpstr>Baveuse</vt:lpstr>
      <vt:lpstr>Biondi</vt:lpstr>
      <vt:lpstr>Blue Highway</vt:lpstr>
      <vt:lpstr>Blue Highway Linocut</vt:lpstr>
      <vt:lpstr>Burnstown Dam</vt:lpstr>
      <vt:lpstr>Calibri</vt:lpstr>
      <vt:lpstr>Castellar</vt:lpstr>
      <vt:lpstr>Comic Sans MS</vt:lpstr>
      <vt:lpstr>Constantia</vt:lpstr>
      <vt:lpstr>Courier New</vt:lpstr>
      <vt:lpstr>Wingdings</vt:lpstr>
      <vt:lpstr>Wingdings 2</vt:lpstr>
      <vt:lpstr>Flow</vt:lpstr>
      <vt:lpstr>ALCOHOL DEPENDENCE</vt:lpstr>
      <vt:lpstr>Alcohol abuse and dependency are commonly called ALCOHOLISM.</vt:lpstr>
      <vt:lpstr>DEPENDeNCE</vt:lpstr>
      <vt:lpstr> alcohol contributes to 22,000 deaths and 2 million nonfatal injuries each year   Kaplan and Sadock .Comprehensive Text Book of Psychiatry, Ninth Edition; 2009:1270-1286.</vt:lpstr>
      <vt:lpstr>Epidemiology</vt:lpstr>
      <vt:lpstr>DSM-IV-TR CRITERIA</vt:lpstr>
      <vt:lpstr>PowerPoint Presentation</vt:lpstr>
      <vt:lpstr>PowerPoint Presentation</vt:lpstr>
      <vt:lpstr>EFFECT OF ALCOHOL</vt:lpstr>
      <vt:lpstr>EFFECT ON alcohol dependence</vt:lpstr>
      <vt:lpstr>Alcohol withdrawal</vt:lpstr>
      <vt:lpstr>PowerPoint Presentation</vt:lpstr>
      <vt:lpstr>DRUG  THERAPY</vt:lpstr>
      <vt:lpstr>Screening tool for alcohol dependence</vt:lpstr>
      <vt:lpstr>Treatment of delirium</vt:lpstr>
      <vt:lpstr>complications</vt:lpstr>
      <vt:lpstr>PowerPoint Presentation</vt:lpstr>
      <vt:lpstr>PowerPoint Presentation</vt:lpstr>
      <vt:lpstr>PowerPoint Presentation</vt:lpstr>
      <vt:lpstr>PowerPoint Presentation</vt:lpstr>
      <vt:lpstr>Treatment &amp; rehabilitation</vt:lpstr>
      <vt:lpstr>PowerPoint Presentation</vt:lpstr>
      <vt:lpstr>PowerPoint Presentation</vt:lpstr>
      <vt:lpstr>Drugs for treating chronic alcohlism</vt:lpstr>
      <vt:lpstr>  </vt:lpstr>
      <vt:lpstr>counselling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Answer key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ALCOHOL DEPENDENCE</dc:title>
  <dc:creator>gupta</dc:creator>
  <cp:lastModifiedBy>918477051901</cp:lastModifiedBy>
  <cp:revision>61</cp:revision>
  <dcterms:created xsi:type="dcterms:W3CDTF">2009-03-31T05:53:36Z</dcterms:created>
  <dcterms:modified xsi:type="dcterms:W3CDTF">2020-08-14T09:49:16Z</dcterms:modified>
</cp:coreProperties>
</file>