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45"/>
  </p:notesMasterIdLst>
  <p:handoutMasterIdLst>
    <p:handoutMasterId r:id="rId46"/>
  </p:handoutMasterIdLst>
  <p:sldIdLst>
    <p:sldId id="303" r:id="rId2"/>
    <p:sldId id="332" r:id="rId3"/>
    <p:sldId id="257" r:id="rId4"/>
    <p:sldId id="314" r:id="rId5"/>
    <p:sldId id="313" r:id="rId6"/>
    <p:sldId id="258" r:id="rId7"/>
    <p:sldId id="259" r:id="rId8"/>
    <p:sldId id="260" r:id="rId9"/>
    <p:sldId id="323" r:id="rId10"/>
    <p:sldId id="324" r:id="rId11"/>
    <p:sldId id="319" r:id="rId12"/>
    <p:sldId id="320" r:id="rId13"/>
    <p:sldId id="321" r:id="rId14"/>
    <p:sldId id="322" r:id="rId15"/>
    <p:sldId id="326" r:id="rId16"/>
    <p:sldId id="262" r:id="rId17"/>
    <p:sldId id="310" r:id="rId18"/>
    <p:sldId id="334" r:id="rId19"/>
    <p:sldId id="329" r:id="rId20"/>
    <p:sldId id="333" r:id="rId21"/>
    <p:sldId id="267" r:id="rId22"/>
    <p:sldId id="336" r:id="rId23"/>
    <p:sldId id="309" r:id="rId24"/>
    <p:sldId id="269" r:id="rId25"/>
    <p:sldId id="268" r:id="rId26"/>
    <p:sldId id="342" r:id="rId27"/>
    <p:sldId id="343" r:id="rId28"/>
    <p:sldId id="271" r:id="rId29"/>
    <p:sldId id="274" r:id="rId30"/>
    <p:sldId id="306" r:id="rId31"/>
    <p:sldId id="275" r:id="rId32"/>
    <p:sldId id="345" r:id="rId33"/>
    <p:sldId id="277" r:id="rId34"/>
    <p:sldId id="284" r:id="rId35"/>
    <p:sldId id="278" r:id="rId36"/>
    <p:sldId id="287" r:id="rId37"/>
    <p:sldId id="346" r:id="rId38"/>
    <p:sldId id="347" r:id="rId39"/>
    <p:sldId id="348" r:id="rId40"/>
    <p:sldId id="349" r:id="rId41"/>
    <p:sldId id="350" r:id="rId42"/>
    <p:sldId id="351" r:id="rId43"/>
    <p:sldId id="344" r:id="rId44"/>
  </p:sldIdLst>
  <p:sldSz cx="9144000" cy="6858000" type="screen4x3"/>
  <p:notesSz cx="7008813" cy="92948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6600"/>
    <a:srgbClr val="4D4D4D"/>
    <a:srgbClr val="333333"/>
    <a:srgbClr val="5F5F5F"/>
    <a:srgbClr val="FFFF00"/>
    <a:srgbClr val="0000CC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6" autoAdjust="0"/>
    <p:restoredTop sz="94660" autoAdjust="0"/>
  </p:normalViewPr>
  <p:slideViewPr>
    <p:cSldViewPr>
      <p:cViewPr varScale="1">
        <p:scale>
          <a:sx n="77" d="100"/>
          <a:sy n="77" d="100"/>
        </p:scale>
        <p:origin x="1574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2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8088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8088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58BCF75-36DE-42CC-98F2-84885EE0DF5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440" rIns="93240" bIns="46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40" tIns="46440" rIns="93240" bIns="46440" anchor="b">
            <a:spAutoFit/>
          </a:bodyPr>
          <a:lstStyle/>
          <a:p>
            <a:pPr algn="r">
              <a:lnSpc>
                <a:spcPct val="95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28368C0-D2E2-4674-8B25-0AF43AD7DF5F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>
                  <a:srgbClr val="FFFFFF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13D0-F5BC-4478-8325-6660B9559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5A09D-0168-48F4-B014-0CF6FCFAA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6DB35-E70E-4FAF-953D-6DB2676E4E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B832A89-2472-4EA2-8DF7-BDEA75B61F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0AED1-D9E9-4EF3-8268-E4E855781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9CCF7-64E5-47BF-95A0-A09B621ED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E04AE-33F0-4B7D-9E44-DA48A4B001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0E56-53D3-47CD-826D-472D5E15A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BA6E-9E13-4823-83A9-203A57A31C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F2A8E-2479-4E13-93F0-2DA51C704A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26C15-03FC-4779-BAD9-82AAAF091F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3B27E-E6BE-41D1-880D-37B13A3CE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>
                <a:gamma/>
                <a:shade val="46275"/>
                <a:invGamma/>
              </a:srgbClr>
            </a:gs>
            <a:gs pos="50000">
              <a:srgbClr val="0000CC"/>
            </a:gs>
            <a:gs pos="100000">
              <a:srgbClr val="0000CC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30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F0A36DA-EA5C-4F68-AD31-A73B578CE9F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2209811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AE62A-F64E-452F-BAF8-49AFC45817E0}" type="slidenum">
              <a:rPr lang="en-US"/>
              <a:pPr/>
              <a:t>1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1362075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  </a:t>
            </a:r>
            <a:r>
              <a:rPr lang="en-GB" b="1" dirty="0"/>
              <a:t>Electroconvulsive</a:t>
            </a:r>
            <a:r>
              <a:rPr lang="en-GB" dirty="0"/>
              <a:t> </a:t>
            </a:r>
            <a:r>
              <a:rPr lang="en-GB" b="1" dirty="0"/>
              <a:t>Therapy</a:t>
            </a:r>
            <a:r>
              <a:rPr lang="en-GB" dirty="0"/>
              <a:t>                           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                    </a:t>
            </a:r>
          </a:p>
          <a:p>
            <a:pPr algn="r"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 algn="r"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By: Dr Lakhan </a:t>
            </a:r>
            <a:r>
              <a:rPr lang="en-GB" dirty="0" err="1"/>
              <a:t>Kataria</a:t>
            </a:r>
            <a:endParaRPr lang="en-GB" dirty="0"/>
          </a:p>
          <a:p>
            <a:pPr algn="r"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Department of Psychiatry</a:t>
            </a:r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 lvl="1"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047-0F96-4329-AE7C-A361939D9FF7}" type="slidenum">
              <a:rPr lang="en-US"/>
              <a:pPr/>
              <a:t>10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Anticonvulsant theory of ECT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Increasing seizure threshold during a course of ECT is associated with clinical response </a:t>
            </a:r>
          </a:p>
          <a:p>
            <a:endParaRPr lang="en-US" dirty="0"/>
          </a:p>
          <a:p>
            <a:r>
              <a:rPr lang="en-US" dirty="0"/>
              <a:t>Hypothesis: linked anticonvulsant and antidepressant response to ECT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4F8B-5112-4085-BD09-403914F813BE}" type="slidenum">
              <a:rPr lang="en-US"/>
              <a:pPr/>
              <a:t>11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ECT induced seizure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Discharge of neuronal population which is:</a:t>
            </a:r>
          </a:p>
          <a:p>
            <a:pPr lvl="1"/>
            <a:r>
              <a:rPr lang="en-US" dirty="0"/>
              <a:t>Paroxysmal</a:t>
            </a:r>
          </a:p>
          <a:p>
            <a:pPr lvl="1"/>
            <a:r>
              <a:rPr lang="en-US" dirty="0"/>
              <a:t>Synchronous</a:t>
            </a:r>
          </a:p>
          <a:p>
            <a:pPr lvl="1"/>
            <a:r>
              <a:rPr lang="en-US" dirty="0"/>
              <a:t>Repetitive</a:t>
            </a:r>
          </a:p>
          <a:p>
            <a:endParaRPr lang="en-US" dirty="0"/>
          </a:p>
          <a:p>
            <a:r>
              <a:rPr lang="en-US" dirty="0"/>
              <a:t>Post-</a:t>
            </a:r>
            <a:r>
              <a:rPr lang="en-US" dirty="0" err="1"/>
              <a:t>ictal</a:t>
            </a:r>
            <a:r>
              <a:rPr lang="en-US" dirty="0"/>
              <a:t> suppression follows seizure</a:t>
            </a:r>
          </a:p>
          <a:p>
            <a:pPr lvl="1"/>
            <a:r>
              <a:rPr lang="en-US" dirty="0"/>
              <a:t>Inhibitory </a:t>
            </a:r>
            <a:r>
              <a:rPr lang="en-US" dirty="0" err="1"/>
              <a:t>interneurons</a:t>
            </a:r>
            <a:endParaRPr lang="en-US" dirty="0"/>
          </a:p>
          <a:p>
            <a:pPr lvl="1"/>
            <a:r>
              <a:rPr lang="en-US" dirty="0"/>
              <a:t>GABA (as detected by MRS)</a:t>
            </a:r>
          </a:p>
          <a:p>
            <a:pPr lvl="1"/>
            <a:r>
              <a:rPr lang="en-US" dirty="0" err="1"/>
              <a:t>Ect</a:t>
            </a:r>
            <a:r>
              <a:rPr lang="en-US" dirty="0"/>
              <a:t> manual of NIMHANS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0803-E7DF-4CA9-8E2C-E2D1F32630DB}" type="slidenum">
              <a:rPr lang="en-US"/>
              <a:pPr/>
              <a:t>12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buClr>
                <a:srgbClr val="000000"/>
              </a:buCl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1981200" y="6324600"/>
            <a:ext cx="6248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5000"/>
              </a:lnSpc>
              <a:spcBef>
                <a:spcPts val="1000"/>
              </a:spcBef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Times New Roman" pitchFamily="18" charset="0"/>
              </a:rPr>
              <a:t>(Image provided courtesy of Conrad Swartz, MD)</a:t>
            </a:r>
          </a:p>
        </p:txBody>
      </p:sp>
      <p:pic>
        <p:nvPicPr>
          <p:cNvPr id="1720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762000"/>
            <a:ext cx="7162800" cy="523240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FB250-567D-4883-A131-AA209AA9BE80}" type="slidenum">
              <a:rPr lang="en-US"/>
              <a:pPr/>
              <a:t>13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buClr>
                <a:srgbClr val="000000"/>
              </a:buCl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740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914400"/>
            <a:ext cx="6934200" cy="5048250"/>
          </a:xfrm>
          <a:prstGeom prst="rect">
            <a:avLst/>
          </a:prstGeom>
          <a:noFill/>
        </p:spPr>
      </p:pic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2057400" y="6324600"/>
            <a:ext cx="571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5000"/>
              </a:lnSpc>
              <a:spcBef>
                <a:spcPts val="1000"/>
              </a:spcBef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Times New Roman" pitchFamily="18" charset="0"/>
              </a:rPr>
              <a:t>(Image provided courtesy of Conrad Swartz, MD)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D35D-CD5C-41FC-9E19-248B8D1CEC37}" type="slidenum">
              <a:rPr lang="en-US"/>
              <a:pPr/>
              <a:t>14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 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buClr>
                <a:srgbClr val="000000"/>
              </a:buCl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1905000" y="6172200"/>
            <a:ext cx="609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5000"/>
              </a:lnSpc>
              <a:spcBef>
                <a:spcPts val="1000"/>
              </a:spcBef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Times New Roman" pitchFamily="18" charset="0"/>
              </a:rPr>
              <a:t>(Image provided courtesy of Conrad Swartz, MD)</a:t>
            </a:r>
          </a:p>
        </p:txBody>
      </p:sp>
      <p:pic>
        <p:nvPicPr>
          <p:cNvPr id="184325" name="Picture 5"/>
          <p:cNvPicPr>
            <a:picLocks noChangeAspect="1" noChangeArrowheads="1"/>
          </p:cNvPicPr>
          <p:nvPr/>
        </p:nvPicPr>
        <p:blipFill>
          <a:blip r:embed="rId3" cstate="print">
            <a:lum contrast="6000"/>
          </a:blip>
          <a:srcRect/>
          <a:stretch>
            <a:fillRect/>
          </a:stretch>
        </p:blipFill>
        <p:spPr bwMode="auto">
          <a:xfrm>
            <a:off x="990600" y="838200"/>
            <a:ext cx="7239000" cy="4964113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4368-F4DC-4515-8F16-E997E97E3499}" type="slidenum">
              <a:rPr lang="en-US"/>
              <a:pPr/>
              <a:t>15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685800"/>
          </a:xfrm>
        </p:spPr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ECS (ECT) induced depolarization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458200" cy="6400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                    NE, 5HT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                      cAMP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                       PKA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                      CREB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                     BDNF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		Duman RS and Vaidya VA. JECT, 14(3):181-193, 1998.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/>
          </a:p>
        </p:txBody>
      </p:sp>
      <p:sp>
        <p:nvSpPr>
          <p:cNvPr id="196612" name="AutoShape 4"/>
          <p:cNvSpPr>
            <a:spLocks noChangeArrowheads="1"/>
          </p:cNvSpPr>
          <p:nvPr/>
        </p:nvSpPr>
        <p:spPr bwMode="auto">
          <a:xfrm>
            <a:off x="3733800" y="2057400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3" name="AutoShape 5"/>
          <p:cNvSpPr>
            <a:spLocks noChangeArrowheads="1"/>
          </p:cNvSpPr>
          <p:nvPr/>
        </p:nvSpPr>
        <p:spPr bwMode="auto">
          <a:xfrm>
            <a:off x="3733800" y="914400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4" name="AutoShape 6"/>
          <p:cNvSpPr>
            <a:spLocks noChangeArrowheads="1"/>
          </p:cNvSpPr>
          <p:nvPr/>
        </p:nvSpPr>
        <p:spPr bwMode="auto">
          <a:xfrm>
            <a:off x="3733800" y="3124200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5" name="AutoShape 7"/>
          <p:cNvSpPr>
            <a:spLocks noChangeArrowheads="1"/>
          </p:cNvSpPr>
          <p:nvPr/>
        </p:nvSpPr>
        <p:spPr bwMode="auto">
          <a:xfrm>
            <a:off x="3733800" y="4191000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6" name="AutoShape 8"/>
          <p:cNvSpPr>
            <a:spLocks noChangeArrowheads="1"/>
          </p:cNvSpPr>
          <p:nvPr/>
        </p:nvSpPr>
        <p:spPr bwMode="auto">
          <a:xfrm>
            <a:off x="3733800" y="5257800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BFD8-AD9F-4893-95B7-8D8087816058}" type="slidenum">
              <a:rPr lang="en-US"/>
              <a:pPr/>
              <a:t>16</a:t>
            </a:fld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Modern  (Modified) ECT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General anesthesia (propofol 1mg/kg, etomidate 0.15mg/kg, methohexital 1mg/kg))</a:t>
            </a:r>
          </a:p>
          <a:p>
            <a:pPr>
              <a:lnSpc>
                <a:spcPct val="8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Muscle relaxant (succinylcholine 1mg/kg, mivacurium 0.15mg/kg))</a:t>
            </a:r>
          </a:p>
          <a:p>
            <a:pPr>
              <a:lnSpc>
                <a:spcPct val="8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Anticholinergic (glycopyrrolate 0.2mg, atropine 0.4mg)</a:t>
            </a:r>
          </a:p>
          <a:p>
            <a:pPr>
              <a:lnSpc>
                <a:spcPct val="8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Oxygen/ventilation by mask</a:t>
            </a:r>
          </a:p>
          <a:p>
            <a:pPr>
              <a:lnSpc>
                <a:spcPct val="8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Continuous cardiac and EEG monitoring</a:t>
            </a:r>
          </a:p>
          <a:p>
            <a:pPr>
              <a:lnSpc>
                <a:spcPct val="8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(Other pre- and post-medications as indicated – NTG, Beta-blockers, promethazine, ketorolac, midazolam, sumatriptan, sodium amytal)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B7-B152-47CA-AA1E-B6CADD92E672}" type="slidenum">
              <a:rPr lang="en-US"/>
              <a:pPr/>
              <a:t>17</a:t>
            </a:fld>
            <a:endParaRPr lang="en-US"/>
          </a:p>
        </p:txBody>
      </p:sp>
      <p:pic>
        <p:nvPicPr>
          <p:cNvPr id="140292" name="Picture 4" descr="finkfig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0"/>
            <a:ext cx="4775200" cy="6553200"/>
          </a:xfrm>
          <a:prstGeom prst="rect">
            <a:avLst/>
          </a:prstGeom>
          <a:noFill/>
        </p:spPr>
      </p:pic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1066800" y="63246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(Fink M. Electroshock revisited. American Scientist. March-April 2000.)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F970-9474-4C8E-902A-35E390C94543}" type="slidenum">
              <a:rPr lang="en-US"/>
              <a:pPr/>
              <a:t>18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Indications for ECT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Treatment-refractory conditions</a:t>
            </a:r>
          </a:p>
          <a:p>
            <a:r>
              <a:rPr lang="en-US" dirty="0"/>
              <a:t>Severe or life-threatening psychiatric illness</a:t>
            </a:r>
          </a:p>
          <a:p>
            <a:r>
              <a:rPr lang="en-US" dirty="0"/>
              <a:t>Most often used for the treatment of medication-resistant depression (MDD)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IN" sz="1200" b="1" dirty="0"/>
              <a:t>Kaplan </a:t>
            </a:r>
            <a:r>
              <a:rPr lang="en-IN" sz="1200" b="1" dirty="0" err="1"/>
              <a:t>Sadocks</a:t>
            </a:r>
            <a:r>
              <a:rPr lang="en-IN" sz="1200" b="1" dirty="0"/>
              <a:t> Comprehensive Textbook of Psychiatry 2 Volume Set 7th Ed Lippincott Williams </a:t>
            </a:r>
            <a:r>
              <a:rPr lang="en-IN" sz="1200" b="1" dirty="0" err="1"/>
              <a:t>Wil</a:t>
            </a:r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A3C-F9C3-4D35-9706-8CFE4018F5B0}" type="slidenum">
              <a:rPr lang="en-US"/>
              <a:pPr/>
              <a:t>19</a:t>
            </a:fld>
            <a:endParaRPr lang="en-US"/>
          </a:p>
        </p:txBody>
      </p:sp>
      <p:pic>
        <p:nvPicPr>
          <p:cNvPr id="207874" name="Picture 2" descr="depression-pez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685800"/>
            <a:ext cx="5340350" cy="5486400"/>
          </a:xfrm>
          <a:prstGeom prst="rect">
            <a:avLst/>
          </a:prstGeom>
          <a:noFill/>
        </p:spPr>
      </p:pic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1524000" y="60198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4D08E-B8DF-44B1-93B5-2832778743FF}" type="slidenum">
              <a:rPr lang="en-US"/>
              <a:pPr/>
              <a:t>2</a:t>
            </a:fld>
            <a:endParaRPr lang="en-US"/>
          </a:p>
        </p:txBody>
      </p:sp>
      <p:pic>
        <p:nvPicPr>
          <p:cNvPr id="210948" name="Picture 4" descr="cucko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04800"/>
            <a:ext cx="4395788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2EF1-ED3B-4F20-B24F-8634DA1021D0}" type="slidenum">
              <a:rPr lang="en-US"/>
              <a:pPr/>
              <a:t>20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Diagnostic Indications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MDD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BPAD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Psychosis (Schizophrenia, SAFD)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Catatonia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NMS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PD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Delirium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9331-87C0-4172-A0FE-E98571FAA3BD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Reasons to consider ECT first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Severe </a:t>
            </a:r>
            <a:r>
              <a:rPr lang="en-GB" dirty="0" err="1"/>
              <a:t>sucidality</a:t>
            </a:r>
            <a:endParaRPr lang="en-GB" dirty="0"/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Catatonia/NMS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Patient preference (usually previous ECT)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Pregnancy and severe psychiatric illness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IN" sz="1200" b="1" dirty="0"/>
              <a:t>Kaplan </a:t>
            </a:r>
            <a:r>
              <a:rPr lang="en-IN" sz="1200" b="1" dirty="0" err="1"/>
              <a:t>Sadocks</a:t>
            </a:r>
            <a:r>
              <a:rPr lang="en-IN" sz="1200" b="1" dirty="0"/>
              <a:t> Comprehensive Textbook of Psychiatry 2 Volume Set 7th Ed Lippincott Williams </a:t>
            </a:r>
            <a:r>
              <a:rPr lang="en-IN" sz="1200" b="1" dirty="0" err="1"/>
              <a:t>Wil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35C8F-7985-45B7-AD0F-8D3F8248FF06}" type="slidenum">
              <a:rPr lang="en-US"/>
              <a:pPr/>
              <a:t>22</a:t>
            </a:fld>
            <a:endParaRPr lang="en-US"/>
          </a:p>
        </p:txBody>
      </p:sp>
      <p:pic>
        <p:nvPicPr>
          <p:cNvPr id="237572" name="Picture 4" descr="yate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3813175" cy="4800600"/>
          </a:xfrm>
          <a:prstGeom prst="rect">
            <a:avLst/>
          </a:prstGeom>
          <a:noFill/>
        </p:spPr>
      </p:pic>
      <p:pic>
        <p:nvPicPr>
          <p:cNvPr id="237573" name="Picture 5" descr="yate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33400"/>
            <a:ext cx="4343400" cy="335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18BE-3E04-4F79-9AE1-863125DDB5EF}" type="slidenum">
              <a:rPr lang="en-US"/>
              <a:pPr/>
              <a:t>23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Patient categories: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Healthy young adults</a:t>
            </a:r>
          </a:p>
          <a:p>
            <a:r>
              <a:rPr lang="en-US"/>
              <a:t>Pregnant</a:t>
            </a:r>
          </a:p>
          <a:p>
            <a:r>
              <a:rPr lang="en-US"/>
              <a:t>Medical complicated - stable</a:t>
            </a:r>
          </a:p>
          <a:p>
            <a:r>
              <a:rPr lang="en-US"/>
              <a:t>Elderly</a:t>
            </a:r>
          </a:p>
          <a:p>
            <a:r>
              <a:rPr lang="en-US"/>
              <a:t>Adolescents</a:t>
            </a:r>
          </a:p>
          <a:p>
            <a:r>
              <a:rPr lang="en-US"/>
              <a:t>Children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C42B4-6519-4936-A0FD-B60460C6F849}" type="slidenum">
              <a:rPr lang="en-US"/>
              <a:pPr/>
              <a:t>24</a:t>
            </a:fld>
            <a:endParaRPr 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952500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Risks/Side Effects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013325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Common: transient confusion, headache, nausea, myalgia, retrograde and anterograde amnesia 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Uncommon: cardiac arrest, unstable arrhythmias, ischemia, severe hypertension or hypotension, stroke, prolonged apnea, aspiration, laryngospasm,  prolonged seizures (status), fractures, malignant hyperthermia 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Death: 1:80,000 Txs (1:10,000 patients)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E250A-D06A-4C0E-A0E1-CB403CC0FF7E}" type="slidenum">
              <a:rPr lang="en-US"/>
              <a:pPr/>
              <a:t>25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Conditions of increased risk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9738"/>
            <a:ext cx="7772400" cy="5148262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Increased ICP (mass)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Unstable angina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Recent MI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Recent stroke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Pheochromocytoma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Retinal detachment</a:t>
            </a:r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/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/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493B3-4647-4AC8-84F4-9D333762C7D2}" type="slidenum">
              <a:rPr lang="en-US"/>
              <a:pPr/>
              <a:t>26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Medications and ECT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45063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Anticonvulsants - taper and d/c or reduce (except in the case of seizure disorder)       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Stimulants - taper and d/c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D/C Lithium 36-48 hrs prior to Tx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Trazodone -d/c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Others (SSRI’s, TCA’s, MAOI's, anti-PD ) - consider dose reduction or d/c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Neuroleptics - may be synergistic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Reserpine, chlopromazine - adverse effects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09D8-AC4C-4791-A1FF-61BF4366B293}" type="slidenum">
              <a:rPr lang="en-US"/>
              <a:pPr/>
              <a:t>27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ECT and Medications, cont.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Beneficial medications (Give before Tx)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Anti-HTN (other than diuretics)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Anti-GERD/reflux (not Carafate, Mylanta, etc.)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Pulmonary (brochodilators)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Glaucoma meds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Neuroleptics/Antipsychotics – Haldol, Clozapine, Risperdal – may be beneficial in combination with ECT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9B199-1937-4B3F-B7C8-DCE4A13CE3E6}" type="slidenum">
              <a:rPr lang="en-US"/>
              <a:pPr/>
              <a:t>28</a:t>
            </a:fld>
            <a:endParaRPr 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1143000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Consent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Informed consent - adequate mental capacity, understand procedure, risks, side effects, benefits, alternatives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Printed consent form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Surrogate consent – Guardian, POA, NOK if patient is incapacitated - two licensed physicians concur (SC Adult Health Care Consent Act – SC Code of Laws Title 44, Chapter 66)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6905-C90B-4A2E-ADC3-AB3A23307EA6}" type="slidenum">
              <a:rPr lang="en-US"/>
              <a:pPr/>
              <a:t>29</a:t>
            </a:fld>
            <a:endParaRPr 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Electrode Placement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Bilateral (BL) - most common, most effective, most cognitive dysfunction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Right unilateral (RUL) - less cognitive effect, may be less clinically effective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Bifrontal (BF) – may be as effective as BL with less cognitive effect</a:t>
            </a:r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8A73-2E61-482E-8E29-77BE462B21BE}" type="slidenum">
              <a:rPr lang="en-US"/>
              <a:pPr/>
              <a:t>3</a:t>
            </a:fld>
            <a:endParaRPr 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01638"/>
            <a:ext cx="7772400" cy="952500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/>
              <a:t>(Pre-)History of Convulsive Therapies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945063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1933 – Manfred </a:t>
            </a:r>
            <a:r>
              <a:rPr lang="en-GB" dirty="0" err="1"/>
              <a:t>Sakel</a:t>
            </a:r>
            <a:r>
              <a:rPr lang="en-GB" dirty="0"/>
              <a:t> develops insulin coma therapy (</a:t>
            </a:r>
            <a:r>
              <a:rPr lang="en-GB" i="1" dirty="0"/>
              <a:t>Insulin-shock </a:t>
            </a:r>
            <a:r>
              <a:rPr lang="en-GB" i="1" dirty="0" err="1"/>
              <a:t>behandlung</a:t>
            </a:r>
            <a:r>
              <a:rPr lang="en-GB" dirty="0"/>
              <a:t>) – treated </a:t>
            </a:r>
            <a:r>
              <a:rPr lang="en-GB" dirty="0" err="1"/>
              <a:t>opioid</a:t>
            </a:r>
            <a:r>
              <a:rPr lang="en-GB" dirty="0"/>
              <a:t> dependent pt’s first, later schizophrenia. </a:t>
            </a:r>
          </a:p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err="1"/>
              <a:t>Txs</a:t>
            </a:r>
            <a:r>
              <a:rPr lang="en-GB" dirty="0"/>
              <a:t> were occasionally, but not always, accompanied by seizures.</a:t>
            </a:r>
          </a:p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(</a:t>
            </a:r>
            <a:r>
              <a:rPr lang="en-GB" dirty="0" err="1"/>
              <a:t>Sakel</a:t>
            </a:r>
            <a:r>
              <a:rPr lang="en-GB" dirty="0"/>
              <a:t> later claimed to have invented convulsive therapy, but this is disputed)</a:t>
            </a:r>
          </a:p>
          <a:p>
            <a:pPr>
              <a:lnSpc>
                <a:spcPct val="95000"/>
              </a:lnSpc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lnSpc>
                <a:spcPct val="95000"/>
              </a:lnSpc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IN" sz="1200" b="1" dirty="0"/>
              <a:t>Kaplan </a:t>
            </a:r>
            <a:r>
              <a:rPr lang="en-IN" sz="1200" b="1" dirty="0" err="1"/>
              <a:t>Sadocks</a:t>
            </a:r>
            <a:r>
              <a:rPr lang="en-IN" sz="1200" b="1" dirty="0"/>
              <a:t> Comprehensive Textbook of Psychiatry 2 Volume Set 7th Ed Lippincott Williams </a:t>
            </a:r>
            <a:r>
              <a:rPr lang="en-IN" sz="1200" b="1" dirty="0" err="1"/>
              <a:t>Wil</a:t>
            </a:r>
            <a:endParaRPr lang="en-US" sz="1200" dirty="0"/>
          </a:p>
          <a:p>
            <a:pPr>
              <a:lnSpc>
                <a:spcPct val="95000"/>
              </a:lnSpc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7F30-EAF8-43B7-ADA1-2A2A9D5895DD}" type="slidenum">
              <a:rPr lang="en-US"/>
              <a:pPr/>
              <a:t>30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    Bilateral            RUL           Bifrontal</a:t>
            </a:r>
          </a:p>
        </p:txBody>
      </p:sp>
      <p:pic>
        <p:nvPicPr>
          <p:cNvPr id="129027" name="Picture 3" descr="electrod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2362200"/>
            <a:ext cx="8001000" cy="3316288"/>
          </a:xfrm>
          <a:noFill/>
        </p:spPr>
      </p:pic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1752600" y="6096000"/>
            <a:ext cx="563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Rasmussen KG et al. Mayo Clin Proc. 2002:77:552-556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26B-E6D8-4072-9C0D-7021217CD3FC}" type="slidenum">
              <a:rPr lang="en-US"/>
              <a:pPr/>
              <a:t>31</a:t>
            </a:fld>
            <a:endParaRPr lang="en-US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8077200" cy="952500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Electrode Placement, BL vs. RUL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Response rates: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Low-dose RUL - 17%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High-dose RUL - 43%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Low-dose BL - 65%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High-dose BL - 63%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IN" sz="1200" dirty="0"/>
              <a:t>Systematic review and meta-analysis of </a:t>
            </a:r>
            <a:r>
              <a:rPr lang="en-IN" sz="1200" dirty="0" err="1"/>
              <a:t>bifrontal</a:t>
            </a:r>
            <a:r>
              <a:rPr lang="en-IN" sz="1200" dirty="0"/>
              <a:t> electroconvulsive therapy versus bilateral and unilateral electroconvulsive therapy in depression.</a:t>
            </a:r>
            <a:r>
              <a:rPr lang="en-IN" sz="1200" u="sng" dirty="0">
                <a:hlinkClick r:id="rId3" tooltip="The world journal of biological psychiatry : the official journal of the World Federation of Societies of Biological Psychiatry."/>
              </a:rPr>
              <a:t> </a:t>
            </a:r>
            <a:r>
              <a:rPr lang="en-IN" sz="1200" dirty="0">
                <a:hlinkClick r:id="rId3" tooltip="The world journal of biological psychiatry : the official journal of the World Federation of Societies of Biological Psychiatry."/>
              </a:rPr>
              <a:t>World J </a:t>
            </a:r>
            <a:r>
              <a:rPr lang="en-IN" sz="1200" dirty="0" err="1">
                <a:hlinkClick r:id="rId3" tooltip="The world journal of biological psychiatry : the official journal of the World Federation of Societies of Biological Psychiatry."/>
              </a:rPr>
              <a:t>Biol</a:t>
            </a:r>
            <a:r>
              <a:rPr lang="en-IN" sz="1200" dirty="0">
                <a:hlinkClick r:id="rId3" tooltip="The world journal of biological psychiatry : the official journal of the World Federation of Societies of Biological Psychiatry."/>
              </a:rPr>
              <a:t> Psychiatry.</a:t>
            </a:r>
            <a:r>
              <a:rPr lang="en-IN" sz="1200" dirty="0"/>
              <a:t> 2012 Apr;13(4):248-58. </a:t>
            </a:r>
            <a:r>
              <a:rPr lang="en-IN" sz="1200" dirty="0" err="1"/>
              <a:t>doi</a:t>
            </a:r>
            <a:r>
              <a:rPr lang="en-IN" sz="1200" dirty="0"/>
              <a:t>: 10.3109/15622975.2011.615863. </a:t>
            </a:r>
            <a:r>
              <a:rPr lang="en-IN" sz="1200" dirty="0" err="1"/>
              <a:t>Epub</a:t>
            </a:r>
            <a:r>
              <a:rPr lang="en-IN" sz="1200" dirty="0"/>
              <a:t> 2011 Nov 18.</a:t>
            </a:r>
          </a:p>
          <a:p>
            <a:pP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/>
              <a:t>	</a:t>
            </a:r>
            <a:r>
              <a:rPr lang="en-GB" sz="1200" dirty="0" err="1"/>
              <a:t>Sackheim</a:t>
            </a:r>
            <a:r>
              <a:rPr lang="en-GB" sz="1200" dirty="0"/>
              <a:t> HA et al. NEJM. 1993; 328:839-846.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/>
          <a:lstStyle/>
          <a:p>
            <a:br>
              <a:rPr lang="en-US">
                <a:ea typeface="ＭＳ Ｐゴシック" pitchFamily="34" charset="-128"/>
              </a:rPr>
            </a:br>
            <a:br>
              <a:rPr lang="en-IN">
                <a:ea typeface="ＭＳ Ｐゴシック" pitchFamily="34" charset="-128"/>
              </a:rPr>
            </a:br>
            <a:endParaRPr lang="en-IN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  <a:p>
                      <a:endParaRPr lang="en-US" dirty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0" i="0" u="none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Dunne</a:t>
                      </a:r>
                      <a:r>
                        <a:rPr lang="en-US" sz="1800" b="0" i="0" u="none" kern="1200" baseline="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kern="1200" baseline="0" dirty="0" err="1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RA,McLoughlin</a:t>
                      </a:r>
                      <a:r>
                        <a:rPr lang="en-US" sz="1800" b="0" i="0" u="none" kern="1200" baseline="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DM/World J </a:t>
                      </a:r>
                      <a:r>
                        <a:rPr lang="en-US" sz="1800" b="0" i="0" u="none" kern="1200" baseline="0" dirty="0" err="1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Biol</a:t>
                      </a:r>
                      <a:r>
                        <a:rPr lang="en-US" sz="1800" b="0" i="0" u="none" kern="1200" baseline="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Psychiatry/ 2012</a:t>
                      </a:r>
                      <a:endParaRPr lang="en-IN" u="none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Meta</a:t>
                      </a:r>
                      <a:r>
                        <a:rPr lang="en-US" baseline="0" dirty="0">
                          <a:solidFill>
                            <a:schemeClr val="bg2"/>
                          </a:solidFill>
                        </a:rPr>
                        <a:t> analysis of RCTs</a:t>
                      </a:r>
                      <a:endParaRPr lang="en-IN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Efficacy was equal between BF and BT ECT (</a:t>
                      </a:r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Hedges's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g=0.102, P=0.345, confidence interval (CI): -0.110, 0.313) and BF and RUL ECT (standardized mean difference=-0.12, P=0.365, CI: -0.378, 0.139)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Bifrontal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ECT is not more effective than BT or RUL ECT but may have modest short-term benefits for specific memory domains. BF ECT has potential advantages, but given longer experience with BT and RUL, </a:t>
                      </a:r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bifrontal</a:t>
                      </a:r>
                      <a:r>
                        <a:rPr lang="en-IN" sz="1800" b="0" i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ECT requires better characterization</a:t>
                      </a:r>
                      <a:b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3F8B-1384-45E9-BF8B-1A3EC912537A}" type="slidenum">
              <a:rPr lang="en-US"/>
              <a:pPr/>
              <a:t>33</a:t>
            </a:fld>
            <a:endParaRPr lang="en-US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Stimulus Dosing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Stimulus titration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Age-based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Fixed high dose (RUL)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F449-0319-4E88-8DAD-BAA9D0DEF256}" type="slidenum">
              <a:rPr lang="en-US"/>
              <a:pPr/>
              <a:t>34</a:t>
            </a:fld>
            <a:endParaRPr lang="en-US"/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Course of ECT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Index course 6 - 8 Txs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2 -5 Txs per week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Tx until improvement plateaus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Continuation/Maintenance ECT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Prophylactic medication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F290-161C-4B71-8A75-37A89E228BEC}" type="slidenum">
              <a:rPr lang="en-US"/>
              <a:pPr/>
              <a:t>35</a:t>
            </a:fld>
            <a:endParaRPr lang="en-US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649288" y="285750"/>
            <a:ext cx="7772400" cy="9429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ECT Instructions/Orders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5000" y="1323975"/>
            <a:ext cx="7772400" cy="6202363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Void on call to ECT in AM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NPO after MN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Hold BZ after 9pm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Hold </a:t>
            </a:r>
            <a:r>
              <a:rPr lang="en-GB" u="sng"/>
              <a:t>all</a:t>
            </a:r>
            <a:r>
              <a:rPr lang="en-GB"/>
              <a:t> current medications the morning of ECT </a:t>
            </a:r>
            <a:r>
              <a:rPr lang="en-GB" u="sng"/>
              <a:t>except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Anti-HTN (other than diuretics)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Anti-GERD/reflux (not Carafate, Mylanta, etc.)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Pulmonary (brochodilators)</a:t>
            </a:r>
          </a:p>
          <a:p>
            <a:pPr lvl="1">
              <a:buFont typeface="Times New Roman" pitchFamily="18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Glaucoma meds</a:t>
            </a:r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4A4A9-9CFA-433C-9515-7882962D809E}" type="slidenum">
              <a:rPr lang="en-US"/>
              <a:pPr/>
              <a:t>36</a:t>
            </a:fld>
            <a:endParaRPr lang="en-US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    Alternatives to ECT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198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Pharmacologic Tx - TCA, MAOI, SSRI, venlafaxine, Atypical Neuroleptic, Lamictal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Psychotherapy - CBT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VNS (FDA approved)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rTMS (experimental)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Neurosurgery – DBS (experimental)</a:t>
            </a:r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/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1]Electroconvulsive therapy causes-</a:t>
            </a:r>
          </a:p>
          <a:p>
            <a:pPr lvl="0">
              <a:buNone/>
            </a:pPr>
            <a:r>
              <a:rPr lang="en-US" dirty="0"/>
              <a:t>A)Retrograde amnesia of short duration</a:t>
            </a:r>
          </a:p>
          <a:p>
            <a:pPr lvl="0">
              <a:buNone/>
            </a:pPr>
            <a:r>
              <a:rPr lang="en-US" dirty="0"/>
              <a:t>B)</a:t>
            </a:r>
            <a:r>
              <a:rPr lang="en-US" dirty="0" err="1"/>
              <a:t>Antegrade</a:t>
            </a:r>
            <a:r>
              <a:rPr lang="en-US" dirty="0"/>
              <a:t>  amnesia of short duration</a:t>
            </a:r>
          </a:p>
          <a:p>
            <a:pPr lvl="0">
              <a:buNone/>
            </a:pPr>
            <a:r>
              <a:rPr lang="en-US" dirty="0"/>
              <a:t>C)Psychogenic amnesia of short duration</a:t>
            </a:r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Psychgenic</a:t>
            </a:r>
            <a:r>
              <a:rPr lang="en-US" dirty="0"/>
              <a:t> amnesia of long  duration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AED1-D9E9-4EF3-8268-E4E85578156F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2] Which of the following is not a indication for ECT.</a:t>
            </a:r>
          </a:p>
          <a:p>
            <a:pPr marL="514350" indent="-514350">
              <a:buAutoNum type="alphaUcParenR"/>
            </a:pPr>
            <a:r>
              <a:rPr lang="en-US" dirty="0"/>
              <a:t>Suicidal ideation</a:t>
            </a:r>
          </a:p>
          <a:p>
            <a:pPr marL="514350" indent="-514350">
              <a:buAutoNum type="alphaUcParenR"/>
            </a:pPr>
            <a:r>
              <a:rPr lang="en-US" dirty="0"/>
              <a:t>Major depressive Disorder</a:t>
            </a:r>
          </a:p>
          <a:p>
            <a:pPr marL="514350" indent="-514350">
              <a:buAutoNum type="alphaUcParenR"/>
            </a:pPr>
            <a:r>
              <a:rPr lang="en-US" dirty="0"/>
              <a:t>Schizophrenia</a:t>
            </a:r>
          </a:p>
          <a:p>
            <a:pPr marL="514350" indent="-514350">
              <a:buAutoNum type="alphaUcParenR"/>
            </a:pPr>
            <a:r>
              <a:rPr lang="en-US" dirty="0"/>
              <a:t>Alcohol Use </a:t>
            </a:r>
            <a:r>
              <a:rPr lang="en-US" dirty="0" err="1"/>
              <a:t>Diorder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AED1-D9E9-4EF3-8268-E4E85578156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3] Commonest complication of modified ECT is-</a:t>
            </a:r>
          </a:p>
          <a:p>
            <a:pPr lvl="0">
              <a:buNone/>
            </a:pPr>
            <a:r>
              <a:rPr lang="en-US" dirty="0"/>
              <a:t>A)Fracture spine</a:t>
            </a:r>
          </a:p>
          <a:p>
            <a:pPr lvl="0">
              <a:buNone/>
            </a:pPr>
            <a:r>
              <a:rPr lang="en-US" dirty="0"/>
              <a:t>B)</a:t>
            </a:r>
            <a:r>
              <a:rPr lang="en-US" dirty="0" err="1"/>
              <a:t>Intracerebral</a:t>
            </a:r>
            <a:r>
              <a:rPr lang="en-US" dirty="0"/>
              <a:t> bleeding</a:t>
            </a:r>
          </a:p>
          <a:p>
            <a:pPr lvl="0">
              <a:buNone/>
            </a:pPr>
            <a:r>
              <a:rPr lang="en-US" dirty="0"/>
              <a:t>C)Amnesia</a:t>
            </a:r>
          </a:p>
          <a:p>
            <a:pPr lvl="0">
              <a:buNone/>
            </a:pPr>
            <a:r>
              <a:rPr lang="en-US" dirty="0"/>
              <a:t>D)Generalized </a:t>
            </a:r>
            <a:r>
              <a:rPr lang="en-US" dirty="0" err="1"/>
              <a:t>bodyaches</a:t>
            </a:r>
            <a:r>
              <a:rPr lang="en-US" dirty="0"/>
              <a:t> and </a:t>
            </a:r>
            <a:r>
              <a:rPr lang="en-US" dirty="0" err="1"/>
              <a:t>myopathy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AED1-D9E9-4EF3-8268-E4E85578156F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79BC-9984-49FC-A9CF-1436DC24AAC8}" type="slidenum">
              <a:rPr lang="en-US"/>
              <a:pPr/>
              <a:t>4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Convulsive Therapies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1934 – </a:t>
            </a:r>
            <a:r>
              <a:rPr lang="en-GB" dirty="0" err="1"/>
              <a:t>Ladislas</a:t>
            </a:r>
            <a:r>
              <a:rPr lang="en-GB" dirty="0"/>
              <a:t> </a:t>
            </a:r>
            <a:r>
              <a:rPr lang="en-GB" dirty="0" err="1"/>
              <a:t>Meduna</a:t>
            </a:r>
            <a:r>
              <a:rPr lang="en-GB" dirty="0"/>
              <a:t> induces seizures using SC camphor in oil initially and later, IV </a:t>
            </a:r>
            <a:r>
              <a:rPr lang="en-GB" dirty="0" err="1"/>
              <a:t>Metrazol</a:t>
            </a:r>
            <a:r>
              <a:rPr lang="en-GB" dirty="0"/>
              <a:t> (</a:t>
            </a:r>
            <a:r>
              <a:rPr lang="en-GB" dirty="0" err="1"/>
              <a:t>pentylenetetrazol</a:t>
            </a:r>
            <a:r>
              <a:rPr lang="en-GB" dirty="0"/>
              <a:t>, </a:t>
            </a:r>
            <a:r>
              <a:rPr lang="en-GB" dirty="0" err="1"/>
              <a:t>pentamethylenetetrazol</a:t>
            </a:r>
            <a:r>
              <a:rPr lang="en-GB" dirty="0"/>
              <a:t>):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 err="1"/>
              <a:t>Tx</a:t>
            </a:r>
            <a:r>
              <a:rPr lang="en-GB" dirty="0"/>
              <a:t> was based upon a theory of opposition </a:t>
            </a:r>
            <a:r>
              <a:rPr lang="en-GB" dirty="0" err="1"/>
              <a:t>beween</a:t>
            </a:r>
            <a:r>
              <a:rPr lang="en-GB" dirty="0"/>
              <a:t> epilepsy and schizophrenia.</a:t>
            </a:r>
          </a:p>
          <a:p>
            <a:pPr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  <a:buNone/>
            </a:pPr>
            <a:r>
              <a:rPr lang="en-IN" sz="1200" b="1" dirty="0"/>
              <a:t>Kaplan </a:t>
            </a:r>
            <a:r>
              <a:rPr lang="en-IN" sz="1200" b="1" dirty="0" err="1"/>
              <a:t>Sadocks</a:t>
            </a:r>
            <a:r>
              <a:rPr lang="en-IN" sz="1200" b="1" dirty="0"/>
              <a:t> Comprehensive Textbook of Psychiatry 2 Volume Set 7th Ed Lippincott Williams </a:t>
            </a:r>
            <a:r>
              <a:rPr lang="en-IN" sz="1200" b="1" dirty="0" err="1"/>
              <a:t>Wil</a:t>
            </a:r>
            <a:endParaRPr lang="en-US" sz="1200" dirty="0"/>
          </a:p>
          <a:p>
            <a:pPr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  <a:buFontTx/>
              <a:buNone/>
            </a:pPr>
            <a:endParaRPr lang="en-GB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145414" name="Picture 6" descr="Metrazo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124200"/>
            <a:ext cx="1447800" cy="1092200"/>
          </a:xfrm>
          <a:prstGeom prst="rect">
            <a:avLst/>
          </a:prstGeom>
          <a:noFill/>
        </p:spPr>
      </p:pic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5715000" y="4495800"/>
            <a:ext cx="3429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latin typeface="Times New Roman" pitchFamily="18" charset="0"/>
              </a:rPr>
              <a:t>(Drawing by Renato Sabattini, PhD)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4]True about ECT is -</a:t>
            </a:r>
          </a:p>
          <a:p>
            <a:pPr lvl="0">
              <a:buNone/>
            </a:pPr>
            <a:r>
              <a:rPr lang="en-US" dirty="0"/>
              <a:t>A)Invented by </a:t>
            </a:r>
            <a:r>
              <a:rPr lang="en-US" dirty="0" err="1"/>
              <a:t>cerliti</a:t>
            </a:r>
            <a:r>
              <a:rPr lang="en-US" dirty="0"/>
              <a:t> and </a:t>
            </a:r>
            <a:r>
              <a:rPr lang="en-US" dirty="0" err="1"/>
              <a:t>bini</a:t>
            </a:r>
            <a:endParaRPr lang="en-US" dirty="0"/>
          </a:p>
          <a:p>
            <a:pPr lvl="0">
              <a:buNone/>
            </a:pPr>
            <a:r>
              <a:rPr lang="en-US" dirty="0"/>
              <a:t>B)Effective in delusional disorder </a:t>
            </a:r>
          </a:p>
          <a:p>
            <a:pPr lvl="0">
              <a:buNone/>
            </a:pPr>
            <a:r>
              <a:rPr lang="en-US" dirty="0"/>
              <a:t>C)Contraindicated in pregnancy</a:t>
            </a:r>
          </a:p>
          <a:p>
            <a:pPr lvl="0">
              <a:buNone/>
            </a:pPr>
            <a:r>
              <a:rPr lang="en-US" dirty="0"/>
              <a:t>D)Indicated in phobias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AED1-D9E9-4EF3-8268-E4E85578156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5]What is the usual course of ECT sessions?</a:t>
            </a:r>
          </a:p>
          <a:p>
            <a:pPr marL="514350" indent="-514350">
              <a:buAutoNum type="alphaUcParenR"/>
            </a:pPr>
            <a:r>
              <a:rPr lang="en-US" dirty="0"/>
              <a:t>1/week</a:t>
            </a:r>
          </a:p>
          <a:p>
            <a:pPr marL="514350" indent="-514350">
              <a:buAutoNum type="alphaUcParenR"/>
            </a:pPr>
            <a:r>
              <a:rPr lang="en-US" dirty="0"/>
              <a:t>2-3/week</a:t>
            </a:r>
          </a:p>
          <a:p>
            <a:pPr marL="514350" indent="-514350">
              <a:buAutoNum type="alphaUcParenR"/>
            </a:pPr>
            <a:r>
              <a:rPr lang="en-US" dirty="0"/>
              <a:t>1/day</a:t>
            </a:r>
          </a:p>
          <a:p>
            <a:pPr marL="514350" indent="-514350">
              <a:buAutoNum type="alphaUcParenR"/>
            </a:pPr>
            <a:r>
              <a:rPr lang="en-US" dirty="0"/>
              <a:t>2/day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AED1-D9E9-4EF3-8268-E4E85578156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1] – A</a:t>
            </a:r>
          </a:p>
          <a:p>
            <a:r>
              <a:rPr lang="en-US" dirty="0"/>
              <a:t>2] – D</a:t>
            </a:r>
          </a:p>
          <a:p>
            <a:r>
              <a:rPr lang="en-US" dirty="0"/>
              <a:t>3] – C</a:t>
            </a:r>
          </a:p>
          <a:p>
            <a:r>
              <a:rPr lang="en-US" dirty="0"/>
              <a:t>4] – A</a:t>
            </a:r>
          </a:p>
          <a:p>
            <a:r>
              <a:rPr lang="en-US" dirty="0"/>
              <a:t>5] -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AED1-D9E9-4EF3-8268-E4E85578156F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7200" dirty="0"/>
              <a:t>Thank you </a:t>
            </a:r>
            <a:endParaRPr lang="en-IN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0AED1-D9E9-4EF3-8268-E4E85578156F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C6398-A4DD-4330-946F-551A7C6CF137}" type="slidenum">
              <a:rPr lang="en-US"/>
              <a:pPr/>
              <a:t>5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/>
              <a:t>History of Convulsive Therapies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1938 – </a:t>
            </a:r>
            <a:r>
              <a:rPr lang="en-GB" sz="2800" dirty="0" err="1"/>
              <a:t>Ugo</a:t>
            </a:r>
            <a:r>
              <a:rPr lang="en-GB" sz="2800" dirty="0"/>
              <a:t> </a:t>
            </a:r>
            <a:r>
              <a:rPr lang="en-GB" sz="2800" dirty="0" err="1"/>
              <a:t>Cerletti</a:t>
            </a:r>
            <a:r>
              <a:rPr lang="en-GB" sz="2800" dirty="0"/>
              <a:t> and </a:t>
            </a:r>
            <a:r>
              <a:rPr lang="en-GB" sz="2800" dirty="0" err="1"/>
              <a:t>Lucio</a:t>
            </a:r>
            <a:r>
              <a:rPr lang="en-GB" sz="2800" dirty="0"/>
              <a:t> </a:t>
            </a:r>
            <a:r>
              <a:rPr lang="en-GB" sz="2800" dirty="0" err="1"/>
              <a:t>Bini</a:t>
            </a:r>
            <a:r>
              <a:rPr lang="en-GB" sz="2800" dirty="0"/>
              <a:t> induce seizures in Rome using electrical stimuli</a:t>
            </a:r>
          </a:p>
          <a:p>
            <a:pPr>
              <a:lnSpc>
                <a:spcPct val="80000"/>
              </a:lnSpc>
            </a:pP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/>
              <a:t>1940 – </a:t>
            </a:r>
            <a:r>
              <a:rPr lang="en-GB" sz="2800" dirty="0" err="1"/>
              <a:t>Renato</a:t>
            </a:r>
            <a:r>
              <a:rPr lang="en-GB" sz="2800" dirty="0"/>
              <a:t> </a:t>
            </a:r>
            <a:r>
              <a:rPr lang="en-GB" sz="2800" dirty="0" err="1"/>
              <a:t>Almansi</a:t>
            </a:r>
            <a:r>
              <a:rPr lang="en-GB" sz="2800" dirty="0"/>
              <a:t> and David Impasto administer ECT at Columbus Hospital in NYC. </a:t>
            </a:r>
            <a:r>
              <a:rPr lang="en-GB" sz="2800" dirty="0" err="1"/>
              <a:t>Lothar</a:t>
            </a:r>
            <a:r>
              <a:rPr lang="en-GB" sz="2800" dirty="0"/>
              <a:t> </a:t>
            </a:r>
            <a:r>
              <a:rPr lang="en-GB" sz="2800" dirty="0" err="1"/>
              <a:t>Kalinowsky</a:t>
            </a:r>
            <a:r>
              <a:rPr lang="en-GB" sz="2800" dirty="0"/>
              <a:t> starts giving ECT at Psychiatric Institute</a:t>
            </a:r>
          </a:p>
          <a:p>
            <a:pPr>
              <a:lnSpc>
                <a:spcPct val="80000"/>
              </a:lnSpc>
            </a:pP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/>
              <a:t>1940 - A.E. Bennett uses </a:t>
            </a:r>
            <a:r>
              <a:rPr lang="en-GB" sz="2800" u="sng" dirty="0"/>
              <a:t>curare</a:t>
            </a:r>
            <a:r>
              <a:rPr lang="en-GB" sz="2800" dirty="0"/>
              <a:t> for muscle relaxation with </a:t>
            </a:r>
            <a:r>
              <a:rPr lang="en-GB" sz="2800" dirty="0" err="1"/>
              <a:t>Metrazol</a:t>
            </a:r>
            <a:r>
              <a:rPr lang="en-GB" sz="2800" dirty="0"/>
              <a:t> convulsive therapy</a:t>
            </a:r>
          </a:p>
          <a:p>
            <a:pPr>
              <a:lnSpc>
                <a:spcPct val="80000"/>
              </a:lnSpc>
            </a:pP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/>
              <a:t>1952 – Holmberg uses </a:t>
            </a:r>
            <a:r>
              <a:rPr lang="en-GB" sz="2800" u="sng" dirty="0" err="1"/>
              <a:t>succinylcholine</a:t>
            </a:r>
            <a:r>
              <a:rPr lang="en-GB" sz="2800" dirty="0"/>
              <a:t> as a muscle relaxant with ECT</a:t>
            </a:r>
          </a:p>
          <a:p>
            <a:pPr>
              <a:lnSpc>
                <a:spcPct val="80000"/>
              </a:lnSpc>
              <a:buNone/>
            </a:pPr>
            <a:r>
              <a:rPr lang="en-IN" sz="1200" b="1" dirty="0"/>
              <a:t>Kaplan </a:t>
            </a:r>
            <a:r>
              <a:rPr lang="en-IN" sz="1200" b="1" dirty="0" err="1"/>
              <a:t>Sadocks</a:t>
            </a:r>
            <a:r>
              <a:rPr lang="en-IN" sz="1200" b="1" dirty="0"/>
              <a:t> Comprehensive Textbook of Psychiatry 2 Volume Set 7th Ed Lippincott Williams </a:t>
            </a:r>
            <a:r>
              <a:rPr lang="en-IN" sz="1200" b="1" dirty="0" err="1"/>
              <a:t>Wil</a:t>
            </a:r>
            <a:endParaRPr lang="en-US" sz="1200" dirty="0"/>
          </a:p>
          <a:p>
            <a:pPr>
              <a:lnSpc>
                <a:spcPct val="80000"/>
              </a:lnSpc>
              <a:buNone/>
            </a:pPr>
            <a:endParaRPr lang="en-GB" sz="2800" dirty="0"/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60A19-7B43-4214-963B-9030B83ED4CB}" type="slidenum">
              <a:rPr lang="en-US"/>
              <a:pPr/>
              <a:t>6</a:t>
            </a:fld>
            <a:endParaRPr 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0"/>
            <a:ext cx="6137275" cy="6858000"/>
          </a:xfrm>
          <a:prstGeom prst="rect">
            <a:avLst/>
          </a:prstGeom>
          <a:noFill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905000" y="6505575"/>
            <a:ext cx="56388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5000"/>
              </a:lnSpc>
              <a:spcBef>
                <a:spcPts val="1125"/>
              </a:spcBef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latin typeface="Times New Roman" pitchFamily="18" charset="0"/>
              </a:rPr>
              <a:t>(Image provided courtesy of Renato Sabattini, PhD)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50EE-7849-499D-B636-6864D469E121}" type="slidenum">
              <a:rPr lang="en-US"/>
              <a:pPr/>
              <a:t>7</a:t>
            </a:fld>
            <a:endParaRPr 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/>
              <a:t>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lum contrast="36000"/>
          </a:blip>
          <a:srcRect/>
          <a:stretch>
            <a:fillRect/>
          </a:stretch>
        </p:blipFill>
        <p:spPr bwMode="auto">
          <a:xfrm>
            <a:off x="2057400" y="1905000"/>
            <a:ext cx="4800600" cy="3095625"/>
          </a:xfrm>
          <a:prstGeom prst="rect">
            <a:avLst/>
          </a:prstGeom>
          <a:noFill/>
        </p:spPr>
      </p:pic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1371600" y="5840413"/>
            <a:ext cx="6192838" cy="396875"/>
            <a:chOff x="864" y="3679"/>
            <a:chExt cx="3901" cy="250"/>
          </a:xfrm>
        </p:grpSpPr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864" y="3679"/>
              <a:ext cx="3461" cy="250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864" y="3679"/>
              <a:ext cx="3901" cy="242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5000"/>
                </a:lnSpc>
                <a:buClr>
                  <a:srgbClr val="FFFFFF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chemeClr val="bg1"/>
                  </a:solidFill>
                  <a:latin typeface="Times New Roman" pitchFamily="18" charset="0"/>
                </a:rPr>
                <a:t>           </a:t>
              </a:r>
              <a:r>
                <a:rPr lang="en-GB" sz="2000">
                  <a:latin typeface="Times New Roman" pitchFamily="18" charset="0"/>
                </a:rPr>
                <a:t>(Reproduced with permission from: Somatics, LLC)</a:t>
              </a:r>
            </a:p>
          </p:txBody>
        </p:sp>
      </p:grp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457200" y="838200"/>
            <a:ext cx="7731125" cy="822325"/>
            <a:chOff x="288" y="528"/>
            <a:chExt cx="4870" cy="518"/>
          </a:xfrm>
        </p:grpSpPr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>
              <a:off x="288" y="528"/>
              <a:ext cx="4870" cy="518"/>
            </a:xfrm>
            <a:prstGeom prst="roundRect">
              <a:avLst>
                <a:gd name="adj" fmla="val 19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288" y="528"/>
              <a:ext cx="4870" cy="509"/>
            </a:xfrm>
            <a:prstGeom prst="roundRect">
              <a:avLst>
                <a:gd name="adj" fmla="val 19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5000"/>
                </a:lnSpc>
                <a:buClr>
                  <a:srgbClr val="FFFFFF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sz="2400">
                <a:solidFill>
                  <a:schemeClr val="bg1"/>
                </a:solidFill>
                <a:latin typeface="Times New Roman" pitchFamily="18" charset="0"/>
              </a:endParaRPr>
            </a:p>
            <a:p>
              <a:pPr>
                <a:buClr>
                  <a:srgbClr val="FFFFFF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>
                  <a:latin typeface="Times New Roman" pitchFamily="18" charset="0"/>
                </a:rPr>
                <a:t>             Thymatron™ System IV - Integrated ECT Instrument</a:t>
              </a:r>
            </a:p>
          </p:txBody>
        </p: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FD7B-051B-409A-8475-2334DA795E71}" type="slidenum">
              <a:rPr lang="en-US"/>
              <a:pPr/>
              <a:t>8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2775" cy="1146175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Electrical Stimulus 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2775" cy="4529138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Brief-pulse square-wave AC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Voltage approx. 200V (based upon 220 </a:t>
            </a:r>
            <a:r>
              <a:rPr lang="el-GR" sz="2800">
                <a:cs typeface="Times New Roman" pitchFamily="18" charset="0"/>
              </a:rPr>
              <a:t>Ω</a:t>
            </a:r>
            <a:r>
              <a:rPr lang="en-US" sz="2800">
                <a:cs typeface="Times New Roman" pitchFamily="18" charset="0"/>
              </a:rPr>
              <a:t> impedance)</a:t>
            </a:r>
            <a:endParaRPr lang="el-GR" sz="2800">
              <a:cs typeface="Times New Roman" pitchFamily="18" charset="0"/>
            </a:endParaRP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Current 0.9A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Frequency 30 - 70Hz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Pulsewidth 0.5 - 2 msec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Duration 0.1 - 8 sec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/>
              <a:t>Charge 25 - 504mC (5 - 99J)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6FA8-F44C-4F02-A7C9-6CD5752BC60C}" type="slidenum">
              <a:rPr lang="en-US"/>
              <a:pPr/>
              <a:t>9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ln/>
        </p:spPr>
        <p:txBody>
          <a:bodyPr lIns="90000" tIns="46800" rIns="90000" bIns="46800"/>
          <a:lstStyle/>
          <a:p>
            <a:pPr algn="l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How does it work?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36663"/>
            <a:ext cx="7772400" cy="5621337"/>
          </a:xfrm>
          <a:ln/>
        </p:spPr>
        <p:txBody>
          <a:bodyPr lIns="90000" tIns="46800" rIns="90000" bIns="46800"/>
          <a:lstStyle/>
          <a:p>
            <a:pPr>
              <a:lnSpc>
                <a:spcPct val="95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Seizure - 15 to 180 sec (by EEG)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Low-dose RUL ECT - Less effective clinically despite adequate seizure duration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Down-regulation of beta receptors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Up-regulation of 5HT2 receptors 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GABA (anti-</a:t>
            </a:r>
            <a:r>
              <a:rPr lang="en-GB" dirty="0" err="1"/>
              <a:t>convulsant</a:t>
            </a:r>
            <a:r>
              <a:rPr lang="en-GB" dirty="0"/>
              <a:t> theory of ECT)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BDNF (reversal of </a:t>
            </a:r>
            <a:r>
              <a:rPr lang="en-GB" dirty="0" err="1"/>
              <a:t>hippocampal</a:t>
            </a:r>
            <a:r>
              <a:rPr lang="en-GB" dirty="0"/>
              <a:t> atrophy)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  <a:p>
            <a:pP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IN" sz="1200" b="1" dirty="0"/>
              <a:t>Kaplan </a:t>
            </a:r>
            <a:r>
              <a:rPr lang="en-IN" sz="1200" b="1" dirty="0" err="1"/>
              <a:t>Sadocks</a:t>
            </a:r>
            <a:r>
              <a:rPr lang="en-IN" sz="1200" b="1" dirty="0"/>
              <a:t> Comprehensive Textbook of Psychiatry 2 Volume Set 7th Ed Lippincott Williams </a:t>
            </a:r>
            <a:r>
              <a:rPr lang="en-IN" sz="1200" b="1" dirty="0" err="1"/>
              <a:t>Wil</a:t>
            </a:r>
            <a:endParaRPr lang="en-GB" dirty="0"/>
          </a:p>
          <a:p>
            <a:pPr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19834</TotalTime>
  <Words>1521</Words>
  <Application>Microsoft Office PowerPoint</Application>
  <PresentationFormat>On-screen Show (4:3)</PresentationFormat>
  <Paragraphs>288</Paragraphs>
  <Slides>43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Times New Roman</vt:lpstr>
      <vt:lpstr>1_Default Design</vt:lpstr>
      <vt:lpstr>  Electroconvulsive Therapy                            </vt:lpstr>
      <vt:lpstr>PowerPoint Presentation</vt:lpstr>
      <vt:lpstr>(Pre-)History of Convulsive Therapies</vt:lpstr>
      <vt:lpstr>History of Convulsive Therapies</vt:lpstr>
      <vt:lpstr>History of Convulsive Therapies</vt:lpstr>
      <vt:lpstr> </vt:lpstr>
      <vt:lpstr> </vt:lpstr>
      <vt:lpstr>Electrical Stimulus </vt:lpstr>
      <vt:lpstr>How does it work?</vt:lpstr>
      <vt:lpstr>Anticonvulsant theory of ECT</vt:lpstr>
      <vt:lpstr>ECT induced seizure</vt:lpstr>
      <vt:lpstr> </vt:lpstr>
      <vt:lpstr> </vt:lpstr>
      <vt:lpstr> </vt:lpstr>
      <vt:lpstr>ECS (ECT) induced depolarization</vt:lpstr>
      <vt:lpstr>Modern  (Modified) ECT</vt:lpstr>
      <vt:lpstr>PowerPoint Presentation</vt:lpstr>
      <vt:lpstr>Indications for ECT</vt:lpstr>
      <vt:lpstr>PowerPoint Presentation</vt:lpstr>
      <vt:lpstr>Diagnostic Indications</vt:lpstr>
      <vt:lpstr>Reasons to consider ECT first</vt:lpstr>
      <vt:lpstr>PowerPoint Presentation</vt:lpstr>
      <vt:lpstr>Patient categories:</vt:lpstr>
      <vt:lpstr>Risks/Side Effects</vt:lpstr>
      <vt:lpstr>Conditions of increased risk</vt:lpstr>
      <vt:lpstr>Medications and ECT</vt:lpstr>
      <vt:lpstr>ECT and Medications, cont.</vt:lpstr>
      <vt:lpstr>Consent</vt:lpstr>
      <vt:lpstr>Electrode Placement</vt:lpstr>
      <vt:lpstr>    Bilateral            RUL           Bifrontal</vt:lpstr>
      <vt:lpstr>Electrode Placement, BL vs. RUL</vt:lpstr>
      <vt:lpstr>  </vt:lpstr>
      <vt:lpstr>Stimulus Dosing</vt:lpstr>
      <vt:lpstr>Course of ECT</vt:lpstr>
      <vt:lpstr>ECT Instructions/Orders</vt:lpstr>
      <vt:lpstr>    Alternatives to 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Key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Electroconvulsive Therapy (ECT)</dc:title>
  <cp:lastModifiedBy>918477051901</cp:lastModifiedBy>
  <cp:revision>189</cp:revision>
  <dcterms:modified xsi:type="dcterms:W3CDTF">2020-08-14T09:54:03Z</dcterms:modified>
</cp:coreProperties>
</file>