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85" r:id="rId19"/>
    <p:sldId id="274" r:id="rId20"/>
    <p:sldId id="275" r:id="rId21"/>
    <p:sldId id="276" r:id="rId22"/>
    <p:sldId id="277" r:id="rId23"/>
    <p:sldId id="278" r:id="rId24"/>
    <p:sldId id="284" r:id="rId25"/>
    <p:sldId id="279" r:id="rId26"/>
    <p:sldId id="280" r:id="rId27"/>
    <p:sldId id="281" r:id="rId28"/>
    <p:sldId id="282" r:id="rId29"/>
    <p:sldId id="283" r:id="rId30"/>
    <p:sldId id="286" r:id="rId31"/>
    <p:sldId id="287" r:id="rId32"/>
    <p:sldId id="288" r:id="rId33"/>
    <p:sldId id="289" r:id="rId34"/>
    <p:sldId id="291"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33A5E3-2890-49DD-9366-63E9F27ED9D7}" type="datetimeFigureOut">
              <a:rPr lang="en-US" smtClean="0"/>
              <a:pPr/>
              <a:t>8/14/2020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AEB121-B507-4590-972E-B46D6C838E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40500385-3935-43BA-8FE3-91DF4764438F}" type="slidenum">
              <a:rPr lang="en-US" smtClean="0"/>
              <a:pPr/>
              <a:t>1</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85E6FE64-3AD0-4A77-ADB1-9C1A10379999}" type="slidenum">
              <a:rPr lang="en-US" smtClean="0"/>
              <a:pPr/>
              <a:t>25</a:t>
            </a:fld>
            <a:endParaRPr 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414E1BD7-55AF-4553-AA72-83E2F3D1A792}" type="slidenum">
              <a:rPr lang="en-US" smtClean="0"/>
              <a:pPr/>
              <a:t>26</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4889A79D-1864-4431-A411-34257E11BB2F}" type="slidenum">
              <a:rPr lang="en-US" smtClean="0"/>
              <a:pPr/>
              <a:t>27</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8A9D6F71-089B-4DB3-B294-F4BB33E5A60E}" type="slidenum">
              <a:rPr lang="en-US" smtClean="0"/>
              <a:pPr/>
              <a:t>28</a:t>
            </a:fld>
            <a:endParaRPr 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20C8C556-5556-4E5F-BE6E-88A0F59B89A6}" type="slidenum">
              <a:rPr lang="en-US" smtClean="0"/>
              <a:pPr/>
              <a:t>2</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941DCA7C-D21C-440C-88D2-488FDA9F77A6}" type="slidenum">
              <a:rPr lang="en-US" smtClean="0"/>
              <a:pPr/>
              <a:t>3</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7D32F431-DB00-4B55-84AA-8D7772B8C4BB}" type="slidenum">
              <a:rPr lang="en-US" smtClean="0"/>
              <a:pPr/>
              <a:t>4</a:t>
            </a:fld>
            <a:endParaRPr lang="en-US"/>
          </a:p>
        </p:txBody>
      </p:sp>
      <p:sp>
        <p:nvSpPr>
          <p:cNvPr id="89091" name="Rectangle 2"/>
          <p:cNvSpPr>
            <a:spLocks noGrp="1" noRot="1" noChangeAspect="1" noChangeArrowheads="1" noTextEdit="1"/>
          </p:cNvSpPr>
          <p:nvPr>
            <p:ph type="sldImg"/>
          </p:nvPr>
        </p:nvSpPr>
        <p:spPr>
          <a:solidFill>
            <a:srgbClr val="FFFFFF"/>
          </a:solidFill>
          <a:ln/>
        </p:spPr>
      </p:sp>
      <p:sp>
        <p:nvSpPr>
          <p:cNvPr id="89092" name="Rectangle 3"/>
          <p:cNvSpPr>
            <a:spLocks noGrp="1" noChangeArrowheads="1"/>
          </p:cNvSpPr>
          <p:nvPr>
            <p:ph type="body" idx="1"/>
          </p:nvPr>
        </p:nvSpPr>
        <p:spPr>
          <a:solidFill>
            <a:srgbClr val="FFFFFF"/>
          </a:solidFill>
          <a:ln>
            <a:solidFill>
              <a:srgbClr val="000000"/>
            </a:solidFill>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17D62817-8338-41D0-83E3-1B45B1FCBF9D}" type="slidenum">
              <a:rPr lang="en-US" smtClean="0"/>
              <a:pPr/>
              <a:t>5</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A1539F0E-C3FF-4F6C-AB67-F926E84E83BB}" type="slidenum">
              <a:rPr lang="en-US" smtClean="0"/>
              <a:pPr/>
              <a:t>6</a:t>
            </a:fld>
            <a:endParaRPr 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0733C6BE-8892-47C6-9D92-6130B87A97E8}" type="slidenum">
              <a:rPr lang="en-US" smtClean="0"/>
              <a:pPr/>
              <a:t>11</a:t>
            </a:fld>
            <a:endParaRPr 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AF49D116-C97E-4E3A-A645-3FE57F44A7BC}" type="slidenum">
              <a:rPr lang="en-US" smtClean="0"/>
              <a:pPr/>
              <a:t>22</a:t>
            </a:fld>
            <a:endParaRPr 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8765D693-E566-4163-8BD1-414265F91FCC}" type="slidenum">
              <a:rPr lang="en-US" smtClean="0"/>
              <a:pPr/>
              <a:t>23</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D017480C-07CF-45A0-B4D9-4351C2E63C9F}" type="datetimeFigureOut">
              <a:rPr lang="en-US" smtClean="0"/>
              <a:pPr/>
              <a:t>8/14/2020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B41DDF1-B442-4067-B3A6-341ABD6A76B5}"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017480C-07CF-45A0-B4D9-4351C2E63C9F}"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1DDF1-B442-4067-B3A6-341ABD6A76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017480C-07CF-45A0-B4D9-4351C2E63C9F}"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1DDF1-B442-4067-B3A6-341ABD6A76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017480C-07CF-45A0-B4D9-4351C2E63C9F}"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1DDF1-B442-4067-B3A6-341ABD6A76B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017480C-07CF-45A0-B4D9-4351C2E63C9F}"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1DDF1-B442-4067-B3A6-341ABD6A76B5}"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017480C-07CF-45A0-B4D9-4351C2E63C9F}"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1DDF1-B442-4067-B3A6-341ABD6A76B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017480C-07CF-45A0-B4D9-4351C2E63C9F}"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1DDF1-B442-4067-B3A6-341ABD6A76B5}"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D017480C-07CF-45A0-B4D9-4351C2E63C9F}"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1DDF1-B442-4067-B3A6-341ABD6A76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7480C-07CF-45A0-B4D9-4351C2E63C9F}"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1DDF1-B442-4067-B3A6-341ABD6A76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017480C-07CF-45A0-B4D9-4351C2E63C9F}"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1DDF1-B442-4067-B3A6-341ABD6A76B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D017480C-07CF-45A0-B4D9-4351C2E63C9F}" type="datetimeFigureOut">
              <a:rPr lang="en-US" smtClean="0"/>
              <a:pPr/>
              <a:t>8/14/2020</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AB41DDF1-B442-4067-B3A6-341ABD6A76B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017480C-07CF-45A0-B4D9-4351C2E63C9F}" type="datetimeFigureOut">
              <a:rPr lang="en-US" smtClean="0"/>
              <a:pPr/>
              <a:t>8/14/2020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B41DDF1-B442-4067-B3A6-341ABD6A76B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ncbi.nlm.nih.gov/pubmed/?term=DeRubeis%20RJ%5bauth%5d"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ncbi.nlm.nih.gov/entrez/eutils/elink.fcgi?dbfrom=pubmed&amp;retmode=ref&amp;cmd=prlinks&amp;id=18784657"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ncbi.nlm.nih.gov/entrez/eutils/elink.fcgi?dbfrom=pubmed&amp;retmode=ref&amp;cmd=prlinks&amp;id=18784657" TargetMode="External"/><Relationship Id="rId2" Type="http://schemas.openxmlformats.org/officeDocument/2006/relationships/hyperlink" Target="http://www.ncbi.nlm.nih.gov/pubmed/?term=DeRubeis%20RJ%5bauth%5d" TargetMode="External"/><Relationship Id="rId1" Type="http://schemas.openxmlformats.org/officeDocument/2006/relationships/slideLayout" Target="../slideLayouts/slideLayout2.xml"/><Relationship Id="rId4" Type="http://schemas.openxmlformats.org/officeDocument/2006/relationships/hyperlink" Target="http://www.ncbi.nlm.nih.gov/pmc/articles/PMC2748674/"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a:t>Mood Disorders (Management)</a:t>
            </a:r>
            <a:br>
              <a:rPr lang="en-US" dirty="0"/>
            </a:br>
            <a:r>
              <a:rPr lang="en-US" dirty="0" err="1"/>
              <a:t>By:DR.lakhan</a:t>
            </a:r>
            <a:r>
              <a:rPr lang="en-US" dirty="0"/>
              <a:t> </a:t>
            </a:r>
            <a:r>
              <a:rPr lang="en-US" dirty="0" err="1"/>
              <a:t>kataria</a:t>
            </a:r>
            <a:br>
              <a:rPr lang="en-US" dirty="0"/>
            </a:br>
            <a:r>
              <a:rPr lang="en-US" dirty="0" err="1"/>
              <a:t>dept.of</a:t>
            </a:r>
            <a:r>
              <a:rPr lang="en-US"/>
              <a:t> Psychiatry</a:t>
            </a:r>
            <a:endParaRPr lang="en-US" dirty="0"/>
          </a:p>
        </p:txBody>
      </p:sp>
      <p:sp>
        <p:nvSpPr>
          <p:cNvPr id="3075" name="Rectangle 3"/>
          <p:cNvSpPr>
            <a:spLocks noGrp="1" noChangeArrowheads="1"/>
          </p:cNvSpPr>
          <p:nvPr>
            <p:ph type="subTitle" idx="1"/>
          </p:nvPr>
        </p:nvSpPr>
        <p:spPr/>
        <p:txBody>
          <a:bodyPr/>
          <a:lstStyle/>
          <a:p>
            <a:pPr eaLnBrk="1" hangingPunct="1">
              <a:buFont typeface="Wingdings" pitchFamily="2" charset="2"/>
              <a:buNone/>
            </a:pPr>
            <a:endParaRPr lang="en-US" dirty="0"/>
          </a:p>
        </p:txBody>
      </p:sp>
      <p:pic>
        <p:nvPicPr>
          <p:cNvPr id="3076" name="Picture 7" descr="drama-masks"/>
          <p:cNvPicPr>
            <a:picLocks noChangeAspect="1" noChangeArrowheads="1"/>
          </p:cNvPicPr>
          <p:nvPr/>
        </p:nvPicPr>
        <p:blipFill>
          <a:blip r:embed="rId3" cstate="print"/>
          <a:srcRect t="3458"/>
          <a:stretch>
            <a:fillRect/>
          </a:stretch>
        </p:blipFill>
        <p:spPr bwMode="auto">
          <a:xfrm>
            <a:off x="1524000" y="304800"/>
            <a:ext cx="5649913" cy="3124200"/>
          </a:xfrm>
          <a:prstGeom prst="rect">
            <a:avLst/>
          </a:prstGeom>
          <a:noFill/>
          <a:ln w="9525">
            <a:noFill/>
            <a:miter lim="800000"/>
            <a:headEnd/>
            <a:tailEnd/>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t>Side effect profile of TCAs</a:t>
            </a:r>
          </a:p>
        </p:txBody>
      </p:sp>
      <p:sp>
        <p:nvSpPr>
          <p:cNvPr id="40963" name="Rectangle 3"/>
          <p:cNvSpPr>
            <a:spLocks noGrp="1" noChangeArrowheads="1"/>
          </p:cNvSpPr>
          <p:nvPr>
            <p:ph idx="1"/>
          </p:nvPr>
        </p:nvSpPr>
        <p:spPr/>
        <p:txBody>
          <a:bodyPr/>
          <a:lstStyle/>
          <a:p>
            <a:pPr eaLnBrk="1" hangingPunct="1">
              <a:buClr>
                <a:srgbClr val="063DE8"/>
              </a:buClr>
              <a:buFont typeface="Wingdings" pitchFamily="2" charset="2"/>
              <a:buChar char="Ø"/>
            </a:pPr>
            <a:r>
              <a:rPr lang="en-US" sz="3600"/>
              <a:t>Dry mouth</a:t>
            </a:r>
          </a:p>
          <a:p>
            <a:pPr eaLnBrk="1" hangingPunct="1">
              <a:buClr>
                <a:srgbClr val="063DE8"/>
              </a:buClr>
              <a:buFont typeface="Wingdings" pitchFamily="2" charset="2"/>
              <a:buChar char="Ø"/>
            </a:pPr>
            <a:r>
              <a:rPr lang="en-US" sz="3600"/>
              <a:t>Constipation</a:t>
            </a:r>
          </a:p>
          <a:p>
            <a:pPr eaLnBrk="1" hangingPunct="1">
              <a:buClr>
                <a:srgbClr val="063DE8"/>
              </a:buClr>
              <a:buFont typeface="Wingdings" pitchFamily="2" charset="2"/>
              <a:buChar char="Ø"/>
            </a:pPr>
            <a:r>
              <a:rPr lang="en-US" sz="3600"/>
              <a:t>Dizziness</a:t>
            </a:r>
          </a:p>
          <a:p>
            <a:pPr eaLnBrk="1" hangingPunct="1">
              <a:buClr>
                <a:srgbClr val="063DE8"/>
              </a:buClr>
              <a:buFont typeface="Wingdings" pitchFamily="2" charset="2"/>
              <a:buChar char="Ø"/>
            </a:pPr>
            <a:r>
              <a:rPr lang="en-US" sz="3600"/>
              <a:t>Tachycardia</a:t>
            </a:r>
          </a:p>
          <a:p>
            <a:pPr eaLnBrk="1" hangingPunct="1">
              <a:buClr>
                <a:srgbClr val="063DE8"/>
              </a:buClr>
              <a:buFont typeface="Wingdings" pitchFamily="2" charset="2"/>
              <a:buChar char="Ø"/>
            </a:pPr>
            <a:r>
              <a:rPr lang="en-US" sz="3600"/>
              <a:t>Urinary retention</a:t>
            </a:r>
          </a:p>
          <a:p>
            <a:pPr eaLnBrk="1" hangingPunct="1">
              <a:buClr>
                <a:srgbClr val="063DE8"/>
              </a:buClr>
              <a:buFont typeface="Wingdings" pitchFamily="2" charset="2"/>
              <a:buChar char="Ø"/>
            </a:pPr>
            <a:r>
              <a:rPr lang="en-US" sz="3600"/>
              <a:t>Impaired sexual funtion</a:t>
            </a:r>
          </a:p>
          <a:p>
            <a:pPr eaLnBrk="1" hangingPunct="1">
              <a:buClr>
                <a:srgbClr val="063DE8"/>
              </a:buClr>
              <a:buFont typeface="Wingdings" pitchFamily="2" charset="2"/>
              <a:buChar char="Ø"/>
            </a:pPr>
            <a:r>
              <a:rPr lang="en-US" sz="3600"/>
              <a:t>Orthostatic hypotension</a:t>
            </a:r>
          </a:p>
          <a:p>
            <a:pPr eaLnBrk="1" hangingPunct="1">
              <a:buClr>
                <a:srgbClr val="063DE8"/>
              </a:buClr>
              <a:buFont typeface="Wingdings" pitchFamily="2" charset="2"/>
              <a:buNone/>
            </a:pPr>
            <a:endParaRPr lang="en-US" sz="3600"/>
          </a:p>
          <a:p>
            <a:pPr lvl="1" eaLnBrk="1" hangingPunct="1"/>
            <a:endParaRPr lang="en-US" sz="3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t>MAO Inhibitors</a:t>
            </a:r>
          </a:p>
        </p:txBody>
      </p:sp>
      <p:sp>
        <p:nvSpPr>
          <p:cNvPr id="95235" name="Rectangle 3"/>
          <p:cNvSpPr>
            <a:spLocks noGrp="1" noChangeArrowheads="1"/>
          </p:cNvSpPr>
          <p:nvPr>
            <p:ph idx="1"/>
          </p:nvPr>
        </p:nvSpPr>
        <p:spPr/>
        <p:txBody>
          <a:bodyPr/>
          <a:lstStyle/>
          <a:p>
            <a:pPr eaLnBrk="1" hangingPunct="1">
              <a:lnSpc>
                <a:spcPct val="90000"/>
              </a:lnSpc>
            </a:pPr>
            <a:r>
              <a:rPr lang="en-US" sz="2400"/>
              <a:t>block enzyme (monoamine oxidase) which breaks down norepinephrine and serotonin (monoamines)</a:t>
            </a:r>
          </a:p>
          <a:p>
            <a:pPr eaLnBrk="1" hangingPunct="1">
              <a:lnSpc>
                <a:spcPct val="90000"/>
              </a:lnSpc>
            </a:pPr>
            <a:r>
              <a:rPr lang="en-US" sz="2400"/>
              <a:t>examples:</a:t>
            </a:r>
          </a:p>
          <a:p>
            <a:pPr lvl="1" eaLnBrk="1" hangingPunct="1">
              <a:lnSpc>
                <a:spcPct val="90000"/>
              </a:lnSpc>
            </a:pPr>
            <a:r>
              <a:rPr lang="en-US" sz="2000"/>
              <a:t>phenelzine (Nardil)</a:t>
            </a:r>
          </a:p>
          <a:p>
            <a:pPr lvl="1" eaLnBrk="1" hangingPunct="1">
              <a:lnSpc>
                <a:spcPct val="90000"/>
              </a:lnSpc>
            </a:pPr>
            <a:r>
              <a:rPr lang="en-US" sz="2000"/>
              <a:t>tranylcypromine (Parnate)</a:t>
            </a:r>
          </a:p>
          <a:p>
            <a:pPr eaLnBrk="1" hangingPunct="1">
              <a:lnSpc>
                <a:spcPct val="90000"/>
              </a:lnSpc>
            </a:pPr>
            <a:r>
              <a:rPr lang="en-US" sz="2400"/>
              <a:t>problem:</a:t>
            </a:r>
          </a:p>
          <a:p>
            <a:pPr lvl="1" eaLnBrk="1" hangingPunct="1">
              <a:lnSpc>
                <a:spcPct val="90000"/>
              </a:lnSpc>
            </a:pPr>
            <a:r>
              <a:rPr lang="en-US" sz="2000"/>
              <a:t>dangerously interact with many other drugs (nasal decongestants, SSRIs) and with foods containing tyramine (smoked meats, ages cheeses, beer)</a:t>
            </a:r>
          </a:p>
          <a:p>
            <a:pPr lvl="1" eaLnBrk="1" hangingPunct="1">
              <a:lnSpc>
                <a:spcPct val="90000"/>
              </a:lnSpc>
            </a:pPr>
            <a:r>
              <a:rPr lang="en-US" sz="2000"/>
              <a:t>can produce hypertensive crisis</a:t>
            </a:r>
          </a:p>
        </p:txBody>
      </p:sp>
      <p:sp>
        <p:nvSpPr>
          <p:cNvPr id="4" name="Footer Placeholder 3"/>
          <p:cNvSpPr>
            <a:spLocks noGrp="1"/>
          </p:cNvSpPr>
          <p:nvPr>
            <p:ph type="ftr" sz="quarter" idx="11"/>
          </p:nvPr>
        </p:nvSpPr>
        <p:spPr>
          <a:xfrm>
            <a:off x="914400" y="6416675"/>
            <a:ext cx="7696200" cy="365125"/>
          </a:xfrm>
        </p:spPr>
        <p:txBody>
          <a:bodyPr/>
          <a:lstStyle/>
          <a:p>
            <a:r>
              <a:rPr lang="en-US" b="1" dirty="0"/>
              <a:t>Stahl's Essential Psychopharmacology: </a:t>
            </a:r>
            <a:r>
              <a:rPr lang="en-US" b="1" dirty="0" err="1"/>
              <a:t>Neuroscientific</a:t>
            </a:r>
            <a:r>
              <a:rPr lang="en-US" b="1" dirty="0"/>
              <a:t> Basis and Practical Applications , fourth edition</a:t>
            </a:r>
          </a:p>
          <a:p>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Effect transition="in" filter="box(out)">
                                      <p:cBhvr>
                                        <p:cTn id="7" dur="500"/>
                                        <p:tgtEl>
                                          <p:spTgt spid="952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5235">
                                            <p:txEl>
                                              <p:pRg st="1" end="1"/>
                                            </p:txEl>
                                          </p:spTgt>
                                        </p:tgtEl>
                                        <p:attrNameLst>
                                          <p:attrName>style.visibility</p:attrName>
                                        </p:attrNameLst>
                                      </p:cBhvr>
                                      <p:to>
                                        <p:strVal val="visible"/>
                                      </p:to>
                                    </p:set>
                                    <p:animEffect transition="in" filter="box(out)">
                                      <p:cBhvr>
                                        <p:cTn id="12" dur="500"/>
                                        <p:tgtEl>
                                          <p:spTgt spid="95235">
                                            <p:txEl>
                                              <p:pRg st="1" end="1"/>
                                            </p:txEl>
                                          </p:spTgt>
                                        </p:tgtEl>
                                      </p:cBhvr>
                                    </p:animEffect>
                                  </p:childTnLst>
                                </p:cTn>
                              </p:par>
                              <p:par>
                                <p:cTn id="13" presetID="4" presetClass="entr" presetSubtype="32" fill="hold" grpId="0" nodeType="withEffect">
                                  <p:stCondLst>
                                    <p:cond delay="0"/>
                                  </p:stCondLst>
                                  <p:childTnLst>
                                    <p:set>
                                      <p:cBhvr>
                                        <p:cTn id="14" dur="1" fill="hold">
                                          <p:stCondLst>
                                            <p:cond delay="0"/>
                                          </p:stCondLst>
                                        </p:cTn>
                                        <p:tgtEl>
                                          <p:spTgt spid="95235">
                                            <p:txEl>
                                              <p:pRg st="2" end="2"/>
                                            </p:txEl>
                                          </p:spTgt>
                                        </p:tgtEl>
                                        <p:attrNameLst>
                                          <p:attrName>style.visibility</p:attrName>
                                        </p:attrNameLst>
                                      </p:cBhvr>
                                      <p:to>
                                        <p:strVal val="visible"/>
                                      </p:to>
                                    </p:set>
                                    <p:animEffect transition="in" filter="box(out)">
                                      <p:cBhvr>
                                        <p:cTn id="15" dur="500"/>
                                        <p:tgtEl>
                                          <p:spTgt spid="95235">
                                            <p:txEl>
                                              <p:pRg st="2" end="2"/>
                                            </p:txEl>
                                          </p:spTgt>
                                        </p:tgtEl>
                                      </p:cBhvr>
                                    </p:animEffect>
                                  </p:childTnLst>
                                </p:cTn>
                              </p:par>
                              <p:par>
                                <p:cTn id="16" presetID="4" presetClass="entr" presetSubtype="32" fill="hold" grpId="0" nodeType="withEffect">
                                  <p:stCondLst>
                                    <p:cond delay="0"/>
                                  </p:stCondLst>
                                  <p:childTnLst>
                                    <p:set>
                                      <p:cBhvr>
                                        <p:cTn id="17" dur="1" fill="hold">
                                          <p:stCondLst>
                                            <p:cond delay="0"/>
                                          </p:stCondLst>
                                        </p:cTn>
                                        <p:tgtEl>
                                          <p:spTgt spid="95235">
                                            <p:txEl>
                                              <p:pRg st="3" end="3"/>
                                            </p:txEl>
                                          </p:spTgt>
                                        </p:tgtEl>
                                        <p:attrNameLst>
                                          <p:attrName>style.visibility</p:attrName>
                                        </p:attrNameLst>
                                      </p:cBhvr>
                                      <p:to>
                                        <p:strVal val="visible"/>
                                      </p:to>
                                    </p:set>
                                    <p:animEffect transition="in" filter="box(out)">
                                      <p:cBhvr>
                                        <p:cTn id="18" dur="500"/>
                                        <p:tgtEl>
                                          <p:spTgt spid="9523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32" fill="hold" grpId="0" nodeType="clickEffect">
                                  <p:stCondLst>
                                    <p:cond delay="0"/>
                                  </p:stCondLst>
                                  <p:childTnLst>
                                    <p:set>
                                      <p:cBhvr>
                                        <p:cTn id="22" dur="1" fill="hold">
                                          <p:stCondLst>
                                            <p:cond delay="0"/>
                                          </p:stCondLst>
                                        </p:cTn>
                                        <p:tgtEl>
                                          <p:spTgt spid="95235">
                                            <p:txEl>
                                              <p:pRg st="4" end="4"/>
                                            </p:txEl>
                                          </p:spTgt>
                                        </p:tgtEl>
                                        <p:attrNameLst>
                                          <p:attrName>style.visibility</p:attrName>
                                        </p:attrNameLst>
                                      </p:cBhvr>
                                      <p:to>
                                        <p:strVal val="visible"/>
                                      </p:to>
                                    </p:set>
                                    <p:animEffect transition="in" filter="box(out)">
                                      <p:cBhvr>
                                        <p:cTn id="23" dur="500"/>
                                        <p:tgtEl>
                                          <p:spTgt spid="95235">
                                            <p:txEl>
                                              <p:pRg st="4" end="4"/>
                                            </p:txEl>
                                          </p:spTgt>
                                        </p:tgtEl>
                                      </p:cBhvr>
                                    </p:animEffect>
                                  </p:childTnLst>
                                </p:cTn>
                              </p:par>
                              <p:par>
                                <p:cTn id="24" presetID="4" presetClass="entr" presetSubtype="32" fill="hold" grpId="0" nodeType="withEffect">
                                  <p:stCondLst>
                                    <p:cond delay="0"/>
                                  </p:stCondLst>
                                  <p:childTnLst>
                                    <p:set>
                                      <p:cBhvr>
                                        <p:cTn id="25" dur="1" fill="hold">
                                          <p:stCondLst>
                                            <p:cond delay="0"/>
                                          </p:stCondLst>
                                        </p:cTn>
                                        <p:tgtEl>
                                          <p:spTgt spid="95235">
                                            <p:txEl>
                                              <p:pRg st="5" end="5"/>
                                            </p:txEl>
                                          </p:spTgt>
                                        </p:tgtEl>
                                        <p:attrNameLst>
                                          <p:attrName>style.visibility</p:attrName>
                                        </p:attrNameLst>
                                      </p:cBhvr>
                                      <p:to>
                                        <p:strVal val="visible"/>
                                      </p:to>
                                    </p:set>
                                    <p:animEffect transition="in" filter="box(out)">
                                      <p:cBhvr>
                                        <p:cTn id="26" dur="500"/>
                                        <p:tgtEl>
                                          <p:spTgt spid="95235">
                                            <p:txEl>
                                              <p:pRg st="5" end="5"/>
                                            </p:txEl>
                                          </p:spTgt>
                                        </p:tgtEl>
                                      </p:cBhvr>
                                    </p:animEffect>
                                  </p:childTnLst>
                                </p:cTn>
                              </p:par>
                              <p:par>
                                <p:cTn id="27" presetID="4" presetClass="entr" presetSubtype="32" fill="hold" grpId="0" nodeType="withEffect">
                                  <p:stCondLst>
                                    <p:cond delay="0"/>
                                  </p:stCondLst>
                                  <p:childTnLst>
                                    <p:set>
                                      <p:cBhvr>
                                        <p:cTn id="28" dur="1" fill="hold">
                                          <p:stCondLst>
                                            <p:cond delay="0"/>
                                          </p:stCondLst>
                                        </p:cTn>
                                        <p:tgtEl>
                                          <p:spTgt spid="95235">
                                            <p:txEl>
                                              <p:pRg st="6" end="6"/>
                                            </p:txEl>
                                          </p:spTgt>
                                        </p:tgtEl>
                                        <p:attrNameLst>
                                          <p:attrName>style.visibility</p:attrName>
                                        </p:attrNameLst>
                                      </p:cBhvr>
                                      <p:to>
                                        <p:strVal val="visible"/>
                                      </p:to>
                                    </p:set>
                                    <p:animEffect transition="in" filter="box(out)">
                                      <p:cBhvr>
                                        <p:cTn id="29" dur="500"/>
                                        <p:tgtEl>
                                          <p:spTgt spid="952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t>Monoamine Oxidase Inhibitors (MAOIs)</a:t>
            </a:r>
          </a:p>
        </p:txBody>
      </p:sp>
      <p:sp>
        <p:nvSpPr>
          <p:cNvPr id="43011" name="Rectangle 3"/>
          <p:cNvSpPr>
            <a:spLocks noGrp="1" noChangeArrowheads="1"/>
          </p:cNvSpPr>
          <p:nvPr>
            <p:ph idx="1"/>
          </p:nvPr>
        </p:nvSpPr>
        <p:spPr/>
        <p:txBody>
          <a:bodyPr>
            <a:normAutofit lnSpcReduction="10000"/>
          </a:bodyPr>
          <a:lstStyle/>
          <a:p>
            <a:pPr eaLnBrk="1" hangingPunct="1">
              <a:buFont typeface="Wingdings" pitchFamily="2" charset="2"/>
              <a:buNone/>
            </a:pPr>
            <a:endParaRPr lang="en-US" sz="4000"/>
          </a:p>
          <a:p>
            <a:pPr eaLnBrk="1" hangingPunct="1">
              <a:buClr>
                <a:srgbClr val="063DE8"/>
              </a:buClr>
              <a:buFont typeface="Wingdings" pitchFamily="2" charset="2"/>
              <a:buChar char="Ø"/>
            </a:pPr>
            <a:r>
              <a:rPr lang="en-US" sz="4000"/>
              <a:t>Irreversibly inhibit monoamine oxidase enzymes</a:t>
            </a:r>
          </a:p>
          <a:p>
            <a:pPr eaLnBrk="1" hangingPunct="1">
              <a:buClr>
                <a:srgbClr val="063DE8"/>
              </a:buClr>
              <a:buFont typeface="Wingdings" pitchFamily="2" charset="2"/>
              <a:buChar char="Ø"/>
            </a:pPr>
            <a:r>
              <a:rPr lang="en-US" sz="4000"/>
              <a:t>Effective for major depression, panic disorder, social phobia</a:t>
            </a:r>
          </a:p>
          <a:p>
            <a:pPr eaLnBrk="1" hangingPunct="1">
              <a:buClr>
                <a:srgbClr val="063DE8"/>
              </a:buClr>
              <a:buFont typeface="Wingdings" pitchFamily="2" charset="2"/>
              <a:buChar char="Ø"/>
            </a:pPr>
            <a:r>
              <a:rPr lang="en-US" sz="4000"/>
              <a:t>Drug  interactions and dietary restrictions limit use</a:t>
            </a:r>
          </a:p>
          <a:p>
            <a:pPr eaLnBrk="1" hangingPunct="1"/>
            <a:endParaRPr lang="en-US"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t>Biochemistry of MAO</a:t>
            </a:r>
          </a:p>
        </p:txBody>
      </p:sp>
      <p:sp>
        <p:nvSpPr>
          <p:cNvPr id="44035" name="Rectangle 3"/>
          <p:cNvSpPr>
            <a:spLocks noGrp="1" noChangeArrowheads="1"/>
          </p:cNvSpPr>
          <p:nvPr>
            <p:ph idx="1"/>
          </p:nvPr>
        </p:nvSpPr>
        <p:spPr/>
        <p:txBody>
          <a:bodyPr/>
          <a:lstStyle/>
          <a:p>
            <a:pPr eaLnBrk="1" hangingPunct="1">
              <a:buClr>
                <a:srgbClr val="063DE8"/>
              </a:buClr>
              <a:buFont typeface="Wingdings" pitchFamily="2" charset="2"/>
              <a:buChar char="Ø"/>
            </a:pPr>
            <a:r>
              <a:rPr lang="en-US"/>
              <a:t>Occurs as two isoenzymes</a:t>
            </a:r>
          </a:p>
          <a:p>
            <a:pPr lvl="1" eaLnBrk="1" hangingPunct="1">
              <a:buFont typeface="Wingdings" pitchFamily="2" charset="2"/>
              <a:buChar char="§"/>
            </a:pPr>
            <a:r>
              <a:rPr lang="en-US" sz="3200"/>
              <a:t>MAO-A – </a:t>
            </a:r>
          </a:p>
          <a:p>
            <a:pPr lvl="2" eaLnBrk="1" hangingPunct="1">
              <a:buClr>
                <a:srgbClr val="00FF00"/>
              </a:buClr>
              <a:buFontTx/>
              <a:buChar char="•"/>
            </a:pPr>
            <a:r>
              <a:rPr lang="en-US" sz="3200"/>
              <a:t>Oxidizes norepinephrine, serotonin, tyramine</a:t>
            </a:r>
          </a:p>
          <a:p>
            <a:pPr lvl="2" eaLnBrk="1" hangingPunct="1">
              <a:buClr>
                <a:srgbClr val="00FF00"/>
              </a:buClr>
              <a:buFontTx/>
              <a:buNone/>
            </a:pPr>
            <a:endParaRPr lang="en-US" sz="3200"/>
          </a:p>
          <a:p>
            <a:pPr lvl="1" eaLnBrk="1" hangingPunct="1">
              <a:buFont typeface="Wingdings" pitchFamily="2" charset="2"/>
              <a:buChar char="§"/>
            </a:pPr>
            <a:r>
              <a:rPr lang="en-US" sz="3200"/>
              <a:t>MAO-B </a:t>
            </a:r>
          </a:p>
          <a:p>
            <a:pPr lvl="2" eaLnBrk="1" hangingPunct="1">
              <a:buClr>
                <a:srgbClr val="00FF00"/>
              </a:buClr>
            </a:pPr>
            <a:r>
              <a:rPr lang="en-US" sz="3200"/>
              <a:t>selective for dopamine metabolism</a:t>
            </a:r>
          </a:p>
          <a:p>
            <a:pPr eaLnBrk="1" hangingPunct="1"/>
            <a:endParaRPr lang="en-US" sz="4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762000" y="228600"/>
            <a:ext cx="7772400" cy="762000"/>
          </a:xfrm>
        </p:spPr>
        <p:txBody>
          <a:bodyPr/>
          <a:lstStyle/>
          <a:p>
            <a:pPr eaLnBrk="1" hangingPunct="1"/>
            <a:r>
              <a:rPr lang="en-US"/>
              <a:t>Dietary and Drug Interactions</a:t>
            </a:r>
          </a:p>
        </p:txBody>
      </p:sp>
      <p:sp>
        <p:nvSpPr>
          <p:cNvPr id="45059" name="Rectangle 3"/>
          <p:cNvSpPr>
            <a:spLocks noGrp="1" noChangeArrowheads="1"/>
          </p:cNvSpPr>
          <p:nvPr>
            <p:ph idx="1"/>
          </p:nvPr>
        </p:nvSpPr>
        <p:spPr>
          <a:xfrm>
            <a:off x="762000" y="1524000"/>
            <a:ext cx="7772400" cy="4114800"/>
          </a:xfrm>
        </p:spPr>
        <p:txBody>
          <a:bodyPr>
            <a:normAutofit lnSpcReduction="10000"/>
          </a:bodyPr>
          <a:lstStyle/>
          <a:p>
            <a:pPr eaLnBrk="1" hangingPunct="1">
              <a:lnSpc>
                <a:spcPct val="90000"/>
              </a:lnSpc>
              <a:buClr>
                <a:srgbClr val="063DE8"/>
              </a:buClr>
              <a:buFont typeface="Wingdings" pitchFamily="2" charset="2"/>
              <a:buChar char="Ø"/>
            </a:pPr>
            <a:r>
              <a:rPr lang="en-US" sz="2400"/>
              <a:t>Increased stores of catecholamines sensitize patients to effects of sympathomimetics</a:t>
            </a:r>
          </a:p>
          <a:p>
            <a:pPr eaLnBrk="1" hangingPunct="1">
              <a:lnSpc>
                <a:spcPct val="90000"/>
              </a:lnSpc>
              <a:buClr>
                <a:srgbClr val="063DE8"/>
              </a:buClr>
              <a:buFont typeface="Wingdings" pitchFamily="2" charset="2"/>
              <a:buChar char="Ø"/>
            </a:pPr>
            <a:r>
              <a:rPr lang="en-US" sz="2400"/>
              <a:t>Accumulation of tyramine (sympathomimetic) = high risk of hypertensive reactions to dietary tyramine</a:t>
            </a:r>
          </a:p>
          <a:p>
            <a:pPr lvl="1" eaLnBrk="1" hangingPunct="1">
              <a:lnSpc>
                <a:spcPct val="90000"/>
              </a:lnSpc>
              <a:buFont typeface="Wingdings" pitchFamily="2" charset="2"/>
              <a:buChar char="§"/>
            </a:pPr>
            <a:r>
              <a:rPr lang="en-US" sz="2400"/>
              <a:t>requires dietary restrictions</a:t>
            </a:r>
          </a:p>
          <a:p>
            <a:pPr eaLnBrk="1" hangingPunct="1">
              <a:lnSpc>
                <a:spcPct val="90000"/>
              </a:lnSpc>
              <a:buClr>
                <a:srgbClr val="063DE8"/>
              </a:buClr>
              <a:buFont typeface="Wingdings" pitchFamily="2" charset="2"/>
              <a:buChar char="Ø"/>
            </a:pPr>
            <a:r>
              <a:rPr lang="en-US" sz="2400"/>
              <a:t>Interactions with other sympathomimetic drugs</a:t>
            </a:r>
          </a:p>
          <a:p>
            <a:pPr lvl="1" eaLnBrk="1" hangingPunct="1">
              <a:lnSpc>
                <a:spcPct val="90000"/>
              </a:lnSpc>
              <a:buFont typeface="Wingdings" pitchFamily="2" charset="2"/>
              <a:buChar char="§"/>
            </a:pPr>
            <a:r>
              <a:rPr lang="en-US" sz="2400"/>
              <a:t>Antidepressants</a:t>
            </a:r>
          </a:p>
          <a:p>
            <a:pPr lvl="1" eaLnBrk="1" hangingPunct="1">
              <a:lnSpc>
                <a:spcPct val="90000"/>
              </a:lnSpc>
              <a:buFont typeface="Wingdings" pitchFamily="2" charset="2"/>
              <a:buChar char="§"/>
            </a:pPr>
            <a:r>
              <a:rPr lang="en-US" sz="2400"/>
              <a:t>OTC cold remedies</a:t>
            </a:r>
          </a:p>
          <a:p>
            <a:pPr lvl="2" eaLnBrk="1" hangingPunct="1">
              <a:lnSpc>
                <a:spcPct val="90000"/>
              </a:lnSpc>
              <a:buClr>
                <a:srgbClr val="00FF00"/>
              </a:buClr>
              <a:buFontTx/>
              <a:buChar char="•"/>
            </a:pPr>
            <a:r>
              <a:rPr lang="en-US"/>
              <a:t>phenylpropanolamine</a:t>
            </a:r>
          </a:p>
          <a:p>
            <a:pPr lvl="1" eaLnBrk="1" hangingPunct="1">
              <a:lnSpc>
                <a:spcPct val="90000"/>
              </a:lnSpc>
              <a:buFont typeface="Wingdings" pitchFamily="2" charset="2"/>
              <a:buChar char="§"/>
            </a:pPr>
            <a:r>
              <a:rPr lang="en-US" sz="2400"/>
              <a:t>Meperidine</a:t>
            </a:r>
          </a:p>
          <a:p>
            <a:pPr lvl="1" eaLnBrk="1" hangingPunct="1">
              <a:lnSpc>
                <a:spcPct val="90000"/>
              </a:lnSpc>
              <a:buFont typeface="Wingdings" pitchFamily="2" charset="2"/>
              <a:buChar char="§"/>
            </a:pPr>
            <a:r>
              <a:rPr lang="en-US" sz="2400"/>
              <a:t>L-dopa </a:t>
            </a:r>
          </a:p>
          <a:p>
            <a:pPr eaLnBrk="1" hangingPunct="1">
              <a:lnSpc>
                <a:spcPct val="90000"/>
              </a:lnSpc>
              <a:buFont typeface="Wingdings" pitchFamily="2" charset="2"/>
              <a:buNone/>
            </a:pPr>
            <a:endParaRPr lang="en-US" sz="2400"/>
          </a:p>
        </p:txBody>
      </p:sp>
      <p:sp>
        <p:nvSpPr>
          <p:cNvPr id="4" name="Footer Placeholder 3"/>
          <p:cNvSpPr>
            <a:spLocks noGrp="1"/>
          </p:cNvSpPr>
          <p:nvPr>
            <p:ph type="ftr" sz="quarter" idx="11"/>
          </p:nvPr>
        </p:nvSpPr>
        <p:spPr>
          <a:xfrm>
            <a:off x="304800" y="6416675"/>
            <a:ext cx="8839200" cy="365125"/>
          </a:xfrm>
        </p:spPr>
        <p:txBody>
          <a:bodyPr/>
          <a:lstStyle/>
          <a:p>
            <a:r>
              <a:rPr lang="en-US" b="1" dirty="0"/>
              <a:t>Stahl's Essential Psychopharmacology: </a:t>
            </a:r>
            <a:r>
              <a:rPr lang="en-US" b="1" dirty="0" err="1"/>
              <a:t>Neuroscientific</a:t>
            </a:r>
            <a:r>
              <a:rPr lang="en-US" b="1" dirty="0"/>
              <a:t> Basis and Practical Applications , fourth edition</a:t>
            </a:r>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276350" y="342900"/>
            <a:ext cx="7124700" cy="954088"/>
          </a:xfrm>
        </p:spPr>
        <p:txBody>
          <a:bodyPr/>
          <a:lstStyle/>
          <a:p>
            <a:pPr eaLnBrk="1" hangingPunct="1"/>
            <a:r>
              <a:rPr lang="en-US"/>
              <a:t>Examples of MAOIs</a:t>
            </a:r>
          </a:p>
        </p:txBody>
      </p:sp>
      <p:sp>
        <p:nvSpPr>
          <p:cNvPr id="46083" name="Rectangle 3"/>
          <p:cNvSpPr>
            <a:spLocks noGrp="1" noChangeArrowheads="1"/>
          </p:cNvSpPr>
          <p:nvPr>
            <p:ph idx="1"/>
          </p:nvPr>
        </p:nvSpPr>
        <p:spPr>
          <a:xfrm>
            <a:off x="685800" y="1371600"/>
            <a:ext cx="7772400" cy="4114800"/>
          </a:xfrm>
        </p:spPr>
        <p:txBody>
          <a:bodyPr/>
          <a:lstStyle/>
          <a:p>
            <a:pPr eaLnBrk="1" hangingPunct="1">
              <a:lnSpc>
                <a:spcPct val="80000"/>
              </a:lnSpc>
              <a:buClr>
                <a:srgbClr val="063DE8"/>
              </a:buClr>
              <a:buFont typeface="Wingdings" pitchFamily="2" charset="2"/>
              <a:buChar char="Ø"/>
            </a:pPr>
            <a:r>
              <a:rPr lang="en-US" sz="2800"/>
              <a:t>Irreversible, non-selective MAOIs</a:t>
            </a:r>
          </a:p>
          <a:p>
            <a:pPr lvl="1" eaLnBrk="1" hangingPunct="1">
              <a:lnSpc>
                <a:spcPct val="80000"/>
              </a:lnSpc>
              <a:buFont typeface="Wingdings" pitchFamily="2" charset="2"/>
              <a:buChar char="§"/>
            </a:pPr>
            <a:r>
              <a:rPr lang="en-US" sz="2100"/>
              <a:t>phenelzine </a:t>
            </a:r>
          </a:p>
          <a:p>
            <a:pPr lvl="1" eaLnBrk="1" hangingPunct="1">
              <a:lnSpc>
                <a:spcPct val="80000"/>
              </a:lnSpc>
              <a:buFont typeface="Wingdings" pitchFamily="2" charset="2"/>
              <a:buChar char="§"/>
            </a:pPr>
            <a:r>
              <a:rPr lang="en-US" sz="2100"/>
              <a:t>isocarboxazid</a:t>
            </a:r>
          </a:p>
          <a:p>
            <a:pPr lvl="1" eaLnBrk="1" hangingPunct="1">
              <a:lnSpc>
                <a:spcPct val="80000"/>
              </a:lnSpc>
              <a:buFont typeface="Wingdings" pitchFamily="2" charset="2"/>
              <a:buChar char="§"/>
            </a:pPr>
            <a:r>
              <a:rPr lang="en-US" sz="2100"/>
              <a:t>tranylcypromine </a:t>
            </a:r>
          </a:p>
          <a:p>
            <a:pPr eaLnBrk="1" hangingPunct="1">
              <a:lnSpc>
                <a:spcPct val="80000"/>
              </a:lnSpc>
              <a:buFont typeface="Wingdings" pitchFamily="2" charset="2"/>
              <a:buChar char="§"/>
            </a:pPr>
            <a:r>
              <a:rPr lang="en-US" sz="2800"/>
              <a:t>S</a:t>
            </a:r>
            <a:r>
              <a:rPr lang="en-US" sz="2800" noProof="1"/>
              <a:t>elective MAO-B</a:t>
            </a:r>
            <a:r>
              <a:rPr lang="en-US" sz="2800"/>
              <a:t> inhibitors</a:t>
            </a:r>
          </a:p>
          <a:p>
            <a:pPr lvl="1" eaLnBrk="1" hangingPunct="1">
              <a:lnSpc>
                <a:spcPct val="80000"/>
              </a:lnSpc>
              <a:buFont typeface="Wingdings" pitchFamily="2" charset="2"/>
              <a:buChar char="§"/>
            </a:pPr>
            <a:r>
              <a:rPr lang="en-US" sz="2100" noProof="1"/>
              <a:t>deprenyl </a:t>
            </a:r>
            <a:r>
              <a:rPr lang="en-US" sz="2100"/>
              <a:t>(selegiline)</a:t>
            </a:r>
          </a:p>
          <a:p>
            <a:pPr lvl="1" eaLnBrk="1" hangingPunct="1">
              <a:lnSpc>
                <a:spcPct val="80000"/>
              </a:lnSpc>
              <a:buFont typeface="Wingdings" pitchFamily="2" charset="2"/>
              <a:buChar char="§"/>
            </a:pPr>
            <a:r>
              <a:rPr lang="en-US" sz="2100"/>
              <a:t>loses its specificity for MAO-B in antidepressant doses</a:t>
            </a:r>
          </a:p>
          <a:p>
            <a:pPr eaLnBrk="1" hangingPunct="1">
              <a:lnSpc>
                <a:spcPct val="80000"/>
              </a:lnSpc>
              <a:buClr>
                <a:srgbClr val="063DE8"/>
              </a:buClr>
              <a:buFont typeface="Wingdings" pitchFamily="2" charset="2"/>
              <a:buChar char="Ø"/>
            </a:pPr>
            <a:r>
              <a:rPr lang="en-US" sz="2800"/>
              <a:t>Reversible monoamine oxidase inhibitors (RIMAs)</a:t>
            </a:r>
          </a:p>
          <a:p>
            <a:pPr lvl="1" eaLnBrk="1" hangingPunct="1">
              <a:lnSpc>
                <a:spcPct val="80000"/>
              </a:lnSpc>
              <a:buFont typeface="Wingdings" pitchFamily="2" charset="2"/>
              <a:buChar char="§"/>
            </a:pPr>
            <a:r>
              <a:rPr lang="en-US" sz="2100"/>
              <a:t>Moclobemide – not approved</a:t>
            </a:r>
          </a:p>
          <a:p>
            <a:pPr lvl="1" eaLnBrk="1" hangingPunct="1">
              <a:lnSpc>
                <a:spcPct val="80000"/>
              </a:lnSpc>
              <a:buFont typeface="Wingdings" pitchFamily="2" charset="2"/>
              <a:buChar char="§"/>
            </a:pPr>
            <a:r>
              <a:rPr lang="en-US" sz="2100"/>
              <a:t>Appears to be relatively free of food/drug interactions</a:t>
            </a:r>
            <a:endParaRPr lang="en-US" sz="2100" noProof="1"/>
          </a:p>
          <a:p>
            <a:pPr lvl="1" eaLnBrk="1" hangingPunct="1">
              <a:lnSpc>
                <a:spcPct val="80000"/>
              </a:lnSpc>
              <a:buFontTx/>
              <a:buNone/>
            </a:pPr>
            <a:endParaRPr lang="en-US" sz="2100"/>
          </a:p>
          <a:p>
            <a:pPr eaLnBrk="1" hangingPunct="1">
              <a:lnSpc>
                <a:spcPct val="80000"/>
              </a:lnSpc>
            </a:pPr>
            <a:endParaRPr lang="en-US"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t>Selective Serotonin Reuptake Inhibitors(SSRIs)</a:t>
            </a:r>
          </a:p>
        </p:txBody>
      </p:sp>
      <p:sp>
        <p:nvSpPr>
          <p:cNvPr id="47107" name="Rectangle 3"/>
          <p:cNvSpPr>
            <a:spLocks noGrp="1" noChangeArrowheads="1"/>
          </p:cNvSpPr>
          <p:nvPr>
            <p:ph idx="1"/>
          </p:nvPr>
        </p:nvSpPr>
        <p:spPr>
          <a:xfrm>
            <a:off x="381000" y="2057400"/>
            <a:ext cx="8229600" cy="5364163"/>
          </a:xfrm>
        </p:spPr>
        <p:txBody>
          <a:bodyPr/>
          <a:lstStyle/>
          <a:p>
            <a:pPr eaLnBrk="1" hangingPunct="1">
              <a:lnSpc>
                <a:spcPct val="90000"/>
              </a:lnSpc>
              <a:buClr>
                <a:srgbClr val="063DE8"/>
              </a:buClr>
              <a:buFont typeface="Wingdings" pitchFamily="2" charset="2"/>
              <a:buNone/>
            </a:pPr>
            <a:endParaRPr lang="en-US" sz="2400"/>
          </a:p>
          <a:p>
            <a:pPr eaLnBrk="1" hangingPunct="1">
              <a:lnSpc>
                <a:spcPct val="90000"/>
              </a:lnSpc>
              <a:buClr>
                <a:srgbClr val="063DE8"/>
              </a:buClr>
              <a:buFont typeface="Wingdings" pitchFamily="2" charset="2"/>
              <a:buChar char="Ø"/>
            </a:pPr>
            <a:r>
              <a:rPr lang="en-US" sz="2400"/>
              <a:t>Currently marketed medications</a:t>
            </a:r>
          </a:p>
          <a:p>
            <a:pPr lvl="1" eaLnBrk="1" hangingPunct="1">
              <a:lnSpc>
                <a:spcPct val="90000"/>
              </a:lnSpc>
              <a:buFont typeface="Wingdings" pitchFamily="2" charset="2"/>
              <a:buChar char="§"/>
            </a:pPr>
            <a:r>
              <a:rPr lang="en-US" sz="2400" noProof="1"/>
              <a:t>fluoxetine (Prozac).</a:t>
            </a:r>
          </a:p>
          <a:p>
            <a:pPr lvl="1" eaLnBrk="1" hangingPunct="1">
              <a:lnSpc>
                <a:spcPct val="90000"/>
              </a:lnSpc>
              <a:buFont typeface="Wingdings" pitchFamily="2" charset="2"/>
              <a:buChar char="§"/>
            </a:pPr>
            <a:r>
              <a:rPr lang="en-US" sz="2400" noProof="1"/>
              <a:t>sertraline (Zoloft).</a:t>
            </a:r>
          </a:p>
          <a:p>
            <a:pPr lvl="1" eaLnBrk="1" hangingPunct="1">
              <a:lnSpc>
                <a:spcPct val="90000"/>
              </a:lnSpc>
              <a:buFont typeface="Wingdings" pitchFamily="2" charset="2"/>
              <a:buChar char="§"/>
            </a:pPr>
            <a:r>
              <a:rPr lang="en-US" sz="2400" noProof="1"/>
              <a:t>paroxetine (Paxil)</a:t>
            </a:r>
            <a:endParaRPr lang="en-US" sz="2400"/>
          </a:p>
          <a:p>
            <a:pPr lvl="1" eaLnBrk="1" hangingPunct="1">
              <a:lnSpc>
                <a:spcPct val="90000"/>
              </a:lnSpc>
              <a:buFont typeface="Wingdings" pitchFamily="2" charset="2"/>
              <a:buChar char="§"/>
            </a:pPr>
            <a:r>
              <a:rPr lang="en-US" sz="2400"/>
              <a:t>fluvoxamine (Luvox)</a:t>
            </a:r>
            <a:endParaRPr lang="en-US" sz="2400" noProof="1"/>
          </a:p>
          <a:p>
            <a:pPr lvl="1" eaLnBrk="1" hangingPunct="1">
              <a:lnSpc>
                <a:spcPct val="90000"/>
              </a:lnSpc>
              <a:buFont typeface="Wingdings" pitchFamily="2" charset="2"/>
              <a:buChar char="§"/>
            </a:pPr>
            <a:r>
              <a:rPr lang="en-US" sz="2400" noProof="1"/>
              <a:t>citalopram (Celexa)</a:t>
            </a:r>
            <a:endParaRPr lang="en-US" sz="2400"/>
          </a:p>
          <a:p>
            <a:pPr lvl="1" eaLnBrk="1" hangingPunct="1">
              <a:lnSpc>
                <a:spcPct val="90000"/>
              </a:lnSpc>
              <a:buFont typeface="Wingdings" pitchFamily="2" charset="2"/>
              <a:buChar char="§"/>
            </a:pPr>
            <a:r>
              <a:rPr lang="en-US" sz="2400"/>
              <a:t>escitalopram (Lexapro)</a:t>
            </a:r>
            <a:endParaRPr lang="en-US" sz="2400" noProof="1"/>
          </a:p>
          <a:p>
            <a:pPr eaLnBrk="1" hangingPunct="1">
              <a:lnSpc>
                <a:spcPct val="90000"/>
              </a:lnSpc>
              <a:buClr>
                <a:srgbClr val="063DE8"/>
              </a:buClr>
              <a:buFont typeface="Wingdings" pitchFamily="2" charset="2"/>
              <a:buChar char="Ø"/>
            </a:pPr>
            <a:r>
              <a:rPr lang="en-US" sz="2400" noProof="1"/>
              <a:t>Selectively inhibit 5-HT (not NE) uptake</a:t>
            </a:r>
          </a:p>
          <a:p>
            <a:pPr eaLnBrk="1" hangingPunct="1">
              <a:lnSpc>
                <a:spcPct val="90000"/>
              </a:lnSpc>
              <a:buClr>
                <a:srgbClr val="063DE8"/>
              </a:buClr>
              <a:buFont typeface="Wingdings" pitchFamily="2" charset="2"/>
              <a:buChar char="Ø"/>
            </a:pPr>
            <a:r>
              <a:rPr lang="en-US" sz="2400" noProof="1"/>
              <a:t>Differ from TCAs by having little affinity for muscarinic, as well as many other neuroreceptors</a:t>
            </a:r>
            <a:endParaRPr 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t>Selective Serotonin Uptake Inhibitors (SSRIs)</a:t>
            </a:r>
          </a:p>
        </p:txBody>
      </p:sp>
      <p:sp>
        <p:nvSpPr>
          <p:cNvPr id="48131" name="Rectangle 3"/>
          <p:cNvSpPr>
            <a:spLocks noGrp="1" noChangeArrowheads="1"/>
          </p:cNvSpPr>
          <p:nvPr>
            <p:ph idx="1"/>
          </p:nvPr>
        </p:nvSpPr>
        <p:spPr>
          <a:xfrm>
            <a:off x="1276350" y="2327275"/>
            <a:ext cx="7124700" cy="3741738"/>
          </a:xfrm>
        </p:spPr>
        <p:txBody>
          <a:bodyPr/>
          <a:lstStyle/>
          <a:p>
            <a:pPr eaLnBrk="1" hangingPunct="1">
              <a:buClr>
                <a:srgbClr val="063DE8"/>
              </a:buClr>
              <a:buFont typeface="Wingdings" pitchFamily="2" charset="2"/>
              <a:buChar char="Ø"/>
            </a:pPr>
            <a:r>
              <a:rPr lang="en-US" sz="2800" dirty="0"/>
              <a:t>Much higher therapeutic index than TCAs or MAO-I’s</a:t>
            </a:r>
          </a:p>
          <a:p>
            <a:pPr eaLnBrk="1" hangingPunct="1">
              <a:buClr>
                <a:srgbClr val="063DE8"/>
              </a:buClr>
              <a:buFont typeface="Wingdings" pitchFamily="2" charset="2"/>
              <a:buChar char="Ø"/>
            </a:pPr>
            <a:endParaRPr lang="en-US" sz="2800" noProof="1"/>
          </a:p>
          <a:p>
            <a:pPr eaLnBrk="1" hangingPunct="1">
              <a:buClr>
                <a:srgbClr val="063DE8"/>
              </a:buClr>
              <a:buFont typeface="Wingdings" pitchFamily="2" charset="2"/>
              <a:buChar char="Ø"/>
            </a:pPr>
            <a:r>
              <a:rPr lang="en-US" sz="2800" noProof="1"/>
              <a:t>Much better tolerated in early therapy</a:t>
            </a:r>
          </a:p>
          <a:p>
            <a:pPr eaLnBrk="1" hangingPunct="1">
              <a:buClr>
                <a:srgbClr val="063DE8"/>
              </a:buClr>
              <a:buFont typeface="Wingdings" pitchFamily="2" charset="2"/>
              <a:buChar char="Ø"/>
            </a:pPr>
            <a:endParaRPr lang="en-US" sz="2800" noProof="1"/>
          </a:p>
          <a:p>
            <a:pPr eaLnBrk="1" hangingPunct="1">
              <a:buClr>
                <a:srgbClr val="063DE8"/>
              </a:buClr>
              <a:buFont typeface="Wingdings" pitchFamily="2" charset="2"/>
              <a:buChar char="Ø"/>
            </a:pPr>
            <a:r>
              <a:rPr lang="en-US" sz="2800" noProof="1"/>
              <a:t>Equal or almost equal in efficacy to TCAs</a:t>
            </a:r>
          </a:p>
          <a:p>
            <a:pPr eaLnBrk="1" hangingPunct="1">
              <a:buClr>
                <a:srgbClr val="063DE8"/>
              </a:buClr>
              <a:buFont typeface="Wingdings" pitchFamily="2" charset="2"/>
              <a:buChar char="Ø"/>
            </a:pPr>
            <a:endParaRPr lang="en-US" sz="3600" noProof="1"/>
          </a:p>
          <a:p>
            <a:pPr eaLnBrk="1" hangingPunct="1">
              <a:buClr>
                <a:srgbClr val="063DE8"/>
              </a:buClr>
              <a:buFont typeface="Wingdings" pitchFamily="2" charset="2"/>
              <a:buNone/>
            </a:pPr>
            <a:endParaRPr lang="en-US" sz="3600" noProof="1"/>
          </a:p>
        </p:txBody>
      </p:sp>
      <p:sp>
        <p:nvSpPr>
          <p:cNvPr id="4" name="Footer Placeholder 3"/>
          <p:cNvSpPr>
            <a:spLocks noGrp="1"/>
          </p:cNvSpPr>
          <p:nvPr>
            <p:ph type="ftr" sz="quarter" idx="11"/>
          </p:nvPr>
        </p:nvSpPr>
        <p:spPr/>
        <p:txBody>
          <a:bodyPr/>
          <a:lstStyle/>
          <a:p>
            <a:pPr algn="l"/>
            <a:r>
              <a:rPr lang="en-US" sz="1200" dirty="0"/>
              <a:t>Steve </a:t>
            </a:r>
            <a:r>
              <a:rPr lang="en-US" sz="1200" dirty="0" err="1"/>
              <a:t>MacGillivray,,Efficacy</a:t>
            </a:r>
            <a:r>
              <a:rPr lang="en-US" sz="1200" dirty="0"/>
              <a:t> and tolerability of selective serotonin reuptake inhibitors compared with </a:t>
            </a:r>
            <a:r>
              <a:rPr lang="en-US" sz="1200" dirty="0" err="1"/>
              <a:t>tricyclic</a:t>
            </a:r>
            <a:r>
              <a:rPr lang="en-US" sz="1200" dirty="0"/>
              <a:t> antidepressants in depression treated in primary care: systematic review and meta-analysis</a:t>
            </a:r>
          </a:p>
          <a:p>
            <a:pPr algn="l"/>
            <a:r>
              <a:rPr lang="en-US" sz="1200" i="1" dirty="0"/>
              <a:t>BMJ 2003; 326 </a:t>
            </a:r>
            <a:endParaRPr lang="en-US" sz="1200"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304800"/>
            <a:ext cx="8347075" cy="1216025"/>
          </a:xfrm>
        </p:spPr>
        <p:txBody>
          <a:bodyPr/>
          <a:lstStyle/>
          <a:p>
            <a:br>
              <a:rPr lang="en-US">
                <a:ea typeface="ＭＳ Ｐゴシック" pitchFamily="34" charset="-128"/>
              </a:rPr>
            </a:br>
            <a:br>
              <a:rPr lang="en-IN">
                <a:ea typeface="ＭＳ Ｐゴシック" pitchFamily="34" charset="-128"/>
              </a:rPr>
            </a:br>
            <a:endParaRPr lang="en-IN">
              <a:ea typeface="ＭＳ Ｐゴシック" pitchFamily="34" charset="-128"/>
            </a:endParaRPr>
          </a:p>
        </p:txBody>
      </p:sp>
      <p:graphicFrame>
        <p:nvGraphicFramePr>
          <p:cNvPr id="4" name="Content Placeholder 3"/>
          <p:cNvGraphicFramePr>
            <a:graphicFrameLocks noGrp="1"/>
          </p:cNvGraphicFramePr>
          <p:nvPr>
            <p:ph idx="1"/>
          </p:nvPr>
        </p:nvGraphicFramePr>
        <p:xfrm>
          <a:off x="0" y="0"/>
          <a:ext cx="9144000" cy="62484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gridCol w="1981200">
                  <a:extLst>
                    <a:ext uri="{9D8B030D-6E8A-4147-A177-3AD203B41FA5}">
                      <a16:colId xmlns:a16="http://schemas.microsoft.com/office/drawing/2014/main" val="20004"/>
                    </a:ext>
                  </a:extLst>
                </a:gridCol>
              </a:tblGrid>
              <a:tr h="370840">
                <a:tc>
                  <a:txBody>
                    <a:bodyPr/>
                    <a:lstStyle/>
                    <a:p>
                      <a:r>
                        <a:rPr lang="en-US" dirty="0"/>
                        <a:t>Author/year</a:t>
                      </a:r>
                      <a:endParaRPr lang="en-IN" dirty="0"/>
                    </a:p>
                  </a:txBody>
                  <a:tcPr/>
                </a:tc>
                <a:tc>
                  <a:txBody>
                    <a:bodyPr/>
                    <a:lstStyle/>
                    <a:p>
                      <a:r>
                        <a:rPr lang="en-US" dirty="0"/>
                        <a:t>Study design</a:t>
                      </a:r>
                      <a:endParaRPr lang="en-IN" dirty="0"/>
                    </a:p>
                  </a:txBody>
                  <a:tcPr/>
                </a:tc>
                <a:tc>
                  <a:txBody>
                    <a:bodyPr/>
                    <a:lstStyle/>
                    <a:p>
                      <a:r>
                        <a:rPr lang="en-US" dirty="0"/>
                        <a:t>Level</a:t>
                      </a:r>
                      <a:endParaRPr lang="en-IN" dirty="0"/>
                    </a:p>
                  </a:txBody>
                  <a:tcPr/>
                </a:tc>
                <a:tc>
                  <a:txBody>
                    <a:bodyPr/>
                    <a:lstStyle/>
                    <a:p>
                      <a:r>
                        <a:rPr lang="en-US" dirty="0"/>
                        <a:t>Results</a:t>
                      </a:r>
                      <a:endParaRPr lang="en-IN" dirty="0"/>
                    </a:p>
                  </a:txBody>
                  <a:tcPr/>
                </a:tc>
                <a:tc>
                  <a:txBody>
                    <a:bodyPr/>
                    <a:lstStyle/>
                    <a:p>
                      <a:r>
                        <a:rPr lang="en-US" dirty="0"/>
                        <a:t>Outcome</a:t>
                      </a:r>
                    </a:p>
                    <a:p>
                      <a:endParaRPr lang="en-US" dirty="0"/>
                    </a:p>
                    <a:p>
                      <a:endParaRPr lang="en-IN" dirty="0"/>
                    </a:p>
                  </a:txBody>
                  <a:tcPr/>
                </a:tc>
                <a:extLst>
                  <a:ext uri="{0D108BD9-81ED-4DB2-BD59-A6C34878D82A}">
                    <a16:rowId xmlns:a16="http://schemas.microsoft.com/office/drawing/2014/main" val="10000"/>
                  </a:ext>
                </a:extLst>
              </a:tr>
              <a:tr h="5334000">
                <a:tc>
                  <a:txBody>
                    <a:bodyPr/>
                    <a:lstStyle/>
                    <a:p>
                      <a:r>
                        <a:rPr lang="en-US" b="0" dirty="0"/>
                        <a:t>Steve </a:t>
                      </a:r>
                      <a:r>
                        <a:rPr lang="en-US" b="0" dirty="0" err="1"/>
                        <a:t>MacGillivray,Efficacy</a:t>
                      </a:r>
                      <a:r>
                        <a:rPr lang="en-US" b="0" dirty="0"/>
                        <a:t> and tolerability of selective serotonin reuptake inhibitors compared with </a:t>
                      </a:r>
                      <a:r>
                        <a:rPr lang="en-US" b="0" dirty="0" err="1"/>
                        <a:t>tricyclic</a:t>
                      </a:r>
                      <a:r>
                        <a:rPr lang="en-US" b="0" dirty="0"/>
                        <a:t> antidepressants in depression treated in primary care: systematic review and meta-analysis</a:t>
                      </a:r>
                    </a:p>
                    <a:p>
                      <a:r>
                        <a:rPr lang="en-US" b="0" i="1" dirty="0"/>
                        <a:t>BMJ 2003; 326 </a:t>
                      </a:r>
                      <a:endParaRPr lang="en-US" b="0" dirty="0"/>
                    </a:p>
                    <a:p>
                      <a:pPr fontAlgn="base"/>
                      <a:endParaRPr lang="en-IN" dirty="0"/>
                    </a:p>
                  </a:txBody>
                  <a:tcPr/>
                </a:tc>
                <a:tc>
                  <a:txBody>
                    <a:bodyPr/>
                    <a:lstStyle/>
                    <a:p>
                      <a:r>
                        <a:rPr lang="en-IN" dirty="0"/>
                        <a:t>Meta analysis</a:t>
                      </a:r>
                    </a:p>
                  </a:txBody>
                  <a:tcPr/>
                </a:tc>
                <a:tc>
                  <a:txBody>
                    <a:bodyPr/>
                    <a:lstStyle/>
                    <a:p>
                      <a:r>
                        <a:rPr lang="en-IN" dirty="0"/>
                        <a:t>l</a:t>
                      </a:r>
                    </a:p>
                  </a:txBody>
                  <a:tcPr/>
                </a:tc>
                <a:tc>
                  <a:txBody>
                    <a:bodyPr/>
                    <a:lstStyle/>
                    <a:p>
                      <a:r>
                        <a:rPr lang="en-US" dirty="0"/>
                        <a:t>Efficacy between selective serotonin reuptake inhibitors and </a:t>
                      </a:r>
                      <a:r>
                        <a:rPr lang="en-US" dirty="0" err="1"/>
                        <a:t>tricyclics</a:t>
                      </a:r>
                      <a:r>
                        <a:rPr lang="en-US" dirty="0"/>
                        <a:t> did not differ significantly (</a:t>
                      </a:r>
                      <a:r>
                        <a:rPr lang="en-US" dirty="0" err="1"/>
                        <a:t>standardised</a:t>
                      </a:r>
                      <a:r>
                        <a:rPr lang="en-US" dirty="0"/>
                        <a:t> weighted mean difference, fixed effects 0.07, 95% confidence interval −0.02 to 0.15; z=1.59, P&lt;0.11).</a:t>
                      </a:r>
                      <a:endParaRPr lang="en-IN" dirty="0"/>
                    </a:p>
                  </a:txBody>
                  <a:tcPr/>
                </a:tc>
                <a:tc>
                  <a:txBody>
                    <a:bodyPr/>
                    <a:lstStyle/>
                    <a:p>
                      <a:pPr fontAlgn="base"/>
                      <a:r>
                        <a:rPr lang="en-US" dirty="0"/>
                        <a:t>The evidence on the relative efficacy of selective serotonin reuptake inhibitors and </a:t>
                      </a:r>
                      <a:r>
                        <a:rPr lang="en-US" dirty="0" err="1"/>
                        <a:t>tricyclic</a:t>
                      </a:r>
                      <a:r>
                        <a:rPr lang="en-US" dirty="0"/>
                        <a:t> antidepressants in primary care is sparse and of variable quality. The study setting is likely to be an important factor in assessing the efficacy and tolerability of treatment with antidepressant drugs.</a:t>
                      </a:r>
                      <a:endParaRPr lang="en-IN"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t>Side effects associated with SSRIs</a:t>
            </a:r>
          </a:p>
        </p:txBody>
      </p:sp>
      <p:sp>
        <p:nvSpPr>
          <p:cNvPr id="49155" name="Rectangle 3"/>
          <p:cNvSpPr>
            <a:spLocks noGrp="1" noChangeArrowheads="1"/>
          </p:cNvSpPr>
          <p:nvPr>
            <p:ph idx="1"/>
          </p:nvPr>
        </p:nvSpPr>
        <p:spPr>
          <a:xfrm>
            <a:off x="685800" y="2286000"/>
            <a:ext cx="7772400" cy="4114800"/>
          </a:xfrm>
        </p:spPr>
        <p:txBody>
          <a:bodyPr/>
          <a:lstStyle/>
          <a:p>
            <a:pPr eaLnBrk="1" hangingPunct="1">
              <a:buClr>
                <a:srgbClr val="063DE8"/>
              </a:buClr>
              <a:buFont typeface="Wingdings" pitchFamily="2" charset="2"/>
              <a:buChar char="Ø"/>
            </a:pPr>
            <a:r>
              <a:rPr lang="en-US" sz="4000"/>
              <a:t>Nausea</a:t>
            </a:r>
          </a:p>
          <a:p>
            <a:pPr eaLnBrk="1" hangingPunct="1">
              <a:buClr>
                <a:srgbClr val="063DE8"/>
              </a:buClr>
              <a:buFont typeface="Wingdings" pitchFamily="2" charset="2"/>
              <a:buChar char="Ø"/>
            </a:pPr>
            <a:r>
              <a:rPr lang="en-US" sz="4000"/>
              <a:t>Sexual dysfunction</a:t>
            </a:r>
          </a:p>
          <a:p>
            <a:pPr lvl="1" eaLnBrk="1" hangingPunct="1">
              <a:buFont typeface="Wingdings" pitchFamily="2" charset="2"/>
              <a:buChar char="§"/>
            </a:pPr>
            <a:r>
              <a:rPr lang="en-US" sz="3400"/>
              <a:t>Delayed ejaculation/anorgasmia</a:t>
            </a:r>
          </a:p>
          <a:p>
            <a:pPr eaLnBrk="1" hangingPunct="1">
              <a:buClr>
                <a:srgbClr val="063DE8"/>
              </a:buClr>
              <a:buFont typeface="Wingdings" pitchFamily="2" charset="2"/>
              <a:buChar char="Ø"/>
            </a:pPr>
            <a:r>
              <a:rPr lang="en-US" sz="4000"/>
              <a:t>Anxiety</a:t>
            </a:r>
          </a:p>
          <a:p>
            <a:pPr eaLnBrk="1" hangingPunct="1">
              <a:buClr>
                <a:srgbClr val="063DE8"/>
              </a:buClr>
              <a:buFont typeface="Wingdings" pitchFamily="2" charset="2"/>
              <a:buChar char="Ø"/>
            </a:pPr>
            <a:r>
              <a:rPr lang="en-US" sz="4000"/>
              <a:t>Insomnia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t>Mood Disorders</a:t>
            </a:r>
          </a:p>
        </p:txBody>
      </p:sp>
      <p:sp>
        <p:nvSpPr>
          <p:cNvPr id="4099" name="Rectangle 3"/>
          <p:cNvSpPr>
            <a:spLocks noGrp="1" noChangeArrowheads="1"/>
          </p:cNvSpPr>
          <p:nvPr>
            <p:ph idx="1"/>
          </p:nvPr>
        </p:nvSpPr>
        <p:spPr/>
        <p:txBody>
          <a:bodyPr/>
          <a:lstStyle/>
          <a:p>
            <a:pPr eaLnBrk="1" hangingPunct="1"/>
            <a:r>
              <a:rPr lang="en-US"/>
              <a:t>Depressive Disorders</a:t>
            </a:r>
          </a:p>
          <a:p>
            <a:pPr lvl="1" eaLnBrk="1" hangingPunct="1"/>
            <a:r>
              <a:rPr lang="en-US">
                <a:solidFill>
                  <a:srgbClr val="FFFF00"/>
                </a:solidFill>
              </a:rPr>
              <a:t>Major Depressive Disorder</a:t>
            </a:r>
          </a:p>
          <a:p>
            <a:pPr lvl="1" eaLnBrk="1" hangingPunct="1"/>
            <a:r>
              <a:rPr lang="en-US"/>
              <a:t>Dysthymic Disorder</a:t>
            </a:r>
          </a:p>
          <a:p>
            <a:pPr eaLnBrk="1" hangingPunct="1"/>
            <a:r>
              <a:rPr lang="en-US"/>
              <a:t>Bipolar Disorders</a:t>
            </a:r>
          </a:p>
          <a:p>
            <a:pPr lvl="1" eaLnBrk="1" hangingPunct="1"/>
            <a:r>
              <a:rPr lang="en-US"/>
              <a:t>Bipolar I Disorder</a:t>
            </a:r>
          </a:p>
          <a:p>
            <a:pPr lvl="1" eaLnBrk="1" hangingPunct="1"/>
            <a:r>
              <a:rPr lang="en-US"/>
              <a:t>Bipolar II Disorder</a:t>
            </a:r>
          </a:p>
          <a:p>
            <a:pPr lvl="1" eaLnBrk="1" hangingPunct="1"/>
            <a:r>
              <a:rPr lang="en-US"/>
              <a:t>Cyclothymic Disorder</a:t>
            </a: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ox(out)">
                                      <p:cBhvr>
                                        <p:cTn id="7" dur="500"/>
                                        <p:tgtEl>
                                          <p:spTgt spid="4099">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4099">
                                            <p:txEl>
                                              <p:pRg st="1" end="1"/>
                                            </p:txEl>
                                          </p:spTgt>
                                        </p:tgtEl>
                                        <p:attrNameLst>
                                          <p:attrName>style.visibility</p:attrName>
                                        </p:attrNameLst>
                                      </p:cBhvr>
                                      <p:to>
                                        <p:strVal val="visible"/>
                                      </p:to>
                                    </p:set>
                                    <p:animEffect transition="in" filter="box(out)">
                                      <p:cBhvr>
                                        <p:cTn id="10" dur="500"/>
                                        <p:tgtEl>
                                          <p:spTgt spid="4099">
                                            <p:txEl>
                                              <p:pRg st="1" end="1"/>
                                            </p:txEl>
                                          </p:spTgt>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Effect transition="in" filter="box(out)">
                                      <p:cBhvr>
                                        <p:cTn id="13" dur="500"/>
                                        <p:tgtEl>
                                          <p:spTgt spid="409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4099">
                                            <p:txEl>
                                              <p:pRg st="3" end="3"/>
                                            </p:txEl>
                                          </p:spTgt>
                                        </p:tgtEl>
                                        <p:attrNameLst>
                                          <p:attrName>style.visibility</p:attrName>
                                        </p:attrNameLst>
                                      </p:cBhvr>
                                      <p:to>
                                        <p:strVal val="visible"/>
                                      </p:to>
                                    </p:set>
                                    <p:animEffect transition="in" filter="box(out)">
                                      <p:cBhvr>
                                        <p:cTn id="18" dur="500"/>
                                        <p:tgtEl>
                                          <p:spTgt spid="4099">
                                            <p:txEl>
                                              <p:pRg st="3" end="3"/>
                                            </p:txEl>
                                          </p:spTgt>
                                        </p:tgtEl>
                                      </p:cBhvr>
                                    </p:animEffect>
                                  </p:childTnLst>
                                </p:cTn>
                              </p:par>
                              <p:par>
                                <p:cTn id="19" presetID="4" presetClass="entr" presetSubtype="32" fill="hold" grpId="0" nodeType="withEffect">
                                  <p:stCondLst>
                                    <p:cond delay="0"/>
                                  </p:stCondLst>
                                  <p:childTnLst>
                                    <p:set>
                                      <p:cBhvr>
                                        <p:cTn id="20" dur="1" fill="hold">
                                          <p:stCondLst>
                                            <p:cond delay="0"/>
                                          </p:stCondLst>
                                        </p:cTn>
                                        <p:tgtEl>
                                          <p:spTgt spid="4099">
                                            <p:txEl>
                                              <p:pRg st="4" end="4"/>
                                            </p:txEl>
                                          </p:spTgt>
                                        </p:tgtEl>
                                        <p:attrNameLst>
                                          <p:attrName>style.visibility</p:attrName>
                                        </p:attrNameLst>
                                      </p:cBhvr>
                                      <p:to>
                                        <p:strVal val="visible"/>
                                      </p:to>
                                    </p:set>
                                    <p:animEffect transition="in" filter="box(out)">
                                      <p:cBhvr>
                                        <p:cTn id="21" dur="500"/>
                                        <p:tgtEl>
                                          <p:spTgt spid="4099">
                                            <p:txEl>
                                              <p:pRg st="4" end="4"/>
                                            </p:txEl>
                                          </p:spTgt>
                                        </p:tgtEl>
                                      </p:cBhvr>
                                    </p:animEffect>
                                  </p:childTnLst>
                                </p:cTn>
                              </p:par>
                              <p:par>
                                <p:cTn id="22" presetID="4" presetClass="entr" presetSubtype="32" fill="hold" grpId="0" nodeType="withEffect">
                                  <p:stCondLst>
                                    <p:cond delay="0"/>
                                  </p:stCondLst>
                                  <p:childTnLst>
                                    <p:set>
                                      <p:cBhvr>
                                        <p:cTn id="23" dur="1" fill="hold">
                                          <p:stCondLst>
                                            <p:cond delay="0"/>
                                          </p:stCondLst>
                                        </p:cTn>
                                        <p:tgtEl>
                                          <p:spTgt spid="4099">
                                            <p:txEl>
                                              <p:pRg st="5" end="5"/>
                                            </p:txEl>
                                          </p:spTgt>
                                        </p:tgtEl>
                                        <p:attrNameLst>
                                          <p:attrName>style.visibility</p:attrName>
                                        </p:attrNameLst>
                                      </p:cBhvr>
                                      <p:to>
                                        <p:strVal val="visible"/>
                                      </p:to>
                                    </p:set>
                                    <p:animEffect transition="in" filter="box(out)">
                                      <p:cBhvr>
                                        <p:cTn id="24" dur="500"/>
                                        <p:tgtEl>
                                          <p:spTgt spid="4099">
                                            <p:txEl>
                                              <p:pRg st="5" end="5"/>
                                            </p:txEl>
                                          </p:spTgt>
                                        </p:tgtEl>
                                      </p:cBhvr>
                                    </p:animEffect>
                                  </p:childTnLst>
                                </p:cTn>
                              </p:par>
                              <p:par>
                                <p:cTn id="25" presetID="4" presetClass="entr" presetSubtype="32" fill="hold" grpId="0" nodeType="withEffect">
                                  <p:stCondLst>
                                    <p:cond delay="0"/>
                                  </p:stCondLst>
                                  <p:childTnLst>
                                    <p:set>
                                      <p:cBhvr>
                                        <p:cTn id="26" dur="1" fill="hold">
                                          <p:stCondLst>
                                            <p:cond delay="0"/>
                                          </p:stCondLst>
                                        </p:cTn>
                                        <p:tgtEl>
                                          <p:spTgt spid="4099">
                                            <p:txEl>
                                              <p:pRg st="6" end="6"/>
                                            </p:txEl>
                                          </p:spTgt>
                                        </p:tgtEl>
                                        <p:attrNameLst>
                                          <p:attrName>style.visibility</p:attrName>
                                        </p:attrNameLst>
                                      </p:cBhvr>
                                      <p:to>
                                        <p:strVal val="visible"/>
                                      </p:to>
                                    </p:set>
                                    <p:animEffect transition="in" filter="box(out)">
                                      <p:cBhvr>
                                        <p:cTn id="27" dur="500"/>
                                        <p:tgtEl>
                                          <p:spTgt spid="4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09600" y="304800"/>
            <a:ext cx="8001000" cy="1431925"/>
          </a:xfrm>
        </p:spPr>
        <p:txBody>
          <a:bodyPr/>
          <a:lstStyle/>
          <a:p>
            <a:pPr eaLnBrk="1" hangingPunct="1"/>
            <a:r>
              <a:rPr lang="en-US" sz="4000"/>
              <a:t>Selective Norepinephrine-Serotonin Reuptake Inhibitors</a:t>
            </a:r>
          </a:p>
        </p:txBody>
      </p:sp>
      <p:sp>
        <p:nvSpPr>
          <p:cNvPr id="50179" name="Rectangle 3"/>
          <p:cNvSpPr>
            <a:spLocks noGrp="1" noChangeArrowheads="1"/>
          </p:cNvSpPr>
          <p:nvPr>
            <p:ph idx="1"/>
          </p:nvPr>
        </p:nvSpPr>
        <p:spPr/>
        <p:txBody>
          <a:bodyPr/>
          <a:lstStyle/>
          <a:p>
            <a:pPr eaLnBrk="1" hangingPunct="1">
              <a:lnSpc>
                <a:spcPct val="90000"/>
              </a:lnSpc>
              <a:buClr>
                <a:srgbClr val="063DE8"/>
              </a:buClr>
              <a:buFont typeface="Wingdings" pitchFamily="2" charset="2"/>
              <a:buChar char="Ø"/>
            </a:pPr>
            <a:r>
              <a:rPr lang="en-US" sz="2800"/>
              <a:t>V</a:t>
            </a:r>
            <a:r>
              <a:rPr lang="en-US" sz="2800" noProof="1"/>
              <a:t>enlafaxine (Effexor)</a:t>
            </a:r>
            <a:r>
              <a:rPr lang="en-US" sz="2800"/>
              <a:t> Duloxetine (Cymbalta)</a:t>
            </a:r>
            <a:r>
              <a:rPr lang="en-US" sz="2800" noProof="1"/>
              <a:t>: </a:t>
            </a:r>
          </a:p>
          <a:p>
            <a:pPr lvl="1" eaLnBrk="1" hangingPunct="1">
              <a:lnSpc>
                <a:spcPct val="90000"/>
              </a:lnSpc>
              <a:buFont typeface="Wingdings" pitchFamily="2" charset="2"/>
              <a:buChar char="§"/>
            </a:pPr>
            <a:r>
              <a:rPr lang="en-US" noProof="1"/>
              <a:t>relatively devoid of antihistaminergic, anticholinergic, and antiadrenergic properties</a:t>
            </a:r>
          </a:p>
          <a:p>
            <a:pPr lvl="1" eaLnBrk="1" hangingPunct="1">
              <a:lnSpc>
                <a:spcPct val="90000"/>
              </a:lnSpc>
              <a:buFont typeface="Wingdings" pitchFamily="2" charset="2"/>
              <a:buChar char="§"/>
            </a:pPr>
            <a:r>
              <a:rPr lang="en-US"/>
              <a:t>nonselective</a:t>
            </a:r>
            <a:r>
              <a:rPr lang="en-US" noProof="1"/>
              <a:t> inhibitor of both NE and 5-HT uptake.</a:t>
            </a:r>
            <a:endParaRPr lang="en-US"/>
          </a:p>
          <a:p>
            <a:pPr eaLnBrk="1" hangingPunct="1">
              <a:lnSpc>
                <a:spcPct val="90000"/>
              </a:lnSpc>
              <a:buFont typeface="Wingdings" pitchFamily="2" charset="2"/>
              <a:buNone/>
            </a:pPr>
            <a:r>
              <a:rPr lang="en-US" sz="2800"/>
              <a:t>      Adverse effects:  GI , Sexual dysfunction, hypertension (venlafaxine)</a:t>
            </a:r>
          </a:p>
        </p:txBody>
      </p:sp>
      <p:sp>
        <p:nvSpPr>
          <p:cNvPr id="4" name="Footer Placeholder 3"/>
          <p:cNvSpPr>
            <a:spLocks noGrp="1"/>
          </p:cNvSpPr>
          <p:nvPr>
            <p:ph type="ftr" sz="quarter" idx="11"/>
          </p:nvPr>
        </p:nvSpPr>
        <p:spPr>
          <a:xfrm>
            <a:off x="457200" y="6019801"/>
            <a:ext cx="7924800" cy="762000"/>
          </a:xfrm>
        </p:spPr>
        <p:txBody>
          <a:bodyPr/>
          <a:lstStyle/>
          <a:p>
            <a:r>
              <a:rPr lang="en-US" b="1" dirty="0"/>
              <a:t>Stahl's Essential Psychopharmacology: </a:t>
            </a:r>
            <a:r>
              <a:rPr lang="en-US" b="1" dirty="0" err="1"/>
              <a:t>Neuroscientific</a:t>
            </a:r>
            <a:r>
              <a:rPr lang="en-US" b="1" dirty="0"/>
              <a:t> Basis and Practical Applications ,,fourth edition</a:t>
            </a:r>
          </a:p>
          <a:p>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62000" y="228600"/>
            <a:ext cx="7772400" cy="762000"/>
          </a:xfrm>
        </p:spPr>
        <p:txBody>
          <a:bodyPr/>
          <a:lstStyle/>
          <a:p>
            <a:pPr eaLnBrk="1" hangingPunct="1"/>
            <a:r>
              <a:rPr lang="en-US"/>
              <a:t>Other antidepressants</a:t>
            </a:r>
          </a:p>
        </p:txBody>
      </p:sp>
      <p:sp>
        <p:nvSpPr>
          <p:cNvPr id="51203" name="Rectangle 3"/>
          <p:cNvSpPr>
            <a:spLocks noGrp="1" noChangeArrowheads="1"/>
          </p:cNvSpPr>
          <p:nvPr>
            <p:ph idx="1"/>
          </p:nvPr>
        </p:nvSpPr>
        <p:spPr>
          <a:xfrm>
            <a:off x="609600" y="1143000"/>
            <a:ext cx="7772400" cy="4114800"/>
          </a:xfrm>
        </p:spPr>
        <p:txBody>
          <a:bodyPr>
            <a:normAutofit fontScale="92500" lnSpcReduction="10000"/>
          </a:bodyPr>
          <a:lstStyle/>
          <a:p>
            <a:pPr eaLnBrk="1" hangingPunct="1">
              <a:lnSpc>
                <a:spcPct val="90000"/>
              </a:lnSpc>
              <a:buClr>
                <a:srgbClr val="063DE8"/>
              </a:buClr>
              <a:buFont typeface="Wingdings" pitchFamily="2" charset="2"/>
              <a:buChar char="Ø"/>
            </a:pPr>
            <a:r>
              <a:rPr lang="en-US" sz="2400"/>
              <a:t>Trazodone </a:t>
            </a:r>
          </a:p>
          <a:p>
            <a:pPr lvl="1" eaLnBrk="1" hangingPunct="1">
              <a:lnSpc>
                <a:spcPct val="90000"/>
              </a:lnSpc>
              <a:buClr>
                <a:srgbClr val="063DE8"/>
              </a:buClr>
              <a:buFont typeface="Wingdings" pitchFamily="2" charset="2"/>
              <a:buChar char="Ø"/>
            </a:pPr>
            <a:r>
              <a:rPr lang="en-US" sz="2400"/>
              <a:t>mixed 5-HT agonist/antagonist</a:t>
            </a:r>
          </a:p>
          <a:p>
            <a:pPr lvl="2" eaLnBrk="1" hangingPunct="1">
              <a:lnSpc>
                <a:spcPct val="90000"/>
              </a:lnSpc>
              <a:buClr>
                <a:srgbClr val="990099"/>
              </a:buClr>
              <a:buFontTx/>
              <a:buChar char="•"/>
            </a:pPr>
            <a:r>
              <a:rPr lang="en-US">
                <a:sym typeface="Symbol" pitchFamily="18" charset="2"/>
              </a:rPr>
              <a:t></a:t>
            </a:r>
            <a:r>
              <a:rPr lang="en-US" baseline="-25000">
                <a:sym typeface="Symbol" pitchFamily="18" charset="2"/>
              </a:rPr>
              <a:t>1 </a:t>
            </a:r>
            <a:r>
              <a:rPr lang="en-US">
                <a:sym typeface="Symbol" pitchFamily="18" charset="2"/>
              </a:rPr>
              <a:t>antagonist</a:t>
            </a:r>
          </a:p>
          <a:p>
            <a:pPr lvl="2" eaLnBrk="1" hangingPunct="1">
              <a:lnSpc>
                <a:spcPct val="90000"/>
              </a:lnSpc>
              <a:buClr>
                <a:srgbClr val="990099"/>
              </a:buClr>
              <a:buFontTx/>
              <a:buChar char="•"/>
            </a:pPr>
            <a:r>
              <a:rPr lang="en-US">
                <a:sym typeface="Symbol" pitchFamily="18" charset="2"/>
              </a:rPr>
              <a:t>H</a:t>
            </a:r>
            <a:r>
              <a:rPr lang="en-US" baseline="-25000">
                <a:sym typeface="Symbol" pitchFamily="18" charset="2"/>
              </a:rPr>
              <a:t>1</a:t>
            </a:r>
            <a:r>
              <a:rPr lang="en-US">
                <a:sym typeface="Symbol" pitchFamily="18" charset="2"/>
              </a:rPr>
              <a:t> antagonist</a:t>
            </a:r>
            <a:endParaRPr lang="en-US"/>
          </a:p>
          <a:p>
            <a:pPr eaLnBrk="1" hangingPunct="1">
              <a:lnSpc>
                <a:spcPct val="90000"/>
              </a:lnSpc>
              <a:buClr>
                <a:srgbClr val="063DE8"/>
              </a:buClr>
              <a:buFont typeface="Wingdings" pitchFamily="2" charset="2"/>
              <a:buChar char="Ø"/>
            </a:pPr>
            <a:r>
              <a:rPr lang="en-US" sz="2400"/>
              <a:t>Nefazodone (Serzone)</a:t>
            </a:r>
          </a:p>
          <a:p>
            <a:pPr lvl="1" eaLnBrk="1" hangingPunct="1">
              <a:lnSpc>
                <a:spcPct val="90000"/>
              </a:lnSpc>
              <a:buFont typeface="Wingdings" pitchFamily="2" charset="2"/>
              <a:buChar char="§"/>
            </a:pPr>
            <a:r>
              <a:rPr lang="en-US" sz="2400"/>
              <a:t>5 HT</a:t>
            </a:r>
            <a:r>
              <a:rPr lang="en-US" sz="2400" baseline="-25000"/>
              <a:t>2</a:t>
            </a:r>
            <a:r>
              <a:rPr lang="en-US" sz="2400"/>
              <a:t> antagonist</a:t>
            </a:r>
          </a:p>
          <a:p>
            <a:pPr eaLnBrk="1" hangingPunct="1">
              <a:lnSpc>
                <a:spcPct val="90000"/>
              </a:lnSpc>
              <a:buClr>
                <a:srgbClr val="063DE8"/>
              </a:buClr>
              <a:buFont typeface="Wingdings" pitchFamily="2" charset="2"/>
              <a:buChar char="Ø"/>
            </a:pPr>
            <a:r>
              <a:rPr lang="en-US" sz="2400"/>
              <a:t>Bupropion (Wellbutrin; Zyban)</a:t>
            </a:r>
          </a:p>
          <a:p>
            <a:pPr lvl="1" eaLnBrk="1" hangingPunct="1">
              <a:lnSpc>
                <a:spcPct val="90000"/>
              </a:lnSpc>
              <a:buFont typeface="Wingdings" pitchFamily="2" charset="2"/>
              <a:buChar char="§"/>
            </a:pPr>
            <a:r>
              <a:rPr lang="en-US" sz="2400"/>
              <a:t>Inhibits uptake of DA and NE</a:t>
            </a:r>
          </a:p>
          <a:p>
            <a:pPr lvl="1" eaLnBrk="1" hangingPunct="1">
              <a:lnSpc>
                <a:spcPct val="90000"/>
              </a:lnSpc>
              <a:buFont typeface="Wingdings" pitchFamily="2" charset="2"/>
              <a:buChar char="§"/>
            </a:pPr>
            <a:r>
              <a:rPr lang="en-US" sz="2400"/>
              <a:t>antismoking properties probably involves parent molecule</a:t>
            </a:r>
          </a:p>
          <a:p>
            <a:pPr lvl="1" eaLnBrk="1" hangingPunct="1">
              <a:lnSpc>
                <a:spcPct val="90000"/>
              </a:lnSpc>
              <a:buFont typeface="Wingdings" pitchFamily="2" charset="2"/>
              <a:buChar char="§"/>
            </a:pPr>
            <a:r>
              <a:rPr lang="en-US" sz="2400"/>
              <a:t>Lacks sexual side effects</a:t>
            </a:r>
          </a:p>
          <a:p>
            <a:pPr lvl="1" eaLnBrk="1" hangingPunct="1">
              <a:lnSpc>
                <a:spcPct val="90000"/>
              </a:lnSpc>
              <a:buFont typeface="Wingdings" pitchFamily="2" charset="2"/>
              <a:buChar char="§"/>
            </a:pPr>
            <a:r>
              <a:rPr lang="en-US" sz="2400"/>
              <a:t>Seizure risk</a:t>
            </a:r>
          </a:p>
          <a:p>
            <a:pPr eaLnBrk="1" hangingPunct="1">
              <a:lnSpc>
                <a:spcPct val="90000"/>
              </a:lnSpc>
            </a:pPr>
            <a:endParaRPr 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t>Electroconvulsive Therapy</a:t>
            </a:r>
          </a:p>
        </p:txBody>
      </p:sp>
      <p:sp>
        <p:nvSpPr>
          <p:cNvPr id="99331" name="Rectangle 3"/>
          <p:cNvSpPr>
            <a:spLocks noGrp="1" noChangeArrowheads="1"/>
          </p:cNvSpPr>
          <p:nvPr>
            <p:ph idx="1"/>
          </p:nvPr>
        </p:nvSpPr>
        <p:spPr/>
        <p:txBody>
          <a:bodyPr/>
          <a:lstStyle/>
          <a:p>
            <a:pPr eaLnBrk="1" hangingPunct="1"/>
            <a:r>
              <a:rPr lang="en-US"/>
              <a:t>used for depression that doesn’t respond to other treatments</a:t>
            </a:r>
          </a:p>
          <a:p>
            <a:pPr eaLnBrk="1" hangingPunct="1"/>
            <a:r>
              <a:rPr lang="en-US"/>
              <a:t>effective</a:t>
            </a:r>
          </a:p>
          <a:p>
            <a:pPr eaLnBrk="1" hangingPunct="1"/>
            <a:r>
              <a:rPr lang="en-US"/>
              <a:t>exact mechanism of action is unknown</a:t>
            </a:r>
          </a:p>
          <a:p>
            <a:pPr eaLnBrk="1" hangingPunct="1"/>
            <a:r>
              <a:rPr lang="en-US"/>
              <a:t>receive treatments every other day for total of 6-10 treatments</a:t>
            </a:r>
          </a:p>
          <a:p>
            <a:pPr eaLnBrk="1" hangingPunct="1"/>
            <a:r>
              <a:rPr lang="en-US"/>
              <a:t>side effects:  short-term memory loss</a:t>
            </a:r>
          </a:p>
        </p:txBody>
      </p:sp>
      <p:sp>
        <p:nvSpPr>
          <p:cNvPr id="5" name="Footer Placeholder 3"/>
          <p:cNvSpPr>
            <a:spLocks noGrp="1"/>
          </p:cNvSpPr>
          <p:nvPr>
            <p:ph type="ftr" sz="quarter" idx="11"/>
          </p:nvPr>
        </p:nvSpPr>
        <p:spPr>
          <a:xfrm>
            <a:off x="381000" y="6416675"/>
            <a:ext cx="8763000" cy="365125"/>
          </a:xfrm>
        </p:spPr>
        <p:txBody>
          <a:bodyPr/>
          <a:lstStyle/>
          <a:p>
            <a:r>
              <a:rPr lang="en-IN" b="1" dirty="0"/>
              <a:t>Kaplan </a:t>
            </a:r>
            <a:r>
              <a:rPr lang="en-IN" b="1" dirty="0" err="1"/>
              <a:t>Sadocks</a:t>
            </a:r>
            <a:r>
              <a:rPr lang="en-IN" b="1" dirty="0"/>
              <a:t> Comprehensive Textbook of Psychiatry 2 Volume Set 7th Ed Lippincott Williams </a:t>
            </a:r>
            <a:r>
              <a:rPr lang="en-IN" b="1" dirty="0" err="1"/>
              <a:t>Wil</a:t>
            </a:r>
            <a:endParaRPr lang="en-AU" sz="2000" i="1" dirty="0">
              <a:solidFill>
                <a:schemeClr val="tx1">
                  <a:lumMod val="95000"/>
                  <a:lumOff val="5000"/>
                </a:schemeClr>
              </a:solidFill>
              <a:cs typeface="Aharoni" pitchFamily="2" charset="-79"/>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Effect transition="in" filter="box(out)">
                                      <p:cBhvr>
                                        <p:cTn id="7" dur="500"/>
                                        <p:tgtEl>
                                          <p:spTgt spid="993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9331">
                                            <p:txEl>
                                              <p:pRg st="1" end="1"/>
                                            </p:txEl>
                                          </p:spTgt>
                                        </p:tgtEl>
                                        <p:attrNameLst>
                                          <p:attrName>style.visibility</p:attrName>
                                        </p:attrNameLst>
                                      </p:cBhvr>
                                      <p:to>
                                        <p:strVal val="visible"/>
                                      </p:to>
                                    </p:set>
                                    <p:animEffect transition="in" filter="box(out)">
                                      <p:cBhvr>
                                        <p:cTn id="12" dur="500"/>
                                        <p:tgtEl>
                                          <p:spTgt spid="993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99331">
                                            <p:txEl>
                                              <p:pRg st="2" end="2"/>
                                            </p:txEl>
                                          </p:spTgt>
                                        </p:tgtEl>
                                        <p:attrNameLst>
                                          <p:attrName>style.visibility</p:attrName>
                                        </p:attrNameLst>
                                      </p:cBhvr>
                                      <p:to>
                                        <p:strVal val="visible"/>
                                      </p:to>
                                    </p:set>
                                    <p:animEffect transition="in" filter="box(out)">
                                      <p:cBhvr>
                                        <p:cTn id="17" dur="500"/>
                                        <p:tgtEl>
                                          <p:spTgt spid="993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99331">
                                            <p:txEl>
                                              <p:pRg st="3" end="3"/>
                                            </p:txEl>
                                          </p:spTgt>
                                        </p:tgtEl>
                                        <p:attrNameLst>
                                          <p:attrName>style.visibility</p:attrName>
                                        </p:attrNameLst>
                                      </p:cBhvr>
                                      <p:to>
                                        <p:strVal val="visible"/>
                                      </p:to>
                                    </p:set>
                                    <p:animEffect transition="in" filter="box(out)">
                                      <p:cBhvr>
                                        <p:cTn id="22" dur="500"/>
                                        <p:tgtEl>
                                          <p:spTgt spid="993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99331">
                                            <p:txEl>
                                              <p:pRg st="4" end="4"/>
                                            </p:txEl>
                                          </p:spTgt>
                                        </p:tgtEl>
                                        <p:attrNameLst>
                                          <p:attrName>style.visibility</p:attrName>
                                        </p:attrNameLst>
                                      </p:cBhvr>
                                      <p:to>
                                        <p:strVal val="visible"/>
                                      </p:to>
                                    </p:set>
                                    <p:animEffect transition="in" filter="box(out)">
                                      <p:cBhvr>
                                        <p:cTn id="27" dur="500"/>
                                        <p:tgtEl>
                                          <p:spTgt spid="993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t>Cognitive-Behavioral Therapy</a:t>
            </a:r>
          </a:p>
        </p:txBody>
      </p:sp>
      <p:sp>
        <p:nvSpPr>
          <p:cNvPr id="100355" name="Rectangle 3"/>
          <p:cNvSpPr>
            <a:spLocks noGrp="1" noChangeArrowheads="1"/>
          </p:cNvSpPr>
          <p:nvPr>
            <p:ph idx="1"/>
          </p:nvPr>
        </p:nvSpPr>
        <p:spPr/>
        <p:txBody>
          <a:bodyPr/>
          <a:lstStyle/>
          <a:p>
            <a:pPr eaLnBrk="1" hangingPunct="1">
              <a:lnSpc>
                <a:spcPct val="90000"/>
              </a:lnSpc>
            </a:pPr>
            <a:r>
              <a:rPr lang="en-US"/>
              <a:t>focuses on changing dysfunctional beliefs associated with depression</a:t>
            </a:r>
          </a:p>
          <a:p>
            <a:pPr eaLnBrk="1" hangingPunct="1">
              <a:lnSpc>
                <a:spcPct val="90000"/>
              </a:lnSpc>
            </a:pPr>
            <a:r>
              <a:rPr lang="en-US"/>
              <a:t>clients do homework</a:t>
            </a:r>
          </a:p>
          <a:p>
            <a:pPr lvl="1" eaLnBrk="1" hangingPunct="1">
              <a:lnSpc>
                <a:spcPct val="90000"/>
              </a:lnSpc>
            </a:pPr>
            <a:r>
              <a:rPr lang="en-US"/>
              <a:t>monitor and log thought processes</a:t>
            </a:r>
          </a:p>
          <a:p>
            <a:pPr lvl="1" eaLnBrk="1" hangingPunct="1">
              <a:lnSpc>
                <a:spcPct val="90000"/>
              </a:lnSpc>
            </a:pPr>
            <a:r>
              <a:rPr lang="en-US"/>
              <a:t>engage in hypothesis testing</a:t>
            </a:r>
          </a:p>
          <a:p>
            <a:pPr eaLnBrk="1" hangingPunct="1">
              <a:lnSpc>
                <a:spcPct val="90000"/>
              </a:lnSpc>
            </a:pPr>
            <a:r>
              <a:rPr lang="en-US"/>
              <a:t>important to reactivate client</a:t>
            </a:r>
          </a:p>
          <a:p>
            <a:pPr eaLnBrk="1" hangingPunct="1">
              <a:lnSpc>
                <a:spcPct val="90000"/>
              </a:lnSpc>
            </a:pPr>
            <a:r>
              <a:rPr lang="en-US"/>
              <a:t>10-20 weekly sessions</a:t>
            </a:r>
          </a:p>
          <a:p>
            <a:pPr eaLnBrk="1" hangingPunct="1">
              <a:lnSpc>
                <a:spcPct val="90000"/>
              </a:lnSpc>
            </a:pPr>
            <a:r>
              <a:rPr lang="en-US"/>
              <a:t>effective</a:t>
            </a:r>
          </a:p>
        </p:txBody>
      </p:sp>
      <p:sp>
        <p:nvSpPr>
          <p:cNvPr id="4" name="Footer Placeholder 3"/>
          <p:cNvSpPr>
            <a:spLocks noGrp="1"/>
          </p:cNvSpPr>
          <p:nvPr>
            <p:ph type="ftr" sz="quarter" idx="11"/>
          </p:nvPr>
        </p:nvSpPr>
        <p:spPr>
          <a:xfrm>
            <a:off x="533400" y="6019801"/>
            <a:ext cx="8610600" cy="762000"/>
          </a:xfrm>
        </p:spPr>
        <p:txBody>
          <a:bodyPr/>
          <a:lstStyle/>
          <a:p>
            <a:pPr fontAlgn="base"/>
            <a:r>
              <a:rPr lang="en-US" dirty="0">
                <a:hlinkClick r:id="rId3"/>
              </a:rPr>
              <a:t>Robert J. </a:t>
            </a:r>
            <a:r>
              <a:rPr lang="en-US" dirty="0" err="1">
                <a:hlinkClick r:id="rId3"/>
              </a:rPr>
              <a:t>DeRubeis</a:t>
            </a:r>
            <a:r>
              <a:rPr lang="en-US" dirty="0"/>
              <a:t> , </a:t>
            </a:r>
          </a:p>
          <a:p>
            <a:pPr fontAlgn="base"/>
            <a:r>
              <a:rPr lang="en-US" dirty="0">
                <a:hlinkClick r:id="rId4"/>
              </a:rPr>
              <a:t>Nat Rev </a:t>
            </a:r>
            <a:r>
              <a:rPr lang="en-US" dirty="0" err="1">
                <a:hlinkClick r:id="rId4"/>
              </a:rPr>
              <a:t>Neurosci</a:t>
            </a:r>
            <a:r>
              <a:rPr lang="en-US" dirty="0">
                <a:hlinkClick r:id="rId4"/>
              </a:rPr>
              <a:t>. Oct 2008; 9(10): 788–796. </a:t>
            </a:r>
            <a:r>
              <a:rPr lang="en-US" dirty="0"/>
              <a:t>, Nat Rev </a:t>
            </a:r>
            <a:r>
              <a:rPr lang="en-US" dirty="0" err="1"/>
              <a:t>Neurosci</a:t>
            </a:r>
            <a:r>
              <a:rPr lang="en-US" dirty="0"/>
              <a:t>. Author manuscript; available in PMC Oct 1, 2009</a:t>
            </a:r>
            <a:endParaRPr lang="en-I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box(out)">
                                      <p:cBhvr>
                                        <p:cTn id="7" dur="500"/>
                                        <p:tgtEl>
                                          <p:spTgt spid="100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box(out)">
                                      <p:cBhvr>
                                        <p:cTn id="12" dur="500"/>
                                        <p:tgtEl>
                                          <p:spTgt spid="100355">
                                            <p:txEl>
                                              <p:pRg st="1" end="1"/>
                                            </p:txEl>
                                          </p:spTgt>
                                        </p:tgtEl>
                                      </p:cBhvr>
                                    </p:animEffect>
                                  </p:childTnLst>
                                </p:cTn>
                              </p:par>
                              <p:par>
                                <p:cTn id="13" presetID="4" presetClass="entr" presetSubtype="32" fill="hold" grpId="0" nodeType="withEffect">
                                  <p:stCondLst>
                                    <p:cond delay="0"/>
                                  </p:stCondLst>
                                  <p:childTnLst>
                                    <p:set>
                                      <p:cBhvr>
                                        <p:cTn id="14" dur="1" fill="hold">
                                          <p:stCondLst>
                                            <p:cond delay="0"/>
                                          </p:stCondLst>
                                        </p:cTn>
                                        <p:tgtEl>
                                          <p:spTgt spid="100355">
                                            <p:txEl>
                                              <p:pRg st="2" end="2"/>
                                            </p:txEl>
                                          </p:spTgt>
                                        </p:tgtEl>
                                        <p:attrNameLst>
                                          <p:attrName>style.visibility</p:attrName>
                                        </p:attrNameLst>
                                      </p:cBhvr>
                                      <p:to>
                                        <p:strVal val="visible"/>
                                      </p:to>
                                    </p:set>
                                    <p:animEffect transition="in" filter="box(out)">
                                      <p:cBhvr>
                                        <p:cTn id="15" dur="500"/>
                                        <p:tgtEl>
                                          <p:spTgt spid="100355">
                                            <p:txEl>
                                              <p:pRg st="2" end="2"/>
                                            </p:txEl>
                                          </p:spTgt>
                                        </p:tgtEl>
                                      </p:cBhvr>
                                    </p:animEffect>
                                  </p:childTnLst>
                                </p:cTn>
                              </p:par>
                              <p:par>
                                <p:cTn id="16" presetID="4" presetClass="entr" presetSubtype="32" fill="hold" grpId="0" nodeType="withEffect">
                                  <p:stCondLst>
                                    <p:cond delay="0"/>
                                  </p:stCondLst>
                                  <p:childTnLst>
                                    <p:set>
                                      <p:cBhvr>
                                        <p:cTn id="17" dur="1" fill="hold">
                                          <p:stCondLst>
                                            <p:cond delay="0"/>
                                          </p:stCondLst>
                                        </p:cTn>
                                        <p:tgtEl>
                                          <p:spTgt spid="100355">
                                            <p:txEl>
                                              <p:pRg st="3" end="3"/>
                                            </p:txEl>
                                          </p:spTgt>
                                        </p:tgtEl>
                                        <p:attrNameLst>
                                          <p:attrName>style.visibility</p:attrName>
                                        </p:attrNameLst>
                                      </p:cBhvr>
                                      <p:to>
                                        <p:strVal val="visible"/>
                                      </p:to>
                                    </p:set>
                                    <p:animEffect transition="in" filter="box(out)">
                                      <p:cBhvr>
                                        <p:cTn id="18" dur="500"/>
                                        <p:tgtEl>
                                          <p:spTgt spid="10035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32" fill="hold" grpId="0" nodeType="clickEffect">
                                  <p:stCondLst>
                                    <p:cond delay="0"/>
                                  </p:stCondLst>
                                  <p:childTnLst>
                                    <p:set>
                                      <p:cBhvr>
                                        <p:cTn id="22" dur="1" fill="hold">
                                          <p:stCondLst>
                                            <p:cond delay="0"/>
                                          </p:stCondLst>
                                        </p:cTn>
                                        <p:tgtEl>
                                          <p:spTgt spid="100355">
                                            <p:txEl>
                                              <p:pRg st="4" end="4"/>
                                            </p:txEl>
                                          </p:spTgt>
                                        </p:tgtEl>
                                        <p:attrNameLst>
                                          <p:attrName>style.visibility</p:attrName>
                                        </p:attrNameLst>
                                      </p:cBhvr>
                                      <p:to>
                                        <p:strVal val="visible"/>
                                      </p:to>
                                    </p:set>
                                    <p:animEffect transition="in" filter="box(out)">
                                      <p:cBhvr>
                                        <p:cTn id="23" dur="500"/>
                                        <p:tgtEl>
                                          <p:spTgt spid="10035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32" fill="hold" grpId="0" nodeType="clickEffect">
                                  <p:stCondLst>
                                    <p:cond delay="0"/>
                                  </p:stCondLst>
                                  <p:childTnLst>
                                    <p:set>
                                      <p:cBhvr>
                                        <p:cTn id="27" dur="1" fill="hold">
                                          <p:stCondLst>
                                            <p:cond delay="0"/>
                                          </p:stCondLst>
                                        </p:cTn>
                                        <p:tgtEl>
                                          <p:spTgt spid="100355">
                                            <p:txEl>
                                              <p:pRg st="5" end="5"/>
                                            </p:txEl>
                                          </p:spTgt>
                                        </p:tgtEl>
                                        <p:attrNameLst>
                                          <p:attrName>style.visibility</p:attrName>
                                        </p:attrNameLst>
                                      </p:cBhvr>
                                      <p:to>
                                        <p:strVal val="visible"/>
                                      </p:to>
                                    </p:set>
                                    <p:animEffect transition="in" filter="box(out)">
                                      <p:cBhvr>
                                        <p:cTn id="28" dur="500"/>
                                        <p:tgtEl>
                                          <p:spTgt spid="100355">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32" fill="hold" grpId="0" nodeType="clickEffect">
                                  <p:stCondLst>
                                    <p:cond delay="0"/>
                                  </p:stCondLst>
                                  <p:childTnLst>
                                    <p:set>
                                      <p:cBhvr>
                                        <p:cTn id="32" dur="1" fill="hold">
                                          <p:stCondLst>
                                            <p:cond delay="0"/>
                                          </p:stCondLst>
                                        </p:cTn>
                                        <p:tgtEl>
                                          <p:spTgt spid="100355">
                                            <p:txEl>
                                              <p:pRg st="6" end="6"/>
                                            </p:txEl>
                                          </p:spTgt>
                                        </p:tgtEl>
                                        <p:attrNameLst>
                                          <p:attrName>style.visibility</p:attrName>
                                        </p:attrNameLst>
                                      </p:cBhvr>
                                      <p:to>
                                        <p:strVal val="visible"/>
                                      </p:to>
                                    </p:set>
                                    <p:animEffect transition="in" filter="box(out)">
                                      <p:cBhvr>
                                        <p:cTn id="33" dur="500"/>
                                        <p:tgtEl>
                                          <p:spTgt spid="1003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304800"/>
            <a:ext cx="8347075" cy="1216025"/>
          </a:xfrm>
        </p:spPr>
        <p:txBody>
          <a:bodyPr/>
          <a:lstStyle/>
          <a:p>
            <a:br>
              <a:rPr lang="en-US">
                <a:ea typeface="ＭＳ Ｐゴシック" pitchFamily="34" charset="-128"/>
              </a:rPr>
            </a:br>
            <a:br>
              <a:rPr lang="en-IN">
                <a:ea typeface="ＭＳ Ｐゴシック" pitchFamily="34" charset="-128"/>
              </a:rPr>
            </a:br>
            <a:endParaRPr lang="en-IN">
              <a:ea typeface="ＭＳ Ｐゴシック" pitchFamily="34" charset="-128"/>
            </a:endParaRPr>
          </a:p>
        </p:txBody>
      </p:sp>
      <p:graphicFrame>
        <p:nvGraphicFramePr>
          <p:cNvPr id="4" name="Content Placeholder 3"/>
          <p:cNvGraphicFramePr>
            <a:graphicFrameLocks noGrp="1"/>
          </p:cNvGraphicFramePr>
          <p:nvPr>
            <p:ph idx="1"/>
          </p:nvPr>
        </p:nvGraphicFramePr>
        <p:xfrm>
          <a:off x="0" y="0"/>
          <a:ext cx="9144000" cy="86868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2819400">
                  <a:extLst>
                    <a:ext uri="{9D8B030D-6E8A-4147-A177-3AD203B41FA5}">
                      <a16:colId xmlns:a16="http://schemas.microsoft.com/office/drawing/2014/main" val="20003"/>
                    </a:ext>
                  </a:extLst>
                </a:gridCol>
                <a:gridCol w="1981200">
                  <a:extLst>
                    <a:ext uri="{9D8B030D-6E8A-4147-A177-3AD203B41FA5}">
                      <a16:colId xmlns:a16="http://schemas.microsoft.com/office/drawing/2014/main" val="20004"/>
                    </a:ext>
                  </a:extLst>
                </a:gridCol>
              </a:tblGrid>
              <a:tr h="370840">
                <a:tc>
                  <a:txBody>
                    <a:bodyPr/>
                    <a:lstStyle/>
                    <a:p>
                      <a:r>
                        <a:rPr lang="en-US" dirty="0"/>
                        <a:t>Author/year</a:t>
                      </a:r>
                      <a:endParaRPr lang="en-IN" dirty="0"/>
                    </a:p>
                  </a:txBody>
                  <a:tcPr/>
                </a:tc>
                <a:tc>
                  <a:txBody>
                    <a:bodyPr/>
                    <a:lstStyle/>
                    <a:p>
                      <a:r>
                        <a:rPr lang="en-US" dirty="0"/>
                        <a:t>Study design</a:t>
                      </a:r>
                      <a:endParaRPr lang="en-IN" dirty="0"/>
                    </a:p>
                  </a:txBody>
                  <a:tcPr/>
                </a:tc>
                <a:tc>
                  <a:txBody>
                    <a:bodyPr/>
                    <a:lstStyle/>
                    <a:p>
                      <a:r>
                        <a:rPr lang="en-US" dirty="0"/>
                        <a:t>Level</a:t>
                      </a:r>
                      <a:endParaRPr lang="en-IN" dirty="0"/>
                    </a:p>
                  </a:txBody>
                  <a:tcPr/>
                </a:tc>
                <a:tc>
                  <a:txBody>
                    <a:bodyPr/>
                    <a:lstStyle/>
                    <a:p>
                      <a:r>
                        <a:rPr lang="en-US" dirty="0"/>
                        <a:t>Results</a:t>
                      </a:r>
                      <a:endParaRPr lang="en-IN" dirty="0"/>
                    </a:p>
                  </a:txBody>
                  <a:tcPr/>
                </a:tc>
                <a:tc>
                  <a:txBody>
                    <a:bodyPr/>
                    <a:lstStyle/>
                    <a:p>
                      <a:r>
                        <a:rPr lang="en-US" dirty="0"/>
                        <a:t>Outcome</a:t>
                      </a:r>
                    </a:p>
                    <a:p>
                      <a:endParaRPr lang="en-US" dirty="0"/>
                    </a:p>
                    <a:p>
                      <a:endParaRPr lang="en-IN" dirty="0"/>
                    </a:p>
                  </a:txBody>
                  <a:tcPr/>
                </a:tc>
                <a:extLst>
                  <a:ext uri="{0D108BD9-81ED-4DB2-BD59-A6C34878D82A}">
                    <a16:rowId xmlns:a16="http://schemas.microsoft.com/office/drawing/2014/main" val="10000"/>
                  </a:ext>
                </a:extLst>
              </a:tr>
              <a:tr h="5334000">
                <a:tc>
                  <a:txBody>
                    <a:bodyPr/>
                    <a:lstStyle/>
                    <a:p>
                      <a:pPr fontAlgn="base"/>
                      <a:r>
                        <a:rPr lang="en-US" sz="2000" dirty="0">
                          <a:hlinkClick r:id="rId2"/>
                        </a:rPr>
                        <a:t>Robert J. </a:t>
                      </a:r>
                      <a:r>
                        <a:rPr lang="en-US" sz="2000" dirty="0" err="1">
                          <a:hlinkClick r:id="rId2"/>
                        </a:rPr>
                        <a:t>DeRubeis</a:t>
                      </a:r>
                      <a:r>
                        <a:rPr lang="en-US" sz="2000" dirty="0"/>
                        <a:t> , </a:t>
                      </a:r>
                    </a:p>
                    <a:p>
                      <a:pPr fontAlgn="base"/>
                      <a:r>
                        <a:rPr lang="en-US" sz="2000" dirty="0">
                          <a:hlinkClick r:id="rId3"/>
                        </a:rPr>
                        <a:t>Nat Rev </a:t>
                      </a:r>
                      <a:r>
                        <a:rPr lang="en-US" sz="2000" dirty="0" err="1">
                          <a:hlinkClick r:id="rId3"/>
                        </a:rPr>
                        <a:t>Neurosci</a:t>
                      </a:r>
                      <a:r>
                        <a:rPr lang="en-US" sz="2000" dirty="0">
                          <a:hlinkClick r:id="rId3"/>
                        </a:rPr>
                        <a:t>. Oct 2008; 9(10): 788–796. </a:t>
                      </a:r>
                      <a:r>
                        <a:rPr lang="en-US" sz="2000" dirty="0"/>
                        <a:t>, Nat Rev </a:t>
                      </a:r>
                      <a:r>
                        <a:rPr lang="en-US" sz="2000" dirty="0" err="1"/>
                        <a:t>Neurosci</a:t>
                      </a:r>
                      <a:r>
                        <a:rPr lang="en-US" sz="2000" dirty="0"/>
                        <a:t>. Author manuscript; available in PMC Oct 1, 2009</a:t>
                      </a:r>
                      <a:endParaRPr lang="en-IN" sz="2000" dirty="0"/>
                    </a:p>
                  </a:txBody>
                  <a:tcPr/>
                </a:tc>
                <a:tc>
                  <a:txBody>
                    <a:bodyPr/>
                    <a:lstStyle/>
                    <a:p>
                      <a:r>
                        <a:rPr lang="en-IN" dirty="0"/>
                        <a:t>Randomized controlled trial</a:t>
                      </a:r>
                    </a:p>
                  </a:txBody>
                  <a:tcPr/>
                </a:tc>
                <a:tc>
                  <a:txBody>
                    <a:bodyPr/>
                    <a:lstStyle/>
                    <a:p>
                      <a:r>
                        <a:rPr lang="en-IN" dirty="0"/>
                        <a:t>II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latin typeface="+mn-lt"/>
                          <a:ea typeface="+mn-ea"/>
                          <a:cs typeface="+mn-cs"/>
                        </a:rPr>
                        <a:t> </a:t>
                      </a:r>
                      <a:r>
                        <a:rPr lang="en-US" dirty="0"/>
                        <a:t>CT has an enduring effect that is not found with ADM. This suggests that, whereas the acute responses to CT and ADM might be due to changes in similar mechanisms (consistent with the similar rates of change of different symptom clusters resulting from the two types of treatment), CT can be assumed to also produce changes that ADM does not. Attempts to determine whether the two types of treatment affect different symptom domains, which could </a:t>
                      </a:r>
                      <a:r>
                        <a:rPr lang="en-US" dirty="0" err="1"/>
                        <a:t>acount</a:t>
                      </a:r>
                      <a:r>
                        <a:rPr lang="en-US" dirty="0"/>
                        <a:t> for the difference in their enduring effects, have not thus far succeeded. It might therefore be useful to consider differences in more-subtle underlying mechanisms of change that are not apparent at the symptom level.</a:t>
                      </a:r>
                      <a:endParaRPr lang="en-IN" dirty="0"/>
                    </a:p>
                  </a:txBody>
                  <a:tcPr/>
                </a:tc>
                <a:tc>
                  <a:txBody>
                    <a:bodyPr/>
                    <a:lstStyle/>
                    <a:p>
                      <a:br>
                        <a:rPr lang="en-IN" sz="1800" b="0" i="0" kern="1200" dirty="0">
                          <a:solidFill>
                            <a:schemeClr val="dk1"/>
                          </a:solidFill>
                          <a:latin typeface="+mn-lt"/>
                          <a:ea typeface="+mn-ea"/>
                          <a:cs typeface="+mn-cs"/>
                        </a:rPr>
                      </a:br>
                      <a:r>
                        <a:rPr lang="en-US" dirty="0"/>
                        <a:t>ADM, when compared with CT causes rapid resolution of vegetative symptoms such as insomnia, despite the fact that both treatments caused comparable levels of overall improvement in depression-symptom severity.</a:t>
                      </a:r>
                      <a:r>
                        <a:rPr lang="en-US" baseline="30000" dirty="0">
                          <a:hlinkClick r:id="rId4"/>
                        </a:rPr>
                        <a:t>37</a:t>
                      </a:r>
                      <a:endParaRPr lang="en-IN"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t>Interpersonal Psychotherapy</a:t>
            </a:r>
          </a:p>
        </p:txBody>
      </p:sp>
      <p:sp>
        <p:nvSpPr>
          <p:cNvPr id="101379" name="Rectangle 3"/>
          <p:cNvSpPr>
            <a:spLocks noGrp="1" noChangeArrowheads="1"/>
          </p:cNvSpPr>
          <p:nvPr>
            <p:ph idx="1"/>
          </p:nvPr>
        </p:nvSpPr>
        <p:spPr/>
        <p:txBody>
          <a:bodyPr/>
          <a:lstStyle/>
          <a:p>
            <a:pPr eaLnBrk="1" hangingPunct="1">
              <a:lnSpc>
                <a:spcPct val="90000"/>
              </a:lnSpc>
            </a:pPr>
            <a:r>
              <a:rPr lang="en-US" sz="2800"/>
              <a:t>focuses on resolving problems in client’s existing interpersonal relationships and forming new ones</a:t>
            </a:r>
          </a:p>
          <a:p>
            <a:pPr eaLnBrk="1" hangingPunct="1">
              <a:lnSpc>
                <a:spcPct val="90000"/>
              </a:lnSpc>
            </a:pPr>
            <a:r>
              <a:rPr lang="en-US" sz="2800"/>
              <a:t>4 major areas</a:t>
            </a:r>
          </a:p>
          <a:p>
            <a:pPr lvl="1" eaLnBrk="1" hangingPunct="1">
              <a:lnSpc>
                <a:spcPct val="90000"/>
              </a:lnSpc>
            </a:pPr>
            <a:r>
              <a:rPr lang="en-US" sz="2400"/>
              <a:t>dealing with interpersonal role disputes (marital conflict, conflict with friends)</a:t>
            </a:r>
          </a:p>
          <a:p>
            <a:pPr lvl="1" eaLnBrk="1" hangingPunct="1">
              <a:lnSpc>
                <a:spcPct val="90000"/>
              </a:lnSpc>
            </a:pPr>
            <a:r>
              <a:rPr lang="en-US" sz="2400"/>
              <a:t>adjusting to the loss of a relationship (death, divorce)</a:t>
            </a:r>
          </a:p>
          <a:p>
            <a:pPr lvl="1" eaLnBrk="1" hangingPunct="1">
              <a:lnSpc>
                <a:spcPct val="90000"/>
              </a:lnSpc>
            </a:pPr>
            <a:r>
              <a:rPr lang="en-US" sz="2400"/>
              <a:t>acquiring new relationships (getting married or establishing professional relationships)</a:t>
            </a:r>
          </a:p>
          <a:p>
            <a:pPr lvl="1" eaLnBrk="1" hangingPunct="1">
              <a:lnSpc>
                <a:spcPct val="90000"/>
              </a:lnSpc>
            </a:pPr>
            <a:r>
              <a:rPr lang="en-US" sz="2400"/>
              <a:t>identifying and correcting deficits in social skills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box(out)">
                                      <p:cBhvr>
                                        <p:cTn id="7" dur="500"/>
                                        <p:tgtEl>
                                          <p:spTgt spid="101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1379">
                                            <p:txEl>
                                              <p:pRg st="1" end="1"/>
                                            </p:txEl>
                                          </p:spTgt>
                                        </p:tgtEl>
                                        <p:attrNameLst>
                                          <p:attrName>style.visibility</p:attrName>
                                        </p:attrNameLst>
                                      </p:cBhvr>
                                      <p:to>
                                        <p:strVal val="visible"/>
                                      </p:to>
                                    </p:set>
                                    <p:animEffect transition="in" filter="box(out)">
                                      <p:cBhvr>
                                        <p:cTn id="12" dur="500"/>
                                        <p:tgtEl>
                                          <p:spTgt spid="101379">
                                            <p:txEl>
                                              <p:pRg st="1" end="1"/>
                                            </p:txEl>
                                          </p:spTgt>
                                        </p:tgtEl>
                                      </p:cBhvr>
                                    </p:animEffect>
                                  </p:childTnLst>
                                </p:cTn>
                              </p:par>
                              <p:par>
                                <p:cTn id="13" presetID="4" presetClass="entr" presetSubtype="32" fill="hold" grpId="0" nodeType="withEffect">
                                  <p:stCondLst>
                                    <p:cond delay="0"/>
                                  </p:stCondLst>
                                  <p:childTnLst>
                                    <p:set>
                                      <p:cBhvr>
                                        <p:cTn id="14" dur="1" fill="hold">
                                          <p:stCondLst>
                                            <p:cond delay="0"/>
                                          </p:stCondLst>
                                        </p:cTn>
                                        <p:tgtEl>
                                          <p:spTgt spid="101379">
                                            <p:txEl>
                                              <p:pRg st="2" end="2"/>
                                            </p:txEl>
                                          </p:spTgt>
                                        </p:tgtEl>
                                        <p:attrNameLst>
                                          <p:attrName>style.visibility</p:attrName>
                                        </p:attrNameLst>
                                      </p:cBhvr>
                                      <p:to>
                                        <p:strVal val="visible"/>
                                      </p:to>
                                    </p:set>
                                    <p:animEffect transition="in" filter="box(out)">
                                      <p:cBhvr>
                                        <p:cTn id="15" dur="500"/>
                                        <p:tgtEl>
                                          <p:spTgt spid="101379">
                                            <p:txEl>
                                              <p:pRg st="2" end="2"/>
                                            </p:txEl>
                                          </p:spTgt>
                                        </p:tgtEl>
                                      </p:cBhvr>
                                    </p:animEffect>
                                  </p:childTnLst>
                                </p:cTn>
                              </p:par>
                              <p:par>
                                <p:cTn id="16" presetID="4" presetClass="entr" presetSubtype="32" fill="hold" grpId="0" nodeType="withEffect">
                                  <p:stCondLst>
                                    <p:cond delay="0"/>
                                  </p:stCondLst>
                                  <p:childTnLst>
                                    <p:set>
                                      <p:cBhvr>
                                        <p:cTn id="17" dur="1" fill="hold">
                                          <p:stCondLst>
                                            <p:cond delay="0"/>
                                          </p:stCondLst>
                                        </p:cTn>
                                        <p:tgtEl>
                                          <p:spTgt spid="101379">
                                            <p:txEl>
                                              <p:pRg st="3" end="3"/>
                                            </p:txEl>
                                          </p:spTgt>
                                        </p:tgtEl>
                                        <p:attrNameLst>
                                          <p:attrName>style.visibility</p:attrName>
                                        </p:attrNameLst>
                                      </p:cBhvr>
                                      <p:to>
                                        <p:strVal val="visible"/>
                                      </p:to>
                                    </p:set>
                                    <p:animEffect transition="in" filter="box(out)">
                                      <p:cBhvr>
                                        <p:cTn id="18" dur="500"/>
                                        <p:tgtEl>
                                          <p:spTgt spid="101379">
                                            <p:txEl>
                                              <p:pRg st="3" end="3"/>
                                            </p:txEl>
                                          </p:spTgt>
                                        </p:tgtEl>
                                      </p:cBhvr>
                                    </p:animEffect>
                                  </p:childTnLst>
                                </p:cTn>
                              </p:par>
                              <p:par>
                                <p:cTn id="19" presetID="4" presetClass="entr" presetSubtype="32" fill="hold" grpId="0" nodeType="withEffect">
                                  <p:stCondLst>
                                    <p:cond delay="0"/>
                                  </p:stCondLst>
                                  <p:childTnLst>
                                    <p:set>
                                      <p:cBhvr>
                                        <p:cTn id="20" dur="1" fill="hold">
                                          <p:stCondLst>
                                            <p:cond delay="0"/>
                                          </p:stCondLst>
                                        </p:cTn>
                                        <p:tgtEl>
                                          <p:spTgt spid="101379">
                                            <p:txEl>
                                              <p:pRg st="4" end="4"/>
                                            </p:txEl>
                                          </p:spTgt>
                                        </p:tgtEl>
                                        <p:attrNameLst>
                                          <p:attrName>style.visibility</p:attrName>
                                        </p:attrNameLst>
                                      </p:cBhvr>
                                      <p:to>
                                        <p:strVal val="visible"/>
                                      </p:to>
                                    </p:set>
                                    <p:animEffect transition="in" filter="box(out)">
                                      <p:cBhvr>
                                        <p:cTn id="21" dur="500"/>
                                        <p:tgtEl>
                                          <p:spTgt spid="101379">
                                            <p:txEl>
                                              <p:pRg st="4" end="4"/>
                                            </p:txEl>
                                          </p:spTgt>
                                        </p:tgtEl>
                                      </p:cBhvr>
                                    </p:animEffect>
                                  </p:childTnLst>
                                </p:cTn>
                              </p:par>
                              <p:par>
                                <p:cTn id="22" presetID="4" presetClass="entr" presetSubtype="32" fill="hold" grpId="0" nodeType="withEffect">
                                  <p:stCondLst>
                                    <p:cond delay="0"/>
                                  </p:stCondLst>
                                  <p:childTnLst>
                                    <p:set>
                                      <p:cBhvr>
                                        <p:cTn id="23" dur="1" fill="hold">
                                          <p:stCondLst>
                                            <p:cond delay="0"/>
                                          </p:stCondLst>
                                        </p:cTn>
                                        <p:tgtEl>
                                          <p:spTgt spid="101379">
                                            <p:txEl>
                                              <p:pRg st="5" end="5"/>
                                            </p:txEl>
                                          </p:spTgt>
                                        </p:tgtEl>
                                        <p:attrNameLst>
                                          <p:attrName>style.visibility</p:attrName>
                                        </p:attrNameLst>
                                      </p:cBhvr>
                                      <p:to>
                                        <p:strVal val="visible"/>
                                      </p:to>
                                    </p:set>
                                    <p:animEffect transition="in" filter="box(out)">
                                      <p:cBhvr>
                                        <p:cTn id="24" dur="500"/>
                                        <p:tgtEl>
                                          <p:spTgt spid="1013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t>Interpersonal Psychotherapy (continued)</a:t>
            </a:r>
          </a:p>
        </p:txBody>
      </p:sp>
      <p:sp>
        <p:nvSpPr>
          <p:cNvPr id="102403" name="Rectangle 3"/>
          <p:cNvSpPr>
            <a:spLocks noGrp="1" noChangeArrowheads="1"/>
          </p:cNvSpPr>
          <p:nvPr>
            <p:ph idx="1"/>
          </p:nvPr>
        </p:nvSpPr>
        <p:spPr/>
        <p:txBody>
          <a:bodyPr/>
          <a:lstStyle/>
          <a:p>
            <a:pPr eaLnBrk="1" hangingPunct="1"/>
            <a:r>
              <a:rPr lang="en-US"/>
              <a:t>15-20 weekly sessions</a:t>
            </a:r>
          </a:p>
          <a:p>
            <a:pPr eaLnBrk="1" hangingPunct="1"/>
            <a:r>
              <a:rPr lang="en-US"/>
              <a:t>effective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box(out)">
                                      <p:cBhvr>
                                        <p:cTn id="7" dur="500"/>
                                        <p:tgtEl>
                                          <p:spTgt spid="102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2403">
                                            <p:txEl>
                                              <p:pRg st="1" end="1"/>
                                            </p:txEl>
                                          </p:spTgt>
                                        </p:tgtEl>
                                        <p:attrNameLst>
                                          <p:attrName>style.visibility</p:attrName>
                                        </p:attrNameLst>
                                      </p:cBhvr>
                                      <p:to>
                                        <p:strVal val="visible"/>
                                      </p:to>
                                    </p:set>
                                    <p:animEffect transition="in" filter="box(out)">
                                      <p:cBhvr>
                                        <p:cTn id="12" dur="500"/>
                                        <p:tgtEl>
                                          <p:spTgt spid="1024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t>Comparing Treatments</a:t>
            </a:r>
          </a:p>
        </p:txBody>
      </p:sp>
      <p:sp>
        <p:nvSpPr>
          <p:cNvPr id="103427" name="Rectangle 3"/>
          <p:cNvSpPr>
            <a:spLocks noGrp="1" noChangeArrowheads="1"/>
          </p:cNvSpPr>
          <p:nvPr>
            <p:ph idx="1"/>
          </p:nvPr>
        </p:nvSpPr>
        <p:spPr/>
        <p:txBody>
          <a:bodyPr/>
          <a:lstStyle/>
          <a:p>
            <a:pPr eaLnBrk="1" hangingPunct="1">
              <a:lnSpc>
                <a:spcPct val="90000"/>
              </a:lnSpc>
            </a:pPr>
            <a:r>
              <a:rPr lang="en-US" sz="2400"/>
              <a:t>studies compare CBT and IPT to antidepressant meds and other control conditions</a:t>
            </a:r>
          </a:p>
          <a:p>
            <a:pPr eaLnBrk="1" hangingPunct="1">
              <a:lnSpc>
                <a:spcPct val="90000"/>
              </a:lnSpc>
            </a:pPr>
            <a:r>
              <a:rPr lang="en-US" sz="2400"/>
              <a:t>results</a:t>
            </a:r>
          </a:p>
          <a:p>
            <a:pPr lvl="1" eaLnBrk="1" hangingPunct="1">
              <a:lnSpc>
                <a:spcPct val="90000"/>
              </a:lnSpc>
            </a:pPr>
            <a:r>
              <a:rPr lang="en-US" sz="2000"/>
              <a:t>CBT, IPT, and meds are equally effective</a:t>
            </a:r>
          </a:p>
          <a:p>
            <a:pPr lvl="1" eaLnBrk="1" hangingPunct="1">
              <a:lnSpc>
                <a:spcPct val="90000"/>
              </a:lnSpc>
            </a:pPr>
            <a:r>
              <a:rPr lang="en-US" sz="2000"/>
              <a:t>CBT, IPT, and meds are more effective than</a:t>
            </a:r>
          </a:p>
          <a:p>
            <a:pPr lvl="2" eaLnBrk="1" hangingPunct="1">
              <a:lnSpc>
                <a:spcPct val="90000"/>
              </a:lnSpc>
            </a:pPr>
            <a:r>
              <a:rPr lang="en-US" sz="1800"/>
              <a:t>placebo conditions</a:t>
            </a:r>
          </a:p>
          <a:p>
            <a:pPr lvl="2" eaLnBrk="1" hangingPunct="1">
              <a:lnSpc>
                <a:spcPct val="90000"/>
              </a:lnSpc>
            </a:pPr>
            <a:r>
              <a:rPr lang="en-US" sz="1800"/>
              <a:t>brief psychodynamic treatments</a:t>
            </a:r>
          </a:p>
          <a:p>
            <a:pPr lvl="2" eaLnBrk="1" hangingPunct="1">
              <a:lnSpc>
                <a:spcPct val="90000"/>
              </a:lnSpc>
            </a:pPr>
            <a:r>
              <a:rPr lang="en-US" sz="1800"/>
              <a:t>other control conditions</a:t>
            </a:r>
          </a:p>
          <a:p>
            <a:pPr eaLnBrk="1" hangingPunct="1">
              <a:lnSpc>
                <a:spcPct val="90000"/>
              </a:lnSpc>
            </a:pPr>
            <a:r>
              <a:rPr lang="en-US" sz="2400"/>
              <a:t>50-70% of people benefit from treatment to a significant extent, compared to 30% in placebo or control conditions</a:t>
            </a:r>
          </a:p>
          <a:p>
            <a:pPr lvl="1" eaLnBrk="1" hangingPunct="1">
              <a:lnSpc>
                <a:spcPct val="90000"/>
              </a:lnSpc>
            </a:pPr>
            <a:endParaRPr lang="en-US" sz="2000"/>
          </a:p>
        </p:txBody>
      </p:sp>
      <p:sp>
        <p:nvSpPr>
          <p:cNvPr id="4" name="Footer Placeholder 3"/>
          <p:cNvSpPr>
            <a:spLocks noGrp="1"/>
          </p:cNvSpPr>
          <p:nvPr>
            <p:ph type="ftr" sz="quarter" idx="11"/>
          </p:nvPr>
        </p:nvSpPr>
        <p:spPr>
          <a:xfrm>
            <a:off x="457200" y="5943600"/>
            <a:ext cx="8534400" cy="365125"/>
          </a:xfrm>
        </p:spPr>
        <p:txBody>
          <a:bodyPr/>
          <a:lstStyle/>
          <a:p>
            <a:r>
              <a:rPr lang="en-IN" b="1" dirty="0"/>
              <a:t>Kaplan </a:t>
            </a:r>
            <a:r>
              <a:rPr lang="en-IN" b="1" dirty="0" err="1"/>
              <a:t>Sadocks</a:t>
            </a:r>
            <a:r>
              <a:rPr lang="en-IN" b="1" dirty="0"/>
              <a:t> Comprehensive Textbook of Psychiatry 2 Volume Set 7th Ed Lippincott Williams </a:t>
            </a:r>
            <a:r>
              <a:rPr lang="en-IN" b="1" dirty="0" err="1"/>
              <a:t>Wil</a:t>
            </a:r>
            <a:endParaRPr lang="en-AU" sz="2000" i="1" dirty="0">
              <a:solidFill>
                <a:schemeClr val="tx1">
                  <a:lumMod val="95000"/>
                  <a:lumOff val="5000"/>
                </a:schemeClr>
              </a:solidFill>
              <a:cs typeface="Aharoni" pitchFamily="2" charset="-79"/>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box(out)">
                                      <p:cBhvr>
                                        <p:cTn id="7" dur="500"/>
                                        <p:tgtEl>
                                          <p:spTgt spid="1034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3427">
                                            <p:txEl>
                                              <p:pRg st="1" end="1"/>
                                            </p:txEl>
                                          </p:spTgt>
                                        </p:tgtEl>
                                        <p:attrNameLst>
                                          <p:attrName>style.visibility</p:attrName>
                                        </p:attrNameLst>
                                      </p:cBhvr>
                                      <p:to>
                                        <p:strVal val="visible"/>
                                      </p:to>
                                    </p:set>
                                    <p:animEffect transition="in" filter="box(out)">
                                      <p:cBhvr>
                                        <p:cTn id="12" dur="500"/>
                                        <p:tgtEl>
                                          <p:spTgt spid="103427">
                                            <p:txEl>
                                              <p:pRg st="1" end="1"/>
                                            </p:txEl>
                                          </p:spTgt>
                                        </p:tgtEl>
                                      </p:cBhvr>
                                    </p:animEffect>
                                  </p:childTnLst>
                                </p:cTn>
                              </p:par>
                              <p:par>
                                <p:cTn id="13" presetID="4" presetClass="entr" presetSubtype="32" fill="hold" grpId="0" nodeType="with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animEffect transition="in" filter="box(out)">
                                      <p:cBhvr>
                                        <p:cTn id="15" dur="500"/>
                                        <p:tgtEl>
                                          <p:spTgt spid="103427">
                                            <p:txEl>
                                              <p:pRg st="2" end="2"/>
                                            </p:txEl>
                                          </p:spTgt>
                                        </p:tgtEl>
                                      </p:cBhvr>
                                    </p:animEffect>
                                  </p:childTnLst>
                                </p:cTn>
                              </p:par>
                              <p:par>
                                <p:cTn id="16" presetID="4" presetClass="entr" presetSubtype="32" fill="hold" grpId="0" nodeType="withEffect">
                                  <p:stCondLst>
                                    <p:cond delay="0"/>
                                  </p:stCondLst>
                                  <p:childTnLst>
                                    <p:set>
                                      <p:cBhvr>
                                        <p:cTn id="17" dur="1" fill="hold">
                                          <p:stCondLst>
                                            <p:cond delay="0"/>
                                          </p:stCondLst>
                                        </p:cTn>
                                        <p:tgtEl>
                                          <p:spTgt spid="103427">
                                            <p:txEl>
                                              <p:pRg st="3" end="3"/>
                                            </p:txEl>
                                          </p:spTgt>
                                        </p:tgtEl>
                                        <p:attrNameLst>
                                          <p:attrName>style.visibility</p:attrName>
                                        </p:attrNameLst>
                                      </p:cBhvr>
                                      <p:to>
                                        <p:strVal val="visible"/>
                                      </p:to>
                                    </p:set>
                                    <p:animEffect transition="in" filter="box(out)">
                                      <p:cBhvr>
                                        <p:cTn id="18" dur="500"/>
                                        <p:tgtEl>
                                          <p:spTgt spid="103427">
                                            <p:txEl>
                                              <p:pRg st="3" end="3"/>
                                            </p:txEl>
                                          </p:spTgt>
                                        </p:tgtEl>
                                      </p:cBhvr>
                                    </p:animEffect>
                                  </p:childTnLst>
                                </p:cTn>
                              </p:par>
                              <p:par>
                                <p:cTn id="19" presetID="4" presetClass="entr" presetSubtype="32" fill="hold" grpId="0" nodeType="withEffect">
                                  <p:stCondLst>
                                    <p:cond delay="0"/>
                                  </p:stCondLst>
                                  <p:childTnLst>
                                    <p:set>
                                      <p:cBhvr>
                                        <p:cTn id="20" dur="1" fill="hold">
                                          <p:stCondLst>
                                            <p:cond delay="0"/>
                                          </p:stCondLst>
                                        </p:cTn>
                                        <p:tgtEl>
                                          <p:spTgt spid="103427">
                                            <p:txEl>
                                              <p:pRg st="4" end="4"/>
                                            </p:txEl>
                                          </p:spTgt>
                                        </p:tgtEl>
                                        <p:attrNameLst>
                                          <p:attrName>style.visibility</p:attrName>
                                        </p:attrNameLst>
                                      </p:cBhvr>
                                      <p:to>
                                        <p:strVal val="visible"/>
                                      </p:to>
                                    </p:set>
                                    <p:animEffect transition="in" filter="box(out)">
                                      <p:cBhvr>
                                        <p:cTn id="21" dur="500"/>
                                        <p:tgtEl>
                                          <p:spTgt spid="103427">
                                            <p:txEl>
                                              <p:pRg st="4" end="4"/>
                                            </p:txEl>
                                          </p:spTgt>
                                        </p:tgtEl>
                                      </p:cBhvr>
                                    </p:animEffect>
                                  </p:childTnLst>
                                </p:cTn>
                              </p:par>
                              <p:par>
                                <p:cTn id="22" presetID="4" presetClass="entr" presetSubtype="32" fill="hold" grpId="0" nodeType="withEffect">
                                  <p:stCondLst>
                                    <p:cond delay="0"/>
                                  </p:stCondLst>
                                  <p:childTnLst>
                                    <p:set>
                                      <p:cBhvr>
                                        <p:cTn id="23" dur="1" fill="hold">
                                          <p:stCondLst>
                                            <p:cond delay="0"/>
                                          </p:stCondLst>
                                        </p:cTn>
                                        <p:tgtEl>
                                          <p:spTgt spid="103427">
                                            <p:txEl>
                                              <p:pRg st="5" end="5"/>
                                            </p:txEl>
                                          </p:spTgt>
                                        </p:tgtEl>
                                        <p:attrNameLst>
                                          <p:attrName>style.visibility</p:attrName>
                                        </p:attrNameLst>
                                      </p:cBhvr>
                                      <p:to>
                                        <p:strVal val="visible"/>
                                      </p:to>
                                    </p:set>
                                    <p:animEffect transition="in" filter="box(out)">
                                      <p:cBhvr>
                                        <p:cTn id="24" dur="500"/>
                                        <p:tgtEl>
                                          <p:spTgt spid="103427">
                                            <p:txEl>
                                              <p:pRg st="5" end="5"/>
                                            </p:txEl>
                                          </p:spTgt>
                                        </p:tgtEl>
                                      </p:cBhvr>
                                    </p:animEffect>
                                  </p:childTnLst>
                                </p:cTn>
                              </p:par>
                              <p:par>
                                <p:cTn id="25" presetID="4" presetClass="entr" presetSubtype="32" fill="hold" grpId="0" nodeType="withEffect">
                                  <p:stCondLst>
                                    <p:cond delay="0"/>
                                  </p:stCondLst>
                                  <p:childTnLst>
                                    <p:set>
                                      <p:cBhvr>
                                        <p:cTn id="26" dur="1" fill="hold">
                                          <p:stCondLst>
                                            <p:cond delay="0"/>
                                          </p:stCondLst>
                                        </p:cTn>
                                        <p:tgtEl>
                                          <p:spTgt spid="103427">
                                            <p:txEl>
                                              <p:pRg st="6" end="6"/>
                                            </p:txEl>
                                          </p:spTgt>
                                        </p:tgtEl>
                                        <p:attrNameLst>
                                          <p:attrName>style.visibility</p:attrName>
                                        </p:attrNameLst>
                                      </p:cBhvr>
                                      <p:to>
                                        <p:strVal val="visible"/>
                                      </p:to>
                                    </p:set>
                                    <p:animEffect transition="in" filter="box(out)">
                                      <p:cBhvr>
                                        <p:cTn id="27" dur="500"/>
                                        <p:tgtEl>
                                          <p:spTgt spid="10342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03427">
                                            <p:txEl>
                                              <p:pRg st="7" end="7"/>
                                            </p:txEl>
                                          </p:spTgt>
                                        </p:tgtEl>
                                        <p:attrNameLst>
                                          <p:attrName>style.visibility</p:attrName>
                                        </p:attrNameLst>
                                      </p:cBhvr>
                                      <p:to>
                                        <p:strVal val="visible"/>
                                      </p:to>
                                    </p:set>
                                    <p:animEffect transition="in" filter="box(out)">
                                      <p:cBhvr>
                                        <p:cTn id="32" dur="500"/>
                                        <p:tgtEl>
                                          <p:spTgt spid="10342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t>Combined Treatments</a:t>
            </a:r>
          </a:p>
        </p:txBody>
      </p:sp>
      <p:sp>
        <p:nvSpPr>
          <p:cNvPr id="104451" name="Rectangle 3"/>
          <p:cNvSpPr>
            <a:spLocks noGrp="1" noChangeArrowheads="1"/>
          </p:cNvSpPr>
          <p:nvPr>
            <p:ph idx="1"/>
          </p:nvPr>
        </p:nvSpPr>
        <p:spPr/>
        <p:txBody>
          <a:bodyPr/>
          <a:lstStyle/>
          <a:p>
            <a:pPr eaLnBrk="1" hangingPunct="1"/>
            <a:r>
              <a:rPr lang="en-US"/>
              <a:t>Meds work more quickly</a:t>
            </a:r>
          </a:p>
          <a:p>
            <a:pPr eaLnBrk="1" hangingPunct="1"/>
            <a:r>
              <a:rPr lang="en-US"/>
              <a:t>Psychosocial treatments</a:t>
            </a:r>
          </a:p>
          <a:p>
            <a:pPr lvl="1" eaLnBrk="1" hangingPunct="1"/>
            <a:r>
              <a:rPr lang="en-US"/>
              <a:t>Increase long-range social functioning</a:t>
            </a:r>
          </a:p>
          <a:p>
            <a:pPr lvl="1" eaLnBrk="1" hangingPunct="1"/>
            <a:r>
              <a:rPr lang="en-US"/>
              <a:t>Prevent relapse</a:t>
            </a:r>
          </a:p>
        </p:txBody>
      </p:sp>
      <p:sp>
        <p:nvSpPr>
          <p:cNvPr id="4" name="Footer Placeholder 3"/>
          <p:cNvSpPr>
            <a:spLocks noGrp="1"/>
          </p:cNvSpPr>
          <p:nvPr>
            <p:ph type="ftr" sz="quarter" idx="11"/>
          </p:nvPr>
        </p:nvSpPr>
        <p:spPr>
          <a:xfrm>
            <a:off x="914400" y="6019801"/>
            <a:ext cx="8229600" cy="762000"/>
          </a:xfrm>
        </p:spPr>
        <p:txBody>
          <a:bodyPr/>
          <a:lstStyle/>
          <a:p>
            <a:r>
              <a:rPr lang="en-US" dirty="0"/>
              <a:t>King M, Davidson O, Taylor F, Haines A, Sharp D, Turner R. Effectiveness of teaching general practitioners skills in brief cognitive </a:t>
            </a:r>
            <a:r>
              <a:rPr lang="en-US" dirty="0" err="1"/>
              <a:t>behaviour</a:t>
            </a:r>
            <a:r>
              <a:rPr lang="en-US" dirty="0"/>
              <a:t> therapy to treat patients with depression: </a:t>
            </a:r>
            <a:r>
              <a:rPr lang="en-US" dirty="0" err="1"/>
              <a:t>randomised</a:t>
            </a:r>
            <a:r>
              <a:rPr lang="en-US" dirty="0"/>
              <a:t> controlled trial. [comment]. BMJ. 2002;324:947–950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box(out)">
                                      <p:cBhvr>
                                        <p:cTn id="7" dur="500"/>
                                        <p:tgtEl>
                                          <p:spTgt spid="1044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4451">
                                            <p:txEl>
                                              <p:pRg st="1" end="1"/>
                                            </p:txEl>
                                          </p:spTgt>
                                        </p:tgtEl>
                                        <p:attrNameLst>
                                          <p:attrName>style.visibility</p:attrName>
                                        </p:attrNameLst>
                                      </p:cBhvr>
                                      <p:to>
                                        <p:strVal val="visible"/>
                                      </p:to>
                                    </p:set>
                                    <p:animEffect transition="in" filter="box(out)">
                                      <p:cBhvr>
                                        <p:cTn id="12" dur="500"/>
                                        <p:tgtEl>
                                          <p:spTgt spid="104451">
                                            <p:txEl>
                                              <p:pRg st="1" end="1"/>
                                            </p:txEl>
                                          </p:spTgt>
                                        </p:tgtEl>
                                      </p:cBhvr>
                                    </p:animEffect>
                                  </p:childTnLst>
                                </p:cTn>
                              </p:par>
                              <p:par>
                                <p:cTn id="13" presetID="4" presetClass="entr" presetSubtype="32" fill="hold" grpId="0" nodeType="with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animEffect transition="in" filter="box(out)">
                                      <p:cBhvr>
                                        <p:cTn id="15" dur="500"/>
                                        <p:tgtEl>
                                          <p:spTgt spid="104451">
                                            <p:txEl>
                                              <p:pRg st="2" end="2"/>
                                            </p:txEl>
                                          </p:spTgt>
                                        </p:tgtEl>
                                      </p:cBhvr>
                                    </p:animEffect>
                                  </p:childTnLst>
                                </p:cTn>
                              </p:par>
                              <p:par>
                                <p:cTn id="16" presetID="4" presetClass="entr" presetSubtype="32" fill="hold" grpId="0" nodeType="withEffect">
                                  <p:stCondLst>
                                    <p:cond delay="0"/>
                                  </p:stCondLst>
                                  <p:childTnLst>
                                    <p:set>
                                      <p:cBhvr>
                                        <p:cTn id="17" dur="1" fill="hold">
                                          <p:stCondLst>
                                            <p:cond delay="0"/>
                                          </p:stCondLst>
                                        </p:cTn>
                                        <p:tgtEl>
                                          <p:spTgt spid="104451">
                                            <p:txEl>
                                              <p:pRg st="3" end="3"/>
                                            </p:txEl>
                                          </p:spTgt>
                                        </p:tgtEl>
                                        <p:attrNameLst>
                                          <p:attrName>style.visibility</p:attrName>
                                        </p:attrNameLst>
                                      </p:cBhvr>
                                      <p:to>
                                        <p:strVal val="visible"/>
                                      </p:to>
                                    </p:set>
                                    <p:animEffect transition="in" filter="box(out)">
                                      <p:cBhvr>
                                        <p:cTn id="18" dur="500"/>
                                        <p:tgtEl>
                                          <p:spTgt spid="1044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endParaRPr lang="en-US"/>
          </a:p>
        </p:txBody>
      </p:sp>
      <p:sp>
        <p:nvSpPr>
          <p:cNvPr id="58371" name="Content Placeholder 2"/>
          <p:cNvSpPr>
            <a:spLocks noGrp="1"/>
          </p:cNvSpPr>
          <p:nvPr>
            <p:ph idx="1"/>
          </p:nvPr>
        </p:nvSpPr>
        <p:spPr/>
        <p:txBody>
          <a:bodyPr/>
          <a:lstStyle/>
          <a:p>
            <a:pPr lvl="0">
              <a:buNone/>
            </a:pPr>
            <a:r>
              <a:rPr lang="en-US" dirty="0"/>
              <a:t>1]TCA are contraindicated in-</a:t>
            </a:r>
          </a:p>
          <a:p>
            <a:pPr lvl="0">
              <a:buNone/>
            </a:pPr>
            <a:r>
              <a:rPr lang="en-US" dirty="0"/>
              <a:t>A)Gastric ulcer</a:t>
            </a:r>
          </a:p>
          <a:p>
            <a:pPr lvl="0">
              <a:buNone/>
            </a:pPr>
            <a:r>
              <a:rPr lang="en-US" dirty="0"/>
              <a:t>B)Angle closure glaucoma</a:t>
            </a:r>
          </a:p>
          <a:p>
            <a:pPr lvl="0">
              <a:buNone/>
            </a:pPr>
            <a:r>
              <a:rPr lang="en-US" dirty="0"/>
              <a:t>C)Depression</a:t>
            </a:r>
          </a:p>
          <a:p>
            <a:pPr lvl="0">
              <a:buNone/>
            </a:pPr>
            <a:r>
              <a:rPr lang="en-US" dirty="0"/>
              <a:t>D)Anxiety</a:t>
            </a:r>
          </a:p>
          <a:p>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50938" y="617538"/>
            <a:ext cx="7793037" cy="838200"/>
          </a:xfrm>
        </p:spPr>
        <p:txBody>
          <a:bodyPr/>
          <a:lstStyle/>
          <a:p>
            <a:pPr eaLnBrk="1" hangingPunct="1"/>
            <a:r>
              <a:rPr lang="en-US"/>
              <a:t>Treatment of Depression</a:t>
            </a:r>
          </a:p>
        </p:txBody>
      </p:sp>
      <p:sp>
        <p:nvSpPr>
          <p:cNvPr id="90115" name="Rectangle 3"/>
          <p:cNvSpPr>
            <a:spLocks noGrp="1" noChangeArrowheads="1"/>
          </p:cNvSpPr>
          <p:nvPr>
            <p:ph idx="1"/>
          </p:nvPr>
        </p:nvSpPr>
        <p:spPr>
          <a:xfrm>
            <a:off x="1219200" y="2057400"/>
            <a:ext cx="7543800" cy="4191000"/>
          </a:xfrm>
        </p:spPr>
        <p:txBody>
          <a:bodyPr/>
          <a:lstStyle/>
          <a:p>
            <a:pPr eaLnBrk="1" hangingPunct="1">
              <a:lnSpc>
                <a:spcPct val="90000"/>
              </a:lnSpc>
            </a:pPr>
            <a:r>
              <a:rPr lang="en-US"/>
              <a:t>Medical</a:t>
            </a:r>
          </a:p>
          <a:p>
            <a:pPr lvl="1" eaLnBrk="1" hangingPunct="1">
              <a:lnSpc>
                <a:spcPct val="90000"/>
              </a:lnSpc>
            </a:pPr>
            <a:r>
              <a:rPr lang="en-US"/>
              <a:t>antidepressants</a:t>
            </a:r>
          </a:p>
          <a:p>
            <a:pPr lvl="1" eaLnBrk="1" hangingPunct="1">
              <a:lnSpc>
                <a:spcPct val="90000"/>
              </a:lnSpc>
            </a:pPr>
            <a:r>
              <a:rPr lang="en-US"/>
              <a:t>electroconvulsive therapy (ECT)</a:t>
            </a:r>
          </a:p>
          <a:p>
            <a:pPr eaLnBrk="1" hangingPunct="1">
              <a:lnSpc>
                <a:spcPct val="90000"/>
              </a:lnSpc>
            </a:pPr>
            <a:r>
              <a:rPr lang="en-US"/>
              <a:t>Psychosocial</a:t>
            </a:r>
          </a:p>
          <a:p>
            <a:pPr lvl="1" eaLnBrk="1" hangingPunct="1">
              <a:lnSpc>
                <a:spcPct val="90000"/>
              </a:lnSpc>
            </a:pPr>
            <a:r>
              <a:rPr lang="en-US"/>
              <a:t>cognitive-behavioral therapy</a:t>
            </a:r>
          </a:p>
          <a:p>
            <a:pPr lvl="1" eaLnBrk="1" hangingPunct="1">
              <a:lnSpc>
                <a:spcPct val="90000"/>
              </a:lnSpc>
            </a:pPr>
            <a:r>
              <a:rPr lang="en-US"/>
              <a:t>interpersonal therapy</a:t>
            </a:r>
          </a:p>
        </p:txBody>
      </p:sp>
      <p:sp>
        <p:nvSpPr>
          <p:cNvPr id="4" name="Footer Placeholder 3"/>
          <p:cNvSpPr>
            <a:spLocks noGrp="1"/>
          </p:cNvSpPr>
          <p:nvPr>
            <p:ph type="ftr" sz="quarter" idx="11"/>
          </p:nvPr>
        </p:nvSpPr>
        <p:spPr>
          <a:xfrm>
            <a:off x="228600" y="6416675"/>
            <a:ext cx="8229600" cy="365125"/>
          </a:xfrm>
        </p:spPr>
        <p:txBody>
          <a:bodyPr/>
          <a:lstStyle/>
          <a:p>
            <a:pPr>
              <a:defRPr/>
            </a:pPr>
            <a:r>
              <a:rPr lang="en-IN" b="1" dirty="0"/>
              <a:t>Kaplan </a:t>
            </a:r>
            <a:r>
              <a:rPr lang="en-IN" b="1" dirty="0" err="1"/>
              <a:t>Sadocks</a:t>
            </a:r>
            <a:r>
              <a:rPr lang="en-IN" b="1" dirty="0"/>
              <a:t> Comprehensive Textbook of Psychiatry 2 Volume Set 7th Ed Lippincott Williams </a:t>
            </a:r>
            <a:r>
              <a:rPr lang="en-IN" b="1" dirty="0" err="1"/>
              <a:t>Wil</a:t>
            </a:r>
            <a:endParaRPr lang="en-AU" sz="2000" i="1" dirty="0">
              <a:solidFill>
                <a:schemeClr val="tx1">
                  <a:lumMod val="95000"/>
                  <a:lumOff val="5000"/>
                </a:schemeClr>
              </a:solidFill>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Effect transition="in" filter="box(out)">
                                      <p:cBhvr>
                                        <p:cTn id="7" dur="500"/>
                                        <p:tgtEl>
                                          <p:spTgt spid="90115">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90115">
                                            <p:txEl>
                                              <p:pRg st="1" end="1"/>
                                            </p:txEl>
                                          </p:spTgt>
                                        </p:tgtEl>
                                        <p:attrNameLst>
                                          <p:attrName>style.visibility</p:attrName>
                                        </p:attrNameLst>
                                      </p:cBhvr>
                                      <p:to>
                                        <p:strVal val="visible"/>
                                      </p:to>
                                    </p:set>
                                    <p:animEffect transition="in" filter="box(out)">
                                      <p:cBhvr>
                                        <p:cTn id="10" dur="500"/>
                                        <p:tgtEl>
                                          <p:spTgt spid="90115">
                                            <p:txEl>
                                              <p:pRg st="1" end="1"/>
                                            </p:txEl>
                                          </p:spTgt>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90115">
                                            <p:txEl>
                                              <p:pRg st="2" end="2"/>
                                            </p:txEl>
                                          </p:spTgt>
                                        </p:tgtEl>
                                        <p:attrNameLst>
                                          <p:attrName>style.visibility</p:attrName>
                                        </p:attrNameLst>
                                      </p:cBhvr>
                                      <p:to>
                                        <p:strVal val="visible"/>
                                      </p:to>
                                    </p:set>
                                    <p:animEffect transition="in" filter="box(out)">
                                      <p:cBhvr>
                                        <p:cTn id="13" dur="500"/>
                                        <p:tgtEl>
                                          <p:spTgt spid="9011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90115">
                                            <p:txEl>
                                              <p:pRg st="3" end="3"/>
                                            </p:txEl>
                                          </p:spTgt>
                                        </p:tgtEl>
                                        <p:attrNameLst>
                                          <p:attrName>style.visibility</p:attrName>
                                        </p:attrNameLst>
                                      </p:cBhvr>
                                      <p:to>
                                        <p:strVal val="visible"/>
                                      </p:to>
                                    </p:set>
                                    <p:animEffect transition="in" filter="box(out)">
                                      <p:cBhvr>
                                        <p:cTn id="18" dur="500"/>
                                        <p:tgtEl>
                                          <p:spTgt spid="90115">
                                            <p:txEl>
                                              <p:pRg st="3" end="3"/>
                                            </p:txEl>
                                          </p:spTgt>
                                        </p:tgtEl>
                                      </p:cBhvr>
                                    </p:animEffect>
                                  </p:childTnLst>
                                </p:cTn>
                              </p:par>
                              <p:par>
                                <p:cTn id="19" presetID="4" presetClass="entr" presetSubtype="32" fill="hold" grpId="0" nodeType="withEffect">
                                  <p:stCondLst>
                                    <p:cond delay="0"/>
                                  </p:stCondLst>
                                  <p:childTnLst>
                                    <p:set>
                                      <p:cBhvr>
                                        <p:cTn id="20" dur="1" fill="hold">
                                          <p:stCondLst>
                                            <p:cond delay="0"/>
                                          </p:stCondLst>
                                        </p:cTn>
                                        <p:tgtEl>
                                          <p:spTgt spid="90115">
                                            <p:txEl>
                                              <p:pRg st="4" end="4"/>
                                            </p:txEl>
                                          </p:spTgt>
                                        </p:tgtEl>
                                        <p:attrNameLst>
                                          <p:attrName>style.visibility</p:attrName>
                                        </p:attrNameLst>
                                      </p:cBhvr>
                                      <p:to>
                                        <p:strVal val="visible"/>
                                      </p:to>
                                    </p:set>
                                    <p:animEffect transition="in" filter="box(out)">
                                      <p:cBhvr>
                                        <p:cTn id="21" dur="500"/>
                                        <p:tgtEl>
                                          <p:spTgt spid="90115">
                                            <p:txEl>
                                              <p:pRg st="4" end="4"/>
                                            </p:txEl>
                                          </p:spTgt>
                                        </p:tgtEl>
                                      </p:cBhvr>
                                    </p:animEffect>
                                  </p:childTnLst>
                                </p:cTn>
                              </p:par>
                              <p:par>
                                <p:cTn id="22" presetID="4" presetClass="entr" presetSubtype="32" fill="hold" grpId="0" nodeType="withEffect">
                                  <p:stCondLst>
                                    <p:cond delay="0"/>
                                  </p:stCondLst>
                                  <p:childTnLst>
                                    <p:set>
                                      <p:cBhvr>
                                        <p:cTn id="23" dur="1" fill="hold">
                                          <p:stCondLst>
                                            <p:cond delay="0"/>
                                          </p:stCondLst>
                                        </p:cTn>
                                        <p:tgtEl>
                                          <p:spTgt spid="90115">
                                            <p:txEl>
                                              <p:pRg st="5" end="5"/>
                                            </p:txEl>
                                          </p:spTgt>
                                        </p:tgtEl>
                                        <p:attrNameLst>
                                          <p:attrName>style.visibility</p:attrName>
                                        </p:attrNameLst>
                                      </p:cBhvr>
                                      <p:to>
                                        <p:strVal val="visible"/>
                                      </p:to>
                                    </p:set>
                                    <p:animEffect transition="in" filter="box(out)">
                                      <p:cBhvr>
                                        <p:cTn id="24" dur="500"/>
                                        <p:tgtEl>
                                          <p:spTgt spid="901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a:t>2]Safest antidepressant in hypertension is-</a:t>
            </a:r>
          </a:p>
          <a:p>
            <a:pPr lvl="0">
              <a:buNone/>
            </a:pPr>
            <a:r>
              <a:rPr lang="en-US" dirty="0"/>
              <a:t>A)</a:t>
            </a:r>
            <a:r>
              <a:rPr lang="en-US" dirty="0" err="1"/>
              <a:t>Imipramine</a:t>
            </a:r>
            <a:endParaRPr lang="en-US" dirty="0"/>
          </a:p>
          <a:p>
            <a:pPr lvl="0">
              <a:buNone/>
            </a:pPr>
            <a:r>
              <a:rPr lang="en-US" dirty="0"/>
              <a:t>B)MAO inhibitors</a:t>
            </a:r>
          </a:p>
          <a:p>
            <a:pPr lvl="0">
              <a:buNone/>
            </a:pPr>
            <a:r>
              <a:rPr lang="en-US" dirty="0"/>
              <a:t>C)</a:t>
            </a:r>
            <a:r>
              <a:rPr lang="en-US" dirty="0" err="1"/>
              <a:t>Floxetine</a:t>
            </a:r>
            <a:endParaRPr lang="en-US" dirty="0"/>
          </a:p>
          <a:p>
            <a:pPr lvl="0">
              <a:buNone/>
            </a:pPr>
            <a:r>
              <a:rPr lang="en-US" dirty="0"/>
              <a:t>D)</a:t>
            </a:r>
            <a:r>
              <a:rPr lang="en-US" dirty="0" err="1"/>
              <a:t>Amitryptylin</a:t>
            </a:r>
            <a:endParaRPr lang="en-US"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a:t>3]Anti depressant causing </a:t>
            </a:r>
            <a:r>
              <a:rPr lang="en-US" dirty="0" err="1"/>
              <a:t>Tardive</a:t>
            </a:r>
            <a:r>
              <a:rPr lang="en-US" dirty="0"/>
              <a:t> </a:t>
            </a:r>
            <a:r>
              <a:rPr lang="en-US" dirty="0" err="1"/>
              <a:t>dyskinesia</a:t>
            </a:r>
            <a:r>
              <a:rPr lang="en-US" dirty="0"/>
              <a:t>-</a:t>
            </a:r>
          </a:p>
          <a:p>
            <a:pPr lvl="0">
              <a:buNone/>
            </a:pPr>
            <a:r>
              <a:rPr lang="en-US" dirty="0"/>
              <a:t>A)MAO inhibitors</a:t>
            </a:r>
          </a:p>
          <a:p>
            <a:pPr lvl="0">
              <a:buNone/>
            </a:pPr>
            <a:r>
              <a:rPr lang="en-US" dirty="0"/>
              <a:t>B)</a:t>
            </a:r>
            <a:r>
              <a:rPr lang="en-US" dirty="0" err="1"/>
              <a:t>Mianserin</a:t>
            </a:r>
            <a:endParaRPr lang="en-US" dirty="0"/>
          </a:p>
          <a:p>
            <a:pPr lvl="0">
              <a:buNone/>
            </a:pPr>
            <a:r>
              <a:rPr lang="en-US" dirty="0"/>
              <a:t>C)</a:t>
            </a:r>
            <a:r>
              <a:rPr lang="en-US" dirty="0" err="1"/>
              <a:t>Imipramine</a:t>
            </a:r>
            <a:endParaRPr lang="en-US" dirty="0"/>
          </a:p>
          <a:p>
            <a:pPr lvl="0">
              <a:buNone/>
            </a:pPr>
            <a:r>
              <a:rPr lang="en-US" dirty="0"/>
              <a:t>D)</a:t>
            </a:r>
            <a:r>
              <a:rPr lang="en-US" dirty="0" err="1"/>
              <a:t>Amoxapine</a:t>
            </a:r>
            <a:endParaRPr lang="en-US" dirty="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a:t>4]Nausea is troublesome in the treatment with newer antidepressant –</a:t>
            </a:r>
          </a:p>
          <a:p>
            <a:pPr lvl="0">
              <a:buNone/>
            </a:pPr>
            <a:r>
              <a:rPr lang="en-US" dirty="0"/>
              <a:t>A)</a:t>
            </a:r>
            <a:r>
              <a:rPr lang="en-US" dirty="0" err="1"/>
              <a:t>Trazodone</a:t>
            </a:r>
            <a:endParaRPr lang="en-US" dirty="0"/>
          </a:p>
          <a:p>
            <a:pPr lvl="0">
              <a:buNone/>
            </a:pPr>
            <a:r>
              <a:rPr lang="en-US" dirty="0"/>
              <a:t>B)</a:t>
            </a:r>
            <a:r>
              <a:rPr lang="en-US" dirty="0" err="1"/>
              <a:t>Mianserin</a:t>
            </a:r>
            <a:endParaRPr lang="en-US" dirty="0"/>
          </a:p>
          <a:p>
            <a:pPr lvl="0">
              <a:buNone/>
            </a:pPr>
            <a:r>
              <a:rPr lang="en-US" dirty="0"/>
              <a:t>C)</a:t>
            </a:r>
            <a:r>
              <a:rPr lang="en-US" dirty="0" err="1"/>
              <a:t>Fluoxetine</a:t>
            </a:r>
            <a:endParaRPr lang="en-US" dirty="0"/>
          </a:p>
          <a:p>
            <a:pPr lvl="0">
              <a:buNone/>
            </a:pPr>
            <a:r>
              <a:rPr lang="en-US" dirty="0"/>
              <a:t>D)</a:t>
            </a:r>
            <a:r>
              <a:rPr lang="en-US" dirty="0" err="1"/>
              <a:t>Doxepin</a:t>
            </a:r>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a:t>5]Drug of choice in an elderly with depression and coronary artery disease is-</a:t>
            </a:r>
          </a:p>
          <a:p>
            <a:pPr lvl="0">
              <a:buNone/>
            </a:pPr>
            <a:r>
              <a:rPr lang="en-US" dirty="0"/>
              <a:t>A)</a:t>
            </a:r>
            <a:r>
              <a:rPr lang="en-US" dirty="0" err="1"/>
              <a:t>Fluxetine</a:t>
            </a:r>
            <a:endParaRPr lang="en-US" dirty="0"/>
          </a:p>
          <a:p>
            <a:pPr lvl="0">
              <a:buNone/>
            </a:pPr>
            <a:r>
              <a:rPr lang="en-US" dirty="0"/>
              <a:t>B)</a:t>
            </a:r>
            <a:r>
              <a:rPr lang="en-US" dirty="0" err="1"/>
              <a:t>Dothiepin</a:t>
            </a:r>
            <a:endParaRPr lang="en-US" dirty="0"/>
          </a:p>
          <a:p>
            <a:pPr lvl="0">
              <a:buNone/>
            </a:pPr>
            <a:r>
              <a:rPr lang="en-US" dirty="0"/>
              <a:t>C)</a:t>
            </a:r>
            <a:r>
              <a:rPr lang="en-US" dirty="0" err="1"/>
              <a:t>Mianserin</a:t>
            </a:r>
            <a:endParaRPr lang="en-US" dirty="0"/>
          </a:p>
          <a:p>
            <a:pPr lvl="0">
              <a:buNone/>
            </a:pPr>
            <a:r>
              <a:rPr lang="en-US" dirty="0"/>
              <a:t>D)</a:t>
            </a:r>
            <a:r>
              <a:rPr lang="en-US" dirty="0" err="1"/>
              <a:t>Amoxapine</a:t>
            </a:r>
            <a:endParaRPr 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Key	</a:t>
            </a:r>
          </a:p>
        </p:txBody>
      </p:sp>
      <p:sp>
        <p:nvSpPr>
          <p:cNvPr id="3" name="Content Placeholder 2"/>
          <p:cNvSpPr>
            <a:spLocks noGrp="1"/>
          </p:cNvSpPr>
          <p:nvPr>
            <p:ph idx="1"/>
          </p:nvPr>
        </p:nvSpPr>
        <p:spPr/>
        <p:txBody>
          <a:bodyPr/>
          <a:lstStyle/>
          <a:p>
            <a:r>
              <a:rPr lang="en-US" dirty="0"/>
              <a:t>1] – B</a:t>
            </a:r>
          </a:p>
          <a:p>
            <a:r>
              <a:rPr lang="en-US" dirty="0"/>
              <a:t>2] – C</a:t>
            </a:r>
          </a:p>
          <a:p>
            <a:r>
              <a:rPr lang="en-US" dirty="0"/>
              <a:t>3] – D</a:t>
            </a:r>
          </a:p>
          <a:p>
            <a:r>
              <a:rPr lang="en-US" dirty="0"/>
              <a:t>4] – C</a:t>
            </a:r>
          </a:p>
          <a:p>
            <a:r>
              <a:rPr lang="en-US"/>
              <a:t>5] – A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600" dirty="0"/>
              <a:t>Thank you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t>Antidepressant Medication</a:t>
            </a:r>
          </a:p>
        </p:txBody>
      </p:sp>
      <p:sp>
        <p:nvSpPr>
          <p:cNvPr id="91139" name="Rectangle 3"/>
          <p:cNvSpPr>
            <a:spLocks noGrp="1" noChangeArrowheads="1"/>
          </p:cNvSpPr>
          <p:nvPr>
            <p:ph idx="1"/>
          </p:nvPr>
        </p:nvSpPr>
        <p:spPr/>
        <p:txBody>
          <a:bodyPr/>
          <a:lstStyle/>
          <a:p>
            <a:pPr eaLnBrk="1" hangingPunct="1">
              <a:lnSpc>
                <a:spcPct val="90000"/>
              </a:lnSpc>
            </a:pPr>
            <a:r>
              <a:rPr lang="en-US" sz="2400"/>
              <a:t>most meds increase levels of serotonin and/or norepinephrine</a:t>
            </a:r>
          </a:p>
          <a:p>
            <a:pPr lvl="1" eaLnBrk="1" hangingPunct="1">
              <a:lnSpc>
                <a:spcPct val="90000"/>
              </a:lnSpc>
            </a:pPr>
            <a:r>
              <a:rPr lang="en-US" sz="2000"/>
              <a:t>result in down-regulation of these systems</a:t>
            </a:r>
          </a:p>
          <a:p>
            <a:pPr eaLnBrk="1" hangingPunct="1">
              <a:lnSpc>
                <a:spcPct val="90000"/>
              </a:lnSpc>
            </a:pPr>
            <a:r>
              <a:rPr lang="en-US" sz="2400"/>
              <a:t>take 2-8 weeks to work</a:t>
            </a:r>
          </a:p>
          <a:p>
            <a:pPr eaLnBrk="1" hangingPunct="1">
              <a:lnSpc>
                <a:spcPct val="90000"/>
              </a:lnSpc>
            </a:pPr>
            <a:r>
              <a:rPr lang="en-US" sz="2400"/>
              <a:t>effective</a:t>
            </a:r>
          </a:p>
          <a:p>
            <a:pPr lvl="1" eaLnBrk="1" hangingPunct="1">
              <a:lnSpc>
                <a:spcPct val="90000"/>
              </a:lnSpc>
            </a:pPr>
            <a:r>
              <a:rPr lang="en-US" sz="2000"/>
              <a:t>65-70% of those on meds improve, vs. 25-30% of those taking placebos</a:t>
            </a:r>
          </a:p>
          <a:p>
            <a:pPr lvl="1" eaLnBrk="1" hangingPunct="1">
              <a:lnSpc>
                <a:spcPct val="90000"/>
              </a:lnSpc>
            </a:pPr>
            <a:r>
              <a:rPr lang="en-US" sz="2000"/>
              <a:t>however, 40% will stop taking drugs due to side effects</a:t>
            </a:r>
          </a:p>
          <a:p>
            <a:pPr eaLnBrk="1" hangingPunct="1">
              <a:lnSpc>
                <a:spcPct val="90000"/>
              </a:lnSpc>
            </a:pPr>
            <a:r>
              <a:rPr lang="en-US" sz="2400"/>
              <a:t>relapse rate after going off medications is high (50%)</a:t>
            </a:r>
          </a:p>
        </p:txBody>
      </p:sp>
      <p:sp>
        <p:nvSpPr>
          <p:cNvPr id="4" name="Footer Placeholder 3"/>
          <p:cNvSpPr>
            <a:spLocks noGrp="1"/>
          </p:cNvSpPr>
          <p:nvPr>
            <p:ph type="ftr" sz="quarter" idx="11"/>
          </p:nvPr>
        </p:nvSpPr>
        <p:spPr>
          <a:xfrm>
            <a:off x="914400" y="6416675"/>
            <a:ext cx="8229600" cy="365125"/>
          </a:xfrm>
        </p:spPr>
        <p:txBody>
          <a:bodyPr/>
          <a:lstStyle/>
          <a:p>
            <a:pPr>
              <a:defRPr/>
            </a:pPr>
            <a:r>
              <a:rPr lang="en-IN" b="1" dirty="0"/>
              <a:t>Kaplan </a:t>
            </a:r>
            <a:r>
              <a:rPr lang="en-IN" b="1" dirty="0" err="1"/>
              <a:t>Sadocks</a:t>
            </a:r>
            <a:r>
              <a:rPr lang="en-IN" b="1" dirty="0"/>
              <a:t> Comprehensive Textbook of Psychiatry 2 Volume Set 7th Ed Lippincott Williams </a:t>
            </a:r>
            <a:r>
              <a:rPr lang="en-IN" b="1" dirty="0" err="1"/>
              <a:t>Wil</a:t>
            </a:r>
            <a:endParaRPr lang="en-AU" sz="2000" i="1" dirty="0">
              <a:solidFill>
                <a:schemeClr val="tx1">
                  <a:lumMod val="95000"/>
                  <a:lumOff val="5000"/>
                </a:schemeClr>
              </a:solidFill>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box(out)">
                                      <p:cBhvr>
                                        <p:cTn id="7" dur="500"/>
                                        <p:tgtEl>
                                          <p:spTgt spid="91139">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91139">
                                            <p:txEl>
                                              <p:pRg st="1" end="1"/>
                                            </p:txEl>
                                          </p:spTgt>
                                        </p:tgtEl>
                                        <p:attrNameLst>
                                          <p:attrName>style.visibility</p:attrName>
                                        </p:attrNameLst>
                                      </p:cBhvr>
                                      <p:to>
                                        <p:strVal val="visible"/>
                                      </p:to>
                                    </p:set>
                                    <p:animEffect transition="in" filter="box(out)">
                                      <p:cBhvr>
                                        <p:cTn id="10" dur="500"/>
                                        <p:tgtEl>
                                          <p:spTgt spid="9113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91139">
                                            <p:txEl>
                                              <p:pRg st="2" end="2"/>
                                            </p:txEl>
                                          </p:spTgt>
                                        </p:tgtEl>
                                        <p:attrNameLst>
                                          <p:attrName>style.visibility</p:attrName>
                                        </p:attrNameLst>
                                      </p:cBhvr>
                                      <p:to>
                                        <p:strVal val="visible"/>
                                      </p:to>
                                    </p:set>
                                    <p:animEffect transition="in" filter="box(out)">
                                      <p:cBhvr>
                                        <p:cTn id="15" dur="500"/>
                                        <p:tgtEl>
                                          <p:spTgt spid="9113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91139">
                                            <p:txEl>
                                              <p:pRg st="3" end="3"/>
                                            </p:txEl>
                                          </p:spTgt>
                                        </p:tgtEl>
                                        <p:attrNameLst>
                                          <p:attrName>style.visibility</p:attrName>
                                        </p:attrNameLst>
                                      </p:cBhvr>
                                      <p:to>
                                        <p:strVal val="visible"/>
                                      </p:to>
                                    </p:set>
                                    <p:animEffect transition="in" filter="box(out)">
                                      <p:cBhvr>
                                        <p:cTn id="20" dur="500"/>
                                        <p:tgtEl>
                                          <p:spTgt spid="91139">
                                            <p:txEl>
                                              <p:pRg st="3" end="3"/>
                                            </p:txEl>
                                          </p:spTgt>
                                        </p:tgtEl>
                                      </p:cBhvr>
                                    </p:animEffect>
                                  </p:childTnLst>
                                </p:cTn>
                              </p:par>
                              <p:par>
                                <p:cTn id="21" presetID="4" presetClass="entr" presetSubtype="32" fill="hold" grpId="0" nodeType="withEffect">
                                  <p:stCondLst>
                                    <p:cond delay="0"/>
                                  </p:stCondLst>
                                  <p:childTnLst>
                                    <p:set>
                                      <p:cBhvr>
                                        <p:cTn id="22" dur="1" fill="hold">
                                          <p:stCondLst>
                                            <p:cond delay="0"/>
                                          </p:stCondLst>
                                        </p:cTn>
                                        <p:tgtEl>
                                          <p:spTgt spid="91139">
                                            <p:txEl>
                                              <p:pRg st="4" end="4"/>
                                            </p:txEl>
                                          </p:spTgt>
                                        </p:tgtEl>
                                        <p:attrNameLst>
                                          <p:attrName>style.visibility</p:attrName>
                                        </p:attrNameLst>
                                      </p:cBhvr>
                                      <p:to>
                                        <p:strVal val="visible"/>
                                      </p:to>
                                    </p:set>
                                    <p:animEffect transition="in" filter="box(out)">
                                      <p:cBhvr>
                                        <p:cTn id="23" dur="500"/>
                                        <p:tgtEl>
                                          <p:spTgt spid="91139">
                                            <p:txEl>
                                              <p:pRg st="4" end="4"/>
                                            </p:txEl>
                                          </p:spTgt>
                                        </p:tgtEl>
                                      </p:cBhvr>
                                    </p:animEffect>
                                  </p:childTnLst>
                                </p:cTn>
                              </p:par>
                              <p:par>
                                <p:cTn id="24" presetID="4" presetClass="entr" presetSubtype="32" fill="hold" grpId="0" nodeType="withEffect">
                                  <p:stCondLst>
                                    <p:cond delay="0"/>
                                  </p:stCondLst>
                                  <p:childTnLst>
                                    <p:set>
                                      <p:cBhvr>
                                        <p:cTn id="25" dur="1" fill="hold">
                                          <p:stCondLst>
                                            <p:cond delay="0"/>
                                          </p:stCondLst>
                                        </p:cTn>
                                        <p:tgtEl>
                                          <p:spTgt spid="91139">
                                            <p:txEl>
                                              <p:pRg st="5" end="5"/>
                                            </p:txEl>
                                          </p:spTgt>
                                        </p:tgtEl>
                                        <p:attrNameLst>
                                          <p:attrName>style.visibility</p:attrName>
                                        </p:attrNameLst>
                                      </p:cBhvr>
                                      <p:to>
                                        <p:strVal val="visible"/>
                                      </p:to>
                                    </p:set>
                                    <p:animEffect transition="in" filter="box(out)">
                                      <p:cBhvr>
                                        <p:cTn id="26" dur="500"/>
                                        <p:tgtEl>
                                          <p:spTgt spid="91139">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91139">
                                            <p:txEl>
                                              <p:pRg st="6" end="6"/>
                                            </p:txEl>
                                          </p:spTgt>
                                        </p:tgtEl>
                                        <p:attrNameLst>
                                          <p:attrName>style.visibility</p:attrName>
                                        </p:attrNameLst>
                                      </p:cBhvr>
                                      <p:to>
                                        <p:strVal val="visible"/>
                                      </p:to>
                                    </p:set>
                                    <p:animEffect transition="in" filter="box(out)">
                                      <p:cBhvr>
                                        <p:cTn id="31" dur="500"/>
                                        <p:tgtEl>
                                          <p:spTgt spid="911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t>Types of Antidepressants</a:t>
            </a:r>
          </a:p>
        </p:txBody>
      </p:sp>
      <p:sp>
        <p:nvSpPr>
          <p:cNvPr id="93187" name="Rectangle 3"/>
          <p:cNvSpPr>
            <a:spLocks noGrp="1" noChangeArrowheads="1"/>
          </p:cNvSpPr>
          <p:nvPr>
            <p:ph idx="1"/>
          </p:nvPr>
        </p:nvSpPr>
        <p:spPr/>
        <p:txBody>
          <a:bodyPr/>
          <a:lstStyle/>
          <a:p>
            <a:pPr eaLnBrk="1" hangingPunct="1"/>
            <a:r>
              <a:rPr lang="en-US"/>
              <a:t>tricyclics</a:t>
            </a:r>
          </a:p>
          <a:p>
            <a:pPr eaLnBrk="1" hangingPunct="1"/>
            <a:r>
              <a:rPr lang="en-US"/>
              <a:t>MAO inhibitors</a:t>
            </a:r>
          </a:p>
          <a:p>
            <a:pPr eaLnBrk="1" hangingPunct="1"/>
            <a:r>
              <a:rPr lang="en-US"/>
              <a:t>SSRIs</a:t>
            </a:r>
          </a:p>
          <a:p>
            <a:pPr eaLnBrk="1" hangingPunct="1"/>
            <a:r>
              <a:rPr lang="en-US"/>
              <a:t>others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Effect transition="in" filter="box(out)">
                                      <p:cBhvr>
                                        <p:cTn id="7" dur="500"/>
                                        <p:tgtEl>
                                          <p:spTgt spid="931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3187">
                                            <p:txEl>
                                              <p:pRg st="1" end="1"/>
                                            </p:txEl>
                                          </p:spTgt>
                                        </p:tgtEl>
                                        <p:attrNameLst>
                                          <p:attrName>style.visibility</p:attrName>
                                        </p:attrNameLst>
                                      </p:cBhvr>
                                      <p:to>
                                        <p:strVal val="visible"/>
                                      </p:to>
                                    </p:set>
                                    <p:animEffect transition="in" filter="box(out)">
                                      <p:cBhvr>
                                        <p:cTn id="12" dur="500"/>
                                        <p:tgtEl>
                                          <p:spTgt spid="931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93187">
                                            <p:txEl>
                                              <p:pRg st="2" end="2"/>
                                            </p:txEl>
                                          </p:spTgt>
                                        </p:tgtEl>
                                        <p:attrNameLst>
                                          <p:attrName>style.visibility</p:attrName>
                                        </p:attrNameLst>
                                      </p:cBhvr>
                                      <p:to>
                                        <p:strVal val="visible"/>
                                      </p:to>
                                    </p:set>
                                    <p:animEffect transition="in" filter="box(out)">
                                      <p:cBhvr>
                                        <p:cTn id="17" dur="500"/>
                                        <p:tgtEl>
                                          <p:spTgt spid="931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93187">
                                            <p:txEl>
                                              <p:pRg st="3" end="3"/>
                                            </p:txEl>
                                          </p:spTgt>
                                        </p:tgtEl>
                                        <p:attrNameLst>
                                          <p:attrName>style.visibility</p:attrName>
                                        </p:attrNameLst>
                                      </p:cBhvr>
                                      <p:to>
                                        <p:strVal val="visible"/>
                                      </p:to>
                                    </p:set>
                                    <p:animEffect transition="in" filter="box(out)">
                                      <p:cBhvr>
                                        <p:cTn id="22" dur="500"/>
                                        <p:tgtEl>
                                          <p:spTgt spid="931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t>Tricyclics</a:t>
            </a:r>
          </a:p>
        </p:txBody>
      </p:sp>
      <p:sp>
        <p:nvSpPr>
          <p:cNvPr id="94211" name="Rectangle 3"/>
          <p:cNvSpPr>
            <a:spLocks noGrp="1" noChangeArrowheads="1"/>
          </p:cNvSpPr>
          <p:nvPr>
            <p:ph idx="1"/>
          </p:nvPr>
        </p:nvSpPr>
        <p:spPr/>
        <p:txBody>
          <a:bodyPr/>
          <a:lstStyle/>
          <a:p>
            <a:pPr eaLnBrk="1" hangingPunct="1">
              <a:lnSpc>
                <a:spcPct val="90000"/>
              </a:lnSpc>
            </a:pPr>
            <a:r>
              <a:rPr lang="en-US" sz="2800"/>
              <a:t>block reuptake of norepinephrine and (to a lesser extent) serotonin</a:t>
            </a:r>
          </a:p>
          <a:p>
            <a:pPr eaLnBrk="1" hangingPunct="1">
              <a:lnSpc>
                <a:spcPct val="90000"/>
              </a:lnSpc>
            </a:pPr>
            <a:r>
              <a:rPr lang="en-US" sz="2800"/>
              <a:t>examples:</a:t>
            </a:r>
            <a:endParaRPr lang="en-US" sz="2800" u="sng"/>
          </a:p>
          <a:p>
            <a:pPr lvl="1" eaLnBrk="1" hangingPunct="1">
              <a:lnSpc>
                <a:spcPct val="90000"/>
              </a:lnSpc>
            </a:pPr>
            <a:r>
              <a:rPr lang="en-US" sz="2400"/>
              <a:t>amitriptyline (Elavil)</a:t>
            </a:r>
          </a:p>
          <a:p>
            <a:pPr lvl="1" eaLnBrk="1" hangingPunct="1">
              <a:lnSpc>
                <a:spcPct val="90000"/>
              </a:lnSpc>
            </a:pPr>
            <a:r>
              <a:rPr lang="en-US" sz="2400"/>
              <a:t>imipramine (Tofranil)</a:t>
            </a:r>
          </a:p>
          <a:p>
            <a:pPr eaLnBrk="1" hangingPunct="1">
              <a:lnSpc>
                <a:spcPct val="90000"/>
              </a:lnSpc>
            </a:pPr>
            <a:r>
              <a:rPr lang="en-US" sz="2800"/>
              <a:t>side effects:  </a:t>
            </a:r>
          </a:p>
          <a:p>
            <a:pPr lvl="1" eaLnBrk="1" hangingPunct="1">
              <a:lnSpc>
                <a:spcPct val="90000"/>
              </a:lnSpc>
            </a:pPr>
            <a:r>
              <a:rPr lang="en-US" sz="2400"/>
              <a:t>dry mouth, constipation, blurred vision, weight gain, orthostatic hypotension</a:t>
            </a:r>
          </a:p>
          <a:p>
            <a:pPr eaLnBrk="1" hangingPunct="1">
              <a:lnSpc>
                <a:spcPct val="90000"/>
              </a:lnSpc>
            </a:pPr>
            <a:r>
              <a:rPr lang="en-US" sz="2800"/>
              <a:t>are likely to be lethal if taken in overdose</a:t>
            </a:r>
          </a:p>
        </p:txBody>
      </p:sp>
      <p:sp>
        <p:nvSpPr>
          <p:cNvPr id="4" name="Footer Placeholder 3"/>
          <p:cNvSpPr>
            <a:spLocks noGrp="1"/>
          </p:cNvSpPr>
          <p:nvPr>
            <p:ph type="ftr" sz="quarter" idx="11"/>
          </p:nvPr>
        </p:nvSpPr>
        <p:spPr/>
        <p:txBody>
          <a:bodyPr/>
          <a:lstStyle/>
          <a:p>
            <a:r>
              <a:rPr lang="en-US" dirty="0"/>
              <a:t>Stahl SM. Essential Psychopharmacology.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box(out)">
                                      <p:cBhvr>
                                        <p:cTn id="7" dur="500"/>
                                        <p:tgtEl>
                                          <p:spTgt spid="942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box(out)">
                                      <p:cBhvr>
                                        <p:cTn id="12" dur="500"/>
                                        <p:tgtEl>
                                          <p:spTgt spid="94211">
                                            <p:txEl>
                                              <p:pRg st="1" end="1"/>
                                            </p:txEl>
                                          </p:spTgt>
                                        </p:tgtEl>
                                      </p:cBhvr>
                                    </p:animEffect>
                                  </p:childTnLst>
                                </p:cTn>
                              </p:par>
                              <p:par>
                                <p:cTn id="13" presetID="4" presetClass="entr" presetSubtype="32" fill="hold" grpId="0" nodeType="withEffect">
                                  <p:stCondLst>
                                    <p:cond delay="0"/>
                                  </p:stCondLst>
                                  <p:childTnLst>
                                    <p:set>
                                      <p:cBhvr>
                                        <p:cTn id="14" dur="1" fill="hold">
                                          <p:stCondLst>
                                            <p:cond delay="0"/>
                                          </p:stCondLst>
                                        </p:cTn>
                                        <p:tgtEl>
                                          <p:spTgt spid="94211">
                                            <p:txEl>
                                              <p:pRg st="2" end="2"/>
                                            </p:txEl>
                                          </p:spTgt>
                                        </p:tgtEl>
                                        <p:attrNameLst>
                                          <p:attrName>style.visibility</p:attrName>
                                        </p:attrNameLst>
                                      </p:cBhvr>
                                      <p:to>
                                        <p:strVal val="visible"/>
                                      </p:to>
                                    </p:set>
                                    <p:animEffect transition="in" filter="box(out)">
                                      <p:cBhvr>
                                        <p:cTn id="15" dur="500"/>
                                        <p:tgtEl>
                                          <p:spTgt spid="94211">
                                            <p:txEl>
                                              <p:pRg st="2" end="2"/>
                                            </p:txEl>
                                          </p:spTgt>
                                        </p:tgtEl>
                                      </p:cBhvr>
                                    </p:animEffect>
                                  </p:childTnLst>
                                </p:cTn>
                              </p:par>
                              <p:par>
                                <p:cTn id="16" presetID="4" presetClass="entr" presetSubtype="32" fill="hold" grpId="0" nodeType="withEffect">
                                  <p:stCondLst>
                                    <p:cond delay="0"/>
                                  </p:stCondLst>
                                  <p:childTnLst>
                                    <p:set>
                                      <p:cBhvr>
                                        <p:cTn id="17" dur="1" fill="hold">
                                          <p:stCondLst>
                                            <p:cond delay="0"/>
                                          </p:stCondLst>
                                        </p:cTn>
                                        <p:tgtEl>
                                          <p:spTgt spid="94211">
                                            <p:txEl>
                                              <p:pRg st="3" end="3"/>
                                            </p:txEl>
                                          </p:spTgt>
                                        </p:tgtEl>
                                        <p:attrNameLst>
                                          <p:attrName>style.visibility</p:attrName>
                                        </p:attrNameLst>
                                      </p:cBhvr>
                                      <p:to>
                                        <p:strVal val="visible"/>
                                      </p:to>
                                    </p:set>
                                    <p:animEffect transition="in" filter="box(out)">
                                      <p:cBhvr>
                                        <p:cTn id="18" dur="500"/>
                                        <p:tgtEl>
                                          <p:spTgt spid="9421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32" fill="hold" grpId="0" nodeType="clickEffect">
                                  <p:stCondLst>
                                    <p:cond delay="0"/>
                                  </p:stCondLst>
                                  <p:childTnLst>
                                    <p:set>
                                      <p:cBhvr>
                                        <p:cTn id="22" dur="1" fill="hold">
                                          <p:stCondLst>
                                            <p:cond delay="0"/>
                                          </p:stCondLst>
                                        </p:cTn>
                                        <p:tgtEl>
                                          <p:spTgt spid="94211">
                                            <p:txEl>
                                              <p:pRg st="4" end="4"/>
                                            </p:txEl>
                                          </p:spTgt>
                                        </p:tgtEl>
                                        <p:attrNameLst>
                                          <p:attrName>style.visibility</p:attrName>
                                        </p:attrNameLst>
                                      </p:cBhvr>
                                      <p:to>
                                        <p:strVal val="visible"/>
                                      </p:to>
                                    </p:set>
                                    <p:animEffect transition="in" filter="box(out)">
                                      <p:cBhvr>
                                        <p:cTn id="23" dur="500"/>
                                        <p:tgtEl>
                                          <p:spTgt spid="94211">
                                            <p:txEl>
                                              <p:pRg st="4" end="4"/>
                                            </p:txEl>
                                          </p:spTgt>
                                        </p:tgtEl>
                                      </p:cBhvr>
                                    </p:animEffect>
                                  </p:childTnLst>
                                </p:cTn>
                              </p:par>
                              <p:par>
                                <p:cTn id="24" presetID="4" presetClass="entr" presetSubtype="32" fill="hold" grpId="0" nodeType="withEffect">
                                  <p:stCondLst>
                                    <p:cond delay="0"/>
                                  </p:stCondLst>
                                  <p:childTnLst>
                                    <p:set>
                                      <p:cBhvr>
                                        <p:cTn id="25" dur="1" fill="hold">
                                          <p:stCondLst>
                                            <p:cond delay="0"/>
                                          </p:stCondLst>
                                        </p:cTn>
                                        <p:tgtEl>
                                          <p:spTgt spid="94211">
                                            <p:txEl>
                                              <p:pRg st="5" end="5"/>
                                            </p:txEl>
                                          </p:spTgt>
                                        </p:tgtEl>
                                        <p:attrNameLst>
                                          <p:attrName>style.visibility</p:attrName>
                                        </p:attrNameLst>
                                      </p:cBhvr>
                                      <p:to>
                                        <p:strVal val="visible"/>
                                      </p:to>
                                    </p:set>
                                    <p:animEffect transition="in" filter="box(out)">
                                      <p:cBhvr>
                                        <p:cTn id="26" dur="500"/>
                                        <p:tgtEl>
                                          <p:spTgt spid="94211">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94211">
                                            <p:txEl>
                                              <p:pRg st="6" end="6"/>
                                            </p:txEl>
                                          </p:spTgt>
                                        </p:tgtEl>
                                        <p:attrNameLst>
                                          <p:attrName>style.visibility</p:attrName>
                                        </p:attrNameLst>
                                      </p:cBhvr>
                                      <p:to>
                                        <p:strVal val="visible"/>
                                      </p:to>
                                    </p:set>
                                    <p:animEffect transition="in" filter="box(out)">
                                      <p:cBhvr>
                                        <p:cTn id="31" dur="500"/>
                                        <p:tgtEl>
                                          <p:spTgt spid="942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t>Mechanism of action of TCAs</a:t>
            </a:r>
          </a:p>
        </p:txBody>
      </p:sp>
      <p:sp>
        <p:nvSpPr>
          <p:cNvPr id="37891" name="Text Box 3"/>
          <p:cNvSpPr txBox="1">
            <a:spLocks noChangeArrowheads="1"/>
          </p:cNvSpPr>
          <p:nvPr/>
        </p:nvSpPr>
        <p:spPr bwMode="auto">
          <a:xfrm>
            <a:off x="990600" y="2209800"/>
            <a:ext cx="7483475" cy="2530475"/>
          </a:xfrm>
          <a:prstGeom prst="rect">
            <a:avLst/>
          </a:prstGeom>
          <a:noFill/>
          <a:ln w="12700">
            <a:noFill/>
            <a:miter lim="800000"/>
            <a:headEnd/>
            <a:tailEnd/>
          </a:ln>
        </p:spPr>
        <p:txBody>
          <a:bodyPr wrap="none">
            <a:spAutoFit/>
          </a:bodyPr>
          <a:lstStyle/>
          <a:p>
            <a:r>
              <a:rPr lang="en-US" sz="2000">
                <a:latin typeface="Times New Roman" pitchFamily="18" charset="0"/>
              </a:rPr>
              <a:t>“Tertiary” TCAs		 </a:t>
            </a:r>
            <a:r>
              <a:rPr lang="en-US" sz="3000" b="1">
                <a:latin typeface="Times New Roman" pitchFamily="18" charset="0"/>
                <a:sym typeface="Symbol" pitchFamily="18" charset="2"/>
              </a:rPr>
              <a:t></a:t>
            </a:r>
            <a:r>
              <a:rPr lang="en-US" sz="2000">
                <a:latin typeface="Times New Roman" pitchFamily="18" charset="0"/>
              </a:rPr>
              <a:t> 	Inhibit 5-HT uptake</a:t>
            </a:r>
          </a:p>
          <a:p>
            <a:r>
              <a:rPr lang="en-US" sz="2000">
                <a:latin typeface="Times New Roman" pitchFamily="18" charset="0"/>
              </a:rPr>
              <a:t>	imipramine		(weaker inhibition of NE uptake)</a:t>
            </a:r>
          </a:p>
          <a:p>
            <a:r>
              <a:rPr lang="en-US" sz="2000">
                <a:latin typeface="Times New Roman" pitchFamily="18" charset="0"/>
              </a:rPr>
              <a:t>	amitriptyline</a:t>
            </a:r>
          </a:p>
          <a:p>
            <a:r>
              <a:rPr lang="en-US" sz="2000">
                <a:latin typeface="Times New Roman" pitchFamily="18" charset="0"/>
              </a:rPr>
              <a:t>              clomipramine</a:t>
            </a:r>
          </a:p>
          <a:p>
            <a:r>
              <a:rPr lang="en-US" sz="2000">
                <a:latin typeface="Times New Roman" pitchFamily="18" charset="0"/>
              </a:rPr>
              <a:t>“Secondary” TCAs	</a:t>
            </a:r>
            <a:r>
              <a:rPr lang="en-US" sz="3000" b="1">
                <a:latin typeface="Times New Roman" pitchFamily="18" charset="0"/>
                <a:sym typeface="Symbol" pitchFamily="18" charset="2"/>
              </a:rPr>
              <a:t></a:t>
            </a:r>
            <a:r>
              <a:rPr lang="en-US" sz="2000">
                <a:latin typeface="Times New Roman" pitchFamily="18" charset="0"/>
              </a:rPr>
              <a:t>	 Inhibit NE uptake</a:t>
            </a:r>
          </a:p>
          <a:p>
            <a:r>
              <a:rPr lang="en-US" sz="2000">
                <a:latin typeface="Times New Roman" pitchFamily="18" charset="0"/>
              </a:rPr>
              <a:t>	desipramine		 (weaker inhibition of 5-HT uptake)</a:t>
            </a:r>
          </a:p>
          <a:p>
            <a:r>
              <a:rPr lang="en-US" sz="2000">
                <a:latin typeface="Times New Roman" pitchFamily="18" charset="0"/>
              </a:rPr>
              <a:t>	nortriptyline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t>Neuropharmacology of TCAs</a:t>
            </a:r>
          </a:p>
        </p:txBody>
      </p:sp>
      <p:sp>
        <p:nvSpPr>
          <p:cNvPr id="38915" name="Rectangle 3"/>
          <p:cNvSpPr>
            <a:spLocks noGrp="1" noChangeArrowheads="1"/>
          </p:cNvSpPr>
          <p:nvPr>
            <p:ph idx="1"/>
          </p:nvPr>
        </p:nvSpPr>
        <p:spPr/>
        <p:txBody>
          <a:bodyPr/>
          <a:lstStyle/>
          <a:p>
            <a:pPr eaLnBrk="1" hangingPunct="1">
              <a:buClr>
                <a:srgbClr val="063DE8"/>
              </a:buClr>
              <a:buFont typeface="Wingdings" pitchFamily="2" charset="2"/>
              <a:buChar char="Ø"/>
            </a:pPr>
            <a:r>
              <a:rPr lang="en-US"/>
              <a:t>Inhibit monoamine uptake (NE and 5-HT)</a:t>
            </a:r>
          </a:p>
          <a:p>
            <a:pPr eaLnBrk="1" hangingPunct="1">
              <a:buClr>
                <a:srgbClr val="063DE8"/>
              </a:buClr>
              <a:buFont typeface="Wingdings" pitchFamily="2" charset="2"/>
              <a:buChar char="Ø"/>
            </a:pPr>
            <a:endParaRPr lang="en-US"/>
          </a:p>
          <a:p>
            <a:pPr eaLnBrk="1" hangingPunct="1">
              <a:buClr>
                <a:srgbClr val="063DE8"/>
              </a:buClr>
              <a:buFont typeface="Wingdings" pitchFamily="2" charset="2"/>
              <a:buChar char="Ø"/>
            </a:pPr>
            <a:r>
              <a:rPr lang="en-US"/>
              <a:t>Muscarinic cholinergic antagonism</a:t>
            </a:r>
          </a:p>
          <a:p>
            <a:pPr eaLnBrk="1" hangingPunct="1">
              <a:buClr>
                <a:srgbClr val="063DE8"/>
              </a:buClr>
              <a:buFont typeface="Wingdings" pitchFamily="2" charset="2"/>
              <a:buChar char="Ø"/>
            </a:pPr>
            <a:endParaRPr lang="en-US"/>
          </a:p>
          <a:p>
            <a:pPr eaLnBrk="1" hangingPunct="1">
              <a:buClr>
                <a:srgbClr val="063DE8"/>
              </a:buClr>
              <a:buFont typeface="Wingdings" pitchFamily="2" charset="2"/>
              <a:buChar char="Ø"/>
            </a:pPr>
            <a:r>
              <a:rPr lang="en-US"/>
              <a:t>H</a:t>
            </a:r>
            <a:r>
              <a:rPr lang="en-US" baseline="-25000"/>
              <a:t>1</a:t>
            </a:r>
            <a:r>
              <a:rPr lang="en-US"/>
              <a:t> histamine antagonism</a:t>
            </a:r>
          </a:p>
          <a:p>
            <a:pPr eaLnBrk="1" hangingPunct="1">
              <a:buClr>
                <a:srgbClr val="063DE8"/>
              </a:buClr>
              <a:buFont typeface="Wingdings" pitchFamily="2" charset="2"/>
              <a:buChar char="Ø"/>
            </a:pPr>
            <a:endParaRPr lang="en-US"/>
          </a:p>
          <a:p>
            <a:pPr eaLnBrk="1" hangingPunct="1">
              <a:buClr>
                <a:srgbClr val="063DE8"/>
              </a:buClr>
              <a:buFont typeface="Wingdings" pitchFamily="2" charset="2"/>
              <a:buChar char="Ø"/>
            </a:pPr>
            <a:r>
              <a:rPr lang="en-US">
                <a:sym typeface="Symbol" pitchFamily="18" charset="2"/>
              </a:rPr>
              <a:t></a:t>
            </a:r>
            <a:r>
              <a:rPr lang="en-US" baseline="-25000">
                <a:sym typeface="Symbol" pitchFamily="18" charset="2"/>
              </a:rPr>
              <a:t>1</a:t>
            </a:r>
            <a:r>
              <a:rPr lang="en-US">
                <a:sym typeface="Symbol" pitchFamily="18" charset="2"/>
              </a:rPr>
              <a:t>-adrenergic antagonism</a:t>
            </a:r>
            <a:endParaRPr lang="en-US"/>
          </a:p>
        </p:txBody>
      </p:sp>
      <p:sp>
        <p:nvSpPr>
          <p:cNvPr id="4" name="Footer Placeholder 3"/>
          <p:cNvSpPr>
            <a:spLocks noGrp="1"/>
          </p:cNvSpPr>
          <p:nvPr>
            <p:ph type="ftr" sz="quarter" idx="11"/>
          </p:nvPr>
        </p:nvSpPr>
        <p:spPr>
          <a:xfrm>
            <a:off x="914400" y="6416675"/>
            <a:ext cx="7391400" cy="365125"/>
          </a:xfrm>
        </p:spPr>
        <p:txBody>
          <a:bodyPr/>
          <a:lstStyle/>
          <a:p>
            <a:r>
              <a:rPr lang="en-US" b="1" dirty="0"/>
              <a:t>Stahl's Essential Psychopharmacology: </a:t>
            </a:r>
            <a:r>
              <a:rPr lang="en-US" b="1" dirty="0" err="1"/>
              <a:t>Neuroscientific</a:t>
            </a:r>
            <a:r>
              <a:rPr lang="en-US" b="1" dirty="0"/>
              <a:t> Basis and Practical Applications , fourth edition</a:t>
            </a:r>
          </a:p>
          <a:p>
            <a:endParaRPr lang="en-US" dirty="0"/>
          </a:p>
        </p:txBody>
      </p:sp>
      <p:sp>
        <p:nvSpPr>
          <p:cNvPr id="5" name="Rectangle 4"/>
          <p:cNvSpPr/>
          <p:nvPr/>
        </p:nvSpPr>
        <p:spPr>
          <a:xfrm>
            <a:off x="2286000" y="2967335"/>
            <a:ext cx="4572000" cy="369332"/>
          </a:xfrm>
          <a:prstGeom prst="rect">
            <a:avLst/>
          </a:prstGeom>
        </p:spPr>
        <p:txBody>
          <a:bodyPr>
            <a:spAutoFit/>
          </a:bodyPr>
          <a:lstStyle/>
          <a:p>
            <a:r>
              <a:rPr lang="en-US" b="1" dirty="0"/>
              <a:t>Stahl's Essential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t>Tricyclics-Contraindications </a:t>
            </a:r>
          </a:p>
        </p:txBody>
      </p:sp>
      <p:sp>
        <p:nvSpPr>
          <p:cNvPr id="39939" name="Rectangle 3"/>
          <p:cNvSpPr>
            <a:spLocks noGrp="1" noChangeArrowheads="1"/>
          </p:cNvSpPr>
          <p:nvPr>
            <p:ph idx="1"/>
          </p:nvPr>
        </p:nvSpPr>
        <p:spPr/>
        <p:txBody>
          <a:bodyPr/>
          <a:lstStyle/>
          <a:p>
            <a:pPr eaLnBrk="1" hangingPunct="1"/>
            <a:r>
              <a:rPr lang="en-US"/>
              <a:t>QTc greater than 450 msec </a:t>
            </a:r>
          </a:p>
          <a:p>
            <a:pPr eaLnBrk="1" hangingPunct="1"/>
            <a:r>
              <a:rPr lang="en-US"/>
              <a:t>Conditions worsened by muscarinic blockade (eg myasthenia gravis, BPH)</a:t>
            </a:r>
          </a:p>
          <a:p>
            <a:pPr eaLnBrk="1" hangingPunct="1"/>
            <a:r>
              <a:rPr lang="en-US"/>
              <a:t> pre-existing orthostatic hypotension</a:t>
            </a:r>
          </a:p>
          <a:p>
            <a:pPr eaLnBrk="1" hangingPunct="1"/>
            <a:r>
              <a:rPr lang="en-US"/>
              <a:t>Seizure  disorder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86</TotalTime>
  <Words>1580</Words>
  <Application>Microsoft Office PowerPoint</Application>
  <PresentationFormat>On-screen Show (4:3)</PresentationFormat>
  <Paragraphs>269</Paragraphs>
  <Slides>35</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Calibri</vt:lpstr>
      <vt:lpstr>Consolas</vt:lpstr>
      <vt:lpstr>Corbel</vt:lpstr>
      <vt:lpstr>Times New Roman</vt:lpstr>
      <vt:lpstr>Wingdings</vt:lpstr>
      <vt:lpstr>Wingdings 2</vt:lpstr>
      <vt:lpstr>Wingdings 3</vt:lpstr>
      <vt:lpstr>Metro</vt:lpstr>
      <vt:lpstr>Mood Disorders (Management) By:DR.lakhan kataria dept.of Psychiatry</vt:lpstr>
      <vt:lpstr>Mood Disorders</vt:lpstr>
      <vt:lpstr>Treatment of Depression</vt:lpstr>
      <vt:lpstr>Antidepressant Medication</vt:lpstr>
      <vt:lpstr>Types of Antidepressants</vt:lpstr>
      <vt:lpstr>Tricyclics</vt:lpstr>
      <vt:lpstr>Mechanism of action of TCAs</vt:lpstr>
      <vt:lpstr>Neuropharmacology of TCAs</vt:lpstr>
      <vt:lpstr>Tricyclics-Contraindications </vt:lpstr>
      <vt:lpstr>Side effect profile of TCAs</vt:lpstr>
      <vt:lpstr>MAO Inhibitors</vt:lpstr>
      <vt:lpstr>Monoamine Oxidase Inhibitors (MAOIs)</vt:lpstr>
      <vt:lpstr>Biochemistry of MAO</vt:lpstr>
      <vt:lpstr>Dietary and Drug Interactions</vt:lpstr>
      <vt:lpstr>Examples of MAOIs</vt:lpstr>
      <vt:lpstr>Selective Serotonin Reuptake Inhibitors(SSRIs)</vt:lpstr>
      <vt:lpstr>Selective Serotonin Uptake Inhibitors (SSRIs)</vt:lpstr>
      <vt:lpstr>  </vt:lpstr>
      <vt:lpstr>Side effects associated with SSRIs</vt:lpstr>
      <vt:lpstr>Selective Norepinephrine-Serotonin Reuptake Inhibitors</vt:lpstr>
      <vt:lpstr>Other antidepressants</vt:lpstr>
      <vt:lpstr>Electroconvulsive Therapy</vt:lpstr>
      <vt:lpstr>Cognitive-Behavioral Therapy</vt:lpstr>
      <vt:lpstr>  </vt:lpstr>
      <vt:lpstr>Interpersonal Psychotherapy</vt:lpstr>
      <vt:lpstr>Interpersonal Psychotherapy (continued)</vt:lpstr>
      <vt:lpstr>Comparing Treatments</vt:lpstr>
      <vt:lpstr>Combined Treatments</vt:lpstr>
      <vt:lpstr>PowerPoint Presentation</vt:lpstr>
      <vt:lpstr>PowerPoint Presentation</vt:lpstr>
      <vt:lpstr>PowerPoint Presentation</vt:lpstr>
      <vt:lpstr>PowerPoint Presentation</vt:lpstr>
      <vt:lpstr>PowerPoint Presentation</vt:lpstr>
      <vt:lpstr>Answer Key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anup</dc:creator>
  <cp:lastModifiedBy>918477051901</cp:lastModifiedBy>
  <cp:revision>17</cp:revision>
  <dcterms:created xsi:type="dcterms:W3CDTF">2014-04-04T11:15:23Z</dcterms:created>
  <dcterms:modified xsi:type="dcterms:W3CDTF">2020-08-14T09:57:21Z</dcterms:modified>
</cp:coreProperties>
</file>