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5" r:id="rId10"/>
    <p:sldId id="267" r:id="rId11"/>
    <p:sldId id="264" r:id="rId12"/>
    <p:sldId id="268" r:id="rId13"/>
    <p:sldId id="269" r:id="rId14"/>
    <p:sldId id="270" r:id="rId15"/>
    <p:sldId id="271" r:id="rId16"/>
    <p:sldId id="272" r:id="rId17"/>
    <p:sldId id="273"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EE3DC4-34AF-4C20-8773-A967A534401C}"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IN"/>
        </a:p>
      </dgm:t>
    </dgm:pt>
    <dgm:pt modelId="{16F2530B-2A7B-4242-A779-DD0DE2B52ACA}">
      <dgm:prSet phldrT="[Text]"/>
      <dgm:spPr/>
      <dgm:t>
        <a:bodyPr/>
        <a:lstStyle/>
        <a:p>
          <a:r>
            <a:rPr lang="en-US" dirty="0" err="1"/>
            <a:t>sertraline</a:t>
          </a:r>
          <a:endParaRPr lang="en-IN" dirty="0"/>
        </a:p>
      </dgm:t>
    </dgm:pt>
    <dgm:pt modelId="{3A9A588D-00D5-4CB3-BDA0-8195D4B12114}" type="parTrans" cxnId="{3ED39CE6-A080-4BC2-912E-F98A79757FDD}">
      <dgm:prSet/>
      <dgm:spPr/>
      <dgm:t>
        <a:bodyPr/>
        <a:lstStyle/>
        <a:p>
          <a:endParaRPr lang="en-IN"/>
        </a:p>
      </dgm:t>
    </dgm:pt>
    <dgm:pt modelId="{F723E195-BE61-4BA6-A53F-9C92F561BB7F}" type="sibTrans" cxnId="{3ED39CE6-A080-4BC2-912E-F98A79757FDD}">
      <dgm:prSet/>
      <dgm:spPr/>
      <dgm:t>
        <a:bodyPr/>
        <a:lstStyle/>
        <a:p>
          <a:endParaRPr lang="en-IN"/>
        </a:p>
      </dgm:t>
    </dgm:pt>
    <dgm:pt modelId="{358C72A0-72B8-4765-B4AC-368BD5C495EA}">
      <dgm:prSet phldrT="[Text]"/>
      <dgm:spPr/>
      <dgm:t>
        <a:bodyPr/>
        <a:lstStyle/>
        <a:p>
          <a:r>
            <a:rPr lang="en-US" dirty="0" err="1"/>
            <a:t>clomipramine</a:t>
          </a:r>
          <a:endParaRPr lang="en-IN" dirty="0"/>
        </a:p>
      </dgm:t>
    </dgm:pt>
    <dgm:pt modelId="{C34E48B1-DE0A-4379-8F84-9F0AC7C1DEF9}" type="parTrans" cxnId="{4DFDCCE3-3E1D-4FF7-9CCE-AE3F8917D746}">
      <dgm:prSet/>
      <dgm:spPr/>
      <dgm:t>
        <a:bodyPr/>
        <a:lstStyle/>
        <a:p>
          <a:endParaRPr lang="en-IN"/>
        </a:p>
      </dgm:t>
    </dgm:pt>
    <dgm:pt modelId="{CF9E88A2-40BE-4A3B-80E5-7961C4CE36F4}" type="sibTrans" cxnId="{4DFDCCE3-3E1D-4FF7-9CCE-AE3F8917D746}">
      <dgm:prSet/>
      <dgm:spPr/>
      <dgm:t>
        <a:bodyPr/>
        <a:lstStyle/>
        <a:p>
          <a:endParaRPr lang="en-IN"/>
        </a:p>
      </dgm:t>
    </dgm:pt>
    <dgm:pt modelId="{9B375781-7E97-4215-89E1-DF5C10919035}" type="pres">
      <dgm:prSet presAssocID="{2CEE3DC4-34AF-4C20-8773-A967A534401C}" presName="diagram" presStyleCnt="0">
        <dgm:presLayoutVars>
          <dgm:dir/>
          <dgm:resizeHandles val="exact"/>
        </dgm:presLayoutVars>
      </dgm:prSet>
      <dgm:spPr/>
    </dgm:pt>
    <dgm:pt modelId="{452268A4-9903-4484-9166-173F2DC4F8A3}" type="pres">
      <dgm:prSet presAssocID="{16F2530B-2A7B-4242-A779-DD0DE2B52ACA}" presName="arrow" presStyleLbl="node1" presStyleIdx="0" presStyleCnt="2" custScaleY="113084" custRadScaleRad="68710" custRadScaleInc="102">
        <dgm:presLayoutVars>
          <dgm:bulletEnabled val="1"/>
        </dgm:presLayoutVars>
      </dgm:prSet>
      <dgm:spPr/>
    </dgm:pt>
    <dgm:pt modelId="{36CF6DDC-E48D-4C82-A7D3-F4F1D8C78841}" type="pres">
      <dgm:prSet presAssocID="{358C72A0-72B8-4765-B4AC-368BD5C495EA}" presName="arrow" presStyleLbl="node1" presStyleIdx="1" presStyleCnt="2" custScaleY="47917">
        <dgm:presLayoutVars>
          <dgm:bulletEnabled val="1"/>
        </dgm:presLayoutVars>
      </dgm:prSet>
      <dgm:spPr/>
    </dgm:pt>
  </dgm:ptLst>
  <dgm:cxnLst>
    <dgm:cxn modelId="{C4B53E5A-BDAF-45FE-8F57-207209064C6B}" type="presOf" srcId="{16F2530B-2A7B-4242-A779-DD0DE2B52ACA}" destId="{452268A4-9903-4484-9166-173F2DC4F8A3}" srcOrd="0" destOrd="0" presId="urn:microsoft.com/office/officeart/2005/8/layout/arrow5"/>
    <dgm:cxn modelId="{48801399-DE51-466E-9F3F-A2ECC38E1A5B}" type="presOf" srcId="{2CEE3DC4-34AF-4C20-8773-A967A534401C}" destId="{9B375781-7E97-4215-89E1-DF5C10919035}" srcOrd="0" destOrd="0" presId="urn:microsoft.com/office/officeart/2005/8/layout/arrow5"/>
    <dgm:cxn modelId="{4142D2B9-437A-45F6-AD96-632998048448}" type="presOf" srcId="{358C72A0-72B8-4765-B4AC-368BD5C495EA}" destId="{36CF6DDC-E48D-4C82-A7D3-F4F1D8C78841}" srcOrd="0" destOrd="0" presId="urn:microsoft.com/office/officeart/2005/8/layout/arrow5"/>
    <dgm:cxn modelId="{4DFDCCE3-3E1D-4FF7-9CCE-AE3F8917D746}" srcId="{2CEE3DC4-34AF-4C20-8773-A967A534401C}" destId="{358C72A0-72B8-4765-B4AC-368BD5C495EA}" srcOrd="1" destOrd="0" parTransId="{C34E48B1-DE0A-4379-8F84-9F0AC7C1DEF9}" sibTransId="{CF9E88A2-40BE-4A3B-80E5-7961C4CE36F4}"/>
    <dgm:cxn modelId="{3ED39CE6-A080-4BC2-912E-F98A79757FDD}" srcId="{2CEE3DC4-34AF-4C20-8773-A967A534401C}" destId="{16F2530B-2A7B-4242-A779-DD0DE2B52ACA}" srcOrd="0" destOrd="0" parTransId="{3A9A588D-00D5-4CB3-BDA0-8195D4B12114}" sibTransId="{F723E195-BE61-4BA6-A53F-9C92F561BB7F}"/>
    <dgm:cxn modelId="{51C50809-09F3-4B0F-B178-C7E2DDDC9E96}" type="presParOf" srcId="{9B375781-7E97-4215-89E1-DF5C10919035}" destId="{452268A4-9903-4484-9166-173F2DC4F8A3}" srcOrd="0" destOrd="0" presId="urn:microsoft.com/office/officeart/2005/8/layout/arrow5"/>
    <dgm:cxn modelId="{854FDB59-099C-41C6-8ADF-089922737322}" type="presParOf" srcId="{9B375781-7E97-4215-89E1-DF5C10919035}" destId="{36CF6DDC-E48D-4C82-A7D3-F4F1D8C78841}"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268A4-9903-4484-9166-173F2DC4F8A3}">
      <dsp:nvSpPr>
        <dsp:cNvPr id="0" name=""/>
        <dsp:cNvSpPr/>
      </dsp:nvSpPr>
      <dsp:spPr>
        <a:xfrm rot="16200000">
          <a:off x="661853" y="-4643"/>
          <a:ext cx="4002285" cy="452594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err="1"/>
            <a:t>sertraline</a:t>
          </a:r>
          <a:endParaRPr lang="en-IN" sz="1800" kern="1200" dirty="0"/>
        </a:p>
      </dsp:txBody>
      <dsp:txXfrm rot="5400000">
        <a:off x="400023" y="1257758"/>
        <a:ext cx="3825545" cy="2001143"/>
      </dsp:txXfrm>
    </dsp:sp>
    <dsp:sp modelId="{36CF6DDC-E48D-4C82-A7D3-F4F1D8C78841}">
      <dsp:nvSpPr>
        <dsp:cNvPr id="0" name=""/>
        <dsp:cNvSpPr/>
      </dsp:nvSpPr>
      <dsp:spPr>
        <a:xfrm rot="5400000">
          <a:off x="4226611" y="1304093"/>
          <a:ext cx="4002285" cy="191777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err="1"/>
            <a:t>clomipramine</a:t>
          </a:r>
          <a:endParaRPr lang="en-IN" sz="1800" kern="1200" dirty="0"/>
        </a:p>
      </dsp:txBody>
      <dsp:txXfrm rot="-5400000">
        <a:off x="5604477" y="1262410"/>
        <a:ext cx="1582164" cy="2001143"/>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E5D4BDA-0ABF-4418-8BE2-D7D66D653CA8}" type="datetimeFigureOut">
              <a:rPr lang="en-US" smtClean="0"/>
              <a:pPr/>
              <a:t>8/14/2020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0CCCB0-EC08-4495-BC18-D84E0314A99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E5D4BDA-0ABF-4418-8BE2-D7D66D653CA8}" type="datetimeFigureOut">
              <a:rPr lang="en-US" smtClean="0"/>
              <a:pPr/>
              <a:t>8/14/2020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0CCCB0-EC08-4495-BC18-D84E0314A99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E5D4BDA-0ABF-4418-8BE2-D7D66D653CA8}" type="datetimeFigureOut">
              <a:rPr lang="en-US" smtClean="0"/>
              <a:pPr/>
              <a:t>8/14/2020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0CCCB0-EC08-4495-BC18-D84E0314A99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E5D4BDA-0ABF-4418-8BE2-D7D66D653CA8}" type="datetimeFigureOut">
              <a:rPr lang="en-US" smtClean="0"/>
              <a:pPr/>
              <a:t>8/14/2020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0CCCB0-EC08-4495-BC18-D84E0314A99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5D4BDA-0ABF-4418-8BE2-D7D66D653CA8}" type="datetimeFigureOut">
              <a:rPr lang="en-US" smtClean="0"/>
              <a:pPr/>
              <a:t>8/14/2020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0CCCB0-EC08-4495-BC18-D84E0314A99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E5D4BDA-0ABF-4418-8BE2-D7D66D653CA8}" type="datetimeFigureOut">
              <a:rPr lang="en-US" smtClean="0"/>
              <a:pPr/>
              <a:t>8/14/2020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0CCCB0-EC08-4495-BC18-D84E0314A99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E5D4BDA-0ABF-4418-8BE2-D7D66D653CA8}" type="datetimeFigureOut">
              <a:rPr lang="en-US" smtClean="0"/>
              <a:pPr/>
              <a:t>8/14/2020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C0CCCB0-EC08-4495-BC18-D84E0314A99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E5D4BDA-0ABF-4418-8BE2-D7D66D653CA8}" type="datetimeFigureOut">
              <a:rPr lang="en-US" smtClean="0"/>
              <a:pPr/>
              <a:t>8/14/2020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C0CCCB0-EC08-4495-BC18-D84E0314A99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5D4BDA-0ABF-4418-8BE2-D7D66D653CA8}" type="datetimeFigureOut">
              <a:rPr lang="en-US" smtClean="0"/>
              <a:pPr/>
              <a:t>8/14/2020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C0CCCB0-EC08-4495-BC18-D84E0314A99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5D4BDA-0ABF-4418-8BE2-D7D66D653CA8}" type="datetimeFigureOut">
              <a:rPr lang="en-US" smtClean="0"/>
              <a:pPr/>
              <a:t>8/14/2020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0CCCB0-EC08-4495-BC18-D84E0314A99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5D4BDA-0ABF-4418-8BE2-D7D66D653CA8}" type="datetimeFigureOut">
              <a:rPr lang="en-US" smtClean="0"/>
              <a:pPr/>
              <a:t>8/14/2020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0CCCB0-EC08-4495-BC18-D84E0314A99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5D4BDA-0ABF-4418-8BE2-D7D66D653CA8}" type="datetimeFigureOut">
              <a:rPr lang="en-US" smtClean="0"/>
              <a:pPr/>
              <a:t>8/14/2020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CCCB0-EC08-4495-BC18-D84E0314A996}"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a:t>Obsessive–compulsive disorder</a:t>
            </a:r>
            <a:r>
              <a:rPr lang="en-IN" dirty="0"/>
              <a:t>(</a:t>
            </a:r>
            <a:r>
              <a:rPr lang="en-IN" b="1" dirty="0"/>
              <a:t>OCD</a:t>
            </a:r>
            <a:r>
              <a:rPr lang="en-IN" dirty="0"/>
              <a:t>)</a:t>
            </a:r>
          </a:p>
        </p:txBody>
      </p:sp>
      <p:sp>
        <p:nvSpPr>
          <p:cNvPr id="3" name="Subtitle 2"/>
          <p:cNvSpPr>
            <a:spLocks noGrp="1"/>
          </p:cNvSpPr>
          <p:nvPr>
            <p:ph type="subTitle" idx="1"/>
          </p:nvPr>
        </p:nvSpPr>
        <p:spPr/>
        <p:txBody>
          <a:bodyPr/>
          <a:lstStyle/>
          <a:p>
            <a:r>
              <a:rPr lang="en-US" dirty="0"/>
              <a:t>By: Dr Lakhan </a:t>
            </a:r>
            <a:r>
              <a:rPr lang="en-US" dirty="0" err="1"/>
              <a:t>Kataria</a:t>
            </a:r>
            <a:endParaRPr lang="en-US" dirty="0"/>
          </a:p>
          <a:p>
            <a:r>
              <a:rPr lang="en-US" dirty="0"/>
              <a:t>Department </a:t>
            </a:r>
            <a:r>
              <a:rPr lang="en-US"/>
              <a:t>of Psychiatry</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642942"/>
          </a:xfrm>
        </p:spPr>
        <p:txBody>
          <a:bodyPr>
            <a:normAutofit fontScale="90000"/>
          </a:bodyPr>
          <a:lstStyle/>
          <a:p>
            <a:r>
              <a:rPr lang="en-US" dirty="0" err="1"/>
              <a:t>Sertraline</a:t>
            </a:r>
            <a:r>
              <a:rPr lang="en-US" dirty="0"/>
              <a:t> preferred over </a:t>
            </a:r>
            <a:r>
              <a:rPr lang="en-US" dirty="0" err="1"/>
              <a:t>clomipramine</a:t>
            </a:r>
            <a:r>
              <a:rPr lang="en-US" dirty="0"/>
              <a:t> because of less side effects</a:t>
            </a: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28596" y="6429395"/>
            <a:ext cx="8429684" cy="369332"/>
          </a:xfrm>
          <a:prstGeom prst="rect">
            <a:avLst/>
          </a:prstGeom>
        </p:spPr>
        <p:txBody>
          <a:bodyPr wrap="square">
            <a:spAutoFit/>
          </a:bodyPr>
          <a:lstStyle/>
          <a:p>
            <a:pPr fontAlgn="base"/>
            <a:r>
              <a:rPr lang="en-IN" dirty="0"/>
              <a:t>Dr. </a:t>
            </a:r>
            <a:r>
              <a:rPr lang="en-IN" dirty="0" err="1"/>
              <a:t>Rüstem</a:t>
            </a:r>
            <a:r>
              <a:rPr lang="en-IN" dirty="0"/>
              <a:t> </a:t>
            </a:r>
            <a:r>
              <a:rPr lang="en-IN" dirty="0" err="1"/>
              <a:t>Aşkın</a:t>
            </a:r>
            <a:r>
              <a:rPr lang="en-IN" dirty="0"/>
              <a:t> et </a:t>
            </a:r>
            <a:r>
              <a:rPr lang="en-IN" dirty="0" err="1"/>
              <a:t>al,</a:t>
            </a:r>
            <a:r>
              <a:rPr lang="en-IN" dirty="0" err="1">
                <a:solidFill>
                  <a:schemeClr val="tx1">
                    <a:lumMod val="95000"/>
                  </a:schemeClr>
                </a:solidFill>
              </a:rPr>
              <a:t>Bulletin</a:t>
            </a:r>
            <a:r>
              <a:rPr lang="en-IN" dirty="0">
                <a:solidFill>
                  <a:schemeClr val="tx1">
                    <a:lumMod val="95000"/>
                  </a:schemeClr>
                </a:solidFill>
              </a:rPr>
              <a:t> of Clinical Psychopharmacology, </a:t>
            </a:r>
            <a:r>
              <a:rPr lang="en-IN" dirty="0" err="1">
                <a:solidFill>
                  <a:schemeClr val="tx1">
                    <a:lumMod val="95000"/>
                  </a:schemeClr>
                </a:solidFill>
              </a:rPr>
              <a:t>Vol</a:t>
            </a:r>
            <a:r>
              <a:rPr lang="en-IN" dirty="0">
                <a:solidFill>
                  <a:schemeClr val="tx1">
                    <a:lumMod val="95000"/>
                  </a:schemeClr>
                </a:solidFill>
              </a:rPr>
              <a:t>: 9, No.: 3 , 1999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304800"/>
            <a:ext cx="8347075" cy="1216025"/>
          </a:xfrm>
        </p:spPr>
        <p:txBody>
          <a:bodyPr>
            <a:normAutofit fontScale="90000"/>
          </a:bodyPr>
          <a:lstStyle/>
          <a:p>
            <a:br>
              <a:rPr lang="en-US">
                <a:ea typeface="ＭＳ Ｐゴシック" pitchFamily="34" charset="-128"/>
              </a:rPr>
            </a:br>
            <a:br>
              <a:rPr lang="en-IN">
                <a:ea typeface="ＭＳ Ｐゴシック" pitchFamily="34" charset="-128"/>
              </a:rPr>
            </a:br>
            <a:endParaRPr lang="en-IN">
              <a:ea typeface="ＭＳ Ｐゴシック" pitchFamily="34" charset="-128"/>
            </a:endParaRPr>
          </a:p>
        </p:txBody>
      </p:sp>
      <p:graphicFrame>
        <p:nvGraphicFramePr>
          <p:cNvPr id="4" name="Content Placeholder 3"/>
          <p:cNvGraphicFramePr>
            <a:graphicFrameLocks noGrp="1"/>
          </p:cNvGraphicFramePr>
          <p:nvPr>
            <p:ph idx="1"/>
          </p:nvPr>
        </p:nvGraphicFramePr>
        <p:xfrm>
          <a:off x="0" y="0"/>
          <a:ext cx="9144000" cy="950976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171564">
                  <a:extLst>
                    <a:ext uri="{9D8B030D-6E8A-4147-A177-3AD203B41FA5}">
                      <a16:colId xmlns:a16="http://schemas.microsoft.com/office/drawing/2014/main" val="20001"/>
                    </a:ext>
                  </a:extLst>
                </a:gridCol>
                <a:gridCol w="714380">
                  <a:extLst>
                    <a:ext uri="{9D8B030D-6E8A-4147-A177-3AD203B41FA5}">
                      <a16:colId xmlns:a16="http://schemas.microsoft.com/office/drawing/2014/main" val="20002"/>
                    </a:ext>
                  </a:extLst>
                </a:gridCol>
                <a:gridCol w="3448056">
                  <a:extLst>
                    <a:ext uri="{9D8B030D-6E8A-4147-A177-3AD203B41FA5}">
                      <a16:colId xmlns:a16="http://schemas.microsoft.com/office/drawing/2014/main" val="20003"/>
                    </a:ext>
                  </a:extLst>
                </a:gridCol>
                <a:gridCol w="1981200">
                  <a:extLst>
                    <a:ext uri="{9D8B030D-6E8A-4147-A177-3AD203B41FA5}">
                      <a16:colId xmlns:a16="http://schemas.microsoft.com/office/drawing/2014/main" val="20004"/>
                    </a:ext>
                  </a:extLst>
                </a:gridCol>
              </a:tblGrid>
              <a:tr h="370840">
                <a:tc>
                  <a:txBody>
                    <a:bodyPr/>
                    <a:lstStyle/>
                    <a:p>
                      <a:r>
                        <a:rPr lang="en-US" dirty="0"/>
                        <a:t>Author/year</a:t>
                      </a:r>
                      <a:endParaRPr lang="en-IN" dirty="0"/>
                    </a:p>
                  </a:txBody>
                  <a:tcPr/>
                </a:tc>
                <a:tc>
                  <a:txBody>
                    <a:bodyPr/>
                    <a:lstStyle/>
                    <a:p>
                      <a:r>
                        <a:rPr lang="en-US" dirty="0"/>
                        <a:t>Study design</a:t>
                      </a:r>
                      <a:endParaRPr lang="en-IN" dirty="0"/>
                    </a:p>
                  </a:txBody>
                  <a:tcPr/>
                </a:tc>
                <a:tc>
                  <a:txBody>
                    <a:bodyPr/>
                    <a:lstStyle/>
                    <a:p>
                      <a:r>
                        <a:rPr lang="en-US" dirty="0"/>
                        <a:t>Level</a:t>
                      </a:r>
                      <a:endParaRPr lang="en-IN" dirty="0"/>
                    </a:p>
                  </a:txBody>
                  <a:tcPr/>
                </a:tc>
                <a:tc>
                  <a:txBody>
                    <a:bodyPr/>
                    <a:lstStyle/>
                    <a:p>
                      <a:r>
                        <a:rPr lang="en-US" dirty="0"/>
                        <a:t>Results</a:t>
                      </a:r>
                      <a:endParaRPr lang="en-IN" dirty="0"/>
                    </a:p>
                  </a:txBody>
                  <a:tcPr/>
                </a:tc>
                <a:tc>
                  <a:txBody>
                    <a:bodyPr/>
                    <a:lstStyle/>
                    <a:p>
                      <a:r>
                        <a:rPr lang="en-US" dirty="0"/>
                        <a:t>Outcome</a:t>
                      </a:r>
                    </a:p>
                    <a:p>
                      <a:endParaRPr lang="en-US" dirty="0"/>
                    </a:p>
                    <a:p>
                      <a:endParaRPr lang="en-IN" dirty="0"/>
                    </a:p>
                  </a:txBody>
                  <a:tcPr/>
                </a:tc>
                <a:extLst>
                  <a:ext uri="{0D108BD9-81ED-4DB2-BD59-A6C34878D82A}">
                    <a16:rowId xmlns:a16="http://schemas.microsoft.com/office/drawing/2014/main" val="10000"/>
                  </a:ext>
                </a:extLst>
              </a:tr>
              <a:tr h="5334000">
                <a:tc>
                  <a:txBody>
                    <a:bodyPr/>
                    <a:lstStyle/>
                    <a:p>
                      <a:pPr fontAlgn="base"/>
                      <a:r>
                        <a:rPr lang="en-IN" i="0" dirty="0"/>
                        <a:t>Dr. </a:t>
                      </a:r>
                      <a:r>
                        <a:rPr lang="en-IN" i="0" dirty="0" err="1"/>
                        <a:t>Rüstem</a:t>
                      </a:r>
                      <a:r>
                        <a:rPr lang="en-IN" i="0" dirty="0"/>
                        <a:t> </a:t>
                      </a:r>
                      <a:r>
                        <a:rPr lang="en-IN" i="0" dirty="0" err="1"/>
                        <a:t>Aşkın</a:t>
                      </a:r>
                      <a:r>
                        <a:rPr lang="en-IN" i="0" baseline="0" dirty="0"/>
                        <a:t> </a:t>
                      </a:r>
                      <a:r>
                        <a:rPr lang="en-IN" i="0" dirty="0"/>
                        <a:t>et</a:t>
                      </a:r>
                      <a:r>
                        <a:rPr lang="en-IN" i="0" baseline="0" dirty="0"/>
                        <a:t> al</a:t>
                      </a:r>
                      <a:r>
                        <a:rPr lang="en-IN" i="0" dirty="0"/>
                        <a:t>,</a:t>
                      </a:r>
                    </a:p>
                    <a:p>
                      <a:pPr fontAlgn="base"/>
                      <a:r>
                        <a:rPr lang="en-IN" sz="1800" i="0" kern="1200" baseline="0" dirty="0">
                          <a:solidFill>
                            <a:schemeClr val="dk1"/>
                          </a:solidFill>
                          <a:latin typeface="+mn-lt"/>
                          <a:ea typeface="+mn-ea"/>
                          <a:cs typeface="+mn-cs"/>
                        </a:rPr>
                        <a:t>Bulletin of Clinical Psychopharmacology, </a:t>
                      </a:r>
                      <a:r>
                        <a:rPr lang="en-IN" sz="1800" i="0" kern="1200" baseline="0" dirty="0" err="1">
                          <a:solidFill>
                            <a:schemeClr val="dk1"/>
                          </a:solidFill>
                          <a:latin typeface="+mn-lt"/>
                          <a:ea typeface="+mn-ea"/>
                          <a:cs typeface="+mn-cs"/>
                        </a:rPr>
                        <a:t>Vol</a:t>
                      </a:r>
                      <a:r>
                        <a:rPr lang="en-IN" sz="1800" i="0" kern="1200" baseline="0" dirty="0">
                          <a:solidFill>
                            <a:schemeClr val="dk1"/>
                          </a:solidFill>
                          <a:latin typeface="+mn-lt"/>
                          <a:ea typeface="+mn-ea"/>
                          <a:cs typeface="+mn-cs"/>
                        </a:rPr>
                        <a:t>: 9, No.: 3 , 1999</a:t>
                      </a:r>
                      <a:endParaRPr lang="en-IN" i="0" dirty="0"/>
                    </a:p>
                    <a:p>
                      <a:pPr fontAlgn="base"/>
                      <a:endParaRPr lang="en-IN" dirty="0"/>
                    </a:p>
                  </a:txBody>
                  <a:tcPr/>
                </a:tc>
                <a:tc>
                  <a:txBody>
                    <a:bodyPr/>
                    <a:lstStyle/>
                    <a:p>
                      <a:r>
                        <a:rPr lang="en-US" dirty="0" err="1"/>
                        <a:t>Randomised</a:t>
                      </a:r>
                      <a:r>
                        <a:rPr lang="en-US" dirty="0"/>
                        <a:t> Control study</a:t>
                      </a:r>
                      <a:endParaRPr lang="en-IN" dirty="0"/>
                    </a:p>
                  </a:txBody>
                  <a:tcPr/>
                </a:tc>
                <a:tc>
                  <a:txBody>
                    <a:bodyPr/>
                    <a:lstStyle/>
                    <a:p>
                      <a:r>
                        <a:rPr lang="en-US"/>
                        <a:t>II</a:t>
                      </a:r>
                      <a:endParaRPr lang="en-IN" dirty="0"/>
                    </a:p>
                  </a:txBody>
                  <a:tcPr/>
                </a:tc>
                <a:tc>
                  <a:txBody>
                    <a:bodyPr/>
                    <a:lstStyle/>
                    <a:p>
                      <a:r>
                        <a:rPr lang="en-IN" sz="1800" b="0" i="0" kern="1200" dirty="0">
                          <a:solidFill>
                            <a:schemeClr val="dk1"/>
                          </a:solidFill>
                          <a:latin typeface="+mn-lt"/>
                          <a:ea typeface="+mn-ea"/>
                          <a:cs typeface="+mn-cs"/>
                        </a:rPr>
                        <a:t>A significant reduction in OCD</a:t>
                      </a:r>
                    </a:p>
                    <a:p>
                      <a:r>
                        <a:rPr lang="en-IN" sz="1800" b="0" i="0" kern="1200" dirty="0">
                          <a:solidFill>
                            <a:schemeClr val="dk1"/>
                          </a:solidFill>
                          <a:latin typeface="+mn-lt"/>
                          <a:ea typeface="+mn-ea"/>
                          <a:cs typeface="+mn-cs"/>
                        </a:rPr>
                        <a:t>symptoms from baseline to the end of 8 </a:t>
                      </a:r>
                      <a:r>
                        <a:rPr lang="en-IN" sz="1800" b="0" i="0" kern="1200" dirty="0" err="1">
                          <a:solidFill>
                            <a:schemeClr val="dk1"/>
                          </a:solidFill>
                          <a:latin typeface="+mn-lt"/>
                          <a:ea typeface="+mn-ea"/>
                          <a:cs typeface="+mn-cs"/>
                        </a:rPr>
                        <a:t>th</a:t>
                      </a:r>
                      <a:r>
                        <a:rPr lang="en-IN" sz="1800" b="0" i="0" kern="1200" dirty="0">
                          <a:solidFill>
                            <a:schemeClr val="dk1"/>
                          </a:solidFill>
                          <a:latin typeface="+mn-lt"/>
                          <a:ea typeface="+mn-ea"/>
                          <a:cs typeface="+mn-cs"/>
                        </a:rPr>
                        <a:t> week of the trial was</a:t>
                      </a:r>
                    </a:p>
                    <a:p>
                      <a:r>
                        <a:rPr lang="en-IN" sz="1800" b="0" i="0" kern="1200" dirty="0">
                          <a:solidFill>
                            <a:schemeClr val="dk1"/>
                          </a:solidFill>
                          <a:latin typeface="+mn-lt"/>
                          <a:ea typeface="+mn-ea"/>
                          <a:cs typeface="+mn-cs"/>
                        </a:rPr>
                        <a:t>found in both </a:t>
                      </a:r>
                      <a:r>
                        <a:rPr lang="en-IN" sz="1800" b="0" i="0" kern="1200" dirty="0" err="1">
                          <a:solidFill>
                            <a:schemeClr val="dk1"/>
                          </a:solidFill>
                          <a:latin typeface="+mn-lt"/>
                          <a:ea typeface="+mn-ea"/>
                          <a:cs typeface="+mn-cs"/>
                        </a:rPr>
                        <a:t>sertraline</a:t>
                      </a:r>
                      <a:r>
                        <a:rPr lang="en-IN" sz="1800" b="0" i="0" kern="1200" dirty="0">
                          <a:solidFill>
                            <a:schemeClr val="dk1"/>
                          </a:solidFill>
                          <a:latin typeface="+mn-lt"/>
                          <a:ea typeface="+mn-ea"/>
                          <a:cs typeface="+mn-cs"/>
                        </a:rPr>
                        <a:t> and </a:t>
                      </a:r>
                      <a:r>
                        <a:rPr lang="en-IN" sz="1800" b="0" i="0" kern="1200" dirty="0" err="1">
                          <a:solidFill>
                            <a:schemeClr val="dk1"/>
                          </a:solidFill>
                          <a:latin typeface="+mn-lt"/>
                          <a:ea typeface="+mn-ea"/>
                          <a:cs typeface="+mn-cs"/>
                        </a:rPr>
                        <a:t>clomipramine</a:t>
                      </a:r>
                      <a:r>
                        <a:rPr lang="en-IN" sz="1800" b="0" i="0" kern="1200" dirty="0">
                          <a:solidFill>
                            <a:schemeClr val="dk1"/>
                          </a:solidFill>
                          <a:latin typeface="+mn-lt"/>
                          <a:ea typeface="+mn-ea"/>
                          <a:cs typeface="+mn-cs"/>
                        </a:rPr>
                        <a:t> treated groups</a:t>
                      </a:r>
                    </a:p>
                    <a:p>
                      <a:r>
                        <a:rPr lang="en-IN" sz="1800" b="0" i="0" kern="1200" dirty="0">
                          <a:solidFill>
                            <a:schemeClr val="dk1"/>
                          </a:solidFill>
                          <a:latin typeface="+mn-lt"/>
                          <a:ea typeface="+mn-ea"/>
                          <a:cs typeface="+mn-cs"/>
                        </a:rPr>
                        <a:t>(p&lt;0.05). Mean baseline to final visit changes were -69.06% (YOBCS) and -65.75% (CGI-S) for </a:t>
                      </a:r>
                      <a:r>
                        <a:rPr lang="en-IN" sz="1800" b="0" i="0" kern="1200" dirty="0" err="1">
                          <a:solidFill>
                            <a:schemeClr val="dk1"/>
                          </a:solidFill>
                          <a:latin typeface="+mn-lt"/>
                          <a:ea typeface="+mn-ea"/>
                          <a:cs typeface="+mn-cs"/>
                        </a:rPr>
                        <a:t>sertraline</a:t>
                      </a:r>
                      <a:r>
                        <a:rPr lang="en-IN" sz="1800" b="0" i="0" kern="1200" dirty="0">
                          <a:solidFill>
                            <a:schemeClr val="dk1"/>
                          </a:solidFill>
                          <a:latin typeface="+mn-lt"/>
                          <a:ea typeface="+mn-ea"/>
                          <a:cs typeface="+mn-cs"/>
                        </a:rPr>
                        <a:t> and -69.26% (Y-OBCS)</a:t>
                      </a:r>
                    </a:p>
                    <a:p>
                      <a:r>
                        <a:rPr lang="en-IN" sz="1800" b="0" i="0" kern="1200" dirty="0">
                          <a:solidFill>
                            <a:schemeClr val="dk1"/>
                          </a:solidFill>
                          <a:latin typeface="+mn-lt"/>
                          <a:ea typeface="+mn-ea"/>
                          <a:cs typeface="+mn-cs"/>
                        </a:rPr>
                        <a:t>and -53.78% (CGI-S) for </a:t>
                      </a:r>
                      <a:r>
                        <a:rPr lang="en-IN" sz="1800" b="0" i="0" kern="1200" dirty="0" err="1">
                          <a:solidFill>
                            <a:schemeClr val="dk1"/>
                          </a:solidFill>
                          <a:latin typeface="+mn-lt"/>
                          <a:ea typeface="+mn-ea"/>
                          <a:cs typeface="+mn-cs"/>
                        </a:rPr>
                        <a:t>clomipramine</a:t>
                      </a:r>
                      <a:r>
                        <a:rPr lang="en-IN" sz="1800" b="0" i="0" kern="1200" dirty="0">
                          <a:solidFill>
                            <a:schemeClr val="dk1"/>
                          </a:solidFill>
                          <a:latin typeface="+mn-lt"/>
                          <a:ea typeface="+mn-ea"/>
                          <a:cs typeface="+mn-cs"/>
                        </a:rPr>
                        <a:t> (p&gt;0.05). </a:t>
                      </a:r>
                    </a:p>
                    <a:p>
                      <a:r>
                        <a:rPr lang="en-IN" sz="1800" b="0" i="0" kern="1200" dirty="0">
                          <a:solidFill>
                            <a:schemeClr val="dk1"/>
                          </a:solidFill>
                          <a:latin typeface="+mn-lt"/>
                          <a:ea typeface="+mn-ea"/>
                          <a:cs typeface="+mn-cs"/>
                        </a:rPr>
                        <a:t>The number of</a:t>
                      </a:r>
                      <a:r>
                        <a:rPr lang="en-IN" sz="1800" b="0" i="0" kern="1200" baseline="0" dirty="0">
                          <a:solidFill>
                            <a:schemeClr val="dk1"/>
                          </a:solidFill>
                          <a:latin typeface="+mn-lt"/>
                          <a:ea typeface="+mn-ea"/>
                          <a:cs typeface="+mn-cs"/>
                        </a:rPr>
                        <a:t> </a:t>
                      </a:r>
                      <a:r>
                        <a:rPr lang="en-IN" sz="1800" b="0" i="0" kern="1200" dirty="0">
                          <a:solidFill>
                            <a:schemeClr val="dk1"/>
                          </a:solidFill>
                          <a:latin typeface="+mn-lt"/>
                          <a:ea typeface="+mn-ea"/>
                          <a:cs typeface="+mn-cs"/>
                        </a:rPr>
                        <a:t>patients withdrawn because of adverse events was substantially</a:t>
                      </a:r>
                      <a:r>
                        <a:rPr lang="en-IN" sz="1800" b="0" i="0" kern="1200" baseline="0" dirty="0">
                          <a:solidFill>
                            <a:schemeClr val="dk1"/>
                          </a:solidFill>
                          <a:latin typeface="+mn-lt"/>
                          <a:ea typeface="+mn-ea"/>
                          <a:cs typeface="+mn-cs"/>
                        </a:rPr>
                        <a:t> </a:t>
                      </a:r>
                      <a:r>
                        <a:rPr lang="en-IN" sz="1800" b="0" i="0" kern="1200" dirty="0">
                          <a:solidFill>
                            <a:schemeClr val="dk1"/>
                          </a:solidFill>
                          <a:latin typeface="+mn-lt"/>
                          <a:ea typeface="+mn-ea"/>
                          <a:cs typeface="+mn-cs"/>
                        </a:rPr>
                        <a:t>greater for</a:t>
                      </a:r>
                      <a:r>
                        <a:rPr lang="en-IN" sz="1800" b="0" i="0" kern="1200" baseline="0" dirty="0">
                          <a:solidFill>
                            <a:schemeClr val="dk1"/>
                          </a:solidFill>
                          <a:latin typeface="+mn-lt"/>
                          <a:ea typeface="+mn-ea"/>
                          <a:cs typeface="+mn-cs"/>
                        </a:rPr>
                        <a:t> </a:t>
                      </a:r>
                      <a:r>
                        <a:rPr lang="en-IN" sz="1800" b="0" i="0" kern="1200" dirty="0" err="1">
                          <a:solidFill>
                            <a:schemeClr val="dk1"/>
                          </a:solidFill>
                          <a:latin typeface="+mn-lt"/>
                          <a:ea typeface="+mn-ea"/>
                          <a:cs typeface="+mn-cs"/>
                        </a:rPr>
                        <a:t>clomipramine</a:t>
                      </a:r>
                      <a:r>
                        <a:rPr lang="en-IN" sz="1800" b="0" i="0" kern="1200" dirty="0">
                          <a:solidFill>
                            <a:schemeClr val="dk1"/>
                          </a:solidFill>
                          <a:latin typeface="+mn-lt"/>
                          <a:ea typeface="+mn-ea"/>
                          <a:cs typeface="+mn-cs"/>
                        </a:rPr>
                        <a:t> (22.2%) than </a:t>
                      </a:r>
                      <a:r>
                        <a:rPr lang="en-IN" sz="1800" b="0" i="0" kern="1200" dirty="0" err="1">
                          <a:solidFill>
                            <a:schemeClr val="dk1"/>
                          </a:solidFill>
                          <a:latin typeface="+mn-lt"/>
                          <a:ea typeface="+mn-ea"/>
                          <a:cs typeface="+mn-cs"/>
                        </a:rPr>
                        <a:t>sertraline</a:t>
                      </a:r>
                      <a:r>
                        <a:rPr lang="en-IN" sz="1800" b="0" i="0" kern="1200" dirty="0">
                          <a:solidFill>
                            <a:schemeClr val="dk1"/>
                          </a:solidFill>
                          <a:latin typeface="+mn-lt"/>
                          <a:ea typeface="+mn-ea"/>
                          <a:cs typeface="+mn-cs"/>
                        </a:rPr>
                        <a:t> (11.1%). The incidence of side effects was significantly higher in </a:t>
                      </a:r>
                      <a:r>
                        <a:rPr lang="en-IN" sz="1800" b="0" i="0" kern="1200" dirty="0" err="1">
                          <a:solidFill>
                            <a:schemeClr val="dk1"/>
                          </a:solidFill>
                          <a:latin typeface="+mn-lt"/>
                          <a:ea typeface="+mn-ea"/>
                          <a:cs typeface="+mn-cs"/>
                        </a:rPr>
                        <a:t>clomipramine</a:t>
                      </a:r>
                      <a:r>
                        <a:rPr lang="en-IN" sz="1800" b="0" i="0" kern="1200" dirty="0">
                          <a:solidFill>
                            <a:schemeClr val="dk1"/>
                          </a:solidFill>
                          <a:latin typeface="+mn-lt"/>
                          <a:ea typeface="+mn-ea"/>
                          <a:cs typeface="+mn-cs"/>
                        </a:rPr>
                        <a:t> treated patients versus </a:t>
                      </a:r>
                      <a:r>
                        <a:rPr lang="en-IN" sz="1800" b="0" i="0" kern="1200" dirty="0" err="1">
                          <a:solidFill>
                            <a:schemeClr val="dk1"/>
                          </a:solidFill>
                          <a:latin typeface="+mn-lt"/>
                          <a:ea typeface="+mn-ea"/>
                          <a:cs typeface="+mn-cs"/>
                        </a:rPr>
                        <a:t>sertraline</a:t>
                      </a:r>
                      <a:r>
                        <a:rPr lang="en-IN" sz="1800" b="0" i="0" kern="1200" dirty="0">
                          <a:solidFill>
                            <a:schemeClr val="dk1"/>
                          </a:solidFill>
                          <a:latin typeface="+mn-lt"/>
                          <a:ea typeface="+mn-ea"/>
                          <a:cs typeface="+mn-cs"/>
                        </a:rPr>
                        <a:t>-treated patients. The most frequent adverse events with </a:t>
                      </a:r>
                      <a:r>
                        <a:rPr lang="en-IN" sz="1800" b="0" i="0" kern="1200" dirty="0" err="1">
                          <a:solidFill>
                            <a:schemeClr val="dk1"/>
                          </a:solidFill>
                          <a:latin typeface="+mn-lt"/>
                          <a:ea typeface="+mn-ea"/>
                          <a:cs typeface="+mn-cs"/>
                        </a:rPr>
                        <a:t>sertraline</a:t>
                      </a:r>
                      <a:r>
                        <a:rPr lang="en-IN" sz="1800" b="0" i="0" kern="1200" dirty="0">
                          <a:solidFill>
                            <a:schemeClr val="dk1"/>
                          </a:solidFill>
                          <a:latin typeface="+mn-lt"/>
                          <a:ea typeface="+mn-ea"/>
                          <a:cs typeface="+mn-cs"/>
                        </a:rPr>
                        <a:t> were headache (38.8%), nausea (33.3%), irritability (11.1%) and tremor (11.1%), while </a:t>
                      </a:r>
                      <a:r>
                        <a:rPr lang="en-IN" sz="1800" b="0" i="0" kern="1200" dirty="0" err="1">
                          <a:solidFill>
                            <a:schemeClr val="dk1"/>
                          </a:solidFill>
                          <a:latin typeface="+mn-lt"/>
                          <a:ea typeface="+mn-ea"/>
                          <a:cs typeface="+mn-cs"/>
                        </a:rPr>
                        <a:t>clomipramine</a:t>
                      </a:r>
                      <a:r>
                        <a:rPr lang="en-IN" sz="1800" b="0" i="0" kern="1200" dirty="0">
                          <a:solidFill>
                            <a:schemeClr val="dk1"/>
                          </a:solidFill>
                          <a:latin typeface="+mn-lt"/>
                          <a:ea typeface="+mn-ea"/>
                          <a:cs typeface="+mn-cs"/>
                        </a:rPr>
                        <a:t> was most commonly associated with dry mouth</a:t>
                      </a:r>
                    </a:p>
                    <a:p>
                      <a:r>
                        <a:rPr lang="en-IN" sz="1800" b="0" i="0" kern="1200" dirty="0">
                          <a:solidFill>
                            <a:schemeClr val="dk1"/>
                          </a:solidFill>
                          <a:latin typeface="+mn-lt"/>
                          <a:ea typeface="+mn-ea"/>
                          <a:cs typeface="+mn-cs"/>
                        </a:rPr>
                        <a:t>(50%), weight gain (50%), constipation (27.7%), yawning (27.7%),</a:t>
                      </a:r>
                    </a:p>
                    <a:p>
                      <a:r>
                        <a:rPr lang="en-IN" sz="1800" b="0" i="0" kern="1200" dirty="0">
                          <a:solidFill>
                            <a:schemeClr val="dk1"/>
                          </a:solidFill>
                          <a:latin typeface="+mn-lt"/>
                          <a:ea typeface="+mn-ea"/>
                          <a:cs typeface="+mn-cs"/>
                        </a:rPr>
                        <a:t>sedation (22.2%) and dizziness (11.1%).</a:t>
                      </a:r>
                      <a:endParaRPr lang="en-IN" dirty="0"/>
                    </a:p>
                  </a:txBody>
                  <a:tcPr/>
                </a:tc>
                <a:tc>
                  <a:txBody>
                    <a:bodyPr/>
                    <a:lstStyle/>
                    <a:p>
                      <a:r>
                        <a:rPr lang="en-IN" sz="1800" b="0" i="0" kern="1200" dirty="0">
                          <a:solidFill>
                            <a:schemeClr val="dk1"/>
                          </a:solidFill>
                          <a:latin typeface="+mn-lt"/>
                          <a:ea typeface="+mn-ea"/>
                          <a:cs typeface="+mn-cs"/>
                        </a:rPr>
                        <a:t>At fixed</a:t>
                      </a:r>
                    </a:p>
                    <a:p>
                      <a:r>
                        <a:rPr lang="en-IN" sz="1800" b="0" i="0" kern="1200" dirty="0">
                          <a:solidFill>
                            <a:schemeClr val="dk1"/>
                          </a:solidFill>
                          <a:latin typeface="+mn-lt"/>
                          <a:ea typeface="+mn-ea"/>
                          <a:cs typeface="+mn-cs"/>
                        </a:rPr>
                        <a:t>doses, both </a:t>
                      </a:r>
                      <a:r>
                        <a:rPr lang="en-IN" sz="1800" b="0" i="0" kern="1200" dirty="0" err="1">
                          <a:solidFill>
                            <a:schemeClr val="dk1"/>
                          </a:solidFill>
                          <a:latin typeface="+mn-lt"/>
                          <a:ea typeface="+mn-ea"/>
                          <a:cs typeface="+mn-cs"/>
                        </a:rPr>
                        <a:t>clomipramine</a:t>
                      </a:r>
                      <a:r>
                        <a:rPr lang="en-IN" sz="1800" b="0" i="0" kern="1200" dirty="0">
                          <a:solidFill>
                            <a:schemeClr val="dk1"/>
                          </a:solidFill>
                          <a:latin typeface="+mn-lt"/>
                          <a:ea typeface="+mn-ea"/>
                          <a:cs typeface="+mn-cs"/>
                        </a:rPr>
                        <a:t> and </a:t>
                      </a:r>
                      <a:r>
                        <a:rPr lang="en-IN" sz="1800" b="0" i="0" kern="1200" dirty="0" err="1">
                          <a:solidFill>
                            <a:schemeClr val="dk1"/>
                          </a:solidFill>
                          <a:latin typeface="+mn-lt"/>
                          <a:ea typeface="+mn-ea"/>
                          <a:cs typeface="+mn-cs"/>
                        </a:rPr>
                        <a:t>sertraline</a:t>
                      </a:r>
                      <a:r>
                        <a:rPr lang="en-IN" sz="1800" b="0" i="0" kern="1200" dirty="0">
                          <a:solidFill>
                            <a:schemeClr val="dk1"/>
                          </a:solidFill>
                          <a:latin typeface="+mn-lt"/>
                          <a:ea typeface="+mn-ea"/>
                          <a:cs typeface="+mn-cs"/>
                        </a:rPr>
                        <a:t> showed a similar therapeutic efficacy in the treatment of OCD. </a:t>
                      </a:r>
                      <a:r>
                        <a:rPr lang="en-IN" sz="1800" b="0" i="0" kern="1200" dirty="0" err="1">
                          <a:solidFill>
                            <a:schemeClr val="dk1"/>
                          </a:solidFill>
                          <a:latin typeface="+mn-lt"/>
                          <a:ea typeface="+mn-ea"/>
                          <a:cs typeface="+mn-cs"/>
                        </a:rPr>
                        <a:t>Clomipramine</a:t>
                      </a:r>
                      <a:r>
                        <a:rPr lang="en-IN" sz="1800" b="0" i="0" kern="1200" dirty="0">
                          <a:solidFill>
                            <a:schemeClr val="dk1"/>
                          </a:solidFill>
                          <a:latin typeface="+mn-lt"/>
                          <a:ea typeface="+mn-ea"/>
                          <a:cs typeface="+mn-cs"/>
                        </a:rPr>
                        <a:t> produced more side effects and dropout rate. The results indicate</a:t>
                      </a:r>
                    </a:p>
                    <a:p>
                      <a:r>
                        <a:rPr lang="en-IN" sz="1800" b="0" i="0" kern="1200" dirty="0">
                          <a:solidFill>
                            <a:schemeClr val="dk1"/>
                          </a:solidFill>
                          <a:latin typeface="+mn-lt"/>
                          <a:ea typeface="+mn-ea"/>
                          <a:cs typeface="+mn-cs"/>
                        </a:rPr>
                        <a:t>that </a:t>
                      </a:r>
                      <a:r>
                        <a:rPr lang="en-IN" sz="1800" b="0" i="0" kern="1200" dirty="0" err="1">
                          <a:solidFill>
                            <a:schemeClr val="dk1"/>
                          </a:solidFill>
                          <a:latin typeface="+mn-lt"/>
                          <a:ea typeface="+mn-ea"/>
                          <a:cs typeface="+mn-cs"/>
                        </a:rPr>
                        <a:t>sertraline</a:t>
                      </a:r>
                      <a:r>
                        <a:rPr lang="en-IN" sz="1800" b="0" i="0" kern="1200" dirty="0">
                          <a:solidFill>
                            <a:schemeClr val="dk1"/>
                          </a:solidFill>
                          <a:latin typeface="+mn-lt"/>
                          <a:ea typeface="+mn-ea"/>
                          <a:cs typeface="+mn-cs"/>
                        </a:rPr>
                        <a:t> is as effective as </a:t>
                      </a:r>
                      <a:r>
                        <a:rPr lang="en-IN" sz="1800" b="0" i="0" kern="1200" dirty="0" err="1">
                          <a:solidFill>
                            <a:schemeClr val="dk1"/>
                          </a:solidFill>
                          <a:latin typeface="+mn-lt"/>
                          <a:ea typeface="+mn-ea"/>
                          <a:cs typeface="+mn-cs"/>
                        </a:rPr>
                        <a:t>clomipramine</a:t>
                      </a:r>
                      <a:r>
                        <a:rPr lang="en-IN" sz="1800" b="0" i="0" kern="1200" dirty="0">
                          <a:solidFill>
                            <a:schemeClr val="dk1"/>
                          </a:solidFill>
                          <a:latin typeface="+mn-lt"/>
                          <a:ea typeface="+mn-ea"/>
                          <a:cs typeface="+mn-cs"/>
                        </a:rPr>
                        <a:t> in the treatment of</a:t>
                      </a:r>
                    </a:p>
                    <a:p>
                      <a:r>
                        <a:rPr lang="en-IN" sz="1800" b="0" i="0" kern="1200" dirty="0">
                          <a:solidFill>
                            <a:schemeClr val="dk1"/>
                          </a:solidFill>
                          <a:latin typeface="+mn-lt"/>
                          <a:ea typeface="+mn-ea"/>
                          <a:cs typeface="+mn-cs"/>
                        </a:rPr>
                        <a:t>OCD and is better tolerated.</a:t>
                      </a:r>
                      <a:br>
                        <a:rPr lang="en-IN" sz="1800" b="0" i="0" kern="1200" dirty="0">
                          <a:solidFill>
                            <a:schemeClr val="dk1"/>
                          </a:solidFill>
                          <a:latin typeface="+mn-lt"/>
                          <a:ea typeface="+mn-ea"/>
                          <a:cs typeface="+mn-cs"/>
                        </a:rPr>
                      </a:br>
                      <a:endParaRPr lang="en-IN"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a:t>1]Le belle indifference is seen in:</a:t>
            </a:r>
          </a:p>
          <a:p>
            <a:pPr lvl="0">
              <a:buNone/>
            </a:pPr>
            <a:r>
              <a:rPr lang="en-US" dirty="0"/>
              <a:t>A)Conversion reaction</a:t>
            </a:r>
          </a:p>
          <a:p>
            <a:pPr lvl="0">
              <a:buNone/>
            </a:pPr>
            <a:r>
              <a:rPr lang="en-US" dirty="0"/>
              <a:t>B)Schizophrenia</a:t>
            </a:r>
          </a:p>
          <a:p>
            <a:pPr lvl="0">
              <a:buNone/>
            </a:pPr>
            <a:r>
              <a:rPr lang="en-US" dirty="0"/>
              <a:t>C)OCD</a:t>
            </a:r>
          </a:p>
          <a:p>
            <a:pPr lvl="0">
              <a:buNone/>
            </a:pPr>
            <a:r>
              <a:rPr lang="en-US" dirty="0"/>
              <a:t>D)Depression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a:t>2]Drug of choice in obsessive compulsive neurosis-</a:t>
            </a:r>
          </a:p>
          <a:p>
            <a:pPr lvl="0">
              <a:buNone/>
            </a:pPr>
            <a:r>
              <a:rPr lang="en-US" dirty="0"/>
              <a:t>A)Haloperidol</a:t>
            </a:r>
          </a:p>
          <a:p>
            <a:pPr lvl="0">
              <a:buNone/>
            </a:pPr>
            <a:r>
              <a:rPr lang="en-US" dirty="0"/>
              <a:t>B)</a:t>
            </a:r>
            <a:r>
              <a:rPr lang="en-US" dirty="0" err="1"/>
              <a:t>Clonazepam</a:t>
            </a:r>
            <a:endParaRPr lang="en-US" dirty="0"/>
          </a:p>
          <a:p>
            <a:pPr lvl="0">
              <a:buNone/>
            </a:pPr>
            <a:r>
              <a:rPr lang="en-US" dirty="0"/>
              <a:t>C)</a:t>
            </a:r>
            <a:r>
              <a:rPr lang="en-US" dirty="0" err="1"/>
              <a:t>Carbamazepine</a:t>
            </a:r>
            <a:endParaRPr lang="en-US" dirty="0"/>
          </a:p>
          <a:p>
            <a:pPr lvl="0">
              <a:buNone/>
            </a:pPr>
            <a:r>
              <a:rPr lang="en-US" dirty="0"/>
              <a:t>D)</a:t>
            </a:r>
            <a:r>
              <a:rPr lang="en-US" dirty="0" err="1"/>
              <a:t>Clomipramine</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a:t>3]Methods of learning in psychiatry are all except:</a:t>
            </a:r>
          </a:p>
          <a:p>
            <a:pPr lvl="0">
              <a:buNone/>
            </a:pPr>
            <a:r>
              <a:rPr lang="en-US" dirty="0"/>
              <a:t>A)Modeling</a:t>
            </a:r>
          </a:p>
          <a:p>
            <a:pPr lvl="0">
              <a:buNone/>
            </a:pPr>
            <a:r>
              <a:rPr lang="en-US" dirty="0"/>
              <a:t>B)Catharsis</a:t>
            </a:r>
          </a:p>
          <a:p>
            <a:pPr lvl="0">
              <a:buNone/>
            </a:pPr>
            <a:r>
              <a:rPr lang="en-US" dirty="0"/>
              <a:t>C)Exposure</a:t>
            </a:r>
          </a:p>
          <a:p>
            <a:pPr lvl="0">
              <a:buNone/>
            </a:pPr>
            <a:r>
              <a:rPr lang="en-US" dirty="0"/>
              <a:t>D)Response prevention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a:t>4]Behavioral therapy is indicated in-</a:t>
            </a:r>
          </a:p>
          <a:p>
            <a:pPr lvl="0">
              <a:buNone/>
            </a:pPr>
            <a:r>
              <a:rPr lang="en-US" dirty="0"/>
              <a:t>A)Schizoaffective </a:t>
            </a:r>
          </a:p>
          <a:p>
            <a:pPr lvl="0">
              <a:buNone/>
            </a:pPr>
            <a:r>
              <a:rPr lang="en-US" dirty="0"/>
              <a:t>B)OCD </a:t>
            </a:r>
          </a:p>
          <a:p>
            <a:pPr lvl="0">
              <a:buNone/>
            </a:pPr>
            <a:r>
              <a:rPr lang="en-US" dirty="0"/>
              <a:t>C)Mania </a:t>
            </a:r>
          </a:p>
          <a:p>
            <a:pPr lvl="0">
              <a:buNone/>
            </a:pPr>
            <a:r>
              <a:rPr lang="en-US" dirty="0"/>
              <a:t>D)Schizophrenia</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a:t>5]Dopamine hypothesis is postulated in-</a:t>
            </a:r>
          </a:p>
          <a:p>
            <a:pPr lvl="0">
              <a:buNone/>
            </a:pPr>
            <a:r>
              <a:rPr lang="en-US" dirty="0"/>
              <a:t>A)Anxiety neurosis</a:t>
            </a:r>
          </a:p>
          <a:p>
            <a:pPr lvl="0">
              <a:buNone/>
            </a:pPr>
            <a:r>
              <a:rPr lang="en-US" dirty="0"/>
              <a:t>B)Hysteria</a:t>
            </a:r>
          </a:p>
          <a:p>
            <a:pPr lvl="0">
              <a:buNone/>
            </a:pPr>
            <a:r>
              <a:rPr lang="en-US" dirty="0"/>
              <a:t>C)Obsession</a:t>
            </a:r>
          </a:p>
          <a:p>
            <a:pPr lvl="0">
              <a:buNone/>
            </a:pPr>
            <a:r>
              <a:rPr lang="en-US" dirty="0"/>
              <a:t>D)Schizophrenia</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Key</a:t>
            </a:r>
          </a:p>
        </p:txBody>
      </p:sp>
      <p:sp>
        <p:nvSpPr>
          <p:cNvPr id="3" name="Content Placeholder 2"/>
          <p:cNvSpPr>
            <a:spLocks noGrp="1"/>
          </p:cNvSpPr>
          <p:nvPr>
            <p:ph idx="1"/>
          </p:nvPr>
        </p:nvSpPr>
        <p:spPr/>
        <p:txBody>
          <a:bodyPr/>
          <a:lstStyle/>
          <a:p>
            <a:r>
              <a:rPr lang="en-US" dirty="0"/>
              <a:t>1] – A</a:t>
            </a:r>
          </a:p>
          <a:p>
            <a:r>
              <a:rPr lang="en-US" dirty="0"/>
              <a:t>2] – D</a:t>
            </a:r>
          </a:p>
          <a:p>
            <a:r>
              <a:rPr lang="en-US" dirty="0"/>
              <a:t>3] – B</a:t>
            </a:r>
          </a:p>
          <a:p>
            <a:r>
              <a:rPr lang="en-US" dirty="0"/>
              <a:t>4] – B</a:t>
            </a:r>
          </a:p>
          <a:p>
            <a:r>
              <a:rPr lang="en-US"/>
              <a:t>5] – D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6600" dirty="0"/>
              <a:t>Thank You </a:t>
            </a:r>
            <a:endParaRPr lang="en-IN"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DEFINITION</a:t>
            </a:r>
            <a:endParaRPr lang="en-IN" dirty="0"/>
          </a:p>
        </p:txBody>
      </p:sp>
      <p:sp>
        <p:nvSpPr>
          <p:cNvPr id="3" name="Content Placeholder 2"/>
          <p:cNvSpPr>
            <a:spLocks noGrp="1"/>
          </p:cNvSpPr>
          <p:nvPr>
            <p:ph idx="1"/>
          </p:nvPr>
        </p:nvSpPr>
        <p:spPr/>
        <p:txBody>
          <a:bodyPr/>
          <a:lstStyle/>
          <a:p>
            <a:r>
              <a:rPr lang="en-IN" dirty="0"/>
              <a:t>an anxiety disorder characterized by intrusive </a:t>
            </a:r>
            <a:r>
              <a:rPr lang="en-IN" dirty="0" err="1"/>
              <a:t>thoughtsthat</a:t>
            </a:r>
            <a:r>
              <a:rPr lang="en-IN" dirty="0"/>
              <a:t> produce uneasiness, apprehension, fear, or worry; by repetitive behaviors aimed at reducing the associated anxiety; or by a combination of such obsessions and compulsions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EPIDEMIOLOGY</a:t>
            </a:r>
            <a:endParaRPr lang="en-IN" dirty="0"/>
          </a:p>
        </p:txBody>
      </p:sp>
      <p:sp>
        <p:nvSpPr>
          <p:cNvPr id="3" name="Content Placeholder 2"/>
          <p:cNvSpPr>
            <a:spLocks noGrp="1"/>
          </p:cNvSpPr>
          <p:nvPr>
            <p:ph idx="1"/>
          </p:nvPr>
        </p:nvSpPr>
        <p:spPr/>
        <p:txBody>
          <a:bodyPr>
            <a:normAutofit/>
          </a:bodyPr>
          <a:lstStyle/>
          <a:p>
            <a:r>
              <a:rPr lang="en-IN" dirty="0"/>
              <a:t>Roughly one third to one half of adults with OCD report a childhood onset of the disorder, suggesting the continuum of anxiety disorders across the lifespan.</a:t>
            </a:r>
          </a:p>
          <a:p>
            <a:endParaRPr lang="en-US" dirty="0"/>
          </a:p>
          <a:p>
            <a:endParaRPr lang="en-US" dirty="0"/>
          </a:p>
          <a:p>
            <a:endParaRPr lang="en-US" dirty="0"/>
          </a:p>
          <a:p>
            <a:pPr>
              <a:buNone/>
            </a:pPr>
            <a:r>
              <a:rPr lang="en-IN" sz="1300" dirty="0"/>
              <a:t>Stewart et al. 2007. Principal Components Analysis of Obsessive Compulsive Disorder Symptoms in Children and Adolescents. Biological Psychiatry. 61. pp285-291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Font typeface="Wingdings" pitchFamily="2" charset="2"/>
              <a:buChar char="§"/>
            </a:pPr>
            <a:r>
              <a:rPr lang="en-US" dirty="0"/>
              <a:t>4</a:t>
            </a:r>
            <a:r>
              <a:rPr lang="en-US" baseline="30000" dirty="0"/>
              <a:t>th</a:t>
            </a:r>
            <a:r>
              <a:rPr lang="en-US" dirty="0"/>
              <a:t> most common psychiatric diagnosis after PHOBIAS, SUBSTANCE RELATED DISORDER, &amp; MAJOR DEPRESSION.</a:t>
            </a:r>
          </a:p>
          <a:p>
            <a:pPr>
              <a:buFont typeface="Wingdings" pitchFamily="2" charset="2"/>
              <a:buChar char="§"/>
            </a:pPr>
            <a:r>
              <a:rPr lang="en-US" dirty="0"/>
              <a:t>Among adults men &amp; women equally </a:t>
            </a:r>
            <a:r>
              <a:rPr lang="en-IN" dirty="0"/>
              <a:t>affected.</a:t>
            </a:r>
          </a:p>
          <a:p>
            <a:pPr>
              <a:buFont typeface="Wingdings" pitchFamily="2" charset="2"/>
              <a:buChar char="§"/>
            </a:pPr>
            <a:r>
              <a:rPr lang="en-US" dirty="0"/>
              <a:t>Among adolescents boys are affected more.</a:t>
            </a:r>
          </a:p>
          <a:p>
            <a:pPr>
              <a:buFont typeface="Wingdings" pitchFamily="2" charset="2"/>
              <a:buChar char="§"/>
            </a:pPr>
            <a:r>
              <a:rPr lang="en-US" dirty="0"/>
              <a:t>Mean age of onset – 20 years</a:t>
            </a:r>
          </a:p>
          <a:p>
            <a:pPr>
              <a:buFont typeface="Wingdings" pitchFamily="2" charset="2"/>
              <a:buChar char="§"/>
            </a:pPr>
            <a:r>
              <a:rPr lang="en-US" dirty="0"/>
              <a:t>Single persons –more prone to it.</a:t>
            </a:r>
          </a:p>
          <a:p>
            <a:pPr>
              <a:buFont typeface="Wingdings" pitchFamily="2" charset="2"/>
              <a:buChar char="§"/>
            </a:pPr>
            <a:r>
              <a:rPr lang="en-US" dirty="0"/>
              <a:t>More among WHITES.</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RATING SCALES</a:t>
            </a:r>
            <a:endParaRPr lang="en-IN" dirty="0"/>
          </a:p>
        </p:txBody>
      </p:sp>
      <p:sp>
        <p:nvSpPr>
          <p:cNvPr id="3" name="Content Placeholder 2"/>
          <p:cNvSpPr>
            <a:spLocks noGrp="1"/>
          </p:cNvSpPr>
          <p:nvPr>
            <p:ph idx="1"/>
          </p:nvPr>
        </p:nvSpPr>
        <p:spPr/>
        <p:txBody>
          <a:bodyPr>
            <a:normAutofit/>
          </a:bodyPr>
          <a:lstStyle/>
          <a:p>
            <a:r>
              <a:rPr lang="en-IN" dirty="0"/>
              <a:t> Yale–Brown Obsessive Compulsive Scale can be used to assess the severity of OCD symptoms.</a:t>
            </a:r>
            <a:endParaRPr lang="en-IN" baseline="30000" dirty="0"/>
          </a:p>
          <a:p>
            <a:endParaRPr lang="en-US" baseline="30000" dirty="0"/>
          </a:p>
          <a:p>
            <a:endParaRPr lang="en-US" baseline="30000" dirty="0"/>
          </a:p>
          <a:p>
            <a:endParaRPr lang="en-US" baseline="30000" dirty="0"/>
          </a:p>
          <a:p>
            <a:endParaRPr lang="en-US" baseline="30000" dirty="0"/>
          </a:p>
          <a:p>
            <a:endParaRPr lang="en-US" baseline="30000" dirty="0"/>
          </a:p>
          <a:p>
            <a:pPr>
              <a:buNone/>
            </a:pPr>
            <a:r>
              <a:rPr lang="en-IN" sz="1300" dirty="0"/>
              <a:t>Goodman W.K, Price L.H, Rasmussen S.A </a:t>
            </a:r>
            <a:r>
              <a:rPr lang="en-IN" sz="1300" i="1" dirty="0"/>
              <a:t>et al.</a:t>
            </a:r>
            <a:r>
              <a:rPr lang="en-IN" sz="1300" dirty="0"/>
              <a:t> (1989). "The Yale–Brown Obsessive–Compulsive Scale. I. Development, use, and reliability". </a:t>
            </a:r>
            <a:r>
              <a:rPr lang="en-IN" sz="1300" i="1" dirty="0"/>
              <a:t>Arch Gen Psychiatry</a:t>
            </a:r>
            <a:r>
              <a:rPr lang="en-IN" sz="1300" dirty="0"/>
              <a:t> </a:t>
            </a:r>
            <a:r>
              <a:rPr lang="en-IN" sz="1300" b="1" dirty="0"/>
              <a:t>46</a:t>
            </a:r>
            <a:r>
              <a:rPr lang="en-IN" sz="1300" dirty="0"/>
              <a:t> (11): 1006–1011.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DIAGNOSIS</a:t>
            </a:r>
            <a:endParaRPr lang="en-IN" dirty="0"/>
          </a:p>
        </p:txBody>
      </p:sp>
      <p:sp>
        <p:nvSpPr>
          <p:cNvPr id="3" name="Content Placeholder 2"/>
          <p:cNvSpPr>
            <a:spLocks noGrp="1"/>
          </p:cNvSpPr>
          <p:nvPr>
            <p:ph idx="1"/>
          </p:nvPr>
        </p:nvSpPr>
        <p:spPr>
          <a:xfrm>
            <a:off x="457200" y="1600200"/>
            <a:ext cx="8229600" cy="5043510"/>
          </a:xfrm>
        </p:spPr>
        <p:txBody>
          <a:bodyPr>
            <a:normAutofit fontScale="92500" lnSpcReduction="10000"/>
          </a:bodyPr>
          <a:lstStyle/>
          <a:p>
            <a:r>
              <a:rPr lang="en-IN" dirty="0"/>
              <a:t> Diagnostic and Statistical Manual of Mental Disorders </a:t>
            </a:r>
          </a:p>
          <a:p>
            <a:r>
              <a:rPr lang="en-IN" dirty="0"/>
              <a:t> clinically significant obsessions OR compulsions.</a:t>
            </a:r>
          </a:p>
          <a:p>
            <a:r>
              <a:rPr lang="en-IN" dirty="0"/>
              <a:t> Such obsessions, the DSM says, are recurrent and persistent thoughts, impulses, or images that are experienced as intrusive and that cause marked anxiety or distress. These thoughts, impulses, or images are of a degree or type that lies outside the normal range of worries about conventional problems.</a:t>
            </a:r>
          </a:p>
          <a:p>
            <a:pPr>
              <a:buNone/>
            </a:pPr>
            <a:r>
              <a:rPr lang="en-IN" i="1" dirty="0"/>
              <a:t> </a:t>
            </a:r>
            <a:r>
              <a:rPr lang="en-IN" sz="1400" i="1" dirty="0"/>
              <a:t>Quick Reference to the Diagnostic Criteria from DSM-IV-TR</a:t>
            </a:r>
            <a:r>
              <a:rPr lang="en-IN" sz="1400" dirty="0"/>
              <a:t>. Arlington, VA: American Psychiatric Association, 2000</a:t>
            </a:r>
          </a:p>
          <a:p>
            <a:endParaRPr lang="en-IN" dirty="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DIFFERENTIAL DIAGNOSIS</a:t>
            </a:r>
            <a:endParaRPr lang="en-IN" dirty="0"/>
          </a:p>
        </p:txBody>
      </p:sp>
      <p:sp>
        <p:nvSpPr>
          <p:cNvPr id="3" name="Content Placeholder 2"/>
          <p:cNvSpPr>
            <a:spLocks noGrp="1"/>
          </p:cNvSpPr>
          <p:nvPr>
            <p:ph idx="1"/>
          </p:nvPr>
        </p:nvSpPr>
        <p:spPr/>
        <p:txBody>
          <a:bodyPr>
            <a:normAutofit lnSpcReduction="10000"/>
          </a:bodyPr>
          <a:lstStyle/>
          <a:p>
            <a:r>
              <a:rPr lang="en-IN" dirty="0"/>
              <a:t>must be distinguished from tics; movements of </a:t>
            </a:r>
            <a:r>
              <a:rPr lang="en-IN" dirty="0" err="1"/>
              <a:t>othermovement</a:t>
            </a:r>
            <a:r>
              <a:rPr lang="en-IN" dirty="0"/>
              <a:t> disorders such as chorea, </a:t>
            </a:r>
            <a:r>
              <a:rPr lang="en-IN" dirty="0" err="1"/>
              <a:t>dystonia</a:t>
            </a:r>
            <a:r>
              <a:rPr lang="en-IN" dirty="0"/>
              <a:t>, </a:t>
            </a:r>
            <a:r>
              <a:rPr lang="en-IN" dirty="0" err="1"/>
              <a:t>myoclonus</a:t>
            </a:r>
            <a:r>
              <a:rPr lang="en-IN" dirty="0"/>
              <a:t>; movements exhibited in stereotypic movement disorder or some people with autism; and the movements of seizure activity.</a:t>
            </a:r>
            <a:r>
              <a:rPr lang="en-IN" baseline="30000" dirty="0"/>
              <a:t> </a:t>
            </a:r>
            <a:r>
              <a:rPr lang="en-IN" dirty="0"/>
              <a:t>There may exist a notable rate of </a:t>
            </a:r>
            <a:r>
              <a:rPr lang="en-IN" dirty="0" err="1"/>
              <a:t>comorbidity</a:t>
            </a:r>
            <a:r>
              <a:rPr lang="en-IN" dirty="0"/>
              <a:t> between OCD and tic-related disorders.</a:t>
            </a:r>
          </a:p>
          <a:p>
            <a:endParaRPr lang="en-IN" baseline="30000" dirty="0"/>
          </a:p>
          <a:p>
            <a:pPr>
              <a:buNone/>
            </a:pPr>
            <a:r>
              <a:rPr lang="en-IN" sz="1300" dirty="0" err="1"/>
              <a:t>Mineka</a:t>
            </a:r>
            <a:r>
              <a:rPr lang="en-IN" sz="1300" dirty="0"/>
              <a:t> S, Watson D, Clark LA (1998). "</a:t>
            </a:r>
            <a:r>
              <a:rPr lang="en-IN" sz="1300" dirty="0" err="1"/>
              <a:t>Comorbidity</a:t>
            </a:r>
            <a:r>
              <a:rPr lang="en-IN" sz="1300" dirty="0"/>
              <a:t> of anxiety and </a:t>
            </a:r>
            <a:r>
              <a:rPr lang="en-IN" sz="1300" dirty="0" err="1"/>
              <a:t>unipolar</a:t>
            </a:r>
            <a:r>
              <a:rPr lang="en-IN" sz="1300" dirty="0"/>
              <a:t> mood disorders". </a:t>
            </a:r>
            <a:r>
              <a:rPr lang="en-IN" sz="1300" i="1" dirty="0"/>
              <a:t>Annual review of psychology</a:t>
            </a:r>
            <a:r>
              <a:rPr lang="en-IN" sz="1300" dirty="0"/>
              <a:t> </a:t>
            </a:r>
            <a:r>
              <a:rPr lang="en-IN" sz="1300" b="1" dirty="0"/>
              <a:t>49</a:t>
            </a:r>
            <a:r>
              <a:rPr lang="en-IN" sz="1300" dirty="0"/>
              <a:t>: 377–412.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endParaRPr lang="en-IN" dirty="0"/>
          </a:p>
        </p:txBody>
      </p:sp>
      <p:sp>
        <p:nvSpPr>
          <p:cNvPr id="3" name="Content Placeholder 2"/>
          <p:cNvSpPr>
            <a:spLocks noGrp="1"/>
          </p:cNvSpPr>
          <p:nvPr>
            <p:ph idx="1"/>
          </p:nvPr>
        </p:nvSpPr>
        <p:spPr/>
        <p:txBody>
          <a:bodyPr>
            <a:normAutofit/>
          </a:bodyPr>
          <a:lstStyle/>
          <a:p>
            <a:pPr algn="ctr">
              <a:buNone/>
            </a:pPr>
            <a:endParaRPr lang="en-US" sz="4400" dirty="0"/>
          </a:p>
          <a:p>
            <a:pPr algn="ctr">
              <a:buNone/>
            </a:pPr>
            <a:endParaRPr lang="en-US" sz="4400" dirty="0"/>
          </a:p>
          <a:p>
            <a:pPr algn="ctr">
              <a:buNone/>
            </a:pPr>
            <a:r>
              <a:rPr lang="en-US" sz="4400" dirty="0"/>
              <a:t>TREATMENT</a:t>
            </a:r>
            <a:endParaRPr lang="en-IN"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w="31550" cmpd="sng">
                  <a:gradFill>
                    <a:gsLst>
                      <a:gs pos="70000">
                        <a:schemeClr val="accent6">
                          <a:shade val="50000"/>
                          <a:satMod val="190000"/>
                        </a:schemeClr>
                      </a:gs>
                      <a:gs pos="0">
                        <a:schemeClr val="accent6">
                          <a:tint val="77000"/>
                          <a:satMod val="180000"/>
                        </a:schemeClr>
                      </a:gs>
                    </a:gsLst>
                    <a:lin ang="5400000"/>
                  </a:gradFill>
                  <a:prstDash val="solid"/>
                </a:ln>
                <a:effectLst>
                  <a:outerShdw blurRad="50800" dist="40000" dir="5400000" algn="tl" rotWithShape="0">
                    <a:srgbClr val="000000">
                      <a:shade val="5000"/>
                      <a:satMod val="120000"/>
                      <a:alpha val="33000"/>
                    </a:srgbClr>
                  </a:outerShdw>
                </a:effectLst>
              </a:rPr>
              <a:t>PHARMACOTHERAPY</a:t>
            </a:r>
            <a:endParaRPr lang="en-IN" b="1" dirty="0">
              <a:ln w="31550" cmpd="sng">
                <a:gradFill>
                  <a:gsLst>
                    <a:gs pos="70000">
                      <a:schemeClr val="accent6">
                        <a:shade val="50000"/>
                        <a:satMod val="190000"/>
                      </a:schemeClr>
                    </a:gs>
                    <a:gs pos="0">
                      <a:schemeClr val="accent6">
                        <a:tint val="77000"/>
                        <a:satMod val="180000"/>
                      </a:schemeClr>
                    </a:gs>
                  </a:gsLst>
                  <a:lin ang="5400000"/>
                </a:gradFill>
                <a:prstDash val="solid"/>
              </a:ln>
              <a:effectLst>
                <a:outerShdw blurRad="50800" dist="40000" dir="5400000" algn="tl" rotWithShape="0">
                  <a:srgbClr val="000000">
                    <a:shade val="5000"/>
                    <a:satMod val="120000"/>
                    <a:alpha val="33000"/>
                  </a:srgbClr>
                </a:outerShdw>
              </a:effectLst>
            </a:endParaRPr>
          </a:p>
        </p:txBody>
      </p:sp>
      <p:sp>
        <p:nvSpPr>
          <p:cNvPr id="3" name="Content Placeholder 2"/>
          <p:cNvSpPr>
            <a:spLocks noGrp="1"/>
          </p:cNvSpPr>
          <p:nvPr>
            <p:ph idx="1"/>
          </p:nvPr>
        </p:nvSpPr>
        <p:spPr>
          <a:xfrm>
            <a:off x="428596" y="1571612"/>
            <a:ext cx="8229600" cy="4525963"/>
          </a:xfrm>
        </p:spPr>
        <p:txBody>
          <a:bodyPr>
            <a:normAutofit lnSpcReduction="10000"/>
            <a:scene3d>
              <a:camera prst="orthographicFront"/>
              <a:lightRig rig="balanced" dir="t">
                <a:rot lat="0" lon="0" rev="2100000"/>
              </a:lightRig>
            </a:scene3d>
            <a:sp3d extrusionH="57150" prstMaterial="metal">
              <a:bevelT w="38100" h="25400"/>
              <a:contourClr>
                <a:schemeClr val="bg2"/>
              </a:contourClr>
            </a:sp3d>
          </a:bodyPr>
          <a:lstStyle/>
          <a:p>
            <a:pPr>
              <a:buNone/>
            </a:pPr>
            <a:r>
              <a:rPr lang="en-US" b="1" cap="all" dirty="0">
                <a:ln w="9000" cmpd="sng">
                  <a:solidFill>
                    <a:schemeClr val="accent4">
                      <a:shade val="50000"/>
                      <a:satMod val="120000"/>
                    </a:schemeClr>
                  </a:solidFill>
                  <a:prstDash val="solid"/>
                </a:ln>
                <a:effectLst>
                  <a:reflection blurRad="12700" stA="28000" endPos="45000" dist="1000" dir="5400000" sy="-100000" algn="bl" rotWithShape="0"/>
                </a:effectLst>
              </a:rPr>
              <a:t>SSRIS</a:t>
            </a:r>
          </a:p>
          <a:p>
            <a:r>
              <a:rPr lang="en-US" b="1" cap="all" dirty="0">
                <a:ln w="9000" cmpd="sng">
                  <a:solidFill>
                    <a:schemeClr val="accent4">
                      <a:shade val="50000"/>
                      <a:satMod val="120000"/>
                    </a:schemeClr>
                  </a:solidFill>
                  <a:prstDash val="solid"/>
                </a:ln>
                <a:effectLst>
                  <a:reflection blurRad="12700" stA="28000" endPos="45000" dist="1000" dir="5400000" sy="-100000" algn="bl" rotWithShape="0"/>
                </a:effectLst>
              </a:rPr>
              <a:t>SERTRALINE </a:t>
            </a:r>
          </a:p>
          <a:p>
            <a:r>
              <a:rPr lang="en-US" b="1" cap="all" dirty="0">
                <a:ln w="9000" cmpd="sng">
                  <a:solidFill>
                    <a:schemeClr val="accent4">
                      <a:shade val="50000"/>
                      <a:satMod val="120000"/>
                    </a:schemeClr>
                  </a:solidFill>
                  <a:prstDash val="solid"/>
                </a:ln>
                <a:effectLst>
                  <a:reflection blurRad="12700" stA="28000" endPos="45000" dist="1000" dir="5400000" sy="-100000" algn="bl" rotWithShape="0"/>
                </a:effectLst>
              </a:rPr>
              <a:t>FLUOXETINE </a:t>
            </a:r>
          </a:p>
          <a:p>
            <a:r>
              <a:rPr lang="en-US" b="1" cap="all" dirty="0">
                <a:ln w="9000" cmpd="sng">
                  <a:solidFill>
                    <a:schemeClr val="accent4">
                      <a:shade val="50000"/>
                      <a:satMod val="120000"/>
                    </a:schemeClr>
                  </a:solidFill>
                  <a:prstDash val="solid"/>
                </a:ln>
                <a:effectLst>
                  <a:reflection blurRad="12700" stA="28000" endPos="45000" dist="1000" dir="5400000" sy="-100000" algn="bl" rotWithShape="0"/>
                </a:effectLst>
              </a:rPr>
              <a:t>FLUVOXAMINE </a:t>
            </a:r>
          </a:p>
          <a:p>
            <a:r>
              <a:rPr lang="en-US" b="1" cap="all" dirty="0">
                <a:ln w="9000" cmpd="sng">
                  <a:solidFill>
                    <a:schemeClr val="accent4">
                      <a:shade val="50000"/>
                      <a:satMod val="120000"/>
                    </a:schemeClr>
                  </a:solidFill>
                  <a:prstDash val="solid"/>
                </a:ln>
                <a:effectLst>
                  <a:reflection blurRad="12700" stA="28000" endPos="45000" dist="1000" dir="5400000" sy="-100000" algn="bl" rotWithShape="0"/>
                </a:effectLst>
              </a:rPr>
              <a:t>PAROXETINE </a:t>
            </a:r>
          </a:p>
          <a:p>
            <a:endParaRPr lang="en-US" b="1" cap="all" dirty="0">
              <a:ln w="9000" cmpd="sng">
                <a:solidFill>
                  <a:schemeClr val="accent4">
                    <a:shade val="50000"/>
                    <a:satMod val="120000"/>
                  </a:schemeClr>
                </a:solidFill>
                <a:prstDash val="solid"/>
              </a:ln>
              <a:effectLst>
                <a:reflection blurRad="12700" stA="28000" endPos="45000" dist="1000" dir="5400000" sy="-100000" algn="bl" rotWithShape="0"/>
              </a:effectLst>
            </a:endParaRPr>
          </a:p>
          <a:p>
            <a:pPr>
              <a:buNone/>
            </a:pPr>
            <a:r>
              <a:rPr lang="en-US" b="1" cap="all" dirty="0">
                <a:ln w="9000" cmpd="sng">
                  <a:solidFill>
                    <a:schemeClr val="accent4">
                      <a:shade val="50000"/>
                      <a:satMod val="120000"/>
                    </a:schemeClr>
                  </a:solidFill>
                  <a:prstDash val="solid"/>
                </a:ln>
                <a:effectLst>
                  <a:reflection blurRad="12700" stA="28000" endPos="45000" dist="1000" dir="5400000" sy="-100000" algn="bl" rotWithShape="0"/>
                </a:effectLst>
              </a:rPr>
              <a:t>TCAS</a:t>
            </a:r>
          </a:p>
          <a:p>
            <a:r>
              <a:rPr lang="en-US" b="1" cap="all" dirty="0">
                <a:ln w="9000" cmpd="sng">
                  <a:solidFill>
                    <a:schemeClr val="accent4">
                      <a:shade val="50000"/>
                      <a:satMod val="120000"/>
                    </a:schemeClr>
                  </a:solidFill>
                  <a:prstDash val="solid"/>
                </a:ln>
                <a:effectLst>
                  <a:reflection blurRad="12700" stA="28000" endPos="45000" dist="1000" dir="5400000" sy="-100000" algn="bl" rotWithShape="0"/>
                </a:effectLst>
              </a:rPr>
              <a:t>CLOMIPRAMINE</a:t>
            </a:r>
          </a:p>
          <a:p>
            <a:pPr>
              <a:buFont typeface="Wingdings" pitchFamily="2" charset="2"/>
              <a:buChar char="Ø"/>
            </a:pPr>
            <a:endParaRPr lang="en-US" b="1" dirty="0">
              <a:ln w="50800"/>
              <a:solidFill>
                <a:schemeClr val="bg1">
                  <a:shade val="50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TotalTime>
  <Words>823</Words>
  <Application>Microsoft Office PowerPoint</Application>
  <PresentationFormat>On-screen Show (4:3)</PresentationFormat>
  <Paragraphs>104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Office Theme</vt:lpstr>
      <vt:lpstr>Obsessive–compulsive disorder(OCD)</vt:lpstr>
      <vt:lpstr>DEFINITION</vt:lpstr>
      <vt:lpstr>EPIDEMIOLOGY</vt:lpstr>
      <vt:lpstr>PowerPoint Presentation</vt:lpstr>
      <vt:lpstr>RATING SCALES</vt:lpstr>
      <vt:lpstr>DIAGNOSIS</vt:lpstr>
      <vt:lpstr>DIFFERENTIAL DIAGNOSIS</vt:lpstr>
      <vt:lpstr>PowerPoint Presentation</vt:lpstr>
      <vt:lpstr>PHARMACOTHERAPY</vt:lpstr>
      <vt:lpstr>Sertraline preferred over clomipramine because of less side effects</vt:lpstr>
      <vt:lpstr>  </vt:lpstr>
      <vt:lpstr>PowerPoint Presentation</vt:lpstr>
      <vt:lpstr>PowerPoint Presentation</vt:lpstr>
      <vt:lpstr>PowerPoint Presentation</vt:lpstr>
      <vt:lpstr>PowerPoint Presentation</vt:lpstr>
      <vt:lpstr>PowerPoint Presentation</vt:lpstr>
      <vt:lpstr>Answer Key</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Obsessive–compulsive disorder(OCD)</dc:title>
  <dc:creator>RAGHAV ARORA</dc:creator>
  <cp:lastModifiedBy>918477051901</cp:lastModifiedBy>
  <cp:revision>10</cp:revision>
  <dcterms:created xsi:type="dcterms:W3CDTF">2014-04-04T07:53:02Z</dcterms:created>
  <dcterms:modified xsi:type="dcterms:W3CDTF">2020-08-14T09:58:00Z</dcterms:modified>
</cp:coreProperties>
</file>