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8"/>
  </p:notesMasterIdLst>
  <p:handoutMasterIdLst>
    <p:handoutMasterId r:id="rId29"/>
  </p:handoutMasterIdLst>
  <p:sldIdLst>
    <p:sldId id="330" r:id="rId2"/>
    <p:sldId id="331" r:id="rId3"/>
    <p:sldId id="332"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29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69" autoAdjust="0"/>
    <p:restoredTop sz="94660"/>
  </p:normalViewPr>
  <p:slideViewPr>
    <p:cSldViewPr>
      <p:cViewPr varScale="1">
        <p:scale>
          <a:sx n="77" d="100"/>
          <a:sy n="77" d="100"/>
        </p:scale>
        <p:origin x="20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ABCE43-D3DF-42AC-A39B-43DDBF0A377D}" type="datetimeFigureOut">
              <a:rPr lang="en-US" smtClean="0"/>
              <a:pPr/>
              <a:t>8/14/2020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D162BB-34EF-49A4-9452-E50A1CBA3ABD}" type="slidenum">
              <a:rPr lang="en-US" smtClean="0"/>
              <a:pPr/>
              <a:t>‹#›</a:t>
            </a:fld>
            <a:endParaRPr lang="en-US"/>
          </a:p>
        </p:txBody>
      </p:sp>
    </p:spTree>
    <p:extLst>
      <p:ext uri="{BB962C8B-B14F-4D97-AF65-F5344CB8AC3E}">
        <p14:creationId xmlns:p14="http://schemas.microsoft.com/office/powerpoint/2010/main" val="1982922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1D7DE-B69F-4B83-B737-28E3D3DD93D0}" type="datetimeFigureOut">
              <a:rPr lang="en-US" smtClean="0"/>
              <a:pPr/>
              <a:t>8/14/2020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4C269B-E2CC-4739-B012-AEDACAF85242}" type="slidenum">
              <a:rPr lang="en-US" smtClean="0"/>
              <a:pPr/>
              <a:t>‹#›</a:t>
            </a:fld>
            <a:endParaRPr lang="en-US"/>
          </a:p>
        </p:txBody>
      </p:sp>
    </p:spTree>
    <p:extLst>
      <p:ext uri="{BB962C8B-B14F-4D97-AF65-F5344CB8AC3E}">
        <p14:creationId xmlns:p14="http://schemas.microsoft.com/office/powerpoint/2010/main" val="210325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8/14/2020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r>
              <a:rPr lang="en-US" dirty="0"/>
              <a:t>17/3/2013</a:t>
            </a:r>
          </a:p>
        </p:txBody>
      </p:sp>
      <p:sp>
        <p:nvSpPr>
          <p:cNvPr id="5" name="Footer Placeholder 4"/>
          <p:cNvSpPr>
            <a:spLocks noGrp="1"/>
          </p:cNvSpPr>
          <p:nvPr>
            <p:ph type="ftr" sz="quarter" idx="11"/>
          </p:nvPr>
        </p:nvSpPr>
        <p:spPr/>
        <p:txBody>
          <a:bodyPr/>
          <a:lstStyle/>
          <a:p>
            <a:r>
              <a:rPr lang="en-US" dirty="0"/>
              <a:t>IPS-GSB  CME 2013</a:t>
            </a:r>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002060"/>
                </a:solidFill>
              </a:defRPr>
            </a:lvl1pPr>
          </a:lstStyle>
          <a:p>
            <a:r>
              <a:rPr lang="en-US" dirty="0"/>
              <a:t>17/3/2013</a:t>
            </a: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002060"/>
                </a:solidFill>
              </a:defRPr>
            </a:lvl1pPr>
          </a:lstStyle>
          <a:p>
            <a:r>
              <a:rPr lang="en-US" dirty="0"/>
              <a:t>IPS-GSB CME 2013</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By: Dr. Lakhan </a:t>
            </a:r>
            <a:r>
              <a:rPr lang="en-US" dirty="0" err="1"/>
              <a:t>kataria</a:t>
            </a:r>
            <a:endParaRPr lang="en-US" dirty="0"/>
          </a:p>
          <a:p>
            <a:r>
              <a:rPr lang="en-US" dirty="0"/>
              <a:t>Department </a:t>
            </a:r>
            <a:r>
              <a:rPr lang="en-US"/>
              <a:t>of psychiatry</a:t>
            </a:r>
            <a:endParaRPr lang="en-IN"/>
          </a:p>
        </p:txBody>
      </p:sp>
      <p:sp>
        <p:nvSpPr>
          <p:cNvPr id="4" name="Title 3"/>
          <p:cNvSpPr>
            <a:spLocks noGrp="1"/>
          </p:cNvSpPr>
          <p:nvPr>
            <p:ph type="ctrTitle"/>
          </p:nvPr>
        </p:nvSpPr>
        <p:spPr/>
        <p:txBody>
          <a:bodyPr/>
          <a:lstStyle/>
          <a:p>
            <a:r>
              <a:rPr lang="en-US" dirty="0"/>
              <a:t>Schizophrenia</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85000" lnSpcReduction="20000"/>
          </a:bodyPr>
          <a:lstStyle/>
          <a:p>
            <a:r>
              <a:rPr lang="en-IN" i="1" dirty="0"/>
              <a:t>Schizoaffective and mood disorder exclusion</a:t>
            </a:r>
            <a:r>
              <a:rPr lang="en-IN" dirty="0"/>
              <a:t>: Schizoaffective disorder and mood disorder with psychotic features have been ruled out because either (1) no major depressive, manic, or mixed episodes have occurred concurrently with the active-phase symptoms; or (2) if mood episodes have occurred during active-phase symptoms, their total duration has been brief relative to the duration of the active and residual periods.</a:t>
            </a:r>
          </a:p>
          <a:p>
            <a:pPr>
              <a:buNone/>
            </a:pPr>
            <a:r>
              <a:rPr lang="en-IN" dirty="0"/>
              <a:t> </a:t>
            </a:r>
          </a:p>
          <a:p>
            <a:r>
              <a:rPr lang="en-IN" i="1" dirty="0"/>
              <a:t>Substance/general medical condition exclusion</a:t>
            </a:r>
            <a:r>
              <a:rPr lang="en-IN" dirty="0"/>
              <a:t>: The disturbance is not due to the direct physiological effects of a substance (e.g., a drug of abuse, a medication) or a general medical condition. </a:t>
            </a:r>
          </a:p>
          <a:p>
            <a:pPr>
              <a:buNone/>
            </a:pPr>
            <a:r>
              <a:rPr lang="en-IN" dirty="0"/>
              <a:t>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fontScale="90000"/>
          </a:bodyPr>
          <a:lstStyle/>
          <a:p>
            <a:r>
              <a:rPr lang="en-US" dirty="0" err="1"/>
              <a:t>Prevelance</a:t>
            </a:r>
            <a:r>
              <a:rPr lang="en-US" dirty="0"/>
              <a:t> of schizophrenia in specific population</a:t>
            </a:r>
            <a:endParaRPr lang="en-IN" dirty="0"/>
          </a:p>
        </p:txBody>
      </p:sp>
      <p:sp>
        <p:nvSpPr>
          <p:cNvPr id="3" name="Content Placeholder 2"/>
          <p:cNvSpPr>
            <a:spLocks noGrp="1"/>
          </p:cNvSpPr>
          <p:nvPr>
            <p:ph sz="quarter" idx="1"/>
          </p:nvPr>
        </p:nvSpPr>
        <p:spPr>
          <a:xfrm>
            <a:off x="301752" y="1527048"/>
            <a:ext cx="8503920" cy="5102352"/>
          </a:xfrm>
        </p:spPr>
        <p:txBody>
          <a:bodyPr>
            <a:normAutofit/>
          </a:bodyPr>
          <a:lstStyle/>
          <a:p>
            <a:r>
              <a:rPr lang="en-IN" dirty="0"/>
              <a:t> General population 1%</a:t>
            </a:r>
          </a:p>
          <a:p>
            <a:r>
              <a:rPr lang="en-IN" dirty="0"/>
              <a:t> Non-twin sibling of a schizophrenia patient 8% </a:t>
            </a:r>
          </a:p>
          <a:p>
            <a:r>
              <a:rPr lang="en-IN" dirty="0"/>
              <a:t>Child with one parent with schizophrenia 12%</a:t>
            </a:r>
          </a:p>
          <a:p>
            <a:r>
              <a:rPr lang="en-IN" dirty="0"/>
              <a:t> </a:t>
            </a:r>
            <a:r>
              <a:rPr lang="en-IN" dirty="0" err="1"/>
              <a:t>Dizygotic</a:t>
            </a:r>
            <a:r>
              <a:rPr lang="en-IN" dirty="0"/>
              <a:t> twin of a schizophrenia patient 12 %</a:t>
            </a:r>
          </a:p>
          <a:p>
            <a:r>
              <a:rPr lang="en-IN" dirty="0"/>
              <a:t>Child of two parents with schizophrenia 40%</a:t>
            </a:r>
          </a:p>
          <a:p>
            <a:pPr marL="274320" lvl="1">
              <a:buClr>
                <a:schemeClr val="accent1"/>
              </a:buClr>
              <a:buSzPct val="85000"/>
              <a:buFont typeface="Wingdings 2"/>
              <a:buChar char=""/>
            </a:pPr>
            <a:r>
              <a:rPr lang="en-IN" dirty="0"/>
              <a:t> </a:t>
            </a:r>
            <a:r>
              <a:rPr lang="en-IN" sz="2800" dirty="0">
                <a:solidFill>
                  <a:schemeClr val="tx1"/>
                </a:solidFill>
              </a:rPr>
              <a:t>Monozygotic twin of a schizophrenia patient 47%</a:t>
            </a:r>
          </a:p>
          <a:p>
            <a:pPr marL="274320" lvl="1">
              <a:buClr>
                <a:schemeClr val="accent1"/>
              </a:buClr>
              <a:buSzPct val="85000"/>
              <a:buFont typeface="Wingdings 2"/>
              <a:buChar char=""/>
            </a:pPr>
            <a:endParaRPr lang="en-IN" sz="2800" i="1" dirty="0">
              <a:solidFill>
                <a:schemeClr val="tx1"/>
              </a:solidFill>
            </a:endParaRPr>
          </a:p>
          <a:p>
            <a:pPr marL="274320" lvl="1">
              <a:buClr>
                <a:schemeClr val="accent1"/>
              </a:buClr>
              <a:buSzPct val="85000"/>
              <a:buFont typeface="Wingdings 2"/>
              <a:buChar char=""/>
            </a:pPr>
            <a:endParaRPr lang="en-IN" sz="2800" i="1" dirty="0">
              <a:solidFill>
                <a:schemeClr val="tx1"/>
              </a:solidFill>
            </a:endParaRPr>
          </a:p>
          <a:p>
            <a:pPr marL="274320" lvl="1">
              <a:buClr>
                <a:schemeClr val="accent1"/>
              </a:buClr>
              <a:buSzPct val="85000"/>
              <a:buFont typeface="Wingdings 2"/>
              <a:buChar char=""/>
            </a:pPr>
            <a:endParaRPr lang="en-IN" sz="1400" i="1" dirty="0">
              <a:solidFill>
                <a:schemeClr val="tx1"/>
              </a:solidFill>
            </a:endParaRPr>
          </a:p>
          <a:p>
            <a:pPr marL="274320" lvl="1">
              <a:buClr>
                <a:schemeClr val="accent1"/>
              </a:buClr>
              <a:buSzPct val="85000"/>
              <a:buNone/>
            </a:pPr>
            <a:endParaRPr lang="en-IN" sz="14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r>
              <a:rPr lang="en-US" sz="1200" i="1" dirty="0">
                <a:solidFill>
                  <a:schemeClr val="tx1"/>
                </a:solidFill>
              </a:rPr>
              <a:t>Kaplan and </a:t>
            </a:r>
            <a:r>
              <a:rPr lang="en-US" sz="1200" i="1" dirty="0" err="1">
                <a:solidFill>
                  <a:schemeClr val="tx1"/>
                </a:solidFill>
              </a:rPr>
              <a:t>Sadock's</a:t>
            </a:r>
            <a:r>
              <a:rPr lang="en-US" sz="1200" i="1" dirty="0">
                <a:solidFill>
                  <a:schemeClr val="tx1"/>
                </a:solidFill>
              </a:rPr>
              <a:t> Comprehensive Textbook of Psychiatry</a:t>
            </a:r>
            <a:endParaRPr lang="en-US" sz="1200" dirty="0">
              <a:solidFill>
                <a:schemeClr val="tx1"/>
              </a:solidFill>
            </a:endParaRPr>
          </a:p>
          <a:p>
            <a:endParaRPr lang="en-IN" dirty="0"/>
          </a:p>
          <a:p>
            <a:endParaRPr lang="en-IN" dirty="0"/>
          </a:p>
          <a:p>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0000" lnSpcReduction="20000"/>
          </a:bodyPr>
          <a:lstStyle/>
          <a:p>
            <a:r>
              <a:rPr lang="en-IN" sz="3100" b="1" dirty="0"/>
              <a:t>Good Prognosis                                        Poor Prognosis </a:t>
            </a:r>
          </a:p>
          <a:p>
            <a:pPr>
              <a:buNone/>
            </a:pPr>
            <a:r>
              <a:rPr lang="en-IN" dirty="0"/>
              <a:t>            Late onset                                                       Young onset </a:t>
            </a:r>
          </a:p>
          <a:p>
            <a:pPr>
              <a:buNone/>
            </a:pPr>
            <a:r>
              <a:rPr lang="en-IN" dirty="0"/>
              <a:t>          Obvious precipitating factors                  No precipitating factors </a:t>
            </a:r>
          </a:p>
          <a:p>
            <a:pPr>
              <a:buNone/>
            </a:pPr>
            <a:r>
              <a:rPr lang="en-IN" dirty="0"/>
              <a:t>            Acute onset                                                  Insidious onset</a:t>
            </a:r>
          </a:p>
          <a:p>
            <a:pPr>
              <a:buNone/>
            </a:pPr>
            <a:r>
              <a:rPr lang="en-IN" dirty="0"/>
              <a:t>    Good </a:t>
            </a:r>
            <a:r>
              <a:rPr lang="en-IN" dirty="0" err="1"/>
              <a:t>premorbid</a:t>
            </a:r>
            <a:r>
              <a:rPr lang="en-IN" dirty="0"/>
              <a:t> social, sexual,              Poor </a:t>
            </a:r>
            <a:r>
              <a:rPr lang="en-IN" dirty="0" err="1"/>
              <a:t>premorbid</a:t>
            </a:r>
            <a:r>
              <a:rPr lang="en-IN" dirty="0"/>
              <a:t> social, sexual, </a:t>
            </a:r>
          </a:p>
          <a:p>
            <a:pPr>
              <a:buNone/>
            </a:pPr>
            <a:r>
              <a:rPr lang="en-IN" dirty="0"/>
              <a:t>  and work histories                                                            and work histories </a:t>
            </a:r>
          </a:p>
          <a:p>
            <a:pPr>
              <a:buNone/>
            </a:pPr>
            <a:r>
              <a:rPr lang="en-IN" dirty="0"/>
              <a:t>     Mood disorder symptoms                         Withdrawn, autistic </a:t>
            </a:r>
            <a:r>
              <a:rPr lang="en-IN" dirty="0" err="1"/>
              <a:t>behavior</a:t>
            </a:r>
            <a:r>
              <a:rPr lang="en-IN" dirty="0"/>
              <a:t> </a:t>
            </a:r>
          </a:p>
          <a:p>
            <a:pPr>
              <a:buNone/>
            </a:pPr>
            <a:r>
              <a:rPr lang="en-IN" dirty="0"/>
              <a:t>            Married                                                   Single, divorced, or widowed </a:t>
            </a:r>
          </a:p>
          <a:p>
            <a:pPr>
              <a:buNone/>
            </a:pPr>
            <a:r>
              <a:rPr lang="en-IN" dirty="0"/>
              <a:t>Family history of mood disorders            Family history of schizophrenia Good    support systems                                             Poor support systems </a:t>
            </a:r>
          </a:p>
          <a:p>
            <a:pPr>
              <a:buNone/>
            </a:pPr>
            <a:r>
              <a:rPr lang="en-IN" dirty="0"/>
              <a:t>       Positive symptoms                                       Negative symptoms</a:t>
            </a:r>
            <a:br>
              <a:rPr lang="en-IN" dirty="0"/>
            </a:br>
            <a:r>
              <a:rPr lang="en-IN" dirty="0"/>
              <a:t>                                                                      Neurological signs and symptoms</a:t>
            </a:r>
            <a:br>
              <a:rPr lang="en-IN" dirty="0"/>
            </a:br>
            <a:r>
              <a:rPr lang="en-IN" dirty="0"/>
              <a:t>                                                                         History of </a:t>
            </a:r>
            <a:r>
              <a:rPr lang="en-IN" dirty="0" err="1"/>
              <a:t>perinatal</a:t>
            </a:r>
            <a:r>
              <a:rPr lang="en-IN" dirty="0"/>
              <a:t> trauma</a:t>
            </a:r>
            <a:br>
              <a:rPr lang="en-IN" dirty="0"/>
            </a:br>
            <a:r>
              <a:rPr lang="en-IN"/>
              <a:t>                                                                           </a:t>
            </a:r>
            <a:r>
              <a:rPr lang="en-IN" dirty="0"/>
              <a:t>No remissions in 3 years</a:t>
            </a:r>
            <a:br>
              <a:rPr lang="en-IN" dirty="0"/>
            </a:br>
            <a:r>
              <a:rPr lang="en-IN"/>
              <a:t>                                                                                 </a:t>
            </a:r>
            <a:r>
              <a:rPr lang="en-IN" dirty="0"/>
              <a:t>Many relapses</a:t>
            </a:r>
            <a:br>
              <a:rPr lang="en-IN" dirty="0"/>
            </a:br>
            <a:r>
              <a:rPr lang="en-IN"/>
              <a:t>                                                                             </a:t>
            </a:r>
            <a:r>
              <a:rPr lang="en-IN" dirty="0"/>
              <a:t>History of </a:t>
            </a:r>
            <a:r>
              <a:rPr lang="en-IN" dirty="0" err="1"/>
              <a:t>assaultiveness</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Positive and </a:t>
            </a:r>
            <a:r>
              <a:rPr lang="en-US" dirty="0" err="1"/>
              <a:t>negetive</a:t>
            </a:r>
            <a:r>
              <a:rPr lang="en-US" dirty="0"/>
              <a:t> symptoms of schizophrenia</a:t>
            </a:r>
            <a:endParaRPr lang="en-IN" dirty="0"/>
          </a:p>
        </p:txBody>
      </p:sp>
      <p:sp>
        <p:nvSpPr>
          <p:cNvPr id="3" name="Content Placeholder 2"/>
          <p:cNvSpPr>
            <a:spLocks noGrp="1"/>
          </p:cNvSpPr>
          <p:nvPr>
            <p:ph sz="quarter" idx="1"/>
          </p:nvPr>
        </p:nvSpPr>
        <p:spPr/>
        <p:txBody>
          <a:bodyPr>
            <a:normAutofit/>
          </a:bodyPr>
          <a:lstStyle/>
          <a:p>
            <a:pPr fontAlgn="base">
              <a:buNone/>
            </a:pPr>
            <a:r>
              <a:rPr lang="en-US" b="1" i="1" dirty="0">
                <a:effectLst>
                  <a:outerShdw blurRad="50800" dist="38100" algn="tr" rotWithShape="0">
                    <a:prstClr val="black">
                      <a:alpha val="40000"/>
                    </a:prstClr>
                  </a:outerShdw>
                </a:effectLst>
              </a:rPr>
              <a:t> Negative</a:t>
            </a:r>
            <a:r>
              <a:rPr lang="en-IN" dirty="0"/>
              <a:t>                                                      </a:t>
            </a:r>
            <a:r>
              <a:rPr lang="en-US" b="1" i="1" dirty="0">
                <a:effectLst>
                  <a:outerShdw blurRad="50800" dist="38100" algn="tr" rotWithShape="0">
                    <a:prstClr val="black">
                      <a:alpha val="40000"/>
                    </a:prstClr>
                  </a:outerShdw>
                </a:effectLst>
              </a:rPr>
              <a:t>Positive</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Alogia</a:t>
            </a:r>
            <a:r>
              <a:rPr lang="en-US" dirty="0">
                <a:effectLst>
                  <a:outerShdw blurRad="50800" dist="38100" algn="tr" rotWithShape="0">
                    <a:prstClr val="black">
                      <a:alpha val="40000"/>
                    </a:prstClr>
                  </a:outerShdw>
                </a:effectLst>
              </a:rPr>
              <a:t>                                                      Hallucinations</a:t>
            </a:r>
            <a:endParaRPr lang="en-IN" dirty="0"/>
          </a:p>
          <a:p>
            <a:pPr fontAlgn="base">
              <a:buNone/>
            </a:pPr>
            <a:r>
              <a:rPr lang="en-US" dirty="0">
                <a:effectLst>
                  <a:outerShdw blurRad="50800" dist="38100" algn="tr" rotWithShape="0">
                    <a:prstClr val="black">
                      <a:alpha val="40000"/>
                    </a:prstClr>
                  </a:outerShdw>
                </a:effectLst>
              </a:rPr>
              <a:t> Affective flattening                                     Delusions</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Avolition</a:t>
            </a:r>
            <a:r>
              <a:rPr lang="en-US" dirty="0">
                <a:effectLst>
                  <a:outerShdw blurRad="50800" dist="38100" algn="tr" rotWithShape="0">
                    <a:prstClr val="black">
                      <a:alpha val="40000"/>
                    </a:prstClr>
                  </a:outerShdw>
                </a:effectLst>
              </a:rPr>
              <a:t>-apathy</a:t>
            </a:r>
            <a:r>
              <a:rPr lang="en-IN" dirty="0"/>
              <a:t>                              </a:t>
            </a:r>
            <a:r>
              <a:rPr lang="en-US" dirty="0">
                <a:effectLst>
                  <a:outerShdw blurRad="50800" dist="38100" algn="tr" rotWithShape="0">
                    <a:prstClr val="black">
                      <a:alpha val="40000"/>
                    </a:prstClr>
                  </a:outerShdw>
                </a:effectLst>
              </a:rPr>
              <a:t>Bizarre </a:t>
            </a:r>
            <a:r>
              <a:rPr lang="en-US" dirty="0" err="1">
                <a:effectLst>
                  <a:outerShdw blurRad="50800" dist="38100" algn="tr" rotWithShape="0">
                    <a:prstClr val="black">
                      <a:alpha val="40000"/>
                    </a:prstClr>
                  </a:outerShdw>
                </a:effectLst>
              </a:rPr>
              <a:t>behaviour</a:t>
            </a:r>
            <a:endParaRPr lang="en-US" dirty="0">
              <a:effectLst>
                <a:outerShdw blurRad="50800" dist="38100" algn="tr" rotWithShape="0">
                  <a:prstClr val="black">
                    <a:alpha val="40000"/>
                  </a:prstClr>
                </a:outerShdw>
              </a:effectLst>
            </a:endParaRPr>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Anhedonia-asociality</a:t>
            </a:r>
            <a:r>
              <a:rPr lang="en-IN" dirty="0"/>
              <a:t>             </a:t>
            </a:r>
            <a:r>
              <a:rPr lang="en-US" dirty="0">
                <a:effectLst>
                  <a:outerShdw blurRad="50800" dist="38100" algn="tr" rotWithShape="0">
                    <a:prstClr val="black">
                      <a:alpha val="40000"/>
                    </a:prstClr>
                  </a:outerShdw>
                </a:effectLst>
              </a:rPr>
              <a:t>Positive formal thought disorder</a:t>
            </a:r>
            <a:endParaRPr lang="en-IN" dirty="0"/>
          </a:p>
          <a:p>
            <a:pPr fontAlgn="base">
              <a:buNone/>
            </a:pPr>
            <a:r>
              <a:rPr lang="en-US" dirty="0">
                <a:effectLst>
                  <a:outerShdw blurRad="50800" dist="38100" algn="tr" rotWithShape="0">
                    <a:prstClr val="black">
                      <a:alpha val="40000"/>
                    </a:prstClr>
                  </a:outerShdw>
                </a:effectLst>
              </a:rPr>
              <a:t> </a:t>
            </a:r>
            <a:r>
              <a:rPr lang="en-US" dirty="0" err="1">
                <a:effectLst>
                  <a:outerShdw blurRad="50800" dist="38100" algn="tr" rotWithShape="0">
                    <a:prstClr val="black">
                      <a:alpha val="40000"/>
                    </a:prstClr>
                  </a:outerShdw>
                </a:effectLst>
              </a:rPr>
              <a:t>Attentional</a:t>
            </a:r>
            <a:r>
              <a:rPr lang="en-US" dirty="0">
                <a:effectLst>
                  <a:outerShdw blurRad="50800" dist="38100" algn="tr" rotWithShape="0">
                    <a:prstClr val="black">
                      <a:alpha val="40000"/>
                    </a:prstClr>
                  </a:outerShdw>
                </a:effectLst>
              </a:rPr>
              <a:t> impairment</a:t>
            </a:r>
            <a:endParaRPr lang="en-IN" dirty="0"/>
          </a:p>
          <a:p>
            <a:pPr fontAlgn="base"/>
            <a:endParaRPr lang="en-US" dirty="0">
              <a:effectLst>
                <a:outerShdw blurRad="50800" dist="38100" algn="tr" rotWithShape="0">
                  <a:prstClr val="black">
                    <a:alpha val="40000"/>
                  </a:prstClr>
                </a:outerShdw>
              </a:effectLst>
            </a:endParaRP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 of schizophrenia</a:t>
            </a:r>
            <a:endParaRPr lang="en-IN" dirty="0"/>
          </a:p>
        </p:txBody>
      </p:sp>
      <p:sp>
        <p:nvSpPr>
          <p:cNvPr id="3" name="Content Placeholder 2"/>
          <p:cNvSpPr>
            <a:spLocks noGrp="1"/>
          </p:cNvSpPr>
          <p:nvPr>
            <p:ph sz="quarter" idx="1"/>
          </p:nvPr>
        </p:nvSpPr>
        <p:spPr/>
        <p:txBody>
          <a:bodyPr/>
          <a:lstStyle/>
          <a:p>
            <a:pPr>
              <a:defRPr/>
            </a:pPr>
            <a:r>
              <a:rPr lang="en-US" dirty="0"/>
              <a:t>The etiology and pathogenesis of schizophrenia is not known</a:t>
            </a:r>
          </a:p>
          <a:p>
            <a:pPr>
              <a:defRPr/>
            </a:pPr>
            <a:endParaRPr lang="en-US" dirty="0"/>
          </a:p>
          <a:p>
            <a:pPr>
              <a:defRPr/>
            </a:pPr>
            <a:r>
              <a:rPr lang="en-US" dirty="0"/>
              <a:t>It is accepted, that schizophrenia is  a disorder where origin is </a:t>
            </a:r>
            <a:r>
              <a:rPr lang="en-US" dirty="0" err="1"/>
              <a:t>multifactorial</a:t>
            </a:r>
            <a:r>
              <a:rPr lang="en-US" dirty="0"/>
              <a:t>:</a:t>
            </a:r>
          </a:p>
          <a:p>
            <a:pPr lvl="1">
              <a:defRPr/>
            </a:pPr>
            <a:r>
              <a:rPr lang="en-US" dirty="0">
                <a:solidFill>
                  <a:schemeClr val="tx1"/>
                </a:solidFill>
              </a:rPr>
              <a:t>internal factors – genetic, inborn, biochemical</a:t>
            </a:r>
          </a:p>
          <a:p>
            <a:pPr lvl="1">
              <a:defRPr/>
            </a:pPr>
            <a:r>
              <a:rPr lang="en-US" dirty="0">
                <a:solidFill>
                  <a:schemeClr val="tx1"/>
                </a:solidFill>
              </a:rPr>
              <a:t>external factors – trauma, infection of CNS, stress</a:t>
            </a: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Dopamine hypothesis</a:t>
            </a:r>
            <a:endParaRPr lang="en-IN" dirty="0"/>
          </a:p>
        </p:txBody>
      </p:sp>
      <p:sp>
        <p:nvSpPr>
          <p:cNvPr id="3" name="Content Placeholder 2"/>
          <p:cNvSpPr>
            <a:spLocks noGrp="1"/>
          </p:cNvSpPr>
          <p:nvPr>
            <p:ph sz="quarter" idx="1"/>
          </p:nvPr>
        </p:nvSpPr>
        <p:spPr/>
        <p:txBody>
          <a:bodyPr>
            <a:normAutofit fontScale="92500" lnSpcReduction="10000"/>
          </a:bodyPr>
          <a:lstStyle/>
          <a:p>
            <a:pPr>
              <a:lnSpc>
                <a:spcPct val="95000"/>
              </a:lnSpc>
              <a:defRPr/>
            </a:pPr>
            <a:r>
              <a:rPr lang="en-US" sz="2400" dirty="0"/>
              <a:t>The most influential and plausible are the hypotheses, based on the supposed disorder of neurotransmission in the brain, derived mainly from</a:t>
            </a:r>
          </a:p>
          <a:p>
            <a:pPr marL="762000" lvl="1" indent="-304800">
              <a:lnSpc>
                <a:spcPct val="95000"/>
              </a:lnSpc>
              <a:buFont typeface="Wingdings" pitchFamily="2" charset="2"/>
              <a:buAutoNum type="arabicPeriod"/>
              <a:defRPr/>
            </a:pPr>
            <a:r>
              <a:rPr lang="en-US" sz="2000" dirty="0">
                <a:solidFill>
                  <a:schemeClr val="tx1"/>
                </a:solidFill>
              </a:rPr>
              <a:t>that can induce state closely resembling paranoid </a:t>
            </a:r>
            <a:r>
              <a:rPr lang="en-US" sz="2000" dirty="0" err="1">
                <a:solidFill>
                  <a:schemeClr val="tx1"/>
                </a:solidFill>
              </a:rPr>
              <a:t>schizophreniathe</a:t>
            </a:r>
            <a:r>
              <a:rPr lang="en-US" sz="2000" dirty="0">
                <a:solidFill>
                  <a:schemeClr val="tx1"/>
                </a:solidFill>
              </a:rPr>
              <a:t> effects of antipsychotic drugs that have in common the ability to inhibit the </a:t>
            </a:r>
            <a:r>
              <a:rPr lang="en-US" sz="2000" dirty="0" err="1">
                <a:solidFill>
                  <a:schemeClr val="tx1"/>
                </a:solidFill>
              </a:rPr>
              <a:t>dopaminergic</a:t>
            </a:r>
            <a:r>
              <a:rPr lang="en-US" sz="2000" dirty="0">
                <a:solidFill>
                  <a:schemeClr val="tx1"/>
                </a:solidFill>
              </a:rPr>
              <a:t> system by blocking action of dopamine in the brain</a:t>
            </a:r>
          </a:p>
          <a:p>
            <a:pPr marL="762000" lvl="1" indent="-304800">
              <a:lnSpc>
                <a:spcPct val="95000"/>
              </a:lnSpc>
              <a:buFont typeface="Wingdings" pitchFamily="2" charset="2"/>
              <a:buAutoNum type="arabicPeriod"/>
              <a:defRPr/>
            </a:pPr>
            <a:r>
              <a:rPr lang="en-US" sz="2000" dirty="0">
                <a:solidFill>
                  <a:schemeClr val="tx1"/>
                </a:solidFill>
              </a:rPr>
              <a:t>dopamine-releasing drugs (amphetamine, mescaline, diethyl amide of lysergic acid - LSD) </a:t>
            </a:r>
            <a:endParaRPr lang="cs-CZ" sz="2000" dirty="0">
              <a:solidFill>
                <a:schemeClr val="tx1"/>
              </a:solidFill>
            </a:endParaRPr>
          </a:p>
          <a:p>
            <a:pPr marL="762000" lvl="1" indent="-304800">
              <a:lnSpc>
                <a:spcPct val="95000"/>
              </a:lnSpc>
              <a:buFont typeface="Wingdings" pitchFamily="2" charset="2"/>
              <a:buAutoNum type="arabicPeriod"/>
              <a:defRPr/>
            </a:pPr>
            <a:endParaRPr lang="en-US" sz="2000" dirty="0"/>
          </a:p>
          <a:p>
            <a:pPr>
              <a:lnSpc>
                <a:spcPct val="95000"/>
              </a:lnSpc>
              <a:defRPr/>
            </a:pPr>
            <a:r>
              <a:rPr lang="en-US" sz="2400" b="1" dirty="0">
                <a:solidFill>
                  <a:schemeClr val="hlink"/>
                </a:solidFill>
              </a:rPr>
              <a:t>Classical dopamine hypothesis of schizophrenia</a:t>
            </a:r>
            <a:r>
              <a:rPr lang="en-US" sz="2400" dirty="0"/>
              <a:t>: Psychotic symptoms are related to </a:t>
            </a:r>
            <a:r>
              <a:rPr lang="en-US" sz="2400" dirty="0" err="1"/>
              <a:t>dopaminergic</a:t>
            </a:r>
            <a:r>
              <a:rPr lang="en-US" sz="2400" dirty="0"/>
              <a:t> hyperactivity in the brain. Hyperactivity of </a:t>
            </a:r>
            <a:r>
              <a:rPr lang="en-US" sz="2400" dirty="0" err="1"/>
              <a:t>dopaminergic</a:t>
            </a:r>
            <a:r>
              <a:rPr lang="en-US" sz="2400" dirty="0"/>
              <a:t> systems during schizophrenia is result of increased sensitivity and density of dopamine D2 receptors in the different parts of the brain.</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301752" y="1527048"/>
            <a:ext cx="8503920" cy="5102352"/>
          </a:xfrm>
        </p:spPr>
        <p:txBody>
          <a:bodyPr>
            <a:normAutofit/>
          </a:bodyPr>
          <a:lstStyle/>
          <a:p>
            <a:r>
              <a:rPr lang="en-US" sz="2800" b="1" dirty="0">
                <a:solidFill>
                  <a:schemeClr val="hlink"/>
                </a:solidFill>
              </a:rPr>
              <a:t>Dopamine hypothesis revisited</a:t>
            </a:r>
            <a:r>
              <a:rPr lang="en-US" sz="2800" dirty="0"/>
              <a:t>: various neurotransmitter systems probably takes place in the etiology of schizophrenia (</a:t>
            </a:r>
            <a:r>
              <a:rPr lang="en-US" sz="2800" dirty="0" err="1"/>
              <a:t>norepinephric</a:t>
            </a:r>
            <a:r>
              <a:rPr lang="en-US" sz="2800" dirty="0"/>
              <a:t>, </a:t>
            </a:r>
            <a:r>
              <a:rPr lang="en-US" sz="2800" dirty="0" err="1"/>
              <a:t>serotonergic</a:t>
            </a:r>
            <a:r>
              <a:rPr lang="en-US" sz="2800" dirty="0"/>
              <a:t>, </a:t>
            </a:r>
            <a:r>
              <a:rPr lang="en-US" sz="2800" dirty="0" err="1"/>
              <a:t>glutamatergic</a:t>
            </a:r>
            <a:r>
              <a:rPr lang="en-US" sz="2800" dirty="0"/>
              <a:t>, some </a:t>
            </a:r>
            <a:r>
              <a:rPr lang="en-US" sz="2800" dirty="0" err="1"/>
              <a:t>peptidergic</a:t>
            </a:r>
            <a:r>
              <a:rPr lang="en-US" sz="2800" dirty="0"/>
              <a:t> systems); based on effects of atypical antipsychotics especially.</a:t>
            </a:r>
            <a:r>
              <a:rPr lang="en-US" sz="2800" i="1" dirty="0"/>
              <a:t> </a:t>
            </a:r>
          </a:p>
          <a:p>
            <a:endParaRPr lang="en-US" sz="2800" i="1" dirty="0"/>
          </a:p>
          <a:p>
            <a:endParaRPr lang="en-US" sz="2800" i="1" dirty="0"/>
          </a:p>
          <a:p>
            <a:endParaRPr lang="en-US" sz="2800" i="1" dirty="0"/>
          </a:p>
          <a:p>
            <a:pPr>
              <a:buNone/>
            </a:pPr>
            <a:endParaRPr lang="en-US" sz="1200" i="1" dirty="0"/>
          </a:p>
          <a:p>
            <a:pPr>
              <a:buNone/>
            </a:pPr>
            <a:endParaRPr lang="en-US" sz="1200" i="1" dirty="0"/>
          </a:p>
          <a:p>
            <a:pPr>
              <a:buNone/>
            </a:pPr>
            <a:r>
              <a:rPr lang="en-US" sz="1200" i="1" dirty="0"/>
              <a:t>Stahl's Essential Psychopharmacology</a:t>
            </a:r>
            <a:r>
              <a:rPr lang="en-US" sz="1200" dirty="0"/>
              <a:t>, fourth edition</a:t>
            </a:r>
            <a:r>
              <a:rPr lang="en-US" sz="1500" dirty="0"/>
              <a:t>.</a:t>
            </a:r>
          </a:p>
          <a:p>
            <a:endParaRPr lang="en-US" sz="2800" dirty="0"/>
          </a:p>
          <a:p>
            <a:endParaRPr lang="en-US" sz="2800" dirty="0"/>
          </a:p>
          <a:p>
            <a:endParaRPr lang="en-US" sz="2800" dirty="0"/>
          </a:p>
          <a:p>
            <a:endParaRPr lang="en-US" sz="2800" dirty="0"/>
          </a:p>
          <a:p>
            <a:endParaRPr lang="en-US" sz="2800" dirty="0"/>
          </a:p>
          <a:p>
            <a:pPr>
              <a:buNone/>
            </a:pP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Contemporary hypothesis</a:t>
            </a:r>
            <a:endParaRPr lang="en-IN" dirty="0"/>
          </a:p>
        </p:txBody>
      </p:sp>
      <p:sp>
        <p:nvSpPr>
          <p:cNvPr id="3" name="Content Placeholder 2"/>
          <p:cNvSpPr>
            <a:spLocks noGrp="1"/>
          </p:cNvSpPr>
          <p:nvPr>
            <p:ph sz="quarter" idx="1"/>
          </p:nvPr>
        </p:nvSpPr>
        <p:spPr/>
        <p:txBody>
          <a:bodyPr/>
          <a:lstStyle/>
          <a:p>
            <a:pPr>
              <a:lnSpc>
                <a:spcPct val="90000"/>
              </a:lnSpc>
              <a:defRPr/>
            </a:pPr>
            <a:r>
              <a:rPr lang="en-US" sz="2400" b="1" dirty="0">
                <a:solidFill>
                  <a:schemeClr val="hlink"/>
                </a:solidFill>
              </a:rPr>
              <a:t>Contemporary models of schizophrenia</a:t>
            </a:r>
            <a:r>
              <a:rPr lang="en-US" sz="2400" b="1" dirty="0"/>
              <a:t> </a:t>
            </a:r>
            <a:r>
              <a:rPr lang="en-US" sz="2400" dirty="0"/>
              <a:t>conceptualize it as a </a:t>
            </a:r>
            <a:r>
              <a:rPr lang="en-US" sz="2400" dirty="0" err="1"/>
              <a:t>neurocognitive</a:t>
            </a:r>
            <a:r>
              <a:rPr lang="en-US" sz="2400" dirty="0"/>
              <a:t> disorder, with the various signs and symptoms reflecting the downstream effects of a more fundamental cognitive deficit:</a:t>
            </a:r>
          </a:p>
          <a:p>
            <a:pPr lvl="1">
              <a:lnSpc>
                <a:spcPct val="90000"/>
              </a:lnSpc>
              <a:defRPr/>
            </a:pPr>
            <a:r>
              <a:rPr lang="en-US" sz="2000" dirty="0">
                <a:solidFill>
                  <a:schemeClr val="tx1"/>
                </a:solidFill>
              </a:rPr>
              <a:t>the symptoms of schizophrenia arise from “cognitive </a:t>
            </a:r>
            <a:r>
              <a:rPr lang="en-US" sz="2000" dirty="0" err="1">
                <a:solidFill>
                  <a:schemeClr val="tx1"/>
                </a:solidFill>
              </a:rPr>
              <a:t>dysmetria</a:t>
            </a:r>
            <a:r>
              <a:rPr lang="en-US" sz="2000" dirty="0">
                <a:solidFill>
                  <a:schemeClr val="tx1"/>
                </a:solidFill>
              </a:rPr>
              <a:t>” (Nancy C. </a:t>
            </a:r>
            <a:r>
              <a:rPr lang="en-US" sz="2000" dirty="0" err="1">
                <a:solidFill>
                  <a:schemeClr val="tx1"/>
                </a:solidFill>
              </a:rPr>
              <a:t>Andreasen</a:t>
            </a:r>
            <a:r>
              <a:rPr lang="en-US" sz="2000" dirty="0">
                <a:solidFill>
                  <a:schemeClr val="tx1"/>
                </a:solidFill>
              </a:rPr>
              <a:t>)</a:t>
            </a:r>
          </a:p>
          <a:p>
            <a:pPr lvl="1">
              <a:lnSpc>
                <a:spcPct val="90000"/>
              </a:lnSpc>
              <a:defRPr/>
            </a:pPr>
            <a:r>
              <a:rPr lang="en-US" sz="2000" dirty="0">
                <a:solidFill>
                  <a:schemeClr val="tx1"/>
                </a:solidFill>
              </a:rPr>
              <a:t>concept of schizophrenia as a </a:t>
            </a:r>
            <a:r>
              <a:rPr lang="en-US" sz="2000" dirty="0" err="1">
                <a:solidFill>
                  <a:schemeClr val="tx1"/>
                </a:solidFill>
              </a:rPr>
              <a:t>neurodevelopmental</a:t>
            </a:r>
            <a:r>
              <a:rPr lang="en-US" sz="2000" dirty="0">
                <a:solidFill>
                  <a:schemeClr val="tx1"/>
                </a:solidFill>
              </a:rPr>
              <a:t> disorder (Daniel R. Weinberger)</a:t>
            </a: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Neurodevelopmental</a:t>
            </a:r>
            <a:r>
              <a:rPr lang="en-US" dirty="0"/>
              <a:t> model</a:t>
            </a:r>
            <a:endParaRPr lang="en-IN" dirty="0"/>
          </a:p>
        </p:txBody>
      </p:sp>
      <p:sp>
        <p:nvSpPr>
          <p:cNvPr id="3" name="Content Placeholder 2"/>
          <p:cNvSpPr>
            <a:spLocks noGrp="1"/>
          </p:cNvSpPr>
          <p:nvPr>
            <p:ph sz="quarter" idx="1"/>
          </p:nvPr>
        </p:nvSpPr>
        <p:spPr>
          <a:xfrm>
            <a:off x="301752" y="1527048"/>
            <a:ext cx="8503920" cy="5102352"/>
          </a:xfrm>
        </p:spPr>
        <p:txBody>
          <a:bodyPr>
            <a:normAutofit fontScale="92500" lnSpcReduction="20000"/>
          </a:bodyPr>
          <a:lstStyle/>
          <a:p>
            <a:pPr marL="269875" indent="-269875">
              <a:lnSpc>
                <a:spcPct val="95000"/>
              </a:lnSpc>
              <a:spcBef>
                <a:spcPct val="30000"/>
              </a:spcBef>
              <a:defRPr/>
            </a:pPr>
            <a:r>
              <a:rPr lang="en-US" sz="2800" dirty="0" err="1">
                <a:solidFill>
                  <a:schemeClr val="hlink"/>
                </a:solidFill>
              </a:rPr>
              <a:t>Neurodevelopmental</a:t>
            </a:r>
            <a:r>
              <a:rPr lang="en-US" sz="2800" dirty="0">
                <a:solidFill>
                  <a:schemeClr val="hlink"/>
                </a:solidFill>
              </a:rPr>
              <a:t> model</a:t>
            </a:r>
            <a:r>
              <a:rPr lang="en-US" sz="2800" dirty="0"/>
              <a:t> supposes in schizophrenia the presence of “silent lesion” in the brain, mostly in the parts, important for the development of integration (frontal, parietal and temporal), which is caused by different factors (genetic, inborn, infection, trauma...) during very early development of the brain in prenatal or early postnatal period of life. </a:t>
            </a:r>
          </a:p>
          <a:p>
            <a:pPr marL="269875" indent="-269875">
              <a:lnSpc>
                <a:spcPct val="95000"/>
              </a:lnSpc>
              <a:spcBef>
                <a:spcPct val="30000"/>
              </a:spcBef>
              <a:defRPr/>
            </a:pPr>
            <a:r>
              <a:rPr lang="en-US" sz="2800" dirty="0"/>
              <a:t>It does not interfere too much with the basic brain functioning in early years, but expresses itself in the time, when the subject is stressed by demands of growing needs for integration, during formative years in adolescence and young adulthood.</a:t>
            </a:r>
          </a:p>
          <a:p>
            <a:pPr marL="269875" indent="-269875">
              <a:lnSpc>
                <a:spcPct val="95000"/>
              </a:lnSpc>
              <a:spcBef>
                <a:spcPct val="30000"/>
              </a:spcBef>
              <a:defRPr/>
            </a:pPr>
            <a:endParaRPr lang="en-US" sz="2800" dirty="0"/>
          </a:p>
          <a:p>
            <a:pPr marL="269875" indent="-269875">
              <a:lnSpc>
                <a:spcPct val="95000"/>
              </a:lnSpc>
              <a:spcBef>
                <a:spcPct val="30000"/>
              </a:spcBef>
              <a:defRPr/>
            </a:pPr>
            <a:endParaRPr lang="en-US" sz="2800" dirty="0"/>
          </a:p>
          <a:p>
            <a:pPr>
              <a:buNone/>
            </a:pPr>
            <a:r>
              <a:rPr lang="en-US" sz="1300" i="1" dirty="0"/>
              <a:t>Stahl's Essential Psychopharmacology</a:t>
            </a:r>
            <a:r>
              <a:rPr lang="en-US" sz="1300" dirty="0"/>
              <a:t>, fourth edition.</a:t>
            </a:r>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7170" name="Picture 2" descr="http://homepage.psy.utexas.edu/HomePage/Class/Psy352/Hawkins/PowerpointLectures/Chap11_Schizophrenia/Hawkins11_files/Slide0018.gif"/>
          <p:cNvPicPr>
            <a:picLocks noChangeAspect="1" noChangeArrowheads="1"/>
          </p:cNvPicPr>
          <p:nvPr/>
        </p:nvPicPr>
        <p:blipFill>
          <a:blip r:embed="rId2" cstate="print"/>
          <a:srcRect/>
          <a:stretch>
            <a:fillRect/>
          </a:stretch>
        </p:blipFill>
        <p:spPr bwMode="auto">
          <a:xfrm>
            <a:off x="304800" y="1600200"/>
            <a:ext cx="8534400" cy="5029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Definition</a:t>
            </a:r>
            <a:endParaRPr lang="en-IN" dirty="0">
              <a:solidFill>
                <a:schemeClr val="accent1"/>
              </a:solidFill>
            </a:endParaRPr>
          </a:p>
        </p:txBody>
      </p:sp>
      <p:sp>
        <p:nvSpPr>
          <p:cNvPr id="3" name="Content Placeholder 2"/>
          <p:cNvSpPr>
            <a:spLocks noGrp="1"/>
          </p:cNvSpPr>
          <p:nvPr>
            <p:ph sz="quarter" idx="1"/>
          </p:nvPr>
        </p:nvSpPr>
        <p:spPr/>
        <p:txBody>
          <a:bodyPr/>
          <a:lstStyle/>
          <a:p>
            <a:r>
              <a:rPr lang="en-US" sz="2800" dirty="0"/>
              <a:t>The schizophrenia is a disorders characterized in general by fundamental and characteristic </a:t>
            </a:r>
            <a:r>
              <a:rPr lang="en-US" sz="2800" dirty="0">
                <a:solidFill>
                  <a:srgbClr val="FF0000"/>
                </a:solidFill>
              </a:rPr>
              <a:t>distortions/ schism of thinking, perception and affect </a:t>
            </a:r>
            <a:r>
              <a:rPr lang="en-US" sz="2800" dirty="0"/>
              <a:t>that are inappropriate or blunted. Clear consciousness and intellectual capacity are usually maintained although certain cognitive deficits may evolve in the course of time. </a:t>
            </a:r>
            <a:endParaRPr lang="cs-CZ" sz="2800" dirty="0"/>
          </a:p>
          <a:p>
            <a:pPr>
              <a:buNone/>
            </a:pP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1]A person is able to clearly hear his own thoughts as if spoken to him. This is called:</a:t>
            </a:r>
          </a:p>
          <a:p>
            <a:pPr lvl="0">
              <a:buNone/>
            </a:pPr>
            <a:r>
              <a:rPr lang="en-US" dirty="0"/>
              <a:t>A)1</a:t>
            </a:r>
            <a:r>
              <a:rPr lang="en-US" baseline="30000" dirty="0"/>
              <a:t>st</a:t>
            </a:r>
            <a:r>
              <a:rPr lang="en-US" dirty="0"/>
              <a:t> person delusion</a:t>
            </a:r>
          </a:p>
          <a:p>
            <a:pPr lvl="0">
              <a:buNone/>
            </a:pPr>
            <a:r>
              <a:rPr lang="en-US" dirty="0"/>
              <a:t>B)2</a:t>
            </a:r>
            <a:r>
              <a:rPr lang="en-US" baseline="30000" dirty="0"/>
              <a:t>nd</a:t>
            </a:r>
            <a:r>
              <a:rPr lang="en-US" dirty="0"/>
              <a:t> person delusion</a:t>
            </a:r>
          </a:p>
          <a:p>
            <a:pPr lvl="0">
              <a:buNone/>
            </a:pPr>
            <a:r>
              <a:rPr lang="en-US" dirty="0"/>
              <a:t>c)2</a:t>
            </a:r>
            <a:r>
              <a:rPr lang="en-US" baseline="30000" dirty="0"/>
              <a:t>nd</a:t>
            </a:r>
            <a:r>
              <a:rPr lang="en-US" dirty="0"/>
              <a:t> person hallucination</a:t>
            </a:r>
          </a:p>
          <a:p>
            <a:pPr lvl="0">
              <a:buNone/>
            </a:pPr>
            <a:r>
              <a:rPr lang="en-US" dirty="0"/>
              <a:t>D)1</a:t>
            </a:r>
            <a:r>
              <a:rPr lang="en-US" baseline="30000" dirty="0"/>
              <a:t>st</a:t>
            </a:r>
            <a:r>
              <a:rPr lang="en-US" dirty="0"/>
              <a:t> person hallucination</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2]Visual hallucination is mostly suggestive of:</a:t>
            </a:r>
          </a:p>
          <a:p>
            <a:pPr lvl="0">
              <a:buNone/>
            </a:pPr>
            <a:r>
              <a:rPr lang="en-US" dirty="0"/>
              <a:t>A)Organic brain disorders</a:t>
            </a:r>
          </a:p>
          <a:p>
            <a:pPr lvl="0">
              <a:buNone/>
            </a:pPr>
            <a:r>
              <a:rPr lang="en-US" dirty="0"/>
              <a:t>B)Schizophrenia</a:t>
            </a:r>
          </a:p>
          <a:p>
            <a:pPr lvl="0">
              <a:buNone/>
            </a:pPr>
            <a:r>
              <a:rPr lang="en-US" dirty="0"/>
              <a:t>C)Bipolar Mood Disorder</a:t>
            </a:r>
          </a:p>
          <a:p>
            <a:pPr lvl="0">
              <a:buNone/>
            </a:pPr>
            <a:r>
              <a:rPr lang="en-US" dirty="0"/>
              <a:t>D)Personality disorder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3]Which of following is not a good  prognostic factor for Schizophrenia:</a:t>
            </a:r>
          </a:p>
          <a:p>
            <a:pPr lvl="0">
              <a:buNone/>
            </a:pPr>
            <a:r>
              <a:rPr lang="en-US" dirty="0"/>
              <a:t>A)Presence of precipitating factor</a:t>
            </a:r>
          </a:p>
          <a:p>
            <a:pPr lvl="0">
              <a:buNone/>
            </a:pPr>
            <a:r>
              <a:rPr lang="en-US" dirty="0"/>
              <a:t>B)Auditory hallucination</a:t>
            </a:r>
          </a:p>
          <a:p>
            <a:pPr lvl="0">
              <a:buNone/>
            </a:pPr>
            <a:r>
              <a:rPr lang="en-US" dirty="0"/>
              <a:t>C)Young age of onset</a:t>
            </a:r>
          </a:p>
          <a:p>
            <a:pPr lvl="0">
              <a:buNone/>
            </a:pPr>
            <a:r>
              <a:rPr lang="en-US" dirty="0"/>
              <a:t>D)Negative symptoms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4]A 45 year old female was diagnosed  having schizophrenia she told that  someone who is not visible  is talking about her and always describing the thing what she is doing like commentator.  what this phenomena is called?</a:t>
            </a:r>
          </a:p>
          <a:p>
            <a:pPr lvl="0">
              <a:buNone/>
            </a:pPr>
            <a:r>
              <a:rPr lang="en-US" dirty="0"/>
              <a:t>A)Visual hallucination</a:t>
            </a:r>
          </a:p>
          <a:p>
            <a:pPr lvl="0">
              <a:buNone/>
            </a:pPr>
            <a:r>
              <a:rPr lang="en-US" dirty="0"/>
              <a:t>B)1</a:t>
            </a:r>
            <a:r>
              <a:rPr lang="en-US" baseline="30000" dirty="0"/>
              <a:t>st</a:t>
            </a:r>
            <a:r>
              <a:rPr lang="en-US" dirty="0"/>
              <a:t>  person Auditory hallucination</a:t>
            </a:r>
          </a:p>
          <a:p>
            <a:pPr lvl="0">
              <a:buNone/>
            </a:pPr>
            <a:r>
              <a:rPr lang="en-US" dirty="0"/>
              <a:t>C)2</a:t>
            </a:r>
            <a:r>
              <a:rPr lang="en-US" baseline="30000" dirty="0"/>
              <a:t>nd</a:t>
            </a:r>
            <a:r>
              <a:rPr lang="en-US" dirty="0"/>
              <a:t> person auditory hallucination</a:t>
            </a:r>
          </a:p>
          <a:p>
            <a:pPr>
              <a:buNone/>
            </a:pPr>
            <a:r>
              <a:rPr lang="en-US" dirty="0"/>
              <a:t>D)Tactile hallucination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dirty="0"/>
              <a:t>5]Delusion is a disorder of-</a:t>
            </a:r>
          </a:p>
          <a:p>
            <a:pPr lvl="0">
              <a:buNone/>
            </a:pPr>
            <a:r>
              <a:rPr lang="en-US" dirty="0"/>
              <a:t>A)Thought</a:t>
            </a:r>
          </a:p>
          <a:p>
            <a:pPr lvl="0">
              <a:buNone/>
            </a:pPr>
            <a:r>
              <a:rPr lang="en-US" dirty="0"/>
              <a:t>B)Perception</a:t>
            </a:r>
          </a:p>
          <a:p>
            <a:pPr lvl="0">
              <a:buNone/>
            </a:pPr>
            <a:r>
              <a:rPr lang="en-US" dirty="0"/>
              <a:t>C)Insight</a:t>
            </a:r>
          </a:p>
          <a:p>
            <a:pPr lvl="0">
              <a:buNone/>
            </a:pPr>
            <a:r>
              <a:rPr lang="en-US" dirty="0"/>
              <a:t>D)Cognition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 Key	</a:t>
            </a:r>
          </a:p>
        </p:txBody>
      </p:sp>
      <p:sp>
        <p:nvSpPr>
          <p:cNvPr id="3" name="Content Placeholder 2"/>
          <p:cNvSpPr>
            <a:spLocks noGrp="1"/>
          </p:cNvSpPr>
          <p:nvPr>
            <p:ph sz="quarter" idx="1"/>
          </p:nvPr>
        </p:nvSpPr>
        <p:spPr/>
        <p:txBody>
          <a:bodyPr/>
          <a:lstStyle/>
          <a:p>
            <a:r>
              <a:rPr lang="en-US" dirty="0"/>
              <a:t>1] – D</a:t>
            </a:r>
          </a:p>
          <a:p>
            <a:r>
              <a:rPr lang="en-US" dirty="0"/>
              <a:t>2] – A</a:t>
            </a:r>
          </a:p>
          <a:p>
            <a:r>
              <a:rPr lang="en-US" dirty="0"/>
              <a:t>3] – D</a:t>
            </a:r>
          </a:p>
          <a:p>
            <a:r>
              <a:rPr lang="en-US" dirty="0"/>
              <a:t>4] – C</a:t>
            </a:r>
          </a:p>
          <a:p>
            <a:r>
              <a:rPr lang="en-US"/>
              <a:t>5] – A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4294967295"/>
          </p:nvPr>
        </p:nvSpPr>
        <p:spPr>
          <a:xfrm>
            <a:off x="1447800" y="2362200"/>
            <a:ext cx="6400800" cy="1752600"/>
          </a:xfrm>
        </p:spPr>
        <p:txBody>
          <a:bodyPr>
            <a:normAutofit/>
          </a:bodyPr>
          <a:lstStyle/>
          <a:p>
            <a:pPr algn="ctr">
              <a:buNone/>
            </a:pPr>
            <a:r>
              <a:rPr lang="en-US" sz="5400" dirty="0">
                <a:solidFill>
                  <a:srgbClr val="002060"/>
                </a:solidFill>
              </a:rPr>
              <a:t>THANK YOU!</a:t>
            </a:r>
          </a:p>
          <a:p>
            <a:endParaRPr lang="en-U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a:xfrm>
            <a:off x="301752" y="1527048"/>
            <a:ext cx="8503920" cy="5026152"/>
          </a:xfrm>
        </p:spPr>
        <p:txBody>
          <a:bodyPr/>
          <a:lstStyle/>
          <a:p>
            <a:r>
              <a:rPr lang="en-US" sz="2400" dirty="0"/>
              <a:t>Schizophrenia occurs with regular frequency nearly everywhere in the world in 1 % of population and begins mainly in young age (mostly around 16 to 25 years).</a:t>
            </a:r>
          </a:p>
          <a:p>
            <a:endParaRPr lang="cs-CZ" sz="2400" dirty="0"/>
          </a:p>
          <a:p>
            <a:pPr>
              <a:lnSpc>
                <a:spcPct val="85000"/>
              </a:lnSpc>
              <a:defRPr/>
            </a:pPr>
            <a:r>
              <a:rPr lang="en-US" sz="2800" dirty="0"/>
              <a:t>Schizophrenia is defined by </a:t>
            </a:r>
          </a:p>
          <a:p>
            <a:pPr lvl="1">
              <a:lnSpc>
                <a:spcPct val="85000"/>
              </a:lnSpc>
              <a:defRPr/>
            </a:pPr>
            <a:r>
              <a:rPr lang="en-US" sz="2400" dirty="0">
                <a:solidFill>
                  <a:schemeClr val="tx1"/>
                </a:solidFill>
              </a:rPr>
              <a:t>a group of characteristic positive and negative symptoms</a:t>
            </a:r>
          </a:p>
          <a:p>
            <a:pPr lvl="1">
              <a:lnSpc>
                <a:spcPct val="85000"/>
              </a:lnSpc>
              <a:defRPr/>
            </a:pPr>
            <a:r>
              <a:rPr lang="en-US" sz="2400" dirty="0">
                <a:solidFill>
                  <a:schemeClr val="tx1"/>
                </a:solidFill>
              </a:rPr>
              <a:t>deterioration in social, occupational, or interpersonal relationships</a:t>
            </a:r>
          </a:p>
          <a:p>
            <a:pPr lvl="1">
              <a:lnSpc>
                <a:spcPct val="85000"/>
              </a:lnSpc>
              <a:defRPr/>
            </a:pPr>
            <a:r>
              <a:rPr lang="en-US" sz="2400" dirty="0">
                <a:solidFill>
                  <a:schemeClr val="tx1"/>
                </a:solidFill>
              </a:rPr>
              <a:t>continuous signs of the disturbance for at least 6 months</a:t>
            </a:r>
          </a:p>
          <a:p>
            <a:endParaRPr lang="en-IN" dirty="0"/>
          </a:p>
          <a:p>
            <a:pPr marL="274320" lvl="1">
              <a:buClr>
                <a:schemeClr val="accent1"/>
              </a:buClr>
              <a:buSzPct val="85000"/>
              <a:buNone/>
            </a:pPr>
            <a:endParaRPr lang="en-US" sz="14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endParaRPr lang="en-US" sz="1200" i="1" dirty="0">
              <a:solidFill>
                <a:schemeClr val="tx1"/>
              </a:solidFill>
            </a:endParaRPr>
          </a:p>
          <a:p>
            <a:pPr marL="274320" lvl="1">
              <a:buClr>
                <a:schemeClr val="accent1"/>
              </a:buClr>
              <a:buSzPct val="85000"/>
              <a:buNone/>
            </a:pPr>
            <a:r>
              <a:rPr lang="en-US" sz="1200" i="1" dirty="0">
                <a:solidFill>
                  <a:schemeClr val="tx1"/>
                </a:solidFill>
              </a:rPr>
              <a:t>Kaplan and </a:t>
            </a:r>
            <a:r>
              <a:rPr lang="en-US" sz="1200" i="1" dirty="0" err="1">
                <a:solidFill>
                  <a:schemeClr val="tx1"/>
                </a:solidFill>
              </a:rPr>
              <a:t>Sadock's</a:t>
            </a:r>
            <a:r>
              <a:rPr lang="en-US" sz="1200" i="1" dirty="0">
                <a:solidFill>
                  <a:schemeClr val="tx1"/>
                </a:solidFill>
              </a:rPr>
              <a:t> Comprehensive Textbook of Psychiatry</a:t>
            </a:r>
            <a:endParaRPr lang="en-US" sz="12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endParaRPr lang="en-IN" dirty="0"/>
          </a:p>
        </p:txBody>
      </p:sp>
      <p:sp>
        <p:nvSpPr>
          <p:cNvPr id="3" name="Content Placeholder 2"/>
          <p:cNvSpPr>
            <a:spLocks noGrp="1"/>
          </p:cNvSpPr>
          <p:nvPr>
            <p:ph sz="quarter" idx="1"/>
          </p:nvPr>
        </p:nvSpPr>
        <p:spPr>
          <a:xfrm>
            <a:off x="301752" y="1371600"/>
            <a:ext cx="8503920" cy="5486400"/>
          </a:xfrm>
        </p:spPr>
        <p:txBody>
          <a:bodyPr>
            <a:normAutofit fontScale="92500"/>
          </a:bodyPr>
          <a:lstStyle/>
          <a:p>
            <a:pPr>
              <a:lnSpc>
                <a:spcPct val="90000"/>
              </a:lnSpc>
              <a:spcBef>
                <a:spcPct val="30000"/>
              </a:spcBef>
              <a:defRPr/>
            </a:pPr>
            <a:r>
              <a:rPr lang="en-US" sz="2800" b="1" dirty="0">
                <a:solidFill>
                  <a:schemeClr val="hlink"/>
                </a:solidFill>
              </a:rPr>
              <a:t>Emil </a:t>
            </a:r>
            <a:r>
              <a:rPr lang="en-US" sz="2800" b="1" dirty="0" err="1">
                <a:solidFill>
                  <a:schemeClr val="hlink"/>
                </a:solidFill>
              </a:rPr>
              <a:t>Kraepelin</a:t>
            </a:r>
            <a:r>
              <a:rPr lang="en-US" sz="2800" dirty="0"/>
              <a:t>: This illness develops relatively early in life, and its course is likely deteriorating and chronic; deterioration reminded dementia (</a:t>
            </a:r>
            <a:r>
              <a:rPr lang="en-US" sz="2800" dirty="0">
                <a:solidFill>
                  <a:srgbClr val="FF0000"/>
                </a:solidFill>
              </a:rPr>
              <a:t>“Dementia praecox”</a:t>
            </a:r>
            <a:r>
              <a:rPr lang="en-US" sz="2800" dirty="0"/>
              <a:t>) but was not followed by any organic changes of the brain, detectable at that time.</a:t>
            </a:r>
          </a:p>
          <a:p>
            <a:pPr>
              <a:lnSpc>
                <a:spcPct val="90000"/>
              </a:lnSpc>
              <a:spcBef>
                <a:spcPct val="30000"/>
              </a:spcBef>
              <a:defRPr/>
            </a:pPr>
            <a:r>
              <a:rPr lang="en-US" sz="2800" b="1" dirty="0" err="1">
                <a:solidFill>
                  <a:schemeClr val="hlink"/>
                </a:solidFill>
              </a:rPr>
              <a:t>Eugen</a:t>
            </a:r>
            <a:r>
              <a:rPr lang="en-US" sz="2800" b="1" dirty="0">
                <a:solidFill>
                  <a:schemeClr val="hlink"/>
                </a:solidFill>
              </a:rPr>
              <a:t> </a:t>
            </a:r>
            <a:r>
              <a:rPr lang="en-US" sz="2800" b="1" dirty="0" err="1">
                <a:solidFill>
                  <a:schemeClr val="hlink"/>
                </a:solidFill>
              </a:rPr>
              <a:t>Bleuler</a:t>
            </a:r>
            <a:r>
              <a:rPr lang="en-US" sz="2800" dirty="0"/>
              <a:t>: He renamed </a:t>
            </a:r>
            <a:r>
              <a:rPr lang="en-US" sz="2800" dirty="0" err="1"/>
              <a:t>Kraepelin’s</a:t>
            </a:r>
            <a:r>
              <a:rPr lang="en-US" sz="2800" dirty="0"/>
              <a:t> dementia praecox as </a:t>
            </a:r>
            <a:r>
              <a:rPr lang="en-US" sz="2800" dirty="0">
                <a:solidFill>
                  <a:srgbClr val="FF0000"/>
                </a:solidFill>
              </a:rPr>
              <a:t>schizophrenia</a:t>
            </a:r>
            <a:r>
              <a:rPr lang="en-US" sz="2800" dirty="0"/>
              <a:t> (1911); he recognized the cognitive impairment in this illness, which he named as a “splitting of mind”.</a:t>
            </a:r>
          </a:p>
          <a:p>
            <a:pPr marL="274320" lvl="1">
              <a:lnSpc>
                <a:spcPct val="90000"/>
              </a:lnSpc>
              <a:spcBef>
                <a:spcPct val="30000"/>
              </a:spcBef>
              <a:buClr>
                <a:schemeClr val="accent1"/>
              </a:buClr>
              <a:buSzPct val="85000"/>
              <a:buFont typeface="Wingdings 2"/>
              <a:buChar char=""/>
              <a:defRPr/>
            </a:pPr>
            <a:r>
              <a:rPr lang="en-US" sz="2800" b="1" dirty="0">
                <a:solidFill>
                  <a:schemeClr val="hlink"/>
                </a:solidFill>
              </a:rPr>
              <a:t>Kurt Schneider</a:t>
            </a:r>
            <a:r>
              <a:rPr lang="en-US" sz="2800" dirty="0"/>
              <a:t>: </a:t>
            </a:r>
            <a:r>
              <a:rPr lang="en-US" sz="2800" dirty="0">
                <a:solidFill>
                  <a:schemeClr val="tx1"/>
                </a:solidFill>
              </a:rPr>
              <a:t>He emphasized the role of psychotic symptoms, as hallucinations, delusions and gave them the privilege of</a:t>
            </a:r>
            <a:r>
              <a:rPr lang="en-US" sz="2800" dirty="0"/>
              <a:t> </a:t>
            </a:r>
            <a:r>
              <a:rPr lang="en-US" sz="2800" dirty="0">
                <a:solidFill>
                  <a:srgbClr val="FF0000"/>
                </a:solidFill>
              </a:rPr>
              <a:t>“the first rank symptoms” </a:t>
            </a:r>
            <a:r>
              <a:rPr lang="en-US" sz="2800" dirty="0">
                <a:solidFill>
                  <a:schemeClr val="tx1"/>
                </a:solidFill>
              </a:rPr>
              <a:t>even in the concept of the diagnosis of schizophrenia.</a:t>
            </a:r>
          </a:p>
          <a:p>
            <a:pPr marL="274320" lvl="1">
              <a:lnSpc>
                <a:spcPct val="90000"/>
              </a:lnSpc>
              <a:spcBef>
                <a:spcPct val="30000"/>
              </a:spcBef>
              <a:buClr>
                <a:schemeClr val="accent1"/>
              </a:buClr>
              <a:buSzPct val="85000"/>
              <a:buNone/>
              <a:defRPr/>
            </a:pPr>
            <a:r>
              <a:rPr lang="en-US" sz="2800" dirty="0"/>
              <a:t> </a:t>
            </a:r>
            <a:r>
              <a:rPr lang="en-US" sz="1300" i="1" dirty="0">
                <a:solidFill>
                  <a:schemeClr val="tx1"/>
                </a:solidFill>
              </a:rPr>
              <a:t>Kaplan and </a:t>
            </a:r>
            <a:r>
              <a:rPr lang="en-US" sz="1300" i="1" dirty="0" err="1">
                <a:solidFill>
                  <a:schemeClr val="tx1"/>
                </a:solidFill>
              </a:rPr>
              <a:t>Sadock's</a:t>
            </a:r>
            <a:r>
              <a:rPr lang="en-US" sz="1300" i="1" dirty="0">
                <a:solidFill>
                  <a:schemeClr val="tx1"/>
                </a:solidFill>
              </a:rPr>
              <a:t> Comprehensive Textbook of Psychiatry</a:t>
            </a:r>
            <a:endParaRPr lang="en-US" sz="1300" dirty="0">
              <a:solidFill>
                <a:schemeClr val="tx1"/>
              </a:solidFill>
            </a:endParaRPr>
          </a:p>
          <a:p>
            <a:pPr>
              <a:lnSpc>
                <a:spcPct val="90000"/>
              </a:lnSpc>
              <a:spcBef>
                <a:spcPct val="30000"/>
              </a:spcBef>
              <a:defRPr/>
            </a:pPr>
            <a:endParaRPr lang="en-US" sz="2800" dirty="0"/>
          </a:p>
          <a:p>
            <a:pPr>
              <a:lnSpc>
                <a:spcPct val="90000"/>
              </a:lnSpc>
              <a:spcBef>
                <a:spcPct val="30000"/>
              </a:spcBef>
              <a:defRPr/>
            </a:pPr>
            <a:endParaRPr lang="en-US" sz="2800" dirty="0"/>
          </a:p>
          <a:p>
            <a:pPr>
              <a:lnSpc>
                <a:spcPct val="90000"/>
              </a:lnSpc>
              <a:spcBef>
                <a:spcPct val="30000"/>
              </a:spcBef>
              <a:defRPr/>
            </a:pPr>
            <a:endParaRPr lang="en-US" sz="2800" dirty="0"/>
          </a:p>
          <a:p>
            <a:pPr>
              <a:lnSpc>
                <a:spcPct val="90000"/>
              </a:lnSpc>
              <a:spcBef>
                <a:spcPct val="30000"/>
              </a:spcBef>
              <a:buNone/>
              <a:defRPr/>
            </a:pPr>
            <a:endParaRPr lang="en-US" sz="2800"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Blueler’s</a:t>
            </a:r>
            <a:r>
              <a:rPr lang="en-US" dirty="0"/>
              <a:t> 4 ‘A’</a:t>
            </a:r>
            <a:endParaRPr lang="en-IN" dirty="0"/>
          </a:p>
        </p:txBody>
      </p:sp>
      <p:sp>
        <p:nvSpPr>
          <p:cNvPr id="3" name="Content Placeholder 2"/>
          <p:cNvSpPr>
            <a:spLocks noGrp="1"/>
          </p:cNvSpPr>
          <p:nvPr>
            <p:ph sz="quarter" idx="1"/>
          </p:nvPr>
        </p:nvSpPr>
        <p:spPr/>
        <p:txBody>
          <a:bodyPr/>
          <a:lstStyle/>
          <a:p>
            <a:pPr marL="539750" indent="-539750">
              <a:lnSpc>
                <a:spcPct val="85000"/>
              </a:lnSpc>
              <a:buSzTx/>
              <a:defRPr/>
            </a:pPr>
            <a:r>
              <a:rPr lang="en-US" sz="2400" dirty="0" err="1"/>
              <a:t>Bleuler</a:t>
            </a:r>
            <a:r>
              <a:rPr lang="en-US" sz="2400" dirty="0"/>
              <a:t> maintained, that for the diagnosis of schizophrenia are most important the following four fundamental symptoms:</a:t>
            </a:r>
          </a:p>
          <a:p>
            <a:pPr marL="1333500" lvl="1" indent="-533400">
              <a:lnSpc>
                <a:spcPct val="85000"/>
              </a:lnSpc>
              <a:defRPr/>
            </a:pPr>
            <a:r>
              <a:rPr lang="en-US" sz="2400" dirty="0">
                <a:solidFill>
                  <a:srgbClr val="FF0000"/>
                </a:solidFill>
              </a:rPr>
              <a:t>affective blunting</a:t>
            </a:r>
          </a:p>
          <a:p>
            <a:pPr marL="1333500" lvl="1" indent="-533400">
              <a:lnSpc>
                <a:spcPct val="85000"/>
              </a:lnSpc>
              <a:defRPr/>
            </a:pPr>
            <a:r>
              <a:rPr lang="en-US" sz="2400" dirty="0">
                <a:solidFill>
                  <a:srgbClr val="FF0000"/>
                </a:solidFill>
              </a:rPr>
              <a:t>disturbance of association</a:t>
            </a:r>
          </a:p>
          <a:p>
            <a:pPr marL="1333500" lvl="1" indent="-533400">
              <a:lnSpc>
                <a:spcPct val="85000"/>
              </a:lnSpc>
              <a:defRPr/>
            </a:pPr>
            <a:r>
              <a:rPr lang="en-US" sz="2400" dirty="0">
                <a:solidFill>
                  <a:srgbClr val="FF0000"/>
                </a:solidFill>
              </a:rPr>
              <a:t> autism</a:t>
            </a:r>
          </a:p>
          <a:p>
            <a:pPr marL="1333500" lvl="1" indent="-533400">
              <a:lnSpc>
                <a:spcPct val="85000"/>
              </a:lnSpc>
              <a:defRPr/>
            </a:pPr>
            <a:r>
              <a:rPr lang="en-US" sz="2400" dirty="0">
                <a:solidFill>
                  <a:srgbClr val="FF0000"/>
                </a:solidFill>
              </a:rPr>
              <a:t>ambivalence</a:t>
            </a:r>
          </a:p>
          <a:p>
            <a:pPr marL="1333500" lvl="1" indent="-533400">
              <a:lnSpc>
                <a:spcPct val="85000"/>
              </a:lnSpc>
              <a:defRPr/>
            </a:pPr>
            <a:endParaRPr lang="en-US" sz="2000" dirty="0">
              <a:solidFill>
                <a:srgbClr val="FF0000"/>
              </a:solidFill>
            </a:endParaRPr>
          </a:p>
          <a:p>
            <a:pPr marL="539750" indent="-539750">
              <a:lnSpc>
                <a:spcPct val="85000"/>
              </a:lnSpc>
              <a:buSzTx/>
              <a:defRPr/>
            </a:pPr>
            <a:r>
              <a:rPr lang="en-US" sz="2400" dirty="0"/>
              <a:t>These groups of symptoms, are called “four A’ s” and </a:t>
            </a:r>
            <a:r>
              <a:rPr lang="en-US" sz="2400" dirty="0" err="1"/>
              <a:t>Bleuler</a:t>
            </a:r>
            <a:r>
              <a:rPr lang="en-US" sz="2400" dirty="0"/>
              <a:t> thought, that they are “primary” for this diagnosis.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sz="2800" dirty="0"/>
              <a:t>The other known symptoms, hallucinations, delusions, which are appearing in schizophrenia very often also, he used to call as a “secondary symptoms”, because they could be seen in any other psychotic disease.</a:t>
            </a:r>
            <a:endParaRPr lang="en-US" sz="2800" b="1" dirty="0"/>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of illness</a:t>
            </a:r>
            <a:endParaRPr lang="en-IN" dirty="0"/>
          </a:p>
        </p:txBody>
      </p:sp>
      <p:sp>
        <p:nvSpPr>
          <p:cNvPr id="3" name="Content Placeholder 2"/>
          <p:cNvSpPr>
            <a:spLocks noGrp="1"/>
          </p:cNvSpPr>
          <p:nvPr>
            <p:ph sz="quarter" idx="1"/>
          </p:nvPr>
        </p:nvSpPr>
        <p:spPr/>
        <p:txBody>
          <a:bodyPr/>
          <a:lstStyle/>
          <a:p>
            <a:pPr>
              <a:defRPr/>
            </a:pPr>
            <a:r>
              <a:rPr lang="en-US" sz="2800" dirty="0"/>
              <a:t>Course of schizophrenia:</a:t>
            </a:r>
          </a:p>
          <a:p>
            <a:pPr lvl="1">
              <a:defRPr/>
            </a:pPr>
            <a:r>
              <a:rPr lang="en-US" sz="2400" dirty="0">
                <a:solidFill>
                  <a:schemeClr val="tx1"/>
                </a:solidFill>
              </a:rPr>
              <a:t>continuous without temporary improvement</a:t>
            </a:r>
          </a:p>
          <a:p>
            <a:pPr lvl="1">
              <a:defRPr/>
            </a:pPr>
            <a:r>
              <a:rPr lang="en-US" sz="2400" dirty="0">
                <a:solidFill>
                  <a:schemeClr val="tx1"/>
                </a:solidFill>
              </a:rPr>
              <a:t>episodic with progressive or stable deficit</a:t>
            </a:r>
          </a:p>
          <a:p>
            <a:pPr lvl="1">
              <a:defRPr/>
            </a:pPr>
            <a:r>
              <a:rPr lang="en-US" sz="2400" dirty="0">
                <a:solidFill>
                  <a:schemeClr val="tx1"/>
                </a:solidFill>
              </a:rPr>
              <a:t>episodic with complete or incomplete remission </a:t>
            </a:r>
          </a:p>
          <a:p>
            <a:pPr>
              <a:defRPr/>
            </a:pPr>
            <a:endParaRPr lang="en-US" sz="2800" dirty="0"/>
          </a:p>
          <a:p>
            <a:pPr>
              <a:defRPr/>
            </a:pPr>
            <a:r>
              <a:rPr lang="en-US" sz="2800" dirty="0"/>
              <a:t>Typical stages of schizophrenia:</a:t>
            </a:r>
          </a:p>
          <a:p>
            <a:pPr lvl="1">
              <a:defRPr/>
            </a:pPr>
            <a:r>
              <a:rPr lang="en-US" sz="2400" dirty="0" err="1">
                <a:solidFill>
                  <a:schemeClr val="tx1"/>
                </a:solidFill>
              </a:rPr>
              <a:t>prodromal</a:t>
            </a:r>
            <a:r>
              <a:rPr lang="en-US" sz="2400" dirty="0">
                <a:solidFill>
                  <a:schemeClr val="tx1"/>
                </a:solidFill>
              </a:rPr>
              <a:t> phase</a:t>
            </a:r>
          </a:p>
          <a:p>
            <a:pPr lvl="1">
              <a:defRPr/>
            </a:pPr>
            <a:r>
              <a:rPr lang="en-US" sz="2400" dirty="0">
                <a:solidFill>
                  <a:schemeClr val="tx1"/>
                </a:solidFill>
              </a:rPr>
              <a:t>active phase</a:t>
            </a:r>
          </a:p>
          <a:p>
            <a:pPr lvl="1">
              <a:defRPr/>
            </a:pPr>
            <a:r>
              <a:rPr lang="en-US" sz="2400" dirty="0">
                <a:solidFill>
                  <a:schemeClr val="tx1"/>
                </a:solidFill>
              </a:rPr>
              <a:t>residual phase</a:t>
            </a:r>
            <a:endParaRPr lang="en-IN"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Criteria for diagnosis</a:t>
            </a:r>
            <a:endParaRPr lang="en-IN" dirty="0"/>
          </a:p>
        </p:txBody>
      </p:sp>
      <p:sp>
        <p:nvSpPr>
          <p:cNvPr id="3" name="Content Placeholder 2"/>
          <p:cNvSpPr>
            <a:spLocks noGrp="1"/>
          </p:cNvSpPr>
          <p:nvPr>
            <p:ph sz="quarter" idx="1"/>
          </p:nvPr>
        </p:nvSpPr>
        <p:spPr/>
        <p:txBody>
          <a:bodyPr>
            <a:normAutofit fontScale="92500" lnSpcReduction="20000"/>
          </a:bodyPr>
          <a:lstStyle/>
          <a:p>
            <a:r>
              <a:rPr lang="en-IN" dirty="0"/>
              <a:t>Characteristic symptoms: Two (or more) of the following, each present for a significant portion of time during a 1-month period (or less if successfully treated): </a:t>
            </a:r>
          </a:p>
          <a:p>
            <a:pPr lvl="1"/>
            <a:r>
              <a:rPr lang="en-IN" dirty="0">
                <a:solidFill>
                  <a:schemeClr val="tx1"/>
                </a:solidFill>
              </a:rPr>
              <a:t>delusions </a:t>
            </a:r>
          </a:p>
          <a:p>
            <a:pPr lvl="1"/>
            <a:r>
              <a:rPr lang="en-IN" dirty="0">
                <a:solidFill>
                  <a:schemeClr val="tx1"/>
                </a:solidFill>
              </a:rPr>
              <a:t>hallucinations </a:t>
            </a:r>
          </a:p>
          <a:p>
            <a:pPr lvl="1"/>
            <a:r>
              <a:rPr lang="en-IN" dirty="0">
                <a:solidFill>
                  <a:schemeClr val="tx1"/>
                </a:solidFill>
              </a:rPr>
              <a:t>disorganized speech (e.g., frequent derailment or incoherence) </a:t>
            </a:r>
          </a:p>
          <a:p>
            <a:pPr lvl="1"/>
            <a:r>
              <a:rPr lang="en-IN" dirty="0">
                <a:solidFill>
                  <a:schemeClr val="tx1"/>
                </a:solidFill>
              </a:rPr>
              <a:t>grossly disorganized or catatonic </a:t>
            </a:r>
            <a:r>
              <a:rPr lang="en-IN" dirty="0" err="1">
                <a:solidFill>
                  <a:schemeClr val="tx1"/>
                </a:solidFill>
              </a:rPr>
              <a:t>behavior</a:t>
            </a:r>
            <a:r>
              <a:rPr lang="en-IN" dirty="0">
                <a:solidFill>
                  <a:schemeClr val="tx1"/>
                </a:solidFill>
              </a:rPr>
              <a:t> </a:t>
            </a:r>
          </a:p>
          <a:p>
            <a:pPr lvl="1"/>
            <a:r>
              <a:rPr lang="en-IN" dirty="0">
                <a:solidFill>
                  <a:schemeClr val="tx1"/>
                </a:solidFill>
              </a:rPr>
              <a:t>negative symptoms, i.e., affective flattening, </a:t>
            </a:r>
            <a:r>
              <a:rPr lang="en-IN" dirty="0" err="1">
                <a:solidFill>
                  <a:schemeClr val="tx1"/>
                </a:solidFill>
              </a:rPr>
              <a:t>alogia</a:t>
            </a:r>
            <a:r>
              <a:rPr lang="en-IN" dirty="0">
                <a:solidFill>
                  <a:schemeClr val="tx1"/>
                </a:solidFill>
              </a:rPr>
              <a:t>, or </a:t>
            </a:r>
            <a:r>
              <a:rPr lang="en-IN" dirty="0" err="1">
                <a:solidFill>
                  <a:schemeClr val="tx1"/>
                </a:solidFill>
              </a:rPr>
              <a:t>avolition</a:t>
            </a:r>
            <a:endParaRPr lang="en-IN" dirty="0">
              <a:solidFill>
                <a:schemeClr val="tx1"/>
              </a:solidFill>
            </a:endParaRPr>
          </a:p>
          <a:p>
            <a:pPr lvl="1">
              <a:buNone/>
            </a:pPr>
            <a:endParaRPr lang="en-IN" dirty="0"/>
          </a:p>
          <a:p>
            <a:r>
              <a:rPr lang="en-IN" b="1" dirty="0"/>
              <a:t>Note:</a:t>
            </a:r>
            <a:r>
              <a:rPr lang="en-IN" dirty="0"/>
              <a:t> Only one Criterion A symptom is required if delusions are bizarre or hallucinations consist of a voice keeping up a running commentary on the person's </a:t>
            </a:r>
            <a:r>
              <a:rPr lang="en-IN" dirty="0" err="1"/>
              <a:t>behavior</a:t>
            </a:r>
            <a:r>
              <a:rPr lang="en-IN" dirty="0"/>
              <a:t> or thoughts, or two or more voices conversing with each other.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77500" lnSpcReduction="20000"/>
          </a:bodyPr>
          <a:lstStyle/>
          <a:p>
            <a:r>
              <a:rPr lang="en-IN" i="1" dirty="0"/>
              <a:t>Social/occupational dysfunction</a:t>
            </a:r>
            <a:r>
              <a:rPr lang="en-IN" dirty="0"/>
              <a:t>: For a significant portion of the time since the onset of the disturbance, one or more major areas of functioning such as work, interpersonal relations, or self-care are markedly below the level achieved prior to the onset (or when the onset is in childhood or adolescence, failure to achieve expected level of interpersonal, academic, or occupational achievement). </a:t>
            </a:r>
          </a:p>
          <a:p>
            <a:pPr>
              <a:buNone/>
            </a:pPr>
            <a:endParaRPr lang="en-IN" dirty="0"/>
          </a:p>
          <a:p>
            <a:r>
              <a:rPr lang="en-IN" i="1" dirty="0"/>
              <a:t>Duration</a:t>
            </a:r>
            <a:r>
              <a:rPr lang="en-IN" dirty="0"/>
              <a:t>: Continuous signs of the disturbance persist for at least 6 months. This 6-month period must include at least 1 month of symptoms (or less if successfully treated) that meet Criterion A (i.e., active-phase symptoms) and may include periods of </a:t>
            </a:r>
            <a:r>
              <a:rPr lang="en-IN" dirty="0" err="1"/>
              <a:t>prodromal</a:t>
            </a:r>
            <a:r>
              <a:rPr lang="en-IN" dirty="0"/>
              <a:t> or residual symptoms. During these </a:t>
            </a:r>
            <a:r>
              <a:rPr lang="en-IN" dirty="0" err="1"/>
              <a:t>prodromal</a:t>
            </a:r>
            <a:r>
              <a:rPr lang="en-IN" dirty="0"/>
              <a:t> or residual periods, the signs of the disturbance may be manifested by only negative symptoms or two or more symptoms listed in Criterion A present in an attenuated form (e.g., odd beliefs, unusual perceptual experiences). </a:t>
            </a: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1042</TotalTime>
  <Words>1544</Words>
  <Application>Microsoft Office PowerPoint</Application>
  <PresentationFormat>On-screen Show (4:3)</PresentationFormat>
  <Paragraphs>156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Georgia</vt:lpstr>
      <vt:lpstr>Wingdings</vt:lpstr>
      <vt:lpstr>Wingdings 2</vt:lpstr>
      <vt:lpstr>Civic</vt:lpstr>
      <vt:lpstr>Schizophrenia</vt:lpstr>
      <vt:lpstr>Definition</vt:lpstr>
      <vt:lpstr>PowerPoint Presentation</vt:lpstr>
      <vt:lpstr>History</vt:lpstr>
      <vt:lpstr>Blueler’s 4 ‘A’</vt:lpstr>
      <vt:lpstr>PowerPoint Presentation</vt:lpstr>
      <vt:lpstr>Course of illness</vt:lpstr>
      <vt:lpstr>Criteria for diagnosis</vt:lpstr>
      <vt:lpstr>PowerPoint Presentation</vt:lpstr>
      <vt:lpstr>PowerPoint Presentation</vt:lpstr>
      <vt:lpstr>Prevelance of schizophrenia in specific population</vt:lpstr>
      <vt:lpstr>PowerPoint Presentation</vt:lpstr>
      <vt:lpstr>Positive and negetive symptoms of schizophrenia</vt:lpstr>
      <vt:lpstr>Etiology of schizophrenia</vt:lpstr>
      <vt:lpstr>Dopamine hypothesis</vt:lpstr>
      <vt:lpstr>PowerPoint Presentation</vt:lpstr>
      <vt:lpstr>Contemporary hypothesis</vt:lpstr>
      <vt:lpstr>Neurodevelopmental model</vt:lpstr>
      <vt:lpstr>PowerPoint Presentation</vt:lpstr>
      <vt:lpstr>PowerPoint Presentation</vt:lpstr>
      <vt:lpstr>PowerPoint Presentation</vt:lpstr>
      <vt:lpstr>PowerPoint Presentation</vt:lpstr>
      <vt:lpstr>PowerPoint Presentation</vt:lpstr>
      <vt:lpstr>PowerPoint Presentation</vt:lpstr>
      <vt:lpstr>Answer Key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Psycho-Social Rehabilitation in Schizophrenia-An Indian Perspective</dc:title>
  <dc:creator/>
  <cp:lastModifiedBy>918477051901</cp:lastModifiedBy>
  <cp:revision>256</cp:revision>
  <dcterms:created xsi:type="dcterms:W3CDTF">2006-08-16T00:00:00Z</dcterms:created>
  <dcterms:modified xsi:type="dcterms:W3CDTF">2020-08-14T09:58:39Z</dcterms:modified>
</cp:coreProperties>
</file>