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4"/>
  </p:notesMasterIdLst>
  <p:handoutMasterIdLst>
    <p:handoutMasterId r:id="rId35"/>
  </p:handoutMasterIdLst>
  <p:sldIdLst>
    <p:sldId id="381" r:id="rId2"/>
    <p:sldId id="356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6" r:id="rId11"/>
    <p:sldId id="368" r:id="rId12"/>
    <p:sldId id="371" r:id="rId13"/>
    <p:sldId id="372" r:id="rId14"/>
    <p:sldId id="373" r:id="rId15"/>
    <p:sldId id="375" r:id="rId16"/>
    <p:sldId id="376" r:id="rId17"/>
    <p:sldId id="382" r:id="rId18"/>
    <p:sldId id="377" r:id="rId19"/>
    <p:sldId id="378" r:id="rId20"/>
    <p:sldId id="379" r:id="rId21"/>
    <p:sldId id="380" r:id="rId22"/>
    <p:sldId id="349" r:id="rId23"/>
    <p:sldId id="351" r:id="rId24"/>
    <p:sldId id="354" r:id="rId25"/>
    <p:sldId id="353" r:id="rId26"/>
    <p:sldId id="383" r:id="rId27"/>
    <p:sldId id="384" r:id="rId28"/>
    <p:sldId id="385" r:id="rId29"/>
    <p:sldId id="386" r:id="rId30"/>
    <p:sldId id="387" r:id="rId31"/>
    <p:sldId id="388" r:id="rId32"/>
    <p:sldId id="29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4660"/>
  </p:normalViewPr>
  <p:slideViewPr>
    <p:cSldViewPr>
      <p:cViewPr varScale="1">
        <p:scale>
          <a:sx n="77" d="100"/>
          <a:sy n="77" d="100"/>
        </p:scale>
        <p:origin x="200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BCE43-D3DF-42AC-A39B-43DDBF0A377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162BB-34EF-49A4-9452-E50A1CBA3A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22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1D7DE-B69F-4B83-B737-28E3D3DD93D0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C269B-E2CC-4739-B012-AEDACAF852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17/3/2013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IPS-GSB  CME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17/3/2013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IPS-GSB CME 2013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By: Dr </a:t>
            </a:r>
            <a:r>
              <a:rPr lang="en-US" dirty="0" err="1"/>
              <a:t>lakhan</a:t>
            </a:r>
            <a:r>
              <a:rPr lang="en-US" dirty="0"/>
              <a:t> </a:t>
            </a:r>
            <a:r>
              <a:rPr lang="en-US" dirty="0" err="1"/>
              <a:t>kataria</a:t>
            </a:r>
            <a:endParaRPr lang="en-US" dirty="0"/>
          </a:p>
          <a:p>
            <a:r>
              <a:rPr lang="en-US" dirty="0"/>
              <a:t>Department of psychiatry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1"/>
                </a:solidFill>
              </a:rPr>
              <a:t>Treatment of schizophrenia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altLang="zh-TW" sz="2800" dirty="0"/>
          </a:p>
          <a:p>
            <a:pPr lvl="1"/>
            <a:r>
              <a:rPr lang="en-GB" altLang="zh-TW" sz="2400" dirty="0" err="1">
                <a:solidFill>
                  <a:schemeClr val="tx1"/>
                </a:solidFill>
              </a:rPr>
              <a:t>Akathisia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2"/>
            <a:r>
              <a:rPr lang="en-GB" altLang="zh-TW" dirty="0"/>
              <a:t>Develop within first 2 months of therapy</a:t>
            </a:r>
          </a:p>
          <a:p>
            <a:pPr lvl="2"/>
            <a:r>
              <a:rPr lang="en-GB" altLang="zh-TW" dirty="0"/>
              <a:t>Compulsive, restless movement</a:t>
            </a:r>
          </a:p>
          <a:p>
            <a:pPr lvl="2"/>
            <a:r>
              <a:rPr lang="en-GB" altLang="zh-TW" dirty="0"/>
              <a:t>Symptoms of anxiety, agitation</a:t>
            </a:r>
          </a:p>
          <a:p>
            <a:pPr lvl="2">
              <a:buNone/>
            </a:pPr>
            <a:endParaRPr lang="en-GB" altLang="zh-TW" dirty="0"/>
          </a:p>
          <a:p>
            <a:pPr lvl="1"/>
            <a:r>
              <a:rPr lang="en-GB" altLang="zh-TW" dirty="0" err="1">
                <a:solidFill>
                  <a:schemeClr val="tx1"/>
                </a:solidFill>
              </a:rPr>
              <a:t>Tardive</a:t>
            </a:r>
            <a:r>
              <a:rPr lang="en-GB" altLang="zh-TW" dirty="0">
                <a:solidFill>
                  <a:schemeClr val="tx1"/>
                </a:solidFill>
              </a:rPr>
              <a:t> </a:t>
            </a:r>
            <a:r>
              <a:rPr lang="en-GB" altLang="zh-TW" dirty="0" err="1">
                <a:solidFill>
                  <a:schemeClr val="tx1"/>
                </a:solidFill>
              </a:rPr>
              <a:t>dyskinesia</a:t>
            </a:r>
            <a:r>
              <a:rPr lang="en-GB" altLang="zh-TW" dirty="0">
                <a:solidFill>
                  <a:schemeClr val="tx1"/>
                </a:solidFill>
              </a:rPr>
              <a:t> (TD)</a:t>
            </a:r>
          </a:p>
          <a:p>
            <a:pPr lvl="2"/>
            <a:r>
              <a:rPr lang="en-GB" altLang="zh-TW" dirty="0"/>
              <a:t>Develops months to years after therapy</a:t>
            </a:r>
          </a:p>
          <a:p>
            <a:pPr lvl="2"/>
            <a:r>
              <a:rPr lang="en-GB" altLang="zh-TW" dirty="0"/>
              <a:t>Involuntary </a:t>
            </a:r>
            <a:r>
              <a:rPr lang="en-GB" altLang="zh-TW" dirty="0" err="1"/>
              <a:t>choreoathetoid</a:t>
            </a:r>
            <a:r>
              <a:rPr lang="en-GB" altLang="zh-TW" dirty="0"/>
              <a:t> (twisting, writhing, worm-like) movements of tongue and face</a:t>
            </a:r>
          </a:p>
          <a:p>
            <a:pPr lvl="2"/>
            <a:r>
              <a:rPr lang="en-GB" altLang="zh-TW" dirty="0"/>
              <a:t>Can interfere with chewing, swallowing and speaking</a:t>
            </a:r>
          </a:p>
          <a:p>
            <a:pPr lvl="2"/>
            <a:r>
              <a:rPr lang="en-GB" altLang="zh-TW" dirty="0"/>
              <a:t>Symptoms are usually irreversible</a:t>
            </a:r>
            <a:endParaRPr lang="en-US" altLang="zh-TW" dirty="0"/>
          </a:p>
          <a:p>
            <a:pPr lvl="2">
              <a:buNone/>
            </a:pPr>
            <a:endParaRPr lang="en-GB" altLang="zh-TW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TW" sz="2800" dirty="0"/>
              <a:t>Other Adverse effects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 err="1">
                <a:solidFill>
                  <a:schemeClr val="tx1"/>
                </a:solidFill>
              </a:rPr>
              <a:t>Neuroleptic</a:t>
            </a:r>
            <a:r>
              <a:rPr lang="en-GB" altLang="zh-TW" sz="2400" dirty="0">
                <a:solidFill>
                  <a:schemeClr val="tx1"/>
                </a:solidFill>
              </a:rPr>
              <a:t> malignant syndrome (NMS)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Rare but serious reaction, 0.2% of patients on </a:t>
            </a:r>
            <a:r>
              <a:rPr lang="en-GB" altLang="zh-TW" dirty="0" err="1"/>
              <a:t>neuroleptics</a:t>
            </a:r>
            <a:endParaRPr lang="en-GB" altLang="zh-TW" dirty="0"/>
          </a:p>
          <a:p>
            <a:pPr lvl="2">
              <a:lnSpc>
                <a:spcPct val="80000"/>
              </a:lnSpc>
            </a:pPr>
            <a:r>
              <a:rPr lang="en-GB" altLang="zh-TW" dirty="0"/>
              <a:t>High fever, autonomic instability, mental status changes, leaden rigidity, elevated CK, WBC, </a:t>
            </a:r>
            <a:r>
              <a:rPr lang="en-GB" altLang="zh-TW" dirty="0" err="1"/>
              <a:t>myoglobinurea</a:t>
            </a:r>
            <a:endParaRPr lang="en-GB" altLang="zh-TW" dirty="0"/>
          </a:p>
          <a:p>
            <a:pPr lvl="2">
              <a:lnSpc>
                <a:spcPct val="80000"/>
              </a:lnSpc>
              <a:buNone/>
            </a:pPr>
            <a:endParaRPr lang="en-GB" altLang="zh-TW" dirty="0"/>
          </a:p>
          <a:p>
            <a:pPr lvl="1">
              <a:lnSpc>
                <a:spcPct val="80000"/>
              </a:lnSpc>
            </a:pPr>
            <a:r>
              <a:rPr lang="en-GB" altLang="zh-TW" sz="2400" dirty="0" err="1">
                <a:solidFill>
                  <a:schemeClr val="tx1"/>
                </a:solidFill>
              </a:rPr>
              <a:t>Prolactinemia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altLang="zh-TW" dirty="0"/>
              <a:t>D2 receptor blockade decreases dopamine inhibition of </a:t>
            </a:r>
            <a:r>
              <a:rPr lang="en-US" altLang="zh-TW" dirty="0" err="1"/>
              <a:t>prolactin</a:t>
            </a:r>
            <a:endParaRPr lang="en-US" altLang="zh-TW" dirty="0"/>
          </a:p>
          <a:p>
            <a:pPr lvl="2">
              <a:lnSpc>
                <a:spcPct val="80000"/>
              </a:lnSpc>
            </a:pPr>
            <a:r>
              <a:rPr lang="en-US" altLang="zh-TW" dirty="0"/>
              <a:t>Results in </a:t>
            </a:r>
            <a:r>
              <a:rPr lang="en-US" altLang="zh-TW" dirty="0" err="1"/>
              <a:t>galactorrhea</a:t>
            </a:r>
            <a:r>
              <a:rPr lang="en-US" altLang="zh-TW" dirty="0"/>
              <a:t>, amenorrhea, loss of libido</a:t>
            </a:r>
          </a:p>
          <a:p>
            <a:pPr lvl="2">
              <a:lnSpc>
                <a:spcPct val="80000"/>
              </a:lnSpc>
              <a:buNone/>
            </a:pPr>
            <a:endParaRPr lang="en-US" altLang="zh-TW" sz="18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Sedation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Administer once daily at bedtime</a:t>
            </a:r>
          </a:p>
          <a:p>
            <a:pPr lvl="2">
              <a:lnSpc>
                <a:spcPct val="80000"/>
              </a:lnSpc>
              <a:buNone/>
            </a:pPr>
            <a:endParaRPr lang="en-GB" altLang="zh-TW" dirty="0"/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Seizures</a:t>
            </a:r>
            <a:endParaRPr lang="en-US" altLang="zh-TW" dirty="0"/>
          </a:p>
          <a:p>
            <a:pPr lvl="2">
              <a:lnSpc>
                <a:spcPct val="80000"/>
              </a:lnSpc>
              <a:buNone/>
            </a:pPr>
            <a:endParaRPr lang="en-GB" altLang="zh-TW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altLang="zh-TW" sz="3300" b="1" dirty="0"/>
              <a:t>Atypical antipsychotics</a:t>
            </a:r>
          </a:p>
          <a:p>
            <a:endParaRPr lang="en-GB" dirty="0"/>
          </a:p>
          <a:p>
            <a:pPr>
              <a:buNone/>
            </a:pPr>
            <a:r>
              <a:rPr lang="en-GB" dirty="0"/>
              <a:t> </a:t>
            </a:r>
            <a:r>
              <a:rPr lang="en-GB" altLang="zh-TW" dirty="0"/>
              <a:t>Refers to newer agents</a:t>
            </a:r>
          </a:p>
          <a:p>
            <a:pPr>
              <a:buNone/>
            </a:pPr>
            <a:r>
              <a:rPr lang="en-GB" altLang="zh-TW" dirty="0"/>
              <a:t> Also known as</a:t>
            </a:r>
          </a:p>
          <a:p>
            <a:pPr lvl="1"/>
            <a:r>
              <a:rPr lang="en-GB" altLang="zh-TW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GB" altLang="zh-TW" dirty="0">
                <a:solidFill>
                  <a:srgbClr val="FF0000"/>
                </a:solidFill>
              </a:rPr>
              <a:t>Serotonin-dopamine antagonists</a:t>
            </a:r>
            <a:r>
              <a:rPr lang="en-GB" altLang="zh-TW" dirty="0">
                <a:solidFill>
                  <a:srgbClr val="FF0000"/>
                </a:solidFill>
                <a:latin typeface="Arial"/>
              </a:rPr>
              <a:t>”</a:t>
            </a:r>
            <a:endParaRPr lang="en-GB" altLang="zh-TW" dirty="0">
              <a:solidFill>
                <a:srgbClr val="FF0000"/>
              </a:solidFill>
            </a:endParaRPr>
          </a:p>
          <a:p>
            <a:pPr lvl="2"/>
            <a:r>
              <a:rPr lang="en-GB" altLang="zh-TW" dirty="0"/>
              <a:t>Postsynaptic effects at 5-HT2A and D2 receptors </a:t>
            </a:r>
            <a:endParaRPr lang="en-US" altLang="zh-TW" dirty="0"/>
          </a:p>
          <a:p>
            <a:r>
              <a:rPr lang="en-GB" altLang="zh-TW" dirty="0" err="1"/>
              <a:t>Amisulpiride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Quetiapine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Ziprasidone</a:t>
            </a:r>
            <a:endParaRPr lang="en-GB" altLang="zh-TW" dirty="0"/>
          </a:p>
          <a:p>
            <a:r>
              <a:rPr lang="en-GB" altLang="zh-TW" dirty="0" err="1"/>
              <a:t>Risperidone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Olanzapine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Clozapine</a:t>
            </a:r>
            <a:r>
              <a:rPr lang="en-GB" altLang="zh-TW" dirty="0"/>
              <a:t> </a:t>
            </a:r>
          </a:p>
          <a:p>
            <a:r>
              <a:rPr lang="en-GB" altLang="zh-TW" dirty="0" err="1"/>
              <a:t>Aripiprazole</a:t>
            </a:r>
            <a:r>
              <a:rPr lang="en-GB" altLang="zh-TW" dirty="0"/>
              <a:t> </a:t>
            </a: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lnSpcReduction="10000"/>
          </a:bodyPr>
          <a:lstStyle/>
          <a:p>
            <a:r>
              <a:rPr lang="en-US" altLang="zh-TW" sz="2800" dirty="0"/>
              <a:t>Mechanism of action</a:t>
            </a:r>
          </a:p>
          <a:p>
            <a:pPr>
              <a:buNone/>
            </a:pPr>
            <a:endParaRPr lang="en-US" altLang="zh-TW" sz="2800" dirty="0"/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Similar blocking effect on D2 receptors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Seem to be a little more selective, targeting the intended pathway to a larger degree than the others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Also block or partially block serotonin receptors (particularly 5HT2A, C and 5HT1A receptors)</a:t>
            </a:r>
          </a:p>
          <a:p>
            <a:pPr lvl="1">
              <a:buNone/>
            </a:pP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en-US" altLang="zh-TW" sz="2400" dirty="0" err="1">
                <a:solidFill>
                  <a:schemeClr val="tx1"/>
                </a:solidFill>
              </a:rPr>
              <a:t>Aripiprazole</a:t>
            </a:r>
            <a:r>
              <a:rPr lang="en-US" altLang="zh-TW" sz="2400" dirty="0">
                <a:solidFill>
                  <a:schemeClr val="tx1"/>
                </a:solidFill>
              </a:rPr>
              <a:t>: dopamine partial agonist (novel mechanism)</a:t>
            </a:r>
          </a:p>
          <a:p>
            <a:endParaRPr lang="en-US" i="1" dirty="0"/>
          </a:p>
          <a:p>
            <a:pPr>
              <a:buNone/>
            </a:pPr>
            <a:endParaRPr lang="en-US" sz="1300" i="1" dirty="0"/>
          </a:p>
          <a:p>
            <a:pPr>
              <a:buNone/>
            </a:pPr>
            <a:endParaRPr lang="en-US" sz="1300" i="1" dirty="0"/>
          </a:p>
          <a:p>
            <a:pPr>
              <a:buNone/>
            </a:pPr>
            <a:endParaRPr lang="en-US" sz="1300" i="1" dirty="0"/>
          </a:p>
          <a:p>
            <a:pPr>
              <a:buNone/>
            </a:pPr>
            <a:r>
              <a:rPr lang="en-US" sz="1300" i="1" dirty="0"/>
              <a:t>Kaplan and </a:t>
            </a:r>
            <a:r>
              <a:rPr lang="en-US" sz="1300" i="1" dirty="0" err="1"/>
              <a:t>Sadock's</a:t>
            </a:r>
            <a:r>
              <a:rPr lang="en-US" sz="1300" i="1" dirty="0"/>
              <a:t> Comprehensive Textbook of Psychiatry</a:t>
            </a:r>
            <a:endParaRPr lang="en-US" sz="13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/>
              <a:t>Properties</a:t>
            </a:r>
          </a:p>
          <a:p>
            <a:pPr>
              <a:lnSpc>
                <a:spcPct val="90000"/>
              </a:lnSpc>
              <a:buNone/>
            </a:pPr>
            <a:endParaRPr lang="en-US" altLang="zh-TW" dirty="0"/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Available evidence to show advantage for some (</a:t>
            </a:r>
            <a:r>
              <a:rPr lang="en-GB" altLang="zh-TW" dirty="0" err="1">
                <a:solidFill>
                  <a:schemeClr val="tx1"/>
                </a:solidFill>
              </a:rPr>
              <a:t>clozapine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risperidone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olanzapine</a:t>
            </a:r>
            <a:r>
              <a:rPr lang="en-GB" altLang="zh-TW" dirty="0">
                <a:solidFill>
                  <a:schemeClr val="tx1"/>
                </a:solidFill>
              </a:rPr>
              <a:t>) but not all </a:t>
            </a:r>
            <a:r>
              <a:rPr lang="en-GB" altLang="zh-TW" dirty="0" err="1">
                <a:solidFill>
                  <a:schemeClr val="tx1"/>
                </a:solidFill>
              </a:rPr>
              <a:t>atypicals</a:t>
            </a:r>
            <a:r>
              <a:rPr lang="en-GB" altLang="zh-TW" dirty="0">
                <a:solidFill>
                  <a:schemeClr val="tx1"/>
                </a:solidFill>
              </a:rPr>
              <a:t> when compared with </a:t>
            </a:r>
            <a:r>
              <a:rPr lang="en-GB" altLang="zh-TW" dirty="0" err="1">
                <a:solidFill>
                  <a:schemeClr val="tx1"/>
                </a:solidFill>
              </a:rPr>
              <a:t>typicals</a:t>
            </a:r>
            <a:endParaRPr lang="en-US" altLang="zh-TW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At least as effective as </a:t>
            </a:r>
            <a:r>
              <a:rPr lang="en-GB" altLang="zh-TW" dirty="0" err="1">
                <a:solidFill>
                  <a:schemeClr val="tx1"/>
                </a:solidFill>
              </a:rPr>
              <a:t>typicals</a:t>
            </a:r>
            <a:r>
              <a:rPr lang="en-GB" altLang="zh-TW" dirty="0">
                <a:solidFill>
                  <a:schemeClr val="tx1"/>
                </a:solidFill>
              </a:rPr>
              <a:t> for positive symptoms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May be more efficacious for negative and cognitive symptoms (still under debate)</a:t>
            </a: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Less frequently associated with EPS</a:t>
            </a: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More risk of weight gain, new onset diabetes, </a:t>
            </a:r>
            <a:r>
              <a:rPr lang="en-US" altLang="zh-TW" dirty="0" err="1">
                <a:solidFill>
                  <a:schemeClr val="tx1"/>
                </a:solidFill>
              </a:rPr>
              <a:t>hyperlipidemia</a:t>
            </a:r>
            <a:endParaRPr lang="en-US" altLang="zh-TW" dirty="0">
              <a:solidFill>
                <a:schemeClr val="tx1"/>
              </a:solidFill>
            </a:endParaRPr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Novel agents, more expensive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Potency</a:t>
            </a:r>
          </a:p>
          <a:p>
            <a:pPr>
              <a:buNone/>
            </a:pPr>
            <a:endParaRPr lang="en-US" altLang="zh-TW" dirty="0"/>
          </a:p>
          <a:p>
            <a:pPr lvl="1"/>
            <a:r>
              <a:rPr lang="en-US" altLang="zh-TW" dirty="0">
                <a:solidFill>
                  <a:schemeClr val="tx1"/>
                </a:solidFill>
              </a:rPr>
              <a:t>All atypical antipsychotics are equally effective at therapeutic doses</a:t>
            </a:r>
          </a:p>
          <a:p>
            <a:pPr lvl="2"/>
            <a:r>
              <a:rPr lang="en-US" altLang="zh-TW" dirty="0"/>
              <a:t>Except </a:t>
            </a:r>
            <a:r>
              <a:rPr lang="en-US" altLang="zh-TW" dirty="0" err="1"/>
              <a:t>clozapine</a:t>
            </a:r>
            <a:endParaRPr lang="en-US" altLang="zh-TW" dirty="0"/>
          </a:p>
          <a:p>
            <a:pPr lvl="2"/>
            <a:r>
              <a:rPr lang="en-US" altLang="zh-TW" dirty="0"/>
              <a:t>Most effective antipsychotic</a:t>
            </a:r>
          </a:p>
          <a:p>
            <a:pPr lvl="2"/>
            <a:r>
              <a:rPr lang="en-US" altLang="zh-TW" dirty="0"/>
              <a:t>For resistant schizophrenia</a:t>
            </a:r>
          </a:p>
          <a:p>
            <a:pPr lvl="2"/>
            <a:r>
              <a:rPr lang="en-US" altLang="zh-TW" dirty="0"/>
              <a:t>2</a:t>
            </a:r>
            <a:r>
              <a:rPr lang="en-US" altLang="zh-TW" baseline="30000" dirty="0"/>
              <a:t>nd</a:t>
            </a:r>
            <a:r>
              <a:rPr lang="en-US" altLang="zh-TW" dirty="0"/>
              <a:t> line due to life-threatening side effect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zh-TW" sz="2800" dirty="0"/>
              <a:t>1</a:t>
            </a:r>
            <a:r>
              <a:rPr lang="en-GB" altLang="zh-TW" sz="2800" baseline="30000" dirty="0"/>
              <a:t>st</a:t>
            </a:r>
            <a:r>
              <a:rPr lang="en-GB" altLang="zh-TW" sz="2800" dirty="0"/>
              <a:t> line atypical antipsychotics</a:t>
            </a:r>
          </a:p>
          <a:p>
            <a:pPr lvl="1">
              <a:lnSpc>
                <a:spcPct val="9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All </a:t>
            </a:r>
            <a:r>
              <a:rPr lang="en-GB" altLang="zh-TW" sz="2400" dirty="0" err="1">
                <a:solidFill>
                  <a:schemeClr val="tx1"/>
                </a:solidFill>
              </a:rPr>
              <a:t>atypicals</a:t>
            </a:r>
            <a:r>
              <a:rPr lang="en-GB" altLang="zh-TW" sz="2400" dirty="0">
                <a:solidFill>
                  <a:schemeClr val="tx1"/>
                </a:solidFill>
              </a:rPr>
              <a:t> except </a:t>
            </a:r>
            <a:r>
              <a:rPr lang="en-GB" altLang="zh-TW" sz="2400" dirty="0" err="1">
                <a:solidFill>
                  <a:schemeClr val="tx1"/>
                </a:solidFill>
              </a:rPr>
              <a:t>clozapine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NICE recommendations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Atypical antipsychotics considered when choosing 1</a:t>
            </a:r>
            <a:r>
              <a:rPr lang="en-GB" altLang="zh-TW" baseline="30000" dirty="0"/>
              <a:t>st</a:t>
            </a:r>
            <a:r>
              <a:rPr lang="en-GB" altLang="zh-TW" dirty="0"/>
              <a:t> line treatment of newly diagnosed schizophrenia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Treatment option of choice for managing acute schizophrenic episode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Considered when suffering unacceptable Adverse effects from a conventional antipsychotic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Changing to an atypical not necessary if typical controls symptoms adequately and no unacceptable Adverse effects</a:t>
            </a:r>
          </a:p>
          <a:p>
            <a:pPr lvl="2">
              <a:lnSpc>
                <a:spcPct val="90000"/>
              </a:lnSpc>
              <a:buNone/>
            </a:pPr>
            <a:endParaRPr lang="en-GB" sz="1100" b="1" dirty="0"/>
          </a:p>
          <a:p>
            <a:pPr lvl="2">
              <a:lnSpc>
                <a:spcPct val="90000"/>
              </a:lnSpc>
              <a:buNone/>
            </a:pPr>
            <a:endParaRPr lang="en-US" sz="1100" dirty="0"/>
          </a:p>
          <a:p>
            <a:pPr lvl="2">
              <a:lnSpc>
                <a:spcPct val="90000"/>
              </a:lnSpc>
              <a:buNone/>
            </a:pPr>
            <a:endParaRPr lang="en-US" sz="1200" dirty="0"/>
          </a:p>
          <a:p>
            <a:pPr lvl="2">
              <a:lnSpc>
                <a:spcPct val="90000"/>
              </a:lnSpc>
              <a:buNone/>
            </a:pPr>
            <a:r>
              <a:rPr lang="en-US" sz="1200" dirty="0" err="1"/>
              <a:t>Leucht</a:t>
            </a:r>
            <a:r>
              <a:rPr lang="en-US" sz="1200" dirty="0"/>
              <a:t> S et al.: Second-generation versus first-generation antipsychotic drugs for schizophrenia: a meta-analysis. Lancet 2009; 373:31—41</a:t>
            </a:r>
            <a:endParaRPr lang="en-GB" sz="1200" b="1" dirty="0"/>
          </a:p>
          <a:p>
            <a:pPr lvl="2">
              <a:lnSpc>
                <a:spcPct val="90000"/>
              </a:lnSpc>
              <a:buNone/>
            </a:pPr>
            <a:r>
              <a:rPr lang="en-US" sz="1200" b="1" dirty="0"/>
              <a:t>Clinical Antipsychotic Trials of Intervention Effectiveness (CATIE).</a:t>
            </a:r>
            <a:r>
              <a:rPr lang="en-US" sz="1200" dirty="0"/>
              <a:t> N </a:t>
            </a:r>
            <a:r>
              <a:rPr lang="en-US" sz="1200" dirty="0" err="1"/>
              <a:t>Engl</a:t>
            </a:r>
            <a:r>
              <a:rPr lang="en-US" sz="1200" dirty="0"/>
              <a:t> J Med. 2005 Sep 22;353(12):1209-23.</a:t>
            </a:r>
            <a:endParaRPr lang="en-GB" altLang="zh-TW" sz="1200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381000"/>
          <a:ext cx="8504240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655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Outcome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0145">
                <a:tc>
                  <a:txBody>
                    <a:bodyPr/>
                    <a:lstStyle/>
                    <a:p>
                      <a:r>
                        <a:rPr lang="en-US" dirty="0"/>
                        <a:t>Lieberman JA, et</a:t>
                      </a:r>
                      <a:r>
                        <a:rPr lang="en-US" baseline="0" dirty="0"/>
                        <a:t> al.</a:t>
                      </a:r>
                    </a:p>
                    <a:p>
                      <a:r>
                        <a:rPr lang="en-US" dirty="0"/>
                        <a:t>Clinical Antipsychotic Trials of Intervention Effectiveness (CATIE).</a:t>
                      </a:r>
                    </a:p>
                    <a:p>
                      <a:r>
                        <a:rPr lang="en-US" dirty="0"/>
                        <a:t>N </a:t>
                      </a:r>
                      <a:r>
                        <a:rPr lang="en-US" dirty="0" err="1"/>
                        <a:t>Engl</a:t>
                      </a:r>
                      <a:r>
                        <a:rPr lang="en-US" dirty="0"/>
                        <a:t> J Med. 2005 Sep 22;353(12):1209-23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Randomized trial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74 percent of patients discontinued the study medication before 18 months : </a:t>
                      </a:r>
                      <a:r>
                        <a:rPr lang="en-US" dirty="0" err="1"/>
                        <a:t>olanzapine</a:t>
                      </a:r>
                      <a:r>
                        <a:rPr lang="en-US" dirty="0"/>
                        <a:t> was associated with more discontinuation for weight gain or metabolic effects, and </a:t>
                      </a:r>
                      <a:r>
                        <a:rPr lang="en-US" dirty="0" err="1"/>
                        <a:t>perphenazine</a:t>
                      </a:r>
                      <a:r>
                        <a:rPr lang="en-US" dirty="0"/>
                        <a:t> was associated with more discontinuation for </a:t>
                      </a:r>
                      <a:r>
                        <a:rPr lang="en-US" dirty="0" err="1"/>
                        <a:t>extrapyramidal</a:t>
                      </a:r>
                      <a:r>
                        <a:rPr lang="en-US" dirty="0"/>
                        <a:t> effects.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Olanzapine</a:t>
                      </a:r>
                      <a:r>
                        <a:rPr lang="en-US" dirty="0"/>
                        <a:t> was the most effective in terms of the rates of discontinuation, and the efficacy of the conventional antipsychotic agent </a:t>
                      </a:r>
                      <a:r>
                        <a:rPr lang="en-US" dirty="0" err="1"/>
                        <a:t>perphenazine</a:t>
                      </a:r>
                      <a:r>
                        <a:rPr lang="en-US" dirty="0"/>
                        <a:t> appeared similar to that of </a:t>
                      </a:r>
                      <a:r>
                        <a:rPr lang="en-US" dirty="0" err="1"/>
                        <a:t>quetiapine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risperidone</a:t>
                      </a:r>
                      <a:r>
                        <a:rPr lang="en-US" dirty="0"/>
                        <a:t>, and </a:t>
                      </a:r>
                      <a:r>
                        <a:rPr lang="en-US" dirty="0" err="1"/>
                        <a:t>ziprasidone</a:t>
                      </a:r>
                      <a:r>
                        <a:rPr lang="en-US" dirty="0"/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TW" sz="2800" dirty="0"/>
              <a:t>2</a:t>
            </a:r>
            <a:r>
              <a:rPr lang="en-US" altLang="zh-TW" sz="2800" baseline="30000" dirty="0"/>
              <a:t>nd</a:t>
            </a:r>
            <a:r>
              <a:rPr lang="en-US" altLang="zh-TW" sz="2800" dirty="0"/>
              <a:t> line atypical antipsychotic</a:t>
            </a:r>
          </a:p>
          <a:p>
            <a:pPr lvl="1">
              <a:lnSpc>
                <a:spcPct val="80000"/>
              </a:lnSpc>
            </a:pPr>
            <a:r>
              <a:rPr lang="en-US" altLang="zh-TW" sz="2400" dirty="0" err="1">
                <a:solidFill>
                  <a:schemeClr val="tx1"/>
                </a:solidFill>
              </a:rPr>
              <a:t>Clozapine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US" altLang="zh-TW" dirty="0"/>
              <a:t>Most effective antipsychotic for reducing symptoms and preventing relapse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Use of </a:t>
            </a:r>
            <a:r>
              <a:rPr lang="en-GB" altLang="zh-TW" dirty="0" err="1"/>
              <a:t>clozapine</a:t>
            </a:r>
            <a:r>
              <a:rPr lang="en-GB" altLang="zh-TW" dirty="0"/>
              <a:t> effectively reduce suicide risk</a:t>
            </a:r>
            <a:endParaRPr lang="en-US" altLang="zh-TW" dirty="0"/>
          </a:p>
          <a:p>
            <a:pPr lvl="2">
              <a:lnSpc>
                <a:spcPct val="80000"/>
              </a:lnSpc>
            </a:pPr>
            <a:r>
              <a:rPr lang="en-US" altLang="zh-TW" dirty="0"/>
              <a:t>1% risk of potentially fatal </a:t>
            </a:r>
            <a:r>
              <a:rPr lang="en-US" altLang="zh-TW" dirty="0" err="1"/>
              <a:t>agranulocytosis</a:t>
            </a:r>
            <a:endParaRPr lang="en-US" altLang="zh-TW" dirty="0"/>
          </a:p>
          <a:p>
            <a:pPr lvl="3">
              <a:lnSpc>
                <a:spcPct val="80000"/>
              </a:lnSpc>
            </a:pPr>
            <a:r>
              <a:rPr lang="en-US" altLang="zh-TW" sz="1800" dirty="0">
                <a:solidFill>
                  <a:schemeClr val="tx1"/>
                </a:solidFill>
              </a:rPr>
              <a:t>Acute pronounced </a:t>
            </a:r>
            <a:r>
              <a:rPr lang="en-US" altLang="zh-TW" sz="1800" dirty="0" err="1">
                <a:solidFill>
                  <a:schemeClr val="tx1"/>
                </a:solidFill>
              </a:rPr>
              <a:t>leukopenia</a:t>
            </a:r>
            <a:r>
              <a:rPr lang="en-US" altLang="zh-TW" sz="1800" dirty="0">
                <a:solidFill>
                  <a:schemeClr val="tx1"/>
                </a:solidFill>
              </a:rPr>
              <a:t> with great reduction in number of </a:t>
            </a:r>
            <a:r>
              <a:rPr lang="en-US" altLang="zh-TW" sz="1800" dirty="0" err="1">
                <a:solidFill>
                  <a:schemeClr val="tx1"/>
                </a:solidFill>
              </a:rPr>
              <a:t>neutrophil</a:t>
            </a:r>
            <a:endParaRPr lang="en-US" altLang="zh-TW" sz="18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NICE recommendations</a:t>
            </a:r>
          </a:p>
          <a:p>
            <a:pPr lvl="2">
              <a:lnSpc>
                <a:spcPct val="80000"/>
              </a:lnSpc>
            </a:pPr>
            <a:r>
              <a:rPr lang="en-GB" altLang="zh-TW" dirty="0" err="1"/>
              <a:t>Clozapine</a:t>
            </a:r>
            <a:r>
              <a:rPr lang="en-GB" altLang="zh-TW" dirty="0"/>
              <a:t> should be introduced if schizophrenia is inadequately controlled despite sequential use of 2 or more antipsychotic (one of which should be an atypical) each for at least 6-8 weeks)</a:t>
            </a:r>
            <a:endParaRPr lang="en-US" altLang="zh-TW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endParaRPr lang="en-US" sz="1200" b="1" dirty="0"/>
          </a:p>
          <a:p>
            <a:pPr>
              <a:buNone/>
            </a:pPr>
            <a:r>
              <a:rPr lang="en-US" sz="1200" b="1" dirty="0"/>
              <a:t>Schizophrenia: core interventions in the treatment and management of schizophrenia in primary and secondary care </a:t>
            </a:r>
            <a:r>
              <a:rPr lang="en-US" sz="1200" dirty="0"/>
              <a:t>Clinical guidelines, CG1 - Issued: December 2002</a:t>
            </a:r>
            <a:endParaRPr lang="en-US" sz="1200" b="1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Antipsychotic depot injections</a:t>
            </a:r>
          </a:p>
          <a:p>
            <a:pPr>
              <a:lnSpc>
                <a:spcPct val="90000"/>
              </a:lnSpc>
            </a:pPr>
            <a:r>
              <a:rPr lang="en-US" altLang="zh-TW" sz="2800" dirty="0"/>
              <a:t>Available for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4 </a:t>
            </a:r>
            <a:r>
              <a:rPr lang="en-US" altLang="zh-TW" sz="2400" dirty="0" err="1">
                <a:solidFill>
                  <a:schemeClr val="tx1"/>
                </a:solidFill>
              </a:rPr>
              <a:t>typicals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zh-TW" dirty="0"/>
              <a:t>Haloperidol </a:t>
            </a:r>
            <a:r>
              <a:rPr lang="en-US" altLang="zh-TW" dirty="0" err="1"/>
              <a:t>decanoate</a:t>
            </a:r>
            <a:endParaRPr lang="en-US" altLang="zh-TW" dirty="0"/>
          </a:p>
          <a:p>
            <a:pPr lvl="2">
              <a:lnSpc>
                <a:spcPct val="90000"/>
              </a:lnSpc>
            </a:pPr>
            <a:r>
              <a:rPr lang="en-US" altLang="zh-TW" dirty="0" err="1"/>
              <a:t>Fluphenazine</a:t>
            </a:r>
            <a:r>
              <a:rPr lang="en-US" altLang="zh-TW" dirty="0"/>
              <a:t> </a:t>
            </a:r>
            <a:r>
              <a:rPr lang="en-US" altLang="zh-TW" dirty="0" err="1"/>
              <a:t>decanoate</a:t>
            </a:r>
            <a:endParaRPr lang="en-US" altLang="zh-TW" dirty="0"/>
          </a:p>
          <a:p>
            <a:pPr lvl="2">
              <a:lnSpc>
                <a:spcPct val="90000"/>
              </a:lnSpc>
            </a:pPr>
            <a:r>
              <a:rPr lang="en-GB" altLang="zh-TW" dirty="0" err="1"/>
              <a:t>Flupenthixol</a:t>
            </a:r>
            <a:r>
              <a:rPr lang="en-GB" altLang="zh-TW" dirty="0"/>
              <a:t> </a:t>
            </a:r>
          </a:p>
          <a:p>
            <a:pPr lvl="2">
              <a:lnSpc>
                <a:spcPct val="90000"/>
              </a:lnSpc>
            </a:pPr>
            <a:r>
              <a:rPr lang="en-GB" altLang="zh-TW" dirty="0" err="1"/>
              <a:t>Zuclopenthixol</a:t>
            </a:r>
            <a:endParaRPr lang="en-US" altLang="zh-TW" dirty="0"/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1 atypical</a:t>
            </a:r>
          </a:p>
          <a:p>
            <a:pPr lvl="2">
              <a:lnSpc>
                <a:spcPct val="90000"/>
              </a:lnSpc>
            </a:pPr>
            <a:r>
              <a:rPr lang="en-US" altLang="zh-TW" dirty="0" err="1"/>
              <a:t>Risperidone</a:t>
            </a:r>
            <a:endParaRPr lang="en-US" altLang="zh-TW" dirty="0"/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Used for chronic illness and history of noncompliance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solidFill>
                  <a:schemeClr val="tx1"/>
                </a:solidFill>
              </a:rPr>
              <a:t>Trial of oral meds first to assess tolerability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Pharmacotherapy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defRPr/>
            </a:pPr>
            <a:r>
              <a:rPr lang="en-US" sz="2800" dirty="0"/>
              <a:t>The acute psychotic schizophrenic patients will respond usually to antipsychotic medication.</a:t>
            </a:r>
          </a:p>
          <a:p>
            <a:pPr marL="457200" indent="-457200">
              <a:lnSpc>
                <a:spcPct val="90000"/>
              </a:lnSpc>
              <a:defRPr/>
            </a:pPr>
            <a:endParaRPr lang="en-US" sz="2800" dirty="0"/>
          </a:p>
          <a:p>
            <a:pPr marL="457200" indent="-457200">
              <a:lnSpc>
                <a:spcPct val="90000"/>
              </a:lnSpc>
              <a:buNone/>
              <a:defRPr/>
            </a:pPr>
            <a:endParaRPr lang="en-US" sz="2800" dirty="0"/>
          </a:p>
          <a:p>
            <a:r>
              <a:rPr lang="en-US" altLang="zh-TW" dirty="0"/>
              <a:t> Antipsychotics</a:t>
            </a:r>
          </a:p>
          <a:p>
            <a:pPr lvl="1"/>
            <a:r>
              <a:rPr lang="en-GB" altLang="zh-TW" dirty="0">
                <a:solidFill>
                  <a:schemeClr val="tx1"/>
                </a:solidFill>
              </a:rPr>
              <a:t>Typical / Conventional antipsychotics</a:t>
            </a:r>
          </a:p>
          <a:p>
            <a:pPr lvl="1"/>
            <a:r>
              <a:rPr lang="en-GB" altLang="zh-TW" dirty="0">
                <a:solidFill>
                  <a:schemeClr val="tx1"/>
                </a:solidFill>
              </a:rPr>
              <a:t>Atypical antipsychotics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sz="2800" dirty="0"/>
              <a:t>Treatment response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First 7 days</a:t>
            </a:r>
          </a:p>
          <a:p>
            <a:pPr lvl="2"/>
            <a:r>
              <a:rPr lang="en-US" altLang="zh-TW" dirty="0"/>
              <a:t>Decreased agitation, hostility, combativeness, anxiety, tension and aggression</a:t>
            </a:r>
          </a:p>
          <a:p>
            <a:pPr lvl="2"/>
            <a:r>
              <a:rPr lang="en-US" altLang="zh-TW" dirty="0"/>
              <a:t>Normalization of sleep and eating habits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First 2-3 weeks</a:t>
            </a:r>
          </a:p>
          <a:p>
            <a:pPr lvl="2"/>
            <a:r>
              <a:rPr lang="en-US" altLang="zh-TW" dirty="0"/>
              <a:t>Increased socialization, improvement in self-care</a:t>
            </a:r>
          </a:p>
          <a:p>
            <a:pPr lvl="1"/>
            <a:r>
              <a:rPr lang="en-US" altLang="zh-TW" sz="2400" dirty="0">
                <a:solidFill>
                  <a:schemeClr val="tx1"/>
                </a:solidFill>
              </a:rPr>
              <a:t>6-8 weeks</a:t>
            </a:r>
          </a:p>
          <a:p>
            <a:pPr lvl="2"/>
            <a:r>
              <a:rPr lang="en-US" altLang="zh-TW" dirty="0"/>
              <a:t>Improvement in formal thought disorder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TW" sz="2400" dirty="0"/>
              <a:t>Acute phase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Initiate therapy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Titrate as tolerated to average effective dose</a:t>
            </a:r>
          </a:p>
          <a:p>
            <a:pPr lvl="1">
              <a:lnSpc>
                <a:spcPct val="80000"/>
              </a:lnSpc>
              <a:buNone/>
            </a:pPr>
            <a:endParaRPr lang="en-US" altLang="zh-TW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TW" sz="2400" dirty="0"/>
              <a:t>Stabilization phase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Dose titration within the therapeutic range</a:t>
            </a:r>
          </a:p>
          <a:p>
            <a:pPr lvl="1">
              <a:lnSpc>
                <a:spcPct val="80000"/>
              </a:lnSpc>
              <a:buNone/>
            </a:pPr>
            <a:endParaRPr lang="en-US" altLang="zh-TW" sz="2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zh-TW" sz="2400" dirty="0"/>
              <a:t>Maintenance phase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Therapy should be continued for at least 12 months after remission of 1</a:t>
            </a:r>
            <a:r>
              <a:rPr lang="en-US" altLang="zh-TW" sz="2000" baseline="30000" dirty="0">
                <a:solidFill>
                  <a:schemeClr val="tx1"/>
                </a:solidFill>
              </a:rPr>
              <a:t>st</a:t>
            </a:r>
            <a:r>
              <a:rPr lang="en-US" altLang="zh-TW" sz="2000" dirty="0">
                <a:solidFill>
                  <a:schemeClr val="tx1"/>
                </a:solidFill>
              </a:rPr>
              <a:t> episode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Good treatment responders should be treated for at least 5 years</a:t>
            </a:r>
          </a:p>
          <a:p>
            <a:pPr lvl="1">
              <a:lnSpc>
                <a:spcPct val="80000"/>
              </a:lnSpc>
            </a:pPr>
            <a:r>
              <a:rPr lang="en-US" altLang="zh-TW" sz="2000" dirty="0">
                <a:solidFill>
                  <a:schemeClr val="tx1"/>
                </a:solidFill>
              </a:rPr>
              <a:t>Continuous lifetime maintenance required in the majority of patients to prevent relapse</a:t>
            </a:r>
          </a:p>
          <a:p>
            <a:pPr lvl="2">
              <a:lnSpc>
                <a:spcPct val="80000"/>
              </a:lnSpc>
            </a:pPr>
            <a:r>
              <a:rPr lang="en-US" altLang="zh-TW" sz="1800" dirty="0"/>
              <a:t>Lowest effective and tolerable dose</a:t>
            </a:r>
          </a:p>
          <a:p>
            <a:pPr lvl="2">
              <a:lnSpc>
                <a:spcPct val="80000"/>
              </a:lnSpc>
            </a:pPr>
            <a:endParaRPr lang="en-US" altLang="zh-TW" sz="1800" dirty="0"/>
          </a:p>
          <a:p>
            <a:pPr>
              <a:buNone/>
            </a:pPr>
            <a:endParaRPr lang="en-US" sz="1500" dirty="0"/>
          </a:p>
          <a:p>
            <a:endParaRPr lang="en-US" sz="1500" dirty="0"/>
          </a:p>
          <a:p>
            <a:pPr>
              <a:buNone/>
            </a:pPr>
            <a:r>
              <a:rPr lang="en-US" sz="1500" dirty="0"/>
              <a:t>Chen L et al: Duration of antipsychotic drug therapy in real-world practice: a comparison with CATIE trial results. Value Health 2008; 11:487—496</a:t>
            </a:r>
            <a:br>
              <a:rPr lang="en-US" sz="1500" dirty="0"/>
            </a:br>
            <a:endParaRPr lang="en-US" sz="15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Psycho-social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r>
              <a:rPr lang="en-US" dirty="0"/>
              <a:t>Psycho-education</a:t>
            </a:r>
          </a:p>
          <a:p>
            <a:endParaRPr lang="en-US" dirty="0"/>
          </a:p>
          <a:p>
            <a:r>
              <a:rPr lang="en-US" dirty="0"/>
              <a:t>Family Interventions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Social Skills Training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Cognitive skills </a:t>
            </a:r>
            <a:r>
              <a:rPr lang="en-US" dirty="0" err="1"/>
              <a:t>taining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200" dirty="0">
                <a:solidFill>
                  <a:srgbClr val="002060"/>
                </a:solidFill>
              </a:rPr>
              <a:t>Psycho-education</a:t>
            </a:r>
          </a:p>
          <a:p>
            <a:pPr algn="ctr">
              <a:buNone/>
            </a:pPr>
            <a:endParaRPr lang="en-US" sz="3200" dirty="0"/>
          </a:p>
          <a:p>
            <a:r>
              <a:rPr lang="en-US" dirty="0"/>
              <a:t>Nature and course of illness</a:t>
            </a:r>
          </a:p>
          <a:p>
            <a:endParaRPr lang="en-US" dirty="0"/>
          </a:p>
          <a:p>
            <a:r>
              <a:rPr lang="en-US" dirty="0"/>
              <a:t>Treatment options and their success rates</a:t>
            </a:r>
          </a:p>
          <a:p>
            <a:endParaRPr lang="en-US" dirty="0"/>
          </a:p>
          <a:p>
            <a:r>
              <a:rPr lang="en-US" dirty="0"/>
              <a:t>Importance of compliance</a:t>
            </a:r>
          </a:p>
          <a:p>
            <a:endParaRPr lang="en-US" dirty="0"/>
          </a:p>
          <a:p>
            <a:r>
              <a:rPr lang="en-US" dirty="0"/>
              <a:t>Clarify the myths  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029200" y="3733800"/>
            <a:ext cx="304800" cy="1143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5791200" y="3962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Major problems in India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3200" dirty="0">
                <a:solidFill>
                  <a:srgbClr val="002060"/>
                </a:solidFill>
              </a:rPr>
              <a:t>Family Interventions</a:t>
            </a:r>
          </a:p>
          <a:p>
            <a:pPr algn="ctr">
              <a:buNone/>
            </a:pPr>
            <a:endParaRPr lang="en-US" sz="3200" dirty="0"/>
          </a:p>
          <a:p>
            <a:r>
              <a:rPr lang="en-US" dirty="0"/>
              <a:t>Comply with medications</a:t>
            </a:r>
          </a:p>
          <a:p>
            <a:r>
              <a:rPr lang="en-US" dirty="0"/>
              <a:t>Normalize family routines</a:t>
            </a:r>
          </a:p>
          <a:p>
            <a:r>
              <a:rPr lang="en-US" dirty="0"/>
              <a:t>Revise expectations and set limits</a:t>
            </a:r>
          </a:p>
          <a:p>
            <a:r>
              <a:rPr lang="en-US" dirty="0"/>
              <a:t>Simply communication</a:t>
            </a:r>
          </a:p>
          <a:p>
            <a:r>
              <a:rPr lang="en-US" dirty="0"/>
              <a:t>Enhance social networks</a:t>
            </a:r>
          </a:p>
          <a:p>
            <a:r>
              <a:rPr lang="en-US" dirty="0"/>
              <a:t>Identify inappropriate responses of the family</a:t>
            </a:r>
          </a:p>
          <a:p>
            <a:r>
              <a:rPr lang="en-US" dirty="0"/>
              <a:t>Attend family support Group (</a:t>
            </a:r>
            <a:r>
              <a:rPr lang="en-US" dirty="0" err="1"/>
              <a:t>Ponnuchamy</a:t>
            </a:r>
            <a:r>
              <a:rPr lang="en-US" dirty="0"/>
              <a:t> at al 2005)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dirty="0">
                <a:solidFill>
                  <a:srgbClr val="002060"/>
                </a:solidFill>
              </a:rPr>
              <a:t>Social Skills training </a:t>
            </a:r>
          </a:p>
          <a:p>
            <a:pPr algn="ctr">
              <a:buNone/>
            </a:pPr>
            <a:endParaRPr lang="en-US" sz="3200" dirty="0"/>
          </a:p>
          <a:p>
            <a:r>
              <a:rPr lang="en-US" dirty="0"/>
              <a:t>Includes training of skills in:</a:t>
            </a:r>
          </a:p>
          <a:p>
            <a:pPr>
              <a:buNone/>
            </a:pPr>
            <a:r>
              <a:rPr lang="en-US" dirty="0"/>
              <a:t>		--Self care</a:t>
            </a:r>
          </a:p>
          <a:p>
            <a:pPr>
              <a:buNone/>
            </a:pPr>
            <a:r>
              <a:rPr lang="en-US" dirty="0"/>
              <a:t>		-- Family and peer relationships</a:t>
            </a:r>
          </a:p>
          <a:p>
            <a:pPr>
              <a:buNone/>
            </a:pPr>
            <a:r>
              <a:rPr lang="en-US" dirty="0"/>
              <a:t>		-- Money management</a:t>
            </a:r>
          </a:p>
          <a:p>
            <a:pPr>
              <a:buNone/>
            </a:pPr>
            <a:r>
              <a:rPr lang="en-US" dirty="0"/>
              <a:t>		-- Communication skills</a:t>
            </a:r>
          </a:p>
          <a:p>
            <a:r>
              <a:rPr lang="en-US" dirty="0"/>
              <a:t>Corrective feedback, role playing and re-</a:t>
            </a:r>
            <a:r>
              <a:rPr lang="en-US" dirty="0" err="1"/>
              <a:t>inforcement</a:t>
            </a:r>
            <a:r>
              <a:rPr lang="en-US" dirty="0"/>
              <a:t> are provided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1]Drug of choice for the treatment of negative symptoms of schizophrenia is-</a:t>
            </a:r>
          </a:p>
          <a:p>
            <a:pPr lvl="0">
              <a:buNone/>
            </a:pPr>
            <a:r>
              <a:rPr lang="en-US" dirty="0"/>
              <a:t>A)Chlorpromazine</a:t>
            </a:r>
          </a:p>
          <a:p>
            <a:pPr lvl="0">
              <a:buNone/>
            </a:pPr>
            <a:r>
              <a:rPr lang="en-US" dirty="0"/>
              <a:t>B)Haloperidol</a:t>
            </a:r>
          </a:p>
          <a:p>
            <a:pPr lvl="0">
              <a:buNone/>
            </a:pPr>
            <a:r>
              <a:rPr lang="en-US" dirty="0"/>
              <a:t>C)</a:t>
            </a:r>
            <a:r>
              <a:rPr lang="en-US" dirty="0" err="1"/>
              <a:t>Clozapine</a:t>
            </a:r>
            <a:endParaRPr lang="en-US" dirty="0"/>
          </a:p>
          <a:p>
            <a:pPr lvl="0">
              <a:buNone/>
            </a:pPr>
            <a:r>
              <a:rPr lang="en-US"/>
              <a:t>D)Doxepin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2]Refractory schizophrenia-what is the treatment of choice-</a:t>
            </a:r>
          </a:p>
          <a:p>
            <a:pPr lvl="0">
              <a:buNone/>
            </a:pPr>
            <a:r>
              <a:rPr lang="en-US" dirty="0"/>
              <a:t>A)Haloperidol</a:t>
            </a:r>
          </a:p>
          <a:p>
            <a:pPr lvl="0">
              <a:buNone/>
            </a:pPr>
            <a:r>
              <a:rPr lang="en-US" dirty="0"/>
              <a:t>B)</a:t>
            </a:r>
            <a:r>
              <a:rPr lang="en-US" dirty="0" err="1"/>
              <a:t>Flupenthixol</a:t>
            </a:r>
            <a:endParaRPr lang="en-US" dirty="0"/>
          </a:p>
          <a:p>
            <a:pPr lvl="0">
              <a:buNone/>
            </a:pPr>
            <a:r>
              <a:rPr lang="en-US" dirty="0"/>
              <a:t>C)</a:t>
            </a:r>
            <a:r>
              <a:rPr lang="en-US" dirty="0" err="1"/>
              <a:t>Trifluoperazine</a:t>
            </a:r>
            <a:endParaRPr lang="en-US" dirty="0"/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Clozapine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3]Least </a:t>
            </a:r>
            <a:r>
              <a:rPr lang="en-US" dirty="0" err="1"/>
              <a:t>extrapyramidal</a:t>
            </a:r>
            <a:r>
              <a:rPr lang="en-US" dirty="0"/>
              <a:t> side effects is seen with-</a:t>
            </a:r>
          </a:p>
          <a:p>
            <a:pPr lvl="0">
              <a:buNone/>
            </a:pPr>
            <a:r>
              <a:rPr lang="en-US" dirty="0"/>
              <a:t>A)</a:t>
            </a:r>
            <a:r>
              <a:rPr lang="en-US" dirty="0" err="1"/>
              <a:t>Clozapine</a:t>
            </a:r>
            <a:endParaRPr lang="en-US" dirty="0"/>
          </a:p>
          <a:p>
            <a:pPr lvl="0">
              <a:buNone/>
            </a:pPr>
            <a:r>
              <a:rPr lang="en-US" dirty="0"/>
              <a:t>B)</a:t>
            </a:r>
            <a:r>
              <a:rPr lang="en-US" dirty="0" err="1"/>
              <a:t>Thioridazine</a:t>
            </a:r>
            <a:endParaRPr lang="en-US" dirty="0"/>
          </a:p>
          <a:p>
            <a:pPr lvl="0">
              <a:buNone/>
            </a:pPr>
            <a:r>
              <a:rPr lang="en-US" dirty="0"/>
              <a:t>C)Haloperidol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Trifluoperazine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4]Characteristic symptoms of schizophrenia is</a:t>
            </a:r>
          </a:p>
          <a:p>
            <a:pPr lvl="0">
              <a:buNone/>
            </a:pPr>
            <a:r>
              <a:rPr lang="en-US" dirty="0"/>
              <a:t>A) Hallucination</a:t>
            </a:r>
          </a:p>
          <a:p>
            <a:pPr lvl="0">
              <a:buNone/>
            </a:pPr>
            <a:r>
              <a:rPr lang="en-US" dirty="0"/>
              <a:t>B) Delusion</a:t>
            </a:r>
          </a:p>
          <a:p>
            <a:pPr lvl="0">
              <a:buNone/>
            </a:pPr>
            <a:r>
              <a:rPr lang="en-US" dirty="0"/>
              <a:t>C) </a:t>
            </a:r>
            <a:r>
              <a:rPr lang="en-US"/>
              <a:t>Disorganized Behavior  </a:t>
            </a:r>
            <a:endParaRPr lang="en-US" dirty="0"/>
          </a:p>
          <a:p>
            <a:pPr lvl="0">
              <a:buNone/>
            </a:pPr>
            <a:r>
              <a:rPr lang="en-US" dirty="0"/>
              <a:t>D)All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838200"/>
          </a:xfrm>
        </p:spPr>
        <p:txBody>
          <a:bodyPr>
            <a:normAutofit fontScale="90000"/>
          </a:bodyPr>
          <a:lstStyle/>
          <a:p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br>
              <a:rPr lang="en-GB" altLang="zh-TW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GB" altLang="zh-TW" sz="2400" dirty="0"/>
          </a:p>
          <a:p>
            <a:pPr algn="ctr">
              <a:lnSpc>
                <a:spcPct val="80000"/>
              </a:lnSpc>
              <a:buNone/>
            </a:pPr>
            <a:r>
              <a:rPr lang="en-GB" altLang="zh-TW" sz="2800" b="1" dirty="0"/>
              <a:t>Typical / conventional antipsychotics</a:t>
            </a:r>
          </a:p>
          <a:p>
            <a:pPr>
              <a:lnSpc>
                <a:spcPct val="80000"/>
              </a:lnSpc>
            </a:pPr>
            <a:r>
              <a:rPr lang="en-GB" altLang="zh-TW" sz="2400" dirty="0"/>
              <a:t>Chlorpromazine</a:t>
            </a:r>
          </a:p>
          <a:p>
            <a:pPr>
              <a:lnSpc>
                <a:spcPct val="80000"/>
              </a:lnSpc>
            </a:pPr>
            <a:r>
              <a:rPr lang="en-US" altLang="zh-TW" sz="2400" dirty="0" err="1"/>
              <a:t>Flupenthixol</a:t>
            </a:r>
            <a:endParaRPr lang="en-US" altLang="zh-TW" sz="2400" dirty="0"/>
          </a:p>
          <a:p>
            <a:pPr>
              <a:lnSpc>
                <a:spcPct val="80000"/>
              </a:lnSpc>
            </a:pPr>
            <a:r>
              <a:rPr lang="en-GB" altLang="zh-TW" sz="2400" dirty="0"/>
              <a:t>Haloperidol</a:t>
            </a:r>
          </a:p>
          <a:p>
            <a:pPr>
              <a:lnSpc>
                <a:spcPct val="80000"/>
              </a:lnSpc>
            </a:pPr>
            <a:r>
              <a:rPr lang="en-US" altLang="zh-TW" sz="2400" dirty="0" err="1"/>
              <a:t>Pericyazine</a:t>
            </a:r>
            <a:r>
              <a:rPr lang="en-US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/>
              <a:t>Pimozide</a:t>
            </a:r>
          </a:p>
          <a:p>
            <a:pPr>
              <a:lnSpc>
                <a:spcPct val="80000"/>
              </a:lnSpc>
            </a:pPr>
            <a:r>
              <a:rPr lang="en-US" altLang="zh-TW" sz="2400" dirty="0" err="1"/>
              <a:t>Sulpiride</a:t>
            </a:r>
            <a:r>
              <a:rPr lang="en-US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 err="1"/>
              <a:t>Thioridazine</a:t>
            </a:r>
            <a:r>
              <a:rPr lang="en-GB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 err="1"/>
              <a:t>Trifluoperazine</a:t>
            </a:r>
            <a:r>
              <a:rPr lang="en-GB" altLang="zh-TW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zh-TW" sz="2400" dirty="0" err="1"/>
              <a:t>Thiothixene</a:t>
            </a:r>
            <a:r>
              <a:rPr lang="en-GB" altLang="zh-TW" sz="2400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5]False statement regarding </a:t>
            </a:r>
            <a:r>
              <a:rPr lang="en-US" dirty="0" err="1"/>
              <a:t>clozapine</a:t>
            </a:r>
            <a:r>
              <a:rPr lang="en-US" dirty="0"/>
              <a:t>-</a:t>
            </a:r>
          </a:p>
          <a:p>
            <a:pPr lvl="0">
              <a:buNone/>
            </a:pPr>
            <a:r>
              <a:rPr lang="en-US" dirty="0"/>
              <a:t>A)Used in resistant schizophrenia</a:t>
            </a:r>
          </a:p>
          <a:p>
            <a:pPr lvl="0">
              <a:buNone/>
            </a:pPr>
            <a:r>
              <a:rPr lang="en-US" dirty="0"/>
              <a:t>B)Can cause </a:t>
            </a:r>
            <a:r>
              <a:rPr lang="en-US" dirty="0" err="1"/>
              <a:t>agranulocytosis</a:t>
            </a:r>
            <a:endParaRPr lang="en-US" dirty="0"/>
          </a:p>
          <a:p>
            <a:pPr lvl="0">
              <a:buNone/>
            </a:pPr>
            <a:r>
              <a:rPr lang="en-US" dirty="0"/>
              <a:t>C)Decrease on and off effect</a:t>
            </a:r>
          </a:p>
          <a:p>
            <a:pPr lvl="0">
              <a:buNone/>
            </a:pPr>
            <a:r>
              <a:rPr lang="en-US" dirty="0"/>
              <a:t>D)Has maximum pyramidal side effects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1] – C</a:t>
            </a:r>
          </a:p>
          <a:p>
            <a:r>
              <a:rPr lang="en-US" dirty="0"/>
              <a:t>2] – D</a:t>
            </a:r>
          </a:p>
          <a:p>
            <a:r>
              <a:rPr lang="en-US" dirty="0"/>
              <a:t>3] – A</a:t>
            </a:r>
          </a:p>
          <a:p>
            <a:r>
              <a:rPr lang="en-US" dirty="0"/>
              <a:t>4] </a:t>
            </a:r>
            <a:r>
              <a:rPr lang="en-US"/>
              <a:t>– D</a:t>
            </a:r>
            <a:endParaRPr lang="en-US" dirty="0"/>
          </a:p>
          <a:p>
            <a:r>
              <a:rPr lang="en-US" dirty="0"/>
              <a:t>5] – D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447800" y="2362200"/>
            <a:ext cx="64008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>
                <a:solidFill>
                  <a:srgbClr val="002060"/>
                </a:solidFill>
              </a:rPr>
              <a:t>THANK YOU!</a:t>
            </a:r>
          </a:p>
          <a:p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endParaRPr lang="en-GB" altLang="zh-TW" sz="2800" dirty="0"/>
          </a:p>
          <a:p>
            <a:pPr>
              <a:lnSpc>
                <a:spcPct val="80000"/>
              </a:lnSpc>
            </a:pPr>
            <a:r>
              <a:rPr lang="en-GB" altLang="zh-TW" sz="2800" dirty="0"/>
              <a:t>Also known as 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latin typeface="Arial"/>
              </a:rPr>
              <a:t>“</a:t>
            </a:r>
            <a:r>
              <a:rPr lang="en-GB" altLang="zh-TW" sz="2400" dirty="0">
                <a:solidFill>
                  <a:srgbClr val="FF0000"/>
                </a:solidFill>
              </a:rPr>
              <a:t>Dopamine receptor antagonists</a:t>
            </a: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”</a:t>
            </a:r>
            <a:endParaRPr lang="en-GB" altLang="zh-TW" sz="24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altLang="zh-TW" dirty="0"/>
              <a:t>Pharmacologic activity at blocking central dopamine receptors (esp. D2 receptors)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GB" altLang="zh-TW" sz="2400" dirty="0" err="1">
                <a:solidFill>
                  <a:srgbClr val="FF0000"/>
                </a:solidFill>
              </a:rPr>
              <a:t>Neuroleptics</a:t>
            </a: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”</a:t>
            </a:r>
            <a:endParaRPr lang="en-GB" altLang="zh-TW" sz="2400" dirty="0">
              <a:solidFill>
                <a:srgbClr val="FF0000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altLang="zh-TW" dirty="0"/>
              <a:t>Due to tendency to cause neurologic Adverse effects</a:t>
            </a:r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“</a:t>
            </a:r>
            <a:r>
              <a:rPr lang="en-GB" altLang="zh-TW" sz="2400" dirty="0">
                <a:solidFill>
                  <a:srgbClr val="FF0000"/>
                </a:solidFill>
              </a:rPr>
              <a:t>Major tranquilizers</a:t>
            </a:r>
            <a:r>
              <a:rPr lang="en-GB" altLang="zh-TW" sz="2400" dirty="0">
                <a:solidFill>
                  <a:srgbClr val="FF0000"/>
                </a:solidFill>
                <a:latin typeface="Arial"/>
              </a:rPr>
              <a:t>”</a:t>
            </a:r>
            <a:r>
              <a:rPr lang="en-GB" altLang="zh-TW" sz="2400" dirty="0">
                <a:solidFill>
                  <a:srgbClr val="FF0000"/>
                </a:solidFill>
              </a:rPr>
              <a:t> 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Inappropriate as these agents (esp. high potency) can improve psychosis without sedating or making patients tranquil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zh-TW" dirty="0"/>
              <a:t>Mechanism of action</a:t>
            </a:r>
          </a:p>
          <a:p>
            <a:pPr>
              <a:lnSpc>
                <a:spcPct val="90000"/>
              </a:lnSpc>
              <a:buNone/>
            </a:pPr>
            <a:endParaRPr lang="en-GB" altLang="zh-TW" dirty="0"/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Blocks receptors for dopamine, acetylcholine, histamine and </a:t>
            </a:r>
            <a:r>
              <a:rPr lang="en-GB" altLang="zh-TW" dirty="0" err="1">
                <a:solidFill>
                  <a:schemeClr val="tx1"/>
                </a:solidFill>
              </a:rPr>
              <a:t>norepinephrine</a:t>
            </a:r>
            <a:endParaRPr lang="en-GB" altLang="zh-TW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Current theory suggests dopamine2 (D2) receptors suppresses psychotic symptoms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All typical antipsychotics block D2 receptors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Close correlation between clinical potency and potency as D2 receptor antagonists</a:t>
            </a:r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  <a:buNone/>
            </a:pPr>
            <a:endParaRPr lang="en-GB" dirty="0"/>
          </a:p>
          <a:p>
            <a:pPr lvl="2">
              <a:lnSpc>
                <a:spcPct val="90000"/>
              </a:lnSpc>
              <a:buNone/>
            </a:pPr>
            <a:endParaRPr lang="en-GB" sz="1200" i="1" dirty="0"/>
          </a:p>
          <a:p>
            <a:pPr lvl="2">
              <a:lnSpc>
                <a:spcPct val="90000"/>
              </a:lnSpc>
              <a:buNone/>
            </a:pPr>
            <a:endParaRPr lang="en-GB" sz="1200" i="1" dirty="0"/>
          </a:p>
          <a:p>
            <a:pPr lvl="2">
              <a:lnSpc>
                <a:spcPct val="90000"/>
              </a:lnSpc>
              <a:buNone/>
            </a:pPr>
            <a:r>
              <a:rPr lang="en-US" sz="1200" i="1" dirty="0"/>
              <a:t>Stahl's Essential Psychopharmacology</a:t>
            </a:r>
            <a:r>
              <a:rPr lang="en-US" sz="1200" dirty="0"/>
              <a:t>, fourth edition.</a:t>
            </a:r>
            <a:endParaRPr lang="en-GB" altLang="zh-TW" sz="1200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  <a:buNone/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GB" altLang="zh-TW" dirty="0"/>
          </a:p>
          <a:p>
            <a:pPr lvl="2">
              <a:lnSpc>
                <a:spcPct val="90000"/>
              </a:lnSpc>
            </a:pPr>
            <a:endParaRPr lang="en-US" altLang="zh-TW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r>
              <a:rPr lang="en-GB" altLang="zh-TW" sz="2800" dirty="0"/>
              <a:t>Properties</a:t>
            </a:r>
          </a:p>
          <a:p>
            <a:pPr>
              <a:buNone/>
            </a:pPr>
            <a:endParaRPr lang="en-GB" altLang="zh-TW" sz="2800" dirty="0"/>
          </a:p>
          <a:p>
            <a:pPr lvl="1"/>
            <a:r>
              <a:rPr lang="en-GB" altLang="zh-TW" sz="2400" dirty="0">
                <a:solidFill>
                  <a:schemeClr val="tx1"/>
                </a:solidFill>
              </a:rPr>
              <a:t>Effective in reducing positive symptoms during acute episodes and in preventing their reoccurrence</a:t>
            </a:r>
          </a:p>
          <a:p>
            <a:pPr lvl="1"/>
            <a:r>
              <a:rPr lang="en-GB" altLang="zh-TW" sz="2400" dirty="0">
                <a:solidFill>
                  <a:schemeClr val="tx1"/>
                </a:solidFill>
              </a:rPr>
              <a:t>Less effective in treating negative symptoms</a:t>
            </a:r>
          </a:p>
          <a:p>
            <a:pPr lvl="2"/>
            <a:r>
              <a:rPr lang="en-GB" altLang="zh-TW" dirty="0"/>
              <a:t>Some concern that they may exacerbate negative symptoms by causing </a:t>
            </a:r>
            <a:r>
              <a:rPr lang="en-GB" altLang="zh-TW" dirty="0" err="1"/>
              <a:t>akinesia</a:t>
            </a:r>
            <a:endParaRPr lang="en-GB" altLang="zh-TW" dirty="0"/>
          </a:p>
          <a:p>
            <a:pPr lvl="1"/>
            <a:r>
              <a:rPr lang="en-GB" altLang="zh-TW" sz="2400" dirty="0">
                <a:solidFill>
                  <a:schemeClr val="tx1"/>
                </a:solidFill>
              </a:rPr>
              <a:t>Higher incidence of EPS / sedation /  </a:t>
            </a:r>
            <a:r>
              <a:rPr lang="en-GB" altLang="zh-TW" sz="2400" dirty="0" err="1">
                <a:solidFill>
                  <a:schemeClr val="tx1"/>
                </a:solidFill>
              </a:rPr>
              <a:t>anticholinergic</a:t>
            </a:r>
            <a:r>
              <a:rPr lang="en-GB" altLang="zh-TW" sz="2400" dirty="0">
                <a:solidFill>
                  <a:schemeClr val="tx1"/>
                </a:solidFill>
              </a:rPr>
              <a:t> Adverse effects</a:t>
            </a:r>
          </a:p>
          <a:p>
            <a:pPr lvl="1"/>
            <a:endParaRPr lang="en-GB" sz="2400" i="1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i="1" dirty="0">
              <a:solidFill>
                <a:schemeClr val="tx1"/>
              </a:solidFill>
            </a:endParaRPr>
          </a:p>
          <a:p>
            <a:pPr lvl="1">
              <a:buNone/>
            </a:pPr>
            <a:endParaRPr lang="en-US" sz="1200" i="1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1200" i="1" dirty="0">
                <a:solidFill>
                  <a:schemeClr val="tx1"/>
                </a:solidFill>
              </a:rPr>
              <a:t>Kaplan and </a:t>
            </a:r>
            <a:r>
              <a:rPr lang="en-US" sz="1200" i="1" dirty="0" err="1">
                <a:solidFill>
                  <a:schemeClr val="tx1"/>
                </a:solidFill>
              </a:rPr>
              <a:t>Sadock's</a:t>
            </a:r>
            <a:r>
              <a:rPr lang="en-US" sz="1200" i="1" dirty="0">
                <a:solidFill>
                  <a:schemeClr val="tx1"/>
                </a:solidFill>
              </a:rPr>
              <a:t> Comprehensive Textbook of Psychiatry</a:t>
            </a:r>
            <a:endParaRPr lang="en-US" sz="1200" dirty="0">
              <a:solidFill>
                <a:schemeClr val="tx1"/>
              </a:solidFill>
            </a:endParaRPr>
          </a:p>
          <a:p>
            <a:pPr lvl="1"/>
            <a:endParaRPr lang="en-GB" altLang="zh-TW" sz="2400" dirty="0">
              <a:solidFill>
                <a:schemeClr val="tx1"/>
              </a:solidFill>
            </a:endParaRPr>
          </a:p>
          <a:p>
            <a:pPr lvl="1"/>
            <a:endParaRPr lang="en-GB" altLang="zh-TW" sz="2400" dirty="0">
              <a:solidFill>
                <a:schemeClr val="tx1"/>
              </a:solidFill>
            </a:endParaRPr>
          </a:p>
          <a:p>
            <a:pPr lvl="1"/>
            <a:endParaRPr lang="en-US" altLang="zh-TW" sz="24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altLang="zh-TW" dirty="0"/>
              <a:t>Potency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All have same ability to relieve symptoms of psychosis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Differ from one another in terms of potency</a:t>
            </a:r>
          </a:p>
          <a:p>
            <a:pPr lvl="2">
              <a:lnSpc>
                <a:spcPct val="90000"/>
              </a:lnSpc>
            </a:pPr>
            <a:r>
              <a:rPr lang="en-GB" altLang="zh-TW" dirty="0"/>
              <a:t>i.e. size of dose to achieve a given response</a:t>
            </a:r>
          </a:p>
          <a:p>
            <a:pPr lvl="1">
              <a:lnSpc>
                <a:spcPct val="90000"/>
              </a:lnSpc>
            </a:pPr>
            <a:r>
              <a:rPr lang="en-GB" altLang="zh-TW" dirty="0">
                <a:solidFill>
                  <a:schemeClr val="tx1"/>
                </a:solidFill>
              </a:rPr>
              <a:t>When administered in therapeutically equivalent doses, all drugs elicit equivalent antipsychotic response</a:t>
            </a:r>
          </a:p>
          <a:p>
            <a:pPr lvl="1">
              <a:lnSpc>
                <a:spcPct val="90000"/>
              </a:lnSpc>
            </a:pPr>
            <a:endParaRPr lang="en-US" altLang="zh-TW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altLang="zh-TW" dirty="0"/>
              <a:t>    Low potency</a:t>
            </a:r>
          </a:p>
          <a:p>
            <a:pPr lvl="1"/>
            <a:r>
              <a:rPr lang="en-GB" altLang="zh-TW" dirty="0">
                <a:solidFill>
                  <a:schemeClr val="tx1"/>
                </a:solidFill>
              </a:rPr>
              <a:t>Chlorpromazine, </a:t>
            </a:r>
            <a:r>
              <a:rPr lang="en-GB" altLang="zh-TW" dirty="0" err="1">
                <a:solidFill>
                  <a:schemeClr val="tx1"/>
                </a:solidFill>
              </a:rPr>
              <a:t>thioridazine</a:t>
            </a:r>
            <a:endParaRPr lang="en-GB" altLang="zh-TW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altLang="zh-TW" dirty="0"/>
              <a:t>    Medium potency</a:t>
            </a:r>
          </a:p>
          <a:p>
            <a:pPr lvl="1"/>
            <a:r>
              <a:rPr lang="en-GB" altLang="zh-TW" dirty="0" err="1">
                <a:solidFill>
                  <a:schemeClr val="tx1"/>
                </a:solidFill>
              </a:rPr>
              <a:t>Perphenazine</a:t>
            </a:r>
            <a:endParaRPr lang="en-GB" altLang="zh-TW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altLang="zh-TW" dirty="0"/>
              <a:t>    High potency</a:t>
            </a:r>
          </a:p>
          <a:p>
            <a:pPr lvl="1"/>
            <a:r>
              <a:rPr lang="en-GB" altLang="zh-TW" dirty="0" err="1">
                <a:solidFill>
                  <a:schemeClr val="tx1"/>
                </a:solidFill>
              </a:rPr>
              <a:t>Trifluoperazine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thiothixene</a:t>
            </a:r>
            <a:r>
              <a:rPr lang="en-GB" altLang="zh-TW" dirty="0">
                <a:solidFill>
                  <a:schemeClr val="tx1"/>
                </a:solidFill>
              </a:rPr>
              <a:t>, </a:t>
            </a:r>
            <a:r>
              <a:rPr lang="en-GB" altLang="zh-TW" dirty="0" err="1">
                <a:solidFill>
                  <a:schemeClr val="tx1"/>
                </a:solidFill>
              </a:rPr>
              <a:t>fluphenazine</a:t>
            </a:r>
            <a:r>
              <a:rPr lang="en-GB" altLang="zh-TW" dirty="0">
                <a:solidFill>
                  <a:schemeClr val="tx1"/>
                </a:solidFill>
              </a:rPr>
              <a:t>, haloperidol, pimozide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altLang="zh-TW" sz="2800" dirty="0"/>
              <a:t>Adverse effects</a:t>
            </a:r>
          </a:p>
          <a:p>
            <a:pPr>
              <a:buNone/>
            </a:pPr>
            <a:endParaRPr lang="en-GB" altLang="zh-TW" sz="2800" dirty="0"/>
          </a:p>
          <a:p>
            <a:pPr lvl="1"/>
            <a:r>
              <a:rPr lang="en-GB" altLang="zh-TW" sz="2400" dirty="0" err="1">
                <a:solidFill>
                  <a:schemeClr val="tx1"/>
                </a:solidFill>
              </a:rPr>
              <a:t>Extrapyramidal</a:t>
            </a:r>
            <a:r>
              <a:rPr lang="en-GB" altLang="zh-TW" sz="2400" dirty="0">
                <a:solidFill>
                  <a:schemeClr val="tx1"/>
                </a:solidFill>
              </a:rPr>
              <a:t> symptoms (EPS)</a:t>
            </a:r>
          </a:p>
          <a:p>
            <a:pPr lvl="2"/>
            <a:r>
              <a:rPr lang="en-GB" altLang="zh-TW" dirty="0"/>
              <a:t>Early reactions </a:t>
            </a:r>
            <a:r>
              <a:rPr lang="en-GB" altLang="zh-TW" dirty="0">
                <a:latin typeface="Arial"/>
              </a:rPr>
              <a:t>–</a:t>
            </a:r>
            <a:r>
              <a:rPr lang="en-GB" altLang="zh-TW" dirty="0"/>
              <a:t> can be managed with drugs</a:t>
            </a:r>
          </a:p>
          <a:p>
            <a:pPr lvl="3"/>
            <a:r>
              <a:rPr lang="en-GB" altLang="zh-TW" sz="1800" dirty="0">
                <a:solidFill>
                  <a:schemeClr val="tx1"/>
                </a:solidFill>
              </a:rPr>
              <a:t>Acute </a:t>
            </a:r>
            <a:r>
              <a:rPr lang="en-GB" altLang="zh-TW" sz="1800" dirty="0" err="1">
                <a:solidFill>
                  <a:schemeClr val="tx1"/>
                </a:solidFill>
              </a:rPr>
              <a:t>dystonia</a:t>
            </a:r>
            <a:endParaRPr lang="en-GB" altLang="zh-TW" sz="1800" dirty="0">
              <a:solidFill>
                <a:schemeClr val="tx1"/>
              </a:solidFill>
            </a:endParaRPr>
          </a:p>
          <a:p>
            <a:pPr lvl="3"/>
            <a:r>
              <a:rPr lang="en-GB" altLang="zh-TW" sz="1800" dirty="0">
                <a:solidFill>
                  <a:schemeClr val="tx1"/>
                </a:solidFill>
              </a:rPr>
              <a:t>Parkinsonism</a:t>
            </a:r>
          </a:p>
          <a:p>
            <a:pPr lvl="3"/>
            <a:r>
              <a:rPr lang="en-GB" altLang="zh-TW" sz="1800" dirty="0" err="1">
                <a:solidFill>
                  <a:schemeClr val="tx1"/>
                </a:solidFill>
              </a:rPr>
              <a:t>Akathisia</a:t>
            </a:r>
            <a:endParaRPr lang="en-GB" altLang="zh-TW" sz="1800" dirty="0">
              <a:solidFill>
                <a:schemeClr val="tx1"/>
              </a:solidFill>
            </a:endParaRPr>
          </a:p>
          <a:p>
            <a:pPr lvl="2"/>
            <a:r>
              <a:rPr lang="en-GB" altLang="zh-TW" dirty="0"/>
              <a:t>Late reaction </a:t>
            </a:r>
            <a:r>
              <a:rPr lang="en-GB" altLang="zh-TW" dirty="0">
                <a:latin typeface="Arial"/>
              </a:rPr>
              <a:t>–</a:t>
            </a:r>
            <a:r>
              <a:rPr lang="en-GB" altLang="zh-TW" dirty="0"/>
              <a:t> drug treatment unsatisfactory</a:t>
            </a:r>
          </a:p>
          <a:p>
            <a:pPr lvl="3"/>
            <a:r>
              <a:rPr lang="en-GB" altLang="zh-TW" sz="1800" dirty="0" err="1">
                <a:solidFill>
                  <a:schemeClr val="tx1"/>
                </a:solidFill>
              </a:rPr>
              <a:t>Tardive</a:t>
            </a:r>
            <a:r>
              <a:rPr lang="en-GB" altLang="zh-TW" sz="1800" dirty="0">
                <a:solidFill>
                  <a:schemeClr val="tx1"/>
                </a:solidFill>
              </a:rPr>
              <a:t> </a:t>
            </a:r>
            <a:r>
              <a:rPr lang="en-GB" altLang="zh-TW" sz="1800" dirty="0" err="1">
                <a:solidFill>
                  <a:schemeClr val="tx1"/>
                </a:solidFill>
              </a:rPr>
              <a:t>dyskinesia</a:t>
            </a:r>
            <a:r>
              <a:rPr lang="en-GB" altLang="zh-TW" sz="1800" dirty="0">
                <a:solidFill>
                  <a:schemeClr val="tx1"/>
                </a:solidFill>
              </a:rPr>
              <a:t> (TD)</a:t>
            </a:r>
            <a:endParaRPr lang="en-US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endParaRPr lang="en-GB" altLang="zh-TW" sz="2400" dirty="0"/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Acute </a:t>
            </a:r>
            <a:r>
              <a:rPr lang="en-GB" altLang="zh-TW" sz="2400" dirty="0" err="1">
                <a:solidFill>
                  <a:schemeClr val="tx1"/>
                </a:solidFill>
              </a:rPr>
              <a:t>dystonia</a:t>
            </a:r>
            <a:endParaRPr lang="en-GB" altLang="zh-TW" sz="2400" dirty="0">
              <a:solidFill>
                <a:schemeClr val="tx1"/>
              </a:solidFill>
            </a:endParaRPr>
          </a:p>
          <a:p>
            <a:pPr lvl="2">
              <a:lnSpc>
                <a:spcPct val="80000"/>
              </a:lnSpc>
            </a:pPr>
            <a:r>
              <a:rPr lang="en-GB" altLang="zh-TW" sz="1800" dirty="0"/>
              <a:t>Develops within a few hours to 5 days after first dose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/>
              <a:t>Muscle spasm of tongue, face, neck and back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 err="1"/>
              <a:t>Oculogyric</a:t>
            </a:r>
            <a:r>
              <a:rPr lang="en-GB" altLang="zh-TW" sz="1800" dirty="0"/>
              <a:t> crisis (involuntary upward deviation of eyeballs)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 err="1"/>
              <a:t>Opisthotonus</a:t>
            </a:r>
            <a:r>
              <a:rPr lang="en-GB" altLang="zh-TW" sz="1800" dirty="0"/>
              <a:t> (</a:t>
            </a:r>
            <a:r>
              <a:rPr lang="en-GB" altLang="zh-TW" sz="1800" dirty="0" err="1"/>
              <a:t>tetanic</a:t>
            </a:r>
            <a:r>
              <a:rPr lang="en-GB" altLang="zh-TW" sz="1800" dirty="0"/>
              <a:t> spasm of back muscles, causing trunk to arch forward, while head and lower limbs are thrust backwards)</a:t>
            </a:r>
          </a:p>
          <a:p>
            <a:pPr lvl="2">
              <a:lnSpc>
                <a:spcPct val="80000"/>
              </a:lnSpc>
            </a:pPr>
            <a:r>
              <a:rPr lang="en-GB" altLang="zh-TW" sz="1800" dirty="0"/>
              <a:t>Laryngeal </a:t>
            </a:r>
            <a:r>
              <a:rPr lang="en-GB" altLang="zh-TW" sz="1800" dirty="0" err="1"/>
              <a:t>dystonia</a:t>
            </a:r>
            <a:r>
              <a:rPr lang="en-GB" altLang="zh-TW" sz="1800" dirty="0"/>
              <a:t> can impair respiration</a:t>
            </a:r>
          </a:p>
          <a:p>
            <a:pPr lvl="2">
              <a:lnSpc>
                <a:spcPct val="80000"/>
              </a:lnSpc>
              <a:buNone/>
            </a:pPr>
            <a:endParaRPr lang="en-GB" altLang="zh-TW" sz="1800" dirty="0"/>
          </a:p>
          <a:p>
            <a:pPr lvl="2">
              <a:lnSpc>
                <a:spcPct val="80000"/>
              </a:lnSpc>
              <a:buNone/>
            </a:pPr>
            <a:endParaRPr lang="en-GB" altLang="zh-TW" sz="1800" dirty="0"/>
          </a:p>
          <a:p>
            <a:pPr lvl="1">
              <a:lnSpc>
                <a:spcPct val="80000"/>
              </a:lnSpc>
            </a:pPr>
            <a:r>
              <a:rPr lang="en-GB" altLang="zh-TW" sz="2400" dirty="0">
                <a:solidFill>
                  <a:schemeClr val="tx1"/>
                </a:solidFill>
              </a:rPr>
              <a:t>Parkinsonism (</a:t>
            </a:r>
            <a:r>
              <a:rPr lang="en-GB" altLang="zh-TW" sz="2400" dirty="0" err="1">
                <a:solidFill>
                  <a:schemeClr val="tx1"/>
                </a:solidFill>
              </a:rPr>
              <a:t>neuroleptic</a:t>
            </a:r>
            <a:r>
              <a:rPr lang="en-GB" altLang="zh-TW" sz="2400" dirty="0">
                <a:solidFill>
                  <a:schemeClr val="tx1"/>
                </a:solidFill>
              </a:rPr>
              <a:t> induced)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Occurs within first month of therapy</a:t>
            </a:r>
          </a:p>
          <a:p>
            <a:pPr lvl="2">
              <a:lnSpc>
                <a:spcPct val="80000"/>
              </a:lnSpc>
            </a:pPr>
            <a:r>
              <a:rPr lang="en-GB" altLang="zh-TW" dirty="0" err="1"/>
              <a:t>Bradykinesia</a:t>
            </a:r>
            <a:r>
              <a:rPr lang="en-GB" altLang="zh-TW" dirty="0"/>
              <a:t>, mask-like </a:t>
            </a:r>
            <a:r>
              <a:rPr lang="en-GB" altLang="zh-TW" dirty="0" err="1"/>
              <a:t>facies</a:t>
            </a:r>
            <a:r>
              <a:rPr lang="en-GB" altLang="zh-TW" dirty="0"/>
              <a:t>, drooling, tremor, rigidity, shuffling gait, </a:t>
            </a:r>
            <a:r>
              <a:rPr lang="en-GB" altLang="zh-TW" dirty="0" err="1"/>
              <a:t>cogwheeling</a:t>
            </a:r>
            <a:r>
              <a:rPr lang="en-GB" altLang="zh-TW" dirty="0"/>
              <a:t>, stooped posture</a:t>
            </a:r>
          </a:p>
          <a:p>
            <a:pPr lvl="2">
              <a:lnSpc>
                <a:spcPct val="80000"/>
              </a:lnSpc>
            </a:pPr>
            <a:r>
              <a:rPr lang="en-GB" altLang="zh-TW" dirty="0"/>
              <a:t>Shares same symptoms with Parkinson</a:t>
            </a:r>
            <a:r>
              <a:rPr lang="en-GB" altLang="zh-TW" dirty="0">
                <a:latin typeface="Arial"/>
              </a:rPr>
              <a:t>’</a:t>
            </a:r>
            <a:r>
              <a:rPr lang="en-GB" altLang="zh-TW" dirty="0"/>
              <a:t>s disease</a:t>
            </a:r>
          </a:p>
          <a:p>
            <a:pPr lvl="2">
              <a:lnSpc>
                <a:spcPct val="80000"/>
              </a:lnSpc>
              <a:buNone/>
            </a:pPr>
            <a:endParaRPr lang="en-GB" altLang="zh-TW" sz="1800" dirty="0"/>
          </a:p>
          <a:p>
            <a:pPr lvl="2">
              <a:lnSpc>
                <a:spcPct val="80000"/>
              </a:lnSpc>
              <a:buNone/>
            </a:pPr>
            <a:endParaRPr lang="en-US" altLang="zh-TW" sz="1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1027</TotalTime>
  <Words>1408</Words>
  <Application>Microsoft Office PowerPoint</Application>
  <PresentationFormat>On-screen Show (4:3)</PresentationFormat>
  <Paragraphs>299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Georgia</vt:lpstr>
      <vt:lpstr>Wingdings</vt:lpstr>
      <vt:lpstr>Wingdings 2</vt:lpstr>
      <vt:lpstr>Civic</vt:lpstr>
      <vt:lpstr>Treatment of schizophrenia</vt:lpstr>
      <vt:lpstr>Pharmacotherapy</vt:lpstr>
      <vt:lpstr>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Psycho-social Interventions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Psycho-Social Rehabilitation in Schizophrenia-An Indian Perspective</dc:title>
  <dc:creator/>
  <cp:lastModifiedBy>918477051901</cp:lastModifiedBy>
  <cp:revision>255</cp:revision>
  <dcterms:created xsi:type="dcterms:W3CDTF">2006-08-16T00:00:00Z</dcterms:created>
  <dcterms:modified xsi:type="dcterms:W3CDTF">2020-08-14T09:59:18Z</dcterms:modified>
</cp:coreProperties>
</file>