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sldIdLst>
    <p:sldId id="256" r:id="rId2"/>
    <p:sldId id="279" r:id="rId3"/>
    <p:sldId id="280" r:id="rId4"/>
    <p:sldId id="324" r:id="rId5"/>
    <p:sldId id="283" r:id="rId6"/>
    <p:sldId id="287" r:id="rId7"/>
    <p:sldId id="284" r:id="rId8"/>
    <p:sldId id="288" r:id="rId9"/>
    <p:sldId id="289" r:id="rId10"/>
    <p:sldId id="291" r:id="rId11"/>
    <p:sldId id="290" r:id="rId12"/>
    <p:sldId id="292" r:id="rId13"/>
    <p:sldId id="293" r:id="rId14"/>
    <p:sldId id="325" r:id="rId15"/>
    <p:sldId id="294" r:id="rId16"/>
    <p:sldId id="326" r:id="rId17"/>
    <p:sldId id="295" r:id="rId18"/>
    <p:sldId id="296" r:id="rId19"/>
    <p:sldId id="327" r:id="rId20"/>
    <p:sldId id="297" r:id="rId21"/>
    <p:sldId id="298" r:id="rId22"/>
    <p:sldId id="285" r:id="rId23"/>
    <p:sldId id="299" r:id="rId24"/>
    <p:sldId id="300" r:id="rId25"/>
    <p:sldId id="301" r:id="rId26"/>
    <p:sldId id="302" r:id="rId27"/>
    <p:sldId id="328" r:id="rId28"/>
    <p:sldId id="303" r:id="rId29"/>
    <p:sldId id="304" r:id="rId30"/>
    <p:sldId id="305" r:id="rId31"/>
    <p:sldId id="306" r:id="rId32"/>
    <p:sldId id="307" r:id="rId33"/>
    <p:sldId id="329" r:id="rId34"/>
    <p:sldId id="308" r:id="rId35"/>
    <p:sldId id="309" r:id="rId36"/>
    <p:sldId id="286" r:id="rId37"/>
    <p:sldId id="310" r:id="rId38"/>
    <p:sldId id="334" r:id="rId39"/>
    <p:sldId id="311" r:id="rId40"/>
    <p:sldId id="313" r:id="rId41"/>
    <p:sldId id="314" r:id="rId42"/>
    <p:sldId id="315" r:id="rId43"/>
    <p:sldId id="330" r:id="rId44"/>
    <p:sldId id="316" r:id="rId45"/>
    <p:sldId id="331" r:id="rId46"/>
    <p:sldId id="317" r:id="rId47"/>
    <p:sldId id="318" r:id="rId48"/>
    <p:sldId id="319" r:id="rId49"/>
    <p:sldId id="320" r:id="rId50"/>
    <p:sldId id="321" r:id="rId51"/>
    <p:sldId id="332" r:id="rId52"/>
    <p:sldId id="322" r:id="rId53"/>
    <p:sldId id="312" r:id="rId54"/>
    <p:sldId id="323" r:id="rId55"/>
    <p:sldId id="333" r:id="rId56"/>
    <p:sldId id="257" r:id="rId57"/>
    <p:sldId id="258" r:id="rId58"/>
    <p:sldId id="278" r:id="rId59"/>
    <p:sldId id="259" r:id="rId60"/>
    <p:sldId id="260" r:id="rId61"/>
    <p:sldId id="261" r:id="rId62"/>
    <p:sldId id="335" r:id="rId63"/>
    <p:sldId id="262" r:id="rId64"/>
    <p:sldId id="263" r:id="rId65"/>
    <p:sldId id="264" r:id="rId66"/>
    <p:sldId id="336" r:id="rId67"/>
    <p:sldId id="265" r:id="rId68"/>
    <p:sldId id="266" r:id="rId69"/>
    <p:sldId id="267" r:id="rId70"/>
    <p:sldId id="268" r:id="rId71"/>
    <p:sldId id="269" r:id="rId72"/>
    <p:sldId id="270" r:id="rId73"/>
    <p:sldId id="271" r:id="rId74"/>
    <p:sldId id="272" r:id="rId75"/>
    <p:sldId id="273" r:id="rId76"/>
    <p:sldId id="274" r:id="rId77"/>
    <p:sldId id="277" r:id="rId78"/>
    <p:sldId id="337"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4" d="100"/>
          <a:sy n="74" d="100"/>
        </p:scale>
        <p:origin x="4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6419" y="1974046"/>
            <a:ext cx="9144000" cy="1641490"/>
          </a:xfrm>
        </p:spPr>
        <p:txBody>
          <a:bodyPr>
            <a:normAutofit fontScale="90000"/>
          </a:bodyPr>
          <a:lstStyle/>
          <a:p>
            <a:pPr algn="ctr"/>
            <a:r>
              <a:rPr lang="en-IN" dirty="0" smtClean="0"/>
              <a:t>CLASSIFICATION OF </a:t>
            </a:r>
            <a:br>
              <a:rPr lang="en-IN" dirty="0" smtClean="0"/>
            </a:br>
            <a:r>
              <a:rPr lang="en-IN" dirty="0" smtClean="0"/>
              <a:t>EPIDERMOLYSIS BULLOSA</a:t>
            </a:r>
            <a:endParaRPr lang="en-IN" dirty="0"/>
          </a:p>
        </p:txBody>
      </p:sp>
    </p:spTree>
    <p:extLst>
      <p:ext uri="{BB962C8B-B14F-4D97-AF65-F5344CB8AC3E}">
        <p14:creationId xmlns:p14="http://schemas.microsoft.com/office/powerpoint/2010/main" val="3904490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On electron microscopy</a:t>
            </a:r>
            <a:r>
              <a:rPr lang="en-IN" dirty="0" smtClean="0"/>
              <a:t>, </a:t>
            </a:r>
            <a:r>
              <a:rPr lang="en-IN" dirty="0" smtClean="0">
                <a:solidFill>
                  <a:srgbClr val="FFC000"/>
                </a:solidFill>
              </a:rPr>
              <a:t>Dowling</a:t>
            </a:r>
            <a:r>
              <a:rPr lang="en-IN" b="1" dirty="0" smtClean="0">
                <a:solidFill>
                  <a:srgbClr val="FFC000"/>
                </a:solidFill>
              </a:rPr>
              <a:t>–</a:t>
            </a:r>
            <a:r>
              <a:rPr lang="en-IN" dirty="0" smtClean="0">
                <a:solidFill>
                  <a:srgbClr val="FFC000"/>
                </a:solidFill>
              </a:rPr>
              <a:t>Meara</a:t>
            </a:r>
            <a:r>
              <a:rPr lang="en-IN" dirty="0" smtClean="0"/>
              <a:t> </a:t>
            </a:r>
            <a:r>
              <a:rPr lang="en-IN" dirty="0"/>
              <a:t>subtype shows characteristic </a:t>
            </a:r>
            <a:r>
              <a:rPr lang="en-IN" dirty="0" smtClean="0">
                <a:solidFill>
                  <a:srgbClr val="FFC000"/>
                </a:solidFill>
              </a:rPr>
              <a:t>intracytoplasmic clumping </a:t>
            </a:r>
            <a:r>
              <a:rPr lang="en-IN" dirty="0">
                <a:solidFill>
                  <a:srgbClr val="FFC000"/>
                </a:solidFill>
              </a:rPr>
              <a:t>of </a:t>
            </a:r>
            <a:r>
              <a:rPr lang="en-IN" dirty="0" err="1">
                <a:solidFill>
                  <a:srgbClr val="FFC000"/>
                </a:solidFill>
              </a:rPr>
              <a:t>tonofilaments</a:t>
            </a:r>
            <a:r>
              <a:rPr lang="en-IN" dirty="0">
                <a:solidFill>
                  <a:srgbClr val="FFC000"/>
                </a:solidFill>
              </a:rPr>
              <a:t> in basal keratinocytes</a:t>
            </a:r>
            <a:r>
              <a:rPr lang="en-IN" dirty="0"/>
              <a:t>, </a:t>
            </a:r>
            <a:r>
              <a:rPr lang="en-IN" dirty="0" smtClean="0"/>
              <a:t>differentiating it </a:t>
            </a:r>
            <a:r>
              <a:rPr lang="en-IN" dirty="0"/>
              <a:t>from the other forms of EBS. </a:t>
            </a:r>
            <a:endParaRPr lang="en-IN" dirty="0" smtClean="0"/>
          </a:p>
          <a:p>
            <a:endParaRPr lang="en-IN" dirty="0"/>
          </a:p>
          <a:p>
            <a:r>
              <a:rPr lang="en-IN" dirty="0" err="1" smtClean="0"/>
              <a:t>Histopathologically</a:t>
            </a:r>
            <a:r>
              <a:rPr lang="en-IN" dirty="0" smtClean="0"/>
              <a:t> seen as </a:t>
            </a:r>
            <a:r>
              <a:rPr lang="en-IN" dirty="0" err="1">
                <a:solidFill>
                  <a:srgbClr val="FFC000"/>
                </a:solidFill>
              </a:rPr>
              <a:t>dyskeratosis</a:t>
            </a:r>
            <a:r>
              <a:rPr lang="en-IN" dirty="0">
                <a:solidFill>
                  <a:srgbClr val="FFC000"/>
                </a:solidFill>
              </a:rPr>
              <a:t> in individual </a:t>
            </a:r>
            <a:r>
              <a:rPr lang="en-IN" dirty="0" smtClean="0">
                <a:solidFill>
                  <a:srgbClr val="FFC000"/>
                </a:solidFill>
              </a:rPr>
              <a:t>keratinocytes</a:t>
            </a:r>
            <a:endParaRPr lang="en-IN" dirty="0">
              <a:solidFill>
                <a:srgbClr val="FFC000"/>
              </a:solidFill>
            </a:endParaRPr>
          </a:p>
        </p:txBody>
      </p:sp>
    </p:spTree>
    <p:extLst>
      <p:ext uri="{BB962C8B-B14F-4D97-AF65-F5344CB8AC3E}">
        <p14:creationId xmlns:p14="http://schemas.microsoft.com/office/powerpoint/2010/main" val="2623183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970671"/>
            <a:ext cx="10233800" cy="5206292"/>
          </a:xfrm>
        </p:spPr>
        <p:txBody>
          <a:bodyPr/>
          <a:lstStyle/>
          <a:p>
            <a:r>
              <a:rPr lang="en-IN" dirty="0"/>
              <a:t>In all types of EBS, excluding EBS </a:t>
            </a:r>
            <a:r>
              <a:rPr lang="en-IN" dirty="0" err="1"/>
              <a:t>superficialis</a:t>
            </a:r>
            <a:r>
              <a:rPr lang="en-IN" dirty="0"/>
              <a:t>, </a:t>
            </a:r>
            <a:r>
              <a:rPr lang="en-IN" dirty="0" err="1" smtClean="0"/>
              <a:t>immunoperoxidase</a:t>
            </a:r>
            <a:r>
              <a:rPr lang="en-IN" dirty="0"/>
              <a:t> </a:t>
            </a:r>
            <a:r>
              <a:rPr lang="en-IN" dirty="0" smtClean="0"/>
              <a:t>staining </a:t>
            </a:r>
            <a:r>
              <a:rPr lang="en-IN" dirty="0"/>
              <a:t>for </a:t>
            </a:r>
            <a:r>
              <a:rPr lang="en-IN" dirty="0">
                <a:solidFill>
                  <a:srgbClr val="FFC000"/>
                </a:solidFill>
              </a:rPr>
              <a:t>collagen IV</a:t>
            </a:r>
            <a:r>
              <a:rPr lang="en-IN" dirty="0"/>
              <a:t> demonstrates </a:t>
            </a:r>
            <a:r>
              <a:rPr lang="en-IN" dirty="0" smtClean="0">
                <a:solidFill>
                  <a:srgbClr val="FFC000"/>
                </a:solidFill>
              </a:rPr>
              <a:t>linear deposition</a:t>
            </a:r>
            <a:r>
              <a:rPr lang="en-IN" dirty="0" smtClean="0"/>
              <a:t> </a:t>
            </a:r>
            <a:r>
              <a:rPr lang="en-IN" dirty="0"/>
              <a:t>along the </a:t>
            </a:r>
            <a:r>
              <a:rPr lang="en-IN" dirty="0">
                <a:solidFill>
                  <a:srgbClr val="FFC000"/>
                </a:solidFill>
              </a:rPr>
              <a:t>floor</a:t>
            </a:r>
            <a:r>
              <a:rPr lang="en-IN" dirty="0"/>
              <a:t> of the blister. </a:t>
            </a:r>
            <a:endParaRPr lang="en-IN" dirty="0" smtClean="0"/>
          </a:p>
          <a:p>
            <a:endParaRPr lang="en-IN" dirty="0"/>
          </a:p>
          <a:p>
            <a:r>
              <a:rPr lang="en-IN" dirty="0" err="1" smtClean="0"/>
              <a:t>Immunoperoxidase</a:t>
            </a:r>
            <a:r>
              <a:rPr lang="en-IN" dirty="0" smtClean="0"/>
              <a:t> staining </a:t>
            </a:r>
            <a:r>
              <a:rPr lang="en-IN" dirty="0"/>
              <a:t>for </a:t>
            </a:r>
            <a:r>
              <a:rPr lang="en-IN" dirty="0" smtClean="0">
                <a:solidFill>
                  <a:srgbClr val="FFC000"/>
                </a:solidFill>
              </a:rPr>
              <a:t>keratins</a:t>
            </a:r>
            <a:r>
              <a:rPr lang="en-IN" dirty="0" smtClean="0"/>
              <a:t> </a:t>
            </a:r>
            <a:r>
              <a:rPr lang="en-IN" dirty="0"/>
              <a:t>reveals a </a:t>
            </a:r>
            <a:r>
              <a:rPr lang="en-IN" dirty="0">
                <a:solidFill>
                  <a:srgbClr val="FFC000"/>
                </a:solidFill>
              </a:rPr>
              <a:t>segmented or </a:t>
            </a:r>
            <a:r>
              <a:rPr lang="en-IN" dirty="0" smtClean="0">
                <a:solidFill>
                  <a:srgbClr val="FFC000"/>
                </a:solidFill>
              </a:rPr>
              <a:t>continuous band</a:t>
            </a:r>
            <a:r>
              <a:rPr lang="en-IN" dirty="0" smtClean="0"/>
              <a:t> </a:t>
            </a:r>
            <a:r>
              <a:rPr lang="en-IN" dirty="0"/>
              <a:t>of keratin along the BMZ, </a:t>
            </a:r>
            <a:r>
              <a:rPr lang="en-IN" dirty="0" err="1" smtClean="0"/>
              <a:t>determinatining</a:t>
            </a:r>
            <a:r>
              <a:rPr lang="en-IN" dirty="0" smtClean="0"/>
              <a:t> </a:t>
            </a:r>
            <a:r>
              <a:rPr lang="en-IN" dirty="0"/>
              <a:t>the </a:t>
            </a:r>
            <a:r>
              <a:rPr lang="en-IN" dirty="0" err="1"/>
              <a:t>intraepidermal</a:t>
            </a:r>
            <a:r>
              <a:rPr lang="en-IN" dirty="0"/>
              <a:t> position of the blister </a:t>
            </a:r>
            <a:endParaRPr lang="en-IN" dirty="0" smtClean="0"/>
          </a:p>
          <a:p>
            <a:endParaRPr lang="en-IN" dirty="0"/>
          </a:p>
          <a:p>
            <a:r>
              <a:rPr lang="en-IN" dirty="0"/>
              <a:t>D</a:t>
            </a:r>
            <a:r>
              <a:rPr lang="en-IN" dirty="0" smtClean="0"/>
              <a:t>ifferentiation from </a:t>
            </a:r>
            <a:r>
              <a:rPr lang="en-IN" dirty="0"/>
              <a:t>junctional EB.</a:t>
            </a:r>
          </a:p>
        </p:txBody>
      </p:sp>
    </p:spTree>
    <p:extLst>
      <p:ext uri="{BB962C8B-B14F-4D97-AF65-F5344CB8AC3E}">
        <p14:creationId xmlns:p14="http://schemas.microsoft.com/office/powerpoint/2010/main" val="2023468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234" y="238515"/>
            <a:ext cx="10889566" cy="1325563"/>
          </a:xfrm>
        </p:spPr>
        <p:txBody>
          <a:bodyPr>
            <a:normAutofit fontScale="90000"/>
          </a:bodyPr>
          <a:lstStyle/>
          <a:p>
            <a:r>
              <a:rPr lang="en-IN" b="1" dirty="0"/>
              <a:t>Weber–</a:t>
            </a:r>
            <a:r>
              <a:rPr lang="en-IN" b="1" dirty="0" err="1"/>
              <a:t>Cockayne</a:t>
            </a:r>
            <a:r>
              <a:rPr lang="en-IN" b="1" dirty="0"/>
              <a:t> Epidermolysis Bullosa Simplex</a:t>
            </a:r>
          </a:p>
        </p:txBody>
      </p:sp>
      <p:sp>
        <p:nvSpPr>
          <p:cNvPr id="3" name="Content Placeholder 2"/>
          <p:cNvSpPr>
            <a:spLocks noGrp="1"/>
          </p:cNvSpPr>
          <p:nvPr>
            <p:ph idx="1"/>
          </p:nvPr>
        </p:nvSpPr>
        <p:spPr>
          <a:xfrm>
            <a:off x="98474" y="1690689"/>
            <a:ext cx="11957537" cy="5061804"/>
          </a:xfrm>
        </p:spPr>
        <p:txBody>
          <a:bodyPr>
            <a:normAutofit fontScale="92500"/>
          </a:bodyPr>
          <a:lstStyle/>
          <a:p>
            <a:r>
              <a:rPr lang="en-IN" dirty="0">
                <a:solidFill>
                  <a:srgbClr val="FFC000"/>
                </a:solidFill>
              </a:rPr>
              <a:t>C</a:t>
            </a:r>
            <a:r>
              <a:rPr lang="en-IN" dirty="0" smtClean="0">
                <a:solidFill>
                  <a:srgbClr val="FFC000"/>
                </a:solidFill>
              </a:rPr>
              <a:t>ommonest</a:t>
            </a:r>
            <a:r>
              <a:rPr lang="en-IN" dirty="0" smtClean="0"/>
              <a:t> </a:t>
            </a:r>
            <a:r>
              <a:rPr lang="en-IN" dirty="0"/>
              <a:t>form of EB</a:t>
            </a:r>
            <a:r>
              <a:rPr lang="en-IN" dirty="0" smtClean="0"/>
              <a:t>.</a:t>
            </a:r>
          </a:p>
          <a:p>
            <a:endParaRPr lang="en-IN" dirty="0" smtClean="0"/>
          </a:p>
          <a:p>
            <a:r>
              <a:rPr lang="en-IN" dirty="0" smtClean="0"/>
              <a:t>Early onset, </a:t>
            </a:r>
            <a:r>
              <a:rPr lang="en-IN" dirty="0"/>
              <a:t>infancy or early childhood</a:t>
            </a:r>
            <a:r>
              <a:rPr lang="en-IN" dirty="0" smtClean="0"/>
              <a:t>. </a:t>
            </a:r>
            <a:r>
              <a:rPr lang="en-IN" dirty="0"/>
              <a:t>Females are less severely affected</a:t>
            </a:r>
            <a:r>
              <a:rPr lang="en-IN" dirty="0" smtClean="0"/>
              <a:t>.</a:t>
            </a:r>
          </a:p>
          <a:p>
            <a:endParaRPr lang="en-IN" dirty="0" smtClean="0"/>
          </a:p>
          <a:p>
            <a:r>
              <a:rPr lang="en-IN" dirty="0" smtClean="0"/>
              <a:t>Thick-walled </a:t>
            </a:r>
            <a:r>
              <a:rPr lang="en-IN" dirty="0"/>
              <a:t>blisters are typically localized (90%) </a:t>
            </a:r>
            <a:r>
              <a:rPr lang="en-IN" dirty="0" smtClean="0"/>
              <a:t>to </a:t>
            </a:r>
            <a:r>
              <a:rPr lang="en-IN" dirty="0" smtClean="0">
                <a:solidFill>
                  <a:srgbClr val="FFC000"/>
                </a:solidFill>
              </a:rPr>
              <a:t>palms </a:t>
            </a:r>
            <a:r>
              <a:rPr lang="en-IN" dirty="0">
                <a:solidFill>
                  <a:srgbClr val="FFC000"/>
                </a:solidFill>
              </a:rPr>
              <a:t>and soles</a:t>
            </a:r>
            <a:r>
              <a:rPr lang="en-IN" dirty="0"/>
              <a:t> and worsen during warm weather. </a:t>
            </a:r>
            <a:endParaRPr lang="en-IN" dirty="0" smtClean="0"/>
          </a:p>
          <a:p>
            <a:endParaRPr lang="en-IN" dirty="0">
              <a:solidFill>
                <a:srgbClr val="FFC000"/>
              </a:solidFill>
            </a:endParaRPr>
          </a:p>
          <a:p>
            <a:r>
              <a:rPr lang="en-IN" dirty="0" smtClean="0">
                <a:solidFill>
                  <a:srgbClr val="FFC000"/>
                </a:solidFill>
              </a:rPr>
              <a:t>Hyperhidrosis</a:t>
            </a:r>
            <a:r>
              <a:rPr lang="en-IN" dirty="0" smtClean="0"/>
              <a:t> of </a:t>
            </a:r>
            <a:r>
              <a:rPr lang="en-IN" dirty="0"/>
              <a:t>palms and soles -</a:t>
            </a:r>
            <a:r>
              <a:rPr lang="en-IN" dirty="0" smtClean="0"/>
              <a:t> </a:t>
            </a:r>
            <a:r>
              <a:rPr lang="en-IN" dirty="0"/>
              <a:t>common and exacerbates </a:t>
            </a:r>
            <a:r>
              <a:rPr lang="en-IN" dirty="0" smtClean="0"/>
              <a:t>blistering. Healing </a:t>
            </a:r>
            <a:r>
              <a:rPr lang="en-IN" dirty="0"/>
              <a:t>occurs </a:t>
            </a:r>
            <a:r>
              <a:rPr lang="en-IN" dirty="0">
                <a:solidFill>
                  <a:srgbClr val="FFC000"/>
                </a:solidFill>
              </a:rPr>
              <a:t>without scarring</a:t>
            </a:r>
            <a:r>
              <a:rPr lang="en-IN" dirty="0"/>
              <a:t>. </a:t>
            </a:r>
            <a:r>
              <a:rPr lang="en-IN" dirty="0" smtClean="0"/>
              <a:t>Calluses </a:t>
            </a:r>
            <a:r>
              <a:rPr lang="en-IN" dirty="0"/>
              <a:t>on the hands and </a:t>
            </a:r>
            <a:r>
              <a:rPr lang="en-IN" dirty="0" smtClean="0"/>
              <a:t>feet - </a:t>
            </a:r>
            <a:r>
              <a:rPr lang="en-IN" dirty="0"/>
              <a:t>common in adults. </a:t>
            </a:r>
            <a:endParaRPr lang="en-IN" dirty="0" smtClean="0"/>
          </a:p>
          <a:p>
            <a:endParaRPr lang="en-IN" dirty="0"/>
          </a:p>
          <a:p>
            <a:r>
              <a:rPr lang="en-IN" dirty="0" smtClean="0"/>
              <a:t>The </a:t>
            </a:r>
            <a:r>
              <a:rPr lang="en-IN" dirty="0"/>
              <a:t>hair, teeth, nails and </a:t>
            </a:r>
            <a:r>
              <a:rPr lang="en-IN" dirty="0" smtClean="0"/>
              <a:t>mucous membranes </a:t>
            </a:r>
            <a:r>
              <a:rPr lang="en-IN" dirty="0"/>
              <a:t>are usually </a:t>
            </a:r>
            <a:r>
              <a:rPr lang="en-IN" dirty="0">
                <a:solidFill>
                  <a:srgbClr val="FFC000"/>
                </a:solidFill>
              </a:rPr>
              <a:t>spared.</a:t>
            </a:r>
          </a:p>
        </p:txBody>
      </p:sp>
    </p:spTree>
    <p:extLst>
      <p:ext uri="{BB962C8B-B14F-4D97-AF65-F5344CB8AC3E}">
        <p14:creationId xmlns:p14="http://schemas.microsoft.com/office/powerpoint/2010/main" val="3923666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365125"/>
            <a:ext cx="11142785" cy="1325563"/>
          </a:xfrm>
        </p:spPr>
        <p:txBody>
          <a:bodyPr>
            <a:normAutofit fontScale="90000"/>
          </a:bodyPr>
          <a:lstStyle/>
          <a:p>
            <a:r>
              <a:rPr lang="en-IN" b="1" dirty="0"/>
              <a:t>Koebner Epidermolysis Bullosa Simplex</a:t>
            </a:r>
            <a:endParaRPr lang="en-IN" dirty="0"/>
          </a:p>
        </p:txBody>
      </p:sp>
      <p:sp>
        <p:nvSpPr>
          <p:cNvPr id="3" name="Content Placeholder 2"/>
          <p:cNvSpPr>
            <a:spLocks noGrp="1"/>
          </p:cNvSpPr>
          <p:nvPr>
            <p:ph idx="1"/>
          </p:nvPr>
        </p:nvSpPr>
        <p:spPr>
          <a:xfrm>
            <a:off x="211015" y="1825625"/>
            <a:ext cx="11774659" cy="4898732"/>
          </a:xfrm>
        </p:spPr>
        <p:txBody>
          <a:bodyPr>
            <a:normAutofit lnSpcReduction="10000"/>
          </a:bodyPr>
          <a:lstStyle/>
          <a:p>
            <a:r>
              <a:rPr lang="en-IN" dirty="0"/>
              <a:t>O</a:t>
            </a:r>
            <a:r>
              <a:rPr lang="en-IN" dirty="0" smtClean="0"/>
              <a:t>nset </a:t>
            </a:r>
            <a:r>
              <a:rPr lang="en-IN" dirty="0"/>
              <a:t>is at birth or soon thereafter.</a:t>
            </a:r>
          </a:p>
          <a:p>
            <a:endParaRPr lang="en-IN" dirty="0" smtClean="0"/>
          </a:p>
          <a:p>
            <a:r>
              <a:rPr lang="en-IN" dirty="0" smtClean="0"/>
              <a:t>Bullae </a:t>
            </a:r>
            <a:r>
              <a:rPr lang="en-IN" dirty="0"/>
              <a:t>are tense, </a:t>
            </a:r>
            <a:r>
              <a:rPr lang="en-IN" dirty="0" smtClean="0"/>
              <a:t>serous,  </a:t>
            </a:r>
            <a:r>
              <a:rPr lang="en-IN" dirty="0"/>
              <a:t>heal with </a:t>
            </a:r>
            <a:r>
              <a:rPr lang="en-IN" dirty="0">
                <a:solidFill>
                  <a:srgbClr val="FFC000"/>
                </a:solidFill>
              </a:rPr>
              <a:t>atrophic scarring</a:t>
            </a:r>
            <a:r>
              <a:rPr lang="en-IN" dirty="0"/>
              <a:t>.</a:t>
            </a:r>
          </a:p>
          <a:p>
            <a:endParaRPr lang="en-IN" dirty="0"/>
          </a:p>
          <a:p>
            <a:r>
              <a:rPr lang="en-IN" dirty="0" smtClean="0"/>
              <a:t>In </a:t>
            </a:r>
            <a:r>
              <a:rPr lang="en-IN" dirty="0">
                <a:solidFill>
                  <a:srgbClr val="FFC000"/>
                </a:solidFill>
              </a:rPr>
              <a:t>infancy</a:t>
            </a:r>
            <a:r>
              <a:rPr lang="en-IN" dirty="0"/>
              <a:t>, </a:t>
            </a:r>
            <a:r>
              <a:rPr lang="en-IN" dirty="0" smtClean="0"/>
              <a:t>blisters </a:t>
            </a:r>
            <a:r>
              <a:rPr lang="en-IN" dirty="0"/>
              <a:t>appear on the occiput, back </a:t>
            </a:r>
            <a:r>
              <a:rPr lang="en-IN" dirty="0" smtClean="0"/>
              <a:t>and legs</a:t>
            </a:r>
            <a:r>
              <a:rPr lang="en-IN" dirty="0"/>
              <a:t>, while in </a:t>
            </a:r>
            <a:r>
              <a:rPr lang="en-IN" dirty="0">
                <a:solidFill>
                  <a:srgbClr val="FFC000"/>
                </a:solidFill>
              </a:rPr>
              <a:t>childhood</a:t>
            </a:r>
            <a:r>
              <a:rPr lang="en-IN" dirty="0"/>
              <a:t> the hands and feet </a:t>
            </a:r>
            <a:r>
              <a:rPr lang="en-IN" dirty="0" smtClean="0"/>
              <a:t>are affected.</a:t>
            </a:r>
          </a:p>
          <a:p>
            <a:endParaRPr lang="en-IN" dirty="0" smtClean="0"/>
          </a:p>
          <a:p>
            <a:r>
              <a:rPr lang="en-IN" dirty="0" smtClean="0"/>
              <a:t>Palms </a:t>
            </a:r>
            <a:r>
              <a:rPr lang="en-IN" dirty="0"/>
              <a:t>and soles are </a:t>
            </a:r>
            <a:r>
              <a:rPr lang="en-IN" dirty="0">
                <a:solidFill>
                  <a:srgbClr val="FFC000"/>
                </a:solidFill>
              </a:rPr>
              <a:t>not preferentially involved</a:t>
            </a:r>
            <a:r>
              <a:rPr lang="en-IN" dirty="0" smtClean="0"/>
              <a:t>.</a:t>
            </a:r>
          </a:p>
          <a:p>
            <a:endParaRPr lang="en-IN" dirty="0" smtClean="0"/>
          </a:p>
          <a:p>
            <a:r>
              <a:rPr lang="en-IN" dirty="0" smtClean="0"/>
              <a:t>Blistering - </a:t>
            </a:r>
            <a:r>
              <a:rPr lang="en-IN" dirty="0" smtClean="0">
                <a:solidFill>
                  <a:srgbClr val="FFC000"/>
                </a:solidFill>
              </a:rPr>
              <a:t>worse </a:t>
            </a:r>
            <a:r>
              <a:rPr lang="en-IN" dirty="0">
                <a:solidFill>
                  <a:srgbClr val="FFC000"/>
                </a:solidFill>
              </a:rPr>
              <a:t>in summer</a:t>
            </a:r>
            <a:r>
              <a:rPr lang="en-IN" dirty="0"/>
              <a:t>. </a:t>
            </a:r>
            <a:endParaRPr lang="en-IN" dirty="0" smtClean="0"/>
          </a:p>
        </p:txBody>
      </p:sp>
    </p:spTree>
    <p:extLst>
      <p:ext uri="{BB962C8B-B14F-4D97-AF65-F5344CB8AC3E}">
        <p14:creationId xmlns:p14="http://schemas.microsoft.com/office/powerpoint/2010/main" val="2081416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336431"/>
            <a:ext cx="10233800" cy="4840532"/>
          </a:xfrm>
        </p:spPr>
        <p:txBody>
          <a:bodyPr/>
          <a:lstStyle/>
          <a:p>
            <a:r>
              <a:rPr lang="en-IN" dirty="0">
                <a:solidFill>
                  <a:srgbClr val="FFC000"/>
                </a:solidFill>
              </a:rPr>
              <a:t>Mucosal erosions</a:t>
            </a:r>
            <a:r>
              <a:rPr lang="en-IN" dirty="0"/>
              <a:t> can occur. Oral ulcers may develop in the </a:t>
            </a:r>
            <a:r>
              <a:rPr lang="en-IN" dirty="0" err="1"/>
              <a:t>newborn</a:t>
            </a:r>
            <a:r>
              <a:rPr lang="en-IN" dirty="0"/>
              <a:t> due to vigorous sucking. </a:t>
            </a:r>
          </a:p>
          <a:p>
            <a:endParaRPr lang="en-IN" dirty="0" smtClean="0"/>
          </a:p>
          <a:p>
            <a:r>
              <a:rPr lang="en-IN" dirty="0" smtClean="0"/>
              <a:t>The </a:t>
            </a:r>
            <a:r>
              <a:rPr lang="en-IN" dirty="0"/>
              <a:t>hair and teeth are normal. </a:t>
            </a:r>
          </a:p>
          <a:p>
            <a:endParaRPr lang="en-IN" dirty="0" smtClean="0"/>
          </a:p>
          <a:p>
            <a:r>
              <a:rPr lang="en-IN" dirty="0" smtClean="0">
                <a:solidFill>
                  <a:srgbClr val="FFC000"/>
                </a:solidFill>
              </a:rPr>
              <a:t>Nail </a:t>
            </a:r>
            <a:r>
              <a:rPr lang="en-IN" dirty="0">
                <a:solidFill>
                  <a:srgbClr val="FFC000"/>
                </a:solidFill>
              </a:rPr>
              <a:t>involvement</a:t>
            </a:r>
            <a:r>
              <a:rPr lang="en-IN" dirty="0"/>
              <a:t> can occur but is minimal compared to JEB or DEB.</a:t>
            </a:r>
          </a:p>
          <a:p>
            <a:endParaRPr lang="en-IN" dirty="0"/>
          </a:p>
        </p:txBody>
      </p:sp>
    </p:spTree>
    <p:extLst>
      <p:ext uri="{BB962C8B-B14F-4D97-AF65-F5344CB8AC3E}">
        <p14:creationId xmlns:p14="http://schemas.microsoft.com/office/powerpoint/2010/main" val="3812840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618343"/>
            <a:ext cx="11844997" cy="1325563"/>
          </a:xfrm>
        </p:spPr>
        <p:txBody>
          <a:bodyPr>
            <a:normAutofit fontScale="90000"/>
          </a:bodyPr>
          <a:lstStyle/>
          <a:p>
            <a:r>
              <a:rPr lang="en-IN" b="1" dirty="0"/>
              <a:t>Dowling–Meara Epidermolysis Bullosa </a:t>
            </a:r>
            <a:r>
              <a:rPr lang="en-IN" b="1" dirty="0" smtClean="0"/>
              <a:t>Simplex (Syn</a:t>
            </a:r>
            <a:r>
              <a:rPr lang="en-IN" b="1" dirty="0"/>
              <a:t>. Epidermolysis Bullosa </a:t>
            </a:r>
            <a:r>
              <a:rPr lang="en-IN" b="1" dirty="0" err="1"/>
              <a:t>Herpetiformis</a:t>
            </a:r>
            <a:r>
              <a:rPr lang="en-IN" b="1" dirty="0"/>
              <a:t>)</a:t>
            </a:r>
            <a:endParaRPr lang="en-IN" dirty="0"/>
          </a:p>
        </p:txBody>
      </p:sp>
      <p:sp>
        <p:nvSpPr>
          <p:cNvPr id="3" name="Content Placeholder 2"/>
          <p:cNvSpPr>
            <a:spLocks noGrp="1"/>
          </p:cNvSpPr>
          <p:nvPr>
            <p:ph idx="1"/>
          </p:nvPr>
        </p:nvSpPr>
        <p:spPr>
          <a:xfrm>
            <a:off x="211015" y="2247657"/>
            <a:ext cx="11844997" cy="4351338"/>
          </a:xfrm>
        </p:spPr>
        <p:txBody>
          <a:bodyPr>
            <a:normAutofit/>
          </a:bodyPr>
          <a:lstStyle/>
          <a:p>
            <a:endParaRPr lang="en-IN" dirty="0" smtClean="0"/>
          </a:p>
          <a:p>
            <a:r>
              <a:rPr lang="en-IN" dirty="0" smtClean="0"/>
              <a:t>Onset </a:t>
            </a:r>
            <a:r>
              <a:rPr lang="en-IN" dirty="0"/>
              <a:t>of blistering is at birth or soon thereafter in </a:t>
            </a:r>
            <a:r>
              <a:rPr lang="en-IN" dirty="0" smtClean="0"/>
              <a:t>a </a:t>
            </a:r>
            <a:r>
              <a:rPr lang="en-IN" dirty="0" smtClean="0">
                <a:solidFill>
                  <a:srgbClr val="FFC000"/>
                </a:solidFill>
              </a:rPr>
              <a:t>generalized distribution</a:t>
            </a:r>
            <a:r>
              <a:rPr lang="en-IN" dirty="0" smtClean="0"/>
              <a:t>, blistering </a:t>
            </a:r>
            <a:r>
              <a:rPr lang="en-IN" dirty="0"/>
              <a:t>is rarely life threatening.</a:t>
            </a:r>
          </a:p>
          <a:p>
            <a:endParaRPr lang="en-IN" dirty="0" smtClean="0"/>
          </a:p>
          <a:p>
            <a:r>
              <a:rPr lang="en-IN" dirty="0" smtClean="0"/>
              <a:t>There may </a:t>
            </a:r>
            <a:r>
              <a:rPr lang="en-IN" dirty="0"/>
              <a:t>be mucosal involvement, shedding of nails </a:t>
            </a:r>
            <a:r>
              <a:rPr lang="en-IN" dirty="0" smtClean="0"/>
              <a:t>and transient </a:t>
            </a:r>
            <a:r>
              <a:rPr lang="en-IN" dirty="0"/>
              <a:t>formation of </a:t>
            </a:r>
            <a:r>
              <a:rPr lang="en-IN" dirty="0" err="1"/>
              <a:t>milia</a:t>
            </a:r>
            <a:r>
              <a:rPr lang="en-IN" dirty="0" smtClean="0"/>
              <a:t>. </a:t>
            </a:r>
          </a:p>
          <a:p>
            <a:endParaRPr lang="en-IN" dirty="0" smtClean="0"/>
          </a:p>
          <a:p>
            <a:r>
              <a:rPr lang="en-IN" dirty="0" smtClean="0"/>
              <a:t>After </a:t>
            </a:r>
            <a:r>
              <a:rPr lang="en-IN" dirty="0"/>
              <a:t>several months, blistering of </a:t>
            </a:r>
            <a:r>
              <a:rPr lang="en-IN" dirty="0" smtClean="0"/>
              <a:t>palms </a:t>
            </a:r>
            <a:r>
              <a:rPr lang="en-IN" dirty="0"/>
              <a:t>and soles becomes more </a:t>
            </a:r>
            <a:r>
              <a:rPr lang="en-IN" dirty="0" smtClean="0"/>
              <a:t>frequent.</a:t>
            </a:r>
          </a:p>
        </p:txBody>
      </p:sp>
    </p:spTree>
    <p:extLst>
      <p:ext uri="{BB962C8B-B14F-4D97-AF65-F5344CB8AC3E}">
        <p14:creationId xmlns:p14="http://schemas.microsoft.com/office/powerpoint/2010/main" val="4112263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308295"/>
            <a:ext cx="10233800" cy="4868668"/>
          </a:xfrm>
        </p:spPr>
        <p:txBody>
          <a:bodyPr/>
          <a:lstStyle/>
          <a:p>
            <a:r>
              <a:rPr lang="en-IN" dirty="0"/>
              <a:t>Spontaneous grouped (</a:t>
            </a:r>
            <a:r>
              <a:rPr lang="en-IN" dirty="0">
                <a:solidFill>
                  <a:srgbClr val="FFC000"/>
                </a:solidFill>
              </a:rPr>
              <a:t>‘</a:t>
            </a:r>
            <a:r>
              <a:rPr lang="en-IN" dirty="0" err="1">
                <a:solidFill>
                  <a:srgbClr val="FFC000"/>
                </a:solidFill>
              </a:rPr>
              <a:t>herpetiform</a:t>
            </a:r>
            <a:r>
              <a:rPr lang="en-IN" dirty="0">
                <a:solidFill>
                  <a:srgbClr val="FFC000"/>
                </a:solidFill>
              </a:rPr>
              <a:t>’</a:t>
            </a:r>
            <a:r>
              <a:rPr lang="en-IN" dirty="0"/>
              <a:t>) blisters on the trunk and proximal limbs - </a:t>
            </a:r>
            <a:r>
              <a:rPr lang="en-IN" dirty="0">
                <a:solidFill>
                  <a:srgbClr val="FFC000"/>
                </a:solidFill>
              </a:rPr>
              <a:t>distinctive feature</a:t>
            </a:r>
            <a:r>
              <a:rPr lang="en-IN" dirty="0"/>
              <a:t>. Heal with mild hyperpigmentation, occasionally </a:t>
            </a:r>
            <a:r>
              <a:rPr lang="en-IN" dirty="0" err="1"/>
              <a:t>milia</a:t>
            </a:r>
            <a:r>
              <a:rPr lang="en-IN" dirty="0"/>
              <a:t> and atrophic scarring. </a:t>
            </a:r>
          </a:p>
          <a:p>
            <a:endParaRPr lang="en-IN" dirty="0" smtClean="0"/>
          </a:p>
          <a:p>
            <a:r>
              <a:rPr lang="en-IN" dirty="0" smtClean="0"/>
              <a:t>Focal </a:t>
            </a:r>
            <a:r>
              <a:rPr lang="en-IN" dirty="0"/>
              <a:t>callosities of the palms and soles - after the age of 6–7 years and become confluent.</a:t>
            </a:r>
          </a:p>
          <a:p>
            <a:endParaRPr lang="en-IN" dirty="0" smtClean="0"/>
          </a:p>
          <a:p>
            <a:r>
              <a:rPr lang="en-IN" dirty="0" smtClean="0"/>
              <a:t>The </a:t>
            </a:r>
            <a:r>
              <a:rPr lang="en-IN" dirty="0"/>
              <a:t>tendency for </a:t>
            </a:r>
            <a:r>
              <a:rPr lang="en-IN" dirty="0">
                <a:solidFill>
                  <a:srgbClr val="FFC000"/>
                </a:solidFill>
              </a:rPr>
              <a:t>blistering diminishes</a:t>
            </a:r>
            <a:r>
              <a:rPr lang="en-IN" dirty="0"/>
              <a:t> significantly after the age of 6 or 7 years.</a:t>
            </a:r>
          </a:p>
          <a:p>
            <a:endParaRPr lang="en-IN" dirty="0"/>
          </a:p>
        </p:txBody>
      </p:sp>
    </p:spTree>
    <p:extLst>
      <p:ext uri="{BB962C8B-B14F-4D97-AF65-F5344CB8AC3E}">
        <p14:creationId xmlns:p14="http://schemas.microsoft.com/office/powerpoint/2010/main" val="11723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365125"/>
            <a:ext cx="11718388" cy="1325563"/>
          </a:xfrm>
        </p:spPr>
        <p:txBody>
          <a:bodyPr>
            <a:normAutofit fontScale="90000"/>
          </a:bodyPr>
          <a:lstStyle/>
          <a:p>
            <a:r>
              <a:rPr lang="en-IN" b="1" dirty="0"/>
              <a:t>Epidermolysis Bullosa Simplex with </a:t>
            </a:r>
            <a:r>
              <a:rPr lang="en-IN" b="1" dirty="0" smtClean="0"/>
              <a:t>Muscular Dystrophy</a:t>
            </a:r>
            <a:endParaRPr lang="en-IN" dirty="0"/>
          </a:p>
        </p:txBody>
      </p:sp>
      <p:sp>
        <p:nvSpPr>
          <p:cNvPr id="3" name="Content Placeholder 2"/>
          <p:cNvSpPr>
            <a:spLocks noGrp="1"/>
          </p:cNvSpPr>
          <p:nvPr>
            <p:ph idx="1"/>
          </p:nvPr>
        </p:nvSpPr>
        <p:spPr>
          <a:xfrm>
            <a:off x="211016" y="1825625"/>
            <a:ext cx="11718388" cy="4884664"/>
          </a:xfrm>
        </p:spPr>
        <p:txBody>
          <a:bodyPr/>
          <a:lstStyle/>
          <a:p>
            <a:endParaRPr lang="en-IN" dirty="0" smtClean="0"/>
          </a:p>
          <a:p>
            <a:r>
              <a:rPr lang="en-IN" dirty="0" smtClean="0"/>
              <a:t>Autosomal </a:t>
            </a:r>
            <a:r>
              <a:rPr lang="en-IN" dirty="0"/>
              <a:t>recessive </a:t>
            </a:r>
            <a:r>
              <a:rPr lang="en-IN" dirty="0" smtClean="0"/>
              <a:t>trait, result </a:t>
            </a:r>
            <a:r>
              <a:rPr lang="en-IN" dirty="0"/>
              <a:t>of </a:t>
            </a:r>
            <a:r>
              <a:rPr lang="en-IN" dirty="0">
                <a:solidFill>
                  <a:srgbClr val="FFC000"/>
                </a:solidFill>
              </a:rPr>
              <a:t>consanguineous</a:t>
            </a:r>
            <a:r>
              <a:rPr lang="en-IN" dirty="0"/>
              <a:t> </a:t>
            </a:r>
            <a:r>
              <a:rPr lang="en-IN" dirty="0" smtClean="0"/>
              <a:t>marriages.</a:t>
            </a:r>
          </a:p>
          <a:p>
            <a:endParaRPr lang="en-IN" dirty="0" smtClean="0"/>
          </a:p>
          <a:p>
            <a:r>
              <a:rPr lang="en-IN" dirty="0" smtClean="0"/>
              <a:t>Onset in </a:t>
            </a:r>
            <a:r>
              <a:rPr lang="en-IN" dirty="0"/>
              <a:t>early infancy, </a:t>
            </a:r>
            <a:r>
              <a:rPr lang="en-IN" dirty="0" smtClean="0"/>
              <a:t>development </a:t>
            </a:r>
            <a:r>
              <a:rPr lang="en-IN" dirty="0"/>
              <a:t>of </a:t>
            </a:r>
            <a:r>
              <a:rPr lang="en-IN" dirty="0" smtClean="0"/>
              <a:t>post-traumatic blisters </a:t>
            </a:r>
            <a:r>
              <a:rPr lang="en-IN" dirty="0"/>
              <a:t>and erosions initially on the </a:t>
            </a:r>
            <a:r>
              <a:rPr lang="en-IN" dirty="0">
                <a:solidFill>
                  <a:srgbClr val="FFC000"/>
                </a:solidFill>
              </a:rPr>
              <a:t>hands and feet</a:t>
            </a:r>
            <a:r>
              <a:rPr lang="en-IN" dirty="0"/>
              <a:t> and later </a:t>
            </a:r>
            <a:r>
              <a:rPr lang="en-IN" dirty="0" smtClean="0"/>
              <a:t>in a </a:t>
            </a:r>
            <a:r>
              <a:rPr lang="en-IN" dirty="0">
                <a:solidFill>
                  <a:srgbClr val="FFC000"/>
                </a:solidFill>
              </a:rPr>
              <a:t>generalized</a:t>
            </a:r>
            <a:r>
              <a:rPr lang="en-IN" dirty="0"/>
              <a:t> distribution with </a:t>
            </a:r>
            <a:r>
              <a:rPr lang="en-IN" dirty="0">
                <a:solidFill>
                  <a:srgbClr val="FFC000"/>
                </a:solidFill>
              </a:rPr>
              <a:t>atrophic scarring, </a:t>
            </a:r>
            <a:r>
              <a:rPr lang="en-IN" dirty="0" err="1">
                <a:solidFill>
                  <a:srgbClr val="FFC000"/>
                </a:solidFill>
              </a:rPr>
              <a:t>milia</a:t>
            </a:r>
            <a:r>
              <a:rPr lang="en-IN" dirty="0">
                <a:solidFill>
                  <a:srgbClr val="FFC000"/>
                </a:solidFill>
              </a:rPr>
              <a:t> and </a:t>
            </a:r>
            <a:r>
              <a:rPr lang="en-IN" dirty="0" smtClean="0">
                <a:solidFill>
                  <a:srgbClr val="FFC000"/>
                </a:solidFill>
              </a:rPr>
              <a:t>nail</a:t>
            </a:r>
            <a:r>
              <a:rPr lang="en-IN" dirty="0" smtClean="0"/>
              <a:t> deformities</a:t>
            </a:r>
            <a:r>
              <a:rPr lang="en-IN" dirty="0"/>
              <a:t>. </a:t>
            </a:r>
            <a:endParaRPr lang="en-IN" dirty="0" smtClean="0"/>
          </a:p>
          <a:p>
            <a:endParaRPr lang="en-IN" dirty="0"/>
          </a:p>
          <a:p>
            <a:r>
              <a:rPr lang="en-IN" dirty="0" smtClean="0"/>
              <a:t>Considerable </a:t>
            </a:r>
            <a:r>
              <a:rPr lang="en-IN" dirty="0">
                <a:solidFill>
                  <a:srgbClr val="FFC000"/>
                </a:solidFill>
              </a:rPr>
              <a:t>muscle </a:t>
            </a:r>
            <a:r>
              <a:rPr lang="en-IN" dirty="0" smtClean="0">
                <a:solidFill>
                  <a:srgbClr val="FFC000"/>
                </a:solidFill>
              </a:rPr>
              <a:t>weakness &amp; </a:t>
            </a:r>
            <a:r>
              <a:rPr lang="en-IN" dirty="0">
                <a:solidFill>
                  <a:srgbClr val="FFC000"/>
                </a:solidFill>
              </a:rPr>
              <a:t>muscular dystrophy</a:t>
            </a:r>
            <a:r>
              <a:rPr lang="en-IN" dirty="0"/>
              <a:t> </a:t>
            </a:r>
            <a:r>
              <a:rPr lang="en-IN" dirty="0" smtClean="0"/>
              <a:t>can cause </a:t>
            </a:r>
            <a:r>
              <a:rPr lang="en-IN" dirty="0"/>
              <a:t>immobility and, eventually, death later in life.</a:t>
            </a:r>
          </a:p>
        </p:txBody>
      </p:sp>
    </p:spTree>
    <p:extLst>
      <p:ext uri="{BB962C8B-B14F-4D97-AF65-F5344CB8AC3E}">
        <p14:creationId xmlns:p14="http://schemas.microsoft.com/office/powerpoint/2010/main" val="2498280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365125"/>
            <a:ext cx="11915335" cy="1325563"/>
          </a:xfrm>
        </p:spPr>
        <p:txBody>
          <a:bodyPr>
            <a:normAutofit fontScale="90000"/>
          </a:bodyPr>
          <a:lstStyle/>
          <a:p>
            <a:r>
              <a:rPr lang="en-IN" b="1" dirty="0"/>
              <a:t>Epidermolysis Bullosa Simplex </a:t>
            </a:r>
            <a:r>
              <a:rPr lang="en-IN" b="1" dirty="0" smtClean="0"/>
              <a:t>with Mottled Pigmentation</a:t>
            </a:r>
            <a:endParaRPr lang="en-IN" dirty="0"/>
          </a:p>
        </p:txBody>
      </p:sp>
      <p:sp>
        <p:nvSpPr>
          <p:cNvPr id="3" name="Content Placeholder 2"/>
          <p:cNvSpPr>
            <a:spLocks noGrp="1"/>
          </p:cNvSpPr>
          <p:nvPr>
            <p:ph idx="1"/>
          </p:nvPr>
        </p:nvSpPr>
        <p:spPr>
          <a:xfrm>
            <a:off x="323557" y="1825625"/>
            <a:ext cx="11732455" cy="4800258"/>
          </a:xfrm>
        </p:spPr>
        <p:txBody>
          <a:bodyPr>
            <a:normAutofit/>
          </a:bodyPr>
          <a:lstStyle/>
          <a:p>
            <a:endParaRPr lang="en-IN" dirty="0" smtClean="0"/>
          </a:p>
          <a:p>
            <a:r>
              <a:rPr lang="en-IN" dirty="0" err="1" smtClean="0">
                <a:solidFill>
                  <a:srgbClr val="FFC000"/>
                </a:solidFill>
              </a:rPr>
              <a:t>Hypopigmented</a:t>
            </a:r>
            <a:r>
              <a:rPr lang="en-IN" dirty="0" smtClean="0">
                <a:solidFill>
                  <a:srgbClr val="FFC000"/>
                </a:solidFill>
              </a:rPr>
              <a:t> </a:t>
            </a:r>
            <a:r>
              <a:rPr lang="en-IN" dirty="0">
                <a:solidFill>
                  <a:srgbClr val="FFC000"/>
                </a:solidFill>
              </a:rPr>
              <a:t>and </a:t>
            </a:r>
            <a:r>
              <a:rPr lang="en-IN" dirty="0" err="1">
                <a:solidFill>
                  <a:srgbClr val="FFC000"/>
                </a:solidFill>
              </a:rPr>
              <a:t>hyperpigmented</a:t>
            </a:r>
            <a:r>
              <a:rPr lang="en-IN" dirty="0"/>
              <a:t> macules 2 to 5 </a:t>
            </a:r>
            <a:r>
              <a:rPr lang="en-IN" dirty="0" smtClean="0"/>
              <a:t>mm in </a:t>
            </a:r>
            <a:r>
              <a:rPr lang="en-IN" dirty="0"/>
              <a:t>diameter are present at birth or appear during infancy, </a:t>
            </a:r>
            <a:r>
              <a:rPr lang="en-IN" dirty="0" smtClean="0"/>
              <a:t>giving a </a:t>
            </a:r>
            <a:r>
              <a:rPr lang="en-IN" dirty="0">
                <a:solidFill>
                  <a:srgbClr val="FFC000"/>
                </a:solidFill>
              </a:rPr>
              <a:t>mottled</a:t>
            </a:r>
            <a:r>
              <a:rPr lang="en-IN" dirty="0"/>
              <a:t> appearance, especially over the neck, </a:t>
            </a:r>
            <a:r>
              <a:rPr lang="en-IN" dirty="0" smtClean="0"/>
              <a:t>proximal extremities </a:t>
            </a:r>
            <a:r>
              <a:rPr lang="en-IN" dirty="0"/>
              <a:t>and upper trunk</a:t>
            </a:r>
            <a:r>
              <a:rPr lang="en-IN" dirty="0" smtClean="0"/>
              <a:t>.</a:t>
            </a:r>
          </a:p>
          <a:p>
            <a:endParaRPr lang="en-IN" dirty="0" smtClean="0"/>
          </a:p>
          <a:p>
            <a:r>
              <a:rPr lang="en-IN" dirty="0" smtClean="0"/>
              <a:t>Blistering - localized to </a:t>
            </a:r>
            <a:r>
              <a:rPr lang="en-IN" dirty="0"/>
              <a:t>palms and soles, </a:t>
            </a:r>
            <a:r>
              <a:rPr lang="en-IN" dirty="0" smtClean="0"/>
              <a:t>or more </a:t>
            </a:r>
            <a:r>
              <a:rPr lang="en-IN" dirty="0"/>
              <a:t>generalized. </a:t>
            </a:r>
            <a:endParaRPr lang="en-IN" dirty="0" smtClean="0"/>
          </a:p>
          <a:p>
            <a:endParaRPr lang="en-IN" dirty="0" smtClean="0"/>
          </a:p>
          <a:p>
            <a:r>
              <a:rPr lang="en-IN" dirty="0" smtClean="0"/>
              <a:t>As patient approaches </a:t>
            </a:r>
            <a:r>
              <a:rPr lang="en-IN" dirty="0">
                <a:solidFill>
                  <a:srgbClr val="FFC000"/>
                </a:solidFill>
              </a:rPr>
              <a:t>adulthood</a:t>
            </a:r>
            <a:r>
              <a:rPr lang="en-IN" dirty="0"/>
              <a:t>, </a:t>
            </a:r>
            <a:r>
              <a:rPr lang="en-IN" dirty="0" smtClean="0"/>
              <a:t>mottling </a:t>
            </a:r>
            <a:r>
              <a:rPr lang="en-IN" dirty="0"/>
              <a:t>becomes less apparent </a:t>
            </a:r>
            <a:r>
              <a:rPr lang="en-IN" dirty="0" smtClean="0"/>
              <a:t>with </a:t>
            </a:r>
            <a:r>
              <a:rPr lang="en-IN" dirty="0"/>
              <a:t>appearance of </a:t>
            </a:r>
            <a:r>
              <a:rPr lang="en-IN" dirty="0">
                <a:solidFill>
                  <a:srgbClr val="FFC000"/>
                </a:solidFill>
              </a:rPr>
              <a:t>atrophy</a:t>
            </a:r>
            <a:r>
              <a:rPr lang="en-IN" dirty="0"/>
              <a:t>. </a:t>
            </a:r>
            <a:endParaRPr lang="en-IN" dirty="0" smtClean="0"/>
          </a:p>
        </p:txBody>
      </p:sp>
    </p:spTree>
    <p:extLst>
      <p:ext uri="{BB962C8B-B14F-4D97-AF65-F5344CB8AC3E}">
        <p14:creationId xmlns:p14="http://schemas.microsoft.com/office/powerpoint/2010/main" val="3192361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266092"/>
            <a:ext cx="10233800" cy="4910871"/>
          </a:xfrm>
        </p:spPr>
        <p:txBody>
          <a:bodyPr/>
          <a:lstStyle/>
          <a:p>
            <a:r>
              <a:rPr lang="en-IN" dirty="0"/>
              <a:t>The hair and teeth are normal. </a:t>
            </a:r>
          </a:p>
          <a:p>
            <a:endParaRPr lang="en-IN" dirty="0" smtClean="0"/>
          </a:p>
          <a:p>
            <a:r>
              <a:rPr lang="en-IN" dirty="0" smtClean="0"/>
              <a:t>Nails </a:t>
            </a:r>
            <a:r>
              <a:rPr lang="en-IN" dirty="0"/>
              <a:t>- longitudinally curved. </a:t>
            </a:r>
          </a:p>
          <a:p>
            <a:endParaRPr lang="en-IN" dirty="0" smtClean="0"/>
          </a:p>
          <a:p>
            <a:r>
              <a:rPr lang="en-IN" dirty="0" smtClean="0"/>
              <a:t>Punctate </a:t>
            </a:r>
            <a:r>
              <a:rPr lang="en-IN" dirty="0" err="1"/>
              <a:t>keratoses</a:t>
            </a:r>
            <a:r>
              <a:rPr lang="en-IN" dirty="0"/>
              <a:t> develop on the palms and soles.</a:t>
            </a:r>
          </a:p>
          <a:p>
            <a:endParaRPr lang="en-IN" dirty="0"/>
          </a:p>
        </p:txBody>
      </p:sp>
    </p:spTree>
    <p:extLst>
      <p:ext uri="{BB962C8B-B14F-4D97-AF65-F5344CB8AC3E}">
        <p14:creationId xmlns:p14="http://schemas.microsoft.com/office/powerpoint/2010/main" val="374908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EPIDERMOLYSIS BULLOSA</a:t>
            </a:r>
            <a:endParaRPr lang="en-IN" dirty="0"/>
          </a:p>
        </p:txBody>
      </p:sp>
      <p:sp>
        <p:nvSpPr>
          <p:cNvPr id="3" name="Content Placeholder 2"/>
          <p:cNvSpPr>
            <a:spLocks noGrp="1"/>
          </p:cNvSpPr>
          <p:nvPr>
            <p:ph idx="1"/>
          </p:nvPr>
        </p:nvSpPr>
        <p:spPr/>
        <p:txBody>
          <a:bodyPr/>
          <a:lstStyle/>
          <a:p>
            <a:endParaRPr lang="en-IN" dirty="0" smtClean="0"/>
          </a:p>
          <a:p>
            <a:r>
              <a:rPr lang="en-IN" dirty="0" smtClean="0"/>
              <a:t>Epidermolysis </a:t>
            </a:r>
            <a:r>
              <a:rPr lang="en-IN" dirty="0"/>
              <a:t>bullosa (EB) is a group of genetically </a:t>
            </a:r>
            <a:r>
              <a:rPr lang="en-IN" dirty="0" smtClean="0"/>
              <a:t>transmitted disorders </a:t>
            </a:r>
            <a:r>
              <a:rPr lang="en-IN" dirty="0"/>
              <a:t>characterized by skin fragility and blistering </a:t>
            </a:r>
            <a:r>
              <a:rPr lang="en-IN" dirty="0" smtClean="0"/>
              <a:t>in response </a:t>
            </a:r>
            <a:r>
              <a:rPr lang="en-IN" dirty="0"/>
              <a:t>to seemingly mild mechanical trauma </a:t>
            </a:r>
            <a:r>
              <a:rPr lang="en-IN" dirty="0" smtClean="0"/>
              <a:t>(“</a:t>
            </a:r>
            <a:r>
              <a:rPr lang="en-IN" dirty="0" err="1" smtClean="0"/>
              <a:t>mechanobullous</a:t>
            </a:r>
            <a:r>
              <a:rPr lang="en-IN" dirty="0"/>
              <a:t> </a:t>
            </a:r>
            <a:r>
              <a:rPr lang="en-IN" dirty="0" smtClean="0"/>
              <a:t>disorders</a:t>
            </a:r>
            <a:r>
              <a:rPr lang="en-IN" dirty="0"/>
              <a:t>”).</a:t>
            </a:r>
          </a:p>
        </p:txBody>
      </p:sp>
    </p:spTree>
    <p:extLst>
      <p:ext uri="{BB962C8B-B14F-4D97-AF65-F5344CB8AC3E}">
        <p14:creationId xmlns:p14="http://schemas.microsoft.com/office/powerpoint/2010/main" val="20059472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Epidermolysis Bullosa Simplex, </a:t>
            </a:r>
            <a:r>
              <a:rPr lang="en-IN" b="1" dirty="0" err="1"/>
              <a:t>Ogna</a:t>
            </a:r>
            <a:endParaRPr lang="en-IN" dirty="0"/>
          </a:p>
        </p:txBody>
      </p:sp>
      <p:sp>
        <p:nvSpPr>
          <p:cNvPr id="3" name="Content Placeholder 2"/>
          <p:cNvSpPr>
            <a:spLocks noGrp="1"/>
          </p:cNvSpPr>
          <p:nvPr>
            <p:ph idx="1"/>
          </p:nvPr>
        </p:nvSpPr>
        <p:spPr/>
        <p:txBody>
          <a:bodyPr/>
          <a:lstStyle/>
          <a:p>
            <a:endParaRPr lang="en-IN" dirty="0" smtClean="0"/>
          </a:p>
          <a:p>
            <a:r>
              <a:rPr lang="en-IN" dirty="0" smtClean="0"/>
              <a:t>Derives </a:t>
            </a:r>
            <a:r>
              <a:rPr lang="en-IN" dirty="0"/>
              <a:t>its name from </a:t>
            </a:r>
            <a:r>
              <a:rPr lang="en-IN" dirty="0" smtClean="0"/>
              <a:t>the Norwegian </a:t>
            </a:r>
            <a:r>
              <a:rPr lang="en-IN" dirty="0"/>
              <a:t>village where the first family originated</a:t>
            </a:r>
            <a:r>
              <a:rPr lang="en-IN" dirty="0" smtClean="0"/>
              <a:t>.</a:t>
            </a:r>
          </a:p>
          <a:p>
            <a:endParaRPr lang="en-IN" dirty="0" smtClean="0"/>
          </a:p>
          <a:p>
            <a:r>
              <a:rPr lang="en-IN" dirty="0" smtClean="0"/>
              <a:t>Patients have </a:t>
            </a:r>
            <a:r>
              <a:rPr lang="en-IN" dirty="0" err="1">
                <a:solidFill>
                  <a:srgbClr val="FFC000"/>
                </a:solidFill>
              </a:rPr>
              <a:t>hemorrhagic</a:t>
            </a:r>
            <a:r>
              <a:rPr lang="en-IN" dirty="0">
                <a:solidFill>
                  <a:srgbClr val="FFC000"/>
                </a:solidFill>
              </a:rPr>
              <a:t> blistering</a:t>
            </a:r>
            <a:r>
              <a:rPr lang="en-IN" dirty="0"/>
              <a:t> of </a:t>
            </a:r>
            <a:r>
              <a:rPr lang="en-IN" dirty="0" err="1"/>
              <a:t>acral</a:t>
            </a:r>
            <a:r>
              <a:rPr lang="en-IN" dirty="0"/>
              <a:t> areas (hands and feet), </a:t>
            </a:r>
            <a:r>
              <a:rPr lang="en-IN" dirty="0" smtClean="0"/>
              <a:t>a </a:t>
            </a:r>
            <a:r>
              <a:rPr lang="en-IN" dirty="0" smtClean="0">
                <a:solidFill>
                  <a:srgbClr val="FFC000"/>
                </a:solidFill>
              </a:rPr>
              <a:t>bruising tendency</a:t>
            </a:r>
            <a:r>
              <a:rPr lang="en-IN" dirty="0" smtClean="0"/>
              <a:t> and </a:t>
            </a:r>
            <a:r>
              <a:rPr lang="en-IN" dirty="0"/>
              <a:t>toenails with </a:t>
            </a:r>
            <a:r>
              <a:rPr lang="en-IN" dirty="0" err="1">
                <a:solidFill>
                  <a:srgbClr val="FFC000"/>
                </a:solidFill>
              </a:rPr>
              <a:t>onychogryphosis</a:t>
            </a:r>
            <a:r>
              <a:rPr lang="en-IN" dirty="0" smtClean="0">
                <a:solidFill>
                  <a:srgbClr val="FFC000"/>
                </a:solidFill>
              </a:rPr>
              <a:t>.</a:t>
            </a:r>
            <a:endParaRPr lang="en-IN" dirty="0">
              <a:solidFill>
                <a:srgbClr val="FFC000"/>
              </a:solidFill>
            </a:endParaRPr>
          </a:p>
        </p:txBody>
      </p:sp>
    </p:spTree>
    <p:extLst>
      <p:ext uri="{BB962C8B-B14F-4D97-AF65-F5344CB8AC3E}">
        <p14:creationId xmlns:p14="http://schemas.microsoft.com/office/powerpoint/2010/main" val="3232704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365125"/>
            <a:ext cx="11873133" cy="1325563"/>
          </a:xfrm>
        </p:spPr>
        <p:txBody>
          <a:bodyPr>
            <a:normAutofit fontScale="90000"/>
          </a:bodyPr>
          <a:lstStyle/>
          <a:p>
            <a:r>
              <a:rPr lang="en-IN" b="1" dirty="0"/>
              <a:t>Epidermolysis Bullosa Simplex </a:t>
            </a:r>
            <a:r>
              <a:rPr lang="en-IN" b="1" dirty="0" err="1"/>
              <a:t>Superficialis</a:t>
            </a:r>
            <a:endParaRPr lang="en-IN" dirty="0"/>
          </a:p>
        </p:txBody>
      </p:sp>
      <p:sp>
        <p:nvSpPr>
          <p:cNvPr id="3" name="Content Placeholder 2"/>
          <p:cNvSpPr>
            <a:spLocks noGrp="1"/>
          </p:cNvSpPr>
          <p:nvPr>
            <p:ph idx="1"/>
          </p:nvPr>
        </p:nvSpPr>
        <p:spPr/>
        <p:txBody>
          <a:bodyPr/>
          <a:lstStyle/>
          <a:p>
            <a:endParaRPr lang="en-IN" dirty="0" smtClean="0">
              <a:solidFill>
                <a:srgbClr val="FFC000"/>
              </a:solidFill>
            </a:endParaRPr>
          </a:p>
          <a:p>
            <a:r>
              <a:rPr lang="en-IN" dirty="0" smtClean="0">
                <a:solidFill>
                  <a:srgbClr val="FFC000"/>
                </a:solidFill>
              </a:rPr>
              <a:t>Erosions</a:t>
            </a:r>
            <a:r>
              <a:rPr lang="en-IN" dirty="0"/>
              <a:t>, rather than blisters, begin at birth </a:t>
            </a:r>
            <a:r>
              <a:rPr lang="en-IN" dirty="0" smtClean="0"/>
              <a:t>or in </a:t>
            </a:r>
            <a:r>
              <a:rPr lang="en-IN" dirty="0"/>
              <a:t>early infancy and may be generalized or </a:t>
            </a:r>
            <a:r>
              <a:rPr lang="en-IN" dirty="0" err="1"/>
              <a:t>acral</a:t>
            </a:r>
            <a:r>
              <a:rPr lang="en-IN" dirty="0"/>
              <a:t>. </a:t>
            </a:r>
            <a:endParaRPr lang="en-IN" dirty="0" smtClean="0"/>
          </a:p>
          <a:p>
            <a:endParaRPr lang="en-IN" dirty="0"/>
          </a:p>
          <a:p>
            <a:r>
              <a:rPr lang="en-IN" dirty="0" err="1" smtClean="0"/>
              <a:t>Milia</a:t>
            </a:r>
            <a:r>
              <a:rPr lang="en-IN" dirty="0" smtClean="0"/>
              <a:t> formation, atrophic </a:t>
            </a:r>
            <a:r>
              <a:rPr lang="en-IN" dirty="0"/>
              <a:t>scarring and nail dystrophy are common</a:t>
            </a:r>
            <a:r>
              <a:rPr lang="en-IN" dirty="0" smtClean="0"/>
              <a:t>.</a:t>
            </a:r>
          </a:p>
          <a:p>
            <a:endParaRPr lang="en-IN" dirty="0" smtClean="0"/>
          </a:p>
          <a:p>
            <a:r>
              <a:rPr lang="en-IN" dirty="0" smtClean="0"/>
              <a:t>Mutations found </a:t>
            </a:r>
            <a:r>
              <a:rPr lang="en-IN" dirty="0"/>
              <a:t>in </a:t>
            </a:r>
            <a:r>
              <a:rPr lang="en-IN" i="1" dirty="0">
                <a:solidFill>
                  <a:srgbClr val="FFC000"/>
                </a:solidFill>
              </a:rPr>
              <a:t>COL7A1</a:t>
            </a:r>
            <a:r>
              <a:rPr lang="en-IN" dirty="0"/>
              <a:t>, the type VII collagen gene</a:t>
            </a:r>
            <a:r>
              <a:rPr lang="en-IN" dirty="0" smtClean="0"/>
              <a:t>, suggest </a:t>
            </a:r>
            <a:r>
              <a:rPr lang="en-IN" dirty="0"/>
              <a:t>that </a:t>
            </a:r>
            <a:r>
              <a:rPr lang="en-IN" dirty="0" smtClean="0"/>
              <a:t>it </a:t>
            </a:r>
            <a:r>
              <a:rPr lang="en-IN" dirty="0"/>
              <a:t>is a dystrophic type of EB than EBS</a:t>
            </a:r>
          </a:p>
        </p:txBody>
      </p:sp>
    </p:spTree>
    <p:extLst>
      <p:ext uri="{BB962C8B-B14F-4D97-AF65-F5344CB8AC3E}">
        <p14:creationId xmlns:p14="http://schemas.microsoft.com/office/powerpoint/2010/main" val="4078750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a:t>Classification of inherited epidermolysis bullosa</a:t>
            </a:r>
            <a:endParaRPr lang="en-IN" dirty="0"/>
          </a:p>
        </p:txBody>
      </p:sp>
      <p:pic>
        <p:nvPicPr>
          <p:cNvPr id="4" name="Picture 3"/>
          <p:cNvPicPr>
            <a:picLocks noChangeAspect="1"/>
          </p:cNvPicPr>
          <p:nvPr/>
        </p:nvPicPr>
        <p:blipFill>
          <a:blip r:embed="rId2"/>
          <a:stretch>
            <a:fillRect/>
          </a:stretch>
        </p:blipFill>
        <p:spPr>
          <a:xfrm>
            <a:off x="51760" y="3165232"/>
            <a:ext cx="12103878" cy="3010485"/>
          </a:xfrm>
          <a:prstGeom prst="rect">
            <a:avLst/>
          </a:prstGeom>
        </p:spPr>
      </p:pic>
      <p:pic>
        <p:nvPicPr>
          <p:cNvPr id="5" name="Picture 4"/>
          <p:cNvPicPr>
            <a:picLocks noChangeAspect="1"/>
          </p:cNvPicPr>
          <p:nvPr/>
        </p:nvPicPr>
        <p:blipFill>
          <a:blip r:embed="rId3"/>
          <a:stretch>
            <a:fillRect/>
          </a:stretch>
        </p:blipFill>
        <p:spPr>
          <a:xfrm>
            <a:off x="51760" y="2110151"/>
            <a:ext cx="12103878" cy="1069145"/>
          </a:xfrm>
          <a:prstGeom prst="rect">
            <a:avLst/>
          </a:prstGeom>
        </p:spPr>
      </p:pic>
    </p:spTree>
    <p:extLst>
      <p:ext uri="{BB962C8B-B14F-4D97-AF65-F5344CB8AC3E}">
        <p14:creationId xmlns:p14="http://schemas.microsoft.com/office/powerpoint/2010/main" val="3344944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Junctional Epidermolysis Bullosa</a:t>
            </a:r>
            <a:endParaRPr lang="en-IN" dirty="0"/>
          </a:p>
        </p:txBody>
      </p:sp>
      <p:sp>
        <p:nvSpPr>
          <p:cNvPr id="3" name="Content Placeholder 2"/>
          <p:cNvSpPr>
            <a:spLocks noGrp="1"/>
          </p:cNvSpPr>
          <p:nvPr>
            <p:ph idx="1"/>
          </p:nvPr>
        </p:nvSpPr>
        <p:spPr>
          <a:xfrm>
            <a:off x="182880" y="1811558"/>
            <a:ext cx="11798105" cy="4842460"/>
          </a:xfrm>
        </p:spPr>
        <p:txBody>
          <a:bodyPr>
            <a:normAutofit/>
          </a:bodyPr>
          <a:lstStyle/>
          <a:p>
            <a:r>
              <a:rPr lang="en-IN" dirty="0"/>
              <a:t>C</a:t>
            </a:r>
            <a:r>
              <a:rPr lang="en-IN" dirty="0" smtClean="0"/>
              <a:t>haracterized </a:t>
            </a:r>
            <a:r>
              <a:rPr lang="en-IN" dirty="0"/>
              <a:t>by the presence </a:t>
            </a:r>
            <a:r>
              <a:rPr lang="en-IN" dirty="0" smtClean="0"/>
              <a:t>of </a:t>
            </a:r>
            <a:r>
              <a:rPr lang="en-IN" dirty="0" err="1" smtClean="0">
                <a:solidFill>
                  <a:srgbClr val="FFC000"/>
                </a:solidFill>
              </a:rPr>
              <a:t>subepidermal</a:t>
            </a:r>
            <a:r>
              <a:rPr lang="en-IN" dirty="0" smtClean="0">
                <a:solidFill>
                  <a:srgbClr val="FFC000"/>
                </a:solidFill>
              </a:rPr>
              <a:t> separation</a:t>
            </a:r>
            <a:r>
              <a:rPr lang="en-IN" dirty="0" smtClean="0"/>
              <a:t> with</a:t>
            </a:r>
            <a:r>
              <a:rPr lang="en-IN" dirty="0"/>
              <a:t> </a:t>
            </a:r>
            <a:r>
              <a:rPr lang="en-IN" dirty="0" smtClean="0"/>
              <a:t>specific </a:t>
            </a:r>
            <a:r>
              <a:rPr lang="en-IN" dirty="0"/>
              <a:t>ultrastructural defects</a:t>
            </a:r>
            <a:r>
              <a:rPr lang="en-IN" dirty="0" smtClean="0"/>
              <a:t>.</a:t>
            </a:r>
          </a:p>
          <a:p>
            <a:endParaRPr lang="en-IN" dirty="0" smtClean="0"/>
          </a:p>
          <a:p>
            <a:r>
              <a:rPr lang="en-IN" dirty="0" smtClean="0"/>
              <a:t>Its </a:t>
            </a:r>
            <a:r>
              <a:rPr lang="en-IN" dirty="0"/>
              <a:t>manifestations range </a:t>
            </a:r>
            <a:r>
              <a:rPr lang="en-IN" dirty="0" smtClean="0"/>
              <a:t>from the </a:t>
            </a:r>
            <a:r>
              <a:rPr lang="en-IN" dirty="0"/>
              <a:t>severe </a:t>
            </a:r>
            <a:r>
              <a:rPr lang="en-IN" dirty="0" err="1"/>
              <a:t>Herlitz</a:t>
            </a:r>
            <a:r>
              <a:rPr lang="en-IN" dirty="0"/>
              <a:t> form, which is usually lethal in the first 2 </a:t>
            </a:r>
            <a:r>
              <a:rPr lang="en-IN" dirty="0" smtClean="0"/>
              <a:t>years of </a:t>
            </a:r>
            <a:r>
              <a:rPr lang="en-IN" dirty="0"/>
              <a:t>life, to the milder non-</a:t>
            </a:r>
            <a:r>
              <a:rPr lang="en-IN" dirty="0" err="1"/>
              <a:t>Herlitz</a:t>
            </a:r>
            <a:r>
              <a:rPr lang="en-IN" dirty="0"/>
              <a:t> forms in which blistering </a:t>
            </a:r>
            <a:r>
              <a:rPr lang="en-IN" dirty="0" smtClean="0"/>
              <a:t>may be </a:t>
            </a:r>
            <a:r>
              <a:rPr lang="en-IN" dirty="0"/>
              <a:t>mild. </a:t>
            </a:r>
            <a:endParaRPr lang="en-IN" dirty="0" smtClean="0"/>
          </a:p>
          <a:p>
            <a:endParaRPr lang="en-IN" dirty="0"/>
          </a:p>
          <a:p>
            <a:r>
              <a:rPr lang="en-IN" dirty="0" smtClean="0"/>
              <a:t>The </a:t>
            </a:r>
            <a:r>
              <a:rPr lang="en-IN" dirty="0"/>
              <a:t>ultrastructural abnormalities are identical in </a:t>
            </a:r>
            <a:r>
              <a:rPr lang="en-IN" dirty="0" smtClean="0"/>
              <a:t>all cases</a:t>
            </a:r>
            <a:r>
              <a:rPr lang="en-IN" dirty="0"/>
              <a:t>, with separation at the level of the </a:t>
            </a:r>
            <a:r>
              <a:rPr lang="en-IN" dirty="0">
                <a:solidFill>
                  <a:srgbClr val="FFC000"/>
                </a:solidFill>
              </a:rPr>
              <a:t>lamina </a:t>
            </a:r>
            <a:r>
              <a:rPr lang="en-IN" dirty="0" err="1">
                <a:solidFill>
                  <a:srgbClr val="FFC000"/>
                </a:solidFill>
              </a:rPr>
              <a:t>lucida</a:t>
            </a:r>
            <a:r>
              <a:rPr lang="en-IN" dirty="0"/>
              <a:t>, </a:t>
            </a:r>
            <a:r>
              <a:rPr lang="en-IN" dirty="0" smtClean="0"/>
              <a:t>except in </a:t>
            </a:r>
            <a:r>
              <a:rPr lang="en-IN" dirty="0">
                <a:solidFill>
                  <a:srgbClr val="FFC000"/>
                </a:solidFill>
              </a:rPr>
              <a:t>JEB with pyloric atresia</a:t>
            </a:r>
            <a:r>
              <a:rPr lang="en-IN" dirty="0"/>
              <a:t>, where it may be </a:t>
            </a:r>
            <a:r>
              <a:rPr lang="en-IN" dirty="0" err="1" smtClean="0">
                <a:solidFill>
                  <a:srgbClr val="FFC000"/>
                </a:solidFill>
              </a:rPr>
              <a:t>intraepidermal</a:t>
            </a:r>
            <a:r>
              <a:rPr lang="en-IN" dirty="0" smtClean="0"/>
              <a:t>, just </a:t>
            </a:r>
            <a:r>
              <a:rPr lang="en-IN" dirty="0"/>
              <a:t>above the basal plasma membrane.</a:t>
            </a:r>
          </a:p>
        </p:txBody>
      </p:sp>
    </p:spTree>
    <p:extLst>
      <p:ext uri="{BB962C8B-B14F-4D97-AF65-F5344CB8AC3E}">
        <p14:creationId xmlns:p14="http://schemas.microsoft.com/office/powerpoint/2010/main" val="3786368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59" y="745588"/>
            <a:ext cx="11577711" cy="5431375"/>
          </a:xfrm>
        </p:spPr>
        <p:txBody>
          <a:bodyPr/>
          <a:lstStyle/>
          <a:p>
            <a:endParaRPr lang="en-IN" dirty="0" smtClean="0">
              <a:solidFill>
                <a:srgbClr val="FFC000"/>
              </a:solidFill>
            </a:endParaRPr>
          </a:p>
          <a:p>
            <a:r>
              <a:rPr lang="en-IN" dirty="0" err="1" smtClean="0">
                <a:solidFill>
                  <a:srgbClr val="FFC000"/>
                </a:solidFill>
              </a:rPr>
              <a:t>Subepidermal</a:t>
            </a:r>
            <a:r>
              <a:rPr lang="en-IN" dirty="0" smtClean="0">
                <a:solidFill>
                  <a:srgbClr val="FFC000"/>
                </a:solidFill>
              </a:rPr>
              <a:t> </a:t>
            </a:r>
            <a:r>
              <a:rPr lang="en-IN" dirty="0"/>
              <a:t>bulla formation </a:t>
            </a:r>
            <a:r>
              <a:rPr lang="en-IN" dirty="0" smtClean="0"/>
              <a:t>- on </a:t>
            </a:r>
            <a:r>
              <a:rPr lang="en-IN" dirty="0"/>
              <a:t>light microscopy.</a:t>
            </a:r>
          </a:p>
          <a:p>
            <a:endParaRPr lang="en-IN" dirty="0" smtClean="0"/>
          </a:p>
          <a:p>
            <a:r>
              <a:rPr lang="en-IN" dirty="0" smtClean="0"/>
              <a:t>PAS </a:t>
            </a:r>
            <a:r>
              <a:rPr lang="en-IN" dirty="0"/>
              <a:t>staining </a:t>
            </a:r>
            <a:r>
              <a:rPr lang="en-IN" dirty="0" smtClean="0"/>
              <a:t>- </a:t>
            </a:r>
            <a:r>
              <a:rPr lang="en-IN" dirty="0" smtClean="0">
                <a:solidFill>
                  <a:srgbClr val="FFC000"/>
                </a:solidFill>
              </a:rPr>
              <a:t>PAS-positive</a:t>
            </a:r>
            <a:r>
              <a:rPr lang="en-IN" dirty="0" smtClean="0"/>
              <a:t> </a:t>
            </a:r>
            <a:r>
              <a:rPr lang="en-IN" dirty="0"/>
              <a:t>BMZ forming the floor </a:t>
            </a:r>
            <a:r>
              <a:rPr lang="en-IN" dirty="0" smtClean="0"/>
              <a:t>of the </a:t>
            </a:r>
            <a:r>
              <a:rPr lang="en-IN" dirty="0"/>
              <a:t>blister. </a:t>
            </a:r>
            <a:endParaRPr lang="en-IN" dirty="0" smtClean="0"/>
          </a:p>
          <a:p>
            <a:endParaRPr lang="en-IN" dirty="0"/>
          </a:p>
          <a:p>
            <a:r>
              <a:rPr lang="en-IN" dirty="0" smtClean="0"/>
              <a:t>Antigen </a:t>
            </a:r>
            <a:r>
              <a:rPr lang="en-IN" dirty="0"/>
              <a:t>mapping </a:t>
            </a:r>
            <a:r>
              <a:rPr lang="en-IN" dirty="0" smtClean="0"/>
              <a:t>- </a:t>
            </a:r>
            <a:r>
              <a:rPr lang="en-IN" dirty="0" smtClean="0">
                <a:solidFill>
                  <a:srgbClr val="FFC000"/>
                </a:solidFill>
              </a:rPr>
              <a:t>antikeratin</a:t>
            </a:r>
            <a:r>
              <a:rPr lang="en-IN" dirty="0" smtClean="0"/>
              <a:t> </a:t>
            </a:r>
            <a:r>
              <a:rPr lang="en-IN" dirty="0"/>
              <a:t>and </a:t>
            </a:r>
            <a:r>
              <a:rPr lang="en-IN" dirty="0">
                <a:solidFill>
                  <a:srgbClr val="FFC000"/>
                </a:solidFill>
              </a:rPr>
              <a:t>BP </a:t>
            </a:r>
            <a:r>
              <a:rPr lang="en-IN" dirty="0" smtClean="0">
                <a:solidFill>
                  <a:srgbClr val="FFC000"/>
                </a:solidFill>
              </a:rPr>
              <a:t>antigen 1 </a:t>
            </a:r>
            <a:r>
              <a:rPr lang="en-IN" dirty="0">
                <a:solidFill>
                  <a:srgbClr val="FFC000"/>
                </a:solidFill>
              </a:rPr>
              <a:t>antibodies</a:t>
            </a:r>
            <a:r>
              <a:rPr lang="en-IN" dirty="0"/>
              <a:t> localized to the </a:t>
            </a:r>
            <a:r>
              <a:rPr lang="en-IN" dirty="0">
                <a:solidFill>
                  <a:srgbClr val="FFC000"/>
                </a:solidFill>
              </a:rPr>
              <a:t>roof</a:t>
            </a:r>
            <a:r>
              <a:rPr lang="en-IN" dirty="0"/>
              <a:t> while </a:t>
            </a:r>
            <a:r>
              <a:rPr lang="en-IN" dirty="0">
                <a:solidFill>
                  <a:srgbClr val="FFC000"/>
                </a:solidFill>
              </a:rPr>
              <a:t>anti-type IV</a:t>
            </a:r>
            <a:r>
              <a:rPr lang="en-IN" dirty="0"/>
              <a:t> </a:t>
            </a:r>
            <a:r>
              <a:rPr lang="en-IN" dirty="0" smtClean="0"/>
              <a:t>collagen stains </a:t>
            </a:r>
            <a:r>
              <a:rPr lang="en-IN" dirty="0"/>
              <a:t>the </a:t>
            </a:r>
            <a:r>
              <a:rPr lang="en-IN" dirty="0">
                <a:solidFill>
                  <a:srgbClr val="FFC000"/>
                </a:solidFill>
              </a:rPr>
              <a:t>floor</a:t>
            </a:r>
            <a:r>
              <a:rPr lang="en-IN" dirty="0"/>
              <a:t>. </a:t>
            </a:r>
            <a:endParaRPr lang="en-IN" dirty="0" smtClean="0"/>
          </a:p>
          <a:p>
            <a:endParaRPr lang="en-IN" dirty="0"/>
          </a:p>
          <a:p>
            <a:r>
              <a:rPr lang="en-IN" dirty="0" smtClean="0"/>
              <a:t>Electron </a:t>
            </a:r>
            <a:r>
              <a:rPr lang="en-IN" dirty="0"/>
              <a:t>microscopy </a:t>
            </a:r>
            <a:r>
              <a:rPr lang="en-IN" dirty="0" smtClean="0"/>
              <a:t>- </a:t>
            </a:r>
            <a:r>
              <a:rPr lang="en-IN" dirty="0"/>
              <a:t>the split to be </a:t>
            </a:r>
            <a:r>
              <a:rPr lang="en-IN" dirty="0" smtClean="0"/>
              <a:t>in the </a:t>
            </a:r>
            <a:r>
              <a:rPr lang="en-IN" dirty="0">
                <a:solidFill>
                  <a:srgbClr val="FFC000"/>
                </a:solidFill>
              </a:rPr>
              <a:t>lamina </a:t>
            </a:r>
            <a:r>
              <a:rPr lang="en-IN" dirty="0" err="1">
                <a:solidFill>
                  <a:srgbClr val="FFC000"/>
                </a:solidFill>
              </a:rPr>
              <a:t>lucida</a:t>
            </a:r>
            <a:r>
              <a:rPr lang="en-IN" dirty="0"/>
              <a:t>, with the </a:t>
            </a:r>
            <a:r>
              <a:rPr lang="en-IN" dirty="0" err="1">
                <a:solidFill>
                  <a:srgbClr val="FFC000"/>
                </a:solidFill>
              </a:rPr>
              <a:t>hemidesmosomes</a:t>
            </a:r>
            <a:r>
              <a:rPr lang="en-IN" dirty="0">
                <a:solidFill>
                  <a:srgbClr val="FFC000"/>
                </a:solidFill>
              </a:rPr>
              <a:t> </a:t>
            </a:r>
            <a:r>
              <a:rPr lang="en-IN" dirty="0"/>
              <a:t>on the roof </a:t>
            </a:r>
            <a:r>
              <a:rPr lang="en-IN" dirty="0" smtClean="0"/>
              <a:t>and the </a:t>
            </a:r>
            <a:r>
              <a:rPr lang="en-IN" dirty="0">
                <a:solidFill>
                  <a:srgbClr val="FFC000"/>
                </a:solidFill>
              </a:rPr>
              <a:t>lamina </a:t>
            </a:r>
            <a:r>
              <a:rPr lang="en-IN" dirty="0" err="1">
                <a:solidFill>
                  <a:srgbClr val="FFC000"/>
                </a:solidFill>
              </a:rPr>
              <a:t>densa</a:t>
            </a:r>
            <a:r>
              <a:rPr lang="en-IN" dirty="0">
                <a:solidFill>
                  <a:srgbClr val="FFC000"/>
                </a:solidFill>
              </a:rPr>
              <a:t> </a:t>
            </a:r>
            <a:r>
              <a:rPr lang="en-IN" dirty="0"/>
              <a:t>on the floor.</a:t>
            </a:r>
          </a:p>
        </p:txBody>
      </p:sp>
    </p:spTree>
    <p:extLst>
      <p:ext uri="{BB962C8B-B14F-4D97-AF65-F5344CB8AC3E}">
        <p14:creationId xmlns:p14="http://schemas.microsoft.com/office/powerpoint/2010/main" val="2525092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 y="365125"/>
            <a:ext cx="11830929" cy="1325563"/>
          </a:xfrm>
        </p:spPr>
        <p:txBody>
          <a:bodyPr>
            <a:normAutofit fontScale="90000"/>
          </a:bodyPr>
          <a:lstStyle/>
          <a:p>
            <a:r>
              <a:rPr lang="en-IN" b="1" dirty="0" err="1"/>
              <a:t>Herlitz</a:t>
            </a:r>
            <a:r>
              <a:rPr lang="en-IN" b="1" dirty="0"/>
              <a:t> Junctional Epidermolysis </a:t>
            </a:r>
            <a:r>
              <a:rPr lang="en-IN" b="1" dirty="0" smtClean="0"/>
              <a:t>Bullosa (</a:t>
            </a:r>
            <a:r>
              <a:rPr lang="en-IN" b="1" dirty="0"/>
              <a:t>Syn. Epidermolysis Bullosa </a:t>
            </a:r>
            <a:r>
              <a:rPr lang="en-IN" b="1" dirty="0" err="1"/>
              <a:t>Letalis</a:t>
            </a:r>
            <a:r>
              <a:rPr lang="en-IN" b="1" dirty="0"/>
              <a:t>)</a:t>
            </a:r>
            <a:endParaRPr lang="en-IN" dirty="0"/>
          </a:p>
        </p:txBody>
      </p:sp>
      <p:sp>
        <p:nvSpPr>
          <p:cNvPr id="3" name="Content Placeholder 2"/>
          <p:cNvSpPr>
            <a:spLocks noGrp="1"/>
          </p:cNvSpPr>
          <p:nvPr>
            <p:ph idx="1"/>
          </p:nvPr>
        </p:nvSpPr>
        <p:spPr>
          <a:xfrm>
            <a:off x="182879" y="1825625"/>
            <a:ext cx="11830929" cy="4898732"/>
          </a:xfrm>
        </p:spPr>
        <p:txBody>
          <a:bodyPr>
            <a:normAutofit/>
          </a:bodyPr>
          <a:lstStyle/>
          <a:p>
            <a:endParaRPr lang="en-IN" dirty="0" smtClean="0"/>
          </a:p>
          <a:p>
            <a:r>
              <a:rPr lang="en-IN" dirty="0" smtClean="0">
                <a:solidFill>
                  <a:srgbClr val="FFC000"/>
                </a:solidFill>
              </a:rPr>
              <a:t>Severe </a:t>
            </a:r>
            <a:r>
              <a:rPr lang="en-IN" dirty="0">
                <a:solidFill>
                  <a:srgbClr val="FFC000"/>
                </a:solidFill>
              </a:rPr>
              <a:t>generalized blistering with mucosal involvement</a:t>
            </a:r>
            <a:r>
              <a:rPr lang="en-IN" dirty="0"/>
              <a:t> is </a:t>
            </a:r>
            <a:r>
              <a:rPr lang="en-IN" dirty="0" smtClean="0"/>
              <a:t>seen at </a:t>
            </a:r>
            <a:r>
              <a:rPr lang="en-IN" dirty="0"/>
              <a:t>or within several days of birth. </a:t>
            </a:r>
            <a:endParaRPr lang="en-IN" dirty="0" smtClean="0"/>
          </a:p>
          <a:p>
            <a:endParaRPr lang="en-IN" dirty="0" smtClean="0"/>
          </a:p>
          <a:p>
            <a:r>
              <a:rPr lang="en-IN" dirty="0" smtClean="0"/>
              <a:t>Entire </a:t>
            </a:r>
            <a:r>
              <a:rPr lang="en-IN" dirty="0"/>
              <a:t>skin is </a:t>
            </a:r>
            <a:r>
              <a:rPr lang="en-IN" dirty="0" smtClean="0">
                <a:solidFill>
                  <a:srgbClr val="FFC000"/>
                </a:solidFill>
              </a:rPr>
              <a:t>extremely fragile</a:t>
            </a:r>
            <a:r>
              <a:rPr lang="en-IN" dirty="0" smtClean="0"/>
              <a:t>, </a:t>
            </a:r>
            <a:r>
              <a:rPr lang="en-IN" dirty="0"/>
              <a:t>lifting or turning the </a:t>
            </a:r>
            <a:r>
              <a:rPr lang="en-IN" dirty="0" smtClean="0"/>
              <a:t>baby cause extensive blistering </a:t>
            </a:r>
            <a:r>
              <a:rPr lang="en-IN" dirty="0"/>
              <a:t>or peeling of </a:t>
            </a:r>
            <a:r>
              <a:rPr lang="en-IN" dirty="0" smtClean="0"/>
              <a:t>epidermis.</a:t>
            </a:r>
          </a:p>
          <a:p>
            <a:endParaRPr lang="en-IN" dirty="0" smtClean="0"/>
          </a:p>
          <a:p>
            <a:r>
              <a:rPr lang="en-IN" dirty="0" smtClean="0"/>
              <a:t>Eroded </a:t>
            </a:r>
            <a:r>
              <a:rPr lang="en-IN" dirty="0"/>
              <a:t>areas </a:t>
            </a:r>
            <a:r>
              <a:rPr lang="en-IN" dirty="0" smtClean="0"/>
              <a:t>heal </a:t>
            </a:r>
            <a:r>
              <a:rPr lang="en-IN" dirty="0"/>
              <a:t>with no or mild atrophic scarring, and </a:t>
            </a:r>
            <a:r>
              <a:rPr lang="en-IN" dirty="0" err="1"/>
              <a:t>milia</a:t>
            </a:r>
            <a:r>
              <a:rPr lang="en-IN" dirty="0"/>
              <a:t> </a:t>
            </a:r>
            <a:r>
              <a:rPr lang="en-IN" dirty="0" smtClean="0"/>
              <a:t>not </a:t>
            </a:r>
            <a:r>
              <a:rPr lang="en-IN" dirty="0"/>
              <a:t>seen. </a:t>
            </a:r>
            <a:endParaRPr lang="en-IN" dirty="0" smtClean="0"/>
          </a:p>
        </p:txBody>
      </p:sp>
    </p:spTree>
    <p:extLst>
      <p:ext uri="{BB962C8B-B14F-4D97-AF65-F5344CB8AC3E}">
        <p14:creationId xmlns:p14="http://schemas.microsoft.com/office/powerpoint/2010/main" val="1184923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151" y="253218"/>
            <a:ext cx="11816861" cy="6457071"/>
          </a:xfrm>
        </p:spPr>
        <p:txBody>
          <a:bodyPr>
            <a:normAutofit/>
          </a:bodyPr>
          <a:lstStyle/>
          <a:p>
            <a:r>
              <a:rPr lang="en-IN" dirty="0">
                <a:solidFill>
                  <a:srgbClr val="FFC000"/>
                </a:solidFill>
              </a:rPr>
              <a:t>Oral</a:t>
            </a:r>
            <a:r>
              <a:rPr lang="en-IN" dirty="0"/>
              <a:t> and </a:t>
            </a:r>
            <a:r>
              <a:rPr lang="en-IN" dirty="0">
                <a:solidFill>
                  <a:srgbClr val="FFC000"/>
                </a:solidFill>
              </a:rPr>
              <a:t>pharyngeal</a:t>
            </a:r>
            <a:r>
              <a:rPr lang="en-IN" dirty="0"/>
              <a:t> mucosal involvement - severe; hoarseness and stridor signify </a:t>
            </a:r>
            <a:r>
              <a:rPr lang="en-IN" dirty="0">
                <a:solidFill>
                  <a:srgbClr val="FFC000"/>
                </a:solidFill>
              </a:rPr>
              <a:t>laryngeal</a:t>
            </a:r>
            <a:r>
              <a:rPr lang="en-IN" dirty="0"/>
              <a:t> </a:t>
            </a:r>
            <a:r>
              <a:rPr lang="en-IN" dirty="0" err="1"/>
              <a:t>supraglottic</a:t>
            </a:r>
            <a:r>
              <a:rPr lang="en-IN" dirty="0"/>
              <a:t> involvement. </a:t>
            </a:r>
          </a:p>
          <a:p>
            <a:endParaRPr lang="en-IN" dirty="0" smtClean="0"/>
          </a:p>
          <a:p>
            <a:r>
              <a:rPr lang="en-IN" dirty="0" smtClean="0"/>
              <a:t>Painful </a:t>
            </a:r>
            <a:r>
              <a:rPr lang="en-IN" dirty="0">
                <a:solidFill>
                  <a:srgbClr val="FFC000"/>
                </a:solidFill>
              </a:rPr>
              <a:t>corneal</a:t>
            </a:r>
            <a:r>
              <a:rPr lang="en-IN" dirty="0"/>
              <a:t> erosions</a:t>
            </a:r>
          </a:p>
          <a:p>
            <a:endParaRPr lang="en-IN" dirty="0" smtClean="0"/>
          </a:p>
          <a:p>
            <a:r>
              <a:rPr lang="en-IN" dirty="0" smtClean="0">
                <a:solidFill>
                  <a:srgbClr val="FFC000"/>
                </a:solidFill>
              </a:rPr>
              <a:t>Teeth</a:t>
            </a:r>
            <a:r>
              <a:rPr lang="en-IN" dirty="0" smtClean="0"/>
              <a:t> - dysplastic</a:t>
            </a:r>
            <a:r>
              <a:rPr lang="en-IN" dirty="0"/>
              <a:t>, pitted, malformed and lost prematurely.</a:t>
            </a:r>
          </a:p>
          <a:p>
            <a:endParaRPr lang="en-IN" dirty="0" smtClean="0"/>
          </a:p>
          <a:p>
            <a:r>
              <a:rPr lang="en-IN" dirty="0" smtClean="0">
                <a:solidFill>
                  <a:srgbClr val="FFC000"/>
                </a:solidFill>
              </a:rPr>
              <a:t>Characteristic </a:t>
            </a:r>
            <a:r>
              <a:rPr lang="en-IN" dirty="0">
                <a:solidFill>
                  <a:srgbClr val="FFC000"/>
                </a:solidFill>
              </a:rPr>
              <a:t>perioral and </a:t>
            </a:r>
            <a:r>
              <a:rPr lang="en-IN" dirty="0" err="1">
                <a:solidFill>
                  <a:srgbClr val="FFC000"/>
                </a:solidFill>
              </a:rPr>
              <a:t>perinasal</a:t>
            </a:r>
            <a:r>
              <a:rPr lang="en-IN" dirty="0">
                <a:solidFill>
                  <a:srgbClr val="FFC000"/>
                </a:solidFill>
              </a:rPr>
              <a:t> non-healing </a:t>
            </a:r>
            <a:r>
              <a:rPr lang="en-IN" dirty="0" smtClean="0">
                <a:solidFill>
                  <a:srgbClr val="FFC000"/>
                </a:solidFill>
              </a:rPr>
              <a:t>erosions and </a:t>
            </a:r>
            <a:r>
              <a:rPr lang="en-IN" dirty="0">
                <a:solidFill>
                  <a:srgbClr val="FFC000"/>
                </a:solidFill>
              </a:rPr>
              <a:t>hypertrophic granulation tissue</a:t>
            </a:r>
            <a:r>
              <a:rPr lang="en-IN" dirty="0"/>
              <a:t> </a:t>
            </a:r>
            <a:r>
              <a:rPr lang="en-IN" dirty="0" smtClean="0"/>
              <a:t>appear</a:t>
            </a:r>
            <a:r>
              <a:rPr lang="en-IN" dirty="0"/>
              <a:t> </a:t>
            </a:r>
            <a:r>
              <a:rPr lang="en-IN" dirty="0" smtClean="0"/>
              <a:t>at 6 </a:t>
            </a:r>
            <a:r>
              <a:rPr lang="en-IN" dirty="0"/>
              <a:t>to 12 months of </a:t>
            </a:r>
            <a:r>
              <a:rPr lang="en-IN" dirty="0" smtClean="0"/>
              <a:t>age.</a:t>
            </a:r>
          </a:p>
          <a:p>
            <a:endParaRPr lang="en-IN" dirty="0" smtClean="0"/>
          </a:p>
          <a:p>
            <a:r>
              <a:rPr lang="en-IN" dirty="0" smtClean="0"/>
              <a:t>Following </a:t>
            </a:r>
            <a:r>
              <a:rPr lang="en-IN" dirty="0"/>
              <a:t>blistering </a:t>
            </a:r>
            <a:r>
              <a:rPr lang="en-IN" dirty="0" smtClean="0"/>
              <a:t>and erosions</a:t>
            </a:r>
            <a:r>
              <a:rPr lang="en-IN" dirty="0"/>
              <a:t>, granulation tissue forms </a:t>
            </a:r>
            <a:r>
              <a:rPr lang="en-IN" dirty="0" smtClean="0"/>
              <a:t>on nail </a:t>
            </a:r>
            <a:r>
              <a:rPr lang="en-IN" dirty="0"/>
              <a:t>folds and </a:t>
            </a:r>
            <a:r>
              <a:rPr lang="en-IN" dirty="0" smtClean="0"/>
              <a:t>nail bed</a:t>
            </a:r>
            <a:r>
              <a:rPr lang="en-IN" dirty="0"/>
              <a:t>, </a:t>
            </a:r>
            <a:r>
              <a:rPr lang="en-IN" dirty="0" smtClean="0"/>
              <a:t>leads </a:t>
            </a:r>
            <a:r>
              <a:rPr lang="en-IN" dirty="0"/>
              <a:t>to shedding of </a:t>
            </a:r>
            <a:r>
              <a:rPr lang="en-IN" dirty="0" smtClean="0">
                <a:solidFill>
                  <a:srgbClr val="FFC000"/>
                </a:solidFill>
              </a:rPr>
              <a:t>nails</a:t>
            </a:r>
            <a:r>
              <a:rPr lang="en-IN" dirty="0" smtClean="0"/>
              <a:t> </a:t>
            </a:r>
            <a:r>
              <a:rPr lang="en-IN" dirty="0"/>
              <a:t>and bulbous changes </a:t>
            </a:r>
            <a:r>
              <a:rPr lang="en-IN" dirty="0" smtClean="0"/>
              <a:t>of the </a:t>
            </a:r>
            <a:r>
              <a:rPr lang="en-IN" dirty="0"/>
              <a:t>fingertips </a:t>
            </a:r>
          </a:p>
        </p:txBody>
      </p:sp>
    </p:spTree>
    <p:extLst>
      <p:ext uri="{BB962C8B-B14F-4D97-AF65-F5344CB8AC3E}">
        <p14:creationId xmlns:p14="http://schemas.microsoft.com/office/powerpoint/2010/main" val="21132359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1839" y="1423987"/>
            <a:ext cx="4495800" cy="4010025"/>
          </a:xfrm>
          <a:prstGeom prst="rect">
            <a:avLst/>
          </a:prstGeom>
        </p:spPr>
      </p:pic>
      <p:pic>
        <p:nvPicPr>
          <p:cNvPr id="5" name="Picture 4"/>
          <p:cNvPicPr>
            <a:picLocks noChangeAspect="1"/>
          </p:cNvPicPr>
          <p:nvPr/>
        </p:nvPicPr>
        <p:blipFill>
          <a:blip r:embed="rId3"/>
          <a:stretch>
            <a:fillRect/>
          </a:stretch>
        </p:blipFill>
        <p:spPr>
          <a:xfrm>
            <a:off x="6492382" y="1433512"/>
            <a:ext cx="4552950" cy="3990975"/>
          </a:xfrm>
          <a:prstGeom prst="rect">
            <a:avLst/>
          </a:prstGeom>
        </p:spPr>
      </p:pic>
    </p:spTree>
    <p:extLst>
      <p:ext uri="{BB962C8B-B14F-4D97-AF65-F5344CB8AC3E}">
        <p14:creationId xmlns:p14="http://schemas.microsoft.com/office/powerpoint/2010/main" val="2363236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19" y="689317"/>
            <a:ext cx="11015003" cy="5753686"/>
          </a:xfrm>
        </p:spPr>
        <p:txBody>
          <a:bodyPr>
            <a:normAutofit lnSpcReduction="10000"/>
          </a:bodyPr>
          <a:lstStyle/>
          <a:p>
            <a:r>
              <a:rPr lang="en-IN" dirty="0" smtClean="0"/>
              <a:t>Absence of laminin V results</a:t>
            </a:r>
            <a:r>
              <a:rPr lang="en-IN" dirty="0"/>
              <a:t> </a:t>
            </a:r>
            <a:r>
              <a:rPr lang="en-IN" dirty="0" smtClean="0"/>
              <a:t>in </a:t>
            </a:r>
            <a:r>
              <a:rPr lang="en-IN" dirty="0"/>
              <a:t>gastrointestinal, genitourinary and respiratory complications.</a:t>
            </a:r>
          </a:p>
          <a:p>
            <a:endParaRPr lang="en-IN" dirty="0" smtClean="0"/>
          </a:p>
          <a:p>
            <a:r>
              <a:rPr lang="en-IN" dirty="0" smtClean="0"/>
              <a:t>Oral lesions </a:t>
            </a:r>
            <a:r>
              <a:rPr lang="en-IN" dirty="0"/>
              <a:t>impair caloric intake. This, with </a:t>
            </a:r>
            <a:r>
              <a:rPr lang="en-IN" dirty="0" smtClean="0"/>
              <a:t>chronic </a:t>
            </a:r>
            <a:r>
              <a:rPr lang="en-IN" dirty="0"/>
              <a:t>infection and loss of protein and </a:t>
            </a:r>
            <a:r>
              <a:rPr lang="en-IN" dirty="0" smtClean="0"/>
              <a:t>iron from </a:t>
            </a:r>
            <a:r>
              <a:rPr lang="en-IN" dirty="0"/>
              <a:t>the skin, </a:t>
            </a:r>
            <a:r>
              <a:rPr lang="en-IN" dirty="0" smtClean="0"/>
              <a:t>result </a:t>
            </a:r>
            <a:r>
              <a:rPr lang="en-IN" dirty="0"/>
              <a:t>in </a:t>
            </a:r>
            <a:r>
              <a:rPr lang="en-IN" dirty="0">
                <a:solidFill>
                  <a:srgbClr val="FFC000"/>
                </a:solidFill>
              </a:rPr>
              <a:t>growth retardation</a:t>
            </a:r>
            <a:r>
              <a:rPr lang="en-IN" dirty="0"/>
              <a:t> and </a:t>
            </a:r>
            <a:r>
              <a:rPr lang="en-IN" dirty="0" smtClean="0">
                <a:solidFill>
                  <a:srgbClr val="FFC000"/>
                </a:solidFill>
              </a:rPr>
              <a:t>refractory </a:t>
            </a:r>
            <a:r>
              <a:rPr lang="en-IN" dirty="0" err="1" smtClean="0">
                <a:solidFill>
                  <a:srgbClr val="FFC000"/>
                </a:solidFill>
              </a:rPr>
              <a:t>anemia</a:t>
            </a:r>
            <a:r>
              <a:rPr lang="en-IN" dirty="0" smtClean="0">
                <a:solidFill>
                  <a:srgbClr val="FFC000"/>
                </a:solidFill>
              </a:rPr>
              <a:t>.</a:t>
            </a:r>
            <a:endParaRPr lang="en-IN" dirty="0">
              <a:solidFill>
                <a:srgbClr val="FFC000"/>
              </a:solidFill>
            </a:endParaRPr>
          </a:p>
          <a:p>
            <a:endParaRPr lang="en-IN" dirty="0" smtClean="0"/>
          </a:p>
          <a:p>
            <a:r>
              <a:rPr lang="en-IN" dirty="0" smtClean="0"/>
              <a:t>During </a:t>
            </a:r>
            <a:r>
              <a:rPr lang="en-IN" dirty="0"/>
              <a:t>the first year of life, 40% of patients die, and </a:t>
            </a:r>
            <a:r>
              <a:rPr lang="en-IN" dirty="0" smtClean="0"/>
              <a:t>most patients </a:t>
            </a:r>
            <a:r>
              <a:rPr lang="en-IN" dirty="0"/>
              <a:t>succumb within the first 5 years, most commonly </a:t>
            </a:r>
            <a:r>
              <a:rPr lang="en-IN" dirty="0" smtClean="0"/>
              <a:t>due to </a:t>
            </a:r>
            <a:r>
              <a:rPr lang="en-IN" dirty="0">
                <a:solidFill>
                  <a:srgbClr val="FFC000"/>
                </a:solidFill>
              </a:rPr>
              <a:t>sepsis</a:t>
            </a:r>
            <a:r>
              <a:rPr lang="en-IN" dirty="0"/>
              <a:t> and </a:t>
            </a:r>
            <a:r>
              <a:rPr lang="en-IN" dirty="0" err="1">
                <a:solidFill>
                  <a:srgbClr val="FFC000"/>
                </a:solidFill>
              </a:rPr>
              <a:t>multiorgan</a:t>
            </a:r>
            <a:r>
              <a:rPr lang="en-IN" dirty="0">
                <a:solidFill>
                  <a:srgbClr val="FFC000"/>
                </a:solidFill>
              </a:rPr>
              <a:t> system dysfunction</a:t>
            </a:r>
            <a:r>
              <a:rPr lang="en-IN" dirty="0" smtClean="0">
                <a:solidFill>
                  <a:srgbClr val="FFC000"/>
                </a:solidFill>
              </a:rPr>
              <a:t>.</a:t>
            </a:r>
          </a:p>
          <a:p>
            <a:endParaRPr lang="en-IN" dirty="0" smtClean="0"/>
          </a:p>
          <a:p>
            <a:r>
              <a:rPr lang="en-IN" dirty="0" smtClean="0"/>
              <a:t>Those with </a:t>
            </a:r>
            <a:r>
              <a:rPr lang="en-IN" dirty="0"/>
              <a:t>less severe involvement </a:t>
            </a:r>
            <a:r>
              <a:rPr lang="en-IN" dirty="0" smtClean="0"/>
              <a:t>survive </a:t>
            </a:r>
            <a:r>
              <a:rPr lang="en-IN" dirty="0"/>
              <a:t>to adulthood, </a:t>
            </a:r>
            <a:r>
              <a:rPr lang="en-IN" dirty="0" smtClean="0"/>
              <a:t>75</a:t>
            </a:r>
            <a:r>
              <a:rPr lang="en-IN" dirty="0"/>
              <a:t>% develop </a:t>
            </a:r>
            <a:r>
              <a:rPr lang="en-IN" dirty="0">
                <a:solidFill>
                  <a:srgbClr val="FFC000"/>
                </a:solidFill>
              </a:rPr>
              <a:t>flexural</a:t>
            </a:r>
            <a:r>
              <a:rPr lang="en-IN" dirty="0"/>
              <a:t> </a:t>
            </a:r>
            <a:r>
              <a:rPr lang="en-IN" dirty="0">
                <a:solidFill>
                  <a:srgbClr val="FFC000"/>
                </a:solidFill>
              </a:rPr>
              <a:t>contractures</a:t>
            </a:r>
            <a:r>
              <a:rPr lang="en-IN" dirty="0"/>
              <a:t> at the axillae, </a:t>
            </a:r>
            <a:r>
              <a:rPr lang="en-IN" dirty="0" smtClean="0"/>
              <a:t>upper </a:t>
            </a:r>
            <a:r>
              <a:rPr lang="en-IN" dirty="0"/>
              <a:t>and lower limbs by the age of 20 years.</a:t>
            </a:r>
          </a:p>
        </p:txBody>
      </p:sp>
    </p:spTree>
    <p:extLst>
      <p:ext uri="{BB962C8B-B14F-4D97-AF65-F5344CB8AC3E}">
        <p14:creationId xmlns:p14="http://schemas.microsoft.com/office/powerpoint/2010/main" val="3587289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435465"/>
            <a:ext cx="11859063" cy="1325563"/>
          </a:xfrm>
        </p:spPr>
        <p:txBody>
          <a:bodyPr>
            <a:normAutofit fontScale="90000"/>
          </a:bodyPr>
          <a:lstStyle/>
          <a:p>
            <a:r>
              <a:rPr lang="en-IN" b="1" dirty="0"/>
              <a:t>Generalized Non-</a:t>
            </a:r>
            <a:r>
              <a:rPr lang="en-IN" b="1" dirty="0" err="1"/>
              <a:t>Herlitz</a:t>
            </a:r>
            <a:r>
              <a:rPr lang="en-IN" b="1" dirty="0"/>
              <a:t> Junctional </a:t>
            </a:r>
            <a:r>
              <a:rPr lang="en-IN" b="1" dirty="0" smtClean="0"/>
              <a:t>Epidermolysis Bullosa (Syn</a:t>
            </a:r>
            <a:r>
              <a:rPr lang="en-IN" b="1" dirty="0"/>
              <a:t>. Generalized Atrophic Benign </a:t>
            </a:r>
            <a:r>
              <a:rPr lang="en-IN" b="1" dirty="0" smtClean="0"/>
              <a:t>Epidermolysis Bullosa</a:t>
            </a:r>
            <a:r>
              <a:rPr lang="en-IN" b="1" dirty="0"/>
              <a:t>)</a:t>
            </a:r>
            <a:endParaRPr lang="en-IN" dirty="0"/>
          </a:p>
        </p:txBody>
      </p:sp>
      <p:sp>
        <p:nvSpPr>
          <p:cNvPr id="3" name="Content Placeholder 2"/>
          <p:cNvSpPr>
            <a:spLocks noGrp="1"/>
          </p:cNvSpPr>
          <p:nvPr>
            <p:ph idx="1"/>
          </p:nvPr>
        </p:nvSpPr>
        <p:spPr>
          <a:xfrm>
            <a:off x="154745" y="2374268"/>
            <a:ext cx="11859063" cy="4351338"/>
          </a:xfrm>
        </p:spPr>
        <p:txBody>
          <a:bodyPr>
            <a:normAutofit lnSpcReduction="10000"/>
          </a:bodyPr>
          <a:lstStyle/>
          <a:p>
            <a:r>
              <a:rPr lang="en-IN" dirty="0">
                <a:solidFill>
                  <a:srgbClr val="FFC000"/>
                </a:solidFill>
              </a:rPr>
              <a:t>G</a:t>
            </a:r>
            <a:r>
              <a:rPr lang="en-IN" dirty="0" smtClean="0">
                <a:solidFill>
                  <a:srgbClr val="FFC000"/>
                </a:solidFill>
              </a:rPr>
              <a:t>eneralized</a:t>
            </a:r>
            <a:r>
              <a:rPr lang="en-IN" dirty="0" smtClean="0"/>
              <a:t> </a:t>
            </a:r>
            <a:r>
              <a:rPr lang="en-IN" dirty="0"/>
              <a:t>fragility </a:t>
            </a:r>
            <a:r>
              <a:rPr lang="en-IN" dirty="0" smtClean="0"/>
              <a:t>and blistering </a:t>
            </a:r>
            <a:r>
              <a:rPr lang="en-IN" dirty="0"/>
              <a:t>first appear at </a:t>
            </a:r>
            <a:r>
              <a:rPr lang="en-IN" dirty="0" smtClean="0"/>
              <a:t>birth with </a:t>
            </a:r>
            <a:r>
              <a:rPr lang="en-IN" dirty="0"/>
              <a:t>significant </a:t>
            </a:r>
            <a:r>
              <a:rPr lang="en-IN" dirty="0">
                <a:solidFill>
                  <a:srgbClr val="FFC000"/>
                </a:solidFill>
              </a:rPr>
              <a:t>nail, </a:t>
            </a:r>
            <a:r>
              <a:rPr lang="en-IN" dirty="0" smtClean="0">
                <a:solidFill>
                  <a:srgbClr val="FFC000"/>
                </a:solidFill>
              </a:rPr>
              <a:t>teeth and </a:t>
            </a:r>
            <a:r>
              <a:rPr lang="en-IN" dirty="0">
                <a:solidFill>
                  <a:srgbClr val="FFC000"/>
                </a:solidFill>
              </a:rPr>
              <a:t>mucosal</a:t>
            </a:r>
            <a:r>
              <a:rPr lang="en-IN" dirty="0"/>
              <a:t> </a:t>
            </a:r>
            <a:r>
              <a:rPr lang="en-IN" dirty="0" smtClean="0"/>
              <a:t>involvement. </a:t>
            </a:r>
          </a:p>
          <a:p>
            <a:endParaRPr lang="en-IN" dirty="0" smtClean="0"/>
          </a:p>
          <a:p>
            <a:r>
              <a:rPr lang="en-IN" dirty="0" smtClean="0"/>
              <a:t>Blisters </a:t>
            </a:r>
            <a:r>
              <a:rPr lang="en-IN" dirty="0"/>
              <a:t>over the </a:t>
            </a:r>
            <a:r>
              <a:rPr lang="en-IN" dirty="0" smtClean="0"/>
              <a:t>scalp - </a:t>
            </a:r>
            <a:r>
              <a:rPr lang="en-IN" dirty="0" smtClean="0">
                <a:solidFill>
                  <a:srgbClr val="FFC000"/>
                </a:solidFill>
              </a:rPr>
              <a:t>atrophic </a:t>
            </a:r>
            <a:r>
              <a:rPr lang="en-IN" dirty="0">
                <a:solidFill>
                  <a:srgbClr val="FFC000"/>
                </a:solidFill>
              </a:rPr>
              <a:t>hair loss and alopecia </a:t>
            </a:r>
            <a:r>
              <a:rPr lang="en-IN" dirty="0" smtClean="0">
                <a:solidFill>
                  <a:srgbClr val="FFC000"/>
                </a:solidFill>
              </a:rPr>
              <a:t>characteristic</a:t>
            </a:r>
            <a:r>
              <a:rPr lang="en-IN" dirty="0" smtClean="0"/>
              <a:t>; also </a:t>
            </a:r>
            <a:r>
              <a:rPr lang="en-IN" dirty="0"/>
              <a:t>seen over the axillae and pubis. </a:t>
            </a:r>
            <a:endParaRPr lang="en-IN" dirty="0" smtClean="0"/>
          </a:p>
          <a:p>
            <a:endParaRPr lang="en-IN" dirty="0" smtClean="0"/>
          </a:p>
          <a:p>
            <a:r>
              <a:rPr lang="en-IN" dirty="0" smtClean="0"/>
              <a:t>Heal with </a:t>
            </a:r>
            <a:r>
              <a:rPr lang="en-IN" dirty="0"/>
              <a:t>atrophic </a:t>
            </a:r>
            <a:r>
              <a:rPr lang="en-IN" dirty="0" smtClean="0"/>
              <a:t>scarring - resemble dystrophic </a:t>
            </a:r>
            <a:r>
              <a:rPr lang="en-IN" dirty="0"/>
              <a:t>EB. </a:t>
            </a:r>
            <a:endParaRPr lang="en-IN" dirty="0" smtClean="0"/>
          </a:p>
          <a:p>
            <a:endParaRPr lang="en-IN" dirty="0"/>
          </a:p>
          <a:p>
            <a:r>
              <a:rPr lang="en-IN" dirty="0" smtClean="0"/>
              <a:t>Pigmented </a:t>
            </a:r>
            <a:r>
              <a:rPr lang="en-IN" dirty="0"/>
              <a:t>nevi or acquired </a:t>
            </a:r>
            <a:r>
              <a:rPr lang="en-IN" dirty="0" smtClean="0"/>
              <a:t>macular hyperpigmentation </a:t>
            </a:r>
            <a:r>
              <a:rPr lang="en-IN" dirty="0"/>
              <a:t>with irregular borders are common.</a:t>
            </a:r>
          </a:p>
        </p:txBody>
      </p:sp>
    </p:spTree>
    <p:extLst>
      <p:ext uri="{BB962C8B-B14F-4D97-AF65-F5344CB8AC3E}">
        <p14:creationId xmlns:p14="http://schemas.microsoft.com/office/powerpoint/2010/main" val="188994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233" y="548640"/>
            <a:ext cx="11296357" cy="5824025"/>
          </a:xfrm>
        </p:spPr>
        <p:txBody>
          <a:bodyPr>
            <a:normAutofit/>
          </a:bodyPr>
          <a:lstStyle/>
          <a:p>
            <a:endParaRPr lang="en-IN" dirty="0" smtClean="0"/>
          </a:p>
          <a:p>
            <a:r>
              <a:rPr lang="en-IN" dirty="0" smtClean="0"/>
              <a:t>Mutations </a:t>
            </a:r>
            <a:r>
              <a:rPr lang="en-IN" dirty="0"/>
              <a:t>in any of 11 genes, each encoding for a </a:t>
            </a:r>
            <a:r>
              <a:rPr lang="en-IN" dirty="0" smtClean="0"/>
              <a:t>structural protein </a:t>
            </a:r>
            <a:r>
              <a:rPr lang="en-IN" dirty="0"/>
              <a:t>within the epidermis or the basement membrane </a:t>
            </a:r>
            <a:r>
              <a:rPr lang="en-IN" dirty="0" smtClean="0"/>
              <a:t>zone, are </a:t>
            </a:r>
            <a:r>
              <a:rPr lang="en-IN" dirty="0"/>
              <a:t>responsible for the at least 25 phenotypes that have </a:t>
            </a:r>
            <a:r>
              <a:rPr lang="en-IN" dirty="0" smtClean="0"/>
              <a:t>been distinguished </a:t>
            </a:r>
            <a:r>
              <a:rPr lang="en-IN" dirty="0"/>
              <a:t>on the basis of </a:t>
            </a:r>
            <a:r>
              <a:rPr lang="en-IN" dirty="0">
                <a:solidFill>
                  <a:srgbClr val="FFC000"/>
                </a:solidFill>
              </a:rPr>
              <a:t>clinical features, mode </a:t>
            </a:r>
            <a:r>
              <a:rPr lang="en-IN" dirty="0" smtClean="0">
                <a:solidFill>
                  <a:srgbClr val="FFC000"/>
                </a:solidFill>
              </a:rPr>
              <a:t>of inheritance</a:t>
            </a:r>
            <a:r>
              <a:rPr lang="en-IN" dirty="0">
                <a:solidFill>
                  <a:srgbClr val="FFC000"/>
                </a:solidFill>
              </a:rPr>
              <a:t>, genes responsible, and ultrastructural findings</a:t>
            </a:r>
            <a:r>
              <a:rPr lang="en-IN" dirty="0" smtClean="0">
                <a:solidFill>
                  <a:srgbClr val="FFC000"/>
                </a:solidFill>
              </a:rPr>
              <a:t>.</a:t>
            </a:r>
          </a:p>
          <a:p>
            <a:endParaRPr lang="en-IN" dirty="0"/>
          </a:p>
          <a:p>
            <a:r>
              <a:rPr lang="en-IN" dirty="0"/>
              <a:t>The conditions vary widely in severity: some patients may be asymptomatic with occasional blistering while others may have deformities and may even die prematurely. They may present at birth or much later in life. The cutaneous features may include </a:t>
            </a:r>
            <a:r>
              <a:rPr lang="en-IN" dirty="0">
                <a:solidFill>
                  <a:srgbClr val="FFC000"/>
                </a:solidFill>
              </a:rPr>
              <a:t>blisters, erosions, scarring, atrophy, nail dystrophy, exuberant granulation tissue, hypo- or hyperpigmentation, </a:t>
            </a:r>
            <a:r>
              <a:rPr lang="en-IN" dirty="0" err="1">
                <a:solidFill>
                  <a:srgbClr val="FFC000"/>
                </a:solidFill>
              </a:rPr>
              <a:t>milia</a:t>
            </a:r>
            <a:r>
              <a:rPr lang="en-IN" dirty="0">
                <a:solidFill>
                  <a:srgbClr val="FFC000"/>
                </a:solidFill>
              </a:rPr>
              <a:t>, and </a:t>
            </a:r>
            <a:r>
              <a:rPr lang="en-IN" dirty="0" smtClean="0">
                <a:solidFill>
                  <a:srgbClr val="FFC000"/>
                </a:solidFill>
              </a:rPr>
              <a:t>alopecia.</a:t>
            </a:r>
            <a:endParaRPr lang="en-IN" dirty="0">
              <a:solidFill>
                <a:srgbClr val="FFC000"/>
              </a:solidFill>
            </a:endParaRPr>
          </a:p>
        </p:txBody>
      </p:sp>
    </p:spTree>
    <p:extLst>
      <p:ext uri="{BB962C8B-B14F-4D97-AF65-F5344CB8AC3E}">
        <p14:creationId xmlns:p14="http://schemas.microsoft.com/office/powerpoint/2010/main" val="35529569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815926"/>
            <a:ext cx="10233800" cy="5361037"/>
          </a:xfrm>
        </p:spPr>
        <p:txBody>
          <a:bodyPr>
            <a:normAutofit/>
          </a:bodyPr>
          <a:lstStyle/>
          <a:p>
            <a:r>
              <a:rPr lang="en-IN" dirty="0">
                <a:solidFill>
                  <a:srgbClr val="FFC000"/>
                </a:solidFill>
              </a:rPr>
              <a:t>Mucous membrane</a:t>
            </a:r>
            <a:r>
              <a:rPr lang="en-IN" dirty="0"/>
              <a:t> involvement </a:t>
            </a:r>
            <a:r>
              <a:rPr lang="en-IN" dirty="0" smtClean="0"/>
              <a:t>- less </a:t>
            </a:r>
            <a:r>
              <a:rPr lang="en-IN" dirty="0"/>
              <a:t>severe than </a:t>
            </a:r>
            <a:r>
              <a:rPr lang="en-IN" dirty="0" err="1" smtClean="0"/>
              <a:t>Herlitz</a:t>
            </a:r>
            <a:r>
              <a:rPr lang="en-IN" dirty="0"/>
              <a:t> </a:t>
            </a:r>
            <a:r>
              <a:rPr lang="en-IN" dirty="0" smtClean="0"/>
              <a:t>JEB</a:t>
            </a:r>
            <a:r>
              <a:rPr lang="en-IN" dirty="0"/>
              <a:t>, but can lead to </a:t>
            </a:r>
            <a:r>
              <a:rPr lang="en-IN" dirty="0" err="1"/>
              <a:t>esophageal</a:t>
            </a:r>
            <a:r>
              <a:rPr lang="en-IN" dirty="0"/>
              <a:t>, tracheal and urethral strictures.</a:t>
            </a:r>
          </a:p>
          <a:p>
            <a:endParaRPr lang="en-IN" dirty="0" smtClean="0"/>
          </a:p>
          <a:p>
            <a:r>
              <a:rPr lang="en-IN" dirty="0" smtClean="0">
                <a:solidFill>
                  <a:srgbClr val="FFC000"/>
                </a:solidFill>
              </a:rPr>
              <a:t>Teeth</a:t>
            </a:r>
            <a:r>
              <a:rPr lang="en-IN" dirty="0" smtClean="0"/>
              <a:t> - severe </a:t>
            </a:r>
            <a:r>
              <a:rPr lang="en-IN" dirty="0"/>
              <a:t>enamel </a:t>
            </a:r>
            <a:r>
              <a:rPr lang="en-IN" dirty="0" smtClean="0"/>
              <a:t>defects, may </a:t>
            </a:r>
            <a:r>
              <a:rPr lang="en-IN" dirty="0"/>
              <a:t>not </a:t>
            </a:r>
            <a:r>
              <a:rPr lang="en-IN" dirty="0" smtClean="0"/>
              <a:t>erupt normally. </a:t>
            </a:r>
          </a:p>
          <a:p>
            <a:endParaRPr lang="en-IN" dirty="0" smtClean="0"/>
          </a:p>
          <a:p>
            <a:r>
              <a:rPr lang="en-IN" dirty="0" smtClean="0">
                <a:solidFill>
                  <a:srgbClr val="FFC000"/>
                </a:solidFill>
              </a:rPr>
              <a:t>Nails</a:t>
            </a:r>
            <a:r>
              <a:rPr lang="en-IN" dirty="0" smtClean="0"/>
              <a:t> – dystrophic, missing, especially </a:t>
            </a:r>
            <a:r>
              <a:rPr lang="en-IN" dirty="0"/>
              <a:t>on </a:t>
            </a:r>
            <a:r>
              <a:rPr lang="en-IN" dirty="0" smtClean="0"/>
              <a:t>toes.</a:t>
            </a:r>
          </a:p>
          <a:p>
            <a:endParaRPr lang="en-IN" dirty="0" smtClean="0"/>
          </a:p>
          <a:p>
            <a:r>
              <a:rPr lang="en-IN" dirty="0" smtClean="0"/>
              <a:t> </a:t>
            </a:r>
            <a:r>
              <a:rPr lang="en-IN" dirty="0">
                <a:solidFill>
                  <a:srgbClr val="FFC000"/>
                </a:solidFill>
              </a:rPr>
              <a:t>Corneal</a:t>
            </a:r>
            <a:r>
              <a:rPr lang="en-IN" dirty="0"/>
              <a:t> </a:t>
            </a:r>
            <a:r>
              <a:rPr lang="en-IN" dirty="0" smtClean="0"/>
              <a:t>ulcers - severe eye involvement</a:t>
            </a:r>
            <a:r>
              <a:rPr lang="en-IN" dirty="0"/>
              <a:t>. </a:t>
            </a:r>
            <a:endParaRPr lang="en-IN" dirty="0" smtClean="0"/>
          </a:p>
          <a:p>
            <a:endParaRPr lang="en-IN" dirty="0" smtClean="0"/>
          </a:p>
          <a:p>
            <a:r>
              <a:rPr lang="en-IN" dirty="0" smtClean="0"/>
              <a:t>Blistering </a:t>
            </a:r>
            <a:r>
              <a:rPr lang="en-IN" dirty="0">
                <a:solidFill>
                  <a:srgbClr val="FFC000"/>
                </a:solidFill>
              </a:rPr>
              <a:t>improves</a:t>
            </a:r>
            <a:r>
              <a:rPr lang="en-IN" dirty="0"/>
              <a:t> with age and </a:t>
            </a:r>
            <a:r>
              <a:rPr lang="en-IN" dirty="0" smtClean="0"/>
              <a:t>significantly decreases </a:t>
            </a:r>
            <a:r>
              <a:rPr lang="en-IN" dirty="0"/>
              <a:t>in </a:t>
            </a:r>
            <a:r>
              <a:rPr lang="en-IN" dirty="0">
                <a:solidFill>
                  <a:srgbClr val="FFC000"/>
                </a:solidFill>
              </a:rPr>
              <a:t>adolescence</a:t>
            </a:r>
            <a:r>
              <a:rPr lang="en-IN" dirty="0"/>
              <a:t>.</a:t>
            </a:r>
          </a:p>
        </p:txBody>
      </p:sp>
    </p:spTree>
    <p:extLst>
      <p:ext uri="{BB962C8B-B14F-4D97-AF65-F5344CB8AC3E}">
        <p14:creationId xmlns:p14="http://schemas.microsoft.com/office/powerpoint/2010/main" val="513091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872197"/>
            <a:ext cx="10233800" cy="5304766"/>
          </a:xfrm>
        </p:spPr>
        <p:txBody>
          <a:bodyPr/>
          <a:lstStyle/>
          <a:p>
            <a:endParaRPr lang="en-IN" dirty="0" smtClean="0"/>
          </a:p>
          <a:p>
            <a:r>
              <a:rPr lang="en-IN" dirty="0" smtClean="0"/>
              <a:t>In </a:t>
            </a:r>
            <a:r>
              <a:rPr lang="en-IN" dirty="0"/>
              <a:t>contrast to the </a:t>
            </a:r>
            <a:r>
              <a:rPr lang="en-IN" dirty="0" err="1"/>
              <a:t>Herlitz</a:t>
            </a:r>
            <a:r>
              <a:rPr lang="en-IN" dirty="0"/>
              <a:t> </a:t>
            </a:r>
            <a:r>
              <a:rPr lang="en-IN" dirty="0" smtClean="0"/>
              <a:t>variant, growth </a:t>
            </a:r>
            <a:r>
              <a:rPr lang="en-IN" dirty="0"/>
              <a:t>is normal and </a:t>
            </a:r>
            <a:r>
              <a:rPr lang="en-IN" dirty="0" err="1"/>
              <a:t>anemia</a:t>
            </a:r>
            <a:r>
              <a:rPr lang="en-IN" dirty="0"/>
              <a:t> is </a:t>
            </a:r>
            <a:r>
              <a:rPr lang="en-IN" dirty="0" smtClean="0"/>
              <a:t>rare.</a:t>
            </a:r>
          </a:p>
          <a:p>
            <a:endParaRPr lang="en-IN" dirty="0"/>
          </a:p>
          <a:p>
            <a:r>
              <a:rPr lang="en-IN" dirty="0" smtClean="0"/>
              <a:t>A </a:t>
            </a:r>
            <a:r>
              <a:rPr lang="en-IN" dirty="0"/>
              <a:t>variant of this form </a:t>
            </a:r>
            <a:r>
              <a:rPr lang="en-IN" dirty="0" smtClean="0"/>
              <a:t>is </a:t>
            </a:r>
            <a:r>
              <a:rPr lang="en-IN" dirty="0" err="1" smtClean="0">
                <a:solidFill>
                  <a:srgbClr val="FFC000"/>
                </a:solidFill>
              </a:rPr>
              <a:t>cicatricial</a:t>
            </a:r>
            <a:r>
              <a:rPr lang="en-IN" dirty="0" smtClean="0">
                <a:solidFill>
                  <a:srgbClr val="FFC000"/>
                </a:solidFill>
              </a:rPr>
              <a:t> </a:t>
            </a:r>
            <a:r>
              <a:rPr lang="en-IN" dirty="0"/>
              <a:t>junctional epidermolysis bullosa, whose </a:t>
            </a:r>
            <a:r>
              <a:rPr lang="en-IN" dirty="0" smtClean="0"/>
              <a:t>sequelae include </a:t>
            </a:r>
            <a:r>
              <a:rPr lang="en-IN" dirty="0"/>
              <a:t>severe scarring leading to </a:t>
            </a:r>
            <a:r>
              <a:rPr lang="en-IN" dirty="0">
                <a:solidFill>
                  <a:srgbClr val="FFC000"/>
                </a:solidFill>
              </a:rPr>
              <a:t>syndactyly</a:t>
            </a:r>
            <a:r>
              <a:rPr lang="en-IN" dirty="0"/>
              <a:t> and </a:t>
            </a:r>
            <a:r>
              <a:rPr lang="en-IN" dirty="0">
                <a:solidFill>
                  <a:srgbClr val="FFC000"/>
                </a:solidFill>
              </a:rPr>
              <a:t>contractures</a:t>
            </a:r>
            <a:r>
              <a:rPr lang="en-IN" dirty="0"/>
              <a:t>.</a:t>
            </a:r>
          </a:p>
        </p:txBody>
      </p:sp>
    </p:spTree>
    <p:extLst>
      <p:ext uri="{BB962C8B-B14F-4D97-AF65-F5344CB8AC3E}">
        <p14:creationId xmlns:p14="http://schemas.microsoft.com/office/powerpoint/2010/main" val="585039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65125"/>
            <a:ext cx="11816862" cy="1325563"/>
          </a:xfrm>
        </p:spPr>
        <p:txBody>
          <a:bodyPr>
            <a:normAutofit fontScale="90000"/>
          </a:bodyPr>
          <a:lstStyle/>
          <a:p>
            <a:r>
              <a:rPr lang="en-IN" b="1" dirty="0"/>
              <a:t>Junctional Epidermolysis Bullosa with </a:t>
            </a:r>
            <a:r>
              <a:rPr lang="en-IN" b="1" dirty="0" smtClean="0"/>
              <a:t>Pyloric Atresia</a:t>
            </a:r>
            <a:endParaRPr lang="en-IN" dirty="0"/>
          </a:p>
        </p:txBody>
      </p:sp>
      <p:sp>
        <p:nvSpPr>
          <p:cNvPr id="3" name="Content Placeholder 2"/>
          <p:cNvSpPr>
            <a:spLocks noGrp="1"/>
          </p:cNvSpPr>
          <p:nvPr>
            <p:ph idx="1"/>
          </p:nvPr>
        </p:nvSpPr>
        <p:spPr>
          <a:xfrm>
            <a:off x="182880" y="1825624"/>
            <a:ext cx="11816862" cy="4842461"/>
          </a:xfrm>
        </p:spPr>
        <p:txBody>
          <a:bodyPr>
            <a:normAutofit/>
          </a:bodyPr>
          <a:lstStyle/>
          <a:p>
            <a:endParaRPr lang="en-IN" dirty="0" smtClean="0"/>
          </a:p>
          <a:p>
            <a:r>
              <a:rPr lang="en-IN" dirty="0" smtClean="0"/>
              <a:t>Presents </a:t>
            </a:r>
            <a:r>
              <a:rPr lang="en-IN" dirty="0"/>
              <a:t>at </a:t>
            </a:r>
            <a:r>
              <a:rPr lang="en-IN" dirty="0">
                <a:solidFill>
                  <a:srgbClr val="FFC000"/>
                </a:solidFill>
              </a:rPr>
              <a:t>birth</a:t>
            </a:r>
            <a:r>
              <a:rPr lang="en-IN" dirty="0"/>
              <a:t>, following a pregnancy </a:t>
            </a:r>
            <a:r>
              <a:rPr lang="en-IN" dirty="0" smtClean="0"/>
              <a:t>complicated by </a:t>
            </a:r>
            <a:r>
              <a:rPr lang="en-IN" dirty="0"/>
              <a:t>polyhydramnios, as </a:t>
            </a:r>
            <a:r>
              <a:rPr lang="en-IN" dirty="0">
                <a:solidFill>
                  <a:srgbClr val="FFC000"/>
                </a:solidFill>
              </a:rPr>
              <a:t>extensive skin and mucosal </a:t>
            </a:r>
            <a:r>
              <a:rPr lang="en-IN" dirty="0" smtClean="0">
                <a:solidFill>
                  <a:srgbClr val="FFC000"/>
                </a:solidFill>
              </a:rPr>
              <a:t>blistering</a:t>
            </a:r>
          </a:p>
          <a:p>
            <a:endParaRPr lang="en-IN" dirty="0" smtClean="0"/>
          </a:p>
          <a:p>
            <a:r>
              <a:rPr lang="en-IN" dirty="0" smtClean="0"/>
              <a:t>Heals </a:t>
            </a:r>
            <a:r>
              <a:rPr lang="en-IN" dirty="0"/>
              <a:t>with </a:t>
            </a:r>
            <a:r>
              <a:rPr lang="en-IN" dirty="0">
                <a:solidFill>
                  <a:srgbClr val="FFC000"/>
                </a:solidFill>
              </a:rPr>
              <a:t>atrophic scarring</a:t>
            </a:r>
            <a:r>
              <a:rPr lang="en-IN" dirty="0"/>
              <a:t> and associated with </a:t>
            </a:r>
            <a:r>
              <a:rPr lang="en-IN" dirty="0">
                <a:solidFill>
                  <a:srgbClr val="FFC000"/>
                </a:solidFill>
              </a:rPr>
              <a:t>pyloric </a:t>
            </a:r>
            <a:r>
              <a:rPr lang="en-IN" dirty="0" smtClean="0">
                <a:solidFill>
                  <a:srgbClr val="FFC000"/>
                </a:solidFill>
              </a:rPr>
              <a:t>and/or duodenal </a:t>
            </a:r>
            <a:r>
              <a:rPr lang="en-IN" dirty="0">
                <a:solidFill>
                  <a:srgbClr val="FFC000"/>
                </a:solidFill>
              </a:rPr>
              <a:t>atresia. </a:t>
            </a:r>
            <a:endParaRPr lang="en-IN" dirty="0" smtClean="0">
              <a:solidFill>
                <a:srgbClr val="FFC000"/>
              </a:solidFill>
            </a:endParaRPr>
          </a:p>
          <a:p>
            <a:endParaRPr lang="en-IN" dirty="0" smtClean="0"/>
          </a:p>
          <a:p>
            <a:r>
              <a:rPr lang="en-IN" dirty="0" smtClean="0">
                <a:solidFill>
                  <a:srgbClr val="FFC000"/>
                </a:solidFill>
              </a:rPr>
              <a:t>Non-bilious </a:t>
            </a:r>
            <a:r>
              <a:rPr lang="en-IN" dirty="0">
                <a:solidFill>
                  <a:srgbClr val="FFC000"/>
                </a:solidFill>
              </a:rPr>
              <a:t>vomiting on attempt to feed</a:t>
            </a:r>
            <a:r>
              <a:rPr lang="en-IN" dirty="0"/>
              <a:t> </a:t>
            </a:r>
            <a:r>
              <a:rPr lang="en-IN" dirty="0" smtClean="0"/>
              <a:t>the </a:t>
            </a:r>
            <a:r>
              <a:rPr lang="en-IN" dirty="0" err="1" smtClean="0"/>
              <a:t>newborn</a:t>
            </a:r>
            <a:r>
              <a:rPr lang="en-IN" dirty="0" smtClean="0"/>
              <a:t> </a:t>
            </a:r>
            <a:r>
              <a:rPr lang="en-IN" dirty="0"/>
              <a:t>should arouse the presence of pyloric atresia. </a:t>
            </a:r>
            <a:endParaRPr lang="en-IN" dirty="0" smtClean="0"/>
          </a:p>
        </p:txBody>
      </p:sp>
    </p:spTree>
    <p:extLst>
      <p:ext uri="{BB962C8B-B14F-4D97-AF65-F5344CB8AC3E}">
        <p14:creationId xmlns:p14="http://schemas.microsoft.com/office/powerpoint/2010/main" val="3801975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886265"/>
            <a:ext cx="10233800" cy="5290698"/>
          </a:xfrm>
        </p:spPr>
        <p:txBody>
          <a:bodyPr/>
          <a:lstStyle/>
          <a:p>
            <a:r>
              <a:rPr lang="en-IN" dirty="0">
                <a:solidFill>
                  <a:srgbClr val="FFC000"/>
                </a:solidFill>
              </a:rPr>
              <a:t>Nails</a:t>
            </a:r>
            <a:r>
              <a:rPr lang="en-IN" dirty="0"/>
              <a:t> - dystrophic </a:t>
            </a:r>
          </a:p>
          <a:p>
            <a:endParaRPr lang="en-IN" dirty="0" smtClean="0"/>
          </a:p>
          <a:p>
            <a:r>
              <a:rPr lang="en-IN" dirty="0" smtClean="0">
                <a:solidFill>
                  <a:srgbClr val="FFC000"/>
                </a:solidFill>
              </a:rPr>
              <a:t>Teeth</a:t>
            </a:r>
            <a:r>
              <a:rPr lang="en-IN" dirty="0" smtClean="0"/>
              <a:t> </a:t>
            </a:r>
            <a:r>
              <a:rPr lang="en-IN" dirty="0"/>
              <a:t>- </a:t>
            </a:r>
            <a:r>
              <a:rPr lang="en-IN" dirty="0" err="1"/>
              <a:t>hypoplastic</a:t>
            </a:r>
            <a:r>
              <a:rPr lang="en-IN" dirty="0"/>
              <a:t>. </a:t>
            </a:r>
          </a:p>
          <a:p>
            <a:endParaRPr lang="en-IN" dirty="0" smtClean="0"/>
          </a:p>
          <a:p>
            <a:r>
              <a:rPr lang="en-IN" dirty="0" smtClean="0"/>
              <a:t>Repeated </a:t>
            </a:r>
            <a:r>
              <a:rPr lang="en-IN" dirty="0"/>
              <a:t>urinary tract infections, </a:t>
            </a:r>
            <a:r>
              <a:rPr lang="en-IN" dirty="0" err="1"/>
              <a:t>hydronephrosis</a:t>
            </a:r>
            <a:r>
              <a:rPr lang="en-IN" dirty="0"/>
              <a:t> and nephritis. </a:t>
            </a:r>
          </a:p>
          <a:p>
            <a:endParaRPr lang="en-IN" dirty="0" smtClean="0"/>
          </a:p>
          <a:p>
            <a:r>
              <a:rPr lang="en-IN" dirty="0" smtClean="0"/>
              <a:t>Death </a:t>
            </a:r>
            <a:r>
              <a:rPr lang="en-IN" dirty="0"/>
              <a:t>usually occurs within the first few months of life, unless the pyloric atresia is </a:t>
            </a:r>
            <a:r>
              <a:rPr lang="en-IN" dirty="0">
                <a:solidFill>
                  <a:srgbClr val="FFC000"/>
                </a:solidFill>
              </a:rPr>
              <a:t>surgically corrected.</a:t>
            </a:r>
          </a:p>
          <a:p>
            <a:endParaRPr lang="en-IN" dirty="0"/>
          </a:p>
        </p:txBody>
      </p:sp>
    </p:spTree>
    <p:extLst>
      <p:ext uri="{BB962C8B-B14F-4D97-AF65-F5344CB8AC3E}">
        <p14:creationId xmlns:p14="http://schemas.microsoft.com/office/powerpoint/2010/main" val="935774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Inverse Junctional Epidermolysis Bullosa</a:t>
            </a:r>
            <a:endParaRPr lang="en-IN" dirty="0"/>
          </a:p>
        </p:txBody>
      </p:sp>
      <p:sp>
        <p:nvSpPr>
          <p:cNvPr id="3" name="Content Placeholder 2"/>
          <p:cNvSpPr>
            <a:spLocks noGrp="1"/>
          </p:cNvSpPr>
          <p:nvPr>
            <p:ph idx="1"/>
          </p:nvPr>
        </p:nvSpPr>
        <p:spPr/>
        <p:txBody>
          <a:bodyPr/>
          <a:lstStyle/>
          <a:p>
            <a:endParaRPr lang="en-IN" dirty="0" smtClean="0"/>
          </a:p>
          <a:p>
            <a:endParaRPr lang="en-IN" dirty="0" smtClean="0"/>
          </a:p>
          <a:p>
            <a:r>
              <a:rPr lang="en-IN" dirty="0" smtClean="0"/>
              <a:t>Characterized </a:t>
            </a:r>
            <a:r>
              <a:rPr lang="en-IN" dirty="0"/>
              <a:t>by </a:t>
            </a:r>
            <a:r>
              <a:rPr lang="en-IN" dirty="0">
                <a:solidFill>
                  <a:srgbClr val="FFC000"/>
                </a:solidFill>
              </a:rPr>
              <a:t>fragility and generalized</a:t>
            </a:r>
            <a:r>
              <a:rPr lang="en-IN" dirty="0"/>
              <a:t> </a:t>
            </a:r>
            <a:r>
              <a:rPr lang="en-IN" dirty="0" smtClean="0"/>
              <a:t>blistering in </a:t>
            </a:r>
            <a:r>
              <a:rPr lang="en-IN" dirty="0"/>
              <a:t>the neonatal period that localizes to </a:t>
            </a:r>
            <a:r>
              <a:rPr lang="en-IN" dirty="0">
                <a:solidFill>
                  <a:srgbClr val="FFC000"/>
                </a:solidFill>
              </a:rPr>
              <a:t>intertriginous </a:t>
            </a:r>
            <a:r>
              <a:rPr lang="en-IN" dirty="0" smtClean="0">
                <a:solidFill>
                  <a:srgbClr val="FFC000"/>
                </a:solidFill>
              </a:rPr>
              <a:t>areas </a:t>
            </a:r>
            <a:r>
              <a:rPr lang="en-IN" dirty="0" smtClean="0"/>
              <a:t>(the </a:t>
            </a:r>
            <a:r>
              <a:rPr lang="en-IN" dirty="0"/>
              <a:t>neck, groin, perineum and axilla) within several months.</a:t>
            </a:r>
          </a:p>
        </p:txBody>
      </p:sp>
    </p:spTree>
    <p:extLst>
      <p:ext uri="{BB962C8B-B14F-4D97-AF65-F5344CB8AC3E}">
        <p14:creationId xmlns:p14="http://schemas.microsoft.com/office/powerpoint/2010/main" val="7151576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1999" cy="1325563"/>
          </a:xfrm>
        </p:spPr>
        <p:txBody>
          <a:bodyPr>
            <a:normAutofit fontScale="90000"/>
          </a:bodyPr>
          <a:lstStyle/>
          <a:p>
            <a:r>
              <a:rPr lang="en-IN" b="1" dirty="0"/>
              <a:t>Progressive Junctional Epidermolysis Bullosa</a:t>
            </a:r>
            <a:endParaRPr lang="en-IN" dirty="0"/>
          </a:p>
        </p:txBody>
      </p:sp>
      <p:sp>
        <p:nvSpPr>
          <p:cNvPr id="3" name="Content Placeholder 2"/>
          <p:cNvSpPr>
            <a:spLocks noGrp="1"/>
          </p:cNvSpPr>
          <p:nvPr>
            <p:ph idx="1"/>
          </p:nvPr>
        </p:nvSpPr>
        <p:spPr>
          <a:xfrm>
            <a:off x="168812" y="1561514"/>
            <a:ext cx="11901268" cy="5134707"/>
          </a:xfrm>
        </p:spPr>
        <p:txBody>
          <a:bodyPr>
            <a:normAutofit/>
          </a:bodyPr>
          <a:lstStyle/>
          <a:p>
            <a:r>
              <a:rPr lang="en-IN" dirty="0" smtClean="0"/>
              <a:t>Onset delayed </a:t>
            </a:r>
            <a:r>
              <a:rPr lang="en-IN" dirty="0"/>
              <a:t>until the age of </a:t>
            </a:r>
            <a:r>
              <a:rPr lang="en-IN" dirty="0">
                <a:solidFill>
                  <a:srgbClr val="FFC000"/>
                </a:solidFill>
              </a:rPr>
              <a:t>5 to </a:t>
            </a:r>
            <a:r>
              <a:rPr lang="en-IN" dirty="0" smtClean="0">
                <a:solidFill>
                  <a:srgbClr val="FFC000"/>
                </a:solidFill>
              </a:rPr>
              <a:t>8 years</a:t>
            </a:r>
            <a:r>
              <a:rPr lang="en-IN" dirty="0"/>
              <a:t>. At this time, </a:t>
            </a:r>
            <a:r>
              <a:rPr lang="en-IN" dirty="0">
                <a:solidFill>
                  <a:srgbClr val="FFC000"/>
                </a:solidFill>
              </a:rPr>
              <a:t>nail dystrophy</a:t>
            </a:r>
            <a:r>
              <a:rPr lang="en-IN" dirty="0"/>
              <a:t> and </a:t>
            </a:r>
            <a:r>
              <a:rPr lang="en-IN" dirty="0">
                <a:solidFill>
                  <a:srgbClr val="FFC000"/>
                </a:solidFill>
              </a:rPr>
              <a:t>defective tooth </a:t>
            </a:r>
            <a:r>
              <a:rPr lang="en-IN" dirty="0" smtClean="0">
                <a:solidFill>
                  <a:srgbClr val="FFC000"/>
                </a:solidFill>
              </a:rPr>
              <a:t>enamel</a:t>
            </a:r>
            <a:r>
              <a:rPr lang="en-IN" dirty="0" smtClean="0"/>
              <a:t> appear.</a:t>
            </a:r>
            <a:endParaRPr lang="en-IN" dirty="0"/>
          </a:p>
          <a:p>
            <a:endParaRPr lang="en-IN" dirty="0" smtClean="0"/>
          </a:p>
          <a:p>
            <a:r>
              <a:rPr lang="en-IN" dirty="0" smtClean="0"/>
              <a:t>May </a:t>
            </a:r>
            <a:r>
              <a:rPr lang="en-IN" dirty="0"/>
              <a:t>be accompanied by blistering on the </a:t>
            </a:r>
            <a:r>
              <a:rPr lang="en-IN" dirty="0" smtClean="0"/>
              <a:t>hands and </a:t>
            </a:r>
            <a:r>
              <a:rPr lang="en-IN" dirty="0"/>
              <a:t>feet, and later over the knees and </a:t>
            </a:r>
            <a:r>
              <a:rPr lang="en-IN" dirty="0" smtClean="0"/>
              <a:t>elbows</a:t>
            </a:r>
          </a:p>
          <a:p>
            <a:endParaRPr lang="en-IN" dirty="0" smtClean="0"/>
          </a:p>
          <a:p>
            <a:r>
              <a:rPr lang="en-IN" dirty="0" smtClean="0"/>
              <a:t>Heals with variable </a:t>
            </a:r>
            <a:r>
              <a:rPr lang="en-IN" dirty="0"/>
              <a:t>atrophy. </a:t>
            </a:r>
            <a:r>
              <a:rPr lang="en-IN" dirty="0" smtClean="0"/>
              <a:t>Progressive </a:t>
            </a:r>
            <a:r>
              <a:rPr lang="en-IN" dirty="0"/>
              <a:t>atrophic changes lead to </a:t>
            </a:r>
            <a:r>
              <a:rPr lang="en-IN" dirty="0">
                <a:solidFill>
                  <a:srgbClr val="FFC000"/>
                </a:solidFill>
              </a:rPr>
              <a:t>early</a:t>
            </a:r>
            <a:r>
              <a:rPr lang="en-IN" dirty="0"/>
              <a:t> </a:t>
            </a:r>
            <a:r>
              <a:rPr lang="en-IN" dirty="0" smtClean="0">
                <a:solidFill>
                  <a:srgbClr val="FFC000"/>
                </a:solidFill>
              </a:rPr>
              <a:t>loss of </a:t>
            </a:r>
            <a:r>
              <a:rPr lang="en-IN" dirty="0">
                <a:solidFill>
                  <a:srgbClr val="FFC000"/>
                </a:solidFill>
              </a:rPr>
              <a:t>fingerprint patterns and mild finger contractures</a:t>
            </a:r>
            <a:r>
              <a:rPr lang="en-IN" dirty="0" smtClean="0"/>
              <a:t>.</a:t>
            </a:r>
          </a:p>
          <a:p>
            <a:endParaRPr lang="en-IN" dirty="0" smtClean="0"/>
          </a:p>
          <a:p>
            <a:r>
              <a:rPr lang="en-IN" dirty="0" smtClean="0"/>
              <a:t>Many have </a:t>
            </a:r>
            <a:r>
              <a:rPr lang="en-IN" dirty="0"/>
              <a:t>partial deafness.</a:t>
            </a:r>
          </a:p>
        </p:txBody>
      </p:sp>
    </p:spTree>
    <p:extLst>
      <p:ext uri="{BB962C8B-B14F-4D97-AF65-F5344CB8AC3E}">
        <p14:creationId xmlns:p14="http://schemas.microsoft.com/office/powerpoint/2010/main" val="12899031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a:t>Classification of inherited epidermolysis bullosa</a:t>
            </a:r>
            <a:endParaRPr lang="en-IN" dirty="0"/>
          </a:p>
        </p:txBody>
      </p:sp>
      <p:sp>
        <p:nvSpPr>
          <p:cNvPr id="3" name="Content Placeholder 2"/>
          <p:cNvSpPr>
            <a:spLocks noGrp="1"/>
          </p:cNvSpPr>
          <p:nvPr>
            <p:ph idx="1"/>
          </p:nvPr>
        </p:nvSpPr>
        <p:spPr/>
        <p:txBody>
          <a:bodyPr/>
          <a:lstStyle/>
          <a:p>
            <a:endParaRPr lang="en-IN" dirty="0"/>
          </a:p>
        </p:txBody>
      </p:sp>
      <p:pic>
        <p:nvPicPr>
          <p:cNvPr id="4" name="Picture 3"/>
          <p:cNvPicPr>
            <a:picLocks noChangeAspect="1"/>
          </p:cNvPicPr>
          <p:nvPr/>
        </p:nvPicPr>
        <p:blipFill>
          <a:blip r:embed="rId2"/>
          <a:stretch>
            <a:fillRect/>
          </a:stretch>
        </p:blipFill>
        <p:spPr>
          <a:xfrm>
            <a:off x="35783" y="2693120"/>
            <a:ext cx="12107900" cy="3483843"/>
          </a:xfrm>
          <a:prstGeom prst="rect">
            <a:avLst/>
          </a:prstGeom>
        </p:spPr>
      </p:pic>
      <p:pic>
        <p:nvPicPr>
          <p:cNvPr id="5" name="Picture 4"/>
          <p:cNvPicPr>
            <a:picLocks noChangeAspect="1"/>
          </p:cNvPicPr>
          <p:nvPr/>
        </p:nvPicPr>
        <p:blipFill>
          <a:blip r:embed="rId3"/>
          <a:stretch>
            <a:fillRect/>
          </a:stretch>
        </p:blipFill>
        <p:spPr>
          <a:xfrm>
            <a:off x="48317" y="1779565"/>
            <a:ext cx="12095366" cy="891162"/>
          </a:xfrm>
          <a:prstGeom prst="rect">
            <a:avLst/>
          </a:prstGeom>
        </p:spPr>
      </p:pic>
    </p:spTree>
    <p:extLst>
      <p:ext uri="{BB962C8B-B14F-4D97-AF65-F5344CB8AC3E}">
        <p14:creationId xmlns:p14="http://schemas.microsoft.com/office/powerpoint/2010/main" val="2812201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Dystrophic Epidermolysis Bullosa</a:t>
            </a:r>
            <a:endParaRPr lang="en-IN" dirty="0"/>
          </a:p>
        </p:txBody>
      </p:sp>
      <p:sp>
        <p:nvSpPr>
          <p:cNvPr id="3" name="Content Placeholder 2"/>
          <p:cNvSpPr>
            <a:spLocks noGrp="1"/>
          </p:cNvSpPr>
          <p:nvPr>
            <p:ph idx="1"/>
          </p:nvPr>
        </p:nvSpPr>
        <p:spPr/>
        <p:txBody>
          <a:bodyPr/>
          <a:lstStyle/>
          <a:p>
            <a:endParaRPr lang="en-IN" dirty="0" smtClean="0"/>
          </a:p>
          <a:p>
            <a:r>
              <a:rPr lang="en-IN" dirty="0" smtClean="0"/>
              <a:t>Characterized </a:t>
            </a:r>
            <a:r>
              <a:rPr lang="en-IN" dirty="0"/>
              <a:t>by severe </a:t>
            </a:r>
            <a:r>
              <a:rPr lang="en-IN" dirty="0" smtClean="0"/>
              <a:t>fragility of </a:t>
            </a:r>
            <a:r>
              <a:rPr lang="en-IN" dirty="0"/>
              <a:t>the </a:t>
            </a:r>
            <a:r>
              <a:rPr lang="en-IN" dirty="0" smtClean="0">
                <a:solidFill>
                  <a:srgbClr val="FFC000"/>
                </a:solidFill>
              </a:rPr>
              <a:t>skin blistering</a:t>
            </a:r>
            <a:r>
              <a:rPr lang="en-IN" dirty="0">
                <a:solidFill>
                  <a:srgbClr val="FFC000"/>
                </a:solidFill>
              </a:rPr>
              <a:t>, scarring, nail changes and </a:t>
            </a:r>
            <a:r>
              <a:rPr lang="en-IN" dirty="0" err="1">
                <a:solidFill>
                  <a:srgbClr val="FFC000"/>
                </a:solidFill>
              </a:rPr>
              <a:t>milia</a:t>
            </a:r>
            <a:r>
              <a:rPr lang="en-IN" dirty="0">
                <a:solidFill>
                  <a:srgbClr val="FFC000"/>
                </a:solidFill>
              </a:rPr>
              <a:t> </a:t>
            </a:r>
            <a:r>
              <a:rPr lang="en-IN" dirty="0" smtClean="0">
                <a:solidFill>
                  <a:srgbClr val="FFC000"/>
                </a:solidFill>
              </a:rPr>
              <a:t>formation</a:t>
            </a:r>
          </a:p>
          <a:p>
            <a:endParaRPr lang="en-IN" dirty="0"/>
          </a:p>
          <a:p>
            <a:r>
              <a:rPr lang="en-IN" dirty="0"/>
              <a:t>All variants of dystrophic epidermolysis bullosa (DEB) </a:t>
            </a:r>
            <a:r>
              <a:rPr lang="en-IN" dirty="0" smtClean="0"/>
              <a:t>are caused </a:t>
            </a:r>
            <a:r>
              <a:rPr lang="en-IN" dirty="0"/>
              <a:t>by mutations in the gene </a:t>
            </a:r>
            <a:r>
              <a:rPr lang="en-IN" i="1" dirty="0">
                <a:solidFill>
                  <a:srgbClr val="FFC000"/>
                </a:solidFill>
              </a:rPr>
              <a:t>COL7A1</a:t>
            </a:r>
            <a:r>
              <a:rPr lang="en-IN" dirty="0"/>
              <a:t>, </a:t>
            </a:r>
            <a:r>
              <a:rPr lang="en-IN" dirty="0" smtClean="0"/>
              <a:t>resulting in defective </a:t>
            </a:r>
            <a:r>
              <a:rPr lang="en-IN" dirty="0"/>
              <a:t>synthesis or assembly of </a:t>
            </a:r>
            <a:r>
              <a:rPr lang="en-IN" dirty="0">
                <a:solidFill>
                  <a:srgbClr val="FFC000"/>
                </a:solidFill>
              </a:rPr>
              <a:t>type VII collagen.</a:t>
            </a:r>
          </a:p>
        </p:txBody>
      </p:sp>
    </p:spTree>
    <p:extLst>
      <p:ext uri="{BB962C8B-B14F-4D97-AF65-F5344CB8AC3E}">
        <p14:creationId xmlns:p14="http://schemas.microsoft.com/office/powerpoint/2010/main" val="4254484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14400" y="638405"/>
            <a:ext cx="4843460" cy="5774688"/>
          </a:xfrm>
          <a:prstGeom prst="rect">
            <a:avLst/>
          </a:prstGeom>
        </p:spPr>
      </p:pic>
      <p:pic>
        <p:nvPicPr>
          <p:cNvPr id="5" name="Picture 4"/>
          <p:cNvPicPr>
            <a:picLocks noChangeAspect="1"/>
          </p:cNvPicPr>
          <p:nvPr/>
        </p:nvPicPr>
        <p:blipFill>
          <a:blip r:embed="rId3"/>
          <a:stretch>
            <a:fillRect/>
          </a:stretch>
        </p:blipFill>
        <p:spPr>
          <a:xfrm>
            <a:off x="5823614" y="638405"/>
            <a:ext cx="5906664" cy="5774688"/>
          </a:xfrm>
          <a:prstGeom prst="rect">
            <a:avLst/>
          </a:prstGeom>
        </p:spPr>
      </p:pic>
    </p:spTree>
    <p:extLst>
      <p:ext uri="{BB962C8B-B14F-4D97-AF65-F5344CB8AC3E}">
        <p14:creationId xmlns:p14="http://schemas.microsoft.com/office/powerpoint/2010/main" val="16130539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791" y="506437"/>
            <a:ext cx="10566009" cy="5936566"/>
          </a:xfrm>
        </p:spPr>
        <p:txBody>
          <a:bodyPr>
            <a:normAutofit/>
          </a:bodyPr>
          <a:lstStyle/>
          <a:p>
            <a:r>
              <a:rPr lang="en-IN" dirty="0"/>
              <a:t>B</a:t>
            </a:r>
            <a:r>
              <a:rPr lang="en-IN" dirty="0" smtClean="0"/>
              <a:t>lister </a:t>
            </a:r>
            <a:r>
              <a:rPr lang="en-IN" dirty="0"/>
              <a:t>is </a:t>
            </a:r>
            <a:r>
              <a:rPr lang="en-IN" dirty="0" err="1" smtClean="0">
                <a:solidFill>
                  <a:srgbClr val="FFC000"/>
                </a:solidFill>
              </a:rPr>
              <a:t>subepidermal</a:t>
            </a:r>
            <a:r>
              <a:rPr lang="en-IN" dirty="0" smtClean="0"/>
              <a:t>, no </a:t>
            </a:r>
            <a:r>
              <a:rPr lang="en-IN" dirty="0"/>
              <a:t>characteristic </a:t>
            </a:r>
            <a:r>
              <a:rPr lang="en-IN" dirty="0" smtClean="0"/>
              <a:t>findings except </a:t>
            </a:r>
            <a:r>
              <a:rPr lang="en-IN" dirty="0"/>
              <a:t>for prominent scarring in the underlying dermis. </a:t>
            </a:r>
            <a:endParaRPr lang="en-IN" dirty="0" smtClean="0"/>
          </a:p>
          <a:p>
            <a:endParaRPr lang="en-IN" dirty="0" smtClean="0"/>
          </a:p>
          <a:p>
            <a:r>
              <a:rPr lang="en-IN" dirty="0" smtClean="0"/>
              <a:t>PAS staining - not </a:t>
            </a:r>
            <a:r>
              <a:rPr lang="en-IN" dirty="0"/>
              <a:t>helpful in DEB </a:t>
            </a:r>
            <a:r>
              <a:rPr lang="en-IN" dirty="0" smtClean="0"/>
              <a:t>as staining </a:t>
            </a:r>
            <a:r>
              <a:rPr lang="en-IN" dirty="0"/>
              <a:t>of BMZ is hazy </a:t>
            </a:r>
            <a:r>
              <a:rPr lang="en-IN" dirty="0" smtClean="0"/>
              <a:t>and unrecognizable</a:t>
            </a:r>
            <a:r>
              <a:rPr lang="en-IN" dirty="0"/>
              <a:t>. </a:t>
            </a:r>
            <a:endParaRPr lang="en-IN" dirty="0" smtClean="0"/>
          </a:p>
          <a:p>
            <a:endParaRPr lang="en-IN" dirty="0" smtClean="0"/>
          </a:p>
          <a:p>
            <a:r>
              <a:rPr lang="en-IN" dirty="0" smtClean="0"/>
              <a:t>Antigen </a:t>
            </a:r>
            <a:r>
              <a:rPr lang="en-IN" dirty="0"/>
              <a:t>mapping </a:t>
            </a:r>
            <a:r>
              <a:rPr lang="en-IN" dirty="0" smtClean="0"/>
              <a:t>- </a:t>
            </a:r>
            <a:r>
              <a:rPr lang="en-IN" dirty="0" smtClean="0">
                <a:solidFill>
                  <a:srgbClr val="FFC000"/>
                </a:solidFill>
              </a:rPr>
              <a:t>total </a:t>
            </a:r>
            <a:r>
              <a:rPr lang="en-IN" dirty="0">
                <a:solidFill>
                  <a:srgbClr val="FFC000"/>
                </a:solidFill>
              </a:rPr>
              <a:t>absence </a:t>
            </a:r>
            <a:r>
              <a:rPr lang="en-IN" dirty="0" smtClean="0">
                <a:solidFill>
                  <a:srgbClr val="FFC000"/>
                </a:solidFill>
              </a:rPr>
              <a:t>of staining</a:t>
            </a:r>
            <a:r>
              <a:rPr lang="en-IN" dirty="0" smtClean="0"/>
              <a:t> </a:t>
            </a:r>
            <a:r>
              <a:rPr lang="en-IN" dirty="0"/>
              <a:t>of type VII collagen, and BP antigen 1, keratin 14 </a:t>
            </a:r>
            <a:r>
              <a:rPr lang="en-IN" dirty="0" smtClean="0"/>
              <a:t>and type </a:t>
            </a:r>
            <a:r>
              <a:rPr lang="en-IN" dirty="0"/>
              <a:t>IV collagen are found on the </a:t>
            </a:r>
            <a:r>
              <a:rPr lang="en-IN" dirty="0">
                <a:solidFill>
                  <a:srgbClr val="FFC000"/>
                </a:solidFill>
              </a:rPr>
              <a:t>roof</a:t>
            </a:r>
            <a:r>
              <a:rPr lang="en-IN" dirty="0"/>
              <a:t> of the blister. </a:t>
            </a:r>
            <a:endParaRPr lang="en-IN" dirty="0" smtClean="0"/>
          </a:p>
          <a:p>
            <a:endParaRPr lang="en-IN" dirty="0" smtClean="0"/>
          </a:p>
          <a:p>
            <a:r>
              <a:rPr lang="en-IN" dirty="0" smtClean="0"/>
              <a:t>Electron microscopy </a:t>
            </a:r>
            <a:r>
              <a:rPr lang="en-IN" dirty="0"/>
              <a:t>shows </a:t>
            </a:r>
            <a:r>
              <a:rPr lang="en-IN" dirty="0" smtClean="0"/>
              <a:t>blisters </a:t>
            </a:r>
            <a:r>
              <a:rPr lang="en-IN" dirty="0"/>
              <a:t>form below the </a:t>
            </a:r>
            <a:r>
              <a:rPr lang="en-IN" dirty="0">
                <a:solidFill>
                  <a:srgbClr val="FFC000"/>
                </a:solidFill>
              </a:rPr>
              <a:t>lamina </a:t>
            </a:r>
            <a:r>
              <a:rPr lang="en-IN" dirty="0" err="1" smtClean="0">
                <a:solidFill>
                  <a:srgbClr val="FFC000"/>
                </a:solidFill>
              </a:rPr>
              <a:t>densa</a:t>
            </a:r>
            <a:r>
              <a:rPr lang="en-IN" dirty="0">
                <a:solidFill>
                  <a:srgbClr val="FFC000"/>
                </a:solidFill>
              </a:rPr>
              <a:t> </a:t>
            </a:r>
            <a:r>
              <a:rPr lang="en-IN" dirty="0" smtClean="0"/>
              <a:t>within </a:t>
            </a:r>
            <a:r>
              <a:rPr lang="en-IN" dirty="0"/>
              <a:t>the papillary dermis at the level of anchoring fibrils, </a:t>
            </a:r>
            <a:r>
              <a:rPr lang="en-IN" dirty="0" smtClean="0"/>
              <a:t>and the </a:t>
            </a:r>
            <a:r>
              <a:rPr lang="en-IN" dirty="0"/>
              <a:t>fibrils may be absent, fewer or morphologically altered.</a:t>
            </a:r>
          </a:p>
        </p:txBody>
      </p:sp>
    </p:spTree>
    <p:extLst>
      <p:ext uri="{BB962C8B-B14F-4D97-AF65-F5344CB8AC3E}">
        <p14:creationId xmlns:p14="http://schemas.microsoft.com/office/powerpoint/2010/main" val="352851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4239" y="1364568"/>
            <a:ext cx="4890991" cy="4400985"/>
          </a:xfrm>
          <a:prstGeom prst="rect">
            <a:avLst/>
          </a:prstGeom>
        </p:spPr>
      </p:pic>
      <p:pic>
        <p:nvPicPr>
          <p:cNvPr id="6" name="Picture 5"/>
          <p:cNvPicPr>
            <a:picLocks noChangeAspect="1"/>
          </p:cNvPicPr>
          <p:nvPr/>
        </p:nvPicPr>
        <p:blipFill>
          <a:blip r:embed="rId3"/>
          <a:stretch>
            <a:fillRect/>
          </a:stretch>
        </p:blipFill>
        <p:spPr>
          <a:xfrm>
            <a:off x="6505087" y="1319188"/>
            <a:ext cx="4848713" cy="4432296"/>
          </a:xfrm>
          <a:prstGeom prst="rect">
            <a:avLst/>
          </a:prstGeom>
        </p:spPr>
      </p:pic>
    </p:spTree>
    <p:extLst>
      <p:ext uri="{BB962C8B-B14F-4D97-AF65-F5344CB8AC3E}">
        <p14:creationId xmlns:p14="http://schemas.microsoft.com/office/powerpoint/2010/main" val="611927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4" y="365125"/>
            <a:ext cx="11980985" cy="1325563"/>
          </a:xfrm>
        </p:spPr>
        <p:txBody>
          <a:bodyPr>
            <a:normAutofit fontScale="90000"/>
          </a:bodyPr>
          <a:lstStyle/>
          <a:p>
            <a:r>
              <a:rPr lang="en-IN" b="1" dirty="0"/>
              <a:t>Dominant Dystrophic Epidermolysis </a:t>
            </a:r>
            <a:r>
              <a:rPr lang="en-IN" b="1" dirty="0" smtClean="0"/>
              <a:t>Bullosa [Syn</a:t>
            </a:r>
            <a:r>
              <a:rPr lang="en-IN" b="1" dirty="0"/>
              <a:t>. Hyperplastic (</a:t>
            </a:r>
            <a:r>
              <a:rPr lang="en-IN" b="1" dirty="0" err="1"/>
              <a:t>Cockayne</a:t>
            </a:r>
            <a:r>
              <a:rPr lang="en-IN" b="1" dirty="0"/>
              <a:t>–Touraine), </a:t>
            </a:r>
            <a:r>
              <a:rPr lang="en-IN" b="1" dirty="0" smtClean="0"/>
              <a:t>and </a:t>
            </a:r>
            <a:r>
              <a:rPr lang="en-IN" b="1" dirty="0" err="1" smtClean="0"/>
              <a:t>Albopapuloid</a:t>
            </a:r>
            <a:r>
              <a:rPr lang="en-IN" b="1" dirty="0" smtClean="0"/>
              <a:t> </a:t>
            </a:r>
            <a:r>
              <a:rPr lang="en-IN" b="1" dirty="0"/>
              <a:t>(</a:t>
            </a:r>
            <a:r>
              <a:rPr lang="en-IN" b="1" dirty="0" err="1"/>
              <a:t>Pasini</a:t>
            </a:r>
            <a:r>
              <a:rPr lang="en-IN" b="1" dirty="0"/>
              <a:t>) Variants]</a:t>
            </a:r>
            <a:endParaRPr lang="en-IN" dirty="0"/>
          </a:p>
        </p:txBody>
      </p:sp>
      <p:sp>
        <p:nvSpPr>
          <p:cNvPr id="3" name="Content Placeholder 2"/>
          <p:cNvSpPr>
            <a:spLocks noGrp="1"/>
          </p:cNvSpPr>
          <p:nvPr>
            <p:ph idx="1"/>
          </p:nvPr>
        </p:nvSpPr>
        <p:spPr>
          <a:xfrm>
            <a:off x="211014" y="2236763"/>
            <a:ext cx="11859066" cy="4502911"/>
          </a:xfrm>
        </p:spPr>
        <p:txBody>
          <a:bodyPr>
            <a:normAutofit/>
          </a:bodyPr>
          <a:lstStyle/>
          <a:p>
            <a:r>
              <a:rPr lang="en-IN" dirty="0">
                <a:solidFill>
                  <a:srgbClr val="FFC000"/>
                </a:solidFill>
              </a:rPr>
              <a:t>Generalized</a:t>
            </a:r>
            <a:r>
              <a:rPr lang="en-IN" dirty="0"/>
              <a:t> blistering </a:t>
            </a:r>
            <a:r>
              <a:rPr lang="en-IN" dirty="0" smtClean="0"/>
              <a:t>and erosions </a:t>
            </a:r>
            <a:r>
              <a:rPr lang="en-IN" dirty="0"/>
              <a:t>begin at birth. </a:t>
            </a:r>
            <a:endParaRPr lang="en-IN" dirty="0" smtClean="0"/>
          </a:p>
          <a:p>
            <a:endParaRPr lang="en-IN" dirty="0"/>
          </a:p>
          <a:p>
            <a:r>
              <a:rPr lang="en-IN" dirty="0" smtClean="0">
                <a:solidFill>
                  <a:srgbClr val="FFC000"/>
                </a:solidFill>
              </a:rPr>
              <a:t>Mechanical</a:t>
            </a:r>
            <a:r>
              <a:rPr lang="en-IN" dirty="0" smtClean="0"/>
              <a:t> </a:t>
            </a:r>
            <a:r>
              <a:rPr lang="en-IN" dirty="0">
                <a:solidFill>
                  <a:srgbClr val="FFC000"/>
                </a:solidFill>
              </a:rPr>
              <a:t>trauma</a:t>
            </a:r>
            <a:r>
              <a:rPr lang="en-IN" dirty="0"/>
              <a:t> associated </a:t>
            </a:r>
            <a:r>
              <a:rPr lang="en-IN" dirty="0" smtClean="0"/>
              <a:t>with crawling </a:t>
            </a:r>
            <a:r>
              <a:rPr lang="en-IN" dirty="0"/>
              <a:t>or a baby’s first pair of </a:t>
            </a:r>
            <a:r>
              <a:rPr lang="en-IN" dirty="0" smtClean="0"/>
              <a:t>shoes result </a:t>
            </a:r>
            <a:r>
              <a:rPr lang="en-IN" dirty="0"/>
              <a:t>in bullae </a:t>
            </a:r>
            <a:r>
              <a:rPr lang="en-IN" dirty="0" smtClean="0"/>
              <a:t>and scarring </a:t>
            </a:r>
            <a:r>
              <a:rPr lang="en-IN" dirty="0"/>
              <a:t>over the elbows, knees and ankles</a:t>
            </a:r>
            <a:r>
              <a:rPr lang="en-IN" dirty="0" smtClean="0"/>
              <a:t>.</a:t>
            </a:r>
          </a:p>
          <a:p>
            <a:endParaRPr lang="en-IN" dirty="0" smtClean="0"/>
          </a:p>
          <a:p>
            <a:r>
              <a:rPr lang="en-IN" dirty="0" smtClean="0"/>
              <a:t>Skin is </a:t>
            </a:r>
            <a:r>
              <a:rPr lang="en-IN" dirty="0" smtClean="0">
                <a:solidFill>
                  <a:srgbClr val="FFC000"/>
                </a:solidFill>
              </a:rPr>
              <a:t>less</a:t>
            </a:r>
            <a:r>
              <a:rPr lang="en-IN" dirty="0" smtClean="0"/>
              <a:t> </a:t>
            </a:r>
            <a:r>
              <a:rPr lang="en-IN" dirty="0" smtClean="0">
                <a:solidFill>
                  <a:srgbClr val="FFC000"/>
                </a:solidFill>
              </a:rPr>
              <a:t>fragile</a:t>
            </a:r>
            <a:r>
              <a:rPr lang="en-IN" dirty="0" smtClean="0"/>
              <a:t> &amp; Blistering </a:t>
            </a:r>
            <a:r>
              <a:rPr lang="en-IN" dirty="0"/>
              <a:t>is </a:t>
            </a:r>
            <a:r>
              <a:rPr lang="en-IN" dirty="0" smtClean="0"/>
              <a:t>difficult </a:t>
            </a:r>
            <a:r>
              <a:rPr lang="en-IN" dirty="0"/>
              <a:t>to </a:t>
            </a:r>
            <a:r>
              <a:rPr lang="en-IN" dirty="0" smtClean="0"/>
              <a:t>provoke </a:t>
            </a:r>
          </a:p>
          <a:p>
            <a:endParaRPr lang="en-IN" dirty="0" smtClean="0"/>
          </a:p>
          <a:p>
            <a:r>
              <a:rPr lang="en-IN" dirty="0" smtClean="0"/>
              <a:t>Later in life blisters </a:t>
            </a:r>
            <a:r>
              <a:rPr lang="en-IN" dirty="0"/>
              <a:t>are </a:t>
            </a:r>
            <a:r>
              <a:rPr lang="en-IN" dirty="0" smtClean="0">
                <a:solidFill>
                  <a:srgbClr val="FFC000"/>
                </a:solidFill>
              </a:rPr>
              <a:t>localized</a:t>
            </a:r>
            <a:r>
              <a:rPr lang="en-IN" dirty="0" smtClean="0"/>
              <a:t> </a:t>
            </a:r>
            <a:r>
              <a:rPr lang="en-IN" dirty="0"/>
              <a:t>to the dorsal aspects of </a:t>
            </a:r>
            <a:r>
              <a:rPr lang="en-IN" dirty="0" smtClean="0"/>
              <a:t>the hands </a:t>
            </a:r>
            <a:r>
              <a:rPr lang="en-IN" dirty="0"/>
              <a:t>and feet, elbows and knees</a:t>
            </a:r>
            <a:r>
              <a:rPr lang="en-IN" dirty="0" smtClean="0"/>
              <a:t>. </a:t>
            </a:r>
            <a:endParaRPr lang="en-IN" dirty="0"/>
          </a:p>
        </p:txBody>
      </p:sp>
    </p:spTree>
    <p:extLst>
      <p:ext uri="{BB962C8B-B14F-4D97-AF65-F5344CB8AC3E}">
        <p14:creationId xmlns:p14="http://schemas.microsoft.com/office/powerpoint/2010/main" val="21810875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114" y="773722"/>
            <a:ext cx="10706686" cy="5514535"/>
          </a:xfrm>
        </p:spPr>
        <p:txBody>
          <a:bodyPr/>
          <a:lstStyle/>
          <a:p>
            <a:r>
              <a:rPr lang="en-IN" dirty="0">
                <a:solidFill>
                  <a:srgbClr val="FFC000"/>
                </a:solidFill>
              </a:rPr>
              <a:t>Localized scarring with </a:t>
            </a:r>
            <a:r>
              <a:rPr lang="en-IN" dirty="0" err="1">
                <a:solidFill>
                  <a:srgbClr val="FFC000"/>
                </a:solidFill>
              </a:rPr>
              <a:t>milia</a:t>
            </a:r>
            <a:r>
              <a:rPr lang="en-IN" dirty="0">
                <a:solidFill>
                  <a:srgbClr val="FFC000"/>
                </a:solidFill>
              </a:rPr>
              <a:t> formation and dystrophic or absent nails </a:t>
            </a:r>
            <a:r>
              <a:rPr lang="en-IN" dirty="0"/>
              <a:t>are the most consistent findings. </a:t>
            </a:r>
            <a:endParaRPr lang="en-IN" dirty="0" smtClean="0"/>
          </a:p>
          <a:p>
            <a:endParaRPr lang="en-IN" dirty="0"/>
          </a:p>
          <a:p>
            <a:r>
              <a:rPr lang="en-IN" dirty="0" smtClean="0"/>
              <a:t>Nail </a:t>
            </a:r>
            <a:r>
              <a:rPr lang="en-IN" dirty="0"/>
              <a:t>dystrophy is the </a:t>
            </a:r>
            <a:r>
              <a:rPr lang="en-IN" dirty="0">
                <a:solidFill>
                  <a:srgbClr val="FFC000"/>
                </a:solidFill>
              </a:rPr>
              <a:t>most important diagnostic feature</a:t>
            </a:r>
            <a:r>
              <a:rPr lang="en-IN" dirty="0"/>
              <a:t>, especially in adults </a:t>
            </a:r>
          </a:p>
          <a:p>
            <a:endParaRPr lang="en-IN" dirty="0"/>
          </a:p>
          <a:p>
            <a:r>
              <a:rPr lang="en-IN" dirty="0"/>
              <a:t>Mucosal involvement is mild and teeth are near normal.</a:t>
            </a:r>
          </a:p>
          <a:p>
            <a:endParaRPr lang="en-IN" dirty="0" smtClean="0"/>
          </a:p>
          <a:p>
            <a:r>
              <a:rPr lang="en-IN" dirty="0" smtClean="0"/>
              <a:t>The </a:t>
            </a:r>
            <a:r>
              <a:rPr lang="en-IN" dirty="0" err="1"/>
              <a:t>albopapuloid</a:t>
            </a:r>
            <a:r>
              <a:rPr lang="en-IN" dirty="0"/>
              <a:t> (</a:t>
            </a:r>
            <a:r>
              <a:rPr lang="en-IN" dirty="0" err="1"/>
              <a:t>Pasini</a:t>
            </a:r>
            <a:r>
              <a:rPr lang="en-IN" dirty="0"/>
              <a:t>) </a:t>
            </a:r>
            <a:r>
              <a:rPr lang="en-IN" dirty="0" smtClean="0"/>
              <a:t>variant is </a:t>
            </a:r>
            <a:r>
              <a:rPr lang="en-IN" dirty="0"/>
              <a:t>characterized by the extensive development of </a:t>
            </a:r>
            <a:r>
              <a:rPr lang="en-IN" dirty="0">
                <a:solidFill>
                  <a:srgbClr val="FFC000"/>
                </a:solidFill>
              </a:rPr>
              <a:t>white</a:t>
            </a:r>
            <a:r>
              <a:rPr lang="en-IN" dirty="0"/>
              <a:t> </a:t>
            </a:r>
            <a:r>
              <a:rPr lang="en-IN" dirty="0" smtClean="0">
                <a:solidFill>
                  <a:srgbClr val="FFC000"/>
                </a:solidFill>
              </a:rPr>
              <a:t>papules</a:t>
            </a:r>
            <a:r>
              <a:rPr lang="en-IN" dirty="0" smtClean="0"/>
              <a:t> mainly </a:t>
            </a:r>
            <a:r>
              <a:rPr lang="en-IN" dirty="0"/>
              <a:t>on the back and the trunk.</a:t>
            </a:r>
          </a:p>
        </p:txBody>
      </p:sp>
    </p:spTree>
    <p:extLst>
      <p:ext uri="{BB962C8B-B14F-4D97-AF65-F5344CB8AC3E}">
        <p14:creationId xmlns:p14="http://schemas.microsoft.com/office/powerpoint/2010/main" val="3189391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45" y="365125"/>
            <a:ext cx="11929403" cy="1325563"/>
          </a:xfrm>
        </p:spPr>
        <p:txBody>
          <a:bodyPr>
            <a:normAutofit fontScale="90000"/>
          </a:bodyPr>
          <a:lstStyle/>
          <a:p>
            <a:r>
              <a:rPr lang="en-IN" b="1" dirty="0"/>
              <a:t>Pretibial Dystrophic Epidermolysis Bullosa </a:t>
            </a:r>
            <a:r>
              <a:rPr lang="en-IN" b="1" dirty="0" smtClean="0"/>
              <a:t>and Epidermolysis </a:t>
            </a:r>
            <a:r>
              <a:rPr lang="en-IN" b="1" dirty="0"/>
              <a:t>Bullosa </a:t>
            </a:r>
            <a:r>
              <a:rPr lang="en-IN" b="1" dirty="0" err="1"/>
              <a:t>Pruriginosa</a:t>
            </a:r>
            <a:endParaRPr lang="en-IN" dirty="0"/>
          </a:p>
        </p:txBody>
      </p:sp>
      <p:sp>
        <p:nvSpPr>
          <p:cNvPr id="3" name="Content Placeholder 2"/>
          <p:cNvSpPr>
            <a:spLocks noGrp="1"/>
          </p:cNvSpPr>
          <p:nvPr>
            <p:ph idx="1"/>
          </p:nvPr>
        </p:nvSpPr>
        <p:spPr>
          <a:xfrm>
            <a:off x="154745" y="1825624"/>
            <a:ext cx="11816861" cy="4842461"/>
          </a:xfrm>
        </p:spPr>
        <p:txBody>
          <a:bodyPr>
            <a:normAutofit/>
          </a:bodyPr>
          <a:lstStyle/>
          <a:p>
            <a:endParaRPr lang="en-IN" dirty="0" smtClean="0"/>
          </a:p>
          <a:p>
            <a:r>
              <a:rPr lang="en-IN" dirty="0" smtClean="0"/>
              <a:t>Pretibial DEB is dominantly</a:t>
            </a:r>
            <a:r>
              <a:rPr lang="en-IN" dirty="0"/>
              <a:t> </a:t>
            </a:r>
            <a:r>
              <a:rPr lang="en-IN" dirty="0" smtClean="0"/>
              <a:t>inherited</a:t>
            </a:r>
            <a:r>
              <a:rPr lang="en-IN" dirty="0"/>
              <a:t>, </a:t>
            </a:r>
            <a:r>
              <a:rPr lang="en-IN" dirty="0">
                <a:solidFill>
                  <a:srgbClr val="FFC000"/>
                </a:solidFill>
              </a:rPr>
              <a:t>late-onset form of DEB with itching, bullae, </a:t>
            </a:r>
            <a:r>
              <a:rPr lang="en-IN" dirty="0" smtClean="0">
                <a:solidFill>
                  <a:srgbClr val="FFC000"/>
                </a:solidFill>
              </a:rPr>
              <a:t>atrophy and </a:t>
            </a:r>
            <a:r>
              <a:rPr lang="en-IN" dirty="0">
                <a:solidFill>
                  <a:srgbClr val="FFC000"/>
                </a:solidFill>
              </a:rPr>
              <a:t>scarring on the </a:t>
            </a:r>
            <a:r>
              <a:rPr lang="en-IN" dirty="0" smtClean="0">
                <a:solidFill>
                  <a:srgbClr val="FFC000"/>
                </a:solidFill>
              </a:rPr>
              <a:t>shins.</a:t>
            </a:r>
            <a:r>
              <a:rPr lang="en-IN" dirty="0" smtClean="0"/>
              <a:t> </a:t>
            </a:r>
          </a:p>
          <a:p>
            <a:endParaRPr lang="en-IN" dirty="0"/>
          </a:p>
          <a:p>
            <a:r>
              <a:rPr lang="en-IN" dirty="0" smtClean="0"/>
              <a:t>Mucosal </a:t>
            </a:r>
            <a:r>
              <a:rPr lang="en-IN" dirty="0"/>
              <a:t>involvement is </a:t>
            </a:r>
            <a:r>
              <a:rPr lang="en-IN" dirty="0" smtClean="0"/>
              <a:t>minimal or </a:t>
            </a:r>
            <a:r>
              <a:rPr lang="en-IN" dirty="0"/>
              <a:t>absent.</a:t>
            </a:r>
          </a:p>
          <a:p>
            <a:endParaRPr lang="en-IN" dirty="0" smtClean="0"/>
          </a:p>
          <a:p>
            <a:r>
              <a:rPr lang="en-IN" dirty="0" smtClean="0">
                <a:solidFill>
                  <a:srgbClr val="FFC000"/>
                </a:solidFill>
              </a:rPr>
              <a:t>Intractable </a:t>
            </a:r>
            <a:r>
              <a:rPr lang="en-IN" dirty="0">
                <a:solidFill>
                  <a:srgbClr val="FFC000"/>
                </a:solidFill>
              </a:rPr>
              <a:t>pruritus</a:t>
            </a:r>
            <a:r>
              <a:rPr lang="en-IN" dirty="0"/>
              <a:t> is a characteristic of EB </a:t>
            </a:r>
            <a:r>
              <a:rPr lang="en-IN" dirty="0" err="1" smtClean="0"/>
              <a:t>pruriginosa</a:t>
            </a:r>
            <a:r>
              <a:rPr lang="en-IN" dirty="0" smtClean="0"/>
              <a:t>. </a:t>
            </a:r>
            <a:endParaRPr lang="en-IN" dirty="0"/>
          </a:p>
          <a:p>
            <a:endParaRPr lang="en-IN" dirty="0" smtClean="0"/>
          </a:p>
        </p:txBody>
      </p:sp>
    </p:spTree>
    <p:extLst>
      <p:ext uri="{BB962C8B-B14F-4D97-AF65-F5344CB8AC3E}">
        <p14:creationId xmlns:p14="http://schemas.microsoft.com/office/powerpoint/2010/main" val="32116438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322363"/>
            <a:ext cx="10233800" cy="4854599"/>
          </a:xfrm>
        </p:spPr>
        <p:txBody>
          <a:bodyPr/>
          <a:lstStyle/>
          <a:p>
            <a:r>
              <a:rPr lang="en-IN" dirty="0"/>
              <a:t>Presents at birth, with mild blistering, or during infancy or childhood.</a:t>
            </a:r>
          </a:p>
          <a:p>
            <a:endParaRPr lang="en-IN" dirty="0"/>
          </a:p>
          <a:p>
            <a:r>
              <a:rPr lang="en-IN" dirty="0">
                <a:solidFill>
                  <a:srgbClr val="FFC000"/>
                </a:solidFill>
              </a:rPr>
              <a:t>Violaceous lichenoid papules and plaques</a:t>
            </a:r>
            <a:r>
              <a:rPr lang="en-IN" dirty="0"/>
              <a:t>, often in linear arrangement, appear on shins, forearms and heal with scarring, atrophy and </a:t>
            </a:r>
            <a:r>
              <a:rPr lang="en-IN" dirty="0" err="1"/>
              <a:t>milia</a:t>
            </a:r>
            <a:r>
              <a:rPr lang="en-IN" dirty="0"/>
              <a:t> formation. </a:t>
            </a:r>
          </a:p>
          <a:p>
            <a:endParaRPr lang="en-IN" dirty="0"/>
          </a:p>
          <a:p>
            <a:r>
              <a:rPr lang="en-IN" dirty="0">
                <a:solidFill>
                  <a:srgbClr val="FFC000"/>
                </a:solidFill>
              </a:rPr>
              <a:t>Toenail dystrophy</a:t>
            </a:r>
            <a:r>
              <a:rPr lang="en-IN" dirty="0"/>
              <a:t> is a common finding in adult patients.</a:t>
            </a:r>
          </a:p>
          <a:p>
            <a:endParaRPr lang="en-IN" dirty="0"/>
          </a:p>
        </p:txBody>
      </p:sp>
    </p:spTree>
    <p:extLst>
      <p:ext uri="{BB962C8B-B14F-4D97-AF65-F5344CB8AC3E}">
        <p14:creationId xmlns:p14="http://schemas.microsoft.com/office/powerpoint/2010/main" val="1971714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normAutofit fontScale="90000"/>
          </a:bodyPr>
          <a:lstStyle/>
          <a:p>
            <a:r>
              <a:rPr lang="en-IN" b="1" dirty="0"/>
              <a:t>Autosomal Recessive Dystrophic </a:t>
            </a:r>
            <a:r>
              <a:rPr lang="en-IN" b="1" dirty="0" smtClean="0"/>
              <a:t>Epidermolysis Bullosa </a:t>
            </a:r>
            <a:r>
              <a:rPr lang="en-IN" b="1" dirty="0"/>
              <a:t>(</a:t>
            </a:r>
            <a:r>
              <a:rPr lang="en-IN" b="1" dirty="0" err="1"/>
              <a:t>Hallopeau</a:t>
            </a:r>
            <a:r>
              <a:rPr lang="en-IN" b="1" dirty="0"/>
              <a:t>–Siemens)</a:t>
            </a:r>
            <a:endParaRPr lang="en-IN" dirty="0"/>
          </a:p>
        </p:txBody>
      </p:sp>
      <p:sp>
        <p:nvSpPr>
          <p:cNvPr id="3" name="Content Placeholder 2"/>
          <p:cNvSpPr>
            <a:spLocks noGrp="1"/>
          </p:cNvSpPr>
          <p:nvPr>
            <p:ph idx="1"/>
          </p:nvPr>
        </p:nvSpPr>
        <p:spPr>
          <a:xfrm>
            <a:off x="154745" y="1825624"/>
            <a:ext cx="11844997" cy="4828393"/>
          </a:xfrm>
        </p:spPr>
        <p:txBody>
          <a:bodyPr>
            <a:normAutofit/>
          </a:bodyPr>
          <a:lstStyle/>
          <a:p>
            <a:endParaRPr lang="en-IN" dirty="0" smtClean="0"/>
          </a:p>
          <a:p>
            <a:r>
              <a:rPr lang="en-IN" dirty="0" smtClean="0"/>
              <a:t>Onset at </a:t>
            </a:r>
            <a:r>
              <a:rPr lang="en-IN" dirty="0"/>
              <a:t>birth </a:t>
            </a:r>
            <a:r>
              <a:rPr lang="en-IN" dirty="0" smtClean="0"/>
              <a:t>or </a:t>
            </a:r>
            <a:r>
              <a:rPr lang="en-IN" dirty="0"/>
              <a:t>early infancy, with both </a:t>
            </a:r>
            <a:r>
              <a:rPr lang="en-IN" dirty="0">
                <a:solidFill>
                  <a:srgbClr val="FFC000"/>
                </a:solidFill>
              </a:rPr>
              <a:t>cutaneous</a:t>
            </a:r>
            <a:r>
              <a:rPr lang="en-IN" dirty="0"/>
              <a:t> </a:t>
            </a:r>
            <a:r>
              <a:rPr lang="en-IN" dirty="0" smtClean="0"/>
              <a:t>and </a:t>
            </a:r>
            <a:r>
              <a:rPr lang="en-IN" dirty="0" smtClean="0">
                <a:solidFill>
                  <a:srgbClr val="FFC000"/>
                </a:solidFill>
              </a:rPr>
              <a:t>mucosal</a:t>
            </a:r>
            <a:r>
              <a:rPr lang="en-IN" dirty="0" smtClean="0"/>
              <a:t> </a:t>
            </a:r>
            <a:r>
              <a:rPr lang="en-IN" dirty="0"/>
              <a:t>involvement. </a:t>
            </a:r>
            <a:endParaRPr lang="en-IN" dirty="0" smtClean="0"/>
          </a:p>
          <a:p>
            <a:endParaRPr lang="en-IN" dirty="0" smtClean="0"/>
          </a:p>
          <a:p>
            <a:r>
              <a:rPr lang="en-IN" dirty="0" smtClean="0"/>
              <a:t>There </a:t>
            </a:r>
            <a:r>
              <a:rPr lang="en-IN" dirty="0"/>
              <a:t>are </a:t>
            </a:r>
            <a:r>
              <a:rPr lang="en-IN" dirty="0">
                <a:solidFill>
                  <a:srgbClr val="FFC000"/>
                </a:solidFill>
              </a:rPr>
              <a:t>large flaccid </a:t>
            </a:r>
            <a:r>
              <a:rPr lang="en-IN" dirty="0" smtClean="0">
                <a:solidFill>
                  <a:srgbClr val="FFC000"/>
                </a:solidFill>
              </a:rPr>
              <a:t>bullae</a:t>
            </a:r>
            <a:r>
              <a:rPr lang="en-IN" dirty="0" smtClean="0"/>
              <a:t>, often yield </a:t>
            </a:r>
            <a:r>
              <a:rPr lang="en-IN" dirty="0"/>
              <a:t>a positive </a:t>
            </a:r>
            <a:r>
              <a:rPr lang="en-IN" dirty="0" err="1"/>
              <a:t>Nikolsky’s</a:t>
            </a:r>
            <a:r>
              <a:rPr lang="en-IN" dirty="0"/>
              <a:t> </a:t>
            </a:r>
            <a:r>
              <a:rPr lang="en-IN" dirty="0" smtClean="0"/>
              <a:t>sign, rupture </a:t>
            </a:r>
            <a:r>
              <a:rPr lang="en-IN" dirty="0"/>
              <a:t>to leave </a:t>
            </a:r>
            <a:r>
              <a:rPr lang="en-IN" dirty="0" smtClean="0"/>
              <a:t>ulcerations that </a:t>
            </a:r>
            <a:r>
              <a:rPr lang="en-IN" dirty="0"/>
              <a:t>heal slowly with atrophic scarring and </a:t>
            </a:r>
            <a:r>
              <a:rPr lang="en-IN" dirty="0" err="1"/>
              <a:t>milia</a:t>
            </a:r>
            <a:r>
              <a:rPr lang="en-IN" dirty="0"/>
              <a:t> formation. </a:t>
            </a:r>
            <a:endParaRPr lang="en-IN" dirty="0" smtClean="0"/>
          </a:p>
          <a:p>
            <a:endParaRPr lang="en-IN" dirty="0" smtClean="0"/>
          </a:p>
          <a:p>
            <a:r>
              <a:rPr lang="en-IN" dirty="0" smtClean="0"/>
              <a:t>The entire </a:t>
            </a:r>
            <a:r>
              <a:rPr lang="en-IN" dirty="0"/>
              <a:t>skin is </a:t>
            </a:r>
            <a:r>
              <a:rPr lang="en-IN" dirty="0">
                <a:solidFill>
                  <a:srgbClr val="FFC000"/>
                </a:solidFill>
              </a:rPr>
              <a:t>fragile</a:t>
            </a:r>
            <a:r>
              <a:rPr lang="en-IN" dirty="0"/>
              <a:t>, but the sites most commonly affected </a:t>
            </a:r>
            <a:r>
              <a:rPr lang="en-IN" dirty="0" smtClean="0"/>
              <a:t>are those </a:t>
            </a:r>
            <a:r>
              <a:rPr lang="en-IN" dirty="0"/>
              <a:t>subject to </a:t>
            </a:r>
            <a:r>
              <a:rPr lang="en-IN" dirty="0">
                <a:solidFill>
                  <a:srgbClr val="FFC000"/>
                </a:solidFill>
              </a:rPr>
              <a:t>friction</a:t>
            </a:r>
            <a:r>
              <a:rPr lang="en-IN" dirty="0"/>
              <a:t> or </a:t>
            </a:r>
            <a:r>
              <a:rPr lang="en-IN" dirty="0">
                <a:solidFill>
                  <a:srgbClr val="FFC000"/>
                </a:solidFill>
              </a:rPr>
              <a:t>trauma</a:t>
            </a:r>
            <a:r>
              <a:rPr lang="en-IN" dirty="0"/>
              <a:t> such as the elbows, </a:t>
            </a:r>
            <a:r>
              <a:rPr lang="en-IN" dirty="0" smtClean="0"/>
              <a:t>knees, hands</a:t>
            </a:r>
            <a:r>
              <a:rPr lang="en-IN" dirty="0"/>
              <a:t>, feet, back of the neck, shoulders and over the </a:t>
            </a:r>
            <a:r>
              <a:rPr lang="en-IN" dirty="0" smtClean="0"/>
              <a:t>spine.</a:t>
            </a:r>
            <a:endParaRPr lang="en-IN" dirty="0"/>
          </a:p>
        </p:txBody>
      </p:sp>
    </p:spTree>
    <p:extLst>
      <p:ext uri="{BB962C8B-B14F-4D97-AF65-F5344CB8AC3E}">
        <p14:creationId xmlns:p14="http://schemas.microsoft.com/office/powerpoint/2010/main" val="34261633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895" y="464234"/>
            <a:ext cx="11226019" cy="6133514"/>
          </a:xfrm>
        </p:spPr>
        <p:txBody>
          <a:bodyPr>
            <a:normAutofit lnSpcReduction="10000"/>
          </a:bodyPr>
          <a:lstStyle/>
          <a:p>
            <a:r>
              <a:rPr lang="en-IN" dirty="0"/>
              <a:t>Pruritus is common. The scars are like </a:t>
            </a:r>
            <a:r>
              <a:rPr lang="en-IN" dirty="0">
                <a:solidFill>
                  <a:srgbClr val="FFC000"/>
                </a:solidFill>
              </a:rPr>
              <a:t>cigarette paper</a:t>
            </a:r>
            <a:r>
              <a:rPr lang="en-IN" dirty="0"/>
              <a:t> or slightly thicker. </a:t>
            </a:r>
            <a:endParaRPr lang="en-IN" dirty="0" smtClean="0"/>
          </a:p>
          <a:p>
            <a:endParaRPr lang="en-IN" dirty="0"/>
          </a:p>
          <a:p>
            <a:r>
              <a:rPr lang="en-IN" dirty="0" smtClean="0"/>
              <a:t>Repeated </a:t>
            </a:r>
            <a:r>
              <a:rPr lang="en-IN" dirty="0"/>
              <a:t>blistering and subsequent scarring lead to partial or total </a:t>
            </a:r>
            <a:r>
              <a:rPr lang="en-IN" dirty="0">
                <a:solidFill>
                  <a:srgbClr val="FFC000"/>
                </a:solidFill>
              </a:rPr>
              <a:t>syndactyly</a:t>
            </a:r>
            <a:r>
              <a:rPr lang="en-IN" dirty="0"/>
              <a:t>, </a:t>
            </a:r>
            <a:r>
              <a:rPr lang="en-IN" dirty="0" smtClean="0"/>
              <a:t>hands </a:t>
            </a:r>
            <a:r>
              <a:rPr lang="en-IN" dirty="0"/>
              <a:t>and feet assuming a </a:t>
            </a:r>
            <a:r>
              <a:rPr lang="en-IN" dirty="0">
                <a:solidFill>
                  <a:srgbClr val="FFC000"/>
                </a:solidFill>
              </a:rPr>
              <a:t>mitten like appearance</a:t>
            </a:r>
            <a:r>
              <a:rPr lang="en-IN" dirty="0" smtClean="0">
                <a:solidFill>
                  <a:srgbClr val="FFC000"/>
                </a:solidFill>
              </a:rPr>
              <a:t>.</a:t>
            </a:r>
          </a:p>
          <a:p>
            <a:endParaRPr lang="en-IN" dirty="0" smtClean="0"/>
          </a:p>
          <a:p>
            <a:r>
              <a:rPr lang="en-IN" dirty="0" smtClean="0"/>
              <a:t>Nearly </a:t>
            </a:r>
            <a:r>
              <a:rPr lang="en-IN" dirty="0"/>
              <a:t>all patients develop </a:t>
            </a:r>
            <a:r>
              <a:rPr lang="en-IN" dirty="0">
                <a:solidFill>
                  <a:srgbClr val="FFC000"/>
                </a:solidFill>
              </a:rPr>
              <a:t>flexural</a:t>
            </a:r>
            <a:r>
              <a:rPr lang="en-IN" dirty="0"/>
              <a:t> </a:t>
            </a:r>
            <a:r>
              <a:rPr lang="en-IN" dirty="0">
                <a:solidFill>
                  <a:srgbClr val="FFC000"/>
                </a:solidFill>
              </a:rPr>
              <a:t>contractures</a:t>
            </a:r>
            <a:r>
              <a:rPr lang="en-IN" dirty="0"/>
              <a:t> at the axillae, knees, elbows and wrists by the age of 20 years.</a:t>
            </a:r>
          </a:p>
          <a:p>
            <a:endParaRPr lang="en-IN" dirty="0" smtClean="0"/>
          </a:p>
          <a:p>
            <a:r>
              <a:rPr lang="en-IN" dirty="0" smtClean="0">
                <a:solidFill>
                  <a:srgbClr val="FFC000"/>
                </a:solidFill>
              </a:rPr>
              <a:t>Nails</a:t>
            </a:r>
            <a:r>
              <a:rPr lang="en-IN" dirty="0" smtClean="0"/>
              <a:t> </a:t>
            </a:r>
            <a:r>
              <a:rPr lang="en-IN" dirty="0"/>
              <a:t>become </a:t>
            </a:r>
            <a:r>
              <a:rPr lang="en-IN" dirty="0" err="1"/>
              <a:t>dystropic</a:t>
            </a:r>
            <a:r>
              <a:rPr lang="en-IN" dirty="0"/>
              <a:t> and are lost early in life.</a:t>
            </a:r>
          </a:p>
          <a:p>
            <a:endParaRPr lang="en-IN" dirty="0" smtClean="0"/>
          </a:p>
          <a:p>
            <a:r>
              <a:rPr lang="en-IN" dirty="0" smtClean="0">
                <a:solidFill>
                  <a:srgbClr val="FFC000"/>
                </a:solidFill>
              </a:rPr>
              <a:t>Scarring </a:t>
            </a:r>
            <a:r>
              <a:rPr lang="en-IN" dirty="0">
                <a:solidFill>
                  <a:srgbClr val="FFC000"/>
                </a:solidFill>
              </a:rPr>
              <a:t>alopecia</a:t>
            </a:r>
            <a:r>
              <a:rPr lang="en-IN" dirty="0"/>
              <a:t> may be seen.</a:t>
            </a:r>
          </a:p>
          <a:p>
            <a:endParaRPr lang="en-IN" dirty="0" smtClean="0"/>
          </a:p>
          <a:p>
            <a:r>
              <a:rPr lang="en-IN" dirty="0" smtClean="0"/>
              <a:t>Recurrent </a:t>
            </a:r>
            <a:r>
              <a:rPr lang="en-IN" dirty="0"/>
              <a:t>blistering and scarring lead to </a:t>
            </a:r>
            <a:r>
              <a:rPr lang="en-IN" dirty="0" err="1">
                <a:solidFill>
                  <a:srgbClr val="FFC000"/>
                </a:solidFill>
              </a:rPr>
              <a:t>microstomia</a:t>
            </a:r>
            <a:r>
              <a:rPr lang="en-IN" dirty="0">
                <a:solidFill>
                  <a:srgbClr val="FFC000"/>
                </a:solidFill>
              </a:rPr>
              <a:t> and </a:t>
            </a:r>
            <a:r>
              <a:rPr lang="en-IN" dirty="0" err="1">
                <a:solidFill>
                  <a:srgbClr val="FFC000"/>
                </a:solidFill>
              </a:rPr>
              <a:t>ankyloglossia</a:t>
            </a:r>
            <a:r>
              <a:rPr lang="en-IN" dirty="0">
                <a:solidFill>
                  <a:srgbClr val="FFC000"/>
                </a:solidFill>
              </a:rPr>
              <a:t>.</a:t>
            </a:r>
            <a:r>
              <a:rPr lang="en-IN" dirty="0"/>
              <a:t> </a:t>
            </a:r>
          </a:p>
          <a:p>
            <a:endParaRPr lang="en-IN" dirty="0">
              <a:solidFill>
                <a:srgbClr val="FFC000"/>
              </a:solidFill>
            </a:endParaRPr>
          </a:p>
          <a:p>
            <a:endParaRPr lang="en-IN" dirty="0"/>
          </a:p>
        </p:txBody>
      </p:sp>
    </p:spTree>
    <p:extLst>
      <p:ext uri="{BB962C8B-B14F-4D97-AF65-F5344CB8AC3E}">
        <p14:creationId xmlns:p14="http://schemas.microsoft.com/office/powerpoint/2010/main" val="473395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218" y="337624"/>
            <a:ext cx="11633982" cy="6316393"/>
          </a:xfrm>
        </p:spPr>
        <p:txBody>
          <a:bodyPr>
            <a:normAutofit/>
          </a:bodyPr>
          <a:lstStyle/>
          <a:p>
            <a:r>
              <a:rPr lang="en-IN" dirty="0" smtClean="0"/>
              <a:t>A </a:t>
            </a:r>
            <a:r>
              <a:rPr lang="en-IN" dirty="0"/>
              <a:t>constant feature is the patient’s </a:t>
            </a:r>
            <a:r>
              <a:rPr lang="en-IN" dirty="0">
                <a:solidFill>
                  <a:srgbClr val="FFC000"/>
                </a:solidFill>
              </a:rPr>
              <a:t>inability </a:t>
            </a:r>
            <a:r>
              <a:rPr lang="en-IN" dirty="0" smtClean="0">
                <a:solidFill>
                  <a:srgbClr val="FFC000"/>
                </a:solidFill>
              </a:rPr>
              <a:t>to protrude </a:t>
            </a:r>
            <a:r>
              <a:rPr lang="en-IN" dirty="0">
                <a:solidFill>
                  <a:srgbClr val="FFC000"/>
                </a:solidFill>
              </a:rPr>
              <a:t>the tongue or even to open the mouth normally. </a:t>
            </a:r>
            <a:endParaRPr lang="en-IN" dirty="0" smtClean="0">
              <a:solidFill>
                <a:srgbClr val="FFC000"/>
              </a:solidFill>
            </a:endParaRPr>
          </a:p>
          <a:p>
            <a:endParaRPr lang="en-IN" dirty="0" smtClean="0"/>
          </a:p>
          <a:p>
            <a:r>
              <a:rPr lang="en-IN" dirty="0" smtClean="0">
                <a:solidFill>
                  <a:srgbClr val="FFC000"/>
                </a:solidFill>
              </a:rPr>
              <a:t>Gums</a:t>
            </a:r>
            <a:r>
              <a:rPr lang="en-IN" dirty="0" smtClean="0"/>
              <a:t> </a:t>
            </a:r>
            <a:r>
              <a:rPr lang="en-IN" dirty="0"/>
              <a:t>are fragile and </a:t>
            </a:r>
            <a:r>
              <a:rPr lang="en-IN" dirty="0" err="1"/>
              <a:t>toothbrushing</a:t>
            </a:r>
            <a:r>
              <a:rPr lang="en-IN" dirty="0"/>
              <a:t> may induce bleeding. </a:t>
            </a:r>
            <a:endParaRPr lang="en-IN" dirty="0" smtClean="0"/>
          </a:p>
          <a:p>
            <a:endParaRPr lang="en-IN" dirty="0" smtClean="0"/>
          </a:p>
          <a:p>
            <a:r>
              <a:rPr lang="en-IN" dirty="0" smtClean="0"/>
              <a:t>Tongue’s </a:t>
            </a:r>
            <a:r>
              <a:rPr lang="en-IN" dirty="0"/>
              <a:t>surface appears smooth, shiny and atrophic due to </a:t>
            </a:r>
            <a:r>
              <a:rPr lang="en-IN" dirty="0" smtClean="0"/>
              <a:t>the </a:t>
            </a:r>
            <a:r>
              <a:rPr lang="en-IN" dirty="0" smtClean="0">
                <a:solidFill>
                  <a:srgbClr val="FFC000"/>
                </a:solidFill>
              </a:rPr>
              <a:t>loss </a:t>
            </a:r>
            <a:r>
              <a:rPr lang="en-IN" dirty="0">
                <a:solidFill>
                  <a:srgbClr val="FFC000"/>
                </a:solidFill>
              </a:rPr>
              <a:t>of lingual </a:t>
            </a:r>
            <a:r>
              <a:rPr lang="en-IN" dirty="0" smtClean="0">
                <a:solidFill>
                  <a:srgbClr val="FFC000"/>
                </a:solidFill>
              </a:rPr>
              <a:t>papillae. </a:t>
            </a:r>
          </a:p>
          <a:p>
            <a:endParaRPr lang="en-IN" dirty="0" smtClean="0"/>
          </a:p>
          <a:p>
            <a:r>
              <a:rPr lang="en-IN" dirty="0" smtClean="0">
                <a:solidFill>
                  <a:srgbClr val="FFC000"/>
                </a:solidFill>
              </a:rPr>
              <a:t>Teeth</a:t>
            </a:r>
            <a:r>
              <a:rPr lang="en-IN" dirty="0" smtClean="0"/>
              <a:t> become </a:t>
            </a:r>
            <a:r>
              <a:rPr lang="en-IN" dirty="0">
                <a:solidFill>
                  <a:srgbClr val="FFC000"/>
                </a:solidFill>
              </a:rPr>
              <a:t>carious</a:t>
            </a:r>
            <a:r>
              <a:rPr lang="en-IN" dirty="0"/>
              <a:t> </a:t>
            </a:r>
            <a:r>
              <a:rPr lang="en-IN" dirty="0" smtClean="0"/>
              <a:t>- prolonged </a:t>
            </a:r>
            <a:r>
              <a:rPr lang="en-IN" dirty="0"/>
              <a:t>exposure to food, stemming from a reduced </a:t>
            </a:r>
            <a:r>
              <a:rPr lang="en-IN" dirty="0" smtClean="0"/>
              <a:t>ability to chew food and diminished circulation of saliva.</a:t>
            </a:r>
          </a:p>
          <a:p>
            <a:endParaRPr lang="en-IN" dirty="0" smtClean="0"/>
          </a:p>
          <a:p>
            <a:r>
              <a:rPr lang="en-IN" dirty="0" smtClean="0"/>
              <a:t>Hoarseness and </a:t>
            </a:r>
            <a:r>
              <a:rPr lang="en-IN" dirty="0" err="1"/>
              <a:t>aphonia</a:t>
            </a:r>
            <a:r>
              <a:rPr lang="en-IN" dirty="0"/>
              <a:t> -</a:t>
            </a:r>
            <a:r>
              <a:rPr lang="en-IN" dirty="0" smtClean="0"/>
              <a:t> </a:t>
            </a:r>
            <a:r>
              <a:rPr lang="en-IN" dirty="0">
                <a:solidFill>
                  <a:srgbClr val="FFC000"/>
                </a:solidFill>
              </a:rPr>
              <a:t>laryngeal bullae</a:t>
            </a:r>
            <a:r>
              <a:rPr lang="en-IN" dirty="0"/>
              <a:t>; scarring </a:t>
            </a:r>
            <a:r>
              <a:rPr lang="en-IN" dirty="0" smtClean="0"/>
              <a:t>in this </a:t>
            </a:r>
            <a:r>
              <a:rPr lang="en-IN" dirty="0"/>
              <a:t>area </a:t>
            </a:r>
            <a:r>
              <a:rPr lang="en-IN" dirty="0" smtClean="0"/>
              <a:t>- stenosis</a:t>
            </a:r>
            <a:r>
              <a:rPr lang="en-IN" dirty="0"/>
              <a:t>.</a:t>
            </a:r>
          </a:p>
        </p:txBody>
      </p:sp>
    </p:spTree>
    <p:extLst>
      <p:ext uri="{BB962C8B-B14F-4D97-AF65-F5344CB8AC3E}">
        <p14:creationId xmlns:p14="http://schemas.microsoft.com/office/powerpoint/2010/main" val="15795836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166" y="365761"/>
            <a:ext cx="11240086" cy="6161648"/>
          </a:xfrm>
        </p:spPr>
        <p:txBody>
          <a:bodyPr/>
          <a:lstStyle/>
          <a:p>
            <a:endParaRPr lang="en-IN" dirty="0" smtClean="0"/>
          </a:p>
          <a:p>
            <a:r>
              <a:rPr lang="en-IN" dirty="0" smtClean="0"/>
              <a:t>Complain </a:t>
            </a:r>
            <a:r>
              <a:rPr lang="en-IN" dirty="0"/>
              <a:t>of </a:t>
            </a:r>
            <a:r>
              <a:rPr lang="en-IN" dirty="0">
                <a:solidFill>
                  <a:srgbClr val="FFC000"/>
                </a:solidFill>
              </a:rPr>
              <a:t>dysphagia</a:t>
            </a:r>
            <a:r>
              <a:rPr lang="en-IN" dirty="0"/>
              <a:t>. The upper </a:t>
            </a:r>
            <a:r>
              <a:rPr lang="en-IN" dirty="0" smtClean="0"/>
              <a:t>one-third of </a:t>
            </a:r>
            <a:r>
              <a:rPr lang="en-IN" dirty="0"/>
              <a:t>the </a:t>
            </a:r>
            <a:r>
              <a:rPr lang="en-IN" dirty="0" err="1"/>
              <a:t>esophagus</a:t>
            </a:r>
            <a:r>
              <a:rPr lang="en-IN" dirty="0"/>
              <a:t> is most often involved, with </a:t>
            </a:r>
            <a:r>
              <a:rPr lang="en-IN" dirty="0" smtClean="0"/>
              <a:t>strictures or webs </a:t>
            </a:r>
          </a:p>
          <a:p>
            <a:endParaRPr lang="en-IN" dirty="0"/>
          </a:p>
          <a:p>
            <a:r>
              <a:rPr lang="en-IN" dirty="0">
                <a:solidFill>
                  <a:srgbClr val="FFC000"/>
                </a:solidFill>
              </a:rPr>
              <a:t>C</a:t>
            </a:r>
            <a:r>
              <a:rPr lang="en-IN" dirty="0" smtClean="0">
                <a:solidFill>
                  <a:srgbClr val="FFC000"/>
                </a:solidFill>
              </a:rPr>
              <a:t>omplications</a:t>
            </a:r>
            <a:r>
              <a:rPr lang="en-IN" dirty="0" smtClean="0"/>
              <a:t> - obstruction</a:t>
            </a:r>
            <a:r>
              <a:rPr lang="en-IN" dirty="0"/>
              <a:t>, </a:t>
            </a:r>
            <a:r>
              <a:rPr lang="en-IN" dirty="0" smtClean="0"/>
              <a:t>rupture, </a:t>
            </a:r>
            <a:r>
              <a:rPr lang="en-IN" dirty="0" err="1" smtClean="0"/>
              <a:t>hemorrhage</a:t>
            </a:r>
            <a:r>
              <a:rPr lang="en-IN" dirty="0"/>
              <a:t>, carcinoma and aspiration </a:t>
            </a:r>
            <a:r>
              <a:rPr lang="en-IN" dirty="0" smtClean="0"/>
              <a:t>pneumonia. </a:t>
            </a:r>
          </a:p>
          <a:p>
            <a:endParaRPr lang="en-IN" dirty="0"/>
          </a:p>
          <a:p>
            <a:r>
              <a:rPr lang="en-IN" dirty="0" smtClean="0"/>
              <a:t>Perianal erosions </a:t>
            </a:r>
            <a:r>
              <a:rPr lang="en-IN" dirty="0"/>
              <a:t>and anal fissures add to the patient’s discomfort, </a:t>
            </a:r>
            <a:r>
              <a:rPr lang="en-IN" dirty="0" smtClean="0"/>
              <a:t>and heal with scarring and anal stenosis. </a:t>
            </a:r>
          </a:p>
          <a:p>
            <a:endParaRPr lang="en-IN" dirty="0"/>
          </a:p>
          <a:p>
            <a:r>
              <a:rPr lang="en-IN" dirty="0" smtClean="0"/>
              <a:t>The result is </a:t>
            </a:r>
            <a:r>
              <a:rPr lang="en-IN" dirty="0" smtClean="0">
                <a:solidFill>
                  <a:srgbClr val="FFC000"/>
                </a:solidFill>
              </a:rPr>
              <a:t>chronic constipation </a:t>
            </a:r>
            <a:r>
              <a:rPr lang="en-IN" dirty="0">
                <a:solidFill>
                  <a:srgbClr val="FFC000"/>
                </a:solidFill>
              </a:rPr>
              <a:t>and </a:t>
            </a:r>
            <a:r>
              <a:rPr lang="en-IN" dirty="0" err="1">
                <a:solidFill>
                  <a:srgbClr val="FFC000"/>
                </a:solidFill>
              </a:rPr>
              <a:t>fecal</a:t>
            </a:r>
            <a:r>
              <a:rPr lang="en-IN" dirty="0">
                <a:solidFill>
                  <a:srgbClr val="FFC000"/>
                </a:solidFill>
              </a:rPr>
              <a:t> retention.</a:t>
            </a:r>
          </a:p>
        </p:txBody>
      </p:sp>
    </p:spTree>
    <p:extLst>
      <p:ext uri="{BB962C8B-B14F-4D97-AF65-F5344CB8AC3E}">
        <p14:creationId xmlns:p14="http://schemas.microsoft.com/office/powerpoint/2010/main" val="3926974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165" y="647114"/>
            <a:ext cx="11408899" cy="5739618"/>
          </a:xfrm>
        </p:spPr>
        <p:txBody>
          <a:bodyPr/>
          <a:lstStyle/>
          <a:p>
            <a:endParaRPr lang="en-IN" dirty="0" smtClean="0">
              <a:solidFill>
                <a:srgbClr val="FFC000"/>
              </a:solidFill>
            </a:endParaRPr>
          </a:p>
          <a:p>
            <a:r>
              <a:rPr lang="en-IN" dirty="0" smtClean="0">
                <a:solidFill>
                  <a:srgbClr val="FFC000"/>
                </a:solidFill>
              </a:rPr>
              <a:t>Ocular </a:t>
            </a:r>
            <a:r>
              <a:rPr lang="en-IN" dirty="0">
                <a:solidFill>
                  <a:srgbClr val="FFC000"/>
                </a:solidFill>
              </a:rPr>
              <a:t>complications</a:t>
            </a:r>
            <a:r>
              <a:rPr lang="en-IN" dirty="0"/>
              <a:t> include </a:t>
            </a:r>
            <a:r>
              <a:rPr lang="en-IN" dirty="0" err="1"/>
              <a:t>symblepharon</a:t>
            </a:r>
            <a:r>
              <a:rPr lang="en-IN" dirty="0"/>
              <a:t>, </a:t>
            </a:r>
            <a:r>
              <a:rPr lang="en-IN" dirty="0" err="1"/>
              <a:t>limbal</a:t>
            </a:r>
            <a:r>
              <a:rPr lang="en-IN" dirty="0"/>
              <a:t> </a:t>
            </a:r>
            <a:r>
              <a:rPr lang="en-IN" dirty="0" smtClean="0"/>
              <a:t>broadening and </a:t>
            </a:r>
            <a:r>
              <a:rPr lang="en-IN" dirty="0"/>
              <a:t>corneal opacities. </a:t>
            </a:r>
            <a:endParaRPr lang="en-IN" dirty="0" smtClean="0"/>
          </a:p>
          <a:p>
            <a:endParaRPr lang="en-IN" dirty="0" smtClean="0"/>
          </a:p>
          <a:p>
            <a:r>
              <a:rPr lang="en-IN" dirty="0" smtClean="0">
                <a:solidFill>
                  <a:srgbClr val="FFC000"/>
                </a:solidFill>
              </a:rPr>
              <a:t>Genitourinary </a:t>
            </a:r>
            <a:r>
              <a:rPr lang="en-IN" dirty="0">
                <a:solidFill>
                  <a:srgbClr val="FFC000"/>
                </a:solidFill>
              </a:rPr>
              <a:t>system</a:t>
            </a:r>
            <a:r>
              <a:rPr lang="en-IN" dirty="0"/>
              <a:t> </a:t>
            </a:r>
            <a:r>
              <a:rPr lang="en-IN" dirty="0" smtClean="0"/>
              <a:t>- consequent </a:t>
            </a:r>
            <a:r>
              <a:rPr lang="en-IN" dirty="0"/>
              <a:t>urethral stenosis, leading to urinary </a:t>
            </a:r>
            <a:r>
              <a:rPr lang="en-IN" dirty="0" smtClean="0"/>
              <a:t>retention, hypertrophy </a:t>
            </a:r>
            <a:r>
              <a:rPr lang="en-IN" dirty="0"/>
              <a:t>of the bladder and ureters, and </a:t>
            </a:r>
            <a:r>
              <a:rPr lang="en-IN" dirty="0" smtClean="0"/>
              <a:t>finally </a:t>
            </a:r>
            <a:r>
              <a:rPr lang="en-IN" dirty="0" err="1" smtClean="0"/>
              <a:t>hydronephrosis</a:t>
            </a:r>
            <a:r>
              <a:rPr lang="en-IN" dirty="0"/>
              <a:t>. </a:t>
            </a:r>
            <a:endParaRPr lang="en-IN" dirty="0" smtClean="0"/>
          </a:p>
          <a:p>
            <a:endParaRPr lang="en-IN" dirty="0"/>
          </a:p>
          <a:p>
            <a:r>
              <a:rPr lang="en-IN" dirty="0" smtClean="0">
                <a:solidFill>
                  <a:srgbClr val="FFC000"/>
                </a:solidFill>
              </a:rPr>
              <a:t>Renal failure </a:t>
            </a:r>
            <a:r>
              <a:rPr lang="en-IN" dirty="0" smtClean="0"/>
              <a:t>- due </a:t>
            </a:r>
            <a:r>
              <a:rPr lang="en-IN" dirty="0"/>
              <a:t>to either </a:t>
            </a:r>
            <a:r>
              <a:rPr lang="en-IN" dirty="0" err="1" smtClean="0"/>
              <a:t>poststreptococcal</a:t>
            </a:r>
            <a:r>
              <a:rPr lang="en-IN" dirty="0"/>
              <a:t> </a:t>
            </a:r>
            <a:r>
              <a:rPr lang="en-IN" dirty="0" smtClean="0"/>
              <a:t>glomerulonephritis </a:t>
            </a:r>
            <a:r>
              <a:rPr lang="en-IN" dirty="0"/>
              <a:t>or secondary amyloidosis, </a:t>
            </a:r>
            <a:r>
              <a:rPr lang="en-IN" dirty="0" smtClean="0"/>
              <a:t>and is cause </a:t>
            </a:r>
            <a:r>
              <a:rPr lang="en-IN" dirty="0"/>
              <a:t>of death in about 12%</a:t>
            </a:r>
          </a:p>
        </p:txBody>
      </p:sp>
    </p:spTree>
    <p:extLst>
      <p:ext uri="{BB962C8B-B14F-4D97-AF65-F5344CB8AC3E}">
        <p14:creationId xmlns:p14="http://schemas.microsoft.com/office/powerpoint/2010/main" val="2421641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505" y="520504"/>
            <a:ext cx="11127543" cy="5950633"/>
          </a:xfrm>
        </p:spPr>
        <p:txBody>
          <a:bodyPr/>
          <a:lstStyle/>
          <a:p>
            <a:endParaRPr lang="en-IN" dirty="0" smtClean="0">
              <a:solidFill>
                <a:srgbClr val="FFC000"/>
              </a:solidFill>
            </a:endParaRPr>
          </a:p>
          <a:p>
            <a:r>
              <a:rPr lang="en-IN" dirty="0" err="1" smtClean="0">
                <a:solidFill>
                  <a:srgbClr val="FFC000"/>
                </a:solidFill>
              </a:rPr>
              <a:t>Anemia</a:t>
            </a:r>
            <a:r>
              <a:rPr lang="en-IN" dirty="0"/>
              <a:t>, due to blood loss through </a:t>
            </a:r>
            <a:r>
              <a:rPr lang="en-IN" dirty="0" smtClean="0"/>
              <a:t>skin</a:t>
            </a:r>
            <a:r>
              <a:rPr lang="en-IN" dirty="0"/>
              <a:t>, infection </a:t>
            </a:r>
            <a:r>
              <a:rPr lang="en-IN" dirty="0" smtClean="0"/>
              <a:t>and undernourishment</a:t>
            </a:r>
            <a:r>
              <a:rPr lang="en-IN" dirty="0"/>
              <a:t>, and </a:t>
            </a:r>
            <a:r>
              <a:rPr lang="en-IN" dirty="0">
                <a:solidFill>
                  <a:srgbClr val="FFC000"/>
                </a:solidFill>
              </a:rPr>
              <a:t>growth retardation</a:t>
            </a:r>
            <a:r>
              <a:rPr lang="en-IN" dirty="0"/>
              <a:t> are </a:t>
            </a:r>
            <a:r>
              <a:rPr lang="en-IN" dirty="0" smtClean="0"/>
              <a:t>present.</a:t>
            </a:r>
          </a:p>
          <a:p>
            <a:endParaRPr lang="en-IN" dirty="0" smtClean="0">
              <a:solidFill>
                <a:srgbClr val="FFC000"/>
              </a:solidFill>
            </a:endParaRPr>
          </a:p>
          <a:p>
            <a:r>
              <a:rPr lang="en-IN" dirty="0" smtClean="0">
                <a:solidFill>
                  <a:srgbClr val="FFC000"/>
                </a:solidFill>
              </a:rPr>
              <a:t>Most </a:t>
            </a:r>
            <a:r>
              <a:rPr lang="en-IN" dirty="0">
                <a:solidFill>
                  <a:srgbClr val="FFC000"/>
                </a:solidFill>
              </a:rPr>
              <a:t>devastating late complication</a:t>
            </a:r>
            <a:r>
              <a:rPr lang="en-IN" dirty="0"/>
              <a:t> </a:t>
            </a:r>
            <a:r>
              <a:rPr lang="en-IN" dirty="0" smtClean="0"/>
              <a:t>- development of aggressive </a:t>
            </a:r>
            <a:r>
              <a:rPr lang="en-IN" dirty="0"/>
              <a:t>multiple </a:t>
            </a:r>
            <a:r>
              <a:rPr lang="en-IN" dirty="0">
                <a:solidFill>
                  <a:srgbClr val="FFC000"/>
                </a:solidFill>
              </a:rPr>
              <a:t>squamous cell carcinomas</a:t>
            </a:r>
            <a:r>
              <a:rPr lang="en-IN" dirty="0"/>
              <a:t> in areas </a:t>
            </a:r>
            <a:r>
              <a:rPr lang="en-IN" dirty="0" smtClean="0"/>
              <a:t>of repeated </a:t>
            </a:r>
            <a:r>
              <a:rPr lang="en-IN" dirty="0"/>
              <a:t>blistering and scarring, primarily on the extremities</a:t>
            </a:r>
            <a:r>
              <a:rPr lang="en-IN" dirty="0" smtClean="0"/>
              <a:t>;</a:t>
            </a:r>
          </a:p>
          <a:p>
            <a:endParaRPr lang="en-IN" dirty="0" smtClean="0"/>
          </a:p>
          <a:p>
            <a:r>
              <a:rPr lang="en-IN" dirty="0" smtClean="0"/>
              <a:t>Morbidity </a:t>
            </a:r>
            <a:r>
              <a:rPr lang="en-IN" dirty="0"/>
              <a:t>and mortality are high. </a:t>
            </a:r>
            <a:r>
              <a:rPr lang="en-IN" dirty="0" smtClean="0"/>
              <a:t>Patients </a:t>
            </a:r>
            <a:r>
              <a:rPr lang="en-IN" dirty="0"/>
              <a:t>die by </a:t>
            </a:r>
            <a:r>
              <a:rPr lang="en-IN" dirty="0" smtClean="0"/>
              <a:t>the third </a:t>
            </a:r>
            <a:r>
              <a:rPr lang="en-IN" dirty="0"/>
              <a:t>or fourth decade either as a direct or indirect result of </a:t>
            </a:r>
            <a:r>
              <a:rPr lang="en-IN" dirty="0" smtClean="0"/>
              <a:t>EB, </a:t>
            </a:r>
            <a:r>
              <a:rPr lang="en-IN" dirty="0" smtClean="0">
                <a:solidFill>
                  <a:srgbClr val="FFC000"/>
                </a:solidFill>
              </a:rPr>
              <a:t>repeated </a:t>
            </a:r>
            <a:r>
              <a:rPr lang="en-IN" dirty="0">
                <a:solidFill>
                  <a:srgbClr val="FFC000"/>
                </a:solidFill>
              </a:rPr>
              <a:t>infection</a:t>
            </a:r>
            <a:r>
              <a:rPr lang="en-IN" dirty="0"/>
              <a:t> being the most frequent cause.</a:t>
            </a:r>
          </a:p>
        </p:txBody>
      </p:sp>
    </p:spTree>
    <p:extLst>
      <p:ext uri="{BB962C8B-B14F-4D97-AF65-F5344CB8AC3E}">
        <p14:creationId xmlns:p14="http://schemas.microsoft.com/office/powerpoint/2010/main" val="14954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2369" y="633046"/>
            <a:ext cx="11240086" cy="5824025"/>
          </a:xfrm>
        </p:spPr>
        <p:txBody>
          <a:bodyPr>
            <a:normAutofit/>
          </a:bodyPr>
          <a:lstStyle/>
          <a:p>
            <a:r>
              <a:rPr lang="en-IN" dirty="0"/>
              <a:t>On the basis of the level of cleavage of the skin leading </a:t>
            </a:r>
            <a:r>
              <a:rPr lang="en-IN" dirty="0" smtClean="0"/>
              <a:t>to blistering</a:t>
            </a:r>
            <a:r>
              <a:rPr lang="en-IN" dirty="0"/>
              <a:t>, EB has been divided into three broad categories: </a:t>
            </a:r>
            <a:endParaRPr lang="en-IN" dirty="0" smtClean="0"/>
          </a:p>
          <a:p>
            <a:pPr marL="0" indent="0">
              <a:buNone/>
            </a:pPr>
            <a:endParaRPr lang="en-IN" dirty="0"/>
          </a:p>
          <a:p>
            <a:pPr marL="514350" indent="-514350">
              <a:buAutoNum type="alphaLcParenBoth"/>
            </a:pPr>
            <a:r>
              <a:rPr lang="en-IN" b="1" dirty="0">
                <a:solidFill>
                  <a:srgbClr val="FFC000"/>
                </a:solidFill>
              </a:rPr>
              <a:t>E</a:t>
            </a:r>
            <a:r>
              <a:rPr lang="en-IN" b="1" dirty="0" smtClean="0">
                <a:solidFill>
                  <a:srgbClr val="FFC000"/>
                </a:solidFill>
              </a:rPr>
              <a:t>pidermolysis </a:t>
            </a:r>
            <a:r>
              <a:rPr lang="en-IN" b="1" dirty="0">
                <a:solidFill>
                  <a:srgbClr val="FFC000"/>
                </a:solidFill>
              </a:rPr>
              <a:t>bullosa simplex (EBS)</a:t>
            </a:r>
            <a:r>
              <a:rPr lang="en-IN" dirty="0"/>
              <a:t>, in which blisters </a:t>
            </a:r>
            <a:r>
              <a:rPr lang="en-IN" dirty="0" smtClean="0"/>
              <a:t>develop </a:t>
            </a:r>
            <a:r>
              <a:rPr lang="en-IN" dirty="0" err="1" smtClean="0"/>
              <a:t>intraepidermally</a:t>
            </a:r>
            <a:r>
              <a:rPr lang="en-IN" dirty="0" smtClean="0"/>
              <a:t> </a:t>
            </a:r>
            <a:r>
              <a:rPr lang="en-IN" dirty="0"/>
              <a:t>at the level of the basal keratinocytes, </a:t>
            </a:r>
            <a:r>
              <a:rPr lang="en-IN" dirty="0" smtClean="0"/>
              <a:t>above the </a:t>
            </a:r>
            <a:r>
              <a:rPr lang="en-IN" dirty="0"/>
              <a:t>basement membrane, </a:t>
            </a:r>
            <a:endParaRPr lang="en-IN" dirty="0" smtClean="0"/>
          </a:p>
          <a:p>
            <a:pPr marL="0" indent="0">
              <a:buNone/>
            </a:pPr>
            <a:endParaRPr lang="en-IN" dirty="0" smtClean="0"/>
          </a:p>
          <a:p>
            <a:pPr marL="0" indent="0">
              <a:buNone/>
            </a:pPr>
            <a:r>
              <a:rPr lang="en-IN" b="1" dirty="0" smtClean="0">
                <a:solidFill>
                  <a:srgbClr val="FFC000"/>
                </a:solidFill>
              </a:rPr>
              <a:t>(</a:t>
            </a:r>
            <a:r>
              <a:rPr lang="en-IN" b="1" dirty="0">
                <a:solidFill>
                  <a:srgbClr val="FFC000"/>
                </a:solidFill>
              </a:rPr>
              <a:t>b) J</a:t>
            </a:r>
            <a:r>
              <a:rPr lang="en-IN" b="1" dirty="0" smtClean="0">
                <a:solidFill>
                  <a:srgbClr val="FFC000"/>
                </a:solidFill>
              </a:rPr>
              <a:t>unctional </a:t>
            </a:r>
            <a:r>
              <a:rPr lang="en-IN" b="1" dirty="0">
                <a:solidFill>
                  <a:srgbClr val="FFC000"/>
                </a:solidFill>
              </a:rPr>
              <a:t>epidermolysis </a:t>
            </a:r>
            <a:r>
              <a:rPr lang="en-IN" b="1" dirty="0" smtClean="0">
                <a:solidFill>
                  <a:srgbClr val="FFC000"/>
                </a:solidFill>
              </a:rPr>
              <a:t>bullosa </a:t>
            </a:r>
            <a:r>
              <a:rPr lang="en-IN" b="1" dirty="0">
                <a:solidFill>
                  <a:srgbClr val="FFC000"/>
                </a:solidFill>
              </a:rPr>
              <a:t>(JEB)</a:t>
            </a:r>
            <a:r>
              <a:rPr lang="en-IN" dirty="0"/>
              <a:t>, in which blisters form within the basement </a:t>
            </a:r>
            <a:r>
              <a:rPr lang="en-IN" dirty="0" smtClean="0"/>
              <a:t>membrane, and </a:t>
            </a:r>
          </a:p>
          <a:p>
            <a:pPr marL="0" indent="0">
              <a:buNone/>
            </a:pPr>
            <a:endParaRPr lang="en-IN" dirty="0"/>
          </a:p>
          <a:p>
            <a:pPr marL="0" indent="0">
              <a:buNone/>
            </a:pPr>
            <a:r>
              <a:rPr lang="en-IN" b="1" dirty="0" smtClean="0">
                <a:solidFill>
                  <a:srgbClr val="FFC000"/>
                </a:solidFill>
              </a:rPr>
              <a:t>(</a:t>
            </a:r>
            <a:r>
              <a:rPr lang="en-IN" b="1" dirty="0">
                <a:solidFill>
                  <a:srgbClr val="FFC000"/>
                </a:solidFill>
              </a:rPr>
              <a:t>c) </a:t>
            </a:r>
            <a:r>
              <a:rPr lang="en-IN" b="1" dirty="0" smtClean="0">
                <a:solidFill>
                  <a:srgbClr val="FFC000"/>
                </a:solidFill>
              </a:rPr>
              <a:t>Dystrophic </a:t>
            </a:r>
            <a:r>
              <a:rPr lang="en-IN" b="1" dirty="0">
                <a:solidFill>
                  <a:srgbClr val="FFC000"/>
                </a:solidFill>
              </a:rPr>
              <a:t>epidermolysis bullosa (DEB)</a:t>
            </a:r>
            <a:r>
              <a:rPr lang="en-IN" dirty="0"/>
              <a:t>, in </a:t>
            </a:r>
            <a:r>
              <a:rPr lang="en-IN" dirty="0" smtClean="0"/>
              <a:t>which blisters </a:t>
            </a:r>
            <a:r>
              <a:rPr lang="en-IN" dirty="0"/>
              <a:t>form beneath the basement membrane </a:t>
            </a:r>
          </a:p>
        </p:txBody>
      </p:sp>
    </p:spTree>
    <p:extLst>
      <p:ext uri="{BB962C8B-B14F-4D97-AF65-F5344CB8AC3E}">
        <p14:creationId xmlns:p14="http://schemas.microsoft.com/office/powerpoint/2010/main" val="42482168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Non-</a:t>
            </a:r>
            <a:r>
              <a:rPr lang="en-IN" b="1" dirty="0" err="1"/>
              <a:t>Hallopeau</a:t>
            </a:r>
            <a:r>
              <a:rPr lang="en-IN" b="1" dirty="0"/>
              <a:t>–Siemens Recessive </a:t>
            </a:r>
            <a:r>
              <a:rPr lang="en-IN" b="1" dirty="0" smtClean="0"/>
              <a:t>Dystrophic Epidermolysis </a:t>
            </a:r>
            <a:r>
              <a:rPr lang="en-IN" b="1" dirty="0"/>
              <a:t>Bullosa</a:t>
            </a:r>
            <a:endParaRPr lang="en-IN" dirty="0"/>
          </a:p>
        </p:txBody>
      </p:sp>
      <p:sp>
        <p:nvSpPr>
          <p:cNvPr id="3" name="Content Placeholder 2"/>
          <p:cNvSpPr>
            <a:spLocks noGrp="1"/>
          </p:cNvSpPr>
          <p:nvPr>
            <p:ph idx="1"/>
          </p:nvPr>
        </p:nvSpPr>
        <p:spPr>
          <a:xfrm>
            <a:off x="351692" y="1825624"/>
            <a:ext cx="11605846" cy="4870597"/>
          </a:xfrm>
        </p:spPr>
        <p:txBody>
          <a:bodyPr>
            <a:normAutofit/>
          </a:bodyPr>
          <a:lstStyle/>
          <a:p>
            <a:endParaRPr lang="en-IN" dirty="0" smtClean="0"/>
          </a:p>
          <a:p>
            <a:r>
              <a:rPr lang="en-IN" dirty="0" smtClean="0"/>
              <a:t>All </a:t>
            </a:r>
            <a:r>
              <a:rPr lang="en-IN" dirty="0"/>
              <a:t>patients of RDEB who </a:t>
            </a:r>
            <a:r>
              <a:rPr lang="en-IN" dirty="0">
                <a:solidFill>
                  <a:srgbClr val="FFC000"/>
                </a:solidFill>
              </a:rPr>
              <a:t>lack</a:t>
            </a:r>
            <a:r>
              <a:rPr lang="en-IN" dirty="0"/>
              <a:t> the characteristic cutaneous </a:t>
            </a:r>
            <a:r>
              <a:rPr lang="en-IN" dirty="0" smtClean="0"/>
              <a:t>and </a:t>
            </a:r>
            <a:r>
              <a:rPr lang="en-IN" dirty="0" err="1" smtClean="0"/>
              <a:t>extracutaneous</a:t>
            </a:r>
            <a:r>
              <a:rPr lang="en-IN" dirty="0" smtClean="0"/>
              <a:t> </a:t>
            </a:r>
            <a:r>
              <a:rPr lang="en-IN" dirty="0"/>
              <a:t>features of the </a:t>
            </a:r>
            <a:r>
              <a:rPr lang="en-IN" dirty="0" err="1"/>
              <a:t>Hallopeau</a:t>
            </a:r>
            <a:r>
              <a:rPr lang="en-IN" b="1" dirty="0"/>
              <a:t>–</a:t>
            </a:r>
            <a:r>
              <a:rPr lang="en-IN" dirty="0"/>
              <a:t>Siemens subtype </a:t>
            </a:r>
            <a:r>
              <a:rPr lang="en-IN" dirty="0" smtClean="0"/>
              <a:t>are included</a:t>
            </a:r>
          </a:p>
          <a:p>
            <a:endParaRPr lang="en-IN" dirty="0" smtClean="0"/>
          </a:p>
          <a:p>
            <a:r>
              <a:rPr lang="en-IN" dirty="0" smtClean="0"/>
              <a:t>Onset </a:t>
            </a:r>
            <a:r>
              <a:rPr lang="en-IN" dirty="0"/>
              <a:t>is at birth, </a:t>
            </a:r>
            <a:r>
              <a:rPr lang="en-IN" dirty="0" smtClean="0"/>
              <a:t>manifestations </a:t>
            </a:r>
            <a:r>
              <a:rPr lang="en-IN" dirty="0"/>
              <a:t>are </a:t>
            </a:r>
            <a:r>
              <a:rPr lang="en-IN" dirty="0">
                <a:solidFill>
                  <a:srgbClr val="FFC000"/>
                </a:solidFill>
              </a:rPr>
              <a:t>milder</a:t>
            </a:r>
            <a:r>
              <a:rPr lang="en-IN" dirty="0"/>
              <a:t>. </a:t>
            </a:r>
            <a:endParaRPr lang="en-IN" dirty="0" smtClean="0"/>
          </a:p>
          <a:p>
            <a:endParaRPr lang="en-IN" dirty="0" smtClean="0"/>
          </a:p>
          <a:p>
            <a:r>
              <a:rPr lang="en-IN" dirty="0" smtClean="0"/>
              <a:t>The </a:t>
            </a:r>
            <a:r>
              <a:rPr lang="en-IN" dirty="0"/>
              <a:t>skin and mucosae are </a:t>
            </a:r>
            <a:r>
              <a:rPr lang="en-IN" dirty="0">
                <a:solidFill>
                  <a:srgbClr val="FFC000"/>
                </a:solidFill>
              </a:rPr>
              <a:t>very </a:t>
            </a:r>
            <a:r>
              <a:rPr lang="en-IN" dirty="0" smtClean="0">
                <a:solidFill>
                  <a:srgbClr val="FFC000"/>
                </a:solidFill>
              </a:rPr>
              <a:t>fragile</a:t>
            </a:r>
            <a:r>
              <a:rPr lang="en-IN" dirty="0" smtClean="0"/>
              <a:t>, but </a:t>
            </a:r>
            <a:r>
              <a:rPr lang="en-IN" dirty="0"/>
              <a:t>lesions, including nail changes, </a:t>
            </a:r>
            <a:r>
              <a:rPr lang="en-IN" dirty="0" err="1"/>
              <a:t>milia</a:t>
            </a:r>
            <a:r>
              <a:rPr lang="en-IN" dirty="0"/>
              <a:t> and atrophic </a:t>
            </a:r>
            <a:r>
              <a:rPr lang="en-IN" dirty="0" smtClean="0"/>
              <a:t>scarring, tend </a:t>
            </a:r>
            <a:r>
              <a:rPr lang="en-IN" dirty="0"/>
              <a:t>to be more </a:t>
            </a:r>
            <a:r>
              <a:rPr lang="en-IN" dirty="0">
                <a:solidFill>
                  <a:srgbClr val="FFC000"/>
                </a:solidFill>
              </a:rPr>
              <a:t>localized</a:t>
            </a:r>
            <a:r>
              <a:rPr lang="en-IN" dirty="0"/>
              <a:t> and similar </a:t>
            </a:r>
            <a:r>
              <a:rPr lang="en-IN" dirty="0" smtClean="0"/>
              <a:t>as </a:t>
            </a:r>
            <a:r>
              <a:rPr lang="en-IN" dirty="0"/>
              <a:t>seen in </a:t>
            </a:r>
            <a:r>
              <a:rPr lang="en-IN" dirty="0" smtClean="0"/>
              <a:t>classical DDEB. </a:t>
            </a:r>
          </a:p>
        </p:txBody>
      </p:sp>
    </p:spTree>
    <p:extLst>
      <p:ext uri="{BB962C8B-B14F-4D97-AF65-F5344CB8AC3E}">
        <p14:creationId xmlns:p14="http://schemas.microsoft.com/office/powerpoint/2010/main" val="635884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err="1"/>
              <a:t>Pseudosyndactyly</a:t>
            </a:r>
            <a:r>
              <a:rPr lang="en-IN" dirty="0"/>
              <a:t>, ocular and gastrointestinal complications, </a:t>
            </a:r>
            <a:r>
              <a:rPr lang="en-IN" dirty="0" err="1"/>
              <a:t>anemia</a:t>
            </a:r>
            <a:r>
              <a:rPr lang="en-IN" dirty="0"/>
              <a:t>, growth retardation and the development of squamous cell carcinomas are </a:t>
            </a:r>
            <a:r>
              <a:rPr lang="en-IN" dirty="0">
                <a:solidFill>
                  <a:srgbClr val="FFC000"/>
                </a:solidFill>
              </a:rPr>
              <a:t>much less common.</a:t>
            </a:r>
          </a:p>
          <a:p>
            <a:endParaRPr lang="en-IN" dirty="0"/>
          </a:p>
        </p:txBody>
      </p:sp>
    </p:spTree>
    <p:extLst>
      <p:ext uri="{BB962C8B-B14F-4D97-AF65-F5344CB8AC3E}">
        <p14:creationId xmlns:p14="http://schemas.microsoft.com/office/powerpoint/2010/main" val="34390079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Transient Bullous </a:t>
            </a:r>
            <a:r>
              <a:rPr lang="en-IN" b="1" dirty="0" err="1"/>
              <a:t>Dermolysis</a:t>
            </a:r>
            <a:r>
              <a:rPr lang="en-IN" b="1" dirty="0"/>
              <a:t> of the </a:t>
            </a:r>
            <a:r>
              <a:rPr lang="en-IN" b="1" dirty="0" err="1"/>
              <a:t>Newborn</a:t>
            </a:r>
            <a:endParaRPr lang="en-IN" dirty="0"/>
          </a:p>
        </p:txBody>
      </p:sp>
      <p:sp>
        <p:nvSpPr>
          <p:cNvPr id="3" name="Content Placeholder 2"/>
          <p:cNvSpPr>
            <a:spLocks noGrp="1"/>
          </p:cNvSpPr>
          <p:nvPr>
            <p:ph idx="1"/>
          </p:nvPr>
        </p:nvSpPr>
        <p:spPr>
          <a:xfrm>
            <a:off x="281354" y="1825625"/>
            <a:ext cx="11591778" cy="4884664"/>
          </a:xfrm>
        </p:spPr>
        <p:txBody>
          <a:bodyPr/>
          <a:lstStyle/>
          <a:p>
            <a:r>
              <a:rPr lang="en-IN" dirty="0"/>
              <a:t>P</a:t>
            </a:r>
            <a:r>
              <a:rPr lang="en-IN" dirty="0" smtClean="0"/>
              <a:t>resents </a:t>
            </a:r>
            <a:r>
              <a:rPr lang="en-IN" dirty="0"/>
              <a:t>as </a:t>
            </a:r>
            <a:r>
              <a:rPr lang="en-IN" dirty="0">
                <a:solidFill>
                  <a:srgbClr val="FFC000"/>
                </a:solidFill>
              </a:rPr>
              <a:t>neonatal skin blistering</a:t>
            </a:r>
            <a:r>
              <a:rPr lang="en-IN" dirty="0"/>
              <a:t>, especially over </a:t>
            </a:r>
            <a:r>
              <a:rPr lang="en-IN" dirty="0" smtClean="0"/>
              <a:t>the limbs, remarkably </a:t>
            </a:r>
            <a:r>
              <a:rPr lang="en-IN" dirty="0"/>
              <a:t>improves during childhood and </a:t>
            </a:r>
            <a:r>
              <a:rPr lang="en-IN" dirty="0" smtClean="0">
                <a:solidFill>
                  <a:srgbClr val="FFC000"/>
                </a:solidFill>
              </a:rPr>
              <a:t>remits completely.</a:t>
            </a:r>
            <a:r>
              <a:rPr lang="en-IN" dirty="0" smtClean="0"/>
              <a:t> </a:t>
            </a:r>
          </a:p>
          <a:p>
            <a:endParaRPr lang="en-IN" dirty="0"/>
          </a:p>
          <a:p>
            <a:r>
              <a:rPr lang="en-IN" dirty="0" smtClean="0"/>
              <a:t>Blisters </a:t>
            </a:r>
            <a:r>
              <a:rPr lang="en-IN" dirty="0"/>
              <a:t>heal without dystrophic </a:t>
            </a:r>
            <a:r>
              <a:rPr lang="en-IN" dirty="0" smtClean="0"/>
              <a:t>scarring but </a:t>
            </a:r>
            <a:r>
              <a:rPr lang="en-IN" dirty="0"/>
              <a:t>often with mild hypopigmentation. </a:t>
            </a:r>
            <a:endParaRPr lang="en-IN" dirty="0" smtClean="0"/>
          </a:p>
          <a:p>
            <a:endParaRPr lang="en-IN" dirty="0" smtClean="0"/>
          </a:p>
          <a:p>
            <a:r>
              <a:rPr lang="en-IN" dirty="0" smtClean="0"/>
              <a:t>Nails </a:t>
            </a:r>
            <a:r>
              <a:rPr lang="en-IN" dirty="0"/>
              <a:t>are </a:t>
            </a:r>
            <a:r>
              <a:rPr lang="en-IN" dirty="0" smtClean="0"/>
              <a:t>normal, mild </a:t>
            </a:r>
            <a:r>
              <a:rPr lang="en-IN" dirty="0"/>
              <a:t>involvement of the oral mucosa.</a:t>
            </a:r>
          </a:p>
          <a:p>
            <a:endParaRPr lang="en-IN" dirty="0" smtClean="0"/>
          </a:p>
          <a:p>
            <a:r>
              <a:rPr lang="en-IN" dirty="0" smtClean="0"/>
              <a:t>Appearance </a:t>
            </a:r>
            <a:r>
              <a:rPr lang="en-IN" dirty="0"/>
              <a:t>of new lesions spontaneously ceases in the </a:t>
            </a:r>
            <a:r>
              <a:rPr lang="en-IN" dirty="0" smtClean="0"/>
              <a:t>first year </a:t>
            </a:r>
            <a:r>
              <a:rPr lang="en-IN" dirty="0"/>
              <a:t>of life.</a:t>
            </a:r>
          </a:p>
        </p:txBody>
      </p:sp>
    </p:spTree>
    <p:extLst>
      <p:ext uri="{BB962C8B-B14F-4D97-AF65-F5344CB8AC3E}">
        <p14:creationId xmlns:p14="http://schemas.microsoft.com/office/powerpoint/2010/main" val="348663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895" y="759655"/>
            <a:ext cx="11304619" cy="5613010"/>
          </a:xfrm>
        </p:spPr>
        <p:txBody>
          <a:bodyPr>
            <a:normAutofit/>
          </a:bodyPr>
          <a:lstStyle/>
          <a:p>
            <a:r>
              <a:rPr lang="en-IN" dirty="0" smtClean="0"/>
              <a:t>Light microscopy shows </a:t>
            </a:r>
            <a:r>
              <a:rPr lang="en-IN" dirty="0"/>
              <a:t>a </a:t>
            </a:r>
            <a:r>
              <a:rPr lang="en-IN" dirty="0" err="1">
                <a:solidFill>
                  <a:srgbClr val="FFC000"/>
                </a:solidFill>
              </a:rPr>
              <a:t>subepidermal</a:t>
            </a:r>
            <a:r>
              <a:rPr lang="en-IN" dirty="0">
                <a:solidFill>
                  <a:srgbClr val="FFC000"/>
                </a:solidFill>
              </a:rPr>
              <a:t> </a:t>
            </a:r>
            <a:r>
              <a:rPr lang="en-IN" dirty="0"/>
              <a:t>blister beginning in the dermal </a:t>
            </a:r>
            <a:r>
              <a:rPr lang="en-IN" dirty="0" smtClean="0"/>
              <a:t>papillae</a:t>
            </a:r>
            <a:endParaRPr lang="en-IN" dirty="0"/>
          </a:p>
          <a:p>
            <a:endParaRPr lang="en-IN" dirty="0" smtClean="0"/>
          </a:p>
          <a:p>
            <a:r>
              <a:rPr lang="en-IN" dirty="0" smtClean="0"/>
              <a:t>Electron </a:t>
            </a:r>
            <a:r>
              <a:rPr lang="en-IN" dirty="0"/>
              <a:t>microscopy, a </a:t>
            </a:r>
            <a:r>
              <a:rPr lang="en-IN" dirty="0" err="1"/>
              <a:t>sublamina</a:t>
            </a:r>
            <a:r>
              <a:rPr lang="en-IN" dirty="0"/>
              <a:t> </a:t>
            </a:r>
            <a:r>
              <a:rPr lang="en-IN" dirty="0" err="1"/>
              <a:t>densa</a:t>
            </a:r>
            <a:r>
              <a:rPr lang="en-IN" dirty="0"/>
              <a:t> cleavage.</a:t>
            </a:r>
          </a:p>
          <a:p>
            <a:endParaRPr lang="en-IN" dirty="0" smtClean="0"/>
          </a:p>
          <a:p>
            <a:r>
              <a:rPr lang="en-IN" dirty="0" err="1" smtClean="0"/>
              <a:t>Ultrastructurally</a:t>
            </a:r>
            <a:r>
              <a:rPr lang="en-IN" dirty="0"/>
              <a:t>, basal keratinocytes contain </a:t>
            </a:r>
            <a:r>
              <a:rPr lang="en-IN" dirty="0">
                <a:solidFill>
                  <a:srgbClr val="FFC000"/>
                </a:solidFill>
              </a:rPr>
              <a:t>stellate bodies</a:t>
            </a:r>
            <a:r>
              <a:rPr lang="en-IN" dirty="0"/>
              <a:t> </a:t>
            </a:r>
            <a:r>
              <a:rPr lang="en-IN" dirty="0" smtClean="0"/>
              <a:t>that consist </a:t>
            </a:r>
            <a:r>
              <a:rPr lang="en-IN" dirty="0"/>
              <a:t>of type VII collagen. </a:t>
            </a:r>
            <a:endParaRPr lang="en-IN" dirty="0" smtClean="0"/>
          </a:p>
          <a:p>
            <a:endParaRPr lang="en-IN" dirty="0"/>
          </a:p>
          <a:p>
            <a:r>
              <a:rPr lang="en-IN" dirty="0" smtClean="0"/>
              <a:t>These changes </a:t>
            </a:r>
            <a:r>
              <a:rPr lang="en-IN" dirty="0" smtClean="0">
                <a:solidFill>
                  <a:srgbClr val="FFC000"/>
                </a:solidFill>
              </a:rPr>
              <a:t>revert </a:t>
            </a:r>
            <a:r>
              <a:rPr lang="en-IN" dirty="0">
                <a:solidFill>
                  <a:srgbClr val="FFC000"/>
                </a:solidFill>
              </a:rPr>
              <a:t>to </a:t>
            </a:r>
            <a:r>
              <a:rPr lang="en-IN" dirty="0" smtClean="0">
                <a:solidFill>
                  <a:srgbClr val="FFC000"/>
                </a:solidFill>
              </a:rPr>
              <a:t>normal</a:t>
            </a:r>
            <a:r>
              <a:rPr lang="en-IN" dirty="0" smtClean="0"/>
              <a:t>, and </a:t>
            </a:r>
            <a:r>
              <a:rPr lang="en-IN" dirty="0"/>
              <a:t>type VII collagen may be present at the DEJ at about </a:t>
            </a:r>
            <a:r>
              <a:rPr lang="en-IN" dirty="0" smtClean="0"/>
              <a:t>the time </a:t>
            </a:r>
            <a:r>
              <a:rPr lang="en-IN" dirty="0"/>
              <a:t>that blistering ceases, suggesting </a:t>
            </a:r>
            <a:r>
              <a:rPr lang="en-IN" dirty="0" smtClean="0"/>
              <a:t>there </a:t>
            </a:r>
            <a:r>
              <a:rPr lang="en-IN" dirty="0"/>
              <a:t>is a </a:t>
            </a:r>
            <a:r>
              <a:rPr lang="en-IN" dirty="0" smtClean="0"/>
              <a:t>transient secondary </a:t>
            </a:r>
            <a:r>
              <a:rPr lang="en-IN" dirty="0"/>
              <a:t>abnormality in packaging, transport or </a:t>
            </a:r>
            <a:r>
              <a:rPr lang="en-IN" dirty="0" smtClean="0"/>
              <a:t>incorporation of </a:t>
            </a:r>
            <a:r>
              <a:rPr lang="en-IN" dirty="0"/>
              <a:t>mutated type VII collagen into the DEJ during infancy </a:t>
            </a:r>
            <a:r>
              <a:rPr lang="en-IN" dirty="0" smtClean="0"/>
              <a:t>in these </a:t>
            </a:r>
            <a:r>
              <a:rPr lang="en-IN" dirty="0"/>
              <a:t>patients.</a:t>
            </a:r>
          </a:p>
        </p:txBody>
      </p:sp>
    </p:spTree>
    <p:extLst>
      <p:ext uri="{BB962C8B-B14F-4D97-AF65-F5344CB8AC3E}">
        <p14:creationId xmlns:p14="http://schemas.microsoft.com/office/powerpoint/2010/main" val="34513210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t>Inverse Recessive Dystrophic </a:t>
            </a:r>
            <a:r>
              <a:rPr lang="en-IN" b="1" dirty="0" smtClean="0"/>
              <a:t>Epidermolysis Bullosa</a:t>
            </a:r>
            <a:endParaRPr lang="en-IN" dirty="0"/>
          </a:p>
        </p:txBody>
      </p:sp>
      <p:sp>
        <p:nvSpPr>
          <p:cNvPr id="3" name="Content Placeholder 2"/>
          <p:cNvSpPr>
            <a:spLocks noGrp="1"/>
          </p:cNvSpPr>
          <p:nvPr>
            <p:ph idx="1"/>
          </p:nvPr>
        </p:nvSpPr>
        <p:spPr>
          <a:xfrm>
            <a:off x="290286" y="1970765"/>
            <a:ext cx="11713028" cy="4662261"/>
          </a:xfrm>
        </p:spPr>
        <p:txBody>
          <a:bodyPr/>
          <a:lstStyle/>
          <a:p>
            <a:r>
              <a:rPr lang="en-IN" dirty="0"/>
              <a:t>Blisters and erosions are frequently present at birth, </a:t>
            </a:r>
            <a:r>
              <a:rPr lang="en-IN" dirty="0" smtClean="0"/>
              <a:t>commonly in axillae,  groin, neck, trunk</a:t>
            </a:r>
            <a:r>
              <a:rPr lang="en-IN" dirty="0"/>
              <a:t>, with </a:t>
            </a:r>
            <a:r>
              <a:rPr lang="en-IN" dirty="0" smtClean="0">
                <a:solidFill>
                  <a:srgbClr val="FFC000"/>
                </a:solidFill>
              </a:rPr>
              <a:t>relative sparing </a:t>
            </a:r>
            <a:r>
              <a:rPr lang="en-IN" dirty="0">
                <a:solidFill>
                  <a:srgbClr val="FFC000"/>
                </a:solidFill>
              </a:rPr>
              <a:t>of the extremities. </a:t>
            </a:r>
            <a:endParaRPr lang="en-IN" dirty="0" smtClean="0">
              <a:solidFill>
                <a:srgbClr val="FFC000"/>
              </a:solidFill>
            </a:endParaRPr>
          </a:p>
          <a:p>
            <a:endParaRPr lang="en-IN" dirty="0"/>
          </a:p>
          <a:p>
            <a:r>
              <a:rPr lang="en-IN" dirty="0" smtClean="0"/>
              <a:t>The </a:t>
            </a:r>
            <a:r>
              <a:rPr lang="en-IN" dirty="0"/>
              <a:t>lesions heal with scarring, </a:t>
            </a:r>
            <a:r>
              <a:rPr lang="en-IN" dirty="0" smtClean="0"/>
              <a:t>without </a:t>
            </a:r>
            <a:r>
              <a:rPr lang="en-IN" dirty="0"/>
              <a:t>significant </a:t>
            </a:r>
            <a:r>
              <a:rPr lang="en-IN" dirty="0" err="1"/>
              <a:t>milia</a:t>
            </a:r>
            <a:r>
              <a:rPr lang="en-IN" dirty="0"/>
              <a:t> formation. </a:t>
            </a:r>
            <a:endParaRPr lang="en-IN" dirty="0" smtClean="0"/>
          </a:p>
          <a:p>
            <a:endParaRPr lang="en-IN" dirty="0"/>
          </a:p>
          <a:p>
            <a:r>
              <a:rPr lang="en-IN" dirty="0" smtClean="0"/>
              <a:t>Nail </a:t>
            </a:r>
            <a:r>
              <a:rPr lang="en-IN" dirty="0"/>
              <a:t>dystrophy, </a:t>
            </a:r>
            <a:r>
              <a:rPr lang="en-IN" dirty="0" smtClean="0"/>
              <a:t>mucosal involvement </a:t>
            </a:r>
            <a:r>
              <a:rPr lang="en-IN" dirty="0"/>
              <a:t>and dental changes are similar to the </a:t>
            </a:r>
            <a:r>
              <a:rPr lang="en-IN" dirty="0" smtClean="0"/>
              <a:t>generalized form. </a:t>
            </a:r>
          </a:p>
          <a:p>
            <a:endParaRPr lang="en-IN" dirty="0"/>
          </a:p>
          <a:p>
            <a:r>
              <a:rPr lang="en-IN" dirty="0" err="1" smtClean="0"/>
              <a:t>Esophageal</a:t>
            </a:r>
            <a:r>
              <a:rPr lang="en-IN" dirty="0" smtClean="0"/>
              <a:t> </a:t>
            </a:r>
            <a:r>
              <a:rPr lang="en-IN" dirty="0"/>
              <a:t>involvement may lead to a stricture.</a:t>
            </a:r>
          </a:p>
        </p:txBody>
      </p:sp>
    </p:spTree>
    <p:extLst>
      <p:ext uri="{BB962C8B-B14F-4D97-AF65-F5344CB8AC3E}">
        <p14:creationId xmlns:p14="http://schemas.microsoft.com/office/powerpoint/2010/main" val="5376662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58256" y="1764370"/>
            <a:ext cx="9144000" cy="1641490"/>
          </a:xfrm>
        </p:spPr>
        <p:txBody>
          <a:bodyPr>
            <a:normAutofit fontScale="90000"/>
          </a:bodyPr>
          <a:lstStyle/>
          <a:p>
            <a:pPr algn="ctr"/>
            <a:r>
              <a:rPr lang="en-IN" dirty="0" smtClean="0"/>
              <a:t>EPIDERMOLYSIS </a:t>
            </a:r>
            <a:br>
              <a:rPr lang="en-IN" dirty="0" smtClean="0"/>
            </a:br>
            <a:r>
              <a:rPr lang="en-IN" dirty="0" smtClean="0"/>
              <a:t>BULLOSA </a:t>
            </a:r>
            <a:r>
              <a:rPr lang="en-IN" dirty="0"/>
              <a:t> </a:t>
            </a:r>
            <a:r>
              <a:rPr lang="en-IN" dirty="0" smtClean="0"/>
              <a:t>ACQUISITA</a:t>
            </a:r>
            <a:endParaRPr lang="en-IN" dirty="0"/>
          </a:p>
        </p:txBody>
      </p:sp>
    </p:spTree>
    <p:extLst>
      <p:ext uri="{BB962C8B-B14F-4D97-AF65-F5344CB8AC3E}">
        <p14:creationId xmlns:p14="http://schemas.microsoft.com/office/powerpoint/2010/main" val="21869646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85" y="595086"/>
            <a:ext cx="11161485" cy="5834743"/>
          </a:xfrm>
        </p:spPr>
        <p:txBody>
          <a:bodyPr>
            <a:normAutofit/>
          </a:bodyPr>
          <a:lstStyle/>
          <a:p>
            <a:endParaRPr lang="en-IN" dirty="0" smtClean="0"/>
          </a:p>
          <a:p>
            <a:endParaRPr lang="en-IN" dirty="0" smtClean="0">
              <a:solidFill>
                <a:srgbClr val="FFC000"/>
              </a:solidFill>
            </a:endParaRPr>
          </a:p>
          <a:p>
            <a:r>
              <a:rPr lang="en-IN" dirty="0" smtClean="0">
                <a:solidFill>
                  <a:srgbClr val="FFC000"/>
                </a:solidFill>
              </a:rPr>
              <a:t>Epidermolysis </a:t>
            </a:r>
            <a:r>
              <a:rPr lang="en-IN" dirty="0">
                <a:solidFill>
                  <a:srgbClr val="FFC000"/>
                </a:solidFill>
              </a:rPr>
              <a:t>bullosa </a:t>
            </a:r>
            <a:r>
              <a:rPr lang="en-IN" dirty="0" err="1">
                <a:solidFill>
                  <a:srgbClr val="FFC000"/>
                </a:solidFill>
              </a:rPr>
              <a:t>acquisita</a:t>
            </a:r>
            <a:r>
              <a:rPr lang="en-IN" dirty="0">
                <a:solidFill>
                  <a:srgbClr val="FFC000"/>
                </a:solidFill>
              </a:rPr>
              <a:t> </a:t>
            </a:r>
            <a:r>
              <a:rPr lang="en-IN" dirty="0"/>
              <a:t>(EBA) is an </a:t>
            </a:r>
            <a:r>
              <a:rPr lang="en-IN" dirty="0" smtClean="0"/>
              <a:t>acquired </a:t>
            </a:r>
            <a:r>
              <a:rPr lang="en-IN" dirty="0" err="1" smtClean="0"/>
              <a:t>mechanobullous</a:t>
            </a:r>
            <a:r>
              <a:rPr lang="en-IN" dirty="0" smtClean="0"/>
              <a:t> </a:t>
            </a:r>
            <a:r>
              <a:rPr lang="en-IN" dirty="0"/>
              <a:t>disorder so named due to its clinical </a:t>
            </a:r>
            <a:r>
              <a:rPr lang="en-IN" dirty="0" smtClean="0"/>
              <a:t>and molecular </a:t>
            </a:r>
            <a:r>
              <a:rPr lang="en-IN" dirty="0"/>
              <a:t>similarity with inherited </a:t>
            </a:r>
            <a:r>
              <a:rPr lang="en-IN" dirty="0">
                <a:solidFill>
                  <a:srgbClr val="FFC000"/>
                </a:solidFill>
              </a:rPr>
              <a:t>dystrophic </a:t>
            </a:r>
            <a:r>
              <a:rPr lang="en-IN" dirty="0" smtClean="0">
                <a:solidFill>
                  <a:srgbClr val="FFC000"/>
                </a:solidFill>
              </a:rPr>
              <a:t>epidermolysis bullosa.</a:t>
            </a:r>
          </a:p>
          <a:p>
            <a:endParaRPr lang="en-IN" dirty="0"/>
          </a:p>
          <a:p>
            <a:r>
              <a:rPr lang="en-IN" dirty="0" smtClean="0"/>
              <a:t>EBA </a:t>
            </a:r>
            <a:r>
              <a:rPr lang="en-IN" dirty="0"/>
              <a:t>is a rare, acquired, </a:t>
            </a:r>
            <a:r>
              <a:rPr lang="en-IN" dirty="0" smtClean="0"/>
              <a:t>chronic, trauma-induced </a:t>
            </a:r>
            <a:r>
              <a:rPr lang="en-IN" dirty="0" err="1"/>
              <a:t>subepidermal</a:t>
            </a:r>
            <a:r>
              <a:rPr lang="en-IN" dirty="0"/>
              <a:t> blistering disease in which </a:t>
            </a:r>
            <a:r>
              <a:rPr lang="en-IN" dirty="0" smtClean="0"/>
              <a:t>tissue bound </a:t>
            </a:r>
            <a:r>
              <a:rPr lang="en-IN" dirty="0"/>
              <a:t>and circulating antibodies to type VII collagen </a:t>
            </a:r>
            <a:r>
              <a:rPr lang="en-IN" dirty="0" smtClean="0"/>
              <a:t>are found</a:t>
            </a:r>
            <a:r>
              <a:rPr lang="en-IN" dirty="0"/>
              <a:t>.</a:t>
            </a:r>
          </a:p>
        </p:txBody>
      </p:sp>
    </p:spTree>
    <p:extLst>
      <p:ext uri="{BB962C8B-B14F-4D97-AF65-F5344CB8AC3E}">
        <p14:creationId xmlns:p14="http://schemas.microsoft.com/office/powerpoint/2010/main" val="27770825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a:t>Etiology</a:t>
            </a:r>
            <a:r>
              <a:rPr lang="en-IN" b="1" dirty="0"/>
              <a:t> and Pathogenesis</a:t>
            </a:r>
            <a:endParaRPr lang="en-IN" dirty="0"/>
          </a:p>
        </p:txBody>
      </p:sp>
      <p:sp>
        <p:nvSpPr>
          <p:cNvPr id="3" name="Content Placeholder 2"/>
          <p:cNvSpPr>
            <a:spLocks noGrp="1"/>
          </p:cNvSpPr>
          <p:nvPr>
            <p:ph idx="1"/>
          </p:nvPr>
        </p:nvSpPr>
        <p:spPr>
          <a:xfrm>
            <a:off x="507999" y="1825625"/>
            <a:ext cx="11350171" cy="4633232"/>
          </a:xfrm>
        </p:spPr>
        <p:txBody>
          <a:bodyPr>
            <a:normAutofit/>
          </a:bodyPr>
          <a:lstStyle/>
          <a:p>
            <a:r>
              <a:rPr lang="en-IN" dirty="0"/>
              <a:t>Association with </a:t>
            </a:r>
            <a:r>
              <a:rPr lang="en-IN" dirty="0">
                <a:solidFill>
                  <a:srgbClr val="FFC000"/>
                </a:solidFill>
              </a:rPr>
              <a:t>HLA-DR2</a:t>
            </a:r>
            <a:r>
              <a:rPr lang="en-IN" dirty="0"/>
              <a:t> phenotype is </a:t>
            </a:r>
            <a:r>
              <a:rPr lang="en-IN" dirty="0" smtClean="0"/>
              <a:t>common. </a:t>
            </a:r>
          </a:p>
          <a:p>
            <a:endParaRPr lang="en-IN" dirty="0"/>
          </a:p>
          <a:p>
            <a:r>
              <a:rPr lang="en-IN" dirty="0" smtClean="0"/>
              <a:t> </a:t>
            </a:r>
            <a:r>
              <a:rPr lang="en-IN" dirty="0"/>
              <a:t>The </a:t>
            </a:r>
            <a:r>
              <a:rPr lang="en-IN" dirty="0" smtClean="0"/>
              <a:t>EBA antigen </a:t>
            </a:r>
            <a:r>
              <a:rPr lang="en-IN" dirty="0"/>
              <a:t>is type VII collagen, a 290 </a:t>
            </a:r>
            <a:r>
              <a:rPr lang="en-IN" dirty="0" err="1"/>
              <a:t>kDa</a:t>
            </a:r>
            <a:r>
              <a:rPr lang="en-IN" dirty="0"/>
              <a:t> </a:t>
            </a:r>
            <a:r>
              <a:rPr lang="en-IN" dirty="0" smtClean="0"/>
              <a:t>glycoprotein, specifically </a:t>
            </a:r>
            <a:r>
              <a:rPr lang="en-IN" dirty="0"/>
              <a:t>found in </a:t>
            </a:r>
            <a:r>
              <a:rPr lang="en-IN" dirty="0" smtClean="0">
                <a:solidFill>
                  <a:srgbClr val="FFC000"/>
                </a:solidFill>
              </a:rPr>
              <a:t>basement </a:t>
            </a:r>
            <a:r>
              <a:rPr lang="en-IN" dirty="0">
                <a:solidFill>
                  <a:srgbClr val="FFC000"/>
                </a:solidFill>
              </a:rPr>
              <a:t>membranes of </a:t>
            </a:r>
            <a:r>
              <a:rPr lang="en-IN" dirty="0" smtClean="0">
                <a:solidFill>
                  <a:srgbClr val="FFC000"/>
                </a:solidFill>
              </a:rPr>
              <a:t>stratified squamous epithelia. </a:t>
            </a:r>
          </a:p>
          <a:p>
            <a:endParaRPr lang="en-IN" dirty="0"/>
          </a:p>
          <a:p>
            <a:r>
              <a:rPr lang="en-IN" dirty="0" smtClean="0"/>
              <a:t>Type </a:t>
            </a:r>
            <a:r>
              <a:rPr lang="en-IN" dirty="0"/>
              <a:t>VII collagen is </a:t>
            </a:r>
            <a:r>
              <a:rPr lang="en-IN" dirty="0" smtClean="0"/>
              <a:t>produced predominantly </a:t>
            </a:r>
            <a:r>
              <a:rPr lang="en-IN" dirty="0"/>
              <a:t>by epithelial keratinocytes. It forms the </a:t>
            </a:r>
            <a:r>
              <a:rPr lang="en-IN" dirty="0" smtClean="0"/>
              <a:t>major structural </a:t>
            </a:r>
            <a:r>
              <a:rPr lang="en-IN" dirty="0"/>
              <a:t>component of anchoring fibrils, which are </a:t>
            </a:r>
            <a:r>
              <a:rPr lang="en-IN" dirty="0" smtClean="0"/>
              <a:t>located below </a:t>
            </a:r>
            <a:r>
              <a:rPr lang="en-IN" dirty="0"/>
              <a:t>the lamina </a:t>
            </a:r>
            <a:r>
              <a:rPr lang="en-IN" dirty="0" err="1"/>
              <a:t>densa</a:t>
            </a:r>
            <a:r>
              <a:rPr lang="en-IN" dirty="0"/>
              <a:t> of the basement membrane </a:t>
            </a:r>
          </a:p>
          <a:p>
            <a:endParaRPr lang="en-IN" dirty="0" smtClean="0"/>
          </a:p>
        </p:txBody>
      </p:sp>
    </p:spTree>
    <p:extLst>
      <p:ext uri="{BB962C8B-B14F-4D97-AF65-F5344CB8AC3E}">
        <p14:creationId xmlns:p14="http://schemas.microsoft.com/office/powerpoint/2010/main" val="36412121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204686"/>
            <a:ext cx="10233800" cy="4972277"/>
          </a:xfrm>
        </p:spPr>
        <p:txBody>
          <a:bodyPr/>
          <a:lstStyle/>
          <a:p>
            <a:r>
              <a:rPr lang="en-IN" dirty="0"/>
              <a:t>It plays a pivotal role in the </a:t>
            </a:r>
            <a:r>
              <a:rPr lang="en-IN" dirty="0">
                <a:solidFill>
                  <a:srgbClr val="FFC000"/>
                </a:solidFill>
              </a:rPr>
              <a:t>adherence between the basement membrane and the papillary dermis. </a:t>
            </a:r>
          </a:p>
          <a:p>
            <a:endParaRPr lang="en-IN" dirty="0" smtClean="0"/>
          </a:p>
          <a:p>
            <a:r>
              <a:rPr lang="en-IN" dirty="0" smtClean="0"/>
              <a:t>EBA </a:t>
            </a:r>
            <a:r>
              <a:rPr lang="en-IN" dirty="0"/>
              <a:t>autoantibodies are </a:t>
            </a:r>
            <a:r>
              <a:rPr lang="en-IN" dirty="0" smtClean="0">
                <a:solidFill>
                  <a:srgbClr val="FFC000"/>
                </a:solidFill>
              </a:rPr>
              <a:t>IgG</a:t>
            </a:r>
            <a:r>
              <a:rPr lang="en-IN" dirty="0" smtClean="0"/>
              <a:t>,  directed </a:t>
            </a:r>
            <a:r>
              <a:rPr lang="en-IN" dirty="0"/>
              <a:t>at the NC-1 domain of collagen VII. </a:t>
            </a:r>
            <a:endParaRPr lang="en-IN" dirty="0" smtClean="0"/>
          </a:p>
          <a:p>
            <a:endParaRPr lang="en-IN" dirty="0"/>
          </a:p>
          <a:p>
            <a:r>
              <a:rPr lang="en-IN" dirty="0" smtClean="0"/>
              <a:t>They are pathogenic</a:t>
            </a:r>
            <a:r>
              <a:rPr lang="en-IN" dirty="0"/>
              <a:t>, i.e. capable of inducing </a:t>
            </a:r>
            <a:r>
              <a:rPr lang="en-IN" dirty="0" err="1"/>
              <a:t>subepidermal</a:t>
            </a:r>
            <a:r>
              <a:rPr lang="en-IN" dirty="0"/>
              <a:t> blisters, </a:t>
            </a:r>
            <a:r>
              <a:rPr lang="en-IN" dirty="0" smtClean="0"/>
              <a:t>and are </a:t>
            </a:r>
            <a:r>
              <a:rPr lang="en-IN" dirty="0"/>
              <a:t>found in bullous LE as well.</a:t>
            </a:r>
          </a:p>
          <a:p>
            <a:endParaRPr lang="en-IN" dirty="0"/>
          </a:p>
        </p:txBody>
      </p:sp>
    </p:spTree>
    <p:extLst>
      <p:ext uri="{BB962C8B-B14F-4D97-AF65-F5344CB8AC3E}">
        <p14:creationId xmlns:p14="http://schemas.microsoft.com/office/powerpoint/2010/main" val="18027530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371" y="551542"/>
            <a:ext cx="11379200" cy="5863771"/>
          </a:xfrm>
        </p:spPr>
        <p:txBody>
          <a:bodyPr>
            <a:normAutofit/>
          </a:bodyPr>
          <a:lstStyle/>
          <a:p>
            <a:r>
              <a:rPr lang="en-IN" dirty="0"/>
              <a:t>Possible mechanisms of blister formation in EBA include </a:t>
            </a:r>
            <a:r>
              <a:rPr lang="en-IN" dirty="0" smtClean="0"/>
              <a:t>one or </a:t>
            </a:r>
            <a:r>
              <a:rPr lang="en-IN" dirty="0"/>
              <a:t>both of the following:</a:t>
            </a:r>
          </a:p>
          <a:p>
            <a:pPr marL="0" indent="0">
              <a:buNone/>
            </a:pPr>
            <a:endParaRPr lang="en-IN" dirty="0" smtClean="0"/>
          </a:p>
          <a:p>
            <a:pPr marL="0" indent="0">
              <a:buNone/>
            </a:pPr>
            <a:r>
              <a:rPr lang="en-IN" dirty="0" smtClean="0"/>
              <a:t>1</a:t>
            </a:r>
            <a:r>
              <a:rPr lang="en-IN" dirty="0"/>
              <a:t>. </a:t>
            </a:r>
            <a:r>
              <a:rPr lang="en-IN" dirty="0">
                <a:solidFill>
                  <a:srgbClr val="FFC000"/>
                </a:solidFill>
              </a:rPr>
              <a:t>A direct effect of the antibodies on type VII </a:t>
            </a:r>
            <a:r>
              <a:rPr lang="en-IN" dirty="0" smtClean="0">
                <a:solidFill>
                  <a:srgbClr val="FFC000"/>
                </a:solidFill>
              </a:rPr>
              <a:t>collagen</a:t>
            </a:r>
            <a:r>
              <a:rPr lang="en-IN" dirty="0" smtClean="0"/>
              <a:t>, interfering </a:t>
            </a:r>
            <a:r>
              <a:rPr lang="en-IN" dirty="0"/>
              <a:t>with its adhesive functions by disturbing </a:t>
            </a:r>
            <a:r>
              <a:rPr lang="en-IN" dirty="0" smtClean="0"/>
              <a:t>the critical </a:t>
            </a:r>
            <a:r>
              <a:rPr lang="en-IN" dirty="0"/>
              <a:t>direct interactions between type VII collagen </a:t>
            </a:r>
            <a:r>
              <a:rPr lang="en-IN" dirty="0" smtClean="0"/>
              <a:t>and other </a:t>
            </a:r>
            <a:r>
              <a:rPr lang="en-IN" dirty="0"/>
              <a:t>extracellular components within the DEJ such as </a:t>
            </a:r>
            <a:r>
              <a:rPr lang="en-IN" dirty="0" smtClean="0"/>
              <a:t>type IV </a:t>
            </a:r>
            <a:r>
              <a:rPr lang="en-IN" dirty="0"/>
              <a:t>collagen, laminin-5, and fibronectin </a:t>
            </a:r>
            <a:r>
              <a:rPr lang="en-IN" dirty="0" smtClean="0"/>
              <a:t>(</a:t>
            </a:r>
            <a:r>
              <a:rPr lang="en-IN" dirty="0" err="1" smtClean="0">
                <a:solidFill>
                  <a:srgbClr val="FFC000"/>
                </a:solidFill>
              </a:rPr>
              <a:t>noninflammatory</a:t>
            </a:r>
            <a:r>
              <a:rPr lang="en-IN" dirty="0" smtClean="0">
                <a:solidFill>
                  <a:srgbClr val="FFC000"/>
                </a:solidFill>
              </a:rPr>
              <a:t> </a:t>
            </a:r>
            <a:r>
              <a:rPr lang="en-IN" dirty="0">
                <a:solidFill>
                  <a:srgbClr val="FFC000"/>
                </a:solidFill>
              </a:rPr>
              <a:t>cases of </a:t>
            </a:r>
            <a:r>
              <a:rPr lang="en-IN" dirty="0" smtClean="0">
                <a:solidFill>
                  <a:srgbClr val="FFC000"/>
                </a:solidFill>
              </a:rPr>
              <a:t>EBA</a:t>
            </a:r>
            <a:r>
              <a:rPr lang="en-IN" dirty="0" smtClean="0"/>
              <a:t>)</a:t>
            </a:r>
            <a:endParaRPr lang="en-IN" dirty="0"/>
          </a:p>
          <a:p>
            <a:pPr marL="0" indent="0">
              <a:buNone/>
            </a:pPr>
            <a:endParaRPr lang="en-IN" dirty="0" smtClean="0"/>
          </a:p>
          <a:p>
            <a:pPr marL="0" indent="0">
              <a:buNone/>
            </a:pPr>
            <a:r>
              <a:rPr lang="en-IN" dirty="0" smtClean="0"/>
              <a:t>2</a:t>
            </a:r>
            <a:r>
              <a:rPr lang="en-IN" dirty="0"/>
              <a:t>. </a:t>
            </a:r>
            <a:r>
              <a:rPr lang="en-IN" dirty="0">
                <a:solidFill>
                  <a:srgbClr val="FFC000"/>
                </a:solidFill>
              </a:rPr>
              <a:t>An inflammatory reaction</a:t>
            </a:r>
            <a:r>
              <a:rPr lang="en-IN" dirty="0"/>
              <a:t>, triggered by a </a:t>
            </a:r>
            <a:r>
              <a:rPr lang="en-IN" dirty="0" smtClean="0"/>
              <a:t>complement activating</a:t>
            </a:r>
            <a:r>
              <a:rPr lang="en-IN" dirty="0"/>
              <a:t> </a:t>
            </a:r>
            <a:r>
              <a:rPr lang="en-IN" dirty="0" smtClean="0"/>
              <a:t>immune </a:t>
            </a:r>
            <a:r>
              <a:rPr lang="en-IN" dirty="0"/>
              <a:t>complex, that attracts neutrophils, </a:t>
            </a:r>
            <a:r>
              <a:rPr lang="en-IN" dirty="0" smtClean="0"/>
              <a:t>which release </a:t>
            </a:r>
            <a:r>
              <a:rPr lang="en-IN" dirty="0"/>
              <a:t>proteolytic enzymes that degrade </a:t>
            </a:r>
            <a:r>
              <a:rPr lang="en-IN" dirty="0" smtClean="0"/>
              <a:t>fibronectin, essential </a:t>
            </a:r>
            <a:r>
              <a:rPr lang="en-IN" dirty="0"/>
              <a:t>component of the basement membrane and </a:t>
            </a:r>
            <a:r>
              <a:rPr lang="en-IN" dirty="0" smtClean="0"/>
              <a:t>upper papillary </a:t>
            </a:r>
            <a:r>
              <a:rPr lang="en-IN" dirty="0"/>
              <a:t>dermis, resulting in a split.</a:t>
            </a:r>
          </a:p>
        </p:txBody>
      </p:sp>
    </p:spTree>
    <p:extLst>
      <p:ext uri="{BB962C8B-B14F-4D97-AF65-F5344CB8AC3E}">
        <p14:creationId xmlns:p14="http://schemas.microsoft.com/office/powerpoint/2010/main" val="125654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65467" y="1505243"/>
            <a:ext cx="8771234" cy="3909720"/>
          </a:xfrm>
          <a:prstGeom prst="rect">
            <a:avLst/>
          </a:prstGeom>
        </p:spPr>
      </p:pic>
    </p:spTree>
    <p:extLst>
      <p:ext uri="{BB962C8B-B14F-4D97-AF65-F5344CB8AC3E}">
        <p14:creationId xmlns:p14="http://schemas.microsoft.com/office/powerpoint/2010/main" val="108818848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dirty="0" smtClean="0"/>
              <a:t>Clinical features </a:t>
            </a:r>
            <a:endParaRPr lang="en-IN" dirty="0"/>
          </a:p>
        </p:txBody>
      </p:sp>
      <p:sp>
        <p:nvSpPr>
          <p:cNvPr id="3" name="Content Placeholder 2"/>
          <p:cNvSpPr>
            <a:spLocks noGrp="1"/>
          </p:cNvSpPr>
          <p:nvPr>
            <p:ph idx="1"/>
          </p:nvPr>
        </p:nvSpPr>
        <p:spPr/>
        <p:txBody>
          <a:bodyPr/>
          <a:lstStyle/>
          <a:p>
            <a:endParaRPr lang="en-IN" dirty="0" smtClean="0"/>
          </a:p>
          <a:p>
            <a:r>
              <a:rPr lang="en-IN" dirty="0" smtClean="0"/>
              <a:t>EBA </a:t>
            </a:r>
            <a:r>
              <a:rPr lang="en-IN" dirty="0"/>
              <a:t>typically presents in the </a:t>
            </a:r>
            <a:r>
              <a:rPr lang="en-IN" dirty="0">
                <a:solidFill>
                  <a:srgbClr val="FFC000"/>
                </a:solidFill>
              </a:rPr>
              <a:t>fourth to sixth decades</a:t>
            </a:r>
            <a:r>
              <a:rPr lang="en-IN" dirty="0"/>
              <a:t>, but </a:t>
            </a:r>
            <a:r>
              <a:rPr lang="en-IN" dirty="0" smtClean="0"/>
              <a:t>has been </a:t>
            </a:r>
            <a:r>
              <a:rPr lang="en-IN" dirty="0"/>
              <a:t>occasionally reported in </a:t>
            </a:r>
            <a:r>
              <a:rPr lang="en-IN" dirty="0" smtClean="0"/>
              <a:t>children.</a:t>
            </a:r>
          </a:p>
          <a:p>
            <a:endParaRPr lang="en-IN" dirty="0"/>
          </a:p>
          <a:p>
            <a:r>
              <a:rPr lang="en-IN" dirty="0" smtClean="0"/>
              <a:t> </a:t>
            </a:r>
            <a:r>
              <a:rPr lang="en-IN" dirty="0"/>
              <a:t>It varies in </a:t>
            </a:r>
            <a:r>
              <a:rPr lang="en-IN" dirty="0" smtClean="0"/>
              <a:t>severity from </a:t>
            </a:r>
            <a:r>
              <a:rPr lang="en-IN" dirty="0"/>
              <a:t>mild and localized disease to a severe and </a:t>
            </a:r>
            <a:r>
              <a:rPr lang="en-IN" dirty="0" smtClean="0"/>
              <a:t>widespread eruption </a:t>
            </a:r>
            <a:r>
              <a:rPr lang="en-IN" dirty="0"/>
              <a:t>with mucosal involvement.</a:t>
            </a:r>
          </a:p>
        </p:txBody>
      </p:sp>
    </p:spTree>
    <p:extLst>
      <p:ext uri="{BB962C8B-B14F-4D97-AF65-F5344CB8AC3E}">
        <p14:creationId xmlns:p14="http://schemas.microsoft.com/office/powerpoint/2010/main" val="35847625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1" y="290286"/>
            <a:ext cx="11292115" cy="6139543"/>
          </a:xfrm>
        </p:spPr>
        <p:txBody>
          <a:bodyPr>
            <a:normAutofit/>
          </a:bodyPr>
          <a:lstStyle/>
          <a:p>
            <a:r>
              <a:rPr lang="en-IN" dirty="0">
                <a:solidFill>
                  <a:srgbClr val="FFC000"/>
                </a:solidFill>
              </a:rPr>
              <a:t>The commonest presentation, the </a:t>
            </a:r>
            <a:r>
              <a:rPr lang="en-IN" dirty="0" err="1">
                <a:solidFill>
                  <a:srgbClr val="FFC000"/>
                </a:solidFill>
              </a:rPr>
              <a:t>dermolytic</a:t>
            </a:r>
            <a:r>
              <a:rPr lang="en-IN" dirty="0">
                <a:solidFill>
                  <a:srgbClr val="FFC000"/>
                </a:solidFill>
              </a:rPr>
              <a:t> or </a:t>
            </a:r>
            <a:r>
              <a:rPr lang="en-IN" dirty="0" err="1" smtClean="0">
                <a:solidFill>
                  <a:srgbClr val="FFC000"/>
                </a:solidFill>
              </a:rPr>
              <a:t>noninflammatory</a:t>
            </a:r>
            <a:r>
              <a:rPr lang="en-IN" dirty="0"/>
              <a:t> </a:t>
            </a:r>
            <a:r>
              <a:rPr lang="en-IN" dirty="0" smtClean="0"/>
              <a:t>variant </a:t>
            </a:r>
            <a:r>
              <a:rPr lang="en-IN" dirty="0"/>
              <a:t>of EBA, is as a </a:t>
            </a:r>
            <a:r>
              <a:rPr lang="en-IN" dirty="0" smtClean="0"/>
              <a:t>non-inflammatory </a:t>
            </a:r>
            <a:r>
              <a:rPr lang="en-IN" dirty="0" err="1" smtClean="0"/>
              <a:t>mechanobullous</a:t>
            </a:r>
            <a:r>
              <a:rPr lang="en-IN" dirty="0" smtClean="0"/>
              <a:t> </a:t>
            </a:r>
            <a:r>
              <a:rPr lang="en-IN" dirty="0"/>
              <a:t>disease suggestive of dystrophic </a:t>
            </a:r>
            <a:r>
              <a:rPr lang="en-IN" dirty="0" smtClean="0"/>
              <a:t>epidermolysis bullosa </a:t>
            </a:r>
            <a:r>
              <a:rPr lang="en-IN" dirty="0"/>
              <a:t>or porphyria </a:t>
            </a:r>
            <a:r>
              <a:rPr lang="en-IN" dirty="0" err="1"/>
              <a:t>cutanea</a:t>
            </a:r>
            <a:r>
              <a:rPr lang="en-IN" dirty="0"/>
              <a:t> </a:t>
            </a:r>
            <a:r>
              <a:rPr lang="en-IN" dirty="0" err="1" smtClean="0"/>
              <a:t>tarda</a:t>
            </a:r>
            <a:r>
              <a:rPr lang="en-IN" dirty="0" smtClean="0"/>
              <a:t>.</a:t>
            </a:r>
          </a:p>
          <a:p>
            <a:endParaRPr lang="en-IN" dirty="0"/>
          </a:p>
          <a:p>
            <a:r>
              <a:rPr lang="en-IN" dirty="0" smtClean="0"/>
              <a:t>The </a:t>
            </a:r>
            <a:r>
              <a:rPr lang="en-IN" dirty="0"/>
              <a:t>skin is </a:t>
            </a:r>
            <a:r>
              <a:rPr lang="en-IN" dirty="0" smtClean="0"/>
              <a:t>markedly </a:t>
            </a:r>
            <a:r>
              <a:rPr lang="en-IN" dirty="0" smtClean="0">
                <a:solidFill>
                  <a:srgbClr val="FFC000"/>
                </a:solidFill>
              </a:rPr>
              <a:t>fragile</a:t>
            </a:r>
            <a:r>
              <a:rPr lang="en-IN" dirty="0"/>
              <a:t>. </a:t>
            </a:r>
            <a:r>
              <a:rPr lang="en-IN" dirty="0">
                <a:solidFill>
                  <a:srgbClr val="FFC000"/>
                </a:solidFill>
              </a:rPr>
              <a:t>Flaccid blisters</a:t>
            </a:r>
            <a:r>
              <a:rPr lang="en-IN" dirty="0"/>
              <a:t> and erosions develop </a:t>
            </a:r>
            <a:r>
              <a:rPr lang="en-IN" dirty="0" err="1">
                <a:solidFill>
                  <a:srgbClr val="FFC000"/>
                </a:solidFill>
              </a:rPr>
              <a:t>acrally</a:t>
            </a:r>
            <a:r>
              <a:rPr lang="en-IN" dirty="0"/>
              <a:t>, </a:t>
            </a:r>
            <a:r>
              <a:rPr lang="en-IN" dirty="0" smtClean="0"/>
              <a:t>especially on </a:t>
            </a:r>
            <a:r>
              <a:rPr lang="en-IN" dirty="0"/>
              <a:t>the injury-prone areas (e.g. elbows, knees, and dorsal </a:t>
            </a:r>
            <a:r>
              <a:rPr lang="en-IN" dirty="0" smtClean="0"/>
              <a:t>aspects of </a:t>
            </a:r>
            <a:r>
              <a:rPr lang="en-IN" dirty="0"/>
              <a:t>the hands and feet) and </a:t>
            </a:r>
            <a:r>
              <a:rPr lang="en-IN" dirty="0">
                <a:solidFill>
                  <a:srgbClr val="FFC000"/>
                </a:solidFill>
              </a:rPr>
              <a:t>heal with atrophic scars, </a:t>
            </a:r>
            <a:r>
              <a:rPr lang="en-IN" dirty="0" err="1" smtClean="0">
                <a:solidFill>
                  <a:srgbClr val="FFC000"/>
                </a:solidFill>
              </a:rPr>
              <a:t>milia</a:t>
            </a:r>
            <a:r>
              <a:rPr lang="en-IN" dirty="0">
                <a:solidFill>
                  <a:srgbClr val="FFC000"/>
                </a:solidFill>
              </a:rPr>
              <a:t> </a:t>
            </a:r>
            <a:r>
              <a:rPr lang="en-IN" dirty="0" smtClean="0">
                <a:solidFill>
                  <a:srgbClr val="FFC000"/>
                </a:solidFill>
              </a:rPr>
              <a:t>formation </a:t>
            </a:r>
            <a:r>
              <a:rPr lang="en-IN" dirty="0">
                <a:solidFill>
                  <a:srgbClr val="FFC000"/>
                </a:solidFill>
              </a:rPr>
              <a:t>and </a:t>
            </a:r>
            <a:r>
              <a:rPr lang="en-IN" dirty="0" smtClean="0">
                <a:solidFill>
                  <a:srgbClr val="FFC000"/>
                </a:solidFill>
              </a:rPr>
              <a:t>hyperpigmentation</a:t>
            </a:r>
            <a:endParaRPr lang="en-IN" dirty="0" smtClean="0"/>
          </a:p>
          <a:p>
            <a:endParaRPr lang="en-IN" dirty="0" smtClean="0"/>
          </a:p>
          <a:p>
            <a:r>
              <a:rPr lang="en-IN" dirty="0" err="1" smtClean="0"/>
              <a:t>Acral</a:t>
            </a:r>
            <a:r>
              <a:rPr lang="en-IN" dirty="0" smtClean="0"/>
              <a:t> involvement </a:t>
            </a:r>
            <a:r>
              <a:rPr lang="en-IN" dirty="0"/>
              <a:t>may be mutilating, with a </a:t>
            </a:r>
            <a:r>
              <a:rPr lang="en-IN" dirty="0">
                <a:solidFill>
                  <a:srgbClr val="FFC000"/>
                </a:solidFill>
              </a:rPr>
              <a:t>‘mitten’ deformity</a:t>
            </a:r>
            <a:r>
              <a:rPr lang="en-IN" dirty="0"/>
              <a:t> </a:t>
            </a:r>
            <a:r>
              <a:rPr lang="en-IN" dirty="0" smtClean="0"/>
              <a:t>of the </a:t>
            </a:r>
            <a:r>
              <a:rPr lang="en-IN" dirty="0"/>
              <a:t>fingers, syndactyly, and nail dystrophy or loss. </a:t>
            </a:r>
            <a:endParaRPr lang="en-IN" dirty="0" smtClean="0"/>
          </a:p>
          <a:p>
            <a:endParaRPr lang="en-IN" dirty="0"/>
          </a:p>
          <a:p>
            <a:r>
              <a:rPr lang="en-IN" dirty="0" err="1" smtClean="0">
                <a:solidFill>
                  <a:srgbClr val="FFC000"/>
                </a:solidFill>
              </a:rPr>
              <a:t>Cicatricial</a:t>
            </a:r>
            <a:r>
              <a:rPr lang="en-IN" dirty="0">
                <a:solidFill>
                  <a:srgbClr val="FFC000"/>
                </a:solidFill>
              </a:rPr>
              <a:t> </a:t>
            </a:r>
            <a:r>
              <a:rPr lang="en-IN" dirty="0" smtClean="0">
                <a:solidFill>
                  <a:srgbClr val="FFC000"/>
                </a:solidFill>
              </a:rPr>
              <a:t>alopecia</a:t>
            </a:r>
            <a:r>
              <a:rPr lang="en-IN" dirty="0" smtClean="0"/>
              <a:t> </a:t>
            </a:r>
            <a:r>
              <a:rPr lang="en-IN" dirty="0"/>
              <a:t>may be noted. </a:t>
            </a:r>
            <a:endParaRPr lang="en-IN" dirty="0" smtClean="0"/>
          </a:p>
          <a:p>
            <a:endParaRPr lang="en-IN" dirty="0"/>
          </a:p>
        </p:txBody>
      </p:sp>
    </p:spTree>
    <p:extLst>
      <p:ext uri="{BB962C8B-B14F-4D97-AF65-F5344CB8AC3E}">
        <p14:creationId xmlns:p14="http://schemas.microsoft.com/office/powerpoint/2010/main" val="2463433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410858" y="1031650"/>
            <a:ext cx="5259387" cy="4870831"/>
          </a:xfrm>
          <a:prstGeom prst="rect">
            <a:avLst/>
          </a:prstGeom>
        </p:spPr>
      </p:pic>
    </p:spTree>
    <p:extLst>
      <p:ext uri="{BB962C8B-B14F-4D97-AF65-F5344CB8AC3E}">
        <p14:creationId xmlns:p14="http://schemas.microsoft.com/office/powerpoint/2010/main" val="9510276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71" y="290286"/>
            <a:ext cx="11959770" cy="6400800"/>
          </a:xfrm>
        </p:spPr>
        <p:txBody>
          <a:bodyPr>
            <a:normAutofit lnSpcReduction="10000"/>
          </a:bodyPr>
          <a:lstStyle/>
          <a:p>
            <a:r>
              <a:rPr lang="en-IN" dirty="0"/>
              <a:t>Mucosal lesions, particularly oral and conjunctival, with subsequent scarring are common. However, patients with </a:t>
            </a:r>
            <a:r>
              <a:rPr lang="en-IN" dirty="0">
                <a:solidFill>
                  <a:srgbClr val="FFC000"/>
                </a:solidFill>
              </a:rPr>
              <a:t>predominant mucosal involvement</a:t>
            </a:r>
            <a:r>
              <a:rPr lang="en-IN" dirty="0"/>
              <a:t> should be regarded as having </a:t>
            </a:r>
            <a:r>
              <a:rPr lang="en-IN" dirty="0">
                <a:solidFill>
                  <a:srgbClr val="FFC000"/>
                </a:solidFill>
              </a:rPr>
              <a:t>mucous membrane pemphigoid.</a:t>
            </a:r>
          </a:p>
          <a:p>
            <a:endParaRPr lang="en-IN" dirty="0" smtClean="0"/>
          </a:p>
          <a:p>
            <a:r>
              <a:rPr lang="en-IN" dirty="0" smtClean="0"/>
              <a:t>About </a:t>
            </a:r>
            <a:r>
              <a:rPr lang="en-IN" dirty="0"/>
              <a:t>15% of patients initially present with a </a:t>
            </a:r>
            <a:r>
              <a:rPr lang="en-IN" dirty="0" smtClean="0"/>
              <a:t>generalized </a:t>
            </a:r>
            <a:r>
              <a:rPr lang="en-IN" dirty="0" smtClean="0">
                <a:solidFill>
                  <a:srgbClr val="FFC000"/>
                </a:solidFill>
              </a:rPr>
              <a:t>bullous </a:t>
            </a:r>
            <a:r>
              <a:rPr lang="en-IN" dirty="0">
                <a:solidFill>
                  <a:srgbClr val="FFC000"/>
                </a:solidFill>
              </a:rPr>
              <a:t>pemphigoid-like eruption</a:t>
            </a:r>
            <a:r>
              <a:rPr lang="en-IN" dirty="0"/>
              <a:t> of itchy papules, </a:t>
            </a:r>
            <a:r>
              <a:rPr lang="en-IN" dirty="0" smtClean="0"/>
              <a:t>urticarial plaques</a:t>
            </a:r>
            <a:r>
              <a:rPr lang="en-IN" dirty="0"/>
              <a:t>, and large tense bullae on erythematous bases that </a:t>
            </a:r>
            <a:r>
              <a:rPr lang="en-IN" dirty="0" smtClean="0"/>
              <a:t>heal without scarring.</a:t>
            </a:r>
          </a:p>
          <a:p>
            <a:endParaRPr lang="en-IN" dirty="0" smtClean="0"/>
          </a:p>
          <a:p>
            <a:r>
              <a:rPr lang="en-IN" dirty="0" smtClean="0"/>
              <a:t>The </a:t>
            </a:r>
            <a:r>
              <a:rPr lang="en-IN" dirty="0"/>
              <a:t>clinical picture may slowly change </a:t>
            </a:r>
            <a:r>
              <a:rPr lang="en-IN" dirty="0" smtClean="0"/>
              <a:t>so that </a:t>
            </a:r>
            <a:r>
              <a:rPr lang="en-IN" dirty="0">
                <a:solidFill>
                  <a:srgbClr val="FFC000"/>
                </a:solidFill>
              </a:rPr>
              <a:t>skin fragility, </a:t>
            </a:r>
            <a:r>
              <a:rPr lang="en-IN" dirty="0" err="1">
                <a:solidFill>
                  <a:srgbClr val="FFC000"/>
                </a:solidFill>
              </a:rPr>
              <a:t>milia</a:t>
            </a:r>
            <a:r>
              <a:rPr lang="en-IN" dirty="0">
                <a:solidFill>
                  <a:srgbClr val="FFC000"/>
                </a:solidFill>
              </a:rPr>
              <a:t> and scarring develop later</a:t>
            </a:r>
            <a:r>
              <a:rPr lang="en-IN" dirty="0" smtClean="0">
                <a:solidFill>
                  <a:srgbClr val="FFC000"/>
                </a:solidFill>
              </a:rPr>
              <a:t>.</a:t>
            </a:r>
          </a:p>
          <a:p>
            <a:endParaRPr lang="en-IN" dirty="0"/>
          </a:p>
          <a:p>
            <a:r>
              <a:rPr lang="en-IN" dirty="0"/>
              <a:t>EBA has been associated with other diseases, most </a:t>
            </a:r>
            <a:r>
              <a:rPr lang="en-IN" dirty="0" smtClean="0"/>
              <a:t>commonly </a:t>
            </a:r>
            <a:r>
              <a:rPr lang="en-IN" dirty="0" smtClean="0">
                <a:solidFill>
                  <a:srgbClr val="FFC000"/>
                </a:solidFill>
              </a:rPr>
              <a:t>SLE </a:t>
            </a:r>
            <a:r>
              <a:rPr lang="en-IN" dirty="0">
                <a:solidFill>
                  <a:srgbClr val="FFC000"/>
                </a:solidFill>
              </a:rPr>
              <a:t>and inflammatory bowel </a:t>
            </a:r>
            <a:r>
              <a:rPr lang="en-IN" dirty="0" smtClean="0">
                <a:solidFill>
                  <a:srgbClr val="FFC000"/>
                </a:solidFill>
              </a:rPr>
              <a:t>disease</a:t>
            </a:r>
            <a:r>
              <a:rPr lang="en-IN" dirty="0" smtClean="0"/>
              <a:t>. </a:t>
            </a:r>
            <a:r>
              <a:rPr lang="en-IN" dirty="0"/>
              <a:t>The association of </a:t>
            </a:r>
            <a:r>
              <a:rPr lang="en-IN" dirty="0" smtClean="0"/>
              <a:t>EBA with </a:t>
            </a:r>
            <a:r>
              <a:rPr lang="en-IN" dirty="0"/>
              <a:t>the HLA-DR2 haplotype, which is also associated </a:t>
            </a:r>
            <a:r>
              <a:rPr lang="en-IN" dirty="0" smtClean="0"/>
              <a:t>with autoimmune </a:t>
            </a:r>
            <a:r>
              <a:rPr lang="en-IN" dirty="0"/>
              <a:t>disorders, may partially explain this.</a:t>
            </a:r>
          </a:p>
        </p:txBody>
      </p:sp>
    </p:spTree>
    <p:extLst>
      <p:ext uri="{BB962C8B-B14F-4D97-AF65-F5344CB8AC3E}">
        <p14:creationId xmlns:p14="http://schemas.microsoft.com/office/powerpoint/2010/main" val="3519005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Histopathology</a:t>
            </a:r>
            <a:endParaRPr lang="en-IN" dirty="0"/>
          </a:p>
        </p:txBody>
      </p:sp>
      <p:sp>
        <p:nvSpPr>
          <p:cNvPr id="3" name="Content Placeholder 2"/>
          <p:cNvSpPr>
            <a:spLocks noGrp="1"/>
          </p:cNvSpPr>
          <p:nvPr>
            <p:ph idx="1"/>
          </p:nvPr>
        </p:nvSpPr>
        <p:spPr/>
        <p:txBody>
          <a:bodyPr>
            <a:normAutofit lnSpcReduction="10000"/>
          </a:bodyPr>
          <a:lstStyle/>
          <a:p>
            <a:r>
              <a:rPr lang="en-IN" dirty="0"/>
              <a:t>Skin biopsy specimens reveal </a:t>
            </a:r>
            <a:r>
              <a:rPr lang="en-IN" dirty="0" err="1">
                <a:solidFill>
                  <a:srgbClr val="FFC000"/>
                </a:solidFill>
              </a:rPr>
              <a:t>subepidermal</a:t>
            </a:r>
            <a:r>
              <a:rPr lang="en-IN" dirty="0">
                <a:solidFill>
                  <a:srgbClr val="FFC000"/>
                </a:solidFill>
              </a:rPr>
              <a:t> blisters</a:t>
            </a:r>
            <a:r>
              <a:rPr lang="en-IN" dirty="0"/>
              <a:t> with </a:t>
            </a:r>
            <a:r>
              <a:rPr lang="en-IN" dirty="0" smtClean="0"/>
              <a:t>an infiltrate </a:t>
            </a:r>
            <a:r>
              <a:rPr lang="en-IN" dirty="0"/>
              <a:t>that is minimal in the typical case and dense (</a:t>
            </a:r>
            <a:r>
              <a:rPr lang="en-IN" dirty="0" smtClean="0"/>
              <a:t>usually lymphocytic</a:t>
            </a:r>
            <a:r>
              <a:rPr lang="en-IN" dirty="0"/>
              <a:t>) in those with inflammatory lesions. </a:t>
            </a:r>
            <a:endParaRPr lang="en-IN" dirty="0" smtClean="0"/>
          </a:p>
          <a:p>
            <a:endParaRPr lang="en-IN" dirty="0"/>
          </a:p>
          <a:p>
            <a:r>
              <a:rPr lang="en-IN" dirty="0" smtClean="0"/>
              <a:t>In some neutrophils </a:t>
            </a:r>
            <a:r>
              <a:rPr lang="en-IN" dirty="0"/>
              <a:t>predominate and can form papillary </a:t>
            </a:r>
            <a:r>
              <a:rPr lang="en-IN" dirty="0" smtClean="0"/>
              <a:t>dermal </a:t>
            </a:r>
            <a:r>
              <a:rPr lang="en-IN" dirty="0" err="1" smtClean="0"/>
              <a:t>microabscesses</a:t>
            </a:r>
            <a:r>
              <a:rPr lang="en-IN" dirty="0" smtClean="0"/>
              <a:t> </a:t>
            </a:r>
            <a:r>
              <a:rPr lang="en-IN" dirty="0"/>
              <a:t>that can be confused with </a:t>
            </a:r>
            <a:r>
              <a:rPr lang="en-IN" dirty="0" smtClean="0"/>
              <a:t>dermatitis </a:t>
            </a:r>
            <a:r>
              <a:rPr lang="en-IN" dirty="0" err="1" smtClean="0"/>
              <a:t>herpetiformis</a:t>
            </a:r>
            <a:r>
              <a:rPr lang="en-IN" dirty="0" smtClean="0"/>
              <a:t> </a:t>
            </a:r>
            <a:r>
              <a:rPr lang="en-IN" dirty="0"/>
              <a:t>and linear IgA bullous dermatosis. </a:t>
            </a:r>
            <a:endParaRPr lang="en-IN" dirty="0" smtClean="0"/>
          </a:p>
          <a:p>
            <a:endParaRPr lang="en-IN" dirty="0"/>
          </a:p>
          <a:p>
            <a:r>
              <a:rPr lang="en-IN" dirty="0" smtClean="0"/>
              <a:t>In others, eosinophils </a:t>
            </a:r>
            <a:r>
              <a:rPr lang="en-IN" dirty="0"/>
              <a:t>are prominent, resembling bullous pemphigoid.</a:t>
            </a:r>
          </a:p>
        </p:txBody>
      </p:sp>
    </p:spTree>
    <p:extLst>
      <p:ext uri="{BB962C8B-B14F-4D97-AF65-F5344CB8AC3E}">
        <p14:creationId xmlns:p14="http://schemas.microsoft.com/office/powerpoint/2010/main" val="1606021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Immunopathology</a:t>
            </a:r>
          </a:p>
        </p:txBody>
      </p:sp>
      <p:sp>
        <p:nvSpPr>
          <p:cNvPr id="3" name="Content Placeholder 2"/>
          <p:cNvSpPr>
            <a:spLocks noGrp="1"/>
          </p:cNvSpPr>
          <p:nvPr>
            <p:ph idx="1"/>
          </p:nvPr>
        </p:nvSpPr>
        <p:spPr>
          <a:xfrm>
            <a:off x="435429" y="1825625"/>
            <a:ext cx="10918371" cy="4401004"/>
          </a:xfrm>
        </p:spPr>
        <p:txBody>
          <a:bodyPr>
            <a:normAutofit lnSpcReduction="10000"/>
          </a:bodyPr>
          <a:lstStyle/>
          <a:p>
            <a:r>
              <a:rPr lang="en-IN" dirty="0"/>
              <a:t>Direct immunofluorescence (DIF) of perilesional skin </a:t>
            </a:r>
            <a:r>
              <a:rPr lang="en-IN" dirty="0" smtClean="0"/>
              <a:t>shows </a:t>
            </a:r>
            <a:r>
              <a:rPr lang="en-IN" dirty="0" smtClean="0">
                <a:solidFill>
                  <a:srgbClr val="FFC000"/>
                </a:solidFill>
              </a:rPr>
              <a:t>linear </a:t>
            </a:r>
            <a:r>
              <a:rPr lang="en-IN" dirty="0">
                <a:solidFill>
                  <a:srgbClr val="FFC000"/>
                </a:solidFill>
              </a:rPr>
              <a:t>deposition of IgG and C3 at the BMZ as in BP</a:t>
            </a:r>
            <a:r>
              <a:rPr lang="en-IN" dirty="0"/>
              <a:t>, </a:t>
            </a:r>
            <a:r>
              <a:rPr lang="en-IN" dirty="0" smtClean="0"/>
              <a:t>sometimes accompanied </a:t>
            </a:r>
            <a:r>
              <a:rPr lang="en-IN" dirty="0"/>
              <a:t>by IgM or </a:t>
            </a:r>
            <a:r>
              <a:rPr lang="en-IN" dirty="0" smtClean="0"/>
              <a:t>IgA</a:t>
            </a:r>
          </a:p>
          <a:p>
            <a:endParaRPr lang="en-IN" dirty="0"/>
          </a:p>
          <a:p>
            <a:r>
              <a:rPr lang="en-IN" dirty="0" smtClean="0"/>
              <a:t>DIF </a:t>
            </a:r>
            <a:r>
              <a:rPr lang="en-IN" dirty="0"/>
              <a:t>after </a:t>
            </a:r>
            <a:r>
              <a:rPr lang="en-IN" dirty="0" smtClean="0"/>
              <a:t>incubating the </a:t>
            </a:r>
            <a:r>
              <a:rPr lang="en-IN" dirty="0"/>
              <a:t>biopsy specimen in 1 molar saline (thereby splitting </a:t>
            </a:r>
            <a:r>
              <a:rPr lang="en-IN" dirty="0" smtClean="0"/>
              <a:t>the lamina </a:t>
            </a:r>
            <a:r>
              <a:rPr lang="en-IN" dirty="0" err="1"/>
              <a:t>lucida</a:t>
            </a:r>
            <a:r>
              <a:rPr lang="en-IN" dirty="0"/>
              <a:t>) shows antibodies on the </a:t>
            </a:r>
            <a:r>
              <a:rPr lang="en-IN" dirty="0">
                <a:solidFill>
                  <a:srgbClr val="FFC000"/>
                </a:solidFill>
              </a:rPr>
              <a:t>dermal</a:t>
            </a:r>
            <a:r>
              <a:rPr lang="en-IN" dirty="0"/>
              <a:t> </a:t>
            </a:r>
            <a:r>
              <a:rPr lang="en-IN" dirty="0" smtClean="0"/>
              <a:t>side, whereas in </a:t>
            </a:r>
            <a:r>
              <a:rPr lang="en-IN" dirty="0"/>
              <a:t>BP they are present on the </a:t>
            </a:r>
            <a:r>
              <a:rPr lang="en-IN" dirty="0">
                <a:solidFill>
                  <a:srgbClr val="FFC000"/>
                </a:solidFill>
              </a:rPr>
              <a:t>epidermal</a:t>
            </a:r>
            <a:r>
              <a:rPr lang="en-IN" dirty="0"/>
              <a:t> side (85%) or on </a:t>
            </a:r>
            <a:r>
              <a:rPr lang="en-IN" dirty="0" smtClean="0">
                <a:solidFill>
                  <a:srgbClr val="FFC000"/>
                </a:solidFill>
              </a:rPr>
              <a:t>both</a:t>
            </a:r>
            <a:r>
              <a:rPr lang="en-IN" dirty="0" smtClean="0"/>
              <a:t> sides </a:t>
            </a:r>
            <a:r>
              <a:rPr lang="en-IN" dirty="0"/>
              <a:t>(15%). </a:t>
            </a:r>
            <a:endParaRPr lang="en-IN" dirty="0" smtClean="0"/>
          </a:p>
          <a:p>
            <a:endParaRPr lang="en-IN" dirty="0"/>
          </a:p>
          <a:p>
            <a:r>
              <a:rPr lang="en-IN" dirty="0" smtClean="0">
                <a:solidFill>
                  <a:srgbClr val="FFC000"/>
                </a:solidFill>
              </a:rPr>
              <a:t>Salt-split </a:t>
            </a:r>
            <a:r>
              <a:rPr lang="en-IN" dirty="0">
                <a:solidFill>
                  <a:srgbClr val="FFC000"/>
                </a:solidFill>
              </a:rPr>
              <a:t>skin technique</a:t>
            </a:r>
            <a:r>
              <a:rPr lang="en-IN" dirty="0"/>
              <a:t> is the most reliable </a:t>
            </a:r>
            <a:r>
              <a:rPr lang="en-IN" dirty="0" smtClean="0"/>
              <a:t>test for </a:t>
            </a:r>
            <a:r>
              <a:rPr lang="en-IN" dirty="0"/>
              <a:t>differentiating these two disorders.</a:t>
            </a:r>
          </a:p>
        </p:txBody>
      </p:sp>
    </p:spTree>
    <p:extLst>
      <p:ext uri="{BB962C8B-B14F-4D97-AF65-F5344CB8AC3E}">
        <p14:creationId xmlns:p14="http://schemas.microsoft.com/office/powerpoint/2010/main" val="30307553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5714" y="1212258"/>
            <a:ext cx="4882016" cy="4714559"/>
          </a:xfrm>
          <a:prstGeom prst="rect">
            <a:avLst/>
          </a:prstGeom>
        </p:spPr>
      </p:pic>
    </p:spTree>
    <p:extLst>
      <p:ext uri="{BB962C8B-B14F-4D97-AF65-F5344CB8AC3E}">
        <p14:creationId xmlns:p14="http://schemas.microsoft.com/office/powerpoint/2010/main" val="39575605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Salt-split skin technique</a:t>
            </a:r>
          </a:p>
        </p:txBody>
      </p:sp>
      <p:sp>
        <p:nvSpPr>
          <p:cNvPr id="3" name="Content Placeholder 2"/>
          <p:cNvSpPr>
            <a:spLocks noGrp="1"/>
          </p:cNvSpPr>
          <p:nvPr>
            <p:ph idx="1"/>
          </p:nvPr>
        </p:nvSpPr>
        <p:spPr>
          <a:xfrm>
            <a:off x="377371" y="1825624"/>
            <a:ext cx="10976429" cy="4763861"/>
          </a:xfrm>
        </p:spPr>
        <p:txBody>
          <a:bodyPr>
            <a:normAutofit/>
          </a:bodyPr>
          <a:lstStyle/>
          <a:p>
            <a:r>
              <a:rPr lang="en-IN" dirty="0"/>
              <a:t>This technique was first introduced by Gammon </a:t>
            </a:r>
            <a:r>
              <a:rPr lang="en-IN" i="1" dirty="0"/>
              <a:t>et al</a:t>
            </a:r>
            <a:r>
              <a:rPr lang="en-IN" dirty="0"/>
              <a:t>. to distinguish between </a:t>
            </a:r>
            <a:r>
              <a:rPr lang="en-IN" dirty="0" err="1">
                <a:solidFill>
                  <a:srgbClr val="FFC000"/>
                </a:solidFill>
              </a:rPr>
              <a:t>sAIBDs</a:t>
            </a:r>
            <a:r>
              <a:rPr lang="en-IN" dirty="0">
                <a:solidFill>
                  <a:srgbClr val="FFC000"/>
                </a:solidFill>
              </a:rPr>
              <a:t> </a:t>
            </a:r>
            <a:r>
              <a:rPr lang="en-IN" dirty="0"/>
              <a:t>with similar DIF findings</a:t>
            </a:r>
            <a:r>
              <a:rPr lang="en-IN" dirty="0" smtClean="0"/>
              <a:t>.</a:t>
            </a:r>
            <a:r>
              <a:rPr lang="en-IN" dirty="0"/>
              <a:t> </a:t>
            </a:r>
            <a:endParaRPr lang="en-IN" dirty="0" smtClean="0"/>
          </a:p>
          <a:p>
            <a:endParaRPr lang="en-IN" dirty="0"/>
          </a:p>
          <a:p>
            <a:r>
              <a:rPr lang="en-IN" dirty="0" smtClean="0"/>
              <a:t>This </a:t>
            </a:r>
            <a:r>
              <a:rPr lang="en-IN" dirty="0"/>
              <a:t>technique involves artificially splitting the skin at the level of </a:t>
            </a:r>
            <a:r>
              <a:rPr lang="en-IN" dirty="0">
                <a:solidFill>
                  <a:srgbClr val="FFC000"/>
                </a:solidFill>
              </a:rPr>
              <a:t>lamina</a:t>
            </a:r>
            <a:r>
              <a:rPr lang="en-IN" dirty="0"/>
              <a:t> </a:t>
            </a:r>
            <a:r>
              <a:rPr lang="en-IN" dirty="0" err="1">
                <a:solidFill>
                  <a:srgbClr val="FFC000"/>
                </a:solidFill>
              </a:rPr>
              <a:t>lucida</a:t>
            </a:r>
            <a:r>
              <a:rPr lang="en-IN" dirty="0">
                <a:solidFill>
                  <a:srgbClr val="FFC000"/>
                </a:solidFill>
              </a:rPr>
              <a:t> </a:t>
            </a:r>
            <a:r>
              <a:rPr lang="en-IN" dirty="0"/>
              <a:t>by incubating it in 1 M solution of sodium chloride for 24 h. </a:t>
            </a:r>
            <a:endParaRPr lang="en-IN" dirty="0" smtClean="0"/>
          </a:p>
          <a:p>
            <a:endParaRPr lang="en-IN" dirty="0"/>
          </a:p>
          <a:p>
            <a:r>
              <a:rPr lang="en-IN" dirty="0" smtClean="0"/>
              <a:t>There </a:t>
            </a:r>
            <a:r>
              <a:rPr lang="en-IN" dirty="0"/>
              <a:t>are </a:t>
            </a:r>
            <a:r>
              <a:rPr lang="en-IN" dirty="0">
                <a:solidFill>
                  <a:srgbClr val="FFC000"/>
                </a:solidFill>
              </a:rPr>
              <a:t>two</a:t>
            </a:r>
            <a:r>
              <a:rPr lang="en-IN" dirty="0"/>
              <a:t> types of salt-split technique (SST) - </a:t>
            </a:r>
            <a:r>
              <a:rPr lang="en-IN" dirty="0">
                <a:solidFill>
                  <a:srgbClr val="FFC000"/>
                </a:solidFill>
              </a:rPr>
              <a:t>direct and indirect.</a:t>
            </a:r>
            <a:r>
              <a:rPr lang="en-IN" dirty="0"/>
              <a:t> Direct SST employs patient's skin biopsy specimen, either freshly obtained or the one which was initially used for routine DIF. Indirect SST uses NHS as a substrate and is usually preferred over direct SST.</a:t>
            </a:r>
          </a:p>
        </p:txBody>
      </p:sp>
    </p:spTree>
    <p:extLst>
      <p:ext uri="{BB962C8B-B14F-4D97-AF65-F5344CB8AC3E}">
        <p14:creationId xmlns:p14="http://schemas.microsoft.com/office/powerpoint/2010/main" val="10304462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914" y="667656"/>
            <a:ext cx="11176000" cy="5849257"/>
          </a:xfrm>
        </p:spPr>
        <p:txBody>
          <a:bodyPr>
            <a:normAutofit/>
          </a:bodyPr>
          <a:lstStyle/>
          <a:p>
            <a:r>
              <a:rPr lang="en-IN" dirty="0"/>
              <a:t>BMZ staining in the split skin may take either a “</a:t>
            </a:r>
            <a:r>
              <a:rPr lang="en-IN" dirty="0">
                <a:solidFill>
                  <a:srgbClr val="FFC000"/>
                </a:solidFill>
              </a:rPr>
              <a:t>roof</a:t>
            </a:r>
            <a:r>
              <a:rPr lang="en-IN" dirty="0"/>
              <a:t>” pattern (band is seen toward the </a:t>
            </a:r>
            <a:r>
              <a:rPr lang="en-IN" dirty="0">
                <a:solidFill>
                  <a:srgbClr val="FFC000"/>
                </a:solidFill>
              </a:rPr>
              <a:t>epidermal</a:t>
            </a:r>
            <a:r>
              <a:rPr lang="en-IN" dirty="0"/>
              <a:t> side of the split) or “</a:t>
            </a:r>
            <a:r>
              <a:rPr lang="en-IN" dirty="0">
                <a:solidFill>
                  <a:srgbClr val="FFC000"/>
                </a:solidFill>
              </a:rPr>
              <a:t>floor</a:t>
            </a:r>
            <a:r>
              <a:rPr lang="en-IN" dirty="0"/>
              <a:t>” pattern (band is seen on the </a:t>
            </a:r>
            <a:r>
              <a:rPr lang="en-IN" dirty="0">
                <a:solidFill>
                  <a:srgbClr val="FFC000"/>
                </a:solidFill>
              </a:rPr>
              <a:t>dermal</a:t>
            </a:r>
            <a:r>
              <a:rPr lang="en-IN" dirty="0"/>
              <a:t> side of the split) or a “</a:t>
            </a:r>
            <a:r>
              <a:rPr lang="en-IN" dirty="0">
                <a:solidFill>
                  <a:srgbClr val="FFC000"/>
                </a:solidFill>
              </a:rPr>
              <a:t>combined</a:t>
            </a:r>
            <a:r>
              <a:rPr lang="en-IN" dirty="0"/>
              <a:t>” pattern (BMZ deposits on </a:t>
            </a:r>
            <a:r>
              <a:rPr lang="en-IN" dirty="0">
                <a:solidFill>
                  <a:srgbClr val="FFC000"/>
                </a:solidFill>
              </a:rPr>
              <a:t>either</a:t>
            </a:r>
            <a:r>
              <a:rPr lang="en-IN" dirty="0"/>
              <a:t> </a:t>
            </a:r>
            <a:r>
              <a:rPr lang="en-IN" dirty="0">
                <a:solidFill>
                  <a:srgbClr val="FFC000"/>
                </a:solidFill>
              </a:rPr>
              <a:t>side</a:t>
            </a:r>
            <a:r>
              <a:rPr lang="en-IN" dirty="0"/>
              <a:t> of the split) </a:t>
            </a:r>
            <a:endParaRPr lang="en-IN" dirty="0" smtClean="0"/>
          </a:p>
          <a:p>
            <a:endParaRPr lang="en-IN" dirty="0"/>
          </a:p>
          <a:p>
            <a:r>
              <a:rPr lang="en-IN" dirty="0" smtClean="0"/>
              <a:t>In </a:t>
            </a:r>
            <a:r>
              <a:rPr lang="en-IN" dirty="0">
                <a:solidFill>
                  <a:srgbClr val="FFC000"/>
                </a:solidFill>
              </a:rPr>
              <a:t>BP</a:t>
            </a:r>
            <a:r>
              <a:rPr lang="en-IN" dirty="0"/>
              <a:t>, antibodies tend to bind to the “</a:t>
            </a:r>
            <a:r>
              <a:rPr lang="en-IN" dirty="0">
                <a:solidFill>
                  <a:srgbClr val="FFC000"/>
                </a:solidFill>
              </a:rPr>
              <a:t>roof</a:t>
            </a:r>
            <a:r>
              <a:rPr lang="en-IN" dirty="0"/>
              <a:t>” in 70% of the cases and in the remaining 30% of cases it reveals “</a:t>
            </a:r>
            <a:r>
              <a:rPr lang="en-IN" dirty="0">
                <a:solidFill>
                  <a:srgbClr val="FFC000"/>
                </a:solidFill>
              </a:rPr>
              <a:t>combined</a:t>
            </a:r>
            <a:r>
              <a:rPr lang="en-IN" dirty="0"/>
              <a:t>” pattern, whereas </a:t>
            </a:r>
            <a:r>
              <a:rPr lang="en-IN" dirty="0">
                <a:solidFill>
                  <a:srgbClr val="FFC000"/>
                </a:solidFill>
              </a:rPr>
              <a:t>EBA</a:t>
            </a:r>
            <a:r>
              <a:rPr lang="en-IN" dirty="0"/>
              <a:t> (antibodies to type VII collagen) characteristically shows a “</a:t>
            </a:r>
            <a:r>
              <a:rPr lang="en-IN" dirty="0">
                <a:solidFill>
                  <a:srgbClr val="FFC000"/>
                </a:solidFill>
              </a:rPr>
              <a:t>floor</a:t>
            </a:r>
            <a:r>
              <a:rPr lang="en-IN" dirty="0"/>
              <a:t>” pattern on indirect SST. </a:t>
            </a:r>
            <a:endParaRPr lang="en-IN" dirty="0" smtClean="0"/>
          </a:p>
          <a:p>
            <a:endParaRPr lang="en-IN" dirty="0"/>
          </a:p>
          <a:p>
            <a:r>
              <a:rPr lang="en-IN" dirty="0" smtClean="0"/>
              <a:t>Other </a:t>
            </a:r>
            <a:r>
              <a:rPr lang="en-IN" dirty="0"/>
              <a:t>conditions that may also show “</a:t>
            </a:r>
            <a:r>
              <a:rPr lang="en-IN" dirty="0">
                <a:solidFill>
                  <a:srgbClr val="FFC000"/>
                </a:solidFill>
              </a:rPr>
              <a:t>floor</a:t>
            </a:r>
            <a:r>
              <a:rPr lang="en-IN" dirty="0"/>
              <a:t>” pattern of staining of antibodies are antilaminin-332 subtype of </a:t>
            </a:r>
            <a:r>
              <a:rPr lang="en-IN" dirty="0">
                <a:solidFill>
                  <a:srgbClr val="FFC000"/>
                </a:solidFill>
              </a:rPr>
              <a:t>MMP, anti-p200 pemphigoid, and bullous SLE.</a:t>
            </a:r>
          </a:p>
        </p:txBody>
      </p:sp>
    </p:spTree>
    <p:extLst>
      <p:ext uri="{BB962C8B-B14F-4D97-AF65-F5344CB8AC3E}">
        <p14:creationId xmlns:p14="http://schemas.microsoft.com/office/powerpoint/2010/main" val="1930702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2798082"/>
            <a:ext cx="10233800" cy="4351338"/>
          </a:xfrm>
        </p:spPr>
        <p:txBody>
          <a:bodyPr>
            <a:normAutofit fontScale="92500" lnSpcReduction="10000"/>
          </a:bodyPr>
          <a:lstStyle/>
          <a:p>
            <a:endParaRPr lang="en-IN" b="1" dirty="0" smtClean="0"/>
          </a:p>
          <a:p>
            <a:endParaRPr lang="en-IN" b="1" dirty="0"/>
          </a:p>
          <a:p>
            <a:endParaRPr lang="en-IN" b="1" dirty="0" smtClean="0"/>
          </a:p>
          <a:p>
            <a:endParaRPr lang="en-IN" b="1" dirty="0"/>
          </a:p>
          <a:p>
            <a:endParaRPr lang="en-IN" b="1" dirty="0" smtClean="0"/>
          </a:p>
          <a:p>
            <a:r>
              <a:rPr lang="en-IN" b="1" dirty="0" smtClean="0"/>
              <a:t>Salt-spit </a:t>
            </a:r>
            <a:r>
              <a:rPr lang="en-IN" b="1" dirty="0"/>
              <a:t>technique showing IgG staining on the epidermal side of the split skin in bullous pemphigoid (a) and staining with IgG on the dermal side in epidermolysis bullosa </a:t>
            </a:r>
            <a:r>
              <a:rPr lang="en-IN" b="1" dirty="0" err="1"/>
              <a:t>acquisita</a:t>
            </a:r>
            <a:r>
              <a:rPr lang="en-IN" b="1" dirty="0"/>
              <a:t> (b) (fluorescein </a:t>
            </a:r>
            <a:r>
              <a:rPr lang="en-IN" b="1" dirty="0" err="1"/>
              <a:t>isothiocyanate</a:t>
            </a:r>
            <a:r>
              <a:rPr lang="en-IN" b="1" dirty="0"/>
              <a:t>, ×200)</a:t>
            </a:r>
            <a:endParaRPr lang="en-IN" dirty="0"/>
          </a:p>
          <a:p>
            <a:pPr marL="0" indent="0">
              <a:buNone/>
            </a:pPr>
            <a:r>
              <a:rPr lang="en-IN" dirty="0"/>
              <a:t/>
            </a:r>
            <a:br>
              <a:rPr lang="en-IN" dirty="0"/>
            </a:br>
            <a:endParaRPr lang="en-IN" dirty="0"/>
          </a:p>
        </p:txBody>
      </p:sp>
      <p:pic>
        <p:nvPicPr>
          <p:cNvPr id="4" name="Picture 3"/>
          <p:cNvPicPr>
            <a:picLocks noChangeAspect="1"/>
          </p:cNvPicPr>
          <p:nvPr/>
        </p:nvPicPr>
        <p:blipFill>
          <a:blip r:embed="rId2"/>
          <a:stretch>
            <a:fillRect/>
          </a:stretch>
        </p:blipFill>
        <p:spPr>
          <a:xfrm>
            <a:off x="1456536" y="771526"/>
            <a:ext cx="9130953" cy="3408588"/>
          </a:xfrm>
          <a:prstGeom prst="rect">
            <a:avLst/>
          </a:prstGeom>
        </p:spPr>
      </p:pic>
    </p:spTree>
    <p:extLst>
      <p:ext uri="{BB962C8B-B14F-4D97-AF65-F5344CB8AC3E}">
        <p14:creationId xmlns:p14="http://schemas.microsoft.com/office/powerpoint/2010/main" val="338958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dirty="0"/>
              <a:t>Classification of </a:t>
            </a:r>
            <a:r>
              <a:rPr lang="en-IN" b="1" dirty="0" smtClean="0"/>
              <a:t>inherited epidermolysis </a:t>
            </a:r>
            <a:r>
              <a:rPr lang="en-IN" b="1" dirty="0"/>
              <a:t>bullosa</a:t>
            </a:r>
            <a:endParaRPr lang="en-IN" dirty="0"/>
          </a:p>
        </p:txBody>
      </p:sp>
      <p:pic>
        <p:nvPicPr>
          <p:cNvPr id="4" name="Picture 3"/>
          <p:cNvPicPr>
            <a:picLocks noChangeAspect="1"/>
          </p:cNvPicPr>
          <p:nvPr/>
        </p:nvPicPr>
        <p:blipFill>
          <a:blip r:embed="rId2"/>
          <a:stretch>
            <a:fillRect/>
          </a:stretch>
        </p:blipFill>
        <p:spPr>
          <a:xfrm>
            <a:off x="0" y="2011682"/>
            <a:ext cx="12192000" cy="4734219"/>
          </a:xfrm>
          <a:prstGeom prst="rect">
            <a:avLst/>
          </a:prstGeom>
        </p:spPr>
      </p:pic>
    </p:spTree>
    <p:extLst>
      <p:ext uri="{BB962C8B-B14F-4D97-AF65-F5344CB8AC3E}">
        <p14:creationId xmlns:p14="http://schemas.microsoft.com/office/powerpoint/2010/main" val="28215277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743" y="638629"/>
            <a:ext cx="10599057" cy="5733142"/>
          </a:xfrm>
        </p:spPr>
        <p:txBody>
          <a:bodyPr>
            <a:normAutofit/>
          </a:bodyPr>
          <a:lstStyle/>
          <a:p>
            <a:endParaRPr lang="en-IN" dirty="0" smtClean="0"/>
          </a:p>
          <a:p>
            <a:r>
              <a:rPr lang="en-IN" dirty="0" smtClean="0">
                <a:solidFill>
                  <a:srgbClr val="FFC000"/>
                </a:solidFill>
              </a:rPr>
              <a:t>Indirect </a:t>
            </a:r>
            <a:r>
              <a:rPr lang="en-IN" dirty="0">
                <a:solidFill>
                  <a:srgbClr val="FFC000"/>
                </a:solidFill>
              </a:rPr>
              <a:t>immunofluorescence (IIF)</a:t>
            </a:r>
            <a:r>
              <a:rPr lang="en-IN" dirty="0"/>
              <a:t> using stratified </a:t>
            </a:r>
            <a:r>
              <a:rPr lang="en-IN" dirty="0" smtClean="0"/>
              <a:t>squamous epithelia </a:t>
            </a:r>
            <a:r>
              <a:rPr lang="en-IN" dirty="0"/>
              <a:t>reveals circulating </a:t>
            </a:r>
            <a:r>
              <a:rPr lang="en-IN" dirty="0">
                <a:solidFill>
                  <a:srgbClr val="FFC000"/>
                </a:solidFill>
              </a:rPr>
              <a:t>IgG</a:t>
            </a:r>
            <a:r>
              <a:rPr lang="en-IN" dirty="0"/>
              <a:t> anti-BMZ antibodies in </a:t>
            </a:r>
            <a:r>
              <a:rPr lang="en-IN" dirty="0" smtClean="0"/>
              <a:t>30% to </a:t>
            </a:r>
            <a:r>
              <a:rPr lang="en-IN" dirty="0"/>
              <a:t>50% of </a:t>
            </a:r>
            <a:r>
              <a:rPr lang="en-IN" dirty="0" smtClean="0"/>
              <a:t>patients. Circulating </a:t>
            </a:r>
            <a:r>
              <a:rPr lang="en-IN" dirty="0"/>
              <a:t>IgA autoantibodies have </a:t>
            </a:r>
            <a:r>
              <a:rPr lang="en-IN" dirty="0" smtClean="0"/>
              <a:t>also been </a:t>
            </a:r>
            <a:r>
              <a:rPr lang="en-IN" dirty="0"/>
              <a:t>reported. </a:t>
            </a:r>
            <a:endParaRPr lang="en-IN" dirty="0" smtClean="0"/>
          </a:p>
          <a:p>
            <a:endParaRPr lang="en-IN" dirty="0"/>
          </a:p>
          <a:p>
            <a:r>
              <a:rPr lang="en-IN" dirty="0" smtClean="0"/>
              <a:t>However</a:t>
            </a:r>
            <a:r>
              <a:rPr lang="en-IN" dirty="0"/>
              <a:t>, salt-split skin is preferred as a </a:t>
            </a:r>
            <a:r>
              <a:rPr lang="en-IN" dirty="0" smtClean="0"/>
              <a:t>substrate because </a:t>
            </a:r>
            <a:r>
              <a:rPr lang="en-IN" dirty="0"/>
              <a:t>the results are positive in </a:t>
            </a:r>
            <a:r>
              <a:rPr lang="en-IN" dirty="0">
                <a:solidFill>
                  <a:srgbClr val="FFC000"/>
                </a:solidFill>
              </a:rPr>
              <a:t>85%</a:t>
            </a:r>
            <a:r>
              <a:rPr lang="en-IN" dirty="0"/>
              <a:t> of patients. </a:t>
            </a:r>
            <a:r>
              <a:rPr lang="en-IN" dirty="0" smtClean="0"/>
              <a:t>Fluorescence is </a:t>
            </a:r>
            <a:r>
              <a:rPr lang="en-IN" dirty="0"/>
              <a:t>on the blister floor, differentiating EBA from </a:t>
            </a:r>
            <a:r>
              <a:rPr lang="en-IN" dirty="0" smtClean="0"/>
              <a:t>bullous pemphigoid.</a:t>
            </a:r>
          </a:p>
          <a:p>
            <a:endParaRPr lang="en-IN" dirty="0"/>
          </a:p>
          <a:p>
            <a:r>
              <a:rPr lang="en-IN" dirty="0" smtClean="0"/>
              <a:t>IgM</a:t>
            </a:r>
            <a:r>
              <a:rPr lang="en-IN" dirty="0"/>
              <a:t>, IgA and complement are also </a:t>
            </a:r>
            <a:r>
              <a:rPr lang="en-IN" dirty="0" smtClean="0"/>
              <a:t>sometimes found </a:t>
            </a:r>
            <a:r>
              <a:rPr lang="en-IN" dirty="0"/>
              <a:t>at the basement membrane zone, but only in </a:t>
            </a:r>
            <a:r>
              <a:rPr lang="en-IN" dirty="0" smtClean="0"/>
              <a:t>modest amounts</a:t>
            </a:r>
            <a:r>
              <a:rPr lang="en-IN" dirty="0"/>
              <a:t>.</a:t>
            </a:r>
          </a:p>
        </p:txBody>
      </p:sp>
    </p:spTree>
    <p:extLst>
      <p:ext uri="{BB962C8B-B14F-4D97-AF65-F5344CB8AC3E}">
        <p14:creationId xmlns:p14="http://schemas.microsoft.com/office/powerpoint/2010/main" val="29308195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1045029"/>
            <a:ext cx="10700657" cy="5131934"/>
          </a:xfrm>
        </p:spPr>
        <p:txBody>
          <a:bodyPr/>
          <a:lstStyle/>
          <a:p>
            <a:endParaRPr lang="en-IN" dirty="0" smtClean="0"/>
          </a:p>
          <a:p>
            <a:r>
              <a:rPr lang="en-IN" dirty="0" smtClean="0"/>
              <a:t>By </a:t>
            </a:r>
            <a:r>
              <a:rPr lang="en-IN" dirty="0" err="1"/>
              <a:t>immunoelectron</a:t>
            </a:r>
            <a:r>
              <a:rPr lang="en-IN" dirty="0"/>
              <a:t> microscopy, </a:t>
            </a:r>
            <a:r>
              <a:rPr lang="en-IN" dirty="0">
                <a:solidFill>
                  <a:srgbClr val="FFC000"/>
                </a:solidFill>
              </a:rPr>
              <a:t>IgG</a:t>
            </a:r>
            <a:r>
              <a:rPr lang="en-IN" dirty="0"/>
              <a:t> deposits localize </a:t>
            </a:r>
            <a:r>
              <a:rPr lang="en-IN" dirty="0" smtClean="0"/>
              <a:t>below the </a:t>
            </a:r>
            <a:r>
              <a:rPr lang="en-IN" dirty="0">
                <a:solidFill>
                  <a:srgbClr val="FFC000"/>
                </a:solidFill>
              </a:rPr>
              <a:t>lamina </a:t>
            </a:r>
            <a:r>
              <a:rPr lang="en-IN" dirty="0" err="1">
                <a:solidFill>
                  <a:srgbClr val="FFC000"/>
                </a:solidFill>
              </a:rPr>
              <a:t>densa</a:t>
            </a:r>
            <a:r>
              <a:rPr lang="en-IN" dirty="0"/>
              <a:t> of the basement membrane (in contrast, in </a:t>
            </a:r>
            <a:r>
              <a:rPr lang="en-IN" dirty="0">
                <a:solidFill>
                  <a:srgbClr val="FFC000"/>
                </a:solidFill>
              </a:rPr>
              <a:t>BP</a:t>
            </a:r>
            <a:r>
              <a:rPr lang="en-IN" dirty="0" smtClean="0"/>
              <a:t>, </a:t>
            </a:r>
            <a:r>
              <a:rPr lang="en-IN" dirty="0"/>
              <a:t>antibodies are found in the </a:t>
            </a:r>
            <a:r>
              <a:rPr lang="en-IN" dirty="0">
                <a:solidFill>
                  <a:srgbClr val="FFC000"/>
                </a:solidFill>
              </a:rPr>
              <a:t>lamina</a:t>
            </a:r>
            <a:r>
              <a:rPr lang="en-IN" dirty="0"/>
              <a:t> </a:t>
            </a:r>
            <a:r>
              <a:rPr lang="en-IN" dirty="0" err="1">
                <a:solidFill>
                  <a:srgbClr val="FFC000"/>
                </a:solidFill>
              </a:rPr>
              <a:t>lucida</a:t>
            </a:r>
            <a:r>
              <a:rPr lang="en-IN" dirty="0"/>
              <a:t>). </a:t>
            </a:r>
            <a:endParaRPr lang="en-IN" dirty="0" smtClean="0"/>
          </a:p>
          <a:p>
            <a:endParaRPr lang="en-IN" dirty="0"/>
          </a:p>
          <a:p>
            <a:r>
              <a:rPr lang="en-IN" dirty="0" smtClean="0"/>
              <a:t>Electron microscopy shows </a:t>
            </a:r>
            <a:r>
              <a:rPr lang="en-IN" dirty="0"/>
              <a:t>that the cleavage is either </a:t>
            </a:r>
            <a:r>
              <a:rPr lang="en-IN" dirty="0">
                <a:solidFill>
                  <a:srgbClr val="FFC000"/>
                </a:solidFill>
              </a:rPr>
              <a:t>within</a:t>
            </a:r>
            <a:r>
              <a:rPr lang="en-IN" dirty="0"/>
              <a:t> the lamina </a:t>
            </a:r>
            <a:r>
              <a:rPr lang="en-IN" dirty="0" err="1" smtClean="0"/>
              <a:t>lucida</a:t>
            </a:r>
            <a:r>
              <a:rPr lang="en-IN" dirty="0"/>
              <a:t> </a:t>
            </a:r>
            <a:r>
              <a:rPr lang="en-IN" dirty="0" smtClean="0"/>
              <a:t>(usually </a:t>
            </a:r>
            <a:r>
              <a:rPr lang="en-IN" dirty="0"/>
              <a:t>associated with a </a:t>
            </a:r>
            <a:r>
              <a:rPr lang="en-IN" dirty="0">
                <a:solidFill>
                  <a:srgbClr val="FFC000"/>
                </a:solidFill>
              </a:rPr>
              <a:t>dense</a:t>
            </a:r>
            <a:r>
              <a:rPr lang="en-IN" dirty="0"/>
              <a:t> dermal inflammatory </a:t>
            </a:r>
            <a:r>
              <a:rPr lang="en-IN" dirty="0" smtClean="0"/>
              <a:t>cell infiltrate</a:t>
            </a:r>
            <a:r>
              <a:rPr lang="en-IN" dirty="0"/>
              <a:t>) or </a:t>
            </a:r>
            <a:r>
              <a:rPr lang="en-IN" dirty="0">
                <a:solidFill>
                  <a:srgbClr val="FFC000"/>
                </a:solidFill>
              </a:rPr>
              <a:t>below</a:t>
            </a:r>
            <a:r>
              <a:rPr lang="en-IN" dirty="0"/>
              <a:t> the lamina </a:t>
            </a:r>
            <a:r>
              <a:rPr lang="en-IN" dirty="0" err="1"/>
              <a:t>densa</a:t>
            </a:r>
            <a:r>
              <a:rPr lang="en-IN" dirty="0"/>
              <a:t> (usually correlating </a:t>
            </a:r>
            <a:r>
              <a:rPr lang="en-IN" dirty="0" smtClean="0"/>
              <a:t>with </a:t>
            </a:r>
            <a:r>
              <a:rPr lang="en-IN" dirty="0" smtClean="0">
                <a:solidFill>
                  <a:srgbClr val="FFC000"/>
                </a:solidFill>
              </a:rPr>
              <a:t>minimal</a:t>
            </a:r>
            <a:r>
              <a:rPr lang="en-IN" dirty="0" smtClean="0"/>
              <a:t> </a:t>
            </a:r>
            <a:r>
              <a:rPr lang="en-IN" dirty="0"/>
              <a:t>clinical or histological inflammation).</a:t>
            </a:r>
          </a:p>
        </p:txBody>
      </p:sp>
    </p:spTree>
    <p:extLst>
      <p:ext uri="{BB962C8B-B14F-4D97-AF65-F5344CB8AC3E}">
        <p14:creationId xmlns:p14="http://schemas.microsoft.com/office/powerpoint/2010/main" val="32554595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290286"/>
            <a:ext cx="11146972" cy="6197600"/>
          </a:xfrm>
        </p:spPr>
        <p:txBody>
          <a:bodyPr>
            <a:normAutofit lnSpcReduction="10000"/>
          </a:bodyPr>
          <a:lstStyle/>
          <a:p>
            <a:r>
              <a:rPr lang="en-IN" dirty="0">
                <a:solidFill>
                  <a:srgbClr val="FFC000"/>
                </a:solidFill>
              </a:rPr>
              <a:t>Diagnostic criteria</a:t>
            </a:r>
            <a:r>
              <a:rPr lang="en-IN" dirty="0"/>
              <a:t> include: </a:t>
            </a:r>
            <a:endParaRPr lang="en-IN" dirty="0" smtClean="0"/>
          </a:p>
          <a:p>
            <a:endParaRPr lang="en-IN" dirty="0"/>
          </a:p>
          <a:p>
            <a:pPr marL="0" indent="0">
              <a:buNone/>
            </a:pPr>
            <a:r>
              <a:rPr lang="en-IN" dirty="0" smtClean="0"/>
              <a:t>(</a:t>
            </a:r>
            <a:r>
              <a:rPr lang="en-IN" dirty="0"/>
              <a:t>a) cutaneous lesions consisting </a:t>
            </a:r>
            <a:r>
              <a:rPr lang="en-IN" dirty="0" smtClean="0"/>
              <a:t>of blisters</a:t>
            </a:r>
            <a:r>
              <a:rPr lang="en-IN" dirty="0"/>
              <a:t>, erosions, </a:t>
            </a:r>
            <a:r>
              <a:rPr lang="en-IN" dirty="0" err="1"/>
              <a:t>milia</a:t>
            </a:r>
            <a:r>
              <a:rPr lang="en-IN" dirty="0"/>
              <a:t> and scars in trauma-prone sites, </a:t>
            </a:r>
            <a:endParaRPr lang="en-IN" dirty="0" smtClean="0"/>
          </a:p>
          <a:p>
            <a:pPr marL="0" indent="0">
              <a:buNone/>
            </a:pPr>
            <a:r>
              <a:rPr lang="en-IN" dirty="0" smtClean="0"/>
              <a:t>(</a:t>
            </a:r>
            <a:r>
              <a:rPr lang="en-IN" dirty="0"/>
              <a:t>b) </a:t>
            </a:r>
            <a:r>
              <a:rPr lang="en-IN" dirty="0" smtClean="0"/>
              <a:t>Onset in </a:t>
            </a:r>
            <a:r>
              <a:rPr lang="en-IN" dirty="0"/>
              <a:t>adult life, </a:t>
            </a:r>
            <a:endParaRPr lang="en-IN" dirty="0" smtClean="0"/>
          </a:p>
          <a:p>
            <a:pPr marL="0" indent="0">
              <a:buNone/>
            </a:pPr>
            <a:r>
              <a:rPr lang="en-IN" dirty="0" smtClean="0"/>
              <a:t>(c</a:t>
            </a:r>
            <a:r>
              <a:rPr lang="en-IN" dirty="0"/>
              <a:t>) histology showing a </a:t>
            </a:r>
            <a:r>
              <a:rPr lang="en-IN" dirty="0" err="1"/>
              <a:t>subepidermal</a:t>
            </a:r>
            <a:r>
              <a:rPr lang="en-IN" dirty="0"/>
              <a:t> blister, </a:t>
            </a:r>
            <a:endParaRPr lang="en-IN" dirty="0" smtClean="0"/>
          </a:p>
          <a:p>
            <a:pPr marL="0" indent="0">
              <a:buNone/>
            </a:pPr>
            <a:r>
              <a:rPr lang="en-IN" dirty="0" smtClean="0"/>
              <a:t>(d) absence </a:t>
            </a:r>
            <a:r>
              <a:rPr lang="en-IN" dirty="0"/>
              <a:t>of a family history of bullous disorders, </a:t>
            </a:r>
            <a:endParaRPr lang="en-IN" dirty="0" smtClean="0"/>
          </a:p>
          <a:p>
            <a:pPr marL="0" indent="0">
              <a:buNone/>
            </a:pPr>
            <a:r>
              <a:rPr lang="en-IN" dirty="0" smtClean="0"/>
              <a:t>(</a:t>
            </a:r>
            <a:r>
              <a:rPr lang="en-IN" dirty="0"/>
              <a:t>e) </a:t>
            </a:r>
            <a:r>
              <a:rPr lang="en-IN" dirty="0" smtClean="0"/>
              <a:t>Linear deposition </a:t>
            </a:r>
            <a:r>
              <a:rPr lang="en-IN" dirty="0"/>
              <a:t>of IgG and C3 at the </a:t>
            </a:r>
            <a:r>
              <a:rPr lang="en-IN" dirty="0" err="1"/>
              <a:t>dermoepidermal</a:t>
            </a:r>
            <a:r>
              <a:rPr lang="en-IN" dirty="0"/>
              <a:t> junction </a:t>
            </a:r>
            <a:r>
              <a:rPr lang="en-IN" dirty="0" smtClean="0"/>
              <a:t>on DIF</a:t>
            </a:r>
            <a:r>
              <a:rPr lang="en-IN" dirty="0"/>
              <a:t>, and </a:t>
            </a:r>
            <a:endParaRPr lang="en-IN" dirty="0" smtClean="0"/>
          </a:p>
          <a:p>
            <a:pPr marL="0" indent="0">
              <a:buNone/>
            </a:pPr>
            <a:r>
              <a:rPr lang="en-IN" dirty="0" smtClean="0"/>
              <a:t>(</a:t>
            </a:r>
            <a:r>
              <a:rPr lang="en-IN" dirty="0"/>
              <a:t>f) exclusion of all other blistering </a:t>
            </a:r>
            <a:r>
              <a:rPr lang="en-IN" dirty="0" smtClean="0"/>
              <a:t>disorders. </a:t>
            </a:r>
          </a:p>
          <a:p>
            <a:pPr marL="0" indent="0">
              <a:buNone/>
            </a:pPr>
            <a:endParaRPr lang="en-IN" dirty="0" smtClean="0"/>
          </a:p>
          <a:p>
            <a:pPr marL="0" indent="0">
              <a:buNone/>
            </a:pPr>
            <a:r>
              <a:rPr lang="en-IN" dirty="0" smtClean="0"/>
              <a:t>Other criteria </a:t>
            </a:r>
            <a:r>
              <a:rPr lang="en-IN" dirty="0"/>
              <a:t>are binding of antibodies to the dermal side of </a:t>
            </a:r>
            <a:r>
              <a:rPr lang="en-IN" dirty="0" smtClean="0"/>
              <a:t>salt-split skin </a:t>
            </a:r>
            <a:r>
              <a:rPr lang="en-IN" dirty="0"/>
              <a:t>on IIF or demonstration of antibodies to type VII </a:t>
            </a:r>
            <a:r>
              <a:rPr lang="en-IN" dirty="0" smtClean="0"/>
              <a:t>collagen by </a:t>
            </a:r>
            <a:r>
              <a:rPr lang="en-IN" dirty="0"/>
              <a:t>Western blot, enzyme-linked immunosorbent assay, </a:t>
            </a:r>
            <a:r>
              <a:rPr lang="en-IN" dirty="0" smtClean="0"/>
              <a:t>or </a:t>
            </a:r>
            <a:r>
              <a:rPr lang="en-IN" dirty="0" err="1" smtClean="0"/>
              <a:t>immunoelectron</a:t>
            </a:r>
            <a:r>
              <a:rPr lang="en-IN" dirty="0" smtClean="0"/>
              <a:t> </a:t>
            </a:r>
            <a:r>
              <a:rPr lang="en-IN" dirty="0"/>
              <a:t>microscopy.</a:t>
            </a:r>
          </a:p>
        </p:txBody>
      </p:sp>
    </p:spTree>
    <p:extLst>
      <p:ext uri="{BB962C8B-B14F-4D97-AF65-F5344CB8AC3E}">
        <p14:creationId xmlns:p14="http://schemas.microsoft.com/office/powerpoint/2010/main" val="4251408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b="1" dirty="0"/>
              <a:t>Differential Diagnosis</a:t>
            </a:r>
            <a:endParaRPr lang="en-IN" dirty="0"/>
          </a:p>
        </p:txBody>
      </p:sp>
      <p:sp>
        <p:nvSpPr>
          <p:cNvPr id="3" name="Content Placeholder 2"/>
          <p:cNvSpPr>
            <a:spLocks noGrp="1"/>
          </p:cNvSpPr>
          <p:nvPr>
            <p:ph idx="1"/>
          </p:nvPr>
        </p:nvSpPr>
        <p:spPr/>
        <p:txBody>
          <a:bodyPr/>
          <a:lstStyle/>
          <a:p>
            <a:endParaRPr lang="en-IN" dirty="0" smtClean="0"/>
          </a:p>
          <a:p>
            <a:pPr marL="0" indent="0">
              <a:buNone/>
            </a:pPr>
            <a:r>
              <a:rPr lang="en-IN" dirty="0" smtClean="0"/>
              <a:t>Includes </a:t>
            </a:r>
            <a:r>
              <a:rPr lang="en-IN" dirty="0"/>
              <a:t>bullous pemphigoid, </a:t>
            </a:r>
            <a:r>
              <a:rPr lang="en-IN" dirty="0" err="1"/>
              <a:t>cicatricial</a:t>
            </a:r>
            <a:r>
              <a:rPr lang="en-IN" dirty="0"/>
              <a:t> </a:t>
            </a:r>
            <a:r>
              <a:rPr lang="en-IN" dirty="0" smtClean="0"/>
              <a:t>pemphigoid, dystrophic </a:t>
            </a:r>
            <a:r>
              <a:rPr lang="en-IN" dirty="0"/>
              <a:t>epidermolysis bullosa (in children), linear </a:t>
            </a:r>
            <a:r>
              <a:rPr lang="en-IN" dirty="0" smtClean="0"/>
              <a:t>IgA </a:t>
            </a:r>
            <a:r>
              <a:rPr lang="pt-BR" dirty="0" smtClean="0"/>
              <a:t>disease</a:t>
            </a:r>
            <a:r>
              <a:rPr lang="pt-BR" dirty="0"/>
              <a:t>, dermatitis herpetiformis, porphyria cutanea tarda </a:t>
            </a:r>
            <a:r>
              <a:rPr lang="pt-BR" dirty="0" smtClean="0"/>
              <a:t>and </a:t>
            </a:r>
            <a:r>
              <a:rPr lang="en-IN" dirty="0" smtClean="0"/>
              <a:t>bullous </a:t>
            </a:r>
            <a:r>
              <a:rPr lang="en-IN" dirty="0"/>
              <a:t>systemic lupus erythematous.</a:t>
            </a:r>
          </a:p>
        </p:txBody>
      </p:sp>
    </p:spTree>
    <p:extLst>
      <p:ext uri="{BB962C8B-B14F-4D97-AF65-F5344CB8AC3E}">
        <p14:creationId xmlns:p14="http://schemas.microsoft.com/office/powerpoint/2010/main" val="7441349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Course and Prognosis</a:t>
            </a:r>
            <a:endParaRPr lang="en-IN" dirty="0"/>
          </a:p>
        </p:txBody>
      </p:sp>
      <p:sp>
        <p:nvSpPr>
          <p:cNvPr id="3" name="Content Placeholder 2"/>
          <p:cNvSpPr>
            <a:spLocks noGrp="1"/>
          </p:cNvSpPr>
          <p:nvPr>
            <p:ph idx="1"/>
          </p:nvPr>
        </p:nvSpPr>
        <p:spPr/>
        <p:txBody>
          <a:bodyPr/>
          <a:lstStyle/>
          <a:p>
            <a:r>
              <a:rPr lang="en-IN" dirty="0"/>
              <a:t>EBA is usually a chronic protracted disease with periods </a:t>
            </a:r>
            <a:r>
              <a:rPr lang="en-IN" dirty="0" smtClean="0"/>
              <a:t>of partial </a:t>
            </a:r>
            <a:r>
              <a:rPr lang="en-IN" dirty="0"/>
              <a:t>remissions and exacerbations. It rarely, if </a:t>
            </a:r>
            <a:r>
              <a:rPr lang="en-IN" dirty="0" smtClean="0"/>
              <a:t>ever, spontaneously </a:t>
            </a:r>
            <a:r>
              <a:rPr lang="en-IN" dirty="0"/>
              <a:t>remits, but patients with a BP-like picture </a:t>
            </a:r>
            <a:r>
              <a:rPr lang="en-IN" dirty="0" smtClean="0"/>
              <a:t>may go </a:t>
            </a:r>
            <a:r>
              <a:rPr lang="en-IN" dirty="0"/>
              <a:t>into remission.</a:t>
            </a:r>
          </a:p>
        </p:txBody>
      </p:sp>
    </p:spTree>
    <p:extLst>
      <p:ext uri="{BB962C8B-B14F-4D97-AF65-F5344CB8AC3E}">
        <p14:creationId xmlns:p14="http://schemas.microsoft.com/office/powerpoint/2010/main" val="35543669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Course and Prognosis</a:t>
            </a:r>
            <a:endParaRPr lang="en-IN" dirty="0"/>
          </a:p>
        </p:txBody>
      </p:sp>
      <p:sp>
        <p:nvSpPr>
          <p:cNvPr id="3" name="Content Placeholder 2"/>
          <p:cNvSpPr>
            <a:spLocks noGrp="1"/>
          </p:cNvSpPr>
          <p:nvPr>
            <p:ph idx="1"/>
          </p:nvPr>
        </p:nvSpPr>
        <p:spPr>
          <a:xfrm>
            <a:off x="290285" y="1753054"/>
            <a:ext cx="11742057" cy="5032375"/>
          </a:xfrm>
        </p:spPr>
        <p:txBody>
          <a:bodyPr>
            <a:normAutofit lnSpcReduction="10000"/>
          </a:bodyPr>
          <a:lstStyle/>
          <a:p>
            <a:r>
              <a:rPr lang="en-IN" dirty="0"/>
              <a:t>EBA is notoriously difficult to treat, but the inflammatory </a:t>
            </a:r>
            <a:r>
              <a:rPr lang="en-IN" dirty="0" smtClean="0"/>
              <a:t>type is </a:t>
            </a:r>
            <a:r>
              <a:rPr lang="en-IN" dirty="0"/>
              <a:t>more amenable to treatment than the </a:t>
            </a:r>
            <a:r>
              <a:rPr lang="en-IN" dirty="0" err="1" smtClean="0"/>
              <a:t>noninflammatory</a:t>
            </a:r>
            <a:r>
              <a:rPr lang="en-IN" dirty="0"/>
              <a:t> </a:t>
            </a:r>
            <a:r>
              <a:rPr lang="en-IN" dirty="0" err="1" smtClean="0"/>
              <a:t>mechanobullous</a:t>
            </a:r>
            <a:r>
              <a:rPr lang="en-IN" dirty="0" smtClean="0"/>
              <a:t> </a:t>
            </a:r>
            <a:r>
              <a:rPr lang="en-IN" dirty="0"/>
              <a:t>variety. </a:t>
            </a:r>
            <a:endParaRPr lang="en-IN" dirty="0" smtClean="0"/>
          </a:p>
          <a:p>
            <a:endParaRPr lang="en-IN" dirty="0"/>
          </a:p>
          <a:p>
            <a:r>
              <a:rPr lang="en-IN" dirty="0" smtClean="0"/>
              <a:t>A </a:t>
            </a:r>
            <a:r>
              <a:rPr lang="en-IN" dirty="0"/>
              <a:t>combination of </a:t>
            </a:r>
            <a:r>
              <a:rPr lang="en-IN" dirty="0" smtClean="0">
                <a:solidFill>
                  <a:srgbClr val="FFC000"/>
                </a:solidFill>
              </a:rPr>
              <a:t>prednisolone</a:t>
            </a:r>
            <a:r>
              <a:rPr lang="en-IN" dirty="0" smtClean="0"/>
              <a:t> (0.4–1.5 </a:t>
            </a:r>
            <a:r>
              <a:rPr lang="en-IN" dirty="0"/>
              <a:t>mg/kg per day) and </a:t>
            </a:r>
            <a:r>
              <a:rPr lang="en-IN" dirty="0" err="1">
                <a:solidFill>
                  <a:srgbClr val="FFC000"/>
                </a:solidFill>
              </a:rPr>
              <a:t>dapsone</a:t>
            </a:r>
            <a:r>
              <a:rPr lang="en-IN" dirty="0">
                <a:solidFill>
                  <a:srgbClr val="FFC000"/>
                </a:solidFill>
              </a:rPr>
              <a:t> </a:t>
            </a:r>
            <a:r>
              <a:rPr lang="en-IN" dirty="0"/>
              <a:t>is probably the best </a:t>
            </a:r>
            <a:r>
              <a:rPr lang="en-IN" dirty="0" smtClean="0">
                <a:solidFill>
                  <a:srgbClr val="FFC000"/>
                </a:solidFill>
              </a:rPr>
              <a:t>first line </a:t>
            </a:r>
            <a:r>
              <a:rPr lang="en-IN" dirty="0">
                <a:solidFill>
                  <a:srgbClr val="FFC000"/>
                </a:solidFill>
              </a:rPr>
              <a:t>of treatment</a:t>
            </a:r>
            <a:r>
              <a:rPr lang="en-IN" dirty="0"/>
              <a:t>, particularly in </a:t>
            </a:r>
            <a:r>
              <a:rPr lang="en-IN" dirty="0" smtClean="0"/>
              <a:t>children. </a:t>
            </a:r>
          </a:p>
          <a:p>
            <a:endParaRPr lang="en-IN" dirty="0"/>
          </a:p>
          <a:p>
            <a:r>
              <a:rPr lang="en-IN" dirty="0" smtClean="0"/>
              <a:t>A prolonged clinical </a:t>
            </a:r>
            <a:r>
              <a:rPr lang="en-IN" dirty="0"/>
              <a:t>remission is unlikely and significant side effects </a:t>
            </a:r>
            <a:r>
              <a:rPr lang="en-IN" dirty="0" smtClean="0"/>
              <a:t>are likely </a:t>
            </a:r>
            <a:r>
              <a:rPr lang="en-IN" dirty="0"/>
              <a:t>with a combination of high dose prednisolone </a:t>
            </a:r>
            <a:r>
              <a:rPr lang="en-IN" dirty="0" smtClean="0"/>
              <a:t>and immuno-</a:t>
            </a:r>
            <a:r>
              <a:rPr lang="en-IN" dirty="0" err="1" smtClean="0"/>
              <a:t>suppressives</a:t>
            </a:r>
            <a:r>
              <a:rPr lang="en-IN" dirty="0" smtClean="0"/>
              <a:t> </a:t>
            </a:r>
            <a:r>
              <a:rPr lang="en-IN" dirty="0"/>
              <a:t>like </a:t>
            </a:r>
            <a:r>
              <a:rPr lang="en-IN" dirty="0" smtClean="0">
                <a:solidFill>
                  <a:srgbClr val="FFC000"/>
                </a:solidFill>
              </a:rPr>
              <a:t>azathioprine</a:t>
            </a:r>
            <a:r>
              <a:rPr lang="en-IN" dirty="0" smtClean="0"/>
              <a:t>. </a:t>
            </a:r>
          </a:p>
          <a:p>
            <a:endParaRPr lang="en-IN" dirty="0"/>
          </a:p>
          <a:p>
            <a:r>
              <a:rPr lang="en-IN" dirty="0" smtClean="0"/>
              <a:t>In </a:t>
            </a:r>
            <a:r>
              <a:rPr lang="en-IN" dirty="0"/>
              <a:t>patients with </a:t>
            </a:r>
            <a:r>
              <a:rPr lang="en-IN" dirty="0" smtClean="0"/>
              <a:t>very limited </a:t>
            </a:r>
            <a:r>
              <a:rPr lang="en-IN" dirty="0"/>
              <a:t>or mild disease, a trial of </a:t>
            </a:r>
            <a:r>
              <a:rPr lang="en-IN" dirty="0">
                <a:solidFill>
                  <a:srgbClr val="FFC000"/>
                </a:solidFill>
              </a:rPr>
              <a:t>colchicine</a:t>
            </a:r>
            <a:r>
              <a:rPr lang="en-IN" dirty="0"/>
              <a:t> (0.6–1.5 </a:t>
            </a:r>
            <a:r>
              <a:rPr lang="en-IN" dirty="0" smtClean="0"/>
              <a:t>mg/d) for </a:t>
            </a:r>
            <a:r>
              <a:rPr lang="en-IN" dirty="0"/>
              <a:t>4 to 6 months may be useful.</a:t>
            </a:r>
          </a:p>
        </p:txBody>
      </p:sp>
    </p:spTree>
    <p:extLst>
      <p:ext uri="{BB962C8B-B14F-4D97-AF65-F5344CB8AC3E}">
        <p14:creationId xmlns:p14="http://schemas.microsoft.com/office/powerpoint/2010/main" val="27211347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57" y="638628"/>
            <a:ext cx="11321143" cy="5849257"/>
          </a:xfrm>
        </p:spPr>
        <p:txBody>
          <a:bodyPr>
            <a:normAutofit lnSpcReduction="10000"/>
          </a:bodyPr>
          <a:lstStyle/>
          <a:p>
            <a:r>
              <a:rPr lang="en-IN" dirty="0"/>
              <a:t>High-dose </a:t>
            </a:r>
            <a:r>
              <a:rPr lang="en-IN" dirty="0" smtClean="0">
                <a:solidFill>
                  <a:srgbClr val="FFC000"/>
                </a:solidFill>
              </a:rPr>
              <a:t>intravenous immunoglobulin</a:t>
            </a:r>
            <a:r>
              <a:rPr lang="en-IN" dirty="0" smtClean="0"/>
              <a:t> therapy </a:t>
            </a:r>
            <a:r>
              <a:rPr lang="en-IN" dirty="0"/>
              <a:t>may be the agent of choice </a:t>
            </a:r>
            <a:r>
              <a:rPr lang="en-IN" dirty="0" smtClean="0"/>
              <a:t>in patients </a:t>
            </a:r>
            <a:r>
              <a:rPr lang="en-IN" dirty="0"/>
              <a:t>with </a:t>
            </a:r>
            <a:r>
              <a:rPr lang="en-IN" dirty="0">
                <a:solidFill>
                  <a:srgbClr val="FFC000"/>
                </a:solidFill>
              </a:rPr>
              <a:t>widespread</a:t>
            </a:r>
            <a:r>
              <a:rPr lang="en-IN" dirty="0"/>
              <a:t> disease, especially with </a:t>
            </a:r>
            <a:r>
              <a:rPr lang="en-IN" dirty="0" smtClean="0">
                <a:solidFill>
                  <a:srgbClr val="FFC000"/>
                </a:solidFill>
              </a:rPr>
              <a:t>mucosal</a:t>
            </a:r>
            <a:r>
              <a:rPr lang="en-IN" dirty="0" smtClean="0"/>
              <a:t> involvement. </a:t>
            </a:r>
          </a:p>
          <a:p>
            <a:endParaRPr lang="en-IN" dirty="0"/>
          </a:p>
          <a:p>
            <a:r>
              <a:rPr lang="en-IN" dirty="0" smtClean="0"/>
              <a:t>However</a:t>
            </a:r>
            <a:r>
              <a:rPr lang="en-IN" dirty="0"/>
              <a:t>, it is expensive and its potential </a:t>
            </a:r>
            <a:r>
              <a:rPr lang="en-IN" dirty="0" smtClean="0"/>
              <a:t>to maintain </a:t>
            </a:r>
            <a:r>
              <a:rPr lang="en-IN" dirty="0"/>
              <a:t>remission is yet to be </a:t>
            </a:r>
            <a:r>
              <a:rPr lang="en-IN" dirty="0" smtClean="0"/>
              <a:t>established. </a:t>
            </a:r>
          </a:p>
          <a:p>
            <a:endParaRPr lang="en-IN" dirty="0"/>
          </a:p>
          <a:p>
            <a:r>
              <a:rPr lang="en-IN" dirty="0" smtClean="0"/>
              <a:t>Although some patients </a:t>
            </a:r>
            <a:r>
              <a:rPr lang="en-IN" dirty="0"/>
              <a:t>respond to </a:t>
            </a:r>
            <a:r>
              <a:rPr lang="en-IN" dirty="0" smtClean="0">
                <a:solidFill>
                  <a:srgbClr val="FFC000"/>
                </a:solidFill>
              </a:rPr>
              <a:t>cyclosporine</a:t>
            </a:r>
            <a:r>
              <a:rPr lang="en-IN" dirty="0" smtClean="0"/>
              <a:t> </a:t>
            </a:r>
            <a:r>
              <a:rPr lang="en-IN" dirty="0"/>
              <a:t>and a remission may </a:t>
            </a:r>
            <a:r>
              <a:rPr lang="en-IN" dirty="0" smtClean="0"/>
              <a:t>persist even </a:t>
            </a:r>
            <a:r>
              <a:rPr lang="en-IN" dirty="0"/>
              <a:t>after its discontinuation, the drug’s serious side </a:t>
            </a:r>
            <a:r>
              <a:rPr lang="en-IN" dirty="0" smtClean="0"/>
              <a:t>effects and </a:t>
            </a:r>
            <a:r>
              <a:rPr lang="en-IN" dirty="0"/>
              <a:t>multiple drug interactions must be carefully </a:t>
            </a:r>
            <a:r>
              <a:rPr lang="en-IN" dirty="0" smtClean="0"/>
              <a:t>weighed against </a:t>
            </a:r>
            <a:r>
              <a:rPr lang="en-IN" dirty="0"/>
              <a:t>any potential </a:t>
            </a:r>
            <a:r>
              <a:rPr lang="en-IN" dirty="0" smtClean="0"/>
              <a:t>benefits.</a:t>
            </a:r>
          </a:p>
          <a:p>
            <a:endParaRPr lang="en-IN" dirty="0"/>
          </a:p>
          <a:p>
            <a:r>
              <a:rPr lang="en-IN" dirty="0" smtClean="0"/>
              <a:t> </a:t>
            </a:r>
            <a:r>
              <a:rPr lang="en-IN" dirty="0"/>
              <a:t>There are also isolated </a:t>
            </a:r>
            <a:r>
              <a:rPr lang="en-IN" dirty="0" smtClean="0"/>
              <a:t>reports on </a:t>
            </a:r>
            <a:r>
              <a:rPr lang="en-IN" dirty="0"/>
              <a:t>the benefit of </a:t>
            </a:r>
            <a:r>
              <a:rPr lang="en-IN" dirty="0">
                <a:solidFill>
                  <a:srgbClr val="FFC000"/>
                </a:solidFill>
              </a:rPr>
              <a:t>mycophenolate </a:t>
            </a:r>
            <a:r>
              <a:rPr lang="en-IN" dirty="0" err="1">
                <a:solidFill>
                  <a:srgbClr val="FFC000"/>
                </a:solidFill>
              </a:rPr>
              <a:t>mofetil</a:t>
            </a:r>
            <a:r>
              <a:rPr lang="en-IN" dirty="0">
                <a:solidFill>
                  <a:srgbClr val="FFC000"/>
                </a:solidFill>
              </a:rPr>
              <a:t>, </a:t>
            </a:r>
            <a:r>
              <a:rPr lang="en-IN" dirty="0" err="1" smtClean="0">
                <a:solidFill>
                  <a:srgbClr val="FFC000"/>
                </a:solidFill>
              </a:rPr>
              <a:t>daclizumab</a:t>
            </a:r>
            <a:r>
              <a:rPr lang="en-IN" dirty="0" smtClean="0">
                <a:solidFill>
                  <a:srgbClr val="FFC000"/>
                </a:solidFill>
              </a:rPr>
              <a:t>, </a:t>
            </a:r>
            <a:r>
              <a:rPr lang="en-IN" dirty="0" err="1" smtClean="0">
                <a:solidFill>
                  <a:srgbClr val="FFC000"/>
                </a:solidFill>
              </a:rPr>
              <a:t>basiliximab</a:t>
            </a:r>
            <a:r>
              <a:rPr lang="en-IN" dirty="0">
                <a:solidFill>
                  <a:srgbClr val="FFC000"/>
                </a:solidFill>
              </a:rPr>
              <a:t>, and rituximab.</a:t>
            </a:r>
          </a:p>
        </p:txBody>
      </p:sp>
    </p:spTree>
    <p:extLst>
      <p:ext uri="{BB962C8B-B14F-4D97-AF65-F5344CB8AC3E}">
        <p14:creationId xmlns:p14="http://schemas.microsoft.com/office/powerpoint/2010/main" val="20781514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1090</a:t>
            </a:r>
            <a:endParaRPr lang="en-IN" dirty="0"/>
          </a:p>
        </p:txBody>
      </p:sp>
    </p:spTree>
    <p:extLst>
      <p:ext uri="{BB962C8B-B14F-4D97-AF65-F5344CB8AC3E}">
        <p14:creationId xmlns:p14="http://schemas.microsoft.com/office/powerpoint/2010/main" val="28817965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1157969"/>
            <a:ext cx="10233800" cy="4351338"/>
          </a:xfrm>
        </p:spPr>
        <p:txBody>
          <a:bodyPr>
            <a:normAutofit/>
          </a:bodyPr>
          <a:lstStyle/>
          <a:p>
            <a:pPr marL="0" indent="0" algn="ctr">
              <a:buNone/>
            </a:pPr>
            <a:endParaRPr lang="en-IN" sz="9600" dirty="0">
              <a:latin typeface="Broadway" panose="04040905080B02020502" pitchFamily="82" charset="0"/>
            </a:endParaRPr>
          </a:p>
          <a:p>
            <a:pPr marL="0" indent="0" algn="ctr">
              <a:buNone/>
            </a:pPr>
            <a:r>
              <a:rPr lang="en-IN" sz="9600" dirty="0" smtClean="0">
                <a:latin typeface="Broadway" panose="04040905080B02020502" pitchFamily="82" charset="0"/>
              </a:rPr>
              <a:t>THANK YOU</a:t>
            </a:r>
            <a:endParaRPr lang="en-IN" sz="9600" dirty="0">
              <a:latin typeface="Broadway" panose="04040905080B02020502" pitchFamily="82" charset="0"/>
            </a:endParaRPr>
          </a:p>
        </p:txBody>
      </p:sp>
    </p:spTree>
    <p:extLst>
      <p:ext uri="{BB962C8B-B14F-4D97-AF65-F5344CB8AC3E}">
        <p14:creationId xmlns:p14="http://schemas.microsoft.com/office/powerpoint/2010/main" val="2736591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Epidermolysis Bullosa Simplex</a:t>
            </a:r>
            <a:endParaRPr lang="en-IN" dirty="0"/>
          </a:p>
        </p:txBody>
      </p:sp>
      <p:sp>
        <p:nvSpPr>
          <p:cNvPr id="3" name="Content Placeholder 2"/>
          <p:cNvSpPr>
            <a:spLocks noGrp="1"/>
          </p:cNvSpPr>
          <p:nvPr>
            <p:ph idx="1"/>
          </p:nvPr>
        </p:nvSpPr>
        <p:spPr>
          <a:xfrm>
            <a:off x="436098" y="1825625"/>
            <a:ext cx="11338560" cy="4729920"/>
          </a:xfrm>
        </p:spPr>
        <p:txBody>
          <a:bodyPr>
            <a:normAutofit lnSpcReduction="10000"/>
          </a:bodyPr>
          <a:lstStyle/>
          <a:p>
            <a:r>
              <a:rPr lang="en-IN" dirty="0" smtClean="0">
                <a:solidFill>
                  <a:srgbClr val="FFC000"/>
                </a:solidFill>
              </a:rPr>
              <a:t>Keratins</a:t>
            </a:r>
            <a:r>
              <a:rPr lang="en-IN" dirty="0" smtClean="0"/>
              <a:t> are </a:t>
            </a:r>
            <a:r>
              <a:rPr lang="en-IN" dirty="0"/>
              <a:t>expressed in </a:t>
            </a:r>
            <a:r>
              <a:rPr lang="en-IN" dirty="0">
                <a:solidFill>
                  <a:srgbClr val="FFC000"/>
                </a:solidFill>
              </a:rPr>
              <a:t>basal </a:t>
            </a:r>
            <a:r>
              <a:rPr lang="en-IN" dirty="0" smtClean="0">
                <a:solidFill>
                  <a:srgbClr val="FFC000"/>
                </a:solidFill>
              </a:rPr>
              <a:t>cells</a:t>
            </a:r>
            <a:r>
              <a:rPr lang="en-IN" dirty="0" smtClean="0"/>
              <a:t>, they contain </a:t>
            </a:r>
            <a:r>
              <a:rPr lang="en-IN" dirty="0"/>
              <a:t>a central alpha-helical </a:t>
            </a:r>
            <a:r>
              <a:rPr lang="en-IN" dirty="0" smtClean="0"/>
              <a:t>domain flanked </a:t>
            </a:r>
            <a:r>
              <a:rPr lang="en-IN" dirty="0"/>
              <a:t>by globular domains at either end. </a:t>
            </a:r>
            <a:endParaRPr lang="en-IN" dirty="0" smtClean="0"/>
          </a:p>
          <a:p>
            <a:endParaRPr lang="en-IN" dirty="0"/>
          </a:p>
          <a:p>
            <a:r>
              <a:rPr lang="en-IN" dirty="0" smtClean="0"/>
              <a:t>Defects </a:t>
            </a:r>
            <a:r>
              <a:rPr lang="en-IN" dirty="0"/>
              <a:t>that </a:t>
            </a:r>
            <a:r>
              <a:rPr lang="en-IN" dirty="0" smtClean="0"/>
              <a:t>produce the </a:t>
            </a:r>
            <a:r>
              <a:rPr lang="en-IN" dirty="0"/>
              <a:t>most severe phenotypes, </a:t>
            </a:r>
            <a:r>
              <a:rPr lang="en-IN" dirty="0" smtClean="0"/>
              <a:t>like </a:t>
            </a:r>
            <a:r>
              <a:rPr lang="en-IN" dirty="0"/>
              <a:t>the </a:t>
            </a:r>
            <a:r>
              <a:rPr lang="en-IN" dirty="0">
                <a:solidFill>
                  <a:srgbClr val="FFC000"/>
                </a:solidFill>
              </a:rPr>
              <a:t>Dowling</a:t>
            </a:r>
            <a:r>
              <a:rPr lang="en-IN" b="1" dirty="0">
                <a:solidFill>
                  <a:srgbClr val="FFC000"/>
                </a:solidFill>
              </a:rPr>
              <a:t>–</a:t>
            </a:r>
            <a:r>
              <a:rPr lang="en-IN" dirty="0">
                <a:solidFill>
                  <a:srgbClr val="FFC000"/>
                </a:solidFill>
              </a:rPr>
              <a:t>Meara </a:t>
            </a:r>
            <a:r>
              <a:rPr lang="en-IN" dirty="0" smtClean="0">
                <a:solidFill>
                  <a:srgbClr val="FFC000"/>
                </a:solidFill>
              </a:rPr>
              <a:t>subtype</a:t>
            </a:r>
            <a:r>
              <a:rPr lang="en-IN" dirty="0" smtClean="0"/>
              <a:t>, cause </a:t>
            </a:r>
            <a:r>
              <a:rPr lang="en-IN" dirty="0"/>
              <a:t>alterations of the </a:t>
            </a:r>
            <a:r>
              <a:rPr lang="en-IN" dirty="0">
                <a:solidFill>
                  <a:srgbClr val="FFC000"/>
                </a:solidFill>
              </a:rPr>
              <a:t>boundary </a:t>
            </a:r>
            <a:r>
              <a:rPr lang="en-IN" dirty="0" smtClean="0">
                <a:solidFill>
                  <a:srgbClr val="FFC000"/>
                </a:solidFill>
              </a:rPr>
              <a:t>region</a:t>
            </a:r>
            <a:r>
              <a:rPr lang="en-IN" dirty="0" smtClean="0"/>
              <a:t> between </a:t>
            </a:r>
            <a:r>
              <a:rPr lang="en-IN" dirty="0"/>
              <a:t>the alpha-helical domain and the globular </a:t>
            </a:r>
            <a:r>
              <a:rPr lang="en-IN" dirty="0" smtClean="0"/>
              <a:t>domains. </a:t>
            </a:r>
          </a:p>
          <a:p>
            <a:endParaRPr lang="en-IN" dirty="0"/>
          </a:p>
          <a:p>
            <a:r>
              <a:rPr lang="en-IN" dirty="0"/>
              <a:t>M</a:t>
            </a:r>
            <a:r>
              <a:rPr lang="en-IN" dirty="0" smtClean="0"/>
              <a:t>utations </a:t>
            </a:r>
            <a:r>
              <a:rPr lang="en-IN" dirty="0"/>
              <a:t>that involve other regions produce milder </a:t>
            </a:r>
            <a:r>
              <a:rPr lang="en-IN" dirty="0" smtClean="0"/>
              <a:t>forms </a:t>
            </a:r>
            <a:r>
              <a:rPr lang="en-IN" dirty="0"/>
              <a:t>of the disease. </a:t>
            </a:r>
            <a:endParaRPr lang="en-IN" dirty="0" smtClean="0"/>
          </a:p>
          <a:p>
            <a:endParaRPr lang="en-IN" dirty="0"/>
          </a:p>
          <a:p>
            <a:r>
              <a:rPr lang="en-IN" dirty="0" smtClean="0"/>
              <a:t>Thus</a:t>
            </a:r>
            <a:r>
              <a:rPr lang="en-IN" dirty="0"/>
              <a:t>, the </a:t>
            </a:r>
            <a:r>
              <a:rPr lang="en-IN" dirty="0">
                <a:solidFill>
                  <a:srgbClr val="FFC000"/>
                </a:solidFill>
              </a:rPr>
              <a:t>location of the defect</a:t>
            </a:r>
            <a:r>
              <a:rPr lang="en-IN" dirty="0"/>
              <a:t> in the </a:t>
            </a:r>
            <a:r>
              <a:rPr lang="en-IN" dirty="0" smtClean="0"/>
              <a:t>genes dictates </a:t>
            </a:r>
            <a:r>
              <a:rPr lang="en-IN" dirty="0"/>
              <a:t>the </a:t>
            </a:r>
            <a:r>
              <a:rPr lang="en-IN" dirty="0">
                <a:solidFill>
                  <a:srgbClr val="FFC000"/>
                </a:solidFill>
              </a:rPr>
              <a:t>severity of disease.</a:t>
            </a:r>
          </a:p>
        </p:txBody>
      </p:sp>
    </p:spTree>
    <p:extLst>
      <p:ext uri="{BB962C8B-B14F-4D97-AF65-F5344CB8AC3E}">
        <p14:creationId xmlns:p14="http://schemas.microsoft.com/office/powerpoint/2010/main" val="190415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872197"/>
            <a:ext cx="10233800" cy="5304766"/>
          </a:xfrm>
        </p:spPr>
        <p:txBody>
          <a:bodyPr>
            <a:normAutofit/>
          </a:bodyPr>
          <a:lstStyle/>
          <a:p>
            <a:r>
              <a:rPr lang="en-IN" dirty="0"/>
              <a:t>The split in EBS occurs in basal cells, except </a:t>
            </a:r>
            <a:r>
              <a:rPr lang="en-IN" dirty="0" smtClean="0"/>
              <a:t>in EBS </a:t>
            </a:r>
            <a:r>
              <a:rPr lang="en-IN" dirty="0" err="1" smtClean="0"/>
              <a:t>superficialis</a:t>
            </a:r>
            <a:r>
              <a:rPr lang="en-IN" dirty="0" smtClean="0"/>
              <a:t> </a:t>
            </a:r>
            <a:r>
              <a:rPr lang="en-IN" dirty="0"/>
              <a:t>where it occurs just beneath the stratum </a:t>
            </a:r>
            <a:r>
              <a:rPr lang="en-IN" dirty="0" err="1" smtClean="0"/>
              <a:t>corneum</a:t>
            </a:r>
            <a:r>
              <a:rPr lang="en-IN" dirty="0" smtClean="0"/>
              <a:t>. Has </a:t>
            </a:r>
            <a:r>
              <a:rPr lang="en-IN" dirty="0" err="1" smtClean="0">
                <a:solidFill>
                  <a:srgbClr val="FFC000"/>
                </a:solidFill>
              </a:rPr>
              <a:t>intraepidermal</a:t>
            </a:r>
            <a:r>
              <a:rPr lang="en-IN" dirty="0" smtClean="0">
                <a:solidFill>
                  <a:srgbClr val="FFC000"/>
                </a:solidFill>
              </a:rPr>
              <a:t> </a:t>
            </a:r>
            <a:r>
              <a:rPr lang="en-IN" dirty="0" smtClean="0"/>
              <a:t>nature with </a:t>
            </a:r>
            <a:r>
              <a:rPr lang="en-IN" dirty="0"/>
              <a:t>vacuoles within </a:t>
            </a:r>
            <a:r>
              <a:rPr lang="en-IN" dirty="0" smtClean="0"/>
              <a:t>basal keratinocytes </a:t>
            </a:r>
            <a:r>
              <a:rPr lang="en-IN" dirty="0"/>
              <a:t>adjacent to the blister</a:t>
            </a:r>
            <a:r>
              <a:rPr lang="en-IN" dirty="0" smtClean="0"/>
              <a:t>.</a:t>
            </a:r>
          </a:p>
          <a:p>
            <a:endParaRPr lang="en-IN" dirty="0" smtClean="0"/>
          </a:p>
          <a:p>
            <a:r>
              <a:rPr lang="en-IN" dirty="0" smtClean="0"/>
              <a:t>A </a:t>
            </a:r>
            <a:r>
              <a:rPr lang="en-IN" dirty="0">
                <a:solidFill>
                  <a:srgbClr val="FFC000"/>
                </a:solidFill>
              </a:rPr>
              <a:t>PAS-positive</a:t>
            </a:r>
            <a:r>
              <a:rPr lang="en-IN" dirty="0"/>
              <a:t> </a:t>
            </a:r>
            <a:r>
              <a:rPr lang="en-IN" dirty="0" smtClean="0"/>
              <a:t>basement membrane </a:t>
            </a:r>
            <a:r>
              <a:rPr lang="en-IN" dirty="0"/>
              <a:t>zone is seen on the </a:t>
            </a:r>
            <a:r>
              <a:rPr lang="en-IN" dirty="0">
                <a:solidFill>
                  <a:srgbClr val="FFC000"/>
                </a:solidFill>
              </a:rPr>
              <a:t>dermal side</a:t>
            </a:r>
            <a:r>
              <a:rPr lang="en-IN" dirty="0"/>
              <a:t> of the </a:t>
            </a:r>
            <a:r>
              <a:rPr lang="en-IN" dirty="0" smtClean="0"/>
              <a:t>blister</a:t>
            </a:r>
          </a:p>
          <a:p>
            <a:endParaRPr lang="en-IN" dirty="0" smtClean="0"/>
          </a:p>
          <a:p>
            <a:r>
              <a:rPr lang="en-IN" dirty="0" smtClean="0"/>
              <a:t>Antigen </a:t>
            </a:r>
            <a:r>
              <a:rPr lang="en-IN" dirty="0"/>
              <a:t>mapping reveals </a:t>
            </a:r>
            <a:r>
              <a:rPr lang="en-IN" dirty="0">
                <a:solidFill>
                  <a:srgbClr val="FFC000"/>
                </a:solidFill>
              </a:rPr>
              <a:t>BP antigen 1 and type IV collagen</a:t>
            </a:r>
            <a:r>
              <a:rPr lang="en-IN" dirty="0"/>
              <a:t> on the </a:t>
            </a:r>
            <a:r>
              <a:rPr lang="en-IN" dirty="0" smtClean="0">
                <a:solidFill>
                  <a:srgbClr val="FFC000"/>
                </a:solidFill>
              </a:rPr>
              <a:t>floor</a:t>
            </a:r>
            <a:r>
              <a:rPr lang="en-IN" dirty="0" smtClean="0"/>
              <a:t> of </a:t>
            </a:r>
            <a:r>
              <a:rPr lang="en-IN" dirty="0"/>
              <a:t>the blister.</a:t>
            </a:r>
          </a:p>
        </p:txBody>
      </p:sp>
    </p:spTree>
    <p:extLst>
      <p:ext uri="{BB962C8B-B14F-4D97-AF65-F5344CB8AC3E}">
        <p14:creationId xmlns:p14="http://schemas.microsoft.com/office/powerpoint/2010/main" val="2596339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18136</TotalTime>
  <Words>4231</Words>
  <Application>Microsoft Office PowerPoint</Application>
  <PresentationFormat>Widescreen</PresentationFormat>
  <Paragraphs>422</Paragraphs>
  <Slides>78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78</vt:i4>
      </vt:variant>
    </vt:vector>
  </HeadingPairs>
  <TitlesOfParts>
    <vt:vector size="82" baseType="lpstr">
      <vt:lpstr>Arial</vt:lpstr>
      <vt:lpstr>Broadway</vt:lpstr>
      <vt:lpstr>Corbel</vt:lpstr>
      <vt:lpstr>Depth</vt:lpstr>
      <vt:lpstr>CLASSIFICATION OF  EPIDERMOLYSIS BULLOSA</vt:lpstr>
      <vt:lpstr>EPIDERMOLYSIS BULLOSA</vt:lpstr>
      <vt:lpstr>PowerPoint Presentation</vt:lpstr>
      <vt:lpstr>PowerPoint Presentation</vt:lpstr>
      <vt:lpstr>PowerPoint Presentation</vt:lpstr>
      <vt:lpstr>PowerPoint Presentation</vt:lpstr>
      <vt:lpstr>Classification of inherited epidermolysis bullosa</vt:lpstr>
      <vt:lpstr>Epidermolysis Bullosa Simplex</vt:lpstr>
      <vt:lpstr>PowerPoint Presentation</vt:lpstr>
      <vt:lpstr>PowerPoint Presentation</vt:lpstr>
      <vt:lpstr>PowerPoint Presentation</vt:lpstr>
      <vt:lpstr>Weber–Cockayne Epidermolysis Bullosa Simplex</vt:lpstr>
      <vt:lpstr>Koebner Epidermolysis Bullosa Simplex</vt:lpstr>
      <vt:lpstr>PowerPoint Presentation</vt:lpstr>
      <vt:lpstr>Dowling–Meara Epidermolysis Bullosa Simplex (Syn. Epidermolysis Bullosa Herpetiformis)</vt:lpstr>
      <vt:lpstr>PowerPoint Presentation</vt:lpstr>
      <vt:lpstr>Epidermolysis Bullosa Simplex with Muscular Dystrophy</vt:lpstr>
      <vt:lpstr>Epidermolysis Bullosa Simplex with Mottled Pigmentation</vt:lpstr>
      <vt:lpstr>PowerPoint Presentation</vt:lpstr>
      <vt:lpstr>Epidermolysis Bullosa Simplex, Ogna</vt:lpstr>
      <vt:lpstr>Epidermolysis Bullosa Simplex Superficialis</vt:lpstr>
      <vt:lpstr>Classification of inherited epidermolysis bullosa</vt:lpstr>
      <vt:lpstr>Junctional Epidermolysis Bullosa</vt:lpstr>
      <vt:lpstr>PowerPoint Presentation</vt:lpstr>
      <vt:lpstr>Herlitz Junctional Epidermolysis Bullosa (Syn. Epidermolysis Bullosa Letalis)</vt:lpstr>
      <vt:lpstr>PowerPoint Presentation</vt:lpstr>
      <vt:lpstr>PowerPoint Presentation</vt:lpstr>
      <vt:lpstr>PowerPoint Presentation</vt:lpstr>
      <vt:lpstr>Generalized Non-Herlitz Junctional Epidermolysis Bullosa (Syn. Generalized Atrophic Benign Epidermolysis Bullosa)</vt:lpstr>
      <vt:lpstr>PowerPoint Presentation</vt:lpstr>
      <vt:lpstr>PowerPoint Presentation</vt:lpstr>
      <vt:lpstr>Junctional Epidermolysis Bullosa with Pyloric Atresia</vt:lpstr>
      <vt:lpstr>PowerPoint Presentation</vt:lpstr>
      <vt:lpstr>Inverse Junctional Epidermolysis Bullosa</vt:lpstr>
      <vt:lpstr>Progressive Junctional Epidermolysis Bullosa</vt:lpstr>
      <vt:lpstr>Classification of inherited epidermolysis bullosa</vt:lpstr>
      <vt:lpstr>Dystrophic Epidermolysis Bullosa</vt:lpstr>
      <vt:lpstr>PowerPoint Presentation</vt:lpstr>
      <vt:lpstr>PowerPoint Presentation</vt:lpstr>
      <vt:lpstr>Dominant Dystrophic Epidermolysis Bullosa [Syn. Hyperplastic (Cockayne–Touraine), and Albopapuloid (Pasini) Variants]</vt:lpstr>
      <vt:lpstr>PowerPoint Presentation</vt:lpstr>
      <vt:lpstr>Pretibial Dystrophic Epidermolysis Bullosa and Epidermolysis Bullosa Pruriginosa</vt:lpstr>
      <vt:lpstr>PowerPoint Presentation</vt:lpstr>
      <vt:lpstr>Autosomal Recessive Dystrophic Epidermolysis Bullosa (Hallopeau–Siemens)</vt:lpstr>
      <vt:lpstr>PowerPoint Presentation</vt:lpstr>
      <vt:lpstr>PowerPoint Presentation</vt:lpstr>
      <vt:lpstr>PowerPoint Presentation</vt:lpstr>
      <vt:lpstr>PowerPoint Presentation</vt:lpstr>
      <vt:lpstr>PowerPoint Presentation</vt:lpstr>
      <vt:lpstr>Non-Hallopeau–Siemens Recessive Dystrophic Epidermolysis Bullosa</vt:lpstr>
      <vt:lpstr>PowerPoint Presentation</vt:lpstr>
      <vt:lpstr>Transient Bullous Dermolysis of the Newborn</vt:lpstr>
      <vt:lpstr>PowerPoint Presentation</vt:lpstr>
      <vt:lpstr>Inverse Recessive Dystrophic Epidermolysis Bullosa</vt:lpstr>
      <vt:lpstr>EPIDERMOLYSIS  BULLOSA  ACQUISITA</vt:lpstr>
      <vt:lpstr>PowerPoint Presentation</vt:lpstr>
      <vt:lpstr>Etiology and Pathogenesis</vt:lpstr>
      <vt:lpstr>PowerPoint Presentation</vt:lpstr>
      <vt:lpstr>PowerPoint Presentation</vt:lpstr>
      <vt:lpstr>Clinical features </vt:lpstr>
      <vt:lpstr>PowerPoint Presentation</vt:lpstr>
      <vt:lpstr>PowerPoint Presentation</vt:lpstr>
      <vt:lpstr>PowerPoint Presentation</vt:lpstr>
      <vt:lpstr>Histopathology</vt:lpstr>
      <vt:lpstr>Immunopathology</vt:lpstr>
      <vt:lpstr>PowerPoint Presentation</vt:lpstr>
      <vt:lpstr>Salt-split skin technique</vt:lpstr>
      <vt:lpstr>PowerPoint Presentation</vt:lpstr>
      <vt:lpstr>PowerPoint Presentation</vt:lpstr>
      <vt:lpstr>PowerPoint Presentation</vt:lpstr>
      <vt:lpstr>PowerPoint Presentation</vt:lpstr>
      <vt:lpstr>PowerPoint Presentation</vt:lpstr>
      <vt:lpstr>Differential Diagnosis</vt:lpstr>
      <vt:lpstr>Course and Prognosis</vt:lpstr>
      <vt:lpstr>Course and Prognosis</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vinaykumar biyani</cp:lastModifiedBy>
  <cp:revision>110</cp:revision>
  <dcterms:created xsi:type="dcterms:W3CDTF">2019-07-12T15:32:44Z</dcterms:created>
  <dcterms:modified xsi:type="dcterms:W3CDTF">2020-08-17T05:47:41Z</dcterms:modified>
</cp:coreProperties>
</file>