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FB66A9E-DADE-4046-8CB0-D01D6471DA31}"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2104139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FB66A9E-DADE-4046-8CB0-D01D6471DA31}"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158057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FB66A9E-DADE-4046-8CB0-D01D6471DA31}"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365687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FB66A9E-DADE-4046-8CB0-D01D6471DA31}"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417516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B66A9E-DADE-4046-8CB0-D01D6471DA31}"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110092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FB66A9E-DADE-4046-8CB0-D01D6471DA31}"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208775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FB66A9E-DADE-4046-8CB0-D01D6471DA31}" type="datetimeFigureOut">
              <a:rPr lang="en-IN" smtClean="0"/>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384829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FB66A9E-DADE-4046-8CB0-D01D6471DA31}" type="datetimeFigureOut">
              <a:rPr lang="en-IN" smtClean="0"/>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289663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66A9E-DADE-4046-8CB0-D01D6471DA31}" type="datetimeFigureOut">
              <a:rPr lang="en-IN" smtClean="0"/>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276440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B66A9E-DADE-4046-8CB0-D01D6471DA31}"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300007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B66A9E-DADE-4046-8CB0-D01D6471DA31}"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676E0C-1A77-4FCC-ABD8-987A292B6719}" type="slidenum">
              <a:rPr lang="en-IN" smtClean="0"/>
              <a:t>‹#›</a:t>
            </a:fld>
            <a:endParaRPr lang="en-IN"/>
          </a:p>
        </p:txBody>
      </p:sp>
    </p:spTree>
    <p:extLst>
      <p:ext uri="{BB962C8B-B14F-4D97-AF65-F5344CB8AC3E}">
        <p14:creationId xmlns:p14="http://schemas.microsoft.com/office/powerpoint/2010/main" val="345690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66A9E-DADE-4046-8CB0-D01D6471DA31}" type="datetimeFigureOut">
              <a:rPr lang="en-IN" smtClean="0"/>
              <a:t>17-08-2020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76E0C-1A77-4FCC-ABD8-987A292B6719}" type="slidenum">
              <a:rPr lang="en-IN" smtClean="0"/>
              <a:t>‹#›</a:t>
            </a:fld>
            <a:endParaRPr lang="en-IN"/>
          </a:p>
        </p:txBody>
      </p:sp>
    </p:spTree>
    <p:extLst>
      <p:ext uri="{BB962C8B-B14F-4D97-AF65-F5344CB8AC3E}">
        <p14:creationId xmlns:p14="http://schemas.microsoft.com/office/powerpoint/2010/main" val="4195139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onlinelibrary.wiley.com/doi/10.1111/ijd.2012.51.issue-11/issuet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627290" y="1532586"/>
            <a:ext cx="7521262" cy="3799267"/>
          </a:xfrm>
        </p:spPr>
        <p:txBody>
          <a:bodyPr>
            <a:normAutofit/>
          </a:bodyPr>
          <a:lstStyle/>
          <a:p>
            <a:pPr algn="ctr" eaLnBrk="1" hangingPunct="1">
              <a:defRPr/>
            </a:pPr>
            <a:r>
              <a:rPr lang="en-US" sz="7200" dirty="0" err="1">
                <a:effectLst>
                  <a:outerShdw blurRad="38100" dist="38100" dir="2700000" algn="tl">
                    <a:srgbClr val="C0C0C0"/>
                  </a:outerShdw>
                </a:effectLst>
              </a:rPr>
              <a:t>Pityriasis</a:t>
            </a:r>
            <a:r>
              <a:rPr lang="en-US" sz="7200" dirty="0">
                <a:effectLst>
                  <a:outerShdw blurRad="38100" dist="38100" dir="2700000" algn="tl">
                    <a:srgbClr val="C0C0C0"/>
                  </a:outerShdw>
                </a:effectLst>
              </a:rPr>
              <a:t> </a:t>
            </a:r>
            <a:r>
              <a:rPr lang="en-US" sz="7200" dirty="0" err="1">
                <a:effectLst>
                  <a:outerShdw blurRad="38100" dist="38100" dir="2700000" algn="tl">
                    <a:srgbClr val="C0C0C0"/>
                  </a:outerShdw>
                </a:effectLst>
              </a:rPr>
              <a:t>Rosea</a:t>
            </a:r>
            <a:endParaRPr lang="en-US" sz="7200" dirty="0">
              <a:effectLst>
                <a:outerShdw blurRad="38100" dist="38100" dir="2700000" algn="tl">
                  <a:srgbClr val="C0C0C0"/>
                </a:outerShdw>
              </a:effectLst>
            </a:endParaRPr>
          </a:p>
        </p:txBody>
      </p:sp>
    </p:spTree>
    <p:extLst>
      <p:ext uri="{BB962C8B-B14F-4D97-AF65-F5344CB8AC3E}">
        <p14:creationId xmlns:p14="http://schemas.microsoft.com/office/powerpoint/2010/main" val="1106041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 </a:t>
            </a:r>
          </a:p>
        </p:txBody>
      </p:sp>
      <p:graphicFrame>
        <p:nvGraphicFramePr>
          <p:cNvPr id="4" name="Content Placeholder 3"/>
          <p:cNvGraphicFramePr>
            <a:graphicFrameLocks noGrp="1"/>
          </p:cNvGraphicFramePr>
          <p:nvPr>
            <p:ph idx="1"/>
          </p:nvPr>
        </p:nvGraphicFramePr>
        <p:xfrm>
          <a:off x="2743200" y="228601"/>
          <a:ext cx="7543800" cy="6978649"/>
        </p:xfrm>
        <a:graphic>
          <a:graphicData uri="http://schemas.openxmlformats.org/drawingml/2006/table">
            <a:tbl>
              <a:tblPr/>
              <a:tblGrid>
                <a:gridCol w="1500188"/>
                <a:gridCol w="1500187"/>
                <a:gridCol w="1498600"/>
                <a:gridCol w="1500188"/>
                <a:gridCol w="1544637"/>
              </a:tblGrid>
              <a:tr h="9144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Journal</a:t>
                      </a:r>
                    </a:p>
                  </a:txBody>
                  <a:tcPr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Title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Level </a:t>
                      </a:r>
                      <a:r>
                        <a:rPr kumimoji="0" lang="en-US" sz="1800" b="1" i="0" u="none" strike="noStrike" cap="none" normalizeH="0" baseline="0" smtClean="0">
                          <a:ln>
                            <a:noFill/>
                          </a:ln>
                          <a:solidFill>
                            <a:srgbClr val="FFFFFF"/>
                          </a:solidFill>
                          <a:effectLst/>
                          <a:latin typeface="Arial" charset="0"/>
                          <a:ea typeface="ＭＳ Ｐゴシック" pitchFamily="30" charset="-128"/>
                        </a:rPr>
                        <a:t>of evidence</a:t>
                      </a:r>
                    </a:p>
                  </a:txBody>
                  <a:tcPr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Methods</a:t>
                      </a:r>
                    </a:p>
                  </a:txBody>
                  <a:tcPr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Results</a:t>
                      </a:r>
                    </a:p>
                  </a:txBody>
                  <a:tcPr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Conclusion</a:t>
                      </a:r>
                    </a:p>
                  </a:txBody>
                  <a:tcPr marT="45722" marB="4572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24901">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International Journal of Dermatology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hlinkClick r:id="rId2"/>
                        </a:rPr>
                        <a:t>Volume 51,</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hlinkClick r:id="rId2"/>
                        </a:rPr>
                        <a:t>Issue 11, </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pages 1371–1378, </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November 2012</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Comparative efficacy of tacrolimus 0.1% ointment and clobetasol propionate 0.05% ointment in oral lichen planus: a randomized double-blind trial</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Level II</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Forty patients with histologically proven symptomatic OLP were divided into two groups of 20 to receive clobetasol propionate (0.05%) ointment or tacrolimus (0.1%) ointment for eight weeks. Follow-up for all patients included three visits during the treatment course and one post-treatment visit.</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In the clobetasol group, the mean NCS declined from 8.00 ± 2.65 at baseline to 2.00 ± 1.49 at 12 weeks. In the tacrolimus group, the mean NCS declined from 7.78 ± 3.25 at baseline to 1.31 ± 1.06 at 12 weeks. At each visit, the decline in mean NCS from baseline was statistically significant (</a:t>
                      </a:r>
                      <a:r>
                        <a:rPr kumimoji="0" lang="en-US" sz="800" b="0" i="1"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P </a:t>
                      </a:r>
                      <a:r>
                        <a:rPr kumimoji="0" lang="en-US" sz="8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&lt; 0.05) in both groups. Complete response rates of 40% and 70%, respectively, were achieved in the clobetasol and tacrolimus groups (</a:t>
                      </a:r>
                      <a:r>
                        <a:rPr kumimoji="0" lang="en-US" sz="800" b="0" i="1"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P </a:t>
                      </a:r>
                      <a:r>
                        <a:rPr kumimoji="0" lang="en-US" sz="8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 0.057). The percentages of patients reporting “good” or “very good” treatment responses at week 8 were 74% in the clobetasol group and 100% in the tacrolimus group (</a:t>
                      </a:r>
                      <a:r>
                        <a:rPr kumimoji="0" lang="en-US" sz="800" b="0" i="1"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P </a:t>
                      </a:r>
                      <a:r>
                        <a:rPr kumimoji="0" lang="en-US" sz="8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&gt; 0.05).</a:t>
                      </a:r>
                      <a:endParaRPr kumimoji="0" lang="en-US" sz="10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Tacrolimus 0.1% ointment is an effective alternative to topical steroid and may be considered as a first-line therapy in OLP</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283931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Arch Dermatol. </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1998;</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134(12):1521-1530.</a:t>
                      </a:r>
                      <a:endParaRPr kumimoji="0" lang="en-US" sz="1100" b="0" i="0" u="none" strike="noStrike" cap="none" normalizeH="0" baseline="0" smtClean="0">
                        <a:ln>
                          <a:noFill/>
                        </a:ln>
                        <a:solidFill>
                          <a:srgbClr val="000000"/>
                        </a:solidFill>
                        <a:effectLst/>
                        <a:latin typeface="Calibri" pitchFamily="30" charset="0"/>
                        <a:ea typeface="ＭＳ Ｐゴシック" pitchFamily="30" charset="-128"/>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Treatment of Lichen planusan Evidence-Based Medicine Analysis of Efficacy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Level II</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We selected 83 clinical trials (3 level B and 80 level C trials) in the medical literature that contained specific data on LP and its treatment. Case reports or anecdotal reports of drug efficacy were not considered as clinical trials but were nevertheless analyzed, as were review articles containing therapeutic data.</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There are no large randomized trials with definitive results in the medical literature examining the efficacy of the various drugs or physical treatments of LP. There are only 3 level B trials (small randomized trials with uncertain results because of moderate to high α or β error) that address efficacy of treatment in LP, ie, 1 with acitretin in cutaneous LP and 2 with topical corticosteroids in mucosal LP.</a:t>
                      </a:r>
                      <a:endParaRPr kumimoji="0" lang="en-US" sz="10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Cambria" pitchFamily="30" charset="0"/>
                          <a:ea typeface="ＭＳ Ｐゴシック" pitchFamily="30" charset="-128"/>
                          <a:cs typeface="Times New Roman" pitchFamily="30" charset="0"/>
                        </a:rPr>
                        <a:t>Although LP may be associated with substantial morbidity and altered quality of life, especially the erosive mucosal LP, definitive clinical trials have not been performed. Acitretin is the first-line therapy in cutaneous LP. The efficacy of systemic corticosteroids and psoralen plus UV-A therapy has not been established with a high level of proof. Topical corticosteroids are the first-line therapy in mucosal erosive LP.</a:t>
                      </a:r>
                      <a:endParaRPr kumimoji="0" lang="en-US" sz="1000" b="0" i="0" u="none" strike="noStrike" cap="none" normalizeH="0" baseline="0" smtClean="0">
                        <a:ln>
                          <a:noFill/>
                        </a:ln>
                        <a:solidFill>
                          <a:srgbClr val="000000"/>
                        </a:solidFill>
                        <a:effectLst/>
                        <a:latin typeface="Calibri" pitchFamily="30" charset="0"/>
                        <a:ea typeface="Calibri" pitchFamily="30"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bl>
          </a:graphicData>
        </a:graphic>
      </p:graphicFrame>
      <p:sp>
        <p:nvSpPr>
          <p:cNvPr id="33821" name="Rectangle 4"/>
          <p:cNvSpPr>
            <a:spLocks noChangeArrowheads="1"/>
          </p:cNvSpPr>
          <p:nvPr/>
        </p:nvSpPr>
        <p:spPr bwMode="auto">
          <a:xfrm>
            <a:off x="1524000" y="1"/>
            <a:ext cx="1295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Evidence </a:t>
            </a:r>
          </a:p>
          <a:p>
            <a:pPr eaLnBrk="1" hangingPunct="1"/>
            <a:r>
              <a:rPr lang="en-US" altLang="en-US" b="1"/>
              <a:t>based </a:t>
            </a:r>
          </a:p>
          <a:p>
            <a:pPr eaLnBrk="1" hangingPunct="1"/>
            <a:r>
              <a:rPr lang="en-US" altLang="en-US" b="1"/>
              <a:t>Studies</a:t>
            </a:r>
          </a:p>
        </p:txBody>
      </p:sp>
    </p:spTree>
    <p:extLst>
      <p:ext uri="{BB962C8B-B14F-4D97-AF65-F5344CB8AC3E}">
        <p14:creationId xmlns:p14="http://schemas.microsoft.com/office/powerpoint/2010/main" val="3037567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900">
                <a:effectLst>
                  <a:outerShdw blurRad="38100" dist="38100" dir="2700000" algn="tl">
                    <a:srgbClr val="C0C0C0"/>
                  </a:outerShdw>
                </a:effectLst>
              </a:rPr>
              <a:t>Multiple choice questions</a:t>
            </a:r>
            <a:br>
              <a:rPr lang="en-US" sz="3900">
                <a:effectLst>
                  <a:outerShdw blurRad="38100" dist="38100" dir="2700000" algn="tl">
                    <a:srgbClr val="C0C0C0"/>
                  </a:outerShdw>
                </a:effectLst>
              </a:rPr>
            </a:br>
            <a:endParaRPr lang="en-US" sz="3900">
              <a:effectLst>
                <a:outerShdw blurRad="38100" dist="38100" dir="2700000" algn="tl">
                  <a:srgbClr val="C0C0C0"/>
                </a:outerShdw>
              </a:effectLst>
            </a:endParaRPr>
          </a:p>
        </p:txBody>
      </p:sp>
      <p:sp>
        <p:nvSpPr>
          <p:cNvPr id="34819" name="Content Placeholder 2"/>
          <p:cNvSpPr>
            <a:spLocks noGrp="1"/>
          </p:cNvSpPr>
          <p:nvPr>
            <p:ph idx="1"/>
          </p:nvPr>
        </p:nvSpPr>
        <p:spPr/>
        <p:txBody>
          <a:bodyPr>
            <a:normAutofit fontScale="92500" lnSpcReduction="20000"/>
          </a:bodyPr>
          <a:lstStyle/>
          <a:p>
            <a:pPr>
              <a:buFont typeface="Wingdings 2" panose="05020102010507070707" pitchFamily="18" charset="2"/>
              <a:buNone/>
            </a:pPr>
            <a:r>
              <a:rPr lang="en-US" altLang="en-US" sz="1200">
                <a:ea typeface="ＭＳ Ｐゴシック" panose="020B0600070205080204" pitchFamily="34" charset="-128"/>
              </a:rPr>
              <a:t>1.Pterygium of nail is seen in </a:t>
            </a:r>
          </a:p>
          <a:p>
            <a:pPr>
              <a:buFont typeface="Wingdings 2" panose="05020102010507070707" pitchFamily="18" charset="2"/>
              <a:buNone/>
            </a:pPr>
            <a:r>
              <a:rPr lang="en-US" altLang="en-US" sz="1200">
                <a:ea typeface="ＭＳ Ｐゴシック" panose="020B0600070205080204" pitchFamily="34" charset="-128"/>
              </a:rPr>
              <a:t>a)Alopecia areata</a:t>
            </a:r>
          </a:p>
          <a:p>
            <a:pPr>
              <a:buFont typeface="Wingdings 2" panose="05020102010507070707" pitchFamily="18" charset="2"/>
              <a:buNone/>
            </a:pPr>
            <a:r>
              <a:rPr lang="en-US" altLang="en-US" sz="1200">
                <a:ea typeface="ＭＳ Ｐゴシック" panose="020B0600070205080204" pitchFamily="34" charset="-128"/>
              </a:rPr>
              <a:t>b)Chronic kidney disease</a:t>
            </a:r>
          </a:p>
          <a:p>
            <a:pPr>
              <a:buFont typeface="Wingdings 2" panose="05020102010507070707" pitchFamily="18" charset="2"/>
              <a:buNone/>
            </a:pPr>
            <a:r>
              <a:rPr lang="en-US" altLang="en-US" sz="1200">
                <a:ea typeface="ＭＳ Ｐゴシック" panose="020B0600070205080204" pitchFamily="34" charset="-128"/>
              </a:rPr>
              <a:t>c)Lichen planus</a:t>
            </a:r>
          </a:p>
          <a:p>
            <a:pPr>
              <a:buFont typeface="Wingdings 2" panose="05020102010507070707" pitchFamily="18" charset="2"/>
              <a:buNone/>
            </a:pPr>
            <a:r>
              <a:rPr lang="en-US" altLang="en-US" sz="1200">
                <a:ea typeface="ＭＳ Ｐゴシック" panose="020B0600070205080204" pitchFamily="34" charset="-128"/>
              </a:rPr>
              <a:t>d)darier’s disease</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2.Most common site of lichen planus is</a:t>
            </a:r>
          </a:p>
          <a:p>
            <a:pPr>
              <a:buFont typeface="Wingdings 2" panose="05020102010507070707" pitchFamily="18" charset="2"/>
              <a:buNone/>
            </a:pPr>
            <a:r>
              <a:rPr lang="en-US" altLang="en-US" sz="1200">
                <a:ea typeface="ＭＳ Ｐゴシック" panose="020B0600070205080204" pitchFamily="34" charset="-128"/>
              </a:rPr>
              <a:t>a)Flexures</a:t>
            </a:r>
          </a:p>
          <a:p>
            <a:pPr>
              <a:buFont typeface="Wingdings 2" panose="05020102010507070707" pitchFamily="18" charset="2"/>
              <a:buNone/>
            </a:pPr>
            <a:r>
              <a:rPr lang="en-US" altLang="en-US" sz="1200">
                <a:ea typeface="ＭＳ Ｐゴシック" panose="020B0600070205080204" pitchFamily="34" charset="-128"/>
              </a:rPr>
              <a:t>b)Extensors</a:t>
            </a:r>
          </a:p>
          <a:p>
            <a:pPr>
              <a:buFont typeface="Wingdings 2" panose="05020102010507070707" pitchFamily="18" charset="2"/>
              <a:buNone/>
            </a:pPr>
            <a:r>
              <a:rPr lang="en-US" altLang="en-US" sz="1200">
                <a:ea typeface="ＭＳ Ｐゴシック" panose="020B0600070205080204" pitchFamily="34" charset="-128"/>
              </a:rPr>
              <a:t>c)Face</a:t>
            </a:r>
          </a:p>
          <a:p>
            <a:pPr>
              <a:buFont typeface="Wingdings 2" panose="05020102010507070707" pitchFamily="18" charset="2"/>
              <a:buNone/>
            </a:pPr>
            <a:r>
              <a:rPr lang="en-US" altLang="en-US" sz="1200">
                <a:ea typeface="ＭＳ Ｐゴシック" panose="020B0600070205080204" pitchFamily="34" charset="-128"/>
              </a:rPr>
              <a:t>d)Oral cavity</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3.P. rosea is caused by </a:t>
            </a:r>
          </a:p>
          <a:p>
            <a:pPr>
              <a:buFont typeface="Wingdings 2" panose="05020102010507070707" pitchFamily="18" charset="2"/>
              <a:buNone/>
            </a:pPr>
            <a:r>
              <a:rPr lang="en-US" altLang="en-US" sz="1200">
                <a:ea typeface="ＭＳ Ｐゴシック" panose="020B0600070205080204" pitchFamily="34" charset="-128"/>
              </a:rPr>
              <a:t>a)HHV7</a:t>
            </a:r>
          </a:p>
          <a:p>
            <a:pPr>
              <a:buFont typeface="Wingdings 2" panose="05020102010507070707" pitchFamily="18" charset="2"/>
              <a:buNone/>
            </a:pPr>
            <a:r>
              <a:rPr lang="en-US" altLang="en-US" sz="1200">
                <a:ea typeface="ＭＳ Ｐゴシック" panose="020B0600070205080204" pitchFamily="34" charset="-128"/>
              </a:rPr>
              <a:t>b)HHV5</a:t>
            </a:r>
          </a:p>
          <a:p>
            <a:pPr>
              <a:buFont typeface="Wingdings 2" panose="05020102010507070707" pitchFamily="18" charset="2"/>
              <a:buNone/>
            </a:pPr>
            <a:r>
              <a:rPr lang="en-US" altLang="en-US" sz="1200">
                <a:ea typeface="ＭＳ Ｐゴシック" panose="020B0600070205080204" pitchFamily="34" charset="-128"/>
              </a:rPr>
              <a:t>c)HHV6 </a:t>
            </a:r>
          </a:p>
          <a:p>
            <a:pPr>
              <a:buFont typeface="Wingdings 2" panose="05020102010507070707" pitchFamily="18" charset="2"/>
              <a:buNone/>
            </a:pPr>
            <a:r>
              <a:rPr lang="en-US" altLang="en-US" sz="1200">
                <a:ea typeface="ＭＳ Ｐゴシック" panose="020B0600070205080204" pitchFamily="34" charset="-128"/>
              </a:rPr>
              <a:t>d)HHV8</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endParaRPr lang="en-US" altLang="en-US" sz="1200">
              <a:ea typeface="ＭＳ Ｐゴシック" panose="020B0600070205080204" pitchFamily="34" charset="-128"/>
            </a:endParaRPr>
          </a:p>
        </p:txBody>
      </p:sp>
    </p:spTree>
    <p:extLst>
      <p:ext uri="{BB962C8B-B14F-4D97-AF65-F5344CB8AC3E}">
        <p14:creationId xmlns:p14="http://schemas.microsoft.com/office/powerpoint/2010/main" val="132164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smtClean="0">
              <a:effectLst>
                <a:outerShdw blurRad="38100" dist="38100" dir="2700000" algn="tl">
                  <a:srgbClr val="C0C0C0"/>
                </a:outerShdw>
              </a:effectLst>
            </a:endParaRPr>
          </a:p>
        </p:txBody>
      </p:sp>
      <p:sp>
        <p:nvSpPr>
          <p:cNvPr id="35843" name="Content Placeholder 2"/>
          <p:cNvSpPr>
            <a:spLocks noGrp="1"/>
          </p:cNvSpPr>
          <p:nvPr>
            <p:ph idx="1"/>
          </p:nvPr>
        </p:nvSpPr>
        <p:spPr/>
        <p:txBody>
          <a:bodyPr/>
          <a:lstStyle/>
          <a:p>
            <a:pPr>
              <a:buFont typeface="Wingdings 2" panose="05020102010507070707" pitchFamily="18" charset="2"/>
              <a:buNone/>
            </a:pPr>
            <a:r>
              <a:rPr lang="en-US" altLang="en-US" sz="1600">
                <a:ea typeface="ＭＳ Ｐゴシック" panose="020B0600070205080204" pitchFamily="34" charset="-128"/>
              </a:rPr>
              <a:t>4.DRUG OF CHOICE FOR PITYRIASIS ROSEA IS</a:t>
            </a:r>
          </a:p>
          <a:p>
            <a:pPr>
              <a:buFont typeface="Wingdings 2" panose="05020102010507070707" pitchFamily="18" charset="2"/>
              <a:buNone/>
            </a:pPr>
            <a:r>
              <a:rPr lang="en-US" altLang="en-US" sz="1600">
                <a:ea typeface="ＭＳ Ｐゴシック" panose="020B0600070205080204" pitchFamily="34" charset="-128"/>
              </a:rPr>
              <a:t>A)PENICILLIN</a:t>
            </a:r>
          </a:p>
          <a:p>
            <a:pPr>
              <a:buFont typeface="Wingdings 2" panose="05020102010507070707" pitchFamily="18" charset="2"/>
              <a:buNone/>
            </a:pPr>
            <a:r>
              <a:rPr lang="en-US" altLang="en-US" sz="1600">
                <a:ea typeface="ＭＳ Ｐゴシック" panose="020B0600070205080204" pitchFamily="34" charset="-128"/>
              </a:rPr>
              <a:t>B)DOXYCYCLINE</a:t>
            </a:r>
          </a:p>
          <a:p>
            <a:pPr>
              <a:buFont typeface="Wingdings 2" panose="05020102010507070707" pitchFamily="18" charset="2"/>
              <a:buNone/>
            </a:pPr>
            <a:r>
              <a:rPr lang="en-US" altLang="en-US" sz="1600">
                <a:ea typeface="ＭＳ Ｐゴシック" panose="020B0600070205080204" pitchFamily="34" charset="-128"/>
              </a:rPr>
              <a:t>C)AZITHROMYCIN</a:t>
            </a:r>
          </a:p>
          <a:p>
            <a:pPr>
              <a:buFont typeface="Wingdings 2" panose="05020102010507070707" pitchFamily="18" charset="2"/>
              <a:buNone/>
            </a:pPr>
            <a:r>
              <a:rPr lang="en-US" altLang="en-US" sz="1600">
                <a:ea typeface="ＭＳ Ｐゴシック" panose="020B0600070205080204" pitchFamily="34" charset="-128"/>
              </a:rPr>
              <a:t>D)ERYTHROMYCIN</a:t>
            </a:r>
          </a:p>
          <a:p>
            <a:pPr>
              <a:buFont typeface="Wingdings 2" panose="05020102010507070707" pitchFamily="18" charset="2"/>
              <a:buNone/>
            </a:pPr>
            <a:endParaRPr lang="en-US" altLang="en-US" sz="1600">
              <a:ea typeface="ＭＳ Ｐゴシック" panose="020B0600070205080204" pitchFamily="34" charset="-128"/>
            </a:endParaRPr>
          </a:p>
          <a:p>
            <a:pPr>
              <a:buFont typeface="Wingdings 2" panose="05020102010507070707" pitchFamily="18" charset="2"/>
              <a:buNone/>
            </a:pPr>
            <a:r>
              <a:rPr lang="en-US" altLang="en-US" sz="1600">
                <a:ea typeface="ＭＳ Ｐゴシック" panose="020B0600070205080204" pitchFamily="34" charset="-128"/>
              </a:rPr>
              <a:t>5.SAW TOOTH RETE RIDGES ION HISTOPATHOLOGY IS SEEN IN </a:t>
            </a:r>
          </a:p>
          <a:p>
            <a:pPr>
              <a:buFont typeface="Wingdings 2" panose="05020102010507070707" pitchFamily="18" charset="2"/>
              <a:buNone/>
            </a:pPr>
            <a:r>
              <a:rPr lang="en-US" altLang="en-US" sz="1600">
                <a:ea typeface="ＭＳ Ｐゴシック" panose="020B0600070205080204" pitchFamily="34" charset="-128"/>
              </a:rPr>
              <a:t>A)LEPROMATOUS LEPROSY</a:t>
            </a:r>
          </a:p>
          <a:p>
            <a:pPr>
              <a:buFont typeface="Wingdings 2" panose="05020102010507070707" pitchFamily="18" charset="2"/>
              <a:buNone/>
            </a:pPr>
            <a:r>
              <a:rPr lang="en-US" altLang="en-US" sz="1600">
                <a:ea typeface="ＭＳ Ｐゴシック" panose="020B0600070205080204" pitchFamily="34" charset="-128"/>
              </a:rPr>
              <a:t>B)PSORIASIS VULGARIS</a:t>
            </a:r>
          </a:p>
          <a:p>
            <a:pPr>
              <a:buFont typeface="Wingdings 2" panose="05020102010507070707" pitchFamily="18" charset="2"/>
              <a:buNone/>
            </a:pPr>
            <a:r>
              <a:rPr lang="en-US" altLang="en-US" sz="1600">
                <a:ea typeface="ＭＳ Ｐゴシック" panose="020B0600070205080204" pitchFamily="34" charset="-128"/>
              </a:rPr>
              <a:t>C)LICHEN PLANUS</a:t>
            </a:r>
          </a:p>
          <a:p>
            <a:pPr>
              <a:buFont typeface="Wingdings 2" panose="05020102010507070707" pitchFamily="18" charset="2"/>
              <a:buNone/>
            </a:pPr>
            <a:r>
              <a:rPr lang="en-US" altLang="en-US" sz="1600">
                <a:ea typeface="ＭＳ Ｐゴシック" panose="020B0600070205080204" pitchFamily="34" charset="-128"/>
              </a:rPr>
              <a:t>D)NONE OF THE ABOVE</a:t>
            </a:r>
          </a:p>
          <a:p>
            <a:pPr>
              <a:buFont typeface="Wingdings 2" panose="05020102010507070707" pitchFamily="18" charset="2"/>
              <a:buNone/>
            </a:pPr>
            <a:endParaRPr lang="en-US" altLang="en-US" sz="1600">
              <a:ea typeface="ＭＳ Ｐゴシック" panose="020B0600070205080204" pitchFamily="34" charset="-128"/>
            </a:endParaRPr>
          </a:p>
        </p:txBody>
      </p:sp>
    </p:spTree>
    <p:extLst>
      <p:ext uri="{BB962C8B-B14F-4D97-AF65-F5344CB8AC3E}">
        <p14:creationId xmlns:p14="http://schemas.microsoft.com/office/powerpoint/2010/main" val="1506292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66693" y="2398689"/>
            <a:ext cx="5666704" cy="2714223"/>
          </a:xfrm>
        </p:spPr>
        <p:txBody>
          <a:bodyPr>
            <a:noAutofit/>
          </a:bodyPr>
          <a:lstStyle/>
          <a:p>
            <a:pPr algn="ctr" eaLnBrk="1" hangingPunct="1">
              <a:defRPr/>
            </a:pPr>
            <a:r>
              <a:rPr lang="en-US" sz="7200" b="1" dirty="0" smtClean="0">
                <a:effectLst>
                  <a:outerShdw blurRad="38100" dist="38100" dir="2700000" algn="tl">
                    <a:srgbClr val="C0C0C0"/>
                  </a:outerShdw>
                </a:effectLst>
              </a:rPr>
              <a:t>Thank you</a:t>
            </a:r>
          </a:p>
        </p:txBody>
      </p:sp>
    </p:spTree>
    <p:extLst>
      <p:ext uri="{BB962C8B-B14F-4D97-AF65-F5344CB8AC3E}">
        <p14:creationId xmlns:p14="http://schemas.microsoft.com/office/powerpoint/2010/main" val="4197392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Definition</a:t>
            </a:r>
          </a:p>
        </p:txBody>
      </p:sp>
      <p:sp>
        <p:nvSpPr>
          <p:cNvPr id="25603" name="Content Placeholder 2"/>
          <p:cNvSpPr>
            <a:spLocks noGrp="1"/>
          </p:cNvSpPr>
          <p:nvPr>
            <p:ph idx="1"/>
          </p:nvPr>
        </p:nvSpPr>
        <p:spPr>
          <a:xfrm>
            <a:off x="2895601" y="1066800"/>
            <a:ext cx="7497763" cy="5562600"/>
          </a:xfrm>
        </p:spPr>
        <p:txBody>
          <a:bodyPr/>
          <a:lstStyle/>
          <a:p>
            <a:pPr marL="280988" indent="-280988">
              <a:lnSpc>
                <a:spcPct val="120000"/>
              </a:lnSpc>
              <a:buClr>
                <a:srgbClr val="3E5D78"/>
              </a:buClr>
            </a:pPr>
            <a:r>
              <a:rPr lang="en-US" altLang="en-US" sz="2600">
                <a:ea typeface="ＭＳ Ｐゴシック" panose="020B0600070205080204" pitchFamily="34" charset="-128"/>
              </a:rPr>
              <a:t>Acute self limiting disease, probably infective in origin affecting mainly children and young adults and characterized by distinctive skin eruptions and minimal constitutional symptoms.</a:t>
            </a:r>
          </a:p>
        </p:txBody>
      </p:sp>
    </p:spTree>
    <p:extLst>
      <p:ext uri="{BB962C8B-B14F-4D97-AF65-F5344CB8AC3E}">
        <p14:creationId xmlns:p14="http://schemas.microsoft.com/office/powerpoint/2010/main" val="410325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Aetiology</a:t>
            </a:r>
          </a:p>
        </p:txBody>
      </p:sp>
      <p:sp>
        <p:nvSpPr>
          <p:cNvPr id="26627" name="Content Placeholder 2"/>
          <p:cNvSpPr>
            <a:spLocks noGrp="1"/>
          </p:cNvSpPr>
          <p:nvPr>
            <p:ph idx="1"/>
          </p:nvPr>
        </p:nvSpPr>
        <p:spPr>
          <a:xfrm>
            <a:off x="2895601" y="1066800"/>
            <a:ext cx="7497763" cy="5562600"/>
          </a:xfrm>
        </p:spPr>
        <p:txBody>
          <a:bodyPr/>
          <a:lstStyle/>
          <a:p>
            <a:pPr marL="280988" indent="-280988">
              <a:lnSpc>
                <a:spcPct val="120000"/>
              </a:lnSpc>
              <a:buClr>
                <a:srgbClr val="3E5D78"/>
              </a:buClr>
            </a:pPr>
            <a:r>
              <a:rPr lang="en-US" altLang="en-US" sz="2600">
                <a:ea typeface="ＭＳ Ｐゴシック" panose="020B0600070205080204" pitchFamily="34" charset="-128"/>
              </a:rPr>
              <a:t>Exact cause uncertain</a:t>
            </a:r>
          </a:p>
          <a:p>
            <a:pPr marL="280988" indent="-280988">
              <a:lnSpc>
                <a:spcPct val="120000"/>
              </a:lnSpc>
              <a:buClr>
                <a:srgbClr val="3E5D78"/>
              </a:buClr>
            </a:pPr>
            <a:r>
              <a:rPr lang="en-US" altLang="en-US" sz="2600">
                <a:ea typeface="ＭＳ Ｐゴシック" panose="020B0600070205080204" pitchFamily="34" charset="-128"/>
              </a:rPr>
              <a:t>Probably viral infection- HHV 7, HHV 6</a:t>
            </a:r>
          </a:p>
          <a:p>
            <a:pPr marL="280988" indent="-280988">
              <a:lnSpc>
                <a:spcPct val="120000"/>
              </a:lnSpc>
              <a:buClr>
                <a:srgbClr val="3E5D78"/>
              </a:buClr>
            </a:pPr>
            <a:r>
              <a:rPr lang="en-US" altLang="en-US" sz="2600">
                <a:ea typeface="ＭＳ Ｐゴシック" panose="020B0600070205080204" pitchFamily="34" charset="-128"/>
              </a:rPr>
              <a:t>Drugs - Metronidazole,  Isotretinoin, Arsenic,Bismuth, Barbiturates, Clonidine, Captopril, Gold </a:t>
            </a:r>
          </a:p>
        </p:txBody>
      </p:sp>
    </p:spTree>
    <p:extLst>
      <p:ext uri="{BB962C8B-B14F-4D97-AF65-F5344CB8AC3E}">
        <p14:creationId xmlns:p14="http://schemas.microsoft.com/office/powerpoint/2010/main" val="251330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Clinical features</a:t>
            </a:r>
          </a:p>
        </p:txBody>
      </p:sp>
      <p:sp>
        <p:nvSpPr>
          <p:cNvPr id="27651" name="Content Placeholder 2"/>
          <p:cNvSpPr>
            <a:spLocks noGrp="1"/>
          </p:cNvSpPr>
          <p:nvPr>
            <p:ph idx="1"/>
          </p:nvPr>
        </p:nvSpPr>
        <p:spPr>
          <a:xfrm>
            <a:off x="2895601" y="1066800"/>
            <a:ext cx="7497763" cy="5562600"/>
          </a:xfrm>
        </p:spPr>
        <p:txBody>
          <a:bodyPr>
            <a:normAutofit lnSpcReduction="10000"/>
          </a:bodyPr>
          <a:lstStyle/>
          <a:p>
            <a:pPr marL="280988" indent="-280988">
              <a:lnSpc>
                <a:spcPct val="120000"/>
              </a:lnSpc>
              <a:buClr>
                <a:srgbClr val="3E5D78"/>
              </a:buClr>
            </a:pPr>
            <a:r>
              <a:rPr lang="en-US" altLang="en-US" sz="2600">
                <a:ea typeface="ＭＳ Ｐゴシック" panose="020B0600070205080204" pitchFamily="34" charset="-128"/>
              </a:rPr>
              <a:t>Commonly seen in children and young adults (10-35 yrs)</a:t>
            </a:r>
          </a:p>
          <a:p>
            <a:pPr marL="280988" indent="-280988">
              <a:lnSpc>
                <a:spcPct val="120000"/>
              </a:lnSpc>
              <a:buClr>
                <a:srgbClr val="3E5D78"/>
              </a:buClr>
            </a:pPr>
            <a:r>
              <a:rPr lang="en-US" altLang="en-US" sz="2600">
                <a:ea typeface="ＭＳ Ｐゴシック" panose="020B0600070205080204" pitchFamily="34" charset="-128"/>
              </a:rPr>
              <a:t>Males &amp; females equally affected</a:t>
            </a:r>
          </a:p>
          <a:p>
            <a:pPr marL="280988" indent="-280988">
              <a:lnSpc>
                <a:spcPct val="120000"/>
              </a:lnSpc>
              <a:buClr>
                <a:srgbClr val="3E5D78"/>
              </a:buClr>
            </a:pPr>
            <a:r>
              <a:rPr lang="en-US" altLang="en-US" sz="2600">
                <a:ea typeface="ＭＳ Ｐゴシック" panose="020B0600070205080204" pitchFamily="34" charset="-128"/>
              </a:rPr>
              <a:t>More common in winter</a:t>
            </a:r>
          </a:p>
          <a:p>
            <a:pPr marL="280988" indent="-280988">
              <a:lnSpc>
                <a:spcPct val="120000"/>
              </a:lnSpc>
              <a:buClr>
                <a:srgbClr val="3E5D78"/>
              </a:buClr>
            </a:pPr>
            <a:r>
              <a:rPr lang="en-US" altLang="en-US" sz="2600">
                <a:ea typeface="ＭＳ Ｐゴシック" panose="020B0600070205080204" pitchFamily="34" charset="-128"/>
              </a:rPr>
              <a:t>Constitutional symptoms mild  </a:t>
            </a:r>
          </a:p>
          <a:p>
            <a:pPr marL="280988" indent="-280988">
              <a:lnSpc>
                <a:spcPct val="120000"/>
              </a:lnSpc>
              <a:buClr>
                <a:srgbClr val="3E5D78"/>
              </a:buClr>
            </a:pPr>
            <a:r>
              <a:rPr lang="en-US" altLang="en-US" sz="2600">
                <a:solidFill>
                  <a:srgbClr val="0070C0"/>
                </a:solidFill>
                <a:ea typeface="ＭＳ Ｐゴシック" panose="020B0600070205080204" pitchFamily="34" charset="-128"/>
              </a:rPr>
              <a:t>First manifestation:</a:t>
            </a:r>
          </a:p>
          <a:p>
            <a:pPr marL="280988" indent="-280988">
              <a:buClr>
                <a:srgbClr val="3E5D78"/>
              </a:buClr>
            </a:pPr>
            <a:r>
              <a:rPr lang="en-US" altLang="en-US" sz="2600">
                <a:ea typeface="ＭＳ Ｐゴシック" panose="020B0600070205080204" pitchFamily="34" charset="-128"/>
              </a:rPr>
              <a:t>Herald patch</a:t>
            </a:r>
          </a:p>
          <a:p>
            <a:pPr marL="280988" indent="-280988">
              <a:buClr>
                <a:srgbClr val="3E5D78"/>
              </a:buClr>
              <a:buNone/>
            </a:pPr>
            <a:r>
              <a:rPr lang="en-US" altLang="en-US" sz="2600">
                <a:ea typeface="ＭＳ Ｐゴシック" panose="020B0600070205080204" pitchFamily="34" charset="-128"/>
              </a:rPr>
              <a:t>   Large, well demarcated, Round or oval scaly macule or plaque commonly seen on thigh, upper arm, trunk, neck. </a:t>
            </a:r>
          </a:p>
          <a:p>
            <a:pPr marL="280988" indent="-280988" algn="r">
              <a:buClr>
                <a:srgbClr val="3E5D78"/>
              </a:buClr>
              <a:buNone/>
            </a:pPr>
            <a:r>
              <a:rPr lang="en-US" altLang="en-US" sz="2600">
                <a:solidFill>
                  <a:srgbClr val="FF0000"/>
                </a:solidFill>
                <a:ea typeface="ＭＳ Ｐゴシック" panose="020B0600070205080204" pitchFamily="34" charset="-128"/>
              </a:rPr>
              <a:t>Contd…</a:t>
            </a:r>
          </a:p>
        </p:txBody>
      </p:sp>
    </p:spTree>
    <p:extLst>
      <p:ext uri="{BB962C8B-B14F-4D97-AF65-F5344CB8AC3E}">
        <p14:creationId xmlns:p14="http://schemas.microsoft.com/office/powerpoint/2010/main" val="158408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Clinical features</a:t>
            </a:r>
          </a:p>
        </p:txBody>
      </p:sp>
      <p:sp>
        <p:nvSpPr>
          <p:cNvPr id="28675" name="Content Placeholder 2"/>
          <p:cNvSpPr>
            <a:spLocks noGrp="1"/>
          </p:cNvSpPr>
          <p:nvPr>
            <p:ph idx="1"/>
          </p:nvPr>
        </p:nvSpPr>
        <p:spPr>
          <a:xfrm>
            <a:off x="2895601" y="1066800"/>
            <a:ext cx="7497763" cy="5562600"/>
          </a:xfrm>
        </p:spPr>
        <p:txBody>
          <a:bodyPr>
            <a:normAutofit fontScale="92500" lnSpcReduction="10000"/>
          </a:bodyPr>
          <a:lstStyle/>
          <a:p>
            <a:pPr marL="280988" indent="-280988">
              <a:lnSpc>
                <a:spcPct val="120000"/>
              </a:lnSpc>
              <a:buClr>
                <a:srgbClr val="3E5D78"/>
              </a:buClr>
              <a:buNone/>
            </a:pPr>
            <a:r>
              <a:rPr lang="en-US" altLang="en-US" sz="2600">
                <a:solidFill>
                  <a:srgbClr val="0070C0"/>
                </a:solidFill>
                <a:ea typeface="ＭＳ Ｐゴシック" panose="020B0600070205080204" pitchFamily="34" charset="-128"/>
              </a:rPr>
              <a:t>Widespread eruptions: </a:t>
            </a:r>
          </a:p>
          <a:p>
            <a:pPr marL="280988" indent="-280988">
              <a:lnSpc>
                <a:spcPct val="120000"/>
              </a:lnSpc>
              <a:buClr>
                <a:srgbClr val="3E5D78"/>
              </a:buClr>
            </a:pPr>
            <a:r>
              <a:rPr lang="en-US" altLang="en-US" sz="2600">
                <a:ea typeface="ＭＳ Ｐゴシック" panose="020B0600070205080204" pitchFamily="34" charset="-128"/>
              </a:rPr>
              <a:t>Appear 5-15 days after herald patch                                    </a:t>
            </a:r>
          </a:p>
          <a:p>
            <a:pPr marL="280988" indent="-280988">
              <a:lnSpc>
                <a:spcPct val="120000"/>
              </a:lnSpc>
              <a:buClr>
                <a:srgbClr val="3E5D78"/>
              </a:buClr>
            </a:pPr>
            <a:r>
              <a:rPr lang="en-US" altLang="en-US" sz="2600">
                <a:ea typeface="ＭＳ Ｐゴシック" panose="020B0600070205080204" pitchFamily="34" charset="-128"/>
              </a:rPr>
              <a:t>Christmas tree pattern on upper chest and back</a:t>
            </a:r>
          </a:p>
          <a:p>
            <a:pPr marL="280988" indent="-280988">
              <a:lnSpc>
                <a:spcPct val="120000"/>
              </a:lnSpc>
              <a:buClr>
                <a:srgbClr val="3E5D78"/>
              </a:buClr>
            </a:pPr>
            <a:r>
              <a:rPr lang="en-US" altLang="en-US" sz="2600">
                <a:ea typeface="ＭＳ Ｐゴシック" panose="020B0600070205080204" pitchFamily="34" charset="-128"/>
              </a:rPr>
              <a:t>Discrete oval macules </a:t>
            </a:r>
          </a:p>
          <a:p>
            <a:pPr marL="280988" indent="-280988">
              <a:lnSpc>
                <a:spcPct val="120000"/>
              </a:lnSpc>
              <a:buClr>
                <a:srgbClr val="3E5D78"/>
              </a:buClr>
            </a:pPr>
            <a:r>
              <a:rPr lang="en-US" altLang="en-US" sz="2600">
                <a:ea typeface="ＭＳ Ｐゴシック" panose="020B0600070205080204" pitchFamily="34" charset="-128"/>
              </a:rPr>
              <a:t>Collarette of scales</a:t>
            </a: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gn="r">
              <a:lnSpc>
                <a:spcPct val="120000"/>
              </a:lnSpc>
              <a:buClr>
                <a:srgbClr val="3E5D78"/>
              </a:buClr>
              <a:buNone/>
            </a:pPr>
            <a:r>
              <a:rPr lang="en-US" altLang="en-US" sz="2600">
                <a:solidFill>
                  <a:srgbClr val="FF0000"/>
                </a:solidFill>
                <a:ea typeface="ＭＳ Ｐゴシック" panose="020B0600070205080204" pitchFamily="34" charset="-128"/>
              </a:rPr>
              <a:t>Contd…</a:t>
            </a: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242373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Clinical features</a:t>
            </a:r>
          </a:p>
        </p:txBody>
      </p:sp>
      <p:sp>
        <p:nvSpPr>
          <p:cNvPr id="29699" name="Content Placeholder 2"/>
          <p:cNvSpPr>
            <a:spLocks noGrp="1"/>
          </p:cNvSpPr>
          <p:nvPr>
            <p:ph idx="1"/>
          </p:nvPr>
        </p:nvSpPr>
        <p:spPr>
          <a:xfrm>
            <a:off x="2895601" y="1066800"/>
            <a:ext cx="7497763" cy="5562600"/>
          </a:xfrm>
        </p:spPr>
        <p:txBody>
          <a:bodyPr>
            <a:normAutofit lnSpcReduction="10000"/>
          </a:bodyPr>
          <a:lstStyle/>
          <a:p>
            <a:pPr marL="280988" indent="-280988">
              <a:lnSpc>
                <a:spcPct val="120000"/>
              </a:lnSpc>
              <a:buClr>
                <a:srgbClr val="3E5D78"/>
              </a:buClr>
            </a:pPr>
            <a:r>
              <a:rPr lang="en-US" altLang="en-US" sz="2600">
                <a:ea typeface="ＭＳ Ｐゴシック" panose="020B0600070205080204" pitchFamily="34" charset="-128"/>
              </a:rPr>
              <a:t>Mild pruritus</a:t>
            </a:r>
          </a:p>
          <a:p>
            <a:pPr marL="280988" indent="-280988">
              <a:lnSpc>
                <a:spcPct val="120000"/>
              </a:lnSpc>
              <a:buClr>
                <a:srgbClr val="3E5D78"/>
              </a:buClr>
            </a:pPr>
            <a:r>
              <a:rPr lang="en-US" altLang="en-US" sz="2600">
                <a:ea typeface="ＭＳ Ｐゴシック" panose="020B0600070205080204" pitchFamily="34" charset="-128"/>
              </a:rPr>
              <a:t>Oral mucosa- congested</a:t>
            </a:r>
          </a:p>
          <a:p>
            <a:pPr marL="280988" indent="-280988">
              <a:lnSpc>
                <a:spcPct val="120000"/>
              </a:lnSpc>
              <a:buClr>
                <a:srgbClr val="3E5D78"/>
              </a:buClr>
            </a:pPr>
            <a:r>
              <a:rPr lang="en-US" altLang="en-US" sz="2600">
                <a:ea typeface="ＭＳ Ｐゴシック" panose="020B0600070205080204" pitchFamily="34" charset="-128"/>
              </a:rPr>
              <a:t>Constitutional symptoms present</a:t>
            </a:r>
          </a:p>
          <a:p>
            <a:pPr marL="280988" indent="-280988">
              <a:lnSpc>
                <a:spcPct val="120000"/>
              </a:lnSpc>
              <a:buClr>
                <a:srgbClr val="3E5D78"/>
              </a:buClr>
            </a:pPr>
            <a:r>
              <a:rPr lang="en-US" altLang="en-US" sz="2600">
                <a:ea typeface="ＭＳ Ｐゴシック" panose="020B0600070205080204" pitchFamily="34" charset="-128"/>
              </a:rPr>
              <a:t>Lesions last for 3-6 weeks, self limiting</a:t>
            </a:r>
          </a:p>
          <a:p>
            <a:pPr marL="280988" indent="-280988">
              <a:lnSpc>
                <a:spcPct val="120000"/>
              </a:lnSpc>
              <a:buClr>
                <a:srgbClr val="3E5D78"/>
              </a:buClr>
            </a:pPr>
            <a:r>
              <a:rPr lang="en-US" altLang="en-US" sz="2600">
                <a:ea typeface="ＭＳ Ｐゴシック" panose="020B0600070205080204" pitchFamily="34" charset="-128"/>
              </a:rPr>
              <a:t>Lesions heal with hypo/hyperpigmentation or no pigmentation</a:t>
            </a: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gn="r">
              <a:lnSpc>
                <a:spcPct val="120000"/>
              </a:lnSpc>
              <a:buClr>
                <a:srgbClr val="3E5D78"/>
              </a:buClr>
              <a:buNone/>
            </a:pPr>
            <a:r>
              <a:rPr lang="en-US" altLang="en-US" sz="2600">
                <a:solidFill>
                  <a:srgbClr val="FF0000"/>
                </a:solidFill>
                <a:ea typeface="ＭＳ Ｐゴシック" panose="020B0600070205080204" pitchFamily="34" charset="-128"/>
              </a:rPr>
              <a:t>Contd…</a:t>
            </a: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288978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Clinical features</a:t>
            </a:r>
          </a:p>
        </p:txBody>
      </p:sp>
      <p:sp>
        <p:nvSpPr>
          <p:cNvPr id="30723" name="Content Placeholder 2"/>
          <p:cNvSpPr>
            <a:spLocks noGrp="1"/>
          </p:cNvSpPr>
          <p:nvPr>
            <p:ph idx="1"/>
          </p:nvPr>
        </p:nvSpPr>
        <p:spPr>
          <a:xfrm>
            <a:off x="2895600" y="990600"/>
            <a:ext cx="3276600" cy="5562600"/>
          </a:xfrm>
        </p:spPr>
        <p:txBody>
          <a:bodyPr/>
          <a:lstStyle/>
          <a:p>
            <a:pPr marL="280988" indent="-280988">
              <a:lnSpc>
                <a:spcPct val="120000"/>
              </a:lnSpc>
              <a:buClr>
                <a:srgbClr val="3E5D78"/>
              </a:buClr>
              <a:buNone/>
            </a:pPr>
            <a:r>
              <a:rPr lang="en-US" altLang="en-US" sz="2600">
                <a:solidFill>
                  <a:srgbClr val="0070C0"/>
                </a:solidFill>
                <a:ea typeface="ＭＳ Ｐゴシック" panose="020B0600070205080204" pitchFamily="34" charset="-128"/>
              </a:rPr>
              <a:t>Atypical presentation</a:t>
            </a:r>
          </a:p>
          <a:p>
            <a:pPr marL="280988" indent="-280988">
              <a:lnSpc>
                <a:spcPct val="120000"/>
              </a:lnSpc>
              <a:buClr>
                <a:srgbClr val="3E5D78"/>
              </a:buClr>
            </a:pPr>
            <a:r>
              <a:rPr lang="en-US" altLang="en-US" sz="2600">
                <a:ea typeface="ＭＳ Ｐゴシック" panose="020B0600070205080204" pitchFamily="34" charset="-128"/>
              </a:rPr>
              <a:t>Papular</a:t>
            </a:r>
          </a:p>
          <a:p>
            <a:pPr marL="280988" indent="-280988">
              <a:lnSpc>
                <a:spcPct val="120000"/>
              </a:lnSpc>
              <a:buClr>
                <a:srgbClr val="3E5D78"/>
              </a:buClr>
            </a:pPr>
            <a:r>
              <a:rPr lang="en-US" altLang="en-US" sz="2600">
                <a:ea typeface="ＭＳ Ｐゴシック" panose="020B0600070205080204" pitchFamily="34" charset="-128"/>
              </a:rPr>
              <a:t>Papulovesicular</a:t>
            </a:r>
          </a:p>
          <a:p>
            <a:pPr marL="280988" indent="-280988">
              <a:lnSpc>
                <a:spcPct val="120000"/>
              </a:lnSpc>
              <a:buClr>
                <a:srgbClr val="3E5D78"/>
              </a:buClr>
            </a:pPr>
            <a:r>
              <a:rPr lang="en-US" altLang="en-US" sz="2600">
                <a:ea typeface="ＭＳ Ｐゴシック" panose="020B0600070205080204" pitchFamily="34" charset="-128"/>
              </a:rPr>
              <a:t>Vesicular</a:t>
            </a:r>
          </a:p>
          <a:p>
            <a:pPr marL="280988" indent="-280988">
              <a:lnSpc>
                <a:spcPct val="120000"/>
              </a:lnSpc>
              <a:buClr>
                <a:srgbClr val="3E5D78"/>
              </a:buClr>
            </a:pPr>
            <a:r>
              <a:rPr lang="en-US" altLang="en-US" sz="2600">
                <a:ea typeface="ＭＳ Ｐゴシック" panose="020B0600070205080204" pitchFamily="34" charset="-128"/>
              </a:rPr>
              <a:t>Purpuric</a:t>
            </a:r>
          </a:p>
          <a:p>
            <a:pPr marL="280988" indent="-280988">
              <a:lnSpc>
                <a:spcPct val="120000"/>
              </a:lnSpc>
              <a:buClr>
                <a:srgbClr val="3E5D78"/>
              </a:buClr>
            </a:pPr>
            <a:r>
              <a:rPr lang="en-US" altLang="en-US" sz="2600">
                <a:ea typeface="ＭＳ Ｐゴシック" panose="020B0600070205080204" pitchFamily="34" charset="-128"/>
              </a:rPr>
              <a:t>Lichenoid</a:t>
            </a:r>
          </a:p>
          <a:p>
            <a:pPr marL="280988" indent="-280988">
              <a:lnSpc>
                <a:spcPct val="120000"/>
              </a:lnSpc>
              <a:buClr>
                <a:srgbClr val="3E5D78"/>
              </a:buClr>
            </a:pPr>
            <a:r>
              <a:rPr lang="en-US" altLang="en-US" sz="2600">
                <a:ea typeface="ＭＳ Ｐゴシック" panose="020B0600070205080204" pitchFamily="34" charset="-128"/>
              </a:rPr>
              <a:t>Urticarial</a:t>
            </a: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p:txBody>
      </p:sp>
      <p:sp>
        <p:nvSpPr>
          <p:cNvPr id="30724" name="Content Placeholder 2"/>
          <p:cNvSpPr txBox="1">
            <a:spLocks/>
          </p:cNvSpPr>
          <p:nvPr/>
        </p:nvSpPr>
        <p:spPr bwMode="auto">
          <a:xfrm>
            <a:off x="6019800" y="1524000"/>
            <a:ext cx="3886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0988" indent="-280988" eaLnBrk="0" hangingPunct="0">
              <a:defRPr>
                <a:solidFill>
                  <a:schemeClr val="tx1"/>
                </a:solidFill>
                <a:latin typeface="Arial" panose="020B0604020202020204" pitchFamily="34" charset="0"/>
                <a:ea typeface="ＭＳ Ｐゴシック" panose="020B0600070205080204" pitchFamily="34" charset="-128"/>
              </a:defRPr>
            </a:lvl1pPr>
            <a:lvl2pPr marL="515938" indent="-2349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20000"/>
              </a:lnSpc>
              <a:spcBef>
                <a:spcPts val="600"/>
              </a:spcBef>
              <a:buClr>
                <a:srgbClr val="3E5D78"/>
              </a:buClr>
              <a:buSzPct val="80000"/>
              <a:buFont typeface="Wingdings 2" panose="05020102010507070707" pitchFamily="18" charset="2"/>
              <a:buChar char=""/>
            </a:pPr>
            <a:r>
              <a:rPr lang="en-US" altLang="en-US" sz="2600"/>
              <a:t>Distribution</a:t>
            </a:r>
          </a:p>
          <a:p>
            <a:pPr lvl="1" eaLnBrk="1" hangingPunct="1">
              <a:lnSpc>
                <a:spcPct val="120000"/>
              </a:lnSpc>
              <a:spcBef>
                <a:spcPts val="600"/>
              </a:spcBef>
              <a:buClr>
                <a:srgbClr val="3E5D78"/>
              </a:buClr>
              <a:buSzPct val="80000"/>
              <a:buFont typeface="Arial" panose="020B0604020202020204" pitchFamily="34" charset="0"/>
              <a:buChar char="•"/>
            </a:pPr>
            <a:r>
              <a:rPr lang="en-US" altLang="en-US" sz="2600"/>
              <a:t>Inverse distribution</a:t>
            </a:r>
          </a:p>
          <a:p>
            <a:pPr lvl="1" eaLnBrk="1" hangingPunct="1">
              <a:lnSpc>
                <a:spcPct val="120000"/>
              </a:lnSpc>
              <a:spcBef>
                <a:spcPts val="600"/>
              </a:spcBef>
              <a:buClr>
                <a:srgbClr val="3E5D78"/>
              </a:buClr>
              <a:buSzPct val="80000"/>
              <a:buFont typeface="Arial" panose="020B0604020202020204" pitchFamily="34" charset="0"/>
              <a:buChar char="•"/>
            </a:pPr>
            <a:r>
              <a:rPr lang="en-US" altLang="en-US" sz="2600"/>
              <a:t>Unilateral</a:t>
            </a:r>
          </a:p>
          <a:p>
            <a:pPr lvl="1" eaLnBrk="1" hangingPunct="1">
              <a:lnSpc>
                <a:spcPct val="120000"/>
              </a:lnSpc>
              <a:spcBef>
                <a:spcPts val="600"/>
              </a:spcBef>
              <a:buClr>
                <a:srgbClr val="3E5D78"/>
              </a:buClr>
              <a:buSzPct val="80000"/>
              <a:buFont typeface="Arial" panose="020B0604020202020204" pitchFamily="34" charset="0"/>
              <a:buChar char="•"/>
            </a:pPr>
            <a:r>
              <a:rPr lang="en-US" altLang="en-US" sz="2600"/>
              <a:t>Few lesions around herald patch  </a:t>
            </a:r>
          </a:p>
          <a:p>
            <a:pPr lvl="1" eaLnBrk="1" hangingPunct="1">
              <a:lnSpc>
                <a:spcPct val="120000"/>
              </a:lnSpc>
              <a:spcBef>
                <a:spcPts val="600"/>
              </a:spcBef>
              <a:buClr>
                <a:srgbClr val="3E5D78"/>
              </a:buClr>
              <a:buSzPct val="80000"/>
              <a:buFont typeface="Arial" panose="020B0604020202020204" pitchFamily="34" charset="0"/>
              <a:buChar char="•"/>
            </a:pPr>
            <a:r>
              <a:rPr lang="en-US" altLang="en-US" sz="2600"/>
              <a:t>Vidals Pityriasis Rosea - axilla ,  groin</a:t>
            </a:r>
          </a:p>
          <a:p>
            <a:pPr eaLnBrk="1" hangingPunct="1">
              <a:lnSpc>
                <a:spcPct val="120000"/>
              </a:lnSpc>
              <a:spcBef>
                <a:spcPts val="600"/>
              </a:spcBef>
              <a:buClr>
                <a:srgbClr val="3E5D78"/>
              </a:buClr>
              <a:buSzPct val="80000"/>
              <a:buFont typeface="Wingdings 2" panose="05020102010507070707" pitchFamily="18" charset="2"/>
              <a:buChar char=""/>
            </a:pPr>
            <a:endParaRPr lang="en-US" altLang="en-US" sz="2600"/>
          </a:p>
          <a:p>
            <a:pPr eaLnBrk="1" hangingPunct="1">
              <a:lnSpc>
                <a:spcPct val="120000"/>
              </a:lnSpc>
              <a:spcBef>
                <a:spcPts val="600"/>
              </a:spcBef>
              <a:buClr>
                <a:srgbClr val="3E5D78"/>
              </a:buClr>
              <a:buSzPct val="80000"/>
              <a:buFont typeface="Wingdings 2" panose="05020102010507070707" pitchFamily="18" charset="2"/>
              <a:buChar char=""/>
            </a:pPr>
            <a:endParaRPr lang="en-US" altLang="en-US" sz="2600"/>
          </a:p>
          <a:p>
            <a:pPr eaLnBrk="1" hangingPunct="1">
              <a:lnSpc>
                <a:spcPct val="120000"/>
              </a:lnSpc>
              <a:spcBef>
                <a:spcPts val="600"/>
              </a:spcBef>
              <a:buClr>
                <a:srgbClr val="3E5D78"/>
              </a:buClr>
              <a:buSzPct val="80000"/>
              <a:buFont typeface="Wingdings 2" panose="05020102010507070707" pitchFamily="18" charset="2"/>
              <a:buChar char=""/>
            </a:pPr>
            <a:endParaRPr lang="en-US" altLang="en-US" sz="2600"/>
          </a:p>
          <a:p>
            <a:pPr eaLnBrk="1" hangingPunct="1">
              <a:lnSpc>
                <a:spcPct val="120000"/>
              </a:lnSpc>
              <a:spcBef>
                <a:spcPts val="600"/>
              </a:spcBef>
              <a:buClr>
                <a:srgbClr val="3E5D78"/>
              </a:buClr>
              <a:buSzPct val="80000"/>
            </a:pPr>
            <a:endParaRPr lang="en-US" altLang="en-US" sz="2600"/>
          </a:p>
          <a:p>
            <a:pPr eaLnBrk="1" hangingPunct="1">
              <a:lnSpc>
                <a:spcPct val="120000"/>
              </a:lnSpc>
              <a:spcBef>
                <a:spcPts val="600"/>
              </a:spcBef>
              <a:buClr>
                <a:srgbClr val="3E5D78"/>
              </a:buClr>
              <a:buSzPct val="80000"/>
            </a:pPr>
            <a:endParaRPr lang="en-US" altLang="en-US" sz="2600"/>
          </a:p>
        </p:txBody>
      </p:sp>
    </p:spTree>
    <p:extLst>
      <p:ext uri="{BB962C8B-B14F-4D97-AF65-F5344CB8AC3E}">
        <p14:creationId xmlns:p14="http://schemas.microsoft.com/office/powerpoint/2010/main" val="278011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Differential diagnosis</a:t>
            </a:r>
          </a:p>
        </p:txBody>
      </p:sp>
      <p:sp>
        <p:nvSpPr>
          <p:cNvPr id="31747" name="Content Placeholder 2"/>
          <p:cNvSpPr>
            <a:spLocks noGrp="1"/>
          </p:cNvSpPr>
          <p:nvPr>
            <p:ph idx="1"/>
          </p:nvPr>
        </p:nvSpPr>
        <p:spPr>
          <a:xfrm>
            <a:off x="2895601" y="1066800"/>
            <a:ext cx="7497763" cy="5562600"/>
          </a:xfrm>
        </p:spPr>
        <p:txBody>
          <a:bodyPr/>
          <a:lstStyle/>
          <a:p>
            <a:pPr marL="280988" indent="-280988">
              <a:lnSpc>
                <a:spcPct val="120000"/>
              </a:lnSpc>
              <a:buClr>
                <a:srgbClr val="3E5D78"/>
              </a:buClr>
            </a:pPr>
            <a:r>
              <a:rPr lang="en-US" altLang="en-US" sz="2600">
                <a:ea typeface="ＭＳ Ｐゴシック" panose="020B0600070205080204" pitchFamily="34" charset="-128"/>
              </a:rPr>
              <a:t>Tinea Corporis</a:t>
            </a:r>
          </a:p>
          <a:p>
            <a:pPr marL="280988" indent="-280988">
              <a:lnSpc>
                <a:spcPct val="120000"/>
              </a:lnSpc>
              <a:buClr>
                <a:srgbClr val="3E5D78"/>
              </a:buClr>
            </a:pPr>
            <a:r>
              <a:rPr lang="en-US" altLang="en-US" sz="2600">
                <a:ea typeface="ＭＳ Ｐゴシック" panose="020B0600070205080204" pitchFamily="34" charset="-128"/>
              </a:rPr>
              <a:t>Guttate Psoriasis</a:t>
            </a:r>
          </a:p>
          <a:p>
            <a:pPr marL="280988" indent="-280988">
              <a:lnSpc>
                <a:spcPct val="120000"/>
              </a:lnSpc>
              <a:buClr>
                <a:srgbClr val="3E5D78"/>
              </a:buClr>
            </a:pPr>
            <a:r>
              <a:rPr lang="en-US" altLang="en-US" sz="2600">
                <a:ea typeface="ＭＳ Ｐゴシック" panose="020B0600070205080204" pitchFamily="34" charset="-128"/>
              </a:rPr>
              <a:t>Parapsoriasis (small plaque)</a:t>
            </a:r>
          </a:p>
          <a:p>
            <a:pPr marL="280988" indent="-280988">
              <a:lnSpc>
                <a:spcPct val="120000"/>
              </a:lnSpc>
              <a:buClr>
                <a:srgbClr val="3E5D78"/>
              </a:buClr>
            </a:pPr>
            <a:r>
              <a:rPr lang="en-US" altLang="en-US" sz="2600">
                <a:ea typeface="ＭＳ Ｐゴシック" panose="020B0600070205080204" pitchFamily="34" charset="-128"/>
              </a:rPr>
              <a:t>Secondary Syphilis</a:t>
            </a:r>
          </a:p>
          <a:p>
            <a:pPr marL="280988" indent="-280988">
              <a:lnSpc>
                <a:spcPct val="120000"/>
              </a:lnSpc>
              <a:buClr>
                <a:srgbClr val="3E5D78"/>
              </a:buClr>
            </a:pPr>
            <a:r>
              <a:rPr lang="en-US" altLang="en-US" sz="2600">
                <a:ea typeface="ＭＳ Ｐゴシック" panose="020B0600070205080204" pitchFamily="34" charset="-128"/>
              </a:rPr>
              <a:t>Seborrheic Dermatitis</a:t>
            </a:r>
          </a:p>
          <a:p>
            <a:pPr marL="280988" indent="-280988">
              <a:lnSpc>
                <a:spcPct val="120000"/>
              </a:lnSpc>
              <a:buClr>
                <a:srgbClr val="3E5D78"/>
              </a:buClr>
            </a:pPr>
            <a:r>
              <a:rPr lang="en-US" altLang="en-US" sz="2600">
                <a:ea typeface="ＭＳ Ｐゴシック" panose="020B0600070205080204" pitchFamily="34" charset="-128"/>
              </a:rPr>
              <a:t>Pityriasis alba </a:t>
            </a:r>
          </a:p>
          <a:p>
            <a:pPr marL="280988" indent="-280988">
              <a:lnSpc>
                <a:spcPct val="120000"/>
              </a:lnSpc>
              <a:buClr>
                <a:srgbClr val="3E5D78"/>
              </a:buClr>
            </a:pPr>
            <a:r>
              <a:rPr lang="en-US" altLang="en-US" sz="2600">
                <a:ea typeface="ＭＳ Ｐゴシック" panose="020B0600070205080204" pitchFamily="34" charset="-128"/>
              </a:rPr>
              <a:t>Pityriasis lichenoides chronica</a:t>
            </a: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868030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Treatment</a:t>
            </a:r>
          </a:p>
        </p:txBody>
      </p:sp>
      <p:sp>
        <p:nvSpPr>
          <p:cNvPr id="32771" name="Content Placeholder 2"/>
          <p:cNvSpPr>
            <a:spLocks noGrp="1"/>
          </p:cNvSpPr>
          <p:nvPr>
            <p:ph idx="1"/>
          </p:nvPr>
        </p:nvSpPr>
        <p:spPr>
          <a:xfrm>
            <a:off x="2895601" y="1066800"/>
            <a:ext cx="7497763" cy="5562600"/>
          </a:xfrm>
        </p:spPr>
        <p:txBody>
          <a:bodyPr/>
          <a:lstStyle/>
          <a:p>
            <a:pPr marL="280988" indent="-280988">
              <a:lnSpc>
                <a:spcPct val="120000"/>
              </a:lnSpc>
              <a:buClr>
                <a:srgbClr val="3E5D78"/>
              </a:buClr>
            </a:pPr>
            <a:r>
              <a:rPr lang="en-US" altLang="en-US" sz="2600">
                <a:ea typeface="ＭＳ Ｐゴシック" panose="020B0600070205080204" pitchFamily="34" charset="-128"/>
              </a:rPr>
              <a:t>Self limiting condition</a:t>
            </a:r>
          </a:p>
          <a:p>
            <a:pPr marL="280988" indent="-280988">
              <a:lnSpc>
                <a:spcPct val="120000"/>
              </a:lnSpc>
              <a:buClr>
                <a:srgbClr val="3E5D78"/>
              </a:buClr>
            </a:pPr>
            <a:r>
              <a:rPr lang="en-US" altLang="en-US" sz="2600">
                <a:solidFill>
                  <a:srgbClr val="0070C0"/>
                </a:solidFill>
                <a:ea typeface="ＭＳ Ｐゴシック" panose="020B0600070205080204" pitchFamily="34" charset="-128"/>
              </a:rPr>
              <a:t>Treatment modalities:</a:t>
            </a:r>
          </a:p>
          <a:p>
            <a:pPr marL="554038" lvl="1" indent="-280988">
              <a:lnSpc>
                <a:spcPct val="120000"/>
              </a:lnSpc>
              <a:buClr>
                <a:srgbClr val="3E5D78"/>
              </a:buClr>
            </a:pPr>
            <a:r>
              <a:rPr lang="en-US" altLang="en-US" sz="2600">
                <a:ea typeface="ＭＳ Ｐゴシック" panose="020B0600070205080204" pitchFamily="34" charset="-128"/>
              </a:rPr>
              <a:t>Sunlight</a:t>
            </a:r>
          </a:p>
          <a:p>
            <a:pPr marL="554038" lvl="1" indent="-280988">
              <a:lnSpc>
                <a:spcPct val="120000"/>
              </a:lnSpc>
              <a:buClr>
                <a:srgbClr val="3E5D78"/>
              </a:buClr>
            </a:pPr>
            <a:r>
              <a:rPr lang="en-US" altLang="en-US" sz="2600">
                <a:ea typeface="ＭＳ Ｐゴシック" panose="020B0600070205080204" pitchFamily="34" charset="-128"/>
              </a:rPr>
              <a:t>Oral Erythromycin</a:t>
            </a:r>
          </a:p>
          <a:p>
            <a:pPr marL="554038" lvl="1" indent="-280988">
              <a:lnSpc>
                <a:spcPct val="120000"/>
              </a:lnSpc>
              <a:buClr>
                <a:srgbClr val="3E5D78"/>
              </a:buClr>
            </a:pPr>
            <a:r>
              <a:rPr lang="en-US" altLang="en-US" sz="2600">
                <a:ea typeface="ＭＳ Ｐゴシック" panose="020B0600070205080204" pitchFamily="34" charset="-128"/>
              </a:rPr>
              <a:t>Topical steroids </a:t>
            </a:r>
          </a:p>
          <a:p>
            <a:pPr marL="554038" lvl="1" indent="-280988">
              <a:lnSpc>
                <a:spcPct val="120000"/>
              </a:lnSpc>
              <a:buClr>
                <a:srgbClr val="3E5D78"/>
              </a:buClr>
            </a:pPr>
            <a:r>
              <a:rPr lang="en-US" altLang="en-US" sz="2600">
                <a:ea typeface="ＭＳ Ｐゴシック" panose="020B0600070205080204" pitchFamily="34" charset="-128"/>
              </a:rPr>
              <a:t>UVB</a:t>
            </a:r>
          </a:p>
          <a:p>
            <a:pPr marL="554038" lvl="1" indent="-280988">
              <a:lnSpc>
                <a:spcPct val="120000"/>
              </a:lnSpc>
              <a:buClr>
                <a:srgbClr val="3E5D78"/>
              </a:buClr>
            </a:pPr>
            <a:r>
              <a:rPr lang="en-US" altLang="en-US" sz="2600">
                <a:ea typeface="ＭＳ Ｐゴシック" panose="020B0600070205080204" pitchFamily="34" charset="-128"/>
              </a:rPr>
              <a:t>PUVA</a:t>
            </a:r>
          </a:p>
          <a:p>
            <a:pPr marL="554038" lvl="1" indent="-280988">
              <a:lnSpc>
                <a:spcPct val="120000"/>
              </a:lnSpc>
              <a:buClr>
                <a:srgbClr val="3E5D78"/>
              </a:buClr>
            </a:pPr>
            <a:r>
              <a:rPr lang="en-US" altLang="en-US" sz="2600">
                <a:ea typeface="ＭＳ Ｐゴシック" panose="020B0600070205080204" pitchFamily="34" charset="-128"/>
              </a:rPr>
              <a:t>Systemic Steroids in severe cases                                                         </a:t>
            </a: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a:p>
            <a:pPr marL="280988" indent="-280988">
              <a:lnSpc>
                <a:spcPct val="120000"/>
              </a:lnSpc>
              <a:buClr>
                <a:srgbClr val="3E5D78"/>
              </a:buClr>
              <a:buNone/>
            </a:pPr>
            <a:endParaRPr lang="en-US" altLang="en-US" sz="2600">
              <a:ea typeface="ＭＳ Ｐゴシック" panose="020B0600070205080204" pitchFamily="34" charset="-128"/>
            </a:endParaRPr>
          </a:p>
        </p:txBody>
      </p:sp>
    </p:spTree>
    <p:extLst>
      <p:ext uri="{BB962C8B-B14F-4D97-AF65-F5344CB8AC3E}">
        <p14:creationId xmlns:p14="http://schemas.microsoft.com/office/powerpoint/2010/main" val="2207464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Widescreen</PresentationFormat>
  <Paragraphs>134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Calibri</vt:lpstr>
      <vt:lpstr>Calibri Light</vt:lpstr>
      <vt:lpstr>Cambria</vt:lpstr>
      <vt:lpstr>Times New Roman</vt:lpstr>
      <vt:lpstr>Wingdings 2</vt:lpstr>
      <vt:lpstr>Office Theme</vt:lpstr>
      <vt:lpstr>Pityriasis Rosea</vt:lpstr>
      <vt:lpstr>Definition</vt:lpstr>
      <vt:lpstr>Aetiology</vt:lpstr>
      <vt:lpstr>Clinical features</vt:lpstr>
      <vt:lpstr>Clinical features</vt:lpstr>
      <vt:lpstr>Clinical features</vt:lpstr>
      <vt:lpstr>Clinical features</vt:lpstr>
      <vt:lpstr>Differential diagnosis</vt:lpstr>
      <vt:lpstr>Treatment</vt:lpstr>
      <vt:lpstr> </vt:lpstr>
      <vt:lpstr>Multiple choice questions </vt:lpstr>
      <vt:lpstr>PowerPoint Presentation</vt:lpstr>
      <vt:lpstr>Thank you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Pityriasis Rosea</dc:title>
  <dc:creator>vinaykumar biyani</dc:creator>
  <cp:lastModifiedBy>vinaykumar biyani</cp:lastModifiedBy>
  <cp:revision>1</cp:revision>
  <dcterms:created xsi:type="dcterms:W3CDTF">2020-08-17T05:17:08Z</dcterms:created>
  <dcterms:modified xsi:type="dcterms:W3CDTF">2020-08-17T05:17:15Z</dcterms:modified>
</cp:coreProperties>
</file>