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AFB17-7DF2-4C89-B1EE-726076576B9E}" type="datetimeFigureOut">
              <a:rPr lang="en-IN" smtClean="0"/>
              <a:t>17-08-2020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6819A-1503-4AA2-8EB4-5204F6590E7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630504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AFB17-7DF2-4C89-B1EE-726076576B9E}" type="datetimeFigureOut">
              <a:rPr lang="en-IN" smtClean="0"/>
              <a:t>17-08-2020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6819A-1503-4AA2-8EB4-5204F6590E7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043656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AFB17-7DF2-4C89-B1EE-726076576B9E}" type="datetimeFigureOut">
              <a:rPr lang="en-IN" smtClean="0"/>
              <a:t>17-08-2020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6819A-1503-4AA2-8EB4-5204F6590E7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676898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AFB17-7DF2-4C89-B1EE-726076576B9E}" type="datetimeFigureOut">
              <a:rPr lang="en-IN" smtClean="0"/>
              <a:t>17-08-2020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6819A-1503-4AA2-8EB4-5204F6590E7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528961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AFB17-7DF2-4C89-B1EE-726076576B9E}" type="datetimeFigureOut">
              <a:rPr lang="en-IN" smtClean="0"/>
              <a:t>17-08-2020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6819A-1503-4AA2-8EB4-5204F6590E7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732791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AFB17-7DF2-4C89-B1EE-726076576B9E}" type="datetimeFigureOut">
              <a:rPr lang="en-IN" smtClean="0"/>
              <a:t>17-08-2020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6819A-1503-4AA2-8EB4-5204F6590E7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414698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AFB17-7DF2-4C89-B1EE-726076576B9E}" type="datetimeFigureOut">
              <a:rPr lang="en-IN" smtClean="0"/>
              <a:t>17-08-2020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6819A-1503-4AA2-8EB4-5204F6590E7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057844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AFB17-7DF2-4C89-B1EE-726076576B9E}" type="datetimeFigureOut">
              <a:rPr lang="en-IN" smtClean="0"/>
              <a:t>17-08-2020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6819A-1503-4AA2-8EB4-5204F6590E7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71295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AFB17-7DF2-4C89-B1EE-726076576B9E}" type="datetimeFigureOut">
              <a:rPr lang="en-IN" smtClean="0"/>
              <a:t>17-08-2020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6819A-1503-4AA2-8EB4-5204F6590E7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479781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AFB17-7DF2-4C89-B1EE-726076576B9E}" type="datetimeFigureOut">
              <a:rPr lang="en-IN" smtClean="0"/>
              <a:t>17-08-2020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6819A-1503-4AA2-8EB4-5204F6590E7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806036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AFB17-7DF2-4C89-B1EE-726076576B9E}" type="datetimeFigureOut">
              <a:rPr lang="en-IN" smtClean="0"/>
              <a:t>17-08-2020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6819A-1503-4AA2-8EB4-5204F6590E7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497725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CAFB17-7DF2-4C89-B1EE-726076576B9E}" type="datetimeFigureOut">
              <a:rPr lang="en-IN" smtClean="0"/>
              <a:t>17-08-2020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36819A-1503-4AA2-8EB4-5204F6590E7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484457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N" dirty="0" smtClean="0"/>
              <a:t>STD – 2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9742609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2895600" y="228600"/>
            <a:ext cx="7620000" cy="685800"/>
          </a:xfrm>
        </p:spPr>
        <p:txBody>
          <a:bodyPr/>
          <a:lstStyle/>
          <a:p>
            <a:pPr eaLnBrk="1" hangingPunct="1">
              <a:defRPr/>
            </a:pPr>
            <a:r>
              <a:rPr lang="en-US" sz="32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Clinical features</a:t>
            </a:r>
          </a:p>
        </p:txBody>
      </p:sp>
      <p:sp>
        <p:nvSpPr>
          <p:cNvPr id="53251" name="Content Placeholder 2"/>
          <p:cNvSpPr>
            <a:spLocks noGrp="1"/>
          </p:cNvSpPr>
          <p:nvPr>
            <p:ph idx="1"/>
          </p:nvPr>
        </p:nvSpPr>
        <p:spPr>
          <a:xfrm>
            <a:off x="2895600" y="1066800"/>
            <a:ext cx="7772400" cy="5486400"/>
          </a:xfrm>
        </p:spPr>
        <p:txBody>
          <a:bodyPr/>
          <a:lstStyle/>
          <a:p>
            <a:pPr marL="339725" indent="-339725">
              <a:buClr>
                <a:srgbClr val="3E5D78"/>
              </a:buClr>
              <a:buNone/>
            </a:pPr>
            <a:r>
              <a:rPr lang="en-US" altLang="en-US" sz="2600">
                <a:solidFill>
                  <a:srgbClr val="0070C0"/>
                </a:solidFill>
                <a:ea typeface="ＭＳ Ｐゴシック" panose="020B0600070205080204" pitchFamily="34" charset="-128"/>
              </a:rPr>
              <a:t>Genital syndrome</a:t>
            </a:r>
            <a:endParaRPr lang="en-US" altLang="en-US" sz="2600">
              <a:ea typeface="ＭＳ Ｐゴシック" panose="020B0600070205080204" pitchFamily="34" charset="-128"/>
            </a:endParaRPr>
          </a:p>
          <a:p>
            <a:pPr marL="339725" indent="-339725">
              <a:buClr>
                <a:srgbClr val="3E5D78"/>
              </a:buClr>
            </a:pPr>
            <a:r>
              <a:rPr lang="en-US" altLang="en-US" sz="2600">
                <a:ea typeface="ＭＳ Ｐゴシック" panose="020B0600070205080204" pitchFamily="34" charset="-128"/>
              </a:rPr>
              <a:t>Penile and scrotal elephantiasis</a:t>
            </a:r>
          </a:p>
          <a:p>
            <a:pPr marL="339725" indent="-339725">
              <a:buClr>
                <a:srgbClr val="3E5D78"/>
              </a:buClr>
            </a:pPr>
            <a:r>
              <a:rPr lang="en-US" altLang="en-US" sz="2600">
                <a:ea typeface="ＭＳ Ｐゴシック" panose="020B0600070205080204" pitchFamily="34" charset="-128"/>
              </a:rPr>
              <a:t>Penile or scrotal ulcerations</a:t>
            </a:r>
          </a:p>
          <a:p>
            <a:pPr marL="339725" indent="-339725">
              <a:buClr>
                <a:srgbClr val="3E5D78"/>
              </a:buClr>
            </a:pPr>
            <a:r>
              <a:rPr lang="en-US" altLang="en-US" sz="2600">
                <a:ea typeface="ＭＳ Ｐゴシック" panose="020B0600070205080204" pitchFamily="34" charset="-128"/>
              </a:rPr>
              <a:t>Ram-rod penis </a:t>
            </a:r>
          </a:p>
          <a:p>
            <a:pPr marL="339725" indent="-339725">
              <a:buClr>
                <a:srgbClr val="3E5D78"/>
              </a:buClr>
            </a:pPr>
            <a:r>
              <a:rPr lang="en-US" altLang="en-US" sz="2600">
                <a:ea typeface="ＭＳ Ｐゴシック" panose="020B0600070205080204" pitchFamily="34" charset="-128"/>
              </a:rPr>
              <a:t>Doughy tender swellings along dorsal lymphatics of penis: bubonuli</a:t>
            </a:r>
          </a:p>
          <a:p>
            <a:pPr marL="339725" indent="-339725">
              <a:buClr>
                <a:srgbClr val="3E5D78"/>
              </a:buClr>
            </a:pPr>
            <a:r>
              <a:rPr lang="en-US" altLang="en-US" sz="2600">
                <a:ea typeface="ＭＳ Ｐゴシック" panose="020B0600070205080204" pitchFamily="34" charset="-128"/>
              </a:rPr>
              <a:t>Females-elephantiasis of the vulva and clitoris</a:t>
            </a:r>
          </a:p>
        </p:txBody>
      </p:sp>
    </p:spTree>
    <p:extLst>
      <p:ext uri="{BB962C8B-B14F-4D97-AF65-F5344CB8AC3E}">
        <p14:creationId xmlns:p14="http://schemas.microsoft.com/office/powerpoint/2010/main" val="2501947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2895600" y="228600"/>
            <a:ext cx="7620000" cy="685800"/>
          </a:xfrm>
        </p:spPr>
        <p:txBody>
          <a:bodyPr/>
          <a:lstStyle/>
          <a:p>
            <a:pPr eaLnBrk="1" hangingPunct="1">
              <a:defRPr/>
            </a:pPr>
            <a:r>
              <a:rPr lang="en-US" sz="32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Clinical features</a:t>
            </a:r>
          </a:p>
        </p:txBody>
      </p:sp>
      <p:sp>
        <p:nvSpPr>
          <p:cNvPr id="54275" name="Content Placeholder 2"/>
          <p:cNvSpPr>
            <a:spLocks noGrp="1"/>
          </p:cNvSpPr>
          <p:nvPr>
            <p:ph idx="1"/>
          </p:nvPr>
        </p:nvSpPr>
        <p:spPr>
          <a:xfrm>
            <a:off x="2895600" y="1066800"/>
            <a:ext cx="7772400" cy="5486400"/>
          </a:xfrm>
        </p:spPr>
        <p:txBody>
          <a:bodyPr/>
          <a:lstStyle/>
          <a:p>
            <a:pPr marL="339725" indent="-339725">
              <a:buClr>
                <a:srgbClr val="3E5D78"/>
              </a:buClr>
              <a:buNone/>
            </a:pPr>
            <a:r>
              <a:rPr lang="en-US" altLang="en-US" sz="2600">
                <a:solidFill>
                  <a:srgbClr val="0070C0"/>
                </a:solidFill>
                <a:ea typeface="ＭＳ Ｐゴシック" panose="020B0600070205080204" pitchFamily="34" charset="-128"/>
              </a:rPr>
              <a:t>Anorectal syndrome</a:t>
            </a:r>
          </a:p>
          <a:p>
            <a:pPr marL="339725" indent="-339725">
              <a:buClr>
                <a:srgbClr val="3E5D78"/>
              </a:buClr>
            </a:pPr>
            <a:r>
              <a:rPr lang="en-US" altLang="en-US" sz="2600">
                <a:ea typeface="ＭＳ Ｐゴシック" panose="020B0600070205080204" pitchFamily="34" charset="-128"/>
              </a:rPr>
              <a:t>Rectal strictures</a:t>
            </a:r>
          </a:p>
          <a:p>
            <a:pPr marL="339725" indent="-339725">
              <a:buClr>
                <a:srgbClr val="3E5D78"/>
              </a:buClr>
            </a:pPr>
            <a:r>
              <a:rPr lang="en-US" altLang="en-US" sz="2600">
                <a:ea typeface="ＭＳ Ｐゴシック" panose="020B0600070205080204" pitchFamily="34" charset="-128"/>
              </a:rPr>
              <a:t> Anal fissures</a:t>
            </a:r>
          </a:p>
          <a:p>
            <a:pPr marL="339725" indent="-339725">
              <a:buClr>
                <a:srgbClr val="3E5D78"/>
              </a:buClr>
            </a:pPr>
            <a:r>
              <a:rPr lang="en-US" altLang="en-US" sz="2600">
                <a:ea typeface="ＭＳ Ｐゴシック" panose="020B0600070205080204" pitchFamily="34" charset="-128"/>
              </a:rPr>
              <a:t> Edematous rectal mucosa</a:t>
            </a:r>
          </a:p>
          <a:p>
            <a:pPr marL="339725" indent="-339725">
              <a:buClr>
                <a:srgbClr val="3E5D78"/>
              </a:buClr>
            </a:pPr>
            <a:r>
              <a:rPr lang="en-US" altLang="en-US" sz="2600">
                <a:ea typeface="ＭＳ Ｐゴシック" panose="020B0600070205080204" pitchFamily="34" charset="-128"/>
              </a:rPr>
              <a:t> On proctoscopy- friable and bleeding rectal mucosa</a:t>
            </a:r>
          </a:p>
        </p:txBody>
      </p:sp>
    </p:spTree>
    <p:extLst>
      <p:ext uri="{BB962C8B-B14F-4D97-AF65-F5344CB8AC3E}">
        <p14:creationId xmlns:p14="http://schemas.microsoft.com/office/powerpoint/2010/main" val="2445188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2895600" y="228600"/>
            <a:ext cx="7620000" cy="685800"/>
          </a:xfrm>
        </p:spPr>
        <p:txBody>
          <a:bodyPr/>
          <a:lstStyle/>
          <a:p>
            <a:pPr eaLnBrk="1" hangingPunct="1">
              <a:defRPr/>
            </a:pPr>
            <a:r>
              <a:rPr lang="en-US" sz="32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Investigations</a:t>
            </a:r>
          </a:p>
        </p:txBody>
      </p:sp>
      <p:sp>
        <p:nvSpPr>
          <p:cNvPr id="55299" name="Content Placeholder 2"/>
          <p:cNvSpPr>
            <a:spLocks noGrp="1"/>
          </p:cNvSpPr>
          <p:nvPr>
            <p:ph idx="1"/>
          </p:nvPr>
        </p:nvSpPr>
        <p:spPr>
          <a:xfrm>
            <a:off x="2895600" y="1066800"/>
            <a:ext cx="7772400" cy="5486400"/>
          </a:xfrm>
        </p:spPr>
        <p:txBody>
          <a:bodyPr/>
          <a:lstStyle/>
          <a:p>
            <a:pPr marL="339725" indent="-339725">
              <a:buClr>
                <a:srgbClr val="3E5D78"/>
              </a:buClr>
            </a:pPr>
            <a:r>
              <a:rPr lang="en-US" altLang="en-US" sz="2600">
                <a:solidFill>
                  <a:srgbClr val="0070C0"/>
                </a:solidFill>
                <a:ea typeface="ＭＳ Ｐゴシック" panose="020B0600070205080204" pitchFamily="34" charset="-128"/>
              </a:rPr>
              <a:t>Microscopy: </a:t>
            </a:r>
          </a:p>
          <a:p>
            <a:pPr marL="339725" indent="-339725">
              <a:buClr>
                <a:srgbClr val="3E5D78"/>
              </a:buClr>
              <a:buNone/>
            </a:pPr>
            <a:r>
              <a:rPr lang="en-US" altLang="en-US" sz="2600">
                <a:ea typeface="ＭＳ Ｐゴシック" panose="020B0600070205080204" pitchFamily="34" charset="-128"/>
              </a:rPr>
              <a:t>  -  Giemsa stain for  inclusion bodies</a:t>
            </a:r>
          </a:p>
          <a:p>
            <a:pPr marL="339725" indent="-339725">
              <a:buClr>
                <a:srgbClr val="3E5D78"/>
              </a:buClr>
              <a:buNone/>
            </a:pPr>
            <a:r>
              <a:rPr lang="en-US" altLang="en-US" sz="2600">
                <a:ea typeface="ＭＳ Ｐゴシック" panose="020B0600070205080204" pitchFamily="34" charset="-128"/>
              </a:rPr>
              <a:t>  -  Direct immunofluorescence staining </a:t>
            </a:r>
          </a:p>
          <a:p>
            <a:pPr marL="339725" indent="-339725">
              <a:buClr>
                <a:srgbClr val="3E5D78"/>
              </a:buClr>
              <a:buNone/>
            </a:pPr>
            <a:r>
              <a:rPr lang="en-US" altLang="en-US" sz="2600">
                <a:ea typeface="ＭＳ Ｐゴシック" panose="020B0600070205080204" pitchFamily="34" charset="-128"/>
              </a:rPr>
              <a:t>  -  ELISA rapid assays</a:t>
            </a:r>
          </a:p>
          <a:p>
            <a:pPr marL="339725" indent="-339725">
              <a:buClr>
                <a:srgbClr val="3E5D78"/>
              </a:buClr>
              <a:buNone/>
            </a:pPr>
            <a:endParaRPr lang="en-US" altLang="en-US" sz="2600">
              <a:ea typeface="ＭＳ Ｐゴシック" panose="020B0600070205080204" pitchFamily="34" charset="-128"/>
            </a:endParaRPr>
          </a:p>
          <a:p>
            <a:pPr marL="339725" indent="-339725">
              <a:buClr>
                <a:srgbClr val="3E5D78"/>
              </a:buClr>
            </a:pPr>
            <a:r>
              <a:rPr lang="en-US" altLang="en-US" sz="2600">
                <a:solidFill>
                  <a:srgbClr val="0070C0"/>
                </a:solidFill>
                <a:ea typeface="ＭＳ Ｐゴシック" panose="020B0600070205080204" pitchFamily="34" charset="-128"/>
              </a:rPr>
              <a:t> Serology:</a:t>
            </a:r>
            <a:endParaRPr lang="en-US" altLang="en-US" sz="2600">
              <a:ea typeface="ＭＳ Ｐゴシック" panose="020B0600070205080204" pitchFamily="34" charset="-128"/>
            </a:endParaRPr>
          </a:p>
          <a:p>
            <a:pPr marL="339725" indent="-339725">
              <a:buClr>
                <a:srgbClr val="3E5D78"/>
              </a:buClr>
              <a:buNone/>
            </a:pPr>
            <a:r>
              <a:rPr lang="en-US" altLang="en-US" sz="2600">
                <a:ea typeface="ＭＳ Ｐゴシック" panose="020B0600070205080204" pitchFamily="34" charset="-128"/>
              </a:rPr>
              <a:t>  -  Complement fixation test </a:t>
            </a:r>
          </a:p>
          <a:p>
            <a:pPr marL="339725" indent="-339725">
              <a:buClr>
                <a:srgbClr val="3E5D78"/>
              </a:buClr>
              <a:buNone/>
            </a:pPr>
            <a:r>
              <a:rPr lang="en-US" altLang="en-US" sz="2600">
                <a:ea typeface="ＭＳ Ｐゴシック" panose="020B0600070205080204" pitchFamily="34" charset="-128"/>
              </a:rPr>
              <a:t>  -  Immunofluorescent antibody test</a:t>
            </a:r>
          </a:p>
        </p:txBody>
      </p:sp>
    </p:spTree>
    <p:extLst>
      <p:ext uri="{BB962C8B-B14F-4D97-AF65-F5344CB8AC3E}">
        <p14:creationId xmlns:p14="http://schemas.microsoft.com/office/powerpoint/2010/main" val="2291011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2895600" y="228600"/>
            <a:ext cx="7620000" cy="685800"/>
          </a:xfrm>
        </p:spPr>
        <p:txBody>
          <a:bodyPr/>
          <a:lstStyle/>
          <a:p>
            <a:pPr eaLnBrk="1" hangingPunct="1">
              <a:defRPr/>
            </a:pPr>
            <a:r>
              <a:rPr lang="en-US" sz="32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LGV (NACO)</a:t>
            </a:r>
          </a:p>
        </p:txBody>
      </p:sp>
      <p:sp>
        <p:nvSpPr>
          <p:cNvPr id="56323" name="Content Placeholder 2"/>
          <p:cNvSpPr>
            <a:spLocks noGrp="1"/>
          </p:cNvSpPr>
          <p:nvPr>
            <p:ph idx="1"/>
          </p:nvPr>
        </p:nvSpPr>
        <p:spPr>
          <a:xfrm>
            <a:off x="2895600" y="1066800"/>
            <a:ext cx="7391400" cy="5486400"/>
          </a:xfrm>
        </p:spPr>
        <p:txBody>
          <a:bodyPr/>
          <a:lstStyle/>
          <a:p>
            <a:pPr marL="339725" indent="-339725">
              <a:buClr>
                <a:srgbClr val="3E5D78"/>
              </a:buClr>
            </a:pPr>
            <a:r>
              <a:rPr lang="en-US" altLang="en-US" sz="2600">
                <a:solidFill>
                  <a:srgbClr val="0070C0"/>
                </a:solidFill>
                <a:ea typeface="ＭＳ Ｐゴシック" panose="020B0600070205080204" pitchFamily="34" charset="-128"/>
              </a:rPr>
              <a:t>Recommended regimen:</a:t>
            </a:r>
          </a:p>
          <a:p>
            <a:pPr marL="339725" indent="-339725">
              <a:buClr>
                <a:srgbClr val="3E5D78"/>
              </a:buClr>
              <a:buNone/>
            </a:pPr>
            <a:r>
              <a:rPr lang="en-US" altLang="en-US" sz="2600">
                <a:ea typeface="ＭＳ Ｐゴシック" panose="020B0600070205080204" pitchFamily="34" charset="-128"/>
              </a:rPr>
              <a:t>    Doxycycline 100 mg twice daily for 15 days</a:t>
            </a:r>
          </a:p>
          <a:p>
            <a:pPr marL="339725" indent="-339725">
              <a:buClr>
                <a:srgbClr val="3E5D78"/>
              </a:buClr>
            </a:pPr>
            <a:endParaRPr lang="en-US" altLang="en-US" sz="2600">
              <a:solidFill>
                <a:srgbClr val="0070C0"/>
              </a:solidFill>
              <a:ea typeface="ＭＳ Ｐゴシック" panose="020B0600070205080204" pitchFamily="34" charset="-128"/>
            </a:endParaRPr>
          </a:p>
          <a:p>
            <a:pPr marL="339725" indent="-339725">
              <a:buClr>
                <a:srgbClr val="3E5D78"/>
              </a:buClr>
            </a:pPr>
            <a:r>
              <a:rPr lang="en-US" altLang="en-US" sz="2600">
                <a:solidFill>
                  <a:srgbClr val="0070C0"/>
                </a:solidFill>
                <a:ea typeface="ＭＳ Ｐゴシック" panose="020B0600070205080204" pitchFamily="34" charset="-128"/>
              </a:rPr>
              <a:t>Alternative regimen :</a:t>
            </a:r>
            <a:r>
              <a:rPr lang="en-US" altLang="en-US" sz="2600">
                <a:ea typeface="ＭＳ Ｐゴシック" panose="020B0600070205080204" pitchFamily="34" charset="-128"/>
              </a:rPr>
              <a:t> </a:t>
            </a:r>
          </a:p>
          <a:p>
            <a:pPr marL="339725" indent="-339725">
              <a:buClr>
                <a:srgbClr val="3E5D78"/>
              </a:buClr>
              <a:buNone/>
            </a:pPr>
            <a:r>
              <a:rPr lang="en-US" altLang="en-US" sz="2600">
                <a:ea typeface="ＭＳ Ｐゴシック" panose="020B0600070205080204" pitchFamily="34" charset="-128"/>
              </a:rPr>
              <a:t>   Erythromycin base 500 mg four times daily for 15 days </a:t>
            </a:r>
          </a:p>
        </p:txBody>
      </p:sp>
    </p:spTree>
    <p:extLst>
      <p:ext uri="{BB962C8B-B14F-4D97-AF65-F5344CB8AC3E}">
        <p14:creationId xmlns:p14="http://schemas.microsoft.com/office/powerpoint/2010/main" val="3986398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2895600" y="228600"/>
            <a:ext cx="7620000" cy="685800"/>
          </a:xfrm>
        </p:spPr>
        <p:txBody>
          <a:bodyPr/>
          <a:lstStyle/>
          <a:p>
            <a:pPr eaLnBrk="1" hangingPunct="1">
              <a:defRPr/>
            </a:pPr>
            <a:r>
              <a:rPr lang="en-US" sz="32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Donovanosis</a:t>
            </a:r>
          </a:p>
        </p:txBody>
      </p:sp>
      <p:sp>
        <p:nvSpPr>
          <p:cNvPr id="57347" name="Content Placeholder 2"/>
          <p:cNvSpPr>
            <a:spLocks noGrp="1"/>
          </p:cNvSpPr>
          <p:nvPr>
            <p:ph idx="1"/>
          </p:nvPr>
        </p:nvSpPr>
        <p:spPr>
          <a:xfrm>
            <a:off x="2895600" y="1066800"/>
            <a:ext cx="7391400" cy="5638800"/>
          </a:xfrm>
        </p:spPr>
        <p:txBody>
          <a:bodyPr/>
          <a:lstStyle/>
          <a:p>
            <a:pPr marL="339725" indent="-339725">
              <a:buClr>
                <a:srgbClr val="3E5D78"/>
              </a:buClr>
            </a:pPr>
            <a:r>
              <a:rPr lang="en-US" altLang="en-US" sz="2600">
                <a:solidFill>
                  <a:srgbClr val="0070C0"/>
                </a:solidFill>
                <a:ea typeface="ＭＳ Ｐゴシック" panose="020B0600070205080204" pitchFamily="34" charset="-128"/>
              </a:rPr>
              <a:t>Etiology</a:t>
            </a:r>
          </a:p>
          <a:p>
            <a:pPr marL="339725" indent="-339725">
              <a:buClr>
                <a:srgbClr val="3E5D78"/>
              </a:buClr>
              <a:buNone/>
            </a:pPr>
            <a:r>
              <a:rPr lang="en-US" altLang="en-US" sz="2600">
                <a:ea typeface="ＭＳ Ｐゴシック" panose="020B0600070205080204" pitchFamily="34" charset="-128"/>
              </a:rPr>
              <a:t>A chronic,destructive mildly contagious,         granulomatous STD caused by </a:t>
            </a:r>
            <a:r>
              <a:rPr lang="en-US" altLang="en-US" sz="2600" i="1">
                <a:ea typeface="ＭＳ Ｐゴシック" panose="020B0600070205080204" pitchFamily="34" charset="-128"/>
              </a:rPr>
              <a:t>Calymmatobacterium granulomatis</a:t>
            </a:r>
          </a:p>
          <a:p>
            <a:pPr marL="339725" indent="-339725">
              <a:buClr>
                <a:srgbClr val="3E5D78"/>
              </a:buClr>
              <a:buNone/>
            </a:pPr>
            <a:endParaRPr lang="en-US" altLang="en-US" sz="2600">
              <a:ea typeface="ＭＳ Ｐゴシック" panose="020B0600070205080204" pitchFamily="34" charset="-128"/>
            </a:endParaRPr>
          </a:p>
          <a:p>
            <a:pPr marL="339725" indent="-339725">
              <a:buClr>
                <a:srgbClr val="3E5D78"/>
              </a:buClr>
            </a:pPr>
            <a:r>
              <a:rPr lang="en-US" altLang="en-US" sz="2600">
                <a:ea typeface="ＭＳ Ｐゴシック" panose="020B0600070205080204" pitchFamily="34" charset="-128"/>
              </a:rPr>
              <a:t> Also called Granuloma inguinale</a:t>
            </a:r>
          </a:p>
          <a:p>
            <a:pPr marL="339725" indent="-339725">
              <a:buClr>
                <a:srgbClr val="3E5D78"/>
              </a:buClr>
            </a:pPr>
            <a:endParaRPr lang="en-US" altLang="en-US" sz="2600">
              <a:ea typeface="ＭＳ Ｐゴシック" panose="020B0600070205080204" pitchFamily="34" charset="-128"/>
            </a:endParaRPr>
          </a:p>
          <a:p>
            <a:pPr marL="339725" indent="-339725">
              <a:buClr>
                <a:srgbClr val="3E5D78"/>
              </a:buClr>
            </a:pPr>
            <a:r>
              <a:rPr lang="en-US" altLang="en-US" sz="2600">
                <a:ea typeface="ＭＳ Ｐゴシック" panose="020B0600070205080204" pitchFamily="34" charset="-128"/>
              </a:rPr>
              <a:t> Incubation period: 8 – 80 days.</a:t>
            </a:r>
          </a:p>
          <a:p>
            <a:pPr marL="339725" indent="-339725">
              <a:buClr>
                <a:srgbClr val="3E5D78"/>
              </a:buClr>
            </a:pPr>
            <a:endParaRPr lang="en-US" altLang="en-US" sz="2600">
              <a:ea typeface="ＭＳ Ｐゴシック" panose="020B0600070205080204" pitchFamily="34" charset="-128"/>
            </a:endParaRPr>
          </a:p>
          <a:p>
            <a:pPr marL="339725" indent="-339725">
              <a:buClr>
                <a:srgbClr val="3E5D78"/>
              </a:buClr>
            </a:pPr>
            <a:r>
              <a:rPr lang="en-US" altLang="en-US" sz="2600">
                <a:ea typeface="ＭＳ Ｐゴシック" panose="020B0600070205080204" pitchFamily="34" charset="-128"/>
              </a:rPr>
              <a:t>The organism occurs inside large vacuolated histiocytes in the form of “closed safety pin”</a:t>
            </a:r>
          </a:p>
        </p:txBody>
      </p:sp>
    </p:spTree>
    <p:extLst>
      <p:ext uri="{BB962C8B-B14F-4D97-AF65-F5344CB8AC3E}">
        <p14:creationId xmlns:p14="http://schemas.microsoft.com/office/powerpoint/2010/main" val="4014262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2895600" y="228600"/>
            <a:ext cx="7620000" cy="685800"/>
          </a:xfrm>
        </p:spPr>
        <p:txBody>
          <a:bodyPr/>
          <a:lstStyle/>
          <a:p>
            <a:pPr eaLnBrk="1" hangingPunct="1">
              <a:defRPr/>
            </a:pPr>
            <a:r>
              <a:rPr lang="en-US" sz="32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Donovanosis</a:t>
            </a:r>
          </a:p>
        </p:txBody>
      </p:sp>
      <p:sp>
        <p:nvSpPr>
          <p:cNvPr id="58371" name="Content Placeholder 2"/>
          <p:cNvSpPr>
            <a:spLocks noGrp="1"/>
          </p:cNvSpPr>
          <p:nvPr>
            <p:ph idx="1"/>
          </p:nvPr>
        </p:nvSpPr>
        <p:spPr>
          <a:xfrm>
            <a:off x="2895600" y="1066800"/>
            <a:ext cx="7391400" cy="5638800"/>
          </a:xfrm>
        </p:spPr>
        <p:txBody>
          <a:bodyPr/>
          <a:lstStyle/>
          <a:p>
            <a:pPr marL="339725" indent="-339725">
              <a:buClr>
                <a:srgbClr val="3E5D78"/>
              </a:buClr>
            </a:pPr>
            <a:r>
              <a:rPr lang="en-US" altLang="en-US" sz="2600">
                <a:solidFill>
                  <a:srgbClr val="0070C0"/>
                </a:solidFill>
                <a:ea typeface="ＭＳ Ｐゴシック" panose="020B0600070205080204" pitchFamily="34" charset="-128"/>
              </a:rPr>
              <a:t>Etiology</a:t>
            </a:r>
          </a:p>
          <a:p>
            <a:pPr marL="339725" indent="-339725">
              <a:buClr>
                <a:srgbClr val="3E5D78"/>
              </a:buClr>
              <a:buNone/>
            </a:pPr>
            <a:r>
              <a:rPr lang="en-US" altLang="en-US" sz="2600">
                <a:ea typeface="ＭＳ Ｐゴシック" panose="020B0600070205080204" pitchFamily="34" charset="-128"/>
              </a:rPr>
              <a:t>A chronic, destructive mildly contagious,         granulomatous STD caused by </a:t>
            </a:r>
            <a:r>
              <a:rPr lang="en-US" altLang="en-US" sz="2600" i="1">
                <a:ea typeface="ＭＳ Ｐゴシック" panose="020B0600070205080204" pitchFamily="34" charset="-128"/>
              </a:rPr>
              <a:t>Calymmatobacterium granulomatis</a:t>
            </a:r>
          </a:p>
          <a:p>
            <a:pPr marL="339725" indent="-339725">
              <a:buClr>
                <a:srgbClr val="3E5D78"/>
              </a:buClr>
              <a:buNone/>
            </a:pPr>
            <a:endParaRPr lang="en-US" altLang="en-US" sz="2600">
              <a:ea typeface="ＭＳ Ｐゴシック" panose="020B0600070205080204" pitchFamily="34" charset="-128"/>
            </a:endParaRPr>
          </a:p>
          <a:p>
            <a:pPr marL="339725" indent="-339725">
              <a:buClr>
                <a:srgbClr val="3E5D78"/>
              </a:buClr>
            </a:pPr>
            <a:r>
              <a:rPr lang="en-US" altLang="en-US" sz="2600">
                <a:ea typeface="ＭＳ Ｐゴシック" panose="020B0600070205080204" pitchFamily="34" charset="-128"/>
              </a:rPr>
              <a:t> Also called Granuloma inguinale</a:t>
            </a:r>
          </a:p>
          <a:p>
            <a:pPr marL="339725" indent="-339725">
              <a:buClr>
                <a:srgbClr val="3E5D78"/>
              </a:buClr>
            </a:pPr>
            <a:endParaRPr lang="en-US" altLang="en-US" sz="2600">
              <a:ea typeface="ＭＳ Ｐゴシック" panose="020B0600070205080204" pitchFamily="34" charset="-128"/>
            </a:endParaRPr>
          </a:p>
          <a:p>
            <a:pPr marL="339725" indent="-339725">
              <a:buClr>
                <a:srgbClr val="3E5D78"/>
              </a:buClr>
            </a:pPr>
            <a:r>
              <a:rPr lang="en-US" altLang="en-US" sz="2600">
                <a:ea typeface="ＭＳ Ｐゴシック" panose="020B0600070205080204" pitchFamily="34" charset="-128"/>
              </a:rPr>
              <a:t> Incubation period: 8 – 80 days.</a:t>
            </a:r>
          </a:p>
          <a:p>
            <a:pPr marL="339725" indent="-339725">
              <a:buClr>
                <a:srgbClr val="3E5D78"/>
              </a:buClr>
            </a:pPr>
            <a:endParaRPr lang="en-US" altLang="en-US" sz="2600">
              <a:ea typeface="ＭＳ Ｐゴシック" panose="020B0600070205080204" pitchFamily="34" charset="-128"/>
            </a:endParaRPr>
          </a:p>
          <a:p>
            <a:pPr marL="339725" indent="-339725">
              <a:buClr>
                <a:srgbClr val="3E5D78"/>
              </a:buClr>
            </a:pPr>
            <a:r>
              <a:rPr lang="en-US" altLang="en-US" sz="2600">
                <a:ea typeface="ＭＳ Ｐゴシック" panose="020B0600070205080204" pitchFamily="34" charset="-128"/>
              </a:rPr>
              <a:t>The organism occurs inside large vacuolated histiocytes in the form of “closed safety pin”</a:t>
            </a:r>
          </a:p>
        </p:txBody>
      </p:sp>
    </p:spTree>
    <p:extLst>
      <p:ext uri="{BB962C8B-B14F-4D97-AF65-F5344CB8AC3E}">
        <p14:creationId xmlns:p14="http://schemas.microsoft.com/office/powerpoint/2010/main" val="1534495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2895600" y="228600"/>
            <a:ext cx="7620000" cy="685800"/>
          </a:xfrm>
        </p:spPr>
        <p:txBody>
          <a:bodyPr/>
          <a:lstStyle/>
          <a:p>
            <a:pPr eaLnBrk="1" hangingPunct="1">
              <a:defRPr/>
            </a:pPr>
            <a:r>
              <a:rPr lang="en-US" sz="32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Clinical Variants of Donovanosis</a:t>
            </a:r>
          </a:p>
        </p:txBody>
      </p:sp>
      <p:sp>
        <p:nvSpPr>
          <p:cNvPr id="59395" name="Content Placeholder 2"/>
          <p:cNvSpPr>
            <a:spLocks noGrp="1"/>
          </p:cNvSpPr>
          <p:nvPr>
            <p:ph idx="1"/>
          </p:nvPr>
        </p:nvSpPr>
        <p:spPr>
          <a:xfrm>
            <a:off x="2895600" y="1066800"/>
            <a:ext cx="7391400" cy="5638800"/>
          </a:xfrm>
        </p:spPr>
        <p:txBody>
          <a:bodyPr/>
          <a:lstStyle/>
          <a:p>
            <a:pPr marL="339725" indent="-339725">
              <a:buClr>
                <a:srgbClr val="3E5D78"/>
              </a:buClr>
            </a:pPr>
            <a:r>
              <a:rPr lang="en-US" altLang="en-US" sz="2600">
                <a:ea typeface="ＭＳ Ｐゴシック" panose="020B0600070205080204" pitchFamily="34" charset="-128"/>
              </a:rPr>
              <a:t>Classical or Fleshy exuberant type</a:t>
            </a:r>
          </a:p>
          <a:p>
            <a:pPr marL="339725" indent="-339725">
              <a:buClr>
                <a:srgbClr val="3E5D78"/>
              </a:buClr>
            </a:pPr>
            <a:endParaRPr lang="en-US" altLang="en-US" sz="2600">
              <a:ea typeface="ＭＳ Ｐゴシック" panose="020B0600070205080204" pitchFamily="34" charset="-128"/>
            </a:endParaRPr>
          </a:p>
          <a:p>
            <a:pPr marL="339725" indent="-339725">
              <a:buClr>
                <a:srgbClr val="3E5D78"/>
              </a:buClr>
            </a:pPr>
            <a:r>
              <a:rPr lang="en-US" altLang="en-US" sz="2600">
                <a:ea typeface="ＭＳ Ｐゴシック" panose="020B0600070205080204" pitchFamily="34" charset="-128"/>
              </a:rPr>
              <a:t>Sclerotic or Cicatricial type</a:t>
            </a:r>
          </a:p>
          <a:p>
            <a:pPr marL="339725" indent="-339725">
              <a:buClr>
                <a:srgbClr val="3E5D78"/>
              </a:buClr>
            </a:pPr>
            <a:endParaRPr lang="en-US" altLang="en-US" sz="2600">
              <a:ea typeface="ＭＳ Ｐゴシック" panose="020B0600070205080204" pitchFamily="34" charset="-128"/>
            </a:endParaRPr>
          </a:p>
          <a:p>
            <a:pPr marL="339725" indent="-339725">
              <a:buClr>
                <a:srgbClr val="3E5D78"/>
              </a:buClr>
            </a:pPr>
            <a:r>
              <a:rPr lang="en-US" altLang="en-US" sz="2600">
                <a:ea typeface="ＭＳ Ｐゴシック" panose="020B0600070205080204" pitchFamily="34" charset="-128"/>
              </a:rPr>
              <a:t>Destructive or Necrotic type</a:t>
            </a:r>
          </a:p>
          <a:p>
            <a:pPr marL="339725" indent="-339725">
              <a:buClr>
                <a:srgbClr val="3E5D78"/>
              </a:buClr>
            </a:pPr>
            <a:endParaRPr lang="en-US" altLang="en-US" sz="2600">
              <a:ea typeface="ＭＳ Ｐゴシック" panose="020B0600070205080204" pitchFamily="34" charset="-128"/>
            </a:endParaRPr>
          </a:p>
          <a:p>
            <a:pPr marL="339725" indent="-339725">
              <a:buClr>
                <a:srgbClr val="3E5D78"/>
              </a:buClr>
            </a:pPr>
            <a:r>
              <a:rPr lang="en-US" altLang="en-US" sz="2600">
                <a:ea typeface="ＭＳ Ｐゴシック" panose="020B0600070205080204" pitchFamily="34" charset="-128"/>
              </a:rPr>
              <a:t>Hypertrophic type</a:t>
            </a:r>
          </a:p>
        </p:txBody>
      </p:sp>
    </p:spTree>
    <p:extLst>
      <p:ext uri="{BB962C8B-B14F-4D97-AF65-F5344CB8AC3E}">
        <p14:creationId xmlns:p14="http://schemas.microsoft.com/office/powerpoint/2010/main" val="1217090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2895600" y="228600"/>
            <a:ext cx="7620000" cy="685800"/>
          </a:xfrm>
        </p:spPr>
        <p:txBody>
          <a:bodyPr/>
          <a:lstStyle/>
          <a:p>
            <a:pPr eaLnBrk="1" hangingPunct="1">
              <a:defRPr/>
            </a:pPr>
            <a:r>
              <a:rPr lang="en-US" sz="32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Investigations</a:t>
            </a:r>
          </a:p>
        </p:txBody>
      </p:sp>
      <p:sp>
        <p:nvSpPr>
          <p:cNvPr id="60419" name="Content Placeholder 2"/>
          <p:cNvSpPr>
            <a:spLocks noGrp="1"/>
          </p:cNvSpPr>
          <p:nvPr>
            <p:ph idx="1"/>
          </p:nvPr>
        </p:nvSpPr>
        <p:spPr>
          <a:xfrm>
            <a:off x="2895600" y="1066800"/>
            <a:ext cx="7391400" cy="5638800"/>
          </a:xfrm>
        </p:spPr>
        <p:txBody>
          <a:bodyPr/>
          <a:lstStyle/>
          <a:p>
            <a:pPr marL="339725" indent="-339725">
              <a:buClr>
                <a:srgbClr val="3E5D78"/>
              </a:buClr>
              <a:buNone/>
            </a:pPr>
            <a:r>
              <a:rPr lang="en-US" altLang="en-US" sz="2600">
                <a:solidFill>
                  <a:srgbClr val="0070C0"/>
                </a:solidFill>
                <a:ea typeface="ＭＳ Ｐゴシック" panose="020B0600070205080204" pitchFamily="34" charset="-128"/>
              </a:rPr>
              <a:t>Microscopy: </a:t>
            </a:r>
          </a:p>
          <a:p>
            <a:pPr marL="339725" indent="-339725">
              <a:buClr>
                <a:srgbClr val="3E5D78"/>
              </a:buClr>
            </a:pPr>
            <a:r>
              <a:rPr lang="en-US" altLang="en-US" sz="2600">
                <a:ea typeface="ＭＳ Ｐゴシック" panose="020B0600070205080204" pitchFamily="34" charset="-128"/>
              </a:rPr>
              <a:t>Giemsa  or Leishman’s stain (crush smear) for   Donovan bodies</a:t>
            </a:r>
          </a:p>
          <a:p>
            <a:pPr marL="339725" indent="-339725">
              <a:buClr>
                <a:srgbClr val="3E5D78"/>
              </a:buClr>
            </a:pPr>
            <a:r>
              <a:rPr lang="en-US" altLang="en-US" sz="2600">
                <a:ea typeface="ＭＳ Ｐゴシック" panose="020B0600070205080204" pitchFamily="34" charset="-128"/>
              </a:rPr>
              <a:t>Histopathology</a:t>
            </a:r>
          </a:p>
          <a:p>
            <a:pPr marL="339725" indent="-339725">
              <a:buClr>
                <a:srgbClr val="3E5D78"/>
              </a:buClr>
            </a:pPr>
            <a:r>
              <a:rPr lang="en-US" altLang="en-US" sz="2600">
                <a:ea typeface="ＭＳ Ｐゴシック" panose="020B0600070205080204" pitchFamily="34" charset="-128"/>
              </a:rPr>
              <a:t> Wright-Giemsa stain - demonstrates clusters of blue-to-black organisms that resemble safety pins within the vacuoles of enlarged macrophages </a:t>
            </a:r>
          </a:p>
        </p:txBody>
      </p:sp>
    </p:spTree>
    <p:extLst>
      <p:ext uri="{BB962C8B-B14F-4D97-AF65-F5344CB8AC3E}">
        <p14:creationId xmlns:p14="http://schemas.microsoft.com/office/powerpoint/2010/main" val="390621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2895600" y="228600"/>
            <a:ext cx="7620000" cy="685800"/>
          </a:xfrm>
        </p:spPr>
        <p:txBody>
          <a:bodyPr/>
          <a:lstStyle/>
          <a:p>
            <a:pPr eaLnBrk="1" hangingPunct="1">
              <a:defRPr/>
            </a:pPr>
            <a:r>
              <a:rPr lang="en-US" sz="32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Granuloma Inguinale (NACO) </a:t>
            </a:r>
          </a:p>
        </p:txBody>
      </p:sp>
      <p:sp>
        <p:nvSpPr>
          <p:cNvPr id="61443" name="Content Placeholder 2"/>
          <p:cNvSpPr>
            <a:spLocks noGrp="1"/>
          </p:cNvSpPr>
          <p:nvPr>
            <p:ph idx="1"/>
          </p:nvPr>
        </p:nvSpPr>
        <p:spPr>
          <a:xfrm>
            <a:off x="2895600" y="1066800"/>
            <a:ext cx="7391400" cy="5638800"/>
          </a:xfrm>
        </p:spPr>
        <p:txBody>
          <a:bodyPr/>
          <a:lstStyle/>
          <a:p>
            <a:pPr marL="339725" indent="-339725">
              <a:buClr>
                <a:srgbClr val="3E5D78"/>
              </a:buClr>
            </a:pPr>
            <a:r>
              <a:rPr lang="en-US" altLang="en-US" sz="2600">
                <a:ea typeface="ＭＳ Ｐゴシック" panose="020B0600070205080204" pitchFamily="34" charset="-128"/>
              </a:rPr>
              <a:t>Doxycycline 100 mg twice daily</a:t>
            </a:r>
          </a:p>
          <a:p>
            <a:pPr marL="339725" indent="-339725">
              <a:buClr>
                <a:srgbClr val="3E5D78"/>
              </a:buClr>
              <a:buNone/>
            </a:pPr>
            <a:r>
              <a:rPr lang="en-US" altLang="en-US" sz="2600">
                <a:ea typeface="ＭＳ Ｐゴシック" panose="020B0600070205080204" pitchFamily="34" charset="-128"/>
              </a:rPr>
              <a:t>                            or</a:t>
            </a:r>
          </a:p>
          <a:p>
            <a:pPr marL="339725" indent="-339725">
              <a:buClr>
                <a:srgbClr val="3E5D78"/>
              </a:buClr>
            </a:pPr>
            <a:r>
              <a:rPr lang="en-US" altLang="en-US" sz="2600">
                <a:ea typeface="ＭＳ Ｐゴシック" panose="020B0600070205080204" pitchFamily="34" charset="-128"/>
              </a:rPr>
              <a:t>Erythromycin base/ stearate 500 mg QDS for 14 days</a:t>
            </a:r>
          </a:p>
          <a:p>
            <a:pPr marL="339725" indent="-339725">
              <a:buClr>
                <a:srgbClr val="3E5D78"/>
              </a:buClr>
              <a:buNone/>
            </a:pPr>
            <a:r>
              <a:rPr lang="en-US" altLang="en-US" sz="2600">
                <a:ea typeface="ＭＳ Ｐゴシック" panose="020B0600070205080204" pitchFamily="34" charset="-128"/>
              </a:rPr>
              <a:t>                           or</a:t>
            </a:r>
          </a:p>
          <a:p>
            <a:pPr marL="339725" indent="-339725">
              <a:buClr>
                <a:srgbClr val="3E5D78"/>
              </a:buClr>
            </a:pPr>
            <a:r>
              <a:rPr lang="en-US" altLang="en-US" sz="2600">
                <a:ea typeface="ＭＳ Ｐゴシック" panose="020B0600070205080204" pitchFamily="34" charset="-128"/>
              </a:rPr>
              <a:t>Azithromycin 500 mg BD for 14 days</a:t>
            </a:r>
          </a:p>
        </p:txBody>
      </p:sp>
    </p:spTree>
    <p:extLst>
      <p:ext uri="{BB962C8B-B14F-4D97-AF65-F5344CB8AC3E}">
        <p14:creationId xmlns:p14="http://schemas.microsoft.com/office/powerpoint/2010/main" val="3626814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2895600" y="228600"/>
            <a:ext cx="7620000" cy="685800"/>
          </a:xfrm>
        </p:spPr>
        <p:txBody>
          <a:bodyPr/>
          <a:lstStyle/>
          <a:p>
            <a:pPr eaLnBrk="1" hangingPunct="1">
              <a:defRPr/>
            </a:pPr>
            <a:r>
              <a:rPr lang="en-US" sz="32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Herpes genitalis</a:t>
            </a:r>
          </a:p>
        </p:txBody>
      </p:sp>
      <p:sp>
        <p:nvSpPr>
          <p:cNvPr id="62467" name="Content Placeholder 2"/>
          <p:cNvSpPr>
            <a:spLocks noGrp="1"/>
          </p:cNvSpPr>
          <p:nvPr>
            <p:ph idx="1"/>
          </p:nvPr>
        </p:nvSpPr>
        <p:spPr>
          <a:xfrm>
            <a:off x="2895600" y="1066800"/>
            <a:ext cx="7391400" cy="5638800"/>
          </a:xfrm>
        </p:spPr>
        <p:txBody>
          <a:bodyPr/>
          <a:lstStyle/>
          <a:p>
            <a:pPr marL="339725" indent="-339725">
              <a:buClr>
                <a:srgbClr val="3E5D78"/>
              </a:buClr>
            </a:pPr>
            <a:r>
              <a:rPr lang="en-US" altLang="en-US" sz="2600">
                <a:ea typeface="ＭＳ Ｐゴシック" panose="020B0600070205080204" pitchFamily="34" charset="-128"/>
              </a:rPr>
              <a:t>Organism-Herpes simplex virus (HSV1,HSV-2)</a:t>
            </a:r>
          </a:p>
          <a:p>
            <a:pPr marL="339725" indent="-339725">
              <a:buClr>
                <a:srgbClr val="3E5D78"/>
              </a:buClr>
              <a:buNone/>
            </a:pPr>
            <a:endParaRPr lang="en-US" altLang="en-US" sz="2600">
              <a:ea typeface="ＭＳ Ｐゴシック" panose="020B0600070205080204" pitchFamily="34" charset="-128"/>
            </a:endParaRPr>
          </a:p>
          <a:p>
            <a:pPr marL="339725" indent="-339725">
              <a:buClr>
                <a:srgbClr val="3E5D78"/>
              </a:buClr>
            </a:pPr>
            <a:r>
              <a:rPr lang="en-US" altLang="en-US" sz="2600">
                <a:ea typeface="ＭＳ Ｐゴシック" panose="020B0600070205080204" pitchFamily="34" charset="-128"/>
              </a:rPr>
              <a:t> Incubation period: 2-20 days</a:t>
            </a:r>
          </a:p>
          <a:p>
            <a:pPr marL="339725" indent="-339725">
              <a:buClr>
                <a:srgbClr val="3E5D78"/>
              </a:buClr>
            </a:pPr>
            <a:endParaRPr lang="en-US" altLang="en-US" sz="2600">
              <a:ea typeface="ＭＳ Ｐゴシック" panose="020B0600070205080204" pitchFamily="34" charset="-128"/>
            </a:endParaRPr>
          </a:p>
          <a:p>
            <a:pPr marL="339725" indent="-339725">
              <a:buClr>
                <a:srgbClr val="3E5D78"/>
              </a:buClr>
            </a:pPr>
            <a:r>
              <a:rPr lang="en-US" altLang="en-US" sz="2600">
                <a:ea typeface="ＭＳ Ｐゴシック" panose="020B0600070205080204" pitchFamily="34" charset="-128"/>
              </a:rPr>
              <a:t> 50% of neonates exposed to maternal HSV develop primary herpes infection in 4-7 days of births </a:t>
            </a:r>
          </a:p>
          <a:p>
            <a:pPr marL="339725" indent="-339725">
              <a:buClr>
                <a:srgbClr val="3E5D78"/>
              </a:buClr>
            </a:pPr>
            <a:endParaRPr lang="en-US" altLang="en-US" sz="2600">
              <a:ea typeface="ＭＳ Ｐゴシック" panose="020B0600070205080204" pitchFamily="34" charset="-128"/>
            </a:endParaRPr>
          </a:p>
          <a:p>
            <a:pPr marL="339725" indent="-339725">
              <a:buClr>
                <a:srgbClr val="3E5D78"/>
              </a:buClr>
            </a:pPr>
            <a:r>
              <a:rPr lang="en-US" altLang="en-US" sz="2600">
                <a:ea typeface="ＭＳ Ｐゴシック" panose="020B0600070205080204" pitchFamily="34" charset="-128"/>
              </a:rPr>
              <a:t> Risk of neonatal transmission in women with recurrent 	HSV-2 is &lt;1% 	</a:t>
            </a:r>
          </a:p>
        </p:txBody>
      </p:sp>
    </p:spTree>
    <p:extLst>
      <p:ext uri="{BB962C8B-B14F-4D97-AF65-F5344CB8AC3E}">
        <p14:creationId xmlns:p14="http://schemas.microsoft.com/office/powerpoint/2010/main" val="2465655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2895600" y="228600"/>
            <a:ext cx="7620000" cy="685800"/>
          </a:xfrm>
        </p:spPr>
        <p:txBody>
          <a:bodyPr/>
          <a:lstStyle/>
          <a:p>
            <a:pPr eaLnBrk="1" hangingPunct="1">
              <a:defRPr/>
            </a:pPr>
            <a:r>
              <a:rPr lang="en-US" sz="32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Chancroid</a:t>
            </a:r>
          </a:p>
        </p:txBody>
      </p:sp>
      <p:sp>
        <p:nvSpPr>
          <p:cNvPr id="45059" name="Content Placeholder 2"/>
          <p:cNvSpPr>
            <a:spLocks noGrp="1"/>
          </p:cNvSpPr>
          <p:nvPr>
            <p:ph idx="1"/>
          </p:nvPr>
        </p:nvSpPr>
        <p:spPr>
          <a:xfrm>
            <a:off x="2895600" y="1143000"/>
            <a:ext cx="7620000" cy="3200400"/>
          </a:xfrm>
        </p:spPr>
        <p:txBody>
          <a:bodyPr/>
          <a:lstStyle/>
          <a:p>
            <a:pPr marL="236538" indent="-236538">
              <a:buClr>
                <a:srgbClr val="3E5D78"/>
              </a:buClr>
            </a:pPr>
            <a:r>
              <a:rPr lang="en-US" altLang="en-US" sz="2600">
                <a:ea typeface="ＭＳ Ｐゴシック" panose="020B0600070205080204" pitchFamily="34" charset="-128"/>
              </a:rPr>
              <a:t> Acute, autoinoculable, STD caused by </a:t>
            </a:r>
            <a:r>
              <a:rPr lang="en-US" altLang="en-US" sz="2600" i="1">
                <a:ea typeface="ＭＳ Ｐゴシック" panose="020B0600070205080204" pitchFamily="34" charset="-128"/>
              </a:rPr>
              <a:t>Hemophilus ducreyi</a:t>
            </a:r>
          </a:p>
          <a:p>
            <a:pPr marL="236538" indent="-236538">
              <a:buClr>
                <a:srgbClr val="3E5D78"/>
              </a:buClr>
            </a:pPr>
            <a:endParaRPr lang="en-US" altLang="en-US" sz="2600">
              <a:ea typeface="ＭＳ Ｐゴシック" panose="020B0600070205080204" pitchFamily="34" charset="-128"/>
            </a:endParaRPr>
          </a:p>
          <a:p>
            <a:pPr marL="236538" indent="-236538">
              <a:buClr>
                <a:srgbClr val="3E5D78"/>
              </a:buClr>
            </a:pPr>
            <a:r>
              <a:rPr lang="en-US" altLang="en-US" sz="2600">
                <a:ea typeface="ＭＳ Ｐゴシック" panose="020B0600070205080204" pitchFamily="34" charset="-128"/>
              </a:rPr>
              <a:t> Age group: 20-30 years</a:t>
            </a:r>
          </a:p>
          <a:p>
            <a:pPr marL="236538" indent="-236538">
              <a:buClr>
                <a:srgbClr val="3E5D78"/>
              </a:buClr>
            </a:pPr>
            <a:endParaRPr lang="en-US" altLang="en-US" sz="2600">
              <a:ea typeface="ＭＳ Ｐゴシック" panose="020B0600070205080204" pitchFamily="34" charset="-128"/>
            </a:endParaRPr>
          </a:p>
          <a:p>
            <a:pPr marL="236538" indent="-236538">
              <a:buClr>
                <a:srgbClr val="3E5D78"/>
              </a:buClr>
            </a:pPr>
            <a:r>
              <a:rPr lang="en-US" altLang="en-US" sz="2600">
                <a:ea typeface="ＭＳ Ｐゴシック" panose="020B0600070205080204" pitchFamily="34" charset="-128"/>
              </a:rPr>
              <a:t> Males affected more commonly</a:t>
            </a:r>
          </a:p>
        </p:txBody>
      </p:sp>
    </p:spTree>
    <p:extLst>
      <p:ext uri="{BB962C8B-B14F-4D97-AF65-F5344CB8AC3E}">
        <p14:creationId xmlns:p14="http://schemas.microsoft.com/office/powerpoint/2010/main" val="1095861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2895600" y="228600"/>
            <a:ext cx="7620000" cy="685800"/>
          </a:xfrm>
        </p:spPr>
        <p:txBody>
          <a:bodyPr/>
          <a:lstStyle/>
          <a:p>
            <a:pPr eaLnBrk="1" hangingPunct="1">
              <a:defRPr/>
            </a:pPr>
            <a:r>
              <a:rPr lang="en-US" sz="32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Clinical features</a:t>
            </a:r>
          </a:p>
        </p:txBody>
      </p:sp>
      <p:sp>
        <p:nvSpPr>
          <p:cNvPr id="63491" name="Content Placeholder 2"/>
          <p:cNvSpPr>
            <a:spLocks noGrp="1"/>
          </p:cNvSpPr>
          <p:nvPr>
            <p:ph idx="1"/>
          </p:nvPr>
        </p:nvSpPr>
        <p:spPr>
          <a:xfrm>
            <a:off x="2895600" y="1066800"/>
            <a:ext cx="7391400" cy="5638800"/>
          </a:xfrm>
        </p:spPr>
        <p:txBody>
          <a:bodyPr/>
          <a:lstStyle/>
          <a:p>
            <a:pPr marL="339725" indent="-339725">
              <a:buClr>
                <a:srgbClr val="3E5D78"/>
              </a:buClr>
            </a:pPr>
            <a:r>
              <a:rPr lang="en-US" altLang="en-US" sz="2600">
                <a:ea typeface="ＭＳ Ｐゴシック" panose="020B0600070205080204" pitchFamily="34" charset="-128"/>
              </a:rPr>
              <a:t>Initial infections produce systemic symptoms such as fever, malaise, headache and myalgia</a:t>
            </a:r>
          </a:p>
          <a:p>
            <a:pPr marL="339725" indent="-339725">
              <a:buClr>
                <a:srgbClr val="3E5D78"/>
              </a:buClr>
            </a:pPr>
            <a:endParaRPr lang="en-US" altLang="en-US" sz="2600">
              <a:ea typeface="ＭＳ Ｐゴシック" panose="020B0600070205080204" pitchFamily="34" charset="-128"/>
            </a:endParaRPr>
          </a:p>
          <a:p>
            <a:pPr marL="339725" indent="-339725">
              <a:buClr>
                <a:srgbClr val="3E5D78"/>
              </a:buClr>
            </a:pPr>
            <a:r>
              <a:rPr lang="en-US" altLang="en-US" sz="2600">
                <a:ea typeface="ＭＳ Ｐゴシック" panose="020B0600070205080204" pitchFamily="34" charset="-128"/>
              </a:rPr>
              <a:t> Pain, itching, dysuria, vaginal and urethral discharge are predominant local symptoms</a:t>
            </a:r>
          </a:p>
        </p:txBody>
      </p:sp>
    </p:spTree>
    <p:extLst>
      <p:ext uri="{BB962C8B-B14F-4D97-AF65-F5344CB8AC3E}">
        <p14:creationId xmlns:p14="http://schemas.microsoft.com/office/powerpoint/2010/main" val="4073223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2895600" y="228600"/>
            <a:ext cx="7620000" cy="685800"/>
          </a:xfrm>
        </p:spPr>
        <p:txBody>
          <a:bodyPr/>
          <a:lstStyle/>
          <a:p>
            <a:pPr eaLnBrk="1" hangingPunct="1">
              <a:defRPr/>
            </a:pPr>
            <a:r>
              <a:rPr lang="en-US" sz="32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Investigations</a:t>
            </a:r>
          </a:p>
        </p:txBody>
      </p:sp>
      <p:sp>
        <p:nvSpPr>
          <p:cNvPr id="64515" name="Content Placeholder 2"/>
          <p:cNvSpPr>
            <a:spLocks noGrp="1"/>
          </p:cNvSpPr>
          <p:nvPr>
            <p:ph idx="1"/>
          </p:nvPr>
        </p:nvSpPr>
        <p:spPr>
          <a:xfrm>
            <a:off x="2895600" y="1066800"/>
            <a:ext cx="7391400" cy="5638800"/>
          </a:xfrm>
        </p:spPr>
        <p:txBody>
          <a:bodyPr/>
          <a:lstStyle/>
          <a:p>
            <a:pPr marL="339725" indent="-339725">
              <a:buClr>
                <a:srgbClr val="3E5D78"/>
              </a:buClr>
            </a:pPr>
            <a:r>
              <a:rPr lang="en-US" altLang="en-US" sz="2600">
                <a:solidFill>
                  <a:srgbClr val="0070C0"/>
                </a:solidFill>
                <a:ea typeface="ＭＳ Ｐゴシック" panose="020B0600070205080204" pitchFamily="34" charset="-128"/>
              </a:rPr>
              <a:t>Microscopy:</a:t>
            </a:r>
          </a:p>
          <a:p>
            <a:pPr marL="339725" indent="-339725">
              <a:buClr>
                <a:srgbClr val="3E5D78"/>
              </a:buClr>
              <a:buNone/>
            </a:pPr>
            <a:r>
              <a:rPr lang="en-US" altLang="en-US" sz="2600">
                <a:ea typeface="ＭＳ Ｐゴシック" panose="020B0600070205080204" pitchFamily="34" charset="-128"/>
              </a:rPr>
              <a:t>   - Tzanck smear </a:t>
            </a:r>
          </a:p>
          <a:p>
            <a:pPr marL="339725" indent="-339725">
              <a:buClr>
                <a:srgbClr val="3E5D78"/>
              </a:buClr>
            </a:pPr>
            <a:r>
              <a:rPr lang="en-US" altLang="en-US" sz="2600">
                <a:solidFill>
                  <a:srgbClr val="0070C0"/>
                </a:solidFill>
                <a:ea typeface="ＭＳ Ｐゴシック" panose="020B0600070205080204" pitchFamily="34" charset="-128"/>
              </a:rPr>
              <a:t>Serology:</a:t>
            </a:r>
          </a:p>
          <a:p>
            <a:pPr marL="339725" indent="-339725">
              <a:buClr>
                <a:srgbClr val="3E5D78"/>
              </a:buClr>
              <a:buNone/>
            </a:pPr>
            <a:r>
              <a:rPr lang="en-US" altLang="en-US" sz="2600">
                <a:ea typeface="ＭＳ Ｐゴシック" panose="020B0600070205080204" pitchFamily="34" charset="-128"/>
              </a:rPr>
              <a:t>   - Monoclonal antibodies to HSV 1 and 2</a:t>
            </a:r>
          </a:p>
          <a:p>
            <a:pPr marL="339725" indent="-339725">
              <a:buClr>
                <a:srgbClr val="3E5D78"/>
              </a:buClr>
              <a:buNone/>
            </a:pPr>
            <a:r>
              <a:rPr lang="en-US" altLang="en-US" sz="2600">
                <a:ea typeface="ＭＳ Ｐゴシック" panose="020B0600070205080204" pitchFamily="34" charset="-128"/>
              </a:rPr>
              <a:t>   - DNA  hybridization</a:t>
            </a:r>
          </a:p>
          <a:p>
            <a:pPr marL="339725" indent="-339725">
              <a:buClr>
                <a:srgbClr val="3E5D78"/>
              </a:buClr>
            </a:pPr>
            <a:r>
              <a:rPr lang="en-US" altLang="en-US" sz="2600">
                <a:ea typeface="ＭＳ Ｐゴシック" panose="020B0600070205080204" pitchFamily="34" charset="-128"/>
              </a:rPr>
              <a:t> Molecular techniques- PCR</a:t>
            </a:r>
          </a:p>
          <a:p>
            <a:pPr marL="339725" indent="-339725">
              <a:buClr>
                <a:srgbClr val="3E5D78"/>
              </a:buClr>
            </a:pPr>
            <a:r>
              <a:rPr lang="en-US" altLang="en-US" sz="2600">
                <a:ea typeface="ＭＳ Ｐゴシック" panose="020B0600070205080204" pitchFamily="34" charset="-128"/>
              </a:rPr>
              <a:t> Histopathology</a:t>
            </a:r>
          </a:p>
          <a:p>
            <a:pPr marL="339725" indent="-339725">
              <a:buClr>
                <a:srgbClr val="3E5D78"/>
              </a:buClr>
            </a:pPr>
            <a:r>
              <a:rPr lang="en-US" altLang="en-US" sz="2600">
                <a:ea typeface="ＭＳ Ｐゴシック" panose="020B0600070205080204" pitchFamily="34" charset="-128"/>
              </a:rPr>
              <a:t> Culture	</a:t>
            </a:r>
          </a:p>
          <a:p>
            <a:pPr marL="339725" indent="-339725">
              <a:buClr>
                <a:srgbClr val="3E5D78"/>
              </a:buClr>
              <a:buNone/>
            </a:pPr>
            <a:endParaRPr lang="en-US" altLang="en-US" sz="2600"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14371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2895600" y="228600"/>
            <a:ext cx="7620000" cy="685800"/>
          </a:xfrm>
        </p:spPr>
        <p:txBody>
          <a:bodyPr/>
          <a:lstStyle/>
          <a:p>
            <a:pPr eaLnBrk="1" hangingPunct="1">
              <a:defRPr/>
            </a:pPr>
            <a:r>
              <a:rPr lang="en-US" sz="32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Genital Herpes (NACO)</a:t>
            </a:r>
          </a:p>
        </p:txBody>
      </p:sp>
      <p:sp>
        <p:nvSpPr>
          <p:cNvPr id="65539" name="Content Placeholder 2"/>
          <p:cNvSpPr>
            <a:spLocks noGrp="1"/>
          </p:cNvSpPr>
          <p:nvPr>
            <p:ph idx="1"/>
          </p:nvPr>
        </p:nvSpPr>
        <p:spPr>
          <a:xfrm>
            <a:off x="2895600" y="1066800"/>
            <a:ext cx="7391400" cy="5638800"/>
          </a:xfrm>
        </p:spPr>
        <p:txBody>
          <a:bodyPr/>
          <a:lstStyle/>
          <a:p>
            <a:pPr marL="339725" indent="-339725">
              <a:buClr>
                <a:srgbClr val="3E5D78"/>
              </a:buClr>
            </a:pPr>
            <a:r>
              <a:rPr lang="en-US" altLang="en-US" sz="2600">
                <a:solidFill>
                  <a:srgbClr val="0070C0"/>
                </a:solidFill>
                <a:ea typeface="ＭＳ Ｐゴシック" panose="020B0600070205080204" pitchFamily="34" charset="-128"/>
              </a:rPr>
              <a:t>First Clinical Episode</a:t>
            </a:r>
            <a:r>
              <a:rPr lang="en-US" altLang="en-US" sz="2600">
                <a:ea typeface="ＭＳ Ｐゴシック" panose="020B0600070205080204" pitchFamily="34" charset="-128"/>
              </a:rPr>
              <a:t> </a:t>
            </a:r>
          </a:p>
          <a:p>
            <a:pPr marL="339725" indent="-339725">
              <a:buClr>
                <a:srgbClr val="3E5D78"/>
              </a:buClr>
              <a:buNone/>
            </a:pPr>
            <a:r>
              <a:rPr lang="en-US" altLang="en-US" sz="2600">
                <a:ea typeface="ＭＳ Ｐゴシック" panose="020B0600070205080204" pitchFamily="34" charset="-128"/>
              </a:rPr>
              <a:t>            Acyclovir 400 mg TDS</a:t>
            </a:r>
          </a:p>
          <a:p>
            <a:pPr marL="339725" indent="-339725">
              <a:buClr>
                <a:srgbClr val="3E5D78"/>
              </a:buClr>
              <a:buNone/>
            </a:pPr>
            <a:r>
              <a:rPr lang="en-US" altLang="en-US" sz="2600">
                <a:ea typeface="ＭＳ Ｐゴシック" panose="020B0600070205080204" pitchFamily="34" charset="-128"/>
              </a:rPr>
              <a:t>                              or</a:t>
            </a:r>
          </a:p>
          <a:p>
            <a:pPr marL="339725" indent="-339725">
              <a:buClr>
                <a:srgbClr val="3E5D78"/>
              </a:buClr>
              <a:buNone/>
            </a:pPr>
            <a:r>
              <a:rPr lang="en-US" altLang="en-US" sz="2600">
                <a:ea typeface="ＭＳ Ｐゴシック" panose="020B0600070205080204" pitchFamily="34" charset="-128"/>
              </a:rPr>
              <a:t>        Acyclovir 200 mg 5 times a day</a:t>
            </a:r>
          </a:p>
          <a:p>
            <a:pPr marL="339725" indent="-339725">
              <a:buClr>
                <a:srgbClr val="3E5D78"/>
              </a:buClr>
              <a:buNone/>
            </a:pPr>
            <a:r>
              <a:rPr lang="en-US" altLang="en-US" sz="2600">
                <a:ea typeface="ＭＳ Ｐゴシック" panose="020B0600070205080204" pitchFamily="34" charset="-128"/>
              </a:rPr>
              <a:t>        Duration: 7- 10 days </a:t>
            </a:r>
          </a:p>
          <a:p>
            <a:pPr marL="339725" indent="-339725">
              <a:buClr>
                <a:srgbClr val="3E5D78"/>
              </a:buClr>
              <a:buNone/>
            </a:pPr>
            <a:endParaRPr lang="en-US" altLang="en-US" sz="2600">
              <a:ea typeface="ＭＳ Ｐゴシック" panose="020B0600070205080204" pitchFamily="34" charset="-128"/>
            </a:endParaRPr>
          </a:p>
          <a:p>
            <a:pPr marL="339725" indent="-339725">
              <a:buClr>
                <a:srgbClr val="3E5D78"/>
              </a:buClr>
            </a:pPr>
            <a:r>
              <a:rPr lang="en-US" altLang="en-US" sz="2600">
                <a:solidFill>
                  <a:srgbClr val="0070C0"/>
                </a:solidFill>
                <a:ea typeface="ＭＳ Ｐゴシック" panose="020B0600070205080204" pitchFamily="34" charset="-128"/>
              </a:rPr>
              <a:t>Recurrence</a:t>
            </a:r>
          </a:p>
          <a:p>
            <a:pPr marL="339725" indent="-339725">
              <a:buClr>
                <a:srgbClr val="3E5D78"/>
              </a:buClr>
              <a:buNone/>
            </a:pPr>
            <a:r>
              <a:rPr lang="en-US" altLang="en-US" sz="2600">
                <a:ea typeface="ＭＳ Ｐゴシック" panose="020B0600070205080204" pitchFamily="34" charset="-128"/>
              </a:rPr>
              <a:t>     Acyclovir 400 mg TDS x 5 days</a:t>
            </a:r>
          </a:p>
          <a:p>
            <a:pPr marL="339725" indent="-339725">
              <a:buClr>
                <a:srgbClr val="3E5D78"/>
              </a:buClr>
              <a:buNone/>
            </a:pPr>
            <a:r>
              <a:rPr lang="en-US" altLang="en-US" sz="2600">
                <a:ea typeface="ＭＳ Ｐゴシック" panose="020B0600070205080204" pitchFamily="34" charset="-128"/>
              </a:rPr>
              <a:t>                              or</a:t>
            </a:r>
          </a:p>
          <a:p>
            <a:pPr marL="339725" indent="-339725">
              <a:buClr>
                <a:srgbClr val="3E5D78"/>
              </a:buClr>
              <a:buNone/>
            </a:pPr>
            <a:r>
              <a:rPr lang="en-US" altLang="en-US" sz="2600">
                <a:ea typeface="ＭＳ Ｐゴシック" panose="020B0600070205080204" pitchFamily="34" charset="-128"/>
              </a:rPr>
              <a:t>     Acyclovir 800 mg BD x 5 days</a:t>
            </a:r>
          </a:p>
        </p:txBody>
      </p:sp>
    </p:spTree>
    <p:extLst>
      <p:ext uri="{BB962C8B-B14F-4D97-AF65-F5344CB8AC3E}">
        <p14:creationId xmlns:p14="http://schemas.microsoft.com/office/powerpoint/2010/main" val="1948045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2895600" y="228600"/>
            <a:ext cx="7620000" cy="685800"/>
          </a:xfrm>
        </p:spPr>
        <p:txBody>
          <a:bodyPr/>
          <a:lstStyle/>
          <a:p>
            <a:pPr eaLnBrk="1" hangingPunct="1">
              <a:defRPr/>
            </a:pPr>
            <a:r>
              <a:rPr lang="en-US" sz="32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Condylomata acuminata</a:t>
            </a:r>
          </a:p>
        </p:txBody>
      </p:sp>
      <p:sp>
        <p:nvSpPr>
          <p:cNvPr id="66563" name="Content Placeholder 2"/>
          <p:cNvSpPr>
            <a:spLocks noGrp="1"/>
          </p:cNvSpPr>
          <p:nvPr>
            <p:ph idx="1"/>
          </p:nvPr>
        </p:nvSpPr>
        <p:spPr>
          <a:xfrm>
            <a:off x="2895600" y="1066800"/>
            <a:ext cx="7620000" cy="5638800"/>
          </a:xfrm>
        </p:spPr>
        <p:txBody>
          <a:bodyPr/>
          <a:lstStyle/>
          <a:p>
            <a:pPr marL="339725" indent="-339725">
              <a:buClr>
                <a:srgbClr val="3E5D78"/>
              </a:buClr>
            </a:pPr>
            <a:r>
              <a:rPr lang="en-US" altLang="en-US" sz="2600">
                <a:ea typeface="ＭＳ Ｐゴシック" panose="020B0600070205080204" pitchFamily="34" charset="-128"/>
              </a:rPr>
              <a:t>Very common STD</a:t>
            </a:r>
          </a:p>
          <a:p>
            <a:pPr marL="339725" indent="-339725">
              <a:buClr>
                <a:srgbClr val="3E5D78"/>
              </a:buClr>
            </a:pPr>
            <a:r>
              <a:rPr lang="en-US" altLang="en-US" sz="2600">
                <a:ea typeface="ＭＳ Ｐゴシック" panose="020B0600070205080204" pitchFamily="34" charset="-128"/>
              </a:rPr>
              <a:t>Incidence in India 3.2 - 21% but under reporting  common</a:t>
            </a:r>
          </a:p>
          <a:p>
            <a:pPr marL="339725" indent="-339725">
              <a:buClr>
                <a:srgbClr val="3E5D78"/>
              </a:buClr>
            </a:pPr>
            <a:r>
              <a:rPr lang="en-US" altLang="en-US" sz="2600">
                <a:ea typeface="ＭＳ Ｐゴシック" panose="020B0600070205080204" pitchFamily="34" charset="-128"/>
              </a:rPr>
              <a:t> </a:t>
            </a:r>
            <a:r>
              <a:rPr lang="en-US" altLang="en-US" sz="2600" i="1">
                <a:ea typeface="ＭＳ Ｐゴシック" panose="020B0600070205080204" pitchFamily="34" charset="-128"/>
              </a:rPr>
              <a:t>Human Papilloma virus</a:t>
            </a:r>
          </a:p>
          <a:p>
            <a:pPr marL="339725" indent="-339725">
              <a:buClr>
                <a:srgbClr val="3E5D78"/>
              </a:buClr>
            </a:pPr>
            <a:r>
              <a:rPr lang="en-US" altLang="en-US" sz="2600">
                <a:ea typeface="ＭＳ Ｐゴシック" panose="020B0600070205080204" pitchFamily="34" charset="-128"/>
              </a:rPr>
              <a:t> Incubation period- 4 months to 6 months</a:t>
            </a:r>
          </a:p>
        </p:txBody>
      </p:sp>
    </p:spTree>
    <p:extLst>
      <p:ext uri="{BB962C8B-B14F-4D97-AF65-F5344CB8AC3E}">
        <p14:creationId xmlns:p14="http://schemas.microsoft.com/office/powerpoint/2010/main" val="1380702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2895600" y="228600"/>
            <a:ext cx="7620000" cy="685800"/>
          </a:xfrm>
        </p:spPr>
        <p:txBody>
          <a:bodyPr/>
          <a:lstStyle/>
          <a:p>
            <a:pPr eaLnBrk="1" hangingPunct="1">
              <a:defRPr/>
            </a:pPr>
            <a:r>
              <a:rPr lang="en-US" sz="32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Condylomata acuminata</a:t>
            </a:r>
          </a:p>
        </p:txBody>
      </p:sp>
      <p:sp>
        <p:nvSpPr>
          <p:cNvPr id="67587" name="Content Placeholder 2"/>
          <p:cNvSpPr>
            <a:spLocks noGrp="1"/>
          </p:cNvSpPr>
          <p:nvPr>
            <p:ph idx="1"/>
          </p:nvPr>
        </p:nvSpPr>
        <p:spPr>
          <a:xfrm>
            <a:off x="2895600" y="1066800"/>
            <a:ext cx="7620000" cy="5638800"/>
          </a:xfrm>
        </p:spPr>
        <p:txBody>
          <a:bodyPr/>
          <a:lstStyle/>
          <a:p>
            <a:pPr marL="339725" indent="-339725">
              <a:buClr>
                <a:srgbClr val="3E5D78"/>
              </a:buClr>
            </a:pPr>
            <a:r>
              <a:rPr lang="en-US" altLang="en-US" sz="2600">
                <a:solidFill>
                  <a:srgbClr val="0070C0"/>
                </a:solidFill>
                <a:ea typeface="ＭＳ Ｐゴシック" panose="020B0600070205080204" pitchFamily="34" charset="-128"/>
              </a:rPr>
              <a:t>Risk factors:</a:t>
            </a:r>
            <a:endParaRPr lang="en-US" altLang="en-US" sz="2600">
              <a:ea typeface="ＭＳ Ｐゴシック" panose="020B0600070205080204" pitchFamily="34" charset="-128"/>
            </a:endParaRPr>
          </a:p>
          <a:p>
            <a:pPr marL="339725" indent="-339725">
              <a:buClr>
                <a:srgbClr val="3E5D78"/>
              </a:buClr>
              <a:buNone/>
            </a:pPr>
            <a:r>
              <a:rPr lang="en-US" altLang="en-US" sz="2600">
                <a:ea typeface="ＭＳ Ｐゴシック" panose="020B0600070205080204" pitchFamily="34" charset="-128"/>
              </a:rPr>
              <a:t>   - Multiple partners</a:t>
            </a:r>
          </a:p>
          <a:p>
            <a:pPr marL="339725" indent="-339725">
              <a:buClr>
                <a:srgbClr val="3E5D78"/>
              </a:buClr>
              <a:buNone/>
            </a:pPr>
            <a:r>
              <a:rPr lang="en-US" altLang="en-US" sz="2600">
                <a:ea typeface="ＭＳ Ｐゴシック" panose="020B0600070205080204" pitchFamily="34" charset="-128"/>
              </a:rPr>
              <a:t>   - Frequency of sexual contact</a:t>
            </a:r>
          </a:p>
          <a:p>
            <a:pPr marL="339725" indent="-339725">
              <a:buClr>
                <a:srgbClr val="3E5D78"/>
              </a:buClr>
              <a:buNone/>
            </a:pPr>
            <a:r>
              <a:rPr lang="en-US" altLang="en-US" sz="2600">
                <a:ea typeface="ＭＳ Ｐゴシック" panose="020B0600070205080204" pitchFamily="34" charset="-128"/>
              </a:rPr>
              <a:t>   - Failure to use condom in male</a:t>
            </a:r>
          </a:p>
          <a:p>
            <a:pPr marL="339725" indent="-339725">
              <a:buClr>
                <a:srgbClr val="3E5D78"/>
              </a:buClr>
              <a:buNone/>
            </a:pPr>
            <a:r>
              <a:rPr lang="en-US" altLang="en-US" sz="2600">
                <a:ea typeface="ＭＳ Ｐゴシック" panose="020B0600070205080204" pitchFamily="34" charset="-128"/>
              </a:rPr>
              <a:t>   - Pregnancy</a:t>
            </a:r>
          </a:p>
          <a:p>
            <a:pPr marL="339725" indent="-339725">
              <a:buClr>
                <a:srgbClr val="3E5D78"/>
              </a:buClr>
              <a:buNone/>
            </a:pPr>
            <a:r>
              <a:rPr lang="en-US" altLang="en-US" sz="2600">
                <a:ea typeface="ＭＳ Ｐゴシック" panose="020B0600070205080204" pitchFamily="34" charset="-128"/>
              </a:rPr>
              <a:t>   - HIV infection</a:t>
            </a:r>
          </a:p>
        </p:txBody>
      </p:sp>
    </p:spTree>
    <p:extLst>
      <p:ext uri="{BB962C8B-B14F-4D97-AF65-F5344CB8AC3E}">
        <p14:creationId xmlns:p14="http://schemas.microsoft.com/office/powerpoint/2010/main" val="4279531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2895600" y="228600"/>
            <a:ext cx="7620000" cy="685800"/>
          </a:xfrm>
        </p:spPr>
        <p:txBody>
          <a:bodyPr/>
          <a:lstStyle/>
          <a:p>
            <a:pPr eaLnBrk="1" hangingPunct="1">
              <a:defRPr/>
            </a:pPr>
            <a:r>
              <a:rPr lang="en-US" sz="32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Diagnosis</a:t>
            </a:r>
          </a:p>
        </p:txBody>
      </p:sp>
      <p:sp>
        <p:nvSpPr>
          <p:cNvPr id="68611" name="Content Placeholder 2"/>
          <p:cNvSpPr>
            <a:spLocks noGrp="1"/>
          </p:cNvSpPr>
          <p:nvPr>
            <p:ph idx="1"/>
          </p:nvPr>
        </p:nvSpPr>
        <p:spPr>
          <a:xfrm>
            <a:off x="2895600" y="1066800"/>
            <a:ext cx="7772400" cy="5638800"/>
          </a:xfrm>
        </p:spPr>
        <p:txBody>
          <a:bodyPr/>
          <a:lstStyle/>
          <a:p>
            <a:pPr marL="339725" indent="-339725">
              <a:buClr>
                <a:srgbClr val="3E5D78"/>
              </a:buClr>
            </a:pPr>
            <a:r>
              <a:rPr lang="en-US" altLang="en-US" sz="2600">
                <a:ea typeface="ＭＳ Ｐゴシック" panose="020B0600070205080204" pitchFamily="34" charset="-128"/>
              </a:rPr>
              <a:t> Histopathology</a:t>
            </a:r>
          </a:p>
          <a:p>
            <a:pPr marL="339725" indent="-339725">
              <a:buClr>
                <a:srgbClr val="3E5D78"/>
              </a:buClr>
            </a:pPr>
            <a:r>
              <a:rPr lang="en-US" altLang="en-US" sz="2600">
                <a:ea typeface="ＭＳ Ｐゴシック" panose="020B0600070205080204" pitchFamily="34" charset="-128"/>
              </a:rPr>
              <a:t> Aceto-whitening : not recommended; predictive value not established (Holmes)</a:t>
            </a:r>
          </a:p>
          <a:p>
            <a:pPr marL="339725" indent="-339725">
              <a:buClr>
                <a:srgbClr val="3E5D78"/>
              </a:buClr>
            </a:pPr>
            <a:r>
              <a:rPr lang="en-US" altLang="en-US" sz="2600">
                <a:ea typeface="ＭＳ Ｐゴシック" panose="020B0600070205080204" pitchFamily="34" charset="-128"/>
              </a:rPr>
              <a:t> Pap smear: sensitivity poor; specificity very high</a:t>
            </a:r>
          </a:p>
          <a:p>
            <a:pPr marL="339725" indent="-339725">
              <a:buClr>
                <a:srgbClr val="3E5D78"/>
              </a:buClr>
            </a:pPr>
            <a:r>
              <a:rPr lang="en-US" altLang="en-US" sz="2600">
                <a:ea typeface="ＭＳ Ｐゴシック" panose="020B0600070205080204" pitchFamily="34" charset="-128"/>
              </a:rPr>
              <a:t> HPV DNA detection studies</a:t>
            </a:r>
          </a:p>
        </p:txBody>
      </p:sp>
    </p:spTree>
    <p:extLst>
      <p:ext uri="{BB962C8B-B14F-4D97-AF65-F5344CB8AC3E}">
        <p14:creationId xmlns:p14="http://schemas.microsoft.com/office/powerpoint/2010/main" val="4029044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2895600" y="228600"/>
            <a:ext cx="7620000" cy="685800"/>
          </a:xfrm>
        </p:spPr>
        <p:txBody>
          <a:bodyPr/>
          <a:lstStyle/>
          <a:p>
            <a:pPr eaLnBrk="1" hangingPunct="1">
              <a:defRPr/>
            </a:pPr>
            <a:r>
              <a:rPr lang="en-US" sz="32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Treatment</a:t>
            </a:r>
          </a:p>
        </p:txBody>
      </p:sp>
      <p:sp>
        <p:nvSpPr>
          <p:cNvPr id="69635" name="Content Placeholder 2"/>
          <p:cNvSpPr>
            <a:spLocks noGrp="1"/>
          </p:cNvSpPr>
          <p:nvPr>
            <p:ph idx="1"/>
          </p:nvPr>
        </p:nvSpPr>
        <p:spPr>
          <a:xfrm>
            <a:off x="2895600" y="1066800"/>
            <a:ext cx="7772400" cy="5638800"/>
          </a:xfrm>
        </p:spPr>
        <p:txBody>
          <a:bodyPr/>
          <a:lstStyle/>
          <a:p>
            <a:pPr marL="339725" indent="-339725">
              <a:buClr>
                <a:srgbClr val="3E5D78"/>
              </a:buClr>
            </a:pPr>
            <a:r>
              <a:rPr lang="en-US" altLang="en-US" sz="2600">
                <a:solidFill>
                  <a:srgbClr val="0070C0"/>
                </a:solidFill>
                <a:ea typeface="ＭＳ Ｐゴシック" panose="020B0600070205080204" pitchFamily="34" charset="-128"/>
              </a:rPr>
              <a:t>Self application by patient:</a:t>
            </a:r>
          </a:p>
          <a:p>
            <a:pPr marL="339725" indent="-339725">
              <a:buClr>
                <a:srgbClr val="3E5D78"/>
              </a:buClr>
              <a:buNone/>
            </a:pPr>
            <a:r>
              <a:rPr lang="en-US" altLang="en-US" sz="2600">
                <a:ea typeface="ＭＳ Ｐゴシック" panose="020B0600070205080204" pitchFamily="34" charset="-128"/>
              </a:rPr>
              <a:t>    Podofilox 0.5% solution or gel</a:t>
            </a:r>
          </a:p>
          <a:p>
            <a:pPr marL="339725" indent="-339725">
              <a:buClr>
                <a:srgbClr val="3E5D78"/>
              </a:buClr>
              <a:buNone/>
            </a:pPr>
            <a:r>
              <a:rPr lang="en-US" altLang="en-US" sz="2600">
                <a:ea typeface="ＭＳ Ｐゴシック" panose="020B0600070205080204" pitchFamily="34" charset="-128"/>
              </a:rPr>
              <a:t>                     or</a:t>
            </a:r>
          </a:p>
          <a:p>
            <a:pPr marL="339725" indent="-339725">
              <a:buClr>
                <a:srgbClr val="3E5D78"/>
              </a:buClr>
              <a:buNone/>
            </a:pPr>
            <a:r>
              <a:rPr lang="en-US" altLang="en-US" sz="2600">
                <a:ea typeface="ＭＳ Ｐゴシック" panose="020B0600070205080204" pitchFamily="34" charset="-128"/>
              </a:rPr>
              <a:t>     Imiquimod 5% cream</a:t>
            </a:r>
          </a:p>
        </p:txBody>
      </p:sp>
    </p:spTree>
    <p:extLst>
      <p:ext uri="{BB962C8B-B14F-4D97-AF65-F5344CB8AC3E}">
        <p14:creationId xmlns:p14="http://schemas.microsoft.com/office/powerpoint/2010/main" val="1273562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2895600" y="228600"/>
            <a:ext cx="7620000" cy="685800"/>
          </a:xfrm>
        </p:spPr>
        <p:txBody>
          <a:bodyPr/>
          <a:lstStyle/>
          <a:p>
            <a:pPr eaLnBrk="1" hangingPunct="1">
              <a:defRPr/>
            </a:pPr>
            <a:r>
              <a:rPr lang="en-US" sz="32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Treatment</a:t>
            </a:r>
          </a:p>
        </p:txBody>
      </p:sp>
      <p:sp>
        <p:nvSpPr>
          <p:cNvPr id="70659" name="Content Placeholder 2"/>
          <p:cNvSpPr>
            <a:spLocks noGrp="1"/>
          </p:cNvSpPr>
          <p:nvPr>
            <p:ph idx="1"/>
          </p:nvPr>
        </p:nvSpPr>
        <p:spPr>
          <a:xfrm>
            <a:off x="2895600" y="1066800"/>
            <a:ext cx="7772400" cy="5638800"/>
          </a:xfrm>
        </p:spPr>
        <p:txBody>
          <a:bodyPr/>
          <a:lstStyle/>
          <a:p>
            <a:pPr marL="339725" indent="-339725">
              <a:buClr>
                <a:srgbClr val="3E5D78"/>
              </a:buClr>
            </a:pPr>
            <a:r>
              <a:rPr lang="en-US" altLang="en-US" sz="2600">
                <a:solidFill>
                  <a:srgbClr val="0070C0"/>
                </a:solidFill>
                <a:ea typeface="ＭＳ Ｐゴシック" panose="020B0600070205080204" pitchFamily="34" charset="-128"/>
              </a:rPr>
              <a:t>Physician administered</a:t>
            </a:r>
          </a:p>
          <a:p>
            <a:pPr marL="339725" indent="-339725">
              <a:buClr>
                <a:srgbClr val="3E5D78"/>
              </a:buClr>
              <a:buNone/>
            </a:pPr>
            <a:r>
              <a:rPr lang="en-US" altLang="en-US" sz="2600">
                <a:ea typeface="ＭＳ Ｐゴシック" panose="020B0600070205080204" pitchFamily="34" charset="-128"/>
              </a:rPr>
              <a:t>            Cryotherapy</a:t>
            </a:r>
          </a:p>
          <a:p>
            <a:pPr marL="339725" indent="-339725">
              <a:buClr>
                <a:srgbClr val="3E5D78"/>
              </a:buClr>
              <a:buNone/>
            </a:pPr>
            <a:r>
              <a:rPr lang="en-US" altLang="en-US" sz="2600">
                <a:ea typeface="ＭＳ Ｐゴシック" panose="020B0600070205080204" pitchFamily="34" charset="-128"/>
              </a:rPr>
              <a:t>                    or</a:t>
            </a:r>
          </a:p>
          <a:p>
            <a:pPr marL="339725" indent="-339725">
              <a:buClr>
                <a:srgbClr val="3E5D78"/>
              </a:buClr>
              <a:buNone/>
            </a:pPr>
            <a:r>
              <a:rPr lang="en-US" altLang="en-US" sz="2600">
                <a:ea typeface="ＭＳ Ｐゴシック" panose="020B0600070205080204" pitchFamily="34" charset="-128"/>
              </a:rPr>
              <a:t>        Podophyllin resin 10-25% </a:t>
            </a:r>
          </a:p>
          <a:p>
            <a:pPr marL="339725" indent="-339725">
              <a:buClr>
                <a:srgbClr val="3E5D78"/>
              </a:buClr>
              <a:buNone/>
            </a:pPr>
            <a:r>
              <a:rPr lang="en-US" altLang="en-US" sz="2600">
                <a:ea typeface="ＭＳ Ｐゴシック" panose="020B0600070205080204" pitchFamily="34" charset="-128"/>
              </a:rPr>
              <a:t>   (Not recommended for pregnant women)</a:t>
            </a:r>
          </a:p>
          <a:p>
            <a:pPr marL="339725" indent="-339725">
              <a:buClr>
                <a:srgbClr val="3E5D78"/>
              </a:buClr>
              <a:buNone/>
            </a:pPr>
            <a:r>
              <a:rPr lang="en-US" altLang="en-US" sz="2600">
                <a:ea typeface="ＭＳ Ｐゴシック" panose="020B0600070205080204" pitchFamily="34" charset="-128"/>
              </a:rPr>
              <a:t>                   or</a:t>
            </a:r>
          </a:p>
          <a:p>
            <a:pPr marL="339725" indent="-339725">
              <a:buClr>
                <a:srgbClr val="3E5D78"/>
              </a:buClr>
              <a:buNone/>
            </a:pPr>
            <a:r>
              <a:rPr lang="en-US" altLang="en-US" sz="2600">
                <a:ea typeface="ＭＳ Ｐゴシック" panose="020B0600070205080204" pitchFamily="34" charset="-128"/>
              </a:rPr>
              <a:t>      Trichloroacetic acid 80-90%</a:t>
            </a:r>
          </a:p>
          <a:p>
            <a:pPr marL="339725" indent="-339725">
              <a:buClr>
                <a:srgbClr val="3E5D78"/>
              </a:buClr>
              <a:buNone/>
            </a:pPr>
            <a:r>
              <a:rPr lang="en-US" altLang="en-US" sz="2600">
                <a:ea typeface="ＭＳ Ｐゴシック" panose="020B0600070205080204" pitchFamily="34" charset="-128"/>
              </a:rPr>
              <a:t>                  or</a:t>
            </a:r>
          </a:p>
          <a:p>
            <a:pPr marL="339725" indent="-339725">
              <a:buClr>
                <a:srgbClr val="3E5D78"/>
              </a:buClr>
              <a:buNone/>
            </a:pPr>
            <a:r>
              <a:rPr lang="en-US" altLang="en-US" sz="2600">
                <a:ea typeface="ＭＳ Ｐゴシック" panose="020B0600070205080204" pitchFamily="34" charset="-128"/>
              </a:rPr>
              <a:t>      Surgical removal</a:t>
            </a:r>
          </a:p>
        </p:txBody>
      </p:sp>
    </p:spTree>
    <p:extLst>
      <p:ext uri="{BB962C8B-B14F-4D97-AF65-F5344CB8AC3E}">
        <p14:creationId xmlns:p14="http://schemas.microsoft.com/office/powerpoint/2010/main" val="3478304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2895600" y="228600"/>
            <a:ext cx="7620000" cy="685800"/>
          </a:xfrm>
        </p:spPr>
        <p:txBody>
          <a:bodyPr/>
          <a:lstStyle/>
          <a:p>
            <a:pPr eaLnBrk="1" hangingPunct="1">
              <a:defRPr/>
            </a:pPr>
            <a:r>
              <a:rPr lang="en-US" sz="32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Etiology</a:t>
            </a:r>
          </a:p>
        </p:txBody>
      </p:sp>
      <p:sp>
        <p:nvSpPr>
          <p:cNvPr id="46083" name="Content Placeholder 2"/>
          <p:cNvSpPr>
            <a:spLocks noGrp="1"/>
          </p:cNvSpPr>
          <p:nvPr>
            <p:ph idx="1"/>
          </p:nvPr>
        </p:nvSpPr>
        <p:spPr>
          <a:xfrm>
            <a:off x="2895600" y="1143000"/>
            <a:ext cx="7620000" cy="3200400"/>
          </a:xfrm>
        </p:spPr>
        <p:txBody>
          <a:bodyPr/>
          <a:lstStyle/>
          <a:p>
            <a:pPr marL="236538" indent="-236538">
              <a:buClr>
                <a:srgbClr val="3E5D78"/>
              </a:buClr>
              <a:buNone/>
            </a:pPr>
            <a:r>
              <a:rPr lang="en-US" altLang="en-US" sz="2600" i="1">
                <a:solidFill>
                  <a:srgbClr val="0070C0"/>
                </a:solidFill>
                <a:ea typeface="ＭＳ Ｐゴシック" panose="020B0600070205080204" pitchFamily="34" charset="-128"/>
              </a:rPr>
              <a:t>Hemophilus ducreyi</a:t>
            </a:r>
          </a:p>
          <a:p>
            <a:pPr marL="236538" indent="-236538">
              <a:buClr>
                <a:srgbClr val="3E5D78"/>
              </a:buClr>
            </a:pPr>
            <a:r>
              <a:rPr lang="en-US" altLang="en-US" sz="2600">
                <a:ea typeface="ＭＳ Ｐゴシック" panose="020B0600070205080204" pitchFamily="34" charset="-128"/>
              </a:rPr>
              <a:t> Pleomorphic gram negative facultative, anaerobic 	bacillus</a:t>
            </a:r>
          </a:p>
          <a:p>
            <a:pPr marL="236538" indent="-236538">
              <a:buClr>
                <a:srgbClr val="3E5D78"/>
              </a:buClr>
            </a:pPr>
            <a:r>
              <a:rPr lang="en-US" altLang="en-US" sz="2600">
                <a:ea typeface="ＭＳ Ｐゴシック" panose="020B0600070205080204" pitchFamily="34" charset="-128"/>
              </a:rPr>
              <a:t> “School of fish” or “rail road track” appearance </a:t>
            </a:r>
          </a:p>
          <a:p>
            <a:pPr marL="236538" indent="-236538">
              <a:buClr>
                <a:srgbClr val="3E5D78"/>
              </a:buClr>
            </a:pPr>
            <a:r>
              <a:rPr lang="en-US" altLang="en-US" sz="2600">
                <a:ea typeface="ＭＳ Ｐゴシック" panose="020B0600070205080204" pitchFamily="34" charset="-128"/>
              </a:rPr>
              <a:t> Growth is best in Mueller Hinton agar supplemented with chocolate horse blood</a:t>
            </a:r>
          </a:p>
        </p:txBody>
      </p:sp>
    </p:spTree>
    <p:extLst>
      <p:ext uri="{BB962C8B-B14F-4D97-AF65-F5344CB8AC3E}">
        <p14:creationId xmlns:p14="http://schemas.microsoft.com/office/powerpoint/2010/main" val="393438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2895600" y="228600"/>
            <a:ext cx="7620000" cy="685800"/>
          </a:xfrm>
        </p:spPr>
        <p:txBody>
          <a:bodyPr/>
          <a:lstStyle/>
          <a:p>
            <a:pPr eaLnBrk="1" hangingPunct="1">
              <a:defRPr/>
            </a:pPr>
            <a:r>
              <a:rPr lang="en-US" sz="32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Clinical features</a:t>
            </a:r>
          </a:p>
        </p:txBody>
      </p:sp>
      <p:sp>
        <p:nvSpPr>
          <p:cNvPr id="47107" name="Content Placeholder 2"/>
          <p:cNvSpPr>
            <a:spLocks noGrp="1"/>
          </p:cNvSpPr>
          <p:nvPr>
            <p:ph idx="1"/>
          </p:nvPr>
        </p:nvSpPr>
        <p:spPr>
          <a:xfrm>
            <a:off x="2895600" y="1143000"/>
            <a:ext cx="7620000" cy="5486400"/>
          </a:xfrm>
        </p:spPr>
        <p:txBody>
          <a:bodyPr/>
          <a:lstStyle/>
          <a:p>
            <a:pPr marL="236538" indent="-236538">
              <a:buClr>
                <a:srgbClr val="3E5D78"/>
              </a:buClr>
            </a:pPr>
            <a:r>
              <a:rPr lang="en-US" altLang="en-US" sz="2600">
                <a:ea typeface="ＭＳ Ｐゴシック" panose="020B0600070205080204" pitchFamily="34" charset="-128"/>
              </a:rPr>
              <a:t> Incubation period- 3-7 days</a:t>
            </a:r>
          </a:p>
          <a:p>
            <a:pPr marL="236538" indent="-236538">
              <a:buClr>
                <a:srgbClr val="3E5D78"/>
              </a:buClr>
            </a:pPr>
            <a:r>
              <a:rPr lang="en-US" altLang="en-US" sz="2600">
                <a:ea typeface="ＭＳ Ｐゴシック" panose="020B0600070205080204" pitchFamily="34" charset="-128"/>
              </a:rPr>
              <a:t> Sites: Frenum, prepuce, coronal sulcus in male and  vulva, vestibule in females</a:t>
            </a:r>
          </a:p>
          <a:p>
            <a:pPr marL="236538" indent="-236538">
              <a:buClr>
                <a:srgbClr val="3E5D78"/>
              </a:buClr>
            </a:pPr>
            <a:r>
              <a:rPr lang="en-US" altLang="en-US" sz="2600">
                <a:ea typeface="ＭＳ Ｐゴシック" panose="020B0600070205080204" pitchFamily="34" charset="-128"/>
              </a:rPr>
              <a:t> Painful genital ulcers</a:t>
            </a:r>
          </a:p>
          <a:p>
            <a:pPr marL="236538" indent="-236538">
              <a:buClr>
                <a:srgbClr val="3E5D78"/>
              </a:buClr>
            </a:pPr>
            <a:r>
              <a:rPr lang="en-US" altLang="en-US" sz="2600">
                <a:ea typeface="ＭＳ Ｐゴシック" panose="020B0600070205080204" pitchFamily="34" charset="-128"/>
              </a:rPr>
              <a:t> Non-indurated, bleeding on touch</a:t>
            </a:r>
          </a:p>
          <a:p>
            <a:pPr marL="236538" indent="-236538">
              <a:buClr>
                <a:srgbClr val="3E5D78"/>
              </a:buClr>
            </a:pPr>
            <a:r>
              <a:rPr lang="en-US" altLang="en-US" sz="2600">
                <a:ea typeface="ＭＳ Ｐゴシック" panose="020B0600070205080204" pitchFamily="34" charset="-128"/>
              </a:rPr>
              <a:t>Yellow ragged edges</a:t>
            </a:r>
          </a:p>
          <a:p>
            <a:pPr marL="236538" indent="-236538">
              <a:buClr>
                <a:srgbClr val="3E5D78"/>
              </a:buClr>
            </a:pPr>
            <a:r>
              <a:rPr lang="en-US" altLang="en-US" sz="2600">
                <a:ea typeface="ＭＳ Ｐゴシック" panose="020B0600070205080204" pitchFamily="34" charset="-128"/>
              </a:rPr>
              <a:t> Edema of prepuce</a:t>
            </a:r>
          </a:p>
          <a:p>
            <a:pPr marL="236538" indent="-236538">
              <a:buClr>
                <a:srgbClr val="3E5D78"/>
              </a:buClr>
            </a:pPr>
            <a:r>
              <a:rPr lang="en-US" altLang="en-US" sz="2600">
                <a:ea typeface="ＭＳ Ｐゴシック" panose="020B0600070205080204" pitchFamily="34" charset="-128"/>
              </a:rPr>
              <a:t>Tender sometimes suppurative inguinal    lymphadenopathy (unilateral in majority)</a:t>
            </a:r>
          </a:p>
        </p:txBody>
      </p:sp>
    </p:spTree>
    <p:extLst>
      <p:ext uri="{BB962C8B-B14F-4D97-AF65-F5344CB8AC3E}">
        <p14:creationId xmlns:p14="http://schemas.microsoft.com/office/powerpoint/2010/main" val="339194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2895600" y="228600"/>
            <a:ext cx="7620000" cy="685800"/>
          </a:xfrm>
        </p:spPr>
        <p:txBody>
          <a:bodyPr/>
          <a:lstStyle/>
          <a:p>
            <a:pPr eaLnBrk="1" hangingPunct="1">
              <a:defRPr/>
            </a:pPr>
            <a:r>
              <a:rPr lang="en-US" sz="32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Investigations</a:t>
            </a:r>
          </a:p>
        </p:txBody>
      </p:sp>
      <p:sp>
        <p:nvSpPr>
          <p:cNvPr id="48131" name="Content Placeholder 2"/>
          <p:cNvSpPr>
            <a:spLocks noGrp="1"/>
          </p:cNvSpPr>
          <p:nvPr>
            <p:ph idx="1"/>
          </p:nvPr>
        </p:nvSpPr>
        <p:spPr>
          <a:xfrm>
            <a:off x="2895600" y="1143000"/>
            <a:ext cx="7772400" cy="5486400"/>
          </a:xfrm>
        </p:spPr>
        <p:txBody>
          <a:bodyPr/>
          <a:lstStyle/>
          <a:p>
            <a:pPr marL="236538" indent="-236538">
              <a:buClr>
                <a:srgbClr val="3E5D78"/>
              </a:buClr>
            </a:pPr>
            <a:r>
              <a:rPr lang="en-US" altLang="en-US" sz="2600">
                <a:ea typeface="ＭＳ Ｐゴシック" panose="020B0600070205080204" pitchFamily="34" charset="-128"/>
              </a:rPr>
              <a:t>Microscopy:</a:t>
            </a:r>
          </a:p>
          <a:p>
            <a:pPr marL="236538" indent="-236538">
              <a:buClr>
                <a:srgbClr val="3E5D78"/>
              </a:buClr>
              <a:buNone/>
            </a:pPr>
            <a:r>
              <a:rPr lang="en-US" altLang="en-US" sz="2600">
                <a:ea typeface="ＭＳ Ｐゴシック" panose="020B0600070205080204" pitchFamily="34" charset="-128"/>
              </a:rPr>
              <a:t>   Gram stain ,Fluorescent labelled monoclonal antibody detection</a:t>
            </a:r>
          </a:p>
          <a:p>
            <a:pPr marL="236538" indent="-236538">
              <a:buClr>
                <a:srgbClr val="3E5D78"/>
              </a:buClr>
            </a:pPr>
            <a:endParaRPr lang="en-US" altLang="en-US" sz="2600">
              <a:ea typeface="ＭＳ Ｐゴシック" panose="020B0600070205080204" pitchFamily="34" charset="-128"/>
            </a:endParaRPr>
          </a:p>
          <a:p>
            <a:pPr marL="236538" indent="-236538">
              <a:buClr>
                <a:srgbClr val="3E5D78"/>
              </a:buClr>
            </a:pPr>
            <a:r>
              <a:rPr lang="en-US" altLang="en-US" sz="2600">
                <a:ea typeface="ＭＳ Ｐゴシック" panose="020B0600070205080204" pitchFamily="34" charset="-128"/>
              </a:rPr>
              <a:t> Serology: ELISA, Immuno dot technique</a:t>
            </a:r>
          </a:p>
          <a:p>
            <a:pPr marL="236538" indent="-236538">
              <a:buClr>
                <a:srgbClr val="3E5D78"/>
              </a:buClr>
            </a:pPr>
            <a:endParaRPr lang="en-US" altLang="en-US" sz="2600">
              <a:ea typeface="ＭＳ Ｐゴシック" panose="020B0600070205080204" pitchFamily="34" charset="-128"/>
            </a:endParaRPr>
          </a:p>
          <a:p>
            <a:pPr marL="236538" indent="-236538">
              <a:buClr>
                <a:srgbClr val="3E5D78"/>
              </a:buClr>
            </a:pPr>
            <a:r>
              <a:rPr lang="en-US" altLang="en-US" sz="2600">
                <a:ea typeface="ＭＳ Ｐゴシック" panose="020B0600070205080204" pitchFamily="34" charset="-128"/>
              </a:rPr>
              <a:t> Molecular techniques- PCR</a:t>
            </a:r>
          </a:p>
          <a:p>
            <a:pPr marL="236538" indent="-236538">
              <a:buClr>
                <a:srgbClr val="3E5D78"/>
              </a:buClr>
            </a:pPr>
            <a:endParaRPr lang="en-US" altLang="en-US" sz="2600">
              <a:ea typeface="ＭＳ Ｐゴシック" panose="020B0600070205080204" pitchFamily="34" charset="-128"/>
            </a:endParaRPr>
          </a:p>
          <a:p>
            <a:pPr marL="236538" indent="-236538">
              <a:buClr>
                <a:srgbClr val="3E5D78"/>
              </a:buClr>
            </a:pPr>
            <a:r>
              <a:rPr lang="en-US" altLang="en-US" sz="2600">
                <a:ea typeface="ＭＳ Ｐゴシック" panose="020B0600070205080204" pitchFamily="34" charset="-128"/>
              </a:rPr>
              <a:t> Histopathology	</a:t>
            </a:r>
          </a:p>
        </p:txBody>
      </p:sp>
    </p:spTree>
    <p:extLst>
      <p:ext uri="{BB962C8B-B14F-4D97-AF65-F5344CB8AC3E}">
        <p14:creationId xmlns:p14="http://schemas.microsoft.com/office/powerpoint/2010/main" val="2763781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2895600" y="228600"/>
            <a:ext cx="7620000" cy="685800"/>
          </a:xfrm>
        </p:spPr>
        <p:txBody>
          <a:bodyPr/>
          <a:lstStyle/>
          <a:p>
            <a:pPr eaLnBrk="1" hangingPunct="1">
              <a:defRPr/>
            </a:pPr>
            <a:r>
              <a:rPr lang="en-US" sz="32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Chancroid (NACO)</a:t>
            </a:r>
          </a:p>
        </p:txBody>
      </p:sp>
      <p:sp>
        <p:nvSpPr>
          <p:cNvPr id="49155" name="Content Placeholder 2"/>
          <p:cNvSpPr>
            <a:spLocks noGrp="1"/>
          </p:cNvSpPr>
          <p:nvPr>
            <p:ph idx="1"/>
          </p:nvPr>
        </p:nvSpPr>
        <p:spPr>
          <a:xfrm>
            <a:off x="2895600" y="1143000"/>
            <a:ext cx="7772400" cy="5486400"/>
          </a:xfrm>
        </p:spPr>
        <p:txBody>
          <a:bodyPr/>
          <a:lstStyle/>
          <a:p>
            <a:pPr marL="236538" indent="-236538">
              <a:buClr>
                <a:srgbClr val="3E5D78"/>
              </a:buClr>
            </a:pPr>
            <a:r>
              <a:rPr lang="en-US" altLang="en-US" sz="2600">
                <a:ea typeface="ＭＳ Ｐゴシック" panose="020B0600070205080204" pitchFamily="34" charset="-128"/>
              </a:rPr>
              <a:t>Azithromycin 1 gm orally single dose</a:t>
            </a:r>
          </a:p>
          <a:p>
            <a:pPr marL="236538" indent="-236538">
              <a:buClr>
                <a:srgbClr val="3E5D78"/>
              </a:buClr>
              <a:buNone/>
            </a:pPr>
            <a:r>
              <a:rPr lang="en-US" altLang="en-US" sz="2600">
                <a:ea typeface="ＭＳ Ｐゴシック" panose="020B0600070205080204" pitchFamily="34" charset="-128"/>
              </a:rPr>
              <a:t>                             or</a:t>
            </a:r>
          </a:p>
          <a:p>
            <a:pPr marL="236538" indent="-236538">
              <a:buClr>
                <a:srgbClr val="3E5D78"/>
              </a:buClr>
            </a:pPr>
            <a:r>
              <a:rPr lang="en-US" altLang="en-US" sz="2600">
                <a:ea typeface="ＭＳ Ｐゴシック" panose="020B0600070205080204" pitchFamily="34" charset="-128"/>
              </a:rPr>
              <a:t> Ceftriaxone 250 mg IM in a single dose</a:t>
            </a:r>
          </a:p>
          <a:p>
            <a:pPr marL="236538" indent="-236538">
              <a:buClr>
                <a:srgbClr val="3E5D78"/>
              </a:buClr>
              <a:buNone/>
            </a:pPr>
            <a:r>
              <a:rPr lang="en-US" altLang="en-US" sz="2600">
                <a:ea typeface="ＭＳ Ｐゴシック" panose="020B0600070205080204" pitchFamily="34" charset="-128"/>
              </a:rPr>
              <a:t>                             or</a:t>
            </a:r>
          </a:p>
          <a:p>
            <a:pPr marL="236538" indent="-236538">
              <a:buClr>
                <a:srgbClr val="3E5D78"/>
              </a:buClr>
            </a:pPr>
            <a:r>
              <a:rPr lang="en-US" altLang="en-US" sz="2600">
                <a:ea typeface="ＭＳ Ｐゴシック" panose="020B0600070205080204" pitchFamily="34" charset="-128"/>
              </a:rPr>
              <a:t> Ciprofloxacin 500 mg twice daily x 3 days</a:t>
            </a:r>
          </a:p>
        </p:txBody>
      </p:sp>
    </p:spTree>
    <p:extLst>
      <p:ext uri="{BB962C8B-B14F-4D97-AF65-F5344CB8AC3E}">
        <p14:creationId xmlns:p14="http://schemas.microsoft.com/office/powerpoint/2010/main" val="3260846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2895600" y="228600"/>
            <a:ext cx="7620000" cy="685800"/>
          </a:xfrm>
        </p:spPr>
        <p:txBody>
          <a:bodyPr/>
          <a:lstStyle/>
          <a:p>
            <a:pPr eaLnBrk="1" hangingPunct="1">
              <a:defRPr/>
            </a:pPr>
            <a:r>
              <a:rPr lang="en-US" sz="32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Lymphogranuloma Venereum (LGV)</a:t>
            </a:r>
          </a:p>
        </p:txBody>
      </p:sp>
      <p:sp>
        <p:nvSpPr>
          <p:cNvPr id="50179" name="Content Placeholder 2"/>
          <p:cNvSpPr>
            <a:spLocks noGrp="1"/>
          </p:cNvSpPr>
          <p:nvPr>
            <p:ph idx="1"/>
          </p:nvPr>
        </p:nvSpPr>
        <p:spPr>
          <a:xfrm>
            <a:off x="2895600" y="1143000"/>
            <a:ext cx="7772400" cy="5486400"/>
          </a:xfrm>
        </p:spPr>
        <p:txBody>
          <a:bodyPr/>
          <a:lstStyle/>
          <a:p>
            <a:pPr marL="339725" indent="-339725">
              <a:buClr>
                <a:srgbClr val="3E5D78"/>
              </a:buClr>
              <a:buNone/>
            </a:pPr>
            <a:r>
              <a:rPr lang="en-US" altLang="en-US" sz="2600">
                <a:solidFill>
                  <a:srgbClr val="0070C0"/>
                </a:solidFill>
                <a:ea typeface="ＭＳ Ｐゴシック" panose="020B0600070205080204" pitchFamily="34" charset="-128"/>
              </a:rPr>
              <a:t>Etiopathogenesis</a:t>
            </a:r>
          </a:p>
          <a:p>
            <a:pPr marL="339725" indent="-339725">
              <a:buClr>
                <a:srgbClr val="3E5D78"/>
              </a:buClr>
            </a:pPr>
            <a:r>
              <a:rPr lang="en-US" altLang="en-US" sz="2600">
                <a:ea typeface="ＭＳ Ｐゴシック" panose="020B0600070205080204" pitchFamily="34" charset="-128"/>
              </a:rPr>
              <a:t>Chlamydia enters minute skin disruptions during    intercourse</a:t>
            </a:r>
          </a:p>
          <a:p>
            <a:pPr marL="339725" indent="-339725">
              <a:buClr>
                <a:srgbClr val="3E5D78"/>
              </a:buClr>
            </a:pPr>
            <a:r>
              <a:rPr lang="en-US" altLang="en-US" sz="2600">
                <a:ea typeface="ＭＳ Ｐゴシック" panose="020B0600070205080204" pitchFamily="34" charset="-128"/>
              </a:rPr>
              <a:t>Lymphotropic causing lymphangitis</a:t>
            </a:r>
          </a:p>
          <a:p>
            <a:pPr marL="339725" indent="-339725">
              <a:buClr>
                <a:srgbClr val="3E5D78"/>
              </a:buClr>
            </a:pPr>
            <a:r>
              <a:rPr lang="en-US" altLang="en-US" sz="2600">
                <a:ea typeface="ＭＳ Ｐゴシック" panose="020B0600070205080204" pitchFamily="34" charset="-128"/>
              </a:rPr>
              <a:t>Lymph node necrosis and abscess formation</a:t>
            </a:r>
          </a:p>
          <a:p>
            <a:pPr marL="339725" indent="-339725">
              <a:buClr>
                <a:srgbClr val="3E5D78"/>
              </a:buClr>
            </a:pPr>
            <a:r>
              <a:rPr lang="en-US" altLang="en-US" sz="2600">
                <a:ea typeface="ＭＳ Ｐゴシック" panose="020B0600070205080204" pitchFamily="34" charset="-128"/>
              </a:rPr>
              <a:t>Fistulae and sinus tracts</a:t>
            </a:r>
          </a:p>
          <a:p>
            <a:pPr marL="339725" indent="-339725">
              <a:buClr>
                <a:srgbClr val="3E5D78"/>
              </a:buClr>
            </a:pPr>
            <a:endParaRPr lang="en-US" altLang="en-US" sz="2600"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09109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2895600" y="228600"/>
            <a:ext cx="7620000" cy="685800"/>
          </a:xfrm>
        </p:spPr>
        <p:txBody>
          <a:bodyPr/>
          <a:lstStyle/>
          <a:p>
            <a:pPr eaLnBrk="1" hangingPunct="1">
              <a:defRPr/>
            </a:pPr>
            <a:r>
              <a:rPr lang="en-US" sz="32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Clinical features</a:t>
            </a:r>
          </a:p>
        </p:txBody>
      </p:sp>
      <p:sp>
        <p:nvSpPr>
          <p:cNvPr id="51203" name="Content Placeholder 2"/>
          <p:cNvSpPr>
            <a:spLocks noGrp="1"/>
          </p:cNvSpPr>
          <p:nvPr>
            <p:ph idx="1"/>
          </p:nvPr>
        </p:nvSpPr>
        <p:spPr>
          <a:xfrm>
            <a:off x="2895600" y="1066800"/>
            <a:ext cx="7772400" cy="5486400"/>
          </a:xfrm>
        </p:spPr>
        <p:txBody>
          <a:bodyPr/>
          <a:lstStyle/>
          <a:p>
            <a:pPr marL="339725" indent="-339725">
              <a:buClr>
                <a:srgbClr val="3E5D78"/>
              </a:buClr>
              <a:buNone/>
            </a:pPr>
            <a:r>
              <a:rPr lang="en-US" altLang="en-US" sz="2600">
                <a:solidFill>
                  <a:srgbClr val="0070C0"/>
                </a:solidFill>
                <a:ea typeface="ＭＳ Ｐゴシック" panose="020B0600070205080204" pitchFamily="34" charset="-128"/>
              </a:rPr>
              <a:t>Primary</a:t>
            </a:r>
            <a:endParaRPr lang="en-US" altLang="en-US" sz="2600">
              <a:ea typeface="ＭＳ Ｐゴシック" panose="020B0600070205080204" pitchFamily="34" charset="-128"/>
            </a:endParaRPr>
          </a:p>
          <a:p>
            <a:pPr marL="339725" indent="-339725">
              <a:buClr>
                <a:srgbClr val="3E5D78"/>
              </a:buClr>
            </a:pPr>
            <a:r>
              <a:rPr lang="en-US" altLang="en-US" sz="2600">
                <a:ea typeface="ＭＳ Ｐゴシック" panose="020B0600070205080204" pitchFamily="34" charset="-128"/>
              </a:rPr>
              <a:t>Incubation Period: 3-12 days</a:t>
            </a:r>
          </a:p>
          <a:p>
            <a:pPr marL="339725" indent="-339725">
              <a:buClr>
                <a:srgbClr val="3E5D78"/>
              </a:buClr>
            </a:pPr>
            <a:r>
              <a:rPr lang="en-US" altLang="en-US" sz="2600">
                <a:ea typeface="ＭＳ Ｐゴシック" panose="020B0600070205080204" pitchFamily="34" charset="-128"/>
              </a:rPr>
              <a:t>Superficial ulceration, which looks like herpes and is temporary and heals without scars</a:t>
            </a:r>
          </a:p>
          <a:p>
            <a:pPr marL="339725" indent="-339725">
              <a:buClr>
                <a:srgbClr val="3E5D78"/>
              </a:buClr>
            </a:pPr>
            <a:r>
              <a:rPr lang="en-US" altLang="en-US" sz="2600">
                <a:ea typeface="ＭＳ Ｐゴシック" panose="020B0600070205080204" pitchFamily="34" charset="-128"/>
              </a:rPr>
              <a:t>It may not be noticed</a:t>
            </a:r>
          </a:p>
          <a:p>
            <a:pPr marL="339725" indent="-339725">
              <a:buClr>
                <a:srgbClr val="3E5D78"/>
              </a:buClr>
            </a:pPr>
            <a:endParaRPr lang="en-US" altLang="en-US" sz="2600"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87296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2895600" y="228600"/>
            <a:ext cx="7620000" cy="685800"/>
          </a:xfrm>
        </p:spPr>
        <p:txBody>
          <a:bodyPr/>
          <a:lstStyle/>
          <a:p>
            <a:pPr eaLnBrk="1" hangingPunct="1">
              <a:defRPr/>
            </a:pPr>
            <a:r>
              <a:rPr lang="en-US" sz="32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Clinical features</a:t>
            </a:r>
          </a:p>
        </p:txBody>
      </p:sp>
      <p:sp>
        <p:nvSpPr>
          <p:cNvPr id="52227" name="Content Placeholder 2"/>
          <p:cNvSpPr>
            <a:spLocks noGrp="1"/>
          </p:cNvSpPr>
          <p:nvPr>
            <p:ph idx="1"/>
          </p:nvPr>
        </p:nvSpPr>
        <p:spPr>
          <a:xfrm>
            <a:off x="2895600" y="1066800"/>
            <a:ext cx="7772400" cy="5486400"/>
          </a:xfrm>
        </p:spPr>
        <p:txBody>
          <a:bodyPr/>
          <a:lstStyle/>
          <a:p>
            <a:pPr marL="339725" indent="-339725">
              <a:buClr>
                <a:srgbClr val="3E5D78"/>
              </a:buClr>
              <a:buNone/>
            </a:pPr>
            <a:r>
              <a:rPr lang="en-US" altLang="en-US" sz="2600">
                <a:solidFill>
                  <a:srgbClr val="0070C0"/>
                </a:solidFill>
                <a:ea typeface="ＭＳ Ｐゴシック" panose="020B0600070205080204" pitchFamily="34" charset="-128"/>
              </a:rPr>
              <a:t>Inguinal syndrome</a:t>
            </a:r>
          </a:p>
          <a:p>
            <a:pPr marL="339725" indent="-339725">
              <a:buClr>
                <a:srgbClr val="3E5D78"/>
              </a:buClr>
            </a:pPr>
            <a:r>
              <a:rPr lang="en-US" altLang="en-US" sz="2600">
                <a:ea typeface="ＭＳ Ｐゴシック" panose="020B0600070205080204" pitchFamily="34" charset="-128"/>
              </a:rPr>
              <a:t> Most common manifestation</a:t>
            </a:r>
          </a:p>
          <a:p>
            <a:pPr marL="339725" indent="-339725">
              <a:buClr>
                <a:srgbClr val="3E5D78"/>
              </a:buClr>
            </a:pPr>
            <a:r>
              <a:rPr lang="en-US" altLang="en-US" sz="2600">
                <a:ea typeface="ＭＳ Ｐゴシック" panose="020B0600070205080204" pitchFamily="34" charset="-128"/>
              </a:rPr>
              <a:t> Bubo</a:t>
            </a:r>
          </a:p>
          <a:p>
            <a:pPr marL="339725" indent="-339725">
              <a:buClr>
                <a:srgbClr val="3E5D78"/>
              </a:buClr>
            </a:pPr>
            <a:r>
              <a:rPr lang="en-US" altLang="en-US" sz="2600">
                <a:ea typeface="ＭＳ Ｐゴシック" panose="020B0600070205080204" pitchFamily="34" charset="-128"/>
              </a:rPr>
              <a:t> Incubation period = 10-30 days </a:t>
            </a:r>
          </a:p>
          <a:p>
            <a:pPr marL="339725" indent="-339725">
              <a:buClr>
                <a:srgbClr val="3E5D78"/>
              </a:buClr>
            </a:pPr>
            <a:r>
              <a:rPr lang="en-US" altLang="en-US" sz="2600">
                <a:ea typeface="ＭＳ Ｐゴシック" panose="020B0600070205080204" pitchFamily="34" charset="-128"/>
              </a:rPr>
              <a:t>More common in males</a:t>
            </a:r>
          </a:p>
          <a:p>
            <a:pPr marL="339725" indent="-339725">
              <a:buClr>
                <a:srgbClr val="3E5D78"/>
              </a:buClr>
            </a:pPr>
            <a:r>
              <a:rPr lang="en-US" altLang="en-US" sz="2600">
                <a:ea typeface="ＭＳ Ｐゴシック" panose="020B0600070205080204" pitchFamily="34" charset="-128"/>
              </a:rPr>
              <a:t> Swelling in groin; unilateral in majority</a:t>
            </a:r>
          </a:p>
          <a:p>
            <a:pPr marL="339725" indent="-339725">
              <a:buClr>
                <a:srgbClr val="3E5D78"/>
              </a:buClr>
            </a:pPr>
            <a:r>
              <a:rPr lang="en-US" altLang="en-US" sz="2600">
                <a:ea typeface="ＭＳ Ｐゴシック" panose="020B0600070205080204" pitchFamily="34" charset="-128"/>
              </a:rPr>
              <a:t> Groove sign of Greenblatt</a:t>
            </a:r>
          </a:p>
          <a:p>
            <a:pPr marL="339725" indent="-339725">
              <a:buClr>
                <a:srgbClr val="3E5D78"/>
              </a:buClr>
            </a:pPr>
            <a:r>
              <a:rPr lang="en-US" altLang="en-US" sz="2600">
                <a:ea typeface="ＭＳ Ｐゴシック" panose="020B0600070205080204" pitchFamily="34" charset="-128"/>
              </a:rPr>
              <a:t> Constitutional features</a:t>
            </a:r>
          </a:p>
          <a:p>
            <a:pPr marL="339725" indent="-339725">
              <a:buClr>
                <a:srgbClr val="3E5D78"/>
              </a:buClr>
            </a:pPr>
            <a:r>
              <a:rPr lang="en-US" altLang="en-US" sz="2600">
                <a:ea typeface="ＭＳ Ｐゴシック" panose="020B0600070205080204" pitchFamily="34" charset="-128"/>
              </a:rPr>
              <a:t> Rarely suppurate</a:t>
            </a:r>
          </a:p>
          <a:p>
            <a:pPr marL="339725" indent="-339725">
              <a:buClr>
                <a:srgbClr val="3E5D78"/>
              </a:buClr>
            </a:pPr>
            <a:r>
              <a:rPr lang="en-US" altLang="en-US" sz="2600">
                <a:ea typeface="ＭＳ Ｐゴシック" panose="020B0600070205080204" pitchFamily="34" charset="-128"/>
              </a:rPr>
              <a:t> Multiple  sinuses</a:t>
            </a:r>
          </a:p>
        </p:txBody>
      </p:sp>
    </p:spTree>
    <p:extLst>
      <p:ext uri="{BB962C8B-B14F-4D97-AF65-F5344CB8AC3E}">
        <p14:creationId xmlns:p14="http://schemas.microsoft.com/office/powerpoint/2010/main" val="4117249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816</Words>
  <Application>Microsoft Office PowerPoint</Application>
  <PresentationFormat>Widescreen</PresentationFormat>
  <Paragraphs>186</Paragraphs>
  <Slides>27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2" baseType="lpstr">
      <vt:lpstr>ＭＳ Ｐゴシック</vt:lpstr>
      <vt:lpstr>Arial</vt:lpstr>
      <vt:lpstr>Calibri</vt:lpstr>
      <vt:lpstr>Calibri Light</vt:lpstr>
      <vt:lpstr>Office Theme</vt:lpstr>
      <vt:lpstr>STD – 2</vt:lpstr>
      <vt:lpstr>Chancroid</vt:lpstr>
      <vt:lpstr>Etiology</vt:lpstr>
      <vt:lpstr>Clinical features</vt:lpstr>
      <vt:lpstr>Investigations</vt:lpstr>
      <vt:lpstr>Chancroid (NACO)</vt:lpstr>
      <vt:lpstr>Lymphogranuloma Venereum (LGV)</vt:lpstr>
      <vt:lpstr>Clinical features</vt:lpstr>
      <vt:lpstr>Clinical features</vt:lpstr>
      <vt:lpstr>Clinical features</vt:lpstr>
      <vt:lpstr>Clinical features</vt:lpstr>
      <vt:lpstr>Investigations</vt:lpstr>
      <vt:lpstr>LGV (NACO)</vt:lpstr>
      <vt:lpstr>Donovanosis</vt:lpstr>
      <vt:lpstr>Donovanosis</vt:lpstr>
      <vt:lpstr>Clinical Variants of Donovanosis</vt:lpstr>
      <vt:lpstr>Investigations</vt:lpstr>
      <vt:lpstr>Granuloma Inguinale (NACO) </vt:lpstr>
      <vt:lpstr>Herpes genitalis</vt:lpstr>
      <vt:lpstr>Clinical features</vt:lpstr>
      <vt:lpstr>Investigations</vt:lpstr>
      <vt:lpstr>Genital Herpes (NACO)</vt:lpstr>
      <vt:lpstr>Condylomata acuminata</vt:lpstr>
      <vt:lpstr>Condylomata acuminata</vt:lpstr>
      <vt:lpstr>Diagnosis</vt:lpstr>
      <vt:lpstr>Treatment</vt:lpstr>
      <vt:lpstr>Treatment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STD – 2</dc:title>
  <dc:creator>vinaykumar biyani</dc:creator>
  <cp:lastModifiedBy>vinaykumar biyani</cp:lastModifiedBy>
  <cp:revision>1</cp:revision>
  <dcterms:created xsi:type="dcterms:W3CDTF">2020-08-17T05:13:54Z</dcterms:created>
  <dcterms:modified xsi:type="dcterms:W3CDTF">2020-08-17T05:14:00Z</dcterms:modified>
</cp:coreProperties>
</file>