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DF27-CD88-4A47-9EE1-C6CD785189E4}" type="datetimeFigureOut">
              <a:rPr lang="en-IN" smtClean="0"/>
              <a:t>17-08-2020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7BBF-966B-41F1-9942-0013555428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7010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DF27-CD88-4A47-9EE1-C6CD785189E4}" type="datetimeFigureOut">
              <a:rPr lang="en-IN" smtClean="0"/>
              <a:t>17-08-2020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7BBF-966B-41F1-9942-0013555428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99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DF27-CD88-4A47-9EE1-C6CD785189E4}" type="datetimeFigureOut">
              <a:rPr lang="en-IN" smtClean="0"/>
              <a:t>17-08-2020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7BBF-966B-41F1-9942-0013555428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0958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DF27-CD88-4A47-9EE1-C6CD785189E4}" type="datetimeFigureOut">
              <a:rPr lang="en-IN" smtClean="0"/>
              <a:t>17-08-2020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7BBF-966B-41F1-9942-0013555428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8374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DF27-CD88-4A47-9EE1-C6CD785189E4}" type="datetimeFigureOut">
              <a:rPr lang="en-IN" smtClean="0"/>
              <a:t>17-08-2020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7BBF-966B-41F1-9942-0013555428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5942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DF27-CD88-4A47-9EE1-C6CD785189E4}" type="datetimeFigureOut">
              <a:rPr lang="en-IN" smtClean="0"/>
              <a:t>17-08-2020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7BBF-966B-41F1-9942-0013555428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991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DF27-CD88-4A47-9EE1-C6CD785189E4}" type="datetimeFigureOut">
              <a:rPr lang="en-IN" smtClean="0"/>
              <a:t>17-08-2020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7BBF-966B-41F1-9942-0013555428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207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DF27-CD88-4A47-9EE1-C6CD785189E4}" type="datetimeFigureOut">
              <a:rPr lang="en-IN" smtClean="0"/>
              <a:t>17-08-2020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7BBF-966B-41F1-9942-0013555428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1802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DF27-CD88-4A47-9EE1-C6CD785189E4}" type="datetimeFigureOut">
              <a:rPr lang="en-IN" smtClean="0"/>
              <a:t>17-08-2020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7BBF-966B-41F1-9942-0013555428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8011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DF27-CD88-4A47-9EE1-C6CD785189E4}" type="datetimeFigureOut">
              <a:rPr lang="en-IN" smtClean="0"/>
              <a:t>17-08-2020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7BBF-966B-41F1-9942-0013555428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4705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DF27-CD88-4A47-9EE1-C6CD785189E4}" type="datetimeFigureOut">
              <a:rPr lang="en-IN" smtClean="0"/>
              <a:t>17-08-2020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7BBF-966B-41F1-9942-0013555428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4555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FDF27-CD88-4A47-9EE1-C6CD785189E4}" type="datetimeFigureOut">
              <a:rPr lang="en-IN" smtClean="0"/>
              <a:t>17-08-2020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47BBF-966B-41F1-9942-0013555428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847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smtClean="0"/>
              <a:t>STD - 3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73465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Vaginitis 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>
          <a:xfrm>
            <a:off x="2895600" y="990600"/>
            <a:ext cx="7772400" cy="5638800"/>
          </a:xfrm>
        </p:spPr>
        <p:txBody>
          <a:bodyPr/>
          <a:lstStyle/>
          <a:p>
            <a:pPr marL="339725" indent="-339725">
              <a:lnSpc>
                <a:spcPct val="150000"/>
              </a:lnSpc>
              <a:buClr>
                <a:srgbClr val="3E5D78"/>
              </a:buClr>
              <a:buNone/>
            </a:pPr>
            <a:r>
              <a:rPr lang="en-US" altLang="en-US" sz="2600">
                <a:solidFill>
                  <a:srgbClr val="0070C0"/>
                </a:solidFill>
                <a:ea typeface="ＭＳ Ｐゴシック" panose="020B0600070205080204" pitchFamily="34" charset="-128"/>
              </a:rPr>
              <a:t>Etiology</a:t>
            </a: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</a:pPr>
            <a:r>
              <a:rPr lang="en-US" altLang="en-US" sz="2600" i="1">
                <a:ea typeface="ＭＳ Ｐゴシック" panose="020B0600070205080204" pitchFamily="34" charset="-128"/>
              </a:rPr>
              <a:t>Candida albicans </a:t>
            </a:r>
            <a:r>
              <a:rPr lang="en-US" altLang="en-US" sz="2600">
                <a:ea typeface="ＭＳ Ｐゴシック" panose="020B0600070205080204" pitchFamily="34" charset="-128"/>
              </a:rPr>
              <a:t>and other species of candida</a:t>
            </a: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</a:pPr>
            <a:r>
              <a:rPr lang="en-US" altLang="en-US" sz="2600" i="1">
                <a:ea typeface="ＭＳ Ｐゴシック" panose="020B0600070205080204" pitchFamily="34" charset="-128"/>
              </a:rPr>
              <a:t> Trichomonas vaginalis</a:t>
            </a: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Bacterial vaginosis</a:t>
            </a: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Senile</a:t>
            </a:r>
          </a:p>
        </p:txBody>
      </p:sp>
    </p:spTree>
    <p:extLst>
      <p:ext uri="{BB962C8B-B14F-4D97-AF65-F5344CB8AC3E}">
        <p14:creationId xmlns:p14="http://schemas.microsoft.com/office/powerpoint/2010/main" val="122606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Clinical features</a:t>
            </a:r>
          </a:p>
        </p:txBody>
      </p:sp>
      <p:sp>
        <p:nvSpPr>
          <p:cNvPr id="80899" name="Content Placeholder 2"/>
          <p:cNvSpPr>
            <a:spLocks noGrp="1"/>
          </p:cNvSpPr>
          <p:nvPr>
            <p:ph idx="1"/>
          </p:nvPr>
        </p:nvSpPr>
        <p:spPr>
          <a:xfrm>
            <a:off x="2895600" y="990600"/>
            <a:ext cx="7772400" cy="5638800"/>
          </a:xfrm>
        </p:spPr>
        <p:txBody>
          <a:bodyPr/>
          <a:lstStyle/>
          <a:p>
            <a:pPr marL="339725" indent="-339725">
              <a:lnSpc>
                <a:spcPct val="150000"/>
              </a:lnSpc>
              <a:buClr>
                <a:srgbClr val="3E5D78"/>
              </a:buClr>
              <a:buNone/>
            </a:pPr>
            <a:r>
              <a:rPr lang="en-US" altLang="en-US" sz="2600">
                <a:solidFill>
                  <a:srgbClr val="0070C0"/>
                </a:solidFill>
                <a:ea typeface="ＭＳ Ｐゴシック" panose="020B0600070205080204" pitchFamily="34" charset="-128"/>
              </a:rPr>
              <a:t>Candidal: </a:t>
            </a: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Pruritus</a:t>
            </a: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- Frequency of micturition</a:t>
            </a: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- Thick curdy white discharge</a:t>
            </a: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- Pre-menstrual flare</a:t>
            </a: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- Examination reveals thick cheesy plaques</a:t>
            </a:r>
          </a:p>
        </p:txBody>
      </p:sp>
    </p:spTree>
    <p:extLst>
      <p:ext uri="{BB962C8B-B14F-4D97-AF65-F5344CB8AC3E}">
        <p14:creationId xmlns:p14="http://schemas.microsoft.com/office/powerpoint/2010/main" val="375809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Trichomonal vaginitis</a:t>
            </a:r>
          </a:p>
        </p:txBody>
      </p:sp>
      <p:sp>
        <p:nvSpPr>
          <p:cNvPr id="81923" name="Content Placeholder 2"/>
          <p:cNvSpPr>
            <a:spLocks noGrp="1"/>
          </p:cNvSpPr>
          <p:nvPr>
            <p:ph idx="1"/>
          </p:nvPr>
        </p:nvSpPr>
        <p:spPr>
          <a:xfrm>
            <a:off x="2895600" y="990600"/>
            <a:ext cx="7772400" cy="5638800"/>
          </a:xfrm>
        </p:spPr>
        <p:txBody>
          <a:bodyPr/>
          <a:lstStyle/>
          <a:p>
            <a:pPr marL="339725" indent="-339725">
              <a:lnSpc>
                <a:spcPct val="150000"/>
              </a:lnSpc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Caused by Trichomonas vaginalis</a:t>
            </a: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Green foamy vaginal discharge</a:t>
            </a: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Severe pruritus</a:t>
            </a: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Friable and punctate hemorrhages over the cervix - Strawberry cervix</a:t>
            </a:r>
          </a:p>
        </p:txBody>
      </p:sp>
    </p:spTree>
    <p:extLst>
      <p:ext uri="{BB962C8B-B14F-4D97-AF65-F5344CB8AC3E}">
        <p14:creationId xmlns:p14="http://schemas.microsoft.com/office/powerpoint/2010/main" val="418423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Bacterial vaginosis</a:t>
            </a:r>
          </a:p>
        </p:txBody>
      </p:sp>
      <p:sp>
        <p:nvSpPr>
          <p:cNvPr id="82947" name="Content Placeholder 2"/>
          <p:cNvSpPr>
            <a:spLocks noGrp="1"/>
          </p:cNvSpPr>
          <p:nvPr>
            <p:ph idx="1"/>
          </p:nvPr>
        </p:nvSpPr>
        <p:spPr>
          <a:xfrm>
            <a:off x="2895600" y="990600"/>
            <a:ext cx="7772400" cy="5638800"/>
          </a:xfrm>
        </p:spPr>
        <p:txBody>
          <a:bodyPr/>
          <a:lstStyle/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Caused by a mixed flora - Gardnerella vaginalis, M.Hominis and anaerobes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Causes grey, homogenous and odoriferous discharge</a:t>
            </a: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Characteristic fishy odour</a:t>
            </a: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Pruritus not prominent</a:t>
            </a:r>
          </a:p>
        </p:txBody>
      </p:sp>
    </p:spTree>
    <p:extLst>
      <p:ext uri="{BB962C8B-B14F-4D97-AF65-F5344CB8AC3E}">
        <p14:creationId xmlns:p14="http://schemas.microsoft.com/office/powerpoint/2010/main" val="119622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Diagnosis</a:t>
            </a:r>
          </a:p>
        </p:txBody>
      </p:sp>
      <p:sp>
        <p:nvSpPr>
          <p:cNvPr id="83971" name="Content Placeholder 2"/>
          <p:cNvSpPr>
            <a:spLocks noGrp="1"/>
          </p:cNvSpPr>
          <p:nvPr>
            <p:ph idx="1"/>
          </p:nvPr>
        </p:nvSpPr>
        <p:spPr>
          <a:xfrm>
            <a:off x="2895600" y="990600"/>
            <a:ext cx="7772400" cy="5638800"/>
          </a:xfrm>
        </p:spPr>
        <p:txBody>
          <a:bodyPr/>
          <a:lstStyle/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Clue cells- vaginal epithelial cells coated with </a:t>
            </a:r>
            <a:r>
              <a:rPr lang="en-US" altLang="en-US" sz="2600" i="1">
                <a:ea typeface="ＭＳ Ｐゴシック" panose="020B0600070205080204" pitchFamily="34" charset="-128"/>
              </a:rPr>
              <a:t>Gardnerella vaginalis</a:t>
            </a:r>
            <a:r>
              <a:rPr lang="en-US" altLang="en-US" sz="2600">
                <a:ea typeface="ＭＳ Ｐゴシック" panose="020B0600070205080204" pitchFamily="34" charset="-128"/>
              </a:rPr>
              <a:t>( at least 20%)</a:t>
            </a:r>
          </a:p>
          <a:p>
            <a:pPr marL="339725" indent="-339725">
              <a:buClr>
                <a:srgbClr val="3E5D78"/>
              </a:buClr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Whiff test: fishy odour on adding KOH</a:t>
            </a:r>
          </a:p>
        </p:txBody>
      </p:sp>
    </p:spTree>
    <p:extLst>
      <p:ext uri="{BB962C8B-B14F-4D97-AF65-F5344CB8AC3E}">
        <p14:creationId xmlns:p14="http://schemas.microsoft.com/office/powerpoint/2010/main" val="78954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Vulvovaginitis</a:t>
            </a:r>
          </a:p>
        </p:txBody>
      </p:sp>
      <p:sp>
        <p:nvSpPr>
          <p:cNvPr id="84995" name="Content Placeholder 2"/>
          <p:cNvSpPr>
            <a:spLocks noGrp="1"/>
          </p:cNvSpPr>
          <p:nvPr>
            <p:ph idx="1"/>
          </p:nvPr>
        </p:nvSpPr>
        <p:spPr>
          <a:xfrm>
            <a:off x="2895600" y="990600"/>
            <a:ext cx="7772400" cy="5638800"/>
          </a:xfrm>
        </p:spPr>
        <p:txBody>
          <a:bodyPr/>
          <a:lstStyle/>
          <a:p>
            <a:pPr marL="0" indent="0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Clotrimazole or Miconazole 100 mg od - 6 days  Intravaginal </a:t>
            </a:r>
          </a:p>
          <a:p>
            <a:pPr marL="0" indent="0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                           or</a:t>
            </a:r>
          </a:p>
          <a:p>
            <a:pPr marL="0" indent="0">
              <a:buClr>
                <a:srgbClr val="3E5D78"/>
              </a:buClr>
              <a:buNone/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0" indent="0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Fluconazole 150 mg in a single dose</a:t>
            </a:r>
          </a:p>
          <a:p>
            <a:pPr marL="0" indent="0">
              <a:buClr>
                <a:srgbClr val="3E5D78"/>
              </a:buClr>
              <a:buNone/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0" indent="0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                          or</a:t>
            </a:r>
          </a:p>
          <a:p>
            <a:pPr marL="0" indent="0">
              <a:buClr>
                <a:srgbClr val="3E5D78"/>
              </a:buClr>
              <a:buNone/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0" indent="0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Clotrimazole 500 mg vaginal pessary once</a:t>
            </a:r>
          </a:p>
        </p:txBody>
      </p:sp>
    </p:spTree>
    <p:extLst>
      <p:ext uri="{BB962C8B-B14F-4D97-AF65-F5344CB8AC3E}">
        <p14:creationId xmlns:p14="http://schemas.microsoft.com/office/powerpoint/2010/main" val="20419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Trichomoniasis (NACO)</a:t>
            </a:r>
          </a:p>
        </p:txBody>
      </p:sp>
      <p:sp>
        <p:nvSpPr>
          <p:cNvPr id="86019" name="Content Placeholder 2"/>
          <p:cNvSpPr>
            <a:spLocks noGrp="1"/>
          </p:cNvSpPr>
          <p:nvPr>
            <p:ph idx="1"/>
          </p:nvPr>
        </p:nvSpPr>
        <p:spPr>
          <a:xfrm>
            <a:off x="2895600" y="990600"/>
            <a:ext cx="7772400" cy="5638800"/>
          </a:xfrm>
        </p:spPr>
        <p:txBody>
          <a:bodyPr/>
          <a:lstStyle/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solidFill>
                  <a:srgbClr val="0070C0"/>
                </a:solidFill>
                <a:ea typeface="ＭＳ Ｐゴシック" panose="020B0600070205080204" pitchFamily="34" charset="-128"/>
              </a:rPr>
              <a:t>Recommended regimen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Metronidazole 2 gm orally single dose </a:t>
            </a:r>
          </a:p>
          <a:p>
            <a:pPr marL="339725" indent="-339725">
              <a:buClr>
                <a:srgbClr val="3E5D78"/>
              </a:buClr>
              <a:buNone/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                     or</a:t>
            </a:r>
          </a:p>
          <a:p>
            <a:pPr marL="339725" indent="-339725">
              <a:buClr>
                <a:srgbClr val="3E5D78"/>
              </a:buClr>
              <a:buNone/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Metronidazole 400 mg Bd for 7 days</a:t>
            </a:r>
          </a:p>
          <a:p>
            <a:pPr marL="339725" indent="-339725">
              <a:buClr>
                <a:srgbClr val="3E5D78"/>
              </a:buClr>
              <a:buNone/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                     or</a:t>
            </a:r>
          </a:p>
          <a:p>
            <a:pPr marL="339725" indent="-339725">
              <a:buClr>
                <a:srgbClr val="3E5D78"/>
              </a:buClr>
              <a:buNone/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		Tinidazole 2 gm stat</a:t>
            </a:r>
          </a:p>
        </p:txBody>
      </p:sp>
    </p:spTree>
    <p:extLst>
      <p:ext uri="{BB962C8B-B14F-4D97-AF65-F5344CB8AC3E}">
        <p14:creationId xmlns:p14="http://schemas.microsoft.com/office/powerpoint/2010/main" val="74493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Bacterial Vaginosis ( NACO)</a:t>
            </a:r>
          </a:p>
        </p:txBody>
      </p:sp>
      <p:sp>
        <p:nvSpPr>
          <p:cNvPr id="87043" name="Content Placeholder 2"/>
          <p:cNvSpPr>
            <a:spLocks noGrp="1"/>
          </p:cNvSpPr>
          <p:nvPr>
            <p:ph idx="1"/>
          </p:nvPr>
        </p:nvSpPr>
        <p:spPr>
          <a:xfrm>
            <a:off x="2895600" y="990600"/>
            <a:ext cx="7772400" cy="5638800"/>
          </a:xfrm>
        </p:spPr>
        <p:txBody>
          <a:bodyPr/>
          <a:lstStyle/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Metronidazole 400 mg BD for 7 days</a:t>
            </a:r>
          </a:p>
          <a:p>
            <a:pPr marL="339725" indent="-339725">
              <a:buClr>
                <a:srgbClr val="3E5D78"/>
              </a:buClr>
              <a:buNone/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                        or</a:t>
            </a:r>
          </a:p>
          <a:p>
            <a:pPr marL="339725" indent="-339725">
              <a:buClr>
                <a:srgbClr val="3E5D78"/>
              </a:buClr>
              <a:buNone/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Metronidazole 2 gm orally as a single dose</a:t>
            </a:r>
          </a:p>
          <a:p>
            <a:pPr marL="339725" indent="-339725">
              <a:buClr>
                <a:srgbClr val="3E5D78"/>
              </a:buClr>
              <a:buNone/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                        or</a:t>
            </a:r>
          </a:p>
          <a:p>
            <a:pPr marL="339725" indent="-339725">
              <a:buClr>
                <a:srgbClr val="3E5D78"/>
              </a:buClr>
              <a:buNone/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Tinidazole 2 gm as a single dose</a:t>
            </a:r>
          </a:p>
        </p:txBody>
      </p:sp>
    </p:spTree>
    <p:extLst>
      <p:ext uri="{BB962C8B-B14F-4D97-AF65-F5344CB8AC3E}">
        <p14:creationId xmlns:p14="http://schemas.microsoft.com/office/powerpoint/2010/main" val="342734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Pelvic Inflammatory Disease - Etiology</a:t>
            </a:r>
          </a:p>
        </p:txBody>
      </p:sp>
      <p:sp>
        <p:nvSpPr>
          <p:cNvPr id="88067" name="Content Placeholder 2"/>
          <p:cNvSpPr>
            <a:spLocks noGrp="1"/>
          </p:cNvSpPr>
          <p:nvPr>
            <p:ph idx="1"/>
          </p:nvPr>
        </p:nvSpPr>
        <p:spPr>
          <a:xfrm>
            <a:off x="2895600" y="990600"/>
            <a:ext cx="7772400" cy="5638800"/>
          </a:xfrm>
        </p:spPr>
        <p:txBody>
          <a:bodyPr/>
          <a:lstStyle/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solidFill>
                  <a:srgbClr val="0070C0"/>
                </a:solidFill>
                <a:ea typeface="ＭＳ Ｐゴシック" panose="020B0600070205080204" pitchFamily="34" charset="-128"/>
              </a:rPr>
              <a:t>Etiology</a:t>
            </a: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STD- Gonorrhea, Chlamydia, Bacterial vaginosis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IUCD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Douching 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Dilatation and curettage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HIV infection</a:t>
            </a:r>
          </a:p>
        </p:txBody>
      </p:sp>
    </p:spTree>
    <p:extLst>
      <p:ext uri="{BB962C8B-B14F-4D97-AF65-F5344CB8AC3E}">
        <p14:creationId xmlns:p14="http://schemas.microsoft.com/office/powerpoint/2010/main" val="116450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Pelvic Inflammatory Disease</a:t>
            </a:r>
          </a:p>
        </p:txBody>
      </p:sp>
      <p:sp>
        <p:nvSpPr>
          <p:cNvPr id="89091" name="Content Placeholder 2"/>
          <p:cNvSpPr>
            <a:spLocks noGrp="1"/>
          </p:cNvSpPr>
          <p:nvPr>
            <p:ph idx="1"/>
          </p:nvPr>
        </p:nvSpPr>
        <p:spPr>
          <a:xfrm>
            <a:off x="2895600" y="990600"/>
            <a:ext cx="7772400" cy="5638800"/>
          </a:xfrm>
        </p:spPr>
        <p:txBody>
          <a:bodyPr/>
          <a:lstStyle/>
          <a:p>
            <a:pPr marL="339725" indent="-339725">
              <a:lnSpc>
                <a:spcPct val="150000"/>
              </a:lnSpc>
              <a:buClr>
                <a:srgbClr val="3E5D78"/>
              </a:buClr>
              <a:buNone/>
            </a:pPr>
            <a:r>
              <a:rPr lang="en-US" altLang="en-US">
                <a:solidFill>
                  <a:srgbClr val="0070C0"/>
                </a:solidFill>
                <a:ea typeface="ＭＳ Ｐゴシック" panose="020B0600070205080204" pitchFamily="34" charset="-128"/>
              </a:rPr>
              <a:t>Clinical features</a:t>
            </a:r>
            <a:endParaRPr lang="en-US" altLang="en-US" sz="2600">
              <a:solidFill>
                <a:srgbClr val="0070C0"/>
              </a:solidFill>
              <a:ea typeface="ＭＳ Ｐゴシック" panose="020B0600070205080204" pitchFamily="34" charset="-128"/>
            </a:endParaRP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</a:t>
            </a:r>
            <a:r>
              <a:rPr lang="en-US" altLang="en-US" sz="2600">
                <a:solidFill>
                  <a:srgbClr val="0070C0"/>
                </a:solidFill>
                <a:ea typeface="ＭＳ Ｐゴシック" panose="020B0600070205080204" pitchFamily="34" charset="-128"/>
              </a:rPr>
              <a:t>Primary:</a:t>
            </a: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- Due to exogenous STD organisms</a:t>
            </a: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- Endogenous</a:t>
            </a: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</a:t>
            </a:r>
            <a:r>
              <a:rPr lang="en-US" altLang="en-US" sz="2600">
                <a:solidFill>
                  <a:srgbClr val="0070C0"/>
                </a:solidFill>
                <a:ea typeface="ＭＳ Ｐゴシック" panose="020B0600070205080204" pitchFamily="34" charset="-128"/>
              </a:rPr>
              <a:t>Secondary:</a:t>
            </a: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- Leading from primary cause</a:t>
            </a: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- IUCD, MTP </a:t>
            </a:r>
          </a:p>
        </p:txBody>
      </p:sp>
    </p:spTree>
    <p:extLst>
      <p:ext uri="{BB962C8B-B14F-4D97-AF65-F5344CB8AC3E}">
        <p14:creationId xmlns:p14="http://schemas.microsoft.com/office/powerpoint/2010/main" val="925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Urethritis</a:t>
            </a:r>
          </a:p>
        </p:txBody>
      </p:sp>
      <p:sp>
        <p:nvSpPr>
          <p:cNvPr id="71683" name="Content Placeholder 2"/>
          <p:cNvSpPr>
            <a:spLocks noGrp="1"/>
          </p:cNvSpPr>
          <p:nvPr>
            <p:ph idx="1"/>
          </p:nvPr>
        </p:nvSpPr>
        <p:spPr>
          <a:xfrm>
            <a:off x="2895600" y="1066800"/>
            <a:ext cx="7772400" cy="5638800"/>
          </a:xfrm>
        </p:spPr>
        <p:txBody>
          <a:bodyPr/>
          <a:lstStyle/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Characterized by findings of PMN in urethral smear or sediment in the first void urine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- Gonococcal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- Nongonococcal</a:t>
            </a:r>
          </a:p>
          <a:p>
            <a:pPr marL="339725" indent="-339725">
              <a:buClr>
                <a:srgbClr val="3E5D78"/>
              </a:buClr>
            </a:pPr>
            <a:endParaRPr lang="en-US" altLang="en-US" sz="260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919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Pelvic Inflammatory Disease</a:t>
            </a:r>
          </a:p>
        </p:txBody>
      </p:sp>
      <p:sp>
        <p:nvSpPr>
          <p:cNvPr id="90115" name="Content Placeholder 2"/>
          <p:cNvSpPr>
            <a:spLocks noGrp="1"/>
          </p:cNvSpPr>
          <p:nvPr>
            <p:ph idx="1"/>
          </p:nvPr>
        </p:nvSpPr>
        <p:spPr>
          <a:xfrm>
            <a:off x="2895600" y="990600"/>
            <a:ext cx="7772400" cy="5638800"/>
          </a:xfrm>
        </p:spPr>
        <p:txBody>
          <a:bodyPr/>
          <a:lstStyle/>
          <a:p>
            <a:pPr marL="339725" indent="-339725">
              <a:lnSpc>
                <a:spcPct val="150000"/>
              </a:lnSpc>
              <a:buClr>
                <a:srgbClr val="3E5D78"/>
              </a:buClr>
              <a:buNone/>
            </a:pPr>
            <a:r>
              <a:rPr lang="en-US" altLang="en-US">
                <a:solidFill>
                  <a:srgbClr val="0070C0"/>
                </a:solidFill>
                <a:ea typeface="ＭＳ Ｐゴシック" panose="020B0600070205080204" pitchFamily="34" charset="-128"/>
              </a:rPr>
              <a:t>Clinical features</a:t>
            </a:r>
            <a:endParaRPr lang="en-US" altLang="en-US" sz="2600">
              <a:solidFill>
                <a:srgbClr val="0070C0"/>
              </a:solidFill>
              <a:ea typeface="ＭＳ Ｐゴシック" panose="020B0600070205080204" pitchFamily="34" charset="-128"/>
            </a:endParaRP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Silent STD </a:t>
            </a: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Mild and moderate symptoms: </a:t>
            </a: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- Most sexually active</a:t>
            </a: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- Lower abdominal pain/cervical motion tenderness</a:t>
            </a: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- Fever</a:t>
            </a: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- Tubo-ovarian mass</a:t>
            </a:r>
          </a:p>
        </p:txBody>
      </p:sp>
    </p:spTree>
    <p:extLst>
      <p:ext uri="{BB962C8B-B14F-4D97-AF65-F5344CB8AC3E}">
        <p14:creationId xmlns:p14="http://schemas.microsoft.com/office/powerpoint/2010/main" val="409000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Clinical features</a:t>
            </a:r>
          </a:p>
        </p:txBody>
      </p:sp>
      <p:sp>
        <p:nvSpPr>
          <p:cNvPr id="91139" name="Content Placeholder 2"/>
          <p:cNvSpPr>
            <a:spLocks noGrp="1"/>
          </p:cNvSpPr>
          <p:nvPr>
            <p:ph idx="1"/>
          </p:nvPr>
        </p:nvSpPr>
        <p:spPr>
          <a:xfrm>
            <a:off x="2895600" y="990600"/>
            <a:ext cx="7772400" cy="5638800"/>
          </a:xfrm>
        </p:spPr>
        <p:txBody>
          <a:bodyPr/>
          <a:lstStyle/>
          <a:p>
            <a:pPr marL="339725" indent="-339725">
              <a:lnSpc>
                <a:spcPct val="150000"/>
              </a:lnSpc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Severe PID: 10% of all cases</a:t>
            </a: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- Severely ill</a:t>
            </a: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- Peritonitis</a:t>
            </a: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- Purulent vaginal discharge</a:t>
            </a: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- Fever/vomiting/chills</a:t>
            </a: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- Perihepatitis</a:t>
            </a:r>
          </a:p>
        </p:txBody>
      </p:sp>
    </p:spTree>
    <p:extLst>
      <p:ext uri="{BB962C8B-B14F-4D97-AF65-F5344CB8AC3E}">
        <p14:creationId xmlns:p14="http://schemas.microsoft.com/office/powerpoint/2010/main" val="292010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Minimum Diagnostic Criteria</a:t>
            </a:r>
          </a:p>
        </p:txBody>
      </p:sp>
      <p:sp>
        <p:nvSpPr>
          <p:cNvPr id="92163" name="Content Placeholder 2"/>
          <p:cNvSpPr>
            <a:spLocks noGrp="1"/>
          </p:cNvSpPr>
          <p:nvPr>
            <p:ph idx="1"/>
          </p:nvPr>
        </p:nvSpPr>
        <p:spPr>
          <a:xfrm>
            <a:off x="2895600" y="990600"/>
            <a:ext cx="7772400" cy="2057400"/>
          </a:xfrm>
        </p:spPr>
        <p:txBody>
          <a:bodyPr/>
          <a:lstStyle/>
          <a:p>
            <a:pPr marL="339725" indent="-339725">
              <a:lnSpc>
                <a:spcPct val="150000"/>
              </a:lnSpc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Uterine/adnexal tenderness or cervical motion tenderness</a:t>
            </a: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  <a:buNone/>
            </a:pPr>
            <a:r>
              <a:rPr lang="en-US" altLang="en-US" sz="2600">
                <a:solidFill>
                  <a:srgbClr val="FF0000"/>
                </a:solidFill>
                <a:ea typeface="ＭＳ Ｐゴシック" panose="020B0600070205080204" pitchFamily="34" charset="-128"/>
              </a:rPr>
              <a:t>Additional Diagnostic Criteria </a:t>
            </a:r>
          </a:p>
        </p:txBody>
      </p:sp>
      <p:sp>
        <p:nvSpPr>
          <p:cNvPr id="92164" name="Content Placeholder 2"/>
          <p:cNvSpPr txBox="1">
            <a:spLocks/>
          </p:cNvSpPr>
          <p:nvPr/>
        </p:nvSpPr>
        <p:spPr bwMode="auto">
          <a:xfrm>
            <a:off x="2895600" y="2971800"/>
            <a:ext cx="41148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725" indent="-3397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600"/>
              </a:spcBef>
              <a:buClr>
                <a:srgbClr val="3E5D78"/>
              </a:buClr>
              <a:buSzPct val="80000"/>
            </a:pPr>
            <a:r>
              <a:rPr lang="en-US" altLang="en-US" sz="2600"/>
              <a:t>Oral temperature &gt;38.3</a:t>
            </a:r>
            <a:r>
              <a:rPr lang="en-US" altLang="en-US" sz="2600" baseline="30000"/>
              <a:t>0</a:t>
            </a:r>
            <a:r>
              <a:rPr lang="en-US" altLang="en-US" sz="2600"/>
              <a:t> C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buClr>
                <a:srgbClr val="3E5D78"/>
              </a:buClr>
              <a:buSzPct val="80000"/>
            </a:pPr>
            <a:r>
              <a:rPr lang="en-US" altLang="en-US" sz="2600"/>
              <a:t>Cervical CT or GC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buClr>
                <a:srgbClr val="3E5D78"/>
              </a:buClr>
              <a:buSzPct val="80000"/>
            </a:pPr>
            <a:r>
              <a:rPr lang="en-US" altLang="en-US" sz="2600"/>
              <a:t>WBCs/ saline microscopy	</a:t>
            </a:r>
          </a:p>
        </p:txBody>
      </p:sp>
      <p:sp>
        <p:nvSpPr>
          <p:cNvPr id="92165" name="Content Placeholder 2"/>
          <p:cNvSpPr txBox="1">
            <a:spLocks/>
          </p:cNvSpPr>
          <p:nvPr/>
        </p:nvSpPr>
        <p:spPr bwMode="auto">
          <a:xfrm>
            <a:off x="7467600" y="2971800"/>
            <a:ext cx="29718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725" indent="-3397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40000"/>
              </a:lnSpc>
              <a:spcBef>
                <a:spcPts val="600"/>
              </a:spcBef>
              <a:buClr>
                <a:srgbClr val="3E5D78"/>
              </a:buClr>
              <a:buSzPct val="80000"/>
            </a:pPr>
            <a:r>
              <a:rPr lang="en-US" altLang="en-US" sz="2600"/>
              <a:t>Elevated ESR </a:t>
            </a:r>
          </a:p>
          <a:p>
            <a:pPr eaLnBrk="1" hangingPunct="1">
              <a:lnSpc>
                <a:spcPct val="140000"/>
              </a:lnSpc>
              <a:spcBef>
                <a:spcPts val="600"/>
              </a:spcBef>
              <a:buClr>
                <a:srgbClr val="3E5D78"/>
              </a:buClr>
              <a:buSzPct val="80000"/>
            </a:pPr>
            <a:r>
              <a:rPr lang="en-US" altLang="en-US" sz="2600"/>
              <a:t>Elevated CRP</a:t>
            </a:r>
          </a:p>
          <a:p>
            <a:pPr eaLnBrk="1" hangingPunct="1">
              <a:lnSpc>
                <a:spcPct val="140000"/>
              </a:lnSpc>
              <a:spcBef>
                <a:spcPts val="600"/>
              </a:spcBef>
              <a:buClr>
                <a:srgbClr val="3E5D78"/>
              </a:buClr>
              <a:buSzPct val="80000"/>
            </a:pPr>
            <a:r>
              <a:rPr lang="en-US" altLang="en-US" sz="2600"/>
              <a:t>Cervical discharge 	</a:t>
            </a:r>
          </a:p>
        </p:txBody>
      </p:sp>
    </p:spTree>
    <p:extLst>
      <p:ext uri="{BB962C8B-B14F-4D97-AF65-F5344CB8AC3E}">
        <p14:creationId xmlns:p14="http://schemas.microsoft.com/office/powerpoint/2010/main" val="412848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Definitive  Diagnostic  Criteria</a:t>
            </a:r>
          </a:p>
        </p:txBody>
      </p:sp>
      <p:sp>
        <p:nvSpPr>
          <p:cNvPr id="93187" name="Content Placeholder 2"/>
          <p:cNvSpPr>
            <a:spLocks noGrp="1"/>
          </p:cNvSpPr>
          <p:nvPr>
            <p:ph idx="1"/>
          </p:nvPr>
        </p:nvSpPr>
        <p:spPr>
          <a:xfrm>
            <a:off x="2895600" y="990600"/>
            <a:ext cx="7620000" cy="5638800"/>
          </a:xfrm>
        </p:spPr>
        <p:txBody>
          <a:bodyPr/>
          <a:lstStyle/>
          <a:p>
            <a:pPr marL="339725" indent="-339725">
              <a:lnSpc>
                <a:spcPct val="150000"/>
              </a:lnSpc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Endometrial biopsy with histopathologic evidence of endometritis</a:t>
            </a: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Transvaginal sonography or MRI showing thick fluid-filled tubes</a:t>
            </a:r>
          </a:p>
          <a:p>
            <a:pPr marL="339725" indent="-339725">
              <a:lnSpc>
                <a:spcPct val="150000"/>
              </a:lnSpc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Laparoscopic abnormalities consistent with PID</a:t>
            </a:r>
          </a:p>
        </p:txBody>
      </p:sp>
    </p:spTree>
    <p:extLst>
      <p:ext uri="{BB962C8B-B14F-4D97-AF65-F5344CB8AC3E}">
        <p14:creationId xmlns:p14="http://schemas.microsoft.com/office/powerpoint/2010/main" val="144325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Syndromic Management</a:t>
            </a:r>
          </a:p>
        </p:txBody>
      </p:sp>
      <p:sp>
        <p:nvSpPr>
          <p:cNvPr id="94211" name="Content Placeholder 2"/>
          <p:cNvSpPr>
            <a:spLocks noGrp="1"/>
          </p:cNvSpPr>
          <p:nvPr>
            <p:ph idx="1"/>
          </p:nvPr>
        </p:nvSpPr>
        <p:spPr>
          <a:xfrm>
            <a:off x="2895600" y="990600"/>
            <a:ext cx="7620000" cy="5638800"/>
          </a:xfrm>
        </p:spPr>
        <p:txBody>
          <a:bodyPr/>
          <a:lstStyle/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Use of clinical algorithms based on an STD syndrome, the constellation of patient symptoms and clinical signs, to determine therapy</a:t>
            </a:r>
          </a:p>
          <a:p>
            <a:pPr marL="339725" indent="-339725">
              <a:buClr>
                <a:srgbClr val="3E5D78"/>
              </a:buClr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Antimicrobial agents are chosen to cover the major pathogens responsible for the syndromes in a geographic area</a:t>
            </a:r>
          </a:p>
        </p:txBody>
      </p:sp>
    </p:spTree>
    <p:extLst>
      <p:ext uri="{BB962C8B-B14F-4D97-AF65-F5344CB8AC3E}">
        <p14:creationId xmlns:p14="http://schemas.microsoft.com/office/powerpoint/2010/main" val="217806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Essential Components</a:t>
            </a:r>
          </a:p>
        </p:txBody>
      </p:sp>
      <p:sp>
        <p:nvSpPr>
          <p:cNvPr id="95235" name="Content Placeholder 2"/>
          <p:cNvSpPr>
            <a:spLocks noGrp="1"/>
          </p:cNvSpPr>
          <p:nvPr>
            <p:ph idx="1"/>
          </p:nvPr>
        </p:nvSpPr>
        <p:spPr>
          <a:xfrm>
            <a:off x="2895600" y="990600"/>
            <a:ext cx="7620000" cy="5638800"/>
          </a:xfrm>
        </p:spPr>
        <p:txBody>
          <a:bodyPr/>
          <a:lstStyle/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Syndromic Diagnosis and Treatment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Education on Risk reduction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Condom Promotion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Partner Notification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Counselling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Follow-up</a:t>
            </a:r>
          </a:p>
          <a:p>
            <a:pPr marL="339725" indent="-339725">
              <a:buClr>
                <a:srgbClr val="3E5D78"/>
              </a:buClr>
              <a:buNone/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(Each component is important for control. Any of the missed components is a threat)</a:t>
            </a:r>
          </a:p>
        </p:txBody>
      </p:sp>
    </p:spTree>
    <p:extLst>
      <p:ext uri="{BB962C8B-B14F-4D97-AF65-F5344CB8AC3E}">
        <p14:creationId xmlns:p14="http://schemas.microsoft.com/office/powerpoint/2010/main" val="323345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Advantages</a:t>
            </a:r>
          </a:p>
        </p:txBody>
      </p:sp>
      <p:sp>
        <p:nvSpPr>
          <p:cNvPr id="96259" name="Content Placeholder 2"/>
          <p:cNvSpPr>
            <a:spLocks noGrp="1"/>
          </p:cNvSpPr>
          <p:nvPr>
            <p:ph idx="1"/>
          </p:nvPr>
        </p:nvSpPr>
        <p:spPr>
          <a:xfrm>
            <a:off x="2895600" y="990600"/>
            <a:ext cx="7620000" cy="5638800"/>
          </a:xfrm>
        </p:spPr>
        <p:txBody>
          <a:bodyPr/>
          <a:lstStyle/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Simple, inexpensive, rapid and implemented on  large scale</a:t>
            </a:r>
          </a:p>
          <a:p>
            <a:pPr marL="339725" indent="-339725">
              <a:buClr>
                <a:srgbClr val="3E5D78"/>
              </a:buClr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Requires minimum training  and used by broad range of health providers</a:t>
            </a:r>
          </a:p>
          <a:p>
            <a:pPr marL="339725" indent="-339725">
              <a:buClr>
                <a:srgbClr val="3E5D78"/>
              </a:buClr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Allows for diagnosis and treatment in one visit</a:t>
            </a:r>
          </a:p>
          <a:p>
            <a:pPr marL="339725" indent="-339725">
              <a:buClr>
                <a:srgbClr val="3E5D78"/>
              </a:buClr>
              <a:buNone/>
            </a:pPr>
            <a:endParaRPr lang="en-US" altLang="en-US" sz="260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29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Disadvantages</a:t>
            </a:r>
          </a:p>
        </p:txBody>
      </p:sp>
      <p:sp>
        <p:nvSpPr>
          <p:cNvPr id="97283" name="Content Placeholder 2"/>
          <p:cNvSpPr>
            <a:spLocks noGrp="1"/>
          </p:cNvSpPr>
          <p:nvPr>
            <p:ph idx="1"/>
          </p:nvPr>
        </p:nvSpPr>
        <p:spPr>
          <a:xfrm>
            <a:off x="2895600" y="990600"/>
            <a:ext cx="7620000" cy="5638800"/>
          </a:xfrm>
        </p:spPr>
        <p:txBody>
          <a:bodyPr/>
          <a:lstStyle/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Algorithm for vaginal discharge has limitations particularly in cases of cervicitis (chlamydia/gonococci)</a:t>
            </a:r>
          </a:p>
          <a:p>
            <a:pPr marL="339725" indent="-339725">
              <a:buClr>
                <a:srgbClr val="3E5D78"/>
              </a:buClr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Over diagnosis and over Rx (multiple antimicrobials for single infection)</a:t>
            </a:r>
          </a:p>
          <a:p>
            <a:pPr marL="339725" indent="-339725">
              <a:buClr>
                <a:srgbClr val="3E5D78"/>
              </a:buClr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Selection of resistant pathogens </a:t>
            </a:r>
          </a:p>
          <a:p>
            <a:pPr marL="339725" indent="-339725">
              <a:buClr>
                <a:srgbClr val="3E5D78"/>
              </a:buClr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Does not address subclinical STI</a:t>
            </a:r>
          </a:p>
        </p:txBody>
      </p:sp>
    </p:spTree>
    <p:extLst>
      <p:ext uri="{BB962C8B-B14F-4D97-AF65-F5344CB8AC3E}">
        <p14:creationId xmlns:p14="http://schemas.microsoft.com/office/powerpoint/2010/main" val="20624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828800" y="152400"/>
            <a:ext cx="3429000" cy="457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2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Verdana" pitchFamily="30" charset="0"/>
              </a:rPr>
              <a:t>Urethral Discharge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05400" y="685800"/>
            <a:ext cx="2133600" cy="369888"/>
          </a:xfrm>
          <a:prstGeom prst="rect">
            <a:avLst/>
          </a:prstGeom>
          <a:solidFill>
            <a:srgbClr val="0099FF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Urethral Discharge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52800" y="1382714"/>
            <a:ext cx="5410200" cy="369887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Examine for Urethral Discharge: Milking of Urethra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90800" y="2297114"/>
            <a:ext cx="1981200" cy="369887"/>
          </a:xfrm>
          <a:prstGeom prst="rect">
            <a:avLst/>
          </a:prstGeom>
          <a:solidFill>
            <a:srgbClr val="0099FF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Discharge seen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15200" y="2297114"/>
            <a:ext cx="2286000" cy="369887"/>
          </a:xfrm>
          <a:prstGeom prst="rect">
            <a:avLst/>
          </a:prstGeom>
          <a:solidFill>
            <a:srgbClr val="0099FF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No Discharge seen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52600" y="3048000"/>
            <a:ext cx="3657600" cy="369888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Rx  for Gonorrhea and Chlamydia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20000" y="3059114"/>
            <a:ext cx="1676400" cy="369887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Any other STI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14600" y="3875088"/>
            <a:ext cx="1981200" cy="368300"/>
          </a:xfrm>
          <a:prstGeom prst="rect">
            <a:avLst/>
          </a:prstGeom>
          <a:solidFill>
            <a:srgbClr val="0099FF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F/u after 7 days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315200" y="3810000"/>
            <a:ext cx="2438400" cy="369888"/>
          </a:xfrm>
          <a:prstGeom prst="rect">
            <a:avLst/>
          </a:prstGeom>
          <a:solidFill>
            <a:srgbClr val="0099FF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Use appropriate chart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95600" y="4583114"/>
            <a:ext cx="1066800" cy="369887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Cured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91200" y="4572000"/>
            <a:ext cx="2209800" cy="369888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Discharge persists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81400" y="5410200"/>
            <a:ext cx="2438400" cy="369888"/>
          </a:xfrm>
          <a:prstGeom prst="rect">
            <a:avLst/>
          </a:prstGeom>
          <a:solidFill>
            <a:srgbClr val="0099FF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T/t regimen followed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315200" y="5410200"/>
            <a:ext cx="2438400" cy="369888"/>
          </a:xfrm>
          <a:prstGeom prst="rect">
            <a:avLst/>
          </a:prstGeom>
          <a:solidFill>
            <a:srgbClr val="0099FF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regimen not followed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81400" y="6135689"/>
            <a:ext cx="2362200" cy="369887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Refer to higher care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391400" y="6135688"/>
            <a:ext cx="2362200" cy="646112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Repeat treatment &amp; </a:t>
            </a:r>
          </a:p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Re-evaluate &gt; 7 days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5400000">
            <a:off x="6019007" y="1218407"/>
            <a:ext cx="304800" cy="1587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733800" y="2057400"/>
            <a:ext cx="4495800" cy="1588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619501" y="2171701"/>
            <a:ext cx="228600" cy="3175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8116094" y="2170906"/>
            <a:ext cx="228600" cy="1588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6018213" y="1905001"/>
            <a:ext cx="306388" cy="1587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3582194" y="2818606"/>
            <a:ext cx="304800" cy="1588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8077994" y="2818606"/>
            <a:ext cx="304800" cy="1588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3544094" y="3618706"/>
            <a:ext cx="381000" cy="1588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8039894" y="3618706"/>
            <a:ext cx="381000" cy="1588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4077494" y="4533106"/>
            <a:ext cx="533400" cy="1588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962400" y="4799014"/>
            <a:ext cx="1828800" cy="1587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6896894" y="5066506"/>
            <a:ext cx="228600" cy="1588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953000" y="5181600"/>
            <a:ext cx="3657600" cy="1588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>
            <a:off x="4839494" y="5295106"/>
            <a:ext cx="228600" cy="1588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8497094" y="5295106"/>
            <a:ext cx="228600" cy="1588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4799807" y="5942807"/>
            <a:ext cx="304800" cy="1587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>
            <a:off x="8458994" y="5942806"/>
            <a:ext cx="304800" cy="1588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85039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828800" y="152400"/>
            <a:ext cx="3429000" cy="457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2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Verdana" pitchFamily="30" charset="0"/>
              </a:rPr>
              <a:t>Genital Ulcer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28800" y="1306514"/>
            <a:ext cx="2362200" cy="369887"/>
          </a:xfrm>
          <a:prstGeom prst="rect">
            <a:avLst/>
          </a:prstGeom>
          <a:solidFill>
            <a:srgbClr val="0099FF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Only vesicles present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2553494" y="951706"/>
            <a:ext cx="685800" cy="1588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105400" y="1306514"/>
            <a:ext cx="762000" cy="369887"/>
          </a:xfrm>
          <a:prstGeom prst="rect">
            <a:avLst/>
          </a:prstGeom>
          <a:solidFill>
            <a:srgbClr val="0099FF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GUD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05600" y="1306514"/>
            <a:ext cx="2362200" cy="369887"/>
          </a:xfrm>
          <a:prstGeom prst="rect">
            <a:avLst/>
          </a:prstGeom>
          <a:solidFill>
            <a:srgbClr val="0099FF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Educate and counsel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267200" y="1535114"/>
            <a:ext cx="762000" cy="1587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943600" y="1535114"/>
            <a:ext cx="762000" cy="1587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376738" y="1077914"/>
            <a:ext cx="500062" cy="369887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No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19801" y="1077914"/>
            <a:ext cx="500063" cy="369887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No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2591594" y="1991519"/>
            <a:ext cx="609600" cy="1588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48000" y="1763714"/>
            <a:ext cx="762000" cy="369887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Yes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638800" y="1763714"/>
            <a:ext cx="762000" cy="369887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Yes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5220494" y="1953419"/>
            <a:ext cx="533400" cy="1588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828800" y="2297113"/>
            <a:ext cx="3048000" cy="646112"/>
          </a:xfrm>
          <a:prstGeom prst="rect">
            <a:avLst/>
          </a:prstGeom>
          <a:solidFill>
            <a:srgbClr val="0099FF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Treat for Herpes</a:t>
            </a:r>
          </a:p>
          <a:p>
            <a:pPr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Treat for Syphilis if  VDRL+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57800" y="2297113"/>
            <a:ext cx="5181600" cy="646112"/>
          </a:xfrm>
          <a:prstGeom prst="rect">
            <a:avLst/>
          </a:prstGeom>
          <a:solidFill>
            <a:srgbClr val="0099FF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Treat for Chancroid and Syphilis</a:t>
            </a:r>
          </a:p>
          <a:p>
            <a:pPr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Treat for herpes if prevalence more than 30%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5400000">
            <a:off x="2362994" y="3515519"/>
            <a:ext cx="1066800" cy="1588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057400" y="4049714"/>
            <a:ext cx="1600200" cy="369887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Ulcers healed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48200" y="4049714"/>
            <a:ext cx="1905000" cy="369887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Ulcers improving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10800000" flipV="1">
            <a:off x="3429000" y="2754313"/>
            <a:ext cx="1828800" cy="1295400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543800" y="4049714"/>
            <a:ext cx="762000" cy="369887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Refer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962401" y="3757613"/>
            <a:ext cx="500063" cy="368300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No</a:t>
            </a:r>
          </a:p>
        </p:txBody>
      </p:sp>
      <p:cxnSp>
        <p:nvCxnSpPr>
          <p:cNvPr id="25" name="Straight Arrow Connector 24"/>
          <p:cNvCxnSpPr>
            <a:stCxn id="20" idx="3"/>
            <a:endCxn id="21" idx="1"/>
          </p:cNvCxnSpPr>
          <p:nvPr/>
        </p:nvCxnSpPr>
        <p:spPr>
          <a:xfrm>
            <a:off x="3657600" y="4235450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553200" y="4278314"/>
            <a:ext cx="990600" cy="1587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781801" y="3821114"/>
            <a:ext cx="500063" cy="369887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No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rot="5400000">
            <a:off x="2515394" y="4810919"/>
            <a:ext cx="762000" cy="1588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971800" y="4583114"/>
            <a:ext cx="762000" cy="369887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Yes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rot="5400000">
            <a:off x="5334794" y="4810919"/>
            <a:ext cx="762000" cy="1588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867400" y="4583114"/>
            <a:ext cx="762000" cy="369887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Yes</a:t>
            </a:r>
          </a:p>
        </p:txBody>
      </p:sp>
      <p:sp>
        <p:nvSpPr>
          <p:cNvPr id="99358" name="TextBox 31"/>
          <p:cNvSpPr txBox="1">
            <a:spLocks noChangeArrowheads="1"/>
          </p:cNvSpPr>
          <p:nvPr/>
        </p:nvSpPr>
        <p:spPr bwMode="auto">
          <a:xfrm>
            <a:off x="1905000" y="5192714"/>
            <a:ext cx="2362200" cy="369887"/>
          </a:xfrm>
          <a:prstGeom prst="rect">
            <a:avLst/>
          </a:prstGeom>
          <a:solidFill>
            <a:srgbClr val="0099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Educate and counsel</a:t>
            </a:r>
          </a:p>
        </p:txBody>
      </p:sp>
      <p:sp>
        <p:nvSpPr>
          <p:cNvPr id="99359" name="TextBox 32"/>
          <p:cNvSpPr txBox="1">
            <a:spLocks noChangeArrowheads="1"/>
          </p:cNvSpPr>
          <p:nvPr/>
        </p:nvSpPr>
        <p:spPr bwMode="auto">
          <a:xfrm>
            <a:off x="4724400" y="5192714"/>
            <a:ext cx="2895600" cy="369887"/>
          </a:xfrm>
          <a:prstGeom prst="rect">
            <a:avLst/>
          </a:prstGeom>
          <a:solidFill>
            <a:srgbClr val="0099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Continue for 7 more days</a:t>
            </a:r>
          </a:p>
        </p:txBody>
      </p:sp>
    </p:spTree>
    <p:extLst>
      <p:ext uri="{BB962C8B-B14F-4D97-AF65-F5344CB8AC3E}">
        <p14:creationId xmlns:p14="http://schemas.microsoft.com/office/powerpoint/2010/main" val="1348489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Gonococci</a:t>
            </a:r>
          </a:p>
        </p:txBody>
      </p:sp>
      <p:sp>
        <p:nvSpPr>
          <p:cNvPr id="72707" name="Content Placeholder 2"/>
          <p:cNvSpPr>
            <a:spLocks noGrp="1"/>
          </p:cNvSpPr>
          <p:nvPr>
            <p:ph idx="1"/>
          </p:nvPr>
        </p:nvSpPr>
        <p:spPr>
          <a:xfrm>
            <a:off x="2895600" y="1066800"/>
            <a:ext cx="7772400" cy="5638800"/>
          </a:xfrm>
        </p:spPr>
        <p:txBody>
          <a:bodyPr/>
          <a:lstStyle/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solidFill>
                  <a:srgbClr val="0070C0"/>
                </a:solidFill>
                <a:ea typeface="ＭＳ Ｐゴシック" panose="020B0600070205080204" pitchFamily="34" charset="-128"/>
              </a:rPr>
              <a:t>Etiology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Amongst the first documented bacterial STD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Word gonorrhea means “Flow of seed”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Albert Neisser identified the organism in 1879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Caused by </a:t>
            </a:r>
            <a:r>
              <a:rPr lang="en-US" altLang="en-US" sz="2600" i="1">
                <a:ea typeface="ＭＳ Ｐゴシック" panose="020B0600070205080204" pitchFamily="34" charset="-128"/>
              </a:rPr>
              <a:t>N.Gonorrhea</a:t>
            </a:r>
            <a:r>
              <a:rPr lang="en-US" altLang="en-US" sz="2600">
                <a:ea typeface="ＭＳ Ｐゴシック" panose="020B0600070205080204" pitchFamily="34" charset="-128"/>
              </a:rPr>
              <a:t> which is gram negative       encapsulated diplococcus bearing pili</a:t>
            </a:r>
          </a:p>
          <a:p>
            <a:pPr marL="339725" indent="-339725">
              <a:buClr>
                <a:srgbClr val="3E5D78"/>
              </a:buClr>
              <a:buNone/>
            </a:pPr>
            <a:endParaRPr lang="en-US" altLang="en-US" sz="260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950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52600" y="152400"/>
            <a:ext cx="3429000" cy="457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2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Verdana" pitchFamily="30" charset="0"/>
              </a:rPr>
              <a:t>Inguinal Bubo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05400" y="1458914"/>
            <a:ext cx="2209800" cy="369887"/>
          </a:xfrm>
          <a:prstGeom prst="rect">
            <a:avLst/>
          </a:prstGeom>
          <a:solidFill>
            <a:srgbClr val="0099FF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History &amp; examine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8600" y="773114"/>
            <a:ext cx="4343400" cy="369887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Enlarged or painful inguinal lymph nodes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3886201" y="2754313"/>
            <a:ext cx="458787" cy="1588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858000" y="4583114"/>
            <a:ext cx="3048000" cy="369887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Refer to higher care centre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86201" y="2144714"/>
            <a:ext cx="500063" cy="369887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No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rot="10800000">
            <a:off x="4419600" y="2373314"/>
            <a:ext cx="762000" cy="1587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562600" y="4811714"/>
            <a:ext cx="381000" cy="1587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943601" y="4583114"/>
            <a:ext cx="500063" cy="369887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No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43200" y="4583114"/>
            <a:ext cx="2819400" cy="369887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Responding to treatment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6096794" y="1305719"/>
            <a:ext cx="304800" cy="1588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733800" y="5421314"/>
            <a:ext cx="762000" cy="369887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Yes</a:t>
            </a:r>
          </a:p>
        </p:txBody>
      </p:sp>
      <p:sp>
        <p:nvSpPr>
          <p:cNvPr id="100366" name="TextBox 15"/>
          <p:cNvSpPr txBox="1">
            <a:spLocks noChangeArrowheads="1"/>
          </p:cNvSpPr>
          <p:nvPr/>
        </p:nvSpPr>
        <p:spPr bwMode="auto">
          <a:xfrm>
            <a:off x="5334000" y="5421314"/>
            <a:ext cx="1752600" cy="369887"/>
          </a:xfrm>
          <a:prstGeom prst="rect">
            <a:avLst/>
          </a:prstGeom>
          <a:solidFill>
            <a:srgbClr val="0099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Presume cured</a:t>
            </a:r>
          </a:p>
        </p:txBody>
      </p:sp>
      <p:sp>
        <p:nvSpPr>
          <p:cNvPr id="100367" name="TextBox 16"/>
          <p:cNvSpPr txBox="1">
            <a:spLocks noChangeArrowheads="1"/>
          </p:cNvSpPr>
          <p:nvPr/>
        </p:nvSpPr>
        <p:spPr bwMode="auto">
          <a:xfrm>
            <a:off x="2667000" y="2995613"/>
            <a:ext cx="2667000" cy="368300"/>
          </a:xfrm>
          <a:prstGeom prst="rect">
            <a:avLst/>
          </a:prstGeom>
          <a:solidFill>
            <a:srgbClr val="0099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Rx for LGV + Chancroid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181600" y="2157413"/>
            <a:ext cx="1981200" cy="368300"/>
          </a:xfrm>
          <a:prstGeom prst="rect">
            <a:avLst/>
          </a:prstGeom>
          <a:solidFill>
            <a:srgbClr val="0099FF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Ulcer(s) present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5400000">
            <a:off x="6096794" y="1991519"/>
            <a:ext cx="304800" cy="1588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924800" y="2144714"/>
            <a:ext cx="762000" cy="369887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solidFill>
                  <a:srgbClr val="F2F2F2"/>
                </a:solidFill>
                <a:latin typeface="Arial" charset="0"/>
                <a:ea typeface="ＭＳ Ｐゴシック" pitchFamily="30" charset="-128"/>
                <a:cs typeface="Arial" charset="0"/>
              </a:rPr>
              <a:t>Yes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495800" y="5649914"/>
            <a:ext cx="762000" cy="1587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372" name="TextBox 21"/>
          <p:cNvSpPr txBox="1">
            <a:spLocks noChangeArrowheads="1"/>
          </p:cNvSpPr>
          <p:nvPr/>
        </p:nvSpPr>
        <p:spPr bwMode="auto">
          <a:xfrm>
            <a:off x="7010400" y="2982914"/>
            <a:ext cx="2590800" cy="369887"/>
          </a:xfrm>
          <a:prstGeom prst="rect">
            <a:avLst/>
          </a:prstGeom>
          <a:solidFill>
            <a:srgbClr val="0099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As in genital ulcer chart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rot="5400000">
            <a:off x="8077201" y="2754313"/>
            <a:ext cx="458787" cy="1588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3924301" y="3554413"/>
            <a:ext cx="382587" cy="1588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375" name="TextBox 24"/>
          <p:cNvSpPr txBox="1">
            <a:spLocks noChangeArrowheads="1"/>
          </p:cNvSpPr>
          <p:nvPr/>
        </p:nvSpPr>
        <p:spPr bwMode="auto">
          <a:xfrm>
            <a:off x="3581400" y="3744914"/>
            <a:ext cx="1066800" cy="369887"/>
          </a:xfrm>
          <a:prstGeom prst="rect">
            <a:avLst/>
          </a:prstGeom>
          <a:solidFill>
            <a:srgbClr val="0099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14 Days 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rot="5400000">
            <a:off x="3886201" y="4354513"/>
            <a:ext cx="458787" cy="1588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477000" y="4811714"/>
            <a:ext cx="381000" cy="1587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3886201" y="5192713"/>
            <a:ext cx="458787" cy="1588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162800" y="2362200"/>
            <a:ext cx="762000" cy="1588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4700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1"/>
          <p:cNvSpPr txBox="1">
            <a:spLocks/>
          </p:cNvSpPr>
          <p:nvPr/>
        </p:nvSpPr>
        <p:spPr bwMode="auto">
          <a:xfrm>
            <a:off x="1752600" y="152400"/>
            <a:ext cx="3429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600">
                <a:solidFill>
                  <a:srgbClr val="FF0000"/>
                </a:solidFill>
              </a:rPr>
              <a:t>Scrotal Swelling</a:t>
            </a:r>
          </a:p>
        </p:txBody>
      </p:sp>
      <p:sp>
        <p:nvSpPr>
          <p:cNvPr id="101379" name="TextBox 44"/>
          <p:cNvSpPr txBox="1">
            <a:spLocks noChangeArrowheads="1"/>
          </p:cNvSpPr>
          <p:nvPr/>
        </p:nvSpPr>
        <p:spPr bwMode="auto">
          <a:xfrm>
            <a:off x="5334000" y="1295400"/>
            <a:ext cx="1905000" cy="369888"/>
          </a:xfrm>
          <a:prstGeom prst="rect">
            <a:avLst/>
          </a:prstGeom>
          <a:solidFill>
            <a:srgbClr val="0099FF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Injury to scrotum</a:t>
            </a:r>
          </a:p>
        </p:txBody>
      </p:sp>
      <p:cxnSp>
        <p:nvCxnSpPr>
          <p:cNvPr id="101380" name="Straight Arrow Connector 45"/>
          <p:cNvCxnSpPr>
            <a:cxnSpLocks noChangeShapeType="1"/>
          </p:cNvCxnSpPr>
          <p:nvPr/>
        </p:nvCxnSpPr>
        <p:spPr bwMode="auto">
          <a:xfrm rot="10800000" flipV="1">
            <a:off x="3048000" y="2819400"/>
            <a:ext cx="533400" cy="152400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1381" name="TextBox 46"/>
          <p:cNvSpPr txBox="1">
            <a:spLocks noChangeArrowheads="1"/>
          </p:cNvSpPr>
          <p:nvPr/>
        </p:nvSpPr>
        <p:spPr bwMode="auto">
          <a:xfrm>
            <a:off x="7467600" y="6030914"/>
            <a:ext cx="3048000" cy="369887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Refer to higher care centre</a:t>
            </a:r>
          </a:p>
        </p:txBody>
      </p:sp>
      <p:sp>
        <p:nvSpPr>
          <p:cNvPr id="101382" name="TextBox 47"/>
          <p:cNvSpPr txBox="1">
            <a:spLocks noChangeArrowheads="1"/>
          </p:cNvSpPr>
          <p:nvPr/>
        </p:nvSpPr>
        <p:spPr bwMode="auto">
          <a:xfrm>
            <a:off x="4495801" y="1752600"/>
            <a:ext cx="500063" cy="369888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No</a:t>
            </a:r>
          </a:p>
        </p:txBody>
      </p:sp>
      <p:cxnSp>
        <p:nvCxnSpPr>
          <p:cNvPr id="101383" name="Straight Arrow Connector 48"/>
          <p:cNvCxnSpPr>
            <a:cxnSpLocks noChangeShapeType="1"/>
          </p:cNvCxnSpPr>
          <p:nvPr/>
        </p:nvCxnSpPr>
        <p:spPr bwMode="auto">
          <a:xfrm>
            <a:off x="5943600" y="6248400"/>
            <a:ext cx="381000" cy="1588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1384" name="TextBox 49"/>
          <p:cNvSpPr txBox="1">
            <a:spLocks noChangeArrowheads="1"/>
          </p:cNvSpPr>
          <p:nvPr/>
        </p:nvSpPr>
        <p:spPr bwMode="auto">
          <a:xfrm>
            <a:off x="1676400" y="4191001"/>
            <a:ext cx="2362200" cy="646113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Refer immediately to</a:t>
            </a:r>
          </a:p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Higher care centre</a:t>
            </a:r>
          </a:p>
        </p:txBody>
      </p:sp>
      <p:sp>
        <p:nvSpPr>
          <p:cNvPr id="101385" name="TextBox 50"/>
          <p:cNvSpPr txBox="1">
            <a:spLocks noChangeArrowheads="1"/>
          </p:cNvSpPr>
          <p:nvPr/>
        </p:nvSpPr>
        <p:spPr bwMode="auto">
          <a:xfrm>
            <a:off x="1676400" y="6096000"/>
            <a:ext cx="914400" cy="369888"/>
          </a:xfrm>
          <a:prstGeom prst="rect">
            <a:avLst/>
          </a:prstGeom>
          <a:solidFill>
            <a:srgbClr val="0099FF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Cured</a:t>
            </a:r>
          </a:p>
        </p:txBody>
      </p:sp>
      <p:sp>
        <p:nvSpPr>
          <p:cNvPr id="101386" name="TextBox 51"/>
          <p:cNvSpPr txBox="1">
            <a:spLocks noChangeArrowheads="1"/>
          </p:cNvSpPr>
          <p:nvPr/>
        </p:nvSpPr>
        <p:spPr bwMode="auto">
          <a:xfrm>
            <a:off x="5638800" y="5181600"/>
            <a:ext cx="1600200" cy="369888"/>
          </a:xfrm>
          <a:prstGeom prst="rect">
            <a:avLst/>
          </a:prstGeom>
          <a:solidFill>
            <a:srgbClr val="0099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After 14 days</a:t>
            </a:r>
          </a:p>
        </p:txBody>
      </p:sp>
      <p:sp>
        <p:nvSpPr>
          <p:cNvPr id="101387" name="TextBox 52"/>
          <p:cNvSpPr txBox="1">
            <a:spLocks noChangeArrowheads="1"/>
          </p:cNvSpPr>
          <p:nvPr/>
        </p:nvSpPr>
        <p:spPr bwMode="auto">
          <a:xfrm>
            <a:off x="3352800" y="3352800"/>
            <a:ext cx="2819400" cy="369888"/>
          </a:xfrm>
          <a:prstGeom prst="rect">
            <a:avLst/>
          </a:prstGeom>
          <a:solidFill>
            <a:srgbClr val="0099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Testis rotated or retracted</a:t>
            </a:r>
          </a:p>
        </p:txBody>
      </p:sp>
      <p:sp>
        <p:nvSpPr>
          <p:cNvPr id="101388" name="TextBox 53"/>
          <p:cNvSpPr txBox="1">
            <a:spLocks noChangeArrowheads="1"/>
          </p:cNvSpPr>
          <p:nvPr/>
        </p:nvSpPr>
        <p:spPr bwMode="auto">
          <a:xfrm>
            <a:off x="6705600" y="3048000"/>
            <a:ext cx="1219200" cy="369888"/>
          </a:xfrm>
          <a:prstGeom prst="rect">
            <a:avLst/>
          </a:prstGeom>
          <a:solidFill>
            <a:srgbClr val="0099FF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Reassure</a:t>
            </a:r>
          </a:p>
        </p:txBody>
      </p:sp>
      <p:sp>
        <p:nvSpPr>
          <p:cNvPr id="101389" name="TextBox 54"/>
          <p:cNvSpPr txBox="1">
            <a:spLocks noChangeArrowheads="1"/>
          </p:cNvSpPr>
          <p:nvPr/>
        </p:nvSpPr>
        <p:spPr bwMode="auto">
          <a:xfrm>
            <a:off x="7543800" y="1752600"/>
            <a:ext cx="762000" cy="369888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Yes</a:t>
            </a:r>
          </a:p>
        </p:txBody>
      </p:sp>
      <p:sp>
        <p:nvSpPr>
          <p:cNvPr id="101390" name="TextBox 55"/>
          <p:cNvSpPr txBox="1">
            <a:spLocks noChangeArrowheads="1"/>
          </p:cNvSpPr>
          <p:nvPr/>
        </p:nvSpPr>
        <p:spPr bwMode="auto">
          <a:xfrm>
            <a:off x="5638800" y="4495800"/>
            <a:ext cx="3886200" cy="369888"/>
          </a:xfrm>
          <a:prstGeom prst="rect">
            <a:avLst/>
          </a:prstGeom>
          <a:solidFill>
            <a:srgbClr val="0099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Treat for gonorrhoea and chlamydia</a:t>
            </a:r>
          </a:p>
        </p:txBody>
      </p:sp>
      <p:cxnSp>
        <p:nvCxnSpPr>
          <p:cNvPr id="101391" name="Straight Arrow Connector 56"/>
          <p:cNvCxnSpPr>
            <a:cxnSpLocks noChangeShapeType="1"/>
          </p:cNvCxnSpPr>
          <p:nvPr/>
        </p:nvCxnSpPr>
        <p:spPr bwMode="auto">
          <a:xfrm rot="5400000">
            <a:off x="6324600" y="4343400"/>
            <a:ext cx="306388" cy="1588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1392" name="Straight Arrow Connector 57"/>
          <p:cNvCxnSpPr>
            <a:cxnSpLocks noChangeShapeType="1"/>
          </p:cNvCxnSpPr>
          <p:nvPr/>
        </p:nvCxnSpPr>
        <p:spPr bwMode="auto">
          <a:xfrm rot="5400000">
            <a:off x="2477294" y="3999706"/>
            <a:ext cx="381000" cy="1588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1393" name="Straight Arrow Connector 58"/>
          <p:cNvCxnSpPr>
            <a:cxnSpLocks noChangeShapeType="1"/>
          </p:cNvCxnSpPr>
          <p:nvPr/>
        </p:nvCxnSpPr>
        <p:spPr bwMode="auto">
          <a:xfrm>
            <a:off x="7086600" y="6248400"/>
            <a:ext cx="381000" cy="1588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1394" name="Straight Arrow Connector 59"/>
          <p:cNvCxnSpPr>
            <a:cxnSpLocks noChangeShapeType="1"/>
          </p:cNvCxnSpPr>
          <p:nvPr/>
        </p:nvCxnSpPr>
        <p:spPr bwMode="auto">
          <a:xfrm rot="5400000">
            <a:off x="6325394" y="5028406"/>
            <a:ext cx="304800" cy="1588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1395" name="TextBox 60"/>
          <p:cNvSpPr txBox="1">
            <a:spLocks noChangeArrowheads="1"/>
          </p:cNvSpPr>
          <p:nvPr/>
        </p:nvSpPr>
        <p:spPr bwMode="auto">
          <a:xfrm>
            <a:off x="5029200" y="685800"/>
            <a:ext cx="2667000" cy="369888"/>
          </a:xfrm>
          <a:prstGeom prst="rect">
            <a:avLst/>
          </a:prstGeom>
          <a:solidFill>
            <a:srgbClr val="0099FF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Painful scrotal swelling</a:t>
            </a:r>
          </a:p>
        </p:txBody>
      </p:sp>
      <p:cxnSp>
        <p:nvCxnSpPr>
          <p:cNvPr id="101396" name="Straight Connector 61"/>
          <p:cNvCxnSpPr>
            <a:cxnSpLocks noChangeShapeType="1"/>
          </p:cNvCxnSpPr>
          <p:nvPr/>
        </p:nvCxnSpPr>
        <p:spPr bwMode="auto">
          <a:xfrm rot="5400000">
            <a:off x="6134101" y="1181101"/>
            <a:ext cx="228600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1397" name="Straight Arrow Connector 62"/>
          <p:cNvCxnSpPr>
            <a:cxnSpLocks noChangeShapeType="1"/>
          </p:cNvCxnSpPr>
          <p:nvPr/>
        </p:nvCxnSpPr>
        <p:spPr bwMode="auto">
          <a:xfrm>
            <a:off x="7239000" y="1676400"/>
            <a:ext cx="304800" cy="228600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1398" name="TextBox 63"/>
          <p:cNvSpPr txBox="1">
            <a:spLocks noChangeArrowheads="1"/>
          </p:cNvSpPr>
          <p:nvPr/>
        </p:nvSpPr>
        <p:spPr bwMode="auto">
          <a:xfrm>
            <a:off x="3581400" y="2438400"/>
            <a:ext cx="2362200" cy="369888"/>
          </a:xfrm>
          <a:prstGeom prst="rect">
            <a:avLst/>
          </a:prstGeom>
          <a:solidFill>
            <a:srgbClr val="0099FF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Swelling of scrotum?</a:t>
            </a:r>
          </a:p>
        </p:txBody>
      </p:sp>
      <p:cxnSp>
        <p:nvCxnSpPr>
          <p:cNvPr id="101399" name="Straight Arrow Connector 64"/>
          <p:cNvCxnSpPr>
            <a:cxnSpLocks noChangeShapeType="1"/>
          </p:cNvCxnSpPr>
          <p:nvPr/>
        </p:nvCxnSpPr>
        <p:spPr bwMode="auto">
          <a:xfrm rot="5400000">
            <a:off x="7849394" y="2285206"/>
            <a:ext cx="304800" cy="1588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1400" name="TextBox 65"/>
          <p:cNvSpPr txBox="1">
            <a:spLocks noChangeArrowheads="1"/>
          </p:cNvSpPr>
          <p:nvPr/>
        </p:nvSpPr>
        <p:spPr bwMode="auto">
          <a:xfrm>
            <a:off x="6781800" y="2438400"/>
            <a:ext cx="3048000" cy="369888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Refer to higher care centre</a:t>
            </a:r>
          </a:p>
        </p:txBody>
      </p:sp>
      <p:cxnSp>
        <p:nvCxnSpPr>
          <p:cNvPr id="101401" name="Straight Arrow Connector 66"/>
          <p:cNvCxnSpPr>
            <a:cxnSpLocks noChangeShapeType="1"/>
            <a:stCxn id="101387" idx="1"/>
          </p:cNvCxnSpPr>
          <p:nvPr/>
        </p:nvCxnSpPr>
        <p:spPr bwMode="auto">
          <a:xfrm rot="10800000" flipV="1">
            <a:off x="3048000" y="3536950"/>
            <a:ext cx="304800" cy="120650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1402" name="TextBox 67"/>
          <p:cNvSpPr txBox="1">
            <a:spLocks noChangeArrowheads="1"/>
          </p:cNvSpPr>
          <p:nvPr/>
        </p:nvSpPr>
        <p:spPr bwMode="auto">
          <a:xfrm>
            <a:off x="2286000" y="2819400"/>
            <a:ext cx="762000" cy="369888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Yes</a:t>
            </a:r>
          </a:p>
        </p:txBody>
      </p:sp>
      <p:cxnSp>
        <p:nvCxnSpPr>
          <p:cNvPr id="101403" name="Straight Arrow Connector 68"/>
          <p:cNvCxnSpPr>
            <a:cxnSpLocks noChangeShapeType="1"/>
          </p:cNvCxnSpPr>
          <p:nvPr/>
        </p:nvCxnSpPr>
        <p:spPr bwMode="auto">
          <a:xfrm>
            <a:off x="3048000" y="3048000"/>
            <a:ext cx="762000" cy="273050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1404" name="TextBox 69"/>
          <p:cNvSpPr txBox="1">
            <a:spLocks noChangeArrowheads="1"/>
          </p:cNvSpPr>
          <p:nvPr/>
        </p:nvSpPr>
        <p:spPr bwMode="auto">
          <a:xfrm>
            <a:off x="2286000" y="3429000"/>
            <a:ext cx="762000" cy="369888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Yes</a:t>
            </a:r>
          </a:p>
        </p:txBody>
      </p:sp>
      <p:cxnSp>
        <p:nvCxnSpPr>
          <p:cNvPr id="101405" name="Straight Arrow Connector 70"/>
          <p:cNvCxnSpPr>
            <a:cxnSpLocks noChangeShapeType="1"/>
          </p:cNvCxnSpPr>
          <p:nvPr/>
        </p:nvCxnSpPr>
        <p:spPr bwMode="auto">
          <a:xfrm rot="10800000" flipV="1">
            <a:off x="5029200" y="1676400"/>
            <a:ext cx="304800" cy="152400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1406" name="Straight Arrow Connector 71"/>
          <p:cNvCxnSpPr>
            <a:cxnSpLocks noChangeShapeType="1"/>
          </p:cNvCxnSpPr>
          <p:nvPr/>
        </p:nvCxnSpPr>
        <p:spPr bwMode="auto">
          <a:xfrm rot="5400000">
            <a:off x="4572794" y="2285206"/>
            <a:ext cx="304800" cy="1588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1407" name="Straight Arrow Connector 72"/>
          <p:cNvCxnSpPr>
            <a:cxnSpLocks noChangeShapeType="1"/>
          </p:cNvCxnSpPr>
          <p:nvPr/>
        </p:nvCxnSpPr>
        <p:spPr bwMode="auto">
          <a:xfrm>
            <a:off x="5943600" y="2667000"/>
            <a:ext cx="762000" cy="533400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1408" name="Straight Arrow Connector 73"/>
          <p:cNvCxnSpPr>
            <a:cxnSpLocks noChangeShapeType="1"/>
            <a:stCxn id="101387" idx="3"/>
          </p:cNvCxnSpPr>
          <p:nvPr/>
        </p:nvCxnSpPr>
        <p:spPr bwMode="auto">
          <a:xfrm>
            <a:off x="6172200" y="3536950"/>
            <a:ext cx="304800" cy="273050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1409" name="TextBox 74"/>
          <p:cNvSpPr txBox="1">
            <a:spLocks noChangeArrowheads="1"/>
          </p:cNvSpPr>
          <p:nvPr/>
        </p:nvSpPr>
        <p:spPr bwMode="auto">
          <a:xfrm>
            <a:off x="6248401" y="3810000"/>
            <a:ext cx="500063" cy="369888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No</a:t>
            </a:r>
          </a:p>
        </p:txBody>
      </p:sp>
      <p:cxnSp>
        <p:nvCxnSpPr>
          <p:cNvPr id="101410" name="Straight Arrow Connector 75"/>
          <p:cNvCxnSpPr>
            <a:cxnSpLocks noChangeShapeType="1"/>
            <a:endCxn id="101411" idx="0"/>
          </p:cNvCxnSpPr>
          <p:nvPr/>
        </p:nvCxnSpPr>
        <p:spPr bwMode="auto">
          <a:xfrm rot="10800000" flipV="1">
            <a:off x="4838700" y="5562600"/>
            <a:ext cx="800100" cy="381000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1411" name="TextBox 76"/>
          <p:cNvSpPr txBox="1">
            <a:spLocks noChangeArrowheads="1"/>
          </p:cNvSpPr>
          <p:nvPr/>
        </p:nvSpPr>
        <p:spPr bwMode="auto">
          <a:xfrm>
            <a:off x="3733800" y="5943601"/>
            <a:ext cx="2209800" cy="646113"/>
          </a:xfrm>
          <a:prstGeom prst="rect">
            <a:avLst/>
          </a:prstGeom>
          <a:solidFill>
            <a:srgbClr val="0099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Tenderness &amp; </a:t>
            </a:r>
          </a:p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Swelling persisting</a:t>
            </a:r>
          </a:p>
        </p:txBody>
      </p:sp>
      <p:sp>
        <p:nvSpPr>
          <p:cNvPr id="101412" name="TextBox 77"/>
          <p:cNvSpPr txBox="1">
            <a:spLocks noChangeArrowheads="1"/>
          </p:cNvSpPr>
          <p:nvPr/>
        </p:nvSpPr>
        <p:spPr bwMode="auto">
          <a:xfrm>
            <a:off x="2895601" y="6096000"/>
            <a:ext cx="500063" cy="369888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No</a:t>
            </a:r>
          </a:p>
        </p:txBody>
      </p:sp>
      <p:cxnSp>
        <p:nvCxnSpPr>
          <p:cNvPr id="101413" name="Straight Arrow Connector 78"/>
          <p:cNvCxnSpPr>
            <a:cxnSpLocks noChangeShapeType="1"/>
          </p:cNvCxnSpPr>
          <p:nvPr/>
        </p:nvCxnSpPr>
        <p:spPr bwMode="auto">
          <a:xfrm rot="10800000">
            <a:off x="3429000" y="6248400"/>
            <a:ext cx="304800" cy="1588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1414" name="TextBox 79"/>
          <p:cNvSpPr txBox="1">
            <a:spLocks noChangeArrowheads="1"/>
          </p:cNvSpPr>
          <p:nvPr/>
        </p:nvSpPr>
        <p:spPr bwMode="auto">
          <a:xfrm>
            <a:off x="6324600" y="6019800"/>
            <a:ext cx="762000" cy="369888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Yes</a:t>
            </a:r>
          </a:p>
        </p:txBody>
      </p:sp>
      <p:cxnSp>
        <p:nvCxnSpPr>
          <p:cNvPr id="101415" name="Straight Arrow Connector 80"/>
          <p:cNvCxnSpPr>
            <a:cxnSpLocks noChangeShapeType="1"/>
          </p:cNvCxnSpPr>
          <p:nvPr/>
        </p:nvCxnSpPr>
        <p:spPr bwMode="auto">
          <a:xfrm rot="5400000">
            <a:off x="6477794" y="5790406"/>
            <a:ext cx="457200" cy="1588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1416" name="Straight Arrow Connector 81"/>
          <p:cNvCxnSpPr>
            <a:cxnSpLocks noChangeShapeType="1"/>
          </p:cNvCxnSpPr>
          <p:nvPr/>
        </p:nvCxnSpPr>
        <p:spPr bwMode="auto">
          <a:xfrm rot="10800000">
            <a:off x="2590800" y="6248400"/>
            <a:ext cx="304800" cy="1588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1417" name="TextBox 82"/>
          <p:cNvSpPr txBox="1">
            <a:spLocks noChangeArrowheads="1"/>
          </p:cNvSpPr>
          <p:nvPr/>
        </p:nvSpPr>
        <p:spPr bwMode="auto">
          <a:xfrm>
            <a:off x="6019801" y="2743200"/>
            <a:ext cx="500063" cy="369888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38569287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"/>
          <p:cNvSpPr txBox="1">
            <a:spLocks/>
          </p:cNvSpPr>
          <p:nvPr/>
        </p:nvSpPr>
        <p:spPr bwMode="auto">
          <a:xfrm>
            <a:off x="1676400" y="152400"/>
            <a:ext cx="5029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600">
                <a:solidFill>
                  <a:srgbClr val="FF0000"/>
                </a:solidFill>
              </a:rPr>
              <a:t>Vaginal Discharge/ Itch/ Burning</a:t>
            </a:r>
          </a:p>
        </p:txBody>
      </p:sp>
      <p:sp>
        <p:nvSpPr>
          <p:cNvPr id="102403" name="TextBox 40"/>
          <p:cNvSpPr txBox="1">
            <a:spLocks noChangeArrowheads="1"/>
          </p:cNvSpPr>
          <p:nvPr/>
        </p:nvSpPr>
        <p:spPr bwMode="auto">
          <a:xfrm>
            <a:off x="5257800" y="1600200"/>
            <a:ext cx="1600200" cy="369888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Any other STI</a:t>
            </a:r>
          </a:p>
        </p:txBody>
      </p:sp>
      <p:sp>
        <p:nvSpPr>
          <p:cNvPr id="102404" name="TextBox 41"/>
          <p:cNvSpPr txBox="1">
            <a:spLocks noChangeArrowheads="1"/>
          </p:cNvSpPr>
          <p:nvPr/>
        </p:nvSpPr>
        <p:spPr bwMode="auto">
          <a:xfrm>
            <a:off x="8534400" y="4800600"/>
            <a:ext cx="1981200" cy="369888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Treat for Candida</a:t>
            </a:r>
          </a:p>
        </p:txBody>
      </p:sp>
      <p:sp>
        <p:nvSpPr>
          <p:cNvPr id="102405" name="TextBox 42"/>
          <p:cNvSpPr txBox="1">
            <a:spLocks noChangeArrowheads="1"/>
          </p:cNvSpPr>
          <p:nvPr/>
        </p:nvSpPr>
        <p:spPr bwMode="auto">
          <a:xfrm>
            <a:off x="4419601" y="1371600"/>
            <a:ext cx="500063" cy="369888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No</a:t>
            </a:r>
          </a:p>
        </p:txBody>
      </p:sp>
      <p:sp>
        <p:nvSpPr>
          <p:cNvPr id="102406" name="TextBox 43"/>
          <p:cNvSpPr txBox="1">
            <a:spLocks noChangeArrowheads="1"/>
          </p:cNvSpPr>
          <p:nvPr/>
        </p:nvSpPr>
        <p:spPr bwMode="auto">
          <a:xfrm>
            <a:off x="4953000" y="4800600"/>
            <a:ext cx="2819400" cy="369888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Vulvul edema / erythema</a:t>
            </a:r>
          </a:p>
        </p:txBody>
      </p:sp>
      <p:sp>
        <p:nvSpPr>
          <p:cNvPr id="102407" name="TextBox 44"/>
          <p:cNvSpPr txBox="1">
            <a:spLocks noChangeArrowheads="1"/>
          </p:cNvSpPr>
          <p:nvPr/>
        </p:nvSpPr>
        <p:spPr bwMode="auto">
          <a:xfrm>
            <a:off x="1752600" y="2895600"/>
            <a:ext cx="2514600" cy="369888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Lower abdominal pain</a:t>
            </a:r>
          </a:p>
        </p:txBody>
      </p:sp>
      <p:cxnSp>
        <p:nvCxnSpPr>
          <p:cNvPr id="102408" name="Straight Arrow Connector 45"/>
          <p:cNvCxnSpPr>
            <a:cxnSpLocks noChangeShapeType="1"/>
          </p:cNvCxnSpPr>
          <p:nvPr/>
        </p:nvCxnSpPr>
        <p:spPr bwMode="auto">
          <a:xfrm rot="5400000">
            <a:off x="2362201" y="1066801"/>
            <a:ext cx="1066800" cy="3175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09" name="Straight Arrow Connector 46"/>
          <p:cNvCxnSpPr>
            <a:cxnSpLocks noChangeShapeType="1"/>
          </p:cNvCxnSpPr>
          <p:nvPr/>
        </p:nvCxnSpPr>
        <p:spPr bwMode="auto">
          <a:xfrm rot="5400000">
            <a:off x="2628901" y="3543301"/>
            <a:ext cx="533400" cy="3175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10" name="Straight Arrow Connector 47"/>
          <p:cNvCxnSpPr>
            <a:cxnSpLocks noChangeShapeType="1"/>
          </p:cNvCxnSpPr>
          <p:nvPr/>
        </p:nvCxnSpPr>
        <p:spPr bwMode="auto">
          <a:xfrm>
            <a:off x="3886200" y="1828800"/>
            <a:ext cx="1371600" cy="1588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11" name="Straight Arrow Connector 48"/>
          <p:cNvCxnSpPr>
            <a:cxnSpLocks noChangeShapeType="1"/>
          </p:cNvCxnSpPr>
          <p:nvPr/>
        </p:nvCxnSpPr>
        <p:spPr bwMode="auto">
          <a:xfrm rot="5400000">
            <a:off x="6096794" y="4647406"/>
            <a:ext cx="304800" cy="1588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412" name="TextBox 49"/>
          <p:cNvSpPr txBox="1">
            <a:spLocks noChangeArrowheads="1"/>
          </p:cNvSpPr>
          <p:nvPr/>
        </p:nvSpPr>
        <p:spPr bwMode="auto">
          <a:xfrm>
            <a:off x="2438400" y="990600"/>
            <a:ext cx="990600" cy="369888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History</a:t>
            </a:r>
          </a:p>
        </p:txBody>
      </p:sp>
      <p:cxnSp>
        <p:nvCxnSpPr>
          <p:cNvPr id="102413" name="Straight Arrow Connector 50"/>
          <p:cNvCxnSpPr>
            <a:cxnSpLocks noChangeShapeType="1"/>
          </p:cNvCxnSpPr>
          <p:nvPr/>
        </p:nvCxnSpPr>
        <p:spPr bwMode="auto">
          <a:xfrm rot="5400000">
            <a:off x="5868194" y="2209006"/>
            <a:ext cx="457200" cy="1588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414" name="TextBox 51"/>
          <p:cNvSpPr txBox="1">
            <a:spLocks noChangeArrowheads="1"/>
          </p:cNvSpPr>
          <p:nvPr/>
        </p:nvSpPr>
        <p:spPr bwMode="auto">
          <a:xfrm>
            <a:off x="5334000" y="3810001"/>
            <a:ext cx="3581400" cy="646113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Treat for Gonococci/Chlamydia/</a:t>
            </a:r>
          </a:p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bacterial Vaginosis/Trichomonas</a:t>
            </a:r>
          </a:p>
        </p:txBody>
      </p:sp>
      <p:sp>
        <p:nvSpPr>
          <p:cNvPr id="102415" name="TextBox 52"/>
          <p:cNvSpPr txBox="1">
            <a:spLocks noChangeArrowheads="1"/>
          </p:cNvSpPr>
          <p:nvPr/>
        </p:nvSpPr>
        <p:spPr bwMode="auto">
          <a:xfrm>
            <a:off x="1752600" y="4724401"/>
            <a:ext cx="2590800" cy="923925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Treat for bacterial Vaginosis </a:t>
            </a:r>
          </a:p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and Trichomonas</a:t>
            </a:r>
          </a:p>
        </p:txBody>
      </p:sp>
      <p:cxnSp>
        <p:nvCxnSpPr>
          <p:cNvPr id="102416" name="Straight Arrow Connector 53"/>
          <p:cNvCxnSpPr>
            <a:cxnSpLocks noChangeShapeType="1"/>
            <a:stCxn id="102424" idx="1"/>
          </p:cNvCxnSpPr>
          <p:nvPr/>
        </p:nvCxnSpPr>
        <p:spPr bwMode="auto">
          <a:xfrm rot="10800000" flipV="1">
            <a:off x="4267200" y="2698750"/>
            <a:ext cx="838200" cy="273050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417" name="TextBox 54"/>
          <p:cNvSpPr txBox="1">
            <a:spLocks noChangeArrowheads="1"/>
          </p:cNvSpPr>
          <p:nvPr/>
        </p:nvSpPr>
        <p:spPr bwMode="auto">
          <a:xfrm>
            <a:off x="2971801" y="3352800"/>
            <a:ext cx="500063" cy="369888"/>
          </a:xfrm>
          <a:prstGeom prst="rect">
            <a:avLst/>
          </a:prstGeom>
          <a:solidFill>
            <a:srgbClr val="558ED5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No</a:t>
            </a:r>
          </a:p>
        </p:txBody>
      </p:sp>
      <p:cxnSp>
        <p:nvCxnSpPr>
          <p:cNvPr id="102418" name="Straight Arrow Connector 55"/>
          <p:cNvCxnSpPr>
            <a:cxnSpLocks noChangeShapeType="1"/>
          </p:cNvCxnSpPr>
          <p:nvPr/>
        </p:nvCxnSpPr>
        <p:spPr bwMode="auto">
          <a:xfrm rot="5400000">
            <a:off x="5944394" y="5485606"/>
            <a:ext cx="609600" cy="1588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419" name="TextBox 56"/>
          <p:cNvSpPr txBox="1">
            <a:spLocks noChangeArrowheads="1"/>
          </p:cNvSpPr>
          <p:nvPr/>
        </p:nvSpPr>
        <p:spPr bwMode="auto">
          <a:xfrm>
            <a:off x="2057400" y="1600200"/>
            <a:ext cx="1828800" cy="369888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Vulvul erythema</a:t>
            </a:r>
          </a:p>
        </p:txBody>
      </p:sp>
      <p:cxnSp>
        <p:nvCxnSpPr>
          <p:cNvPr id="102420" name="Straight Arrow Connector 57"/>
          <p:cNvCxnSpPr>
            <a:cxnSpLocks noChangeShapeType="1"/>
          </p:cNvCxnSpPr>
          <p:nvPr/>
        </p:nvCxnSpPr>
        <p:spPr bwMode="auto">
          <a:xfrm>
            <a:off x="6858000" y="1828800"/>
            <a:ext cx="1371600" cy="1588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421" name="TextBox 58"/>
          <p:cNvSpPr txBox="1">
            <a:spLocks noChangeArrowheads="1"/>
          </p:cNvSpPr>
          <p:nvPr/>
        </p:nvSpPr>
        <p:spPr bwMode="auto">
          <a:xfrm>
            <a:off x="7315201" y="1371600"/>
            <a:ext cx="500063" cy="369888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No</a:t>
            </a:r>
          </a:p>
        </p:txBody>
      </p:sp>
      <p:sp>
        <p:nvSpPr>
          <p:cNvPr id="102422" name="TextBox 59"/>
          <p:cNvSpPr txBox="1">
            <a:spLocks noChangeArrowheads="1"/>
          </p:cNvSpPr>
          <p:nvPr/>
        </p:nvSpPr>
        <p:spPr bwMode="auto">
          <a:xfrm>
            <a:off x="8229601" y="1600200"/>
            <a:ext cx="1120775" cy="369888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Educate</a:t>
            </a:r>
          </a:p>
        </p:txBody>
      </p:sp>
      <p:sp>
        <p:nvSpPr>
          <p:cNvPr id="102423" name="TextBox 60"/>
          <p:cNvSpPr txBox="1">
            <a:spLocks noChangeArrowheads="1"/>
          </p:cNvSpPr>
          <p:nvPr/>
        </p:nvSpPr>
        <p:spPr bwMode="auto">
          <a:xfrm>
            <a:off x="6172200" y="2057400"/>
            <a:ext cx="609600" cy="369888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Yes</a:t>
            </a:r>
          </a:p>
        </p:txBody>
      </p:sp>
      <p:sp>
        <p:nvSpPr>
          <p:cNvPr id="102424" name="TextBox 61"/>
          <p:cNvSpPr txBox="1">
            <a:spLocks noChangeArrowheads="1"/>
          </p:cNvSpPr>
          <p:nvPr/>
        </p:nvSpPr>
        <p:spPr bwMode="auto">
          <a:xfrm>
            <a:off x="5105400" y="2514600"/>
            <a:ext cx="2057400" cy="369888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Appropriate chart</a:t>
            </a:r>
          </a:p>
        </p:txBody>
      </p:sp>
      <p:cxnSp>
        <p:nvCxnSpPr>
          <p:cNvPr id="102425" name="Straight Arrow Connector 62"/>
          <p:cNvCxnSpPr>
            <a:cxnSpLocks noChangeShapeType="1"/>
          </p:cNvCxnSpPr>
          <p:nvPr/>
        </p:nvCxnSpPr>
        <p:spPr bwMode="auto">
          <a:xfrm rot="5400000">
            <a:off x="2476501" y="2400301"/>
            <a:ext cx="838200" cy="3175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426" name="TextBox 63"/>
          <p:cNvSpPr txBox="1">
            <a:spLocks noChangeArrowheads="1"/>
          </p:cNvSpPr>
          <p:nvPr/>
        </p:nvSpPr>
        <p:spPr bwMode="auto">
          <a:xfrm>
            <a:off x="2971800" y="2209800"/>
            <a:ext cx="685800" cy="369888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Yes</a:t>
            </a:r>
          </a:p>
        </p:txBody>
      </p:sp>
      <p:cxnSp>
        <p:nvCxnSpPr>
          <p:cNvPr id="102427" name="Straight Arrow Connector 64"/>
          <p:cNvCxnSpPr>
            <a:cxnSpLocks noChangeShapeType="1"/>
            <a:endCxn id="102428" idx="1"/>
          </p:cNvCxnSpPr>
          <p:nvPr/>
        </p:nvCxnSpPr>
        <p:spPr bwMode="auto">
          <a:xfrm>
            <a:off x="4267200" y="3124200"/>
            <a:ext cx="838200" cy="107950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428" name="TextBox 65"/>
          <p:cNvSpPr txBox="1">
            <a:spLocks noChangeArrowheads="1"/>
          </p:cNvSpPr>
          <p:nvPr/>
        </p:nvSpPr>
        <p:spPr bwMode="auto">
          <a:xfrm>
            <a:off x="5105400" y="3048000"/>
            <a:ext cx="3048000" cy="369888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Lower abdominal pain chart</a:t>
            </a:r>
          </a:p>
        </p:txBody>
      </p:sp>
      <p:sp>
        <p:nvSpPr>
          <p:cNvPr id="102429" name="TextBox 66"/>
          <p:cNvSpPr txBox="1">
            <a:spLocks noChangeArrowheads="1"/>
          </p:cNvSpPr>
          <p:nvPr/>
        </p:nvSpPr>
        <p:spPr bwMode="auto">
          <a:xfrm>
            <a:off x="1676400" y="3810000"/>
            <a:ext cx="2743200" cy="369888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High GC/CT prevalence</a:t>
            </a:r>
          </a:p>
        </p:txBody>
      </p:sp>
      <p:cxnSp>
        <p:nvCxnSpPr>
          <p:cNvPr id="102430" name="Straight Arrow Connector 67"/>
          <p:cNvCxnSpPr>
            <a:cxnSpLocks noChangeShapeType="1"/>
          </p:cNvCxnSpPr>
          <p:nvPr/>
        </p:nvCxnSpPr>
        <p:spPr bwMode="auto">
          <a:xfrm rot="5400000">
            <a:off x="2629694" y="4456906"/>
            <a:ext cx="533400" cy="1588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431" name="TextBox 68"/>
          <p:cNvSpPr txBox="1">
            <a:spLocks noChangeArrowheads="1"/>
          </p:cNvSpPr>
          <p:nvPr/>
        </p:nvSpPr>
        <p:spPr bwMode="auto">
          <a:xfrm>
            <a:off x="2971801" y="4267200"/>
            <a:ext cx="500063" cy="369888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No</a:t>
            </a:r>
          </a:p>
        </p:txBody>
      </p:sp>
      <p:cxnSp>
        <p:nvCxnSpPr>
          <p:cNvPr id="102432" name="Straight Arrow Connector 69"/>
          <p:cNvCxnSpPr>
            <a:cxnSpLocks noChangeShapeType="1"/>
          </p:cNvCxnSpPr>
          <p:nvPr/>
        </p:nvCxnSpPr>
        <p:spPr bwMode="auto">
          <a:xfrm>
            <a:off x="4419600" y="4038600"/>
            <a:ext cx="914400" cy="1588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433" name="TextBox 70"/>
          <p:cNvSpPr txBox="1">
            <a:spLocks noChangeArrowheads="1"/>
          </p:cNvSpPr>
          <p:nvPr/>
        </p:nvSpPr>
        <p:spPr bwMode="auto">
          <a:xfrm>
            <a:off x="4572000" y="3581400"/>
            <a:ext cx="609600" cy="369888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Yes</a:t>
            </a:r>
          </a:p>
        </p:txBody>
      </p:sp>
      <p:sp>
        <p:nvSpPr>
          <p:cNvPr id="102434" name="TextBox 71"/>
          <p:cNvSpPr txBox="1">
            <a:spLocks noChangeArrowheads="1"/>
          </p:cNvSpPr>
          <p:nvPr/>
        </p:nvSpPr>
        <p:spPr bwMode="auto">
          <a:xfrm>
            <a:off x="6400801" y="5257800"/>
            <a:ext cx="500063" cy="369888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No</a:t>
            </a:r>
          </a:p>
        </p:txBody>
      </p:sp>
      <p:sp>
        <p:nvSpPr>
          <p:cNvPr id="102435" name="TextBox 72"/>
          <p:cNvSpPr txBox="1">
            <a:spLocks noChangeArrowheads="1"/>
          </p:cNvSpPr>
          <p:nvPr/>
        </p:nvSpPr>
        <p:spPr bwMode="auto">
          <a:xfrm>
            <a:off x="5715001" y="5791200"/>
            <a:ext cx="1120775" cy="369888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Educate</a:t>
            </a:r>
          </a:p>
        </p:txBody>
      </p:sp>
      <p:cxnSp>
        <p:nvCxnSpPr>
          <p:cNvPr id="102436" name="Straight Arrow Connector 73"/>
          <p:cNvCxnSpPr>
            <a:cxnSpLocks noChangeShapeType="1"/>
          </p:cNvCxnSpPr>
          <p:nvPr/>
        </p:nvCxnSpPr>
        <p:spPr bwMode="auto">
          <a:xfrm>
            <a:off x="7848600" y="5029200"/>
            <a:ext cx="685800" cy="1588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437" name="TextBox 74"/>
          <p:cNvSpPr txBox="1">
            <a:spLocks noChangeArrowheads="1"/>
          </p:cNvSpPr>
          <p:nvPr/>
        </p:nvSpPr>
        <p:spPr bwMode="auto">
          <a:xfrm>
            <a:off x="7848600" y="4572000"/>
            <a:ext cx="609600" cy="369888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31932568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3426" name="Straight Arrow Connector 26"/>
          <p:cNvCxnSpPr>
            <a:cxnSpLocks noChangeShapeType="1"/>
          </p:cNvCxnSpPr>
          <p:nvPr/>
        </p:nvCxnSpPr>
        <p:spPr bwMode="auto">
          <a:xfrm rot="5400000">
            <a:off x="2362201" y="1141413"/>
            <a:ext cx="1066800" cy="3175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427" name="Title 1"/>
          <p:cNvSpPr txBox="1">
            <a:spLocks/>
          </p:cNvSpPr>
          <p:nvPr/>
        </p:nvSpPr>
        <p:spPr bwMode="auto">
          <a:xfrm>
            <a:off x="1752600" y="152400"/>
            <a:ext cx="434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600">
                <a:solidFill>
                  <a:srgbClr val="FF0000"/>
                </a:solidFill>
              </a:rPr>
              <a:t>Lower Abdominal Pain</a:t>
            </a:r>
          </a:p>
        </p:txBody>
      </p:sp>
      <p:sp>
        <p:nvSpPr>
          <p:cNvPr id="103428" name="TextBox 28"/>
          <p:cNvSpPr txBox="1">
            <a:spLocks noChangeArrowheads="1"/>
          </p:cNvSpPr>
          <p:nvPr/>
        </p:nvSpPr>
        <p:spPr bwMode="auto">
          <a:xfrm>
            <a:off x="1828800" y="990600"/>
            <a:ext cx="2209800" cy="369888"/>
          </a:xfrm>
          <a:prstGeom prst="rect">
            <a:avLst/>
          </a:prstGeom>
          <a:solidFill>
            <a:srgbClr val="0099FF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History &amp; examine</a:t>
            </a:r>
          </a:p>
        </p:txBody>
      </p:sp>
      <p:sp>
        <p:nvSpPr>
          <p:cNvPr id="103429" name="TextBox 29"/>
          <p:cNvSpPr txBox="1">
            <a:spLocks noChangeArrowheads="1"/>
          </p:cNvSpPr>
          <p:nvPr/>
        </p:nvSpPr>
        <p:spPr bwMode="auto">
          <a:xfrm>
            <a:off x="5334000" y="3352800"/>
            <a:ext cx="3733800" cy="369888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Manage for PID. Review in 3 days</a:t>
            </a:r>
          </a:p>
        </p:txBody>
      </p:sp>
      <p:sp>
        <p:nvSpPr>
          <p:cNvPr id="103430" name="TextBox 30"/>
          <p:cNvSpPr txBox="1">
            <a:spLocks noChangeArrowheads="1"/>
          </p:cNvSpPr>
          <p:nvPr/>
        </p:nvSpPr>
        <p:spPr bwMode="auto">
          <a:xfrm>
            <a:off x="4800601" y="1981200"/>
            <a:ext cx="500063" cy="369888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No</a:t>
            </a:r>
          </a:p>
        </p:txBody>
      </p:sp>
      <p:sp>
        <p:nvSpPr>
          <p:cNvPr id="103431" name="TextBox 31"/>
          <p:cNvSpPr txBox="1">
            <a:spLocks noChangeArrowheads="1"/>
          </p:cNvSpPr>
          <p:nvPr/>
        </p:nvSpPr>
        <p:spPr bwMode="auto">
          <a:xfrm>
            <a:off x="8153401" y="4038600"/>
            <a:ext cx="500063" cy="369888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No</a:t>
            </a:r>
          </a:p>
        </p:txBody>
      </p:sp>
      <p:sp>
        <p:nvSpPr>
          <p:cNvPr id="103432" name="TextBox 32"/>
          <p:cNvSpPr txBox="1">
            <a:spLocks noChangeArrowheads="1"/>
          </p:cNvSpPr>
          <p:nvPr/>
        </p:nvSpPr>
        <p:spPr bwMode="auto">
          <a:xfrm>
            <a:off x="1981200" y="4419600"/>
            <a:ext cx="1905000" cy="369888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Surgical referral</a:t>
            </a:r>
          </a:p>
        </p:txBody>
      </p:sp>
      <p:sp>
        <p:nvSpPr>
          <p:cNvPr id="103433" name="TextBox 33"/>
          <p:cNvSpPr txBox="1">
            <a:spLocks noChangeArrowheads="1"/>
          </p:cNvSpPr>
          <p:nvPr/>
        </p:nvSpPr>
        <p:spPr bwMode="auto">
          <a:xfrm>
            <a:off x="3733800" y="5421314"/>
            <a:ext cx="762000" cy="369887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Yes</a:t>
            </a:r>
          </a:p>
        </p:txBody>
      </p:sp>
      <p:sp>
        <p:nvSpPr>
          <p:cNvPr id="103434" name="TextBox 34"/>
          <p:cNvSpPr txBox="1">
            <a:spLocks noChangeArrowheads="1"/>
          </p:cNvSpPr>
          <p:nvPr/>
        </p:nvSpPr>
        <p:spPr bwMode="auto">
          <a:xfrm>
            <a:off x="6019800" y="4267200"/>
            <a:ext cx="2057400" cy="369888"/>
          </a:xfrm>
          <a:prstGeom prst="rect">
            <a:avLst/>
          </a:prstGeom>
          <a:solidFill>
            <a:srgbClr val="0099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Patient improved</a:t>
            </a:r>
          </a:p>
        </p:txBody>
      </p:sp>
      <p:sp>
        <p:nvSpPr>
          <p:cNvPr id="103435" name="TextBox 35"/>
          <p:cNvSpPr txBox="1">
            <a:spLocks noChangeArrowheads="1"/>
          </p:cNvSpPr>
          <p:nvPr/>
        </p:nvSpPr>
        <p:spPr bwMode="auto">
          <a:xfrm>
            <a:off x="1752600" y="1676401"/>
            <a:ext cx="2667000" cy="2169825"/>
          </a:xfrm>
          <a:prstGeom prst="rect">
            <a:avLst/>
          </a:prstGeom>
          <a:solidFill>
            <a:srgbClr val="0099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- Missed period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- Recent delivery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- Guarding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- Vaginal bleed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- Abdominal mass</a:t>
            </a:r>
          </a:p>
        </p:txBody>
      </p:sp>
      <p:sp>
        <p:nvSpPr>
          <p:cNvPr id="103436" name="TextBox 36"/>
          <p:cNvSpPr txBox="1">
            <a:spLocks noChangeArrowheads="1"/>
          </p:cNvSpPr>
          <p:nvPr/>
        </p:nvSpPr>
        <p:spPr bwMode="auto">
          <a:xfrm>
            <a:off x="5638800" y="2133601"/>
            <a:ext cx="3124200" cy="646113"/>
          </a:xfrm>
          <a:prstGeom prst="rect">
            <a:avLst/>
          </a:prstGeom>
          <a:solidFill>
            <a:srgbClr val="0099FF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Cervical motion tenderness</a:t>
            </a:r>
          </a:p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Lower abdominal tenderness</a:t>
            </a:r>
          </a:p>
        </p:txBody>
      </p:sp>
      <p:sp>
        <p:nvSpPr>
          <p:cNvPr id="103437" name="TextBox 37"/>
          <p:cNvSpPr txBox="1">
            <a:spLocks noChangeArrowheads="1"/>
          </p:cNvSpPr>
          <p:nvPr/>
        </p:nvSpPr>
        <p:spPr bwMode="auto">
          <a:xfrm>
            <a:off x="8839200" y="4267200"/>
            <a:ext cx="838200" cy="369888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Refer</a:t>
            </a:r>
          </a:p>
        </p:txBody>
      </p:sp>
      <p:cxnSp>
        <p:nvCxnSpPr>
          <p:cNvPr id="103438" name="Straight Arrow Connector 38"/>
          <p:cNvCxnSpPr>
            <a:cxnSpLocks noChangeShapeType="1"/>
          </p:cNvCxnSpPr>
          <p:nvPr/>
        </p:nvCxnSpPr>
        <p:spPr bwMode="auto">
          <a:xfrm>
            <a:off x="8077200" y="4495800"/>
            <a:ext cx="762000" cy="1588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439" name="Straight Arrow Connector 39"/>
          <p:cNvCxnSpPr>
            <a:cxnSpLocks noChangeShapeType="1"/>
          </p:cNvCxnSpPr>
          <p:nvPr/>
        </p:nvCxnSpPr>
        <p:spPr bwMode="auto">
          <a:xfrm rot="5400000">
            <a:off x="2590800" y="4114800"/>
            <a:ext cx="611188" cy="1588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440" name="Straight Arrow Connector 40"/>
          <p:cNvCxnSpPr>
            <a:cxnSpLocks noChangeShapeType="1"/>
          </p:cNvCxnSpPr>
          <p:nvPr/>
        </p:nvCxnSpPr>
        <p:spPr bwMode="auto">
          <a:xfrm rot="5400000">
            <a:off x="3886201" y="5192713"/>
            <a:ext cx="458787" cy="1588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441" name="Straight Arrow Connector 41"/>
          <p:cNvCxnSpPr>
            <a:cxnSpLocks noChangeShapeType="1"/>
          </p:cNvCxnSpPr>
          <p:nvPr/>
        </p:nvCxnSpPr>
        <p:spPr bwMode="auto">
          <a:xfrm>
            <a:off x="4419600" y="2438400"/>
            <a:ext cx="1219200" cy="1588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442" name="TextBox 42"/>
          <p:cNvSpPr txBox="1">
            <a:spLocks noChangeArrowheads="1"/>
          </p:cNvSpPr>
          <p:nvPr/>
        </p:nvSpPr>
        <p:spPr bwMode="auto">
          <a:xfrm>
            <a:off x="2971800" y="3886200"/>
            <a:ext cx="762000" cy="369888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Yes</a:t>
            </a:r>
          </a:p>
        </p:txBody>
      </p:sp>
      <p:cxnSp>
        <p:nvCxnSpPr>
          <p:cNvPr id="103443" name="Straight Arrow Connector 43"/>
          <p:cNvCxnSpPr>
            <a:cxnSpLocks noChangeShapeType="1"/>
          </p:cNvCxnSpPr>
          <p:nvPr/>
        </p:nvCxnSpPr>
        <p:spPr bwMode="auto">
          <a:xfrm rot="5400000">
            <a:off x="6743701" y="3086101"/>
            <a:ext cx="533400" cy="3175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444" name="TextBox 44"/>
          <p:cNvSpPr txBox="1">
            <a:spLocks noChangeArrowheads="1"/>
          </p:cNvSpPr>
          <p:nvPr/>
        </p:nvSpPr>
        <p:spPr bwMode="auto">
          <a:xfrm>
            <a:off x="7162800" y="2895600"/>
            <a:ext cx="762000" cy="369888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Yes</a:t>
            </a:r>
          </a:p>
        </p:txBody>
      </p:sp>
      <p:cxnSp>
        <p:nvCxnSpPr>
          <p:cNvPr id="103445" name="Straight Arrow Connector 45"/>
          <p:cNvCxnSpPr>
            <a:cxnSpLocks noChangeShapeType="1"/>
          </p:cNvCxnSpPr>
          <p:nvPr/>
        </p:nvCxnSpPr>
        <p:spPr bwMode="auto">
          <a:xfrm rot="5400000">
            <a:off x="6743700" y="4000500"/>
            <a:ext cx="534988" cy="1588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446" name="Straight Arrow Connector 46"/>
          <p:cNvCxnSpPr>
            <a:cxnSpLocks noChangeShapeType="1"/>
          </p:cNvCxnSpPr>
          <p:nvPr/>
        </p:nvCxnSpPr>
        <p:spPr bwMode="auto">
          <a:xfrm rot="5400000">
            <a:off x="6743700" y="4914900"/>
            <a:ext cx="534988" cy="1588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447" name="TextBox 47"/>
          <p:cNvSpPr txBox="1">
            <a:spLocks noChangeArrowheads="1"/>
          </p:cNvSpPr>
          <p:nvPr/>
        </p:nvSpPr>
        <p:spPr bwMode="auto">
          <a:xfrm>
            <a:off x="7162800" y="4724400"/>
            <a:ext cx="762000" cy="369888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Yes</a:t>
            </a:r>
          </a:p>
        </p:txBody>
      </p:sp>
      <p:sp>
        <p:nvSpPr>
          <p:cNvPr id="103448" name="TextBox 48"/>
          <p:cNvSpPr txBox="1">
            <a:spLocks noChangeArrowheads="1"/>
          </p:cNvSpPr>
          <p:nvPr/>
        </p:nvSpPr>
        <p:spPr bwMode="auto">
          <a:xfrm>
            <a:off x="6400801" y="5181600"/>
            <a:ext cx="1120775" cy="369888"/>
          </a:xfrm>
          <a:prstGeom prst="rect">
            <a:avLst/>
          </a:prstGeom>
          <a:solidFill>
            <a:srgbClr val="0099FF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Educate</a:t>
            </a:r>
          </a:p>
        </p:txBody>
      </p:sp>
    </p:spTree>
    <p:extLst>
      <p:ext uri="{BB962C8B-B14F-4D97-AF65-F5344CB8AC3E}">
        <p14:creationId xmlns:p14="http://schemas.microsoft.com/office/powerpoint/2010/main" val="42088997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4450" name="Straight Arrow Connector 29"/>
          <p:cNvCxnSpPr>
            <a:cxnSpLocks noChangeShapeType="1"/>
          </p:cNvCxnSpPr>
          <p:nvPr/>
        </p:nvCxnSpPr>
        <p:spPr bwMode="auto">
          <a:xfrm>
            <a:off x="7162800" y="2601914"/>
            <a:ext cx="762000" cy="1587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4451" name="Title 1"/>
          <p:cNvSpPr txBox="1">
            <a:spLocks/>
          </p:cNvSpPr>
          <p:nvPr/>
        </p:nvSpPr>
        <p:spPr bwMode="auto">
          <a:xfrm>
            <a:off x="1752600" y="152400"/>
            <a:ext cx="487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600">
                <a:solidFill>
                  <a:srgbClr val="FF0000"/>
                </a:solidFill>
              </a:rPr>
              <a:t>Ophthalmia Neonatorum</a:t>
            </a:r>
          </a:p>
        </p:txBody>
      </p:sp>
      <p:sp>
        <p:nvSpPr>
          <p:cNvPr id="104452" name="TextBox 31"/>
          <p:cNvSpPr txBox="1">
            <a:spLocks noChangeArrowheads="1"/>
          </p:cNvSpPr>
          <p:nvPr/>
        </p:nvSpPr>
        <p:spPr bwMode="auto">
          <a:xfrm>
            <a:off x="5105400" y="1687514"/>
            <a:ext cx="2209800" cy="369887"/>
          </a:xfrm>
          <a:prstGeom prst="rect">
            <a:avLst/>
          </a:prstGeom>
          <a:solidFill>
            <a:srgbClr val="0099FF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History &amp; examine</a:t>
            </a:r>
          </a:p>
        </p:txBody>
      </p:sp>
      <p:sp>
        <p:nvSpPr>
          <p:cNvPr id="104453" name="TextBox 32"/>
          <p:cNvSpPr txBox="1">
            <a:spLocks noChangeArrowheads="1"/>
          </p:cNvSpPr>
          <p:nvPr/>
        </p:nvSpPr>
        <p:spPr bwMode="auto">
          <a:xfrm>
            <a:off x="4572000" y="1001714"/>
            <a:ext cx="3352800" cy="369887"/>
          </a:xfrm>
          <a:prstGeom prst="rect">
            <a:avLst/>
          </a:prstGeom>
          <a:solidFill>
            <a:srgbClr val="0099FF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Neonate with discharging eyes</a:t>
            </a:r>
          </a:p>
        </p:txBody>
      </p:sp>
      <p:cxnSp>
        <p:nvCxnSpPr>
          <p:cNvPr id="104454" name="Straight Arrow Connector 33"/>
          <p:cNvCxnSpPr>
            <a:cxnSpLocks noChangeShapeType="1"/>
          </p:cNvCxnSpPr>
          <p:nvPr/>
        </p:nvCxnSpPr>
        <p:spPr bwMode="auto">
          <a:xfrm rot="5400000">
            <a:off x="3969544" y="2988469"/>
            <a:ext cx="292100" cy="1588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4455" name="TextBox 34"/>
          <p:cNvSpPr txBox="1">
            <a:spLocks noChangeArrowheads="1"/>
          </p:cNvSpPr>
          <p:nvPr/>
        </p:nvSpPr>
        <p:spPr bwMode="auto">
          <a:xfrm>
            <a:off x="5486400" y="5802314"/>
            <a:ext cx="3048000" cy="369887"/>
          </a:xfrm>
          <a:prstGeom prst="rect">
            <a:avLst/>
          </a:prstGeom>
          <a:solidFill>
            <a:srgbClr val="0099FF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Refer to higher care centre</a:t>
            </a:r>
          </a:p>
        </p:txBody>
      </p:sp>
      <p:sp>
        <p:nvSpPr>
          <p:cNvPr id="104456" name="TextBox 35"/>
          <p:cNvSpPr txBox="1">
            <a:spLocks noChangeArrowheads="1"/>
          </p:cNvSpPr>
          <p:nvPr/>
        </p:nvSpPr>
        <p:spPr bwMode="auto">
          <a:xfrm>
            <a:off x="7924801" y="2373314"/>
            <a:ext cx="500063" cy="369887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No</a:t>
            </a:r>
          </a:p>
        </p:txBody>
      </p:sp>
      <p:cxnSp>
        <p:nvCxnSpPr>
          <p:cNvPr id="104457" name="Straight Arrow Connector 36"/>
          <p:cNvCxnSpPr>
            <a:cxnSpLocks noChangeShapeType="1"/>
          </p:cNvCxnSpPr>
          <p:nvPr/>
        </p:nvCxnSpPr>
        <p:spPr bwMode="auto">
          <a:xfrm rot="10800000">
            <a:off x="4419600" y="2614614"/>
            <a:ext cx="762000" cy="1587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4458" name="Straight Arrow Connector 37"/>
          <p:cNvCxnSpPr>
            <a:cxnSpLocks noChangeShapeType="1"/>
          </p:cNvCxnSpPr>
          <p:nvPr/>
        </p:nvCxnSpPr>
        <p:spPr bwMode="auto">
          <a:xfrm rot="10800000">
            <a:off x="3962400" y="5345114"/>
            <a:ext cx="457200" cy="1587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4459" name="TextBox 38"/>
          <p:cNvSpPr txBox="1">
            <a:spLocks noChangeArrowheads="1"/>
          </p:cNvSpPr>
          <p:nvPr/>
        </p:nvSpPr>
        <p:spPr bwMode="auto">
          <a:xfrm>
            <a:off x="6248401" y="5116514"/>
            <a:ext cx="500063" cy="369887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No</a:t>
            </a:r>
          </a:p>
        </p:txBody>
      </p:sp>
      <p:sp>
        <p:nvSpPr>
          <p:cNvPr id="104460" name="TextBox 39"/>
          <p:cNvSpPr txBox="1">
            <a:spLocks noChangeArrowheads="1"/>
          </p:cNvSpPr>
          <p:nvPr/>
        </p:nvSpPr>
        <p:spPr bwMode="auto">
          <a:xfrm>
            <a:off x="2743200" y="3135314"/>
            <a:ext cx="2895600" cy="923925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Treat baby for gonorrhoea and chlamydia. </a:t>
            </a:r>
          </a:p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Treat parents for the same</a:t>
            </a:r>
          </a:p>
        </p:txBody>
      </p:sp>
      <p:cxnSp>
        <p:nvCxnSpPr>
          <p:cNvPr id="104461" name="Straight Arrow Connector 40"/>
          <p:cNvCxnSpPr>
            <a:cxnSpLocks noChangeShapeType="1"/>
          </p:cNvCxnSpPr>
          <p:nvPr/>
        </p:nvCxnSpPr>
        <p:spPr bwMode="auto">
          <a:xfrm rot="5400000">
            <a:off x="6095207" y="1534320"/>
            <a:ext cx="304800" cy="1587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4462" name="TextBox 41"/>
          <p:cNvSpPr txBox="1">
            <a:spLocks noChangeArrowheads="1"/>
          </p:cNvSpPr>
          <p:nvPr/>
        </p:nvSpPr>
        <p:spPr bwMode="auto">
          <a:xfrm>
            <a:off x="3200400" y="5116514"/>
            <a:ext cx="762000" cy="369887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Yes</a:t>
            </a:r>
          </a:p>
        </p:txBody>
      </p:sp>
      <p:sp>
        <p:nvSpPr>
          <p:cNvPr id="104463" name="TextBox 42"/>
          <p:cNvSpPr txBox="1">
            <a:spLocks noChangeArrowheads="1"/>
          </p:cNvSpPr>
          <p:nvPr/>
        </p:nvSpPr>
        <p:spPr bwMode="auto">
          <a:xfrm>
            <a:off x="3810000" y="4430714"/>
            <a:ext cx="2667000" cy="369887"/>
          </a:xfrm>
          <a:prstGeom prst="rect">
            <a:avLst/>
          </a:prstGeom>
          <a:solidFill>
            <a:srgbClr val="0099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Review baby in 2 days</a:t>
            </a:r>
          </a:p>
        </p:txBody>
      </p:sp>
      <p:sp>
        <p:nvSpPr>
          <p:cNvPr id="104464" name="TextBox 43"/>
          <p:cNvSpPr txBox="1">
            <a:spLocks noChangeArrowheads="1"/>
          </p:cNvSpPr>
          <p:nvPr/>
        </p:nvSpPr>
        <p:spPr bwMode="auto">
          <a:xfrm>
            <a:off x="5029200" y="2373314"/>
            <a:ext cx="2438400" cy="369887"/>
          </a:xfrm>
          <a:prstGeom prst="rect">
            <a:avLst/>
          </a:prstGeom>
          <a:solidFill>
            <a:srgbClr val="0099FF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Conjunctivitis present</a:t>
            </a:r>
          </a:p>
        </p:txBody>
      </p:sp>
      <p:cxnSp>
        <p:nvCxnSpPr>
          <p:cNvPr id="104465" name="Straight Arrow Connector 44"/>
          <p:cNvCxnSpPr>
            <a:cxnSpLocks noChangeShapeType="1"/>
          </p:cNvCxnSpPr>
          <p:nvPr/>
        </p:nvCxnSpPr>
        <p:spPr bwMode="auto">
          <a:xfrm rot="5400000">
            <a:off x="6096794" y="2220119"/>
            <a:ext cx="304800" cy="1588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4466" name="TextBox 45"/>
          <p:cNvSpPr txBox="1">
            <a:spLocks noChangeArrowheads="1"/>
          </p:cNvSpPr>
          <p:nvPr/>
        </p:nvSpPr>
        <p:spPr bwMode="auto">
          <a:xfrm>
            <a:off x="3733800" y="2449514"/>
            <a:ext cx="685800" cy="369887"/>
          </a:xfrm>
          <a:prstGeom prst="rect">
            <a:avLst/>
          </a:prstGeom>
          <a:solidFill>
            <a:srgbClr val="0070C0"/>
          </a:solidFill>
          <a:ln w="9525">
            <a:solidFill>
              <a:srgbClr val="8EB4E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Yes</a:t>
            </a:r>
          </a:p>
        </p:txBody>
      </p:sp>
      <p:sp>
        <p:nvSpPr>
          <p:cNvPr id="104467" name="TextBox 46"/>
          <p:cNvSpPr txBox="1">
            <a:spLocks noChangeArrowheads="1"/>
          </p:cNvSpPr>
          <p:nvPr/>
        </p:nvSpPr>
        <p:spPr bwMode="auto">
          <a:xfrm>
            <a:off x="6477000" y="3135313"/>
            <a:ext cx="3276600" cy="646112"/>
          </a:xfrm>
          <a:prstGeom prst="rect">
            <a:avLst/>
          </a:prstGeom>
          <a:solidFill>
            <a:srgbClr val="0099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Reassure mother</a:t>
            </a:r>
          </a:p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Review if symptoms persist</a:t>
            </a:r>
          </a:p>
        </p:txBody>
      </p:sp>
      <p:cxnSp>
        <p:nvCxnSpPr>
          <p:cNvPr id="104468" name="Straight Arrow Connector 47"/>
          <p:cNvCxnSpPr>
            <a:cxnSpLocks noChangeShapeType="1"/>
          </p:cNvCxnSpPr>
          <p:nvPr/>
        </p:nvCxnSpPr>
        <p:spPr bwMode="auto">
          <a:xfrm rot="5400000">
            <a:off x="7962901" y="2944813"/>
            <a:ext cx="382587" cy="1588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4469" name="Straight Arrow Connector 48"/>
          <p:cNvCxnSpPr>
            <a:cxnSpLocks noChangeShapeType="1"/>
          </p:cNvCxnSpPr>
          <p:nvPr/>
        </p:nvCxnSpPr>
        <p:spPr bwMode="auto">
          <a:xfrm>
            <a:off x="5791200" y="5345114"/>
            <a:ext cx="457200" cy="1587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4470" name="Straight Arrow Connector 49"/>
          <p:cNvCxnSpPr>
            <a:cxnSpLocks noChangeShapeType="1"/>
          </p:cNvCxnSpPr>
          <p:nvPr/>
        </p:nvCxnSpPr>
        <p:spPr bwMode="auto">
          <a:xfrm rot="5400000">
            <a:off x="4914901" y="4240213"/>
            <a:ext cx="382587" cy="1588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4471" name="Straight Arrow Connector 50"/>
          <p:cNvCxnSpPr>
            <a:cxnSpLocks noChangeShapeType="1"/>
          </p:cNvCxnSpPr>
          <p:nvPr/>
        </p:nvCxnSpPr>
        <p:spPr bwMode="auto">
          <a:xfrm rot="5400000">
            <a:off x="4953794" y="4963319"/>
            <a:ext cx="304800" cy="1588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4472" name="TextBox 51"/>
          <p:cNvSpPr txBox="1">
            <a:spLocks noChangeArrowheads="1"/>
          </p:cNvSpPr>
          <p:nvPr/>
        </p:nvSpPr>
        <p:spPr bwMode="auto">
          <a:xfrm>
            <a:off x="4419600" y="5116514"/>
            <a:ext cx="1371600" cy="369887"/>
          </a:xfrm>
          <a:prstGeom prst="rect">
            <a:avLst/>
          </a:prstGeom>
          <a:solidFill>
            <a:srgbClr val="0099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Improved</a:t>
            </a:r>
          </a:p>
        </p:txBody>
      </p:sp>
      <p:cxnSp>
        <p:nvCxnSpPr>
          <p:cNvPr id="104473" name="Straight Arrow Connector 52"/>
          <p:cNvCxnSpPr>
            <a:cxnSpLocks noChangeShapeType="1"/>
          </p:cNvCxnSpPr>
          <p:nvPr/>
        </p:nvCxnSpPr>
        <p:spPr bwMode="auto">
          <a:xfrm rot="5400000">
            <a:off x="3429794" y="5649119"/>
            <a:ext cx="304800" cy="1588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4474" name="TextBox 53"/>
          <p:cNvSpPr txBox="1">
            <a:spLocks noChangeArrowheads="1"/>
          </p:cNvSpPr>
          <p:nvPr/>
        </p:nvSpPr>
        <p:spPr bwMode="auto">
          <a:xfrm>
            <a:off x="2819400" y="5802314"/>
            <a:ext cx="1752600" cy="369887"/>
          </a:xfrm>
          <a:prstGeom prst="rect">
            <a:avLst/>
          </a:prstGeom>
          <a:solidFill>
            <a:srgbClr val="0099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2F2F2"/>
                </a:solidFill>
                <a:cs typeface="Arial" panose="020B0604020202020204" pitchFamily="34" charset="0"/>
              </a:rPr>
              <a:t>Presume cured</a:t>
            </a:r>
          </a:p>
        </p:txBody>
      </p:sp>
      <p:cxnSp>
        <p:nvCxnSpPr>
          <p:cNvPr id="104475" name="Straight Arrow Connector 54"/>
          <p:cNvCxnSpPr>
            <a:cxnSpLocks noChangeShapeType="1"/>
          </p:cNvCxnSpPr>
          <p:nvPr/>
        </p:nvCxnSpPr>
        <p:spPr bwMode="auto">
          <a:xfrm rot="5400000">
            <a:off x="6325394" y="5649119"/>
            <a:ext cx="304800" cy="1588"/>
          </a:xfrm>
          <a:prstGeom prst="straightConnector1">
            <a:avLst/>
          </a:prstGeom>
          <a:noFill/>
          <a:ln w="19050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4626517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19400" y="304800"/>
          <a:ext cx="7499350" cy="6491288"/>
        </p:xfrm>
        <a:graphic>
          <a:graphicData uri="http://schemas.openxmlformats.org/drawingml/2006/table">
            <a:tbl>
              <a:tblPr/>
              <a:tblGrid>
                <a:gridCol w="1500188"/>
                <a:gridCol w="1500187"/>
                <a:gridCol w="1498600"/>
                <a:gridCol w="1500188"/>
                <a:gridCol w="1500187"/>
              </a:tblGrid>
              <a:tr h="9144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0" charset="-128"/>
                        </a:rPr>
                        <a:t>Journal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0" charset="-128"/>
                        </a:rPr>
                        <a:t>Title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0" charset="-128"/>
                        </a:rPr>
                        <a:t>Level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0" charset="-128"/>
                        </a:rPr>
                        <a:t>of evidence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0" charset="-128"/>
                        </a:rPr>
                        <a:t>Methods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0" charset="-128"/>
                        </a:rPr>
                        <a:t>Results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0" charset="-128"/>
                        </a:rPr>
                        <a:t>Conclusion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205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30" charset="0"/>
                          <a:ea typeface="Calibri" pitchFamily="30" charset="0"/>
                        </a:rPr>
                        <a:t>Indian Journal of Dermatology, Venereology and Leprology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0" charset="0"/>
                        <a:ea typeface="Calibri" pitchFamily="30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0" charset="0"/>
                          <a:ea typeface="ＭＳ Ｐゴシック" pitchFamily="30" charset="-128"/>
                          <a:cs typeface="Times New Roman" pitchFamily="30" charset="0"/>
                        </a:rPr>
                        <a:t>Year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0" charset="0"/>
                          <a:ea typeface="ＭＳ Ｐゴシック" pitchFamily="30" charset="-128"/>
                          <a:cs typeface="Times New Roman" pitchFamily="30" charset="0"/>
                        </a:rPr>
                        <a:t>: 2005  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0" charset="0"/>
                          <a:ea typeface="ＭＳ Ｐゴシック" pitchFamily="30" charset="-128"/>
                          <a:cs typeface="Times New Roman" pitchFamily="30" charset="0"/>
                        </a:rPr>
                        <a:t>Volume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0" charset="0"/>
                          <a:ea typeface="ＭＳ Ｐゴシック" pitchFamily="30" charset="-128"/>
                          <a:cs typeface="Times New Roman" pitchFamily="30" charset="0"/>
                        </a:rPr>
                        <a:t> : 71  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0" charset="0"/>
                          <a:ea typeface="ＭＳ Ｐゴシック" pitchFamily="30" charset="-128"/>
                          <a:cs typeface="Times New Roman" pitchFamily="30" charset="0"/>
                        </a:rPr>
                        <a:t>Issue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0" charset="0"/>
                          <a:ea typeface="ＭＳ Ｐゴシック" pitchFamily="30" charset="-128"/>
                          <a:cs typeface="Times New Roman" pitchFamily="30" charset="0"/>
                        </a:rPr>
                        <a:t> : 5  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0" charset="0"/>
                        <a:ea typeface="ＭＳ Ｐゴシック" pitchFamily="3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0" charset="0"/>
                          <a:ea typeface="ＭＳ Ｐゴシック" pitchFamily="30" charset="-128"/>
                          <a:cs typeface="Times New Roman" pitchFamily="30" charset="0"/>
                        </a:rPr>
                        <a:t>Page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0" charset="0"/>
                          <a:ea typeface="ＭＳ Ｐゴシック" pitchFamily="30" charset="-128"/>
                          <a:cs typeface="Times New Roman" pitchFamily="30" charset="0"/>
                        </a:rPr>
                        <a:t> : 333-337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0" charset="0"/>
                        <a:ea typeface="ＭＳ Ｐゴシック" pitchFamily="30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0" charset="0"/>
                          <a:ea typeface="Calibri" pitchFamily="30" charset="0"/>
                        </a:rPr>
                        <a:t>A retrospective study of the pattern of sexually transmitted diseases during a ten-year period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0" charset="0"/>
                        <a:ea typeface="Calibri" pitchFamily="30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0" charset="0"/>
                          <a:ea typeface="Calibri" pitchFamily="30" charset="0"/>
                        </a:rPr>
                        <a:t>Level IV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0" charset="0"/>
                          <a:ea typeface="Calibri" pitchFamily="30" charset="0"/>
                        </a:rPr>
                        <a:t>Case records of 686 patients with STDs who attended the outpatient wing of the Department of Dermatology and Venereology were studied.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0" charset="0"/>
                          <a:ea typeface="Calibri" pitchFamily="30" charset="0"/>
                        </a:rPr>
                        <a:t>There were 504 males and 182 females in the total of 686 patients. Marital contact alone was reported by 123 (67.6%) female patients. Genital ulcer diseases (GUDs) accounted for the maximum number of STDs, with 504 cases (73.5%), followed by condyloma acuminatum (17.5%) and gonorrhea (10.1%). Forty-three patients had multiple infections. The total number of patients during the first year of study was 129, while it was 41 during the last year. Bacterial STDs showed a striking reduction in numbers. The decline was less marked in the case of viral STDs.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0" charset="0"/>
                          <a:ea typeface="Calibri" pitchFamily="30" charset="0"/>
                        </a:rPr>
                        <a:t>The majority of patients had genital ulcer diseases. Spouses were the most common source of infection for female patients. There was a marked decline in the number of patients with various STDs during the ten-year period. The decline was more evident in the bacterial STDs resulting in an apparent increase of the viral STDs towards the end of the period of study.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3714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0" charset="0"/>
                        <a:ea typeface="ＭＳ Ｐゴシック" pitchFamily="30" charset="-128"/>
                        <a:cs typeface="Times New Roman" pitchFamily="30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0" charset="0"/>
                        <a:ea typeface="ＭＳ Ｐゴシック" pitchFamily="30" charset="-128"/>
                        <a:cs typeface="Times New Roman" pitchFamily="30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0" charset="0"/>
                        <a:ea typeface="ＭＳ Ｐゴシック" pitchFamily="30" charset="-128"/>
                        <a:cs typeface="Times New Roman" pitchFamily="30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30" charset="-128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30" charset="-128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  <p:sp>
        <p:nvSpPr>
          <p:cNvPr id="105501" name="Rectangle 4"/>
          <p:cNvSpPr>
            <a:spLocks noChangeArrowheads="1"/>
          </p:cNvSpPr>
          <p:nvPr/>
        </p:nvSpPr>
        <p:spPr bwMode="auto">
          <a:xfrm>
            <a:off x="1524000" y="1"/>
            <a:ext cx="1295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1"/>
              <a:t>Evidence </a:t>
            </a:r>
          </a:p>
          <a:p>
            <a:pPr eaLnBrk="1" hangingPunct="1"/>
            <a:r>
              <a:rPr lang="en-US" altLang="en-US" b="1"/>
              <a:t>based </a:t>
            </a:r>
          </a:p>
          <a:p>
            <a:pPr eaLnBrk="1" hangingPunct="1"/>
            <a:r>
              <a:rPr lang="en-US" altLang="en-US" b="1"/>
              <a:t>Studies</a:t>
            </a:r>
          </a:p>
        </p:txBody>
      </p:sp>
    </p:spTree>
    <p:extLst>
      <p:ext uri="{BB962C8B-B14F-4D97-AF65-F5344CB8AC3E}">
        <p14:creationId xmlns:p14="http://schemas.microsoft.com/office/powerpoint/2010/main" val="7975012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19400" y="304801"/>
          <a:ext cx="7499350" cy="4613275"/>
        </p:xfrm>
        <a:graphic>
          <a:graphicData uri="http://schemas.openxmlformats.org/drawingml/2006/table">
            <a:tbl>
              <a:tblPr/>
              <a:tblGrid>
                <a:gridCol w="1500188"/>
                <a:gridCol w="1500187"/>
                <a:gridCol w="1498600"/>
                <a:gridCol w="1500188"/>
                <a:gridCol w="1500187"/>
              </a:tblGrid>
              <a:tr h="371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pitchFamily="30" charset="-128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pitchFamily="30" charset="-128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pitchFamily="30" charset="-128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pitchFamily="30" charset="-128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pitchFamily="30" charset="-128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2417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30" charset="0"/>
                          <a:ea typeface="Calibri" pitchFamily="30" charset="0"/>
                        </a:rPr>
                        <a:t>Indian Journal of Dermatology, Venereology and Leproslogy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0" charset="0"/>
                        <a:ea typeface="Calibri" pitchFamily="30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0" charset="0"/>
                          <a:ea typeface="Calibri" pitchFamily="30" charset="0"/>
                        </a:rPr>
                        <a:t>Year 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0" charset="0"/>
                          <a:ea typeface="Calibri" pitchFamily="30" charset="0"/>
                        </a:rPr>
                        <a:t>: 2009  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0" charset="0"/>
                          <a:ea typeface="Calibri" pitchFamily="30" charset="0"/>
                        </a:rPr>
                        <a:t>Volume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0" charset="0"/>
                          <a:ea typeface="Calibri" pitchFamily="30" charset="0"/>
                        </a:rPr>
                        <a:t> : 75    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0" charset="0"/>
                          <a:ea typeface="Calibri" pitchFamily="30" charset="0"/>
                        </a:rPr>
                        <a:t>Issue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0" charset="0"/>
                          <a:ea typeface="Calibri" pitchFamily="30" charset="0"/>
                        </a:rPr>
                        <a:t> : 3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0" charset="0"/>
                          <a:ea typeface="Calibri" pitchFamily="30" charset="0"/>
                        </a:rPr>
                        <a:t>Page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0" charset="0"/>
                          <a:ea typeface="Calibri" pitchFamily="30" charset="0"/>
                        </a:rPr>
                        <a:t> : 329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0" charset="0"/>
                          <a:ea typeface="Calibri" pitchFamily="30" charset="0"/>
                        </a:rPr>
                        <a:t>Sexually transmitted diseases in Assam: An experience in a tertiary care referral hospital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0" charset="0"/>
                        <a:ea typeface="Calibri" pitchFamily="30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0" charset="0"/>
                          <a:ea typeface="Calibri" pitchFamily="30" charset="0"/>
                        </a:rPr>
                        <a:t>Level III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0" charset="0"/>
                          <a:ea typeface="Calibri" pitchFamily="30" charset="0"/>
                        </a:rPr>
                        <a:t>Records of 479  patients with high-risk sexual behavior and presence of STD on clinical examination were recorded in a predesigned proforma.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0" charset="0"/>
                          <a:ea typeface="Calibri" pitchFamily="30" charset="0"/>
                        </a:rPr>
                        <a:t>Of 479 individuals, 186 (38.8%) had evidence of STD and 70 were positive for HIV. Most (64%) were in the age group of 15 to 30 years. Candidiasis (vulvovaginal candidiasis in women and candidal balanitis/balanoposthitis in men) was the most common finding on clinical examination (21.5%) followed by syphilis (17.2%), genital warts (15%), herpes genitalis (11.3%), non-gonococcal urethritis (10.8%), and gonococcal urethritis (7%).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0" charset="0"/>
                          <a:ea typeface="Calibri" pitchFamily="30" charset="0"/>
                        </a:rPr>
                        <a:t>High percentage of unmarried people (&gt;45%) reporting with STD, which points to potential danger of HIV transmission in the region.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83069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Multiple choice questions </a:t>
            </a:r>
          </a:p>
        </p:txBody>
      </p:sp>
      <p:sp>
        <p:nvSpPr>
          <p:cNvPr id="1075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sz="1200">
                <a:ea typeface="ＭＳ Ｐゴシック" panose="020B0600070205080204" pitchFamily="34" charset="-128"/>
              </a:rPr>
              <a:t>1.Donovanosis is synonym for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1200">
                <a:ea typeface="ＭＳ Ｐゴシック" panose="020B0600070205080204" pitchFamily="34" charset="-128"/>
              </a:rPr>
              <a:t>a)Granuloma inguinale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1200">
                <a:ea typeface="ＭＳ Ｐゴシック" panose="020B0600070205080204" pitchFamily="34" charset="-128"/>
              </a:rPr>
              <a:t>b)Lymphogranuloma venereum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1200">
                <a:ea typeface="ＭＳ Ｐゴシック" panose="020B0600070205080204" pitchFamily="34" charset="-128"/>
              </a:rPr>
              <a:t>c)Chancroid bubo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1200">
                <a:ea typeface="ＭＳ Ｐゴシック" panose="020B0600070205080204" pitchFamily="34" charset="-128"/>
              </a:rPr>
              <a:t>d)Syphillitic lymphedenitis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1200">
              <a:ea typeface="ＭＳ Ｐゴシック" panose="020B0600070205080204" pitchFamily="34" charset="-128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1200">
                <a:ea typeface="ＭＳ Ｐゴシック" panose="020B0600070205080204" pitchFamily="34" charset="-128"/>
              </a:rPr>
              <a:t>2.Normal ph of vagina is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1200">
                <a:ea typeface="ＭＳ Ｐゴシック" panose="020B0600070205080204" pitchFamily="34" charset="-128"/>
              </a:rPr>
              <a:t>a)4.5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1200">
                <a:ea typeface="ＭＳ Ｐゴシック" panose="020B0600070205080204" pitchFamily="34" charset="-128"/>
              </a:rPr>
              <a:t>b)7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1200">
                <a:ea typeface="ＭＳ Ｐゴシック" panose="020B0600070205080204" pitchFamily="34" charset="-128"/>
              </a:rPr>
              <a:t>c)6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1200">
                <a:ea typeface="ＭＳ Ｐゴシック" panose="020B0600070205080204" pitchFamily="34" charset="-128"/>
              </a:rPr>
              <a:t>d)None of the above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1200">
              <a:ea typeface="ＭＳ Ｐゴシック" panose="020B0600070205080204" pitchFamily="34" charset="-128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1200">
                <a:ea typeface="ＭＳ Ｐゴシック" panose="020B0600070205080204" pitchFamily="34" charset="-128"/>
              </a:rPr>
              <a:t>3.Chancroid is caused by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1200">
                <a:ea typeface="ＭＳ Ｐゴシック" panose="020B0600070205080204" pitchFamily="34" charset="-128"/>
              </a:rPr>
              <a:t>a)treponema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1200">
                <a:ea typeface="ＭＳ Ｐゴシック" panose="020B0600070205080204" pitchFamily="34" charset="-128"/>
              </a:rPr>
              <a:t>b)h. druceyi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1200">
                <a:ea typeface="ＭＳ Ｐゴシック" panose="020B0600070205080204" pitchFamily="34" charset="-128"/>
              </a:rPr>
              <a:t>c)Trichomonas vaginalis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1200">
                <a:ea typeface="ＭＳ Ｐゴシック" panose="020B0600070205080204" pitchFamily="34" charset="-128"/>
              </a:rPr>
              <a:t>d)Mycoplasma hominis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1200">
              <a:ea typeface="ＭＳ Ｐゴシック" panose="020B0600070205080204" pitchFamily="34" charset="-128"/>
            </a:endParaRPr>
          </a:p>
          <a:p>
            <a:pPr>
              <a:buFont typeface="Wingdings 2" panose="05020102010507070707" pitchFamily="18" charset="2"/>
              <a:buNone/>
            </a:pPr>
            <a:endParaRPr lang="en-US" altLang="en-US" sz="120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87015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85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sz="1200">
                <a:ea typeface="ＭＳ Ｐゴシック" panose="020B0600070205080204" pitchFamily="34" charset="-128"/>
              </a:rPr>
              <a:t>4.Gonococci are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1200">
                <a:ea typeface="ＭＳ Ｐゴシック" panose="020B0600070205080204" pitchFamily="34" charset="-128"/>
              </a:rPr>
              <a:t>a)Gram positive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1200">
                <a:ea typeface="ＭＳ Ｐゴシック" panose="020B0600070205080204" pitchFamily="34" charset="-128"/>
              </a:rPr>
              <a:t>b)gram negative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1200">
                <a:ea typeface="ＭＳ Ｐゴシック" panose="020B0600070205080204" pitchFamily="34" charset="-128"/>
              </a:rPr>
              <a:t>c)Acid fast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1200">
                <a:ea typeface="ＭＳ Ｐゴシック" panose="020B0600070205080204" pitchFamily="34" charset="-128"/>
              </a:rPr>
              <a:t>d)None of the above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1200">
              <a:ea typeface="ＭＳ Ｐゴシック" panose="020B0600070205080204" pitchFamily="34" charset="-128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1200">
                <a:ea typeface="ＭＳ Ｐゴシック" panose="020B0600070205080204" pitchFamily="34" charset="-128"/>
              </a:rPr>
              <a:t>5.Incubation period of chancroid is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1200">
                <a:ea typeface="ＭＳ Ｐゴシック" panose="020B0600070205080204" pitchFamily="34" charset="-128"/>
              </a:rPr>
              <a:t>a)30 days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1200">
                <a:ea typeface="ＭＳ Ｐゴシック" panose="020B0600070205080204" pitchFamily="34" charset="-128"/>
              </a:rPr>
              <a:t>b)1-14 days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1200">
                <a:ea typeface="ＭＳ Ｐゴシック" panose="020B0600070205080204" pitchFamily="34" charset="-128"/>
              </a:rPr>
              <a:t>c)3 months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1200">
                <a:ea typeface="ＭＳ Ｐゴシック" panose="020B0600070205080204" pitchFamily="34" charset="-128"/>
              </a:rPr>
              <a:t>d)18-24 days</a:t>
            </a:r>
          </a:p>
        </p:txBody>
      </p:sp>
    </p:spTree>
    <p:extLst>
      <p:ext uri="{BB962C8B-B14F-4D97-AF65-F5344CB8AC3E}">
        <p14:creationId xmlns:p14="http://schemas.microsoft.com/office/powerpoint/2010/main" val="38819860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105400" y="2209800"/>
            <a:ext cx="2743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22877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Clinical features</a:t>
            </a:r>
          </a:p>
        </p:txBody>
      </p:sp>
      <p:sp>
        <p:nvSpPr>
          <p:cNvPr id="73731" name="Content Placeholder 2"/>
          <p:cNvSpPr>
            <a:spLocks noGrp="1"/>
          </p:cNvSpPr>
          <p:nvPr>
            <p:ph idx="1"/>
          </p:nvPr>
        </p:nvSpPr>
        <p:spPr>
          <a:xfrm>
            <a:off x="2895600" y="1066800"/>
            <a:ext cx="7772400" cy="5638800"/>
          </a:xfrm>
        </p:spPr>
        <p:txBody>
          <a:bodyPr/>
          <a:lstStyle/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Incubation period = 2-5 days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</a:t>
            </a:r>
            <a:r>
              <a:rPr lang="en-US" altLang="en-US" sz="2600">
                <a:solidFill>
                  <a:srgbClr val="0070C0"/>
                </a:solidFill>
                <a:ea typeface="ＭＳ Ｐゴシック" panose="020B0600070205080204" pitchFamily="34" charset="-128"/>
              </a:rPr>
              <a:t>Males: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- Anterior urethritis-stinging sensation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- Posterior urethritis- frequency, urgency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- Greenish, yellow, thick purulent discharge</a:t>
            </a:r>
          </a:p>
        </p:txBody>
      </p:sp>
    </p:spTree>
    <p:extLst>
      <p:ext uri="{BB962C8B-B14F-4D97-AF65-F5344CB8AC3E}">
        <p14:creationId xmlns:p14="http://schemas.microsoft.com/office/powerpoint/2010/main" val="64184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Diagnosis of Gonorrhea</a:t>
            </a:r>
          </a:p>
        </p:txBody>
      </p:sp>
      <p:sp>
        <p:nvSpPr>
          <p:cNvPr id="74755" name="Content Placeholder 2"/>
          <p:cNvSpPr>
            <a:spLocks noGrp="1"/>
          </p:cNvSpPr>
          <p:nvPr>
            <p:ph idx="1"/>
          </p:nvPr>
        </p:nvSpPr>
        <p:spPr>
          <a:xfrm>
            <a:off x="2895600" y="1066800"/>
            <a:ext cx="7772400" cy="5638800"/>
          </a:xfrm>
        </p:spPr>
        <p:txBody>
          <a:bodyPr/>
          <a:lstStyle/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Two glass urine test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Smear examination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Culture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Fluorescent antibody test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Serological tests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Non-amplified DNA probe test</a:t>
            </a:r>
          </a:p>
          <a:p>
            <a:pPr marL="339725" indent="-339725">
              <a:buClr>
                <a:srgbClr val="3E5D78"/>
              </a:buClr>
              <a:buNone/>
            </a:pPr>
            <a:endParaRPr lang="en-US" altLang="en-US" sz="260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028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Nongonococcal Urethritis</a:t>
            </a:r>
          </a:p>
        </p:txBody>
      </p:sp>
      <p:sp>
        <p:nvSpPr>
          <p:cNvPr id="75779" name="Content Placeholder 2"/>
          <p:cNvSpPr>
            <a:spLocks noGrp="1"/>
          </p:cNvSpPr>
          <p:nvPr>
            <p:ph idx="1"/>
          </p:nvPr>
        </p:nvSpPr>
        <p:spPr>
          <a:xfrm>
            <a:off x="2895600" y="1066800"/>
            <a:ext cx="7772400" cy="5638800"/>
          </a:xfrm>
        </p:spPr>
        <p:txBody>
          <a:bodyPr/>
          <a:lstStyle/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solidFill>
                  <a:srgbClr val="0070C0"/>
                </a:solidFill>
                <a:ea typeface="ＭＳ Ｐゴシック" panose="020B0600070205080204" pitchFamily="34" charset="-128"/>
              </a:rPr>
              <a:t>Causative organisms: 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 i="1">
                <a:ea typeface="ＭＳ Ｐゴシック" panose="020B0600070205080204" pitchFamily="34" charset="-128"/>
              </a:rPr>
              <a:t>Chlamydia trachomatis 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 i="1">
                <a:ea typeface="ＭＳ Ｐゴシック" panose="020B0600070205080204" pitchFamily="34" charset="-128"/>
              </a:rPr>
              <a:t>Mycoplasma genitalium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 i="1">
                <a:ea typeface="ＭＳ Ｐゴシック" panose="020B0600070205080204" pitchFamily="34" charset="-128"/>
              </a:rPr>
              <a:t>Ureaplasma urealyticum 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 i="1">
                <a:ea typeface="ＭＳ Ｐゴシック" panose="020B0600070205080204" pitchFamily="34" charset="-128"/>
              </a:rPr>
              <a:t>Adeno virus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Others</a:t>
            </a:r>
          </a:p>
        </p:txBody>
      </p:sp>
    </p:spTree>
    <p:extLst>
      <p:ext uri="{BB962C8B-B14F-4D97-AF65-F5344CB8AC3E}">
        <p14:creationId xmlns:p14="http://schemas.microsoft.com/office/powerpoint/2010/main" val="50722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Neisseria gonorrhoeae (NACO) </a:t>
            </a:r>
          </a:p>
        </p:txBody>
      </p:sp>
      <p:sp>
        <p:nvSpPr>
          <p:cNvPr id="76803" name="Content Placeholder 2"/>
          <p:cNvSpPr>
            <a:spLocks noGrp="1"/>
          </p:cNvSpPr>
          <p:nvPr>
            <p:ph idx="1"/>
          </p:nvPr>
        </p:nvSpPr>
        <p:spPr>
          <a:xfrm>
            <a:off x="2895600" y="1066800"/>
            <a:ext cx="7772400" cy="5638800"/>
          </a:xfrm>
        </p:spPr>
        <p:txBody>
          <a:bodyPr/>
          <a:lstStyle/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Cefixime 400 mg oral stat dose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            or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Ceftriaxone 250 mg i.m 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            or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Azithromycin 2g stat</a:t>
            </a:r>
          </a:p>
          <a:p>
            <a:pPr marL="339725" indent="-339725">
              <a:buClr>
                <a:srgbClr val="3E5D78"/>
              </a:buClr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solidFill>
                  <a:srgbClr val="0070C0"/>
                </a:solidFill>
                <a:ea typeface="ＭＳ Ｐゴシック" panose="020B0600070205080204" pitchFamily="34" charset="-128"/>
              </a:rPr>
              <a:t>PLUS Chlamydial therapy if infection not ruled out</a:t>
            </a:r>
          </a:p>
        </p:txBody>
      </p:sp>
    </p:spTree>
    <p:extLst>
      <p:ext uri="{BB962C8B-B14F-4D97-AF65-F5344CB8AC3E}">
        <p14:creationId xmlns:p14="http://schemas.microsoft.com/office/powerpoint/2010/main" val="355373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Disseminated Gonococcal Infection</a:t>
            </a: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>
          <a:xfrm>
            <a:off x="2895600" y="1066800"/>
            <a:ext cx="7772400" cy="5638800"/>
          </a:xfrm>
        </p:spPr>
        <p:txBody>
          <a:bodyPr/>
          <a:lstStyle/>
          <a:p>
            <a:pPr marL="339725" indent="-339725">
              <a:buClr>
                <a:srgbClr val="3E5D78"/>
              </a:buClr>
            </a:pPr>
            <a:r>
              <a:rPr lang="en-US" altLang="en-US" sz="2600">
                <a:solidFill>
                  <a:srgbClr val="0070C0"/>
                </a:solidFill>
                <a:ea typeface="ＭＳ Ｐゴシック" panose="020B0600070205080204" pitchFamily="34" charset="-128"/>
              </a:rPr>
              <a:t>Recommended regimen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- Ceftriaxone 1 gm IM or IV Od for 7 days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                             or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- Cefixime 400 mg BD for 7 days</a:t>
            </a:r>
          </a:p>
        </p:txBody>
      </p:sp>
    </p:spTree>
    <p:extLst>
      <p:ext uri="{BB962C8B-B14F-4D97-AF65-F5344CB8AC3E}">
        <p14:creationId xmlns:p14="http://schemas.microsoft.com/office/powerpoint/2010/main" val="191271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Non gonococcal urethritis (NACO)</a:t>
            </a:r>
          </a:p>
        </p:txBody>
      </p:sp>
      <p:sp>
        <p:nvSpPr>
          <p:cNvPr id="78851" name="Content Placeholder 2"/>
          <p:cNvSpPr>
            <a:spLocks noGrp="1"/>
          </p:cNvSpPr>
          <p:nvPr>
            <p:ph idx="1"/>
          </p:nvPr>
        </p:nvSpPr>
        <p:spPr>
          <a:xfrm>
            <a:off x="3276600" y="1066800"/>
            <a:ext cx="7086600" cy="3505200"/>
          </a:xfrm>
        </p:spPr>
        <p:txBody>
          <a:bodyPr/>
          <a:lstStyle/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Azithromycin 1 gm in a single dose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                       or 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Doxycycline 100 mg bid x 7 days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                       or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Erythromycin stearate 500 mg QDS for 7 days</a:t>
            </a:r>
          </a:p>
        </p:txBody>
      </p:sp>
    </p:spTree>
    <p:extLst>
      <p:ext uri="{BB962C8B-B14F-4D97-AF65-F5344CB8AC3E}">
        <p14:creationId xmlns:p14="http://schemas.microsoft.com/office/powerpoint/2010/main" val="124870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1550</Words>
  <Application>Microsoft Office PowerPoint</Application>
  <PresentationFormat>Widescreen</PresentationFormat>
  <Paragraphs>371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8" baseType="lpstr">
      <vt:lpstr>ＭＳ Ｐゴシック</vt:lpstr>
      <vt:lpstr>Arial</vt:lpstr>
      <vt:lpstr>Calibri</vt:lpstr>
      <vt:lpstr>Calibri Light</vt:lpstr>
      <vt:lpstr>Cambria</vt:lpstr>
      <vt:lpstr>Times New Roman</vt:lpstr>
      <vt:lpstr>Verdana</vt:lpstr>
      <vt:lpstr>Wingdings 2</vt:lpstr>
      <vt:lpstr>Office Theme</vt:lpstr>
      <vt:lpstr>STD - 3</vt:lpstr>
      <vt:lpstr>Urethritis</vt:lpstr>
      <vt:lpstr>Gonococci</vt:lpstr>
      <vt:lpstr>Clinical features</vt:lpstr>
      <vt:lpstr>Diagnosis of Gonorrhea</vt:lpstr>
      <vt:lpstr>Nongonococcal Urethritis</vt:lpstr>
      <vt:lpstr>Neisseria gonorrhoeae (NACO) </vt:lpstr>
      <vt:lpstr>Disseminated Gonococcal Infection</vt:lpstr>
      <vt:lpstr>Non gonococcal urethritis (NACO)</vt:lpstr>
      <vt:lpstr>Vaginitis </vt:lpstr>
      <vt:lpstr>Clinical features</vt:lpstr>
      <vt:lpstr>Trichomonal vaginitis</vt:lpstr>
      <vt:lpstr>Bacterial vaginosis</vt:lpstr>
      <vt:lpstr>Diagnosis</vt:lpstr>
      <vt:lpstr>Vulvovaginitis</vt:lpstr>
      <vt:lpstr>Trichomoniasis (NACO)</vt:lpstr>
      <vt:lpstr>Bacterial Vaginosis ( NACO)</vt:lpstr>
      <vt:lpstr>Pelvic Inflammatory Disease - Etiology</vt:lpstr>
      <vt:lpstr>Pelvic Inflammatory Disease</vt:lpstr>
      <vt:lpstr>Pelvic Inflammatory Disease</vt:lpstr>
      <vt:lpstr>Clinical features</vt:lpstr>
      <vt:lpstr>Minimum Diagnostic Criteria</vt:lpstr>
      <vt:lpstr>Definitive  Diagnostic  Criteria</vt:lpstr>
      <vt:lpstr>Syndromic Management</vt:lpstr>
      <vt:lpstr>Essential Components</vt:lpstr>
      <vt:lpstr>Advantages</vt:lpstr>
      <vt:lpstr>Disadvantages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  </vt:lpstr>
      <vt:lpstr>Multiple choice questions </vt:lpstr>
      <vt:lpstr>PowerPoint Presentation</vt:lpstr>
      <vt:lpstr>Thank you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STD - 3</dc:title>
  <dc:creator>vinaykumar biyani</dc:creator>
  <cp:lastModifiedBy>vinaykumar biyani</cp:lastModifiedBy>
  <cp:revision>1</cp:revision>
  <dcterms:created xsi:type="dcterms:W3CDTF">2020-08-17T05:15:16Z</dcterms:created>
  <dcterms:modified xsi:type="dcterms:W3CDTF">2020-08-17T05:15:29Z</dcterms:modified>
</cp:coreProperties>
</file>