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6"/>
  </p:notesMasterIdLst>
  <p:sldIdLst>
    <p:sldId id="256" r:id="rId2"/>
    <p:sldId id="257" r:id="rId3"/>
    <p:sldId id="309" r:id="rId4"/>
    <p:sldId id="258" r:id="rId5"/>
    <p:sldId id="295" r:id="rId6"/>
    <p:sldId id="310" r:id="rId7"/>
    <p:sldId id="260" r:id="rId8"/>
    <p:sldId id="261" r:id="rId9"/>
    <p:sldId id="272" r:id="rId10"/>
    <p:sldId id="262" r:id="rId11"/>
    <p:sldId id="281" r:id="rId12"/>
    <p:sldId id="311" r:id="rId13"/>
    <p:sldId id="282" r:id="rId14"/>
    <p:sldId id="283" r:id="rId15"/>
    <p:sldId id="263" r:id="rId16"/>
    <p:sldId id="285" r:id="rId17"/>
    <p:sldId id="264" r:id="rId18"/>
    <p:sldId id="287" r:id="rId19"/>
    <p:sldId id="288" r:id="rId20"/>
    <p:sldId id="297" r:id="rId21"/>
    <p:sldId id="266" r:id="rId22"/>
    <p:sldId id="273" r:id="rId23"/>
    <p:sldId id="301" r:id="rId24"/>
    <p:sldId id="300" r:id="rId25"/>
    <p:sldId id="294" r:id="rId26"/>
    <p:sldId id="302" r:id="rId27"/>
    <p:sldId id="304" r:id="rId28"/>
    <p:sldId id="303" r:id="rId29"/>
    <p:sldId id="305" r:id="rId30"/>
    <p:sldId id="306" r:id="rId31"/>
    <p:sldId id="307" r:id="rId32"/>
    <p:sldId id="308" r:id="rId33"/>
    <p:sldId id="270" r:id="rId34"/>
    <p:sldId id="31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81"/>
  </p:normalViewPr>
  <p:slideViewPr>
    <p:cSldViewPr>
      <p:cViewPr varScale="1">
        <p:scale>
          <a:sx n="56" d="100"/>
          <a:sy n="56" d="100"/>
        </p:scale>
        <p:origin x="48"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7DCA538-F9F4-422D-B656-24DE7A830966}" type="slidenum">
              <a:rPr lang="en-US"/>
              <a:pPr>
                <a:defRPr/>
              </a:pPr>
              <a:t>‹#›</a:t>
            </a:fld>
            <a:endParaRPr lang="en-US"/>
          </a:p>
        </p:txBody>
      </p:sp>
    </p:spTree>
    <p:extLst>
      <p:ext uri="{BB962C8B-B14F-4D97-AF65-F5344CB8AC3E}">
        <p14:creationId xmlns:p14="http://schemas.microsoft.com/office/powerpoint/2010/main" val="2359185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51571E70-6EEE-43E4-83EB-ABF75C3034F4}" type="slidenum">
              <a:rPr lang="en-US"/>
              <a:pPr/>
              <a:t>1</a:t>
            </a:fld>
            <a:endParaRPr lang="en-US"/>
          </a:p>
        </p:txBody>
      </p:sp>
    </p:spTree>
    <p:extLst>
      <p:ext uri="{BB962C8B-B14F-4D97-AF65-F5344CB8AC3E}">
        <p14:creationId xmlns:p14="http://schemas.microsoft.com/office/powerpoint/2010/main" val="2037078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13</a:t>
            </a:fld>
            <a:endParaRPr lang="en-US"/>
          </a:p>
        </p:txBody>
      </p:sp>
    </p:spTree>
    <p:extLst>
      <p:ext uri="{BB962C8B-B14F-4D97-AF65-F5344CB8AC3E}">
        <p14:creationId xmlns:p14="http://schemas.microsoft.com/office/powerpoint/2010/main" val="202980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14</a:t>
            </a:fld>
            <a:endParaRPr lang="en-US"/>
          </a:p>
        </p:txBody>
      </p:sp>
    </p:spTree>
    <p:extLst>
      <p:ext uri="{BB962C8B-B14F-4D97-AF65-F5344CB8AC3E}">
        <p14:creationId xmlns:p14="http://schemas.microsoft.com/office/powerpoint/2010/main" val="325273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4F3BB785-FF31-41DB-A747-0E8481E39B84}" type="slidenum">
              <a:rPr lang="en-US"/>
              <a:pPr/>
              <a:t>15</a:t>
            </a:fld>
            <a:endParaRPr lang="en-US"/>
          </a:p>
        </p:txBody>
      </p:sp>
    </p:spTree>
    <p:extLst>
      <p:ext uri="{BB962C8B-B14F-4D97-AF65-F5344CB8AC3E}">
        <p14:creationId xmlns:p14="http://schemas.microsoft.com/office/powerpoint/2010/main" val="163226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16</a:t>
            </a:fld>
            <a:endParaRPr lang="en-US"/>
          </a:p>
        </p:txBody>
      </p:sp>
    </p:spTree>
    <p:extLst>
      <p:ext uri="{BB962C8B-B14F-4D97-AF65-F5344CB8AC3E}">
        <p14:creationId xmlns:p14="http://schemas.microsoft.com/office/powerpoint/2010/main" val="265630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A1F63F2A-51B5-4F72-A380-13B3AC42CFC1}" type="slidenum">
              <a:rPr lang="en-US"/>
              <a:pPr/>
              <a:t>17</a:t>
            </a:fld>
            <a:endParaRPr lang="en-US"/>
          </a:p>
        </p:txBody>
      </p:sp>
    </p:spTree>
    <p:extLst>
      <p:ext uri="{BB962C8B-B14F-4D97-AF65-F5344CB8AC3E}">
        <p14:creationId xmlns:p14="http://schemas.microsoft.com/office/powerpoint/2010/main" val="4163741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18</a:t>
            </a:fld>
            <a:endParaRPr lang="en-US"/>
          </a:p>
        </p:txBody>
      </p:sp>
    </p:spTree>
    <p:extLst>
      <p:ext uri="{BB962C8B-B14F-4D97-AF65-F5344CB8AC3E}">
        <p14:creationId xmlns:p14="http://schemas.microsoft.com/office/powerpoint/2010/main" val="1544364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19</a:t>
            </a:fld>
            <a:endParaRPr lang="en-US"/>
          </a:p>
        </p:txBody>
      </p:sp>
    </p:spTree>
    <p:extLst>
      <p:ext uri="{BB962C8B-B14F-4D97-AF65-F5344CB8AC3E}">
        <p14:creationId xmlns:p14="http://schemas.microsoft.com/office/powerpoint/2010/main" val="324491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20</a:t>
            </a:fld>
            <a:endParaRPr lang="en-US"/>
          </a:p>
        </p:txBody>
      </p:sp>
    </p:spTree>
    <p:extLst>
      <p:ext uri="{BB962C8B-B14F-4D97-AF65-F5344CB8AC3E}">
        <p14:creationId xmlns:p14="http://schemas.microsoft.com/office/powerpoint/2010/main" val="2340636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F46069E5-5A71-4BA0-A968-917D08A86AC8}" type="slidenum">
              <a:rPr lang="en-US"/>
              <a:pPr/>
              <a:t>21</a:t>
            </a:fld>
            <a:endParaRPr lang="en-US"/>
          </a:p>
        </p:txBody>
      </p:sp>
    </p:spTree>
    <p:extLst>
      <p:ext uri="{BB962C8B-B14F-4D97-AF65-F5344CB8AC3E}">
        <p14:creationId xmlns:p14="http://schemas.microsoft.com/office/powerpoint/2010/main" val="2226027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474F3EA2-D2DF-4139-ABE3-534887DDD4B6}" type="slidenum">
              <a:rPr lang="en-US"/>
              <a:pPr/>
              <a:t>22</a:t>
            </a:fld>
            <a:endParaRPr lang="en-US"/>
          </a:p>
        </p:txBody>
      </p:sp>
    </p:spTree>
    <p:extLst>
      <p:ext uri="{BB962C8B-B14F-4D97-AF65-F5344CB8AC3E}">
        <p14:creationId xmlns:p14="http://schemas.microsoft.com/office/powerpoint/2010/main" val="390396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9CDEA7C0-B82F-4519-B153-294708F7C487}" type="slidenum">
              <a:rPr lang="en-US"/>
              <a:pPr/>
              <a:t>2</a:t>
            </a:fld>
            <a:endParaRPr lang="en-US"/>
          </a:p>
        </p:txBody>
      </p:sp>
    </p:spTree>
    <p:extLst>
      <p:ext uri="{BB962C8B-B14F-4D97-AF65-F5344CB8AC3E}">
        <p14:creationId xmlns:p14="http://schemas.microsoft.com/office/powerpoint/2010/main" val="7071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23</a:t>
            </a:fld>
            <a:endParaRPr lang="en-US"/>
          </a:p>
        </p:txBody>
      </p:sp>
    </p:spTree>
    <p:extLst>
      <p:ext uri="{BB962C8B-B14F-4D97-AF65-F5344CB8AC3E}">
        <p14:creationId xmlns:p14="http://schemas.microsoft.com/office/powerpoint/2010/main" val="3247432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24</a:t>
            </a:fld>
            <a:endParaRPr lang="en-US"/>
          </a:p>
        </p:txBody>
      </p:sp>
    </p:spTree>
    <p:extLst>
      <p:ext uri="{BB962C8B-B14F-4D97-AF65-F5344CB8AC3E}">
        <p14:creationId xmlns:p14="http://schemas.microsoft.com/office/powerpoint/2010/main" val="4213148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25</a:t>
            </a:fld>
            <a:endParaRPr lang="en-US"/>
          </a:p>
        </p:txBody>
      </p:sp>
    </p:spTree>
    <p:extLst>
      <p:ext uri="{BB962C8B-B14F-4D97-AF65-F5344CB8AC3E}">
        <p14:creationId xmlns:p14="http://schemas.microsoft.com/office/powerpoint/2010/main" val="2028295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F13E2D44-FBAD-48CF-ADCC-6F90D087FE6B}" type="slidenum">
              <a:rPr lang="en-US"/>
              <a:pPr/>
              <a:t>33</a:t>
            </a:fld>
            <a:endParaRPr lang="en-US"/>
          </a:p>
        </p:txBody>
      </p:sp>
    </p:spTree>
    <p:extLst>
      <p:ext uri="{BB962C8B-B14F-4D97-AF65-F5344CB8AC3E}">
        <p14:creationId xmlns:p14="http://schemas.microsoft.com/office/powerpoint/2010/main" val="119833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0B101A29-3D2A-427A-8AC2-C1AEFAC67489}" type="slidenum">
              <a:rPr lang="en-US"/>
              <a:pPr/>
              <a:t>4</a:t>
            </a:fld>
            <a:endParaRPr lang="en-US"/>
          </a:p>
        </p:txBody>
      </p:sp>
    </p:spTree>
    <p:extLst>
      <p:ext uri="{BB962C8B-B14F-4D97-AF65-F5344CB8AC3E}">
        <p14:creationId xmlns:p14="http://schemas.microsoft.com/office/powerpoint/2010/main" val="99939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5</a:t>
            </a:fld>
            <a:endParaRPr lang="en-US"/>
          </a:p>
        </p:txBody>
      </p:sp>
    </p:spTree>
    <p:extLst>
      <p:ext uri="{BB962C8B-B14F-4D97-AF65-F5344CB8AC3E}">
        <p14:creationId xmlns:p14="http://schemas.microsoft.com/office/powerpoint/2010/main" val="99105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425AF5EA-40DD-4704-8733-890C9058A7A5}" type="slidenum">
              <a:rPr lang="en-US"/>
              <a:pPr/>
              <a:t>7</a:t>
            </a:fld>
            <a:endParaRPr lang="en-US"/>
          </a:p>
        </p:txBody>
      </p:sp>
    </p:spTree>
    <p:extLst>
      <p:ext uri="{BB962C8B-B14F-4D97-AF65-F5344CB8AC3E}">
        <p14:creationId xmlns:p14="http://schemas.microsoft.com/office/powerpoint/2010/main" val="194397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dirty="0" smtClean="0"/>
          </a:p>
        </p:txBody>
      </p:sp>
      <p:sp>
        <p:nvSpPr>
          <p:cNvPr id="33796" name="Slide Number Placeholder 3"/>
          <p:cNvSpPr>
            <a:spLocks noGrp="1"/>
          </p:cNvSpPr>
          <p:nvPr>
            <p:ph type="sldNum" sz="quarter" idx="5"/>
          </p:nvPr>
        </p:nvSpPr>
        <p:spPr>
          <a:noFill/>
        </p:spPr>
        <p:txBody>
          <a:bodyPr/>
          <a:lstStyle/>
          <a:p>
            <a:fld id="{DBD02E76-9EE4-4FDF-8979-2C866B27BFFE}" type="slidenum">
              <a:rPr lang="en-US"/>
              <a:pPr/>
              <a:t>8</a:t>
            </a:fld>
            <a:endParaRPr lang="en-US"/>
          </a:p>
        </p:txBody>
      </p:sp>
    </p:spTree>
    <p:extLst>
      <p:ext uri="{BB962C8B-B14F-4D97-AF65-F5344CB8AC3E}">
        <p14:creationId xmlns:p14="http://schemas.microsoft.com/office/powerpoint/2010/main" val="377146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CC1AFCF9-84ED-43D2-BEAF-FABE19492EF9}" type="slidenum">
              <a:rPr lang="en-US"/>
              <a:pPr/>
              <a:t>9</a:t>
            </a:fld>
            <a:endParaRPr lang="en-US"/>
          </a:p>
        </p:txBody>
      </p:sp>
    </p:spTree>
    <p:extLst>
      <p:ext uri="{BB962C8B-B14F-4D97-AF65-F5344CB8AC3E}">
        <p14:creationId xmlns:p14="http://schemas.microsoft.com/office/powerpoint/2010/main" val="82884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E3E36591-5839-4A62-AF87-B8B411C805C7}" type="slidenum">
              <a:rPr lang="en-US"/>
              <a:pPr/>
              <a:t>10</a:t>
            </a:fld>
            <a:endParaRPr lang="en-US"/>
          </a:p>
        </p:txBody>
      </p:sp>
    </p:spTree>
    <p:extLst>
      <p:ext uri="{BB962C8B-B14F-4D97-AF65-F5344CB8AC3E}">
        <p14:creationId xmlns:p14="http://schemas.microsoft.com/office/powerpoint/2010/main" val="156758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11</a:t>
            </a:fld>
            <a:endParaRPr lang="en-US"/>
          </a:p>
        </p:txBody>
      </p:sp>
    </p:spTree>
    <p:extLst>
      <p:ext uri="{BB962C8B-B14F-4D97-AF65-F5344CB8AC3E}">
        <p14:creationId xmlns:p14="http://schemas.microsoft.com/office/powerpoint/2010/main" val="1866187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637BB6B-EE1B-48FB-8575-0D55C373DE88}" type="datetimeFigureOut">
              <a:rPr lang="en-US" smtClean="0"/>
              <a:pPr/>
              <a:t>8/13/2020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AA957AF-53C0-420B-9C2D-77DB1416566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1128E3E-E315-49BA-A1A9-034F7895D0D4}" type="datetime1">
              <a:rPr lang="en-US" smtClean="0"/>
              <a:pPr>
                <a:defRPr/>
              </a:pPr>
              <a:t>8/13/2020</a:t>
            </a:fld>
            <a:endParaRPr lang="en-US"/>
          </a:p>
        </p:txBody>
      </p:sp>
      <p:sp>
        <p:nvSpPr>
          <p:cNvPr id="5" name="Footer Placeholder 4"/>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extLst/>
          </a:lstStyle>
          <a:p>
            <a:pPr>
              <a:defRPr/>
            </a:pPr>
            <a:fld id="{453C5E9C-E8DE-4F3C-B450-10238755365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fld id="{F0FE6618-C7B5-47C2-B5F3-56BE8B6EC39B}" type="datetime1">
              <a:rPr lang="en-US" smtClean="0"/>
              <a:pPr>
                <a:defRPr/>
              </a:pPr>
              <a:t>8/13/2020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5AC531DC-D53D-4194-BDA7-B44FD7574D7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extLst/>
          </a:lstStyle>
          <a:p>
            <a:pPr>
              <a:defRPr/>
            </a:pPr>
            <a:fld id="{57B768D1-EFA1-48BA-B410-8351A841486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6FAEE415-7132-4A58-B463-D84D2E00622B}" type="datetime1">
              <a:rPr lang="en-US" smtClean="0"/>
              <a:pPr>
                <a:defRPr/>
              </a:pPr>
              <a:t>8/13/2020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4BFEFB68-37E7-4586-A4E7-E64E882C4B0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D66B64F-AE59-4CB1-B882-8C8904572B23}" type="datetime1">
              <a:rPr lang="en-US" smtClean="0"/>
              <a:pPr>
                <a:defRPr/>
              </a:pPr>
              <a:t>8/13/2020</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C3265084-2338-48CE-B725-4C738CCDCE7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CC83A45-51F9-4C02-BA43-456C15D8BA92}" type="datetime1">
              <a:rPr lang="en-US" smtClean="0"/>
              <a:pPr>
                <a:defRPr/>
              </a:pPr>
              <a:t>8/13/2020</a:t>
            </a:fld>
            <a:endParaRPr lang="en-US"/>
          </a:p>
        </p:txBody>
      </p:sp>
      <p:sp>
        <p:nvSpPr>
          <p:cNvPr id="8" name="Footer Placeholder 7"/>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9" name="Slide Number Placeholder 8"/>
          <p:cNvSpPr>
            <a:spLocks noGrp="1"/>
          </p:cNvSpPr>
          <p:nvPr>
            <p:ph type="sldNum" sz="quarter" idx="12"/>
          </p:nvPr>
        </p:nvSpPr>
        <p:spPr/>
        <p:txBody>
          <a:bodyPr/>
          <a:lstStyle>
            <a:extLst/>
          </a:lstStyle>
          <a:p>
            <a:pPr>
              <a:defRPr/>
            </a:pPr>
            <a:fld id="{B3EAD94B-D705-42D2-B978-57463A3EE42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2C94AA74-F206-4C3C-AB10-0135B281C6B9}" type="datetime1">
              <a:rPr lang="en-US" smtClean="0"/>
              <a:pPr>
                <a:defRPr/>
              </a:pPr>
              <a:t>8/13/2020</a:t>
            </a:fld>
            <a:endParaRPr lang="en-US"/>
          </a:p>
        </p:txBody>
      </p:sp>
      <p:sp>
        <p:nvSpPr>
          <p:cNvPr id="4" name="Footer Placeholder 3"/>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5" name="Slide Number Placeholder 4"/>
          <p:cNvSpPr>
            <a:spLocks noGrp="1"/>
          </p:cNvSpPr>
          <p:nvPr>
            <p:ph type="sldNum" sz="quarter" idx="12"/>
          </p:nvPr>
        </p:nvSpPr>
        <p:spPr/>
        <p:txBody>
          <a:bodyPr/>
          <a:lstStyle>
            <a:extLst/>
          </a:lstStyle>
          <a:p>
            <a:pPr>
              <a:defRPr/>
            </a:pPr>
            <a:fld id="{0ACC5898-358B-436C-8E87-2085542E1AE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fld id="{3D9EEC01-D44E-4FF7-BBE2-8AE8B388A2C2}" type="datetime1">
              <a:rPr lang="en-US" smtClean="0"/>
              <a:pPr>
                <a:defRPr/>
              </a:pPr>
              <a:t>8/13/2020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r>
              <a:rPr lang="en-US" smtClean="0"/>
              <a:t>Free template from www.brainybetty.com</a:t>
            </a:r>
            <a:endParaRPr lang="en-US"/>
          </a:p>
        </p:txBody>
      </p:sp>
      <p:sp>
        <p:nvSpPr>
          <p:cNvPr id="4" name="Slide Number Placeholder 3"/>
          <p:cNvSpPr>
            <a:spLocks noGrp="1"/>
          </p:cNvSpPr>
          <p:nvPr>
            <p:ph type="sldNum" sz="quarter" idx="12"/>
          </p:nvPr>
        </p:nvSpPr>
        <p:spPr/>
        <p:txBody>
          <a:bodyPr/>
          <a:lstStyle>
            <a:extLst/>
          </a:lstStyle>
          <a:p>
            <a:pPr>
              <a:defRPr/>
            </a:pPr>
            <a:fld id="{8A6687F5-B8AC-49D1-890F-958F624B09A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CD3B376-82D9-423D-BA09-FCF5EFBC4613}" type="datetime1">
              <a:rPr lang="en-US" smtClean="0"/>
              <a:pPr>
                <a:defRPr/>
              </a:pPr>
              <a:t>8/13/2020</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33C1BFBB-BFDE-4834-8770-01458D4C591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fld id="{018AE280-0D73-4AB5-ACB2-F3C61FB143D1}" type="datetime1">
              <a:rPr lang="en-US" smtClean="0"/>
              <a:pPr>
                <a:defRPr/>
              </a:pPr>
              <a:t>8/13/2020</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D0011447-CD33-4EAB-B143-9512239B24BF}"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C1E03884-86B4-4B89-ABB7-E6DDFE7884CD}" type="datetime1">
              <a:rPr lang="en-US" smtClean="0"/>
              <a:pPr>
                <a:defRPr/>
              </a:pPr>
              <a:t>8/13/2020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r>
              <a:rPr lang="en-US" smtClean="0"/>
              <a:t>Free template from www.brainybetty.com</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902388AF-44D0-46F3-A5DA-D36263E6912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95600" y="-609600"/>
            <a:ext cx="5867400" cy="3810000"/>
          </a:xfrm>
        </p:spPr>
        <p:txBody>
          <a:bodyPr/>
          <a:lstStyle/>
          <a:p>
            <a:pPr algn="ctr" eaLnBrk="1" hangingPunct="1">
              <a:defRPr/>
            </a:pPr>
            <a:r>
              <a:rPr lang="en-US" sz="6000" b="0" dirty="0" err="1" smtClean="0">
                <a:effectLst>
                  <a:outerShdw blurRad="38100" dist="38100" dir="2700000" algn="tl">
                    <a:srgbClr val="000000"/>
                  </a:outerShdw>
                </a:effectLst>
                <a:latin typeface="Algerian" pitchFamily="82" charset="0"/>
              </a:rPr>
              <a:t>tUBERCULOSIS</a:t>
            </a:r>
            <a:endParaRPr lang="en-US" sz="6000" b="0" dirty="0" smtClean="0">
              <a:effectLst>
                <a:outerShdw blurRad="38100" dist="38100" dir="2700000" algn="tl">
                  <a:srgbClr val="000000"/>
                </a:outerShdw>
              </a:effectLst>
              <a:latin typeface="Algerian" pitchFamily="82" charset="0"/>
            </a:endParaRPr>
          </a:p>
        </p:txBody>
      </p:sp>
      <p:sp>
        <p:nvSpPr>
          <p:cNvPr id="2051" name="Rectangle 3"/>
          <p:cNvSpPr>
            <a:spLocks noGrp="1" noChangeArrowheads="1"/>
          </p:cNvSpPr>
          <p:nvPr>
            <p:ph type="subTitle" idx="1"/>
          </p:nvPr>
        </p:nvSpPr>
        <p:spPr>
          <a:xfrm>
            <a:off x="3810000" y="4114800"/>
            <a:ext cx="5181600" cy="1295400"/>
          </a:xfrm>
        </p:spPr>
        <p:txBody>
          <a:bodyPr>
            <a:noAutofit/>
          </a:bodyPr>
          <a:lstStyle/>
          <a:p>
            <a:pPr eaLnBrk="1" hangingPunct="1">
              <a:lnSpc>
                <a:spcPct val="80000"/>
              </a:lnSpc>
              <a:defRPr/>
            </a:pPr>
            <a:r>
              <a:rPr lang="en-US" sz="2400" i="1" u="sng" dirty="0" smtClean="0">
                <a:solidFill>
                  <a:srgbClr val="00B0F0"/>
                </a:solidFill>
                <a:effectLst>
                  <a:outerShdw blurRad="38100" dist="38100" dir="2700000" algn="tl">
                    <a:srgbClr val="000000"/>
                  </a:outerShdw>
                </a:effectLst>
                <a:latin typeface="Aharoni" pitchFamily="2" charset="-79"/>
                <a:cs typeface="Aharoni" pitchFamily="2" charset="-79"/>
              </a:rPr>
              <a:t>PRESENTED BY;</a:t>
            </a:r>
          </a:p>
          <a:p>
            <a:pPr eaLnBrk="1" hangingPunct="1">
              <a:lnSpc>
                <a:spcPct val="80000"/>
              </a:lnSpc>
              <a:defRPr/>
            </a:pPr>
            <a:endParaRPr lang="en-US" sz="2400" i="1" dirty="0" smtClean="0">
              <a:solidFill>
                <a:srgbClr val="00B050"/>
              </a:solidFill>
              <a:effectLst>
                <a:outerShdw blurRad="38100" dist="38100" dir="2700000" algn="tl">
                  <a:srgbClr val="000000"/>
                </a:outerShdw>
              </a:effectLst>
              <a:latin typeface="Aharoni" pitchFamily="2" charset="-79"/>
              <a:cs typeface="Aharoni" pitchFamily="2" charset="-79"/>
            </a:endParaRPr>
          </a:p>
          <a:p>
            <a:pPr eaLnBrk="1" hangingPunct="1">
              <a:lnSpc>
                <a:spcPct val="80000"/>
              </a:lnSpc>
              <a:defRPr/>
            </a:pP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 Dr. </a:t>
            </a:r>
            <a:r>
              <a:rPr lang="en-US" sz="2400" i="1" dirty="0" err="1" smtClean="0">
                <a:solidFill>
                  <a:srgbClr val="00B050"/>
                </a:solidFill>
                <a:effectLst>
                  <a:outerShdw blurRad="38100" dist="38100" dir="2700000" algn="tl">
                    <a:srgbClr val="000000"/>
                  </a:outerShdw>
                </a:effectLst>
                <a:latin typeface="Aharoni" pitchFamily="2" charset="-79"/>
                <a:cs typeface="Aharoni" pitchFamily="2" charset="-79"/>
              </a:rPr>
              <a:t>Vivek</a:t>
            </a: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 </a:t>
            </a:r>
            <a:r>
              <a:rPr lang="en-US" sz="2400" i="1" smtClean="0">
                <a:solidFill>
                  <a:srgbClr val="00B050"/>
                </a:solidFill>
                <a:effectLst>
                  <a:outerShdw blurRad="38100" dist="38100" dir="2700000" algn="tl">
                    <a:srgbClr val="000000"/>
                  </a:outerShdw>
                </a:effectLst>
                <a:latin typeface="Aharoni" pitchFamily="2" charset="-79"/>
                <a:cs typeface="Aharoni" pitchFamily="2" charset="-79"/>
              </a:rPr>
              <a:t>Thanga</a:t>
            </a:r>
            <a:endParaRPr lang="en-US" sz="2400" i="1" dirty="0" smtClean="0">
              <a:solidFill>
                <a:srgbClr val="00B050"/>
              </a:solidFill>
              <a:effectLst>
                <a:outerShdw blurRad="38100" dist="38100" dir="2700000" algn="tl">
                  <a:srgbClr val="000000"/>
                </a:outerShdw>
              </a:effectLst>
              <a:latin typeface="Aharoni" pitchFamily="2" charset="-79"/>
              <a:cs typeface="Aharoni" pitchFamily="2" charset="-79"/>
            </a:endParaRPr>
          </a:p>
          <a:p>
            <a:pPr eaLnBrk="1" hangingPunct="1">
              <a:lnSpc>
                <a:spcPct val="80000"/>
              </a:lnSpc>
              <a:defRPr/>
            </a:pP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Professor</a:t>
            </a:r>
          </a:p>
        </p:txBody>
      </p:sp>
      <p:pic>
        <p:nvPicPr>
          <p:cNvPr id="3076" name="Picture 4"/>
          <p:cNvPicPr>
            <a:picLocks noChangeAspect="1" noChangeArrowheads="1"/>
          </p:cNvPicPr>
          <p:nvPr/>
        </p:nvPicPr>
        <p:blipFill>
          <a:blip r:embed="rId3" cstate="print"/>
          <a:srcRect/>
          <a:stretch>
            <a:fillRect/>
          </a:stretch>
        </p:blipFill>
        <p:spPr bwMode="auto">
          <a:xfrm>
            <a:off x="0" y="762000"/>
            <a:ext cx="2694214"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2000"/>
                                        <p:tgtEl>
                                          <p:spTgt spid="2051">
                                            <p:txEl>
                                              <p:pRg st="0" end="0"/>
                                            </p:txEl>
                                          </p:spTgt>
                                        </p:tgtEl>
                                      </p:cBhvr>
                                    </p:animEffect>
                                    <p:anim calcmode="lin" valueType="num">
                                      <p:cBhvr>
                                        <p:cTn id="15" dur="2000" fill="hold"/>
                                        <p:tgtEl>
                                          <p:spTgt spid="2051">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051">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lt">
                                    <p:tmPct val="10000"/>
                                  </p:iterate>
                                  <p:childTnLst>
                                    <p:set>
                                      <p:cBhvr>
                                        <p:cTn id="18" dur="1" fill="hold">
                                          <p:stCondLst>
                                            <p:cond delay="0"/>
                                          </p:stCondLst>
                                        </p:cTn>
                                        <p:tgtEl>
                                          <p:spTgt spid="2051">
                                            <p:txEl>
                                              <p:pRg st="2" end="2"/>
                                            </p:txEl>
                                          </p:spTgt>
                                        </p:tgtEl>
                                        <p:attrNameLst>
                                          <p:attrName>style.visibility</p:attrName>
                                        </p:attrNameLst>
                                      </p:cBhvr>
                                      <p:to>
                                        <p:strVal val="visible"/>
                                      </p:to>
                                    </p:set>
                                    <p:animEffect transition="in" filter="fade">
                                      <p:cBhvr>
                                        <p:cTn id="19" dur="2000"/>
                                        <p:tgtEl>
                                          <p:spTgt spid="2051">
                                            <p:txEl>
                                              <p:pRg st="2" end="2"/>
                                            </p:txEl>
                                          </p:spTgt>
                                        </p:tgtEl>
                                      </p:cBhvr>
                                    </p:animEffect>
                                    <p:anim calcmode="lin" valueType="num">
                                      <p:cBhvr>
                                        <p:cTn id="20" dur="2000" fill="hold"/>
                                        <p:tgtEl>
                                          <p:spTgt spid="2051">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051">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lt">
                                    <p:tmPct val="10000"/>
                                  </p:iterate>
                                  <p:childTnLst>
                                    <p:set>
                                      <p:cBhvr>
                                        <p:cTn id="23" dur="1" fill="hold">
                                          <p:stCondLst>
                                            <p:cond delay="0"/>
                                          </p:stCondLst>
                                        </p:cTn>
                                        <p:tgtEl>
                                          <p:spTgt spid="2051">
                                            <p:txEl>
                                              <p:pRg st="3" end="3"/>
                                            </p:txEl>
                                          </p:spTgt>
                                        </p:tgtEl>
                                        <p:attrNameLst>
                                          <p:attrName>style.visibility</p:attrName>
                                        </p:attrNameLst>
                                      </p:cBhvr>
                                      <p:to>
                                        <p:strVal val="visible"/>
                                      </p:to>
                                    </p:set>
                                    <p:animEffect transition="in" filter="fade">
                                      <p:cBhvr>
                                        <p:cTn id="24" dur="2000"/>
                                        <p:tgtEl>
                                          <p:spTgt spid="2051">
                                            <p:txEl>
                                              <p:pRg st="3" end="3"/>
                                            </p:txEl>
                                          </p:spTgt>
                                        </p:tgtEl>
                                      </p:cBhvr>
                                    </p:animEffect>
                                    <p:anim calcmode="lin" valueType="num">
                                      <p:cBhvr>
                                        <p:cTn id="25" dur="2000" fill="hold"/>
                                        <p:tgtEl>
                                          <p:spTgt spid="2051">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205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PATHOPHYSIOLOGY</a:t>
            </a:r>
          </a:p>
        </p:txBody>
      </p:sp>
      <p:sp>
        <p:nvSpPr>
          <p:cNvPr id="11267" name="Content Placeholder 2"/>
          <p:cNvSpPr>
            <a:spLocks noGrp="1"/>
          </p:cNvSpPr>
          <p:nvPr>
            <p:ph idx="1"/>
          </p:nvPr>
        </p:nvSpPr>
        <p:spPr/>
        <p:txBody>
          <a:bodyPr>
            <a:normAutofit fontScale="25000" lnSpcReduction="20000"/>
          </a:bodyPr>
          <a:lstStyle/>
          <a:p>
            <a:pPr>
              <a:lnSpc>
                <a:spcPct val="220000"/>
              </a:lnSpc>
            </a:pPr>
            <a:r>
              <a:rPr lang="en-US" sz="5600" b="1" dirty="0" smtClean="0">
                <a:solidFill>
                  <a:srgbClr val="C00000"/>
                </a:solidFill>
                <a:latin typeface="Andalus" pitchFamily="18" charset="-78"/>
                <a:cs typeface="Andalus" pitchFamily="18" charset="-78"/>
              </a:rPr>
              <a:t>(INITIAL INFECTION OR PRIMARY INFECTION)</a:t>
            </a:r>
          </a:p>
          <a:p>
            <a:pPr marL="0" indent="0">
              <a:lnSpc>
                <a:spcPct val="220000"/>
              </a:lnSpc>
              <a:buNone/>
            </a:pPr>
            <a:endParaRPr lang="en-US" sz="5600" dirty="0" smtClean="0">
              <a:solidFill>
                <a:srgbClr val="C00000"/>
              </a:solidFill>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ENTRY  OF  MICRO ORGANISMS  THROUGH  DROPLET NUCLEI</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BACTERIA ARE TRANSMITTED TO ALVEOLI THROUGH AIRWAYS</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DEPOSITION AND MULTIPLICATION OF BACTERIA</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BACILLI ARE ALSO TRANSPORTED TO OTHER PARTS OF THE BODY THROUGH BLOOD STREAM AND LYMPHATICS</a:t>
            </a:r>
          </a:p>
          <a:p>
            <a:pPr>
              <a:lnSpc>
                <a:spcPct val="220000"/>
              </a:lnSpc>
            </a:pPr>
            <a:endParaRPr lang="en-US" sz="5600" dirty="0" smtClean="0">
              <a:latin typeface="Andalus" pitchFamily="18" charset="-78"/>
              <a:cs typeface="Andalus" pitchFamily="18" charset="-78"/>
            </a:endParaRPr>
          </a:p>
          <a:p>
            <a:pPr>
              <a:lnSpc>
                <a:spcPct val="220000"/>
              </a:lnSpc>
              <a:buNone/>
            </a:pPr>
            <a:r>
              <a:rPr lang="en-US" sz="5600" b="1" dirty="0" smtClean="0">
                <a:latin typeface="Andalus" pitchFamily="18" charset="-78"/>
                <a:cs typeface="Andalus" pitchFamily="18" charset="-78"/>
              </a:rPr>
              <a:t>                                                             INFLAMMATION</a:t>
            </a:r>
            <a:endParaRPr lang="en-US" sz="5600" dirty="0" smtClean="0">
              <a:latin typeface="Andalus" pitchFamily="18" charset="-78"/>
              <a:cs typeface="Andalus" pitchFamily="18" charset="-78"/>
            </a:endParaRPr>
          </a:p>
          <a:p>
            <a:pPr eaLnBrk="1" hangingPunct="1">
              <a:lnSpc>
                <a:spcPct val="250000"/>
              </a:lnSpc>
            </a:pPr>
            <a:endParaRPr lang="en-US" dirty="0" smtClean="0">
              <a:latin typeface="Andalus" pitchFamily="18" charset="-78"/>
              <a:cs typeface="Andalus" pitchFamily="18" charset="-78"/>
            </a:endParaRPr>
          </a:p>
        </p:txBody>
      </p:sp>
      <p:sp>
        <p:nvSpPr>
          <p:cNvPr id="11268" name="Date Placeholder 3"/>
          <p:cNvSpPr>
            <a:spLocks noGrp="1"/>
          </p:cNvSpPr>
          <p:nvPr>
            <p:ph type="dt" sz="half" idx="10"/>
          </p:nvPr>
        </p:nvSpPr>
        <p:spPr>
          <a:noFill/>
        </p:spPr>
        <p:txBody>
          <a:bodyPr/>
          <a:lstStyle/>
          <a:p>
            <a:fld id="{005BC7CA-74C8-4890-B952-1D302F871056}" type="datetime1">
              <a:rPr lang="en-US"/>
              <a:pPr/>
              <a:t>8/13/2020</a:t>
            </a:fld>
            <a:endParaRPr lang="en-US"/>
          </a:p>
        </p:txBody>
      </p:sp>
      <p:sp>
        <p:nvSpPr>
          <p:cNvPr id="11269" name="Footer Placeholder 4"/>
          <p:cNvSpPr>
            <a:spLocks noGrp="1"/>
          </p:cNvSpPr>
          <p:nvPr>
            <p:ph type="ftr" sz="quarter" idx="11"/>
          </p:nvPr>
        </p:nvSpPr>
        <p:spPr>
          <a:noFill/>
        </p:spPr>
        <p:txBody>
          <a:bodyPr/>
          <a:lstStyle/>
          <a:p>
            <a:r>
              <a:rPr lang="en-US"/>
              <a:t>Free template from www.brainybetty.com</a:t>
            </a:r>
          </a:p>
        </p:txBody>
      </p:sp>
      <p:sp>
        <p:nvSpPr>
          <p:cNvPr id="11270" name="Slide Number Placeholder 5"/>
          <p:cNvSpPr>
            <a:spLocks noGrp="1"/>
          </p:cNvSpPr>
          <p:nvPr>
            <p:ph type="sldNum" sz="quarter" idx="12"/>
          </p:nvPr>
        </p:nvSpPr>
        <p:spPr>
          <a:noFill/>
        </p:spPr>
        <p:txBody>
          <a:bodyPr/>
          <a:lstStyle/>
          <a:p>
            <a:fld id="{7829B659-153B-4FD6-9BCB-563AED176A4C}" type="slidenum">
              <a:rPr lang="en-US"/>
              <a:pPr/>
              <a:t>10</a:t>
            </a:fld>
            <a:endParaRPr lang="en-US"/>
          </a:p>
        </p:txBody>
      </p:sp>
      <p:sp>
        <p:nvSpPr>
          <p:cNvPr id="7" name="Down Arrow 6"/>
          <p:cNvSpPr/>
          <p:nvPr/>
        </p:nvSpPr>
        <p:spPr>
          <a:xfrm>
            <a:off x="2743200" y="2034988"/>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723926" y="329184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716306" y="4415118"/>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716306" y="530352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fontScale="55000" lnSpcReduction="20000"/>
          </a:bodyPr>
          <a:lstStyle/>
          <a:p>
            <a:pPr>
              <a:lnSpc>
                <a:spcPct val="200000"/>
              </a:lnSpc>
            </a:pPr>
            <a:endParaRPr lang="en-US" b="1" dirty="0" smtClean="0"/>
          </a:p>
          <a:p>
            <a:pPr>
              <a:lnSpc>
                <a:spcPct val="200000"/>
              </a:lnSpc>
            </a:pPr>
            <a:r>
              <a:rPr lang="en-US" b="1" dirty="0" smtClean="0">
                <a:latin typeface="Andalus" pitchFamily="18" charset="-78"/>
                <a:cs typeface="Andalus" pitchFamily="18" charset="-78"/>
              </a:rPr>
              <a:t>PHAGOCYTOSIS BY NEUTROPHILS AND MACROPHAGES</a:t>
            </a:r>
          </a:p>
          <a:p>
            <a:pPr marL="0" indent="0">
              <a:lnSpc>
                <a:spcPct val="200000"/>
              </a:lnSpc>
              <a:buNone/>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ACCUMULATION OF EXUDATE IN ALVEOLI</a:t>
            </a:r>
            <a:endParaRPr lang="en-US" dirty="0" smtClean="0">
              <a:latin typeface="Andalus" pitchFamily="18" charset="-78"/>
              <a:cs typeface="Andalus" pitchFamily="18" charset="-78"/>
            </a:endParaRPr>
          </a:p>
          <a:p>
            <a:pPr marL="0" indent="0">
              <a:lnSpc>
                <a:spcPct val="200000"/>
              </a:lnSpc>
              <a:buNone/>
            </a:pPr>
            <a:r>
              <a:rPr lang="en-US" b="1" dirty="0" smtClean="0">
                <a:latin typeface="Andalus" pitchFamily="18" charset="-78"/>
                <a:cs typeface="Andalus" pitchFamily="18" charset="-78"/>
              </a:rPr>
              <a:t>                      </a:t>
            </a:r>
          </a:p>
          <a:p>
            <a:pPr marL="0" indent="0">
              <a:lnSpc>
                <a:spcPct val="200000"/>
              </a:lnSpc>
              <a:buNone/>
            </a:pPr>
            <a:r>
              <a:rPr lang="en-US" b="1" dirty="0" smtClean="0">
                <a:latin typeface="Andalus" pitchFamily="18" charset="-78"/>
                <a:cs typeface="Andalus" pitchFamily="18" charset="-78"/>
              </a:rPr>
              <a:t>                               BRONCHO PNEMONIA</a:t>
            </a:r>
          </a:p>
          <a:p>
            <a:pPr marL="0" indent="0">
              <a:lnSpc>
                <a:spcPct val="200000"/>
              </a:lnSpc>
              <a:buNone/>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TISSUE OF LIVE AND DEAD BACILLI ARE SURROUNDED BY MACROPHAGES WHICH FORM A PROTECTIVE MASS CALLED GRANULOMAS</a:t>
            </a:r>
          </a:p>
          <a:p>
            <a:pPr>
              <a:lnSpc>
                <a:spcPct val="200000"/>
              </a:lnSpc>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GRANULOMAS THEN TRANSFORMS TO FIBROUS TISSUE MASS AND CENTRAL PORTION OF WHICH IS CALLED GHON TUBERCLE</a:t>
            </a:r>
            <a:endParaRPr lang="en-US" dirty="0" smtClean="0">
              <a:latin typeface="Andalus" pitchFamily="18" charset="-78"/>
              <a:cs typeface="Andalus" pitchFamily="18" charset="-78"/>
            </a:endParaRPr>
          </a:p>
          <a:p>
            <a:pPr>
              <a:lnSpc>
                <a:spcPct val="200000"/>
              </a:lnSpc>
            </a:pP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11</a:t>
            </a:fld>
            <a:endParaRPr lang="en-US"/>
          </a:p>
        </p:txBody>
      </p:sp>
      <p:sp>
        <p:nvSpPr>
          <p:cNvPr id="7" name="Down Arrow 6"/>
          <p:cNvSpPr/>
          <p:nvPr/>
        </p:nvSpPr>
        <p:spPr>
          <a:xfrm>
            <a:off x="3002280" y="313944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048000" y="132588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048000" y="61722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048000" y="219456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048000" y="4489342"/>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12</a:t>
            </a:fld>
            <a:endParaRPr lang="en-US"/>
          </a:p>
        </p:txBody>
      </p:sp>
      <p:pic>
        <p:nvPicPr>
          <p:cNvPr id="7" name="Picture 2" descr="X2604-T-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8153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950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239000" cy="6303336"/>
          </a:xfrm>
        </p:spPr>
        <p:txBody>
          <a:bodyPr>
            <a:normAutofit fontScale="85000" lnSpcReduction="10000"/>
          </a:bodyPr>
          <a:lstStyle/>
          <a:p>
            <a:pPr marL="0" indent="0" algn="ctr">
              <a:lnSpc>
                <a:spcPct val="200000"/>
              </a:lnSpc>
              <a:buNone/>
            </a:pPr>
            <a:r>
              <a:rPr lang="en-US" b="1" dirty="0" smtClean="0">
                <a:latin typeface="Andalus" pitchFamily="18" charset="-78"/>
                <a:cs typeface="Andalus" pitchFamily="18" charset="-78"/>
              </a:rPr>
              <a:t>BACTERIA AND MACROPHAGES FORM NECROTIC  CHEESY MATERIAL</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MASS BECOMES CALCIFIED AND BECOMES COLAGENOUS  SCAR</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BACTERIA BECOME DORMANT AND NO FURTHER PROGRESSION OF  ACTIVE DISEASE</a:t>
            </a:r>
            <a:endParaRPr lang="en-US" dirty="0" smtClean="0">
              <a:latin typeface="Andalus" pitchFamily="18" charset="-78"/>
              <a:cs typeface="Andalus" pitchFamily="18" charset="-78"/>
            </a:endParaRPr>
          </a:p>
          <a:p>
            <a:pPr algn="ctr">
              <a:lnSpc>
                <a:spcPct val="200000"/>
              </a:lnSpc>
            </a:pPr>
            <a:r>
              <a:rPr lang="en-US" b="1" dirty="0" smtClean="0">
                <a:solidFill>
                  <a:srgbClr val="C00000"/>
                </a:solidFill>
                <a:latin typeface="Andalus" pitchFamily="18" charset="-78"/>
                <a:cs typeface="Andalus" pitchFamily="18" charset="-78"/>
              </a:rPr>
              <a:t>(ACTIVE DISEASE OR REINFECTION)</a:t>
            </a:r>
            <a:endParaRPr lang="en-US" dirty="0" smtClean="0">
              <a:solidFill>
                <a:srgbClr val="C00000"/>
              </a:solidFill>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INADEQUATE IMMUNE RESPONSE</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ACTIVATION OF DORMANT BACTERIA</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13</a:t>
            </a:fld>
            <a:endParaRPr lang="en-US"/>
          </a:p>
        </p:txBody>
      </p:sp>
      <p:sp>
        <p:nvSpPr>
          <p:cNvPr id="8" name="Down Arrow 7"/>
          <p:cNvSpPr/>
          <p:nvPr/>
        </p:nvSpPr>
        <p:spPr>
          <a:xfrm>
            <a:off x="3848100" y="1447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48100" y="2750303"/>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970020" y="4800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038600" y="558546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038600" y="6324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normAutofit fontScale="47500" lnSpcReduction="20000"/>
          </a:bodyPr>
          <a:lstStyle/>
          <a:p>
            <a:pPr algn="ctr">
              <a:lnSpc>
                <a:spcPct val="170000"/>
              </a:lnSpc>
            </a:pPr>
            <a:endParaRPr lang="en-US" sz="3000" b="1" dirty="0" smtClean="0"/>
          </a:p>
          <a:p>
            <a:pPr algn="ctr">
              <a:lnSpc>
                <a:spcPct val="170000"/>
              </a:lnSpc>
            </a:pPr>
            <a:r>
              <a:rPr lang="en-US" sz="3000" b="1" dirty="0" smtClean="0">
                <a:latin typeface="Andalus" pitchFamily="18" charset="-78"/>
                <a:cs typeface="Andalus" pitchFamily="18" charset="-78"/>
              </a:rPr>
              <a:t>GHON TUBERCLE ULCERATES AND RELEASING CHEESY MATERIAL INTO BRONCHI</a:t>
            </a: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BACTERIA THEN BECOME AIRBORNE RESULTING IN FURTHER SPREAD OF INFECTION</a:t>
            </a:r>
            <a:endParaRPr lang="en-US" sz="3000" dirty="0" smtClean="0">
              <a:latin typeface="Andalus" pitchFamily="18" charset="-78"/>
              <a:cs typeface="Andalus" pitchFamily="18" charset="-78"/>
            </a:endParaRPr>
          </a:p>
          <a:p>
            <a:pPr algn="ctr">
              <a:lnSpc>
                <a:spcPct val="170000"/>
              </a:lnSpc>
            </a:pPr>
            <a:endParaRPr lang="en-US" sz="3000" b="1" dirty="0" smtClean="0">
              <a:latin typeface="Andalus" pitchFamily="18" charset="-78"/>
              <a:cs typeface="Andalus" pitchFamily="18" charset="-78"/>
            </a:endParaRPr>
          </a:p>
          <a:p>
            <a:pPr marL="0" indent="0" algn="ctr">
              <a:lnSpc>
                <a:spcPct val="170000"/>
              </a:lnSpc>
              <a:buNone/>
            </a:pPr>
            <a:r>
              <a:rPr lang="en-US" sz="3000" b="1" dirty="0" smtClean="0">
                <a:latin typeface="Andalus" pitchFamily="18" charset="-78"/>
                <a:cs typeface="Andalus" pitchFamily="18" charset="-78"/>
              </a:rPr>
              <a:t>ULCERATED TUBERCLE HEALS AND BECOMES SCAR TISSUE</a:t>
            </a:r>
          </a:p>
          <a:p>
            <a:pPr marL="0" indent="0" algn="ctr">
              <a:lnSpc>
                <a:spcPct val="170000"/>
              </a:lnSpc>
              <a:buNone/>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INFECTED LUNG BECOME INFLAMMED</a:t>
            </a:r>
          </a:p>
          <a:p>
            <a:pPr algn="ctr">
              <a:lnSpc>
                <a:spcPct val="170000"/>
              </a:lnSpc>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FURTHER DEVOLOPMENT OF PNEUMONIA AND TUBERCLE FORMATION</a:t>
            </a:r>
          </a:p>
          <a:p>
            <a:pPr algn="ctr">
              <a:lnSpc>
                <a:spcPct val="170000"/>
              </a:lnSpc>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UNLESS THE PROCESS IS ARRESTED IT SPREADS DOWNWARDS TO THE HILUM OF LUNGS AND LATER EXTENDS TO  ADJASCENT LOBES</a:t>
            </a:r>
            <a:endParaRPr lang="en-US" sz="3000" dirty="0" smtClean="0">
              <a:latin typeface="Andalus" pitchFamily="18" charset="-78"/>
              <a:cs typeface="Andalus" pitchFamily="18" charset="-78"/>
            </a:endParaRPr>
          </a:p>
          <a:p>
            <a:pPr marL="0" indent="0" algn="ctr">
              <a:lnSpc>
                <a:spcPct val="220000"/>
              </a:lnSpc>
              <a:buNone/>
            </a:pPr>
            <a:r>
              <a:rPr lang="en-US" sz="2900" b="1" dirty="0" smtClean="0">
                <a:latin typeface="Andalus" pitchFamily="18" charset="-78"/>
                <a:cs typeface="Andalus" pitchFamily="18" charset="-78"/>
              </a:rPr>
              <a:t> </a:t>
            </a:r>
            <a:endParaRPr lang="en-US" sz="2900" dirty="0" smtClean="0">
              <a:latin typeface="Andalus" pitchFamily="18" charset="-78"/>
              <a:cs typeface="Andalus" pitchFamily="18" charset="-78"/>
            </a:endParaRPr>
          </a:p>
          <a:p>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14</a:t>
            </a:fld>
            <a:endParaRPr lang="en-US"/>
          </a:p>
        </p:txBody>
      </p:sp>
      <p:sp>
        <p:nvSpPr>
          <p:cNvPr id="18" name="Down Arrow 17"/>
          <p:cNvSpPr/>
          <p:nvPr/>
        </p:nvSpPr>
        <p:spPr>
          <a:xfrm>
            <a:off x="3855720" y="22860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855720" y="47244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886200" y="390144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3870960" y="310896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CLINICAL MANIFESTATIONS</a:t>
            </a:r>
          </a:p>
        </p:txBody>
      </p:sp>
      <p:sp>
        <p:nvSpPr>
          <p:cNvPr id="12291" name="Content Placeholder 2"/>
          <p:cNvSpPr>
            <a:spLocks noGrp="1"/>
          </p:cNvSpPr>
          <p:nvPr>
            <p:ph idx="1"/>
          </p:nvPr>
        </p:nvSpPr>
        <p:spPr/>
        <p:txBody>
          <a:bodyPr/>
          <a:lstStyle/>
          <a:p>
            <a:r>
              <a:rPr lang="en-US" sz="2800" u="sng" dirty="0" smtClean="0">
                <a:latin typeface="Andalus" pitchFamily="18" charset="-78"/>
                <a:cs typeface="Andalus" pitchFamily="18" charset="-78"/>
              </a:rPr>
              <a:t>CONSTITUTIONAL SYMPTOMS</a:t>
            </a:r>
          </a:p>
          <a:p>
            <a:pPr>
              <a:buNone/>
            </a:pPr>
            <a:endParaRPr lang="en-US" sz="2800" dirty="0" smtClean="0">
              <a:latin typeface="Andalus" pitchFamily="18" charset="-78"/>
              <a:cs typeface="Andalus" pitchFamily="18" charset="-78"/>
            </a:endParaRPr>
          </a:p>
          <a:p>
            <a:pPr lvl="0"/>
            <a:r>
              <a:rPr lang="en-US" sz="2800" dirty="0" smtClean="0">
                <a:latin typeface="Andalus" pitchFamily="18" charset="-78"/>
                <a:cs typeface="Andalus" pitchFamily="18" charset="-78"/>
              </a:rPr>
              <a:t>Low grade evening rise fever</a:t>
            </a:r>
          </a:p>
          <a:p>
            <a:pPr lvl="0"/>
            <a:r>
              <a:rPr lang="en-US" sz="2800" dirty="0" smtClean="0">
                <a:latin typeface="Andalus" pitchFamily="18" charset="-78"/>
                <a:cs typeface="Andalus" pitchFamily="18" charset="-78"/>
              </a:rPr>
              <a:t>Night sweats</a:t>
            </a:r>
          </a:p>
          <a:p>
            <a:pPr lvl="0"/>
            <a:r>
              <a:rPr lang="en-US" sz="2800" dirty="0" smtClean="0">
                <a:latin typeface="Andalus" pitchFamily="18" charset="-78"/>
                <a:cs typeface="Andalus" pitchFamily="18" charset="-78"/>
              </a:rPr>
              <a:t>Fatigue</a:t>
            </a:r>
          </a:p>
          <a:p>
            <a:pPr lvl="0"/>
            <a:r>
              <a:rPr lang="en-US" sz="2800" dirty="0" smtClean="0">
                <a:latin typeface="Andalus" pitchFamily="18" charset="-78"/>
                <a:cs typeface="Andalus" pitchFamily="18" charset="-78"/>
              </a:rPr>
              <a:t>Loss of weight</a:t>
            </a:r>
          </a:p>
          <a:p>
            <a:pPr lvl="0"/>
            <a:r>
              <a:rPr lang="en-US" sz="2800" dirty="0" smtClean="0">
                <a:latin typeface="Andalus" pitchFamily="18" charset="-78"/>
                <a:cs typeface="Andalus" pitchFamily="18" charset="-78"/>
              </a:rPr>
              <a:t>Loss of appetite</a:t>
            </a:r>
          </a:p>
          <a:p>
            <a:pPr eaLnBrk="1" hangingPunct="1"/>
            <a:endParaRPr lang="en-US" sz="2800" dirty="0" smtClean="0">
              <a:latin typeface="Andalus" pitchFamily="18" charset="-78"/>
              <a:cs typeface="Andalus" pitchFamily="18" charset="-78"/>
            </a:endParaRPr>
          </a:p>
        </p:txBody>
      </p:sp>
      <p:sp>
        <p:nvSpPr>
          <p:cNvPr id="12292" name="Date Placeholder 3"/>
          <p:cNvSpPr>
            <a:spLocks noGrp="1"/>
          </p:cNvSpPr>
          <p:nvPr>
            <p:ph type="dt" sz="half" idx="10"/>
          </p:nvPr>
        </p:nvSpPr>
        <p:spPr>
          <a:noFill/>
        </p:spPr>
        <p:txBody>
          <a:bodyPr/>
          <a:lstStyle/>
          <a:p>
            <a:fld id="{8E573534-5645-41AD-A79B-9F3F14C26FF3}" type="datetime1">
              <a:rPr lang="en-US"/>
              <a:pPr/>
              <a:t>8/13/2020</a:t>
            </a:fld>
            <a:endParaRPr lang="en-US"/>
          </a:p>
        </p:txBody>
      </p:sp>
      <p:sp>
        <p:nvSpPr>
          <p:cNvPr id="12293" name="Footer Placeholder 4"/>
          <p:cNvSpPr>
            <a:spLocks noGrp="1"/>
          </p:cNvSpPr>
          <p:nvPr>
            <p:ph type="ftr" sz="quarter" idx="11"/>
          </p:nvPr>
        </p:nvSpPr>
        <p:spPr>
          <a:noFill/>
        </p:spPr>
        <p:txBody>
          <a:bodyPr/>
          <a:lstStyle/>
          <a:p>
            <a:r>
              <a:rPr lang="en-US"/>
              <a:t>Free template from www.brainybetty.com</a:t>
            </a:r>
          </a:p>
        </p:txBody>
      </p:sp>
      <p:sp>
        <p:nvSpPr>
          <p:cNvPr id="12294" name="Slide Number Placeholder 5"/>
          <p:cNvSpPr>
            <a:spLocks noGrp="1"/>
          </p:cNvSpPr>
          <p:nvPr>
            <p:ph type="sldNum" sz="quarter" idx="12"/>
          </p:nvPr>
        </p:nvSpPr>
        <p:spPr>
          <a:noFill/>
        </p:spPr>
        <p:txBody>
          <a:bodyPr/>
          <a:lstStyle/>
          <a:p>
            <a:fld id="{25AFBFDF-7E56-4BA0-80D0-017ECF34D9AF}" type="slidenum">
              <a:rPr lang="en-US"/>
              <a:pPr/>
              <a:t>15</a:t>
            </a:fld>
            <a:endParaRPr lang="en-US"/>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a:bodyPr>
          <a:lstStyle/>
          <a:p>
            <a:pPr marL="0" indent="0">
              <a:buNone/>
            </a:pPr>
            <a:endParaRPr lang="en-US" u="sng" dirty="0" smtClean="0">
              <a:latin typeface="Andalus" pitchFamily="18" charset="-78"/>
              <a:cs typeface="Andalus" pitchFamily="18" charset="-78"/>
            </a:endParaRPr>
          </a:p>
          <a:p>
            <a:r>
              <a:rPr lang="en-US" u="sng" dirty="0" smtClean="0">
                <a:latin typeface="Andalus" pitchFamily="18" charset="-78"/>
                <a:cs typeface="Andalus" pitchFamily="18" charset="-78"/>
              </a:rPr>
              <a:t>SYMPTOMS OF PULM TB</a:t>
            </a:r>
          </a:p>
          <a:p>
            <a:pPr marL="0" indent="0">
              <a:buNone/>
            </a:pPr>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Cough with or without expectoration - &gt;= 2 Weeks</a:t>
            </a:r>
          </a:p>
          <a:p>
            <a:pPr lvl="0"/>
            <a:r>
              <a:rPr lang="en-US" dirty="0" smtClean="0">
                <a:latin typeface="Andalus" pitchFamily="18" charset="-78"/>
                <a:cs typeface="Andalus" pitchFamily="18" charset="-78"/>
              </a:rPr>
              <a:t>Hemoptysis</a:t>
            </a:r>
          </a:p>
          <a:p>
            <a:pPr lvl="0"/>
            <a:r>
              <a:rPr lang="en-US" dirty="0" smtClean="0">
                <a:latin typeface="Andalus" pitchFamily="18" charset="-78"/>
                <a:cs typeface="Andalus" pitchFamily="18" charset="-78"/>
              </a:rPr>
              <a:t>Chest pain</a:t>
            </a:r>
          </a:p>
          <a:p>
            <a:r>
              <a:rPr lang="en-US" dirty="0">
                <a:latin typeface="Andalus" pitchFamily="18" charset="-78"/>
                <a:cs typeface="Andalus" pitchFamily="18" charset="-78"/>
              </a:rPr>
              <a:t>Breathlessness</a:t>
            </a:r>
          </a:p>
          <a:p>
            <a:pPr marL="0" lvl="0" indent="0">
              <a:buNone/>
            </a:pPr>
            <a:endParaRPr lang="en-US" dirty="0" smtClean="0">
              <a:latin typeface="Andalus" pitchFamily="18" charset="-78"/>
              <a:cs typeface="Andalus" pitchFamily="18" charset="-78"/>
            </a:endParaRPr>
          </a:p>
          <a:p>
            <a:r>
              <a:rPr lang="en-US" u="sng" dirty="0" smtClean="0">
                <a:latin typeface="Andalus" pitchFamily="18" charset="-78"/>
                <a:cs typeface="Andalus" pitchFamily="18" charset="-78"/>
              </a:rPr>
              <a:t>SYMPTOMS OF EXTRA PULM TB</a:t>
            </a:r>
          </a:p>
          <a:p>
            <a:pPr marL="0" indent="0">
              <a:buNone/>
            </a:pPr>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According  to system / organ involved </a:t>
            </a:r>
          </a:p>
          <a:p>
            <a:pPr marL="0" lvl="0" indent="0">
              <a:buNone/>
            </a:pP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16</a:t>
            </a:fld>
            <a:endParaRPr lang="en-US"/>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600" smtClean="0"/>
              <a:t>ASSESSMENT AND DIAGNOSTIC FINDINGS</a:t>
            </a:r>
          </a:p>
        </p:txBody>
      </p:sp>
      <p:sp>
        <p:nvSpPr>
          <p:cNvPr id="13315" name="Content Placeholder 2"/>
          <p:cNvSpPr>
            <a:spLocks noGrp="1"/>
          </p:cNvSpPr>
          <p:nvPr>
            <p:ph idx="1"/>
          </p:nvPr>
        </p:nvSpPr>
        <p:spPr>
          <a:xfrm>
            <a:off x="457200" y="1905000"/>
            <a:ext cx="8229600" cy="4221163"/>
          </a:xfrm>
        </p:spPr>
        <p:txBody>
          <a:bodyPr>
            <a:normAutofit fontScale="62500" lnSpcReduction="20000"/>
          </a:bodyPr>
          <a:lstStyle/>
          <a:p>
            <a:pPr lvl="0">
              <a:lnSpc>
                <a:spcPct val="200000"/>
              </a:lnSpc>
            </a:pPr>
            <a:r>
              <a:rPr lang="en-US" b="1" dirty="0" smtClean="0">
                <a:latin typeface="Andalus" pitchFamily="18" charset="-78"/>
                <a:cs typeface="Andalus" pitchFamily="18" charset="-78"/>
              </a:rPr>
              <a:t>HISTORY TAKING:</a:t>
            </a:r>
          </a:p>
          <a:p>
            <a:pPr marL="0" lvl="0" indent="0">
              <a:lnSpc>
                <a:spcPct val="200000"/>
              </a:lnSpc>
              <a:buNone/>
            </a:pPr>
            <a:r>
              <a:rPr lang="en-US" b="1" dirty="0" smtClean="0">
                <a:latin typeface="Andalus" pitchFamily="18" charset="-78"/>
                <a:cs typeface="Andalus" pitchFamily="18" charset="-78"/>
              </a:rPr>
              <a:t>-</a:t>
            </a:r>
            <a:r>
              <a:rPr lang="en-US" dirty="0" smtClean="0">
                <a:latin typeface="Andalus" pitchFamily="18" charset="-78"/>
                <a:cs typeface="Andalus" pitchFamily="18" charset="-78"/>
              </a:rPr>
              <a:t>Constitutional </a:t>
            </a:r>
            <a:r>
              <a:rPr lang="en-US" dirty="0" err="1" smtClean="0">
                <a:latin typeface="Andalus" pitchFamily="18" charset="-78"/>
                <a:cs typeface="Andalus" pitchFamily="18" charset="-78"/>
              </a:rPr>
              <a:t>symtpoms</a:t>
            </a:r>
            <a:r>
              <a:rPr lang="en-US" dirty="0" smtClean="0">
                <a:latin typeface="Andalus" pitchFamily="18" charset="-78"/>
                <a:cs typeface="Andalus" pitchFamily="18" charset="-78"/>
              </a:rPr>
              <a:t> of TB</a:t>
            </a:r>
          </a:p>
          <a:p>
            <a:pPr marL="0" lvl="0" indent="0">
              <a:lnSpc>
                <a:spcPct val="200000"/>
              </a:lnSpc>
              <a:buNone/>
            </a:pPr>
            <a:r>
              <a:rPr lang="en-US" dirty="0" smtClean="0">
                <a:latin typeface="Andalus" pitchFamily="18" charset="-78"/>
                <a:cs typeface="Andalus" pitchFamily="18" charset="-78"/>
              </a:rPr>
              <a:t>-Duration of Illness</a:t>
            </a:r>
          </a:p>
          <a:p>
            <a:pPr marL="0" lvl="0" indent="0">
              <a:lnSpc>
                <a:spcPct val="200000"/>
              </a:lnSpc>
              <a:buNone/>
            </a:pPr>
            <a:r>
              <a:rPr lang="en-US" dirty="0" smtClean="0">
                <a:latin typeface="Andalus" pitchFamily="18" charset="-78"/>
                <a:cs typeface="Andalus" pitchFamily="18" charset="-78"/>
              </a:rPr>
              <a:t>-Previous h/o TB</a:t>
            </a:r>
          </a:p>
          <a:p>
            <a:pPr marL="0" lvl="0" indent="0">
              <a:lnSpc>
                <a:spcPct val="200000"/>
              </a:lnSpc>
              <a:buNone/>
            </a:pPr>
            <a:r>
              <a:rPr lang="en-US" dirty="0" smtClean="0">
                <a:latin typeface="Andalus" pitchFamily="18" charset="-78"/>
                <a:cs typeface="Andalus" pitchFamily="18" charset="-78"/>
              </a:rPr>
              <a:t>-Family/ contacts h/o TB</a:t>
            </a:r>
          </a:p>
          <a:p>
            <a:pPr marL="0" lvl="0" indent="0">
              <a:lnSpc>
                <a:spcPct val="200000"/>
              </a:lnSpc>
              <a:buNone/>
            </a:pPr>
            <a:r>
              <a:rPr lang="en-US" b="1" dirty="0" smtClean="0">
                <a:latin typeface="Andalus" pitchFamily="18" charset="-78"/>
                <a:cs typeface="Andalus" pitchFamily="18" charset="-78"/>
              </a:rPr>
              <a:t>GENERAL EXAMINATION</a:t>
            </a:r>
          </a:p>
          <a:p>
            <a:pPr lvl="0">
              <a:lnSpc>
                <a:spcPct val="200000"/>
              </a:lnSpc>
            </a:pPr>
            <a:r>
              <a:rPr lang="en-US" dirty="0" smtClean="0">
                <a:latin typeface="Andalus" pitchFamily="18" charset="-78"/>
                <a:cs typeface="Andalus" pitchFamily="18" charset="-78"/>
              </a:rPr>
              <a:t>Clubbing of the fingers or toes (in people with advanced disease) &amp; cachexia</a:t>
            </a:r>
          </a:p>
          <a:p>
            <a:pPr lvl="0">
              <a:lnSpc>
                <a:spcPct val="200000"/>
              </a:lnSpc>
            </a:pPr>
            <a:r>
              <a:rPr lang="en-US" dirty="0" smtClean="0">
                <a:latin typeface="Andalus" pitchFamily="18" charset="-78"/>
                <a:cs typeface="Andalus" pitchFamily="18" charset="-78"/>
              </a:rPr>
              <a:t>Enlarged </a:t>
            </a:r>
            <a:r>
              <a:rPr lang="en-US" dirty="0">
                <a:latin typeface="Andalus" pitchFamily="18" charset="-78"/>
                <a:cs typeface="Andalus" pitchFamily="18" charset="-78"/>
              </a:rPr>
              <a:t>&amp;</a:t>
            </a:r>
            <a:r>
              <a:rPr lang="en-US" dirty="0" smtClean="0">
                <a:latin typeface="Andalus" pitchFamily="18" charset="-78"/>
                <a:cs typeface="Andalus" pitchFamily="18" charset="-78"/>
              </a:rPr>
              <a:t> tender/ non tender </a:t>
            </a:r>
            <a:r>
              <a:rPr lang="en-US" dirty="0" err="1" smtClean="0">
                <a:latin typeface="Andalus" pitchFamily="18" charset="-78"/>
                <a:cs typeface="Andalus" pitchFamily="18" charset="-78"/>
              </a:rPr>
              <a:t>lymphnodes</a:t>
            </a:r>
            <a:r>
              <a:rPr lang="en-US" dirty="0" smtClean="0">
                <a:latin typeface="Andalus" pitchFamily="18" charset="-78"/>
                <a:cs typeface="Andalus" pitchFamily="18" charset="-78"/>
              </a:rPr>
              <a:t> in the neck or other areas</a:t>
            </a:r>
          </a:p>
          <a:p>
            <a:pPr eaLnBrk="1" hangingPunct="1">
              <a:lnSpc>
                <a:spcPct val="200000"/>
              </a:lnSpc>
            </a:pPr>
            <a:endParaRPr lang="en-US" dirty="0" smtClean="0">
              <a:latin typeface="Andalus" pitchFamily="18" charset="-78"/>
              <a:cs typeface="Andalus" pitchFamily="18" charset="-78"/>
            </a:endParaRPr>
          </a:p>
        </p:txBody>
      </p:sp>
      <p:sp>
        <p:nvSpPr>
          <p:cNvPr id="13316" name="Date Placeholder 3"/>
          <p:cNvSpPr>
            <a:spLocks noGrp="1"/>
          </p:cNvSpPr>
          <p:nvPr>
            <p:ph type="dt" sz="half" idx="10"/>
          </p:nvPr>
        </p:nvSpPr>
        <p:spPr>
          <a:noFill/>
        </p:spPr>
        <p:txBody>
          <a:bodyPr/>
          <a:lstStyle/>
          <a:p>
            <a:fld id="{9F2BA675-1F61-4410-9DD1-957062100A6B}" type="datetime1">
              <a:rPr lang="en-US"/>
              <a:pPr/>
              <a:t>8/13/2020</a:t>
            </a:fld>
            <a:endParaRPr lang="en-US"/>
          </a:p>
        </p:txBody>
      </p:sp>
      <p:sp>
        <p:nvSpPr>
          <p:cNvPr id="13317" name="Footer Placeholder 4"/>
          <p:cNvSpPr>
            <a:spLocks noGrp="1"/>
          </p:cNvSpPr>
          <p:nvPr>
            <p:ph type="ftr" sz="quarter" idx="11"/>
          </p:nvPr>
        </p:nvSpPr>
        <p:spPr>
          <a:noFill/>
        </p:spPr>
        <p:txBody>
          <a:bodyPr/>
          <a:lstStyle/>
          <a:p>
            <a:r>
              <a:rPr lang="en-US"/>
              <a:t>Free template from www.brainybetty.com</a:t>
            </a:r>
          </a:p>
        </p:txBody>
      </p:sp>
      <p:sp>
        <p:nvSpPr>
          <p:cNvPr id="13318" name="Slide Number Placeholder 5"/>
          <p:cNvSpPr>
            <a:spLocks noGrp="1"/>
          </p:cNvSpPr>
          <p:nvPr>
            <p:ph type="sldNum" sz="quarter" idx="12"/>
          </p:nvPr>
        </p:nvSpPr>
        <p:spPr>
          <a:noFill/>
        </p:spPr>
        <p:txBody>
          <a:bodyPr/>
          <a:lstStyle/>
          <a:p>
            <a:fld id="{E1ADB2CF-3139-4BE9-AF52-CAEA8C59787B}" type="slidenum">
              <a:rPr lang="en-US"/>
              <a:pPr/>
              <a:t>17</a:t>
            </a:fld>
            <a:endParaRPr lang="en-US"/>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43600"/>
          </a:xfrm>
        </p:spPr>
        <p:txBody>
          <a:bodyPr>
            <a:normAutofit/>
          </a:bodyPr>
          <a:lstStyle/>
          <a:p>
            <a:pPr>
              <a:lnSpc>
                <a:spcPct val="200000"/>
              </a:lnSpc>
            </a:pPr>
            <a:endParaRPr lang="en-US" dirty="0" smtClean="0">
              <a:latin typeface="Andalus" pitchFamily="18" charset="-78"/>
              <a:cs typeface="Andalus" pitchFamily="18" charset="-78"/>
            </a:endParaRPr>
          </a:p>
          <a:p>
            <a:r>
              <a:rPr lang="en-US" dirty="0" smtClean="0"/>
              <a:t>RS Examination :</a:t>
            </a:r>
          </a:p>
          <a:p>
            <a:pPr marL="0" indent="0">
              <a:buNone/>
            </a:pPr>
            <a:endParaRPr lang="en-US" dirty="0"/>
          </a:p>
          <a:p>
            <a:pPr marL="0" indent="0">
              <a:buNone/>
            </a:pPr>
            <a:r>
              <a:rPr lang="en-US" dirty="0" smtClean="0"/>
              <a:t>- According to the lobes &amp; pleura involved</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18</a:t>
            </a:fld>
            <a:endParaRPr lang="en-US"/>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lstStyle/>
          <a:p>
            <a:pPr>
              <a:buNone/>
            </a:pPr>
            <a:r>
              <a:rPr lang="en-US" sz="4800" b="1" u="sng" dirty="0" smtClean="0">
                <a:latin typeface="Andalus" pitchFamily="18" charset="-78"/>
                <a:cs typeface="Andalus" pitchFamily="18" charset="-78"/>
              </a:rPr>
              <a:t>Investigations</a:t>
            </a:r>
          </a:p>
          <a:p>
            <a:pPr>
              <a:buNone/>
            </a:pPr>
            <a:endParaRPr lang="en-US" sz="4800" b="1" dirty="0" smtClean="0">
              <a:latin typeface="Andalus" pitchFamily="18" charset="-78"/>
              <a:cs typeface="Andalus" pitchFamily="18" charset="-78"/>
            </a:endParaRPr>
          </a:p>
          <a:p>
            <a:pPr lvl="0"/>
            <a:r>
              <a:rPr lang="en-US" dirty="0" smtClean="0">
                <a:latin typeface="Andalus" pitchFamily="18" charset="-78"/>
                <a:cs typeface="Andalus" pitchFamily="18" charset="-78"/>
              </a:rPr>
              <a:t>X-ray chest  (PA view)</a:t>
            </a:r>
          </a:p>
          <a:p>
            <a:pPr lvl="0"/>
            <a:r>
              <a:rPr lang="en-US" dirty="0" smtClean="0">
                <a:latin typeface="Andalus" pitchFamily="18" charset="-78"/>
                <a:cs typeface="Andalus" pitchFamily="18" charset="-78"/>
              </a:rPr>
              <a:t>2* sputum for AFB </a:t>
            </a:r>
          </a:p>
          <a:p>
            <a:pPr lvl="0"/>
            <a:r>
              <a:rPr lang="en-US" dirty="0" smtClean="0">
                <a:latin typeface="Andalus" pitchFamily="18" charset="-78"/>
                <a:cs typeface="Andalus" pitchFamily="18" charset="-78"/>
              </a:rPr>
              <a:t>Tuberculin skin test (also called a PPD/ </a:t>
            </a:r>
            <a:r>
              <a:rPr lang="en-US" dirty="0" err="1" smtClean="0">
                <a:latin typeface="Andalus" pitchFamily="18" charset="-78"/>
                <a:cs typeface="Andalus" pitchFamily="18" charset="-78"/>
              </a:rPr>
              <a:t>Montoux</a:t>
            </a:r>
            <a:r>
              <a:rPr lang="en-US" dirty="0" smtClean="0">
                <a:latin typeface="Andalus" pitchFamily="18" charset="-78"/>
                <a:cs typeface="Andalus" pitchFamily="18" charset="-78"/>
              </a:rPr>
              <a:t> test- if indicated)</a:t>
            </a:r>
          </a:p>
          <a:p>
            <a:pPr lvl="0"/>
            <a:r>
              <a:rPr lang="en-US" dirty="0" smtClean="0">
                <a:latin typeface="Andalus" pitchFamily="18" charset="-78"/>
                <a:cs typeface="Andalus" pitchFamily="18" charset="-78"/>
              </a:rPr>
              <a:t>FNAC/ </a:t>
            </a:r>
            <a:r>
              <a:rPr lang="en-US" dirty="0" err="1" smtClean="0">
                <a:latin typeface="Andalus" pitchFamily="18" charset="-78"/>
                <a:cs typeface="Andalus" pitchFamily="18" charset="-78"/>
              </a:rPr>
              <a:t>Bx</a:t>
            </a:r>
            <a:r>
              <a:rPr lang="en-US" dirty="0" smtClean="0">
                <a:latin typeface="Andalus" pitchFamily="18" charset="-78"/>
                <a:cs typeface="Andalus" pitchFamily="18" charset="-78"/>
              </a:rPr>
              <a:t> of suspected organ- USG/ CT guided</a:t>
            </a:r>
          </a:p>
          <a:p>
            <a:pPr lvl="0"/>
            <a:r>
              <a:rPr lang="en-US" dirty="0" err="1" smtClean="0">
                <a:latin typeface="Andalus" pitchFamily="18" charset="-78"/>
                <a:cs typeface="Andalus" pitchFamily="18" charset="-78"/>
              </a:rPr>
              <a:t>Plueral</a:t>
            </a:r>
            <a:r>
              <a:rPr lang="en-US" dirty="0" smtClean="0">
                <a:latin typeface="Andalus" pitchFamily="18" charset="-78"/>
                <a:cs typeface="Andalus" pitchFamily="18" charset="-78"/>
              </a:rPr>
              <a:t> fluid tapping ( ADA, LDH, R/M)</a:t>
            </a:r>
          </a:p>
          <a:p>
            <a:pPr lvl="0"/>
            <a:r>
              <a:rPr lang="en-US" dirty="0" smtClean="0">
                <a:latin typeface="Andalus" pitchFamily="18" charset="-78"/>
                <a:cs typeface="Andalus" pitchFamily="18" charset="-78"/>
              </a:rPr>
              <a:t>USG/ CT SCAN of involved organ if required</a:t>
            </a:r>
          </a:p>
          <a:p>
            <a:pPr marL="0" lvl="0" indent="0">
              <a:buNone/>
            </a:pPr>
            <a:endParaRPr lang="en-US" dirty="0" smtClean="0">
              <a:latin typeface="Andalus" pitchFamily="18" charset="-78"/>
              <a:cs typeface="Andalus" pitchFamily="18" charset="-78"/>
            </a:endParaRPr>
          </a:p>
          <a:p>
            <a:pPr marL="0" lvl="0" indent="0">
              <a:buNone/>
            </a:pP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19</a:t>
            </a:fld>
            <a:endParaRPr lang="en-US"/>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normAutofit fontScale="90000"/>
          </a:bodyPr>
          <a:lstStyle/>
          <a:p>
            <a:pPr eaLnBrk="1" hangingPunct="1"/>
            <a:r>
              <a:rPr lang="en-US" smtClean="0"/>
              <a:t>INTRODUCTION</a:t>
            </a:r>
            <a:br>
              <a:rPr lang="en-US" smtClean="0"/>
            </a:br>
            <a:endParaRPr lang="en-US" smtClean="0"/>
          </a:p>
        </p:txBody>
      </p:sp>
      <p:sp>
        <p:nvSpPr>
          <p:cNvPr id="4102" name="Rectangle 3"/>
          <p:cNvSpPr>
            <a:spLocks noGrp="1" noChangeArrowheads="1"/>
          </p:cNvSpPr>
          <p:nvPr>
            <p:ph idx="1"/>
          </p:nvPr>
        </p:nvSpPr>
        <p:spPr>
          <a:xfrm>
            <a:off x="457200" y="1219200"/>
            <a:ext cx="7467600" cy="5236536"/>
          </a:xfrm>
        </p:spPr>
        <p:txBody>
          <a:bodyPr>
            <a:noAutofit/>
          </a:bodyPr>
          <a:lstStyle/>
          <a:p>
            <a:pPr algn="just"/>
            <a:endParaRPr lang="en-US" sz="3200" b="1" dirty="0" smtClean="0">
              <a:latin typeface="Andalus" pitchFamily="18" charset="-78"/>
              <a:cs typeface="Andalus" pitchFamily="18" charset="-78"/>
            </a:endParaRPr>
          </a:p>
          <a:p>
            <a:pPr algn="just"/>
            <a:r>
              <a:rPr lang="en-US" sz="3200" b="1" dirty="0" smtClean="0">
                <a:latin typeface="Andalus" pitchFamily="18" charset="-78"/>
                <a:cs typeface="Andalus" pitchFamily="18" charset="-78"/>
              </a:rPr>
              <a:t>Tuberculosis</a:t>
            </a:r>
            <a:r>
              <a:rPr lang="en-US" sz="3200" dirty="0" smtClean="0">
                <a:latin typeface="Andalus" pitchFamily="18" charset="-78"/>
                <a:cs typeface="Andalus" pitchFamily="18" charset="-78"/>
              </a:rPr>
              <a:t> (TB) is one of the most prevalent infections of human being.</a:t>
            </a:r>
          </a:p>
          <a:p>
            <a:pPr marL="0" indent="0" algn="just">
              <a:buNone/>
            </a:pPr>
            <a:endParaRPr lang="en-US" sz="3200" dirty="0" smtClean="0">
              <a:latin typeface="Andalus" pitchFamily="18" charset="-78"/>
              <a:cs typeface="Andalus" pitchFamily="18" charset="-78"/>
            </a:endParaRPr>
          </a:p>
          <a:p>
            <a:pPr algn="just"/>
            <a:r>
              <a:rPr lang="en-US" sz="3200" dirty="0" smtClean="0">
                <a:latin typeface="Andalus" pitchFamily="18" charset="-78"/>
                <a:cs typeface="Andalus" pitchFamily="18" charset="-78"/>
              </a:rPr>
              <a:t>Spread of infection: </a:t>
            </a:r>
            <a:r>
              <a:rPr lang="en-US" sz="3200" dirty="0">
                <a:latin typeface="Andalus" pitchFamily="18" charset="-78"/>
                <a:cs typeface="Andalus" pitchFamily="18" charset="-78"/>
              </a:rPr>
              <a:t>B</a:t>
            </a:r>
            <a:r>
              <a:rPr lang="en-US" sz="3200" dirty="0" smtClean="0">
                <a:latin typeface="Andalus" pitchFamily="18" charset="-78"/>
                <a:cs typeface="Andalus" pitchFamily="18" charset="-78"/>
              </a:rPr>
              <a:t>y inhalation</a:t>
            </a:r>
          </a:p>
          <a:p>
            <a:pPr marL="0" indent="0" algn="just">
              <a:buNone/>
            </a:pPr>
            <a:endParaRPr lang="en-US" sz="3200" dirty="0" smtClean="0">
              <a:latin typeface="Andalus" pitchFamily="18" charset="-78"/>
              <a:cs typeface="Andalus" pitchFamily="18" charset="-78"/>
            </a:endParaRPr>
          </a:p>
          <a:p>
            <a:pPr algn="just"/>
            <a:r>
              <a:rPr lang="en-US" sz="3200" dirty="0">
                <a:latin typeface="Andalus" pitchFamily="18" charset="-78"/>
                <a:cs typeface="Andalus" pitchFamily="18" charset="-78"/>
              </a:rPr>
              <a:t>S</a:t>
            </a:r>
            <a:r>
              <a:rPr lang="en-US" sz="3200" dirty="0" smtClean="0">
                <a:latin typeface="Andalus" pitchFamily="18" charset="-78"/>
                <a:cs typeface="Andalus" pitchFamily="18" charset="-78"/>
              </a:rPr>
              <a:t>lowly spreading, chronic, granulomatous bacterial infection</a:t>
            </a:r>
            <a:r>
              <a:rPr lang="en-US" sz="3200" dirty="0">
                <a:latin typeface="Andalus" pitchFamily="18" charset="-78"/>
                <a:cs typeface="Andalus" pitchFamily="18" charset="-78"/>
              </a:rPr>
              <a:t>.</a:t>
            </a:r>
            <a:endParaRPr lang="en-US" sz="3200" dirty="0" smtClean="0">
              <a:latin typeface="Andalus" pitchFamily="18" charset="-78"/>
              <a:cs typeface="Andalus" pitchFamily="18" charset="-78"/>
            </a:endParaRPr>
          </a:p>
        </p:txBody>
      </p:sp>
      <p:sp>
        <p:nvSpPr>
          <p:cNvPr id="4098" name="Date Placeholder 3"/>
          <p:cNvSpPr>
            <a:spLocks noGrp="1"/>
          </p:cNvSpPr>
          <p:nvPr>
            <p:ph type="dt" sz="half" idx="10"/>
          </p:nvPr>
        </p:nvSpPr>
        <p:spPr>
          <a:noFill/>
        </p:spPr>
        <p:txBody>
          <a:bodyPr/>
          <a:lstStyle/>
          <a:p>
            <a:fld id="{4A596C66-A88A-4261-AA6B-06097A578C83}" type="datetime1">
              <a:rPr lang="en-US"/>
              <a:pPr/>
              <a:t>8/13/2020</a:t>
            </a:fld>
            <a:endParaRPr lang="en-US"/>
          </a:p>
        </p:txBody>
      </p:sp>
      <p:sp>
        <p:nvSpPr>
          <p:cNvPr id="4099" name="Footer Placeholder 4"/>
          <p:cNvSpPr>
            <a:spLocks noGrp="1"/>
          </p:cNvSpPr>
          <p:nvPr>
            <p:ph type="ftr" sz="quarter" idx="11"/>
          </p:nvPr>
        </p:nvSpPr>
        <p:spPr>
          <a:noFill/>
        </p:spPr>
        <p:txBody>
          <a:bodyPr/>
          <a:lstStyle/>
          <a:p>
            <a:r>
              <a:rPr lang="en-US"/>
              <a:t>Free template from www.brainybetty.com</a:t>
            </a:r>
          </a:p>
        </p:txBody>
      </p:sp>
      <p:sp>
        <p:nvSpPr>
          <p:cNvPr id="4100" name="Slide Number Placeholder 5"/>
          <p:cNvSpPr>
            <a:spLocks noGrp="1"/>
          </p:cNvSpPr>
          <p:nvPr>
            <p:ph type="sldNum" sz="quarter" idx="12"/>
          </p:nvPr>
        </p:nvSpPr>
        <p:spPr>
          <a:noFill/>
        </p:spPr>
        <p:txBody>
          <a:bodyPr/>
          <a:lstStyle/>
          <a:p>
            <a:fld id="{F0A2C601-5221-4C1A-9E5D-BBC356A71745}" type="slidenum">
              <a:rPr lang="en-US"/>
              <a:pPr/>
              <a:t>2</a:t>
            </a:fld>
            <a:endParaRPr lang="en-US"/>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TUBERCULIN SKIN TEST</a:t>
            </a:r>
            <a:endParaRPr lang="en-US" dirty="0"/>
          </a:p>
        </p:txBody>
      </p:sp>
      <p:sp>
        <p:nvSpPr>
          <p:cNvPr id="3" name="Content Placeholder 2"/>
          <p:cNvSpPr>
            <a:spLocks noGrp="1"/>
          </p:cNvSpPr>
          <p:nvPr>
            <p:ph idx="1"/>
          </p:nvPr>
        </p:nvSpPr>
        <p:spPr/>
        <p:txBody>
          <a:bodyPr/>
          <a:lstStyle/>
          <a:p>
            <a:pPr algn="ctr"/>
            <a:r>
              <a:rPr lang="en-US" dirty="0" smtClean="0"/>
              <a:t>0.1 ML OF PPD IS INJECTED FOREARM(I.D)</a:t>
            </a:r>
          </a:p>
          <a:p>
            <a:pPr algn="ctr"/>
            <a:endParaRPr lang="en-US" dirty="0" smtClean="0"/>
          </a:p>
          <a:p>
            <a:pPr algn="ctr"/>
            <a:r>
              <a:rPr lang="en-US" dirty="0" smtClean="0"/>
              <a:t>AFTER 48-72 HRS CHECK FOR INDURATION AT THE SITE</a:t>
            </a:r>
          </a:p>
          <a:p>
            <a:pPr algn="ctr"/>
            <a:endParaRPr lang="en-US" dirty="0" smtClean="0"/>
          </a:p>
          <a:p>
            <a:pPr algn="ctr"/>
            <a:r>
              <a:rPr lang="en-US" dirty="0" smtClean="0"/>
              <a:t>IF INDURATION IS EQUAL TO AND MORE THAN 10MM </a:t>
            </a:r>
          </a:p>
          <a:p>
            <a:pPr algn="ctr"/>
            <a:endParaRPr lang="en-US" dirty="0" smtClean="0"/>
          </a:p>
          <a:p>
            <a:pPr algn="ctr"/>
            <a:r>
              <a:rPr lang="en-US" dirty="0" smtClean="0"/>
              <a:t>POSITIVE</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20</a:t>
            </a:fld>
            <a:endParaRPr lang="en-US"/>
          </a:p>
        </p:txBody>
      </p:sp>
      <p:sp>
        <p:nvSpPr>
          <p:cNvPr id="7" name="Down Arrow 6"/>
          <p:cNvSpPr/>
          <p:nvPr/>
        </p:nvSpPr>
        <p:spPr>
          <a:xfrm>
            <a:off x="3810000" y="20574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886200" y="34290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86200" y="47244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7239000" cy="1066800"/>
          </a:xfrm>
        </p:spPr>
        <p:txBody>
          <a:bodyPr>
            <a:normAutofit fontScale="90000"/>
          </a:bodyPr>
          <a:lstStyle/>
          <a:p>
            <a:pPr algn="ctr" eaLnBrk="1" hangingPunct="1"/>
            <a:r>
              <a:rPr lang="en-US" dirty="0" smtClean="0"/>
              <a:t>MEDICAL MANAGEMENT</a:t>
            </a:r>
            <a:br>
              <a:rPr lang="en-US" dirty="0" smtClean="0"/>
            </a:br>
            <a:endParaRPr lang="en-US" dirty="0" smtClean="0"/>
          </a:p>
        </p:txBody>
      </p:sp>
      <p:sp>
        <p:nvSpPr>
          <p:cNvPr id="15363" name="Content Placeholder 2"/>
          <p:cNvSpPr>
            <a:spLocks noGrp="1"/>
          </p:cNvSpPr>
          <p:nvPr>
            <p:ph idx="1"/>
          </p:nvPr>
        </p:nvSpPr>
        <p:spPr>
          <a:xfrm>
            <a:off x="457200" y="762000"/>
            <a:ext cx="7239000" cy="4953000"/>
          </a:xfrm>
        </p:spPr>
        <p:txBody>
          <a:bodyPr>
            <a:normAutofit fontScale="92500" lnSpcReduction="10000"/>
          </a:bodyPr>
          <a:lstStyle/>
          <a:p>
            <a:pPr lvl="0"/>
            <a:r>
              <a:rPr lang="en-US" dirty="0" smtClean="0">
                <a:latin typeface="Andalus" pitchFamily="18" charset="-78"/>
                <a:cs typeface="Andalus" pitchFamily="18" charset="-78"/>
              </a:rPr>
              <a:t>PULMONARY TB is treated primarily with anti-tuberculosis agents for 6 to 12 months.</a:t>
            </a:r>
          </a:p>
          <a:p>
            <a:pPr lvl="0"/>
            <a:endParaRPr lang="en-US" dirty="0" smtClean="0">
              <a:latin typeface="Andalus" pitchFamily="18" charset="-78"/>
              <a:cs typeface="Andalus" pitchFamily="18" charset="-78"/>
            </a:endParaRPr>
          </a:p>
          <a:p>
            <a:r>
              <a:rPr lang="en-US" b="1" i="1" u="sng" dirty="0" smtClean="0">
                <a:latin typeface="Andalus" pitchFamily="18" charset="-78"/>
                <a:cs typeface="Andalus" pitchFamily="18" charset="-78"/>
              </a:rPr>
              <a:t>Pharmacological management</a:t>
            </a:r>
          </a:p>
          <a:p>
            <a:endParaRPr lang="en-US" dirty="0" smtClean="0">
              <a:latin typeface="Andalus" pitchFamily="18" charset="-78"/>
              <a:cs typeface="Andalus" pitchFamily="18" charset="-78"/>
            </a:endParaRPr>
          </a:p>
          <a:p>
            <a:pPr lvl="0"/>
            <a:r>
              <a:rPr lang="en-US" b="1" u="sng" dirty="0" smtClean="0">
                <a:latin typeface="Andalus" pitchFamily="18" charset="-78"/>
                <a:cs typeface="Andalus" pitchFamily="18" charset="-78"/>
              </a:rPr>
              <a:t>First line </a:t>
            </a:r>
            <a:r>
              <a:rPr lang="en-US" b="1" u="sng" dirty="0" err="1" smtClean="0">
                <a:latin typeface="Andalus" pitchFamily="18" charset="-78"/>
                <a:cs typeface="Andalus" pitchFamily="18" charset="-78"/>
              </a:rPr>
              <a:t>antitubercular</a:t>
            </a:r>
            <a:r>
              <a:rPr lang="en-US" b="1" u="sng" dirty="0" smtClean="0">
                <a:latin typeface="Andalus" pitchFamily="18" charset="-78"/>
                <a:cs typeface="Andalus" pitchFamily="18" charset="-78"/>
              </a:rPr>
              <a:t> medications</a:t>
            </a:r>
          </a:p>
          <a:p>
            <a:pPr lvl="0"/>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Streptomycin- 12-15mg/kg</a:t>
            </a:r>
          </a:p>
          <a:p>
            <a:pPr lvl="0"/>
            <a:r>
              <a:rPr lang="en-US" dirty="0" smtClean="0">
                <a:latin typeface="Andalus" pitchFamily="18" charset="-78"/>
                <a:cs typeface="Andalus" pitchFamily="18" charset="-78"/>
              </a:rPr>
              <a:t>Isoniazid or INH- 5-10 mg/kg</a:t>
            </a:r>
          </a:p>
          <a:p>
            <a:pPr lvl="0"/>
            <a:r>
              <a:rPr lang="en-US" dirty="0" smtClean="0">
                <a:latin typeface="Andalus" pitchFamily="18" charset="-78"/>
                <a:cs typeface="Andalus" pitchFamily="18" charset="-78"/>
              </a:rPr>
              <a:t>Rifampin- 9-12 mg/kg</a:t>
            </a:r>
          </a:p>
          <a:p>
            <a:pPr lvl="0"/>
            <a:r>
              <a:rPr lang="en-US" dirty="0" smtClean="0">
                <a:latin typeface="Andalus" pitchFamily="18" charset="-78"/>
                <a:cs typeface="Andalus" pitchFamily="18" charset="-78"/>
              </a:rPr>
              <a:t>Pyrazinamide- 25-30 mg/kg</a:t>
            </a:r>
          </a:p>
          <a:p>
            <a:pPr lvl="0"/>
            <a:r>
              <a:rPr lang="en-US" dirty="0" err="1" smtClean="0">
                <a:latin typeface="Andalus" pitchFamily="18" charset="-78"/>
                <a:cs typeface="Andalus" pitchFamily="18" charset="-78"/>
              </a:rPr>
              <a:t>Ethambutol</a:t>
            </a:r>
            <a:r>
              <a:rPr lang="en-US" dirty="0" smtClean="0">
                <a:latin typeface="Andalus" pitchFamily="18" charset="-78"/>
                <a:cs typeface="Andalus" pitchFamily="18" charset="-78"/>
              </a:rPr>
              <a:t>- 15-20 mg/kg</a:t>
            </a:r>
            <a:endParaRPr lang="en-US" dirty="0" smtClean="0"/>
          </a:p>
        </p:txBody>
      </p:sp>
      <p:sp>
        <p:nvSpPr>
          <p:cNvPr id="15364" name="Date Placeholder 3"/>
          <p:cNvSpPr>
            <a:spLocks noGrp="1"/>
          </p:cNvSpPr>
          <p:nvPr>
            <p:ph type="dt" sz="half" idx="10"/>
          </p:nvPr>
        </p:nvSpPr>
        <p:spPr>
          <a:noFill/>
        </p:spPr>
        <p:txBody>
          <a:bodyPr/>
          <a:lstStyle/>
          <a:p>
            <a:fld id="{6E930D0A-D785-40A1-83A8-6A9828BCA0C4}" type="datetime1">
              <a:rPr lang="en-US"/>
              <a:pPr/>
              <a:t>8/13/2020</a:t>
            </a:fld>
            <a:endParaRPr lang="en-US"/>
          </a:p>
        </p:txBody>
      </p:sp>
      <p:sp>
        <p:nvSpPr>
          <p:cNvPr id="15365" name="Footer Placeholder 4"/>
          <p:cNvSpPr>
            <a:spLocks noGrp="1"/>
          </p:cNvSpPr>
          <p:nvPr>
            <p:ph type="ftr" sz="quarter" idx="11"/>
          </p:nvPr>
        </p:nvSpPr>
        <p:spPr>
          <a:noFill/>
        </p:spPr>
        <p:txBody>
          <a:bodyPr/>
          <a:lstStyle/>
          <a:p>
            <a:r>
              <a:rPr lang="en-US"/>
              <a:t>Free template from www.brainybetty.com</a:t>
            </a:r>
          </a:p>
        </p:txBody>
      </p:sp>
      <p:sp>
        <p:nvSpPr>
          <p:cNvPr id="15366" name="Slide Number Placeholder 5"/>
          <p:cNvSpPr>
            <a:spLocks noGrp="1"/>
          </p:cNvSpPr>
          <p:nvPr>
            <p:ph type="sldNum" sz="quarter" idx="12"/>
          </p:nvPr>
        </p:nvSpPr>
        <p:spPr>
          <a:noFill/>
        </p:spPr>
        <p:txBody>
          <a:bodyPr/>
          <a:lstStyle/>
          <a:p>
            <a:fld id="{CF27AF11-2F4D-462F-947E-8DFC78F6BDAC}" type="slidenum">
              <a:rPr lang="en-US"/>
              <a:pPr/>
              <a:t>21</a:t>
            </a:fld>
            <a:endParaRPr lang="en-US"/>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685800"/>
            <a:ext cx="7239000" cy="5769936"/>
          </a:xfrm>
        </p:spPr>
        <p:txBody>
          <a:bodyPr>
            <a:normAutofit/>
          </a:bodyPr>
          <a:lstStyle/>
          <a:p>
            <a:pPr>
              <a:buNone/>
            </a:pPr>
            <a:r>
              <a:rPr lang="en-US" sz="3600" dirty="0" smtClean="0"/>
              <a:t> </a:t>
            </a:r>
            <a:endParaRPr lang="en-US" sz="3600" dirty="0" smtClean="0">
              <a:latin typeface="Andalus" pitchFamily="18" charset="-78"/>
              <a:cs typeface="Andalus" pitchFamily="18" charset="-78"/>
            </a:endParaRPr>
          </a:p>
          <a:p>
            <a:pPr lvl="0"/>
            <a:r>
              <a:rPr lang="en-US" sz="3600" b="1" u="sng" dirty="0" smtClean="0">
                <a:latin typeface="Andalus" pitchFamily="18" charset="-78"/>
                <a:cs typeface="Andalus" pitchFamily="18" charset="-78"/>
              </a:rPr>
              <a:t>Second line medications </a:t>
            </a:r>
          </a:p>
          <a:p>
            <a:pPr marL="0" lvl="0" indent="0">
              <a:buNone/>
            </a:pPr>
            <a:endParaRPr lang="en-US" sz="3600" dirty="0" smtClean="0">
              <a:latin typeface="Andalus" pitchFamily="18" charset="-78"/>
              <a:cs typeface="Andalus" pitchFamily="18" charset="-78"/>
            </a:endParaRPr>
          </a:p>
          <a:p>
            <a:pPr lvl="0"/>
            <a:r>
              <a:rPr lang="en-US" sz="3600" dirty="0" err="1" smtClean="0">
                <a:latin typeface="Andalus" pitchFamily="18" charset="-78"/>
                <a:cs typeface="Andalus" pitchFamily="18" charset="-78"/>
              </a:rPr>
              <a:t>Capreomycin</a:t>
            </a:r>
            <a:r>
              <a:rPr lang="en-US" sz="3600" dirty="0" smtClean="0">
                <a:latin typeface="Andalus" pitchFamily="18" charset="-78"/>
                <a:cs typeface="Andalus" pitchFamily="18" charset="-78"/>
              </a:rPr>
              <a:t> 12 -15 mg/kg</a:t>
            </a:r>
          </a:p>
          <a:p>
            <a:pPr lvl="0"/>
            <a:r>
              <a:rPr lang="en-US" sz="3600" dirty="0" err="1" smtClean="0">
                <a:latin typeface="Andalus" pitchFamily="18" charset="-78"/>
                <a:cs typeface="Andalus" pitchFamily="18" charset="-78"/>
              </a:rPr>
              <a:t>Ethionamide</a:t>
            </a:r>
            <a:r>
              <a:rPr lang="en-US" sz="3600" dirty="0" smtClean="0">
                <a:latin typeface="Andalus" pitchFamily="18" charset="-78"/>
                <a:cs typeface="Andalus" pitchFamily="18" charset="-78"/>
              </a:rPr>
              <a:t> 15mg/kg</a:t>
            </a:r>
          </a:p>
          <a:p>
            <a:r>
              <a:rPr lang="en-US" sz="3600" dirty="0" err="1">
                <a:latin typeface="Andalus" pitchFamily="18" charset="-78"/>
                <a:cs typeface="Andalus" pitchFamily="18" charset="-78"/>
              </a:rPr>
              <a:t>Cycloserine</a:t>
            </a:r>
            <a:r>
              <a:rPr lang="en-US" sz="3600" dirty="0">
                <a:latin typeface="Andalus" pitchFamily="18" charset="-78"/>
                <a:cs typeface="Andalus" pitchFamily="18" charset="-78"/>
              </a:rPr>
              <a:t> 15 mg/kg</a:t>
            </a:r>
          </a:p>
          <a:p>
            <a:pPr lvl="0"/>
            <a:r>
              <a:rPr lang="en-US" sz="3600" dirty="0" err="1" smtClean="0">
                <a:latin typeface="Andalus" pitchFamily="18" charset="-78"/>
                <a:cs typeface="Andalus" pitchFamily="18" charset="-78"/>
              </a:rPr>
              <a:t>Levoflox</a:t>
            </a:r>
            <a:r>
              <a:rPr lang="en-US" sz="3600" dirty="0" smtClean="0">
                <a:latin typeface="Andalus" pitchFamily="18" charset="-78"/>
                <a:cs typeface="Andalus" pitchFamily="18" charset="-78"/>
              </a:rPr>
              <a:t> – 15 mg/kg</a:t>
            </a:r>
          </a:p>
          <a:p>
            <a:pPr lvl="0"/>
            <a:r>
              <a:rPr lang="en-US" sz="3600" dirty="0" err="1" smtClean="0">
                <a:latin typeface="Andalus" pitchFamily="18" charset="-78"/>
                <a:cs typeface="Andalus" pitchFamily="18" charset="-78"/>
              </a:rPr>
              <a:t>Paraaminosalycilate</a:t>
            </a:r>
            <a:r>
              <a:rPr lang="en-US" sz="3600" dirty="0" smtClean="0">
                <a:latin typeface="Andalus" pitchFamily="18" charset="-78"/>
                <a:cs typeface="Andalus" pitchFamily="18" charset="-78"/>
              </a:rPr>
              <a:t> sodium(PAS)- 150-200 mg/kg</a:t>
            </a:r>
          </a:p>
          <a:p>
            <a:pPr marL="0" indent="0">
              <a:buNone/>
            </a:pPr>
            <a:endParaRPr lang="en-US" sz="3600" dirty="0" smtClean="0"/>
          </a:p>
        </p:txBody>
      </p:sp>
      <p:sp>
        <p:nvSpPr>
          <p:cNvPr id="16388" name="Date Placeholder 3"/>
          <p:cNvSpPr>
            <a:spLocks noGrp="1"/>
          </p:cNvSpPr>
          <p:nvPr>
            <p:ph type="dt" sz="half" idx="10"/>
          </p:nvPr>
        </p:nvSpPr>
        <p:spPr>
          <a:noFill/>
        </p:spPr>
        <p:txBody>
          <a:bodyPr/>
          <a:lstStyle/>
          <a:p>
            <a:fld id="{4766BC6E-3A04-4DF6-916C-538DCA6AA71E}" type="datetime1">
              <a:rPr lang="en-US"/>
              <a:pPr/>
              <a:t>8/13/2020</a:t>
            </a:fld>
            <a:endParaRPr lang="en-US"/>
          </a:p>
        </p:txBody>
      </p:sp>
      <p:sp>
        <p:nvSpPr>
          <p:cNvPr id="16389" name="Footer Placeholder 4"/>
          <p:cNvSpPr>
            <a:spLocks noGrp="1"/>
          </p:cNvSpPr>
          <p:nvPr>
            <p:ph type="ftr" sz="quarter" idx="11"/>
          </p:nvPr>
        </p:nvSpPr>
        <p:spPr>
          <a:noFill/>
        </p:spPr>
        <p:txBody>
          <a:bodyPr/>
          <a:lstStyle/>
          <a:p>
            <a:r>
              <a:rPr lang="en-US"/>
              <a:t>Free template from www.brainybetty.com</a:t>
            </a:r>
          </a:p>
        </p:txBody>
      </p:sp>
      <p:sp>
        <p:nvSpPr>
          <p:cNvPr id="16390" name="Slide Number Placeholder 5"/>
          <p:cNvSpPr>
            <a:spLocks noGrp="1"/>
          </p:cNvSpPr>
          <p:nvPr>
            <p:ph type="sldNum" sz="quarter" idx="12"/>
          </p:nvPr>
        </p:nvSpPr>
        <p:spPr>
          <a:noFill/>
        </p:spPr>
        <p:txBody>
          <a:bodyPr/>
          <a:lstStyle/>
          <a:p>
            <a:fld id="{AEAA4DDC-AF1E-40EC-AA80-944E5067CFAD}" type="slidenum">
              <a:rPr lang="en-US"/>
              <a:pPr/>
              <a:t>22</a:t>
            </a:fld>
            <a:endParaRPr lang="en-US"/>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Third line DRUGS</a:t>
            </a:r>
            <a:br>
              <a:rPr lang="en-US" dirty="0" smtClean="0"/>
            </a:br>
            <a:endParaRPr lang="en-US" dirty="0"/>
          </a:p>
        </p:txBody>
      </p:sp>
      <p:sp>
        <p:nvSpPr>
          <p:cNvPr id="3" name="Content Placeholder 2"/>
          <p:cNvSpPr>
            <a:spLocks noGrp="1"/>
          </p:cNvSpPr>
          <p:nvPr>
            <p:ph idx="1"/>
          </p:nvPr>
        </p:nvSpPr>
        <p:spPr>
          <a:xfrm>
            <a:off x="457200" y="1295400"/>
            <a:ext cx="7239000" cy="5160336"/>
          </a:xfrm>
        </p:spPr>
        <p:txBody>
          <a:bodyPr>
            <a:normAutofit/>
          </a:bodyPr>
          <a:lstStyle/>
          <a:p>
            <a:pPr algn="just"/>
            <a:r>
              <a:rPr lang="en-US" sz="3200" dirty="0" smtClean="0">
                <a:latin typeface="Andalus" pitchFamily="18" charset="-78"/>
                <a:cs typeface="Andalus" pitchFamily="18" charset="-78"/>
              </a:rPr>
              <a:t>Other drugs that may be useful, but are not on the WHO list of SLDs:</a:t>
            </a:r>
          </a:p>
          <a:p>
            <a:pPr algn="just"/>
            <a:r>
              <a:rPr lang="en-US" sz="3200" dirty="0" err="1" smtClean="0">
                <a:latin typeface="Andalus" pitchFamily="18" charset="-78"/>
                <a:cs typeface="Andalus" pitchFamily="18" charset="-78"/>
              </a:rPr>
              <a:t>Rifabutin</a:t>
            </a:r>
            <a:endParaRPr lang="en-US" sz="3200" dirty="0" smtClean="0">
              <a:latin typeface="Andalus" pitchFamily="18" charset="-78"/>
              <a:cs typeface="Andalus" pitchFamily="18" charset="-78"/>
            </a:endParaRPr>
          </a:p>
          <a:p>
            <a:pPr algn="just"/>
            <a:r>
              <a:rPr lang="en-US" sz="3200" dirty="0" err="1" smtClean="0">
                <a:latin typeface="Andalus" pitchFamily="18" charset="-78"/>
                <a:cs typeface="Andalus" pitchFamily="18" charset="-78"/>
              </a:rPr>
              <a:t>Macrolides:e.g.,clarithromycin</a:t>
            </a:r>
            <a:r>
              <a:rPr lang="en-US" sz="3200" dirty="0" smtClean="0">
                <a:latin typeface="Andalus" pitchFamily="18" charset="-78"/>
                <a:cs typeface="Andalus" pitchFamily="18" charset="-78"/>
              </a:rPr>
              <a:t> (CLR)</a:t>
            </a:r>
          </a:p>
          <a:p>
            <a:pPr algn="just"/>
            <a:r>
              <a:rPr lang="en-US" sz="3200" dirty="0" err="1" smtClean="0">
                <a:latin typeface="Andalus" pitchFamily="18" charset="-78"/>
                <a:cs typeface="Andalus" pitchFamily="18" charset="-78"/>
              </a:rPr>
              <a:t>Linezolid</a:t>
            </a:r>
            <a:r>
              <a:rPr lang="en-US" sz="3200" dirty="0" smtClean="0">
                <a:latin typeface="Andalus" pitchFamily="18" charset="-78"/>
                <a:cs typeface="Andalus" pitchFamily="18" charset="-78"/>
              </a:rPr>
              <a:t>(LZD)</a:t>
            </a:r>
          </a:p>
          <a:p>
            <a:pPr algn="just"/>
            <a:r>
              <a:rPr lang="en-US" sz="3200" dirty="0" err="1" smtClean="0">
                <a:latin typeface="Andalus" pitchFamily="18" charset="-78"/>
                <a:cs typeface="Andalus" pitchFamily="18" charset="-78"/>
              </a:rPr>
              <a:t>Thioacetazone</a:t>
            </a:r>
            <a:r>
              <a:rPr lang="en-US" sz="3200" dirty="0" smtClean="0">
                <a:latin typeface="Andalus" pitchFamily="18" charset="-78"/>
                <a:cs typeface="Andalus" pitchFamily="18" charset="-78"/>
              </a:rPr>
              <a:t>(T)</a:t>
            </a:r>
          </a:p>
          <a:p>
            <a:pPr algn="just"/>
            <a:r>
              <a:rPr lang="en-US" sz="3200" dirty="0" err="1" smtClean="0">
                <a:latin typeface="Andalus" pitchFamily="18" charset="-78"/>
                <a:cs typeface="Andalus" pitchFamily="18" charset="-78"/>
              </a:rPr>
              <a:t>Thioridazine</a:t>
            </a:r>
            <a:endParaRPr lang="en-US" sz="3200" dirty="0" smtClean="0">
              <a:latin typeface="Andalus" pitchFamily="18" charset="-78"/>
              <a:cs typeface="Andalus" pitchFamily="18" charset="-78"/>
            </a:endParaRPr>
          </a:p>
          <a:p>
            <a:pPr algn="just"/>
            <a:r>
              <a:rPr lang="en-US" sz="3200" dirty="0" err="1" smtClean="0">
                <a:latin typeface="Andalus" pitchFamily="18" charset="-78"/>
                <a:cs typeface="Andalus" pitchFamily="18" charset="-78"/>
              </a:rPr>
              <a:t>Arginine</a:t>
            </a:r>
            <a:endParaRPr lang="en-US" sz="3200" dirty="0" smtClean="0">
              <a:latin typeface="Andalus" pitchFamily="18" charset="-78"/>
              <a:cs typeface="Andalus" pitchFamily="18" charset="-78"/>
            </a:endParaRPr>
          </a:p>
          <a:p>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MULTIDRUG THERAPY</a:t>
            </a:r>
            <a:endParaRPr lang="en-US" dirty="0"/>
          </a:p>
        </p:txBody>
      </p:sp>
      <p:sp>
        <p:nvSpPr>
          <p:cNvPr id="3" name="Content Placeholder 2"/>
          <p:cNvSpPr>
            <a:spLocks noGrp="1"/>
          </p:cNvSpPr>
          <p:nvPr>
            <p:ph idx="1"/>
          </p:nvPr>
        </p:nvSpPr>
        <p:spPr/>
        <p:txBody>
          <a:bodyPr>
            <a:normAutofit/>
          </a:bodyPr>
          <a:lstStyle/>
          <a:p>
            <a:pPr algn="just"/>
            <a:r>
              <a:rPr lang="en-US" sz="3200" dirty="0" smtClean="0">
                <a:latin typeface="Andalus" pitchFamily="18" charset="-78"/>
                <a:cs typeface="Andalus" pitchFamily="18" charset="-78"/>
              </a:rPr>
              <a:t>Multiple-drug therapy to treat TB means taking several different </a:t>
            </a:r>
            <a:r>
              <a:rPr lang="en-US" sz="3200" dirty="0" err="1" smtClean="0">
                <a:latin typeface="Andalus" pitchFamily="18" charset="-78"/>
                <a:cs typeface="Andalus" pitchFamily="18" charset="-78"/>
              </a:rPr>
              <a:t>antitubercular</a:t>
            </a:r>
            <a:r>
              <a:rPr lang="en-US" sz="3200" dirty="0" smtClean="0">
                <a:latin typeface="Andalus" pitchFamily="18" charset="-78"/>
                <a:cs typeface="Andalus" pitchFamily="18" charset="-78"/>
              </a:rPr>
              <a:t> drugs at the same time. </a:t>
            </a:r>
          </a:p>
          <a:p>
            <a:pPr algn="just"/>
            <a:r>
              <a:rPr lang="en-US" sz="3200" dirty="0" smtClean="0">
                <a:latin typeface="Andalus" pitchFamily="18" charset="-78"/>
                <a:cs typeface="Andalus" pitchFamily="18" charset="-78"/>
              </a:rPr>
              <a:t>The standard treatment is to take </a:t>
            </a:r>
            <a:r>
              <a:rPr lang="en-US" sz="3200" dirty="0" err="1" smtClean="0">
                <a:latin typeface="Andalus" pitchFamily="18" charset="-78"/>
                <a:cs typeface="Andalus" pitchFamily="18" charset="-78"/>
              </a:rPr>
              <a:t>isoniazid</a:t>
            </a:r>
            <a:r>
              <a:rPr lang="en-US" sz="3200" dirty="0" smtClean="0">
                <a:latin typeface="Andalus" pitchFamily="18" charset="-78"/>
                <a:cs typeface="Andalus" pitchFamily="18" charset="-78"/>
              </a:rPr>
              <a:t>, </a:t>
            </a:r>
            <a:r>
              <a:rPr lang="en-US" sz="3200" dirty="0" err="1" smtClean="0">
                <a:latin typeface="Andalus" pitchFamily="18" charset="-78"/>
                <a:cs typeface="Andalus" pitchFamily="18" charset="-78"/>
              </a:rPr>
              <a:t>rifampin</a:t>
            </a:r>
            <a:r>
              <a:rPr lang="en-US" sz="3200" dirty="0" smtClean="0">
                <a:latin typeface="Andalus" pitchFamily="18" charset="-78"/>
                <a:cs typeface="Andalus" pitchFamily="18" charset="-78"/>
              </a:rPr>
              <a:t>, </a:t>
            </a:r>
            <a:r>
              <a:rPr lang="en-US" sz="3200" dirty="0" err="1" smtClean="0">
                <a:latin typeface="Andalus" pitchFamily="18" charset="-78"/>
                <a:cs typeface="Andalus" pitchFamily="18" charset="-78"/>
              </a:rPr>
              <a:t>ethambutol</a:t>
            </a:r>
            <a:r>
              <a:rPr lang="en-US" sz="3200" dirty="0" smtClean="0">
                <a:latin typeface="Andalus" pitchFamily="18" charset="-78"/>
                <a:cs typeface="Andalus" pitchFamily="18" charset="-78"/>
              </a:rPr>
              <a:t>, and </a:t>
            </a:r>
            <a:r>
              <a:rPr lang="en-US" sz="3200" dirty="0" err="1" smtClean="0">
                <a:latin typeface="Andalus" pitchFamily="18" charset="-78"/>
                <a:cs typeface="Andalus" pitchFamily="18" charset="-78"/>
              </a:rPr>
              <a:t>pyrazinamide</a:t>
            </a:r>
            <a:r>
              <a:rPr lang="en-US" sz="3200" dirty="0" smtClean="0">
                <a:latin typeface="Andalus" pitchFamily="18" charset="-78"/>
                <a:cs typeface="Andalus" pitchFamily="18" charset="-78"/>
              </a:rPr>
              <a:t> for 2 months. Treatment is then continued for at least 4months with fewer medicines</a:t>
            </a:r>
            <a:endParaRPr lang="en-US" sz="3200"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a:xfrm>
            <a:off x="838200" y="1752600"/>
            <a:ext cx="7239000" cy="4572000"/>
          </a:xfrm>
        </p:spPr>
        <p:txBody>
          <a:bodyPr>
            <a:normAutofit fontScale="77500" lnSpcReduction="20000"/>
          </a:bodyPr>
          <a:lstStyle/>
          <a:p>
            <a:pPr>
              <a:lnSpc>
                <a:spcPct val="200000"/>
              </a:lnSpc>
              <a:buFont typeface="Wingdings" pitchFamily="2" charset="2"/>
              <a:buChar char="q"/>
            </a:pPr>
            <a:r>
              <a:rPr lang="en-US" dirty="0" smtClean="0">
                <a:latin typeface="Andalus" pitchFamily="18" charset="-78"/>
                <a:cs typeface="Andalus" pitchFamily="18" charset="-78"/>
              </a:rPr>
              <a:t>Isolation </a:t>
            </a:r>
          </a:p>
          <a:p>
            <a:pPr>
              <a:lnSpc>
                <a:spcPct val="200000"/>
              </a:lnSpc>
              <a:buFont typeface="Wingdings" pitchFamily="2" charset="2"/>
              <a:buChar char="q"/>
            </a:pPr>
            <a:r>
              <a:rPr lang="en-US" dirty="0" smtClean="0">
                <a:latin typeface="Andalus" pitchFamily="18" charset="-78"/>
                <a:cs typeface="Andalus" pitchFamily="18" charset="-78"/>
              </a:rPr>
              <a:t>Ventilate the room</a:t>
            </a:r>
          </a:p>
          <a:p>
            <a:pPr>
              <a:lnSpc>
                <a:spcPct val="200000"/>
              </a:lnSpc>
              <a:buFont typeface="Wingdings" pitchFamily="2" charset="2"/>
              <a:buChar char="q"/>
            </a:pPr>
            <a:r>
              <a:rPr lang="en-US" dirty="0" smtClean="0">
                <a:latin typeface="Andalus" pitchFamily="18" charset="-78"/>
                <a:cs typeface="Andalus" pitchFamily="18" charset="-78"/>
              </a:rPr>
              <a:t>Cover the mouth/Wear mask</a:t>
            </a:r>
          </a:p>
          <a:p>
            <a:pPr>
              <a:lnSpc>
                <a:spcPct val="200000"/>
              </a:lnSpc>
              <a:buFont typeface="Wingdings" pitchFamily="2" charset="2"/>
              <a:buChar char="q"/>
            </a:pPr>
            <a:r>
              <a:rPr lang="en-US" dirty="0" smtClean="0">
                <a:latin typeface="Andalus" pitchFamily="18" charset="-78"/>
                <a:cs typeface="Andalus" pitchFamily="18" charset="-78"/>
              </a:rPr>
              <a:t>Disposal of sputum – 5% Phenol</a:t>
            </a:r>
          </a:p>
          <a:p>
            <a:pPr>
              <a:lnSpc>
                <a:spcPct val="200000"/>
              </a:lnSpc>
              <a:buFont typeface="Wingdings" pitchFamily="2" charset="2"/>
              <a:buChar char="q"/>
            </a:pPr>
            <a:r>
              <a:rPr lang="en-US" dirty="0" smtClean="0">
                <a:latin typeface="Andalus" pitchFamily="18" charset="-78"/>
                <a:cs typeface="Andalus" pitchFamily="18" charset="-78"/>
              </a:rPr>
              <a:t>Complete entire course of medication without default</a:t>
            </a:r>
          </a:p>
          <a:p>
            <a:pPr>
              <a:lnSpc>
                <a:spcPct val="200000"/>
              </a:lnSpc>
              <a:buFont typeface="Wingdings" pitchFamily="2" charset="2"/>
              <a:buChar char="q"/>
            </a:pPr>
            <a:r>
              <a:rPr lang="en-US" dirty="0" smtClean="0">
                <a:latin typeface="Andalus" pitchFamily="18" charset="-78"/>
                <a:cs typeface="Andalus" pitchFamily="18" charset="-78"/>
              </a:rPr>
              <a:t>Breast feeding can be done</a:t>
            </a:r>
          </a:p>
          <a:p>
            <a:pPr>
              <a:lnSpc>
                <a:spcPct val="200000"/>
              </a:lnSpc>
              <a:buFont typeface="Wingdings" pitchFamily="2" charset="2"/>
              <a:buChar char="q"/>
            </a:pPr>
            <a:r>
              <a:rPr lang="en-US" dirty="0" smtClean="0">
                <a:latin typeface="Andalus" pitchFamily="18" charset="-78"/>
                <a:cs typeface="Andalus" pitchFamily="18" charset="-78"/>
              </a:rPr>
              <a:t>Vaccination- BCG</a:t>
            </a:r>
          </a:p>
          <a:p>
            <a:pPr>
              <a:lnSpc>
                <a:spcPct val="200000"/>
              </a:lnSpc>
              <a:buFont typeface="Wingdings" pitchFamily="2" charset="2"/>
              <a:buChar char="q"/>
            </a:pPr>
            <a:endParaRPr lang="en-US" dirty="0" smtClean="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25</a:t>
            </a:fld>
            <a:endParaRPr lang="en-US"/>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01000" cy="1463040"/>
          </a:xfrm>
        </p:spPr>
        <p:txBody>
          <a:bodyPr>
            <a:noAutofit/>
          </a:bodyPr>
          <a:lstStyle/>
          <a:p>
            <a:r>
              <a:rPr lang="en-US" sz="2000" dirty="0">
                <a:latin typeface="Georgia" pitchFamily="18" charset="0"/>
              </a:rPr>
              <a:t>Comparison of the value of two different </a:t>
            </a:r>
            <a:r>
              <a:rPr lang="en-US" sz="2000" dirty="0" smtClean="0">
                <a:latin typeface="Georgia" pitchFamily="18" charset="0"/>
              </a:rPr>
              <a:t>sputum staining </a:t>
            </a:r>
            <a:r>
              <a:rPr lang="en-US" sz="2000" dirty="0">
                <a:latin typeface="Georgia" pitchFamily="18" charset="0"/>
              </a:rPr>
              <a:t>for diagnosis of acid-fast </a:t>
            </a:r>
            <a:r>
              <a:rPr lang="en-US" sz="2000" dirty="0" smtClean="0">
                <a:latin typeface="Georgia" pitchFamily="18" charset="0"/>
              </a:rPr>
              <a:t>bacilli </a:t>
            </a:r>
            <a:r>
              <a:rPr lang="en-US" sz="2000" i="1" dirty="0" smtClean="0">
                <a:latin typeface="Georgia" pitchFamily="18" charset="0"/>
              </a:rPr>
              <a:t>Iranian </a:t>
            </a:r>
            <a:r>
              <a:rPr lang="en-US" sz="2000" i="1" dirty="0">
                <a:latin typeface="Georgia" pitchFamily="18" charset="0"/>
              </a:rPr>
              <a:t>Journal of Clinical Infectious Diseases 2008;3(2):99-102</a:t>
            </a:r>
            <a:endParaRPr lang="en-IN" sz="2000" dirty="0">
              <a:latin typeface="Georgia" pitchFamily="18" charset="0"/>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26</a:t>
            </a:fld>
            <a:endParaRPr lang="en-US"/>
          </a:p>
        </p:txBody>
      </p:sp>
      <p:graphicFrame>
        <p:nvGraphicFramePr>
          <p:cNvPr id="7" name="Group 41"/>
          <p:cNvGraphicFramePr>
            <a:graphicFrameLocks noGrp="1"/>
          </p:cNvGraphicFramePr>
          <p:nvPr>
            <p:ph idx="1"/>
            <p:extLst>
              <p:ext uri="{D42A27DB-BD31-4B8C-83A1-F6EECF244321}">
                <p14:modId xmlns:p14="http://schemas.microsoft.com/office/powerpoint/2010/main" val="2406252829"/>
              </p:ext>
            </p:extLst>
          </p:nvPr>
        </p:nvGraphicFramePr>
        <p:xfrm>
          <a:off x="304800" y="1447800"/>
          <a:ext cx="7848600" cy="4846320"/>
        </p:xfrm>
        <a:graphic>
          <a:graphicData uri="http://schemas.openxmlformats.org/drawingml/2006/table">
            <a:tbl>
              <a:tblPr/>
              <a:tblGrid>
                <a:gridCol w="1128889"/>
                <a:gridCol w="1763889"/>
                <a:gridCol w="3033889"/>
                <a:gridCol w="1921933"/>
              </a:tblGrid>
              <a:tr h="477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rPr>
                        <a:t>Masood</a:t>
                      </a:r>
                      <a:r>
                        <a:rPr kumimoji="0" lang="en-US" sz="2000" b="1"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err="1" smtClean="0">
                          <a:ln>
                            <a:noFill/>
                          </a:ln>
                          <a:solidFill>
                            <a:schemeClr val="tx1"/>
                          </a:solidFill>
                          <a:effectLst/>
                          <a:latin typeface="Arial" charset="0"/>
                        </a:rPr>
                        <a:t>Ziaee</a:t>
                      </a:r>
                      <a:r>
                        <a:rPr kumimoji="0" lang="en-US" sz="2000" b="1" i="0" u="none" strike="noStrike" cap="none" normalizeH="0" baseline="0" dirty="0" smtClean="0">
                          <a:ln>
                            <a:noFill/>
                          </a:ln>
                          <a:solidFill>
                            <a:schemeClr val="tx1"/>
                          </a:solidFill>
                          <a:effectLst/>
                          <a:latin typeface="Arial" charset="0"/>
                        </a:rPr>
                        <a:t>.,et 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Level of evidence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Case Control Study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Level C</a:t>
                      </a:r>
                      <a:endParaRPr kumimoji="0" lang="en-IN"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920 patients suspected of having pulmonary tuberculosis were included in studies-2760 sputum sample was collected and stained by both </a:t>
                      </a:r>
                      <a:r>
                        <a:rPr kumimoji="0" lang="en-US" sz="1500" b="1" i="0" u="none" strike="noStrike" cap="none" normalizeH="0" baseline="0" dirty="0" err="1" smtClean="0">
                          <a:ln>
                            <a:noFill/>
                          </a:ln>
                          <a:solidFill>
                            <a:schemeClr val="tx1"/>
                          </a:solidFill>
                          <a:effectLst/>
                          <a:latin typeface="Arial" charset="0"/>
                        </a:rPr>
                        <a:t>Ziehl</a:t>
                      </a:r>
                      <a:r>
                        <a:rPr kumimoji="0" lang="en-US" sz="1500" b="1" i="0" u="none" strike="noStrike" cap="none" normalizeH="0" baseline="0" dirty="0" smtClean="0">
                          <a:ln>
                            <a:noFill/>
                          </a:ln>
                          <a:solidFill>
                            <a:schemeClr val="tx1"/>
                          </a:solidFill>
                          <a:effectLst/>
                          <a:latin typeface="Arial" charset="0"/>
                        </a:rPr>
                        <a:t> </a:t>
                      </a:r>
                      <a:r>
                        <a:rPr kumimoji="0" lang="en-US" sz="1500" b="1" i="0" u="none" strike="noStrike" cap="none" normalizeH="0" baseline="0" dirty="0" err="1" smtClean="0">
                          <a:ln>
                            <a:noFill/>
                          </a:ln>
                          <a:solidFill>
                            <a:schemeClr val="tx1"/>
                          </a:solidFill>
                          <a:effectLst/>
                          <a:latin typeface="Arial" charset="0"/>
                        </a:rPr>
                        <a:t>Neelsen</a:t>
                      </a:r>
                      <a:r>
                        <a:rPr kumimoji="0" lang="en-US" sz="1500" b="1" i="0" u="none" strike="noStrike" cap="none" normalizeH="0" baseline="0" dirty="0" smtClean="0">
                          <a:ln>
                            <a:noFill/>
                          </a:ln>
                          <a:solidFill>
                            <a:schemeClr val="tx1"/>
                          </a:solidFill>
                          <a:effectLst/>
                          <a:latin typeface="Arial" charset="0"/>
                        </a:rPr>
                        <a:t> and </a:t>
                      </a:r>
                      <a:r>
                        <a:rPr kumimoji="0" lang="en-US" sz="1500" b="1" i="0" u="none" strike="noStrike" cap="none" normalizeH="0" baseline="0" dirty="0" err="1" smtClean="0">
                          <a:ln>
                            <a:noFill/>
                          </a:ln>
                          <a:solidFill>
                            <a:schemeClr val="tx1"/>
                          </a:solidFill>
                          <a:effectLst/>
                          <a:latin typeface="Arial" charset="0"/>
                        </a:rPr>
                        <a:t>auraminphenol</a:t>
                      </a:r>
                      <a:endParaRPr kumimoji="0" lang="en-US" sz="15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Methods. All positive smears by fluorescent microscopy were over-stained by ZN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technique for confirmation.-102 out of 920 subjects had </a:t>
                      </a:r>
                      <a:r>
                        <a:rPr kumimoji="0" lang="en-US" sz="1500" b="1" i="0" u="none" strike="noStrike" cap="none" normalizeH="0" baseline="0" dirty="0" err="1" smtClean="0">
                          <a:ln>
                            <a:noFill/>
                          </a:ln>
                          <a:solidFill>
                            <a:schemeClr val="tx1"/>
                          </a:solidFill>
                          <a:effectLst/>
                          <a:latin typeface="Arial" charset="0"/>
                        </a:rPr>
                        <a:t>tb</a:t>
                      </a:r>
                      <a:r>
                        <a:rPr kumimoji="0" lang="en-US" sz="1500" b="1" i="0" u="none" strike="noStrike" cap="none" normalizeH="0" baseline="0" dirty="0" smtClean="0">
                          <a:ln>
                            <a:noFill/>
                          </a:ln>
                          <a:solidFill>
                            <a:schemeClr val="tx1"/>
                          </a:solidFill>
                          <a:effectLst/>
                          <a:latin typeface="Arial" charset="0"/>
                        </a:rPr>
                        <a:t> , of them 68 (66.66%) patients were smear positive. The sensitivity, specificity, positive predictive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value and negative predictive value were 51%,100%,100%, 94% and 57%,100%,100,95% for the ZN and </a:t>
                      </a:r>
                      <a:r>
                        <a:rPr kumimoji="0" lang="en-US" sz="1500" b="1" i="0" u="none" strike="noStrike" cap="none" normalizeH="0" baseline="0" dirty="0" err="1" smtClean="0">
                          <a:ln>
                            <a:noFill/>
                          </a:ln>
                          <a:solidFill>
                            <a:schemeClr val="tx1"/>
                          </a:solidFill>
                          <a:effectLst/>
                          <a:latin typeface="Arial" charset="0"/>
                        </a:rPr>
                        <a:t>auramine</a:t>
                      </a:r>
                      <a:endParaRPr kumimoji="0" lang="en-US" sz="15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phenol staining methods, respectively</a:t>
                      </a:r>
                      <a:r>
                        <a:rPr kumimoji="0" lang="en-US" sz="15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FM is more sensitive than ZN for diagnosis of TB. However, since FM is more sensitive and rapid, using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this method in clinical laboratories with large specimen numbers is recommended.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72611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MCQ</a:t>
            </a: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27</a:t>
            </a:fld>
            <a:endParaRPr lang="en-US"/>
          </a:p>
        </p:txBody>
      </p:sp>
    </p:spTree>
    <p:extLst>
      <p:ext uri="{BB962C8B-B14F-4D97-AF65-F5344CB8AC3E}">
        <p14:creationId xmlns:p14="http://schemas.microsoft.com/office/powerpoint/2010/main" val="3050053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22749881"/>
              </p:ext>
            </p:extLst>
          </p:nvPr>
        </p:nvGraphicFramePr>
        <p:xfrm>
          <a:off x="457200" y="1609725"/>
          <a:ext cx="7239218" cy="2346960"/>
        </p:xfrm>
        <a:graphic>
          <a:graphicData uri="http://schemas.openxmlformats.org/drawingml/2006/table">
            <a:tbl>
              <a:tblPr/>
              <a:tblGrid>
                <a:gridCol w="372783"/>
                <a:gridCol w="6866435"/>
              </a:tblGrid>
              <a:tr h="0">
                <a:tc rowSpan="2">
                  <a:txBody>
                    <a:bodyPr/>
                    <a:lstStyle/>
                    <a:p>
                      <a:pPr algn="l"/>
                      <a:r>
                        <a:rPr lang="en-IN" dirty="0" smtClean="0">
                          <a:effectLst/>
                          <a:latin typeface="arial"/>
                        </a:rPr>
                        <a:t>1.</a:t>
                      </a:r>
                      <a:r>
                        <a:rPr lang="en-IN" dirty="0">
                          <a:effectLst/>
                          <a:latin typeface="arial"/>
                        </a:rPr>
                        <a:t> </a:t>
                      </a:r>
                    </a:p>
                  </a:txBody>
                  <a:tcPr marL="0" marR="0" marT="0" marB="0">
                    <a:lnL>
                      <a:noFill/>
                    </a:lnL>
                    <a:lnR>
                      <a:noFill/>
                    </a:lnR>
                    <a:lnT>
                      <a:noFill/>
                    </a:lnT>
                    <a:lnB>
                      <a:noFill/>
                    </a:lnB>
                    <a:solidFill>
                      <a:srgbClr val="FFFFFF"/>
                    </a:solidFill>
                  </a:tcPr>
                </a:tc>
                <a:tc>
                  <a:txBody>
                    <a:bodyPr/>
                    <a:lstStyle/>
                    <a:p>
                      <a:r>
                        <a:rPr lang="en-IN" dirty="0">
                          <a:effectLst/>
                          <a:latin typeface="arial"/>
                        </a:rPr>
                        <a:t>Humans become infected with Mycobacterium </a:t>
                      </a:r>
                      <a:r>
                        <a:rPr lang="en-IN" i="1" dirty="0">
                          <a:effectLst/>
                          <a:latin typeface="arial"/>
                        </a:rPr>
                        <a:t>tuberculosis</a:t>
                      </a:r>
                      <a:r>
                        <a:rPr lang="en-IN" dirty="0">
                          <a:effectLst/>
                          <a:latin typeface="arial"/>
                        </a:rPr>
                        <a:t> most frequently by</a:t>
                      </a:r>
                    </a:p>
                  </a:txBody>
                  <a:tcPr marL="0" marR="0" marT="0" marB="0">
                    <a:lnL>
                      <a:noFill/>
                    </a:lnL>
                    <a:lnR>
                      <a:noFill/>
                    </a:lnR>
                    <a:lnT>
                      <a:noFill/>
                    </a:lnT>
                    <a:lnB>
                      <a:noFill/>
                    </a:lnB>
                    <a:solidFill>
                      <a:srgbClr val="FFFFFF"/>
                    </a:solidFill>
                  </a:tcPr>
                </a:tc>
              </a:tr>
              <a:tr h="0">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A.</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inhalation</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B.</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ingestion</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C.</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contact</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D.</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r>
                        <a:rPr lang="en-IN" dirty="0">
                          <a:effectLst/>
                          <a:latin typeface="arial"/>
                        </a:rPr>
                        <a:t>inoculation</a:t>
                      </a:r>
                    </a:p>
                  </a:txBody>
                  <a:tcPr marL="49863" marR="49863" marT="53340" marB="53340" anchor="ctr">
                    <a:lnL>
                      <a:noFill/>
                    </a:lnL>
                    <a:lnR>
                      <a:noFill/>
                    </a:lnR>
                    <a:lnT>
                      <a:noFill/>
                    </a:lnT>
                    <a:lnB>
                      <a:noFill/>
                    </a:lnB>
                    <a:solidFill>
                      <a:srgbClr val="FFFFFF"/>
                    </a:solidFill>
                  </a:tcPr>
                </a:tc>
              </a:tr>
            </a:tbl>
          </a:graphicData>
        </a:graphic>
      </p:graphicFrame>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28</a:t>
            </a:fld>
            <a:endParaRPr lang="en-US"/>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628182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29</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523825898"/>
              </p:ext>
            </p:extLst>
          </p:nvPr>
        </p:nvGraphicFramePr>
        <p:xfrm>
          <a:off x="304800" y="2133600"/>
          <a:ext cx="7543800" cy="2072640"/>
        </p:xfrm>
        <a:graphic>
          <a:graphicData uri="http://schemas.openxmlformats.org/drawingml/2006/table">
            <a:tbl>
              <a:tblPr/>
              <a:tblGrid>
                <a:gridCol w="457200"/>
                <a:gridCol w="7086600"/>
              </a:tblGrid>
              <a:tr h="0">
                <a:tc rowSpan="2">
                  <a:txBody>
                    <a:bodyPr/>
                    <a:lstStyle/>
                    <a:p>
                      <a:pPr algn="l"/>
                      <a:r>
                        <a:rPr lang="en-IN" dirty="0">
                          <a:effectLst/>
                          <a:latin typeface="arial"/>
                        </a:rPr>
                        <a:t>2. </a:t>
                      </a:r>
                    </a:p>
                  </a:txBody>
                  <a:tcPr marL="0" marR="0" marT="0" marB="0">
                    <a:lnL>
                      <a:noFill/>
                    </a:lnL>
                    <a:lnR>
                      <a:noFill/>
                    </a:lnR>
                    <a:lnT>
                      <a:noFill/>
                    </a:lnT>
                    <a:lnB>
                      <a:noFill/>
                    </a:lnB>
                    <a:solidFill>
                      <a:srgbClr val="FFFFFF"/>
                    </a:solidFill>
                  </a:tcPr>
                </a:tc>
                <a:tc>
                  <a:txBody>
                    <a:bodyPr/>
                    <a:lstStyle/>
                    <a:p>
                      <a:r>
                        <a:rPr lang="en-IN" dirty="0" smtClean="0">
                          <a:effectLst/>
                          <a:latin typeface="arial"/>
                        </a:rPr>
                        <a:t>Symptoms</a:t>
                      </a:r>
                      <a:r>
                        <a:rPr lang="en-IN" baseline="0" dirty="0" smtClean="0">
                          <a:effectLst/>
                          <a:latin typeface="arial"/>
                        </a:rPr>
                        <a:t> of tuberculosis include all except</a:t>
                      </a:r>
                      <a:endParaRPr lang="en-IN" dirty="0">
                        <a:effectLst/>
                        <a:latin typeface="arial"/>
                      </a:endParaRPr>
                    </a:p>
                  </a:txBody>
                  <a:tcPr marL="0" marR="0" marT="0" marB="0">
                    <a:lnL>
                      <a:noFill/>
                    </a:lnL>
                    <a:lnR>
                      <a:noFill/>
                    </a:lnR>
                    <a:lnT>
                      <a:noFill/>
                    </a:lnT>
                    <a:lnB>
                      <a:noFill/>
                    </a:lnB>
                    <a:solidFill>
                      <a:srgbClr val="FFFFFF"/>
                    </a:solidFill>
                  </a:tcPr>
                </a:tc>
              </a:tr>
              <a:tr h="0">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A.</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High</a:t>
                      </a:r>
                      <a:r>
                        <a:rPr lang="en-IN" i="1" baseline="0" dirty="0" smtClean="0">
                          <a:effectLst/>
                          <a:latin typeface="arial"/>
                        </a:rPr>
                        <a:t> grade Fever</a:t>
                      </a:r>
                      <a:endParaRPr lang="en-IN" dirty="0">
                        <a:effectLst/>
                        <a:latin typeface="arial"/>
                      </a:endParaRPr>
                    </a:p>
                  </a:txBody>
                  <a:tcPr marL="53340" marR="53340"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B.</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Weight</a:t>
                      </a:r>
                      <a:r>
                        <a:rPr lang="en-IN" i="1" baseline="0" dirty="0" smtClean="0">
                          <a:effectLst/>
                          <a:latin typeface="arial"/>
                        </a:rPr>
                        <a:t> loss</a:t>
                      </a:r>
                      <a:endParaRPr lang="en-IN" dirty="0">
                        <a:effectLst/>
                        <a:latin typeface="arial"/>
                      </a:endParaRPr>
                    </a:p>
                  </a:txBody>
                  <a:tcPr marL="53340" marR="53340" marT="53340" marB="53340" anchor="ctr">
                    <a:lnL>
                      <a:noFill/>
                    </a:lnL>
                    <a:lnR>
                      <a:noFill/>
                    </a:lnR>
                    <a:lnT>
                      <a:noFill/>
                    </a:lnT>
                    <a:lnB>
                      <a:noFill/>
                    </a:lnB>
                    <a:solidFill>
                      <a:srgbClr val="FFFFFF"/>
                    </a:solidFill>
                  </a:tcPr>
                </a:tc>
              </a:tr>
              <a:tr h="137160">
                <a:tc>
                  <a:txBody>
                    <a:bodyPr/>
                    <a:lstStyle/>
                    <a:p>
                      <a:pPr fontAlgn="ctr"/>
                      <a:r>
                        <a:rPr lang="en-IN" b="1" u="none" strike="noStrike">
                          <a:solidFill>
                            <a:srgbClr val="0077CC"/>
                          </a:solidFill>
                          <a:effectLst/>
                          <a:latin typeface="arial"/>
                        </a:rPr>
                        <a:t>C.</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Loss</a:t>
                      </a:r>
                      <a:r>
                        <a:rPr lang="en-IN" i="1" baseline="0" dirty="0" smtClean="0">
                          <a:effectLst/>
                          <a:latin typeface="arial"/>
                        </a:rPr>
                        <a:t> of appetite</a:t>
                      </a:r>
                      <a:endParaRPr lang="en-IN" dirty="0">
                        <a:effectLst/>
                        <a:latin typeface="arial"/>
                      </a:endParaRPr>
                    </a:p>
                  </a:txBody>
                  <a:tcPr marL="53340" marR="53340"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D.</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r>
                        <a:rPr lang="en-IN" dirty="0" smtClean="0">
                          <a:effectLst/>
                          <a:latin typeface="arial"/>
                        </a:rPr>
                        <a:t>fatigue</a:t>
                      </a:r>
                      <a:endParaRPr lang="en-IN" dirty="0">
                        <a:effectLst/>
                        <a:latin typeface="arial"/>
                      </a:endParaRPr>
                    </a:p>
                  </a:txBody>
                  <a:tcPr marL="53340" marR="53340" marT="53340" marB="5334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8321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239000" cy="5846136"/>
          </a:xfrm>
        </p:spPr>
        <p:txBody>
          <a:bodyPr>
            <a:normAutofit fontScale="92500" lnSpcReduction="20000"/>
          </a:bodyPr>
          <a:lstStyle/>
          <a:p>
            <a:pPr marL="273050" indent="-273050"/>
            <a:r>
              <a:rPr lang="en-IN" sz="2800" dirty="0"/>
              <a:t>Robert </a:t>
            </a:r>
            <a:r>
              <a:rPr lang="en-IN" sz="2800" dirty="0" smtClean="0"/>
              <a:t>Koch discovered </a:t>
            </a:r>
            <a:r>
              <a:rPr lang="en-IN" sz="2800" dirty="0"/>
              <a:t>the </a:t>
            </a:r>
            <a:r>
              <a:rPr lang="en-IN" sz="2800" dirty="0" err="1" smtClean="0"/>
              <a:t>tuberculous</a:t>
            </a:r>
            <a:r>
              <a:rPr lang="en-IN" sz="2800" dirty="0" smtClean="0"/>
              <a:t> bacilli in 1881 March 23.</a:t>
            </a:r>
          </a:p>
          <a:p>
            <a:pPr marL="0" indent="0">
              <a:buNone/>
            </a:pPr>
            <a:endParaRPr lang="en-IN" sz="2800" dirty="0"/>
          </a:p>
          <a:p>
            <a:pPr marL="273050" indent="-273050"/>
            <a:r>
              <a:rPr lang="en-IN" sz="2800" b="1" u="sng" dirty="0" smtClean="0"/>
              <a:t>Incidence in India</a:t>
            </a:r>
            <a:r>
              <a:rPr lang="en-IN" sz="2800" dirty="0" smtClean="0"/>
              <a:t>:  </a:t>
            </a:r>
            <a:r>
              <a:rPr lang="en-IN" sz="2800" dirty="0"/>
              <a:t>1.8 million </a:t>
            </a:r>
            <a:r>
              <a:rPr lang="en-IN" sz="2800" dirty="0" smtClean="0"/>
              <a:t>TB </a:t>
            </a:r>
            <a:r>
              <a:rPr lang="en-IN" sz="2800" dirty="0"/>
              <a:t>cases </a:t>
            </a:r>
            <a:r>
              <a:rPr lang="en-IN" sz="2800" dirty="0" smtClean="0"/>
              <a:t>every year</a:t>
            </a:r>
          </a:p>
          <a:p>
            <a:pPr marL="0" indent="0">
              <a:buNone/>
            </a:pPr>
            <a:endParaRPr lang="en-IN" sz="2800" dirty="0"/>
          </a:p>
          <a:p>
            <a:pPr marL="273050" indent="-273050"/>
            <a:r>
              <a:rPr lang="en-IN" sz="2800" dirty="0" smtClean="0"/>
              <a:t>Incidence of </a:t>
            </a:r>
            <a:r>
              <a:rPr lang="en-IN" sz="2800" dirty="0"/>
              <a:t>sputum positive pulmonary TB in </a:t>
            </a:r>
            <a:r>
              <a:rPr lang="en-IN" sz="2800" dirty="0" smtClean="0"/>
              <a:t>INDIA : 0.8 million</a:t>
            </a:r>
          </a:p>
          <a:p>
            <a:pPr marL="0" indent="0">
              <a:buNone/>
            </a:pPr>
            <a:endParaRPr lang="en-IN" sz="2800" dirty="0"/>
          </a:p>
          <a:p>
            <a:pPr marL="273050" indent="-273050"/>
            <a:r>
              <a:rPr lang="en-IN" sz="2800" dirty="0"/>
              <a:t>One sputum positive patient can infect 10–15 persons in a year if left </a:t>
            </a:r>
            <a:r>
              <a:rPr lang="en-IN" sz="2800" dirty="0" smtClean="0"/>
              <a:t>untreated</a:t>
            </a:r>
          </a:p>
          <a:p>
            <a:pPr marL="273050" indent="-273050"/>
            <a:endParaRPr lang="en-IN" sz="2800" dirty="0"/>
          </a:p>
          <a:p>
            <a:pPr marL="273050" indent="-273050"/>
            <a:r>
              <a:rPr lang="en-IN" sz="2800" dirty="0" smtClean="0"/>
              <a:t>Inadequately </a:t>
            </a:r>
            <a:r>
              <a:rPr lang="en-IN" sz="2800" dirty="0"/>
              <a:t>treated patients can develop drug-resistant and potentially incurable forms of TB.</a:t>
            </a:r>
          </a:p>
          <a:p>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a:t>
            </a:fld>
            <a:endParaRPr lang="en-US"/>
          </a:p>
        </p:txBody>
      </p:sp>
    </p:spTree>
    <p:extLst>
      <p:ext uri="{BB962C8B-B14F-4D97-AF65-F5344CB8AC3E}">
        <p14:creationId xmlns:p14="http://schemas.microsoft.com/office/powerpoint/2010/main" val="131193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29746569"/>
              </p:ext>
            </p:extLst>
          </p:nvPr>
        </p:nvGraphicFramePr>
        <p:xfrm>
          <a:off x="304800" y="2310924"/>
          <a:ext cx="7620000" cy="2489677"/>
        </p:xfrm>
        <a:graphic>
          <a:graphicData uri="http://schemas.openxmlformats.org/drawingml/2006/table">
            <a:tbl>
              <a:tblPr/>
              <a:tblGrid>
                <a:gridCol w="401053"/>
                <a:gridCol w="7218947"/>
              </a:tblGrid>
              <a:tr h="323885">
                <a:tc rowSpan="2">
                  <a:txBody>
                    <a:bodyPr/>
                    <a:lstStyle/>
                    <a:p>
                      <a:pPr algn="l"/>
                      <a:r>
                        <a:rPr lang="en-IN" dirty="0" smtClean="0">
                          <a:effectLst/>
                          <a:latin typeface="arial"/>
                        </a:rPr>
                        <a:t>3</a:t>
                      </a:r>
                      <a:endParaRPr lang="en-IN" dirty="0">
                        <a:effectLst/>
                        <a:latin typeface="arial"/>
                      </a:endParaRPr>
                    </a:p>
                  </a:txBody>
                  <a:tcPr marL="0" marR="0" marT="0" marB="0">
                    <a:lnL>
                      <a:noFill/>
                    </a:lnL>
                    <a:lnR>
                      <a:noFill/>
                    </a:lnR>
                    <a:lnT>
                      <a:noFill/>
                    </a:lnT>
                    <a:lnB>
                      <a:noFill/>
                    </a:lnB>
                    <a:solidFill>
                      <a:srgbClr val="FFFFFF"/>
                    </a:solidFill>
                  </a:tcPr>
                </a:tc>
                <a:tc>
                  <a:txBody>
                    <a:bodyPr/>
                    <a:lstStyle/>
                    <a:p>
                      <a:r>
                        <a:rPr lang="en-IN">
                          <a:effectLst/>
                          <a:latin typeface="arial"/>
                        </a:rPr>
                        <a:t>A positive Mantoux test indicates an area of induration of</a:t>
                      </a:r>
                    </a:p>
                  </a:txBody>
                  <a:tcPr marL="0" marR="0" marT="0" marB="0">
                    <a:lnL>
                      <a:noFill/>
                    </a:lnL>
                    <a:lnR>
                      <a:noFill/>
                    </a:lnR>
                    <a:lnT>
                      <a:noFill/>
                    </a:lnT>
                    <a:lnB>
                      <a:noFill/>
                    </a:lnB>
                    <a:solidFill>
                      <a:srgbClr val="FFFFFF"/>
                    </a:solidFill>
                  </a:tcPr>
                </a:tc>
              </a:tr>
              <a:tr h="323885">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492387">
                <a:tc>
                  <a:txBody>
                    <a:bodyPr/>
                    <a:lstStyle/>
                    <a:p>
                      <a:pPr fontAlgn="ctr"/>
                      <a:r>
                        <a:rPr lang="en-IN" b="1" u="none" strike="noStrike">
                          <a:solidFill>
                            <a:srgbClr val="0077CC"/>
                          </a:solidFill>
                          <a:effectLst/>
                          <a:latin typeface="arial"/>
                        </a:rPr>
                        <a:t>A.</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a:effectLst/>
                          <a:latin typeface="arial"/>
                        </a:rPr>
                        <a:t>4-9 mm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B.</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a:effectLst/>
                          <a:latin typeface="arial"/>
                        </a:rPr>
                        <a:t>1-4 mm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C.</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dirty="0">
                          <a:effectLst/>
                          <a:latin typeface="arial"/>
                        </a:rPr>
                        <a:t>10 mm or more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D.</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r>
                        <a:rPr lang="en-IN" dirty="0">
                          <a:effectLst/>
                          <a:latin typeface="arial"/>
                        </a:rPr>
                        <a:t>None of these</a:t>
                      </a:r>
                    </a:p>
                  </a:txBody>
                  <a:tcPr marL="53340" marR="53340" marT="53340" marB="53340" anchor="ctr">
                    <a:lnL>
                      <a:noFill/>
                    </a:lnL>
                    <a:lnR>
                      <a:noFill/>
                    </a:lnR>
                    <a:lnT>
                      <a:noFill/>
                    </a:lnT>
                    <a:lnB>
                      <a:noFill/>
                    </a:lnB>
                    <a:solidFill>
                      <a:srgbClr val="FFFFFF"/>
                    </a:solidFill>
                  </a:tcPr>
                </a:tc>
              </a:tr>
            </a:tbl>
          </a:graphicData>
        </a:graphic>
      </p:graphicFrame>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30</a:t>
            </a:fld>
            <a:endParaRPr lang="en-US"/>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572182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7239000" cy="3581400"/>
          </a:xfrm>
        </p:spPr>
        <p:txBody>
          <a:bodyPr/>
          <a:lstStyle/>
          <a:p>
            <a:pPr>
              <a:buNone/>
            </a:pPr>
            <a:r>
              <a:rPr lang="en-US" dirty="0" smtClean="0"/>
              <a:t> 4. The </a:t>
            </a:r>
            <a:r>
              <a:rPr lang="en-US" dirty="0"/>
              <a:t>scientist who discovered </a:t>
            </a:r>
            <a:r>
              <a:rPr lang="en-US" dirty="0" err="1" smtClean="0"/>
              <a:t>M.tuberculosis</a:t>
            </a:r>
            <a:r>
              <a:rPr lang="en-US" dirty="0" smtClean="0"/>
              <a:t> </a:t>
            </a:r>
            <a:r>
              <a:rPr lang="en-US" dirty="0"/>
              <a:t>was:</a:t>
            </a:r>
          </a:p>
          <a:p>
            <a:pPr lvl="1">
              <a:buNone/>
            </a:pPr>
            <a:endParaRPr lang="en-US" dirty="0" smtClean="0"/>
          </a:p>
          <a:p>
            <a:pPr lvl="1">
              <a:buNone/>
            </a:pPr>
            <a:r>
              <a:rPr lang="en-US" sz="2400" dirty="0" smtClean="0"/>
              <a:t>A</a:t>
            </a:r>
            <a:r>
              <a:rPr lang="en-US" sz="2400" dirty="0"/>
              <a:t>: Louis Pasteur</a:t>
            </a:r>
          </a:p>
          <a:p>
            <a:pPr lvl="1">
              <a:buNone/>
            </a:pPr>
            <a:r>
              <a:rPr lang="en-US" sz="2400" dirty="0"/>
              <a:t>B: Robert Koch</a:t>
            </a:r>
          </a:p>
          <a:p>
            <a:pPr lvl="1">
              <a:buNone/>
            </a:pPr>
            <a:r>
              <a:rPr lang="en-US" sz="2400" dirty="0"/>
              <a:t>C: </a:t>
            </a:r>
            <a:r>
              <a:rPr lang="en-US" sz="2400" dirty="0">
                <a:solidFill>
                  <a:schemeClr val="tx1"/>
                </a:solidFill>
              </a:rPr>
              <a:t>Jean-Antoine </a:t>
            </a:r>
            <a:r>
              <a:rPr lang="en-US" sz="2400" dirty="0" err="1">
                <a:solidFill>
                  <a:schemeClr val="tx1"/>
                </a:solidFill>
              </a:rPr>
              <a:t>Villemin</a:t>
            </a:r>
            <a:endParaRPr lang="en-US" sz="2400" dirty="0">
              <a:solidFill>
                <a:schemeClr val="tx1"/>
              </a:solidFill>
            </a:endParaRPr>
          </a:p>
          <a:p>
            <a:pPr lvl="1">
              <a:buNone/>
            </a:pPr>
            <a:r>
              <a:rPr lang="en-US" sz="2400" dirty="0"/>
              <a:t>D: </a:t>
            </a:r>
            <a:r>
              <a:rPr lang="en-US" sz="2400" dirty="0" err="1"/>
              <a:t>Calmette</a:t>
            </a:r>
            <a:r>
              <a:rPr lang="en-US" sz="2400" dirty="0"/>
              <a:t> and Guerin </a:t>
            </a:r>
          </a:p>
          <a:p>
            <a:pPr marL="0" indent="0">
              <a:buNone/>
            </a:pP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31</a:t>
            </a:fld>
            <a:endParaRPr lang="en-US"/>
          </a:p>
        </p:txBody>
      </p:sp>
      <p:sp>
        <p:nvSpPr>
          <p:cNvPr id="7" name="Title 6"/>
          <p:cNvSpPr>
            <a:spLocks noGrp="1"/>
          </p:cNvSpPr>
          <p:nvPr>
            <p:ph type="title"/>
          </p:nvPr>
        </p:nvSpPr>
        <p:spPr/>
        <p:txBody>
          <a:bodyPr/>
          <a:lstStyle/>
          <a:p>
            <a:endParaRPr lang="en-IN"/>
          </a:p>
        </p:txBody>
      </p:sp>
    </p:spTree>
    <p:extLst>
      <p:ext uri="{BB962C8B-B14F-4D97-AF65-F5344CB8AC3E}">
        <p14:creationId xmlns:p14="http://schemas.microsoft.com/office/powerpoint/2010/main" val="3164967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239000" cy="3191184"/>
          </a:xfrm>
        </p:spPr>
        <p:txBody>
          <a:bodyPr/>
          <a:lstStyle/>
          <a:p>
            <a:pPr marL="0" indent="0">
              <a:buNone/>
            </a:pPr>
            <a:r>
              <a:rPr lang="en-US" dirty="0" smtClean="0"/>
              <a:t>5. Following </a:t>
            </a:r>
            <a:r>
              <a:rPr lang="en-US" dirty="0"/>
              <a:t>are the first line </a:t>
            </a:r>
            <a:r>
              <a:rPr lang="en-US" dirty="0" err="1"/>
              <a:t>antitubercular</a:t>
            </a:r>
            <a:r>
              <a:rPr lang="en-US" dirty="0"/>
              <a:t> drugs except</a:t>
            </a:r>
            <a:r>
              <a:rPr lang="en-US" dirty="0" smtClean="0"/>
              <a:t>:</a:t>
            </a:r>
          </a:p>
          <a:p>
            <a:pPr marL="0" indent="0">
              <a:buNone/>
            </a:pPr>
            <a:endParaRPr lang="en-US" dirty="0"/>
          </a:p>
          <a:p>
            <a:pPr lvl="1">
              <a:buNone/>
            </a:pPr>
            <a:r>
              <a:rPr lang="en-US" dirty="0"/>
              <a:t>A. isoniazid</a:t>
            </a:r>
          </a:p>
          <a:p>
            <a:pPr lvl="1">
              <a:buNone/>
            </a:pPr>
            <a:r>
              <a:rPr lang="en-US" dirty="0"/>
              <a:t>B. rifampin </a:t>
            </a:r>
          </a:p>
          <a:p>
            <a:pPr lvl="1">
              <a:buNone/>
            </a:pPr>
            <a:r>
              <a:rPr lang="en-US" dirty="0"/>
              <a:t>C. PAS</a:t>
            </a:r>
          </a:p>
          <a:p>
            <a:pPr lvl="1">
              <a:buNone/>
            </a:pPr>
            <a:r>
              <a:rPr lang="en-US" dirty="0"/>
              <a:t>D. streptomycin</a:t>
            </a:r>
          </a:p>
          <a:p>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32</a:t>
            </a:fld>
            <a:endParaRPr lang="en-US"/>
          </a:p>
        </p:txBody>
      </p:sp>
      <p:sp>
        <p:nvSpPr>
          <p:cNvPr id="7" name="Title 6"/>
          <p:cNvSpPr>
            <a:spLocks noGrp="1"/>
          </p:cNvSpPr>
          <p:nvPr>
            <p:ph type="title"/>
          </p:nvPr>
        </p:nvSpPr>
        <p:spPr/>
        <p:txBody>
          <a:bodyPr/>
          <a:lstStyle/>
          <a:p>
            <a:endParaRPr lang="en-IN"/>
          </a:p>
        </p:txBody>
      </p:sp>
    </p:spTree>
    <p:extLst>
      <p:ext uri="{BB962C8B-B14F-4D97-AF65-F5344CB8AC3E}">
        <p14:creationId xmlns:p14="http://schemas.microsoft.com/office/powerpoint/2010/main" val="2193860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sp>
        <p:nvSpPr>
          <p:cNvPr id="25603" name="Content Placeholder 2"/>
          <p:cNvSpPr>
            <a:spLocks noGrp="1"/>
          </p:cNvSpPr>
          <p:nvPr>
            <p:ph idx="1"/>
          </p:nvPr>
        </p:nvSpPr>
        <p:spPr>
          <a:xfrm>
            <a:off x="457200" y="228600"/>
            <a:ext cx="8229600" cy="5897563"/>
          </a:xfrm>
        </p:spPr>
        <p:txBody>
          <a:bodyPr/>
          <a:lstStyle/>
          <a:p>
            <a:pPr eaLnBrk="1" hangingPunct="1"/>
            <a:endParaRPr lang="en-US" dirty="0" smtClean="0"/>
          </a:p>
          <a:p>
            <a:pPr eaLnBrk="1" hangingPunct="1"/>
            <a:endParaRPr lang="en-US" dirty="0" smtClean="0"/>
          </a:p>
          <a:p>
            <a:pPr eaLnBrk="1" hangingPunct="1"/>
            <a:endParaRPr lang="en-US" dirty="0" smtClean="0"/>
          </a:p>
        </p:txBody>
      </p:sp>
      <p:sp>
        <p:nvSpPr>
          <p:cNvPr id="25606" name="Slide Number Placeholder 5"/>
          <p:cNvSpPr>
            <a:spLocks noGrp="1"/>
          </p:cNvSpPr>
          <p:nvPr>
            <p:ph type="sldNum" sz="quarter" idx="12"/>
          </p:nvPr>
        </p:nvSpPr>
        <p:spPr>
          <a:noFill/>
        </p:spPr>
        <p:txBody>
          <a:bodyPr/>
          <a:lstStyle/>
          <a:p>
            <a:fld id="{DA2CAD67-A904-4AD2-9C13-847DBD530F2A}" type="slidenum">
              <a:rPr lang="en-US"/>
              <a:pPr/>
              <a:t>33</a:t>
            </a:fld>
            <a:endParaRPr lang="en-US"/>
          </a:p>
        </p:txBody>
      </p:sp>
      <p:pic>
        <p:nvPicPr>
          <p:cNvPr id="4098" name="Picture 2" descr="http://healthycentralma.com/wp-content/uploads/2016/03/UniteEndTB_LogoB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53400" cy="53931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410200"/>
            <a:ext cx="8153400" cy="1015663"/>
          </a:xfrm>
          <a:prstGeom prst="rect">
            <a:avLst/>
          </a:prstGeom>
          <a:noFill/>
        </p:spPr>
        <p:txBody>
          <a:bodyPr wrap="square" rtlCol="0">
            <a:spAutoFit/>
          </a:bodyPr>
          <a:lstStyle/>
          <a:p>
            <a:pPr algn="ctr"/>
            <a:r>
              <a:rPr lang="en-IN"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IN"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62" y="533400"/>
            <a:ext cx="7886700" cy="202033"/>
          </a:xfrm>
        </p:spPr>
        <p:txBody>
          <a:bodyPr>
            <a:noAutofit/>
          </a:bodyPr>
          <a:lstStyle/>
          <a:p>
            <a:pPr fontAlgn="base"/>
            <a:r>
              <a:rPr lang="en-US" sz="2400" dirty="0"/>
              <a:t>Treatment of 171 Patients with Pulmonary Tuberculosis Resistant to Isoniazid and Rifampin</a:t>
            </a:r>
          </a:p>
        </p:txBody>
      </p:sp>
      <p:graphicFrame>
        <p:nvGraphicFramePr>
          <p:cNvPr id="4" name="Content Placeholder 3"/>
          <p:cNvGraphicFramePr>
            <a:graphicFrameLocks noGrp="1"/>
          </p:cNvGraphicFramePr>
          <p:nvPr>
            <p:ph idx="1"/>
            <p:extLst/>
          </p:nvPr>
        </p:nvGraphicFramePr>
        <p:xfrm>
          <a:off x="-1" y="949124"/>
          <a:ext cx="9132427" cy="5521123"/>
        </p:xfrm>
        <a:graphic>
          <a:graphicData uri="http://schemas.openxmlformats.org/drawingml/2006/table">
            <a:tbl>
              <a:tblPr firstRow="1" bandRow="1">
                <a:tableStyleId>{5C22544A-7EE6-4342-B048-85BDC9FD1C3A}</a:tableStyleId>
              </a:tblPr>
              <a:tblGrid>
                <a:gridCol w="1458411"/>
                <a:gridCol w="1489398"/>
                <a:gridCol w="2917052"/>
                <a:gridCol w="3267566"/>
              </a:tblGrid>
              <a:tr h="5521123">
                <a:tc>
                  <a:txBody>
                    <a:bodyPr/>
                    <a:lstStyle/>
                    <a:p>
                      <a:r>
                        <a:rPr lang="en-US" dirty="0" smtClean="0"/>
                        <a:t>Authors:</a:t>
                      </a:r>
                    </a:p>
                    <a:p>
                      <a:pPr fontAlgn="base"/>
                      <a:r>
                        <a:rPr lang="en-US" sz="1800" b="0" i="0" kern="1200" dirty="0" smtClean="0">
                          <a:solidFill>
                            <a:schemeClr val="lt1"/>
                          </a:solidFill>
                          <a:effectLst/>
                          <a:latin typeface="+mn-lt"/>
                          <a:ea typeface="+mn-ea"/>
                          <a:cs typeface="+mn-cs"/>
                        </a:rPr>
                        <a:t>Marian Goble, Michael D. </a:t>
                      </a:r>
                      <a:r>
                        <a:rPr lang="en-US" sz="1800" b="0" i="0" kern="1200" dirty="0" err="1" smtClean="0">
                          <a:solidFill>
                            <a:schemeClr val="lt1"/>
                          </a:solidFill>
                          <a:effectLst/>
                          <a:latin typeface="+mn-lt"/>
                          <a:ea typeface="+mn-ea"/>
                          <a:cs typeface="+mn-cs"/>
                        </a:rPr>
                        <a:t>Iseman</a:t>
                      </a:r>
                      <a:r>
                        <a:rPr lang="en-US" sz="1800" b="0" i="0" kern="1200" dirty="0" smtClean="0">
                          <a:solidFill>
                            <a:schemeClr val="lt1"/>
                          </a:solidFill>
                          <a:effectLst/>
                          <a:latin typeface="+mn-lt"/>
                          <a:ea typeface="+mn-ea"/>
                          <a:cs typeface="+mn-cs"/>
                        </a:rPr>
                        <a:t>, Lorie A. Madsen, Dennis Waite, Lynn Ackerson, and C. Robert Horsburgh, Jr.</a:t>
                      </a:r>
                    </a:p>
                    <a:p>
                      <a:pPr fontAlgn="base"/>
                      <a:r>
                        <a:rPr lang="en-US" sz="1800" b="0" i="0" kern="1200" dirty="0" smtClean="0">
                          <a:solidFill>
                            <a:schemeClr val="lt1"/>
                          </a:solidFill>
                          <a:effectLst/>
                          <a:latin typeface="+mn-lt"/>
                          <a:ea typeface="+mn-ea"/>
                          <a:cs typeface="+mn-cs"/>
                        </a:rPr>
                        <a:t>N </a:t>
                      </a:r>
                      <a:r>
                        <a:rPr lang="en-US" sz="1800" b="0" i="0" kern="1200" dirty="0" err="1" smtClean="0">
                          <a:solidFill>
                            <a:schemeClr val="lt1"/>
                          </a:solidFill>
                          <a:effectLst/>
                          <a:latin typeface="+mn-lt"/>
                          <a:ea typeface="+mn-ea"/>
                          <a:cs typeface="+mn-cs"/>
                        </a:rPr>
                        <a:t>Engl</a:t>
                      </a:r>
                      <a:r>
                        <a:rPr lang="en-US" sz="1800" b="0" i="0" kern="1200" dirty="0" smtClean="0">
                          <a:solidFill>
                            <a:schemeClr val="lt1"/>
                          </a:solidFill>
                          <a:effectLst/>
                          <a:latin typeface="+mn-lt"/>
                          <a:ea typeface="+mn-ea"/>
                          <a:cs typeface="+mn-cs"/>
                        </a:rPr>
                        <a:t> J Med </a:t>
                      </a:r>
                    </a:p>
                    <a:p>
                      <a:endParaRPr lang="en-US" dirty="0"/>
                    </a:p>
                  </a:txBody>
                  <a:tcPr/>
                </a:tc>
                <a:tc>
                  <a:txBody>
                    <a:bodyPr/>
                    <a:lstStyle/>
                    <a:p>
                      <a:r>
                        <a:rPr lang="en-US" dirty="0" smtClean="0"/>
                        <a:t>Type</a:t>
                      </a:r>
                      <a:r>
                        <a:rPr lang="en-US" baseline="0" dirty="0" smtClean="0"/>
                        <a:t> of study:</a:t>
                      </a:r>
                    </a:p>
                    <a:p>
                      <a:r>
                        <a:rPr lang="en-US" baseline="0" dirty="0" smtClean="0"/>
                        <a:t>Retrospective cohort</a:t>
                      </a:r>
                      <a:endParaRPr lang="en-US" dirty="0"/>
                    </a:p>
                  </a:txBody>
                  <a:tcPr/>
                </a:tc>
                <a:tc>
                  <a:txBody>
                    <a:bodyPr/>
                    <a:lstStyle/>
                    <a:p>
                      <a:r>
                        <a:rPr lang="en-US" dirty="0" smtClean="0"/>
                        <a:t>Method:</a:t>
                      </a:r>
                    </a:p>
                    <a:p>
                      <a:r>
                        <a:rPr lang="en-US" sz="1800" b="0" i="0" kern="1200" dirty="0" smtClean="0">
                          <a:solidFill>
                            <a:schemeClr val="lt1"/>
                          </a:solidFill>
                          <a:effectLst/>
                          <a:latin typeface="+mn-lt"/>
                          <a:ea typeface="+mn-ea"/>
                          <a:cs typeface="+mn-cs"/>
                        </a:rPr>
                        <a:t>The clinical courses of 171 patients with pulmonary disease due to M. tuberculosis resistant to rifampin and isoniazid who were referred to our hospital between 1973 and 1983. The patients' records were analyzed retrospectively. Their regimens were selected individually and preferably included three medications that they had not been given previously and to which the strain was fully susceptible.</a:t>
                      </a:r>
                    </a:p>
                    <a:p>
                      <a:r>
                        <a:rPr lang="en-US" sz="1800" b="0" i="0" kern="1200" dirty="0" smtClean="0">
                          <a:solidFill>
                            <a:schemeClr val="lt1"/>
                          </a:solidFill>
                          <a:effectLst/>
                          <a:latin typeface="+mn-lt"/>
                          <a:ea typeface="+mn-ea"/>
                          <a:cs typeface="+mn-cs"/>
                        </a:rPr>
                        <a:t>(evidence level III)</a:t>
                      </a:r>
                      <a:endParaRPr lang="en-US" dirty="0"/>
                    </a:p>
                  </a:txBody>
                  <a:tcPr/>
                </a:tc>
                <a:tc>
                  <a:txBody>
                    <a:bodyPr/>
                    <a:lstStyle/>
                    <a:p>
                      <a:r>
                        <a:rPr lang="en-US" dirty="0" smtClean="0"/>
                        <a:t>Conclusion:</a:t>
                      </a:r>
                      <a:r>
                        <a:rPr lang="en-US" baseline="0" dirty="0" smtClean="0"/>
                        <a:t> </a:t>
                      </a:r>
                      <a:r>
                        <a:rPr lang="en-US" sz="1800" b="0" i="0" kern="1200" dirty="0" smtClean="0">
                          <a:solidFill>
                            <a:schemeClr val="lt1"/>
                          </a:solidFill>
                          <a:effectLst/>
                          <a:latin typeface="+mn-lt"/>
                          <a:ea typeface="+mn-ea"/>
                          <a:cs typeface="+mn-cs"/>
                        </a:rPr>
                        <a:t>For patients with pulmonary tuberculosis that is resistant to rifampin and isoniazid, even the best available treatment is often unsuccessful. Only about half of such patients eventually have negative sputum cultures despite carefully selected regimens administered for extended periods. Failure to control this resistant infection is associated with high mortality and ominous implications for the public health.</a:t>
                      </a:r>
                      <a:endParaRPr lang="en-US" dirty="0"/>
                    </a:p>
                  </a:txBody>
                  <a:tcPr/>
                </a:tc>
              </a:tr>
            </a:tbl>
          </a:graphicData>
        </a:graphic>
      </p:graphicFrame>
    </p:spTree>
    <p:extLst>
      <p:ext uri="{BB962C8B-B14F-4D97-AF65-F5344CB8AC3E}">
        <p14:creationId xmlns:p14="http://schemas.microsoft.com/office/powerpoint/2010/main" val="110619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DEFINITION</a:t>
            </a:r>
          </a:p>
        </p:txBody>
      </p:sp>
      <p:sp>
        <p:nvSpPr>
          <p:cNvPr id="5123" name="Content Placeholder 2"/>
          <p:cNvSpPr>
            <a:spLocks noGrp="1"/>
          </p:cNvSpPr>
          <p:nvPr>
            <p:ph idx="1"/>
          </p:nvPr>
        </p:nvSpPr>
        <p:spPr/>
        <p:txBody>
          <a:bodyPr>
            <a:normAutofit fontScale="92500" lnSpcReduction="10000"/>
          </a:bodyPr>
          <a:lstStyle/>
          <a:p>
            <a:pPr algn="just" eaLnBrk="1" hangingPunct="1"/>
            <a:r>
              <a:rPr lang="en-US" sz="3600" spc="-150" dirty="0" smtClean="0">
                <a:latin typeface="Andalus" pitchFamily="18" charset="-78"/>
                <a:cs typeface="Andalus" pitchFamily="18" charset="-78"/>
              </a:rPr>
              <a:t>Infectious disease </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a:latin typeface="Andalus" pitchFamily="18" charset="-78"/>
                <a:cs typeface="Andalus" pitchFamily="18" charset="-78"/>
              </a:rPr>
              <a:t>P</a:t>
            </a:r>
            <a:r>
              <a:rPr lang="en-US" sz="3600" spc="-150" dirty="0" smtClean="0">
                <a:latin typeface="Andalus" pitchFamily="18" charset="-78"/>
                <a:cs typeface="Andalus" pitchFamily="18" charset="-78"/>
              </a:rPr>
              <a:t>rimarily affecting lung parenchyma</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smtClean="0">
                <a:latin typeface="Andalus" pitchFamily="18" charset="-78"/>
                <a:cs typeface="Andalus" pitchFamily="18" charset="-78"/>
              </a:rPr>
              <a:t>caused by mycobacterium tuberculosis.</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a:latin typeface="Andalus" pitchFamily="18" charset="-78"/>
                <a:cs typeface="Andalus" pitchFamily="18" charset="-78"/>
              </a:rPr>
              <a:t>S</a:t>
            </a:r>
            <a:r>
              <a:rPr lang="en-US" sz="3600" spc="-150" dirty="0" smtClean="0">
                <a:latin typeface="Andalus" pitchFamily="18" charset="-78"/>
                <a:cs typeface="Andalus" pitchFamily="18" charset="-78"/>
              </a:rPr>
              <a:t>pread to any part of the body including meninges, kidney, bones and </a:t>
            </a:r>
            <a:r>
              <a:rPr lang="en-US" sz="3600" spc="-150" dirty="0" err="1" smtClean="0">
                <a:latin typeface="Andalus" pitchFamily="18" charset="-78"/>
                <a:cs typeface="Andalus" pitchFamily="18" charset="-78"/>
              </a:rPr>
              <a:t>lymphnodes</a:t>
            </a:r>
            <a:r>
              <a:rPr lang="en-US" sz="3600" spc="-150" dirty="0" smtClean="0">
                <a:latin typeface="Andalus" pitchFamily="18" charset="-78"/>
                <a:cs typeface="Andalus" pitchFamily="18" charset="-78"/>
              </a:rPr>
              <a:t> etc.</a:t>
            </a:r>
          </a:p>
        </p:txBody>
      </p:sp>
      <p:sp>
        <p:nvSpPr>
          <p:cNvPr id="5124" name="Date Placeholder 3"/>
          <p:cNvSpPr>
            <a:spLocks noGrp="1"/>
          </p:cNvSpPr>
          <p:nvPr>
            <p:ph type="dt" sz="half" idx="10"/>
          </p:nvPr>
        </p:nvSpPr>
        <p:spPr>
          <a:noFill/>
        </p:spPr>
        <p:txBody>
          <a:bodyPr/>
          <a:lstStyle/>
          <a:p>
            <a:fld id="{F3FA171A-483B-4767-8227-24E7450ACD60}" type="datetime1">
              <a:rPr lang="en-US"/>
              <a:pPr/>
              <a:t>8/13/2020</a:t>
            </a:fld>
            <a:endParaRPr lang="en-US"/>
          </a:p>
        </p:txBody>
      </p:sp>
      <p:sp>
        <p:nvSpPr>
          <p:cNvPr id="5125" name="Footer Placeholder 4"/>
          <p:cNvSpPr>
            <a:spLocks noGrp="1"/>
          </p:cNvSpPr>
          <p:nvPr>
            <p:ph type="ftr" sz="quarter" idx="11"/>
          </p:nvPr>
        </p:nvSpPr>
        <p:spPr>
          <a:xfrm>
            <a:off x="304800" y="5867400"/>
            <a:ext cx="3657600" cy="228600"/>
          </a:xfrm>
          <a:noFill/>
        </p:spPr>
        <p:txBody>
          <a:bodyPr/>
          <a:lstStyle/>
          <a:p>
            <a:r>
              <a:rPr lang="en-US"/>
              <a:t>Free template from www.brainybetty.com</a:t>
            </a:r>
          </a:p>
        </p:txBody>
      </p:sp>
      <p:sp>
        <p:nvSpPr>
          <p:cNvPr id="5126" name="Slide Number Placeholder 5"/>
          <p:cNvSpPr>
            <a:spLocks noGrp="1"/>
          </p:cNvSpPr>
          <p:nvPr>
            <p:ph type="sldNum" sz="quarter" idx="12"/>
          </p:nvPr>
        </p:nvSpPr>
        <p:spPr>
          <a:noFill/>
        </p:spPr>
        <p:txBody>
          <a:bodyPr/>
          <a:lstStyle/>
          <a:p>
            <a:fld id="{8904209E-B5FE-4360-A1BF-BCDF2FD7CFED}" type="slidenum">
              <a:rPr lang="en-US"/>
              <a:pPr/>
              <a:t>4</a:t>
            </a:fld>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MYCOBACTERIUM TUBERCULI </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5</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905000" y="1828800"/>
            <a:ext cx="4533900" cy="455657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smtClean="0"/>
              <a:t>M.TB in ZN Stain</a:t>
            </a: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6</a:t>
            </a:fld>
            <a:endParaRPr lang="en-US"/>
          </a:p>
        </p:txBody>
      </p:sp>
      <p:pic>
        <p:nvPicPr>
          <p:cNvPr id="1026" name="Picture 2" descr="C:\Users\eshita shah\Desktop\TuberculosisZ-N-stain-300x2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85974"/>
            <a:ext cx="50292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1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0200" y="228600"/>
            <a:ext cx="7086600" cy="1143000"/>
          </a:xfrm>
        </p:spPr>
        <p:txBody>
          <a:bodyPr/>
          <a:lstStyle/>
          <a:p>
            <a:pPr eaLnBrk="1" hangingPunct="1"/>
            <a:r>
              <a:rPr lang="en-US" smtClean="0"/>
              <a:t>ETIOLOGY</a:t>
            </a:r>
          </a:p>
        </p:txBody>
      </p:sp>
      <p:sp>
        <p:nvSpPr>
          <p:cNvPr id="8195" name="Content Placeholder 2"/>
          <p:cNvSpPr>
            <a:spLocks noGrp="1"/>
          </p:cNvSpPr>
          <p:nvPr>
            <p:ph idx="1"/>
          </p:nvPr>
        </p:nvSpPr>
        <p:spPr/>
        <p:txBody>
          <a:bodyPr>
            <a:normAutofit fontScale="92500" lnSpcReduction="20000"/>
          </a:bodyPr>
          <a:lstStyle/>
          <a:p>
            <a:pPr lvl="0"/>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 Causative Organism:</a:t>
            </a:r>
          </a:p>
          <a:p>
            <a:pPr marL="0" lvl="0" indent="0">
              <a:buNone/>
            </a:pPr>
            <a:r>
              <a:rPr lang="en-US" sz="4000" dirty="0">
                <a:latin typeface="Andalus" pitchFamily="18" charset="-78"/>
                <a:cs typeface="Andalus" pitchFamily="18" charset="-78"/>
              </a:rPr>
              <a:t> </a:t>
            </a:r>
            <a:r>
              <a:rPr lang="en-US" sz="4000" dirty="0" smtClean="0">
                <a:latin typeface="Andalus" pitchFamily="18" charset="-78"/>
                <a:cs typeface="Andalus" pitchFamily="18" charset="-78"/>
              </a:rPr>
              <a:t>Mycobacterium tuberculosis</a:t>
            </a:r>
          </a:p>
          <a:p>
            <a:pPr marL="0" lvl="0" indent="0">
              <a:buNone/>
            </a:pPr>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Spread : </a:t>
            </a:r>
          </a:p>
          <a:p>
            <a:pPr marL="0" lvl="0" indent="0">
              <a:buNone/>
            </a:pPr>
            <a:r>
              <a:rPr lang="en-US" sz="4000" dirty="0" smtClean="0">
                <a:latin typeface="Andalus" pitchFamily="18" charset="-78"/>
                <a:cs typeface="Andalus" pitchFamily="18" charset="-78"/>
              </a:rPr>
              <a:t>Droplet nuclei (</a:t>
            </a:r>
            <a:r>
              <a:rPr lang="en-US" sz="4000" dirty="0" err="1" smtClean="0">
                <a:latin typeface="Andalus" pitchFamily="18" charset="-78"/>
                <a:cs typeface="Andalus" pitchFamily="18" charset="-78"/>
              </a:rPr>
              <a:t>coughing,sneezing,laughing</a:t>
            </a:r>
            <a:r>
              <a:rPr lang="en-US" sz="4000" dirty="0" smtClean="0">
                <a:latin typeface="Andalus" pitchFamily="18" charset="-78"/>
                <a:cs typeface="Andalus" pitchFamily="18" charset="-78"/>
              </a:rPr>
              <a:t>)</a:t>
            </a:r>
          </a:p>
          <a:p>
            <a:pPr lvl="0"/>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Exposure to TB</a:t>
            </a:r>
          </a:p>
          <a:p>
            <a:pPr eaLnBrk="1" hangingPunct="1"/>
            <a:endParaRPr lang="en-US" dirty="0" smtClean="0"/>
          </a:p>
        </p:txBody>
      </p:sp>
      <p:sp>
        <p:nvSpPr>
          <p:cNvPr id="8196" name="Date Placeholder 3"/>
          <p:cNvSpPr>
            <a:spLocks noGrp="1"/>
          </p:cNvSpPr>
          <p:nvPr>
            <p:ph type="dt" sz="half" idx="10"/>
          </p:nvPr>
        </p:nvSpPr>
        <p:spPr>
          <a:noFill/>
        </p:spPr>
        <p:txBody>
          <a:bodyPr/>
          <a:lstStyle/>
          <a:p>
            <a:fld id="{22BB1CDB-B6C1-4C9F-8B96-A5A193A6925A}" type="datetime1">
              <a:rPr lang="en-US"/>
              <a:pPr/>
              <a:t>8/13/2020</a:t>
            </a:fld>
            <a:endParaRPr lang="en-US"/>
          </a:p>
        </p:txBody>
      </p:sp>
      <p:sp>
        <p:nvSpPr>
          <p:cNvPr id="8197" name="Footer Placeholder 4"/>
          <p:cNvSpPr>
            <a:spLocks noGrp="1"/>
          </p:cNvSpPr>
          <p:nvPr>
            <p:ph type="ftr" sz="quarter" idx="11"/>
          </p:nvPr>
        </p:nvSpPr>
        <p:spPr>
          <a:noFill/>
        </p:spPr>
        <p:txBody>
          <a:bodyPr/>
          <a:lstStyle/>
          <a:p>
            <a:r>
              <a:rPr lang="en-US"/>
              <a:t>Free template from www.brainybetty.com</a:t>
            </a:r>
          </a:p>
        </p:txBody>
      </p:sp>
      <p:sp>
        <p:nvSpPr>
          <p:cNvPr id="8198" name="Slide Number Placeholder 5"/>
          <p:cNvSpPr>
            <a:spLocks noGrp="1"/>
          </p:cNvSpPr>
          <p:nvPr>
            <p:ph type="sldNum" sz="quarter" idx="12"/>
          </p:nvPr>
        </p:nvSpPr>
        <p:spPr>
          <a:noFill/>
        </p:spPr>
        <p:txBody>
          <a:bodyPr/>
          <a:lstStyle/>
          <a:p>
            <a:fld id="{4EEC95E0-511C-4CE1-BE2B-DB82327EE272}" type="slidenum">
              <a:rPr lang="en-US"/>
              <a:pPr/>
              <a:t>7</a:t>
            </a:fld>
            <a:endParaRPr lang="en-US"/>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RISK FACTORS</a:t>
            </a:r>
          </a:p>
        </p:txBody>
      </p:sp>
      <p:sp>
        <p:nvSpPr>
          <p:cNvPr id="9219" name="Content Placeholder 2"/>
          <p:cNvSpPr>
            <a:spLocks noGrp="1"/>
          </p:cNvSpPr>
          <p:nvPr>
            <p:ph idx="1"/>
          </p:nvPr>
        </p:nvSpPr>
        <p:spPr>
          <a:xfrm>
            <a:off x="457200" y="1752600"/>
            <a:ext cx="7239000" cy="4703136"/>
          </a:xfrm>
        </p:spPr>
        <p:txBody>
          <a:bodyPr>
            <a:normAutofit/>
          </a:bodyPr>
          <a:lstStyle/>
          <a:p>
            <a:pPr eaLnBrk="1" hangingPunct="1">
              <a:buFont typeface="Wingdings" pitchFamily="2" charset="2"/>
              <a:buChar char="q"/>
            </a:pPr>
            <a:r>
              <a:rPr lang="en-US" sz="2400" dirty="0" smtClean="0">
                <a:latin typeface="Andalus" pitchFamily="18" charset="-78"/>
                <a:cs typeface="Andalus" pitchFamily="18" charset="-78"/>
              </a:rPr>
              <a:t>CLOSE CONTACT WITH ACTIVE PULMONARY TB.</a:t>
            </a:r>
          </a:p>
          <a:p>
            <a:pPr marL="0" indent="0" eaLnBrk="1" hangingPunct="1">
              <a:buNone/>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IMMUNO COMPROMISED STATUS </a:t>
            </a:r>
          </a:p>
          <a:p>
            <a:pPr eaLnBrk="1" hangingPunct="1">
              <a:buFont typeface="Wingdings" pitchFamily="2" charset="2"/>
              <a:buChar char="q"/>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DRUG ABUSE AND ALCOHOLISM</a:t>
            </a:r>
          </a:p>
          <a:p>
            <a:pPr marL="0" indent="0" eaLnBrk="1" hangingPunct="1">
              <a:buNone/>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CO- EXISTING CONDITIONS - DIABETES MELLITUS,CHRONIC RENAL FAILURE, MALIGENECY</a:t>
            </a:r>
          </a:p>
          <a:p>
            <a:pPr eaLnBrk="1" hangingPunct="1">
              <a:buFont typeface="Wingdings" pitchFamily="2" charset="2"/>
              <a:buChar char="q"/>
            </a:pPr>
            <a:endParaRPr lang="en-US" sz="2400" dirty="0" smtClean="0">
              <a:latin typeface="Andalus" pitchFamily="18" charset="-78"/>
              <a:cs typeface="Andalus" pitchFamily="18" charset="-78"/>
            </a:endParaRPr>
          </a:p>
          <a:p>
            <a:pPr eaLnBrk="1" hangingPunct="1">
              <a:buFont typeface="Wingdings" pitchFamily="2" charset="2"/>
              <a:buChar char="q"/>
            </a:pPr>
            <a:endParaRPr lang="en-US" sz="2400" dirty="0" smtClean="0"/>
          </a:p>
          <a:p>
            <a:pPr eaLnBrk="1" hangingPunct="1">
              <a:buFont typeface="Wingdings" pitchFamily="2" charset="2"/>
              <a:buChar char="q"/>
            </a:pPr>
            <a:endParaRPr lang="en-US" sz="2400" dirty="0" smtClean="0"/>
          </a:p>
        </p:txBody>
      </p:sp>
      <p:sp>
        <p:nvSpPr>
          <p:cNvPr id="9220" name="Date Placeholder 3"/>
          <p:cNvSpPr>
            <a:spLocks noGrp="1"/>
          </p:cNvSpPr>
          <p:nvPr>
            <p:ph type="dt" sz="half" idx="10"/>
          </p:nvPr>
        </p:nvSpPr>
        <p:spPr>
          <a:noFill/>
        </p:spPr>
        <p:txBody>
          <a:bodyPr/>
          <a:lstStyle/>
          <a:p>
            <a:fld id="{6654AE6F-A5DF-4235-8C2F-A3668BDC474C}" type="datetime1">
              <a:rPr lang="en-US"/>
              <a:pPr/>
              <a:t>8/13/2020</a:t>
            </a:fld>
            <a:endParaRPr lang="en-US"/>
          </a:p>
        </p:txBody>
      </p:sp>
      <p:sp>
        <p:nvSpPr>
          <p:cNvPr id="9221" name="Footer Placeholder 4"/>
          <p:cNvSpPr>
            <a:spLocks noGrp="1"/>
          </p:cNvSpPr>
          <p:nvPr>
            <p:ph type="ftr" sz="quarter" idx="11"/>
          </p:nvPr>
        </p:nvSpPr>
        <p:spPr>
          <a:noFill/>
        </p:spPr>
        <p:txBody>
          <a:bodyPr/>
          <a:lstStyle/>
          <a:p>
            <a:r>
              <a:rPr lang="en-US"/>
              <a:t>Free template from www.brainybetty.com</a:t>
            </a:r>
          </a:p>
        </p:txBody>
      </p:sp>
      <p:sp>
        <p:nvSpPr>
          <p:cNvPr id="9222" name="Slide Number Placeholder 5"/>
          <p:cNvSpPr>
            <a:spLocks noGrp="1"/>
          </p:cNvSpPr>
          <p:nvPr>
            <p:ph type="sldNum" sz="quarter" idx="12"/>
          </p:nvPr>
        </p:nvSpPr>
        <p:spPr>
          <a:noFill/>
        </p:spPr>
        <p:txBody>
          <a:bodyPr/>
          <a:lstStyle/>
          <a:p>
            <a:fld id="{2A63948B-EC5E-4ADA-AA46-FF536876A112}" type="slidenum">
              <a:rPr lang="en-US"/>
              <a:pPr/>
              <a:t>8</a:t>
            </a:fld>
            <a:endParaRPr lang="en-US"/>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eaLnBrk="1" hangingPunct="1">
              <a:buFont typeface="Wingdings" pitchFamily="2" charset="2"/>
              <a:buChar char="q"/>
            </a:pPr>
            <a:r>
              <a:rPr lang="en-US" sz="2800" dirty="0" smtClean="0">
                <a:latin typeface="Andalus" pitchFamily="18" charset="-78"/>
                <a:cs typeface="Andalus" pitchFamily="18" charset="-78"/>
              </a:rPr>
              <a:t>LIVING IN SUBSTANDARD CONDITIONS</a:t>
            </a:r>
          </a:p>
          <a:p>
            <a:pPr marL="0" indent="0" eaLnBrk="1" hangingPunct="1">
              <a:buNone/>
            </a:pPr>
            <a:endParaRPr lang="en-US" sz="2800" dirty="0" smtClean="0">
              <a:latin typeface="Andalus" pitchFamily="18" charset="-78"/>
              <a:cs typeface="Andalus" pitchFamily="18" charset="-78"/>
            </a:endParaRPr>
          </a:p>
          <a:p>
            <a:pPr eaLnBrk="1" hangingPunct="1">
              <a:buFont typeface="Wingdings" pitchFamily="2" charset="2"/>
              <a:buChar char="q"/>
            </a:pPr>
            <a:r>
              <a:rPr lang="en-US" sz="2800" dirty="0" smtClean="0">
                <a:latin typeface="Andalus" pitchFamily="18" charset="-78"/>
                <a:cs typeface="Andalus" pitchFamily="18" charset="-78"/>
              </a:rPr>
              <a:t>OCCUPATION(HEALTH CARE WORKERS)</a:t>
            </a:r>
          </a:p>
          <a:p>
            <a:pPr eaLnBrk="1" hangingPunct="1">
              <a:buFont typeface="Wingdings" pitchFamily="2" charset="2"/>
              <a:buChar char="q"/>
            </a:pPr>
            <a:endParaRPr lang="en-US" sz="2800" dirty="0">
              <a:latin typeface="Andalus" pitchFamily="18" charset="-78"/>
              <a:cs typeface="Andalus" pitchFamily="18" charset="-78"/>
            </a:endParaRPr>
          </a:p>
          <a:p>
            <a:pPr>
              <a:buFont typeface="Wingdings" pitchFamily="2" charset="2"/>
              <a:buChar char="q"/>
            </a:pPr>
            <a:r>
              <a:rPr lang="en-US" sz="2800" dirty="0">
                <a:latin typeface="Andalus" pitchFamily="18" charset="-78"/>
                <a:cs typeface="Andalus" pitchFamily="18" charset="-78"/>
              </a:rPr>
              <a:t>IMMIGRANTS FROM COUNTRIES  WITH LOWER INCIDENCE OF TB</a:t>
            </a:r>
            <a:r>
              <a:rPr lang="en-US" sz="2800" dirty="0" smtClean="0">
                <a:latin typeface="Andalus" pitchFamily="18" charset="-78"/>
                <a:cs typeface="Andalus" pitchFamily="18" charset="-78"/>
              </a:rPr>
              <a:t>.</a:t>
            </a:r>
          </a:p>
          <a:p>
            <a:pPr>
              <a:buFont typeface="Wingdings" pitchFamily="2" charset="2"/>
              <a:buChar char="q"/>
            </a:pPr>
            <a:endParaRPr lang="en-US" sz="2800" dirty="0">
              <a:latin typeface="Andalus" pitchFamily="18" charset="-78"/>
              <a:cs typeface="Andalus" pitchFamily="18" charset="-78"/>
            </a:endParaRPr>
          </a:p>
          <a:p>
            <a:pPr>
              <a:buFont typeface="Wingdings" pitchFamily="2" charset="2"/>
              <a:buChar char="q"/>
            </a:pPr>
            <a:r>
              <a:rPr lang="en-US" sz="2800" dirty="0" smtClean="0">
                <a:latin typeface="Andalus" pitchFamily="18" charset="-78"/>
                <a:cs typeface="Andalus" pitchFamily="18" charset="-78"/>
              </a:rPr>
              <a:t>LOW AIRBORNE INFECTION CONTROL STANDARD IN MEDICAL FACILITY.</a:t>
            </a:r>
            <a:endParaRPr lang="en-US" sz="2800" dirty="0">
              <a:latin typeface="Andalus" pitchFamily="18" charset="-78"/>
              <a:cs typeface="Andalus" pitchFamily="18" charset="-78"/>
            </a:endParaRPr>
          </a:p>
          <a:p>
            <a:pPr marL="0" indent="0">
              <a:buNone/>
            </a:pPr>
            <a:endParaRPr lang="en-US" sz="2800" dirty="0">
              <a:latin typeface="Andalus" pitchFamily="18" charset="-78"/>
              <a:cs typeface="Andalus" pitchFamily="18" charset="-78"/>
            </a:endParaRPr>
          </a:p>
          <a:p>
            <a:pPr eaLnBrk="1" hangingPunct="1">
              <a:buFont typeface="Wingdings" pitchFamily="2" charset="2"/>
              <a:buChar char="q"/>
            </a:pPr>
            <a:endParaRPr lang="en-US" sz="2800" dirty="0" smtClean="0">
              <a:latin typeface="Andalus" pitchFamily="18" charset="-78"/>
              <a:cs typeface="Andalus" pitchFamily="18" charset="-78"/>
            </a:endParaRPr>
          </a:p>
        </p:txBody>
      </p:sp>
      <p:sp>
        <p:nvSpPr>
          <p:cNvPr id="10244" name="Date Placeholder 3"/>
          <p:cNvSpPr>
            <a:spLocks noGrp="1"/>
          </p:cNvSpPr>
          <p:nvPr>
            <p:ph type="dt" sz="half" idx="10"/>
          </p:nvPr>
        </p:nvSpPr>
        <p:spPr>
          <a:noFill/>
        </p:spPr>
        <p:txBody>
          <a:bodyPr/>
          <a:lstStyle/>
          <a:p>
            <a:fld id="{D0869720-EBDB-4EBA-B003-4E157F082068}" type="datetime1">
              <a:rPr lang="en-US"/>
              <a:pPr/>
              <a:t>8/13/2020</a:t>
            </a:fld>
            <a:endParaRPr lang="en-US"/>
          </a:p>
        </p:txBody>
      </p:sp>
      <p:sp>
        <p:nvSpPr>
          <p:cNvPr id="10245" name="Footer Placeholder 4"/>
          <p:cNvSpPr>
            <a:spLocks noGrp="1"/>
          </p:cNvSpPr>
          <p:nvPr>
            <p:ph type="ftr" sz="quarter" idx="11"/>
          </p:nvPr>
        </p:nvSpPr>
        <p:spPr>
          <a:noFill/>
        </p:spPr>
        <p:txBody>
          <a:bodyPr/>
          <a:lstStyle/>
          <a:p>
            <a:r>
              <a:rPr lang="en-US"/>
              <a:t>Free template from www.brainybetty.com</a:t>
            </a:r>
          </a:p>
        </p:txBody>
      </p:sp>
      <p:sp>
        <p:nvSpPr>
          <p:cNvPr id="10246" name="Slide Number Placeholder 5"/>
          <p:cNvSpPr>
            <a:spLocks noGrp="1"/>
          </p:cNvSpPr>
          <p:nvPr>
            <p:ph type="sldNum" sz="quarter" idx="12"/>
          </p:nvPr>
        </p:nvSpPr>
        <p:spPr>
          <a:noFill/>
        </p:spPr>
        <p:txBody>
          <a:bodyPr/>
          <a:lstStyle/>
          <a:p>
            <a:fld id="{608634D4-610A-475E-AC6F-41FC494E9C20}" type="slidenum">
              <a:rPr lang="en-US"/>
              <a:pPr/>
              <a:t>9</a:t>
            </a:fld>
            <a:endParaRPr lang="en-US"/>
          </a:p>
        </p:txBody>
      </p:sp>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584</TotalTime>
  <Words>1431</Words>
  <Application>Microsoft Office PowerPoint</Application>
  <PresentationFormat>On-screen Show (4:3)</PresentationFormat>
  <Paragraphs>368</Paragraphs>
  <Slides>34</Slides>
  <Notes>23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Aharoni</vt:lpstr>
      <vt:lpstr>Algerian</vt:lpstr>
      <vt:lpstr>Andalus</vt:lpstr>
      <vt:lpstr>Arial</vt:lpstr>
      <vt:lpstr>Arial</vt:lpstr>
      <vt:lpstr>Georgia</vt:lpstr>
      <vt:lpstr>Trebuchet MS</vt:lpstr>
      <vt:lpstr>Wingdings</vt:lpstr>
      <vt:lpstr>Wingdings 2</vt:lpstr>
      <vt:lpstr>Opulent</vt:lpstr>
      <vt:lpstr>tUBERCULOSIS</vt:lpstr>
      <vt:lpstr>INTRODUCTION </vt:lpstr>
      <vt:lpstr>PowerPoint Presentation</vt:lpstr>
      <vt:lpstr>DEFINITION</vt:lpstr>
      <vt:lpstr>MYCOBACTERIUM TUBERCULI </vt:lpstr>
      <vt:lpstr>M.TB in ZN Stain</vt:lpstr>
      <vt:lpstr>ETIOLOGY</vt:lpstr>
      <vt:lpstr>RISK FACTORS</vt:lpstr>
      <vt:lpstr>PowerPoint Presentation</vt:lpstr>
      <vt:lpstr>PATHOPHYSIOLOGY</vt:lpstr>
      <vt:lpstr>PowerPoint Presentation</vt:lpstr>
      <vt:lpstr>PowerPoint Presentation</vt:lpstr>
      <vt:lpstr>PowerPoint Presentation</vt:lpstr>
      <vt:lpstr>PowerPoint Presentation</vt:lpstr>
      <vt:lpstr>CLINICAL MANIFESTATIONS</vt:lpstr>
      <vt:lpstr>PowerPoint Presentation</vt:lpstr>
      <vt:lpstr>ASSESSMENT AND DIAGNOSTIC FINDINGS</vt:lpstr>
      <vt:lpstr>PowerPoint Presentation</vt:lpstr>
      <vt:lpstr>PowerPoint Presentation</vt:lpstr>
      <vt:lpstr>TUBERCULIN SKIN TEST</vt:lpstr>
      <vt:lpstr>MEDICAL MANAGEMENT </vt:lpstr>
      <vt:lpstr>PowerPoint Presentation</vt:lpstr>
      <vt:lpstr>Third line DRUGS </vt:lpstr>
      <vt:lpstr>MULTIDRUG THERAPY</vt:lpstr>
      <vt:lpstr>Prevention</vt:lpstr>
      <vt:lpstr>Comparison of the value of two different sputum staining for diagnosis of acid-fast bacilli Iranian Journal of Clinical Infectious Diseases 2008;3(2):99-102</vt:lpstr>
      <vt:lpstr>MCQ</vt:lpstr>
      <vt:lpstr>PowerPoint Presentation</vt:lpstr>
      <vt:lpstr>PowerPoint Presentation</vt:lpstr>
      <vt:lpstr>PowerPoint Presentation</vt:lpstr>
      <vt:lpstr>PowerPoint Presentation</vt:lpstr>
      <vt:lpstr>PowerPoint Presentation</vt:lpstr>
      <vt:lpstr>PowerPoint Presentation</vt:lpstr>
      <vt:lpstr>Treatment of 171 Patients with Pulmonary Tuberculosis Resistant to Isoniazid and Rifampin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ON TUBERCULOSIS</dc:title>
  <dc:creator>UMA</dc:creator>
  <cp:lastModifiedBy>star</cp:lastModifiedBy>
  <cp:revision>98</cp:revision>
  <dcterms:created xsi:type="dcterms:W3CDTF">2013-02-21T18:54:16Z</dcterms:created>
  <dcterms:modified xsi:type="dcterms:W3CDTF">2020-08-13T10:28:42Z</dcterms:modified>
</cp:coreProperties>
</file>