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69" r:id="rId11"/>
    <p:sldId id="270" r:id="rId12"/>
    <p:sldId id="279" r:id="rId13"/>
    <p:sldId id="272" r:id="rId14"/>
    <p:sldId id="280" r:id="rId15"/>
    <p:sldId id="281" r:id="rId16"/>
    <p:sldId id="290" r:id="rId17"/>
    <p:sldId id="287" r:id="rId18"/>
    <p:sldId id="283" r:id="rId19"/>
    <p:sldId id="288" r:id="rId20"/>
    <p:sldId id="289" r:id="rId21"/>
    <p:sldId id="284" r:id="rId22"/>
    <p:sldId id="286" r:id="rId23"/>
    <p:sldId id="275" r:id="rId24"/>
    <p:sldId id="292" r:id="rId25"/>
    <p:sldId id="278" r:id="rId26"/>
    <p:sldId id="291" r:id="rId27"/>
    <p:sldId id="293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DB776-0695-42B7-85B3-ECB07227E9AB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2D602-D27D-435E-97FF-AA578CBB8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56AB89-4F1C-4F98-8241-65FB613B6F20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8153400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5F2839D-C2B7-4BF3-AE9D-6D69A96D8F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4597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?term=Swiston%20J%5bAuthor%5d&amp;cauthor=true&amp;cauthor_uid=22459772" TargetMode="External"/><Relationship Id="rId4" Type="http://schemas.openxmlformats.org/officeDocument/2006/relationships/hyperlink" Target="http://www.ncbi.nlm.nih.gov/pubmed?term=Janda%20S%5bAuthor%5d&amp;cauthor=true&amp;cauthor_uid=2245977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0"/>
            <a:ext cx="5777132" cy="2514600"/>
          </a:xfrm>
        </p:spPr>
        <p:txBody>
          <a:bodyPr/>
          <a:lstStyle/>
          <a:p>
            <a:r>
              <a:rPr lang="en-US" dirty="0" err="1" smtClean="0"/>
              <a:t>Haemothorax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Empyema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Hydropneumothorax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i="1" dirty="0" smtClean="0"/>
              <a:t>Dr </a:t>
            </a:r>
            <a:r>
              <a:rPr lang="en-US" i="1" dirty="0" err="1" smtClean="0"/>
              <a:t>Stani</a:t>
            </a:r>
            <a:r>
              <a:rPr lang="en-US" i="1" dirty="0" smtClean="0"/>
              <a:t> Ajay</a:t>
            </a:r>
          </a:p>
          <a:p>
            <a:pPr marL="342900" indent="-342900"/>
            <a:r>
              <a:rPr lang="en-US" i="1" dirty="0" smtClean="0"/>
              <a:t>Associate Professor</a:t>
            </a:r>
          </a:p>
          <a:p>
            <a:pPr marL="342900" indent="-342900"/>
            <a:r>
              <a:rPr lang="en-US" i="1" dirty="0" smtClean="0"/>
              <a:t>Dept of Respiratory Medicine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Empyema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Thoracis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64820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en-US" i="1" dirty="0" smtClean="0"/>
              <a:t>An Accumulation of Pus in the Pleural Cavity</a:t>
            </a:r>
          </a:p>
          <a:p>
            <a:pPr algn="ctr">
              <a:buFontTx/>
              <a:buNone/>
            </a:pPr>
            <a:endParaRPr lang="en-US" sz="1800" i="1" dirty="0" smtClean="0"/>
          </a:p>
          <a:p>
            <a:pPr>
              <a:buFontTx/>
              <a:buNone/>
            </a:pPr>
            <a:endParaRPr lang="en-US" sz="600" dirty="0" smtClean="0"/>
          </a:p>
          <a:p>
            <a:pPr>
              <a:buFontTx/>
              <a:buNone/>
            </a:pPr>
            <a:endParaRPr lang="en-US" sz="600" dirty="0" smtClean="0"/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8229600" y="5334000"/>
          <a:ext cx="838200" cy="1447800"/>
        </p:xfrm>
        <a:graphic>
          <a:graphicData uri="http://schemas.openxmlformats.org/presentationml/2006/ole">
            <p:oleObj spid="_x0000_s1026" name="ClipArt" r:id="rId3" imgW="3284280" imgH="3660480" progId="">
              <p:embed/>
            </p:oleObj>
          </a:graphicData>
        </a:graphic>
      </p:graphicFrame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11430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Stages of </a:t>
            </a:r>
            <a:r>
              <a:rPr lang="en-US" dirty="0" err="1" smtClean="0">
                <a:solidFill>
                  <a:srgbClr val="FF0000"/>
                </a:solidFill>
              </a:rPr>
              <a:t>Empyema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153400" cy="5105400"/>
          </a:xfrm>
          <a:noFill/>
        </p:spPr>
        <p:txBody>
          <a:bodyPr/>
          <a:lstStyle/>
          <a:p>
            <a:r>
              <a:rPr lang="en-US" dirty="0" smtClean="0"/>
              <a:t>Stage I - </a:t>
            </a:r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Exudative</a:t>
            </a:r>
            <a:r>
              <a:rPr lang="en-US" i="1" dirty="0" smtClean="0">
                <a:solidFill>
                  <a:srgbClr val="FF0000"/>
                </a:solidFill>
              </a:rPr>
              <a:t>” </a:t>
            </a:r>
          </a:p>
          <a:p>
            <a:pPr lvl="2"/>
            <a:r>
              <a:rPr lang="en-US" dirty="0" smtClean="0"/>
              <a:t>sterile pleural fluid develops secondary to inflammation without fusion of the pleura</a:t>
            </a:r>
          </a:p>
          <a:p>
            <a:pPr lvl="1">
              <a:buFontTx/>
              <a:buNone/>
            </a:pPr>
            <a:endParaRPr lang="en-US" sz="1400" dirty="0" smtClean="0"/>
          </a:p>
          <a:p>
            <a:r>
              <a:rPr lang="en-US" dirty="0" smtClean="0"/>
              <a:t>Stage II - </a:t>
            </a:r>
            <a:r>
              <a:rPr lang="en-US" i="1" dirty="0" smtClean="0">
                <a:solidFill>
                  <a:schemeClr val="hlink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Fibrinopurulent</a:t>
            </a:r>
            <a:r>
              <a:rPr lang="en-US" i="1" dirty="0" smtClean="0">
                <a:solidFill>
                  <a:srgbClr val="FF0000"/>
                </a:solidFill>
              </a:rPr>
              <a:t>”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fibrinous</a:t>
            </a:r>
            <a:r>
              <a:rPr lang="en-US" dirty="0" smtClean="0"/>
              <a:t> peel develops on both pleural surfaces limiting lung expansion</a:t>
            </a:r>
          </a:p>
          <a:p>
            <a:pPr lvl="1">
              <a:buFontTx/>
              <a:buNone/>
            </a:pPr>
            <a:endParaRPr lang="en-US" sz="1400" dirty="0" smtClean="0"/>
          </a:p>
          <a:p>
            <a:r>
              <a:rPr lang="en-US" dirty="0" smtClean="0"/>
              <a:t>Stage III - </a:t>
            </a:r>
            <a:r>
              <a:rPr lang="en-US" i="1" dirty="0" smtClean="0">
                <a:solidFill>
                  <a:schemeClr val="hlink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Organizing”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in-growth of capillaries &amp; fibroblasts into the </a:t>
            </a:r>
            <a:r>
              <a:rPr lang="en-US" dirty="0" err="1" smtClean="0"/>
              <a:t>fibrinous</a:t>
            </a:r>
            <a:r>
              <a:rPr lang="en-US" dirty="0" smtClean="0"/>
              <a:t> peel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1676400" cy="762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Causes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153400" cy="5867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 in connection with pleural </a:t>
            </a:r>
            <a:r>
              <a:rPr lang="en-US" altLang="zh-TW" sz="11200" dirty="0" err="1" smtClean="0">
                <a:latin typeface="Arial" pitchFamily="34" charset="0"/>
                <a:cs typeface="Arial" pitchFamily="34" charset="0"/>
              </a:rPr>
              <a:t>effussions,pneumonia</a:t>
            </a: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, chest wounds, chest surgery, lung abscess, or a ruptured esophagus.</a:t>
            </a:r>
          </a:p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number 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of different organisms, including bacteria, fungi, and </a:t>
            </a: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amebas</a:t>
            </a:r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Streptococcus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pneumoniae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Hemophilus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influenzae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, and Staphylococcus </a:t>
            </a:r>
            <a:r>
              <a:rPr lang="en-US" altLang="zh-TW" sz="11200" dirty="0" err="1" smtClean="0">
                <a:latin typeface="Arial" pitchFamily="34" charset="0"/>
                <a:cs typeface="Arial" pitchFamily="34" charset="0"/>
              </a:rPr>
              <a:t>aureus</a:t>
            </a: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>
                <a:latin typeface="Arial" pitchFamily="34" charset="0"/>
                <a:cs typeface="Arial" pitchFamily="34" charset="0"/>
              </a:rPr>
              <a:t>S.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aureus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 is the most common cause in all age groups, accounting for 90% of cases </a:t>
            </a: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50938" y="152400"/>
            <a:ext cx="6908800" cy="1143000"/>
          </a:xfrm>
        </p:spPr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Bacteriological</a:t>
            </a:r>
            <a:r>
              <a:rPr lang="fr-FR" dirty="0">
                <a:solidFill>
                  <a:srgbClr val="FF0000"/>
                </a:solidFill>
              </a:rPr>
              <a:t> data.</a:t>
            </a:r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52600"/>
            <a:ext cx="7653338" cy="4495800"/>
          </a:xfrm>
        </p:spPr>
        <p:txBody>
          <a:bodyPr/>
          <a:lstStyle/>
          <a:p>
            <a:r>
              <a:rPr lang="fr-FR" i="1" dirty="0" err="1"/>
              <a:t>Streptococcus</a:t>
            </a:r>
            <a:r>
              <a:rPr lang="fr-FR" i="1" dirty="0"/>
              <a:t> </a:t>
            </a:r>
            <a:r>
              <a:rPr lang="fr-FR" i="1" dirty="0" err="1"/>
              <a:t>pneumoniae</a:t>
            </a:r>
            <a:r>
              <a:rPr lang="fr-FR" dirty="0"/>
              <a:t>: 15-20%</a:t>
            </a:r>
          </a:p>
          <a:p>
            <a:pPr lvl="3"/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resistance</a:t>
            </a:r>
            <a:endParaRPr lang="fr-FR" dirty="0"/>
          </a:p>
          <a:p>
            <a:r>
              <a:rPr lang="fr-FR" i="1" dirty="0" err="1"/>
              <a:t>Staphylococcus</a:t>
            </a:r>
            <a:r>
              <a:rPr lang="fr-FR" i="1" dirty="0"/>
              <a:t>:15-30</a:t>
            </a:r>
            <a:r>
              <a:rPr lang="fr-FR" dirty="0"/>
              <a:t>%</a:t>
            </a:r>
          </a:p>
          <a:p>
            <a:r>
              <a:rPr lang="fr-FR" dirty="0" err="1"/>
              <a:t>Streptococcus</a:t>
            </a:r>
            <a:r>
              <a:rPr lang="fr-FR" dirty="0"/>
              <a:t> </a:t>
            </a:r>
            <a:r>
              <a:rPr lang="fr-FR" dirty="0" err="1"/>
              <a:t>spp</a:t>
            </a:r>
            <a:endParaRPr lang="fr-FR" dirty="0"/>
          </a:p>
          <a:p>
            <a:r>
              <a:rPr lang="fr-FR" dirty="0"/>
              <a:t>Gram </a:t>
            </a:r>
            <a:r>
              <a:rPr lang="fr-FR" dirty="0" err="1"/>
              <a:t>Negative</a:t>
            </a:r>
            <a:r>
              <a:rPr lang="fr-FR" dirty="0"/>
              <a:t>: 20-50%</a:t>
            </a:r>
          </a:p>
          <a:p>
            <a:pPr lvl="3"/>
            <a:r>
              <a:rPr lang="fr-FR" i="1" dirty="0" err="1"/>
              <a:t>Klebsiella</a:t>
            </a:r>
            <a:r>
              <a:rPr lang="fr-FR" i="1" dirty="0"/>
              <a:t>, </a:t>
            </a:r>
            <a:r>
              <a:rPr lang="fr-FR" i="1" dirty="0" err="1"/>
              <a:t>Enterobacter</a:t>
            </a:r>
            <a:r>
              <a:rPr lang="fr-FR" i="1" dirty="0"/>
              <a:t>, </a:t>
            </a:r>
            <a:r>
              <a:rPr lang="fr-FR" i="1" dirty="0" err="1"/>
              <a:t>Pseudomonas</a:t>
            </a:r>
            <a:r>
              <a:rPr lang="fr-FR" i="1" dirty="0"/>
              <a:t>, </a:t>
            </a:r>
            <a:r>
              <a:rPr lang="fr-FR" i="1" dirty="0" err="1"/>
              <a:t>Hemophilus</a:t>
            </a:r>
            <a:r>
              <a:rPr lang="fr-FR" i="1" dirty="0"/>
              <a:t>, </a:t>
            </a:r>
            <a:r>
              <a:rPr lang="fr-FR" i="1" dirty="0" err="1"/>
              <a:t>E.Coli</a:t>
            </a:r>
            <a:endParaRPr lang="fr-FR" i="1" dirty="0"/>
          </a:p>
          <a:p>
            <a:r>
              <a:rPr lang="fr-FR" dirty="0" err="1"/>
              <a:t>Anaerobes</a:t>
            </a:r>
            <a:r>
              <a:rPr lang="fr-FR" dirty="0"/>
              <a:t>: </a:t>
            </a:r>
          </a:p>
          <a:p>
            <a:pPr lvl="3"/>
            <a:r>
              <a:rPr lang="fr-FR" i="1" dirty="0" err="1"/>
              <a:t>Fusobacterium</a:t>
            </a:r>
            <a:r>
              <a:rPr lang="fr-FR" i="1" dirty="0"/>
              <a:t>, </a:t>
            </a:r>
            <a:r>
              <a:rPr lang="fr-FR" i="1" dirty="0" err="1"/>
              <a:t>Bacteroides</a:t>
            </a:r>
            <a:r>
              <a:rPr lang="fr-FR" i="1" dirty="0"/>
              <a:t> </a:t>
            </a:r>
            <a:r>
              <a:rPr lang="fr-FR" i="1" dirty="0" err="1"/>
              <a:t>fragilis</a:t>
            </a:r>
            <a:endParaRPr lang="fr-FR" dirty="0"/>
          </a:p>
          <a:p>
            <a:pPr lvl="3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Symptoms: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vary </a:t>
            </a:r>
            <a:r>
              <a:rPr lang="en-US" altLang="zh-TW" sz="2400" dirty="0"/>
              <a:t>somewhat according to the location of the infection and its severity.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symptoms </a:t>
            </a:r>
            <a:r>
              <a:rPr lang="en-US" altLang="zh-TW" sz="2400" dirty="0"/>
              <a:t>of </a:t>
            </a:r>
            <a:r>
              <a:rPr lang="en-US" altLang="zh-TW" sz="2400" dirty="0" smtClean="0"/>
              <a:t>pneumonia- </a:t>
            </a:r>
            <a:r>
              <a:rPr lang="en-US" altLang="zh-TW" sz="2400" dirty="0"/>
              <a:t>including fever</a:t>
            </a:r>
            <a:r>
              <a:rPr lang="en-US" altLang="zh-TW" sz="2400" dirty="0" smtClean="0"/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fatigue,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cough(+/- sputum),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</a:t>
            </a:r>
            <a:r>
              <a:rPr lang="en-US" altLang="zh-TW" sz="2400" dirty="0"/>
              <a:t>shortness of breath and chest pain.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/>
              <a:t>In severe </a:t>
            </a:r>
            <a:r>
              <a:rPr lang="en-US" altLang="zh-TW" sz="2400" dirty="0" smtClean="0"/>
              <a:t>cases - dehydrated</a:t>
            </a:r>
            <a:r>
              <a:rPr lang="en-US" altLang="zh-TW" sz="2400" dirty="0"/>
              <a:t>, </a:t>
            </a:r>
            <a:endParaRPr lang="en-US" altLang="zh-TW" sz="24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cough </a:t>
            </a:r>
            <a:r>
              <a:rPr lang="en-US" altLang="zh-TW" sz="2400" dirty="0"/>
              <a:t>up blood, greenish–brown sputum, </a:t>
            </a:r>
            <a:endParaRPr lang="en-US" altLang="zh-TW" sz="24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or </a:t>
            </a:r>
            <a:r>
              <a:rPr lang="en-US" altLang="zh-TW" sz="2400" dirty="0"/>
              <a:t>run a fever as high as 105F</a:t>
            </a:r>
            <a:r>
              <a:rPr lang="en-US" altLang="zh-TW" sz="2400" dirty="0" smtClean="0"/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or </a:t>
            </a:r>
            <a:r>
              <a:rPr lang="en-US" altLang="zh-TW" sz="2400" dirty="0"/>
              <a:t>fall into a </a:t>
            </a:r>
            <a:r>
              <a:rPr lang="en-US" altLang="zh-TW" sz="2400" dirty="0" smtClean="0"/>
              <a:t>coma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Signs: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Decreased respiratory movements/breath sounds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Decreased TVF/VR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Tenderness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Dull note on percussion</a:t>
            </a:r>
            <a:endParaRPr lang="en-US" altLang="zh-TW" sz="24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3962400" cy="8382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        Diagnosis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7724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Clinical Examination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On an X-ray, </a:t>
            </a:r>
            <a:r>
              <a:rPr lang="en-US" altLang="zh-TW" sz="2800" dirty="0" err="1" smtClean="0"/>
              <a:t>empyema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thoracis</a:t>
            </a:r>
            <a:r>
              <a:rPr lang="en-US" altLang="zh-TW" sz="2800" dirty="0" smtClean="0"/>
              <a:t> will appear as a cloudy or opaque area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Needle aspiration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USG  guided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HRCT Thorax      </a:t>
            </a: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813300" cy="4656138"/>
          </a:xfrm>
          <a:prstGeom prst="rect">
            <a:avLst/>
          </a:prstGeom>
          <a:noFill/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3962400" cy="4670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Primary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treatment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dirty="0">
                <a:solidFill>
                  <a:srgbClr val="FF0000"/>
                </a:solidFill>
              </a:rPr>
              <a:t>options</a:t>
            </a:r>
          </a:p>
        </p:txBody>
      </p:sp>
      <p:sp>
        <p:nvSpPr>
          <p:cNvPr id="2416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err="1" smtClean="0"/>
              <a:t>Antibiotics</a:t>
            </a:r>
            <a:r>
              <a:rPr lang="fr-FR" dirty="0" smtClean="0"/>
              <a:t> </a:t>
            </a:r>
            <a:r>
              <a:rPr lang="fr-FR" dirty="0" err="1"/>
              <a:t>alone</a:t>
            </a:r>
            <a:r>
              <a:rPr lang="fr-FR" dirty="0" smtClean="0"/>
              <a:t>;</a:t>
            </a:r>
          </a:p>
          <a:p>
            <a:endParaRPr lang="fr-FR" dirty="0"/>
          </a:p>
          <a:p>
            <a:r>
              <a:rPr lang="fr-FR" dirty="0" err="1"/>
              <a:t>Recurrent</a:t>
            </a:r>
            <a:r>
              <a:rPr lang="fr-FR" dirty="0"/>
              <a:t> </a:t>
            </a:r>
            <a:r>
              <a:rPr lang="fr-FR" dirty="0" err="1" smtClean="0"/>
              <a:t>thoracocentesis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Insertion of </a:t>
            </a:r>
            <a:r>
              <a:rPr lang="fr-FR" dirty="0" err="1"/>
              <a:t>chest</a:t>
            </a:r>
            <a:r>
              <a:rPr lang="fr-FR" dirty="0"/>
              <a:t> drain </a:t>
            </a:r>
            <a:r>
              <a:rPr lang="fr-FR" dirty="0" err="1"/>
              <a:t>alone</a:t>
            </a:r>
            <a:r>
              <a:rPr lang="fr-FR" dirty="0"/>
              <a:t> or in </a:t>
            </a:r>
            <a:r>
              <a:rPr lang="fr-FR" dirty="0" err="1"/>
              <a:t>combination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 smtClean="0"/>
              <a:t>fibrinolytics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VATS</a:t>
            </a:r>
          </a:p>
          <a:p>
            <a:endParaRPr lang="fr-FR" dirty="0" smtClean="0"/>
          </a:p>
          <a:p>
            <a:r>
              <a:rPr lang="fr-FR" dirty="0" smtClean="0"/>
              <a:t>Open </a:t>
            </a:r>
            <a:r>
              <a:rPr lang="fr-FR" dirty="0" err="1"/>
              <a:t>decortication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4191000" cy="9144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     Treatment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sz="2800" dirty="0" smtClean="0"/>
              <a:t>Combination </a:t>
            </a:r>
            <a:r>
              <a:rPr lang="en-US" altLang="zh-TW" sz="2800" dirty="0"/>
              <a:t>of medications and surgical </a:t>
            </a:r>
            <a:r>
              <a:rPr lang="en-US" altLang="zh-TW" sz="2800" dirty="0" smtClean="0"/>
              <a:t>techniques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/>
              <a:t>Medication involves </a:t>
            </a:r>
            <a:r>
              <a:rPr lang="en-US" altLang="zh-TW" sz="2800" dirty="0"/>
              <a:t>intravenously administering a two-week course of antibiotics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It is important to give antibiotics as soon as possible to prevent first-stage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 from processing to its later stage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The antibiotics most commonly used are penicillin and </a:t>
            </a:r>
            <a:r>
              <a:rPr lang="en-US" altLang="zh-TW" sz="2800" dirty="0" err="1"/>
              <a:t>vancomycin</a:t>
            </a:r>
            <a:r>
              <a:rPr lang="en-US" altLang="zh-TW" sz="2800" dirty="0"/>
              <a:t>.    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0"/>
            <a:ext cx="47244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Thoracocentesis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/>
              <a:t>caliber</a:t>
            </a:r>
            <a:r>
              <a:rPr lang="fr-FR" dirty="0"/>
              <a:t> </a:t>
            </a:r>
            <a:r>
              <a:rPr lang="fr-FR" dirty="0" smtClean="0"/>
              <a:t> and </a:t>
            </a:r>
            <a:r>
              <a:rPr lang="fr-FR" dirty="0" err="1" smtClean="0"/>
              <a:t>wide</a:t>
            </a:r>
            <a:r>
              <a:rPr lang="fr-FR" dirty="0" smtClean="0"/>
              <a:t> bore </a:t>
            </a:r>
            <a:r>
              <a:rPr lang="fr-FR" dirty="0" err="1" smtClean="0"/>
              <a:t>needle</a:t>
            </a:r>
            <a:endParaRPr lang="fr-FR" dirty="0" smtClean="0"/>
          </a:p>
          <a:p>
            <a:endParaRPr lang="fr-FR" dirty="0"/>
          </a:p>
          <a:p>
            <a:r>
              <a:rPr lang="fr-FR" dirty="0" err="1"/>
              <a:t>Mostly</a:t>
            </a:r>
            <a:r>
              <a:rPr lang="fr-FR" dirty="0"/>
              <a:t> </a:t>
            </a:r>
            <a:r>
              <a:rPr lang="fr-FR" dirty="0" err="1"/>
              <a:t>diagnosis</a:t>
            </a:r>
            <a:r>
              <a:rPr lang="fr-FR" dirty="0"/>
              <a:t> </a:t>
            </a:r>
            <a:r>
              <a:rPr lang="fr-FR" dirty="0" smtClean="0"/>
              <a:t>technique</a:t>
            </a:r>
          </a:p>
          <a:p>
            <a:endParaRPr lang="fr-FR" dirty="0"/>
          </a:p>
          <a:p>
            <a:r>
              <a:rPr lang="fr-FR" dirty="0" err="1"/>
              <a:t>Therapeutically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if the </a:t>
            </a:r>
            <a:r>
              <a:rPr lang="fr-FR" dirty="0" err="1"/>
              <a:t>liquid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</a:t>
            </a:r>
            <a:r>
              <a:rPr lang="fr-FR" dirty="0" err="1" smtClean="0"/>
              <a:t>fluid</a:t>
            </a:r>
            <a:endParaRPr lang="fr-FR" dirty="0" smtClean="0"/>
          </a:p>
          <a:p>
            <a:endParaRPr lang="fr-FR" dirty="0"/>
          </a:p>
          <a:p>
            <a:r>
              <a:rPr lang="en-US" dirty="0"/>
              <a:t>Theoretically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pleural lavage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sz="6600" smtClean="0"/>
              <a:t>Hemothorax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114800"/>
            <a:ext cx="6400800" cy="1752600"/>
          </a:xfrm>
          <a:noFill/>
        </p:spPr>
        <p:txBody>
          <a:bodyPr/>
          <a:lstStyle/>
          <a:p>
            <a:pPr marL="342900" indent="-342900"/>
            <a:r>
              <a:rPr lang="en-US" i="1" dirty="0" smtClean="0"/>
              <a:t>“ the collection of blood between the visceral and parietal pleura…”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Thoracentesis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620000" cy="5059363"/>
          </a:xfrm>
        </p:spPr>
        <p:txBody>
          <a:bodyPr/>
          <a:lstStyle/>
          <a:p>
            <a:r>
              <a:rPr lang="en-US" altLang="zh-TW" dirty="0" err="1"/>
              <a:t>Thoracentesis</a:t>
            </a:r>
            <a:r>
              <a:rPr lang="en-US" altLang="zh-TW" dirty="0"/>
              <a:t> is a procedure that the patient is given a local anesthetic, a needle is inserted into the pleural cavity through the back between the ribs on the infected side, and a sample of fluid is withdrawn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If the patient has </a:t>
            </a:r>
            <a:r>
              <a:rPr lang="en-US" altLang="zh-TW" dirty="0" err="1"/>
              <a:t>empyema</a:t>
            </a:r>
            <a:r>
              <a:rPr lang="en-US" altLang="zh-TW" dirty="0"/>
              <a:t>, there will be </a:t>
            </a:r>
            <a:r>
              <a:rPr lang="en-US" altLang="zh-TW" dirty="0" err="1"/>
              <a:t>leukocytosis</a:t>
            </a:r>
            <a:r>
              <a:rPr lang="en-US" altLang="zh-TW" dirty="0"/>
              <a:t>, a high level of protein, and a very low level of blood sugar.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5181600" cy="9144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Surgical Treatment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Surgical treatment of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 has two goals: drainage of the infected fluid and closing up of the space left in the pleural cavity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In second-stage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, </a:t>
            </a:r>
            <a:r>
              <a:rPr lang="en-US" altLang="zh-TW" sz="2800" dirty="0" smtClean="0"/>
              <a:t>insert </a:t>
            </a:r>
            <a:r>
              <a:rPr lang="en-US" altLang="zh-TW" sz="2800" dirty="0"/>
              <a:t>a chest tube </a:t>
            </a:r>
            <a:r>
              <a:rPr lang="en-US" altLang="zh-TW" sz="2800" dirty="0" smtClean="0"/>
              <a:t>or </a:t>
            </a:r>
            <a:r>
              <a:rPr lang="en-US" altLang="zh-TW" sz="2800" dirty="0"/>
              <a:t>remove part of a rib (rib resection</a:t>
            </a:r>
            <a:r>
              <a:rPr lang="en-US" altLang="zh-TW" sz="2800" dirty="0" smtClean="0"/>
              <a:t>).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In third-stage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, the surgeon may cut or peel away the thick fibrous layer coating the lung, a procedure which is called </a:t>
            </a:r>
            <a:r>
              <a:rPr lang="en-US" altLang="zh-TW" sz="2800" dirty="0" err="1"/>
              <a:t>decortication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The doctor may use video-assisted thoracic surgery (VATS) techniques to position the chest tube or to perform a limited </a:t>
            </a:r>
            <a:r>
              <a:rPr lang="en-US" altLang="zh-TW" sz="2800" dirty="0" err="1"/>
              <a:t>decortication</a:t>
            </a:r>
            <a:r>
              <a:rPr lang="en-US" altLang="zh-TW" sz="2800" dirty="0"/>
              <a:t>.      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4953000" cy="9906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Thoracic Surgery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/>
              <a:t>VATS is a minimally invasive surgical technique that uses a </a:t>
            </a:r>
            <a:r>
              <a:rPr lang="en-US" altLang="zh-TW" sz="2800" dirty="0" err="1"/>
              <a:t>thoracoscope</a:t>
            </a:r>
            <a:r>
              <a:rPr lang="en-US" altLang="zh-TW" sz="2800" dirty="0"/>
              <a:t> to allow the surgeon to view the chest cavity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A lung is collapsed and 3-4 small or access ports, are made to facilitate insertion of the </a:t>
            </a:r>
            <a:r>
              <a:rPr lang="en-US" altLang="zh-TW" sz="2800" dirty="0" err="1"/>
              <a:t>thoracoscope</a:t>
            </a:r>
            <a:r>
              <a:rPr lang="en-US" altLang="zh-TW" sz="2800" dirty="0"/>
              <a:t> and surgical instruments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When the surgical procedure is complete, the surgeon expands the lung and inserts a chest tube in one of the incision sites. </a:t>
            </a:r>
          </a:p>
          <a:p>
            <a:endParaRPr lang="en-US" altLang="zh-TW" sz="2800" dirty="0"/>
          </a:p>
          <a:p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fr-FR"/>
              <a:t>Chest Tube</a:t>
            </a:r>
            <a:endParaRPr lang="fr-FR" sz="3200"/>
          </a:p>
        </p:txBody>
      </p:sp>
      <p:sp>
        <p:nvSpPr>
          <p:cNvPr id="216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12800" y="1295400"/>
            <a:ext cx="7653338" cy="4495800"/>
          </a:xfrm>
          <a:noFill/>
          <a:ln/>
        </p:spPr>
        <p:txBody>
          <a:bodyPr lIns="90487" tIns="44450" rIns="90487" bIns="44450"/>
          <a:lstStyle/>
          <a:p>
            <a:pPr>
              <a:lnSpc>
                <a:spcPct val="120000"/>
              </a:lnSpc>
            </a:pPr>
            <a:r>
              <a:rPr lang="fr-FR"/>
              <a:t>As soon as the liquid is thick</a:t>
            </a:r>
          </a:p>
          <a:p>
            <a:pPr>
              <a:lnSpc>
                <a:spcPct val="120000"/>
              </a:lnSpc>
            </a:pPr>
            <a:r>
              <a:rPr lang="fr-FR"/>
              <a:t>Localization</a:t>
            </a:r>
          </a:p>
          <a:p>
            <a:pPr lvl="2">
              <a:lnSpc>
                <a:spcPct val="120000"/>
              </a:lnSpc>
            </a:pPr>
            <a:r>
              <a:rPr lang="fr-FR"/>
              <a:t>free: axillary</a:t>
            </a:r>
          </a:p>
          <a:p>
            <a:pPr lvl="2"/>
            <a:r>
              <a:rPr lang="fr-FR" b="1" u="sng">
                <a:solidFill>
                  <a:schemeClr val="hlink"/>
                </a:solidFill>
              </a:rPr>
              <a:t>loculated</a:t>
            </a:r>
            <a:r>
              <a:rPr lang="fr-FR"/>
              <a:t>: Chest imaging using ultrasonography and/or computed tomography</a:t>
            </a:r>
          </a:p>
          <a:p>
            <a:pPr>
              <a:lnSpc>
                <a:spcPct val="120000"/>
              </a:lnSpc>
            </a:pPr>
            <a:r>
              <a:rPr lang="fr-FR"/>
              <a:t>Size: 20 à 24 </a:t>
            </a:r>
          </a:p>
          <a:p>
            <a:pPr>
              <a:lnSpc>
                <a:spcPct val="120000"/>
              </a:lnSpc>
            </a:pPr>
            <a:r>
              <a:rPr lang="fr-FR"/>
              <a:t>Bedside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8140700" cy="190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Intrapleural</a:t>
            </a:r>
            <a:r>
              <a:rPr lang="en-US" sz="1800" b="0" dirty="0" smtClean="0">
                <a:solidFill>
                  <a:schemeClr val="tx1"/>
                </a:solidFill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</a:rPr>
              <a:t>fibrinolytic</a:t>
            </a:r>
            <a:r>
              <a:rPr lang="en-US" sz="1800" b="0" dirty="0" smtClean="0">
                <a:solidFill>
                  <a:schemeClr val="tx1"/>
                </a:solidFill>
              </a:rPr>
              <a:t> therapy for treatment of adult  </a:t>
            </a:r>
            <a:r>
              <a:rPr lang="en-US" sz="1800" b="0" dirty="0" err="1" smtClean="0">
                <a:solidFill>
                  <a:schemeClr val="tx1"/>
                </a:solidFill>
              </a:rPr>
              <a:t>para</a:t>
            </a:r>
            <a:r>
              <a:rPr lang="en-US" sz="1800" b="0" dirty="0" smtClean="0">
                <a:solidFill>
                  <a:schemeClr val="tx1"/>
                </a:solidFill>
              </a:rPr>
              <a:t> pneumonic effusions and  </a:t>
            </a:r>
            <a:r>
              <a:rPr lang="en-US" sz="1800" b="0" dirty="0" err="1" smtClean="0">
                <a:solidFill>
                  <a:schemeClr val="tx1"/>
                </a:solidFill>
              </a:rPr>
              <a:t>empyemas</a:t>
            </a:r>
            <a:r>
              <a:rPr lang="en-US" sz="1800" b="0" dirty="0" smtClean="0">
                <a:solidFill>
                  <a:schemeClr val="tx1"/>
                </a:solidFill>
              </a:rPr>
              <a:t>: a systematic review and meta-analysis.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600" b="0" u="sng" dirty="0" smtClean="0">
                <a:solidFill>
                  <a:schemeClr val="tx1"/>
                </a:solidFill>
                <a:hlinkClick r:id="rId3" tooltip="Chest."/>
              </a:rPr>
              <a:t>Chest.</a:t>
            </a:r>
            <a:r>
              <a:rPr lang="en-US" sz="1600" b="0" dirty="0" smtClean="0">
                <a:solidFill>
                  <a:schemeClr val="tx1"/>
                </a:solidFill>
              </a:rPr>
              <a:t> 2012 Aug;142(2):401-11</a:t>
            </a:r>
            <a:r>
              <a:rPr lang="en-US" sz="1600" b="0" dirty="0" smtClean="0"/>
              <a:t>.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pt-BR" sz="1200" u="sng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8001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82"/>
                <a:gridCol w="2196353"/>
                <a:gridCol w="2667000"/>
                <a:gridCol w="1647265"/>
              </a:tblGrid>
              <a:tr h="495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Janda</a:t>
                      </a:r>
                      <a:r>
                        <a:rPr kumimoji="0" lang="en-US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S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Swiston</a:t>
                      </a:r>
                      <a:r>
                        <a:rPr kumimoji="0" lang="en-US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J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Level  1 Evidence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systematic review and meta-analysis of all randomized controlled trials to date comparing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fibrinolytics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placebo to clarify their current role in the management of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effusions and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empyemas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meta-analysis does reveal that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fibrinolytic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therapy is potentially beneficial in the management of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effusions and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empyemas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the adult population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2362200" y="1066800"/>
            <a:ext cx="3048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dirty="0" err="1"/>
              <a:t>Thoracocentesis</a:t>
            </a:r>
            <a:endParaRPr lang="fr-FR" sz="3200" dirty="0"/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403350" y="21336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Clear liquid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114800" y="2133600"/>
            <a:ext cx="311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Not </a:t>
            </a:r>
            <a:r>
              <a:rPr lang="fr-FR" dirty="0" err="1"/>
              <a:t>clear</a:t>
            </a:r>
            <a:r>
              <a:rPr lang="fr-FR" dirty="0"/>
              <a:t> or purulent effusion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684213" y="285273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pH&gt;7.20</a:t>
            </a: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2360613" y="285273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pH&lt;7.20</a:t>
            </a: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107950" y="38608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No intervention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4419600" y="2895600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Not </a:t>
            </a:r>
            <a:r>
              <a:rPr lang="fr-FR" dirty="0" err="1"/>
              <a:t>loculated</a:t>
            </a:r>
            <a:endParaRPr lang="fr-FR" dirty="0"/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6324600" y="2895600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Loculated</a:t>
            </a:r>
            <a:endParaRPr lang="fr-FR" dirty="0"/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4343400" y="411480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Drainage </a:t>
            </a:r>
          </a:p>
          <a:p>
            <a:r>
              <a:rPr lang="fr-FR" dirty="0"/>
              <a:t>Pleural lavage</a:t>
            </a:r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5562600" y="4038600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Fibrinolytics</a:t>
            </a:r>
            <a:r>
              <a:rPr lang="fr-FR" dirty="0"/>
              <a:t> 24-48h</a:t>
            </a:r>
          </a:p>
        </p:txBody>
      </p:sp>
      <p:sp>
        <p:nvSpPr>
          <p:cNvPr id="224272" name="Line 16"/>
          <p:cNvSpPr>
            <a:spLocks noChangeShapeType="1"/>
          </p:cNvSpPr>
          <p:nvPr/>
        </p:nvSpPr>
        <p:spPr bwMode="auto">
          <a:xfrm flipH="1">
            <a:off x="2438400" y="1676400"/>
            <a:ext cx="1366838" cy="2873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3" name="Line 17"/>
          <p:cNvSpPr>
            <a:spLocks noChangeShapeType="1"/>
          </p:cNvSpPr>
          <p:nvPr/>
        </p:nvSpPr>
        <p:spPr bwMode="auto">
          <a:xfrm>
            <a:off x="3810000" y="1676400"/>
            <a:ext cx="1008062" cy="2873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4" name="Line 18"/>
          <p:cNvSpPr>
            <a:spLocks noChangeShapeType="1"/>
          </p:cNvSpPr>
          <p:nvPr/>
        </p:nvSpPr>
        <p:spPr bwMode="auto">
          <a:xfrm flipH="1">
            <a:off x="1187450" y="2565400"/>
            <a:ext cx="863600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5" name="Line 19"/>
          <p:cNvSpPr>
            <a:spLocks noChangeShapeType="1"/>
          </p:cNvSpPr>
          <p:nvPr/>
        </p:nvSpPr>
        <p:spPr bwMode="auto">
          <a:xfrm>
            <a:off x="2051050" y="2565400"/>
            <a:ext cx="792163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6" name="Line 20"/>
          <p:cNvSpPr>
            <a:spLocks noChangeShapeType="1"/>
          </p:cNvSpPr>
          <p:nvPr/>
        </p:nvSpPr>
        <p:spPr bwMode="auto">
          <a:xfrm flipH="1">
            <a:off x="4953000" y="2514600"/>
            <a:ext cx="719138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7" name="Line 21"/>
          <p:cNvSpPr>
            <a:spLocks noChangeShapeType="1"/>
          </p:cNvSpPr>
          <p:nvPr/>
        </p:nvSpPr>
        <p:spPr bwMode="auto">
          <a:xfrm>
            <a:off x="5638800" y="2514600"/>
            <a:ext cx="720725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8" name="Line 22"/>
          <p:cNvSpPr>
            <a:spLocks noChangeShapeType="1"/>
          </p:cNvSpPr>
          <p:nvPr/>
        </p:nvSpPr>
        <p:spPr bwMode="auto">
          <a:xfrm>
            <a:off x="1116013" y="32131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9" name="Line 23"/>
          <p:cNvSpPr>
            <a:spLocks noChangeShapeType="1"/>
          </p:cNvSpPr>
          <p:nvPr/>
        </p:nvSpPr>
        <p:spPr bwMode="auto">
          <a:xfrm>
            <a:off x="2916238" y="32131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0" name="Line 24"/>
          <p:cNvSpPr>
            <a:spLocks noChangeShapeType="1"/>
          </p:cNvSpPr>
          <p:nvPr/>
        </p:nvSpPr>
        <p:spPr bwMode="auto">
          <a:xfrm>
            <a:off x="5181600" y="33528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1" name="Line 25"/>
          <p:cNvSpPr>
            <a:spLocks noChangeShapeType="1"/>
          </p:cNvSpPr>
          <p:nvPr/>
        </p:nvSpPr>
        <p:spPr bwMode="auto">
          <a:xfrm>
            <a:off x="6934200" y="32004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5562600" y="4724400"/>
            <a:ext cx="163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Drainage</a:t>
            </a:r>
          </a:p>
          <a:p>
            <a:r>
              <a:rPr lang="fr-FR" dirty="0" err="1"/>
              <a:t>Fibrinolytics</a:t>
            </a:r>
            <a:endParaRPr lang="fr-FR" dirty="0"/>
          </a:p>
          <a:p>
            <a:r>
              <a:rPr lang="fr-FR" dirty="0"/>
              <a:t>Pleural lavage</a:t>
            </a:r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7010400" y="4724400"/>
            <a:ext cx="163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VATS</a:t>
            </a:r>
          </a:p>
          <a:p>
            <a:r>
              <a:rPr lang="fr-FR" dirty="0"/>
              <a:t>Drainage</a:t>
            </a:r>
          </a:p>
          <a:p>
            <a:r>
              <a:rPr lang="fr-FR" dirty="0"/>
              <a:t>Pleural lavage</a:t>
            </a:r>
          </a:p>
        </p:txBody>
      </p:sp>
      <p:sp>
        <p:nvSpPr>
          <p:cNvPr id="224285" name="Text Box 29"/>
          <p:cNvSpPr txBox="1">
            <a:spLocks noChangeArrowheads="1"/>
          </p:cNvSpPr>
          <p:nvPr/>
        </p:nvSpPr>
        <p:spPr bwMode="auto">
          <a:xfrm>
            <a:off x="5562600" y="5942012"/>
            <a:ext cx="984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Failure</a:t>
            </a:r>
            <a:endParaRPr lang="fr-FR" dirty="0"/>
          </a:p>
          <a:p>
            <a:r>
              <a:rPr lang="fr-FR" dirty="0"/>
              <a:t>VATS</a:t>
            </a:r>
          </a:p>
          <a:p>
            <a:r>
              <a:rPr lang="fr-FR" dirty="0" err="1"/>
              <a:t>Surgery</a:t>
            </a:r>
            <a:endParaRPr lang="fr-FR" dirty="0"/>
          </a:p>
        </p:txBody>
      </p:sp>
      <p:sp>
        <p:nvSpPr>
          <p:cNvPr id="224286" name="Text Box 30"/>
          <p:cNvSpPr txBox="1">
            <a:spLocks noChangeArrowheads="1"/>
          </p:cNvSpPr>
          <p:nvPr/>
        </p:nvSpPr>
        <p:spPr bwMode="auto">
          <a:xfrm>
            <a:off x="7162800" y="5943600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Failure</a:t>
            </a:r>
            <a:endParaRPr lang="fr-FR" dirty="0"/>
          </a:p>
          <a:p>
            <a:r>
              <a:rPr lang="fr-FR" dirty="0" err="1"/>
              <a:t>Surgery</a:t>
            </a:r>
            <a:endParaRPr lang="fr-FR" dirty="0"/>
          </a:p>
        </p:txBody>
      </p:sp>
      <p:sp>
        <p:nvSpPr>
          <p:cNvPr id="224287" name="Line 31"/>
          <p:cNvSpPr>
            <a:spLocks noChangeShapeType="1"/>
          </p:cNvSpPr>
          <p:nvPr/>
        </p:nvSpPr>
        <p:spPr bwMode="auto">
          <a:xfrm flipH="1">
            <a:off x="6248400" y="4419600"/>
            <a:ext cx="4318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8" name="Line 32"/>
          <p:cNvSpPr>
            <a:spLocks noChangeShapeType="1"/>
          </p:cNvSpPr>
          <p:nvPr/>
        </p:nvSpPr>
        <p:spPr bwMode="auto">
          <a:xfrm>
            <a:off x="6858000" y="4419600"/>
            <a:ext cx="4318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9" name="Line 33"/>
          <p:cNvSpPr>
            <a:spLocks noChangeShapeType="1"/>
          </p:cNvSpPr>
          <p:nvPr/>
        </p:nvSpPr>
        <p:spPr bwMode="auto">
          <a:xfrm>
            <a:off x="6096000" y="5562600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90" name="Line 34"/>
          <p:cNvSpPr>
            <a:spLocks noChangeShapeType="1"/>
          </p:cNvSpPr>
          <p:nvPr/>
        </p:nvSpPr>
        <p:spPr bwMode="auto">
          <a:xfrm>
            <a:off x="8027988" y="5516563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91" name="Text Box 35"/>
          <p:cNvSpPr txBox="1">
            <a:spLocks noChangeArrowheads="1"/>
          </p:cNvSpPr>
          <p:nvPr/>
        </p:nvSpPr>
        <p:spPr bwMode="auto">
          <a:xfrm>
            <a:off x="1835150" y="38608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Reccurent thoracocentesis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267200" y="1676400"/>
            <a:ext cx="464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Book Antiqu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6019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1.Exudative pleural effusion is characterized by: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Protein content &gt; 3 g/100 ml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WBC &gt; 5000/mm3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Pleural to serum LDH ratio &gt; 0.6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LDH &gt; 1/3 of serum LDH level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PH &lt; 7.3</a:t>
            </a:r>
          </a:p>
          <a:p>
            <a:pPr>
              <a:buNone/>
            </a:pPr>
            <a:r>
              <a:rPr lang="en-US" dirty="0" smtClean="0"/>
              <a:t>2.Abrams needle is used for.</a:t>
            </a:r>
          </a:p>
          <a:p>
            <a:pPr>
              <a:buNone/>
            </a:pPr>
            <a:r>
              <a:rPr lang="en-US" dirty="0" smtClean="0"/>
              <a:t>     A. Pleural biopsy</a:t>
            </a:r>
          </a:p>
          <a:p>
            <a:pPr>
              <a:buNone/>
            </a:pPr>
            <a:r>
              <a:rPr lang="en-US" dirty="0" smtClean="0"/>
              <a:t>     B. Renal biopsy</a:t>
            </a:r>
          </a:p>
          <a:p>
            <a:pPr>
              <a:buNone/>
            </a:pPr>
            <a:r>
              <a:rPr lang="en-US" dirty="0" smtClean="0"/>
              <a:t>     C. Liver biopsy</a:t>
            </a:r>
          </a:p>
          <a:p>
            <a:pPr>
              <a:buNone/>
            </a:pPr>
            <a:r>
              <a:rPr lang="en-US" dirty="0" smtClean="0"/>
              <a:t>     D. </a:t>
            </a:r>
            <a:r>
              <a:rPr lang="en-US" dirty="0" err="1" smtClean="0"/>
              <a:t>Peritonial</a:t>
            </a:r>
            <a:r>
              <a:rPr lang="en-US" dirty="0" smtClean="0"/>
              <a:t> biopsy</a:t>
            </a:r>
          </a:p>
          <a:p>
            <a:pPr>
              <a:buNone/>
            </a:pPr>
            <a:r>
              <a:rPr lang="en-US" dirty="0" smtClean="0"/>
              <a:t>3. All of the following respiratory diseases can produce acute </a:t>
            </a:r>
            <a:r>
              <a:rPr lang="en-US" dirty="0" err="1" smtClean="0"/>
              <a:t>dyspnea</a:t>
            </a:r>
            <a:r>
              <a:rPr lang="en-US" dirty="0" smtClean="0"/>
              <a:t> at rest except</a:t>
            </a:r>
          </a:p>
          <a:p>
            <a:pPr>
              <a:buNone/>
            </a:pPr>
            <a:r>
              <a:rPr lang="en-US" dirty="0" smtClean="0"/>
              <a:t>     A. Acute sever asthma</a:t>
            </a:r>
          </a:p>
          <a:p>
            <a:pPr>
              <a:buNone/>
            </a:pPr>
            <a:r>
              <a:rPr lang="en-US" dirty="0" smtClean="0"/>
              <a:t>     B. Pneumonia </a:t>
            </a:r>
          </a:p>
          <a:p>
            <a:pPr>
              <a:buNone/>
            </a:pPr>
            <a:r>
              <a:rPr lang="en-US" dirty="0" smtClean="0"/>
              <a:t>     C. Lobar collapse</a:t>
            </a:r>
          </a:p>
          <a:p>
            <a:pPr>
              <a:buNone/>
            </a:pPr>
            <a:r>
              <a:rPr lang="en-US" dirty="0" smtClean="0"/>
              <a:t>     D. Mild pleural effusion</a:t>
            </a:r>
          </a:p>
          <a:p>
            <a:pPr>
              <a:buNone/>
            </a:pPr>
            <a:r>
              <a:rPr lang="en-US" dirty="0" smtClean="0"/>
              <a:t>     E. </a:t>
            </a:r>
            <a:r>
              <a:rPr lang="en-US" dirty="0" err="1" smtClean="0"/>
              <a:t>Pneumothorax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IN" dirty="0" smtClean="0"/>
              <a:t>4) What is the most appropriate </a:t>
            </a:r>
            <a:r>
              <a:rPr lang="en-IN" dirty="0" err="1" smtClean="0"/>
              <a:t>intial</a:t>
            </a:r>
            <a:r>
              <a:rPr lang="en-IN" dirty="0" smtClean="0"/>
              <a:t> step in management of patient with </a:t>
            </a:r>
            <a:r>
              <a:rPr lang="en-IN" dirty="0" err="1" smtClean="0"/>
              <a:t>empyema</a:t>
            </a:r>
            <a:r>
              <a:rPr lang="en-IN" dirty="0" smtClean="0"/>
              <a:t>?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Clindamycin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Parentralpencillin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 and </a:t>
            </a:r>
            <a:r>
              <a:rPr lang="en-IN" dirty="0" err="1" smtClean="0"/>
              <a:t>clindamycin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 and </a:t>
            </a:r>
            <a:r>
              <a:rPr lang="en-IN" dirty="0" err="1" smtClean="0"/>
              <a:t>pencillin</a:t>
            </a:r>
            <a:endParaRPr lang="en-IN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5) </a:t>
            </a:r>
            <a:r>
              <a:rPr lang="en-IN" dirty="0" err="1" smtClean="0"/>
              <a:t>Whichis</a:t>
            </a:r>
            <a:r>
              <a:rPr lang="en-IN" dirty="0" smtClean="0"/>
              <a:t> most common organism causing  </a:t>
            </a:r>
            <a:r>
              <a:rPr lang="en-IN" dirty="0" err="1" smtClean="0"/>
              <a:t>empyema</a:t>
            </a:r>
            <a:r>
              <a:rPr lang="en-IN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 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 </a:t>
            </a:r>
            <a:r>
              <a:rPr lang="en-IN" dirty="0" err="1" smtClean="0"/>
              <a:t>Fusobacterium</a:t>
            </a:r>
            <a:r>
              <a:rPr lang="en-IN" dirty="0" smtClean="0"/>
              <a:t> </a:t>
            </a:r>
            <a:r>
              <a:rPr lang="en-IN" dirty="0" err="1" smtClean="0"/>
              <a:t>nucleatum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Beta-</a:t>
            </a:r>
            <a:r>
              <a:rPr lang="en-IN" dirty="0" err="1" smtClean="0"/>
              <a:t>hemolytic</a:t>
            </a:r>
            <a:r>
              <a:rPr lang="en-IN" dirty="0" smtClean="0"/>
              <a:t> streptococci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Pseudomonas </a:t>
            </a:r>
            <a:r>
              <a:rPr lang="en-IN" dirty="0" err="1" smtClean="0"/>
              <a:t>aeroginosa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Candida </a:t>
            </a:r>
            <a:r>
              <a:rPr lang="en-IN" dirty="0" err="1" smtClean="0"/>
              <a:t>albicans</a:t>
            </a:r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n-IN" dirty="0" smtClean="0"/>
              <a:t>6) In patient with a persistent infected air spaces after </a:t>
            </a:r>
            <a:r>
              <a:rPr lang="en-IN" dirty="0" err="1" smtClean="0"/>
              <a:t>empyema</a:t>
            </a:r>
            <a:r>
              <a:rPr lang="en-IN" dirty="0" smtClean="0"/>
              <a:t> removal, the best treatment  is?</a:t>
            </a:r>
            <a:endParaRPr lang="en-US" dirty="0" smtClean="0"/>
          </a:p>
          <a:p>
            <a:r>
              <a:rPr lang="en-IN" dirty="0" smtClean="0"/>
              <a:t> 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Prolonged antibiotics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Muscles transposition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Thoracoplasty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Pneumonectomy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IN" dirty="0" smtClean="0"/>
              <a:t>7) In a very ill patient who is not a surgical candidate, the best means of treating </a:t>
            </a:r>
            <a:r>
              <a:rPr lang="en-IN" dirty="0" err="1" smtClean="0"/>
              <a:t>empyema</a:t>
            </a:r>
            <a:r>
              <a:rPr lang="en-IN" dirty="0" smtClean="0"/>
              <a:t> is 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Thoracostomy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VATs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Rib resection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Antibiotics 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5257800" cy="10820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7772400" cy="441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Causes of a Spontaneous </a:t>
            </a:r>
            <a:r>
              <a:rPr lang="en-US" dirty="0" err="1" smtClean="0"/>
              <a:t>Hemothorax</a:t>
            </a:r>
            <a:endParaRPr lang="en-US" dirty="0" smtClean="0"/>
          </a:p>
          <a:p>
            <a:pPr>
              <a:buFontTx/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Pulmonary:  </a:t>
            </a:r>
            <a:r>
              <a:rPr lang="en-US" sz="2000" dirty="0" err="1" smtClean="0"/>
              <a:t>bullous</a:t>
            </a:r>
            <a:r>
              <a:rPr lang="en-US" sz="2000" dirty="0" smtClean="0"/>
              <a:t> emphysema, PE, infarction,  AVM’s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Pleural: </a:t>
            </a:r>
            <a:r>
              <a:rPr lang="en-US" sz="2000" dirty="0" smtClean="0"/>
              <a:t>torn adhesions, endometriosis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err="1" smtClean="0"/>
              <a:t>Neoplastic</a:t>
            </a:r>
            <a:r>
              <a:rPr lang="en-US" dirty="0" smtClean="0"/>
              <a:t>: </a:t>
            </a:r>
            <a:r>
              <a:rPr lang="en-US" sz="2000" dirty="0" smtClean="0"/>
              <a:t>primary, metastatic </a:t>
            </a:r>
            <a:r>
              <a:rPr lang="en-US" sz="2000" i="1" dirty="0" smtClean="0"/>
              <a:t>(melanoma)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Blood </a:t>
            </a:r>
            <a:r>
              <a:rPr lang="en-US" dirty="0" err="1" smtClean="0"/>
              <a:t>Dyscrasias</a:t>
            </a:r>
            <a:r>
              <a:rPr lang="en-US" dirty="0" smtClean="0"/>
              <a:t>: </a:t>
            </a:r>
            <a:r>
              <a:rPr lang="en-US" sz="2000" dirty="0" smtClean="0"/>
              <a:t>thrombocytopenia, hemophilia, anticoagulation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Thoracic Pathology: </a:t>
            </a:r>
            <a:r>
              <a:rPr lang="en-US" sz="2000" dirty="0" smtClean="0"/>
              <a:t>ruptured aorta, dissection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Abdominal Pathology: </a:t>
            </a:r>
            <a:r>
              <a:rPr lang="en-US" sz="2000" dirty="0" smtClean="0"/>
              <a:t>pancreatic </a:t>
            </a:r>
            <a:r>
              <a:rPr lang="en-US" sz="2000" dirty="0" err="1" smtClean="0"/>
              <a:t>pseudocyst</a:t>
            </a:r>
            <a:r>
              <a:rPr lang="en-US" sz="2000" dirty="0" smtClean="0"/>
              <a:t>, </a:t>
            </a:r>
            <a:r>
              <a:rPr lang="en-US" sz="2000" dirty="0" err="1" smtClean="0"/>
              <a:t>hemoperitoneum</a:t>
            </a:r>
            <a:endParaRPr lang="en-US" sz="2000" dirty="0" smtClean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IN" dirty="0" smtClean="0"/>
              <a:t>8) Which </a:t>
            </a:r>
            <a:r>
              <a:rPr lang="en-IN" dirty="0" err="1" smtClean="0"/>
              <a:t>fibrinolytic</a:t>
            </a:r>
            <a:r>
              <a:rPr lang="en-IN" dirty="0" smtClean="0"/>
              <a:t> agent used to treat </a:t>
            </a:r>
            <a:r>
              <a:rPr lang="en-IN" dirty="0" err="1" smtClean="0"/>
              <a:t>empyema</a:t>
            </a:r>
            <a:r>
              <a:rPr lang="en-IN" dirty="0" smtClean="0"/>
              <a:t> can sometime cause a allergic reaction?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Urokinase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Unfractionated</a:t>
            </a:r>
            <a:r>
              <a:rPr lang="en-IN" dirty="0" smtClean="0"/>
              <a:t> heparin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Streptokinase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LMWH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HYDROPNEUMOTHORAX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IN" dirty="0" smtClean="0"/>
              <a:t>9) All of the following  finding is </a:t>
            </a:r>
            <a:r>
              <a:rPr lang="en-IN" dirty="0" err="1" smtClean="0"/>
              <a:t>auscultated</a:t>
            </a:r>
            <a:r>
              <a:rPr lang="en-IN" dirty="0" smtClean="0"/>
              <a:t>  in </a:t>
            </a:r>
            <a:r>
              <a:rPr lang="en-IN" dirty="0" err="1" smtClean="0"/>
              <a:t>hydropneumothorax</a:t>
            </a:r>
            <a:r>
              <a:rPr lang="en-IN" dirty="0" smtClean="0"/>
              <a:t> except?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Succussion</a:t>
            </a:r>
            <a:r>
              <a:rPr lang="en-IN" dirty="0" smtClean="0"/>
              <a:t> splash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 Decreased breath sound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Crepitation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Wheeze</a:t>
            </a:r>
            <a:endParaRPr lang="en-US" dirty="0" smtClean="0"/>
          </a:p>
          <a:p>
            <a:pPr lvl="0">
              <a:buNone/>
            </a:pPr>
            <a:r>
              <a:rPr lang="en-IN" dirty="0" smtClean="0"/>
              <a:t>10) treatment of choice of </a:t>
            </a:r>
            <a:r>
              <a:rPr lang="en-IN" dirty="0" err="1" smtClean="0"/>
              <a:t>hydropneumothorax</a:t>
            </a:r>
            <a:r>
              <a:rPr lang="en-IN" dirty="0" smtClean="0"/>
              <a:t>? 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Thoracocentesis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Tube </a:t>
            </a:r>
            <a:r>
              <a:rPr lang="en-IN" dirty="0" err="1" smtClean="0"/>
              <a:t>thoracstomy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 and tube </a:t>
            </a:r>
            <a:r>
              <a:rPr lang="en-IN" dirty="0" err="1" smtClean="0"/>
              <a:t>thoracostomy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11) Which type of breath sound is heard in </a:t>
            </a:r>
            <a:r>
              <a:rPr lang="en-IN" dirty="0" err="1" smtClean="0"/>
              <a:t>hydropneumothorax</a:t>
            </a:r>
            <a:r>
              <a:rPr lang="en-IN" dirty="0" smtClean="0"/>
              <a:t>?</a:t>
            </a:r>
            <a:endParaRPr lang="en-US" dirty="0" smtClean="0"/>
          </a:p>
          <a:p>
            <a:r>
              <a:rPr lang="en-IN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a)Tubular bronchial 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b)Cavernous bronchial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c)</a:t>
            </a:r>
            <a:r>
              <a:rPr lang="en-IN" dirty="0" err="1" smtClean="0"/>
              <a:t>Amphoric</a:t>
            </a:r>
            <a:r>
              <a:rPr lang="en-IN" dirty="0" smtClean="0"/>
              <a:t>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d)</a:t>
            </a:r>
            <a:r>
              <a:rPr lang="en-IN" dirty="0" err="1" smtClean="0"/>
              <a:t>Bronchovesicular</a:t>
            </a:r>
            <a:r>
              <a:rPr lang="en-IN" dirty="0" smtClean="0"/>
              <a:t> breathing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12) </a:t>
            </a:r>
            <a:r>
              <a:rPr lang="en-IN" dirty="0" err="1" smtClean="0"/>
              <a:t>Bronchopleural</a:t>
            </a:r>
            <a:r>
              <a:rPr lang="en-IN" dirty="0" smtClean="0"/>
              <a:t> fistula is seen in which of the following condition?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a)Pleural effusion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b)</a:t>
            </a:r>
            <a:r>
              <a:rPr lang="en-IN" dirty="0" err="1" smtClean="0"/>
              <a:t>Hydropneumothorax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c)Lung abscess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d)</a:t>
            </a:r>
            <a:r>
              <a:rPr lang="en-IN" dirty="0" err="1" smtClean="0"/>
              <a:t>Bronchiectasis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1) </a:t>
            </a:r>
            <a:r>
              <a:rPr lang="en-IN" dirty="0" err="1" smtClean="0"/>
              <a:t>a,c</a:t>
            </a:r>
            <a:r>
              <a:rPr lang="en-IN" dirty="0" smtClean="0"/>
              <a:t> (2) a (3) c  (4)d (5)a (6)b (7)c (8)c (9) d (10) b (11) c (12)b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6324600" cy="1066800"/>
          </a:xfrm>
          <a:noFill/>
        </p:spPr>
        <p:txBody>
          <a:bodyPr/>
          <a:lstStyle/>
          <a:p>
            <a:r>
              <a:rPr lang="en-US" sz="4800" dirty="0" smtClean="0"/>
              <a:t>      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1534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i="1" u="sng" dirty="0" smtClean="0"/>
              <a:t>The physiological Process</a:t>
            </a:r>
            <a:endParaRPr lang="en-US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the accumulation of pleural blood forms a stable clot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3000" dirty="0" smtClean="0"/>
              <a:t>overall ventilation &amp; oxygenation becomes impaired</a:t>
            </a:r>
          </a:p>
          <a:p>
            <a:pPr>
              <a:buFontTx/>
              <a:buNone/>
            </a:pPr>
            <a:endParaRPr lang="en-US" sz="1200" dirty="0" smtClean="0"/>
          </a:p>
          <a:p>
            <a:pPr lvl="2"/>
            <a:r>
              <a:rPr lang="en-US" sz="2600" dirty="0" smtClean="0"/>
              <a:t>mechanical compression of the lung parenchyma</a:t>
            </a:r>
          </a:p>
          <a:p>
            <a:pPr lvl="2"/>
            <a:r>
              <a:rPr lang="en-US" sz="2600" dirty="0" err="1" smtClean="0"/>
              <a:t>mediastinal</a:t>
            </a:r>
            <a:r>
              <a:rPr lang="en-US" sz="2600" dirty="0" smtClean="0"/>
              <a:t> shift</a:t>
            </a:r>
          </a:p>
          <a:p>
            <a:pPr lvl="2"/>
            <a:r>
              <a:rPr lang="en-US" sz="2600" dirty="0" smtClean="0"/>
              <a:t>flattening of the </a:t>
            </a:r>
            <a:r>
              <a:rPr lang="en-US" sz="2600" dirty="0" err="1" smtClean="0"/>
              <a:t>hemidiaphragm</a:t>
            </a:r>
            <a:endParaRPr lang="en-US" sz="2600" dirty="0" smtClean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4876800" cy="1143000"/>
          </a:xfrm>
        </p:spPr>
        <p:txBody>
          <a:bodyPr/>
          <a:lstStyle/>
          <a:p>
            <a:r>
              <a:rPr lang="en-US" sz="4800" dirty="0" smtClean="0"/>
              <a:t> 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 </a:t>
            </a:r>
            <a:endParaRPr lang="en-US" sz="28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1534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i="1" u="sng" dirty="0" smtClean="0"/>
              <a:t>The </a:t>
            </a:r>
            <a:r>
              <a:rPr lang="en-US" i="1" u="sng" dirty="0" err="1" smtClean="0"/>
              <a:t>Pathophysiologic</a:t>
            </a:r>
            <a:r>
              <a:rPr lang="en-US" i="1" u="sng" dirty="0" smtClean="0"/>
              <a:t> Process</a:t>
            </a:r>
            <a:endParaRPr lang="en-US" sz="3000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over time, the clot is partially-absorbed, leaving behind </a:t>
            </a:r>
            <a:r>
              <a:rPr lang="en-US" sz="3000" dirty="0" err="1" smtClean="0"/>
              <a:t>loculated</a:t>
            </a:r>
            <a:r>
              <a:rPr lang="en-US" sz="3000" dirty="0" smtClean="0"/>
              <a:t> fluid and </a:t>
            </a:r>
            <a:r>
              <a:rPr lang="en-US" sz="3000" dirty="0" err="1" smtClean="0"/>
              <a:t>fibrinous</a:t>
            </a:r>
            <a:r>
              <a:rPr lang="en-US" sz="3000" dirty="0" smtClean="0"/>
              <a:t> </a:t>
            </a:r>
            <a:r>
              <a:rPr lang="en-US" sz="3000" dirty="0" err="1" smtClean="0"/>
              <a:t>septations</a:t>
            </a:r>
            <a:endParaRPr lang="en-US" sz="3000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macro-fibrin deposition begins to provide a structural framework</a:t>
            </a:r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this “peel” slowly contracts to entrap the underlying lung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/>
              <a:t>  </a:t>
            </a:r>
            <a:endParaRPr lang="en-US" sz="2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4000" i="1" u="sng" smtClean="0"/>
              <a:t>Goal of Treatment</a:t>
            </a:r>
            <a:endParaRPr lang="en-US" sz="3600" smtClean="0"/>
          </a:p>
          <a:p>
            <a:pPr algn="ctr">
              <a:buFontTx/>
              <a:buNone/>
            </a:pPr>
            <a:endParaRPr lang="en-US" sz="1200" smtClean="0"/>
          </a:p>
          <a:p>
            <a:pPr algn="ctr">
              <a:buFontTx/>
              <a:buNone/>
            </a:pPr>
            <a:r>
              <a:rPr lang="en-US" sz="3600" i="1" smtClean="0"/>
              <a:t>to remove the pleural blood </a:t>
            </a:r>
          </a:p>
          <a:p>
            <a:pPr algn="ctr">
              <a:buFontTx/>
              <a:buNone/>
            </a:pPr>
            <a:r>
              <a:rPr lang="en-US" sz="3600" i="1" smtClean="0"/>
              <a:t>and allow for </a:t>
            </a:r>
          </a:p>
          <a:p>
            <a:pPr algn="ctr">
              <a:buFontTx/>
              <a:buNone/>
            </a:pPr>
            <a:r>
              <a:rPr lang="en-US" sz="3600" i="1" smtClean="0"/>
              <a:t>complete lung re-expansion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0"/>
            <a:ext cx="7493000" cy="6096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General Management Options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thoracentesis</a:t>
            </a:r>
            <a:r>
              <a:rPr lang="en-US" dirty="0" smtClean="0"/>
              <a:t>:  </a:t>
            </a:r>
            <a:r>
              <a:rPr lang="en-US" sz="2000" i="1" dirty="0" smtClean="0">
                <a:latin typeface="+mj-lt"/>
              </a:rPr>
              <a:t>bedside / ultrasound-guided / C.T.-guided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/>
              <a:t>thoracostomy</a:t>
            </a:r>
            <a:r>
              <a:rPr lang="en-US" dirty="0" smtClean="0"/>
              <a:t> drainage: </a:t>
            </a:r>
            <a:r>
              <a:rPr lang="en-US" sz="2000" dirty="0" smtClean="0"/>
              <a:t>with </a:t>
            </a:r>
            <a:r>
              <a:rPr lang="en-US" sz="2000" dirty="0" err="1" smtClean="0"/>
              <a:t>icd</a:t>
            </a:r>
            <a:r>
              <a:rPr lang="en-US" sz="2000" dirty="0" smtClean="0"/>
              <a:t> </a:t>
            </a:r>
            <a:r>
              <a:rPr lang="en-US" sz="2000" i="1" dirty="0" smtClean="0"/>
              <a:t>the mainstay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thorascopic</a:t>
            </a:r>
            <a:r>
              <a:rPr lang="en-US" dirty="0" smtClean="0"/>
              <a:t> surgery:  </a:t>
            </a:r>
            <a:r>
              <a:rPr lang="en-US" sz="2000" i="1" dirty="0" smtClean="0"/>
              <a:t>less than 2 wks.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thoracotomy</a:t>
            </a:r>
            <a:r>
              <a:rPr lang="en-US" dirty="0" smtClean="0"/>
              <a:t>:</a:t>
            </a:r>
            <a:r>
              <a:rPr lang="en-US" sz="2000" dirty="0" smtClean="0"/>
              <a:t>  </a:t>
            </a:r>
            <a:r>
              <a:rPr lang="en-US" sz="2000" i="1" dirty="0" smtClean="0"/>
              <a:t>massive </a:t>
            </a:r>
            <a:r>
              <a:rPr lang="en-US" sz="2000" i="1" dirty="0" err="1" smtClean="0"/>
              <a:t>hemothorax</a:t>
            </a:r>
            <a:r>
              <a:rPr lang="en-US" sz="2000" i="1" dirty="0" smtClean="0"/>
              <a:t> / instability / chronic </a:t>
            </a:r>
            <a:r>
              <a:rPr lang="en-US" sz="2000" i="1" dirty="0" err="1" smtClean="0"/>
              <a:t>hemothorax</a:t>
            </a:r>
            <a:endParaRPr lang="en-US" sz="2000" i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fibrinolytic</a:t>
            </a:r>
            <a:r>
              <a:rPr lang="en-US" dirty="0" smtClean="0"/>
              <a:t> therapy: </a:t>
            </a:r>
            <a:r>
              <a:rPr lang="en-US" sz="2000" i="1" dirty="0" err="1" smtClean="0"/>
              <a:t>urokinase</a:t>
            </a:r>
            <a:r>
              <a:rPr lang="en-US" sz="2000" i="1" dirty="0" smtClean="0"/>
              <a:t> (1000 IU/ml) in 150cc solution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Hemothorax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5400" i="1" dirty="0" smtClean="0"/>
              <a:t>Questions ?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6600" i="1" dirty="0" smtClean="0">
                <a:solidFill>
                  <a:srgbClr val="FF0000"/>
                </a:solidFill>
              </a:rPr>
              <a:t>What is an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</a:rPr>
              <a:t>Empyema</a:t>
            </a:r>
            <a:r>
              <a:rPr lang="en-US" sz="6600" i="1" dirty="0" smtClean="0">
                <a:solidFill>
                  <a:srgbClr val="FF0000"/>
                </a:solidFill>
              </a:rPr>
              <a:t> ?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277</TotalTime>
  <Words>1160</Words>
  <Application>Microsoft Office PowerPoint</Application>
  <PresentationFormat>On-screen Show (4:3)</PresentationFormat>
  <Paragraphs>302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Opulent</vt:lpstr>
      <vt:lpstr>ClipArt</vt:lpstr>
      <vt:lpstr>Haemothorax, Empyema, Hydropneumothorax</vt:lpstr>
      <vt:lpstr>Hemothorax</vt:lpstr>
      <vt:lpstr>   Hemothorax  </vt:lpstr>
      <vt:lpstr>         Hemothorax  </vt:lpstr>
      <vt:lpstr>    Hemothorax  </vt:lpstr>
      <vt:lpstr>Hemothorax  </vt:lpstr>
      <vt:lpstr>Slide 7</vt:lpstr>
      <vt:lpstr>Hemothorax</vt:lpstr>
      <vt:lpstr>Slide 9</vt:lpstr>
      <vt:lpstr>Empyema Thoracis</vt:lpstr>
      <vt:lpstr>The Stages of Empyema</vt:lpstr>
      <vt:lpstr>Causes </vt:lpstr>
      <vt:lpstr>Bacteriological data.</vt:lpstr>
      <vt:lpstr>Slide 14</vt:lpstr>
      <vt:lpstr>        Diagnosis</vt:lpstr>
      <vt:lpstr>Slide 16</vt:lpstr>
      <vt:lpstr>Primary  treatment  options</vt:lpstr>
      <vt:lpstr>     Treatment</vt:lpstr>
      <vt:lpstr>Thoracocentesis</vt:lpstr>
      <vt:lpstr>Thoracentesis </vt:lpstr>
      <vt:lpstr>Surgical Treatment</vt:lpstr>
      <vt:lpstr>Thoracic Surgery</vt:lpstr>
      <vt:lpstr>Chest Tube</vt:lpstr>
      <vt:lpstr>    Intrapleural  fibrinolytic therapy for treatment of adult  para pneumonic effusions and  empyemas: a systematic review and meta-analysis. Chest. 2012 Aug;142(2):401-11. .  </vt:lpstr>
      <vt:lpstr>Slide 25</vt:lpstr>
      <vt:lpstr>Slide 26</vt:lpstr>
      <vt:lpstr>                          MCQ</vt:lpstr>
      <vt:lpstr>Slide 28</vt:lpstr>
      <vt:lpstr>Slide 29</vt:lpstr>
      <vt:lpstr>Slide 30</vt:lpstr>
      <vt:lpstr>HYDROPNEUMOTHORAX</vt:lpstr>
      <vt:lpstr>Slide 32</vt:lpstr>
    </vt:vector>
  </TitlesOfParts>
  <Company>dhiraj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Empyema,Hydropneumothorax,Chylothorax</dc:title>
  <dc:creator>tbchestopd</dc:creator>
  <cp:lastModifiedBy>tbchestopd</cp:lastModifiedBy>
  <cp:revision>39</cp:revision>
  <dcterms:created xsi:type="dcterms:W3CDTF">2012-04-17T09:05:35Z</dcterms:created>
  <dcterms:modified xsi:type="dcterms:W3CDTF">2014-04-18T05:46:46Z</dcterms:modified>
</cp:coreProperties>
</file>