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0219" y="1820672"/>
            <a:ext cx="3549015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78807" y="1822830"/>
            <a:ext cx="3914775" cy="441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heavy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01498"/>
            <a:ext cx="8255000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75091"/>
            <a:ext cx="7735570" cy="419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451" y="1642872"/>
            <a:ext cx="7793735" cy="142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352800" y="3733800"/>
            <a:ext cx="518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Dr.Sara</a:t>
            </a:r>
            <a:r>
              <a:rPr lang="en-US" sz="2800" dirty="0" smtClean="0">
                <a:solidFill>
                  <a:srgbClr val="FF0000"/>
                </a:solidFill>
              </a:rPr>
              <a:t> Mary Thomas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Assoc</a:t>
            </a:r>
            <a:r>
              <a:rPr lang="en-US" sz="2800" dirty="0" smtClean="0">
                <a:solidFill>
                  <a:srgbClr val="FF0000"/>
                </a:solidFill>
              </a:rPr>
              <a:t>. Professor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Dept. of </a:t>
            </a:r>
            <a:r>
              <a:rPr lang="en-US" sz="2800" dirty="0" err="1" smtClean="0">
                <a:solidFill>
                  <a:srgbClr val="FF0000"/>
                </a:solidFill>
              </a:rPr>
              <a:t>Anaesthesia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S.B.K.S &amp; </a:t>
            </a:r>
            <a:r>
              <a:rPr lang="en-US" sz="2800" dirty="0" smtClean="0">
                <a:solidFill>
                  <a:srgbClr val="FF0000"/>
                </a:solidFill>
              </a:rPr>
              <a:t>M.I.R.C.,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PIPARIA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609600"/>
            <a:ext cx="5181600" cy="601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6065"/>
            <a:ext cx="65849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C00000"/>
                </a:solidFill>
                <a:latin typeface="Arial"/>
                <a:cs typeface="Arial"/>
              </a:rPr>
              <a:t>What is Pasteur point</a:t>
            </a:r>
            <a:r>
              <a:rPr sz="50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5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497" y="1959991"/>
            <a:ext cx="6526530" cy="1760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The critical level of </a:t>
            </a:r>
            <a:r>
              <a:rPr sz="2600" spc="5" dirty="0">
                <a:latin typeface="Arial"/>
                <a:cs typeface="Arial"/>
              </a:rPr>
              <a:t>PO</a:t>
            </a:r>
            <a:r>
              <a:rPr sz="2550" spc="7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below which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aerobic</a:t>
            </a:r>
            <a:endParaRPr sz="2600">
              <a:latin typeface="Arial"/>
              <a:cs typeface="Arial"/>
            </a:endParaRPr>
          </a:p>
          <a:p>
            <a:pPr marL="273050" algn="ctr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metabolism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Times New Roman"/>
              <a:cs typeface="Times New Roman"/>
            </a:endParaRPr>
          </a:p>
          <a:p>
            <a:pPr marL="274320" algn="ctr">
              <a:lnSpc>
                <a:spcPct val="100000"/>
              </a:lnSpc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(1 – 2 mmHg </a:t>
            </a:r>
            <a:r>
              <a:rPr sz="2600" spc="5" dirty="0">
                <a:solidFill>
                  <a:srgbClr val="006FC0"/>
                </a:solidFill>
                <a:latin typeface="Arial"/>
                <a:cs typeface="Arial"/>
              </a:rPr>
              <a:t>PO</a:t>
            </a:r>
            <a:r>
              <a:rPr sz="2550" spc="7" baseline="-21241" dirty="0">
                <a:solidFill>
                  <a:srgbClr val="006FC0"/>
                </a:solidFill>
                <a:latin typeface="Arial"/>
                <a:cs typeface="Arial"/>
              </a:rPr>
              <a:t>2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600" spc="-2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mitochondria)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3884" y="2542032"/>
            <a:ext cx="4738116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27406"/>
            <a:ext cx="62160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90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4950" b="1" spc="-284" baseline="-21043" dirty="0">
                <a:solidFill>
                  <a:srgbClr val="C00000"/>
                </a:solidFill>
                <a:latin typeface="Trebuchet MS"/>
                <a:cs typeface="Trebuchet MS"/>
              </a:rPr>
              <a:t>2 </a:t>
            </a:r>
            <a:r>
              <a:rPr sz="5000" b="1" spc="-310" dirty="0">
                <a:solidFill>
                  <a:srgbClr val="C00000"/>
                </a:solidFill>
                <a:latin typeface="Trebuchet MS"/>
                <a:cs typeface="Trebuchet MS"/>
              </a:rPr>
              <a:t>content </a:t>
            </a:r>
            <a:r>
              <a:rPr sz="5000" b="1" spc="-204" dirty="0">
                <a:solidFill>
                  <a:srgbClr val="C00000"/>
                </a:solidFill>
                <a:latin typeface="Trebuchet MS"/>
                <a:cs typeface="Trebuchet MS"/>
              </a:rPr>
              <a:t>of </a:t>
            </a:r>
            <a:r>
              <a:rPr sz="5000" b="1" spc="-295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5000" b="1" spc="-3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00" dirty="0">
                <a:solidFill>
                  <a:srgbClr val="C00000"/>
                </a:solidFill>
                <a:latin typeface="Trebuchet MS"/>
                <a:cs typeface="Trebuchet MS"/>
              </a:rPr>
              <a:t>blood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16802"/>
            <a:ext cx="7550150" cy="441261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900" spc="-15" dirty="0">
                <a:latin typeface="Georgia"/>
                <a:cs typeface="Georgia"/>
              </a:rPr>
              <a:t>Amount </a:t>
            </a:r>
            <a:r>
              <a:rPr sz="1900" spc="-20" dirty="0">
                <a:latin typeface="Georgia"/>
                <a:cs typeface="Georgia"/>
              </a:rPr>
              <a:t>of 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875" baseline="-20000" dirty="0">
                <a:latin typeface="Arial"/>
                <a:cs typeface="Arial"/>
              </a:rPr>
              <a:t>2 </a:t>
            </a:r>
            <a:r>
              <a:rPr sz="1900" spc="-30" dirty="0">
                <a:latin typeface="Georgia"/>
                <a:cs typeface="Georgia"/>
              </a:rPr>
              <a:t>carried by </a:t>
            </a:r>
            <a:r>
              <a:rPr sz="1900" spc="-175" dirty="0">
                <a:latin typeface="Georgia"/>
                <a:cs typeface="Georgia"/>
              </a:rPr>
              <a:t>100 </a:t>
            </a:r>
            <a:r>
              <a:rPr sz="1900" spc="-25" dirty="0">
                <a:latin typeface="Georgia"/>
                <a:cs typeface="Georgia"/>
              </a:rPr>
              <a:t>ml </a:t>
            </a:r>
            <a:r>
              <a:rPr sz="1900" spc="-20" dirty="0">
                <a:latin typeface="Georgia"/>
                <a:cs typeface="Georgia"/>
              </a:rPr>
              <a:t>of</a:t>
            </a:r>
            <a:r>
              <a:rPr sz="1900" spc="-125" dirty="0">
                <a:latin typeface="Georgia"/>
                <a:cs typeface="Georgia"/>
              </a:rPr>
              <a:t> </a:t>
            </a:r>
            <a:r>
              <a:rPr sz="1900" spc="-15" dirty="0">
                <a:latin typeface="Georgia"/>
                <a:cs typeface="Georgia"/>
              </a:rPr>
              <a:t>blood-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775" b="1" spc="15" baseline="-21021" dirty="0">
                <a:solidFill>
                  <a:srgbClr val="006FC0"/>
                </a:solidFill>
                <a:latin typeface="Times New Roman"/>
                <a:cs typeface="Times New Roman"/>
              </a:rPr>
              <a:t>2 </a:t>
            </a:r>
            <a:r>
              <a:rPr sz="2800" spc="-70" dirty="0">
                <a:solidFill>
                  <a:srgbClr val="006FC0"/>
                </a:solidFill>
                <a:latin typeface="Georgia"/>
                <a:cs typeface="Georgia"/>
              </a:rPr>
              <a:t>=[Dissolved </a:t>
            </a:r>
            <a:r>
              <a:rPr sz="280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775" baseline="-21021" dirty="0">
                <a:solidFill>
                  <a:srgbClr val="006FC0"/>
                </a:solidFill>
                <a:latin typeface="Arial"/>
                <a:cs typeface="Arial"/>
              </a:rPr>
              <a:t>2 </a:t>
            </a:r>
            <a:r>
              <a:rPr sz="2800" spc="-175" dirty="0">
                <a:solidFill>
                  <a:srgbClr val="006FC0"/>
                </a:solidFill>
                <a:latin typeface="Georgia"/>
                <a:cs typeface="Georgia"/>
              </a:rPr>
              <a:t>]+ </a:t>
            </a:r>
            <a:r>
              <a:rPr sz="2800" spc="-30" dirty="0">
                <a:solidFill>
                  <a:srgbClr val="006FC0"/>
                </a:solidFill>
                <a:latin typeface="Georgia"/>
                <a:cs typeface="Georgia"/>
              </a:rPr>
              <a:t>[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2775" spc="-44" baseline="-21021" dirty="0">
                <a:solidFill>
                  <a:srgbClr val="006FC0"/>
                </a:solidFill>
                <a:latin typeface="Arial"/>
                <a:cs typeface="Arial"/>
              </a:rPr>
              <a:t>2 </a:t>
            </a:r>
            <a:r>
              <a:rPr sz="2800" spc="-50" dirty="0">
                <a:solidFill>
                  <a:srgbClr val="006FC0"/>
                </a:solidFill>
                <a:latin typeface="Georgia"/>
                <a:cs typeface="Georgia"/>
              </a:rPr>
              <a:t>Bound </a:t>
            </a:r>
            <a:r>
              <a:rPr sz="2800" spc="-10" dirty="0">
                <a:solidFill>
                  <a:srgbClr val="006FC0"/>
                </a:solidFill>
                <a:latin typeface="Georgia"/>
                <a:cs typeface="Georgia"/>
              </a:rPr>
              <a:t>to</a:t>
            </a:r>
            <a:r>
              <a:rPr sz="2800" spc="45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Georgia"/>
                <a:cs typeface="Georgia"/>
              </a:rPr>
              <a:t>hemoglobin]</a:t>
            </a:r>
            <a:endParaRPr sz="2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487420" algn="l"/>
              </a:tabLst>
            </a:pPr>
            <a:r>
              <a:rPr sz="2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Co</a:t>
            </a:r>
            <a:r>
              <a:rPr sz="2775" b="1" spc="15" baseline="-21021" dirty="0">
                <a:solidFill>
                  <a:srgbClr val="006FC0"/>
                </a:solidFill>
                <a:latin typeface="Times New Roman"/>
                <a:cs typeface="Times New Roman"/>
              </a:rPr>
              <a:t>2  </a:t>
            </a:r>
            <a:r>
              <a:rPr sz="2800" spc="-80" dirty="0">
                <a:solidFill>
                  <a:srgbClr val="006FC0"/>
                </a:solidFill>
                <a:latin typeface="Georgia"/>
                <a:cs typeface="Georgia"/>
              </a:rPr>
              <a:t>=[PO</a:t>
            </a:r>
            <a:r>
              <a:rPr sz="2775" spc="-120" baseline="-21021" dirty="0">
                <a:solidFill>
                  <a:srgbClr val="006FC0"/>
                </a:solidFill>
                <a:latin typeface="Georgia"/>
                <a:cs typeface="Georgia"/>
              </a:rPr>
              <a:t>2  </a:t>
            </a:r>
            <a:r>
              <a:rPr sz="2800" spc="-260" dirty="0">
                <a:solidFill>
                  <a:srgbClr val="006FC0"/>
                </a:solidFill>
                <a:latin typeface="Georgia"/>
                <a:cs typeface="Georgia"/>
              </a:rPr>
              <a:t>×</a:t>
            </a:r>
            <a:r>
              <a:rPr sz="2800" spc="-2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800" spc="-215" dirty="0">
                <a:solidFill>
                  <a:srgbClr val="006FC0"/>
                </a:solidFill>
                <a:latin typeface="Georgia"/>
                <a:cs typeface="Georgia"/>
              </a:rPr>
              <a:t>0.0031</a:t>
            </a:r>
            <a:r>
              <a:rPr sz="2800" spc="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800" spc="-175" dirty="0">
                <a:solidFill>
                  <a:srgbClr val="006FC0"/>
                </a:solidFill>
                <a:latin typeface="Georgia"/>
                <a:cs typeface="Georgia"/>
              </a:rPr>
              <a:t>]+	</a:t>
            </a:r>
            <a:r>
              <a:rPr sz="2800" spc="-55" dirty="0">
                <a:solidFill>
                  <a:srgbClr val="006FC0"/>
                </a:solidFill>
                <a:latin typeface="Georgia"/>
                <a:cs typeface="Georgia"/>
              </a:rPr>
              <a:t>[SaO</a:t>
            </a:r>
            <a:r>
              <a:rPr sz="2775" spc="-82" baseline="-21021" dirty="0">
                <a:solidFill>
                  <a:srgbClr val="006FC0"/>
                </a:solidFill>
                <a:latin typeface="Georgia"/>
                <a:cs typeface="Georgia"/>
              </a:rPr>
              <a:t>2 </a:t>
            </a:r>
            <a:r>
              <a:rPr sz="2800" spc="-260" dirty="0">
                <a:solidFill>
                  <a:srgbClr val="006FC0"/>
                </a:solidFill>
                <a:latin typeface="Georgia"/>
                <a:cs typeface="Georgia"/>
              </a:rPr>
              <a:t>× </a:t>
            </a:r>
            <a:r>
              <a:rPr sz="2800" spc="-45" dirty="0">
                <a:solidFill>
                  <a:srgbClr val="006FC0"/>
                </a:solidFill>
                <a:latin typeface="Georgia"/>
                <a:cs typeface="Georgia"/>
              </a:rPr>
              <a:t>Hb </a:t>
            </a:r>
            <a:r>
              <a:rPr sz="2800" spc="-15" dirty="0">
                <a:solidFill>
                  <a:srgbClr val="006FC0"/>
                </a:solidFill>
                <a:latin typeface="Georgia"/>
                <a:cs typeface="Georgia"/>
              </a:rPr>
              <a:t>conc </a:t>
            </a:r>
            <a:r>
              <a:rPr sz="2800" spc="-260" dirty="0">
                <a:solidFill>
                  <a:srgbClr val="006FC0"/>
                </a:solidFill>
                <a:latin typeface="Georgia"/>
                <a:cs typeface="Georgia"/>
              </a:rPr>
              <a:t>× </a:t>
            </a:r>
            <a:r>
              <a:rPr sz="2800" spc="-185" dirty="0">
                <a:solidFill>
                  <a:srgbClr val="006FC0"/>
                </a:solidFill>
                <a:latin typeface="Georgia"/>
                <a:cs typeface="Georgia"/>
              </a:rPr>
              <a:t>1.34</a:t>
            </a:r>
            <a:r>
              <a:rPr sz="2800" spc="-4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800" spc="-85" dirty="0">
                <a:solidFill>
                  <a:srgbClr val="006FC0"/>
                </a:solidFill>
                <a:latin typeface="Georgia"/>
                <a:cs typeface="Georgia"/>
              </a:rPr>
              <a:t>]</a:t>
            </a:r>
            <a:endParaRPr sz="2800">
              <a:latin typeface="Georgia"/>
              <a:cs typeface="Georgia"/>
            </a:endParaRPr>
          </a:p>
          <a:p>
            <a:pPr marL="139065" marR="997585" indent="-50800" algn="just">
              <a:lnSpc>
                <a:spcPct val="100000"/>
              </a:lnSpc>
              <a:spcBef>
                <a:spcPts val="1465"/>
              </a:spcBef>
            </a:pPr>
            <a:r>
              <a:rPr sz="2100" spc="-40" dirty="0">
                <a:latin typeface="Georgia"/>
                <a:cs typeface="Georgia"/>
              </a:rPr>
              <a:t>Normal </a:t>
            </a:r>
            <a:r>
              <a:rPr sz="2100" spc="-30" dirty="0">
                <a:solidFill>
                  <a:srgbClr val="FF0000"/>
                </a:solidFill>
                <a:latin typeface="Georgia"/>
                <a:cs typeface="Georgia"/>
              </a:rPr>
              <a:t>Arterial </a:t>
            </a:r>
            <a:r>
              <a:rPr sz="2100" spc="-20" dirty="0">
                <a:solidFill>
                  <a:srgbClr val="FF0000"/>
                </a:solidFill>
                <a:latin typeface="Georgia"/>
                <a:cs typeface="Georgia"/>
              </a:rPr>
              <a:t>O2 </a:t>
            </a:r>
            <a:r>
              <a:rPr sz="2100" spc="-10" dirty="0">
                <a:solidFill>
                  <a:srgbClr val="FF0000"/>
                </a:solidFill>
                <a:latin typeface="Georgia"/>
                <a:cs typeface="Georgia"/>
              </a:rPr>
              <a:t>Content </a:t>
            </a:r>
            <a:r>
              <a:rPr sz="2100" spc="-65" dirty="0">
                <a:latin typeface="Georgia"/>
                <a:cs typeface="Georgia"/>
              </a:rPr>
              <a:t>=Cao</a:t>
            </a:r>
            <a:r>
              <a:rPr sz="2100" spc="-97" baseline="-19841" dirty="0">
                <a:latin typeface="Georgia"/>
                <a:cs typeface="Georgia"/>
              </a:rPr>
              <a:t>2 </a:t>
            </a:r>
            <a:r>
              <a:rPr sz="2100" spc="-195" dirty="0">
                <a:latin typeface="Georgia"/>
                <a:cs typeface="Georgia"/>
              </a:rPr>
              <a:t>= </a:t>
            </a:r>
            <a:r>
              <a:rPr sz="2100" spc="-160" dirty="0">
                <a:solidFill>
                  <a:srgbClr val="FF0000"/>
                </a:solidFill>
                <a:latin typeface="Georgia"/>
                <a:cs typeface="Georgia"/>
              </a:rPr>
              <a:t>20 </a:t>
            </a:r>
            <a:r>
              <a:rPr sz="2100" spc="-100" dirty="0">
                <a:latin typeface="Georgia"/>
                <a:cs typeface="Georgia"/>
              </a:rPr>
              <a:t>ml/100ml </a:t>
            </a:r>
            <a:r>
              <a:rPr sz="2100" spc="-10" dirty="0">
                <a:latin typeface="Georgia"/>
                <a:cs typeface="Georgia"/>
              </a:rPr>
              <a:t>blood  </a:t>
            </a:r>
            <a:r>
              <a:rPr sz="2100" spc="-40" dirty="0">
                <a:latin typeface="Georgia"/>
                <a:cs typeface="Georgia"/>
              </a:rPr>
              <a:t>Normal </a:t>
            </a:r>
            <a:r>
              <a:rPr sz="2100" spc="-45" dirty="0">
                <a:solidFill>
                  <a:srgbClr val="006FC0"/>
                </a:solidFill>
                <a:latin typeface="Georgia"/>
                <a:cs typeface="Georgia"/>
              </a:rPr>
              <a:t>Venous </a:t>
            </a:r>
            <a:r>
              <a:rPr sz="2100" spc="-20" dirty="0">
                <a:solidFill>
                  <a:srgbClr val="006FC0"/>
                </a:solidFill>
                <a:latin typeface="Georgia"/>
                <a:cs typeface="Georgia"/>
              </a:rPr>
              <a:t>O2 </a:t>
            </a:r>
            <a:r>
              <a:rPr sz="2100" spc="-35" dirty="0">
                <a:solidFill>
                  <a:srgbClr val="006FC0"/>
                </a:solidFill>
                <a:latin typeface="Georgia"/>
                <a:cs typeface="Georgia"/>
              </a:rPr>
              <a:t>Content</a:t>
            </a:r>
            <a:r>
              <a:rPr sz="2100" spc="-35" dirty="0">
                <a:latin typeface="Georgia"/>
                <a:cs typeface="Georgia"/>
              </a:rPr>
              <a:t>=Cvo</a:t>
            </a:r>
            <a:r>
              <a:rPr sz="2100" spc="-52" baseline="-19841" dirty="0">
                <a:latin typeface="Georgia"/>
                <a:cs typeface="Georgia"/>
              </a:rPr>
              <a:t>2 </a:t>
            </a:r>
            <a:r>
              <a:rPr sz="2100" spc="-195" dirty="0">
                <a:latin typeface="Georgia"/>
                <a:cs typeface="Georgia"/>
              </a:rPr>
              <a:t>= </a:t>
            </a:r>
            <a:r>
              <a:rPr sz="2100" spc="-200" dirty="0">
                <a:solidFill>
                  <a:srgbClr val="006FC0"/>
                </a:solidFill>
                <a:latin typeface="Georgia"/>
                <a:cs typeface="Georgia"/>
              </a:rPr>
              <a:t>15 </a:t>
            </a:r>
            <a:r>
              <a:rPr sz="2100" spc="-100" dirty="0">
                <a:latin typeface="Georgia"/>
                <a:cs typeface="Georgia"/>
              </a:rPr>
              <a:t>ml/100ml </a:t>
            </a:r>
            <a:r>
              <a:rPr sz="2100" spc="-10" dirty="0">
                <a:latin typeface="Georgia"/>
                <a:cs typeface="Georgia"/>
              </a:rPr>
              <a:t>blood  </a:t>
            </a:r>
            <a:r>
              <a:rPr sz="2100" spc="-30" dirty="0">
                <a:solidFill>
                  <a:srgbClr val="6F2F9F"/>
                </a:solidFill>
                <a:latin typeface="Georgia"/>
                <a:cs typeface="Georgia"/>
              </a:rPr>
              <a:t>C(a-v)o</a:t>
            </a:r>
            <a:r>
              <a:rPr sz="2100" spc="-44" baseline="-19841" dirty="0">
                <a:solidFill>
                  <a:srgbClr val="6F2F9F"/>
                </a:solidFill>
                <a:latin typeface="Georgia"/>
                <a:cs typeface="Georgia"/>
              </a:rPr>
              <a:t>2 </a:t>
            </a:r>
            <a:r>
              <a:rPr sz="2100" spc="-195" dirty="0">
                <a:solidFill>
                  <a:srgbClr val="6F2F9F"/>
                </a:solidFill>
                <a:latin typeface="Georgia"/>
                <a:cs typeface="Georgia"/>
              </a:rPr>
              <a:t>= </a:t>
            </a:r>
            <a:r>
              <a:rPr sz="2100" spc="-110" dirty="0">
                <a:solidFill>
                  <a:srgbClr val="6F2F9F"/>
                </a:solidFill>
                <a:latin typeface="Georgia"/>
                <a:cs typeface="Georgia"/>
              </a:rPr>
              <a:t>5 </a:t>
            </a:r>
            <a:r>
              <a:rPr sz="2100" spc="-105" dirty="0">
                <a:solidFill>
                  <a:srgbClr val="6F2F9F"/>
                </a:solidFill>
                <a:latin typeface="Georgia"/>
                <a:cs typeface="Georgia"/>
              </a:rPr>
              <a:t>ml/100ml</a:t>
            </a:r>
            <a:r>
              <a:rPr sz="2100" spc="-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6F2F9F"/>
                </a:solidFill>
                <a:latin typeface="Georgia"/>
                <a:cs typeface="Georgia"/>
              </a:rPr>
              <a:t>blood</a:t>
            </a:r>
            <a:endParaRPr sz="2100">
              <a:latin typeface="Georgia"/>
              <a:cs typeface="Georgia"/>
            </a:endParaRPr>
          </a:p>
          <a:p>
            <a:pPr marL="332740" marR="142240" indent="-320040">
              <a:lnSpc>
                <a:spcPts val="2020"/>
              </a:lnSpc>
              <a:spcBef>
                <a:spcPts val="2025"/>
              </a:spcBef>
              <a:tabLst>
                <a:tab pos="1583690" algn="l"/>
                <a:tab pos="2058670" algn="l"/>
              </a:tabLst>
            </a:pPr>
            <a:r>
              <a:rPr sz="2100" spc="-35" dirty="0">
                <a:solidFill>
                  <a:srgbClr val="00AF50"/>
                </a:solidFill>
                <a:latin typeface="Georgia"/>
                <a:cs typeface="Georgia"/>
              </a:rPr>
              <a:t>Thus,</a:t>
            </a:r>
            <a:r>
              <a:rPr sz="2100" spc="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100" spc="-55" dirty="0">
                <a:solidFill>
                  <a:srgbClr val="00AF50"/>
                </a:solidFill>
                <a:latin typeface="Georgia"/>
                <a:cs typeface="Georgia"/>
              </a:rPr>
              <a:t>5ml</a:t>
            </a:r>
            <a:r>
              <a:rPr sz="2100" spc="-15" dirty="0">
                <a:solidFill>
                  <a:srgbClr val="00AF50"/>
                </a:solidFill>
                <a:latin typeface="Georgia"/>
                <a:cs typeface="Georgia"/>
              </a:rPr>
              <a:t> of	</a:t>
            </a:r>
            <a:r>
              <a:rPr sz="2100" spc="-20" dirty="0">
                <a:solidFill>
                  <a:srgbClr val="00AF50"/>
                </a:solidFill>
                <a:latin typeface="Georgia"/>
                <a:cs typeface="Georgia"/>
              </a:rPr>
              <a:t>O2	</a:t>
            </a:r>
            <a:r>
              <a:rPr sz="2100" spc="-40" dirty="0">
                <a:solidFill>
                  <a:srgbClr val="00AF50"/>
                </a:solidFill>
                <a:latin typeface="Georgia"/>
                <a:cs typeface="Georgia"/>
              </a:rPr>
              <a:t>is </a:t>
            </a:r>
            <a:r>
              <a:rPr sz="2100" spc="-30" dirty="0">
                <a:solidFill>
                  <a:srgbClr val="00AF50"/>
                </a:solidFill>
                <a:latin typeface="Georgia"/>
                <a:cs typeface="Georgia"/>
              </a:rPr>
              <a:t>transported </a:t>
            </a:r>
            <a:r>
              <a:rPr sz="2100" spc="-25" dirty="0">
                <a:solidFill>
                  <a:srgbClr val="00AF50"/>
                </a:solidFill>
                <a:latin typeface="Georgia"/>
                <a:cs typeface="Georgia"/>
              </a:rPr>
              <a:t>by </a:t>
            </a:r>
            <a:r>
              <a:rPr sz="2100" spc="-15" dirty="0">
                <a:solidFill>
                  <a:srgbClr val="00AF50"/>
                </a:solidFill>
                <a:latin typeface="Georgia"/>
                <a:cs typeface="Georgia"/>
              </a:rPr>
              <a:t>each </a:t>
            </a:r>
            <a:r>
              <a:rPr sz="2100" spc="-190" dirty="0">
                <a:solidFill>
                  <a:srgbClr val="00AF50"/>
                </a:solidFill>
                <a:latin typeface="Georgia"/>
                <a:cs typeface="Georgia"/>
              </a:rPr>
              <a:t>100 </a:t>
            </a:r>
            <a:r>
              <a:rPr sz="2100" spc="-25" dirty="0">
                <a:solidFill>
                  <a:srgbClr val="00AF50"/>
                </a:solidFill>
                <a:latin typeface="Georgia"/>
                <a:cs typeface="Georgia"/>
              </a:rPr>
              <a:t>ml </a:t>
            </a:r>
            <a:r>
              <a:rPr sz="2100" spc="-15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100" spc="-10" dirty="0">
                <a:solidFill>
                  <a:srgbClr val="00AF50"/>
                </a:solidFill>
                <a:latin typeface="Georgia"/>
                <a:cs typeface="Georgia"/>
              </a:rPr>
              <a:t>blood </a:t>
            </a:r>
            <a:r>
              <a:rPr sz="2100" spc="-20" dirty="0">
                <a:solidFill>
                  <a:srgbClr val="00AF50"/>
                </a:solidFill>
                <a:latin typeface="Georgia"/>
                <a:cs typeface="Georgia"/>
              </a:rPr>
              <a:t>through  </a:t>
            </a:r>
            <a:r>
              <a:rPr sz="2100" spc="-30" dirty="0">
                <a:solidFill>
                  <a:srgbClr val="00AF50"/>
                </a:solidFill>
                <a:latin typeface="Georgia"/>
                <a:cs typeface="Georgia"/>
              </a:rPr>
              <a:t>tissues per </a:t>
            </a:r>
            <a:r>
              <a:rPr sz="2100" spc="-60" dirty="0">
                <a:solidFill>
                  <a:srgbClr val="00AF50"/>
                </a:solidFill>
                <a:latin typeface="Georgia"/>
                <a:cs typeface="Georgia"/>
              </a:rPr>
              <a:t>cycle(250 </a:t>
            </a:r>
            <a:r>
              <a:rPr sz="2100" spc="-90" dirty="0">
                <a:solidFill>
                  <a:srgbClr val="00AF50"/>
                </a:solidFill>
                <a:latin typeface="Georgia"/>
                <a:cs typeface="Georgia"/>
              </a:rPr>
              <a:t>ml/5L/ </a:t>
            </a:r>
            <a:r>
              <a:rPr sz="2100" spc="-60" dirty="0">
                <a:solidFill>
                  <a:srgbClr val="00AF50"/>
                </a:solidFill>
                <a:latin typeface="Georgia"/>
                <a:cs typeface="Georgia"/>
              </a:rPr>
              <a:t>min=VO2=O2</a:t>
            </a:r>
            <a:r>
              <a:rPr sz="2100" spc="6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100" spc="-30" dirty="0">
                <a:solidFill>
                  <a:srgbClr val="00AF50"/>
                </a:solidFill>
                <a:latin typeface="Georgia"/>
                <a:cs typeface="Georgia"/>
              </a:rPr>
              <a:t>Uptake).</a:t>
            </a:r>
            <a:endParaRPr sz="2100">
              <a:latin typeface="Georgia"/>
              <a:cs typeface="Georgia"/>
            </a:endParaRPr>
          </a:p>
          <a:p>
            <a:pPr marL="12700" marR="5328920">
              <a:lnSpc>
                <a:spcPct val="100000"/>
              </a:lnSpc>
              <a:spcBef>
                <a:spcPts val="1490"/>
              </a:spcBef>
            </a:pPr>
            <a:r>
              <a:rPr sz="1100" spc="-10" dirty="0">
                <a:latin typeface="Georgia"/>
                <a:cs typeface="Georgia"/>
              </a:rPr>
              <a:t>Co</a:t>
            </a:r>
            <a:r>
              <a:rPr sz="1050" spc="-15" baseline="-19841" dirty="0">
                <a:latin typeface="Georgia"/>
                <a:cs typeface="Georgia"/>
              </a:rPr>
              <a:t>2 </a:t>
            </a:r>
            <a:r>
              <a:rPr sz="1100" spc="-100" dirty="0">
                <a:latin typeface="Georgia"/>
                <a:cs typeface="Georgia"/>
              </a:rPr>
              <a:t>= </a:t>
            </a:r>
            <a:r>
              <a:rPr sz="1100" spc="-20" dirty="0">
                <a:latin typeface="Georgia"/>
                <a:cs typeface="Georgia"/>
              </a:rPr>
              <a:t>arterial </a:t>
            </a:r>
            <a:r>
              <a:rPr sz="1100" spc="-10" dirty="0">
                <a:latin typeface="Georgia"/>
                <a:cs typeface="Georgia"/>
              </a:rPr>
              <a:t>oxygen </a:t>
            </a:r>
            <a:r>
              <a:rPr sz="1100" dirty="0">
                <a:latin typeface="Georgia"/>
                <a:cs typeface="Georgia"/>
              </a:rPr>
              <a:t>content </a:t>
            </a:r>
            <a:r>
              <a:rPr sz="1100" spc="-5" dirty="0">
                <a:latin typeface="Georgia"/>
                <a:cs typeface="Georgia"/>
              </a:rPr>
              <a:t>(vol%)  </a:t>
            </a:r>
            <a:r>
              <a:rPr sz="1100" spc="-15" dirty="0">
                <a:latin typeface="Georgia"/>
                <a:cs typeface="Georgia"/>
              </a:rPr>
              <a:t>Hb </a:t>
            </a:r>
            <a:r>
              <a:rPr sz="1100" spc="-100" dirty="0">
                <a:latin typeface="Georgia"/>
                <a:cs typeface="Georgia"/>
              </a:rPr>
              <a:t>= </a:t>
            </a:r>
            <a:r>
              <a:rPr sz="1100" spc="-5" dirty="0">
                <a:latin typeface="Georgia"/>
                <a:cs typeface="Georgia"/>
              </a:rPr>
              <a:t>hemoglobin</a:t>
            </a:r>
            <a:r>
              <a:rPr sz="1100" spc="-5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(g%)</a:t>
            </a:r>
            <a:endParaRPr sz="1100">
              <a:latin typeface="Georgia"/>
              <a:cs typeface="Georgia"/>
            </a:endParaRPr>
          </a:p>
          <a:p>
            <a:pPr marL="12700" marR="4540885">
              <a:lnSpc>
                <a:spcPct val="100000"/>
              </a:lnSpc>
            </a:pPr>
            <a:r>
              <a:rPr sz="1100" spc="-70" dirty="0">
                <a:latin typeface="Georgia"/>
                <a:cs typeface="Georgia"/>
              </a:rPr>
              <a:t>1.34 </a:t>
            </a:r>
            <a:r>
              <a:rPr sz="1100" spc="-100" dirty="0">
                <a:latin typeface="Georgia"/>
                <a:cs typeface="Georgia"/>
              </a:rPr>
              <a:t>= </a:t>
            </a:r>
            <a:r>
              <a:rPr sz="1100" spc="-15" dirty="0">
                <a:latin typeface="Georgia"/>
                <a:cs typeface="Georgia"/>
              </a:rPr>
              <a:t>oxygen-carrying capacity </a:t>
            </a:r>
            <a:r>
              <a:rPr sz="1100" spc="-10" dirty="0">
                <a:latin typeface="Georgia"/>
                <a:cs typeface="Georgia"/>
              </a:rPr>
              <a:t>of </a:t>
            </a:r>
            <a:r>
              <a:rPr sz="1100" spc="-5" dirty="0">
                <a:latin typeface="Georgia"/>
                <a:cs typeface="Georgia"/>
              </a:rPr>
              <a:t>hemoglobin  </a:t>
            </a:r>
            <a:r>
              <a:rPr sz="1100" spc="-20" dirty="0">
                <a:latin typeface="Georgia"/>
                <a:cs typeface="Georgia"/>
              </a:rPr>
              <a:t>Po</a:t>
            </a:r>
            <a:r>
              <a:rPr sz="1050" spc="-30" baseline="-19841" dirty="0">
                <a:latin typeface="Georgia"/>
                <a:cs typeface="Georgia"/>
              </a:rPr>
              <a:t>2 </a:t>
            </a:r>
            <a:r>
              <a:rPr sz="1100" spc="-100" dirty="0">
                <a:latin typeface="Georgia"/>
                <a:cs typeface="Georgia"/>
              </a:rPr>
              <a:t>= </a:t>
            </a:r>
            <a:r>
              <a:rPr sz="1100" spc="-20" dirty="0">
                <a:latin typeface="Georgia"/>
                <a:cs typeface="Georgia"/>
              </a:rPr>
              <a:t>arterial partial </a:t>
            </a:r>
            <a:r>
              <a:rPr sz="1100" spc="-25" dirty="0">
                <a:latin typeface="Georgia"/>
                <a:cs typeface="Georgia"/>
              </a:rPr>
              <a:t>pressure </a:t>
            </a:r>
            <a:r>
              <a:rPr sz="1100" spc="-10" dirty="0">
                <a:latin typeface="Georgia"/>
                <a:cs typeface="Georgia"/>
              </a:rPr>
              <a:t>of oxygen (mmHg)  </a:t>
            </a:r>
            <a:r>
              <a:rPr sz="1100" spc="-85" dirty="0">
                <a:latin typeface="Georgia"/>
                <a:cs typeface="Georgia"/>
              </a:rPr>
              <a:t>0.0031 </a:t>
            </a:r>
            <a:r>
              <a:rPr sz="1100" spc="-100" dirty="0">
                <a:latin typeface="Georgia"/>
                <a:cs typeface="Georgia"/>
              </a:rPr>
              <a:t>= </a:t>
            </a:r>
            <a:r>
              <a:rPr sz="1100" spc="-10" dirty="0">
                <a:latin typeface="Georgia"/>
                <a:cs typeface="Georgia"/>
              </a:rPr>
              <a:t>solubility coefficient of oxygen </a:t>
            </a:r>
            <a:r>
              <a:rPr sz="1100" spc="-15" dirty="0">
                <a:latin typeface="Georgia"/>
                <a:cs typeface="Georgia"/>
              </a:rPr>
              <a:t>in</a:t>
            </a:r>
            <a:r>
              <a:rPr sz="1100" spc="-114" dirty="0">
                <a:latin typeface="Georgia"/>
                <a:cs typeface="Georgia"/>
              </a:rPr>
              <a:t> </a:t>
            </a:r>
            <a:r>
              <a:rPr sz="1100" spc="-20" dirty="0">
                <a:latin typeface="Georgia"/>
                <a:cs typeface="Georgia"/>
              </a:rPr>
              <a:t>plasma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1828800"/>
            <a:ext cx="6858000" cy="289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990600"/>
            <a:ext cx="6858000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9323" y="1822704"/>
            <a:ext cx="3128772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2893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75" dirty="0">
                <a:solidFill>
                  <a:srgbClr val="C00000"/>
                </a:solidFill>
                <a:latin typeface="Trebuchet MS"/>
                <a:cs typeface="Trebuchet MS"/>
              </a:rPr>
              <a:t>Oxygen</a:t>
            </a:r>
            <a:r>
              <a:rPr sz="4500" b="1" spc="-4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365" dirty="0">
                <a:solidFill>
                  <a:srgbClr val="C00000"/>
                </a:solidFill>
                <a:latin typeface="Trebuchet MS"/>
                <a:cs typeface="Trebuchet MS"/>
              </a:rPr>
              <a:t>Flux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333245"/>
            <a:ext cx="7908290" cy="411162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5080" indent="-274320">
              <a:lnSpc>
                <a:spcPts val="1920"/>
              </a:lnSpc>
              <a:spcBef>
                <a:spcPts val="56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Georgia"/>
                <a:cs typeface="Georgia"/>
              </a:rPr>
              <a:t>Amount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45" dirty="0">
                <a:latin typeface="Georgia"/>
                <a:cs typeface="Georgia"/>
              </a:rPr>
              <a:t>oxygen </a:t>
            </a:r>
            <a:r>
              <a:rPr sz="2000" spc="-25" dirty="0">
                <a:latin typeface="Georgia"/>
                <a:cs typeface="Georgia"/>
              </a:rPr>
              <a:t>leaving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10" dirty="0">
                <a:latin typeface="Georgia"/>
                <a:cs typeface="Georgia"/>
              </a:rPr>
              <a:t>left </a:t>
            </a:r>
            <a:r>
              <a:rPr sz="2000" spc="-20" dirty="0">
                <a:latin typeface="Georgia"/>
                <a:cs typeface="Georgia"/>
              </a:rPr>
              <a:t>ventricle </a:t>
            </a:r>
            <a:r>
              <a:rPr sz="2000" spc="-30" dirty="0">
                <a:latin typeface="Georgia"/>
                <a:cs typeface="Georgia"/>
              </a:rPr>
              <a:t>per </a:t>
            </a:r>
            <a:r>
              <a:rPr sz="2000" spc="-20" dirty="0">
                <a:latin typeface="Georgia"/>
                <a:cs typeface="Georgia"/>
              </a:rPr>
              <a:t>minute in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31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arterial  </a:t>
            </a:r>
            <a:r>
              <a:rPr sz="2000" spc="-10" dirty="0">
                <a:latin typeface="Georgia"/>
                <a:cs typeface="Georgia"/>
              </a:rPr>
              <a:t>blood </a:t>
            </a:r>
            <a:r>
              <a:rPr sz="2000" spc="-35" dirty="0">
                <a:latin typeface="Georgia"/>
                <a:cs typeface="Georgia"/>
              </a:rPr>
              <a:t>has </a:t>
            </a:r>
            <a:r>
              <a:rPr sz="2000" spc="-15" dirty="0">
                <a:latin typeface="Georgia"/>
                <a:cs typeface="Georgia"/>
              </a:rPr>
              <a:t>been </a:t>
            </a:r>
            <a:r>
              <a:rPr sz="2000" spc="-20" dirty="0">
                <a:latin typeface="Georgia"/>
                <a:cs typeface="Georgia"/>
              </a:rPr>
              <a:t>termed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45" dirty="0">
                <a:latin typeface="Georgia"/>
                <a:cs typeface="Georgia"/>
              </a:rPr>
              <a:t>oxygen</a:t>
            </a:r>
            <a:r>
              <a:rPr sz="2000" spc="-10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flux.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65" dirty="0">
                <a:latin typeface="Georgia"/>
                <a:cs typeface="Georgia"/>
              </a:rPr>
              <a:t>It </a:t>
            </a:r>
            <a:r>
              <a:rPr sz="2000" spc="-30" dirty="0">
                <a:latin typeface="Georgia"/>
                <a:cs typeface="Georgia"/>
              </a:rPr>
              <a:t>represents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45" dirty="0">
                <a:latin typeface="Georgia"/>
                <a:cs typeface="Georgia"/>
              </a:rPr>
              <a:t>oxygen </a:t>
            </a:r>
            <a:r>
              <a:rPr sz="2000" spc="-30" dirty="0">
                <a:latin typeface="Georgia"/>
                <a:cs typeface="Georgia"/>
              </a:rPr>
              <a:t>delivered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25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tissues.(DO2)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Georgia"/>
                <a:cs typeface="Georgia"/>
              </a:rPr>
              <a:t>O2 </a:t>
            </a:r>
            <a:r>
              <a:rPr sz="2000" spc="-30" dirty="0">
                <a:latin typeface="Georgia"/>
                <a:cs typeface="Georgia"/>
              </a:rPr>
              <a:t>flux=Cardiac </a:t>
            </a:r>
            <a:r>
              <a:rPr sz="2000" spc="10" dirty="0">
                <a:latin typeface="Georgia"/>
                <a:cs typeface="Georgia"/>
              </a:rPr>
              <a:t>Output </a:t>
            </a:r>
            <a:r>
              <a:rPr sz="2000" spc="-50" dirty="0">
                <a:latin typeface="Georgia"/>
                <a:cs typeface="Georgia"/>
              </a:rPr>
              <a:t>x </a:t>
            </a:r>
            <a:r>
              <a:rPr sz="2000" spc="-30" dirty="0">
                <a:latin typeface="Georgia"/>
                <a:cs typeface="Georgia"/>
              </a:rPr>
              <a:t>(arterial </a:t>
            </a:r>
            <a:r>
              <a:rPr sz="2000" spc="-15" dirty="0">
                <a:latin typeface="Georgia"/>
                <a:cs typeface="Georgia"/>
              </a:rPr>
              <a:t>O2 </a:t>
            </a:r>
            <a:r>
              <a:rPr sz="2000" spc="-25" dirty="0">
                <a:latin typeface="Georgia"/>
                <a:cs typeface="Georgia"/>
              </a:rPr>
              <a:t>saturation </a:t>
            </a:r>
            <a:r>
              <a:rPr sz="2000" spc="-50" dirty="0">
                <a:latin typeface="Georgia"/>
                <a:cs typeface="Georgia"/>
              </a:rPr>
              <a:t>x </a:t>
            </a:r>
            <a:r>
              <a:rPr sz="2000" spc="-30" dirty="0">
                <a:latin typeface="Georgia"/>
                <a:cs typeface="Georgia"/>
              </a:rPr>
              <a:t>Hb </a:t>
            </a:r>
            <a:r>
              <a:rPr sz="2000" spc="-10" dirty="0">
                <a:latin typeface="Georgia"/>
                <a:cs typeface="Georgia"/>
              </a:rPr>
              <a:t>conc </a:t>
            </a:r>
            <a:r>
              <a:rPr sz="2000" spc="-50" dirty="0">
                <a:latin typeface="Georgia"/>
                <a:cs typeface="Georgia"/>
              </a:rPr>
              <a:t>x</a:t>
            </a:r>
            <a:r>
              <a:rPr sz="2000" spc="-200" dirty="0">
                <a:latin typeface="Georgia"/>
                <a:cs typeface="Georgia"/>
              </a:rPr>
              <a:t> </a:t>
            </a:r>
            <a:r>
              <a:rPr sz="2000" spc="-105" dirty="0">
                <a:latin typeface="Georgia"/>
                <a:cs typeface="Georgia"/>
              </a:rPr>
              <a:t>1.34)</a:t>
            </a:r>
            <a:endParaRPr sz="2000">
              <a:latin typeface="Georgia"/>
              <a:cs typeface="Georgia"/>
            </a:endParaRPr>
          </a:p>
          <a:p>
            <a:pPr marL="838835">
              <a:lnSpc>
                <a:spcPct val="100000"/>
              </a:lnSpc>
              <a:tabLst>
                <a:tab pos="2713990" algn="l"/>
              </a:tabLst>
            </a:pPr>
            <a:r>
              <a:rPr sz="2000" spc="-90" dirty="0">
                <a:latin typeface="Georgia"/>
                <a:cs typeface="Georgia"/>
              </a:rPr>
              <a:t>=5000ml/min	</a:t>
            </a:r>
            <a:r>
              <a:rPr sz="2000" spc="-50" dirty="0">
                <a:latin typeface="Georgia"/>
                <a:cs typeface="Georgia"/>
              </a:rPr>
              <a:t>x </a:t>
            </a:r>
            <a:r>
              <a:rPr sz="2000" spc="-150" dirty="0">
                <a:latin typeface="Georgia"/>
                <a:cs typeface="Georgia"/>
              </a:rPr>
              <a:t>(100/100 </a:t>
            </a:r>
            <a:r>
              <a:rPr sz="2000" spc="-50" dirty="0">
                <a:latin typeface="Georgia"/>
                <a:cs typeface="Georgia"/>
              </a:rPr>
              <a:t>x </a:t>
            </a:r>
            <a:r>
              <a:rPr sz="2000" spc="-175" dirty="0">
                <a:latin typeface="Georgia"/>
                <a:cs typeface="Georgia"/>
              </a:rPr>
              <a:t>15/100 </a:t>
            </a:r>
            <a:r>
              <a:rPr sz="2000" spc="-50" dirty="0">
                <a:latin typeface="Georgia"/>
                <a:cs typeface="Georgia"/>
              </a:rPr>
              <a:t>x </a:t>
            </a:r>
            <a:r>
              <a:rPr sz="2000" spc="-130" dirty="0">
                <a:latin typeface="Georgia"/>
                <a:cs typeface="Georgia"/>
              </a:rPr>
              <a:t>1.34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)</a:t>
            </a:r>
            <a:endParaRPr sz="2000">
              <a:latin typeface="Georgia"/>
              <a:cs typeface="Georgia"/>
            </a:endParaRPr>
          </a:p>
          <a:p>
            <a:pPr marL="838835">
              <a:lnSpc>
                <a:spcPct val="100000"/>
              </a:lnSpc>
            </a:pPr>
            <a:r>
              <a:rPr sz="2000" spc="-100" dirty="0">
                <a:latin typeface="Georgia"/>
                <a:cs typeface="Georgia"/>
              </a:rPr>
              <a:t>=1000ml/min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marR="182245" indent="-274320">
              <a:lnSpc>
                <a:spcPct val="8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95" dirty="0">
                <a:latin typeface="Georgia"/>
                <a:cs typeface="Georgia"/>
              </a:rPr>
              <a:t>250ml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this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5" dirty="0">
                <a:latin typeface="Georgia"/>
                <a:cs typeface="Georgia"/>
              </a:rPr>
              <a:t>used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25" dirty="0">
                <a:latin typeface="Georgia"/>
                <a:cs typeface="Georgia"/>
              </a:rPr>
              <a:t>cellular metabolism </a:t>
            </a:r>
            <a:r>
              <a:rPr sz="2000" spc="-65" dirty="0">
                <a:latin typeface="Georgia"/>
                <a:cs typeface="Georgia"/>
              </a:rPr>
              <a:t>&amp; </a:t>
            </a:r>
            <a:r>
              <a:rPr sz="2000" spc="-30" dirty="0">
                <a:latin typeface="Georgia"/>
                <a:cs typeface="Georgia"/>
              </a:rPr>
              <a:t>rest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0" dirty="0">
                <a:latin typeface="Georgia"/>
                <a:cs typeface="Georgia"/>
              </a:rPr>
              <a:t>returned </a:t>
            </a:r>
            <a:r>
              <a:rPr sz="2000" spc="-5" dirty="0">
                <a:latin typeface="Georgia"/>
                <a:cs typeface="Georgia"/>
              </a:rPr>
              <a:t>to the  </a:t>
            </a:r>
            <a:r>
              <a:rPr sz="2000" spc="-20" dirty="0">
                <a:latin typeface="Georgia"/>
                <a:cs typeface="Georgia"/>
              </a:rPr>
              <a:t>lungs in </a:t>
            </a:r>
            <a:r>
              <a:rPr sz="2000" spc="-35" dirty="0">
                <a:latin typeface="Georgia"/>
                <a:cs typeface="Georgia"/>
              </a:rPr>
              <a:t>mixed </a:t>
            </a:r>
            <a:r>
              <a:rPr sz="2000" spc="-30" dirty="0">
                <a:latin typeface="Georgia"/>
                <a:cs typeface="Georgia"/>
              </a:rPr>
              <a:t>venous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blood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Arial"/>
              <a:buChar char=""/>
            </a:pPr>
            <a:endParaRPr sz="2500">
              <a:latin typeface="Times New Roman"/>
              <a:cs typeface="Times New Roman"/>
            </a:endParaRPr>
          </a:p>
          <a:p>
            <a:pPr marL="287020" marR="189865" indent="-274320">
              <a:lnSpc>
                <a:spcPct val="8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solidFill>
                  <a:srgbClr val="CC00CC"/>
                </a:solidFill>
                <a:latin typeface="Georgia"/>
                <a:cs typeface="Georgia"/>
              </a:rPr>
              <a:t>O2 </a:t>
            </a:r>
            <a:r>
              <a:rPr sz="2000" spc="10" dirty="0">
                <a:solidFill>
                  <a:srgbClr val="CC00CC"/>
                </a:solidFill>
                <a:latin typeface="Georgia"/>
                <a:cs typeface="Georgia"/>
              </a:rPr>
              <a:t>flux </a:t>
            </a:r>
            <a:r>
              <a:rPr sz="2000" spc="-30" dirty="0">
                <a:solidFill>
                  <a:srgbClr val="CC00CC"/>
                </a:solidFill>
                <a:latin typeface="Georgia"/>
                <a:cs typeface="Georgia"/>
              </a:rPr>
              <a:t>decrease </a:t>
            </a:r>
            <a:r>
              <a:rPr sz="2000" spc="-20" dirty="0">
                <a:solidFill>
                  <a:srgbClr val="CC00CC"/>
                </a:solidFill>
                <a:latin typeface="Georgia"/>
                <a:cs typeface="Georgia"/>
              </a:rPr>
              <a:t>in </a:t>
            </a:r>
            <a:r>
              <a:rPr sz="2000" spc="-25" dirty="0">
                <a:latin typeface="Times New Roman"/>
                <a:cs typeface="Times New Roman"/>
              </a:rPr>
              <a:t>–</a:t>
            </a:r>
            <a:r>
              <a:rPr sz="2000" spc="-25" dirty="0">
                <a:latin typeface="Georgia"/>
                <a:cs typeface="Georgia"/>
              </a:rPr>
              <a:t>Anaemia </a:t>
            </a:r>
            <a:r>
              <a:rPr sz="2000" spc="-70" dirty="0">
                <a:latin typeface="Georgia"/>
                <a:cs typeface="Georgia"/>
              </a:rPr>
              <a:t>,CCF, </a:t>
            </a:r>
            <a:r>
              <a:rPr sz="2000" spc="-20" dirty="0">
                <a:latin typeface="Georgia"/>
                <a:cs typeface="Georgia"/>
              </a:rPr>
              <a:t>Metabolic </a:t>
            </a:r>
            <a:r>
              <a:rPr sz="2000" spc="-30" dirty="0">
                <a:latin typeface="Georgia"/>
                <a:cs typeface="Georgia"/>
              </a:rPr>
              <a:t>acidosis, </a:t>
            </a:r>
            <a:r>
              <a:rPr sz="2000" spc="-45" dirty="0">
                <a:latin typeface="Georgia"/>
                <a:cs typeface="Georgia"/>
              </a:rPr>
              <a:t>Respiratory  </a:t>
            </a:r>
            <a:r>
              <a:rPr sz="2000" spc="-25" dirty="0">
                <a:latin typeface="Georgia"/>
                <a:cs typeface="Georgia"/>
              </a:rPr>
              <a:t>acidosis</a:t>
            </a:r>
            <a:endParaRPr sz="20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spc="-15" dirty="0">
                <a:solidFill>
                  <a:srgbClr val="CC00CC"/>
                </a:solidFill>
                <a:latin typeface="Georgia"/>
                <a:cs typeface="Georgia"/>
              </a:rPr>
              <a:t>O2 </a:t>
            </a:r>
            <a:r>
              <a:rPr sz="2000" spc="15" dirty="0">
                <a:solidFill>
                  <a:srgbClr val="CC00CC"/>
                </a:solidFill>
                <a:latin typeface="Georgia"/>
                <a:cs typeface="Georgia"/>
              </a:rPr>
              <a:t>flux </a:t>
            </a:r>
            <a:r>
              <a:rPr sz="2000" spc="-30" dirty="0">
                <a:solidFill>
                  <a:srgbClr val="CC00CC"/>
                </a:solidFill>
                <a:latin typeface="Georgia"/>
                <a:cs typeface="Georgia"/>
              </a:rPr>
              <a:t>increase </a:t>
            </a:r>
            <a:r>
              <a:rPr sz="2000" spc="-25" dirty="0">
                <a:solidFill>
                  <a:srgbClr val="CC00CC"/>
                </a:solidFill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- </a:t>
            </a:r>
            <a:r>
              <a:rPr sz="2000" spc="-50" dirty="0">
                <a:latin typeface="Georgia"/>
                <a:cs typeface="Georgia"/>
              </a:rPr>
              <a:t>Exercise, </a:t>
            </a:r>
            <a:r>
              <a:rPr sz="2000" spc="-35" dirty="0">
                <a:latin typeface="Georgia"/>
                <a:cs typeface="Georgia"/>
              </a:rPr>
              <a:t>Thyrotoxicosis, </a:t>
            </a:r>
            <a:r>
              <a:rPr sz="2000" spc="-40" dirty="0">
                <a:latin typeface="Georgia"/>
                <a:cs typeface="Georgia"/>
              </a:rPr>
              <a:t>Pain, Shivering,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MH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244" y="1060703"/>
            <a:ext cx="6832092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40409"/>
            <a:ext cx="3458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75" dirty="0">
                <a:latin typeface="Trebuchet MS"/>
                <a:cs typeface="Trebuchet MS"/>
              </a:rPr>
              <a:t>Gas</a:t>
            </a:r>
            <a:r>
              <a:rPr sz="4800" b="1" spc="-420" dirty="0">
                <a:latin typeface="Trebuchet MS"/>
                <a:cs typeface="Trebuchet MS"/>
              </a:rPr>
              <a:t> </a:t>
            </a:r>
            <a:r>
              <a:rPr sz="4800" b="1" spc="-335" dirty="0">
                <a:latin typeface="Trebuchet MS"/>
                <a:cs typeface="Trebuchet MS"/>
              </a:rPr>
              <a:t>Exchange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71772"/>
            <a:ext cx="6107430" cy="43795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Sites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of </a:t>
            </a:r>
            <a:r>
              <a:rPr sz="2600" spc="-70" dirty="0">
                <a:solidFill>
                  <a:srgbClr val="000066"/>
                </a:solidFill>
                <a:latin typeface="Georgia"/>
                <a:cs typeface="Georgia"/>
              </a:rPr>
              <a:t>Gas</a:t>
            </a:r>
            <a:r>
              <a:rPr sz="2600" spc="-8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exchange: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50"/>
              </a:spcBef>
              <a:buClr>
                <a:srgbClr val="0AD0D9"/>
              </a:buClr>
              <a:buSzPct val="93750"/>
              <a:buFont typeface="Georgia"/>
              <a:buChar char="-"/>
              <a:tabLst>
                <a:tab pos="287020" algn="l"/>
              </a:tabLst>
            </a:pPr>
            <a:r>
              <a:rPr sz="32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At</a:t>
            </a:r>
            <a:r>
              <a:rPr sz="3200" b="1" spc="-15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b="1" spc="215" dirty="0">
                <a:solidFill>
                  <a:srgbClr val="660066"/>
                </a:solidFill>
                <a:latin typeface="Times New Roman"/>
                <a:cs typeface="Times New Roman"/>
              </a:rPr>
              <a:t>tissues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b="1" i="1" spc="204" dirty="0">
                <a:solidFill>
                  <a:srgbClr val="CC0000"/>
                </a:solidFill>
                <a:latin typeface="Times New Roman"/>
                <a:cs typeface="Times New Roman"/>
              </a:rPr>
              <a:t>(between </a:t>
            </a:r>
            <a:r>
              <a:rPr sz="2800" b="1" i="1" spc="200" dirty="0">
                <a:solidFill>
                  <a:srgbClr val="CC0000"/>
                </a:solidFill>
                <a:latin typeface="Times New Roman"/>
                <a:cs typeface="Times New Roman"/>
              </a:rPr>
              <a:t>blood</a:t>
            </a:r>
            <a:r>
              <a:rPr sz="2800" b="1" i="1" spc="-3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CC0000"/>
                </a:solidFill>
                <a:latin typeface="Times New Roman"/>
                <a:cs typeface="Times New Roman"/>
              </a:rPr>
              <a:t>&amp; </a:t>
            </a:r>
            <a:r>
              <a:rPr sz="2800" b="1" i="1" spc="175" dirty="0">
                <a:solidFill>
                  <a:srgbClr val="CC0000"/>
                </a:solidFill>
                <a:latin typeface="Times New Roman"/>
                <a:cs typeface="Times New Roman"/>
              </a:rPr>
              <a:t>tissues).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65"/>
              </a:spcBef>
              <a:buClr>
                <a:srgbClr val="0AD0D9"/>
              </a:buClr>
              <a:buSzPct val="93750"/>
              <a:buFont typeface="Georgia"/>
              <a:buChar char="-"/>
              <a:tabLst>
                <a:tab pos="287020" algn="l"/>
              </a:tabLst>
            </a:pPr>
            <a:r>
              <a:rPr sz="32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At </a:t>
            </a:r>
            <a:r>
              <a:rPr sz="3200" b="1" spc="250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sz="3200" b="1" spc="-28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b="1" spc="200" dirty="0">
                <a:solidFill>
                  <a:srgbClr val="660066"/>
                </a:solidFill>
                <a:latin typeface="Times New Roman"/>
                <a:cs typeface="Times New Roman"/>
              </a:rPr>
              <a:t>lungs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b="1" i="1" spc="204" dirty="0">
                <a:solidFill>
                  <a:srgbClr val="CC0000"/>
                </a:solidFill>
                <a:latin typeface="Times New Roman"/>
                <a:cs typeface="Times New Roman"/>
              </a:rPr>
              <a:t>(between </a:t>
            </a:r>
            <a:r>
              <a:rPr sz="2800" b="1" i="1" spc="200" dirty="0">
                <a:solidFill>
                  <a:srgbClr val="CC0000"/>
                </a:solidFill>
                <a:latin typeface="Times New Roman"/>
                <a:cs typeface="Times New Roman"/>
              </a:rPr>
              <a:t>blood</a:t>
            </a:r>
            <a:r>
              <a:rPr sz="2800" b="1" i="1" spc="-35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CC0000"/>
                </a:solidFill>
                <a:latin typeface="Times New Roman"/>
                <a:cs typeface="Times New Roman"/>
              </a:rPr>
              <a:t>&amp; </a:t>
            </a:r>
            <a:r>
              <a:rPr sz="2800" b="1" i="1" spc="145" dirty="0">
                <a:solidFill>
                  <a:srgbClr val="CC0000"/>
                </a:solidFill>
                <a:latin typeface="Times New Roman"/>
                <a:cs typeface="Times New Roman"/>
              </a:rPr>
              <a:t>air).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40" dirty="0">
                <a:solidFill>
                  <a:srgbClr val="000066"/>
                </a:solidFill>
                <a:latin typeface="Georgia"/>
                <a:cs typeface="Georgia"/>
              </a:rPr>
              <a:t>Mechanism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of </a:t>
            </a:r>
            <a:r>
              <a:rPr sz="2600" spc="-70" dirty="0">
                <a:solidFill>
                  <a:srgbClr val="000066"/>
                </a:solidFill>
                <a:latin typeface="Georgia"/>
                <a:cs typeface="Georgia"/>
              </a:rPr>
              <a:t>Gas</a:t>
            </a:r>
            <a:r>
              <a:rPr sz="2600" spc="-5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exchange: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000" spc="-35" dirty="0">
                <a:solidFill>
                  <a:srgbClr val="0AD0D9"/>
                </a:solidFill>
                <a:latin typeface="Georgia"/>
                <a:cs typeface="Georgia"/>
              </a:rPr>
              <a:t>- </a:t>
            </a:r>
            <a:r>
              <a:rPr sz="3200" b="1" spc="170" dirty="0">
                <a:solidFill>
                  <a:srgbClr val="660066"/>
                </a:solidFill>
                <a:latin typeface="Times New Roman"/>
                <a:cs typeface="Times New Roman"/>
              </a:rPr>
              <a:t>Simple</a:t>
            </a:r>
            <a:r>
              <a:rPr sz="3200" b="1" spc="-5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b="1" spc="180" dirty="0">
                <a:solidFill>
                  <a:srgbClr val="660066"/>
                </a:solidFill>
                <a:latin typeface="Times New Roman"/>
                <a:cs typeface="Times New Roman"/>
              </a:rPr>
              <a:t>diffusion.</a:t>
            </a:r>
            <a:endParaRPr sz="3200">
              <a:latin typeface="Times New Roman"/>
              <a:cs typeface="Times New Roman"/>
            </a:endParaRPr>
          </a:p>
          <a:p>
            <a:pPr marL="268605" marR="5080" indent="-9525">
              <a:lnSpc>
                <a:spcPct val="110000"/>
              </a:lnSpc>
              <a:spcBef>
                <a:spcPts val="20"/>
              </a:spcBef>
            </a:pPr>
            <a:r>
              <a:rPr sz="2800" b="1" spc="150" dirty="0">
                <a:solidFill>
                  <a:srgbClr val="003300"/>
                </a:solidFill>
                <a:latin typeface="Times New Roman"/>
                <a:cs typeface="Times New Roman"/>
              </a:rPr>
              <a:t>i.e.</a:t>
            </a:r>
            <a:r>
              <a:rPr sz="2800" b="1" spc="-10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003300"/>
                </a:solidFill>
                <a:latin typeface="Times New Roman"/>
                <a:cs typeface="Times New Roman"/>
              </a:rPr>
              <a:t>down</a:t>
            </a:r>
            <a:r>
              <a:rPr sz="2800" b="1" spc="-8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05" dirty="0">
                <a:solidFill>
                  <a:srgbClr val="003300"/>
                </a:solidFill>
                <a:latin typeface="Times New Roman"/>
                <a:cs typeface="Times New Roman"/>
              </a:rPr>
              <a:t>partial</a:t>
            </a:r>
            <a:r>
              <a:rPr sz="2800" b="1" spc="-7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003300"/>
                </a:solidFill>
                <a:latin typeface="Times New Roman"/>
                <a:cs typeface="Times New Roman"/>
              </a:rPr>
              <a:t>pressure</a:t>
            </a:r>
            <a:r>
              <a:rPr sz="2800" b="1" spc="-14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003300"/>
                </a:solidFill>
                <a:latin typeface="Times New Roman"/>
                <a:cs typeface="Times New Roman"/>
              </a:rPr>
              <a:t>gradient.  from</a:t>
            </a:r>
            <a:r>
              <a:rPr sz="2800" b="1" spc="-6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003300"/>
                </a:solidFill>
                <a:latin typeface="Times New Roman"/>
                <a:cs typeface="Times New Roman"/>
              </a:rPr>
              <a:t>high</a:t>
            </a:r>
            <a:r>
              <a:rPr sz="2800" b="1" spc="-8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90" dirty="0">
                <a:solidFill>
                  <a:srgbClr val="003300"/>
                </a:solidFill>
                <a:latin typeface="Times New Roman"/>
                <a:cs typeface="Times New Roman"/>
              </a:rPr>
              <a:t>to</a:t>
            </a:r>
            <a:r>
              <a:rPr sz="2800" b="1" spc="-10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003300"/>
                </a:solidFill>
                <a:latin typeface="Times New Roman"/>
                <a:cs typeface="Times New Roman"/>
              </a:rPr>
              <a:t>low</a:t>
            </a:r>
            <a:r>
              <a:rPr sz="2800" b="1" spc="-114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05" dirty="0">
                <a:solidFill>
                  <a:srgbClr val="003300"/>
                </a:solidFill>
                <a:latin typeface="Times New Roman"/>
                <a:cs typeface="Times New Roman"/>
              </a:rPr>
              <a:t>partial</a:t>
            </a:r>
            <a:r>
              <a:rPr sz="2800" b="1" spc="-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25" dirty="0">
                <a:solidFill>
                  <a:srgbClr val="003300"/>
                </a:solidFill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1981200"/>
            <a:ext cx="1676400" cy="2793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0" y="2057400"/>
            <a:ext cx="1778507" cy="259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0" y="2743200"/>
            <a:ext cx="952500" cy="448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7000" y="3276600"/>
            <a:ext cx="943355" cy="896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9607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70" dirty="0">
                <a:latin typeface="Trebuchet MS"/>
                <a:cs typeface="Trebuchet MS"/>
              </a:rPr>
              <a:t>Factor </a:t>
            </a:r>
            <a:r>
              <a:rPr sz="3600" b="1" spc="-215" dirty="0">
                <a:latin typeface="Trebuchet MS"/>
                <a:cs typeface="Trebuchet MS"/>
              </a:rPr>
              <a:t>affecting </a:t>
            </a:r>
            <a:r>
              <a:rPr sz="3600" b="1" spc="-160" dirty="0">
                <a:latin typeface="Trebuchet MS"/>
                <a:cs typeface="Trebuchet MS"/>
              </a:rPr>
              <a:t>Diffusion </a:t>
            </a:r>
            <a:r>
              <a:rPr sz="3600" b="1" spc="-150" dirty="0">
                <a:latin typeface="Trebuchet MS"/>
                <a:cs typeface="Trebuchet MS"/>
              </a:rPr>
              <a:t>of </a:t>
            </a:r>
            <a:r>
              <a:rPr sz="3600" b="1" spc="-155" dirty="0">
                <a:latin typeface="Trebuchet MS"/>
                <a:cs typeface="Trebuchet MS"/>
              </a:rPr>
              <a:t>Gases</a:t>
            </a:r>
            <a:r>
              <a:rPr sz="3600" b="1" spc="-555" dirty="0">
                <a:latin typeface="Trebuchet MS"/>
                <a:cs typeface="Trebuchet MS"/>
              </a:rPr>
              <a:t> </a:t>
            </a:r>
            <a:r>
              <a:rPr sz="3600" b="1" spc="-180" dirty="0">
                <a:latin typeface="Trebuchet MS"/>
                <a:cs typeface="Trebuchet MS"/>
              </a:rPr>
              <a:t>Across  </a:t>
            </a:r>
            <a:r>
              <a:rPr sz="3600" b="1" spc="-215" dirty="0">
                <a:latin typeface="Trebuchet MS"/>
                <a:cs typeface="Trebuchet MS"/>
              </a:rPr>
              <a:t>the </a:t>
            </a:r>
            <a:r>
              <a:rPr sz="3600" b="1" spc="-185" dirty="0">
                <a:latin typeface="Trebuchet MS"/>
                <a:cs typeface="Trebuchet MS"/>
              </a:rPr>
              <a:t>Alveolar</a:t>
            </a:r>
            <a:r>
              <a:rPr sz="3600" b="1" spc="-335" dirty="0">
                <a:latin typeface="Trebuchet MS"/>
                <a:cs typeface="Trebuchet MS"/>
              </a:rPr>
              <a:t> </a:t>
            </a:r>
            <a:r>
              <a:rPr sz="3600" b="1" spc="-135" dirty="0">
                <a:latin typeface="Trebuchet MS"/>
                <a:cs typeface="Trebuchet MS"/>
              </a:rPr>
              <a:t>Membrane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315083"/>
            <a:ext cx="7533640" cy="37934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320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i="1" spc="-65" dirty="0">
                <a:solidFill>
                  <a:srgbClr val="CC00CC"/>
                </a:solidFill>
                <a:latin typeface="Georgia"/>
                <a:cs typeface="Georgia"/>
              </a:rPr>
              <a:t>Fick’s </a:t>
            </a:r>
            <a:r>
              <a:rPr sz="2400" i="1" spc="-165" dirty="0">
                <a:solidFill>
                  <a:srgbClr val="CC00CC"/>
                </a:solidFill>
                <a:latin typeface="Georgia"/>
                <a:cs typeface="Georgia"/>
              </a:rPr>
              <a:t>law </a:t>
            </a:r>
            <a:r>
              <a:rPr sz="2400" i="1" spc="-55" dirty="0">
                <a:solidFill>
                  <a:srgbClr val="CC00CC"/>
                </a:solidFill>
                <a:latin typeface="Georgia"/>
                <a:cs typeface="Georgia"/>
              </a:rPr>
              <a:t>of </a:t>
            </a:r>
            <a:r>
              <a:rPr sz="2400" i="1" spc="-70" dirty="0">
                <a:solidFill>
                  <a:srgbClr val="CC00CC"/>
                </a:solidFill>
                <a:latin typeface="Georgia"/>
                <a:cs typeface="Georgia"/>
              </a:rPr>
              <a:t>diffusion </a:t>
            </a:r>
            <a:r>
              <a:rPr sz="2400" spc="-35" dirty="0">
                <a:latin typeface="Georgia"/>
                <a:cs typeface="Georgia"/>
              </a:rPr>
              <a:t>states </a:t>
            </a:r>
            <a:r>
              <a:rPr sz="2400" spc="-15" dirty="0">
                <a:latin typeface="Georgia"/>
                <a:cs typeface="Georgia"/>
              </a:rPr>
              <a:t>that </a:t>
            </a:r>
            <a:r>
              <a:rPr sz="2400" spc="-45" dirty="0">
                <a:latin typeface="Georgia"/>
                <a:cs typeface="Georgia"/>
              </a:rPr>
              <a:t>gas transfer across </a:t>
            </a:r>
            <a:r>
              <a:rPr sz="2400" spc="-60" dirty="0">
                <a:latin typeface="Georgia"/>
                <a:cs typeface="Georgia"/>
              </a:rPr>
              <a:t>a  </a:t>
            </a:r>
            <a:r>
              <a:rPr sz="2400" spc="-40" dirty="0">
                <a:latin typeface="Georgia"/>
                <a:cs typeface="Georgia"/>
              </a:rPr>
              <a:t>membrane 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directly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proportional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400" spc="-5" dirty="0">
                <a:solidFill>
                  <a:srgbClr val="00AF50"/>
                </a:solidFill>
                <a:latin typeface="Georgia"/>
                <a:cs typeface="Georgia"/>
              </a:rPr>
              <a:t>the</a:t>
            </a:r>
            <a:r>
              <a:rPr sz="2400" spc="-16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concentration  </a:t>
            </a:r>
            <a:r>
              <a:rPr sz="240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gradient</a:t>
            </a:r>
            <a:r>
              <a:rPr sz="2400" u="heavy" spc="-30" dirty="0"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233679" marR="15875" indent="-220979">
              <a:lnSpc>
                <a:spcPct val="10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i="1" spc="-120" dirty="0">
                <a:solidFill>
                  <a:srgbClr val="CC00CC"/>
                </a:solidFill>
                <a:latin typeface="Georgia"/>
                <a:cs typeface="Georgia"/>
              </a:rPr>
              <a:t>Graham’s </a:t>
            </a:r>
            <a:r>
              <a:rPr sz="2400" i="1" spc="-165" dirty="0">
                <a:solidFill>
                  <a:srgbClr val="CC00CC"/>
                </a:solidFill>
                <a:latin typeface="Georgia"/>
                <a:cs typeface="Georgia"/>
              </a:rPr>
              <a:t>law </a:t>
            </a:r>
            <a:r>
              <a:rPr sz="2400" spc="-35" dirty="0">
                <a:latin typeface="Georgia"/>
                <a:cs typeface="Georgia"/>
              </a:rPr>
              <a:t>states </a:t>
            </a:r>
            <a:r>
              <a:rPr sz="2400" spc="-10" dirty="0">
                <a:latin typeface="Georgia"/>
                <a:cs typeface="Georgia"/>
              </a:rPr>
              <a:t>that </a:t>
            </a:r>
            <a:r>
              <a:rPr sz="2400" spc="-30" dirty="0">
                <a:latin typeface="Georgia"/>
                <a:cs typeface="Georgia"/>
              </a:rPr>
              <a:t>diffusion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45" dirty="0">
                <a:latin typeface="Georgia"/>
                <a:cs typeface="Georgia"/>
              </a:rPr>
              <a:t>gas 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inversely 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proportional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400" spc="-5" dirty="0">
                <a:solidFill>
                  <a:srgbClr val="00AF50"/>
                </a:solidFill>
                <a:latin typeface="Georgia"/>
                <a:cs typeface="Georgia"/>
              </a:rPr>
              <a:t>the </a:t>
            </a: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square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root of </a:t>
            </a:r>
            <a:r>
              <a:rPr sz="2400" spc="-5" dirty="0">
                <a:solidFill>
                  <a:srgbClr val="00AF50"/>
                </a:solidFill>
                <a:latin typeface="Georgia"/>
                <a:cs typeface="Georgia"/>
              </a:rPr>
              <a:t>the </a:t>
            </a:r>
            <a:r>
              <a:rPr sz="2400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molecular weight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Georgia"/>
                <a:cs typeface="Georgia"/>
              </a:rPr>
              <a:t>the</a:t>
            </a:r>
            <a:r>
              <a:rPr sz="2400" spc="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molecule.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5" dirty="0">
                <a:solidFill>
                  <a:srgbClr val="CC00CC"/>
                </a:solidFill>
                <a:latin typeface="Georgia"/>
                <a:cs typeface="Georgia"/>
              </a:rPr>
              <a:t>Other </a:t>
            </a:r>
            <a:r>
              <a:rPr sz="2400" spc="-35" dirty="0">
                <a:solidFill>
                  <a:srgbClr val="CC00CC"/>
                </a:solidFill>
                <a:latin typeface="Georgia"/>
                <a:cs typeface="Georgia"/>
              </a:rPr>
              <a:t>factors </a:t>
            </a:r>
            <a:r>
              <a:rPr sz="2400" spc="-15" dirty="0">
                <a:solidFill>
                  <a:srgbClr val="CC00CC"/>
                </a:solidFill>
                <a:latin typeface="Georgia"/>
                <a:cs typeface="Georgia"/>
              </a:rPr>
              <a:t>which </a:t>
            </a:r>
            <a:r>
              <a:rPr sz="2400" spc="-40" dirty="0">
                <a:solidFill>
                  <a:srgbClr val="CC00CC"/>
                </a:solidFill>
                <a:latin typeface="Georgia"/>
                <a:cs typeface="Georgia"/>
              </a:rPr>
              <a:t>increase</a:t>
            </a:r>
            <a:r>
              <a:rPr sz="2400" spc="-215" dirty="0">
                <a:solidFill>
                  <a:srgbClr val="CC00CC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srgbClr val="CC00CC"/>
                </a:solidFill>
                <a:latin typeface="Georgia"/>
                <a:cs typeface="Georgia"/>
              </a:rPr>
              <a:t>diffusion</a:t>
            </a:r>
            <a:r>
              <a:rPr sz="2400" spc="-45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u="heavy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Large </a:t>
            </a:r>
            <a:r>
              <a:rPr sz="2400" u="heavy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surface</a:t>
            </a:r>
            <a:r>
              <a:rPr sz="2400" u="heavy" spc="-1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area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Thin</a:t>
            </a:r>
            <a:r>
              <a:rPr sz="2400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membrane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High</a:t>
            </a:r>
            <a:r>
              <a:rPr sz="2400" u="heavy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Georgia"/>
                <a:cs typeface="Georgia"/>
              </a:rPr>
              <a:t>solubility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73247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spc="-225" dirty="0">
                <a:solidFill>
                  <a:srgbClr val="C00000"/>
                </a:solidFill>
              </a:rPr>
              <a:t>At </a:t>
            </a:r>
            <a:r>
              <a:rPr sz="4500" spc="-195" dirty="0">
                <a:solidFill>
                  <a:srgbClr val="C00000"/>
                </a:solidFill>
              </a:rPr>
              <a:t>the </a:t>
            </a:r>
            <a:r>
              <a:rPr sz="4500" spc="-155" dirty="0">
                <a:solidFill>
                  <a:srgbClr val="C00000"/>
                </a:solidFill>
              </a:rPr>
              <a:t>end </a:t>
            </a:r>
            <a:r>
              <a:rPr sz="4500" spc="-170" dirty="0">
                <a:solidFill>
                  <a:srgbClr val="C00000"/>
                </a:solidFill>
              </a:rPr>
              <a:t>of </a:t>
            </a:r>
            <a:r>
              <a:rPr sz="4500" spc="-180" dirty="0">
                <a:solidFill>
                  <a:srgbClr val="C00000"/>
                </a:solidFill>
              </a:rPr>
              <a:t>discussion,we</a:t>
            </a:r>
            <a:r>
              <a:rPr sz="4500" spc="-1050" dirty="0">
                <a:solidFill>
                  <a:srgbClr val="C00000"/>
                </a:solidFill>
              </a:rPr>
              <a:t> </a:t>
            </a:r>
            <a:r>
              <a:rPr sz="4500" spc="-245" dirty="0">
                <a:solidFill>
                  <a:srgbClr val="C00000"/>
                </a:solidFill>
              </a:rPr>
              <a:t>will  </a:t>
            </a:r>
            <a:r>
              <a:rPr sz="4500" spc="-160" dirty="0">
                <a:solidFill>
                  <a:srgbClr val="C00000"/>
                </a:solidFill>
              </a:rPr>
              <a:t>know-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6835775" cy="33547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Oxygen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transport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Oxygen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cascade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Oxygen </a:t>
            </a:r>
            <a:r>
              <a:rPr sz="2600" spc="-15" dirty="0">
                <a:latin typeface="Georgia"/>
                <a:cs typeface="Georgia"/>
              </a:rPr>
              <a:t>content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0" dirty="0">
                <a:latin typeface="Georgia"/>
                <a:cs typeface="Georgia"/>
              </a:rPr>
              <a:t>arterial</a:t>
            </a:r>
            <a:r>
              <a:rPr sz="2600" spc="-16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blood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Oxygen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flux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Georgia"/>
                <a:cs typeface="Georgia"/>
              </a:rPr>
              <a:t>Delivery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extraction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5" dirty="0">
                <a:latin typeface="Georgia"/>
                <a:cs typeface="Georgia"/>
              </a:rPr>
              <a:t>oxygen </a:t>
            </a:r>
            <a:r>
              <a:rPr sz="2600" spc="-20" dirty="0">
                <a:latin typeface="Georgia"/>
                <a:cs typeface="Georgia"/>
              </a:rPr>
              <a:t>at</a:t>
            </a:r>
            <a:r>
              <a:rPr sz="2600" spc="-300" dirty="0">
                <a:latin typeface="Georgia"/>
                <a:cs typeface="Georgia"/>
              </a:rPr>
              <a:t> </a:t>
            </a:r>
            <a:r>
              <a:rPr sz="2600" spc="-70" dirty="0">
                <a:latin typeface="Georgia"/>
                <a:cs typeface="Georgia"/>
              </a:rPr>
              <a:t>periphery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0" dirty="0">
                <a:latin typeface="Georgia"/>
                <a:cs typeface="Georgia"/>
              </a:rPr>
              <a:t>Oxy-Hb </a:t>
            </a:r>
            <a:r>
              <a:rPr sz="2600" spc="-30" dirty="0">
                <a:latin typeface="Georgia"/>
                <a:cs typeface="Georgia"/>
              </a:rPr>
              <a:t>dissociation</a:t>
            </a:r>
            <a:r>
              <a:rPr sz="2600" spc="-21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curve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Georgia"/>
                <a:cs typeface="Georgia"/>
              </a:rPr>
              <a:t>Shunt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equation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31978"/>
            <a:ext cx="31934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60" dirty="0"/>
              <a:t>Gas</a:t>
            </a:r>
            <a:r>
              <a:rPr sz="4500" spc="-400" dirty="0"/>
              <a:t> </a:t>
            </a:r>
            <a:r>
              <a:rPr sz="4500" spc="-220" dirty="0"/>
              <a:t>Exchange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685800" y="4495800"/>
            <a:ext cx="5132832" cy="2077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1143000"/>
            <a:ext cx="3352800" cy="3505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7027" y="1138427"/>
            <a:ext cx="3362325" cy="3514725"/>
          </a:xfrm>
          <a:custGeom>
            <a:avLst/>
            <a:gdLst/>
            <a:ahLst/>
            <a:cxnLst/>
            <a:rect l="l" t="t" r="r" b="b"/>
            <a:pathLst>
              <a:path w="3362325" h="3514725">
                <a:moveTo>
                  <a:pt x="0" y="3514344"/>
                </a:moveTo>
                <a:lnTo>
                  <a:pt x="3361944" y="3514344"/>
                </a:lnTo>
                <a:lnTo>
                  <a:pt x="3361944" y="0"/>
                </a:lnTo>
                <a:lnTo>
                  <a:pt x="0" y="0"/>
                </a:lnTo>
                <a:lnTo>
                  <a:pt x="0" y="3514344"/>
                </a:lnTo>
                <a:close/>
              </a:path>
            </a:pathLst>
          </a:custGeom>
          <a:ln w="9144">
            <a:solidFill>
              <a:srgbClr val="DBF5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9732" y="4114800"/>
            <a:ext cx="173990" cy="1371600"/>
          </a:xfrm>
          <a:custGeom>
            <a:avLst/>
            <a:gdLst/>
            <a:ahLst/>
            <a:cxnLst/>
            <a:rect l="l" t="t" r="r" b="b"/>
            <a:pathLst>
              <a:path w="173989" h="1371600">
                <a:moveTo>
                  <a:pt x="57912" y="1197864"/>
                </a:moveTo>
                <a:lnTo>
                  <a:pt x="0" y="1197864"/>
                </a:lnTo>
                <a:lnTo>
                  <a:pt x="86868" y="1371600"/>
                </a:lnTo>
                <a:lnTo>
                  <a:pt x="159257" y="1226820"/>
                </a:lnTo>
                <a:lnTo>
                  <a:pt x="57912" y="1226820"/>
                </a:lnTo>
                <a:lnTo>
                  <a:pt x="57912" y="1197864"/>
                </a:lnTo>
                <a:close/>
              </a:path>
              <a:path w="173989" h="1371600">
                <a:moveTo>
                  <a:pt x="115823" y="0"/>
                </a:moveTo>
                <a:lnTo>
                  <a:pt x="57912" y="0"/>
                </a:lnTo>
                <a:lnTo>
                  <a:pt x="57912" y="1226820"/>
                </a:lnTo>
                <a:lnTo>
                  <a:pt x="115823" y="1226820"/>
                </a:lnTo>
                <a:lnTo>
                  <a:pt x="115823" y="0"/>
                </a:lnTo>
                <a:close/>
              </a:path>
              <a:path w="173989" h="1371600">
                <a:moveTo>
                  <a:pt x="173735" y="1197864"/>
                </a:moveTo>
                <a:lnTo>
                  <a:pt x="115823" y="1197864"/>
                </a:lnTo>
                <a:lnTo>
                  <a:pt x="115823" y="1226820"/>
                </a:lnTo>
                <a:lnTo>
                  <a:pt x="159257" y="1226820"/>
                </a:lnTo>
                <a:lnTo>
                  <a:pt x="173735" y="1197864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69794" y="3374263"/>
            <a:ext cx="90931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008000"/>
                </a:solidFill>
                <a:latin typeface="Times New Roman"/>
                <a:cs typeface="Times New Roman"/>
              </a:rPr>
              <a:t>Alveolar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>
                <a:solidFill>
                  <a:srgbClr val="008000"/>
                </a:solidFill>
                <a:latin typeface="Times New Roman"/>
                <a:cs typeface="Times New Roman"/>
              </a:rPr>
              <a:t>PO</a:t>
            </a:r>
            <a:r>
              <a:rPr sz="1575" b="1" spc="52" baseline="-21164" dirty="0">
                <a:solidFill>
                  <a:srgbClr val="008000"/>
                </a:solidFill>
                <a:latin typeface="Times New Roman"/>
                <a:cs typeface="Times New Roman"/>
              </a:rPr>
              <a:t>2 </a:t>
            </a:r>
            <a:r>
              <a:rPr sz="1600" b="1" spc="-30" dirty="0">
                <a:solidFill>
                  <a:srgbClr val="008000"/>
                </a:solidFill>
                <a:latin typeface="Times New Roman"/>
                <a:cs typeface="Times New Roman"/>
              </a:rPr>
              <a:t>=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8000"/>
                </a:solidFill>
                <a:latin typeface="Times New Roman"/>
                <a:cs typeface="Times New Roman"/>
              </a:rPr>
              <a:t>100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114" dirty="0">
                <a:solidFill>
                  <a:srgbClr val="008000"/>
                </a:solidFill>
                <a:latin typeface="Times New Roman"/>
                <a:cs typeface="Times New Roman"/>
              </a:rPr>
              <a:t>mmHg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5126812"/>
            <a:ext cx="161671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Pulm.</a:t>
            </a:r>
            <a:r>
              <a:rPr sz="1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Venous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PO</a:t>
            </a:r>
            <a:r>
              <a:rPr sz="1575" b="1" spc="52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1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mmHg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(arterial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blood)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5126812"/>
            <a:ext cx="142049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solidFill>
                  <a:srgbClr val="000066"/>
                </a:solidFill>
                <a:latin typeface="Times New Roman"/>
                <a:cs typeface="Times New Roman"/>
              </a:rPr>
              <a:t>Pulm. </a:t>
            </a:r>
            <a:r>
              <a:rPr sz="1600" b="1" spc="5" dirty="0">
                <a:solidFill>
                  <a:srgbClr val="000066"/>
                </a:solidFill>
                <a:latin typeface="Times New Roman"/>
                <a:cs typeface="Times New Roman"/>
              </a:rPr>
              <a:t>Art.</a:t>
            </a:r>
            <a:r>
              <a:rPr sz="1600" b="1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35" dirty="0">
                <a:solidFill>
                  <a:srgbClr val="000066"/>
                </a:solidFill>
                <a:latin typeface="Times New Roman"/>
                <a:cs typeface="Times New Roman"/>
              </a:rPr>
              <a:t>PO</a:t>
            </a:r>
            <a:r>
              <a:rPr sz="1575" b="1" spc="52" baseline="-21164" dirty="0">
                <a:solidFill>
                  <a:srgbClr val="000066"/>
                </a:solidFill>
                <a:latin typeface="Times New Roman"/>
                <a:cs typeface="Times New Roman"/>
              </a:rPr>
              <a:t>2</a:t>
            </a:r>
            <a:endParaRPr sz="1575" baseline="-21164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35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1600" b="1" spc="75" dirty="0">
                <a:solidFill>
                  <a:srgbClr val="000066"/>
                </a:solidFill>
                <a:latin typeface="Times New Roman"/>
                <a:cs typeface="Times New Roman"/>
              </a:rPr>
              <a:t>40</a:t>
            </a:r>
            <a:r>
              <a:rPr sz="1600" b="1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1600" b="1" spc="114" dirty="0">
                <a:solidFill>
                  <a:srgbClr val="000066"/>
                </a:solidFill>
                <a:latin typeface="Times New Roman"/>
                <a:cs typeface="Times New Roman"/>
              </a:rPr>
              <a:t>mmHg</a:t>
            </a:r>
            <a:endParaRPr sz="1600">
              <a:latin typeface="Times New Roman"/>
              <a:cs typeface="Times New Roman"/>
            </a:endParaRPr>
          </a:p>
          <a:p>
            <a:pPr marL="12700" marR="641350">
              <a:lnSpc>
                <a:spcPct val="100000"/>
              </a:lnSpc>
              <a:spcBef>
                <a:spcPts val="960"/>
              </a:spcBef>
            </a:pPr>
            <a:r>
              <a:rPr sz="1600" b="1" spc="40" dirty="0">
                <a:solidFill>
                  <a:srgbClr val="000066"/>
                </a:solidFill>
                <a:latin typeface="Times New Roman"/>
                <a:cs typeface="Times New Roman"/>
              </a:rPr>
              <a:t>(</a:t>
            </a:r>
            <a:r>
              <a:rPr sz="1600" b="1" spc="25" dirty="0">
                <a:solidFill>
                  <a:srgbClr val="000066"/>
                </a:solidFill>
                <a:latin typeface="Times New Roman"/>
                <a:cs typeface="Times New Roman"/>
              </a:rPr>
              <a:t>v</a:t>
            </a:r>
            <a:r>
              <a:rPr sz="1600" b="1" spc="145" dirty="0">
                <a:solidFill>
                  <a:srgbClr val="000066"/>
                </a:solidFill>
                <a:latin typeface="Times New Roman"/>
                <a:cs typeface="Times New Roman"/>
              </a:rPr>
              <a:t>e</a:t>
            </a:r>
            <a:r>
              <a:rPr sz="1600" b="1" spc="100" dirty="0">
                <a:solidFill>
                  <a:srgbClr val="000066"/>
                </a:solidFill>
                <a:latin typeface="Times New Roman"/>
                <a:cs typeface="Times New Roman"/>
              </a:rPr>
              <a:t>nous  </a:t>
            </a:r>
            <a:r>
              <a:rPr sz="1600" b="1" spc="110" dirty="0">
                <a:solidFill>
                  <a:srgbClr val="000066"/>
                </a:solidFill>
                <a:latin typeface="Times New Roman"/>
                <a:cs typeface="Times New Roman"/>
              </a:rPr>
              <a:t>blood)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8800" y="5323332"/>
            <a:ext cx="1066800" cy="173990"/>
          </a:xfrm>
          <a:custGeom>
            <a:avLst/>
            <a:gdLst/>
            <a:ahLst/>
            <a:cxnLst/>
            <a:rect l="l" t="t" r="r" b="b"/>
            <a:pathLst>
              <a:path w="1066800" h="173989">
                <a:moveTo>
                  <a:pt x="893064" y="0"/>
                </a:moveTo>
                <a:lnTo>
                  <a:pt x="893064" y="173736"/>
                </a:lnTo>
                <a:lnTo>
                  <a:pt x="1008888" y="115824"/>
                </a:lnTo>
                <a:lnTo>
                  <a:pt x="922020" y="115824"/>
                </a:lnTo>
                <a:lnTo>
                  <a:pt x="922020" y="57912"/>
                </a:lnTo>
                <a:lnTo>
                  <a:pt x="1008888" y="57912"/>
                </a:lnTo>
                <a:lnTo>
                  <a:pt x="893064" y="0"/>
                </a:lnTo>
                <a:close/>
              </a:path>
              <a:path w="1066800" h="173989">
                <a:moveTo>
                  <a:pt x="893064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893064" y="115824"/>
                </a:lnTo>
                <a:lnTo>
                  <a:pt x="893064" y="57912"/>
                </a:lnTo>
                <a:close/>
              </a:path>
              <a:path w="1066800" h="173989">
                <a:moveTo>
                  <a:pt x="1008888" y="57912"/>
                </a:moveTo>
                <a:lnTo>
                  <a:pt x="922020" y="57912"/>
                </a:lnTo>
                <a:lnTo>
                  <a:pt x="922020" y="115824"/>
                </a:lnTo>
                <a:lnTo>
                  <a:pt x="1008888" y="115824"/>
                </a:lnTo>
                <a:lnTo>
                  <a:pt x="1066800" y="86868"/>
                </a:lnTo>
                <a:lnTo>
                  <a:pt x="1008888" y="57912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8057" y="5131384"/>
            <a:ext cx="1331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FF"/>
                </a:solidFill>
                <a:latin typeface="Georgia"/>
                <a:cs typeface="Georgia"/>
              </a:rPr>
              <a:t>Back to</a:t>
            </a:r>
            <a:r>
              <a:rPr sz="1800" b="1" spc="-75" dirty="0">
                <a:solidFill>
                  <a:srgbClr val="0099F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99FF"/>
                </a:solidFill>
                <a:latin typeface="Georgia"/>
                <a:cs typeface="Georgia"/>
              </a:rPr>
              <a:t>the</a:t>
            </a:r>
            <a:endParaRPr sz="1800">
              <a:latin typeface="Georgia"/>
              <a:cs typeface="Georgia"/>
            </a:endParaRPr>
          </a:p>
          <a:p>
            <a:pPr marL="3556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99FF"/>
                </a:solidFill>
                <a:latin typeface="Georgia"/>
                <a:cs typeface="Georgia"/>
              </a:rPr>
              <a:t>left</a:t>
            </a:r>
            <a:r>
              <a:rPr sz="1800" b="1" spc="-70" dirty="0">
                <a:solidFill>
                  <a:srgbClr val="0099F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0099FF"/>
                </a:solidFill>
                <a:latin typeface="Georgia"/>
                <a:cs typeface="Georgia"/>
              </a:rPr>
              <a:t>atrium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2110" y="2961132"/>
            <a:ext cx="103505" cy="2069464"/>
          </a:xfrm>
          <a:custGeom>
            <a:avLst/>
            <a:gdLst/>
            <a:ahLst/>
            <a:cxnLst/>
            <a:rect l="l" t="t" r="r" b="b"/>
            <a:pathLst>
              <a:path w="103504" h="2069464">
                <a:moveTo>
                  <a:pt x="51744" y="25205"/>
                </a:moveTo>
                <a:lnTo>
                  <a:pt x="45321" y="36186"/>
                </a:lnTo>
                <a:lnTo>
                  <a:pt x="43815" y="2069083"/>
                </a:lnTo>
                <a:lnTo>
                  <a:pt x="56515" y="2069083"/>
                </a:lnTo>
                <a:lnTo>
                  <a:pt x="58021" y="35965"/>
                </a:lnTo>
                <a:lnTo>
                  <a:pt x="51744" y="25205"/>
                </a:lnTo>
                <a:close/>
              </a:path>
              <a:path w="103504" h="2069464">
                <a:moveTo>
                  <a:pt x="51689" y="0"/>
                </a:moveTo>
                <a:lnTo>
                  <a:pt x="1778" y="85597"/>
                </a:lnTo>
                <a:lnTo>
                  <a:pt x="0" y="88518"/>
                </a:lnTo>
                <a:lnTo>
                  <a:pt x="1016" y="92455"/>
                </a:lnTo>
                <a:lnTo>
                  <a:pt x="7112" y="96012"/>
                </a:lnTo>
                <a:lnTo>
                  <a:pt x="10922" y="94995"/>
                </a:lnTo>
                <a:lnTo>
                  <a:pt x="45321" y="36186"/>
                </a:lnTo>
                <a:lnTo>
                  <a:pt x="45339" y="12572"/>
                </a:lnTo>
                <a:lnTo>
                  <a:pt x="59020" y="12572"/>
                </a:lnTo>
                <a:lnTo>
                  <a:pt x="51689" y="0"/>
                </a:lnTo>
                <a:close/>
              </a:path>
              <a:path w="103504" h="2069464">
                <a:moveTo>
                  <a:pt x="59020" y="12572"/>
                </a:moveTo>
                <a:lnTo>
                  <a:pt x="58039" y="12572"/>
                </a:lnTo>
                <a:lnTo>
                  <a:pt x="58021" y="35965"/>
                </a:lnTo>
                <a:lnTo>
                  <a:pt x="92456" y="94995"/>
                </a:lnTo>
                <a:lnTo>
                  <a:pt x="96266" y="96012"/>
                </a:lnTo>
                <a:lnTo>
                  <a:pt x="99314" y="94233"/>
                </a:lnTo>
                <a:lnTo>
                  <a:pt x="102362" y="92582"/>
                </a:lnTo>
                <a:lnTo>
                  <a:pt x="103378" y="88645"/>
                </a:lnTo>
                <a:lnTo>
                  <a:pt x="59020" y="12572"/>
                </a:lnTo>
                <a:close/>
              </a:path>
              <a:path w="103504" h="2069464">
                <a:moveTo>
                  <a:pt x="58039" y="12572"/>
                </a:moveTo>
                <a:lnTo>
                  <a:pt x="45339" y="12572"/>
                </a:lnTo>
                <a:lnTo>
                  <a:pt x="45321" y="36186"/>
                </a:lnTo>
                <a:lnTo>
                  <a:pt x="51744" y="25205"/>
                </a:lnTo>
                <a:lnTo>
                  <a:pt x="46228" y="15747"/>
                </a:lnTo>
                <a:lnTo>
                  <a:pt x="58036" y="15747"/>
                </a:lnTo>
                <a:lnTo>
                  <a:pt x="58039" y="12572"/>
                </a:lnTo>
                <a:close/>
              </a:path>
              <a:path w="103504" h="2069464">
                <a:moveTo>
                  <a:pt x="58036" y="15747"/>
                </a:moveTo>
                <a:lnTo>
                  <a:pt x="57277" y="15747"/>
                </a:lnTo>
                <a:lnTo>
                  <a:pt x="51744" y="25205"/>
                </a:lnTo>
                <a:lnTo>
                  <a:pt x="58021" y="35965"/>
                </a:lnTo>
                <a:lnTo>
                  <a:pt x="58036" y="15747"/>
                </a:lnTo>
                <a:close/>
              </a:path>
              <a:path w="103504" h="2069464">
                <a:moveTo>
                  <a:pt x="57277" y="15747"/>
                </a:moveTo>
                <a:lnTo>
                  <a:pt x="46228" y="15747"/>
                </a:lnTo>
                <a:lnTo>
                  <a:pt x="51744" y="25205"/>
                </a:lnTo>
                <a:lnTo>
                  <a:pt x="57277" y="1574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80428" y="2609215"/>
            <a:ext cx="188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0000"/>
                </a:solidFill>
                <a:latin typeface="Georgia"/>
                <a:cs typeface="Georgia"/>
              </a:rPr>
              <a:t>LEFT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Georgia"/>
                <a:cs typeface="Georgia"/>
              </a:rPr>
              <a:t>VENTRICLE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55442" y="5488025"/>
            <a:ext cx="2368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008000"/>
                </a:solidFill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5753" y="5635853"/>
            <a:ext cx="1079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40" dirty="0"/>
              <a:t>Alveolar-Capillary</a:t>
            </a:r>
            <a:r>
              <a:rPr spc="-320" dirty="0"/>
              <a:t> </a:t>
            </a:r>
            <a:r>
              <a:rPr spc="-200" dirty="0"/>
              <a:t>membrane  </a:t>
            </a:r>
            <a:r>
              <a:rPr spc="-225" dirty="0">
                <a:solidFill>
                  <a:srgbClr val="008000"/>
                </a:solidFill>
              </a:rPr>
              <a:t>(Respiratory</a:t>
            </a:r>
            <a:r>
              <a:rPr spc="-360" dirty="0">
                <a:solidFill>
                  <a:srgbClr val="008000"/>
                </a:solidFill>
              </a:rPr>
              <a:t> </a:t>
            </a:r>
            <a:r>
              <a:rPr spc="-215" dirty="0">
                <a:solidFill>
                  <a:srgbClr val="008000"/>
                </a:solidFill>
              </a:rPr>
              <a:t>membrane)</a:t>
            </a:r>
          </a:p>
        </p:txBody>
      </p:sp>
      <p:sp>
        <p:nvSpPr>
          <p:cNvPr id="8" name="object 8"/>
          <p:cNvSpPr/>
          <p:nvPr/>
        </p:nvSpPr>
        <p:spPr>
          <a:xfrm>
            <a:off x="228600" y="2362200"/>
            <a:ext cx="2619756" cy="2647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0" y="2057400"/>
            <a:ext cx="5934456" cy="2676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354838"/>
            <a:ext cx="718312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0" dirty="0">
                <a:solidFill>
                  <a:srgbClr val="C00000"/>
                </a:solidFill>
                <a:latin typeface="Trebuchet MS"/>
                <a:cs typeface="Trebuchet MS"/>
              </a:rPr>
              <a:t>Tissue</a:t>
            </a:r>
            <a:r>
              <a:rPr sz="3600" b="1" spc="-2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200" dirty="0">
                <a:solidFill>
                  <a:srgbClr val="C00000"/>
                </a:solidFill>
                <a:latin typeface="Trebuchet MS"/>
                <a:cs typeface="Trebuchet MS"/>
              </a:rPr>
              <a:t>Oxygenation-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00" b="1" u="heavy" spc="-150" dirty="0">
                <a:solidFill>
                  <a:srgbClr val="A4C248"/>
                </a:solidFill>
                <a:uFill>
                  <a:solidFill>
                    <a:srgbClr val="A4C248"/>
                  </a:solidFill>
                </a:uFill>
                <a:latin typeface="Trebuchet MS"/>
                <a:cs typeface="Trebuchet MS"/>
              </a:rPr>
              <a:t>Delivery(DO2)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A4C248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200" dirty="0">
                <a:solidFill>
                  <a:srgbClr val="FF0000"/>
                </a:solidFill>
                <a:uFill>
                  <a:solidFill>
                    <a:srgbClr val="A4C248"/>
                  </a:solidFill>
                </a:uFill>
              </a:rPr>
              <a:t>v/s </a:t>
            </a:r>
            <a:r>
              <a:rPr sz="2800" b="1" u="heavy" spc="-160" dirty="0">
                <a:solidFill>
                  <a:srgbClr val="A4C248"/>
                </a:solidFill>
                <a:uFill>
                  <a:solidFill>
                    <a:srgbClr val="A4C248"/>
                  </a:solidFill>
                </a:uFill>
                <a:latin typeface="Trebuchet MS"/>
                <a:cs typeface="Trebuchet MS"/>
              </a:rPr>
              <a:t>Uptake(VO2)</a:t>
            </a:r>
            <a:r>
              <a:rPr sz="2800" b="1" u="heavy" spc="-160" dirty="0">
                <a:solidFill>
                  <a:srgbClr val="FF0000"/>
                </a:solidFill>
                <a:uFill>
                  <a:solidFill>
                    <a:srgbClr val="A4C248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200" dirty="0">
                <a:solidFill>
                  <a:srgbClr val="FF0000"/>
                </a:solidFill>
                <a:uFill>
                  <a:solidFill>
                    <a:srgbClr val="A4C248"/>
                  </a:solidFill>
                </a:uFill>
              </a:rPr>
              <a:t>v/s</a:t>
            </a:r>
            <a:r>
              <a:rPr sz="2800" u="heavy" spc="-290" dirty="0">
                <a:solidFill>
                  <a:srgbClr val="FF0000"/>
                </a:solidFill>
                <a:uFill>
                  <a:solidFill>
                    <a:srgbClr val="A4C248"/>
                  </a:solidFill>
                </a:uFill>
              </a:rPr>
              <a:t> </a:t>
            </a:r>
            <a:r>
              <a:rPr sz="2800" b="1" u="heavy" spc="-90" dirty="0">
                <a:solidFill>
                  <a:srgbClr val="A4C248"/>
                </a:solidFill>
                <a:uFill>
                  <a:solidFill>
                    <a:srgbClr val="A4C248"/>
                  </a:solidFill>
                </a:uFill>
                <a:latin typeface="Trebuchet MS"/>
                <a:cs typeface="Trebuchet MS"/>
              </a:rPr>
              <a:t>Demand(MR)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90725"/>
            <a:ext cx="8006080" cy="431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C00000"/>
                </a:solidFill>
                <a:latin typeface="Georgia"/>
                <a:cs typeface="Georgia"/>
              </a:rPr>
              <a:t>Adequacy of </a:t>
            </a:r>
            <a:r>
              <a:rPr sz="2200" spc="-30" dirty="0">
                <a:solidFill>
                  <a:srgbClr val="C00000"/>
                </a:solidFill>
                <a:latin typeface="Georgia"/>
                <a:cs typeface="Georgia"/>
              </a:rPr>
              <a:t>tissue </a:t>
            </a:r>
            <a:r>
              <a:rPr sz="2200" spc="-35" dirty="0">
                <a:solidFill>
                  <a:srgbClr val="C00000"/>
                </a:solidFill>
                <a:latin typeface="Georgia"/>
                <a:cs typeface="Georgia"/>
              </a:rPr>
              <a:t>oxygenation-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FF0000"/>
                </a:solidFill>
                <a:latin typeface="Georgia"/>
                <a:cs typeface="Georgia"/>
              </a:rPr>
              <a:t>2 </a:t>
            </a:r>
            <a:r>
              <a:rPr sz="2200" spc="-40" dirty="0">
                <a:solidFill>
                  <a:srgbClr val="FF0000"/>
                </a:solidFill>
                <a:latin typeface="Georgia"/>
                <a:cs typeface="Georgia"/>
              </a:rPr>
              <a:t>supply </a:t>
            </a:r>
            <a:r>
              <a:rPr sz="2200" spc="-30" dirty="0">
                <a:latin typeface="Georgia"/>
                <a:cs typeface="Georgia"/>
              </a:rPr>
              <a:t>adapted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25" dirty="0">
                <a:solidFill>
                  <a:srgbClr val="FF0000"/>
                </a:solidFill>
                <a:latin typeface="Georgia"/>
                <a:cs typeface="Georgia"/>
              </a:rPr>
              <a:t>demand  </a:t>
            </a:r>
            <a:r>
              <a:rPr sz="2200" spc="-20" dirty="0">
                <a:solidFill>
                  <a:srgbClr val="C00000"/>
                </a:solidFill>
                <a:latin typeface="Georgia"/>
                <a:cs typeface="Georgia"/>
              </a:rPr>
              <a:t>Oxygen </a:t>
            </a:r>
            <a:r>
              <a:rPr sz="2200" spc="-30" dirty="0">
                <a:solidFill>
                  <a:srgbClr val="C00000"/>
                </a:solidFill>
                <a:latin typeface="Georgia"/>
                <a:cs typeface="Georgia"/>
              </a:rPr>
              <a:t>demand- </a:t>
            </a:r>
            <a:r>
              <a:rPr sz="2200" spc="-50" dirty="0">
                <a:latin typeface="Georgia"/>
                <a:cs typeface="Georgia"/>
              </a:rPr>
              <a:t>varies </a:t>
            </a:r>
            <a:r>
              <a:rPr sz="2200" spc="-35" dirty="0">
                <a:latin typeface="Georgia"/>
                <a:cs typeface="Georgia"/>
              </a:rPr>
              <a:t>according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30" dirty="0">
                <a:solidFill>
                  <a:srgbClr val="006FC0"/>
                </a:solidFill>
                <a:latin typeface="Georgia"/>
                <a:cs typeface="Georgia"/>
              </a:rPr>
              <a:t>tissue </a:t>
            </a:r>
            <a:r>
              <a:rPr sz="2200" spc="-20" dirty="0">
                <a:solidFill>
                  <a:srgbClr val="006FC0"/>
                </a:solidFill>
                <a:latin typeface="Georgia"/>
                <a:cs typeface="Georgia"/>
              </a:rPr>
              <a:t>type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50" dirty="0">
                <a:latin typeface="Georgia"/>
                <a:cs typeface="Georgia"/>
              </a:rPr>
              <a:t>over </a:t>
            </a:r>
            <a:r>
              <a:rPr sz="2200" spc="-20" dirty="0">
                <a:solidFill>
                  <a:srgbClr val="006FC0"/>
                </a:solidFill>
                <a:latin typeface="Georgia"/>
                <a:cs typeface="Georgia"/>
              </a:rPr>
              <a:t>time</a:t>
            </a:r>
            <a:r>
              <a:rPr sz="2200" spc="-20" dirty="0">
                <a:latin typeface="Georgia"/>
                <a:cs typeface="Georgia"/>
              </a:rPr>
              <a:t>.  </a:t>
            </a:r>
            <a:r>
              <a:rPr sz="2200" spc="-35" dirty="0">
                <a:solidFill>
                  <a:srgbClr val="C00000"/>
                </a:solidFill>
                <a:latin typeface="Georgia"/>
                <a:cs typeface="Georgia"/>
              </a:rPr>
              <a:t>Problem </a:t>
            </a:r>
            <a:r>
              <a:rPr sz="2200" spc="-45" dirty="0">
                <a:solidFill>
                  <a:srgbClr val="C00000"/>
                </a:solidFill>
                <a:latin typeface="Georgia"/>
                <a:cs typeface="Georgia"/>
              </a:rPr>
              <a:t>is </a:t>
            </a:r>
            <a:r>
              <a:rPr sz="2200" spc="-20" dirty="0">
                <a:solidFill>
                  <a:srgbClr val="C00000"/>
                </a:solidFill>
                <a:latin typeface="Georgia"/>
                <a:cs typeface="Georgia"/>
              </a:rPr>
              <a:t>-</a:t>
            </a:r>
            <a:r>
              <a:rPr sz="2200" spc="-20" dirty="0">
                <a:solidFill>
                  <a:srgbClr val="00AF50"/>
                </a:solidFill>
                <a:latin typeface="Georgia"/>
                <a:cs typeface="Georgia"/>
              </a:rPr>
              <a:t>Oxygen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demand </a:t>
            </a:r>
            <a:r>
              <a:rPr sz="2200" spc="-15" dirty="0">
                <a:solidFill>
                  <a:srgbClr val="00AF50"/>
                </a:solidFill>
                <a:latin typeface="Georgia"/>
                <a:cs typeface="Georgia"/>
              </a:rPr>
              <a:t>cannot be </a:t>
            </a:r>
            <a:r>
              <a:rPr sz="2200" spc="-40" dirty="0">
                <a:solidFill>
                  <a:srgbClr val="00AF50"/>
                </a:solidFill>
                <a:latin typeface="Georgia"/>
                <a:cs typeface="Georgia"/>
              </a:rPr>
              <a:t>measured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or</a:t>
            </a:r>
            <a:r>
              <a:rPr sz="2200" spc="-24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calculated</a:t>
            </a:r>
            <a:r>
              <a:rPr sz="2200" spc="-25" dirty="0">
                <a:latin typeface="Georgia"/>
                <a:cs typeface="Georgia"/>
              </a:rPr>
              <a:t>,</a:t>
            </a:r>
            <a:endParaRPr sz="2200">
              <a:latin typeface="Georgia"/>
              <a:cs typeface="Georgia"/>
            </a:endParaRPr>
          </a:p>
          <a:p>
            <a:pPr marL="286385" marR="5080" indent="-274320">
              <a:lnSpc>
                <a:spcPct val="80000"/>
              </a:lnSpc>
              <a:spcBef>
                <a:spcPts val="535"/>
              </a:spcBef>
            </a:pPr>
            <a:r>
              <a:rPr sz="2200" spc="-20" dirty="0">
                <a:latin typeface="Georgia"/>
                <a:cs typeface="Georgia"/>
              </a:rPr>
              <a:t>Oxygen </a:t>
            </a:r>
            <a:r>
              <a:rPr sz="2200" spc="-30" dirty="0">
                <a:latin typeface="Georgia"/>
                <a:cs typeface="Georgia"/>
              </a:rPr>
              <a:t>Delivery </a:t>
            </a:r>
            <a:r>
              <a:rPr sz="2200" spc="-20" dirty="0">
                <a:latin typeface="Georgia"/>
                <a:cs typeface="Georgia"/>
              </a:rPr>
              <a:t>(DO2)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40" dirty="0">
                <a:latin typeface="Georgia"/>
                <a:cs typeface="Georgia"/>
              </a:rPr>
              <a:t>Uptake </a:t>
            </a:r>
            <a:r>
              <a:rPr sz="2200" spc="-35" dirty="0">
                <a:latin typeface="Georgia"/>
                <a:cs typeface="Georgia"/>
              </a:rPr>
              <a:t>/consumption (VO2) </a:t>
            </a:r>
            <a:r>
              <a:rPr sz="2200" spc="-5" dirty="0">
                <a:latin typeface="Georgia"/>
                <a:cs typeface="Georgia"/>
              </a:rPr>
              <a:t>both </a:t>
            </a:r>
            <a:r>
              <a:rPr sz="2200" spc="-30" dirty="0">
                <a:latin typeface="Georgia"/>
                <a:cs typeface="Georgia"/>
              </a:rPr>
              <a:t>can  </a:t>
            </a:r>
            <a:r>
              <a:rPr sz="2200" spc="-15" dirty="0">
                <a:latin typeface="Georgia"/>
                <a:cs typeface="Georgia"/>
              </a:rPr>
              <a:t>be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quantified.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2 </a:t>
            </a:r>
            <a:r>
              <a:rPr sz="2200" spc="-40" dirty="0">
                <a:solidFill>
                  <a:srgbClr val="C00000"/>
                </a:solidFill>
                <a:latin typeface="Georgia"/>
                <a:cs typeface="Georgia"/>
              </a:rPr>
              <a:t>supply/Delivery </a:t>
            </a: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10" dirty="0">
                <a:solidFill>
                  <a:srgbClr val="C00000"/>
                </a:solidFill>
                <a:latin typeface="Georgia"/>
                <a:cs typeface="Georgia"/>
              </a:rPr>
              <a:t>DO</a:t>
            </a:r>
            <a:r>
              <a:rPr sz="1900" spc="-10" dirty="0">
                <a:solidFill>
                  <a:srgbClr val="C00000"/>
                </a:solidFill>
                <a:latin typeface="Georgia"/>
                <a:cs typeface="Georgia"/>
              </a:rPr>
              <a:t>2 </a:t>
            </a: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130" dirty="0">
                <a:latin typeface="Georgia"/>
                <a:cs typeface="Georgia"/>
              </a:rPr>
              <a:t>Q </a:t>
            </a:r>
            <a:r>
              <a:rPr sz="2200" spc="-120" dirty="0">
                <a:latin typeface="Georgia"/>
                <a:cs typeface="Georgia"/>
              </a:rPr>
              <a:t>X </a:t>
            </a:r>
            <a:r>
              <a:rPr sz="2200" spc="-15" dirty="0">
                <a:latin typeface="Georgia"/>
                <a:cs typeface="Georgia"/>
              </a:rPr>
              <a:t>CaO</a:t>
            </a:r>
            <a:r>
              <a:rPr sz="1900" spc="-15" dirty="0">
                <a:latin typeface="Georgia"/>
                <a:cs typeface="Georgia"/>
              </a:rPr>
              <a:t>2 </a:t>
            </a: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130" dirty="0">
                <a:latin typeface="Georgia"/>
                <a:cs typeface="Georgia"/>
              </a:rPr>
              <a:t>Q </a:t>
            </a:r>
            <a:r>
              <a:rPr sz="2200" spc="-120" dirty="0">
                <a:latin typeface="Georgia"/>
                <a:cs typeface="Georgia"/>
              </a:rPr>
              <a:t>X </a:t>
            </a:r>
            <a:r>
              <a:rPr sz="2200" spc="-30" dirty="0">
                <a:latin typeface="Georgia"/>
                <a:cs typeface="Georgia"/>
              </a:rPr>
              <a:t>(Hb </a:t>
            </a:r>
            <a:r>
              <a:rPr sz="2200" spc="-120" dirty="0">
                <a:latin typeface="Georgia"/>
                <a:cs typeface="Georgia"/>
              </a:rPr>
              <a:t>X </a:t>
            </a:r>
            <a:r>
              <a:rPr sz="2200" spc="-50" dirty="0">
                <a:latin typeface="Georgia"/>
                <a:cs typeface="Georgia"/>
              </a:rPr>
              <a:t>SaO</a:t>
            </a:r>
            <a:r>
              <a:rPr sz="1900" spc="-50" dirty="0">
                <a:latin typeface="Georgia"/>
                <a:cs typeface="Georgia"/>
              </a:rPr>
              <a:t>2 </a:t>
            </a:r>
            <a:r>
              <a:rPr sz="2200" spc="-55" dirty="0">
                <a:latin typeface="Georgia"/>
                <a:cs typeface="Georgia"/>
              </a:rPr>
              <a:t>x</a:t>
            </a:r>
            <a:r>
              <a:rPr sz="2200" spc="65" dirty="0">
                <a:latin typeface="Georgia"/>
                <a:cs typeface="Georgia"/>
              </a:rPr>
              <a:t> </a:t>
            </a:r>
            <a:r>
              <a:rPr sz="2200" spc="-114" dirty="0">
                <a:latin typeface="Georgia"/>
                <a:cs typeface="Georgia"/>
              </a:rPr>
              <a:t>1.39)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00" spc="-40" dirty="0">
                <a:solidFill>
                  <a:srgbClr val="C00000"/>
                </a:solidFill>
                <a:latin typeface="Georgia"/>
                <a:cs typeface="Georgia"/>
              </a:rPr>
              <a:t>Relation </a:t>
            </a:r>
            <a:r>
              <a:rPr sz="2200" spc="-60" dirty="0">
                <a:solidFill>
                  <a:srgbClr val="C00000"/>
                </a:solidFill>
                <a:latin typeface="Georgia"/>
                <a:cs typeface="Georgia"/>
              </a:rPr>
              <a:t>b/w </a:t>
            </a:r>
            <a:r>
              <a:rPr sz="2200" spc="-40" dirty="0">
                <a:solidFill>
                  <a:srgbClr val="C00000"/>
                </a:solidFill>
                <a:latin typeface="Georgia"/>
                <a:cs typeface="Georgia"/>
              </a:rPr>
              <a:t>Uptake </a:t>
            </a:r>
            <a:r>
              <a:rPr sz="2200" spc="-80" dirty="0">
                <a:solidFill>
                  <a:srgbClr val="C00000"/>
                </a:solidFill>
                <a:latin typeface="Georgia"/>
                <a:cs typeface="Georgia"/>
              </a:rPr>
              <a:t>&amp; </a:t>
            </a:r>
            <a:r>
              <a:rPr sz="2200" spc="-30" dirty="0">
                <a:solidFill>
                  <a:srgbClr val="C00000"/>
                </a:solidFill>
                <a:latin typeface="Georgia"/>
                <a:cs typeface="Georgia"/>
              </a:rPr>
              <a:t>Delivery- </a:t>
            </a:r>
            <a:r>
              <a:rPr sz="2200" spc="-40" dirty="0">
                <a:latin typeface="Georgia"/>
                <a:cs typeface="Georgia"/>
              </a:rPr>
              <a:t>VO</a:t>
            </a:r>
            <a:r>
              <a:rPr sz="1900" spc="-40" dirty="0">
                <a:latin typeface="Georgia"/>
                <a:cs typeface="Georgia"/>
              </a:rPr>
              <a:t>2 </a:t>
            </a: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10" dirty="0">
                <a:latin typeface="Georgia"/>
                <a:cs typeface="Georgia"/>
              </a:rPr>
              <a:t>DO</a:t>
            </a:r>
            <a:r>
              <a:rPr sz="1900" spc="-10" dirty="0">
                <a:latin typeface="Georgia"/>
                <a:cs typeface="Georgia"/>
              </a:rPr>
              <a:t>2 </a:t>
            </a:r>
            <a:r>
              <a:rPr sz="2200" spc="-120" dirty="0">
                <a:latin typeface="Georgia"/>
                <a:cs typeface="Georgia"/>
              </a:rPr>
              <a:t>X</a:t>
            </a:r>
            <a:r>
              <a:rPr sz="2200" spc="-200" dirty="0">
                <a:latin typeface="Georgia"/>
                <a:cs typeface="Georgia"/>
              </a:rPr>
              <a:t> </a:t>
            </a:r>
            <a:r>
              <a:rPr sz="2200" spc="-85" dirty="0">
                <a:latin typeface="Georgia"/>
                <a:cs typeface="Georgia"/>
              </a:rPr>
              <a:t>O</a:t>
            </a:r>
            <a:r>
              <a:rPr sz="1900" spc="-85" dirty="0">
                <a:latin typeface="Georgia"/>
                <a:cs typeface="Georgia"/>
              </a:rPr>
              <a:t>2</a:t>
            </a:r>
            <a:r>
              <a:rPr sz="2200" spc="-85" dirty="0">
                <a:latin typeface="Georgia"/>
                <a:cs typeface="Georgia"/>
              </a:rPr>
              <a:t>ER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0" dirty="0">
                <a:latin typeface="Georgia"/>
                <a:cs typeface="Georgia"/>
              </a:rPr>
              <a:t>Under </a:t>
            </a:r>
            <a:r>
              <a:rPr sz="2200" spc="-25" dirty="0">
                <a:latin typeface="Georgia"/>
                <a:cs typeface="Georgia"/>
              </a:rPr>
              <a:t>physiologic</a:t>
            </a:r>
            <a:r>
              <a:rPr sz="2200" spc="-13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control,</a:t>
            </a:r>
            <a:endParaRPr sz="2200">
              <a:latin typeface="Georgia"/>
              <a:cs typeface="Georgia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4090"/>
              <a:buFont typeface="Courier New"/>
              <a:buChar char="o"/>
              <a:tabLst>
                <a:tab pos="653415" algn="l"/>
              </a:tabLst>
            </a:pPr>
            <a:r>
              <a:rPr sz="2200" spc="-10" dirty="0">
                <a:latin typeface="Georgia"/>
                <a:cs typeface="Georgia"/>
              </a:rPr>
              <a:t>O</a:t>
            </a:r>
            <a:r>
              <a:rPr sz="1900" spc="-10" dirty="0">
                <a:latin typeface="Georgia"/>
                <a:cs typeface="Georgia"/>
              </a:rPr>
              <a:t>2 </a:t>
            </a:r>
            <a:r>
              <a:rPr sz="2200" spc="-30" dirty="0">
                <a:latin typeface="Georgia"/>
                <a:cs typeface="Georgia"/>
              </a:rPr>
              <a:t>demand equals </a:t>
            </a:r>
            <a:r>
              <a:rPr sz="2200" spc="-35" dirty="0">
                <a:latin typeface="Georgia"/>
                <a:cs typeface="Georgia"/>
              </a:rPr>
              <a:t>VO</a:t>
            </a:r>
            <a:r>
              <a:rPr sz="1900" spc="-35" dirty="0">
                <a:latin typeface="Georgia"/>
                <a:cs typeface="Georgia"/>
              </a:rPr>
              <a:t>2 </a:t>
            </a:r>
            <a:r>
              <a:rPr sz="2200" spc="30" dirty="0">
                <a:latin typeface="Times New Roman"/>
                <a:cs typeface="Times New Roman"/>
              </a:rPr>
              <a:t>(≈</a:t>
            </a:r>
            <a:r>
              <a:rPr sz="2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2.4 </a:t>
            </a:r>
            <a:r>
              <a:rPr sz="2200" spc="-70" dirty="0">
                <a:latin typeface="Georgia"/>
                <a:cs typeface="Georgia"/>
              </a:rPr>
              <a:t>mL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O</a:t>
            </a:r>
            <a:r>
              <a:rPr sz="1900" spc="-45" dirty="0">
                <a:latin typeface="Georgia"/>
                <a:cs typeface="Georgia"/>
              </a:rPr>
              <a:t>2</a:t>
            </a:r>
            <a:r>
              <a:rPr sz="2200" spc="-45" dirty="0">
                <a:latin typeface="Georgia"/>
                <a:cs typeface="Georgia"/>
              </a:rPr>
              <a:t>/kg/min)</a:t>
            </a:r>
            <a:endParaRPr sz="2200">
              <a:latin typeface="Georgia"/>
              <a:cs typeface="Georgia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4090"/>
              <a:buFont typeface="Courier New"/>
              <a:buChar char="o"/>
              <a:tabLst>
                <a:tab pos="653415" algn="l"/>
              </a:tabLst>
            </a:pPr>
            <a:r>
              <a:rPr sz="2200" spc="-95" dirty="0">
                <a:latin typeface="Georgia"/>
                <a:cs typeface="Georgia"/>
              </a:rPr>
              <a:t>DO</a:t>
            </a:r>
            <a:r>
              <a:rPr sz="1900" spc="-95" dirty="0">
                <a:latin typeface="Georgia"/>
                <a:cs typeface="Georgia"/>
              </a:rPr>
              <a:t>2</a:t>
            </a:r>
            <a:r>
              <a:rPr sz="2200" spc="-95" dirty="0">
                <a:latin typeface="Georgia"/>
                <a:cs typeface="Georgia"/>
              </a:rPr>
              <a:t>=</a:t>
            </a:r>
            <a:r>
              <a:rPr sz="2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12 </a:t>
            </a:r>
            <a:r>
              <a:rPr sz="2200" spc="-70" dirty="0">
                <a:latin typeface="Georgia"/>
                <a:cs typeface="Georgia"/>
              </a:rPr>
              <a:t>mL</a:t>
            </a:r>
            <a:r>
              <a:rPr sz="2200" spc="8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O</a:t>
            </a:r>
            <a:r>
              <a:rPr sz="1900" spc="-45" dirty="0">
                <a:latin typeface="Georgia"/>
                <a:cs typeface="Georgia"/>
              </a:rPr>
              <a:t>2</a:t>
            </a:r>
            <a:r>
              <a:rPr sz="2200" spc="-45" dirty="0">
                <a:latin typeface="Georgia"/>
                <a:cs typeface="Georgia"/>
              </a:rPr>
              <a:t>/kg/min</a:t>
            </a:r>
            <a:endParaRPr sz="2200">
              <a:latin typeface="Georgia"/>
              <a:cs typeface="Georgia"/>
            </a:endParaRPr>
          </a:p>
          <a:p>
            <a:pPr marL="405765">
              <a:lnSpc>
                <a:spcPct val="100000"/>
              </a:lnSpc>
              <a:spcBef>
                <a:spcPts val="5"/>
              </a:spcBef>
            </a:pPr>
            <a:r>
              <a:rPr sz="1850" spc="10" dirty="0">
                <a:solidFill>
                  <a:srgbClr val="0E6EC5"/>
                </a:solidFill>
                <a:latin typeface="Courier New"/>
                <a:cs typeface="Courier New"/>
              </a:rPr>
              <a:t>o </a:t>
            </a:r>
            <a:r>
              <a:rPr sz="2200" spc="-110" dirty="0">
                <a:latin typeface="Georgia"/>
                <a:cs typeface="Georgia"/>
              </a:rPr>
              <a:t>O</a:t>
            </a:r>
            <a:r>
              <a:rPr sz="1900" spc="-110" dirty="0">
                <a:latin typeface="Georgia"/>
                <a:cs typeface="Georgia"/>
              </a:rPr>
              <a:t>2</a:t>
            </a:r>
            <a:r>
              <a:rPr sz="2200" spc="-110" dirty="0">
                <a:latin typeface="Georgia"/>
                <a:cs typeface="Georgia"/>
              </a:rPr>
              <a:t>ER= </a:t>
            </a:r>
            <a:r>
              <a:rPr sz="22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20%</a:t>
            </a:r>
            <a:r>
              <a:rPr sz="22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Georgia"/>
                <a:cs typeface="Georgia"/>
              </a:rPr>
              <a:t>(0.2-0.3)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  <a:tab pos="2795270" algn="l"/>
              </a:tabLst>
            </a:pPr>
            <a:r>
              <a:rPr sz="2200" spc="-5" dirty="0">
                <a:latin typeface="Times New Roman"/>
                <a:cs typeface="Times New Roman"/>
              </a:rPr>
              <a:t>↑</a:t>
            </a:r>
            <a:r>
              <a:rPr sz="2200" spc="-5" dirty="0">
                <a:latin typeface="Georgia"/>
                <a:cs typeface="Georgia"/>
              </a:rPr>
              <a:t>O</a:t>
            </a:r>
            <a:r>
              <a:rPr sz="1900" spc="-5" dirty="0">
                <a:latin typeface="Georgia"/>
                <a:cs typeface="Georgia"/>
              </a:rPr>
              <a:t>2 </a:t>
            </a:r>
            <a:r>
              <a:rPr sz="2200" spc="-30" dirty="0">
                <a:latin typeface="Georgia"/>
                <a:cs typeface="Georgia"/>
              </a:rPr>
              <a:t>demand</a:t>
            </a:r>
            <a:r>
              <a:rPr sz="2200" spc="60" dirty="0">
                <a:latin typeface="Georgia"/>
                <a:cs typeface="Georgia"/>
              </a:rPr>
              <a:t> </a:t>
            </a:r>
            <a:r>
              <a:rPr sz="2200" spc="-150" dirty="0">
                <a:latin typeface="Georgia"/>
                <a:cs typeface="Georgia"/>
              </a:rPr>
              <a:t>/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55" dirty="0">
                <a:latin typeface="Georgia"/>
                <a:cs typeface="Georgia"/>
              </a:rPr>
              <a:t>VO</a:t>
            </a:r>
            <a:r>
              <a:rPr sz="1900" spc="-55" dirty="0">
                <a:latin typeface="Georgia"/>
                <a:cs typeface="Georgia"/>
              </a:rPr>
              <a:t>2</a:t>
            </a:r>
            <a:r>
              <a:rPr sz="2200" spc="-55" dirty="0">
                <a:latin typeface="Georgia"/>
                <a:cs typeface="Georgia"/>
              </a:rPr>
              <a:t>:	</a:t>
            </a:r>
            <a:r>
              <a:rPr sz="2200" spc="-10" dirty="0">
                <a:latin typeface="Georgia"/>
                <a:cs typeface="Georgia"/>
              </a:rPr>
              <a:t>DO</a:t>
            </a:r>
            <a:r>
              <a:rPr sz="1900" spc="-10" dirty="0">
                <a:latin typeface="Georgia"/>
                <a:cs typeface="Georgia"/>
              </a:rPr>
              <a:t>2 </a:t>
            </a:r>
            <a:r>
              <a:rPr sz="2200" spc="-45" dirty="0">
                <a:latin typeface="Georgia"/>
                <a:cs typeface="Georgia"/>
              </a:rPr>
              <a:t>has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35" dirty="0">
                <a:latin typeface="Georgia"/>
                <a:cs typeface="Georgia"/>
              </a:rPr>
              <a:t>increase </a:t>
            </a:r>
            <a:r>
              <a:rPr sz="2200" spc="-30" dirty="0">
                <a:latin typeface="Georgia"/>
                <a:cs typeface="Georgia"/>
              </a:rPr>
              <a:t>and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adapt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↓DO</a:t>
            </a:r>
            <a:r>
              <a:rPr sz="19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9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(Shock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hypoxia):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sz="2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increase</a:t>
            </a:r>
            <a:r>
              <a:rPr sz="22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adapt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33374"/>
            <a:ext cx="7583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20" dirty="0">
                <a:solidFill>
                  <a:srgbClr val="C00000"/>
                </a:solidFill>
                <a:latin typeface="Trebuchet MS"/>
                <a:cs typeface="Trebuchet MS"/>
              </a:rPr>
              <a:t>Factors </a:t>
            </a:r>
            <a:r>
              <a:rPr sz="3200" b="1" spc="-165" dirty="0">
                <a:solidFill>
                  <a:srgbClr val="C00000"/>
                </a:solidFill>
                <a:latin typeface="Trebuchet MS"/>
                <a:cs typeface="Trebuchet MS"/>
              </a:rPr>
              <a:t>that </a:t>
            </a:r>
            <a:r>
              <a:rPr sz="3200" b="1" spc="-200" dirty="0">
                <a:solidFill>
                  <a:srgbClr val="C00000"/>
                </a:solidFill>
                <a:latin typeface="Trebuchet MS"/>
                <a:cs typeface="Trebuchet MS"/>
              </a:rPr>
              <a:t>determine </a:t>
            </a:r>
            <a:r>
              <a:rPr sz="3200" b="1" spc="-190" dirty="0">
                <a:solidFill>
                  <a:srgbClr val="C00000"/>
                </a:solidFill>
                <a:latin typeface="Trebuchet MS"/>
                <a:cs typeface="Trebuchet MS"/>
              </a:rPr>
              <a:t>the </a:t>
            </a:r>
            <a:r>
              <a:rPr sz="3200" b="1" spc="-200" dirty="0">
                <a:solidFill>
                  <a:srgbClr val="C00000"/>
                </a:solidFill>
                <a:latin typeface="Trebuchet MS"/>
                <a:cs typeface="Trebuchet MS"/>
              </a:rPr>
              <a:t>energy </a:t>
            </a:r>
            <a:r>
              <a:rPr sz="3200" b="1" spc="-180" dirty="0">
                <a:solidFill>
                  <a:srgbClr val="C00000"/>
                </a:solidFill>
                <a:latin typeface="Trebuchet MS"/>
                <a:cs typeface="Trebuchet MS"/>
              </a:rPr>
              <a:t>yield</a:t>
            </a:r>
            <a:r>
              <a:rPr sz="3200" b="1" spc="-5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170" dirty="0">
                <a:solidFill>
                  <a:srgbClr val="C00000"/>
                </a:solidFill>
                <a:latin typeface="Trebuchet MS"/>
                <a:cs typeface="Trebuchet MS"/>
              </a:rPr>
              <a:t>from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435480"/>
            <a:ext cx="335661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45"/>
              </a:lnSpc>
            </a:pPr>
            <a:r>
              <a:rPr sz="3200" b="1" spc="-170" dirty="0">
                <a:solidFill>
                  <a:srgbClr val="C00000"/>
                </a:solidFill>
                <a:latin typeface="Trebuchet MS"/>
                <a:cs typeface="Trebuchet MS"/>
              </a:rPr>
              <a:t>glucose</a:t>
            </a:r>
            <a:r>
              <a:rPr sz="3200" b="1" spc="-3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155" dirty="0">
                <a:solidFill>
                  <a:srgbClr val="C00000"/>
                </a:solidFill>
                <a:latin typeface="Trebuchet MS"/>
                <a:cs typeface="Trebuchet MS"/>
              </a:rPr>
              <a:t>metabolism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371598"/>
            <a:ext cx="5334000" cy="548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9828" y="1464309"/>
            <a:ext cx="299085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6F2F9F"/>
                </a:solidFill>
                <a:latin typeface="Georgia"/>
                <a:cs typeface="Georgia"/>
              </a:rPr>
              <a:t>When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the </a:t>
            </a:r>
            <a:r>
              <a:rPr sz="2000" spc="-40" dirty="0">
                <a:solidFill>
                  <a:srgbClr val="6F2F9F"/>
                </a:solidFill>
                <a:latin typeface="Georgia"/>
                <a:cs typeface="Georgia"/>
              </a:rPr>
              <a:t>rate </a:t>
            </a:r>
            <a:r>
              <a:rPr sz="2000" spc="-15" dirty="0">
                <a:solidFill>
                  <a:srgbClr val="6F2F9F"/>
                </a:solidFill>
                <a:latin typeface="Georgia"/>
                <a:cs typeface="Georgia"/>
              </a:rPr>
              <a:t>of </a:t>
            </a:r>
            <a:r>
              <a:rPr sz="2000" spc="-45" dirty="0">
                <a:solidFill>
                  <a:srgbClr val="6F2F9F"/>
                </a:solidFill>
                <a:latin typeface="Georgia"/>
                <a:cs typeface="Georgia"/>
              </a:rPr>
              <a:t>oxygen  </a:t>
            </a:r>
            <a:r>
              <a:rPr sz="2000" spc="-25" dirty="0">
                <a:solidFill>
                  <a:srgbClr val="6F2F9F"/>
                </a:solidFill>
                <a:latin typeface="Georgia"/>
                <a:cs typeface="Georgia"/>
              </a:rPr>
              <a:t>uptake (VO2)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unable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to 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match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the </a:t>
            </a:r>
            <a:r>
              <a:rPr sz="2000" spc="-15" dirty="0">
                <a:solidFill>
                  <a:srgbClr val="6F2F9F"/>
                </a:solidFill>
                <a:latin typeface="Georgia"/>
                <a:cs typeface="Georgia"/>
              </a:rPr>
              <a:t>metabolic  </a:t>
            </a:r>
            <a:r>
              <a:rPr sz="2000" spc="-35" dirty="0">
                <a:solidFill>
                  <a:srgbClr val="6F2F9F"/>
                </a:solidFill>
                <a:latin typeface="Georgia"/>
                <a:cs typeface="Georgia"/>
              </a:rPr>
              <a:t>reuirement(MR),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glucose  </a:t>
            </a:r>
            <a:r>
              <a:rPr sz="2000" spc="-25" dirty="0">
                <a:solidFill>
                  <a:srgbClr val="6F2F9F"/>
                </a:solidFill>
                <a:latin typeface="Georgia"/>
                <a:cs typeface="Georgia"/>
              </a:rPr>
              <a:t>metabolism </a:t>
            </a:r>
            <a:r>
              <a:rPr sz="2000" spc="-40" dirty="0">
                <a:solidFill>
                  <a:srgbClr val="6F2F9F"/>
                </a:solidFill>
                <a:latin typeface="Georgia"/>
                <a:cs typeface="Georgia"/>
              </a:rPr>
              <a:t>is </a:t>
            </a:r>
            <a:r>
              <a:rPr sz="2000" spc="-30" dirty="0">
                <a:solidFill>
                  <a:srgbClr val="6F2F9F"/>
                </a:solidFill>
                <a:latin typeface="Georgia"/>
                <a:cs typeface="Georgia"/>
              </a:rPr>
              <a:t>diverted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to  </a:t>
            </a:r>
            <a:r>
              <a:rPr sz="2000" spc="-15" dirty="0">
                <a:solidFill>
                  <a:srgbClr val="6F2F9F"/>
                </a:solidFill>
                <a:latin typeface="Georgia"/>
                <a:cs typeface="Georgia"/>
              </a:rPr>
              <a:t>lactate production, </a:t>
            </a:r>
            <a:r>
              <a:rPr sz="2000" spc="-25" dirty="0">
                <a:solidFill>
                  <a:srgbClr val="6F2F9F"/>
                </a:solidFill>
                <a:latin typeface="Georgia"/>
                <a:cs typeface="Georgia"/>
              </a:rPr>
              <a:t>and</a:t>
            </a:r>
            <a:r>
              <a:rPr sz="2000" spc="-18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the 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energy yield </a:t>
            </a:r>
            <a:r>
              <a:rPr sz="2000" spc="-35" dirty="0">
                <a:solidFill>
                  <a:srgbClr val="6F2F9F"/>
                </a:solidFill>
                <a:latin typeface="Georgia"/>
                <a:cs typeface="Georgia"/>
              </a:rPr>
              <a:t>drops  </a:t>
            </a:r>
            <a:r>
              <a:rPr sz="2000" spc="-30" dirty="0">
                <a:solidFill>
                  <a:srgbClr val="6F2F9F"/>
                </a:solidFill>
                <a:latin typeface="Georgia"/>
                <a:cs typeface="Georgia"/>
              </a:rPr>
              <a:t>dramatically</a:t>
            </a:r>
            <a:r>
              <a:rPr sz="1800" spc="-30" dirty="0">
                <a:solidFill>
                  <a:srgbClr val="6F2F9F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3628" y="4666869"/>
            <a:ext cx="32797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680">
              <a:lnSpc>
                <a:spcPct val="100000"/>
              </a:lnSpc>
              <a:spcBef>
                <a:spcPts val="100"/>
              </a:spcBef>
              <a:tabLst>
                <a:tab pos="748030" algn="l"/>
              </a:tabLst>
            </a:pPr>
            <a:r>
              <a:rPr sz="1800" spc="-10" dirty="0">
                <a:solidFill>
                  <a:srgbClr val="001F5F"/>
                </a:solidFill>
                <a:latin typeface="Georgia"/>
                <a:cs typeface="Georgia"/>
              </a:rPr>
              <a:t>DO2 </a:t>
            </a:r>
            <a:r>
              <a:rPr sz="1800" spc="-165" dirty="0">
                <a:solidFill>
                  <a:srgbClr val="001F5F"/>
                </a:solidFill>
                <a:latin typeface="Georgia"/>
                <a:cs typeface="Georgia"/>
              </a:rPr>
              <a:t>= </a:t>
            </a:r>
            <a:r>
              <a:rPr sz="1800" spc="-35" dirty="0">
                <a:solidFill>
                  <a:srgbClr val="001F5F"/>
                </a:solidFill>
                <a:latin typeface="Georgia"/>
                <a:cs typeface="Georgia"/>
              </a:rPr>
              <a:t>rate </a:t>
            </a:r>
            <a:r>
              <a:rPr sz="1800" spc="-15" dirty="0">
                <a:solidFill>
                  <a:srgbClr val="001F5F"/>
                </a:solidFill>
                <a:latin typeface="Georgia"/>
                <a:cs typeface="Georgia"/>
              </a:rPr>
              <a:t>of O2 </a:t>
            </a:r>
            <a:r>
              <a:rPr sz="1800" spc="-40" dirty="0">
                <a:solidFill>
                  <a:srgbClr val="001F5F"/>
                </a:solidFill>
                <a:latin typeface="Georgia"/>
                <a:cs typeface="Georgia"/>
              </a:rPr>
              <a:t>delivery;  </a:t>
            </a:r>
            <a:r>
              <a:rPr sz="1800" spc="-70" dirty="0">
                <a:solidFill>
                  <a:srgbClr val="001F5F"/>
                </a:solidFill>
                <a:latin typeface="Georgia"/>
                <a:cs typeface="Georgia"/>
              </a:rPr>
              <a:t>VO2=	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O2 </a:t>
            </a:r>
            <a:r>
              <a:rPr sz="1800" spc="-30" dirty="0">
                <a:solidFill>
                  <a:srgbClr val="001F5F"/>
                </a:solidFill>
                <a:latin typeface="Georgia"/>
                <a:cs typeface="Georgia"/>
              </a:rPr>
              <a:t>Uptake  </a:t>
            </a:r>
            <a:r>
              <a:rPr sz="1800" spc="-40" dirty="0">
                <a:solidFill>
                  <a:srgbClr val="001F5F"/>
                </a:solidFill>
                <a:latin typeface="Georgia"/>
                <a:cs typeface="Georgia"/>
              </a:rPr>
              <a:t>MR=Metabolic</a:t>
            </a:r>
            <a:r>
              <a:rPr sz="1800" spc="-1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Georgia"/>
                <a:cs typeface="Georgia"/>
              </a:rPr>
              <a:t>Rate/Demand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HbO2 </a:t>
            </a:r>
            <a:r>
              <a:rPr sz="1800" spc="-165" dirty="0">
                <a:solidFill>
                  <a:srgbClr val="001F5F"/>
                </a:solidFill>
                <a:latin typeface="Georgia"/>
                <a:cs typeface="Georgia"/>
              </a:rPr>
              <a:t>= </a:t>
            </a:r>
            <a:r>
              <a:rPr sz="1800" spc="-35" dirty="0">
                <a:solidFill>
                  <a:srgbClr val="001F5F"/>
                </a:solidFill>
                <a:latin typeface="Georgia"/>
                <a:cs typeface="Georgia"/>
              </a:rPr>
              <a:t>oxygenated 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hemoglobin;  </a:t>
            </a:r>
            <a:r>
              <a:rPr sz="1800" spc="-50" dirty="0">
                <a:solidFill>
                  <a:srgbClr val="001F5F"/>
                </a:solidFill>
                <a:latin typeface="Georgia"/>
                <a:cs typeface="Georgia"/>
              </a:rPr>
              <a:t>ATP </a:t>
            </a:r>
            <a:r>
              <a:rPr sz="1800" spc="-165" dirty="0">
                <a:solidFill>
                  <a:srgbClr val="001F5F"/>
                </a:solidFill>
                <a:latin typeface="Georgia"/>
                <a:cs typeface="Georgia"/>
              </a:rPr>
              <a:t>= 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adenosine</a:t>
            </a:r>
            <a:r>
              <a:rPr sz="1800" spc="-1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triphosphate.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00558"/>
            <a:ext cx="766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5" dirty="0">
                <a:solidFill>
                  <a:srgbClr val="C00000"/>
                </a:solidFill>
                <a:latin typeface="Trebuchet MS"/>
                <a:cs typeface="Trebuchet MS"/>
              </a:rPr>
              <a:t>How </a:t>
            </a:r>
            <a:r>
              <a:rPr sz="3600" b="1" spc="-160" dirty="0">
                <a:solidFill>
                  <a:srgbClr val="C00000"/>
                </a:solidFill>
                <a:latin typeface="Trebuchet MS"/>
                <a:cs typeface="Trebuchet MS"/>
              </a:rPr>
              <a:t>to </a:t>
            </a:r>
            <a:r>
              <a:rPr sz="3600" b="1" spc="-204" dirty="0">
                <a:solidFill>
                  <a:srgbClr val="C00000"/>
                </a:solidFill>
                <a:latin typeface="Trebuchet MS"/>
                <a:cs typeface="Trebuchet MS"/>
              </a:rPr>
              <a:t>measure </a:t>
            </a:r>
            <a:r>
              <a:rPr sz="3600" b="1" spc="-220" dirty="0">
                <a:solidFill>
                  <a:srgbClr val="C00000"/>
                </a:solidFill>
                <a:latin typeface="Trebuchet MS"/>
                <a:cs typeface="Trebuchet MS"/>
              </a:rPr>
              <a:t>Oxygen</a:t>
            </a:r>
            <a:r>
              <a:rPr sz="3600" b="1" spc="-5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175" dirty="0">
                <a:solidFill>
                  <a:srgbClr val="C00000"/>
                </a:solidFill>
                <a:latin typeface="Trebuchet MS"/>
                <a:cs typeface="Trebuchet MS"/>
              </a:rPr>
              <a:t>Delivery(DO2)?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180845"/>
            <a:ext cx="7672070" cy="47675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6385" marR="277495" indent="-274320">
              <a:lnSpc>
                <a:spcPts val="1920"/>
              </a:lnSpc>
              <a:spcBef>
                <a:spcPts val="565"/>
              </a:spcBef>
            </a:pP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Oxygen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delivery(</a:t>
            </a:r>
            <a:r>
              <a:rPr sz="2000" i="1" spc="-30" dirty="0">
                <a:solidFill>
                  <a:srgbClr val="C00000"/>
                </a:solidFill>
                <a:latin typeface="Georgia"/>
                <a:cs typeface="Georgia"/>
              </a:rPr>
              <a:t>DO2) </a:t>
            </a:r>
            <a:r>
              <a:rPr sz="2000" i="1" spc="-35" dirty="0">
                <a:latin typeface="Georgia"/>
                <a:cs typeface="Georgia"/>
              </a:rPr>
              <a:t>is </a:t>
            </a:r>
            <a:r>
              <a:rPr sz="2000" i="1" spc="-30" dirty="0">
                <a:latin typeface="Georgia"/>
                <a:cs typeface="Georgia"/>
              </a:rPr>
              <a:t>the </a:t>
            </a:r>
            <a:r>
              <a:rPr sz="2000" i="1" spc="-65" dirty="0">
                <a:latin typeface="Georgia"/>
                <a:cs typeface="Georgia"/>
              </a:rPr>
              <a:t>product </a:t>
            </a:r>
            <a:r>
              <a:rPr sz="2000" i="1" spc="-45" dirty="0">
                <a:latin typeface="Georgia"/>
                <a:cs typeface="Georgia"/>
              </a:rPr>
              <a:t>of </a:t>
            </a:r>
            <a:r>
              <a:rPr sz="2000" i="1" spc="-85" dirty="0">
                <a:solidFill>
                  <a:srgbClr val="00AF50"/>
                </a:solidFill>
                <a:latin typeface="Georgia"/>
                <a:cs typeface="Georgia"/>
              </a:rPr>
              <a:t>cardiac </a:t>
            </a:r>
            <a:r>
              <a:rPr sz="2000" i="1" spc="-30" dirty="0">
                <a:solidFill>
                  <a:srgbClr val="00AF50"/>
                </a:solidFill>
                <a:latin typeface="Georgia"/>
                <a:cs typeface="Georgia"/>
              </a:rPr>
              <a:t>output </a:t>
            </a:r>
            <a:r>
              <a:rPr sz="2000" i="1" dirty="0">
                <a:solidFill>
                  <a:srgbClr val="00AF50"/>
                </a:solidFill>
                <a:latin typeface="Georgia"/>
                <a:cs typeface="Georgia"/>
              </a:rPr>
              <a:t>(CO) </a:t>
            </a:r>
            <a:r>
              <a:rPr sz="2000" i="1" spc="-100" dirty="0">
                <a:latin typeface="Georgia"/>
                <a:cs typeface="Georgia"/>
              </a:rPr>
              <a:t>and </a:t>
            </a:r>
            <a:r>
              <a:rPr sz="2000" i="1" spc="-35" dirty="0">
                <a:latin typeface="Georgia"/>
                <a:cs typeface="Georgia"/>
              </a:rPr>
              <a:t>the  </a:t>
            </a:r>
            <a:r>
              <a:rPr sz="2000" i="1" spc="-20" dirty="0">
                <a:solidFill>
                  <a:srgbClr val="00AF50"/>
                </a:solidFill>
                <a:latin typeface="Georgia"/>
                <a:cs typeface="Georgia"/>
              </a:rPr>
              <a:t>O</a:t>
            </a:r>
            <a:r>
              <a:rPr sz="2000" spc="-20" dirty="0">
                <a:solidFill>
                  <a:srgbClr val="00AF50"/>
                </a:solidFill>
                <a:latin typeface="Georgia"/>
                <a:cs typeface="Georgia"/>
              </a:rPr>
              <a:t>xygen </a:t>
            </a:r>
            <a:r>
              <a:rPr sz="2000" spc="-10" dirty="0">
                <a:solidFill>
                  <a:srgbClr val="00AF50"/>
                </a:solidFill>
                <a:latin typeface="Georgia"/>
                <a:cs typeface="Georgia"/>
              </a:rPr>
              <a:t>content </a:t>
            </a:r>
            <a:r>
              <a:rPr sz="2000" spc="-15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000" spc="-30" dirty="0">
                <a:solidFill>
                  <a:srgbClr val="00AF50"/>
                </a:solidFill>
                <a:latin typeface="Georgia"/>
                <a:cs typeface="Georgia"/>
              </a:rPr>
              <a:t>arterial</a:t>
            </a:r>
            <a:r>
              <a:rPr sz="2000" spc="-1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Georgia"/>
                <a:cs typeface="Georgia"/>
              </a:rPr>
              <a:t>blood.</a:t>
            </a:r>
            <a:endParaRPr sz="2000">
              <a:latin typeface="Georgia"/>
              <a:cs typeface="Georgia"/>
            </a:endParaRPr>
          </a:p>
          <a:p>
            <a:pPr marL="177165">
              <a:lnSpc>
                <a:spcPct val="100000"/>
              </a:lnSpc>
              <a:spcBef>
                <a:spcPts val="1680"/>
              </a:spcBef>
            </a:pPr>
            <a:r>
              <a:rPr sz="2500" b="1" i="1" spc="80" dirty="0">
                <a:solidFill>
                  <a:srgbClr val="006FC0"/>
                </a:solidFill>
                <a:latin typeface="Times New Roman"/>
                <a:cs typeface="Times New Roman"/>
              </a:rPr>
              <a:t>DO2= </a:t>
            </a:r>
            <a:r>
              <a:rPr sz="25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CO×[(1.34×Hb×</a:t>
            </a:r>
            <a:r>
              <a:rPr sz="25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500" b="1" spc="60" dirty="0">
                <a:solidFill>
                  <a:srgbClr val="006FC0"/>
                </a:solidFill>
                <a:latin typeface="Times New Roman"/>
                <a:cs typeface="Times New Roman"/>
              </a:rPr>
              <a:t>SaO2)+(PaO2×0.003)].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1779270" algn="l"/>
              </a:tabLst>
            </a:pPr>
            <a:r>
              <a:rPr sz="2500" b="1" spc="120" dirty="0">
                <a:solidFill>
                  <a:srgbClr val="006FC0"/>
                </a:solidFill>
                <a:latin typeface="Times New Roman"/>
                <a:cs typeface="Times New Roman"/>
              </a:rPr>
              <a:t>Normal</a:t>
            </a:r>
            <a:r>
              <a:rPr sz="25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5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=	</a:t>
            </a:r>
            <a:r>
              <a:rPr sz="2500" b="1" spc="145" dirty="0">
                <a:solidFill>
                  <a:srgbClr val="006FC0"/>
                </a:solidFill>
                <a:latin typeface="Times New Roman"/>
                <a:cs typeface="Times New Roman"/>
              </a:rPr>
              <a:t>1000ml/min </a:t>
            </a:r>
            <a:r>
              <a:rPr sz="25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(900-1100</a:t>
            </a:r>
            <a:r>
              <a:rPr sz="2500" b="1" spc="-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500" b="1" spc="195" dirty="0">
                <a:solidFill>
                  <a:srgbClr val="006FC0"/>
                </a:solidFill>
                <a:latin typeface="Times New Roman"/>
                <a:cs typeface="Times New Roman"/>
              </a:rPr>
              <a:t>ml/min)</a:t>
            </a: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590"/>
              </a:spcBef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30" dirty="0">
                <a:latin typeface="Georgia"/>
                <a:cs typeface="Georgia"/>
              </a:rPr>
              <a:t>CO=Cardiac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Output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25" dirty="0">
                <a:latin typeface="Georgia"/>
                <a:cs typeface="Georgia"/>
              </a:rPr>
              <a:t>Hb=haemoglobin </a:t>
            </a:r>
            <a:r>
              <a:rPr sz="1800" spc="-20" dirty="0">
                <a:latin typeface="Georgia"/>
                <a:cs typeface="Georgia"/>
              </a:rPr>
              <a:t>concentration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(g/L),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5" dirty="0">
                <a:latin typeface="Georgia"/>
                <a:cs typeface="Georgia"/>
              </a:rPr>
              <a:t>SaO2=arterial </a:t>
            </a:r>
            <a:r>
              <a:rPr sz="1800" spc="-25" dirty="0">
                <a:latin typeface="Georgia"/>
                <a:cs typeface="Georgia"/>
              </a:rPr>
              <a:t>Hb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saturation(%)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45" dirty="0">
                <a:latin typeface="Georgia"/>
                <a:cs typeface="Georgia"/>
              </a:rPr>
              <a:t>PaO2=arterial </a:t>
            </a:r>
            <a:r>
              <a:rPr sz="1800" spc="-40" dirty="0">
                <a:latin typeface="Georgia"/>
                <a:cs typeface="Georgia"/>
              </a:rPr>
              <a:t>oxygen </a:t>
            </a:r>
            <a:r>
              <a:rPr sz="1800" spc="-25" dirty="0">
                <a:latin typeface="Georgia"/>
                <a:cs typeface="Georgia"/>
              </a:rPr>
              <a:t>partial</a:t>
            </a:r>
            <a:r>
              <a:rPr sz="1800" spc="-35" dirty="0">
                <a:latin typeface="Georgia"/>
                <a:cs typeface="Georgia"/>
              </a:rPr>
              <a:t> pressure.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55" dirty="0">
                <a:latin typeface="Georgia"/>
                <a:cs typeface="Georgia"/>
              </a:rPr>
              <a:t>1.34=O2-carrying </a:t>
            </a:r>
            <a:r>
              <a:rPr sz="1800" spc="-20" dirty="0">
                <a:latin typeface="Georgia"/>
                <a:cs typeface="Georgia"/>
              </a:rPr>
              <a:t>capacity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60" dirty="0">
                <a:latin typeface="Georgia"/>
                <a:cs typeface="Georgia"/>
              </a:rPr>
              <a:t>Hb.(1gm </a:t>
            </a:r>
            <a:r>
              <a:rPr sz="1800" spc="-25" dirty="0">
                <a:latin typeface="Georgia"/>
                <a:cs typeface="Georgia"/>
              </a:rPr>
              <a:t>Hb </a:t>
            </a:r>
            <a:r>
              <a:rPr sz="1800" spc="-30" dirty="0">
                <a:latin typeface="Georgia"/>
                <a:cs typeface="Georgia"/>
              </a:rPr>
              <a:t>carry </a:t>
            </a:r>
            <a:r>
              <a:rPr sz="1800" spc="-90" dirty="0">
                <a:latin typeface="Georgia"/>
                <a:cs typeface="Georgia"/>
              </a:rPr>
              <a:t>1.34ml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O2)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spc="-55" dirty="0">
                <a:latin typeface="Georgia"/>
                <a:cs typeface="Georgia"/>
              </a:rPr>
              <a:t>O.003=Solubility </a:t>
            </a:r>
            <a:r>
              <a:rPr sz="1800" spc="-15" dirty="0">
                <a:latin typeface="Georgia"/>
                <a:cs typeface="Georgia"/>
              </a:rPr>
              <a:t>of O2 </a:t>
            </a:r>
            <a:r>
              <a:rPr sz="1800" spc="-20" dirty="0">
                <a:latin typeface="Georgia"/>
                <a:cs typeface="Georgia"/>
              </a:rPr>
              <a:t>in </a:t>
            </a:r>
            <a:r>
              <a:rPr sz="1800" spc="-65" dirty="0">
                <a:latin typeface="Georgia"/>
                <a:cs typeface="Georgia"/>
              </a:rPr>
              <a:t>plasma(0.003ml </a:t>
            </a:r>
            <a:r>
              <a:rPr sz="1800" spc="-100" dirty="0">
                <a:latin typeface="Georgia"/>
                <a:cs typeface="Georgia"/>
              </a:rPr>
              <a:t>o2/100ml </a:t>
            </a:r>
            <a:r>
              <a:rPr sz="1800" spc="-45" dirty="0">
                <a:latin typeface="Georgia"/>
                <a:cs typeface="Georgia"/>
              </a:rPr>
              <a:t>plasma/mm </a:t>
            </a:r>
            <a:r>
              <a:rPr sz="1800" spc="-25" dirty="0">
                <a:latin typeface="Georgia"/>
                <a:cs typeface="Georgia"/>
              </a:rPr>
              <a:t>Hg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PaO2)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Arial"/>
              <a:buChar char="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Decreased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001F5F"/>
                </a:solidFill>
                <a:latin typeface="Times New Roman"/>
                <a:cs typeface="Times New Roman"/>
              </a:rPr>
              <a:t>oxygen</a:t>
            </a:r>
            <a:r>
              <a:rPr sz="1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1F5F"/>
                </a:solidFill>
                <a:latin typeface="Times New Roman"/>
                <a:cs typeface="Times New Roman"/>
              </a:rPr>
              <a:t>delivery</a:t>
            </a:r>
            <a:r>
              <a:rPr sz="1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001F5F"/>
                </a:solidFill>
                <a:latin typeface="Times New Roman"/>
                <a:cs typeface="Times New Roman"/>
              </a:rPr>
              <a:t>occurs</a:t>
            </a:r>
            <a:r>
              <a:rPr sz="1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when</a:t>
            </a:r>
            <a:r>
              <a:rPr sz="1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there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1800" spc="40" dirty="0">
                <a:solidFill>
                  <a:srgbClr val="001F5F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↓ 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Cardiac</a:t>
            </a:r>
            <a:r>
              <a:rPr sz="1800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Georgia"/>
                <a:cs typeface="Georgia"/>
              </a:rPr>
              <a:t>output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↓ 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Hemoglobin</a:t>
            </a:r>
            <a:r>
              <a:rPr sz="1800" spc="-6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Georgia"/>
                <a:cs typeface="Georgia"/>
              </a:rPr>
              <a:t>concentration</a:t>
            </a:r>
            <a:endParaRPr sz="18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↓ </a:t>
            </a:r>
            <a:r>
              <a:rPr sz="1800" spc="-25" dirty="0">
                <a:solidFill>
                  <a:srgbClr val="001F5F"/>
                </a:solidFill>
                <a:latin typeface="Georgia"/>
                <a:cs typeface="Georgia"/>
              </a:rPr>
              <a:t>Blood </a:t>
            </a:r>
            <a:r>
              <a:rPr sz="1800" spc="-30" dirty="0">
                <a:solidFill>
                  <a:srgbClr val="001F5F"/>
                </a:solidFill>
                <a:latin typeface="Georgia"/>
                <a:cs typeface="Georgia"/>
              </a:rPr>
              <a:t>oxygenation(decrease </a:t>
            </a:r>
            <a:r>
              <a:rPr sz="1800" spc="-45" dirty="0">
                <a:solidFill>
                  <a:srgbClr val="001F5F"/>
                </a:solidFill>
                <a:latin typeface="Georgia"/>
                <a:cs typeface="Georgia"/>
              </a:rPr>
              <a:t>SaO2 </a:t>
            </a:r>
            <a:r>
              <a:rPr sz="1800" spc="-65" dirty="0">
                <a:solidFill>
                  <a:srgbClr val="001F5F"/>
                </a:solidFill>
                <a:latin typeface="Georgia"/>
                <a:cs typeface="Georgia"/>
              </a:rPr>
              <a:t>&amp;</a:t>
            </a:r>
            <a:r>
              <a:rPr sz="1800" spc="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Georgia"/>
                <a:cs typeface="Georgia"/>
              </a:rPr>
              <a:t>PaO2)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1918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265" dirty="0">
                <a:solidFill>
                  <a:srgbClr val="C00000"/>
                </a:solidFill>
                <a:latin typeface="Trebuchet MS"/>
                <a:cs typeface="Trebuchet MS"/>
              </a:rPr>
              <a:t>Role </a:t>
            </a:r>
            <a:r>
              <a:rPr sz="5000" b="1" spc="-204" dirty="0">
                <a:solidFill>
                  <a:srgbClr val="C00000"/>
                </a:solidFill>
                <a:latin typeface="Trebuchet MS"/>
                <a:cs typeface="Trebuchet MS"/>
              </a:rPr>
              <a:t>of </a:t>
            </a:r>
            <a:r>
              <a:rPr sz="5000" b="1" spc="-315" dirty="0">
                <a:solidFill>
                  <a:srgbClr val="C00000"/>
                </a:solidFill>
                <a:latin typeface="Trebuchet MS"/>
                <a:cs typeface="Trebuchet MS"/>
              </a:rPr>
              <a:t>Cardiac</a:t>
            </a:r>
            <a:r>
              <a:rPr sz="5000" b="1" spc="-7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50" dirty="0">
                <a:solidFill>
                  <a:srgbClr val="C00000"/>
                </a:solidFill>
                <a:latin typeface="Trebuchet MS"/>
                <a:cs typeface="Trebuchet MS"/>
              </a:rPr>
              <a:t>Output-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6274"/>
            <a:ext cx="8053705" cy="423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-45" dirty="0">
                <a:solidFill>
                  <a:srgbClr val="C00000"/>
                </a:solidFill>
                <a:latin typeface="Georgia"/>
                <a:cs typeface="Georgia"/>
              </a:rPr>
              <a:t>Cardiac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Output(CO)-</a:t>
            </a:r>
            <a:r>
              <a:rPr sz="2800" dirty="0">
                <a:latin typeface="Georgia"/>
                <a:cs typeface="Georgia"/>
              </a:rPr>
              <a:t>is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45" dirty="0">
                <a:latin typeface="Georgia"/>
                <a:cs typeface="Georgia"/>
              </a:rPr>
              <a:t>main </a:t>
            </a:r>
            <a:r>
              <a:rPr sz="2800" spc="-30" dirty="0">
                <a:latin typeface="Georgia"/>
                <a:cs typeface="Georgia"/>
              </a:rPr>
              <a:t>determinant </a:t>
            </a:r>
            <a:r>
              <a:rPr sz="2800" spc="-25" dirty="0">
                <a:latin typeface="Georgia"/>
                <a:cs typeface="Georgia"/>
              </a:rPr>
              <a:t>of  </a:t>
            </a:r>
            <a:r>
              <a:rPr sz="2800" spc="-15" dirty="0">
                <a:latin typeface="Georgia"/>
                <a:cs typeface="Georgia"/>
              </a:rPr>
              <a:t>DO2 </a:t>
            </a:r>
            <a:r>
              <a:rPr sz="2800" spc="-40" dirty="0">
                <a:latin typeface="Georgia"/>
                <a:cs typeface="Georgia"/>
              </a:rPr>
              <a:t>(Assuming </a:t>
            </a:r>
            <a:r>
              <a:rPr sz="2800" spc="-35" dirty="0">
                <a:latin typeface="Georgia"/>
                <a:cs typeface="Georgia"/>
              </a:rPr>
              <a:t>adequate </a:t>
            </a:r>
            <a:r>
              <a:rPr sz="2800" spc="-50" dirty="0">
                <a:latin typeface="Georgia"/>
                <a:cs typeface="Georgia"/>
              </a:rPr>
              <a:t>arterial </a:t>
            </a:r>
            <a:r>
              <a:rPr sz="2800" spc="-65" dirty="0">
                <a:latin typeface="Georgia"/>
                <a:cs typeface="Georgia"/>
              </a:rPr>
              <a:t>oxygen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content).</a:t>
            </a:r>
            <a:endParaRPr sz="2800">
              <a:latin typeface="Georgia"/>
              <a:cs typeface="Georgia"/>
            </a:endParaRPr>
          </a:p>
          <a:p>
            <a:pPr marL="287020" marR="285750" indent="-27432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-45" dirty="0">
                <a:latin typeface="Georgia"/>
                <a:cs typeface="Georgia"/>
              </a:rPr>
              <a:t>CO, </a:t>
            </a:r>
            <a:r>
              <a:rPr sz="2800" spc="-35" dirty="0">
                <a:latin typeface="Georgia"/>
                <a:cs typeface="Georgia"/>
              </a:rPr>
              <a:t>in turn, </a:t>
            </a:r>
            <a:r>
              <a:rPr sz="2800" spc="-60" dirty="0">
                <a:latin typeface="Georgia"/>
                <a:cs typeface="Georgia"/>
              </a:rPr>
              <a:t>is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25" dirty="0">
                <a:latin typeface="Georgia"/>
                <a:cs typeface="Georgia"/>
              </a:rPr>
              <a:t>product of </a:t>
            </a:r>
            <a:r>
              <a:rPr sz="2800" spc="-30" dirty="0">
                <a:solidFill>
                  <a:srgbClr val="00AF50"/>
                </a:solidFill>
                <a:latin typeface="Georgia"/>
                <a:cs typeface="Georgia"/>
              </a:rPr>
              <a:t>heart </a:t>
            </a:r>
            <a:r>
              <a:rPr sz="2800" spc="-60" dirty="0">
                <a:solidFill>
                  <a:srgbClr val="00AF50"/>
                </a:solidFill>
                <a:latin typeface="Georgia"/>
                <a:cs typeface="Georgia"/>
              </a:rPr>
              <a:t>rate </a:t>
            </a:r>
            <a:r>
              <a:rPr sz="2800" spc="-80" dirty="0">
                <a:solidFill>
                  <a:srgbClr val="00AF50"/>
                </a:solidFill>
                <a:latin typeface="Georgia"/>
                <a:cs typeface="Georgia"/>
              </a:rPr>
              <a:t>(HR) </a:t>
            </a:r>
            <a:r>
              <a:rPr sz="2800" spc="-465" dirty="0">
                <a:latin typeface="Georgia"/>
                <a:cs typeface="Georgia"/>
              </a:rPr>
              <a:t>and </a:t>
            </a:r>
            <a:r>
              <a:rPr sz="2800" spc="-46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00AF50"/>
                </a:solidFill>
                <a:latin typeface="Georgia"/>
                <a:cs typeface="Georgia"/>
              </a:rPr>
              <a:t>stroke </a:t>
            </a:r>
            <a:r>
              <a:rPr sz="2800" spc="-35" dirty="0">
                <a:solidFill>
                  <a:srgbClr val="00AF50"/>
                </a:solidFill>
                <a:latin typeface="Georgia"/>
                <a:cs typeface="Georgia"/>
              </a:rPr>
              <a:t>volume</a:t>
            </a:r>
            <a:r>
              <a:rPr sz="2800" spc="-1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00AF50"/>
                </a:solidFill>
                <a:latin typeface="Georgia"/>
                <a:cs typeface="Georgia"/>
              </a:rPr>
              <a:t>(SV).</a:t>
            </a:r>
            <a:endParaRPr sz="2800">
              <a:latin typeface="Georgia"/>
              <a:cs typeface="Georgia"/>
            </a:endParaRPr>
          </a:p>
          <a:p>
            <a:pPr marL="287020" marR="56578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020" algn="l"/>
              </a:tabLst>
            </a:pPr>
            <a:r>
              <a:rPr sz="2800" spc="-45" dirty="0">
                <a:latin typeface="Georgia"/>
                <a:cs typeface="Georgia"/>
              </a:rPr>
              <a:t>Preload, </a:t>
            </a:r>
            <a:r>
              <a:rPr sz="2800" spc="-35" dirty="0">
                <a:latin typeface="Georgia"/>
                <a:cs typeface="Georgia"/>
              </a:rPr>
              <a:t>Afterload </a:t>
            </a:r>
            <a:r>
              <a:rPr sz="2800" spc="-40" dirty="0">
                <a:latin typeface="Georgia"/>
                <a:cs typeface="Georgia"/>
              </a:rPr>
              <a:t>and </a:t>
            </a:r>
            <a:r>
              <a:rPr sz="2800" spc="-55" dirty="0">
                <a:latin typeface="Georgia"/>
                <a:cs typeface="Georgia"/>
              </a:rPr>
              <a:t>Myocardial </a:t>
            </a:r>
            <a:r>
              <a:rPr sz="2800" spc="-60" dirty="0">
                <a:latin typeface="Georgia"/>
                <a:cs typeface="Georgia"/>
              </a:rPr>
              <a:t>contractility  </a:t>
            </a:r>
            <a:r>
              <a:rPr sz="2800" spc="-30" dirty="0">
                <a:latin typeface="Georgia"/>
                <a:cs typeface="Georgia"/>
              </a:rPr>
              <a:t>determining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60" dirty="0">
                <a:latin typeface="Georgia"/>
                <a:cs typeface="Georgia"/>
              </a:rPr>
              <a:t>SV</a:t>
            </a:r>
            <a:r>
              <a:rPr sz="2600" spc="-60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"/>
            </a:pPr>
            <a:endParaRPr sz="3850">
              <a:latin typeface="Times New Roman"/>
              <a:cs typeface="Times New Roman"/>
            </a:endParaRPr>
          </a:p>
          <a:p>
            <a:pPr marL="287020" marR="1818005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b="1" spc="-75" dirty="0">
                <a:solidFill>
                  <a:srgbClr val="006FC0"/>
                </a:solidFill>
                <a:latin typeface="Times New Roman"/>
                <a:cs typeface="Times New Roman"/>
              </a:rPr>
              <a:t>CO </a:t>
            </a:r>
            <a:r>
              <a:rPr sz="30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= </a:t>
            </a:r>
            <a:r>
              <a:rPr sz="30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HR </a:t>
            </a:r>
            <a:r>
              <a:rPr sz="30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× </a:t>
            </a:r>
            <a:r>
              <a:rPr sz="3000" b="1" spc="-135" dirty="0">
                <a:solidFill>
                  <a:srgbClr val="006FC0"/>
                </a:solidFill>
                <a:latin typeface="Times New Roman"/>
                <a:cs typeface="Times New Roman"/>
              </a:rPr>
              <a:t>SV </a:t>
            </a:r>
            <a:r>
              <a:rPr sz="3000" b="1" spc="150" dirty="0">
                <a:solidFill>
                  <a:srgbClr val="006FC0"/>
                </a:solidFill>
                <a:latin typeface="Times New Roman"/>
                <a:cs typeface="Times New Roman"/>
              </a:rPr>
              <a:t>(preload, </a:t>
            </a:r>
            <a:r>
              <a:rPr sz="3000" b="1" spc="85" dirty="0">
                <a:solidFill>
                  <a:srgbClr val="006FC0"/>
                </a:solidFill>
                <a:latin typeface="Times New Roman"/>
                <a:cs typeface="Times New Roman"/>
              </a:rPr>
              <a:t>afterload,  </a:t>
            </a:r>
            <a:r>
              <a:rPr sz="3000" b="1" spc="135" dirty="0">
                <a:solidFill>
                  <a:srgbClr val="006FC0"/>
                </a:solidFill>
                <a:latin typeface="Times New Roman"/>
                <a:cs typeface="Times New Roman"/>
              </a:rPr>
              <a:t>contractility)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48970"/>
            <a:ext cx="7682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20" dirty="0">
                <a:solidFill>
                  <a:srgbClr val="C00000"/>
                </a:solidFill>
                <a:latin typeface="Trebuchet MS"/>
                <a:cs typeface="Trebuchet MS"/>
              </a:rPr>
              <a:t>How </a:t>
            </a:r>
            <a:r>
              <a:rPr sz="3000" b="1" spc="-130" dirty="0">
                <a:solidFill>
                  <a:srgbClr val="C00000"/>
                </a:solidFill>
                <a:latin typeface="Trebuchet MS"/>
                <a:cs typeface="Trebuchet MS"/>
              </a:rPr>
              <a:t>to </a:t>
            </a:r>
            <a:r>
              <a:rPr sz="3000" b="1" spc="-180" dirty="0">
                <a:solidFill>
                  <a:srgbClr val="C00000"/>
                </a:solidFill>
                <a:latin typeface="Trebuchet MS"/>
                <a:cs typeface="Trebuchet MS"/>
              </a:rPr>
              <a:t>measure </a:t>
            </a:r>
            <a:r>
              <a:rPr sz="3000" b="1" spc="-160" dirty="0">
                <a:solidFill>
                  <a:srgbClr val="C00000"/>
                </a:solidFill>
                <a:latin typeface="Trebuchet MS"/>
                <a:cs typeface="Trebuchet MS"/>
              </a:rPr>
              <a:t>O2</a:t>
            </a:r>
            <a:r>
              <a:rPr sz="3000" b="1" spc="-4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b="1" spc="-145" dirty="0">
                <a:solidFill>
                  <a:srgbClr val="C00000"/>
                </a:solidFill>
                <a:latin typeface="Trebuchet MS"/>
                <a:cs typeface="Trebuchet MS"/>
              </a:rPr>
              <a:t>Uptake/Consumption(V02)?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403349"/>
            <a:ext cx="7990840" cy="4415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7020" marR="5080" indent="-274320">
              <a:lnSpc>
                <a:spcPts val="2110"/>
              </a:lnSpc>
              <a:spcBef>
                <a:spcPts val="60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Georgia"/>
                <a:cs typeface="Georgia"/>
              </a:rPr>
              <a:t>The </a:t>
            </a:r>
            <a:r>
              <a:rPr sz="2200" spc="-20" dirty="0">
                <a:latin typeface="Georgia"/>
                <a:cs typeface="Georgia"/>
              </a:rPr>
              <a:t>amount of </a:t>
            </a:r>
            <a:r>
              <a:rPr sz="2200" spc="-50" dirty="0">
                <a:latin typeface="Georgia"/>
                <a:cs typeface="Georgia"/>
              </a:rPr>
              <a:t>oxygen </a:t>
            </a:r>
            <a:r>
              <a:rPr sz="2200" spc="-30" dirty="0">
                <a:latin typeface="Georgia"/>
                <a:cs typeface="Georgia"/>
              </a:rPr>
              <a:t>extracted by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peripheral tissues</a:t>
            </a:r>
            <a:r>
              <a:rPr sz="2200" spc="-260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during 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5" dirty="0">
                <a:latin typeface="Georgia"/>
                <a:cs typeface="Georgia"/>
              </a:rPr>
              <a:t>period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15" dirty="0">
                <a:latin typeface="Georgia"/>
                <a:cs typeface="Georgia"/>
              </a:rPr>
              <a:t>one </a:t>
            </a:r>
            <a:r>
              <a:rPr sz="2200" spc="-25" dirty="0">
                <a:latin typeface="Georgia"/>
                <a:cs typeface="Georgia"/>
              </a:rPr>
              <a:t>minute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20" dirty="0">
                <a:latin typeface="Georgia"/>
                <a:cs typeface="Georgia"/>
              </a:rPr>
              <a:t>called </a:t>
            </a:r>
            <a:r>
              <a:rPr sz="2200" spc="-50" dirty="0">
                <a:latin typeface="Georgia"/>
                <a:cs typeface="Georgia"/>
              </a:rPr>
              <a:t>oxygen </a:t>
            </a:r>
            <a:r>
              <a:rPr sz="2200" spc="-35" dirty="0">
                <a:latin typeface="Georgia"/>
                <a:cs typeface="Georgia"/>
              </a:rPr>
              <a:t>Uptake/Consumption  (VO2).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86385" algn="l"/>
              </a:tabLst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spc="-80" dirty="0">
                <a:solidFill>
                  <a:srgbClr val="00AF50"/>
                </a:solidFill>
                <a:latin typeface="Georgia"/>
                <a:cs typeface="Georgia"/>
              </a:rPr>
              <a:t>Normal-250 </a:t>
            </a:r>
            <a:r>
              <a:rPr sz="2200" spc="-50" dirty="0">
                <a:solidFill>
                  <a:srgbClr val="00AF50"/>
                </a:solidFill>
                <a:latin typeface="Georgia"/>
                <a:cs typeface="Georgia"/>
              </a:rPr>
              <a:t>ml/min</a:t>
            </a:r>
            <a:r>
              <a:rPr sz="2200" spc="5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125" dirty="0">
                <a:solidFill>
                  <a:srgbClr val="00AF50"/>
                </a:solidFill>
                <a:latin typeface="Georgia"/>
                <a:cs typeface="Georgia"/>
              </a:rPr>
              <a:t>(200-300)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  <a:tab pos="4393565" algn="l"/>
              </a:tabLst>
            </a:pPr>
            <a:r>
              <a:rPr sz="22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VO2 </a:t>
            </a:r>
            <a:r>
              <a:rPr sz="22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= </a:t>
            </a:r>
            <a:r>
              <a:rPr sz="2200" b="1" spc="105" dirty="0">
                <a:solidFill>
                  <a:srgbClr val="00AFEF"/>
                </a:solidFill>
                <a:latin typeface="Times New Roman"/>
                <a:cs typeface="Times New Roman"/>
              </a:rPr>
              <a:t>Q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3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(CaO2 </a:t>
            </a:r>
            <a:r>
              <a:rPr sz="22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- </a:t>
            </a:r>
            <a:r>
              <a:rPr sz="22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CvO2)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10	</a:t>
            </a:r>
            <a:r>
              <a:rPr sz="2200" b="1" spc="35" dirty="0">
                <a:solidFill>
                  <a:srgbClr val="00AFEF"/>
                </a:solidFill>
                <a:latin typeface="Times New Roman"/>
                <a:cs typeface="Times New Roman"/>
              </a:rPr>
              <a:t>[Q=Cardiac</a:t>
            </a:r>
            <a:r>
              <a:rPr sz="2200" b="1" spc="-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114" dirty="0">
                <a:solidFill>
                  <a:srgbClr val="00AFEF"/>
                </a:solidFill>
                <a:latin typeface="Times New Roman"/>
                <a:cs typeface="Times New Roman"/>
              </a:rPr>
              <a:t>Output]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b="1" spc="-55" dirty="0">
                <a:solidFill>
                  <a:srgbClr val="00AFEF"/>
                </a:solidFill>
                <a:latin typeface="Times New Roman"/>
                <a:cs typeface="Times New Roman"/>
              </a:rPr>
              <a:t>VO2</a:t>
            </a:r>
            <a:r>
              <a:rPr sz="22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=</a:t>
            </a:r>
            <a:r>
              <a:rPr sz="22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105" dirty="0">
                <a:solidFill>
                  <a:srgbClr val="00AFEF"/>
                </a:solidFill>
                <a:latin typeface="Times New Roman"/>
                <a:cs typeface="Times New Roman"/>
              </a:rPr>
              <a:t>Q</a:t>
            </a:r>
            <a:r>
              <a:rPr sz="2200" b="1" spc="-8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[1.34</a:t>
            </a:r>
            <a:r>
              <a:rPr sz="2200" b="1" spc="-8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105" dirty="0">
                <a:solidFill>
                  <a:srgbClr val="00AFEF"/>
                </a:solidFill>
                <a:latin typeface="Times New Roman"/>
                <a:cs typeface="Times New Roman"/>
              </a:rPr>
              <a:t>Hb</a:t>
            </a:r>
            <a:r>
              <a:rPr sz="22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(SaO2-SvO2)]</a:t>
            </a:r>
            <a:r>
              <a:rPr sz="2200" b="1" spc="-10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70" dirty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22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200" b="1" spc="-75" dirty="0">
                <a:solidFill>
                  <a:srgbClr val="00AFEF"/>
                </a:solidFill>
                <a:latin typeface="Times New Roman"/>
                <a:cs typeface="Times New Roman"/>
              </a:rPr>
              <a:t>10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ts val="2375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25" dirty="0">
                <a:latin typeface="Georgia"/>
                <a:cs typeface="Georgia"/>
              </a:rPr>
              <a:t>O2 consumption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25" dirty="0">
                <a:latin typeface="Georgia"/>
                <a:cs typeface="Georgia"/>
              </a:rPr>
              <a:t>commonly </a:t>
            </a:r>
            <a:r>
              <a:rPr sz="2200" spc="-35" dirty="0">
                <a:solidFill>
                  <a:srgbClr val="C00000"/>
                </a:solidFill>
                <a:latin typeface="Georgia"/>
                <a:cs typeface="Georgia"/>
              </a:rPr>
              <a:t>indexed </a:t>
            </a:r>
            <a:r>
              <a:rPr sz="2200" spc="-30" dirty="0">
                <a:latin typeface="Georgia"/>
                <a:cs typeface="Georgia"/>
              </a:rPr>
              <a:t>by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5" dirty="0">
                <a:latin typeface="Georgia"/>
                <a:cs typeface="Georgia"/>
              </a:rPr>
              <a:t>patients</a:t>
            </a:r>
            <a:r>
              <a:rPr sz="2200" spc="-12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body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ts val="2375"/>
              </a:lnSpc>
            </a:pPr>
            <a:r>
              <a:rPr sz="2200" spc="-40" dirty="0">
                <a:latin typeface="Georgia"/>
                <a:cs typeface="Georgia"/>
              </a:rPr>
              <a:t>surface </a:t>
            </a:r>
            <a:r>
              <a:rPr sz="2200" spc="-55" dirty="0">
                <a:latin typeface="Georgia"/>
                <a:cs typeface="Georgia"/>
              </a:rPr>
              <a:t>area </a:t>
            </a:r>
            <a:r>
              <a:rPr sz="2200" spc="-60" dirty="0">
                <a:latin typeface="Georgia"/>
                <a:cs typeface="Georgia"/>
              </a:rPr>
              <a:t>(BSA)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25" dirty="0">
                <a:latin typeface="Georgia"/>
                <a:cs typeface="Georgia"/>
              </a:rPr>
              <a:t>calculated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65" dirty="0">
                <a:latin typeface="Georgia"/>
                <a:cs typeface="Georgia"/>
              </a:rPr>
              <a:t>by: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ts val="2635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55" dirty="0">
                <a:solidFill>
                  <a:srgbClr val="006FC0"/>
                </a:solidFill>
                <a:latin typeface="Georgia"/>
                <a:cs typeface="Georgia"/>
              </a:rPr>
              <a:t>VO</a:t>
            </a:r>
            <a:r>
              <a:rPr sz="1800" spc="-55" dirty="0">
                <a:solidFill>
                  <a:srgbClr val="006FC0"/>
                </a:solidFill>
                <a:latin typeface="Georgia"/>
                <a:cs typeface="Georgia"/>
              </a:rPr>
              <a:t>2</a:t>
            </a:r>
            <a:r>
              <a:rPr sz="2200" spc="-55" dirty="0">
                <a:solidFill>
                  <a:srgbClr val="006FC0"/>
                </a:solidFill>
                <a:latin typeface="Georgia"/>
                <a:cs typeface="Georgia"/>
              </a:rPr>
              <a:t>Index=VO</a:t>
            </a:r>
            <a:r>
              <a:rPr sz="1800" spc="-55" dirty="0">
                <a:solidFill>
                  <a:srgbClr val="006FC0"/>
                </a:solidFill>
                <a:latin typeface="Georgia"/>
                <a:cs typeface="Georgia"/>
              </a:rPr>
              <a:t>2 </a:t>
            </a:r>
            <a:r>
              <a:rPr sz="2200" spc="-150" dirty="0">
                <a:solidFill>
                  <a:srgbClr val="006FC0"/>
                </a:solidFill>
                <a:latin typeface="Georgia"/>
                <a:cs typeface="Georgia"/>
              </a:rPr>
              <a:t>/</a:t>
            </a:r>
            <a:r>
              <a:rPr sz="2200" spc="-18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200" spc="-85" dirty="0">
                <a:solidFill>
                  <a:srgbClr val="006FC0"/>
                </a:solidFill>
                <a:latin typeface="Georgia"/>
                <a:cs typeface="Georgia"/>
              </a:rPr>
              <a:t>BSA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ts val="2875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0" dirty="0">
                <a:solidFill>
                  <a:srgbClr val="00AF50"/>
                </a:solidFill>
                <a:latin typeface="Georgia"/>
                <a:cs typeface="Georgia"/>
              </a:rPr>
              <a:t>Normal </a:t>
            </a:r>
            <a:r>
              <a:rPr sz="2200" spc="-45" dirty="0">
                <a:solidFill>
                  <a:srgbClr val="00AF50"/>
                </a:solidFill>
                <a:latin typeface="Georgia"/>
                <a:cs typeface="Georgia"/>
              </a:rPr>
              <a:t>VO2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index </a:t>
            </a:r>
            <a:r>
              <a:rPr sz="2200" spc="-45" dirty="0">
                <a:solidFill>
                  <a:srgbClr val="00AF50"/>
                </a:solidFill>
                <a:latin typeface="Georgia"/>
                <a:cs typeface="Georgia"/>
              </a:rPr>
              <a:t>is </a:t>
            </a:r>
            <a:r>
              <a:rPr sz="2200" spc="-20" dirty="0">
                <a:solidFill>
                  <a:srgbClr val="00AF50"/>
                </a:solidFill>
                <a:latin typeface="Georgia"/>
                <a:cs typeface="Georgia"/>
              </a:rPr>
              <a:t>between</a:t>
            </a:r>
            <a:r>
              <a:rPr sz="2200" spc="3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110" dirty="0">
                <a:solidFill>
                  <a:srgbClr val="00AF50"/>
                </a:solidFill>
                <a:latin typeface="Georgia"/>
                <a:cs typeface="Georgia"/>
              </a:rPr>
              <a:t>110-160ml/min/m</a:t>
            </a:r>
            <a:r>
              <a:rPr sz="2400" spc="-110" dirty="0">
                <a:solidFill>
                  <a:srgbClr val="00AF50"/>
                </a:solidFill>
                <a:latin typeface="Georgia"/>
                <a:cs typeface="Georgia"/>
              </a:rPr>
              <a:t>2</a:t>
            </a:r>
            <a:r>
              <a:rPr sz="2200" spc="-110" dirty="0">
                <a:solidFill>
                  <a:srgbClr val="00AF50"/>
                </a:solidFill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287020" marR="33020" indent="-274320">
              <a:lnSpc>
                <a:spcPct val="80000"/>
              </a:lnSpc>
              <a:spcBef>
                <a:spcPts val="53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5" dirty="0">
                <a:solidFill>
                  <a:srgbClr val="FF0000"/>
                </a:solidFill>
                <a:latin typeface="Georgia"/>
                <a:cs typeface="Georgia"/>
              </a:rPr>
              <a:t>Problem-</a:t>
            </a:r>
            <a:r>
              <a:rPr sz="2200" spc="-45" dirty="0">
                <a:latin typeface="Georgia"/>
                <a:cs typeface="Georgia"/>
              </a:rPr>
              <a:t>SvO2 is </a:t>
            </a:r>
            <a:r>
              <a:rPr sz="2200" spc="-30" dirty="0">
                <a:latin typeface="Georgia"/>
                <a:cs typeface="Georgia"/>
              </a:rPr>
              <a:t>ideally </a:t>
            </a:r>
            <a:r>
              <a:rPr sz="2200" spc="-40" dirty="0">
                <a:latin typeface="Georgia"/>
                <a:cs typeface="Georgia"/>
              </a:rPr>
              <a:t>measured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40" dirty="0">
                <a:solidFill>
                  <a:srgbClr val="006FC0"/>
                </a:solidFill>
                <a:latin typeface="Georgia"/>
                <a:cs typeface="Georgia"/>
              </a:rPr>
              <a:t>mixed </a:t>
            </a:r>
            <a:r>
              <a:rPr sz="2200" spc="-35" dirty="0">
                <a:solidFill>
                  <a:srgbClr val="006FC0"/>
                </a:solidFill>
                <a:latin typeface="Georgia"/>
                <a:cs typeface="Georgia"/>
              </a:rPr>
              <a:t>venous </a:t>
            </a:r>
            <a:r>
              <a:rPr sz="2200" spc="-15" dirty="0">
                <a:solidFill>
                  <a:srgbClr val="006FC0"/>
                </a:solidFill>
                <a:latin typeface="Georgia"/>
                <a:cs typeface="Georgia"/>
              </a:rPr>
              <a:t>blood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1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006FC0"/>
                </a:solidFill>
                <a:latin typeface="Georgia"/>
                <a:cs typeface="Georgia"/>
              </a:rPr>
              <a:t>pulmonary </a:t>
            </a:r>
            <a:r>
              <a:rPr sz="2200" spc="-40" dirty="0">
                <a:solidFill>
                  <a:srgbClr val="006FC0"/>
                </a:solidFill>
                <a:latin typeface="Georgia"/>
                <a:cs typeface="Georgia"/>
              </a:rPr>
              <a:t>arteries</a:t>
            </a:r>
            <a:r>
              <a:rPr sz="2200" spc="-40" dirty="0">
                <a:latin typeface="Georgia"/>
                <a:cs typeface="Georgia"/>
              </a:rPr>
              <a:t>, </a:t>
            </a:r>
            <a:r>
              <a:rPr sz="2200" spc="-15" dirty="0">
                <a:latin typeface="Georgia"/>
                <a:cs typeface="Georgia"/>
              </a:rPr>
              <a:t>which </a:t>
            </a:r>
            <a:r>
              <a:rPr sz="2200" spc="-45" dirty="0">
                <a:latin typeface="Georgia"/>
                <a:cs typeface="Georgia"/>
              </a:rPr>
              <a:t>requires </a:t>
            </a:r>
            <a:r>
              <a:rPr sz="2200" spc="-55" dirty="0">
                <a:latin typeface="Georgia"/>
                <a:cs typeface="Georgia"/>
              </a:rPr>
              <a:t>a </a:t>
            </a:r>
            <a:r>
              <a:rPr sz="2200" spc="-30" dirty="0">
                <a:solidFill>
                  <a:srgbClr val="006FC0"/>
                </a:solidFill>
                <a:latin typeface="Georgia"/>
                <a:cs typeface="Georgia"/>
              </a:rPr>
              <a:t>pulmonary </a:t>
            </a:r>
            <a:r>
              <a:rPr sz="2200" spc="-35" dirty="0">
                <a:solidFill>
                  <a:srgbClr val="006FC0"/>
                </a:solidFill>
                <a:latin typeface="Georgia"/>
                <a:cs typeface="Georgia"/>
              </a:rPr>
              <a:t>artery</a:t>
            </a:r>
            <a:r>
              <a:rPr sz="2200" spc="-29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srgbClr val="006FC0"/>
                </a:solidFill>
                <a:latin typeface="Georgia"/>
                <a:cs typeface="Georgia"/>
              </a:rPr>
              <a:t>catheter.</a:t>
            </a:r>
            <a:endParaRPr sz="2200">
              <a:latin typeface="Georgia"/>
              <a:cs typeface="Georgia"/>
            </a:endParaRPr>
          </a:p>
          <a:p>
            <a:pPr marL="287020" marR="161925" indent="-274320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20" dirty="0">
                <a:latin typeface="Georgia"/>
                <a:cs typeface="Georgia"/>
              </a:rPr>
              <a:t>Oxygen </a:t>
            </a:r>
            <a:r>
              <a:rPr sz="2200" spc="-25" dirty="0">
                <a:latin typeface="Georgia"/>
                <a:cs typeface="Georgia"/>
              </a:rPr>
              <a:t>consumption </a:t>
            </a:r>
            <a:r>
              <a:rPr sz="2200" spc="-95" dirty="0">
                <a:latin typeface="Georgia"/>
                <a:cs typeface="Georgia"/>
              </a:rPr>
              <a:t>(</a:t>
            </a:r>
            <a:r>
              <a:rPr sz="2200" i="1" spc="-95" dirty="0">
                <a:latin typeface="Georgia"/>
                <a:cs typeface="Georgia"/>
              </a:rPr>
              <a:t>Vo2) </a:t>
            </a:r>
            <a:r>
              <a:rPr sz="2200" i="1" spc="-70" dirty="0">
                <a:latin typeface="Georgia"/>
                <a:cs typeface="Georgia"/>
              </a:rPr>
              <a:t>increases </a:t>
            </a:r>
            <a:r>
              <a:rPr sz="2200" i="1" spc="-114" dirty="0">
                <a:latin typeface="Georgia"/>
                <a:cs typeface="Georgia"/>
              </a:rPr>
              <a:t>gradually </a:t>
            </a:r>
            <a:r>
              <a:rPr sz="2200" i="1" spc="-100" dirty="0">
                <a:latin typeface="Georgia"/>
                <a:cs typeface="Georgia"/>
              </a:rPr>
              <a:t>from </a:t>
            </a:r>
            <a:r>
              <a:rPr sz="2200" i="1" spc="-185" dirty="0">
                <a:latin typeface="Georgia"/>
                <a:cs typeface="Georgia"/>
              </a:rPr>
              <a:t>200 </a:t>
            </a:r>
            <a:r>
              <a:rPr sz="2200" i="1" spc="-15" dirty="0">
                <a:latin typeface="Georgia"/>
                <a:cs typeface="Georgia"/>
              </a:rPr>
              <a:t>to </a:t>
            </a:r>
            <a:r>
              <a:rPr sz="2200" i="1" spc="-190" dirty="0">
                <a:latin typeface="Georgia"/>
                <a:cs typeface="Georgia"/>
              </a:rPr>
              <a:t>250  </a:t>
            </a:r>
            <a:r>
              <a:rPr sz="2200" i="1" spc="-110" dirty="0">
                <a:latin typeface="Georgia"/>
                <a:cs typeface="Georgia"/>
              </a:rPr>
              <a:t>mL/min </a:t>
            </a:r>
            <a:r>
              <a:rPr sz="2200" i="1" spc="-55" dirty="0">
                <a:latin typeface="Georgia"/>
                <a:cs typeface="Georgia"/>
              </a:rPr>
              <a:t>at </a:t>
            </a:r>
            <a:r>
              <a:rPr sz="2200" i="1" spc="-90" dirty="0">
                <a:latin typeface="Georgia"/>
                <a:cs typeface="Georgia"/>
              </a:rPr>
              <a:t>term </a:t>
            </a:r>
            <a:r>
              <a:rPr sz="2200" i="1" spc="-65" dirty="0">
                <a:latin typeface="Georgia"/>
                <a:cs typeface="Georgia"/>
              </a:rPr>
              <a:t>(up </a:t>
            </a:r>
            <a:r>
              <a:rPr sz="2200" i="1" spc="-15" dirty="0">
                <a:latin typeface="Georgia"/>
                <a:cs typeface="Georgia"/>
              </a:rPr>
              <a:t>to </a:t>
            </a:r>
            <a:r>
              <a:rPr sz="2200" spc="-155" dirty="0">
                <a:latin typeface="Georgia"/>
                <a:cs typeface="Georgia"/>
              </a:rPr>
              <a:t>500 </a:t>
            </a:r>
            <a:r>
              <a:rPr sz="2200" spc="-70" dirty="0">
                <a:latin typeface="Georgia"/>
                <a:cs typeface="Georgia"/>
              </a:rPr>
              <a:t>mL </a:t>
            </a:r>
            <a:r>
              <a:rPr sz="2200" spc="-60" dirty="0">
                <a:latin typeface="Georgia"/>
                <a:cs typeface="Georgia"/>
              </a:rPr>
              <a:t>/min </a:t>
            </a:r>
            <a:r>
              <a:rPr sz="2200" spc="-25" dirty="0">
                <a:latin typeface="Georgia"/>
                <a:cs typeface="Georgia"/>
              </a:rPr>
              <a:t>in</a:t>
            </a:r>
            <a:r>
              <a:rPr sz="2200" spc="195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labour).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255778"/>
            <a:ext cx="62249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45" dirty="0">
                <a:solidFill>
                  <a:srgbClr val="C00000"/>
                </a:solidFill>
                <a:latin typeface="Trebuchet MS"/>
                <a:cs typeface="Trebuchet MS"/>
              </a:rPr>
              <a:t>Venous </a:t>
            </a:r>
            <a:r>
              <a:rPr sz="4500" b="1" spc="-275" dirty="0">
                <a:solidFill>
                  <a:srgbClr val="C00000"/>
                </a:solidFill>
                <a:latin typeface="Trebuchet MS"/>
                <a:cs typeface="Trebuchet MS"/>
              </a:rPr>
              <a:t>Oxygen</a:t>
            </a:r>
            <a:r>
              <a:rPr sz="4500" b="1" spc="-4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235" dirty="0">
                <a:solidFill>
                  <a:srgbClr val="C00000"/>
                </a:solidFill>
                <a:latin typeface="Trebuchet MS"/>
                <a:cs typeface="Trebuchet MS"/>
              </a:rPr>
              <a:t>saturation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19" y="1031493"/>
            <a:ext cx="3881754" cy="486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95"/>
              </a:spcBef>
            </a:pPr>
            <a:r>
              <a:rPr sz="19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Mixed</a:t>
            </a:r>
            <a:r>
              <a:rPr sz="19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Venous</a:t>
            </a:r>
            <a:r>
              <a:rPr sz="19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Oxygen</a:t>
            </a:r>
            <a:r>
              <a:rPr sz="19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Saturation  </a:t>
            </a:r>
            <a:r>
              <a:rPr sz="19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(SvO2)</a:t>
            </a:r>
            <a:endParaRPr sz="1900">
              <a:latin typeface="Times New Roman"/>
              <a:cs typeface="Times New Roman"/>
            </a:endParaRPr>
          </a:p>
          <a:p>
            <a:pPr marL="332740" indent="-274320">
              <a:lnSpc>
                <a:spcPts val="2280"/>
              </a:lnSpc>
              <a:spcBef>
                <a:spcPts val="65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35" dirty="0">
                <a:latin typeface="Georgia"/>
                <a:cs typeface="Georgia"/>
              </a:rPr>
              <a:t>measured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35" dirty="0">
                <a:latin typeface="Georgia"/>
                <a:cs typeface="Georgia"/>
              </a:rPr>
              <a:t>mixed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venous</a:t>
            </a:r>
            <a:endParaRPr sz="2000">
              <a:latin typeface="Georgia"/>
              <a:cs typeface="Georgia"/>
            </a:endParaRPr>
          </a:p>
          <a:p>
            <a:pPr marL="332105">
              <a:lnSpc>
                <a:spcPts val="2280"/>
              </a:lnSpc>
            </a:pPr>
            <a:r>
              <a:rPr sz="2000" spc="-10" dirty="0">
                <a:latin typeface="Georgia"/>
                <a:cs typeface="Georgia"/>
              </a:rPr>
              <a:t>blood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25" dirty="0">
                <a:solidFill>
                  <a:srgbClr val="00AF50"/>
                </a:solidFill>
                <a:latin typeface="Georgia"/>
                <a:cs typeface="Georgia"/>
              </a:rPr>
              <a:t>pulmonary</a:t>
            </a:r>
            <a:r>
              <a:rPr sz="2000" spc="-19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00AF50"/>
                </a:solidFill>
                <a:latin typeface="Georgia"/>
                <a:cs typeface="Georgia"/>
              </a:rPr>
              <a:t>arteries</a:t>
            </a:r>
            <a:endParaRPr sz="2000">
              <a:latin typeface="Georgia"/>
              <a:cs typeface="Georgia"/>
            </a:endParaRPr>
          </a:p>
          <a:p>
            <a:pPr marL="332740" marR="511175" indent="-27432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35" dirty="0">
                <a:solidFill>
                  <a:srgbClr val="00AF50"/>
                </a:solidFill>
                <a:latin typeface="Georgia"/>
                <a:cs typeface="Georgia"/>
              </a:rPr>
              <a:t>requires </a:t>
            </a:r>
            <a:r>
              <a:rPr sz="2000" spc="-50" dirty="0">
                <a:solidFill>
                  <a:srgbClr val="00AF50"/>
                </a:solidFill>
                <a:latin typeface="Georgia"/>
                <a:cs typeface="Georgia"/>
              </a:rPr>
              <a:t>a </a:t>
            </a:r>
            <a:r>
              <a:rPr sz="2000" spc="-25" dirty="0">
                <a:solidFill>
                  <a:srgbClr val="00AF50"/>
                </a:solidFill>
                <a:latin typeface="Georgia"/>
                <a:cs typeface="Georgia"/>
              </a:rPr>
              <a:t>pulmonary</a:t>
            </a:r>
            <a:r>
              <a:rPr sz="2000" spc="-204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AF50"/>
                </a:solidFill>
                <a:latin typeface="Georgia"/>
                <a:cs typeface="Georgia"/>
              </a:rPr>
              <a:t>artery  </a:t>
            </a:r>
            <a:r>
              <a:rPr sz="2000" spc="-40" dirty="0">
                <a:solidFill>
                  <a:srgbClr val="00AF50"/>
                </a:solidFill>
                <a:latin typeface="Georgia"/>
                <a:cs typeface="Georgia"/>
              </a:rPr>
              <a:t>catheter.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209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55" dirty="0">
                <a:solidFill>
                  <a:srgbClr val="00AF50"/>
                </a:solidFill>
                <a:latin typeface="Georgia"/>
                <a:cs typeface="Georgia"/>
              </a:rPr>
              <a:t>Normal=65% </a:t>
            </a:r>
            <a:r>
              <a:rPr sz="2000" spc="-5" dirty="0">
                <a:solidFill>
                  <a:srgbClr val="00AF50"/>
                </a:solidFill>
                <a:latin typeface="Georgia"/>
                <a:cs typeface="Georgia"/>
              </a:rPr>
              <a:t>to</a:t>
            </a:r>
            <a:r>
              <a:rPr sz="2000" spc="-3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00AF50"/>
                </a:solidFill>
                <a:latin typeface="Georgia"/>
                <a:cs typeface="Georgia"/>
              </a:rPr>
              <a:t>75%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&lt;65%=</a:t>
            </a:r>
            <a:r>
              <a:rPr sz="2000" spc="-50" dirty="0">
                <a:latin typeface="Georgia"/>
                <a:cs typeface="Georgia"/>
              </a:rPr>
              <a:t>decrease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15" dirty="0">
                <a:latin typeface="Georgia"/>
                <a:cs typeface="Georgia"/>
              </a:rPr>
              <a:t>O2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delivery</a:t>
            </a:r>
            <a:endParaRPr sz="2000">
              <a:latin typeface="Georgia"/>
              <a:cs typeface="Georgia"/>
            </a:endParaRPr>
          </a:p>
          <a:p>
            <a:pPr marL="332105">
              <a:lnSpc>
                <a:spcPts val="2280"/>
              </a:lnSpc>
            </a:pPr>
            <a:r>
              <a:rPr sz="2000" spc="-25" dirty="0">
                <a:latin typeface="Georgia"/>
                <a:cs typeface="Georgia"/>
              </a:rPr>
              <a:t>(anemia or </a:t>
            </a:r>
            <a:r>
              <a:rPr sz="2000" spc="-20" dirty="0">
                <a:latin typeface="Georgia"/>
                <a:cs typeface="Georgia"/>
              </a:rPr>
              <a:t>low </a:t>
            </a:r>
            <a:r>
              <a:rPr sz="2000" spc="-30" dirty="0">
                <a:latin typeface="Georgia"/>
                <a:cs typeface="Georgia"/>
              </a:rPr>
              <a:t>cardiac</a:t>
            </a:r>
            <a:r>
              <a:rPr sz="2000" spc="-254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output)</a:t>
            </a:r>
            <a:endParaRPr sz="2000">
              <a:latin typeface="Georgia"/>
              <a:cs typeface="Georgia"/>
            </a:endParaRPr>
          </a:p>
          <a:p>
            <a:pPr marL="332740" marR="248920" indent="-274320">
              <a:lnSpc>
                <a:spcPts val="2160"/>
              </a:lnSpc>
              <a:spcBef>
                <a:spcPts val="509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&lt;50%=</a:t>
            </a:r>
            <a:r>
              <a:rPr sz="2000" spc="-40" dirty="0">
                <a:latin typeface="Georgia"/>
                <a:cs typeface="Georgia"/>
              </a:rPr>
              <a:t>either </a:t>
            </a:r>
            <a:r>
              <a:rPr sz="2000" spc="-20" dirty="0">
                <a:latin typeface="Georgia"/>
                <a:cs typeface="Georgia"/>
              </a:rPr>
              <a:t>threatened </a:t>
            </a:r>
            <a:r>
              <a:rPr sz="2000" spc="-25" dirty="0">
                <a:latin typeface="Georgia"/>
                <a:cs typeface="Georgia"/>
              </a:rPr>
              <a:t>or  inadequate tissue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oxygenation</a:t>
            </a:r>
            <a:endParaRPr sz="2000">
              <a:latin typeface="Georgia"/>
              <a:cs typeface="Georgia"/>
            </a:endParaRPr>
          </a:p>
          <a:p>
            <a:pPr marL="332740" marR="5080" indent="-274320">
              <a:lnSpc>
                <a:spcPct val="90000"/>
              </a:lnSpc>
              <a:spcBef>
                <a:spcPts val="45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&gt;75%=</a:t>
            </a:r>
            <a:r>
              <a:rPr sz="2000" spc="-60" dirty="0">
                <a:latin typeface="Georgia"/>
                <a:cs typeface="Georgia"/>
              </a:rPr>
              <a:t>defect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15" dirty="0">
                <a:latin typeface="Georgia"/>
                <a:cs typeface="Georgia"/>
              </a:rPr>
              <a:t>O2 </a:t>
            </a:r>
            <a:r>
              <a:rPr sz="2000" spc="-10" dirty="0">
                <a:latin typeface="Georgia"/>
                <a:cs typeface="Georgia"/>
              </a:rPr>
              <a:t>utilization </a:t>
            </a:r>
            <a:r>
              <a:rPr sz="2000" spc="-25" dirty="0">
                <a:latin typeface="Georgia"/>
                <a:cs typeface="Georgia"/>
              </a:rPr>
              <a:t>in  </a:t>
            </a:r>
            <a:r>
              <a:rPr sz="2000" spc="-35" dirty="0">
                <a:latin typeface="Georgia"/>
                <a:cs typeface="Georgia"/>
              </a:rPr>
              <a:t>tissues, </a:t>
            </a:r>
            <a:r>
              <a:rPr sz="2000" spc="-10" dirty="0">
                <a:latin typeface="Georgia"/>
                <a:cs typeface="Georgia"/>
              </a:rPr>
              <a:t>which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usually </a:t>
            </a:r>
            <a:r>
              <a:rPr sz="2000" spc="-5" dirty="0">
                <a:latin typeface="Georgia"/>
                <a:cs typeface="Georgia"/>
              </a:rPr>
              <a:t>the  </a:t>
            </a:r>
            <a:r>
              <a:rPr sz="2000" spc="-25" dirty="0">
                <a:latin typeface="Georgia"/>
                <a:cs typeface="Georgia"/>
              </a:rPr>
              <a:t>result </a:t>
            </a:r>
            <a:r>
              <a:rPr sz="2000" spc="-15" dirty="0">
                <a:latin typeface="Georgia"/>
                <a:cs typeface="Georgia"/>
              </a:rPr>
              <a:t>of inflammatory cell  </a:t>
            </a:r>
            <a:r>
              <a:rPr sz="2000" spc="-30" dirty="0">
                <a:latin typeface="Georgia"/>
                <a:cs typeface="Georgia"/>
              </a:rPr>
              <a:t>injury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40" dirty="0">
                <a:latin typeface="Georgia"/>
                <a:cs typeface="Georgia"/>
              </a:rPr>
              <a:t>severe </a:t>
            </a:r>
            <a:r>
              <a:rPr sz="2000" spc="-35" dirty="0">
                <a:latin typeface="Georgia"/>
                <a:cs typeface="Georgia"/>
              </a:rPr>
              <a:t>sepsis </a:t>
            </a:r>
            <a:r>
              <a:rPr sz="2000" spc="-25" dirty="0">
                <a:latin typeface="Georgia"/>
                <a:cs typeface="Georgia"/>
              </a:rPr>
              <a:t>or </a:t>
            </a:r>
            <a:r>
              <a:rPr sz="2000" spc="-15" dirty="0">
                <a:latin typeface="Georgia"/>
                <a:cs typeface="Georgia"/>
              </a:rPr>
              <a:t>septic  shock.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8807" y="973582"/>
            <a:ext cx="3921125" cy="493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769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Central </a:t>
            </a:r>
            <a:r>
              <a:rPr sz="24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Venous</a:t>
            </a:r>
            <a:r>
              <a:rPr sz="24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Oxygen  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Saturation(ScvO2)</a:t>
            </a:r>
            <a:endParaRPr sz="2400">
              <a:latin typeface="Times New Roman"/>
              <a:cs typeface="Times New Roman"/>
            </a:endParaRPr>
          </a:p>
          <a:p>
            <a:pPr marL="332740" marR="5080" indent="-274320">
              <a:lnSpc>
                <a:spcPct val="90000"/>
              </a:lnSpc>
              <a:spcBef>
                <a:spcPts val="74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10" dirty="0">
                <a:latin typeface="Georgia"/>
                <a:cs typeface="Georgia"/>
              </a:rPr>
              <a:t>The </a:t>
            </a:r>
            <a:r>
              <a:rPr sz="2000" spc="-25" dirty="0">
                <a:latin typeface="Georgia"/>
                <a:cs typeface="Georgia"/>
              </a:rPr>
              <a:t>ScvO2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5" dirty="0">
                <a:latin typeface="Georgia"/>
                <a:cs typeface="Georgia"/>
              </a:rPr>
              <a:t>monitored </a:t>
            </a:r>
            <a:r>
              <a:rPr sz="2000" spc="-10" dirty="0">
                <a:latin typeface="Georgia"/>
                <a:cs typeface="Georgia"/>
              </a:rPr>
              <a:t>with  </a:t>
            </a:r>
            <a:r>
              <a:rPr sz="2000" spc="-30" dirty="0">
                <a:latin typeface="Georgia"/>
                <a:cs typeface="Georgia"/>
              </a:rPr>
              <a:t>central venous </a:t>
            </a:r>
            <a:r>
              <a:rPr sz="2000" spc="-25" dirty="0">
                <a:latin typeface="Georgia"/>
                <a:cs typeface="Georgia"/>
              </a:rPr>
              <a:t>catheters, </a:t>
            </a:r>
            <a:r>
              <a:rPr sz="2000" spc="-5" dirty="0">
                <a:latin typeface="Georgia"/>
                <a:cs typeface="Georgia"/>
              </a:rPr>
              <a:t>but the  </a:t>
            </a:r>
            <a:r>
              <a:rPr sz="2000" spc="-15" dirty="0">
                <a:latin typeface="Georgia"/>
                <a:cs typeface="Georgia"/>
              </a:rPr>
              <a:t>tip of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15" dirty="0">
                <a:latin typeface="Georgia"/>
                <a:cs typeface="Georgia"/>
              </a:rPr>
              <a:t>catheter </a:t>
            </a:r>
            <a:r>
              <a:rPr sz="2000" spc="-20" dirty="0">
                <a:latin typeface="Georgia"/>
                <a:cs typeface="Georgia"/>
              </a:rPr>
              <a:t>must </a:t>
            </a:r>
            <a:r>
              <a:rPr sz="2000" spc="-10" dirty="0">
                <a:latin typeface="Georgia"/>
                <a:cs typeface="Georgia"/>
              </a:rPr>
              <a:t>be </a:t>
            </a:r>
            <a:r>
              <a:rPr sz="2000" spc="-20" dirty="0">
                <a:latin typeface="Georgia"/>
                <a:cs typeface="Georgia"/>
              </a:rPr>
              <a:t>in</a:t>
            </a:r>
            <a:r>
              <a:rPr sz="2000" spc="-29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AF50"/>
                </a:solidFill>
                <a:latin typeface="Georgia"/>
                <a:cs typeface="Georgia"/>
              </a:rPr>
              <a:t>superior </a:t>
            </a:r>
            <a:r>
              <a:rPr sz="2000" spc="-35" dirty="0">
                <a:solidFill>
                  <a:srgbClr val="00AF50"/>
                </a:solidFill>
                <a:latin typeface="Georgia"/>
                <a:cs typeface="Georgia"/>
              </a:rPr>
              <a:t>vena</a:t>
            </a:r>
            <a:r>
              <a:rPr sz="2000" spc="-19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00AF50"/>
                </a:solidFill>
                <a:latin typeface="Georgia"/>
                <a:cs typeface="Georgia"/>
              </a:rPr>
              <a:t>cava</a:t>
            </a:r>
            <a:endParaRPr sz="2000">
              <a:latin typeface="Georgia"/>
              <a:cs typeface="Georgia"/>
            </a:endParaRPr>
          </a:p>
          <a:p>
            <a:pPr marL="332740" marR="531495" indent="-27432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25" dirty="0">
                <a:latin typeface="Georgia"/>
                <a:cs typeface="Georgia"/>
              </a:rPr>
              <a:t>eliminates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15" dirty="0">
                <a:latin typeface="Georgia"/>
                <a:cs typeface="Georgia"/>
              </a:rPr>
              <a:t>need </a:t>
            </a:r>
            <a:r>
              <a:rPr sz="2000" spc="-30" dirty="0">
                <a:latin typeface="Georgia"/>
                <a:cs typeface="Georgia"/>
              </a:rPr>
              <a:t>for </a:t>
            </a:r>
            <a:r>
              <a:rPr sz="2000" spc="-50" dirty="0">
                <a:latin typeface="Georgia"/>
                <a:cs typeface="Georgia"/>
              </a:rPr>
              <a:t>a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-100" dirty="0">
                <a:latin typeface="Georgia"/>
                <a:cs typeface="Georgia"/>
              </a:rPr>
              <a:t>PA  </a:t>
            </a:r>
            <a:r>
              <a:rPr sz="2000" spc="-40" dirty="0">
                <a:latin typeface="Georgia"/>
                <a:cs typeface="Georgia"/>
              </a:rPr>
              <a:t>catheter.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ts val="2280"/>
              </a:lnSpc>
              <a:spcBef>
                <a:spcPts val="204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25" dirty="0">
                <a:latin typeface="Georgia"/>
                <a:cs typeface="Georgia"/>
              </a:rPr>
              <a:t>ScvO2 </a:t>
            </a:r>
            <a:r>
              <a:rPr sz="2000" spc="-35" dirty="0">
                <a:latin typeface="Georgia"/>
                <a:cs typeface="Georgia"/>
              </a:rPr>
              <a:t>generally </a:t>
            </a:r>
            <a:r>
              <a:rPr sz="2000" spc="-40" dirty="0">
                <a:latin typeface="Georgia"/>
                <a:cs typeface="Georgia"/>
              </a:rPr>
              <a:t>mirror </a:t>
            </a:r>
            <a:r>
              <a:rPr sz="2000" spc="-15" dirty="0">
                <a:latin typeface="Georgia"/>
                <a:cs typeface="Georgia"/>
              </a:rPr>
              <a:t>those</a:t>
            </a:r>
            <a:r>
              <a:rPr sz="2000" spc="-1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in</a:t>
            </a:r>
            <a:endParaRPr sz="2000">
              <a:latin typeface="Georgia"/>
              <a:cs typeface="Georgia"/>
            </a:endParaRPr>
          </a:p>
          <a:p>
            <a:pPr marL="332105">
              <a:lnSpc>
                <a:spcPts val="2280"/>
              </a:lnSpc>
            </a:pP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SvO2</a:t>
            </a:r>
            <a:endParaRPr sz="2000">
              <a:latin typeface="Georgia"/>
              <a:cs typeface="Georgia"/>
            </a:endParaRPr>
          </a:p>
          <a:p>
            <a:pPr marL="332740" marR="222885" indent="-27432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60" dirty="0">
                <a:solidFill>
                  <a:srgbClr val="00AF50"/>
                </a:solidFill>
                <a:latin typeface="Georgia"/>
                <a:cs typeface="Georgia"/>
              </a:rPr>
              <a:t>Normal=70% </a:t>
            </a:r>
            <a:r>
              <a:rPr sz="2000" spc="-5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000" spc="-20" dirty="0">
                <a:solidFill>
                  <a:srgbClr val="00AF50"/>
                </a:solidFill>
                <a:latin typeface="Georgia"/>
                <a:cs typeface="Georgia"/>
              </a:rPr>
              <a:t>89%(</a:t>
            </a:r>
            <a:r>
              <a:rPr sz="2000" spc="-20" dirty="0">
                <a:latin typeface="Georgia"/>
                <a:cs typeface="Georgia"/>
              </a:rPr>
              <a:t>ScvO </a:t>
            </a:r>
            <a:r>
              <a:rPr sz="2000" spc="-150" dirty="0">
                <a:latin typeface="Georgia"/>
                <a:cs typeface="Georgia"/>
              </a:rPr>
              <a:t>2 </a:t>
            </a:r>
            <a:r>
              <a:rPr sz="2000" spc="-45" dirty="0">
                <a:latin typeface="Georgia"/>
                <a:cs typeface="Georgia"/>
              </a:rPr>
              <a:t>is  </a:t>
            </a:r>
            <a:r>
              <a:rPr sz="2000" spc="-20" dirty="0">
                <a:latin typeface="Georgia"/>
                <a:cs typeface="Georgia"/>
              </a:rPr>
              <a:t>higher than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50" dirty="0">
                <a:latin typeface="Georgia"/>
                <a:cs typeface="Georgia"/>
              </a:rPr>
              <a:t>SvO2 </a:t>
            </a:r>
            <a:r>
              <a:rPr sz="2000" spc="-25" dirty="0">
                <a:latin typeface="Georgia"/>
                <a:cs typeface="Georgia"/>
              </a:rPr>
              <a:t>by </a:t>
            </a:r>
            <a:r>
              <a:rPr sz="2000" spc="-35" dirty="0">
                <a:latin typeface="Georgia"/>
                <a:cs typeface="Georgia"/>
              </a:rPr>
              <a:t>an  </a:t>
            </a:r>
            <a:r>
              <a:rPr sz="2000" spc="-55" dirty="0">
                <a:latin typeface="Georgia"/>
                <a:cs typeface="Georgia"/>
              </a:rPr>
              <a:t>average </a:t>
            </a:r>
            <a:r>
              <a:rPr sz="2000" spc="-15" dirty="0">
                <a:latin typeface="Georgia"/>
                <a:cs typeface="Georgia"/>
              </a:rPr>
              <a:t>of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7±4%.)</a:t>
            </a:r>
            <a:endParaRPr sz="2000">
              <a:latin typeface="Georgia"/>
              <a:cs typeface="Georgia"/>
            </a:endParaRPr>
          </a:p>
          <a:p>
            <a:pPr marL="332740" marR="196215" indent="-274320" algn="just">
              <a:lnSpc>
                <a:spcPct val="90100"/>
              </a:lnSpc>
              <a:spcBef>
                <a:spcPts val="44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740" algn="l"/>
              </a:tabLst>
            </a:pPr>
            <a:r>
              <a:rPr sz="2000" spc="-25" dirty="0">
                <a:solidFill>
                  <a:srgbClr val="00AF50"/>
                </a:solidFill>
                <a:latin typeface="Georgia"/>
                <a:cs typeface="Georgia"/>
              </a:rPr>
              <a:t>ScvO2 </a:t>
            </a:r>
            <a:r>
              <a:rPr sz="2000" spc="-95" dirty="0">
                <a:solidFill>
                  <a:srgbClr val="00AF50"/>
                </a:solidFill>
                <a:latin typeface="Georgia"/>
                <a:cs typeface="Georgia"/>
              </a:rPr>
              <a:t>&gt;70% </a:t>
            </a:r>
            <a:r>
              <a:rPr sz="2000" spc="-50" dirty="0">
                <a:latin typeface="Georgia"/>
                <a:cs typeface="Georgia"/>
              </a:rPr>
              <a:t>as </a:t>
            </a:r>
            <a:r>
              <a:rPr sz="2000" spc="-10" dirty="0">
                <a:latin typeface="Georgia"/>
                <a:cs typeface="Georgia"/>
              </a:rPr>
              <a:t>one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110" dirty="0">
                <a:latin typeface="Georgia"/>
                <a:cs typeface="Georgia"/>
              </a:rPr>
              <a:t>early  </a:t>
            </a:r>
            <a:r>
              <a:rPr sz="2000" spc="-35" dirty="0">
                <a:latin typeface="Georgia"/>
                <a:cs typeface="Georgia"/>
              </a:rPr>
              <a:t>goals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25" dirty="0">
                <a:latin typeface="Georgia"/>
                <a:cs typeface="Georgia"/>
              </a:rPr>
              <a:t>management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40" dirty="0">
                <a:latin typeface="Georgia"/>
                <a:cs typeface="Georgia"/>
              </a:rPr>
              <a:t>severe  </a:t>
            </a:r>
            <a:r>
              <a:rPr sz="2000" spc="-35" dirty="0">
                <a:latin typeface="Georgia"/>
                <a:cs typeface="Georgia"/>
              </a:rPr>
              <a:t>sepsis </a:t>
            </a:r>
            <a:r>
              <a:rPr sz="2000" spc="-25" dirty="0">
                <a:latin typeface="Georgia"/>
                <a:cs typeface="Georgia"/>
              </a:rPr>
              <a:t>or </a:t>
            </a:r>
            <a:r>
              <a:rPr sz="2000" spc="-15" dirty="0">
                <a:latin typeface="Georgia"/>
                <a:cs typeface="Georgia"/>
              </a:rPr>
              <a:t>septic</a:t>
            </a:r>
            <a:r>
              <a:rPr sz="2000" spc="-204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shock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9178"/>
            <a:ext cx="7467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75" dirty="0">
                <a:solidFill>
                  <a:srgbClr val="C00000"/>
                </a:solidFill>
                <a:latin typeface="Trebuchet MS"/>
                <a:cs typeface="Trebuchet MS"/>
              </a:rPr>
              <a:t>Oxygen </a:t>
            </a:r>
            <a:r>
              <a:rPr sz="4500" b="1" spc="-290" dirty="0">
                <a:solidFill>
                  <a:srgbClr val="C00000"/>
                </a:solidFill>
                <a:latin typeface="Trebuchet MS"/>
                <a:cs typeface="Trebuchet MS"/>
              </a:rPr>
              <a:t>Extraction </a:t>
            </a:r>
            <a:r>
              <a:rPr sz="4500" b="1" spc="-204" dirty="0">
                <a:solidFill>
                  <a:srgbClr val="C00000"/>
                </a:solidFill>
                <a:latin typeface="Trebuchet MS"/>
                <a:cs typeface="Trebuchet MS"/>
              </a:rPr>
              <a:t>Ratio</a:t>
            </a:r>
            <a:r>
              <a:rPr sz="4500" b="1" spc="-5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260" dirty="0">
                <a:solidFill>
                  <a:srgbClr val="C00000"/>
                </a:solidFill>
                <a:latin typeface="Trebuchet MS"/>
                <a:cs typeface="Trebuchet MS"/>
              </a:rPr>
              <a:t>(O2ER)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88033"/>
            <a:ext cx="7773670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55" dirty="0">
                <a:latin typeface="Georgia"/>
                <a:cs typeface="Georgia"/>
              </a:rPr>
              <a:t>oxygen </a:t>
            </a:r>
            <a:r>
              <a:rPr sz="2600" spc="-25" dirty="0">
                <a:latin typeface="Georgia"/>
                <a:cs typeface="Georgia"/>
              </a:rPr>
              <a:t>extraction </a:t>
            </a:r>
            <a:r>
              <a:rPr sz="2600" spc="-35" dirty="0">
                <a:latin typeface="Georgia"/>
                <a:cs typeface="Georgia"/>
              </a:rPr>
              <a:t>ratio </a:t>
            </a:r>
            <a:r>
              <a:rPr sz="2600" spc="-80" dirty="0">
                <a:latin typeface="Georgia"/>
                <a:cs typeface="Georgia"/>
              </a:rPr>
              <a:t>(O2ER)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amount of  </a:t>
            </a:r>
            <a:r>
              <a:rPr sz="2600" spc="-55" dirty="0">
                <a:latin typeface="Georgia"/>
                <a:cs typeface="Georgia"/>
              </a:rPr>
              <a:t>oxygen </a:t>
            </a:r>
            <a:r>
              <a:rPr sz="2600" spc="-30" dirty="0">
                <a:latin typeface="Georgia"/>
                <a:cs typeface="Georgia"/>
              </a:rPr>
              <a:t>extracted by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0" dirty="0">
                <a:latin typeface="Georgia"/>
                <a:cs typeface="Georgia"/>
              </a:rPr>
              <a:t>peripheral tissues </a:t>
            </a:r>
            <a:r>
              <a:rPr sz="2600" spc="-25" dirty="0">
                <a:latin typeface="Georgia"/>
                <a:cs typeface="Georgia"/>
              </a:rPr>
              <a:t>divided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by 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amount of O2 </a:t>
            </a:r>
            <a:r>
              <a:rPr sz="2600" spc="-40" dirty="0">
                <a:latin typeface="Georgia"/>
                <a:cs typeface="Georgia"/>
              </a:rPr>
              <a:t>delivered </a:t>
            </a:r>
            <a:r>
              <a:rPr sz="2600" spc="-5" dirty="0">
                <a:latin typeface="Georgia"/>
                <a:cs typeface="Georgia"/>
              </a:rPr>
              <a:t>to the </a:t>
            </a:r>
            <a:r>
              <a:rPr sz="2600" spc="-40" dirty="0">
                <a:latin typeface="Georgia"/>
                <a:cs typeface="Georgia"/>
              </a:rPr>
              <a:t>peripheral</a:t>
            </a:r>
            <a:r>
              <a:rPr sz="2600" spc="-33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cells.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solidFill>
                  <a:srgbClr val="00AF50"/>
                </a:solidFill>
                <a:latin typeface="Georgia"/>
                <a:cs typeface="Georgia"/>
              </a:rPr>
              <a:t>Also </a:t>
            </a:r>
            <a:r>
              <a:rPr sz="2600" spc="-25" dirty="0">
                <a:solidFill>
                  <a:srgbClr val="00AF50"/>
                </a:solidFill>
                <a:latin typeface="Georgia"/>
                <a:cs typeface="Georgia"/>
              </a:rPr>
              <a:t>known </a:t>
            </a:r>
            <a:r>
              <a:rPr sz="2600" spc="-75" dirty="0">
                <a:solidFill>
                  <a:srgbClr val="00AF50"/>
                </a:solidFill>
                <a:latin typeface="Georgia"/>
                <a:cs typeface="Georgia"/>
              </a:rPr>
              <a:t>As: </a:t>
            </a:r>
            <a:r>
              <a:rPr sz="2600" spc="-20" dirty="0">
                <a:latin typeface="Georgia"/>
                <a:cs typeface="Georgia"/>
              </a:rPr>
              <a:t>Oxygen </a:t>
            </a:r>
            <a:r>
              <a:rPr sz="2600" spc="-15" dirty="0">
                <a:latin typeface="Georgia"/>
                <a:cs typeface="Georgia"/>
              </a:rPr>
              <a:t>coefficient </a:t>
            </a:r>
            <a:r>
              <a:rPr sz="2600" spc="-40" dirty="0">
                <a:latin typeface="Georgia"/>
                <a:cs typeface="Georgia"/>
              </a:rPr>
              <a:t>ratio</a:t>
            </a:r>
            <a:r>
              <a:rPr sz="2600" spc="-185" dirty="0">
                <a:latin typeface="Georgia"/>
                <a:cs typeface="Georgia"/>
              </a:rPr>
              <a:t> </a:t>
            </a:r>
            <a:r>
              <a:rPr sz="2600" spc="-85" dirty="0">
                <a:latin typeface="Georgia"/>
                <a:cs typeface="Georgia"/>
              </a:rPr>
              <a:t>&amp;</a:t>
            </a:r>
            <a:endParaRPr sz="2600">
              <a:latin typeface="Georgia"/>
              <a:cs typeface="Georgia"/>
            </a:endParaRPr>
          </a:p>
          <a:p>
            <a:pPr marL="257175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Georgia"/>
                <a:cs typeface="Georgia"/>
              </a:rPr>
              <a:t>Oxygen </a:t>
            </a:r>
            <a:r>
              <a:rPr sz="2600" spc="-10" dirty="0">
                <a:latin typeface="Georgia"/>
                <a:cs typeface="Georgia"/>
              </a:rPr>
              <a:t>utilization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spc="-55" dirty="0">
                <a:latin typeface="Georgia"/>
                <a:cs typeface="Georgia"/>
              </a:rPr>
              <a:t>ratio.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0" dirty="0">
                <a:solidFill>
                  <a:srgbClr val="00AF50"/>
                </a:solidFill>
                <a:latin typeface="Georgia"/>
                <a:cs typeface="Georgia"/>
              </a:rPr>
              <a:t>Index </a:t>
            </a:r>
            <a:r>
              <a:rPr sz="2600" spc="-20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600" spc="-15" dirty="0">
                <a:solidFill>
                  <a:srgbClr val="00AF50"/>
                </a:solidFill>
                <a:latin typeface="Georgia"/>
                <a:cs typeface="Georgia"/>
              </a:rPr>
              <a:t>efficiency </a:t>
            </a:r>
            <a:r>
              <a:rPr sz="2600" spc="-20" dirty="0">
                <a:solidFill>
                  <a:srgbClr val="00AF50"/>
                </a:solidFill>
                <a:latin typeface="Georgia"/>
                <a:cs typeface="Georgia"/>
              </a:rPr>
              <a:t>of O2 </a:t>
            </a:r>
            <a:r>
              <a:rPr sz="2600" spc="-40" dirty="0">
                <a:solidFill>
                  <a:srgbClr val="00AF50"/>
                </a:solidFill>
                <a:latin typeface="Georgia"/>
                <a:cs typeface="Georgia"/>
              </a:rPr>
              <a:t>transport</a:t>
            </a:r>
            <a:r>
              <a:rPr sz="2600" spc="-6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05" dirty="0">
                <a:solidFill>
                  <a:srgbClr val="00AFEF"/>
                </a:solidFill>
                <a:latin typeface="Georgia"/>
                <a:cs typeface="Georgia"/>
              </a:rPr>
              <a:t>O2ER </a:t>
            </a:r>
            <a:r>
              <a:rPr sz="2600" spc="-235" dirty="0">
                <a:solidFill>
                  <a:srgbClr val="00AFEF"/>
                </a:solidFill>
                <a:latin typeface="Georgia"/>
                <a:cs typeface="Georgia"/>
              </a:rPr>
              <a:t>= </a:t>
            </a:r>
            <a:r>
              <a:rPr sz="2600" spc="-50" dirty="0">
                <a:solidFill>
                  <a:srgbClr val="00AFEF"/>
                </a:solidFill>
                <a:latin typeface="Georgia"/>
                <a:cs typeface="Georgia"/>
              </a:rPr>
              <a:t>VO2 </a:t>
            </a:r>
            <a:r>
              <a:rPr sz="2600" spc="-170" dirty="0">
                <a:solidFill>
                  <a:srgbClr val="00AFEF"/>
                </a:solidFill>
                <a:latin typeface="Georgia"/>
                <a:cs typeface="Georgia"/>
              </a:rPr>
              <a:t>/</a:t>
            </a:r>
            <a:r>
              <a:rPr sz="2600" dirty="0">
                <a:solidFill>
                  <a:srgbClr val="00AFEF"/>
                </a:solidFill>
                <a:latin typeface="Georgia"/>
                <a:cs typeface="Georgia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Georgia"/>
                <a:cs typeface="Georgia"/>
              </a:rPr>
              <a:t>DO2</a:t>
            </a:r>
            <a:endParaRPr sz="2600">
              <a:latin typeface="Georgia"/>
              <a:cs typeface="Georgia"/>
            </a:endParaRPr>
          </a:p>
          <a:p>
            <a:pPr marL="287020" marR="7277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latin typeface="Georgia"/>
                <a:cs typeface="Georgia"/>
              </a:rPr>
              <a:t>Normally </a:t>
            </a:r>
            <a:r>
              <a:rPr sz="2600" spc="-240" dirty="0">
                <a:latin typeface="Georgia"/>
                <a:cs typeface="Georgia"/>
              </a:rPr>
              <a:t>~ </a:t>
            </a:r>
            <a:r>
              <a:rPr sz="2600" spc="-120" dirty="0">
                <a:latin typeface="Georgia"/>
                <a:cs typeface="Georgia"/>
              </a:rPr>
              <a:t>25% </a:t>
            </a:r>
            <a:r>
              <a:rPr sz="2600" spc="-5" dirty="0">
                <a:latin typeface="Georgia"/>
                <a:cs typeface="Georgia"/>
              </a:rPr>
              <a:t>but </a:t>
            </a:r>
            <a:r>
              <a:rPr sz="2600" spc="-45" dirty="0">
                <a:latin typeface="Georgia"/>
                <a:cs typeface="Georgia"/>
              </a:rPr>
              <a:t>increases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110" dirty="0">
                <a:latin typeface="Georgia"/>
                <a:cs typeface="Georgia"/>
              </a:rPr>
              <a:t>70-80% </a:t>
            </a:r>
            <a:r>
              <a:rPr sz="2600" spc="-430" dirty="0">
                <a:latin typeface="Georgia"/>
                <a:cs typeface="Georgia"/>
              </a:rPr>
              <a:t>during  </a:t>
            </a:r>
            <a:r>
              <a:rPr sz="2600" spc="-50" dirty="0">
                <a:latin typeface="Georgia"/>
                <a:cs typeface="Georgia"/>
              </a:rPr>
              <a:t>maximal </a:t>
            </a:r>
            <a:r>
              <a:rPr sz="2600" spc="-45" dirty="0">
                <a:latin typeface="Georgia"/>
                <a:cs typeface="Georgia"/>
              </a:rPr>
              <a:t>exercise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30" dirty="0">
                <a:latin typeface="Georgia"/>
                <a:cs typeface="Georgia"/>
              </a:rPr>
              <a:t>well </a:t>
            </a:r>
            <a:r>
              <a:rPr sz="2600" spc="-35" dirty="0">
                <a:latin typeface="Georgia"/>
                <a:cs typeface="Georgia"/>
              </a:rPr>
              <a:t>trained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athletes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12978"/>
            <a:ext cx="718883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335" dirty="0">
                <a:solidFill>
                  <a:srgbClr val="C00000"/>
                </a:solidFill>
                <a:latin typeface="Trebuchet MS"/>
                <a:cs typeface="Trebuchet MS"/>
              </a:rPr>
              <a:t>Factor </a:t>
            </a:r>
            <a:r>
              <a:rPr sz="4500" b="1" spc="-265" dirty="0">
                <a:solidFill>
                  <a:srgbClr val="C00000"/>
                </a:solidFill>
                <a:latin typeface="Trebuchet MS"/>
                <a:cs typeface="Trebuchet MS"/>
              </a:rPr>
              <a:t>affecting </a:t>
            </a:r>
            <a:r>
              <a:rPr sz="4500" b="1" spc="-245" dirty="0">
                <a:solidFill>
                  <a:srgbClr val="C00000"/>
                </a:solidFill>
                <a:latin typeface="Trebuchet MS"/>
                <a:cs typeface="Trebuchet MS"/>
              </a:rPr>
              <a:t>O2</a:t>
            </a:r>
            <a:r>
              <a:rPr sz="4500" b="1" spc="-4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305" dirty="0">
                <a:solidFill>
                  <a:srgbClr val="C00000"/>
                </a:solidFill>
                <a:latin typeface="Trebuchet MS"/>
                <a:cs typeface="Trebuchet MS"/>
              </a:rPr>
              <a:t>Extraction.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19" y="1806103"/>
            <a:ext cx="1915795" cy="385699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24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Increase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175"/>
              </a:spcBef>
            </a:pPr>
            <a:r>
              <a:rPr sz="2200" spc="55" dirty="0">
                <a:latin typeface="Times New Roman"/>
                <a:cs typeface="Times New Roman"/>
              </a:rPr>
              <a:t>•Decreased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CO</a:t>
            </a:r>
            <a:endParaRPr sz="2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30"/>
              </a:spcBef>
            </a:pPr>
            <a:r>
              <a:rPr sz="2200" spc="60" dirty="0">
                <a:latin typeface="Times New Roman"/>
                <a:cs typeface="Times New Roman"/>
              </a:rPr>
              <a:t>•Increased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VO2</a:t>
            </a:r>
            <a:endParaRPr sz="2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latin typeface="Times New Roman"/>
                <a:cs typeface="Times New Roman"/>
              </a:rPr>
              <a:t>•Exercise</a:t>
            </a:r>
            <a:endParaRPr sz="2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30"/>
              </a:spcBef>
            </a:pPr>
            <a:r>
              <a:rPr sz="2200" spc="30" dirty="0">
                <a:latin typeface="Times New Roman"/>
                <a:cs typeface="Times New Roman"/>
              </a:rPr>
              <a:t>•Seizures</a:t>
            </a:r>
            <a:endParaRPr sz="2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30"/>
              </a:spcBef>
            </a:pPr>
            <a:r>
              <a:rPr sz="2200" spc="25" dirty="0">
                <a:latin typeface="Times New Roman"/>
                <a:cs typeface="Times New Roman"/>
              </a:rPr>
              <a:t>•Shivering</a:t>
            </a:r>
            <a:endParaRPr sz="2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30"/>
              </a:spcBef>
            </a:pPr>
            <a:r>
              <a:rPr sz="2200" spc="80" dirty="0">
                <a:latin typeface="Times New Roman"/>
                <a:cs typeface="Times New Roman"/>
              </a:rPr>
              <a:t>•Hyperthermia</a:t>
            </a:r>
            <a:endParaRPr sz="2200">
              <a:latin typeface="Times New Roman"/>
              <a:cs typeface="Times New Roman"/>
            </a:endParaRPr>
          </a:p>
          <a:p>
            <a:pPr marL="146050" indent="-87630">
              <a:lnSpc>
                <a:spcPct val="100000"/>
              </a:lnSpc>
              <a:spcBef>
                <a:spcPts val="525"/>
              </a:spcBef>
              <a:buSzPct val="95454"/>
              <a:buFont typeface="Times New Roman"/>
              <a:buChar char="•"/>
              <a:tabLst>
                <a:tab pos="146685" algn="l"/>
              </a:tabLst>
            </a:pPr>
            <a:r>
              <a:rPr sz="2200" spc="-30" dirty="0">
                <a:latin typeface="Georgia"/>
                <a:cs typeface="Georgia"/>
              </a:rPr>
              <a:t>Anemia</a:t>
            </a:r>
            <a:endParaRPr sz="2200">
              <a:latin typeface="Georgia"/>
              <a:cs typeface="Georgia"/>
            </a:endParaRPr>
          </a:p>
          <a:p>
            <a:pPr marL="58419">
              <a:lnSpc>
                <a:spcPct val="100000"/>
              </a:lnSpc>
              <a:spcBef>
                <a:spcPts val="530"/>
              </a:spcBef>
            </a:pPr>
            <a:r>
              <a:rPr sz="2200" spc="-35" dirty="0">
                <a:latin typeface="Times New Roman"/>
                <a:cs typeface="Times New Roman"/>
              </a:rPr>
              <a:t>•Low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PaO2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8807" y="1810622"/>
            <a:ext cx="3550285" cy="344995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4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Decrease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ER</a:t>
            </a:r>
            <a:endParaRPr sz="2400">
              <a:latin typeface="Times New Roman"/>
              <a:cs typeface="Times New Roman"/>
            </a:endParaRPr>
          </a:p>
          <a:p>
            <a:pPr marL="332740" indent="-274320">
              <a:lnSpc>
                <a:spcPct val="100000"/>
              </a:lnSpc>
              <a:spcBef>
                <a:spcPts val="116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45" dirty="0">
                <a:latin typeface="Georgia"/>
                <a:cs typeface="Georgia"/>
              </a:rPr>
              <a:t>Increased </a:t>
            </a:r>
            <a:r>
              <a:rPr sz="2200" spc="-35" dirty="0">
                <a:latin typeface="Georgia"/>
                <a:cs typeface="Georgia"/>
              </a:rPr>
              <a:t>Cardiac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10" dirty="0">
                <a:latin typeface="Georgia"/>
                <a:cs typeface="Georgia"/>
              </a:rPr>
              <a:t>Output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35" dirty="0">
                <a:latin typeface="Georgia"/>
                <a:cs typeface="Georgia"/>
              </a:rPr>
              <a:t>Skeletal Muscle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Relaxation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45" dirty="0">
                <a:latin typeface="Georgia"/>
                <a:cs typeface="Georgia"/>
              </a:rPr>
              <a:t>Peripheral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Shunting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25" dirty="0">
                <a:latin typeface="Georgia"/>
                <a:cs typeface="Georgia"/>
              </a:rPr>
              <a:t>Certain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Poisons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35" dirty="0">
                <a:latin typeface="Georgia"/>
                <a:cs typeface="Georgia"/>
              </a:rPr>
              <a:t>Hypothermia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45" dirty="0">
                <a:latin typeface="Georgia"/>
                <a:cs typeface="Georgia"/>
              </a:rPr>
              <a:t>Increased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Hemoglobin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45" dirty="0">
                <a:latin typeface="Georgia"/>
                <a:cs typeface="Georgia"/>
              </a:rPr>
              <a:t>Increased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PaO2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823" y="2542032"/>
            <a:ext cx="5219700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1447800"/>
            <a:ext cx="7772400" cy="335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65652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105" dirty="0">
                <a:solidFill>
                  <a:srgbClr val="C00000"/>
                </a:solidFill>
                <a:latin typeface="Trebuchet MS"/>
                <a:cs typeface="Trebuchet MS"/>
              </a:rPr>
              <a:t>DO2–VO2</a:t>
            </a:r>
            <a:r>
              <a:rPr sz="5000" b="1" spc="-43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90" dirty="0">
                <a:solidFill>
                  <a:srgbClr val="C00000"/>
                </a:solidFill>
                <a:latin typeface="Trebuchet MS"/>
                <a:cs typeface="Trebuchet MS"/>
              </a:rPr>
              <a:t>RELATIONSHIP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33118"/>
            <a:ext cx="7908925" cy="44253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600" spc="-75" dirty="0">
                <a:latin typeface="Georgia"/>
                <a:cs typeface="Georgia"/>
              </a:rPr>
              <a:t>In </a:t>
            </a:r>
            <a:r>
              <a:rPr sz="2600" spc="-15" dirty="0">
                <a:latin typeface="Georgia"/>
                <a:cs typeface="Georgia"/>
              </a:rPr>
              <a:t>Adult </a:t>
            </a:r>
            <a:r>
              <a:rPr sz="2600" spc="5" dirty="0">
                <a:latin typeface="Georgia"/>
                <a:cs typeface="Georgia"/>
              </a:rPr>
              <a:t>(At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rest)-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7179309" algn="l"/>
              </a:tabLst>
            </a:pPr>
            <a:r>
              <a:rPr sz="2600" spc="-30" dirty="0">
                <a:solidFill>
                  <a:srgbClr val="006FC0"/>
                </a:solidFill>
                <a:latin typeface="Georgia"/>
                <a:cs typeface="Georgia"/>
              </a:rPr>
              <a:t>Delivery</a:t>
            </a:r>
            <a:r>
              <a:rPr sz="2600" spc="-10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006FC0"/>
                </a:solidFill>
                <a:latin typeface="Georgia"/>
                <a:cs typeface="Georgia"/>
              </a:rPr>
              <a:t>or</a:t>
            </a:r>
            <a:r>
              <a:rPr sz="2600" spc="-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80" dirty="0">
                <a:solidFill>
                  <a:srgbClr val="006FC0"/>
                </a:solidFill>
                <a:latin typeface="Georgia"/>
                <a:cs typeface="Georgia"/>
              </a:rPr>
              <a:t>Supply(DO2)=1000mL/min(approx)	</a:t>
            </a:r>
            <a:r>
              <a:rPr sz="2600" spc="-35" dirty="0">
                <a:latin typeface="Georgia"/>
                <a:cs typeface="Georgia"/>
              </a:rPr>
              <a:t>and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solidFill>
                  <a:srgbClr val="006FC0"/>
                </a:solidFill>
                <a:latin typeface="Georgia"/>
                <a:cs typeface="Georgia"/>
              </a:rPr>
              <a:t>Uptake </a:t>
            </a:r>
            <a:r>
              <a:rPr sz="2600" spc="-35" dirty="0">
                <a:solidFill>
                  <a:srgbClr val="006FC0"/>
                </a:solidFill>
                <a:latin typeface="Georgia"/>
                <a:cs typeface="Georgia"/>
              </a:rPr>
              <a:t>or </a:t>
            </a:r>
            <a:r>
              <a:rPr sz="2600" spc="-25" dirty="0">
                <a:solidFill>
                  <a:srgbClr val="006FC0"/>
                </a:solidFill>
                <a:latin typeface="Georgia"/>
                <a:cs typeface="Georgia"/>
              </a:rPr>
              <a:t>Consumption</a:t>
            </a:r>
            <a:r>
              <a:rPr sz="2600" spc="-16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80" dirty="0">
                <a:solidFill>
                  <a:srgbClr val="006FC0"/>
                </a:solidFill>
                <a:latin typeface="Georgia"/>
                <a:cs typeface="Georgia"/>
              </a:rPr>
              <a:t>(VO2)=250mL/min(approx)</a:t>
            </a:r>
            <a:endParaRPr sz="2600">
              <a:latin typeface="Georgia"/>
              <a:cs typeface="Georgia"/>
            </a:endParaRPr>
          </a:p>
          <a:p>
            <a:pPr marL="287020" marR="5080" indent="-274320">
              <a:lnSpc>
                <a:spcPts val="2810"/>
              </a:lnSpc>
              <a:spcBef>
                <a:spcPts val="66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If </a:t>
            </a:r>
            <a:r>
              <a:rPr sz="2600" spc="-10" dirty="0">
                <a:latin typeface="Georgia"/>
                <a:cs typeface="Georgia"/>
              </a:rPr>
              <a:t>DO2 </a:t>
            </a:r>
            <a:r>
              <a:rPr sz="2600" spc="-45" dirty="0">
                <a:latin typeface="Georgia"/>
                <a:cs typeface="Georgia"/>
              </a:rPr>
              <a:t>decreases, VO2 </a:t>
            </a:r>
            <a:r>
              <a:rPr sz="2600" spc="-30" dirty="0">
                <a:latin typeface="Georgia"/>
                <a:cs typeface="Georgia"/>
              </a:rPr>
              <a:t>initially </a:t>
            </a:r>
            <a:r>
              <a:rPr sz="2600" spc="-50" dirty="0">
                <a:latin typeface="Georgia"/>
                <a:cs typeface="Georgia"/>
              </a:rPr>
              <a:t>remains </a:t>
            </a:r>
            <a:r>
              <a:rPr sz="2600" spc="-25" dirty="0">
                <a:latin typeface="Georgia"/>
                <a:cs typeface="Georgia"/>
              </a:rPr>
              <a:t>unchanged </a:t>
            </a:r>
            <a:r>
              <a:rPr sz="2600" spc="-445" dirty="0">
                <a:latin typeface="Georgia"/>
                <a:cs typeface="Georgia"/>
              </a:rPr>
              <a:t>as 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0" dirty="0">
                <a:latin typeface="Georgia"/>
                <a:cs typeface="Georgia"/>
              </a:rPr>
              <a:t>reserve </a:t>
            </a:r>
            <a:r>
              <a:rPr sz="2600" spc="-20" dirty="0">
                <a:latin typeface="Georgia"/>
                <a:cs typeface="Georgia"/>
              </a:rPr>
              <a:t>O2 </a:t>
            </a:r>
            <a:r>
              <a:rPr sz="2600" spc="-55" dirty="0">
                <a:latin typeface="Georgia"/>
                <a:cs typeface="Georgia"/>
              </a:rPr>
              <a:t>is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utilised.</a:t>
            </a:r>
            <a:endParaRPr sz="2600">
              <a:latin typeface="Georgia"/>
              <a:cs typeface="Georgia"/>
            </a:endParaRPr>
          </a:p>
          <a:p>
            <a:pPr marL="287020" marR="18796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68935" algn="l"/>
                <a:tab pos="369570" algn="l"/>
              </a:tabLst>
            </a:pPr>
            <a:r>
              <a:rPr sz="2600" spc="-85" dirty="0">
                <a:latin typeface="Georgia"/>
                <a:cs typeface="Georgia"/>
              </a:rPr>
              <a:t>If </a:t>
            </a:r>
            <a:r>
              <a:rPr sz="2600" spc="-10" dirty="0">
                <a:latin typeface="Georgia"/>
                <a:cs typeface="Georgia"/>
              </a:rPr>
              <a:t>DO2 </a:t>
            </a:r>
            <a:r>
              <a:rPr sz="2600" spc="-40" dirty="0">
                <a:latin typeface="Georgia"/>
                <a:cs typeface="Georgia"/>
              </a:rPr>
              <a:t>falls </a:t>
            </a:r>
            <a:r>
              <a:rPr sz="2600" spc="-55" dirty="0">
                <a:latin typeface="Georgia"/>
                <a:cs typeface="Georgia"/>
              </a:rPr>
              <a:t>further, oxygen </a:t>
            </a:r>
            <a:r>
              <a:rPr sz="2600" spc="-25" dirty="0">
                <a:latin typeface="Georgia"/>
                <a:cs typeface="Georgia"/>
              </a:rPr>
              <a:t>extraction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30" dirty="0">
                <a:latin typeface="Georgia"/>
                <a:cs typeface="Georgia"/>
              </a:rPr>
              <a:t>Hb </a:t>
            </a:r>
            <a:r>
              <a:rPr sz="2600" spc="-55" dirty="0">
                <a:latin typeface="Georgia"/>
                <a:cs typeface="Georgia"/>
              </a:rPr>
              <a:t>is  </a:t>
            </a:r>
            <a:r>
              <a:rPr sz="2600" spc="-40" dirty="0">
                <a:latin typeface="Georgia"/>
                <a:cs typeface="Georgia"/>
              </a:rPr>
              <a:t>increased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5" dirty="0">
                <a:latin typeface="Georgia"/>
                <a:cs typeface="Georgia"/>
              </a:rPr>
              <a:t>maintain </a:t>
            </a:r>
            <a:r>
              <a:rPr sz="2600" spc="-25" dirty="0">
                <a:latin typeface="Georgia"/>
                <a:cs typeface="Georgia"/>
              </a:rPr>
              <a:t>adequate </a:t>
            </a:r>
            <a:r>
              <a:rPr sz="2600" spc="-55" dirty="0">
                <a:latin typeface="Georgia"/>
                <a:cs typeface="Georgia"/>
              </a:rPr>
              <a:t>oxygen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3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spc="-40" dirty="0">
                <a:latin typeface="Georgia"/>
                <a:cs typeface="Georgia"/>
              </a:rPr>
              <a:t>tissues.</a:t>
            </a:r>
            <a:endParaRPr sz="2600">
              <a:latin typeface="Georgia"/>
              <a:cs typeface="Georgia"/>
            </a:endParaRPr>
          </a:p>
          <a:p>
            <a:pPr marL="287020" marR="62230" indent="-274320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20" dirty="0">
                <a:latin typeface="Georgia"/>
                <a:cs typeface="Georgia"/>
              </a:rPr>
              <a:t>Once </a:t>
            </a:r>
            <a:r>
              <a:rPr sz="2600" spc="-20" dirty="0">
                <a:latin typeface="Georgia"/>
                <a:cs typeface="Georgia"/>
              </a:rPr>
              <a:t>O2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45" dirty="0">
                <a:latin typeface="Georgia"/>
                <a:cs typeface="Georgia"/>
              </a:rPr>
              <a:t>maximally </a:t>
            </a:r>
            <a:r>
              <a:rPr sz="2600" spc="-30" dirty="0">
                <a:latin typeface="Georgia"/>
                <a:cs typeface="Georgia"/>
              </a:rPr>
              <a:t>extracted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55" dirty="0">
                <a:latin typeface="Georgia"/>
                <a:cs typeface="Georgia"/>
              </a:rPr>
              <a:t>Hb, </a:t>
            </a:r>
            <a:r>
              <a:rPr sz="2600" spc="-50" dirty="0">
                <a:latin typeface="Georgia"/>
                <a:cs typeface="Georgia"/>
              </a:rPr>
              <a:t>any </a:t>
            </a:r>
            <a:r>
              <a:rPr sz="2600" spc="-415" dirty="0">
                <a:latin typeface="Georgia"/>
                <a:cs typeface="Georgia"/>
              </a:rPr>
              <a:t>further  </a:t>
            </a:r>
            <a:r>
              <a:rPr sz="2600" spc="-20" dirty="0">
                <a:latin typeface="Georgia"/>
                <a:cs typeface="Georgia"/>
              </a:rPr>
              <a:t>reduction of </a:t>
            </a:r>
            <a:r>
              <a:rPr sz="2600" spc="-10" dirty="0">
                <a:latin typeface="Georgia"/>
                <a:cs typeface="Georgia"/>
              </a:rPr>
              <a:t>DO2 </a:t>
            </a:r>
            <a:r>
              <a:rPr sz="2600" spc="-20" dirty="0">
                <a:latin typeface="Georgia"/>
                <a:cs typeface="Georgia"/>
              </a:rPr>
              <a:t>will limit O2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0" dirty="0">
                <a:latin typeface="Georgia"/>
                <a:cs typeface="Georgia"/>
              </a:rPr>
              <a:t>(O2 </a:t>
            </a:r>
            <a:r>
              <a:rPr sz="2600" spc="-35" dirty="0">
                <a:latin typeface="Georgia"/>
                <a:cs typeface="Georgia"/>
              </a:rPr>
              <a:t>supply  </a:t>
            </a:r>
            <a:r>
              <a:rPr sz="2600" spc="-20" dirty="0">
                <a:latin typeface="Georgia"/>
                <a:cs typeface="Georgia"/>
              </a:rPr>
              <a:t>dependency)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381000"/>
            <a:ext cx="8534400" cy="609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28600"/>
            <a:ext cx="8458200" cy="624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28340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85" dirty="0">
                <a:solidFill>
                  <a:srgbClr val="C00000"/>
                </a:solidFill>
                <a:latin typeface="Trebuchet MS"/>
                <a:cs typeface="Trebuchet MS"/>
              </a:rPr>
              <a:t>Critical</a:t>
            </a:r>
            <a:r>
              <a:rPr sz="4500" b="1" spc="-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185" dirty="0">
                <a:solidFill>
                  <a:srgbClr val="C00000"/>
                </a:solidFill>
                <a:latin typeface="Trebuchet MS"/>
                <a:cs typeface="Trebuchet MS"/>
              </a:rPr>
              <a:t>DO2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219200"/>
            <a:ext cx="6019800" cy="3720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3000"/>
            <a:ext cx="8991600" cy="1718310"/>
          </a:xfrm>
          <a:custGeom>
            <a:avLst/>
            <a:gdLst/>
            <a:ahLst/>
            <a:cxnLst/>
            <a:rect l="l" t="t" r="r" b="b"/>
            <a:pathLst>
              <a:path w="8991600" h="1718309">
                <a:moveTo>
                  <a:pt x="0" y="1718310"/>
                </a:moveTo>
                <a:lnTo>
                  <a:pt x="8991600" y="1718310"/>
                </a:lnTo>
                <a:lnTo>
                  <a:pt x="8991600" y="0"/>
                </a:lnTo>
                <a:lnTo>
                  <a:pt x="0" y="0"/>
                </a:lnTo>
                <a:lnTo>
                  <a:pt x="0" y="1718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46650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59">
                <a:moveTo>
                  <a:pt x="0" y="0"/>
                </a:moveTo>
                <a:lnTo>
                  <a:pt x="0" y="17627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1600" y="4946650"/>
            <a:ext cx="0" cy="1724660"/>
          </a:xfrm>
          <a:custGeom>
            <a:avLst/>
            <a:gdLst/>
            <a:ahLst/>
            <a:cxnLst/>
            <a:rect l="l" t="t" r="r" b="b"/>
            <a:pathLst>
              <a:path h="1724659">
                <a:moveTo>
                  <a:pt x="0" y="0"/>
                </a:moveTo>
                <a:lnTo>
                  <a:pt x="0" y="17246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46650"/>
            <a:ext cx="8997950" cy="12700"/>
          </a:xfrm>
          <a:custGeom>
            <a:avLst/>
            <a:gdLst/>
            <a:ahLst/>
            <a:cxnLst/>
            <a:rect l="l" t="t" r="r" b="b"/>
            <a:pathLst>
              <a:path w="8997950" h="12700">
                <a:moveTo>
                  <a:pt x="0" y="12700"/>
                </a:moveTo>
                <a:lnTo>
                  <a:pt x="8997950" y="12700"/>
                </a:lnTo>
                <a:lnTo>
                  <a:pt x="89979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690359"/>
            <a:ext cx="8997950" cy="0"/>
          </a:xfrm>
          <a:custGeom>
            <a:avLst/>
            <a:gdLst/>
            <a:ahLst/>
            <a:cxnLst/>
            <a:rect l="l" t="t" r="r" b="b"/>
            <a:pathLst>
              <a:path w="8997950">
                <a:moveTo>
                  <a:pt x="0" y="0"/>
                </a:moveTo>
                <a:lnTo>
                  <a:pt x="89979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-12700" y="504189"/>
            <a:ext cx="9045575" cy="586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04545">
              <a:lnSpc>
                <a:spcPct val="100000"/>
              </a:lnSpc>
              <a:spcBef>
                <a:spcPts val="105"/>
              </a:spcBef>
            </a:pPr>
            <a:r>
              <a:rPr sz="1800" b="1" spc="-120" dirty="0">
                <a:solidFill>
                  <a:srgbClr val="536321"/>
                </a:solidFill>
                <a:latin typeface="Trebuchet MS"/>
                <a:cs typeface="Trebuchet MS"/>
              </a:rPr>
              <a:t>This</a:t>
            </a:r>
            <a:r>
              <a:rPr sz="1800" b="1" spc="-15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536321"/>
                </a:solidFill>
                <a:latin typeface="Trebuchet MS"/>
                <a:cs typeface="Trebuchet MS"/>
              </a:rPr>
              <a:t>is</a:t>
            </a:r>
            <a:r>
              <a:rPr sz="1800" b="1" spc="-130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536321"/>
                </a:solidFill>
                <a:latin typeface="Trebuchet MS"/>
                <a:cs typeface="Trebuchet MS"/>
              </a:rPr>
              <a:t>the</a:t>
            </a:r>
            <a:r>
              <a:rPr sz="1800" b="1" spc="-150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75" dirty="0">
                <a:solidFill>
                  <a:srgbClr val="536321"/>
                </a:solidFill>
                <a:latin typeface="Trebuchet MS"/>
                <a:cs typeface="Trebuchet MS"/>
              </a:rPr>
              <a:t>DO2</a:t>
            </a:r>
            <a:r>
              <a:rPr sz="1800" b="1" spc="-140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536321"/>
                </a:solidFill>
                <a:latin typeface="Trebuchet MS"/>
                <a:cs typeface="Trebuchet MS"/>
              </a:rPr>
              <a:t>with</a:t>
            </a:r>
            <a:r>
              <a:rPr sz="1800" b="1" spc="-13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536321"/>
                </a:solidFill>
                <a:latin typeface="Trebuchet MS"/>
                <a:cs typeface="Trebuchet MS"/>
              </a:rPr>
              <a:t>maximum</a:t>
            </a:r>
            <a:r>
              <a:rPr sz="1800" b="1" spc="-160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00" dirty="0">
                <a:solidFill>
                  <a:srgbClr val="536321"/>
                </a:solidFill>
                <a:latin typeface="Trebuchet MS"/>
                <a:cs typeface="Trebuchet MS"/>
              </a:rPr>
              <a:t>O2</a:t>
            </a:r>
            <a:r>
              <a:rPr sz="1800" b="1" spc="-130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536321"/>
                </a:solidFill>
                <a:latin typeface="Trebuchet MS"/>
                <a:cs typeface="Trebuchet MS"/>
              </a:rPr>
              <a:t>Extraction</a:t>
            </a:r>
            <a:r>
              <a:rPr sz="1800" b="1" spc="-16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536321"/>
                </a:solidFill>
                <a:latin typeface="Trebuchet MS"/>
                <a:cs typeface="Trebuchet MS"/>
              </a:rPr>
              <a:t>,below</a:t>
            </a:r>
            <a:r>
              <a:rPr sz="1800" b="1" spc="-16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10" dirty="0">
                <a:solidFill>
                  <a:srgbClr val="536321"/>
                </a:solidFill>
                <a:latin typeface="Trebuchet MS"/>
                <a:cs typeface="Trebuchet MS"/>
              </a:rPr>
              <a:t>which</a:t>
            </a:r>
            <a:r>
              <a:rPr sz="1800" b="1" spc="-15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536321"/>
                </a:solidFill>
                <a:latin typeface="Trebuchet MS"/>
                <a:cs typeface="Trebuchet MS"/>
              </a:rPr>
              <a:t>Uptake</a:t>
            </a:r>
            <a:r>
              <a:rPr sz="1800" b="1" spc="-12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2000" b="1" spc="-130" dirty="0">
                <a:solidFill>
                  <a:srgbClr val="536321"/>
                </a:solidFill>
                <a:latin typeface="Trebuchet MS"/>
                <a:cs typeface="Trebuchet MS"/>
              </a:rPr>
              <a:t>decrease</a:t>
            </a:r>
            <a:r>
              <a:rPr sz="2000" b="1" spc="-13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536321"/>
                </a:solidFill>
                <a:latin typeface="Trebuchet MS"/>
                <a:cs typeface="Trebuchet MS"/>
              </a:rPr>
              <a:t>&amp;</a:t>
            </a:r>
            <a:r>
              <a:rPr sz="2000" b="1" spc="-14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536321"/>
                </a:solidFill>
                <a:latin typeface="Trebuchet MS"/>
                <a:cs typeface="Trebuchet MS"/>
              </a:rPr>
              <a:t>Tissue  </a:t>
            </a:r>
            <a:r>
              <a:rPr sz="2000" b="1" spc="-120" dirty="0">
                <a:solidFill>
                  <a:srgbClr val="536321"/>
                </a:solidFill>
                <a:latin typeface="Trebuchet MS"/>
                <a:cs typeface="Trebuchet MS"/>
              </a:rPr>
              <a:t>hypoxia</a:t>
            </a:r>
            <a:r>
              <a:rPr sz="2000" b="1" spc="-185" dirty="0">
                <a:solidFill>
                  <a:srgbClr val="536321"/>
                </a:solidFill>
                <a:latin typeface="Trebuchet MS"/>
                <a:cs typeface="Trebuchet MS"/>
              </a:rPr>
              <a:t> </a:t>
            </a:r>
            <a:r>
              <a:rPr sz="2000" b="1" spc="-180" dirty="0">
                <a:solidFill>
                  <a:srgbClr val="536321"/>
                </a:solidFill>
                <a:latin typeface="Trebuchet MS"/>
                <a:cs typeface="Trebuchet MS"/>
              </a:rPr>
              <a:t>occur.</a:t>
            </a:r>
            <a:endParaRPr sz="2000">
              <a:latin typeface="Trebuchet MS"/>
              <a:cs typeface="Trebuchet MS"/>
            </a:endParaRPr>
          </a:p>
          <a:p>
            <a:pPr marL="6124575" marR="5080">
              <a:lnSpc>
                <a:spcPct val="100000"/>
              </a:lnSpc>
              <a:spcBef>
                <a:spcPts val="1560"/>
              </a:spcBef>
              <a:buSzPct val="95000"/>
              <a:buFont typeface="Arial"/>
              <a:buChar char="•"/>
              <a:tabLst>
                <a:tab pos="6214745" algn="l"/>
              </a:tabLst>
            </a:pPr>
            <a:r>
              <a:rPr sz="20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Critical </a:t>
            </a:r>
            <a:r>
              <a:rPr sz="20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DO2(DO2crit): 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Georgia"/>
                <a:cs typeface="Georgia"/>
              </a:rPr>
              <a:t>DO2 </a:t>
            </a:r>
            <a:r>
              <a:rPr sz="2000" spc="-15" dirty="0">
                <a:latin typeface="Georgia"/>
                <a:cs typeface="Georgia"/>
              </a:rPr>
              <a:t>at </a:t>
            </a:r>
            <a:r>
              <a:rPr sz="2000" spc="-10" dirty="0">
                <a:latin typeface="Georgia"/>
                <a:cs typeface="Georgia"/>
              </a:rPr>
              <a:t>which </a:t>
            </a:r>
            <a:r>
              <a:rPr sz="2000" spc="-35" dirty="0">
                <a:latin typeface="Georgia"/>
                <a:cs typeface="Georgia"/>
              </a:rPr>
              <a:t>VO2 </a:t>
            </a:r>
            <a:r>
              <a:rPr sz="2000" spc="-30" dirty="0">
                <a:latin typeface="Georgia"/>
                <a:cs typeface="Georgia"/>
              </a:rPr>
              <a:t>starts 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-30" dirty="0">
                <a:latin typeface="Georgia"/>
                <a:cs typeface="Georgia"/>
              </a:rPr>
              <a:t>decraese </a:t>
            </a:r>
            <a:r>
              <a:rPr sz="2000" spc="-65" dirty="0">
                <a:latin typeface="Georgia"/>
                <a:cs typeface="Georgia"/>
              </a:rPr>
              <a:t>&amp; </a:t>
            </a:r>
            <a:r>
              <a:rPr sz="2000" spc="-15" dirty="0">
                <a:latin typeface="Georgia"/>
                <a:cs typeface="Georgia"/>
              </a:rPr>
              <a:t>become  </a:t>
            </a:r>
            <a:r>
              <a:rPr sz="2000" b="1" spc="65" dirty="0">
                <a:latin typeface="Times New Roman"/>
                <a:cs typeface="Times New Roman"/>
              </a:rPr>
              <a:t>Supply </a:t>
            </a:r>
            <a:r>
              <a:rPr sz="2000" b="1" spc="140" dirty="0">
                <a:latin typeface="Times New Roman"/>
                <a:cs typeface="Times New Roman"/>
              </a:rPr>
              <a:t>dependant </a:t>
            </a:r>
            <a:r>
              <a:rPr sz="2000" spc="-10" dirty="0">
                <a:latin typeface="Georgia"/>
                <a:cs typeface="Georgia"/>
              </a:rPr>
              <a:t>on  DO2 </a:t>
            </a:r>
            <a:r>
              <a:rPr sz="2000" spc="-30" dirty="0">
                <a:latin typeface="Georgia"/>
                <a:cs typeface="Georgia"/>
              </a:rPr>
              <a:t>, </a:t>
            </a:r>
            <a:r>
              <a:rPr sz="2000" spc="-10" dirty="0">
                <a:latin typeface="Georgia"/>
                <a:cs typeface="Georgia"/>
              </a:rPr>
              <a:t>which </a:t>
            </a:r>
            <a:r>
              <a:rPr sz="2000" spc="-30" dirty="0">
                <a:latin typeface="Georgia"/>
                <a:cs typeface="Georgia"/>
              </a:rPr>
              <a:t>corresponds 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-45" dirty="0">
                <a:latin typeface="Georgia"/>
                <a:cs typeface="Georgia"/>
              </a:rPr>
              <a:t>dysoxia </a:t>
            </a:r>
            <a:r>
              <a:rPr sz="2000" spc="-15" dirty="0">
                <a:latin typeface="Georgia"/>
                <a:cs typeface="Georgia"/>
              </a:rPr>
              <a:t>(insufficient  </a:t>
            </a:r>
            <a:r>
              <a:rPr sz="2000" spc="-55" dirty="0">
                <a:latin typeface="Georgia"/>
                <a:cs typeface="Georgia"/>
              </a:rPr>
              <a:t>ATP </a:t>
            </a:r>
            <a:r>
              <a:rPr sz="2000" spc="-25" dirty="0">
                <a:latin typeface="Georgia"/>
                <a:cs typeface="Georgia"/>
              </a:rPr>
              <a:t>synthesis </a:t>
            </a:r>
            <a:r>
              <a:rPr sz="2000" spc="-50" dirty="0">
                <a:latin typeface="Georgia"/>
                <a:cs typeface="Georgia"/>
              </a:rPr>
              <a:t>as </a:t>
            </a:r>
            <a:r>
              <a:rPr sz="2000" spc="-30" dirty="0">
                <a:latin typeface="Georgia"/>
                <a:cs typeface="Georgia"/>
              </a:rPr>
              <a:t>per</a:t>
            </a:r>
            <a:r>
              <a:rPr sz="2000" spc="-16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need)</a:t>
            </a:r>
            <a:endParaRPr sz="2000">
              <a:latin typeface="Georgia"/>
              <a:cs typeface="Georgia"/>
            </a:endParaRPr>
          </a:p>
          <a:p>
            <a:pPr marL="6124575" marR="210820" indent="694690">
              <a:lnSpc>
                <a:spcPct val="100000"/>
              </a:lnSpc>
            </a:pPr>
            <a:r>
              <a:rPr sz="2000" spc="-20" dirty="0">
                <a:latin typeface="Georgia"/>
                <a:cs typeface="Georgia"/>
              </a:rPr>
              <a:t>Anaerobic  </a:t>
            </a:r>
            <a:r>
              <a:rPr sz="2000" spc="-25" dirty="0">
                <a:latin typeface="Georgia"/>
                <a:cs typeface="Georgia"/>
              </a:rPr>
              <a:t>metabolism start  </a:t>
            </a:r>
            <a:r>
              <a:rPr sz="2000" spc="-20" dirty="0">
                <a:latin typeface="Georgia"/>
                <a:cs typeface="Georgia"/>
              </a:rPr>
              <a:t>Lactate </a:t>
            </a:r>
            <a:r>
              <a:rPr sz="2000" spc="-40" dirty="0">
                <a:latin typeface="Georgia"/>
                <a:cs typeface="Georgia"/>
              </a:rPr>
              <a:t>Synthesis </a:t>
            </a:r>
            <a:r>
              <a:rPr sz="2000" spc="-15" dirty="0">
                <a:latin typeface="Georgia"/>
                <a:cs typeface="Georgia"/>
              </a:rPr>
              <a:t>occur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6FC0"/>
                </a:solidFill>
                <a:latin typeface="Georgia"/>
                <a:cs typeface="Georgia"/>
              </a:rPr>
              <a:t>DO2crit </a:t>
            </a:r>
            <a:r>
              <a:rPr sz="1800" spc="-30" dirty="0">
                <a:solidFill>
                  <a:srgbClr val="006FC0"/>
                </a:solidFill>
                <a:latin typeface="Georgia"/>
                <a:cs typeface="Georgia"/>
              </a:rPr>
              <a:t>increases </a:t>
            </a:r>
            <a:r>
              <a:rPr sz="1800" spc="-120" dirty="0">
                <a:solidFill>
                  <a:srgbClr val="006FC0"/>
                </a:solidFill>
                <a:latin typeface="Georgia"/>
                <a:cs typeface="Georgia"/>
              </a:rPr>
              <a:t>/ </a:t>
            </a:r>
            <a:r>
              <a:rPr sz="1800" spc="-30" dirty="0">
                <a:solidFill>
                  <a:srgbClr val="006FC0"/>
                </a:solidFill>
                <a:latin typeface="Georgia"/>
                <a:cs typeface="Georgia"/>
              </a:rPr>
              <a:t>decreases </a:t>
            </a:r>
            <a:r>
              <a:rPr sz="1800" spc="-10" dirty="0">
                <a:solidFill>
                  <a:srgbClr val="006FC0"/>
                </a:solidFill>
                <a:latin typeface="Georgia"/>
                <a:cs typeface="Georgia"/>
              </a:rPr>
              <a:t>with </a:t>
            </a:r>
            <a:r>
              <a:rPr sz="1800" spc="-30" dirty="0">
                <a:solidFill>
                  <a:srgbClr val="006FC0"/>
                </a:solidFill>
                <a:latin typeface="Georgia"/>
                <a:cs typeface="Georgia"/>
              </a:rPr>
              <a:t>increase </a:t>
            </a:r>
            <a:r>
              <a:rPr sz="1800" spc="-120" dirty="0">
                <a:solidFill>
                  <a:srgbClr val="006FC0"/>
                </a:solidFill>
                <a:latin typeface="Georgia"/>
                <a:cs typeface="Georgia"/>
              </a:rPr>
              <a:t>/ </a:t>
            </a:r>
            <a:r>
              <a:rPr sz="1800" spc="-25" dirty="0">
                <a:solidFill>
                  <a:srgbClr val="006FC0"/>
                </a:solidFill>
                <a:latin typeface="Georgia"/>
                <a:cs typeface="Georgia"/>
              </a:rPr>
              <a:t>decrease in</a:t>
            </a:r>
            <a:r>
              <a:rPr sz="1800" spc="-1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Georgia"/>
                <a:cs typeface="Georgia"/>
              </a:rPr>
              <a:t>VO2.</a:t>
            </a:r>
            <a:endParaRPr sz="1800">
              <a:latin typeface="Georgia"/>
              <a:cs typeface="Georgia"/>
            </a:endParaRPr>
          </a:p>
          <a:p>
            <a:pPr marL="104139" marR="158750">
              <a:lnSpc>
                <a:spcPct val="100000"/>
              </a:lnSpc>
            </a:pPr>
            <a:r>
              <a:rPr sz="1800" spc="-15" dirty="0">
                <a:solidFill>
                  <a:srgbClr val="C00000"/>
                </a:solidFill>
                <a:latin typeface="Georgia"/>
                <a:cs typeface="Georgia"/>
              </a:rPr>
              <a:t>when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VO2 </a:t>
            </a:r>
            <a:r>
              <a:rPr sz="1800" spc="-40" dirty="0">
                <a:solidFill>
                  <a:srgbClr val="C00000"/>
                </a:solidFill>
                <a:latin typeface="Georgia"/>
                <a:cs typeface="Georgia"/>
              </a:rPr>
              <a:t>is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decreased </a:t>
            </a:r>
            <a:r>
              <a:rPr sz="1800" spc="-30" dirty="0">
                <a:latin typeface="Georgia"/>
                <a:cs typeface="Georgia"/>
              </a:rPr>
              <a:t>(e.g., </a:t>
            </a:r>
            <a:r>
              <a:rPr sz="1800" spc="-20" dirty="0">
                <a:latin typeface="Georgia"/>
                <a:cs typeface="Georgia"/>
              </a:rPr>
              <a:t>by </a:t>
            </a:r>
            <a:r>
              <a:rPr sz="1800" spc="-30" dirty="0">
                <a:latin typeface="Georgia"/>
                <a:cs typeface="Georgia"/>
              </a:rPr>
              <a:t>rest, </a:t>
            </a:r>
            <a:r>
              <a:rPr sz="1800" spc="-20" dirty="0">
                <a:latin typeface="Georgia"/>
                <a:cs typeface="Georgia"/>
              </a:rPr>
              <a:t>sedation, </a:t>
            </a:r>
            <a:r>
              <a:rPr sz="1800" spc="-25" dirty="0">
                <a:latin typeface="Georgia"/>
                <a:cs typeface="Georgia"/>
              </a:rPr>
              <a:t>hypothermia),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10" dirty="0">
                <a:latin typeface="Georgia"/>
                <a:cs typeface="Georgia"/>
              </a:rPr>
              <a:t>DO2 </a:t>
            </a:r>
            <a:r>
              <a:rPr sz="1800" spc="-15" dirty="0">
                <a:latin typeface="Georgia"/>
                <a:cs typeface="Georgia"/>
              </a:rPr>
              <a:t>crit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5" dirty="0">
                <a:latin typeface="Georgia"/>
                <a:cs typeface="Georgia"/>
              </a:rPr>
              <a:t>decreased </a:t>
            </a:r>
            <a:r>
              <a:rPr sz="1800" spc="-50" dirty="0">
                <a:latin typeface="Georgia"/>
                <a:cs typeface="Georgia"/>
              </a:rPr>
              <a:t>as  </a:t>
            </a:r>
            <a:r>
              <a:rPr sz="1800" spc="-25" dirty="0">
                <a:latin typeface="Georgia"/>
                <a:cs typeface="Georgia"/>
              </a:rPr>
              <a:t>well </a:t>
            </a:r>
            <a:r>
              <a:rPr sz="1800" i="1" spc="-95" dirty="0">
                <a:latin typeface="Georgia"/>
                <a:cs typeface="Georgia"/>
              </a:rPr>
              <a:t>(lower </a:t>
            </a:r>
            <a:r>
              <a:rPr sz="1800" i="1" spc="-50" dirty="0">
                <a:latin typeface="Georgia"/>
                <a:cs typeface="Georgia"/>
              </a:rPr>
              <a:t>dotted </a:t>
            </a:r>
            <a:r>
              <a:rPr sz="1800" i="1" spc="-85" dirty="0">
                <a:latin typeface="Georgia"/>
                <a:cs typeface="Georgia"/>
              </a:rPr>
              <a:t>line; </a:t>
            </a:r>
            <a:r>
              <a:rPr sz="1800" i="1" spc="-30" dirty="0">
                <a:latin typeface="Georgia"/>
                <a:cs typeface="Georgia"/>
              </a:rPr>
              <a:t>DO2 </a:t>
            </a:r>
            <a:r>
              <a:rPr sz="1800" i="1" spc="-40" dirty="0">
                <a:latin typeface="Georgia"/>
                <a:cs typeface="Georgia"/>
              </a:rPr>
              <a:t>crit </a:t>
            </a:r>
            <a:r>
              <a:rPr sz="1800" i="1" spc="-160" dirty="0">
                <a:latin typeface="Georgia"/>
                <a:cs typeface="Georgia"/>
              </a:rPr>
              <a:t>1);</a:t>
            </a:r>
            <a:r>
              <a:rPr sz="1800" i="1" spc="-40" dirty="0">
                <a:latin typeface="Georgia"/>
                <a:cs typeface="Georgia"/>
              </a:rPr>
              <a:t> </a:t>
            </a:r>
            <a:r>
              <a:rPr sz="1800" i="1" spc="-80" dirty="0">
                <a:latin typeface="Georgia"/>
                <a:cs typeface="Georgia"/>
              </a:rPr>
              <a:t>conversely,</a:t>
            </a:r>
            <a:endParaRPr sz="1800">
              <a:latin typeface="Georgia"/>
              <a:cs typeface="Georgia"/>
            </a:endParaRPr>
          </a:p>
          <a:p>
            <a:pPr marL="104139" marR="619760">
              <a:lnSpc>
                <a:spcPct val="100000"/>
              </a:lnSpc>
            </a:pP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increased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VO2 </a:t>
            </a:r>
            <a:r>
              <a:rPr sz="1800" spc="-30" dirty="0">
                <a:latin typeface="Georgia"/>
                <a:cs typeface="Georgia"/>
              </a:rPr>
              <a:t>(e.g., </a:t>
            </a:r>
            <a:r>
              <a:rPr sz="1800" spc="-20" dirty="0">
                <a:latin typeface="Georgia"/>
                <a:cs typeface="Georgia"/>
              </a:rPr>
              <a:t>by </a:t>
            </a:r>
            <a:r>
              <a:rPr sz="1800" spc="-30" dirty="0">
                <a:latin typeface="Georgia"/>
                <a:cs typeface="Georgia"/>
              </a:rPr>
              <a:t>increased </a:t>
            </a:r>
            <a:r>
              <a:rPr sz="1800" spc="-20" dirty="0">
                <a:latin typeface="Georgia"/>
                <a:cs typeface="Georgia"/>
              </a:rPr>
              <a:t>muscle </a:t>
            </a:r>
            <a:r>
              <a:rPr sz="1800" spc="-35" dirty="0">
                <a:latin typeface="Georgia"/>
                <a:cs typeface="Georgia"/>
              </a:rPr>
              <a:t>activity, awakening, </a:t>
            </a:r>
            <a:r>
              <a:rPr sz="1800" spc="-30" dirty="0">
                <a:latin typeface="Georgia"/>
                <a:cs typeface="Georgia"/>
              </a:rPr>
              <a:t>hyperthermia,sepsis) </a:t>
            </a:r>
            <a:r>
              <a:rPr sz="1800" spc="-40" dirty="0">
                <a:latin typeface="Georgia"/>
                <a:cs typeface="Georgia"/>
              </a:rPr>
              <a:t>is  </a:t>
            </a:r>
            <a:r>
              <a:rPr sz="1800" spc="-25" dirty="0">
                <a:latin typeface="Georgia"/>
                <a:cs typeface="Georgia"/>
              </a:rPr>
              <a:t>associated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30" dirty="0">
                <a:latin typeface="Georgia"/>
                <a:cs typeface="Georgia"/>
              </a:rPr>
              <a:t>increased </a:t>
            </a:r>
            <a:r>
              <a:rPr sz="1800" spc="-10" dirty="0">
                <a:latin typeface="Georgia"/>
                <a:cs typeface="Georgia"/>
              </a:rPr>
              <a:t>DO2 </a:t>
            </a:r>
            <a:r>
              <a:rPr sz="1800" spc="-15" dirty="0">
                <a:latin typeface="Georgia"/>
                <a:cs typeface="Georgia"/>
              </a:rPr>
              <a:t>crit </a:t>
            </a:r>
            <a:r>
              <a:rPr sz="1800" i="1" spc="-75" dirty="0">
                <a:latin typeface="Georgia"/>
                <a:cs typeface="Georgia"/>
              </a:rPr>
              <a:t>(upper </a:t>
            </a:r>
            <a:r>
              <a:rPr sz="1800" i="1" spc="-50" dirty="0">
                <a:latin typeface="Georgia"/>
                <a:cs typeface="Georgia"/>
              </a:rPr>
              <a:t>dotted </a:t>
            </a:r>
            <a:r>
              <a:rPr sz="1800" i="1" spc="-85" dirty="0">
                <a:latin typeface="Georgia"/>
                <a:cs typeface="Georgia"/>
              </a:rPr>
              <a:t>line; </a:t>
            </a:r>
            <a:r>
              <a:rPr sz="1800" i="1" spc="-40" dirty="0">
                <a:latin typeface="Georgia"/>
                <a:cs typeface="Georgia"/>
              </a:rPr>
              <a:t>DO2crit</a:t>
            </a:r>
            <a:r>
              <a:rPr sz="1800" i="1" spc="120" dirty="0">
                <a:latin typeface="Georgia"/>
                <a:cs typeface="Georgia"/>
              </a:rPr>
              <a:t> </a:t>
            </a:r>
            <a:r>
              <a:rPr sz="1800" i="1" spc="-95" dirty="0">
                <a:latin typeface="Georgia"/>
                <a:cs typeface="Georgia"/>
              </a:rPr>
              <a:t>2)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200" y="360718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21198" y="58212"/>
                </a:moveTo>
                <a:lnTo>
                  <a:pt x="362076" y="92456"/>
                </a:lnTo>
                <a:lnTo>
                  <a:pt x="361060" y="96266"/>
                </a:lnTo>
                <a:lnTo>
                  <a:pt x="362711" y="99314"/>
                </a:lnTo>
                <a:lnTo>
                  <a:pt x="364490" y="102362"/>
                </a:lnTo>
                <a:lnTo>
                  <a:pt x="368426" y="103378"/>
                </a:lnTo>
                <a:lnTo>
                  <a:pt x="446240" y="58293"/>
                </a:lnTo>
                <a:lnTo>
                  <a:pt x="421198" y="58212"/>
                </a:lnTo>
                <a:close/>
              </a:path>
              <a:path w="457200" h="103504">
                <a:moveTo>
                  <a:pt x="432090" y="51904"/>
                </a:moveTo>
                <a:lnTo>
                  <a:pt x="421198" y="58212"/>
                </a:lnTo>
                <a:lnTo>
                  <a:pt x="444626" y="58293"/>
                </a:lnTo>
                <a:lnTo>
                  <a:pt x="444626" y="57404"/>
                </a:lnTo>
                <a:lnTo>
                  <a:pt x="441451" y="57404"/>
                </a:lnTo>
                <a:lnTo>
                  <a:pt x="432090" y="51904"/>
                </a:lnTo>
                <a:close/>
              </a:path>
              <a:path w="457200" h="103504">
                <a:moveTo>
                  <a:pt x="368807" y="0"/>
                </a:moveTo>
                <a:lnTo>
                  <a:pt x="364871" y="1016"/>
                </a:lnTo>
                <a:lnTo>
                  <a:pt x="361315" y="7112"/>
                </a:lnTo>
                <a:lnTo>
                  <a:pt x="362330" y="10922"/>
                </a:lnTo>
                <a:lnTo>
                  <a:pt x="421210" y="45512"/>
                </a:lnTo>
                <a:lnTo>
                  <a:pt x="444626" y="45593"/>
                </a:lnTo>
                <a:lnTo>
                  <a:pt x="444626" y="58293"/>
                </a:lnTo>
                <a:lnTo>
                  <a:pt x="446240" y="58293"/>
                </a:lnTo>
                <a:lnTo>
                  <a:pt x="457200" y="51943"/>
                </a:lnTo>
                <a:lnTo>
                  <a:pt x="368807" y="0"/>
                </a:lnTo>
                <a:close/>
              </a:path>
              <a:path w="457200" h="103504">
                <a:moveTo>
                  <a:pt x="0" y="44069"/>
                </a:moveTo>
                <a:lnTo>
                  <a:pt x="0" y="56769"/>
                </a:lnTo>
                <a:lnTo>
                  <a:pt x="421198" y="58212"/>
                </a:lnTo>
                <a:lnTo>
                  <a:pt x="432090" y="51904"/>
                </a:lnTo>
                <a:lnTo>
                  <a:pt x="421210" y="45512"/>
                </a:lnTo>
                <a:lnTo>
                  <a:pt x="0" y="44069"/>
                </a:lnTo>
                <a:close/>
              </a:path>
              <a:path w="457200" h="103504">
                <a:moveTo>
                  <a:pt x="441451" y="46482"/>
                </a:moveTo>
                <a:lnTo>
                  <a:pt x="432090" y="51904"/>
                </a:lnTo>
                <a:lnTo>
                  <a:pt x="441451" y="57404"/>
                </a:lnTo>
                <a:lnTo>
                  <a:pt x="441451" y="46482"/>
                </a:lnTo>
                <a:close/>
              </a:path>
              <a:path w="457200" h="103504">
                <a:moveTo>
                  <a:pt x="444626" y="46482"/>
                </a:moveTo>
                <a:lnTo>
                  <a:pt x="441451" y="46482"/>
                </a:lnTo>
                <a:lnTo>
                  <a:pt x="441451" y="57404"/>
                </a:lnTo>
                <a:lnTo>
                  <a:pt x="444626" y="57404"/>
                </a:lnTo>
                <a:lnTo>
                  <a:pt x="444626" y="46482"/>
                </a:lnTo>
                <a:close/>
              </a:path>
              <a:path w="457200" h="103504">
                <a:moveTo>
                  <a:pt x="421210" y="45512"/>
                </a:moveTo>
                <a:lnTo>
                  <a:pt x="432090" y="51904"/>
                </a:lnTo>
                <a:lnTo>
                  <a:pt x="441451" y="46482"/>
                </a:lnTo>
                <a:lnTo>
                  <a:pt x="444626" y="46482"/>
                </a:lnTo>
                <a:lnTo>
                  <a:pt x="444626" y="45593"/>
                </a:lnTo>
                <a:lnTo>
                  <a:pt x="421210" y="45512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391198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21198" y="58212"/>
                </a:moveTo>
                <a:lnTo>
                  <a:pt x="362076" y="92456"/>
                </a:lnTo>
                <a:lnTo>
                  <a:pt x="361060" y="96266"/>
                </a:lnTo>
                <a:lnTo>
                  <a:pt x="362711" y="99314"/>
                </a:lnTo>
                <a:lnTo>
                  <a:pt x="364490" y="102362"/>
                </a:lnTo>
                <a:lnTo>
                  <a:pt x="368426" y="103378"/>
                </a:lnTo>
                <a:lnTo>
                  <a:pt x="446240" y="58293"/>
                </a:lnTo>
                <a:lnTo>
                  <a:pt x="421198" y="58212"/>
                </a:lnTo>
                <a:close/>
              </a:path>
              <a:path w="457200" h="103504">
                <a:moveTo>
                  <a:pt x="432090" y="51904"/>
                </a:moveTo>
                <a:lnTo>
                  <a:pt x="421198" y="58212"/>
                </a:lnTo>
                <a:lnTo>
                  <a:pt x="444626" y="58293"/>
                </a:lnTo>
                <a:lnTo>
                  <a:pt x="444626" y="57404"/>
                </a:lnTo>
                <a:lnTo>
                  <a:pt x="441451" y="57404"/>
                </a:lnTo>
                <a:lnTo>
                  <a:pt x="432090" y="51904"/>
                </a:lnTo>
                <a:close/>
              </a:path>
              <a:path w="457200" h="103504">
                <a:moveTo>
                  <a:pt x="368807" y="0"/>
                </a:moveTo>
                <a:lnTo>
                  <a:pt x="364871" y="1016"/>
                </a:lnTo>
                <a:lnTo>
                  <a:pt x="361315" y="7112"/>
                </a:lnTo>
                <a:lnTo>
                  <a:pt x="362330" y="10922"/>
                </a:lnTo>
                <a:lnTo>
                  <a:pt x="421210" y="45512"/>
                </a:lnTo>
                <a:lnTo>
                  <a:pt x="444626" y="45593"/>
                </a:lnTo>
                <a:lnTo>
                  <a:pt x="444626" y="58293"/>
                </a:lnTo>
                <a:lnTo>
                  <a:pt x="446240" y="58293"/>
                </a:lnTo>
                <a:lnTo>
                  <a:pt x="457200" y="51943"/>
                </a:lnTo>
                <a:lnTo>
                  <a:pt x="368807" y="0"/>
                </a:lnTo>
                <a:close/>
              </a:path>
              <a:path w="457200" h="103504">
                <a:moveTo>
                  <a:pt x="0" y="44069"/>
                </a:moveTo>
                <a:lnTo>
                  <a:pt x="0" y="56769"/>
                </a:lnTo>
                <a:lnTo>
                  <a:pt x="421198" y="58212"/>
                </a:lnTo>
                <a:lnTo>
                  <a:pt x="432090" y="51904"/>
                </a:lnTo>
                <a:lnTo>
                  <a:pt x="421210" y="45512"/>
                </a:lnTo>
                <a:lnTo>
                  <a:pt x="0" y="44069"/>
                </a:lnTo>
                <a:close/>
              </a:path>
              <a:path w="457200" h="103504">
                <a:moveTo>
                  <a:pt x="441451" y="46482"/>
                </a:moveTo>
                <a:lnTo>
                  <a:pt x="432090" y="51904"/>
                </a:lnTo>
                <a:lnTo>
                  <a:pt x="441451" y="57404"/>
                </a:lnTo>
                <a:lnTo>
                  <a:pt x="441451" y="46482"/>
                </a:lnTo>
                <a:close/>
              </a:path>
              <a:path w="457200" h="103504">
                <a:moveTo>
                  <a:pt x="444626" y="46482"/>
                </a:moveTo>
                <a:lnTo>
                  <a:pt x="441451" y="46482"/>
                </a:lnTo>
                <a:lnTo>
                  <a:pt x="441451" y="57404"/>
                </a:lnTo>
                <a:lnTo>
                  <a:pt x="444626" y="57404"/>
                </a:lnTo>
                <a:lnTo>
                  <a:pt x="444626" y="46482"/>
                </a:lnTo>
                <a:close/>
              </a:path>
              <a:path w="457200" h="103504">
                <a:moveTo>
                  <a:pt x="421210" y="45512"/>
                </a:moveTo>
                <a:lnTo>
                  <a:pt x="432090" y="51904"/>
                </a:lnTo>
                <a:lnTo>
                  <a:pt x="441451" y="46482"/>
                </a:lnTo>
                <a:lnTo>
                  <a:pt x="444626" y="46482"/>
                </a:lnTo>
                <a:lnTo>
                  <a:pt x="444626" y="45593"/>
                </a:lnTo>
                <a:lnTo>
                  <a:pt x="421210" y="45512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600200"/>
            <a:ext cx="7848600" cy="365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1320" y="1661160"/>
            <a:ext cx="5431535" cy="1414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43954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b="1" spc="-229" dirty="0">
                <a:solidFill>
                  <a:srgbClr val="C00000"/>
                </a:solidFill>
                <a:latin typeface="Trebuchet MS"/>
                <a:cs typeface="Trebuchet MS"/>
              </a:rPr>
              <a:t>Oxy-hemoglobin  </a:t>
            </a:r>
            <a:r>
              <a:rPr sz="4500" b="1" spc="-204" dirty="0">
                <a:solidFill>
                  <a:srgbClr val="C00000"/>
                </a:solidFill>
                <a:latin typeface="Trebuchet MS"/>
                <a:cs typeface="Trebuchet MS"/>
              </a:rPr>
              <a:t>Dissociation</a:t>
            </a:r>
            <a:r>
              <a:rPr sz="4500" b="1" spc="-40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310" dirty="0">
                <a:solidFill>
                  <a:srgbClr val="C00000"/>
                </a:solidFill>
                <a:latin typeface="Trebuchet MS"/>
                <a:cs typeface="Trebuchet MS"/>
              </a:rPr>
              <a:t>Curve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07489"/>
            <a:ext cx="7840980" cy="38652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87020" marR="5080" indent="-274320">
              <a:lnSpc>
                <a:spcPts val="2970"/>
              </a:lnSpc>
              <a:spcBef>
                <a:spcPts val="3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45" dirty="0">
                <a:solidFill>
                  <a:srgbClr val="000066"/>
                </a:solidFill>
                <a:latin typeface="Times New Roman"/>
                <a:cs typeface="Times New Roman"/>
              </a:rPr>
              <a:t>It</a:t>
            </a:r>
            <a:r>
              <a:rPr sz="2600" b="1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2600" b="1" spc="-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95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2600" b="1" spc="-1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000066"/>
                </a:solidFill>
                <a:latin typeface="Times New Roman"/>
                <a:cs typeface="Times New Roman"/>
              </a:rPr>
              <a:t>curve</a:t>
            </a:r>
            <a:r>
              <a:rPr sz="2600" b="1" spc="-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000066"/>
                </a:solidFill>
                <a:latin typeface="Times New Roman"/>
                <a:cs typeface="Times New Roman"/>
              </a:rPr>
              <a:t>represents</a:t>
            </a:r>
            <a:r>
              <a:rPr sz="2600" b="1" spc="-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600" b="1" spc="-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0" dirty="0">
                <a:solidFill>
                  <a:srgbClr val="000066"/>
                </a:solidFill>
                <a:latin typeface="Times New Roman"/>
                <a:cs typeface="Times New Roman"/>
              </a:rPr>
              <a:t>relationship</a:t>
            </a:r>
            <a:r>
              <a:rPr sz="2600" b="1" spc="-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000066"/>
                </a:solidFill>
                <a:latin typeface="Times New Roman"/>
                <a:cs typeface="Times New Roman"/>
              </a:rPr>
              <a:t>between  </a:t>
            </a:r>
            <a:r>
              <a:rPr sz="2600" b="1" spc="190" dirty="0">
                <a:solidFill>
                  <a:srgbClr val="000066"/>
                </a:solidFill>
                <a:latin typeface="Times New Roman"/>
                <a:cs typeface="Times New Roman"/>
              </a:rPr>
              <a:t>blood</a:t>
            </a:r>
            <a:r>
              <a:rPr sz="2600" b="1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65" dirty="0">
                <a:solidFill>
                  <a:srgbClr val="000066"/>
                </a:solidFill>
                <a:latin typeface="Times New Roman"/>
                <a:cs typeface="Times New Roman"/>
              </a:rPr>
              <a:t>PO</a:t>
            </a:r>
            <a:r>
              <a:rPr sz="2550" b="1" spc="97" baseline="-21241" dirty="0">
                <a:solidFill>
                  <a:srgbClr val="000066"/>
                </a:solidFill>
                <a:latin typeface="Times New Roman"/>
                <a:cs typeface="Times New Roman"/>
              </a:rPr>
              <a:t>2</a:t>
            </a:r>
            <a:r>
              <a:rPr sz="2550" b="1" spc="277" baseline="-2124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spc="145" dirty="0">
                <a:solidFill>
                  <a:srgbClr val="003300"/>
                </a:solidFill>
                <a:latin typeface="Times New Roman"/>
                <a:cs typeface="Times New Roman"/>
              </a:rPr>
              <a:t>(</a:t>
            </a:r>
            <a:r>
              <a:rPr sz="2800" b="1" spc="-9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003300"/>
                </a:solidFill>
                <a:latin typeface="Times New Roman"/>
                <a:cs typeface="Times New Roman"/>
              </a:rPr>
              <a:t>X</a:t>
            </a:r>
            <a:r>
              <a:rPr sz="2800" b="1" spc="-13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003300"/>
                </a:solidFill>
                <a:latin typeface="Times New Roman"/>
                <a:cs typeface="Times New Roman"/>
              </a:rPr>
              <a:t>axis)</a:t>
            </a:r>
            <a:r>
              <a:rPr sz="2800" b="1" spc="-12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600" b="1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000066"/>
                </a:solidFill>
                <a:latin typeface="Times New Roman"/>
                <a:cs typeface="Times New Roman"/>
              </a:rPr>
              <a:t>Hb</a:t>
            </a:r>
            <a:r>
              <a:rPr sz="2600" b="1" spc="-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000066"/>
                </a:solidFill>
                <a:latin typeface="Times New Roman"/>
                <a:cs typeface="Times New Roman"/>
              </a:rPr>
              <a:t>saturation</a:t>
            </a:r>
            <a:r>
              <a:rPr sz="2600" b="1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-465" dirty="0">
                <a:solidFill>
                  <a:srgbClr val="000066"/>
                </a:solidFill>
                <a:latin typeface="Times New Roman"/>
                <a:cs typeface="Times New Roman"/>
              </a:rPr>
              <a:t>%</a:t>
            </a:r>
            <a:r>
              <a:rPr sz="2600" b="1" spc="-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003300"/>
                </a:solidFill>
                <a:latin typeface="Times New Roman"/>
                <a:cs typeface="Times New Roman"/>
              </a:rPr>
              <a:t>(Y</a:t>
            </a:r>
            <a:r>
              <a:rPr sz="2800" b="1" spc="-17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30" dirty="0">
                <a:solidFill>
                  <a:srgbClr val="003300"/>
                </a:solidFill>
                <a:latin typeface="Times New Roman"/>
                <a:cs typeface="Times New Roman"/>
              </a:rPr>
              <a:t>axis)</a:t>
            </a:r>
            <a:endParaRPr sz="2800">
              <a:latin typeface="Times New Roman"/>
              <a:cs typeface="Times New Roman"/>
            </a:endParaRPr>
          </a:p>
          <a:p>
            <a:pPr marL="287020" marR="142240" indent="-274320">
              <a:lnSpc>
                <a:spcPts val="2810"/>
              </a:lnSpc>
              <a:spcBef>
                <a:spcPts val="276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60" dirty="0">
                <a:solidFill>
                  <a:srgbClr val="000066"/>
                </a:solidFill>
                <a:latin typeface="Times New Roman"/>
                <a:cs typeface="Times New Roman"/>
              </a:rPr>
              <a:t>PO</a:t>
            </a:r>
            <a:r>
              <a:rPr sz="1800" b="1" spc="60" dirty="0">
                <a:solidFill>
                  <a:srgbClr val="000066"/>
                </a:solidFill>
                <a:latin typeface="Times New Roman"/>
                <a:cs typeface="Times New Roman"/>
              </a:rPr>
              <a:t>2 </a:t>
            </a:r>
            <a:r>
              <a:rPr sz="2600" b="1" spc="140" dirty="0">
                <a:solidFill>
                  <a:srgbClr val="000066"/>
                </a:solidFill>
                <a:latin typeface="Times New Roman"/>
                <a:cs typeface="Times New Roman"/>
              </a:rPr>
              <a:t>values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2600" b="1" spc="114" dirty="0">
                <a:solidFill>
                  <a:srgbClr val="000066"/>
                </a:solidFill>
                <a:latin typeface="Times New Roman"/>
                <a:cs typeface="Times New Roman"/>
              </a:rPr>
              <a:t>40, </a:t>
            </a:r>
            <a:r>
              <a:rPr sz="2600" b="1" spc="65" dirty="0">
                <a:solidFill>
                  <a:srgbClr val="000066"/>
                </a:solidFill>
                <a:latin typeface="Times New Roman"/>
                <a:cs typeface="Times New Roman"/>
              </a:rPr>
              <a:t>50, </a:t>
            </a:r>
            <a:r>
              <a:rPr sz="2600" b="1" spc="160" dirty="0">
                <a:solidFill>
                  <a:srgbClr val="000066"/>
                </a:solidFill>
                <a:latin typeface="Times New Roman"/>
                <a:cs typeface="Times New Roman"/>
              </a:rPr>
              <a:t>and 60 </a:t>
            </a:r>
            <a:r>
              <a:rPr sz="2600" b="1" spc="125" dirty="0">
                <a:solidFill>
                  <a:srgbClr val="000066"/>
                </a:solidFill>
                <a:latin typeface="Times New Roman"/>
                <a:cs typeface="Times New Roman"/>
              </a:rPr>
              <a:t>will </a:t>
            </a:r>
            <a:r>
              <a:rPr sz="2600" b="1" spc="140" dirty="0">
                <a:solidFill>
                  <a:srgbClr val="000066"/>
                </a:solidFill>
                <a:latin typeface="Times New Roman"/>
                <a:cs typeface="Times New Roman"/>
              </a:rPr>
              <a:t>correspond  </a:t>
            </a:r>
            <a:r>
              <a:rPr sz="2600" b="1" spc="120" dirty="0">
                <a:solidFill>
                  <a:srgbClr val="000066"/>
                </a:solidFill>
                <a:latin typeface="Times New Roman"/>
                <a:cs typeface="Times New Roman"/>
              </a:rPr>
              <a:t>(approximately)</a:t>
            </a:r>
            <a:r>
              <a:rPr sz="2600" b="1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600" b="1" spc="-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000066"/>
                </a:solidFill>
                <a:latin typeface="Times New Roman"/>
                <a:cs typeface="Times New Roman"/>
              </a:rPr>
              <a:t>saturations</a:t>
            </a:r>
            <a:r>
              <a:rPr sz="2600" b="1" spc="-1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600" b="1" spc="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-70" dirty="0">
                <a:solidFill>
                  <a:srgbClr val="000066"/>
                </a:solidFill>
                <a:latin typeface="Times New Roman"/>
                <a:cs typeface="Times New Roman"/>
              </a:rPr>
              <a:t>70%,</a:t>
            </a:r>
            <a:r>
              <a:rPr sz="2600" b="1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80%,</a:t>
            </a:r>
            <a:r>
              <a:rPr sz="2600" b="1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000066"/>
                </a:solidFill>
                <a:latin typeface="Times New Roman"/>
                <a:cs typeface="Times New Roman"/>
              </a:rPr>
              <a:t>and  </a:t>
            </a:r>
            <a:r>
              <a:rPr sz="2600" b="1" spc="-55" dirty="0">
                <a:solidFill>
                  <a:srgbClr val="000066"/>
                </a:solidFill>
                <a:latin typeface="Times New Roman"/>
                <a:cs typeface="Times New Roman"/>
              </a:rPr>
              <a:t>90%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Arial"/>
              <a:buChar char=""/>
            </a:pPr>
            <a:endParaRPr sz="20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45" dirty="0">
                <a:solidFill>
                  <a:srgbClr val="000066"/>
                </a:solidFill>
                <a:latin typeface="Times New Roman"/>
                <a:cs typeface="Times New Roman"/>
              </a:rPr>
              <a:t>It</a:t>
            </a:r>
            <a:r>
              <a:rPr sz="2600" b="1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2600" b="1" spc="-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an</a:t>
            </a:r>
            <a:r>
              <a:rPr sz="2600" b="1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000066"/>
                </a:solidFill>
                <a:latin typeface="Times New Roman"/>
                <a:cs typeface="Times New Roman"/>
              </a:rPr>
              <a:t>S-shaped</a:t>
            </a:r>
            <a:r>
              <a:rPr sz="2600" b="1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000066"/>
                </a:solidFill>
                <a:latin typeface="Times New Roman"/>
                <a:cs typeface="Times New Roman"/>
              </a:rPr>
              <a:t>curve</a:t>
            </a:r>
            <a:r>
              <a:rPr sz="2600" b="1" spc="-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0" dirty="0">
                <a:solidFill>
                  <a:srgbClr val="000066"/>
                </a:solidFill>
                <a:latin typeface="Times New Roman"/>
                <a:cs typeface="Times New Roman"/>
              </a:rPr>
              <a:t>that</a:t>
            </a:r>
            <a:r>
              <a:rPr sz="2600" b="1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000066"/>
                </a:solidFill>
                <a:latin typeface="Times New Roman"/>
                <a:cs typeface="Times New Roman"/>
              </a:rPr>
              <a:t>has</a:t>
            </a:r>
            <a:r>
              <a:rPr sz="2600" b="1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000066"/>
                </a:solidFill>
                <a:latin typeface="Times New Roman"/>
                <a:cs typeface="Times New Roman"/>
              </a:rPr>
              <a:t>2</a:t>
            </a:r>
            <a:r>
              <a:rPr sz="2600" b="1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b="1" spc="65" dirty="0">
                <a:solidFill>
                  <a:srgbClr val="000066"/>
                </a:solidFill>
                <a:latin typeface="Times New Roman"/>
                <a:cs typeface="Times New Roman"/>
              </a:rPr>
              <a:t>parts: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642"/>
              <a:buFont typeface="Georgia"/>
              <a:buChar char="-"/>
              <a:tabLst>
                <a:tab pos="286385" algn="l"/>
                <a:tab pos="287020" algn="l"/>
              </a:tabLst>
            </a:pPr>
            <a:r>
              <a:rPr sz="2800" b="1" spc="140" dirty="0">
                <a:solidFill>
                  <a:srgbClr val="003300"/>
                </a:solidFill>
                <a:latin typeface="Times New Roman"/>
                <a:cs typeface="Times New Roman"/>
              </a:rPr>
              <a:t>upper</a:t>
            </a:r>
            <a:r>
              <a:rPr sz="2800" b="1" spc="-13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60" dirty="0">
                <a:solidFill>
                  <a:srgbClr val="003300"/>
                </a:solidFill>
                <a:latin typeface="Times New Roman"/>
                <a:cs typeface="Times New Roman"/>
              </a:rPr>
              <a:t>flat</a:t>
            </a:r>
            <a:r>
              <a:rPr sz="2800" b="1" spc="-9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003300"/>
                </a:solidFill>
                <a:latin typeface="Times New Roman"/>
                <a:cs typeface="Times New Roman"/>
              </a:rPr>
              <a:t>(plateau)</a:t>
            </a:r>
            <a:r>
              <a:rPr sz="2800" b="1" spc="-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003300"/>
                </a:solidFill>
                <a:latin typeface="Times New Roman"/>
                <a:cs typeface="Times New Roman"/>
              </a:rPr>
              <a:t>part.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0AD0D9"/>
              </a:buClr>
              <a:buSzPct val="94642"/>
              <a:buFont typeface="Georgia"/>
              <a:buChar char="-"/>
              <a:tabLst>
                <a:tab pos="286385" algn="l"/>
                <a:tab pos="287020" algn="l"/>
              </a:tabLst>
            </a:pPr>
            <a:r>
              <a:rPr sz="2800" b="1" spc="120" dirty="0">
                <a:solidFill>
                  <a:srgbClr val="003300"/>
                </a:solidFill>
                <a:latin typeface="Times New Roman"/>
                <a:cs typeface="Times New Roman"/>
              </a:rPr>
              <a:t>lower </a:t>
            </a:r>
            <a:r>
              <a:rPr sz="2800" b="1" spc="190" dirty="0">
                <a:solidFill>
                  <a:srgbClr val="003300"/>
                </a:solidFill>
                <a:latin typeface="Times New Roman"/>
                <a:cs typeface="Times New Roman"/>
              </a:rPr>
              <a:t>steep</a:t>
            </a:r>
            <a:r>
              <a:rPr sz="2800" b="1" spc="-42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003300"/>
                </a:solidFill>
                <a:latin typeface="Times New Roman"/>
                <a:cs typeface="Times New Roman"/>
              </a:rPr>
              <a:t>part.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255778"/>
            <a:ext cx="62337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85" dirty="0">
                <a:solidFill>
                  <a:srgbClr val="C00000"/>
                </a:solidFill>
                <a:latin typeface="Trebuchet MS"/>
                <a:cs typeface="Trebuchet MS"/>
              </a:rPr>
              <a:t>Oxy </a:t>
            </a:r>
            <a:r>
              <a:rPr sz="4500" b="1" spc="-220" dirty="0">
                <a:solidFill>
                  <a:srgbClr val="C00000"/>
                </a:solidFill>
                <a:latin typeface="Trebuchet MS"/>
                <a:cs typeface="Trebuchet MS"/>
              </a:rPr>
              <a:t>Hb </a:t>
            </a:r>
            <a:r>
              <a:rPr sz="4500" b="1" spc="-204" dirty="0">
                <a:solidFill>
                  <a:srgbClr val="C00000"/>
                </a:solidFill>
                <a:latin typeface="Trebuchet MS"/>
                <a:cs typeface="Trebuchet MS"/>
              </a:rPr>
              <a:t>Dissociation</a:t>
            </a:r>
            <a:r>
              <a:rPr sz="4500" b="1" spc="-5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310" dirty="0">
                <a:solidFill>
                  <a:srgbClr val="C00000"/>
                </a:solidFill>
                <a:latin typeface="Trebuchet MS"/>
                <a:cs typeface="Trebuchet MS"/>
              </a:rPr>
              <a:t>Curve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066800"/>
            <a:ext cx="4953000" cy="525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03775" y="1237234"/>
            <a:ext cx="380237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“S”</a:t>
            </a:r>
            <a:r>
              <a:rPr sz="1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shape</a:t>
            </a:r>
            <a:r>
              <a:rPr sz="1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curve</a:t>
            </a:r>
            <a:r>
              <a:rPr sz="1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C00000"/>
                </a:solidFill>
                <a:latin typeface="Times New Roman"/>
                <a:cs typeface="Times New Roman"/>
              </a:rPr>
              <a:t>offers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95" dirty="0">
                <a:solidFill>
                  <a:srgbClr val="C00000"/>
                </a:solidFill>
                <a:latin typeface="Times New Roman"/>
                <a:cs typeface="Times New Roman"/>
              </a:rPr>
              <a:t>two</a:t>
            </a:r>
            <a:r>
              <a:rPr sz="18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advantages.</a:t>
            </a:r>
            <a:endParaRPr sz="1800">
              <a:latin typeface="Times New Roman"/>
              <a:cs typeface="Times New Roman"/>
            </a:endParaRPr>
          </a:p>
          <a:p>
            <a:pPr marL="12700" marR="281940">
              <a:lnSpc>
                <a:spcPct val="100000"/>
              </a:lnSpc>
            </a:pPr>
            <a:r>
              <a:rPr sz="18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First</a:t>
            </a:r>
            <a:r>
              <a:rPr sz="1800" spc="25" dirty="0">
                <a:latin typeface="Georgia"/>
                <a:cs typeface="Georgia"/>
              </a:rPr>
              <a:t>,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arterial </a:t>
            </a:r>
            <a:r>
              <a:rPr sz="1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PO2 </a:t>
            </a:r>
            <a:r>
              <a:rPr sz="1800" b="1" spc="55" dirty="0">
                <a:solidFill>
                  <a:srgbClr val="00AF50"/>
                </a:solidFill>
                <a:latin typeface="Times New Roman"/>
                <a:cs typeface="Times New Roman"/>
              </a:rPr>
              <a:t>(PaO2) </a:t>
            </a:r>
            <a:r>
              <a:rPr sz="1800" spc="-40" dirty="0">
                <a:latin typeface="Georgia"/>
                <a:cs typeface="Georgia"/>
              </a:rPr>
              <a:t>is  </a:t>
            </a:r>
            <a:r>
              <a:rPr sz="1800" spc="-30" dirty="0">
                <a:latin typeface="Georgia"/>
                <a:cs typeface="Georgia"/>
              </a:rPr>
              <a:t>normally</a:t>
            </a:r>
            <a:r>
              <a:rPr sz="1800" spc="-9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on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b="1" spc="65" dirty="0">
                <a:solidFill>
                  <a:srgbClr val="00AF50"/>
                </a:solidFill>
                <a:latin typeface="Times New Roman"/>
                <a:cs typeface="Times New Roman"/>
              </a:rPr>
              <a:t>upper,</a:t>
            </a:r>
            <a:r>
              <a:rPr sz="18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flat</a:t>
            </a:r>
            <a:r>
              <a:rPr sz="1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00AF50"/>
                </a:solidFill>
                <a:latin typeface="Times New Roman"/>
                <a:cs typeface="Times New Roman"/>
              </a:rPr>
              <a:t>part</a:t>
            </a:r>
            <a:r>
              <a:rPr sz="1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Georgia"/>
                <a:cs typeface="Georgia"/>
              </a:rPr>
              <a:t>of 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curve, </a:t>
            </a:r>
            <a:r>
              <a:rPr sz="1800" spc="-10" dirty="0">
                <a:latin typeface="Georgia"/>
                <a:cs typeface="Georgia"/>
              </a:rPr>
              <a:t>which </a:t>
            </a:r>
            <a:r>
              <a:rPr sz="1800" spc="-35" dirty="0">
                <a:latin typeface="Georgia"/>
                <a:cs typeface="Georgia"/>
              </a:rPr>
              <a:t>means </a:t>
            </a:r>
            <a:r>
              <a:rPr sz="1800" spc="-5" dirty="0">
                <a:latin typeface="Georgia"/>
                <a:cs typeface="Georgia"/>
              </a:rPr>
              <a:t>that </a:t>
            </a:r>
            <a:r>
              <a:rPr sz="1800" spc="-45" dirty="0">
                <a:solidFill>
                  <a:srgbClr val="00AF50"/>
                </a:solidFill>
                <a:latin typeface="Georgia"/>
                <a:cs typeface="Georgia"/>
              </a:rPr>
              <a:t>a </a:t>
            </a:r>
            <a:r>
              <a:rPr sz="1800" spc="-40" dirty="0">
                <a:solidFill>
                  <a:srgbClr val="00AF50"/>
                </a:solidFill>
                <a:latin typeface="Georgia"/>
                <a:cs typeface="Georgia"/>
              </a:rPr>
              <a:t>large 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drop </a:t>
            </a:r>
            <a:r>
              <a:rPr sz="1800" spc="-20" dirty="0">
                <a:solidFill>
                  <a:srgbClr val="00AF50"/>
                </a:solidFill>
                <a:latin typeface="Georgia"/>
                <a:cs typeface="Georgia"/>
              </a:rPr>
              <a:t>in </a:t>
            </a:r>
            <a:r>
              <a:rPr sz="1800" spc="-40" dirty="0">
                <a:solidFill>
                  <a:srgbClr val="00AF50"/>
                </a:solidFill>
                <a:latin typeface="Georgia"/>
                <a:cs typeface="Georgia"/>
              </a:rPr>
              <a:t>PaO2 </a:t>
            </a:r>
            <a:r>
              <a:rPr sz="1800" spc="-20" dirty="0">
                <a:solidFill>
                  <a:srgbClr val="00AF50"/>
                </a:solidFill>
                <a:latin typeface="Georgia"/>
                <a:cs typeface="Georgia"/>
              </a:rPr>
              <a:t>(down </a:t>
            </a:r>
            <a:r>
              <a:rPr sz="1800" spc="-5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1800" spc="-95" dirty="0">
                <a:solidFill>
                  <a:srgbClr val="00AF50"/>
                </a:solidFill>
                <a:latin typeface="Georgia"/>
                <a:cs typeface="Georgia"/>
              </a:rPr>
              <a:t>60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mm </a:t>
            </a:r>
            <a:r>
              <a:rPr sz="1800" spc="-15" dirty="0">
                <a:solidFill>
                  <a:srgbClr val="00AF50"/>
                </a:solidFill>
                <a:latin typeface="Georgia"/>
                <a:cs typeface="Georgia"/>
              </a:rPr>
              <a:t>Hg) 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results </a:t>
            </a:r>
            <a:r>
              <a:rPr sz="1800" spc="-20" dirty="0">
                <a:solidFill>
                  <a:srgbClr val="00AF50"/>
                </a:solidFill>
                <a:latin typeface="Georgia"/>
                <a:cs typeface="Georgia"/>
              </a:rPr>
              <a:t>in only </a:t>
            </a:r>
            <a:r>
              <a:rPr sz="1800" spc="-25" dirty="0">
                <a:solidFill>
                  <a:srgbClr val="00AF50"/>
                </a:solidFill>
                <a:latin typeface="Georgia"/>
                <a:cs typeface="Georgia"/>
              </a:rPr>
              <a:t>minor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changes </a:t>
            </a:r>
            <a:r>
              <a:rPr sz="1800" spc="-20" dirty="0">
                <a:solidFill>
                  <a:srgbClr val="00AF50"/>
                </a:solidFill>
                <a:latin typeface="Georgia"/>
                <a:cs typeface="Georgia"/>
              </a:rPr>
              <a:t>in</a:t>
            </a:r>
            <a:r>
              <a:rPr sz="1800" spc="-15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AF50"/>
                </a:solidFill>
                <a:latin typeface="Georgia"/>
                <a:cs typeface="Georgia"/>
              </a:rPr>
              <a:t>the 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arterial </a:t>
            </a:r>
            <a:r>
              <a:rPr sz="1800" spc="-20" dirty="0">
                <a:solidFill>
                  <a:srgbClr val="00AF50"/>
                </a:solidFill>
                <a:latin typeface="Georgia"/>
                <a:cs typeface="Georgia"/>
              </a:rPr>
              <a:t>O2 </a:t>
            </a:r>
            <a:r>
              <a:rPr sz="1800" spc="-25" dirty="0">
                <a:solidFill>
                  <a:srgbClr val="00AF50"/>
                </a:solidFill>
                <a:latin typeface="Georgia"/>
                <a:cs typeface="Georgia"/>
              </a:rPr>
              <a:t>saturation</a:t>
            </a:r>
            <a:r>
              <a:rPr sz="1800" spc="1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0AF50"/>
                </a:solidFill>
                <a:latin typeface="Georgia"/>
                <a:cs typeface="Georgia"/>
              </a:rPr>
              <a:t>(SaO2).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55880">
              <a:lnSpc>
                <a:spcPct val="100000"/>
              </a:lnSpc>
            </a:pPr>
            <a:r>
              <a:rPr sz="18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Secondly</a:t>
            </a:r>
            <a:r>
              <a:rPr sz="1800" spc="70" dirty="0">
                <a:latin typeface="Georgia"/>
                <a:cs typeface="Georgia"/>
              </a:rPr>
              <a:t>,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capillary </a:t>
            </a:r>
            <a:r>
              <a:rPr sz="1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PO2 </a:t>
            </a:r>
            <a:r>
              <a:rPr sz="1800" spc="-10" dirty="0">
                <a:latin typeface="Georgia"/>
                <a:cs typeface="Georgia"/>
              </a:rPr>
              <a:t>(which 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equivalent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venous </a:t>
            </a:r>
            <a:r>
              <a:rPr sz="1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PO2 </a:t>
            </a:r>
            <a:r>
              <a:rPr sz="1800" spc="-25" dirty="0">
                <a:latin typeface="Georgia"/>
                <a:cs typeface="Georgia"/>
              </a:rPr>
              <a:t>or  </a:t>
            </a:r>
            <a:r>
              <a:rPr sz="1800" spc="-30" dirty="0">
                <a:latin typeface="Georgia"/>
                <a:cs typeface="Georgia"/>
              </a:rPr>
              <a:t>PvO2 after </a:t>
            </a:r>
            <a:r>
              <a:rPr sz="1800" spc="-20" dirty="0">
                <a:latin typeface="Georgia"/>
                <a:cs typeface="Georgia"/>
              </a:rPr>
              <a:t>equilibration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dirty="0">
                <a:latin typeface="Georgia"/>
                <a:cs typeface="Georgia"/>
              </a:rPr>
              <a:t>the  </a:t>
            </a:r>
            <a:r>
              <a:rPr sz="1800" spc="-30" dirty="0">
                <a:latin typeface="Georgia"/>
                <a:cs typeface="Georgia"/>
              </a:rPr>
              <a:t>tissues)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10" dirty="0">
                <a:latin typeface="Georgia"/>
                <a:cs typeface="Georgia"/>
              </a:rPr>
              <a:t>on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steep</a:t>
            </a:r>
            <a:r>
              <a:rPr sz="1800" b="1" spc="-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00AF50"/>
                </a:solidFill>
                <a:latin typeface="Times New Roman"/>
                <a:cs typeface="Times New Roman"/>
              </a:rPr>
              <a:t>lower </a:t>
            </a:r>
            <a:r>
              <a:rPr sz="18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portion 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curve, </a:t>
            </a:r>
            <a:r>
              <a:rPr sz="1800" spc="-10" dirty="0">
                <a:solidFill>
                  <a:srgbClr val="00AF50"/>
                </a:solidFill>
                <a:latin typeface="Georgia"/>
                <a:cs typeface="Georgia"/>
              </a:rPr>
              <a:t>which </a:t>
            </a:r>
            <a:r>
              <a:rPr sz="1800" spc="-25" dirty="0">
                <a:solidFill>
                  <a:srgbClr val="00AF50"/>
                </a:solidFill>
                <a:latin typeface="Georgia"/>
                <a:cs typeface="Georgia"/>
              </a:rPr>
              <a:t>facilitates </a:t>
            </a:r>
            <a:r>
              <a:rPr sz="1800" dirty="0">
                <a:solidFill>
                  <a:srgbClr val="00AF50"/>
                </a:solidFill>
                <a:latin typeface="Georgia"/>
                <a:cs typeface="Georgia"/>
              </a:rPr>
              <a:t>the 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exchange </a:t>
            </a:r>
            <a:r>
              <a:rPr sz="1800" spc="-15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1800" spc="-10" dirty="0">
                <a:solidFill>
                  <a:srgbClr val="00AF50"/>
                </a:solidFill>
                <a:latin typeface="Georgia"/>
                <a:cs typeface="Georgia"/>
              </a:rPr>
              <a:t>O2 </a:t>
            </a:r>
            <a:r>
              <a:rPr sz="1800" spc="-25" dirty="0">
                <a:solidFill>
                  <a:srgbClr val="00AF50"/>
                </a:solidFill>
                <a:latin typeface="Georgia"/>
                <a:cs typeface="Georgia"/>
              </a:rPr>
              <a:t>in </a:t>
            </a:r>
            <a:r>
              <a:rPr sz="1800" dirty="0">
                <a:solidFill>
                  <a:srgbClr val="00AF50"/>
                </a:solidFill>
                <a:latin typeface="Georgia"/>
                <a:cs typeface="Georgia"/>
              </a:rPr>
              <a:t>both the  </a:t>
            </a:r>
            <a:r>
              <a:rPr sz="1800" spc="-25" dirty="0">
                <a:solidFill>
                  <a:srgbClr val="00AF50"/>
                </a:solidFill>
                <a:latin typeface="Georgia"/>
                <a:cs typeface="Georgia"/>
              </a:rPr>
              <a:t>pulmonary and systemic</a:t>
            </a:r>
            <a:r>
              <a:rPr sz="1800" spc="-14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00AF50"/>
                </a:solidFill>
                <a:latin typeface="Georgia"/>
                <a:cs typeface="Georgia"/>
              </a:rPr>
              <a:t>capillaries.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214373"/>
            <a:ext cx="762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397" baseline="13888" dirty="0">
                <a:solidFill>
                  <a:srgbClr val="C00000"/>
                </a:solidFill>
                <a:latin typeface="Trebuchet MS"/>
                <a:cs typeface="Trebuchet MS"/>
              </a:rPr>
              <a:t>P</a:t>
            </a:r>
            <a:r>
              <a:rPr sz="3200" b="1" spc="-260" dirty="0">
                <a:solidFill>
                  <a:srgbClr val="C00000"/>
                </a:solidFill>
                <a:latin typeface="Trebuchet MS"/>
                <a:cs typeface="Trebuchet MS"/>
              </a:rPr>
              <a:t>50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pc="35" dirty="0"/>
              <a:t>It</a:t>
            </a:r>
            <a:r>
              <a:rPr spc="-75" dirty="0"/>
              <a:t> </a:t>
            </a:r>
            <a:r>
              <a:rPr spc="145" dirty="0"/>
              <a:t>is</a:t>
            </a:r>
            <a:r>
              <a:rPr spc="-95" dirty="0"/>
              <a:t> </a:t>
            </a:r>
            <a:r>
              <a:rPr spc="180" dirty="0"/>
              <a:t>the</a:t>
            </a:r>
            <a:r>
              <a:rPr spc="-95" dirty="0"/>
              <a:t> </a:t>
            </a:r>
            <a:r>
              <a:rPr spc="55" dirty="0"/>
              <a:t>PO</a:t>
            </a:r>
            <a:r>
              <a:rPr sz="2400" spc="82" baseline="-20833" dirty="0"/>
              <a:t>2</a:t>
            </a:r>
            <a:r>
              <a:rPr sz="2400" spc="179" baseline="-20833" dirty="0"/>
              <a:t> </a:t>
            </a:r>
            <a:r>
              <a:rPr sz="2400" spc="110" dirty="0"/>
              <a:t>at</a:t>
            </a:r>
            <a:r>
              <a:rPr sz="2400" spc="-140" dirty="0"/>
              <a:t> </a:t>
            </a:r>
            <a:r>
              <a:rPr sz="2400" spc="130" dirty="0"/>
              <a:t>which</a:t>
            </a:r>
            <a:r>
              <a:rPr sz="2400" spc="-65" dirty="0"/>
              <a:t> </a:t>
            </a:r>
            <a:r>
              <a:rPr sz="2400" spc="-114" dirty="0"/>
              <a:t>50%</a:t>
            </a:r>
            <a:r>
              <a:rPr sz="2400" spc="-55" dirty="0"/>
              <a:t> </a:t>
            </a:r>
            <a:r>
              <a:rPr sz="2400" spc="140" dirty="0"/>
              <a:t>of</a:t>
            </a:r>
            <a:r>
              <a:rPr sz="2400" spc="30" dirty="0"/>
              <a:t> </a:t>
            </a:r>
            <a:r>
              <a:rPr sz="2400" spc="120" dirty="0"/>
              <a:t>Hb</a:t>
            </a:r>
            <a:r>
              <a:rPr sz="2400" spc="-85" dirty="0"/>
              <a:t> </a:t>
            </a:r>
            <a:r>
              <a:rPr sz="2400" spc="145" dirty="0"/>
              <a:t>is</a:t>
            </a:r>
            <a:r>
              <a:rPr sz="2400" spc="-114" dirty="0"/>
              <a:t> </a:t>
            </a:r>
            <a:r>
              <a:rPr sz="2400" spc="114" dirty="0"/>
              <a:t>saturated</a:t>
            </a:r>
            <a:r>
              <a:rPr sz="2400" spc="-80" dirty="0"/>
              <a:t> </a:t>
            </a:r>
            <a:r>
              <a:rPr sz="2400" spc="135" dirty="0"/>
              <a:t>with</a:t>
            </a:r>
            <a:r>
              <a:rPr sz="2400" spc="-60" dirty="0"/>
              <a:t> </a:t>
            </a:r>
            <a:r>
              <a:rPr sz="2400" spc="-40" dirty="0"/>
              <a:t>O</a:t>
            </a:r>
            <a:r>
              <a:rPr sz="2400" spc="-60" baseline="-20833" dirty="0"/>
              <a:t>2</a:t>
            </a:r>
            <a:r>
              <a:rPr sz="2400" spc="-40" dirty="0"/>
              <a:t>.</a:t>
            </a:r>
            <a:endParaRPr sz="2400"/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pc="35" dirty="0">
                <a:solidFill>
                  <a:srgbClr val="660066"/>
                </a:solidFill>
              </a:rPr>
              <a:t>It</a:t>
            </a:r>
            <a:r>
              <a:rPr spc="-80" dirty="0">
                <a:solidFill>
                  <a:srgbClr val="660066"/>
                </a:solidFill>
              </a:rPr>
              <a:t> </a:t>
            </a:r>
            <a:r>
              <a:rPr spc="145" dirty="0">
                <a:solidFill>
                  <a:srgbClr val="660066"/>
                </a:solidFill>
              </a:rPr>
              <a:t>is</a:t>
            </a:r>
            <a:r>
              <a:rPr spc="-130" dirty="0">
                <a:solidFill>
                  <a:srgbClr val="660066"/>
                </a:solidFill>
              </a:rPr>
              <a:t> </a:t>
            </a:r>
            <a:r>
              <a:rPr spc="140" dirty="0">
                <a:solidFill>
                  <a:srgbClr val="660066"/>
                </a:solidFill>
              </a:rPr>
              <a:t>an</a:t>
            </a:r>
            <a:r>
              <a:rPr spc="-65" dirty="0">
                <a:solidFill>
                  <a:srgbClr val="660066"/>
                </a:solidFill>
              </a:rPr>
              <a:t> </a:t>
            </a:r>
            <a:r>
              <a:rPr spc="155" dirty="0">
                <a:solidFill>
                  <a:srgbClr val="660066"/>
                </a:solidFill>
              </a:rPr>
              <a:t>index</a:t>
            </a:r>
            <a:r>
              <a:rPr spc="-80" dirty="0">
                <a:solidFill>
                  <a:srgbClr val="660066"/>
                </a:solidFill>
              </a:rPr>
              <a:t> </a:t>
            </a:r>
            <a:r>
              <a:rPr spc="80" dirty="0">
                <a:solidFill>
                  <a:srgbClr val="660066"/>
                </a:solidFill>
              </a:rPr>
              <a:t>for</a:t>
            </a:r>
            <a:r>
              <a:rPr spc="-125" dirty="0">
                <a:solidFill>
                  <a:srgbClr val="660066"/>
                </a:solidFill>
              </a:rPr>
              <a:t> </a:t>
            </a:r>
            <a:r>
              <a:rPr spc="125" dirty="0">
                <a:solidFill>
                  <a:srgbClr val="660066"/>
                </a:solidFill>
              </a:rPr>
              <a:t>Hb</a:t>
            </a:r>
            <a:r>
              <a:rPr spc="-145" dirty="0">
                <a:solidFill>
                  <a:srgbClr val="660066"/>
                </a:solidFill>
              </a:rPr>
              <a:t> </a:t>
            </a:r>
            <a:r>
              <a:rPr spc="105" dirty="0">
                <a:solidFill>
                  <a:srgbClr val="660066"/>
                </a:solidFill>
              </a:rPr>
              <a:t>affinity</a:t>
            </a:r>
            <a:r>
              <a:rPr spc="-95" dirty="0">
                <a:solidFill>
                  <a:srgbClr val="660066"/>
                </a:solidFill>
              </a:rPr>
              <a:t> </a:t>
            </a:r>
            <a:r>
              <a:rPr spc="165" dirty="0">
                <a:solidFill>
                  <a:srgbClr val="660066"/>
                </a:solidFill>
              </a:rPr>
              <a:t>to</a:t>
            </a:r>
            <a:r>
              <a:rPr spc="-85" dirty="0">
                <a:solidFill>
                  <a:srgbClr val="660066"/>
                </a:solidFill>
              </a:rPr>
              <a:t> </a:t>
            </a:r>
            <a:r>
              <a:rPr spc="55" dirty="0">
                <a:solidFill>
                  <a:srgbClr val="660066"/>
                </a:solidFill>
              </a:rPr>
              <a:t>O</a:t>
            </a:r>
            <a:r>
              <a:rPr sz="2400" spc="82" baseline="-20833" dirty="0">
                <a:solidFill>
                  <a:srgbClr val="660066"/>
                </a:solidFill>
              </a:rPr>
              <a:t>2</a:t>
            </a:r>
            <a:r>
              <a:rPr sz="2400" spc="55" dirty="0">
                <a:solidFill>
                  <a:srgbClr val="660066"/>
                </a:solidFill>
              </a:rPr>
              <a:t>.</a:t>
            </a:r>
            <a:endParaRPr sz="2400"/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pc="75" dirty="0">
                <a:solidFill>
                  <a:srgbClr val="660066"/>
                </a:solidFill>
              </a:rPr>
              <a:t>Normally, </a:t>
            </a:r>
            <a:r>
              <a:rPr spc="40" dirty="0">
                <a:solidFill>
                  <a:srgbClr val="660066"/>
                </a:solidFill>
              </a:rPr>
              <a:t>P</a:t>
            </a:r>
            <a:r>
              <a:rPr sz="2400" spc="60" baseline="-20833" dirty="0">
                <a:solidFill>
                  <a:srgbClr val="660066"/>
                </a:solidFill>
              </a:rPr>
              <a:t>50 </a:t>
            </a:r>
            <a:r>
              <a:rPr sz="2400" spc="145" dirty="0">
                <a:solidFill>
                  <a:srgbClr val="660066"/>
                </a:solidFill>
              </a:rPr>
              <a:t>is </a:t>
            </a:r>
            <a:r>
              <a:rPr sz="2400" spc="20" dirty="0">
                <a:solidFill>
                  <a:srgbClr val="660066"/>
                </a:solidFill>
              </a:rPr>
              <a:t>26.7</a:t>
            </a:r>
            <a:r>
              <a:rPr sz="2400" spc="-210" dirty="0">
                <a:solidFill>
                  <a:srgbClr val="660066"/>
                </a:solidFill>
              </a:rPr>
              <a:t> </a:t>
            </a:r>
            <a:r>
              <a:rPr sz="2400" spc="175" dirty="0">
                <a:solidFill>
                  <a:srgbClr val="660066"/>
                </a:solidFill>
              </a:rPr>
              <a:t>mmHg</a:t>
            </a:r>
            <a:endParaRPr sz="2400"/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pc="45" dirty="0">
                <a:solidFill>
                  <a:srgbClr val="660066"/>
                </a:solidFill>
              </a:rPr>
              <a:t>(At </a:t>
            </a:r>
            <a:r>
              <a:rPr spc="70" dirty="0">
                <a:solidFill>
                  <a:srgbClr val="660066"/>
                </a:solidFill>
              </a:rPr>
              <a:t>PCO</a:t>
            </a:r>
            <a:r>
              <a:rPr sz="2400" spc="104" baseline="-20833" dirty="0">
                <a:solidFill>
                  <a:srgbClr val="660066"/>
                </a:solidFill>
              </a:rPr>
              <a:t>2</a:t>
            </a:r>
            <a:r>
              <a:rPr sz="2400" spc="70" dirty="0">
                <a:solidFill>
                  <a:srgbClr val="660066"/>
                </a:solidFill>
              </a:rPr>
              <a:t>=40mmHg, </a:t>
            </a:r>
            <a:r>
              <a:rPr sz="2400" spc="45" dirty="0">
                <a:solidFill>
                  <a:srgbClr val="660066"/>
                </a:solidFill>
              </a:rPr>
              <a:t>pH=7.4, </a:t>
            </a:r>
            <a:r>
              <a:rPr sz="2400" spc="-100" dirty="0">
                <a:solidFill>
                  <a:srgbClr val="660066"/>
                </a:solidFill>
              </a:rPr>
              <a:t>37 </a:t>
            </a:r>
            <a:r>
              <a:rPr sz="2400" spc="160" dirty="0">
                <a:solidFill>
                  <a:srgbClr val="660066"/>
                </a:solidFill>
              </a:rPr>
              <a:t>deg</a:t>
            </a:r>
            <a:r>
              <a:rPr sz="2400" spc="-300" dirty="0">
                <a:solidFill>
                  <a:srgbClr val="660066"/>
                </a:solidFill>
              </a:rPr>
              <a:t> </a:t>
            </a:r>
            <a:r>
              <a:rPr sz="2400" spc="20" dirty="0">
                <a:solidFill>
                  <a:srgbClr val="660066"/>
                </a:solidFill>
              </a:rPr>
              <a:t>C).</a:t>
            </a:r>
            <a:endParaRPr sz="2400"/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pc="120" dirty="0">
                <a:solidFill>
                  <a:srgbClr val="CC0000"/>
                </a:solidFill>
              </a:rPr>
              <a:t>Increased </a:t>
            </a:r>
            <a:r>
              <a:rPr spc="40" dirty="0">
                <a:solidFill>
                  <a:srgbClr val="CC0000"/>
                </a:solidFill>
              </a:rPr>
              <a:t>P</a:t>
            </a:r>
            <a:r>
              <a:rPr sz="2400" spc="60" baseline="-20833" dirty="0">
                <a:solidFill>
                  <a:srgbClr val="CC0000"/>
                </a:solidFill>
              </a:rPr>
              <a:t>50</a:t>
            </a:r>
            <a:r>
              <a:rPr sz="2400" spc="44" baseline="-20833" dirty="0">
                <a:solidFill>
                  <a:srgbClr val="CC0000"/>
                </a:solidFill>
              </a:rPr>
              <a:t> </a:t>
            </a:r>
            <a:r>
              <a:rPr sz="2400" spc="-45" dirty="0">
                <a:solidFill>
                  <a:srgbClr val="CC0000"/>
                </a:solidFill>
              </a:rPr>
              <a:t>=</a:t>
            </a:r>
            <a:endParaRPr sz="2400"/>
          </a:p>
          <a:p>
            <a:pPr marL="184785" indent="-172085">
              <a:lnSpc>
                <a:spcPct val="100000"/>
              </a:lnSpc>
              <a:spcBef>
                <a:spcPts val="290"/>
              </a:spcBef>
              <a:buChar char="-"/>
              <a:tabLst>
                <a:tab pos="185420" algn="l"/>
              </a:tabLst>
            </a:pPr>
            <a:r>
              <a:rPr spc="135" dirty="0">
                <a:solidFill>
                  <a:srgbClr val="003300"/>
                </a:solidFill>
              </a:rPr>
              <a:t>decreased</a:t>
            </a:r>
            <a:r>
              <a:rPr spc="-110" dirty="0">
                <a:solidFill>
                  <a:srgbClr val="003300"/>
                </a:solidFill>
              </a:rPr>
              <a:t> </a:t>
            </a:r>
            <a:r>
              <a:rPr spc="105" dirty="0">
                <a:solidFill>
                  <a:srgbClr val="003300"/>
                </a:solidFill>
              </a:rPr>
              <a:t>affinity</a:t>
            </a:r>
            <a:r>
              <a:rPr spc="-125" dirty="0">
                <a:solidFill>
                  <a:srgbClr val="003300"/>
                </a:solidFill>
              </a:rPr>
              <a:t> </a:t>
            </a:r>
            <a:r>
              <a:rPr spc="140" dirty="0">
                <a:solidFill>
                  <a:srgbClr val="003300"/>
                </a:solidFill>
              </a:rPr>
              <a:t>of</a:t>
            </a:r>
            <a:r>
              <a:rPr spc="25" dirty="0">
                <a:solidFill>
                  <a:srgbClr val="003300"/>
                </a:solidFill>
              </a:rPr>
              <a:t> </a:t>
            </a:r>
            <a:r>
              <a:rPr spc="125" dirty="0">
                <a:solidFill>
                  <a:srgbClr val="003300"/>
                </a:solidFill>
              </a:rPr>
              <a:t>Hb</a:t>
            </a:r>
            <a:r>
              <a:rPr spc="-110" dirty="0">
                <a:solidFill>
                  <a:srgbClr val="003300"/>
                </a:solidFill>
              </a:rPr>
              <a:t> </a:t>
            </a:r>
            <a:r>
              <a:rPr spc="165" dirty="0">
                <a:solidFill>
                  <a:srgbClr val="003300"/>
                </a:solidFill>
              </a:rPr>
              <a:t>to</a:t>
            </a:r>
            <a:r>
              <a:rPr spc="-85" dirty="0">
                <a:solidFill>
                  <a:srgbClr val="003300"/>
                </a:solidFill>
              </a:rPr>
              <a:t> </a:t>
            </a:r>
            <a:r>
              <a:rPr spc="50" dirty="0">
                <a:solidFill>
                  <a:srgbClr val="003300"/>
                </a:solidFill>
              </a:rPr>
              <a:t>O</a:t>
            </a:r>
            <a:r>
              <a:rPr sz="2400" spc="75" baseline="-20833" dirty="0">
                <a:solidFill>
                  <a:srgbClr val="003300"/>
                </a:solidFill>
              </a:rPr>
              <a:t>2</a:t>
            </a:r>
            <a:endParaRPr sz="2400" baseline="-20833"/>
          </a:p>
          <a:p>
            <a:pPr marL="186055" indent="-173355">
              <a:lnSpc>
                <a:spcPct val="100000"/>
              </a:lnSpc>
              <a:spcBef>
                <a:spcPts val="285"/>
              </a:spcBef>
              <a:buChar char="-"/>
              <a:tabLst>
                <a:tab pos="186690" algn="l"/>
              </a:tabLst>
            </a:pPr>
            <a:r>
              <a:rPr spc="130" dirty="0">
                <a:solidFill>
                  <a:srgbClr val="003300"/>
                </a:solidFill>
              </a:rPr>
              <a:t>shift</a:t>
            </a:r>
            <a:r>
              <a:rPr spc="-140" dirty="0">
                <a:solidFill>
                  <a:srgbClr val="003300"/>
                </a:solidFill>
              </a:rPr>
              <a:t> </a:t>
            </a:r>
            <a:r>
              <a:rPr spc="140" dirty="0">
                <a:solidFill>
                  <a:srgbClr val="003300"/>
                </a:solidFill>
              </a:rPr>
              <a:t>of</a:t>
            </a:r>
            <a:r>
              <a:rPr spc="35" dirty="0">
                <a:solidFill>
                  <a:srgbClr val="003300"/>
                </a:solidFill>
              </a:rPr>
              <a:t> </a:t>
            </a:r>
            <a:r>
              <a:rPr spc="75" dirty="0">
                <a:solidFill>
                  <a:srgbClr val="003300"/>
                </a:solidFill>
              </a:rPr>
              <a:t>O</a:t>
            </a:r>
            <a:r>
              <a:rPr sz="2400" spc="112" baseline="-20833" dirty="0">
                <a:solidFill>
                  <a:srgbClr val="003300"/>
                </a:solidFill>
              </a:rPr>
              <a:t>2</a:t>
            </a:r>
            <a:r>
              <a:rPr sz="2400" spc="75" dirty="0">
                <a:solidFill>
                  <a:srgbClr val="003300"/>
                </a:solidFill>
              </a:rPr>
              <a:t>-Hb</a:t>
            </a:r>
            <a:r>
              <a:rPr sz="2400" spc="-145" dirty="0">
                <a:solidFill>
                  <a:srgbClr val="003300"/>
                </a:solidFill>
              </a:rPr>
              <a:t> </a:t>
            </a:r>
            <a:r>
              <a:rPr sz="2400" spc="150" dirty="0">
                <a:solidFill>
                  <a:srgbClr val="003300"/>
                </a:solidFill>
              </a:rPr>
              <a:t>dissociation</a:t>
            </a:r>
            <a:r>
              <a:rPr sz="2400" spc="-85" dirty="0">
                <a:solidFill>
                  <a:srgbClr val="003300"/>
                </a:solidFill>
              </a:rPr>
              <a:t> </a:t>
            </a:r>
            <a:r>
              <a:rPr sz="2400" spc="95" dirty="0">
                <a:solidFill>
                  <a:srgbClr val="003300"/>
                </a:solidFill>
              </a:rPr>
              <a:t>curve</a:t>
            </a:r>
            <a:r>
              <a:rPr sz="2400" spc="-130" dirty="0">
                <a:solidFill>
                  <a:srgbClr val="003300"/>
                </a:solidFill>
              </a:rPr>
              <a:t> </a:t>
            </a:r>
            <a:r>
              <a:rPr sz="2400" spc="165" dirty="0">
                <a:solidFill>
                  <a:srgbClr val="003300"/>
                </a:solidFill>
              </a:rPr>
              <a:t>to</a:t>
            </a:r>
            <a:r>
              <a:rPr sz="2400" spc="-110" dirty="0">
                <a:solidFill>
                  <a:srgbClr val="003300"/>
                </a:solidFill>
              </a:rPr>
              <a:t> </a:t>
            </a:r>
            <a:r>
              <a:rPr sz="2400" spc="185" dirty="0">
                <a:solidFill>
                  <a:srgbClr val="003300"/>
                </a:solidFill>
              </a:rPr>
              <a:t>the</a:t>
            </a:r>
            <a:r>
              <a:rPr sz="2400" spc="-120" dirty="0">
                <a:solidFill>
                  <a:srgbClr val="003300"/>
                </a:solidFill>
              </a:rPr>
              <a:t> </a:t>
            </a:r>
            <a:r>
              <a:rPr sz="2400" spc="95" dirty="0">
                <a:solidFill>
                  <a:srgbClr val="003300"/>
                </a:solidFill>
              </a:rPr>
              <a:t>right.</a:t>
            </a:r>
            <a:endParaRPr sz="2400"/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250" b="0" spc="-57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pc="140" dirty="0">
                <a:solidFill>
                  <a:srgbClr val="CC0000"/>
                </a:solidFill>
              </a:rPr>
              <a:t>Decreased </a:t>
            </a:r>
            <a:r>
              <a:rPr spc="40" dirty="0">
                <a:solidFill>
                  <a:srgbClr val="CC0000"/>
                </a:solidFill>
              </a:rPr>
              <a:t>P</a:t>
            </a:r>
            <a:r>
              <a:rPr sz="2400" spc="60" baseline="-20833" dirty="0">
                <a:solidFill>
                  <a:srgbClr val="CC0000"/>
                </a:solidFill>
              </a:rPr>
              <a:t>50</a:t>
            </a:r>
            <a:r>
              <a:rPr sz="2400" baseline="-20833" dirty="0">
                <a:solidFill>
                  <a:srgbClr val="CC0000"/>
                </a:solidFill>
              </a:rPr>
              <a:t> </a:t>
            </a:r>
            <a:r>
              <a:rPr sz="2400" spc="-45" dirty="0">
                <a:solidFill>
                  <a:srgbClr val="CC0000"/>
                </a:solidFill>
              </a:rPr>
              <a:t>=</a:t>
            </a:r>
            <a:endParaRPr sz="24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290"/>
              </a:spcBef>
              <a:buChar char="-"/>
              <a:tabLst>
                <a:tab pos="193040" algn="l"/>
              </a:tabLst>
            </a:pPr>
            <a:r>
              <a:rPr spc="135" dirty="0">
                <a:solidFill>
                  <a:srgbClr val="003300"/>
                </a:solidFill>
              </a:rPr>
              <a:t>increased</a:t>
            </a:r>
            <a:r>
              <a:rPr spc="-100" dirty="0">
                <a:solidFill>
                  <a:srgbClr val="003300"/>
                </a:solidFill>
              </a:rPr>
              <a:t> </a:t>
            </a:r>
            <a:r>
              <a:rPr spc="105" dirty="0">
                <a:solidFill>
                  <a:srgbClr val="003300"/>
                </a:solidFill>
              </a:rPr>
              <a:t>affinity</a:t>
            </a:r>
            <a:r>
              <a:rPr spc="-125" dirty="0">
                <a:solidFill>
                  <a:srgbClr val="003300"/>
                </a:solidFill>
              </a:rPr>
              <a:t> </a:t>
            </a:r>
            <a:r>
              <a:rPr spc="140" dirty="0">
                <a:solidFill>
                  <a:srgbClr val="003300"/>
                </a:solidFill>
              </a:rPr>
              <a:t>of</a:t>
            </a:r>
            <a:r>
              <a:rPr spc="35" dirty="0">
                <a:solidFill>
                  <a:srgbClr val="003300"/>
                </a:solidFill>
              </a:rPr>
              <a:t> </a:t>
            </a:r>
            <a:r>
              <a:rPr spc="125" dirty="0">
                <a:solidFill>
                  <a:srgbClr val="003300"/>
                </a:solidFill>
              </a:rPr>
              <a:t>Hb</a:t>
            </a:r>
            <a:r>
              <a:rPr spc="-120" dirty="0">
                <a:solidFill>
                  <a:srgbClr val="003300"/>
                </a:solidFill>
              </a:rPr>
              <a:t> </a:t>
            </a:r>
            <a:r>
              <a:rPr spc="165" dirty="0">
                <a:solidFill>
                  <a:srgbClr val="003300"/>
                </a:solidFill>
              </a:rPr>
              <a:t>to</a:t>
            </a:r>
            <a:r>
              <a:rPr spc="-90" dirty="0">
                <a:solidFill>
                  <a:srgbClr val="003300"/>
                </a:solidFill>
              </a:rPr>
              <a:t> </a:t>
            </a:r>
            <a:r>
              <a:rPr spc="40" dirty="0">
                <a:solidFill>
                  <a:srgbClr val="003300"/>
                </a:solidFill>
              </a:rPr>
              <a:t>O2</a:t>
            </a:r>
          </a:p>
          <a:p>
            <a:pPr marL="186055" indent="-173355">
              <a:lnSpc>
                <a:spcPct val="100000"/>
              </a:lnSpc>
              <a:spcBef>
                <a:spcPts val="290"/>
              </a:spcBef>
              <a:buChar char="-"/>
              <a:tabLst>
                <a:tab pos="186690" algn="l"/>
              </a:tabLst>
            </a:pPr>
            <a:r>
              <a:rPr spc="130" dirty="0">
                <a:solidFill>
                  <a:srgbClr val="003300"/>
                </a:solidFill>
              </a:rPr>
              <a:t>shift</a:t>
            </a:r>
            <a:r>
              <a:rPr spc="-140" dirty="0">
                <a:solidFill>
                  <a:srgbClr val="003300"/>
                </a:solidFill>
              </a:rPr>
              <a:t> </a:t>
            </a:r>
            <a:r>
              <a:rPr spc="140" dirty="0">
                <a:solidFill>
                  <a:srgbClr val="003300"/>
                </a:solidFill>
              </a:rPr>
              <a:t>of</a:t>
            </a:r>
            <a:r>
              <a:rPr spc="15" dirty="0">
                <a:solidFill>
                  <a:srgbClr val="003300"/>
                </a:solidFill>
              </a:rPr>
              <a:t> </a:t>
            </a:r>
            <a:r>
              <a:rPr spc="185" dirty="0">
                <a:solidFill>
                  <a:srgbClr val="003300"/>
                </a:solidFill>
              </a:rPr>
              <a:t>the</a:t>
            </a:r>
            <a:r>
              <a:rPr spc="-145" dirty="0">
                <a:solidFill>
                  <a:srgbClr val="003300"/>
                </a:solidFill>
              </a:rPr>
              <a:t> </a:t>
            </a:r>
            <a:r>
              <a:rPr spc="95" dirty="0">
                <a:solidFill>
                  <a:srgbClr val="003300"/>
                </a:solidFill>
              </a:rPr>
              <a:t>curve</a:t>
            </a:r>
            <a:r>
              <a:rPr spc="-130" dirty="0">
                <a:solidFill>
                  <a:srgbClr val="003300"/>
                </a:solidFill>
              </a:rPr>
              <a:t> </a:t>
            </a:r>
            <a:r>
              <a:rPr spc="165" dirty="0">
                <a:solidFill>
                  <a:srgbClr val="003300"/>
                </a:solidFill>
              </a:rPr>
              <a:t>to</a:t>
            </a:r>
            <a:r>
              <a:rPr spc="-105" dirty="0">
                <a:solidFill>
                  <a:srgbClr val="003300"/>
                </a:solidFill>
              </a:rPr>
              <a:t> </a:t>
            </a:r>
            <a:r>
              <a:rPr spc="185" dirty="0">
                <a:solidFill>
                  <a:srgbClr val="003300"/>
                </a:solidFill>
              </a:rPr>
              <a:t>the</a:t>
            </a:r>
            <a:r>
              <a:rPr spc="-105" dirty="0">
                <a:solidFill>
                  <a:srgbClr val="003300"/>
                </a:solidFill>
              </a:rPr>
              <a:t> </a:t>
            </a:r>
            <a:r>
              <a:rPr spc="120" dirty="0">
                <a:solidFill>
                  <a:srgbClr val="003300"/>
                </a:solidFill>
              </a:rPr>
              <a:t>left.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6056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300" dirty="0">
                <a:solidFill>
                  <a:srgbClr val="C00000"/>
                </a:solidFill>
                <a:latin typeface="Trebuchet MS"/>
                <a:cs typeface="Trebuchet MS"/>
              </a:rPr>
              <a:t>Oxygen</a:t>
            </a:r>
            <a:r>
              <a:rPr sz="5000" b="1" spc="-45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60" dirty="0">
                <a:solidFill>
                  <a:srgbClr val="C00000"/>
                </a:solidFill>
                <a:latin typeface="Trebuchet MS"/>
                <a:cs typeface="Trebuchet MS"/>
              </a:rPr>
              <a:t>transport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6441" y="2874957"/>
            <a:ext cx="2717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5" dirty="0">
                <a:solidFill>
                  <a:srgbClr val="006FC0"/>
                </a:solidFill>
                <a:latin typeface="Georgia"/>
                <a:cs typeface="Georgia"/>
              </a:rPr>
              <a:t>%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8118"/>
            <a:ext cx="7893050" cy="41484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90" dirty="0">
                <a:solidFill>
                  <a:srgbClr val="00AF50"/>
                </a:solidFill>
                <a:latin typeface="Georgia"/>
                <a:cs typeface="Georgia"/>
              </a:rPr>
              <a:t>2</a:t>
            </a:r>
            <a:r>
              <a:rPr sz="2600" spc="-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45" dirty="0">
                <a:solidFill>
                  <a:srgbClr val="00AF50"/>
                </a:solidFill>
                <a:latin typeface="Georgia"/>
                <a:cs typeface="Georgia"/>
              </a:rPr>
              <a:t>form-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3457575" algn="l"/>
              </a:tabLst>
            </a:pPr>
            <a:r>
              <a:rPr sz="2600" spc="-60" dirty="0">
                <a:solidFill>
                  <a:srgbClr val="006FC0"/>
                </a:solidFill>
                <a:latin typeface="Georgia"/>
                <a:cs typeface="Georgia"/>
              </a:rPr>
              <a:t>1.Dissolved</a:t>
            </a:r>
            <a:r>
              <a:rPr sz="2600" spc="-1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Georgia"/>
                <a:cs typeface="Georgia"/>
              </a:rPr>
              <a:t>in</a:t>
            </a:r>
            <a:r>
              <a:rPr sz="2600" spc="-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6FC0"/>
                </a:solidFill>
                <a:latin typeface="Georgia"/>
                <a:cs typeface="Georgia"/>
              </a:rPr>
              <a:t>plasma	</a:t>
            </a:r>
            <a:r>
              <a:rPr sz="2600" spc="-120" dirty="0">
                <a:solidFill>
                  <a:srgbClr val="006FC0"/>
                </a:solidFill>
                <a:latin typeface="Georgia"/>
                <a:cs typeface="Georgia"/>
              </a:rPr>
              <a:t>3%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5289550" algn="l"/>
              </a:tabLst>
            </a:pPr>
            <a:r>
              <a:rPr sz="2600" spc="-60" dirty="0">
                <a:solidFill>
                  <a:srgbClr val="006FC0"/>
                </a:solidFill>
                <a:latin typeface="Georgia"/>
                <a:cs typeface="Georgia"/>
              </a:rPr>
              <a:t>2.Bound </a:t>
            </a:r>
            <a:r>
              <a:rPr sz="2600" spc="-5" dirty="0">
                <a:solidFill>
                  <a:srgbClr val="006FC0"/>
                </a:solidFill>
                <a:latin typeface="Georgia"/>
                <a:cs typeface="Georgia"/>
              </a:rPr>
              <a:t>to </a:t>
            </a:r>
            <a:r>
              <a:rPr sz="2600" spc="-35" dirty="0">
                <a:solidFill>
                  <a:srgbClr val="006FC0"/>
                </a:solidFill>
                <a:latin typeface="Georgia"/>
                <a:cs typeface="Georgia"/>
              </a:rPr>
              <a:t>Hb</a:t>
            </a:r>
            <a:r>
              <a:rPr sz="2600" spc="-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10" dirty="0">
                <a:solidFill>
                  <a:srgbClr val="006FC0"/>
                </a:solidFill>
                <a:latin typeface="Georgia"/>
                <a:cs typeface="Georgia"/>
              </a:rPr>
              <a:t>(Oxy</a:t>
            </a:r>
            <a:r>
              <a:rPr sz="2600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Georgia"/>
                <a:cs typeface="Georgia"/>
              </a:rPr>
              <a:t>Hemoglobin)	</a:t>
            </a:r>
            <a:r>
              <a:rPr sz="2600" spc="-55" dirty="0">
                <a:solidFill>
                  <a:srgbClr val="006FC0"/>
                </a:solidFill>
                <a:latin typeface="Georgia"/>
                <a:cs typeface="Georgia"/>
              </a:rPr>
              <a:t>97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Arial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87020" marR="133985" indent="-274320">
              <a:lnSpc>
                <a:spcPts val="281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Oxygen </a:t>
            </a:r>
            <a:r>
              <a:rPr sz="2600" spc="-40" dirty="0">
                <a:latin typeface="Georgia"/>
                <a:cs typeface="Georgia"/>
              </a:rPr>
              <a:t>diffuses </a:t>
            </a:r>
            <a:r>
              <a:rPr sz="2600" spc="-20" dirty="0">
                <a:latin typeface="Georgia"/>
                <a:cs typeface="Georgia"/>
              </a:rPr>
              <a:t>into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50" dirty="0">
                <a:latin typeface="Georgia"/>
                <a:cs typeface="Georgia"/>
              </a:rPr>
              <a:t>plasma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pulmonary  </a:t>
            </a:r>
            <a:r>
              <a:rPr sz="2600" spc="-35" dirty="0">
                <a:latin typeface="Georgia"/>
                <a:cs typeface="Georgia"/>
              </a:rPr>
              <a:t>capillary </a:t>
            </a:r>
            <a:r>
              <a:rPr sz="2600" spc="-15" dirty="0">
                <a:latin typeface="Georgia"/>
                <a:cs typeface="Georgia"/>
              </a:rPr>
              <a:t>blood, </a:t>
            </a:r>
            <a:r>
              <a:rPr sz="2600" spc="-50" dirty="0">
                <a:solidFill>
                  <a:srgbClr val="00AF50"/>
                </a:solidFill>
                <a:latin typeface="Georgia"/>
                <a:cs typeface="Georgia"/>
              </a:rPr>
              <a:t>driven </a:t>
            </a:r>
            <a:r>
              <a:rPr sz="2600" spc="-35" dirty="0">
                <a:solidFill>
                  <a:srgbClr val="00AF50"/>
                </a:solidFill>
                <a:latin typeface="Georgia"/>
                <a:cs typeface="Georgia"/>
              </a:rPr>
              <a:t>by- </a:t>
            </a:r>
            <a:r>
              <a:rPr sz="2600" spc="-30" dirty="0">
                <a:latin typeface="Georgia"/>
                <a:cs typeface="Georgia"/>
              </a:rPr>
              <a:t>its </a:t>
            </a:r>
            <a:r>
              <a:rPr sz="2600" spc="-25" dirty="0">
                <a:latin typeface="Georgia"/>
                <a:cs typeface="Georgia"/>
              </a:rPr>
              <a:t>concentration </a:t>
            </a:r>
            <a:r>
              <a:rPr sz="2600" spc="-35" dirty="0">
                <a:latin typeface="Georgia"/>
                <a:cs typeface="Georgia"/>
              </a:rPr>
              <a:t>gradient 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alveolus.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Then </a:t>
            </a:r>
            <a:r>
              <a:rPr sz="2600" spc="-30" dirty="0">
                <a:solidFill>
                  <a:srgbClr val="00AF50"/>
                </a:solidFill>
                <a:latin typeface="Georgia"/>
                <a:cs typeface="Georgia"/>
              </a:rPr>
              <a:t>taken </a:t>
            </a:r>
            <a:r>
              <a:rPr sz="2600" spc="-25" dirty="0">
                <a:solidFill>
                  <a:srgbClr val="00AF50"/>
                </a:solidFill>
                <a:latin typeface="Georgia"/>
                <a:cs typeface="Georgia"/>
              </a:rPr>
              <a:t>up </a:t>
            </a:r>
            <a:r>
              <a:rPr sz="2600" spc="-30" dirty="0">
                <a:latin typeface="Georgia"/>
                <a:cs typeface="Georgia"/>
              </a:rPr>
              <a:t>by </a:t>
            </a:r>
            <a:r>
              <a:rPr sz="2600" spc="-35" dirty="0">
                <a:latin typeface="Georgia"/>
                <a:cs typeface="Georgia"/>
              </a:rPr>
              <a:t>partially </a:t>
            </a:r>
            <a:r>
              <a:rPr sz="2600" spc="-40" dirty="0">
                <a:latin typeface="Georgia"/>
                <a:cs typeface="Georgia"/>
              </a:rPr>
              <a:t>desaturated </a:t>
            </a:r>
            <a:r>
              <a:rPr sz="2600" spc="-35" dirty="0">
                <a:latin typeface="Georgia"/>
                <a:cs typeface="Georgia"/>
              </a:rPr>
              <a:t>Hb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75" dirty="0">
                <a:latin typeface="Georgia"/>
                <a:cs typeface="Georgia"/>
              </a:rPr>
              <a:t>RBC 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0" dirty="0">
                <a:latin typeface="Georgia"/>
                <a:cs typeface="Georgia"/>
              </a:rPr>
              <a:t>mixed </a:t>
            </a:r>
            <a:r>
              <a:rPr sz="2600" spc="-35" dirty="0">
                <a:latin typeface="Georgia"/>
                <a:cs typeface="Georgia"/>
              </a:rPr>
              <a:t>venous </a:t>
            </a:r>
            <a:r>
              <a:rPr sz="2600" spc="-15" dirty="0">
                <a:latin typeface="Georgia"/>
                <a:cs typeface="Georgia"/>
              </a:rPr>
              <a:t>blood </a:t>
            </a:r>
            <a:r>
              <a:rPr sz="2600" spc="-5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600" spc="-45" dirty="0">
                <a:solidFill>
                  <a:srgbClr val="00AF50"/>
                </a:solidFill>
                <a:latin typeface="Georgia"/>
                <a:cs typeface="Georgia"/>
              </a:rPr>
              <a:t>form-</a:t>
            </a:r>
            <a:r>
              <a:rPr sz="2600" spc="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Oxyhemoglobin.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4600" y="1143000"/>
            <a:ext cx="2667000" cy="2286000"/>
          </a:xfrm>
          <a:custGeom>
            <a:avLst/>
            <a:gdLst/>
            <a:ahLst/>
            <a:cxnLst/>
            <a:rect l="l" t="t" r="r" b="b"/>
            <a:pathLst>
              <a:path w="2667000" h="2286000">
                <a:moveTo>
                  <a:pt x="0" y="2286000"/>
                </a:moveTo>
                <a:lnTo>
                  <a:pt x="2667000" y="2286000"/>
                </a:lnTo>
                <a:lnTo>
                  <a:pt x="26670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0" y="1136650"/>
            <a:ext cx="0" cy="2311400"/>
          </a:xfrm>
          <a:custGeom>
            <a:avLst/>
            <a:gdLst/>
            <a:ahLst/>
            <a:cxnLst/>
            <a:rect l="l" t="t" r="r" b="b"/>
            <a:pathLst>
              <a:path h="2311400">
                <a:moveTo>
                  <a:pt x="0" y="0"/>
                </a:moveTo>
                <a:lnTo>
                  <a:pt x="0" y="2311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1600" y="1136650"/>
            <a:ext cx="0" cy="2311400"/>
          </a:xfrm>
          <a:custGeom>
            <a:avLst/>
            <a:gdLst/>
            <a:ahLst/>
            <a:cxnLst/>
            <a:rect l="l" t="t" r="r" b="b"/>
            <a:pathLst>
              <a:path h="2311400">
                <a:moveTo>
                  <a:pt x="0" y="0"/>
                </a:moveTo>
                <a:lnTo>
                  <a:pt x="0" y="2311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8250" y="1136650"/>
            <a:ext cx="2679700" cy="12700"/>
          </a:xfrm>
          <a:custGeom>
            <a:avLst/>
            <a:gdLst/>
            <a:ahLst/>
            <a:cxnLst/>
            <a:rect l="l" t="t" r="r" b="b"/>
            <a:pathLst>
              <a:path w="2679700" h="12700">
                <a:moveTo>
                  <a:pt x="0" y="12700"/>
                </a:moveTo>
                <a:lnTo>
                  <a:pt x="2679700" y="12700"/>
                </a:lnTo>
                <a:lnTo>
                  <a:pt x="2679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8250" y="3429000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1143000"/>
            <a:ext cx="2590800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5358"/>
            <a:ext cx="7898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4" dirty="0">
                <a:solidFill>
                  <a:srgbClr val="C00000"/>
                </a:solidFill>
                <a:latin typeface="Trebuchet MS"/>
                <a:cs typeface="Trebuchet MS"/>
              </a:rPr>
              <a:t>Factors </a:t>
            </a:r>
            <a:r>
              <a:rPr sz="3600" b="1" spc="-215" dirty="0">
                <a:solidFill>
                  <a:srgbClr val="C00000"/>
                </a:solidFill>
                <a:latin typeface="Trebuchet MS"/>
                <a:cs typeface="Trebuchet MS"/>
              </a:rPr>
              <a:t>affecting </a:t>
            </a:r>
            <a:r>
              <a:rPr sz="3600" b="1" spc="-170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3600" b="1" spc="-254" baseline="-20833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sz="3600" b="1" spc="-170" dirty="0">
                <a:solidFill>
                  <a:srgbClr val="C00000"/>
                </a:solidFill>
                <a:latin typeface="Trebuchet MS"/>
                <a:cs typeface="Trebuchet MS"/>
              </a:rPr>
              <a:t>-Hb </a:t>
            </a:r>
            <a:r>
              <a:rPr sz="3600" b="1" spc="-175" dirty="0">
                <a:solidFill>
                  <a:srgbClr val="C00000"/>
                </a:solidFill>
                <a:latin typeface="Trebuchet MS"/>
                <a:cs typeface="Trebuchet MS"/>
              </a:rPr>
              <a:t>dissociation</a:t>
            </a:r>
            <a:r>
              <a:rPr sz="3600" b="1" spc="-3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254" dirty="0">
                <a:solidFill>
                  <a:srgbClr val="C00000"/>
                </a:solidFill>
                <a:latin typeface="Trebuchet MS"/>
                <a:cs typeface="Trebuchet MS"/>
              </a:rPr>
              <a:t>curve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19" y="1820672"/>
            <a:ext cx="3858895" cy="43249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776605">
              <a:lnSpc>
                <a:spcPts val="2380"/>
              </a:lnSpc>
              <a:spcBef>
                <a:spcPts val="390"/>
              </a:spcBef>
              <a:tabLst>
                <a:tab pos="1890395" algn="l"/>
              </a:tabLst>
            </a:pPr>
            <a:r>
              <a:rPr sz="2200" b="1" u="heavy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Right</a:t>
            </a:r>
            <a:r>
              <a:rPr sz="2200" b="1" u="heavy" spc="40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1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shift</a:t>
            </a:r>
            <a:r>
              <a:rPr sz="2200" b="1" u="heavy" spc="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-	</a:t>
            </a:r>
            <a:r>
              <a:rPr sz="2200" b="1" u="heavy" spc="11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High</a:t>
            </a:r>
            <a:r>
              <a:rPr sz="2200" b="1" u="heavy" spc="-1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P50 </a:t>
            </a:r>
            <a:r>
              <a:rPr sz="2200" b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(&gt;26.7mmHg</a:t>
            </a:r>
            <a:r>
              <a:rPr sz="2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332740" indent="-274320">
              <a:lnSpc>
                <a:spcPts val="2155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30" dirty="0">
                <a:latin typeface="Georgia"/>
                <a:cs typeface="Georgia"/>
              </a:rPr>
              <a:t>Hb </a:t>
            </a:r>
            <a:r>
              <a:rPr sz="2000" spc="-35" dirty="0">
                <a:latin typeface="Georgia"/>
                <a:cs typeface="Georgia"/>
              </a:rPr>
              <a:t>has </a:t>
            </a:r>
            <a:r>
              <a:rPr sz="2000" spc="-25" dirty="0">
                <a:latin typeface="Georgia"/>
                <a:cs typeface="Georgia"/>
              </a:rPr>
              <a:t>decreased </a:t>
            </a:r>
            <a:r>
              <a:rPr sz="2000" spc="-20" dirty="0">
                <a:latin typeface="Georgia"/>
                <a:cs typeface="Georgia"/>
              </a:rPr>
              <a:t>affinity </a:t>
            </a:r>
            <a:r>
              <a:rPr sz="2000" spc="-30" dirty="0">
                <a:latin typeface="Georgia"/>
                <a:cs typeface="Georgia"/>
              </a:rPr>
              <a:t>for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O2</a:t>
            </a:r>
            <a:endParaRPr sz="2000">
              <a:latin typeface="Georgia"/>
              <a:cs typeface="Georgia"/>
            </a:endParaRPr>
          </a:p>
          <a:p>
            <a:pPr marL="332740" marR="152400" indent="-274320">
              <a:lnSpc>
                <a:spcPct val="8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15" dirty="0">
                <a:latin typeface="Georgia"/>
                <a:cs typeface="Georgia"/>
              </a:rPr>
              <a:t>O2 </a:t>
            </a:r>
            <a:r>
              <a:rPr sz="2000" spc="-30" dirty="0">
                <a:solidFill>
                  <a:srgbClr val="00AF50"/>
                </a:solidFill>
                <a:latin typeface="Georgia"/>
                <a:cs typeface="Georgia"/>
              </a:rPr>
              <a:t>delivery </a:t>
            </a:r>
            <a:r>
              <a:rPr sz="2000" spc="-20" dirty="0">
                <a:solidFill>
                  <a:srgbClr val="00AF50"/>
                </a:solidFill>
                <a:latin typeface="Georgia"/>
                <a:cs typeface="Georgia"/>
              </a:rPr>
              <a:t>facilitated </a:t>
            </a:r>
            <a:r>
              <a:rPr sz="2000" spc="-15" dirty="0">
                <a:latin typeface="Georgia"/>
                <a:cs typeface="Georgia"/>
              </a:rPr>
              <a:t>at</a:t>
            </a:r>
            <a:r>
              <a:rPr sz="2000" spc="-1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tissue  level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Arial"/>
              <a:buChar char=""/>
            </a:pPr>
            <a:endParaRPr sz="205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2600" b="1" i="1" spc="105" dirty="0">
                <a:solidFill>
                  <a:srgbClr val="006FC0"/>
                </a:solidFill>
                <a:latin typeface="Times New Roman"/>
                <a:cs typeface="Times New Roman"/>
              </a:rPr>
              <a:t>Causes:</a:t>
            </a:r>
            <a:endParaRPr sz="2600">
              <a:latin typeface="Times New Roman"/>
              <a:cs typeface="Times New Roman"/>
            </a:endParaRPr>
          </a:p>
          <a:p>
            <a:pPr marL="332740" indent="-274320"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40" dirty="0">
                <a:latin typeface="Georgia"/>
                <a:cs typeface="Georgia"/>
              </a:rPr>
              <a:t>Increase </a:t>
            </a:r>
            <a:r>
              <a:rPr sz="2000" spc="-20" dirty="0">
                <a:latin typeface="Georgia"/>
                <a:cs typeface="Georgia"/>
              </a:rPr>
              <a:t>in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20" dirty="0">
                <a:latin typeface="Georgia"/>
                <a:cs typeface="Georgia"/>
              </a:rPr>
              <a:t>H+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40" dirty="0">
                <a:latin typeface="Georgia"/>
                <a:cs typeface="Georgia"/>
              </a:rPr>
              <a:t>Increase </a:t>
            </a:r>
            <a:r>
              <a:rPr sz="2000" spc="-20" dirty="0">
                <a:latin typeface="Georgia"/>
                <a:cs typeface="Georgia"/>
              </a:rPr>
              <a:t>in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temperature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40" dirty="0">
                <a:latin typeface="Georgia"/>
                <a:cs typeface="Georgia"/>
              </a:rPr>
              <a:t>Increase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125" dirty="0">
                <a:latin typeface="Georgia"/>
                <a:cs typeface="Georgia"/>
              </a:rPr>
              <a:t>2,3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DPG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40" dirty="0">
                <a:latin typeface="Georgia"/>
                <a:cs typeface="Georgia"/>
              </a:rPr>
              <a:t>Increase </a:t>
            </a:r>
            <a:r>
              <a:rPr sz="2000" spc="-20" dirty="0">
                <a:latin typeface="Georgia"/>
                <a:cs typeface="Georgia"/>
              </a:rPr>
              <a:t>in</a:t>
            </a:r>
            <a:r>
              <a:rPr sz="2000" spc="-35" dirty="0">
                <a:latin typeface="Georgia"/>
                <a:cs typeface="Georgia"/>
              </a:rPr>
              <a:t> PCO2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55" dirty="0">
                <a:latin typeface="Georgia"/>
                <a:cs typeface="Georgia"/>
              </a:rPr>
              <a:t>Exercise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30" dirty="0">
                <a:latin typeface="Georgia"/>
                <a:cs typeface="Georgia"/>
              </a:rPr>
              <a:t>Anaemia</a:t>
            </a:r>
            <a:endParaRPr sz="20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buClr>
                <a:srgbClr val="0AD0D9"/>
              </a:buClr>
              <a:buSzPct val="95000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000" spc="-25" dirty="0">
                <a:latin typeface="Georgia"/>
                <a:cs typeface="Georgia"/>
              </a:rPr>
              <a:t>Drugs </a:t>
            </a:r>
            <a:r>
              <a:rPr sz="2000" spc="-114" dirty="0">
                <a:latin typeface="Georgia"/>
                <a:cs typeface="Georgia"/>
              </a:rPr>
              <a:t>: </a:t>
            </a:r>
            <a:r>
              <a:rPr sz="2000" spc="-35" dirty="0">
                <a:latin typeface="Georgia"/>
                <a:cs typeface="Georgia"/>
              </a:rPr>
              <a:t>propranalol </a:t>
            </a:r>
            <a:r>
              <a:rPr sz="2000" spc="-30" dirty="0">
                <a:latin typeface="Georgia"/>
                <a:cs typeface="Georgia"/>
              </a:rPr>
              <a:t>, </a:t>
            </a:r>
            <a:r>
              <a:rPr sz="2000" spc="-35" dirty="0">
                <a:latin typeface="Georgia"/>
                <a:cs typeface="Georgia"/>
              </a:rPr>
              <a:t>digoxin</a:t>
            </a:r>
            <a:r>
              <a:rPr sz="2000" dirty="0">
                <a:latin typeface="Georgia"/>
                <a:cs typeface="Georgia"/>
              </a:rPr>
              <a:t> etc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217930">
              <a:lnSpc>
                <a:spcPts val="2380"/>
              </a:lnSpc>
              <a:spcBef>
                <a:spcPts val="390"/>
              </a:spcBef>
              <a:tabLst>
                <a:tab pos="1618615" algn="l"/>
              </a:tabLst>
            </a:pPr>
            <a:r>
              <a:rPr spc="45" dirty="0"/>
              <a:t>Left</a:t>
            </a:r>
            <a:r>
              <a:rPr spc="-114" dirty="0"/>
              <a:t> </a:t>
            </a:r>
            <a:r>
              <a:rPr spc="120" dirty="0"/>
              <a:t>shift</a:t>
            </a:r>
            <a:r>
              <a:rPr spc="445" dirty="0"/>
              <a:t> </a:t>
            </a:r>
            <a:r>
              <a:rPr spc="35" dirty="0"/>
              <a:t>-	</a:t>
            </a:r>
            <a:r>
              <a:rPr spc="25" dirty="0"/>
              <a:t>Low</a:t>
            </a:r>
            <a:r>
              <a:rPr spc="-160" dirty="0"/>
              <a:t> </a:t>
            </a:r>
            <a:r>
              <a:rPr spc="50" dirty="0"/>
              <a:t>P50 </a:t>
            </a:r>
            <a:r>
              <a:rPr u="none" spc="50" dirty="0"/>
              <a:t> </a:t>
            </a:r>
            <a:r>
              <a:rPr spc="80" dirty="0"/>
              <a:t>(&lt;26.7mmHg)</a:t>
            </a:r>
          </a:p>
          <a:p>
            <a:pPr marL="332740" indent="-274320">
              <a:lnSpc>
                <a:spcPts val="2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Hb </a:t>
            </a:r>
            <a:r>
              <a:rPr b="0" u="none" spc="-45" dirty="0">
                <a:solidFill>
                  <a:srgbClr val="000000"/>
                </a:solidFill>
                <a:latin typeface="Georgia"/>
                <a:cs typeface="Georgia"/>
              </a:rPr>
              <a:t>has </a:t>
            </a:r>
            <a:r>
              <a:rPr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↑</a:t>
            </a:r>
            <a:r>
              <a:rPr b="0" u="none" spc="-10" dirty="0">
                <a:solidFill>
                  <a:srgbClr val="000000"/>
                </a:solidFill>
                <a:latin typeface="Georgia"/>
                <a:cs typeface="Georgia"/>
              </a:rPr>
              <a:t>ed </a:t>
            </a:r>
            <a:r>
              <a:rPr b="0" u="none" spc="-20" dirty="0">
                <a:solidFill>
                  <a:srgbClr val="000000"/>
                </a:solidFill>
                <a:latin typeface="Georgia"/>
                <a:cs typeface="Georgia"/>
              </a:rPr>
              <a:t>affinity </a:t>
            </a: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for</a:t>
            </a:r>
            <a:r>
              <a:rPr b="0" u="none" spc="-17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O2</a:t>
            </a:r>
          </a:p>
          <a:p>
            <a:pPr marL="332740" marR="786130" indent="-274320">
              <a:lnSpc>
                <a:spcPct val="70000"/>
              </a:lnSpc>
              <a:spcBef>
                <a:spcPts val="66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O2 </a:t>
            </a:r>
            <a:r>
              <a:rPr b="0" u="none" spc="-35" dirty="0">
                <a:solidFill>
                  <a:srgbClr val="00AF50"/>
                </a:solidFill>
                <a:latin typeface="Georgia"/>
                <a:cs typeface="Georgia"/>
              </a:rPr>
              <a:t>delivery </a:t>
            </a:r>
            <a:r>
              <a:rPr b="0" u="none" spc="-20" dirty="0">
                <a:solidFill>
                  <a:srgbClr val="00AF50"/>
                </a:solidFill>
                <a:latin typeface="Georgia"/>
                <a:cs typeface="Georgia"/>
              </a:rPr>
              <a:t>at </a:t>
            </a:r>
            <a:r>
              <a:rPr b="0" u="none" spc="-35" dirty="0">
                <a:solidFill>
                  <a:srgbClr val="00AF50"/>
                </a:solidFill>
                <a:latin typeface="Georgia"/>
                <a:cs typeface="Georgia"/>
              </a:rPr>
              <a:t>tissues</a:t>
            </a:r>
            <a:r>
              <a:rPr b="0" u="none" spc="-18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b="0" u="none" spc="-50" dirty="0">
                <a:solidFill>
                  <a:srgbClr val="00AF50"/>
                </a:solidFill>
                <a:latin typeface="Georgia"/>
                <a:cs typeface="Georgia"/>
              </a:rPr>
              <a:t>is  </a:t>
            </a:r>
            <a:r>
              <a:rPr b="0" u="none" spc="-35" dirty="0">
                <a:solidFill>
                  <a:srgbClr val="00AF50"/>
                </a:solidFill>
                <a:latin typeface="Georgia"/>
                <a:cs typeface="Georgia"/>
              </a:rPr>
              <a:t>decreased</a:t>
            </a:r>
          </a:p>
          <a:p>
            <a:pPr>
              <a:lnSpc>
                <a:spcPct val="100000"/>
              </a:lnSpc>
              <a:spcBef>
                <a:spcPts val="50"/>
              </a:spcBef>
              <a:buChar char=""/>
            </a:pPr>
            <a:endParaRPr sz="1750">
              <a:latin typeface="Times New Roman"/>
              <a:cs typeface="Times New Roman"/>
            </a:endParaRPr>
          </a:p>
          <a:p>
            <a:pPr marL="57785">
              <a:lnSpc>
                <a:spcPts val="2990"/>
              </a:lnSpc>
            </a:pPr>
            <a:r>
              <a:rPr sz="2600" i="1" u="none" spc="105" dirty="0">
                <a:solidFill>
                  <a:srgbClr val="006FC0"/>
                </a:solidFill>
                <a:latin typeface="Times New Roman"/>
                <a:cs typeface="Times New Roman"/>
              </a:rPr>
              <a:t>Causes:</a:t>
            </a:r>
            <a:endParaRPr sz="2600">
              <a:latin typeface="Times New Roman"/>
              <a:cs typeface="Times New Roman"/>
            </a:endParaRPr>
          </a:p>
          <a:p>
            <a:pPr marL="332740" indent="-274320">
              <a:lnSpc>
                <a:spcPts val="238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Low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130" dirty="0">
                <a:solidFill>
                  <a:srgbClr val="000000"/>
                </a:solidFill>
                <a:latin typeface="Georgia"/>
                <a:cs typeface="Georgia"/>
              </a:rPr>
              <a:t>H+</a:t>
            </a:r>
          </a:p>
          <a:p>
            <a:pPr marL="332740" indent="-274320">
              <a:lnSpc>
                <a:spcPts val="2375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Low</a:t>
            </a: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 temperature</a:t>
            </a:r>
          </a:p>
          <a:p>
            <a:pPr marL="332740" indent="-274320">
              <a:lnSpc>
                <a:spcPts val="2375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Low </a:t>
            </a:r>
            <a:r>
              <a:rPr b="0" u="none" spc="-140" dirty="0">
                <a:solidFill>
                  <a:srgbClr val="000000"/>
                </a:solidFill>
                <a:latin typeface="Georgia"/>
                <a:cs typeface="Georgia"/>
              </a:rPr>
              <a:t>2,3</a:t>
            </a:r>
            <a:r>
              <a:rPr b="0" u="none" spc="4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45" dirty="0">
                <a:solidFill>
                  <a:srgbClr val="000000"/>
                </a:solidFill>
                <a:latin typeface="Georgia"/>
                <a:cs typeface="Georgia"/>
              </a:rPr>
              <a:t>DPG</a:t>
            </a:r>
          </a:p>
          <a:p>
            <a:pPr marL="332740" indent="-274320">
              <a:lnSpc>
                <a:spcPts val="2375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Low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45" dirty="0">
                <a:solidFill>
                  <a:srgbClr val="000000"/>
                </a:solidFill>
                <a:latin typeface="Georgia"/>
                <a:cs typeface="Georgia"/>
              </a:rPr>
              <a:t>PCO2</a:t>
            </a:r>
          </a:p>
          <a:p>
            <a:pPr marL="332740" indent="-274320">
              <a:lnSpc>
                <a:spcPts val="2115"/>
              </a:lnSpc>
              <a:buClr>
                <a:srgbClr val="0AD0D9"/>
              </a:buClr>
              <a:buSzPct val="95454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0" dirty="0">
                <a:solidFill>
                  <a:srgbClr val="000000"/>
                </a:solidFill>
                <a:latin typeface="Georgia"/>
                <a:cs typeface="Georgia"/>
              </a:rPr>
              <a:t>Variants </a:t>
            </a:r>
            <a:r>
              <a:rPr b="0" u="none" spc="-20" dirty="0">
                <a:solidFill>
                  <a:srgbClr val="000000"/>
                </a:solidFill>
                <a:latin typeface="Georgia"/>
                <a:cs typeface="Georgia"/>
              </a:rPr>
              <a:t>of </a:t>
            </a: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normal Hb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50" dirty="0">
                <a:solidFill>
                  <a:srgbClr val="000000"/>
                </a:solidFill>
                <a:latin typeface="Georgia"/>
                <a:cs typeface="Georgia"/>
              </a:rPr>
              <a:t>(Fetal-</a:t>
            </a:r>
          </a:p>
          <a:p>
            <a:pPr marR="5715" algn="ctr">
              <a:lnSpc>
                <a:spcPts val="2115"/>
              </a:lnSpc>
            </a:pP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Hb </a:t>
            </a:r>
            <a:r>
              <a:rPr b="0" u="none" spc="-45" dirty="0">
                <a:solidFill>
                  <a:srgbClr val="000000"/>
                </a:solidFill>
                <a:latin typeface="Georgia"/>
                <a:cs typeface="Georgia"/>
              </a:rPr>
              <a:t>,carboxy -Hb, </a:t>
            </a:r>
            <a:r>
              <a:rPr b="0" u="none" spc="-15" dirty="0">
                <a:solidFill>
                  <a:srgbClr val="000000"/>
                </a:solidFill>
                <a:latin typeface="Georgia"/>
                <a:cs typeface="Georgia"/>
              </a:rPr>
              <a:t>met</a:t>
            </a:r>
            <a:r>
              <a:rPr b="0" u="none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Georgia"/>
                <a:cs typeface="Georgia"/>
              </a:rPr>
              <a:t>-Hb)</a:t>
            </a:r>
          </a:p>
          <a:p>
            <a:pPr marL="332740" marR="5080" indent="-274320">
              <a:lnSpc>
                <a:spcPct val="70000"/>
              </a:lnSpc>
              <a:spcBef>
                <a:spcPts val="66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30" dirty="0">
                <a:solidFill>
                  <a:srgbClr val="000000"/>
                </a:solidFill>
                <a:latin typeface="Georgia"/>
                <a:cs typeface="Georgia"/>
              </a:rPr>
              <a:t>Hypophosphatemia(Critically  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ill)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57607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335" dirty="0">
                <a:solidFill>
                  <a:srgbClr val="C00000"/>
                </a:solidFill>
                <a:latin typeface="Trebuchet MS"/>
                <a:cs typeface="Trebuchet MS"/>
              </a:rPr>
              <a:t>Factor </a:t>
            </a:r>
            <a:r>
              <a:rPr sz="4500" b="1" spc="-265" dirty="0">
                <a:solidFill>
                  <a:srgbClr val="C00000"/>
                </a:solidFill>
                <a:latin typeface="Trebuchet MS"/>
                <a:cs typeface="Trebuchet MS"/>
              </a:rPr>
              <a:t>affecting</a:t>
            </a:r>
            <a:r>
              <a:rPr sz="4500" b="1" spc="-3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280" dirty="0">
                <a:solidFill>
                  <a:srgbClr val="C00000"/>
                </a:solidFill>
                <a:latin typeface="Trebuchet MS"/>
                <a:cs typeface="Trebuchet MS"/>
              </a:rPr>
              <a:t>2,3-DPG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  <a:tabLst>
                <a:tab pos="1393825" algn="l"/>
              </a:tabLst>
            </a:pPr>
            <a:r>
              <a:rPr spc="-100" dirty="0"/>
              <a:t>FACTORS	</a:t>
            </a:r>
            <a:r>
              <a:rPr spc="-50" dirty="0"/>
              <a:t>INCREASING </a:t>
            </a:r>
            <a:r>
              <a:rPr spc="-20" dirty="0"/>
              <a:t>2,3 </a:t>
            </a:r>
            <a:r>
              <a:rPr u="none" spc="-20" dirty="0"/>
              <a:t> </a:t>
            </a:r>
            <a:r>
              <a:rPr spc="35" dirty="0"/>
              <a:t>DPG</a:t>
            </a:r>
          </a:p>
          <a:p>
            <a:pPr marL="332740" indent="-274320">
              <a:lnSpc>
                <a:spcPct val="100000"/>
              </a:lnSpc>
              <a:spcBef>
                <a:spcPts val="18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30" dirty="0">
                <a:solidFill>
                  <a:srgbClr val="000000"/>
                </a:solidFill>
                <a:latin typeface="Georgia"/>
                <a:cs typeface="Georgia"/>
              </a:rPr>
              <a:t>Anaemia</a:t>
            </a: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Hypoxemia</a:t>
            </a:r>
          </a:p>
          <a:p>
            <a:pPr marL="33274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35" dirty="0">
                <a:solidFill>
                  <a:srgbClr val="000000"/>
                </a:solidFill>
                <a:latin typeface="Georgia"/>
                <a:cs typeface="Georgia"/>
              </a:rPr>
              <a:t>Cardiac</a:t>
            </a:r>
            <a:r>
              <a:rPr b="0" u="none" spc="-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40" dirty="0">
                <a:solidFill>
                  <a:srgbClr val="000000"/>
                </a:solidFill>
                <a:latin typeface="Georgia"/>
                <a:cs typeface="Georgia"/>
              </a:rPr>
              <a:t>failure</a:t>
            </a: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20" dirty="0">
                <a:solidFill>
                  <a:srgbClr val="000000"/>
                </a:solidFill>
                <a:latin typeface="Georgia"/>
                <a:cs typeface="Georgia"/>
              </a:rPr>
              <a:t>Chronic</a:t>
            </a:r>
            <a:r>
              <a:rPr b="0" u="none" spc="-8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30" dirty="0">
                <a:solidFill>
                  <a:srgbClr val="000000"/>
                </a:solidFill>
                <a:latin typeface="Georgia"/>
                <a:cs typeface="Georgia"/>
              </a:rPr>
              <a:t>acidosis</a:t>
            </a: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40" dirty="0">
                <a:solidFill>
                  <a:srgbClr val="000000"/>
                </a:solidFill>
                <a:latin typeface="Georgia"/>
                <a:cs typeface="Georgia"/>
              </a:rPr>
              <a:t>Hyperthyroidism</a:t>
            </a: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55" dirty="0">
                <a:solidFill>
                  <a:srgbClr val="000000"/>
                </a:solidFill>
                <a:latin typeface="Georgia"/>
                <a:cs typeface="Georgia"/>
              </a:rPr>
              <a:t>Uremia</a:t>
            </a:r>
          </a:p>
          <a:p>
            <a:pPr marL="33274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b="0" u="none" spc="-40" dirty="0">
                <a:solidFill>
                  <a:srgbClr val="000000"/>
                </a:solidFill>
                <a:latin typeface="Georgia"/>
                <a:cs typeface="Georgia"/>
              </a:rPr>
              <a:t>Cirrhosis</a:t>
            </a:r>
            <a:r>
              <a:rPr b="0" u="none" spc="-2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u="none" spc="-45" dirty="0">
                <a:solidFill>
                  <a:srgbClr val="000000"/>
                </a:solidFill>
                <a:latin typeface="Georgia"/>
                <a:cs typeface="Georgia"/>
              </a:rPr>
              <a:t>liver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8807" y="1822830"/>
            <a:ext cx="3544570" cy="26327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u="heavy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FACTORS </a:t>
            </a:r>
            <a:r>
              <a:rPr sz="2200" b="1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DECREASING </a:t>
            </a:r>
            <a:r>
              <a:rPr sz="22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2,3 </a:t>
            </a:r>
            <a:r>
              <a:rPr sz="2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DPG</a:t>
            </a:r>
            <a:endParaRPr sz="2200">
              <a:latin typeface="Times New Roman"/>
              <a:cs typeface="Times New Roman"/>
            </a:endParaRPr>
          </a:p>
          <a:p>
            <a:pPr marL="332740" indent="-274320">
              <a:lnSpc>
                <a:spcPct val="100000"/>
              </a:lnSpc>
              <a:spcBef>
                <a:spcPts val="16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35" dirty="0">
                <a:latin typeface="Georgia"/>
                <a:cs typeface="Georgia"/>
              </a:rPr>
              <a:t>Polycythemia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55" dirty="0">
                <a:latin typeface="Georgia"/>
                <a:cs typeface="Georgia"/>
              </a:rPr>
              <a:t>Hyperoxia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20" dirty="0">
                <a:latin typeface="Georgia"/>
                <a:cs typeface="Georgia"/>
              </a:rPr>
              <a:t>Chronic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alkalosis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35" dirty="0">
                <a:latin typeface="Georgia"/>
                <a:cs typeface="Georgia"/>
              </a:rPr>
              <a:t>Hypothyroidism</a:t>
            </a:r>
            <a:endParaRPr sz="2200">
              <a:latin typeface="Georgia"/>
              <a:cs typeface="Georgia"/>
            </a:endParaRPr>
          </a:p>
          <a:p>
            <a:pPr marL="33274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32105" algn="l"/>
                <a:tab pos="332740" algn="l"/>
              </a:tabLst>
            </a:pPr>
            <a:r>
              <a:rPr sz="2200" spc="-35" dirty="0">
                <a:latin typeface="Georgia"/>
                <a:cs typeface="Georgia"/>
              </a:rPr>
              <a:t>Blood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storage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34086"/>
            <a:ext cx="46755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80" dirty="0">
                <a:solidFill>
                  <a:srgbClr val="C00000"/>
                </a:solidFill>
                <a:latin typeface="Trebuchet MS"/>
                <a:cs typeface="Trebuchet MS"/>
              </a:rPr>
              <a:t>Anaesthetic </a:t>
            </a:r>
            <a:r>
              <a:rPr sz="3200" b="1" spc="-150" dirty="0">
                <a:solidFill>
                  <a:srgbClr val="C00000"/>
                </a:solidFill>
                <a:latin typeface="Trebuchet MS"/>
                <a:cs typeface="Trebuchet MS"/>
              </a:rPr>
              <a:t>Implications</a:t>
            </a:r>
            <a:r>
              <a:rPr sz="3200" b="1" spc="-409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135" dirty="0">
                <a:solidFill>
                  <a:srgbClr val="C00000"/>
                </a:solidFill>
                <a:latin typeface="Trebuchet MS"/>
                <a:cs typeface="Trebuchet MS"/>
              </a:rPr>
              <a:t>Of  </a:t>
            </a:r>
            <a:r>
              <a:rPr sz="3200" b="1" spc="-190" dirty="0">
                <a:solidFill>
                  <a:srgbClr val="C00000"/>
                </a:solidFill>
                <a:latin typeface="Trebuchet MS"/>
                <a:cs typeface="Trebuchet MS"/>
              </a:rPr>
              <a:t>Oxy-Hb </a:t>
            </a:r>
            <a:r>
              <a:rPr sz="3200" b="1" spc="-145" dirty="0">
                <a:solidFill>
                  <a:srgbClr val="C00000"/>
                </a:solidFill>
                <a:latin typeface="Trebuchet MS"/>
                <a:cs typeface="Trebuchet MS"/>
              </a:rPr>
              <a:t>Dissociation</a:t>
            </a:r>
            <a:r>
              <a:rPr sz="3200" b="1" spc="-3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spc="-220" dirty="0">
                <a:solidFill>
                  <a:srgbClr val="C00000"/>
                </a:solidFill>
                <a:latin typeface="Trebuchet MS"/>
                <a:cs typeface="Trebuchet MS"/>
              </a:rPr>
              <a:t>Curve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12061"/>
            <a:ext cx="7900670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All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inhalational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agents </a:t>
            </a:r>
            <a:r>
              <a:rPr sz="2400" spc="-20" dirty="0">
                <a:latin typeface="Georgia"/>
                <a:cs typeface="Georgia"/>
              </a:rPr>
              <a:t>including </a:t>
            </a:r>
            <a:r>
              <a:rPr sz="2400" spc="-30" dirty="0">
                <a:latin typeface="Georgia"/>
                <a:cs typeface="Georgia"/>
              </a:rPr>
              <a:t>N2O </a:t>
            </a:r>
            <a:r>
              <a:rPr sz="2400" spc="-40" dirty="0">
                <a:latin typeface="Georgia"/>
                <a:cs typeface="Georgia"/>
              </a:rPr>
              <a:t>causes </a:t>
            </a:r>
            <a:r>
              <a:rPr sz="2400" spc="-25" dirty="0">
                <a:latin typeface="Georgia"/>
                <a:cs typeface="Georgia"/>
              </a:rPr>
              <a:t>shift </a:t>
            </a:r>
            <a:r>
              <a:rPr sz="2400" spc="-10" dirty="0">
                <a:latin typeface="Georgia"/>
                <a:cs typeface="Georgia"/>
              </a:rPr>
              <a:t>to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00AF50"/>
                </a:solidFill>
                <a:latin typeface="Georgia"/>
                <a:cs typeface="Georgia"/>
              </a:rPr>
              <a:t>right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50" dirty="0">
                <a:solidFill>
                  <a:srgbClr val="00AF50"/>
                </a:solidFill>
                <a:latin typeface="Georgia"/>
                <a:cs typeface="Georgia"/>
              </a:rPr>
              <a:t>Intravenous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agents </a:t>
            </a:r>
            <a:r>
              <a:rPr sz="2400" spc="-60" dirty="0">
                <a:latin typeface="Georgia"/>
                <a:cs typeface="Georgia"/>
              </a:rPr>
              <a:t>have </a:t>
            </a:r>
            <a:r>
              <a:rPr sz="2400" spc="-15" dirty="0">
                <a:solidFill>
                  <a:srgbClr val="00AF50"/>
                </a:solidFill>
                <a:latin typeface="Georgia"/>
                <a:cs typeface="Georgia"/>
              </a:rPr>
              <a:t>no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demonstrable </a:t>
            </a:r>
            <a:r>
              <a:rPr sz="2400" spc="-15" dirty="0">
                <a:solidFill>
                  <a:srgbClr val="00AF50"/>
                </a:solidFill>
                <a:latin typeface="Georgia"/>
                <a:cs typeface="Georgia"/>
              </a:rPr>
              <a:t>effect </a:t>
            </a:r>
            <a:r>
              <a:rPr sz="2400" spc="-10" dirty="0">
                <a:latin typeface="Georgia"/>
                <a:cs typeface="Georgia"/>
              </a:rPr>
              <a:t>on</a:t>
            </a:r>
            <a:r>
              <a:rPr sz="2400" spc="-185" dirty="0">
                <a:latin typeface="Georgia"/>
                <a:cs typeface="Georgia"/>
              </a:rPr>
              <a:t> </a:t>
            </a:r>
            <a:r>
              <a:rPr sz="2400" spc="50" dirty="0">
                <a:latin typeface="Georgia"/>
                <a:cs typeface="Georgia"/>
              </a:rPr>
              <a:t>ODC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Arial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marR="118110" indent="-274320">
              <a:lnSpc>
                <a:spcPct val="9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15" dirty="0">
                <a:solidFill>
                  <a:srgbClr val="00AF50"/>
                </a:solidFill>
                <a:latin typeface="Georgia"/>
                <a:cs typeface="Georgia"/>
              </a:rPr>
              <a:t>other </a:t>
            </a:r>
            <a:r>
              <a:rPr sz="2400" spc="-40" dirty="0">
                <a:solidFill>
                  <a:srgbClr val="00AF50"/>
                </a:solidFill>
                <a:latin typeface="Georgia"/>
                <a:cs typeface="Georgia"/>
              </a:rPr>
              <a:t>drugs </a:t>
            </a:r>
            <a:r>
              <a:rPr sz="2400" spc="-140" dirty="0">
                <a:latin typeface="Georgia"/>
                <a:cs typeface="Georgia"/>
              </a:rPr>
              <a:t>: </a:t>
            </a:r>
            <a:r>
              <a:rPr sz="2400" spc="-40" dirty="0">
                <a:latin typeface="Georgia"/>
                <a:cs typeface="Georgia"/>
              </a:rPr>
              <a:t>propranalol </a:t>
            </a:r>
            <a:r>
              <a:rPr sz="2400" spc="-35" dirty="0">
                <a:latin typeface="Georgia"/>
                <a:cs typeface="Georgia"/>
              </a:rPr>
              <a:t>, </a:t>
            </a:r>
            <a:r>
              <a:rPr sz="2400" spc="-40" dirty="0">
                <a:latin typeface="Georgia"/>
                <a:cs typeface="Georgia"/>
              </a:rPr>
              <a:t>steroids </a:t>
            </a:r>
            <a:r>
              <a:rPr sz="2400" spc="-60" dirty="0">
                <a:latin typeface="Georgia"/>
                <a:cs typeface="Georgia"/>
              </a:rPr>
              <a:t>have </a:t>
            </a:r>
            <a:r>
              <a:rPr sz="2400" spc="-15" dirty="0">
                <a:latin typeface="Georgia"/>
                <a:cs typeface="Georgia"/>
              </a:rPr>
              <a:t>been </a:t>
            </a:r>
            <a:r>
              <a:rPr sz="2400" spc="-25" dirty="0">
                <a:latin typeface="Georgia"/>
                <a:cs typeface="Georgia"/>
              </a:rPr>
              <a:t>found </a:t>
            </a:r>
            <a:r>
              <a:rPr sz="2400" spc="-10" dirty="0">
                <a:latin typeface="Georgia"/>
                <a:cs typeface="Georgia"/>
              </a:rPr>
              <a:t>to </a:t>
            </a:r>
            <a:r>
              <a:rPr sz="2400" spc="-370" dirty="0">
                <a:latin typeface="Georgia"/>
                <a:cs typeface="Georgia"/>
              </a:rPr>
              <a:t>be  </a:t>
            </a:r>
            <a:r>
              <a:rPr sz="2400" spc="-30" dirty="0">
                <a:latin typeface="Georgia"/>
                <a:cs typeface="Georgia"/>
              </a:rPr>
              <a:t>associated </a:t>
            </a:r>
            <a:r>
              <a:rPr sz="2400" spc="-10" dirty="0">
                <a:latin typeface="Georgia"/>
                <a:cs typeface="Georgia"/>
              </a:rPr>
              <a:t>with </a:t>
            </a:r>
            <a:r>
              <a:rPr sz="2400" spc="-25" dirty="0">
                <a:latin typeface="Georgia"/>
                <a:cs typeface="Georgia"/>
              </a:rPr>
              <a:t>shift </a:t>
            </a:r>
            <a:r>
              <a:rPr sz="2400" spc="-10" dirty="0">
                <a:latin typeface="Georgia"/>
                <a:cs typeface="Georgia"/>
              </a:rPr>
              <a:t>to </a:t>
            </a:r>
            <a:r>
              <a:rPr sz="2400" spc="-20" dirty="0">
                <a:latin typeface="Georgia"/>
                <a:cs typeface="Georgia"/>
              </a:rPr>
              <a:t>right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45" dirty="0">
                <a:latin typeface="Georgia"/>
                <a:cs typeface="Georgia"/>
              </a:rPr>
              <a:t>improved </a:t>
            </a:r>
            <a:r>
              <a:rPr sz="2400" spc="-30" dirty="0">
                <a:latin typeface="Georgia"/>
                <a:cs typeface="Georgia"/>
              </a:rPr>
              <a:t>tissue  </a:t>
            </a:r>
            <a:r>
              <a:rPr sz="2400" spc="-40" dirty="0">
                <a:latin typeface="Georgia"/>
                <a:cs typeface="Georgia"/>
              </a:rPr>
              <a:t>oxygenation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Arial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40" dirty="0">
                <a:solidFill>
                  <a:srgbClr val="00AF50"/>
                </a:solidFill>
                <a:latin typeface="Georgia"/>
                <a:cs typeface="Georgia"/>
              </a:rPr>
              <a:t>Blood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transfusion </a:t>
            </a:r>
            <a:r>
              <a:rPr sz="2400" spc="-140" dirty="0">
                <a:latin typeface="Georgia"/>
                <a:cs typeface="Georgia"/>
              </a:rPr>
              <a:t>: </a:t>
            </a:r>
            <a:r>
              <a:rPr sz="2400" spc="-35" dirty="0">
                <a:latin typeface="Georgia"/>
                <a:cs typeface="Georgia"/>
              </a:rPr>
              <a:t>whenever </a:t>
            </a:r>
            <a:r>
              <a:rPr sz="2400" spc="-30" dirty="0">
                <a:latin typeface="Georgia"/>
                <a:cs typeface="Georgia"/>
              </a:rPr>
              <a:t>possible, </a:t>
            </a:r>
            <a:r>
              <a:rPr sz="2400" spc="-15" dirty="0">
                <a:latin typeface="Georgia"/>
                <a:cs typeface="Georgia"/>
              </a:rPr>
              <a:t>ACD </a:t>
            </a:r>
            <a:r>
              <a:rPr sz="2400" spc="-30" dirty="0">
                <a:latin typeface="Georgia"/>
                <a:cs typeface="Georgia"/>
              </a:rPr>
              <a:t>anti-  </a:t>
            </a:r>
            <a:r>
              <a:rPr sz="2400" spc="-25" dirty="0">
                <a:latin typeface="Georgia"/>
                <a:cs typeface="Georgia"/>
              </a:rPr>
              <a:t>coagulated </a:t>
            </a:r>
            <a:r>
              <a:rPr sz="2400" spc="-45" dirty="0">
                <a:latin typeface="Georgia"/>
                <a:cs typeface="Georgia"/>
              </a:rPr>
              <a:t>fresh </a:t>
            </a:r>
            <a:r>
              <a:rPr sz="2400" spc="-10" dirty="0">
                <a:latin typeface="Georgia"/>
                <a:cs typeface="Georgia"/>
              </a:rPr>
              <a:t>blood </a:t>
            </a:r>
            <a:r>
              <a:rPr sz="2400" spc="-90" dirty="0">
                <a:latin typeface="Georgia"/>
                <a:cs typeface="Georgia"/>
              </a:rPr>
              <a:t>(&lt;5-7 </a:t>
            </a:r>
            <a:r>
              <a:rPr sz="2400" spc="-65" dirty="0">
                <a:latin typeface="Georgia"/>
                <a:cs typeface="Georgia"/>
              </a:rPr>
              <a:t>days </a:t>
            </a:r>
            <a:r>
              <a:rPr sz="2400" spc="-15" dirty="0">
                <a:latin typeface="Georgia"/>
                <a:cs typeface="Georgia"/>
              </a:rPr>
              <a:t>old) </a:t>
            </a:r>
            <a:r>
              <a:rPr sz="2400" spc="-20" dirty="0">
                <a:latin typeface="Georgia"/>
                <a:cs typeface="Georgia"/>
              </a:rPr>
              <a:t>should </a:t>
            </a:r>
            <a:r>
              <a:rPr sz="2400" spc="-15" dirty="0">
                <a:latin typeface="Georgia"/>
                <a:cs typeface="Georgia"/>
              </a:rPr>
              <a:t>be </a:t>
            </a:r>
            <a:r>
              <a:rPr sz="2400" spc="-35" dirty="0">
                <a:latin typeface="Georgia"/>
                <a:cs typeface="Georgia"/>
              </a:rPr>
              <a:t>used and  </a:t>
            </a:r>
            <a:r>
              <a:rPr sz="2400" spc="-50" dirty="0">
                <a:latin typeface="Georgia"/>
                <a:cs typeface="Georgia"/>
              </a:rPr>
              <a:t>avoid </a:t>
            </a:r>
            <a:r>
              <a:rPr sz="2400" spc="-60" dirty="0">
                <a:latin typeface="Georgia"/>
                <a:cs typeface="Georgia"/>
              </a:rPr>
              <a:t>massive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transfusions.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703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0" dirty="0">
                <a:solidFill>
                  <a:srgbClr val="C00000"/>
                </a:solidFill>
                <a:latin typeface="Trebuchet MS"/>
                <a:cs typeface="Trebuchet MS"/>
              </a:rPr>
              <a:t>Oxy-Hb </a:t>
            </a:r>
            <a:r>
              <a:rPr sz="3600" b="1" spc="-170" dirty="0">
                <a:solidFill>
                  <a:srgbClr val="C00000"/>
                </a:solidFill>
                <a:latin typeface="Trebuchet MS"/>
                <a:cs typeface="Trebuchet MS"/>
              </a:rPr>
              <a:t>dissociation </a:t>
            </a:r>
            <a:r>
              <a:rPr sz="3600" b="1" spc="-250" dirty="0">
                <a:solidFill>
                  <a:srgbClr val="C00000"/>
                </a:solidFill>
                <a:latin typeface="Trebuchet MS"/>
                <a:cs typeface="Trebuchet MS"/>
              </a:rPr>
              <a:t>curve </a:t>
            </a:r>
            <a:r>
              <a:rPr sz="3600" b="1" spc="-155" dirty="0">
                <a:solidFill>
                  <a:srgbClr val="C00000"/>
                </a:solidFill>
                <a:latin typeface="Trebuchet MS"/>
                <a:cs typeface="Trebuchet MS"/>
              </a:rPr>
              <a:t>of </a:t>
            </a:r>
            <a:r>
              <a:rPr sz="3600" b="1" spc="-215" dirty="0">
                <a:solidFill>
                  <a:srgbClr val="C00000"/>
                </a:solidFill>
                <a:latin typeface="Trebuchet MS"/>
                <a:cs typeface="Trebuchet MS"/>
              </a:rPr>
              <a:t>fetal</a:t>
            </a:r>
            <a:r>
              <a:rPr sz="3600" b="1" spc="-6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185" dirty="0">
                <a:solidFill>
                  <a:srgbClr val="C00000"/>
                </a:solidFill>
                <a:latin typeface="Trebuchet MS"/>
                <a:cs typeface="Trebuchet MS"/>
              </a:rPr>
              <a:t>Hb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75485"/>
            <a:ext cx="8025765" cy="406907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marR="5080" indent="-274320">
              <a:lnSpc>
                <a:spcPts val="2500"/>
              </a:lnSpc>
              <a:spcBef>
                <a:spcPts val="7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4957445" algn="l"/>
              </a:tabLst>
            </a:pPr>
            <a:r>
              <a:rPr sz="2600" spc="-60" dirty="0">
                <a:solidFill>
                  <a:srgbClr val="000066"/>
                </a:solidFill>
                <a:latin typeface="Georgia"/>
                <a:cs typeface="Georgia"/>
              </a:rPr>
              <a:t>Fetal </a:t>
            </a:r>
            <a:r>
              <a:rPr sz="2600" spc="-35" dirty="0">
                <a:solidFill>
                  <a:srgbClr val="000066"/>
                </a:solidFill>
                <a:latin typeface="Georgia"/>
                <a:cs typeface="Georgia"/>
              </a:rPr>
              <a:t>Hb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(HbF) </a:t>
            </a:r>
            <a:r>
              <a:rPr sz="2600" spc="-30" dirty="0">
                <a:solidFill>
                  <a:srgbClr val="000066"/>
                </a:solidFill>
                <a:latin typeface="Georgia"/>
                <a:cs typeface="Georgia"/>
              </a:rPr>
              <a:t>contains</a:t>
            </a:r>
            <a:r>
              <a:rPr sz="2600" spc="2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100" dirty="0">
                <a:solidFill>
                  <a:srgbClr val="660066"/>
                </a:solidFill>
                <a:latin typeface="Georgia"/>
                <a:cs typeface="Georgia"/>
              </a:rPr>
              <a:t>2</a:t>
            </a:r>
            <a:r>
              <a:rPr sz="2600" spc="-100" dirty="0">
                <a:solidFill>
                  <a:srgbClr val="660066"/>
                </a:solidFill>
                <a:latin typeface="Symbol"/>
                <a:cs typeface="Symbol"/>
              </a:rPr>
              <a:t></a:t>
            </a:r>
            <a:r>
              <a:rPr sz="2600" spc="-6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660066"/>
                </a:solidFill>
                <a:latin typeface="Georgia"/>
                <a:cs typeface="Georgia"/>
              </a:rPr>
              <a:t>and	</a:t>
            </a:r>
            <a:r>
              <a:rPr sz="2600" spc="-100" dirty="0">
                <a:solidFill>
                  <a:srgbClr val="660066"/>
                </a:solidFill>
                <a:latin typeface="Georgia"/>
                <a:cs typeface="Georgia"/>
              </a:rPr>
              <a:t>2</a:t>
            </a:r>
            <a:r>
              <a:rPr sz="2600" spc="-100" dirty="0">
                <a:solidFill>
                  <a:srgbClr val="660066"/>
                </a:solidFill>
                <a:latin typeface="Symbol"/>
                <a:cs typeface="Symbol"/>
              </a:rPr>
              <a:t></a:t>
            </a:r>
            <a:r>
              <a:rPr sz="2600" spc="-1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polypeptide</a:t>
            </a:r>
            <a:r>
              <a:rPr sz="2600" spc="-9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000066"/>
                </a:solidFill>
                <a:latin typeface="Georgia"/>
                <a:cs typeface="Georgia"/>
              </a:rPr>
              <a:t>chains  and </a:t>
            </a:r>
            <a:r>
              <a:rPr sz="2600" spc="-45" dirty="0">
                <a:solidFill>
                  <a:srgbClr val="000066"/>
                </a:solidFill>
                <a:latin typeface="Georgia"/>
                <a:cs typeface="Georgia"/>
              </a:rPr>
              <a:t>has </a:t>
            </a:r>
            <a:r>
              <a:rPr sz="2600" spc="-10" dirty="0">
                <a:solidFill>
                  <a:srgbClr val="660066"/>
                </a:solidFill>
                <a:latin typeface="Georgia"/>
                <a:cs typeface="Georgia"/>
              </a:rPr>
              <a:t>no </a:t>
            </a:r>
            <a:r>
              <a:rPr sz="2600" dirty="0">
                <a:solidFill>
                  <a:srgbClr val="660066"/>
                </a:solidFill>
                <a:latin typeface="Symbol"/>
                <a:cs typeface="Symbol"/>
              </a:rPr>
              <a:t></a:t>
            </a:r>
            <a:r>
              <a:rPr sz="26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660066"/>
                </a:solidFill>
                <a:latin typeface="Georgia"/>
                <a:cs typeface="Georgia"/>
              </a:rPr>
              <a:t>chain </a:t>
            </a:r>
            <a:r>
              <a:rPr sz="2600" spc="-10" dirty="0">
                <a:solidFill>
                  <a:srgbClr val="000066"/>
                </a:solidFill>
                <a:latin typeface="Georgia"/>
                <a:cs typeface="Georgia"/>
              </a:rPr>
              <a:t>which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is 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found in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adult </a:t>
            </a:r>
            <a:r>
              <a:rPr sz="2600" spc="-30" dirty="0">
                <a:solidFill>
                  <a:srgbClr val="000066"/>
                </a:solidFill>
                <a:latin typeface="Georgia"/>
                <a:cs typeface="Georgia"/>
              </a:rPr>
              <a:t>Hb</a:t>
            </a:r>
            <a:r>
              <a:rPr sz="2600" spc="-27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(HbA).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Arial"/>
              <a:buChar char=""/>
            </a:pPr>
            <a:endParaRPr sz="2700">
              <a:latin typeface="Times New Roman"/>
              <a:cs typeface="Times New Roman"/>
            </a:endParaRPr>
          </a:p>
          <a:p>
            <a:pPr marL="287020" indent="-274320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5" dirty="0">
                <a:solidFill>
                  <a:srgbClr val="000066"/>
                </a:solidFill>
                <a:latin typeface="Georgia"/>
                <a:cs typeface="Georgia"/>
              </a:rPr>
              <a:t>So, </a:t>
            </a:r>
            <a:r>
              <a:rPr sz="2600" spc="-5" dirty="0">
                <a:solidFill>
                  <a:srgbClr val="000066"/>
                </a:solidFill>
                <a:latin typeface="Georgia"/>
                <a:cs typeface="Georgia"/>
              </a:rPr>
              <a:t>it </a:t>
            </a:r>
            <a:r>
              <a:rPr sz="2600" spc="-15" dirty="0">
                <a:solidFill>
                  <a:srgbClr val="660066"/>
                </a:solidFill>
                <a:latin typeface="Georgia"/>
                <a:cs typeface="Georgia"/>
              </a:rPr>
              <a:t>cannot </a:t>
            </a:r>
            <a:r>
              <a:rPr sz="2600" spc="-20" dirty="0">
                <a:solidFill>
                  <a:srgbClr val="660066"/>
                </a:solidFill>
                <a:latin typeface="Georgia"/>
                <a:cs typeface="Georgia"/>
              </a:rPr>
              <a:t>combine </a:t>
            </a:r>
            <a:r>
              <a:rPr sz="2600" spc="-5" dirty="0">
                <a:solidFill>
                  <a:srgbClr val="660066"/>
                </a:solidFill>
                <a:latin typeface="Georgia"/>
                <a:cs typeface="Georgia"/>
              </a:rPr>
              <a:t>with </a:t>
            </a:r>
            <a:r>
              <a:rPr sz="2600" spc="-120" dirty="0">
                <a:solidFill>
                  <a:srgbClr val="660066"/>
                </a:solidFill>
                <a:latin typeface="Georgia"/>
                <a:cs typeface="Georgia"/>
              </a:rPr>
              <a:t>2, </a:t>
            </a:r>
            <a:r>
              <a:rPr sz="2600" spc="-250" dirty="0">
                <a:solidFill>
                  <a:srgbClr val="660066"/>
                </a:solidFill>
                <a:latin typeface="Georgia"/>
                <a:cs typeface="Georgia"/>
              </a:rPr>
              <a:t>3 </a:t>
            </a:r>
            <a:r>
              <a:rPr sz="2600" spc="-50" dirty="0">
                <a:solidFill>
                  <a:srgbClr val="660066"/>
                </a:solidFill>
                <a:latin typeface="Georgia"/>
                <a:cs typeface="Georgia"/>
              </a:rPr>
              <a:t>DPG </a:t>
            </a:r>
            <a:r>
              <a:rPr sz="2600" spc="-10" dirty="0">
                <a:solidFill>
                  <a:srgbClr val="000066"/>
                </a:solidFill>
                <a:latin typeface="Georgia"/>
                <a:cs typeface="Georgia"/>
              </a:rPr>
              <a:t>that </a:t>
            </a:r>
            <a:r>
              <a:rPr sz="2600" spc="-35" dirty="0">
                <a:solidFill>
                  <a:srgbClr val="000066"/>
                </a:solidFill>
                <a:latin typeface="Georgia"/>
                <a:cs typeface="Georgia"/>
              </a:rPr>
              <a:t>binds 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only</a:t>
            </a:r>
            <a:r>
              <a:rPr sz="2600" spc="-37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Georgia"/>
                <a:cs typeface="Georgia"/>
              </a:rPr>
              <a:t>to</a:t>
            </a:r>
            <a:endParaRPr sz="2600">
              <a:latin typeface="Georgia"/>
              <a:cs typeface="Georgia"/>
            </a:endParaRPr>
          </a:p>
          <a:p>
            <a:pPr marL="286385">
              <a:lnSpc>
                <a:spcPts val="2810"/>
              </a:lnSpc>
            </a:pPr>
            <a:r>
              <a:rPr sz="2600" dirty="0">
                <a:solidFill>
                  <a:srgbClr val="000066"/>
                </a:solidFill>
                <a:latin typeface="Symbol"/>
                <a:cs typeface="Symbol"/>
              </a:rPr>
              <a:t></a:t>
            </a:r>
            <a:r>
              <a:rPr sz="26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000066"/>
                </a:solidFill>
                <a:latin typeface="Georgia"/>
                <a:cs typeface="Georgia"/>
              </a:rPr>
              <a:t>chains.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287020" marR="200660" indent="-274320">
              <a:lnSpc>
                <a:spcPts val="25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5" dirty="0">
                <a:solidFill>
                  <a:srgbClr val="000066"/>
                </a:solidFill>
                <a:latin typeface="Georgia"/>
                <a:cs typeface="Georgia"/>
              </a:rPr>
              <a:t>So, </a:t>
            </a:r>
            <a:r>
              <a:rPr sz="2600" spc="-30" dirty="0">
                <a:solidFill>
                  <a:srgbClr val="000066"/>
                </a:solidFill>
                <a:latin typeface="Georgia"/>
                <a:cs typeface="Georgia"/>
              </a:rPr>
              <a:t>fetal </a:t>
            </a:r>
            <a:r>
              <a:rPr sz="2600" spc="-35" dirty="0">
                <a:solidFill>
                  <a:srgbClr val="000066"/>
                </a:solidFill>
                <a:latin typeface="Georgia"/>
                <a:cs typeface="Georgia"/>
              </a:rPr>
              <a:t>Hb </a:t>
            </a:r>
            <a:r>
              <a:rPr sz="2600" spc="-45" dirty="0">
                <a:solidFill>
                  <a:srgbClr val="000066"/>
                </a:solidFill>
                <a:latin typeface="Georgia"/>
                <a:cs typeface="Georgia"/>
              </a:rPr>
              <a:t>has </a:t>
            </a:r>
            <a:r>
              <a:rPr sz="2600" spc="-65" dirty="0">
                <a:solidFill>
                  <a:srgbClr val="000066"/>
                </a:solidFill>
                <a:latin typeface="Georgia"/>
                <a:cs typeface="Georgia"/>
              </a:rPr>
              <a:t>a </a:t>
            </a:r>
            <a:r>
              <a:rPr sz="2600" spc="-30" dirty="0">
                <a:solidFill>
                  <a:srgbClr val="660066"/>
                </a:solidFill>
                <a:latin typeface="Georgia"/>
                <a:cs typeface="Georgia"/>
              </a:rPr>
              <a:t>dissociation curve </a:t>
            </a:r>
            <a:r>
              <a:rPr sz="2600" spc="-5" dirty="0">
                <a:solidFill>
                  <a:srgbClr val="660066"/>
                </a:solidFill>
                <a:latin typeface="Georgia"/>
                <a:cs typeface="Georgia"/>
              </a:rPr>
              <a:t>to the </a:t>
            </a:r>
            <a:r>
              <a:rPr sz="2600" spc="-10" dirty="0">
                <a:solidFill>
                  <a:srgbClr val="660066"/>
                </a:solidFill>
                <a:latin typeface="Georgia"/>
                <a:cs typeface="Georgia"/>
              </a:rPr>
              <a:t>left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of </a:t>
            </a:r>
            <a:r>
              <a:rPr sz="2600" spc="-375" dirty="0">
                <a:solidFill>
                  <a:srgbClr val="000066"/>
                </a:solidFill>
                <a:latin typeface="Georgia"/>
                <a:cs typeface="Georgia"/>
              </a:rPr>
              <a:t>that 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of adult </a:t>
            </a:r>
            <a:r>
              <a:rPr sz="2600" spc="-65" dirty="0">
                <a:solidFill>
                  <a:srgbClr val="000066"/>
                </a:solidFill>
                <a:latin typeface="Georgia"/>
                <a:cs typeface="Georgia"/>
              </a:rPr>
              <a:t>Hb. </a:t>
            </a:r>
            <a:r>
              <a:rPr sz="2600" spc="-170" dirty="0">
                <a:solidFill>
                  <a:srgbClr val="000066"/>
                </a:solidFill>
                <a:latin typeface="Georgia"/>
                <a:cs typeface="Georgia"/>
              </a:rPr>
              <a:t>P50=19</a:t>
            </a:r>
            <a:r>
              <a:rPr sz="2600" spc="6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mmHg.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Arial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marR="248285" indent="-274320">
              <a:lnSpc>
                <a:spcPct val="8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5956300" algn="l"/>
              </a:tabLst>
            </a:pPr>
            <a:r>
              <a:rPr sz="2600" spc="-75" dirty="0">
                <a:solidFill>
                  <a:srgbClr val="000066"/>
                </a:solidFill>
                <a:latin typeface="Georgia"/>
                <a:cs typeface="Georgia"/>
              </a:rPr>
              <a:t>So, </a:t>
            </a:r>
            <a:r>
              <a:rPr sz="2600" spc="-30" dirty="0">
                <a:solidFill>
                  <a:srgbClr val="000066"/>
                </a:solidFill>
                <a:latin typeface="Georgia"/>
                <a:cs typeface="Georgia"/>
              </a:rPr>
              <a:t>its 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affinity </a:t>
            </a:r>
            <a:r>
              <a:rPr sz="2600" spc="-5" dirty="0">
                <a:solidFill>
                  <a:srgbClr val="000066"/>
                </a:solidFill>
                <a:latin typeface="Georgia"/>
                <a:cs typeface="Georgia"/>
              </a:rPr>
              <a:t>to </a:t>
            </a:r>
            <a:r>
              <a:rPr sz="2600" spc="25" dirty="0">
                <a:solidFill>
                  <a:srgbClr val="000066"/>
                </a:solidFill>
                <a:latin typeface="Georgia"/>
                <a:cs typeface="Georgia"/>
              </a:rPr>
              <a:t>O</a:t>
            </a:r>
            <a:r>
              <a:rPr sz="2550" spc="37" baseline="-21241" dirty="0">
                <a:solidFill>
                  <a:srgbClr val="000066"/>
                </a:solidFill>
                <a:latin typeface="Georgia"/>
                <a:cs typeface="Georgia"/>
              </a:rPr>
              <a:t>2</a:t>
            </a:r>
            <a:r>
              <a:rPr sz="2550" spc="209" baseline="-21241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0066"/>
                </a:solidFill>
                <a:latin typeface="Georgia"/>
                <a:cs typeface="Georgia"/>
              </a:rPr>
              <a:t>is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high	</a:t>
            </a:r>
            <a:r>
              <a:rPr sz="2600" spc="-40" dirty="0">
                <a:solidFill>
                  <a:srgbClr val="000066"/>
                </a:solidFill>
                <a:latin typeface="Georgia"/>
                <a:cs typeface="Georgia"/>
              </a:rPr>
              <a:t>increased </a:t>
            </a:r>
            <a:r>
              <a:rPr sz="2600" spc="25" dirty="0">
                <a:solidFill>
                  <a:srgbClr val="000066"/>
                </a:solidFill>
                <a:latin typeface="Georgia"/>
                <a:cs typeface="Georgia"/>
              </a:rPr>
              <a:t>O</a:t>
            </a:r>
            <a:r>
              <a:rPr sz="2550" spc="37" baseline="-21241" dirty="0">
                <a:solidFill>
                  <a:srgbClr val="000066"/>
                </a:solidFill>
                <a:latin typeface="Georgia"/>
                <a:cs typeface="Georgia"/>
              </a:rPr>
              <a:t>2 </a:t>
            </a:r>
            <a:r>
              <a:rPr sz="1700" spc="2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30" dirty="0">
                <a:solidFill>
                  <a:srgbClr val="000066"/>
                </a:solidFill>
                <a:latin typeface="Georgia"/>
                <a:cs typeface="Georgia"/>
              </a:rPr>
              <a:t>uptake by </a:t>
            </a:r>
            <a:r>
              <a:rPr sz="2600" spc="-5" dirty="0">
                <a:solidFill>
                  <a:srgbClr val="000066"/>
                </a:solidFill>
                <a:latin typeface="Georgia"/>
                <a:cs typeface="Georgia"/>
              </a:rPr>
              <a:t>the </a:t>
            </a:r>
            <a:r>
              <a:rPr sz="2600" spc="-25" dirty="0">
                <a:solidFill>
                  <a:srgbClr val="000066"/>
                </a:solidFill>
                <a:latin typeface="Georgia"/>
                <a:cs typeface="Georgia"/>
              </a:rPr>
              <a:t>fetus </a:t>
            </a:r>
            <a:r>
              <a:rPr sz="2600" spc="-45" dirty="0">
                <a:solidFill>
                  <a:srgbClr val="000066"/>
                </a:solidFill>
                <a:latin typeface="Georgia"/>
                <a:cs typeface="Georgia"/>
              </a:rPr>
              <a:t>from </a:t>
            </a:r>
            <a:r>
              <a:rPr sz="2600" spc="-5" dirty="0">
                <a:solidFill>
                  <a:srgbClr val="000066"/>
                </a:solidFill>
                <a:latin typeface="Georgia"/>
                <a:cs typeface="Georgia"/>
              </a:rPr>
              <a:t>the</a:t>
            </a:r>
            <a:r>
              <a:rPr sz="2600" spc="-24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Georgia"/>
                <a:cs typeface="Georgia"/>
              </a:rPr>
              <a:t>mother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0600" y="5399532"/>
            <a:ext cx="1447800" cy="173990"/>
          </a:xfrm>
          <a:custGeom>
            <a:avLst/>
            <a:gdLst/>
            <a:ahLst/>
            <a:cxnLst/>
            <a:rect l="l" t="t" r="r" b="b"/>
            <a:pathLst>
              <a:path w="1447800" h="173989">
                <a:moveTo>
                  <a:pt x="1274064" y="0"/>
                </a:moveTo>
                <a:lnTo>
                  <a:pt x="1274064" y="173736"/>
                </a:lnTo>
                <a:lnTo>
                  <a:pt x="1389888" y="115824"/>
                </a:lnTo>
                <a:lnTo>
                  <a:pt x="1303020" y="115824"/>
                </a:lnTo>
                <a:lnTo>
                  <a:pt x="1303020" y="57912"/>
                </a:lnTo>
                <a:lnTo>
                  <a:pt x="1389888" y="57912"/>
                </a:lnTo>
                <a:lnTo>
                  <a:pt x="1274064" y="0"/>
                </a:lnTo>
                <a:close/>
              </a:path>
              <a:path w="1447800" h="173989">
                <a:moveTo>
                  <a:pt x="1274064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1274064" y="115824"/>
                </a:lnTo>
                <a:lnTo>
                  <a:pt x="1274064" y="57912"/>
                </a:lnTo>
                <a:close/>
              </a:path>
              <a:path w="1447800" h="173989">
                <a:moveTo>
                  <a:pt x="1389888" y="57912"/>
                </a:moveTo>
                <a:lnTo>
                  <a:pt x="1303020" y="57912"/>
                </a:lnTo>
                <a:lnTo>
                  <a:pt x="1303020" y="115824"/>
                </a:lnTo>
                <a:lnTo>
                  <a:pt x="1389888" y="115824"/>
                </a:lnTo>
                <a:lnTo>
                  <a:pt x="1447800" y="86868"/>
                </a:lnTo>
                <a:lnTo>
                  <a:pt x="1389888" y="57912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08178"/>
            <a:ext cx="37172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75" dirty="0">
                <a:solidFill>
                  <a:srgbClr val="C00000"/>
                </a:solidFill>
                <a:latin typeface="Trebuchet MS"/>
                <a:cs typeface="Trebuchet MS"/>
              </a:rPr>
              <a:t>STORED</a:t>
            </a:r>
            <a:r>
              <a:rPr sz="4500" b="1" spc="-4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229" dirty="0">
                <a:solidFill>
                  <a:srgbClr val="C00000"/>
                </a:solidFill>
                <a:latin typeface="Trebuchet MS"/>
                <a:cs typeface="Trebuchet MS"/>
              </a:rPr>
              <a:t>BLOOD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31138"/>
            <a:ext cx="7955280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CPD </a:t>
            </a:r>
            <a:r>
              <a:rPr sz="2600" spc="-25" dirty="0">
                <a:latin typeface="Georgia"/>
                <a:cs typeface="Georgia"/>
              </a:rPr>
              <a:t>anticoagulated </a:t>
            </a:r>
            <a:r>
              <a:rPr sz="2600" spc="-10" dirty="0">
                <a:latin typeface="Georgia"/>
                <a:cs typeface="Georgia"/>
              </a:rPr>
              <a:t>blood </a:t>
            </a:r>
            <a:r>
              <a:rPr sz="2600" spc="-50" dirty="0">
                <a:latin typeface="Georgia"/>
                <a:cs typeface="Georgia"/>
              </a:rPr>
              <a:t>delays </a:t>
            </a:r>
            <a:r>
              <a:rPr sz="2600" spc="-35" dirty="0">
                <a:latin typeface="Georgia"/>
                <a:cs typeface="Georgia"/>
              </a:rPr>
              <a:t>fall </a:t>
            </a:r>
            <a:r>
              <a:rPr sz="2600" spc="-75" dirty="0">
                <a:latin typeface="Georgia"/>
                <a:cs typeface="Georgia"/>
              </a:rPr>
              <a:t>In </a:t>
            </a:r>
            <a:r>
              <a:rPr sz="2600" spc="-165" dirty="0">
                <a:latin typeface="Georgia"/>
                <a:cs typeface="Georgia"/>
              </a:rPr>
              <a:t>2,3 </a:t>
            </a:r>
            <a:r>
              <a:rPr sz="2600" spc="-45" dirty="0">
                <a:latin typeface="Georgia"/>
                <a:cs typeface="Georgia"/>
              </a:rPr>
              <a:t>DPG for </a:t>
            </a:r>
            <a:r>
              <a:rPr sz="2600" spc="-645" dirty="0">
                <a:latin typeface="Georgia"/>
                <a:cs typeface="Georgia"/>
              </a:rPr>
              <a:t>10 </a:t>
            </a:r>
            <a:r>
              <a:rPr sz="2600" spc="-620" dirty="0">
                <a:latin typeface="Georgia"/>
                <a:cs typeface="Georgia"/>
              </a:rPr>
              <a:t> </a:t>
            </a:r>
            <a:r>
              <a:rPr sz="2600" spc="-70" dirty="0">
                <a:latin typeface="Georgia"/>
                <a:cs typeface="Georgia"/>
              </a:rPr>
              <a:t>days.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ACD </a:t>
            </a:r>
            <a:r>
              <a:rPr sz="2600" spc="-40" dirty="0">
                <a:latin typeface="Georgia"/>
                <a:cs typeface="Georgia"/>
              </a:rPr>
              <a:t>Blood </a:t>
            </a:r>
            <a:r>
              <a:rPr sz="2600" spc="-50" dirty="0">
                <a:latin typeface="Georgia"/>
                <a:cs typeface="Georgia"/>
              </a:rPr>
              <a:t>delays </a:t>
            </a:r>
            <a:r>
              <a:rPr sz="2600" spc="-35" dirty="0">
                <a:latin typeface="Georgia"/>
                <a:cs typeface="Georgia"/>
              </a:rPr>
              <a:t>fall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160" dirty="0">
                <a:latin typeface="Georgia"/>
                <a:cs typeface="Georgia"/>
              </a:rPr>
              <a:t>2,3 </a:t>
            </a:r>
            <a:r>
              <a:rPr sz="2600" spc="-45" dirty="0">
                <a:latin typeface="Georgia"/>
                <a:cs typeface="Georgia"/>
              </a:rPr>
              <a:t>DPG </a:t>
            </a:r>
            <a:r>
              <a:rPr sz="2600" spc="-15" dirty="0">
                <a:latin typeface="Georgia"/>
                <a:cs typeface="Georgia"/>
              </a:rPr>
              <a:t>till </a:t>
            </a:r>
            <a:r>
              <a:rPr sz="2600" spc="-155" dirty="0">
                <a:latin typeface="Georgia"/>
                <a:cs typeface="Georgia"/>
              </a:rPr>
              <a:t>2-3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70" dirty="0">
                <a:latin typeface="Georgia"/>
                <a:cs typeface="Georgia"/>
              </a:rPr>
              <a:t>days.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u="heavy" spc="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Valtis </a:t>
            </a:r>
            <a:r>
              <a:rPr sz="2600" b="1" u="heavy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Kennedy</a:t>
            </a:r>
            <a:r>
              <a:rPr sz="2600" b="1" u="heavy" spc="-4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Salt </a:t>
            </a:r>
            <a:r>
              <a:rPr sz="2600" b="1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Effect-</a:t>
            </a:r>
            <a:endParaRPr sz="2600">
              <a:latin typeface="Times New Roman"/>
              <a:cs typeface="Times New Roman"/>
            </a:endParaRPr>
          </a:p>
          <a:p>
            <a:pPr marL="286385" marR="80010" indent="-27940">
              <a:lnSpc>
                <a:spcPct val="100000"/>
              </a:lnSpc>
              <a:spcBef>
                <a:spcPts val="620"/>
              </a:spcBef>
            </a:pPr>
            <a:r>
              <a:rPr sz="2600" spc="-75" dirty="0">
                <a:latin typeface="Georgia"/>
                <a:cs typeface="Georgia"/>
              </a:rPr>
              <a:t>In </a:t>
            </a:r>
            <a:r>
              <a:rPr sz="2600" spc="-150" dirty="0">
                <a:latin typeface="Georgia"/>
                <a:cs typeface="Georgia"/>
              </a:rPr>
              <a:t>1956 </a:t>
            </a:r>
            <a:r>
              <a:rPr sz="2600" spc="-30" dirty="0">
                <a:latin typeface="Georgia"/>
                <a:cs typeface="Georgia"/>
              </a:rPr>
              <a:t>voltis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30" dirty="0">
                <a:latin typeface="Georgia"/>
                <a:cs typeface="Georgia"/>
              </a:rPr>
              <a:t>kennedy </a:t>
            </a:r>
            <a:r>
              <a:rPr sz="2600" spc="-25" dirty="0">
                <a:latin typeface="Georgia"/>
                <a:cs typeface="Georgia"/>
              </a:rPr>
              <a:t>found </a:t>
            </a:r>
            <a:r>
              <a:rPr sz="2600" spc="-10" dirty="0">
                <a:latin typeface="Times New Roman"/>
                <a:cs typeface="Times New Roman"/>
              </a:rPr>
              <a:t>–</a:t>
            </a:r>
            <a:r>
              <a:rPr sz="2600" spc="-10" dirty="0">
                <a:latin typeface="Georgia"/>
                <a:cs typeface="Georgia"/>
              </a:rPr>
              <a:t>blood </a:t>
            </a:r>
            <a:r>
              <a:rPr sz="2600" spc="-35" dirty="0">
                <a:latin typeface="Georgia"/>
                <a:cs typeface="Georgia"/>
              </a:rPr>
              <a:t>stored </a:t>
            </a:r>
            <a:r>
              <a:rPr sz="2600" spc="-40" dirty="0">
                <a:latin typeface="Georgia"/>
                <a:cs typeface="Georgia"/>
              </a:rPr>
              <a:t>more  </a:t>
            </a:r>
            <a:r>
              <a:rPr sz="2600" spc="-20" dirty="0">
                <a:latin typeface="Georgia"/>
                <a:cs typeface="Georgia"/>
              </a:rPr>
              <a:t>than </a:t>
            </a:r>
            <a:r>
              <a:rPr sz="2600" spc="-30" dirty="0">
                <a:latin typeface="Georgia"/>
                <a:cs typeface="Georgia"/>
              </a:rPr>
              <a:t>few </a:t>
            </a:r>
            <a:r>
              <a:rPr sz="2600" spc="-65" dirty="0">
                <a:latin typeface="Georgia"/>
                <a:cs typeface="Georgia"/>
              </a:rPr>
              <a:t>days </a:t>
            </a:r>
            <a:r>
              <a:rPr sz="2600" spc="-30" dirty="0">
                <a:latin typeface="Georgia"/>
                <a:cs typeface="Georgia"/>
              </a:rPr>
              <a:t>in </a:t>
            </a:r>
            <a:r>
              <a:rPr sz="2600" spc="-35" dirty="0">
                <a:latin typeface="Georgia"/>
                <a:cs typeface="Georgia"/>
              </a:rPr>
              <a:t>acid-citrate-dextrose </a:t>
            </a:r>
            <a:r>
              <a:rPr sz="2600" spc="-40" dirty="0">
                <a:latin typeface="Georgia"/>
                <a:cs typeface="Georgia"/>
              </a:rPr>
              <a:t>shows  </a:t>
            </a:r>
            <a:r>
              <a:rPr sz="2600" spc="-25" dirty="0">
                <a:latin typeface="Georgia"/>
                <a:cs typeface="Georgia"/>
              </a:rPr>
              <a:t>significant </a:t>
            </a:r>
            <a:r>
              <a:rPr sz="2600" spc="-40" dirty="0">
                <a:latin typeface="Georgia"/>
                <a:cs typeface="Georgia"/>
              </a:rPr>
              <a:t>increase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55" dirty="0">
                <a:latin typeface="Georgia"/>
                <a:cs typeface="Georgia"/>
              </a:rPr>
              <a:t>oxygen </a:t>
            </a:r>
            <a:r>
              <a:rPr sz="2600" spc="-40" dirty="0">
                <a:latin typeface="Georgia"/>
                <a:cs typeface="Georgia"/>
              </a:rPr>
              <a:t>affinity,which gradually  </a:t>
            </a:r>
            <a:r>
              <a:rPr sz="2600" spc="-30" dirty="0">
                <a:latin typeface="Georgia"/>
                <a:cs typeface="Georgia"/>
              </a:rPr>
              <a:t>abated </a:t>
            </a:r>
            <a:r>
              <a:rPr sz="2600" spc="-55" dirty="0">
                <a:latin typeface="Georgia"/>
                <a:cs typeface="Georgia"/>
              </a:rPr>
              <a:t>several </a:t>
            </a:r>
            <a:r>
              <a:rPr sz="2600" spc="-20" dirty="0">
                <a:latin typeface="Georgia"/>
                <a:cs typeface="Georgia"/>
              </a:rPr>
              <a:t>hour </a:t>
            </a:r>
            <a:r>
              <a:rPr sz="2600" spc="-40" dirty="0">
                <a:latin typeface="Georgia"/>
                <a:cs typeface="Georgia"/>
              </a:rPr>
              <a:t>after</a:t>
            </a:r>
            <a:r>
              <a:rPr sz="2600" spc="-18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transfusion</a:t>
            </a:r>
            <a:r>
              <a:rPr sz="26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0667" y="1661160"/>
            <a:ext cx="4539995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08405"/>
            <a:ext cx="7143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5" dirty="0">
                <a:solidFill>
                  <a:srgbClr val="6F2F9F"/>
                </a:solidFill>
                <a:latin typeface="Trebuchet MS"/>
                <a:cs typeface="Trebuchet MS"/>
              </a:rPr>
              <a:t>THE </a:t>
            </a:r>
            <a:r>
              <a:rPr sz="3600" b="1" spc="-295" dirty="0">
                <a:solidFill>
                  <a:srgbClr val="6F2F9F"/>
                </a:solidFill>
                <a:latin typeface="Trebuchet MS"/>
                <a:cs typeface="Trebuchet MS"/>
              </a:rPr>
              <a:t>‘IDEAL’ </a:t>
            </a:r>
            <a:r>
              <a:rPr sz="3600" b="1" spc="-275" dirty="0">
                <a:solidFill>
                  <a:srgbClr val="6F2F9F"/>
                </a:solidFill>
                <a:latin typeface="Trebuchet MS"/>
                <a:cs typeface="Trebuchet MS"/>
              </a:rPr>
              <a:t>ALVEOLUS </a:t>
            </a:r>
            <a:r>
              <a:rPr sz="3600" b="1" spc="-60" dirty="0">
                <a:solidFill>
                  <a:srgbClr val="6F2F9F"/>
                </a:solidFill>
                <a:latin typeface="Trebuchet MS"/>
                <a:cs typeface="Trebuchet MS"/>
              </a:rPr>
              <a:t>AND</a:t>
            </a:r>
            <a:r>
              <a:rPr sz="3600" b="1" spc="-22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600" b="1" spc="-310" dirty="0">
                <a:solidFill>
                  <a:srgbClr val="6F2F9F"/>
                </a:solidFill>
                <a:latin typeface="Trebuchet MS"/>
                <a:cs typeface="Trebuchet MS"/>
              </a:rPr>
              <a:t>THE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b="1" spc="-180" dirty="0">
                <a:solidFill>
                  <a:srgbClr val="6F2F9F"/>
                </a:solidFill>
                <a:latin typeface="Trebuchet MS"/>
                <a:cs typeface="Trebuchet MS"/>
              </a:rPr>
              <a:t>THREE-COMPARTMENT </a:t>
            </a:r>
            <a:r>
              <a:rPr sz="3600" b="1" spc="-200" dirty="0">
                <a:solidFill>
                  <a:srgbClr val="6F2F9F"/>
                </a:solidFill>
                <a:latin typeface="Trebuchet MS"/>
                <a:cs typeface="Trebuchet MS"/>
              </a:rPr>
              <a:t>LUNG</a:t>
            </a:r>
            <a:r>
              <a:rPr sz="3600" b="1" spc="-4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600" b="1" spc="-95" dirty="0">
                <a:solidFill>
                  <a:srgbClr val="6F2F9F"/>
                </a:solidFill>
                <a:latin typeface="Trebuchet MS"/>
                <a:cs typeface="Trebuchet MS"/>
              </a:rPr>
              <a:t>MODEL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937500" cy="2958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1. </a:t>
            </a:r>
            <a:r>
              <a:rPr sz="260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sz="2600" b="1" spc="155" dirty="0">
                <a:solidFill>
                  <a:srgbClr val="C00000"/>
                </a:solidFill>
                <a:latin typeface="Times New Roman"/>
                <a:cs typeface="Times New Roman"/>
              </a:rPr>
              <a:t>ideal </a:t>
            </a:r>
            <a:r>
              <a:rPr sz="26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compartment</a:t>
            </a:r>
            <a:r>
              <a:rPr sz="2600" b="1" spc="160" dirty="0">
                <a:latin typeface="Times New Roman"/>
                <a:cs typeface="Times New Roman"/>
              </a:rPr>
              <a:t>, </a:t>
            </a:r>
            <a:r>
              <a:rPr sz="2600" spc="-25" dirty="0">
                <a:latin typeface="Georgia"/>
                <a:cs typeface="Georgia"/>
              </a:rPr>
              <a:t>consisting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alveoli </a:t>
            </a:r>
            <a:r>
              <a:rPr sz="2600" spc="-420" dirty="0">
                <a:latin typeface="Georgia"/>
                <a:cs typeface="Georgia"/>
              </a:rPr>
              <a:t>with </a:t>
            </a:r>
            <a:r>
              <a:rPr sz="2600" spc="-4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25" dirty="0">
                <a:solidFill>
                  <a:srgbClr val="00AF50"/>
                </a:solidFill>
                <a:latin typeface="Georgia"/>
                <a:cs typeface="Georgia"/>
              </a:rPr>
              <a:t>perfectly </a:t>
            </a:r>
            <a:r>
              <a:rPr sz="2600" spc="-20" dirty="0">
                <a:solidFill>
                  <a:srgbClr val="00AF50"/>
                </a:solidFill>
                <a:latin typeface="Georgia"/>
                <a:cs typeface="Georgia"/>
              </a:rPr>
              <a:t>matched </a:t>
            </a:r>
            <a:r>
              <a:rPr sz="2600" spc="-35" dirty="0">
                <a:solidFill>
                  <a:srgbClr val="00AF50"/>
                </a:solidFill>
                <a:latin typeface="Georgia"/>
                <a:cs typeface="Georgia"/>
              </a:rPr>
              <a:t>perfusion and</a:t>
            </a:r>
            <a:r>
              <a:rPr sz="2600" spc="-19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50" dirty="0">
                <a:solidFill>
                  <a:srgbClr val="00AF50"/>
                </a:solidFill>
                <a:latin typeface="Georgia"/>
                <a:cs typeface="Georgia"/>
              </a:rPr>
              <a:t>ventilation(</a:t>
            </a:r>
            <a:r>
              <a:rPr sz="2600" i="1" spc="-50" dirty="0">
                <a:solidFill>
                  <a:srgbClr val="00AF50"/>
                </a:solidFill>
                <a:latin typeface="Georgia"/>
                <a:cs typeface="Georgia"/>
              </a:rPr>
              <a:t>V/Q=1)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sz="2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6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75" dirty="0">
                <a:solidFill>
                  <a:srgbClr val="C00000"/>
                </a:solidFill>
                <a:latin typeface="Times New Roman"/>
                <a:cs typeface="Times New Roman"/>
              </a:rPr>
              <a:t>venous</a:t>
            </a:r>
            <a:r>
              <a:rPr sz="26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admixture</a:t>
            </a:r>
            <a:r>
              <a:rPr sz="26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6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shunt</a:t>
            </a:r>
            <a:r>
              <a:rPr sz="26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compartment</a:t>
            </a:r>
            <a:r>
              <a:rPr sz="2600" b="1" spc="160" dirty="0">
                <a:latin typeface="Times New Roman"/>
                <a:cs typeface="Times New Roman"/>
              </a:rPr>
              <a:t>,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-25" dirty="0">
                <a:latin typeface="Georgia"/>
                <a:cs typeface="Georgia"/>
              </a:rPr>
              <a:t>containing </a:t>
            </a:r>
            <a:r>
              <a:rPr sz="2600" spc="-35" dirty="0">
                <a:solidFill>
                  <a:srgbClr val="00AF50"/>
                </a:solidFill>
                <a:latin typeface="Georgia"/>
                <a:cs typeface="Georgia"/>
              </a:rPr>
              <a:t>perfused </a:t>
            </a:r>
            <a:r>
              <a:rPr sz="2600" spc="-25" dirty="0">
                <a:solidFill>
                  <a:srgbClr val="00AF50"/>
                </a:solidFill>
                <a:latin typeface="Georgia"/>
                <a:cs typeface="Georgia"/>
              </a:rPr>
              <a:t>non-ventilated </a:t>
            </a:r>
            <a:r>
              <a:rPr sz="2600" spc="-35" dirty="0">
                <a:solidFill>
                  <a:srgbClr val="00AF50"/>
                </a:solidFill>
                <a:latin typeface="Georgia"/>
                <a:cs typeface="Georgia"/>
              </a:rPr>
              <a:t>alveoli</a:t>
            </a:r>
            <a:r>
              <a:rPr sz="2600" spc="-4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600" spc="-75" dirty="0">
                <a:solidFill>
                  <a:srgbClr val="00AF50"/>
                </a:solidFill>
                <a:latin typeface="Georgia"/>
                <a:cs typeface="Georgia"/>
              </a:rPr>
              <a:t>(</a:t>
            </a:r>
            <a:r>
              <a:rPr sz="2600" i="1" spc="-75" dirty="0">
                <a:solidFill>
                  <a:srgbClr val="00AF50"/>
                </a:solidFill>
                <a:latin typeface="Georgia"/>
                <a:cs typeface="Georgia"/>
              </a:rPr>
              <a:t>V/Q=0)</a:t>
            </a:r>
            <a:endParaRPr sz="2600">
              <a:latin typeface="Georgia"/>
              <a:cs typeface="Georgia"/>
            </a:endParaRPr>
          </a:p>
          <a:p>
            <a:pPr marL="287020" marR="1339850" indent="-274320" algn="just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sz="2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6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solidFill>
                  <a:srgbClr val="C00000"/>
                </a:solidFill>
                <a:latin typeface="Times New Roman"/>
                <a:cs typeface="Times New Roman"/>
              </a:rPr>
              <a:t>alveolar</a:t>
            </a:r>
            <a:r>
              <a:rPr sz="2600" b="1" spc="-2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C00000"/>
                </a:solidFill>
                <a:latin typeface="Times New Roman"/>
                <a:cs typeface="Times New Roman"/>
              </a:rPr>
              <a:t>dead</a:t>
            </a:r>
            <a:r>
              <a:rPr sz="26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space</a:t>
            </a:r>
            <a:r>
              <a:rPr sz="26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compartment</a:t>
            </a:r>
            <a:r>
              <a:rPr sz="2600" b="1" spc="135" dirty="0">
                <a:latin typeface="Times New Roman"/>
                <a:cs typeface="Times New Roman"/>
              </a:rPr>
              <a:t>,  </a:t>
            </a:r>
            <a:r>
              <a:rPr sz="2600" spc="-25" dirty="0">
                <a:latin typeface="Georgia"/>
                <a:cs typeface="Georgia"/>
              </a:rPr>
              <a:t>consisting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25" dirty="0">
                <a:solidFill>
                  <a:srgbClr val="00AF50"/>
                </a:solidFill>
                <a:latin typeface="Georgia"/>
                <a:cs typeface="Georgia"/>
              </a:rPr>
              <a:t>ventilated </a:t>
            </a:r>
            <a:r>
              <a:rPr sz="2600" spc="-35" dirty="0">
                <a:solidFill>
                  <a:srgbClr val="00AF50"/>
                </a:solidFill>
                <a:latin typeface="Georgia"/>
                <a:cs typeface="Georgia"/>
              </a:rPr>
              <a:t>non-perfused alveoli  </a:t>
            </a:r>
            <a:r>
              <a:rPr sz="2600" spc="5" dirty="0">
                <a:solidFill>
                  <a:srgbClr val="00AF50"/>
                </a:solidFill>
                <a:latin typeface="Georgia"/>
                <a:cs typeface="Georgia"/>
              </a:rPr>
              <a:t>(</a:t>
            </a:r>
            <a:r>
              <a:rPr sz="2600" i="1" spc="5" dirty="0">
                <a:solidFill>
                  <a:srgbClr val="00AF50"/>
                </a:solidFill>
                <a:latin typeface="Georgia"/>
                <a:cs typeface="Georgia"/>
              </a:rPr>
              <a:t>V/Q=∞).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84378"/>
            <a:ext cx="66890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360" dirty="0">
                <a:solidFill>
                  <a:srgbClr val="C00000"/>
                </a:solidFill>
                <a:latin typeface="Trebuchet MS"/>
                <a:cs typeface="Trebuchet MS"/>
              </a:rPr>
              <a:t>3 </a:t>
            </a:r>
            <a:r>
              <a:rPr sz="4500" b="1" spc="-245" dirty="0">
                <a:solidFill>
                  <a:srgbClr val="C00000"/>
                </a:solidFill>
                <a:latin typeface="Trebuchet MS"/>
                <a:cs typeface="Trebuchet MS"/>
              </a:rPr>
              <a:t>Compartment </a:t>
            </a:r>
            <a:r>
              <a:rPr sz="4500" b="1" spc="-300" dirty="0">
                <a:solidFill>
                  <a:srgbClr val="C00000"/>
                </a:solidFill>
                <a:latin typeface="Trebuchet MS"/>
                <a:cs typeface="Trebuchet MS"/>
              </a:rPr>
              <a:t>Lung</a:t>
            </a:r>
            <a:r>
              <a:rPr sz="4500" b="1" spc="-4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65" dirty="0">
                <a:solidFill>
                  <a:srgbClr val="C00000"/>
                </a:solidFill>
                <a:latin typeface="Trebuchet MS"/>
                <a:cs typeface="Trebuchet MS"/>
              </a:rPr>
              <a:t>Model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3976" y="1524000"/>
            <a:ext cx="4956048" cy="480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76758"/>
            <a:ext cx="7880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95" dirty="0">
                <a:solidFill>
                  <a:srgbClr val="C00000"/>
                </a:solidFill>
                <a:latin typeface="Trebuchet MS"/>
                <a:cs typeface="Trebuchet MS"/>
              </a:rPr>
              <a:t>Component </a:t>
            </a:r>
            <a:r>
              <a:rPr sz="3600" b="1" spc="-150" dirty="0">
                <a:solidFill>
                  <a:srgbClr val="C00000"/>
                </a:solidFill>
                <a:latin typeface="Trebuchet MS"/>
                <a:cs typeface="Trebuchet MS"/>
              </a:rPr>
              <a:t>of Normal </a:t>
            </a:r>
            <a:r>
              <a:rPr sz="3600" b="1" spc="-200" dirty="0">
                <a:solidFill>
                  <a:srgbClr val="C00000"/>
                </a:solidFill>
                <a:latin typeface="Trebuchet MS"/>
                <a:cs typeface="Trebuchet MS"/>
              </a:rPr>
              <a:t>Venous</a:t>
            </a:r>
            <a:r>
              <a:rPr sz="3600" b="1" spc="-5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spc="-210" dirty="0">
                <a:solidFill>
                  <a:srgbClr val="C00000"/>
                </a:solidFill>
                <a:latin typeface="Trebuchet MS"/>
                <a:cs typeface="Trebuchet MS"/>
              </a:rPr>
              <a:t>Admixture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1219200"/>
            <a:ext cx="4983480" cy="525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89828" y="1235709"/>
            <a:ext cx="323151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105"/>
              </a:spcBef>
            </a:pPr>
            <a:r>
              <a:rPr sz="20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Intrapulmonary </a:t>
            </a:r>
            <a:r>
              <a:rPr sz="20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shunts</a:t>
            </a:r>
            <a:r>
              <a:rPr sz="2000" b="1" spc="-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-  </a:t>
            </a:r>
            <a:r>
              <a:rPr sz="2000" spc="65" dirty="0">
                <a:latin typeface="Georgia"/>
                <a:cs typeface="Georgia"/>
              </a:rPr>
              <a:t>1</a:t>
            </a:r>
            <a:r>
              <a:rPr sz="20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000" b="1" u="sng" spc="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Absolute</a:t>
            </a:r>
            <a:r>
              <a:rPr sz="2000" b="1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eorgia"/>
                <a:cs typeface="Georgia"/>
              </a:rPr>
              <a:t>shunt </a:t>
            </a:r>
            <a:r>
              <a:rPr sz="2000" spc="-40" dirty="0">
                <a:latin typeface="Georgia"/>
                <a:cs typeface="Georgia"/>
              </a:rPr>
              <a:t>refers </a:t>
            </a:r>
            <a:r>
              <a:rPr sz="2000" spc="-5" dirty="0">
                <a:latin typeface="Georgia"/>
                <a:cs typeface="Georgia"/>
              </a:rPr>
              <a:t>to  </a:t>
            </a:r>
            <a:r>
              <a:rPr sz="2000" spc="-25" dirty="0">
                <a:solidFill>
                  <a:srgbClr val="001F5F"/>
                </a:solidFill>
                <a:latin typeface="Georgia"/>
                <a:cs typeface="Georgia"/>
              </a:rPr>
              <a:t>a)anatomic </a:t>
            </a:r>
            <a:r>
              <a:rPr sz="2000" spc="-20" dirty="0">
                <a:solidFill>
                  <a:srgbClr val="001F5F"/>
                </a:solidFill>
                <a:latin typeface="Georgia"/>
                <a:cs typeface="Georgia"/>
              </a:rPr>
              <a:t>shunts  </a:t>
            </a:r>
            <a:r>
              <a:rPr sz="2000" spc="-25" dirty="0">
                <a:latin typeface="Georgia"/>
                <a:cs typeface="Georgia"/>
              </a:rPr>
              <a:t>(Thebesian, </a:t>
            </a:r>
            <a:r>
              <a:rPr sz="2000" spc="-35" dirty="0">
                <a:latin typeface="Georgia"/>
                <a:cs typeface="Georgia"/>
              </a:rPr>
              <a:t>Pleural, </a:t>
            </a:r>
            <a:r>
              <a:rPr sz="2000" spc="-25" dirty="0">
                <a:latin typeface="Georgia"/>
                <a:cs typeface="Georgia"/>
              </a:rPr>
              <a:t>and  </a:t>
            </a:r>
            <a:r>
              <a:rPr sz="2000" spc="-35" dirty="0">
                <a:latin typeface="Georgia"/>
                <a:cs typeface="Georgia"/>
              </a:rPr>
              <a:t>Bronchial </a:t>
            </a:r>
            <a:r>
              <a:rPr sz="2000" spc="-40" dirty="0">
                <a:latin typeface="Georgia"/>
                <a:cs typeface="Georgia"/>
              </a:rPr>
              <a:t>Veins) </a:t>
            </a:r>
            <a:r>
              <a:rPr sz="2000" spc="-25" dirty="0">
                <a:latin typeface="Georgia"/>
                <a:cs typeface="Georgia"/>
              </a:rPr>
              <a:t>and  </a:t>
            </a:r>
            <a:r>
              <a:rPr sz="2000" spc="-15" dirty="0">
                <a:solidFill>
                  <a:srgbClr val="001F5F"/>
                </a:solidFill>
                <a:latin typeface="Georgia"/>
                <a:cs typeface="Georgia"/>
              </a:rPr>
              <a:t>b)lung </a:t>
            </a:r>
            <a:r>
              <a:rPr sz="2000" spc="-20" dirty="0">
                <a:solidFill>
                  <a:srgbClr val="001F5F"/>
                </a:solidFill>
                <a:latin typeface="Georgia"/>
                <a:cs typeface="Georgia"/>
              </a:rPr>
              <a:t>units </a:t>
            </a:r>
            <a:r>
              <a:rPr sz="2000" spc="-30" dirty="0">
                <a:solidFill>
                  <a:srgbClr val="001F5F"/>
                </a:solidFill>
                <a:latin typeface="Georgia"/>
                <a:cs typeface="Georgia"/>
              </a:rPr>
              <a:t>where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V/Q </a:t>
            </a:r>
            <a:r>
              <a:rPr sz="2000" spc="-45" dirty="0">
                <a:solidFill>
                  <a:srgbClr val="001F5F"/>
                </a:solidFill>
                <a:latin typeface="Georgia"/>
                <a:cs typeface="Georgia"/>
              </a:rPr>
              <a:t>is  </a:t>
            </a:r>
            <a:r>
              <a:rPr sz="2000" spc="-25" dirty="0">
                <a:solidFill>
                  <a:srgbClr val="001F5F"/>
                </a:solidFill>
                <a:latin typeface="Georgia"/>
                <a:cs typeface="Georgia"/>
              </a:rPr>
              <a:t>zero.</a:t>
            </a:r>
            <a:endParaRPr sz="2000">
              <a:latin typeface="Georgia"/>
              <a:cs typeface="Georgia"/>
            </a:endParaRPr>
          </a:p>
          <a:p>
            <a:pPr marL="12700" marR="20955">
              <a:lnSpc>
                <a:spcPct val="100000"/>
              </a:lnSpc>
            </a:pPr>
            <a:r>
              <a:rPr sz="2000" spc="45" dirty="0">
                <a:latin typeface="Georgia"/>
                <a:cs typeface="Georgia"/>
              </a:rPr>
              <a:t>2.</a:t>
            </a:r>
            <a:r>
              <a:rPr sz="2000" b="1" u="sng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Relative</a:t>
            </a:r>
            <a:r>
              <a:rPr sz="2000" b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Georgia"/>
                <a:cs typeface="Georgia"/>
              </a:rPr>
              <a:t>shunt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an </a:t>
            </a:r>
            <a:r>
              <a:rPr sz="2000" spc="-45" dirty="0">
                <a:latin typeface="Georgia"/>
                <a:cs typeface="Georgia"/>
              </a:rPr>
              <a:t>area</a:t>
            </a:r>
            <a:r>
              <a:rPr sz="2000" spc="-31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of 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10" dirty="0">
                <a:latin typeface="Georgia"/>
                <a:cs typeface="Georgia"/>
              </a:rPr>
              <a:t>lung with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20" dirty="0">
                <a:solidFill>
                  <a:srgbClr val="001F5F"/>
                </a:solidFill>
                <a:latin typeface="Georgia"/>
                <a:cs typeface="Georgia"/>
              </a:rPr>
              <a:t>low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V/Q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ratio.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Clinically, </a:t>
            </a:r>
            <a:r>
              <a:rPr sz="2000" spc="-40" dirty="0">
                <a:latin typeface="Georgia"/>
                <a:cs typeface="Georgia"/>
              </a:rPr>
              <a:t>hypoxemia </a:t>
            </a:r>
            <a:r>
              <a:rPr sz="2000" spc="-35" dirty="0">
                <a:latin typeface="Georgia"/>
                <a:cs typeface="Georgia"/>
              </a:rPr>
              <a:t>from</a:t>
            </a:r>
            <a:r>
              <a:rPr sz="2000" spc="-17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  </a:t>
            </a:r>
            <a:r>
              <a:rPr sz="2000" spc="-35" dirty="0">
                <a:latin typeface="Georgia"/>
                <a:cs typeface="Georgia"/>
              </a:rPr>
              <a:t>relative </a:t>
            </a:r>
            <a:r>
              <a:rPr sz="2000" spc="-15" dirty="0">
                <a:latin typeface="Georgia"/>
                <a:cs typeface="Georgia"/>
              </a:rPr>
              <a:t>shunt </a:t>
            </a:r>
            <a:r>
              <a:rPr sz="2000" spc="-20" dirty="0">
                <a:latin typeface="Georgia"/>
                <a:cs typeface="Georgia"/>
              </a:rPr>
              <a:t>can </a:t>
            </a:r>
            <a:r>
              <a:rPr sz="2000" spc="-30" dirty="0">
                <a:latin typeface="Georgia"/>
                <a:cs typeface="Georgia"/>
              </a:rPr>
              <a:t>usually </a:t>
            </a:r>
            <a:r>
              <a:rPr sz="2000" spc="-15" dirty="0">
                <a:latin typeface="Georgia"/>
                <a:cs typeface="Georgia"/>
              </a:rPr>
              <a:t>be  </a:t>
            </a:r>
            <a:r>
              <a:rPr sz="2000" spc="-30" dirty="0">
                <a:latin typeface="Georgia"/>
                <a:cs typeface="Georgia"/>
              </a:rPr>
              <a:t>partially </a:t>
            </a:r>
            <a:r>
              <a:rPr sz="2000" spc="-20" dirty="0">
                <a:latin typeface="Georgia"/>
                <a:cs typeface="Georgia"/>
              </a:rPr>
              <a:t>corrected </a:t>
            </a:r>
            <a:r>
              <a:rPr sz="2000" spc="-25" dirty="0">
                <a:latin typeface="Georgia"/>
                <a:cs typeface="Georgia"/>
              </a:rPr>
              <a:t>by  </a:t>
            </a:r>
            <a:r>
              <a:rPr sz="2000" spc="-30" dirty="0">
                <a:latin typeface="Georgia"/>
                <a:cs typeface="Georgia"/>
              </a:rPr>
              <a:t>increasing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35" dirty="0">
                <a:latin typeface="Georgia"/>
                <a:cs typeface="Georgia"/>
              </a:rPr>
              <a:t>inspired </a:t>
            </a:r>
            <a:r>
              <a:rPr sz="2000" spc="-20" dirty="0">
                <a:latin typeface="Georgia"/>
                <a:cs typeface="Georgia"/>
              </a:rPr>
              <a:t>O2  </a:t>
            </a:r>
            <a:r>
              <a:rPr sz="2000" spc="-25" dirty="0">
                <a:latin typeface="Georgia"/>
                <a:cs typeface="Georgia"/>
              </a:rPr>
              <a:t>concentration; </a:t>
            </a:r>
            <a:r>
              <a:rPr sz="2000" spc="-40" dirty="0">
                <a:latin typeface="Georgia"/>
                <a:cs typeface="Georgia"/>
              </a:rPr>
              <a:t>hypoxemia  </a:t>
            </a:r>
            <a:r>
              <a:rPr sz="2000" spc="-25" dirty="0">
                <a:latin typeface="Georgia"/>
                <a:cs typeface="Georgia"/>
              </a:rPr>
              <a:t>caused by </a:t>
            </a:r>
            <a:r>
              <a:rPr sz="2000" spc="-35" dirty="0">
                <a:latin typeface="Georgia"/>
                <a:cs typeface="Georgia"/>
              </a:rPr>
              <a:t>an </a:t>
            </a:r>
            <a:r>
              <a:rPr sz="2000" spc="-20" dirty="0">
                <a:latin typeface="Georgia"/>
                <a:cs typeface="Georgia"/>
              </a:rPr>
              <a:t>absolute shunt  </a:t>
            </a:r>
            <a:r>
              <a:rPr sz="2000" spc="-15" dirty="0">
                <a:latin typeface="Georgia"/>
                <a:cs typeface="Georgia"/>
              </a:rPr>
              <a:t>cannot.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0072" y="636778"/>
            <a:ext cx="14090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29" dirty="0">
                <a:solidFill>
                  <a:srgbClr val="C00000"/>
                </a:solidFill>
                <a:latin typeface="Trebuchet MS"/>
                <a:cs typeface="Trebuchet MS"/>
              </a:rPr>
              <a:t>Shu</a:t>
            </a:r>
            <a:r>
              <a:rPr sz="4500" b="1" spc="-285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4500" b="1" spc="-225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86229"/>
            <a:ext cx="8051165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65" dirty="0">
                <a:latin typeface="Georgia"/>
                <a:cs typeface="Georgia"/>
              </a:rPr>
              <a:t>True </a:t>
            </a:r>
            <a:r>
              <a:rPr sz="2200" spc="-20" dirty="0">
                <a:latin typeface="Georgia"/>
                <a:cs typeface="Georgia"/>
              </a:rPr>
              <a:t>shunt </a:t>
            </a:r>
            <a:r>
              <a:rPr sz="2200" spc="-50" dirty="0">
                <a:latin typeface="Georgia"/>
                <a:cs typeface="Georgia"/>
              </a:rPr>
              <a:t>refers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55" dirty="0">
                <a:latin typeface="Georgia"/>
                <a:cs typeface="Georgia"/>
              </a:rPr>
              <a:t>a </a:t>
            </a:r>
            <a:r>
              <a:rPr sz="2200" spc="-5" dirty="0">
                <a:latin typeface="Georgia"/>
                <a:cs typeface="Georgia"/>
              </a:rPr>
              <a:t>V/Q </a:t>
            </a:r>
            <a:r>
              <a:rPr sz="2200" spc="-204" dirty="0">
                <a:latin typeface="Georgia"/>
                <a:cs typeface="Georgia"/>
              </a:rPr>
              <a:t>= </a:t>
            </a:r>
            <a:r>
              <a:rPr sz="2200" spc="-170" dirty="0">
                <a:latin typeface="Georgia"/>
                <a:cs typeface="Georgia"/>
              </a:rPr>
              <a:t>0 </a:t>
            </a:r>
            <a:r>
              <a:rPr sz="2200" spc="-10" dirty="0">
                <a:latin typeface="Georgia"/>
                <a:cs typeface="Georgia"/>
              </a:rPr>
              <a:t>(blood </a:t>
            </a:r>
            <a:r>
              <a:rPr sz="2200" spc="-45" dirty="0">
                <a:latin typeface="Georgia"/>
                <a:cs typeface="Georgia"/>
              </a:rPr>
              <a:t>has passed </a:t>
            </a:r>
            <a:r>
              <a:rPr sz="2200" spc="-25" dirty="0">
                <a:latin typeface="Georgia"/>
                <a:cs typeface="Georgia"/>
              </a:rPr>
              <a:t>through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areas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ts val="2375"/>
              </a:lnSpc>
            </a:pP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0" dirty="0">
                <a:latin typeface="Georgia"/>
                <a:cs typeface="Georgia"/>
              </a:rPr>
              <a:t>lung </a:t>
            </a:r>
            <a:r>
              <a:rPr sz="2200" spc="-35" dirty="0">
                <a:latin typeface="Georgia"/>
                <a:cs typeface="Georgia"/>
              </a:rPr>
              <a:t>where </a:t>
            </a:r>
            <a:r>
              <a:rPr sz="2200" spc="-15" dirty="0">
                <a:latin typeface="Georgia"/>
                <a:cs typeface="Georgia"/>
              </a:rPr>
              <a:t>no </a:t>
            </a:r>
            <a:r>
              <a:rPr sz="2200" spc="-25" dirty="0">
                <a:latin typeface="Georgia"/>
                <a:cs typeface="Georgia"/>
              </a:rPr>
              <a:t>ventilation </a:t>
            </a:r>
            <a:r>
              <a:rPr sz="2200" spc="-45" dirty="0">
                <a:latin typeface="Georgia"/>
                <a:cs typeface="Georgia"/>
              </a:rPr>
              <a:t>is</a:t>
            </a:r>
            <a:r>
              <a:rPr sz="2200" spc="-204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occurring.)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Physiological </a:t>
            </a:r>
            <a:r>
              <a:rPr sz="2200" b="1" spc="155" dirty="0">
                <a:solidFill>
                  <a:srgbClr val="C00000"/>
                </a:solidFill>
                <a:latin typeface="Times New Roman"/>
                <a:cs typeface="Times New Roman"/>
              </a:rPr>
              <a:t>shunt </a:t>
            </a:r>
            <a:r>
              <a:rPr sz="2200" spc="-50" dirty="0">
                <a:latin typeface="Georgia"/>
                <a:cs typeface="Georgia"/>
              </a:rPr>
              <a:t>refers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0" dirty="0">
                <a:solidFill>
                  <a:srgbClr val="00AF50"/>
                </a:solidFill>
                <a:latin typeface="Georgia"/>
                <a:cs typeface="Georgia"/>
              </a:rPr>
              <a:t>amount of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venous admixture  </a:t>
            </a:r>
            <a:r>
              <a:rPr sz="2200" spc="-15" dirty="0">
                <a:solidFill>
                  <a:srgbClr val="00AF50"/>
                </a:solidFill>
                <a:latin typeface="Georgia"/>
                <a:cs typeface="Georgia"/>
              </a:rPr>
              <a:t>which </a:t>
            </a:r>
            <a:r>
              <a:rPr sz="2200" spc="-45" dirty="0">
                <a:solidFill>
                  <a:srgbClr val="00AF50"/>
                </a:solidFill>
                <a:latin typeface="Georgia"/>
                <a:cs typeface="Georgia"/>
              </a:rPr>
              <a:t>is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directly added </a:t>
            </a:r>
            <a:r>
              <a:rPr sz="2200" spc="-10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main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circulatory </a:t>
            </a:r>
            <a:r>
              <a:rPr sz="2200" spc="-15" dirty="0">
                <a:solidFill>
                  <a:srgbClr val="00AF50"/>
                </a:solidFill>
                <a:latin typeface="Georgia"/>
                <a:cs typeface="Georgia"/>
              </a:rPr>
              <a:t>blood </a:t>
            </a:r>
            <a:r>
              <a:rPr sz="2200" spc="-5" dirty="0">
                <a:solidFill>
                  <a:srgbClr val="00AF50"/>
                </a:solidFill>
                <a:latin typeface="Georgia"/>
                <a:cs typeface="Georgia"/>
              </a:rPr>
              <a:t>without</a:t>
            </a:r>
            <a:r>
              <a:rPr sz="2200" spc="-16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having  </a:t>
            </a:r>
            <a:r>
              <a:rPr sz="2200" spc="-45" dirty="0">
                <a:solidFill>
                  <a:srgbClr val="00AF50"/>
                </a:solidFill>
                <a:latin typeface="Georgia"/>
                <a:cs typeface="Georgia"/>
              </a:rPr>
              <a:t>passed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through </a:t>
            </a:r>
            <a:r>
              <a:rPr sz="2200" spc="-5" dirty="0">
                <a:solidFill>
                  <a:srgbClr val="00AF50"/>
                </a:solidFill>
                <a:latin typeface="Georgia"/>
                <a:cs typeface="Georgia"/>
              </a:rPr>
              <a:t>the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oxygenating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mechanism </a:t>
            </a:r>
            <a:r>
              <a:rPr sz="2200" spc="-20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00AF50"/>
                </a:solidFill>
                <a:latin typeface="Georgia"/>
                <a:cs typeface="Georgia"/>
              </a:rPr>
              <a:t>the</a:t>
            </a:r>
            <a:r>
              <a:rPr sz="2200" spc="-10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lung.</a:t>
            </a:r>
            <a:endParaRPr sz="2200">
              <a:latin typeface="Georgia"/>
              <a:cs typeface="Georgia"/>
            </a:endParaRPr>
          </a:p>
          <a:p>
            <a:pPr marL="287020" marR="163830" lvl="1" indent="74295">
              <a:lnSpc>
                <a:spcPct val="80000"/>
              </a:lnSpc>
              <a:spcBef>
                <a:spcPts val="525"/>
              </a:spcBef>
              <a:buSzPct val="95454"/>
              <a:buAutoNum type="arabicPeriod"/>
              <a:tabLst>
                <a:tab pos="521334" algn="l"/>
              </a:tabLst>
            </a:pPr>
            <a:r>
              <a:rPr sz="2200" spc="-35" dirty="0">
                <a:latin typeface="Georgia"/>
                <a:cs typeface="Georgia"/>
              </a:rPr>
              <a:t>Blood </a:t>
            </a:r>
            <a:r>
              <a:rPr sz="2200" spc="-40" dirty="0">
                <a:latin typeface="Georgia"/>
                <a:cs typeface="Georgia"/>
              </a:rPr>
              <a:t>from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bronchial </a:t>
            </a:r>
            <a:r>
              <a:rPr sz="22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veins </a:t>
            </a:r>
            <a:r>
              <a:rPr sz="2200" spc="-35" dirty="0">
                <a:latin typeface="Georgia"/>
                <a:cs typeface="Georgia"/>
              </a:rPr>
              <a:t>draining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15" dirty="0">
                <a:latin typeface="Georgia"/>
                <a:cs typeface="Georgia"/>
              </a:rPr>
              <a:t>lung  </a:t>
            </a:r>
            <a:r>
              <a:rPr sz="2200" spc="-40" dirty="0">
                <a:latin typeface="Georgia"/>
                <a:cs typeface="Georgia"/>
              </a:rPr>
              <a:t>parenchyma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45" dirty="0">
                <a:latin typeface="Georgia"/>
                <a:cs typeface="Georgia"/>
              </a:rPr>
              <a:t>2.the </a:t>
            </a:r>
            <a:r>
              <a:rPr sz="2200" b="1" spc="145" dirty="0">
                <a:solidFill>
                  <a:srgbClr val="001F5F"/>
                </a:solidFill>
                <a:latin typeface="Times New Roman"/>
                <a:cs typeface="Times New Roman"/>
              </a:rPr>
              <a:t>thebesian </a:t>
            </a:r>
            <a:r>
              <a:rPr sz="2200" b="1" spc="125" dirty="0">
                <a:solidFill>
                  <a:srgbClr val="001F5F"/>
                </a:solidFill>
                <a:latin typeface="Times New Roman"/>
                <a:cs typeface="Times New Roman"/>
              </a:rPr>
              <a:t>veins </a:t>
            </a:r>
            <a:r>
              <a:rPr sz="2200" spc="-35" dirty="0">
                <a:latin typeface="Georgia"/>
                <a:cs typeface="Georgia"/>
              </a:rPr>
              <a:t>draining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cardiac  </a:t>
            </a:r>
            <a:r>
              <a:rPr sz="2200" spc="-25" dirty="0">
                <a:latin typeface="Georgia"/>
                <a:cs typeface="Georgia"/>
              </a:rPr>
              <a:t>muscle </a:t>
            </a:r>
            <a:r>
              <a:rPr sz="2200" spc="-40" dirty="0">
                <a:latin typeface="Georgia"/>
                <a:cs typeface="Georgia"/>
              </a:rPr>
              <a:t>represent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5" dirty="0">
                <a:latin typeface="Georgia"/>
                <a:cs typeface="Georgia"/>
              </a:rPr>
              <a:t>physiological </a:t>
            </a:r>
            <a:r>
              <a:rPr sz="2200" spc="-20" dirty="0">
                <a:latin typeface="Georgia"/>
                <a:cs typeface="Georgia"/>
              </a:rPr>
              <a:t>shunt </a:t>
            </a:r>
            <a:r>
              <a:rPr sz="2200" spc="-35" dirty="0">
                <a:latin typeface="Georgia"/>
                <a:cs typeface="Georgia"/>
              </a:rPr>
              <a:t>(around </a:t>
            </a:r>
            <a:r>
              <a:rPr sz="2200" spc="-60" dirty="0">
                <a:latin typeface="Georgia"/>
                <a:cs typeface="Georgia"/>
              </a:rPr>
              <a:t>5%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35" dirty="0">
                <a:latin typeface="Georgia"/>
                <a:cs typeface="Georgia"/>
              </a:rPr>
              <a:t>cardiac  </a:t>
            </a:r>
            <a:r>
              <a:rPr sz="2200" spc="-10" dirty="0">
                <a:latin typeface="Georgia"/>
                <a:cs typeface="Georgia"/>
              </a:rPr>
              <a:t>output.)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70180" algn="l"/>
              </a:tabLst>
            </a:pPr>
            <a:r>
              <a:rPr sz="2200" spc="80" dirty="0">
                <a:latin typeface="Times New Roman"/>
                <a:cs typeface="Times New Roman"/>
              </a:rPr>
              <a:t>Normal Shunt: </a:t>
            </a:r>
            <a:r>
              <a:rPr sz="2200" spc="-100" dirty="0">
                <a:latin typeface="Times New Roman"/>
                <a:cs typeface="Times New Roman"/>
              </a:rPr>
              <a:t>3 </a:t>
            </a:r>
            <a:r>
              <a:rPr sz="2200" spc="105" dirty="0">
                <a:latin typeface="Times New Roman"/>
                <a:cs typeface="Times New Roman"/>
              </a:rPr>
              <a:t>to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5%</a:t>
            </a:r>
            <a:endParaRPr sz="220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70180" algn="l"/>
              </a:tabLst>
            </a:pPr>
            <a:r>
              <a:rPr sz="2200" spc="95" dirty="0">
                <a:latin typeface="Times New Roman"/>
                <a:cs typeface="Times New Roman"/>
              </a:rPr>
              <a:t>Shunts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above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15%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are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70" dirty="0">
                <a:latin typeface="Times New Roman"/>
                <a:cs typeface="Times New Roman"/>
              </a:rPr>
              <a:t>associated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with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significant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hypoxemia.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79806"/>
            <a:ext cx="61372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97885" algn="l"/>
              </a:tabLst>
            </a:pPr>
            <a:r>
              <a:rPr sz="5000" b="1" spc="-155" dirty="0">
                <a:solidFill>
                  <a:srgbClr val="C00000"/>
                </a:solidFill>
                <a:latin typeface="Trebuchet MS"/>
                <a:cs typeface="Trebuchet MS"/>
              </a:rPr>
              <a:t>Diss</a:t>
            </a:r>
            <a:r>
              <a:rPr sz="5000" b="1" spc="-210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5000" b="1" spc="-185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5000" b="1" spc="-395" dirty="0">
                <a:solidFill>
                  <a:srgbClr val="C00000"/>
                </a:solidFill>
                <a:latin typeface="Trebuchet MS"/>
                <a:cs typeface="Trebuchet MS"/>
              </a:rPr>
              <a:t>v</a:t>
            </a:r>
            <a:r>
              <a:rPr sz="5000" b="1" spc="-290" dirty="0">
                <a:solidFill>
                  <a:srgbClr val="C00000"/>
                </a:solidFill>
                <a:latin typeface="Trebuchet MS"/>
                <a:cs typeface="Trebuchet MS"/>
              </a:rPr>
              <a:t>ed</a:t>
            </a:r>
            <a:r>
              <a:rPr sz="5000" b="1" spc="-38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114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2400" b="1" spc="-190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	</a:t>
            </a:r>
            <a:r>
              <a:rPr sz="5000" b="1" spc="-265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5000" b="1" spc="-3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29" dirty="0">
                <a:solidFill>
                  <a:srgbClr val="C00000"/>
                </a:solidFill>
                <a:latin typeface="Trebuchet MS"/>
                <a:cs typeface="Trebuchet MS"/>
              </a:rPr>
              <a:t>Plas</a:t>
            </a:r>
            <a:r>
              <a:rPr sz="5000" b="1" spc="-265" dirty="0">
                <a:solidFill>
                  <a:srgbClr val="C00000"/>
                </a:solidFill>
                <a:latin typeface="Trebuchet MS"/>
                <a:cs typeface="Trebuchet MS"/>
              </a:rPr>
              <a:t>m</a:t>
            </a:r>
            <a:r>
              <a:rPr sz="5000" b="1" spc="-160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5000" b="1" spc="-305" dirty="0">
                <a:solidFill>
                  <a:srgbClr val="C00000"/>
                </a:solidFill>
                <a:latin typeface="Trebuchet MS"/>
                <a:cs typeface="Trebuchet MS"/>
              </a:rPr>
              <a:t>-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43329"/>
            <a:ext cx="761238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  <a:tab pos="829310" algn="l"/>
              </a:tabLst>
            </a:pPr>
            <a:r>
              <a:rPr sz="2400" spc="-114" dirty="0">
                <a:solidFill>
                  <a:srgbClr val="00AF50"/>
                </a:solidFill>
                <a:latin typeface="Georgia"/>
                <a:cs typeface="Georgia"/>
              </a:rPr>
              <a:t>3%	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40" dirty="0">
                <a:latin typeface="Georgia"/>
                <a:cs typeface="Georgia"/>
              </a:rPr>
              <a:t>dissolved </a:t>
            </a:r>
            <a:r>
              <a:rPr sz="2400" spc="-25" dirty="0">
                <a:latin typeface="Georgia"/>
                <a:cs typeface="Georgia"/>
              </a:rPr>
              <a:t>in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45" dirty="0">
                <a:latin typeface="Georgia"/>
                <a:cs typeface="Georgia"/>
              </a:rPr>
              <a:t>plasma</a:t>
            </a:r>
            <a:endParaRPr sz="2400">
              <a:latin typeface="Georgia"/>
              <a:cs typeface="Georgia"/>
            </a:endParaRPr>
          </a:p>
          <a:p>
            <a:pPr marL="287020" marR="931544" indent="-274320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15" dirty="0">
                <a:latin typeface="Georgia"/>
                <a:cs typeface="Georgia"/>
              </a:rPr>
              <a:t>The quantity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20" dirty="0">
                <a:latin typeface="Georgia"/>
                <a:cs typeface="Georgia"/>
              </a:rPr>
              <a:t>O</a:t>
            </a:r>
            <a:r>
              <a:rPr sz="1500" spc="20" dirty="0">
                <a:latin typeface="Georgia"/>
                <a:cs typeface="Georgia"/>
              </a:rPr>
              <a:t>2 </a:t>
            </a:r>
            <a:r>
              <a:rPr sz="2400" spc="-40" dirty="0">
                <a:latin typeface="Georgia"/>
                <a:cs typeface="Georgia"/>
              </a:rPr>
              <a:t>dissolved </a:t>
            </a:r>
            <a:r>
              <a:rPr sz="2400" spc="-25" dirty="0">
                <a:latin typeface="Georgia"/>
                <a:cs typeface="Georgia"/>
              </a:rPr>
              <a:t>in </a:t>
            </a:r>
            <a:r>
              <a:rPr sz="2400" spc="-45" dirty="0">
                <a:latin typeface="Georgia"/>
                <a:cs typeface="Georgia"/>
              </a:rPr>
              <a:t>plasma 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70" dirty="0">
                <a:solidFill>
                  <a:srgbClr val="00AF50"/>
                </a:solidFill>
                <a:latin typeface="Georgia"/>
                <a:cs typeface="Georgia"/>
              </a:rPr>
              <a:t>directly 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proportional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its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partial </a:t>
            </a: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pressure</a:t>
            </a:r>
            <a:r>
              <a:rPr sz="2400" spc="-45" dirty="0">
                <a:solidFill>
                  <a:srgbClr val="C00000"/>
                </a:solidFill>
                <a:latin typeface="Georgia"/>
                <a:cs typeface="Georgia"/>
              </a:rPr>
              <a:t>.(Henrys</a:t>
            </a:r>
            <a:r>
              <a:rPr sz="2400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Georgia"/>
                <a:cs typeface="Georgia"/>
              </a:rPr>
              <a:t>law)</a:t>
            </a:r>
            <a:endParaRPr sz="2400">
              <a:latin typeface="Georgia"/>
              <a:cs typeface="Georgia"/>
            </a:endParaRPr>
          </a:p>
          <a:p>
            <a:pPr marL="287020" marR="722630" indent="-274320">
              <a:lnSpc>
                <a:spcPct val="8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65" dirty="0">
                <a:latin typeface="Georgia"/>
                <a:cs typeface="Georgia"/>
              </a:rPr>
              <a:t>Gas </a:t>
            </a:r>
            <a:r>
              <a:rPr sz="2400" spc="-30" dirty="0">
                <a:latin typeface="Georgia"/>
                <a:cs typeface="Georgia"/>
              </a:rPr>
              <a:t>Concentration=Solubility </a:t>
            </a:r>
            <a:r>
              <a:rPr sz="2400" spc="-10" dirty="0">
                <a:latin typeface="Georgia"/>
                <a:cs typeface="Georgia"/>
              </a:rPr>
              <a:t>Coefficient </a:t>
            </a:r>
            <a:r>
              <a:rPr sz="2400" spc="-130" dirty="0">
                <a:latin typeface="Georgia"/>
                <a:cs typeface="Georgia"/>
              </a:rPr>
              <a:t>X </a:t>
            </a:r>
            <a:r>
              <a:rPr sz="2400" spc="-85" dirty="0">
                <a:latin typeface="Georgia"/>
                <a:cs typeface="Georgia"/>
              </a:rPr>
              <a:t>Partial  </a:t>
            </a:r>
            <a:r>
              <a:rPr sz="2400" spc="-55" dirty="0">
                <a:latin typeface="Georgia"/>
                <a:cs typeface="Georgia"/>
              </a:rPr>
              <a:t>Pressure.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125" dirty="0">
                <a:latin typeface="Georgia"/>
                <a:cs typeface="Georgia"/>
              </a:rPr>
              <a:t>0.003ml/mmHg/100 </a:t>
            </a:r>
            <a:r>
              <a:rPr sz="2400" spc="-30" dirty="0">
                <a:latin typeface="Georgia"/>
                <a:cs typeface="Georgia"/>
              </a:rPr>
              <a:t>ml </a:t>
            </a:r>
            <a:r>
              <a:rPr sz="2400" spc="-35" dirty="0">
                <a:latin typeface="Georgia"/>
                <a:cs typeface="Georgia"/>
              </a:rPr>
              <a:t>Blood </a:t>
            </a:r>
            <a:r>
              <a:rPr sz="2400" spc="-25" dirty="0">
                <a:latin typeface="Georgia"/>
                <a:cs typeface="Georgia"/>
              </a:rPr>
              <a:t>(Solubility</a:t>
            </a:r>
            <a:r>
              <a:rPr sz="2400" spc="18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Coefficient)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ts val="2595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35" dirty="0">
                <a:latin typeface="Georgia"/>
                <a:cs typeface="Georgia"/>
              </a:rPr>
              <a:t>Thus, </a:t>
            </a:r>
            <a:r>
              <a:rPr sz="2400" spc="-40" dirty="0">
                <a:latin typeface="Georgia"/>
                <a:cs typeface="Georgia"/>
              </a:rPr>
              <a:t>for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40" dirty="0">
                <a:latin typeface="Georgia"/>
                <a:cs typeface="Georgia"/>
              </a:rPr>
              <a:t>PaO</a:t>
            </a:r>
            <a:r>
              <a:rPr sz="1700" spc="-40" dirty="0">
                <a:latin typeface="Georgia"/>
                <a:cs typeface="Georgia"/>
              </a:rPr>
              <a:t>2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215" dirty="0">
                <a:latin typeface="Georgia"/>
                <a:cs typeface="Georgia"/>
              </a:rPr>
              <a:t>100 </a:t>
            </a:r>
            <a:r>
              <a:rPr sz="2400" spc="-40" dirty="0">
                <a:latin typeface="Georgia"/>
                <a:cs typeface="Georgia"/>
              </a:rPr>
              <a:t>mm </a:t>
            </a:r>
            <a:r>
              <a:rPr sz="2400" spc="-45" dirty="0">
                <a:latin typeface="Georgia"/>
                <a:cs typeface="Georgia"/>
              </a:rPr>
              <a:t>Hg, </a:t>
            </a:r>
            <a:r>
              <a:rPr sz="2400" spc="-25" dirty="0">
                <a:latin typeface="Georgia"/>
                <a:cs typeface="Georgia"/>
              </a:rPr>
              <a:t>there </a:t>
            </a:r>
            <a:r>
              <a:rPr sz="2400" spc="-15" dirty="0">
                <a:latin typeface="Georgia"/>
                <a:cs typeface="Georgia"/>
              </a:rPr>
              <a:t>will be </a:t>
            </a:r>
            <a:r>
              <a:rPr sz="2400" spc="-150" dirty="0">
                <a:solidFill>
                  <a:srgbClr val="00AF50"/>
                </a:solidFill>
                <a:latin typeface="Georgia"/>
                <a:cs typeface="Georgia"/>
              </a:rPr>
              <a:t>0.3 </a:t>
            </a:r>
            <a:r>
              <a:rPr sz="2400" spc="-80" dirty="0">
                <a:solidFill>
                  <a:srgbClr val="00AF50"/>
                </a:solidFill>
                <a:latin typeface="Georgia"/>
                <a:cs typeface="Georgia"/>
              </a:rPr>
              <a:t>mL</a:t>
            </a:r>
            <a:r>
              <a:rPr sz="2400" spc="17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of</a:t>
            </a:r>
            <a:endParaRPr sz="2400">
              <a:latin typeface="Georgia"/>
              <a:cs typeface="Georgia"/>
            </a:endParaRPr>
          </a:p>
          <a:p>
            <a:pPr marL="286385">
              <a:lnSpc>
                <a:spcPts val="2595"/>
              </a:lnSpc>
            </a:pPr>
            <a:r>
              <a:rPr sz="2400" spc="-40" dirty="0">
                <a:solidFill>
                  <a:srgbClr val="00AF50"/>
                </a:solidFill>
                <a:latin typeface="Georgia"/>
                <a:cs typeface="Georgia"/>
              </a:rPr>
              <a:t>dissolved </a:t>
            </a:r>
            <a:r>
              <a:rPr sz="2400" spc="15" dirty="0">
                <a:solidFill>
                  <a:srgbClr val="00AF50"/>
                </a:solidFill>
                <a:latin typeface="Georgia"/>
                <a:cs typeface="Georgia"/>
              </a:rPr>
              <a:t>O</a:t>
            </a:r>
            <a:r>
              <a:rPr sz="1700" spc="15" dirty="0">
                <a:solidFill>
                  <a:srgbClr val="00AF50"/>
                </a:solidFill>
                <a:latin typeface="Georgia"/>
                <a:cs typeface="Georgia"/>
              </a:rPr>
              <a:t>2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in </a:t>
            </a:r>
            <a:r>
              <a:rPr sz="2400" spc="-215" dirty="0">
                <a:solidFill>
                  <a:srgbClr val="00AF50"/>
                </a:solidFill>
                <a:latin typeface="Georgia"/>
                <a:cs typeface="Georgia"/>
              </a:rPr>
              <a:t>100 </a:t>
            </a:r>
            <a:r>
              <a:rPr sz="2400" spc="-80" dirty="0">
                <a:solidFill>
                  <a:srgbClr val="00AF50"/>
                </a:solidFill>
                <a:latin typeface="Georgia"/>
                <a:cs typeface="Georgia"/>
              </a:rPr>
              <a:t>mL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of</a:t>
            </a:r>
            <a:r>
              <a:rPr sz="2400" spc="-25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blood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  <a:tab pos="999490" algn="l"/>
              </a:tabLst>
            </a:pPr>
            <a:r>
              <a:rPr sz="2400" spc="-15" dirty="0">
                <a:latin typeface="Georgia"/>
                <a:cs typeface="Georgia"/>
              </a:rPr>
              <a:t>Acts	</a:t>
            </a:r>
            <a:r>
              <a:rPr sz="2400" spc="-65" dirty="0">
                <a:latin typeface="Georgia"/>
                <a:cs typeface="Georgia"/>
              </a:rPr>
              <a:t>as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45" dirty="0">
                <a:latin typeface="Georgia"/>
                <a:cs typeface="Georgia"/>
              </a:rPr>
              <a:t>pathway </a:t>
            </a:r>
            <a:r>
              <a:rPr sz="2400" spc="-40" dirty="0">
                <a:latin typeface="Georgia"/>
                <a:cs typeface="Georgia"/>
              </a:rPr>
              <a:t>for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supply </a:t>
            </a:r>
            <a:r>
              <a:rPr sz="2400" spc="-20" dirty="0">
                <a:solidFill>
                  <a:srgbClr val="00AF50"/>
                </a:solidFill>
                <a:latin typeface="Georgia"/>
                <a:cs typeface="Georgia"/>
              </a:rPr>
              <a:t>of </a:t>
            </a:r>
            <a:r>
              <a:rPr sz="2400" spc="10" dirty="0">
                <a:solidFill>
                  <a:srgbClr val="00AF50"/>
                </a:solidFill>
                <a:latin typeface="Georgia"/>
                <a:cs typeface="Georgia"/>
              </a:rPr>
              <a:t>O</a:t>
            </a:r>
            <a:r>
              <a:rPr sz="1700" spc="10" dirty="0">
                <a:solidFill>
                  <a:srgbClr val="00AF50"/>
                </a:solidFill>
                <a:latin typeface="Georgia"/>
                <a:cs typeface="Georgia"/>
              </a:rPr>
              <a:t>2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to </a:t>
            </a:r>
            <a:r>
              <a:rPr sz="2400" spc="-40" dirty="0">
                <a:solidFill>
                  <a:srgbClr val="00AF50"/>
                </a:solidFill>
                <a:latin typeface="Georgia"/>
                <a:cs typeface="Georgia"/>
              </a:rPr>
              <a:t>Hb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10" dirty="0">
                <a:latin typeface="Georgia"/>
                <a:cs typeface="Georgia"/>
              </a:rPr>
              <a:t>At </a:t>
            </a:r>
            <a:r>
              <a:rPr sz="2400" spc="-30" dirty="0">
                <a:latin typeface="Georgia"/>
                <a:cs typeface="Georgia"/>
              </a:rPr>
              <a:t>tissue </a:t>
            </a:r>
            <a:r>
              <a:rPr sz="2400" spc="-35" dirty="0">
                <a:latin typeface="Georgia"/>
                <a:cs typeface="Georgia"/>
              </a:rPr>
              <a:t>levels- </a:t>
            </a:r>
            <a:r>
              <a:rPr sz="2400" spc="-5" dirty="0">
                <a:solidFill>
                  <a:srgbClr val="00AF50"/>
                </a:solidFill>
                <a:latin typeface="Georgia"/>
                <a:cs typeface="Georgia"/>
              </a:rPr>
              <a:t>it </a:t>
            </a:r>
            <a:r>
              <a:rPr sz="2400" spc="-50" dirty="0">
                <a:solidFill>
                  <a:srgbClr val="00AF50"/>
                </a:solidFill>
                <a:latin typeface="Georgia"/>
                <a:cs typeface="Georgia"/>
              </a:rPr>
              <a:t>is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first </a:t>
            </a:r>
            <a:r>
              <a:rPr sz="2400" spc="-45" dirty="0">
                <a:solidFill>
                  <a:srgbClr val="00AF50"/>
                </a:solidFill>
                <a:latin typeface="Georgia"/>
                <a:cs typeface="Georgia"/>
              </a:rPr>
              <a:t>transferred </a:t>
            </a:r>
            <a:r>
              <a:rPr sz="2400" spc="-10" dirty="0">
                <a:solidFill>
                  <a:srgbClr val="00AF50"/>
                </a:solidFill>
                <a:latin typeface="Georgia"/>
                <a:cs typeface="Georgia"/>
              </a:rPr>
              <a:t>to</a:t>
            </a:r>
            <a:r>
              <a:rPr sz="2400" spc="-17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Georgia"/>
                <a:cs typeface="Georgia"/>
              </a:rPr>
              <a:t>cells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35" dirty="0">
                <a:latin typeface="Georgia"/>
                <a:cs typeface="Georgia"/>
              </a:rPr>
              <a:t>Dissolved 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1900" dirty="0">
                <a:latin typeface="Georgia"/>
                <a:cs typeface="Georgia"/>
              </a:rPr>
              <a:t>2 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35" dirty="0">
                <a:latin typeface="Georgia"/>
                <a:cs typeface="Georgia"/>
              </a:rPr>
              <a:t>linear </a:t>
            </a:r>
            <a:r>
              <a:rPr sz="2400" spc="-10" dirty="0">
                <a:latin typeface="Georgia"/>
                <a:cs typeface="Georgia"/>
              </a:rPr>
              <a:t>function </a:t>
            </a:r>
            <a:r>
              <a:rPr sz="2400" spc="-20" dirty="0">
                <a:latin typeface="Georgia"/>
                <a:cs typeface="Georgia"/>
              </a:rPr>
              <a:t>of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spc="-85" dirty="0">
                <a:latin typeface="Georgia"/>
                <a:cs typeface="Georgia"/>
              </a:rPr>
              <a:t>PAO</a:t>
            </a:r>
            <a:r>
              <a:rPr sz="1900" spc="-85" dirty="0">
                <a:latin typeface="Georgia"/>
                <a:cs typeface="Georgia"/>
              </a:rPr>
              <a:t>2</a:t>
            </a:r>
            <a:endParaRPr sz="190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-35" dirty="0">
                <a:latin typeface="Georgia"/>
                <a:cs typeface="Georgia"/>
              </a:rPr>
              <a:t>Dissolved </a:t>
            </a:r>
            <a:r>
              <a:rPr sz="2400" spc="-55" dirty="0">
                <a:latin typeface="Georgia"/>
                <a:cs typeface="Georgia"/>
              </a:rPr>
              <a:t>oxygen </a:t>
            </a:r>
            <a:r>
              <a:rPr sz="2400" spc="-25" dirty="0">
                <a:solidFill>
                  <a:srgbClr val="00AF50"/>
                </a:solidFill>
                <a:latin typeface="Georgia"/>
                <a:cs typeface="Georgia"/>
              </a:rPr>
              <a:t>can </a:t>
            </a:r>
            <a:r>
              <a:rPr sz="2400" spc="-35" dirty="0">
                <a:solidFill>
                  <a:srgbClr val="00AF50"/>
                </a:solidFill>
                <a:latin typeface="Georgia"/>
                <a:cs typeface="Georgia"/>
              </a:rPr>
              <a:t>approach </a:t>
            </a:r>
            <a:r>
              <a:rPr sz="2400" spc="-150" dirty="0">
                <a:solidFill>
                  <a:srgbClr val="00AF50"/>
                </a:solidFill>
                <a:latin typeface="Georgia"/>
                <a:cs typeface="Georgia"/>
              </a:rPr>
              <a:t>1.5 </a:t>
            </a:r>
            <a:r>
              <a:rPr sz="2400" spc="-80" dirty="0">
                <a:solidFill>
                  <a:srgbClr val="00AF50"/>
                </a:solidFill>
                <a:latin typeface="Georgia"/>
                <a:cs typeface="Georgia"/>
              </a:rPr>
              <a:t>mL </a:t>
            </a:r>
            <a:r>
              <a:rPr sz="2400" spc="-5" dirty="0">
                <a:latin typeface="Georgia"/>
                <a:cs typeface="Georgia"/>
              </a:rPr>
              <a:t>with </a:t>
            </a:r>
            <a:r>
              <a:rPr sz="2400" spc="-40" dirty="0">
                <a:latin typeface="Georgia"/>
                <a:cs typeface="Georgia"/>
              </a:rPr>
              <a:t>an </a:t>
            </a:r>
            <a:r>
              <a:rPr sz="2400" spc="-65" dirty="0">
                <a:latin typeface="Georgia"/>
                <a:cs typeface="Georgia"/>
              </a:rPr>
              <a:t>FIO</a:t>
            </a:r>
            <a:r>
              <a:rPr sz="1700" spc="-65" dirty="0">
                <a:latin typeface="Georgia"/>
                <a:cs typeface="Georgia"/>
              </a:rPr>
              <a:t>2 </a:t>
            </a:r>
            <a:r>
              <a:rPr sz="2400" spc="-400" dirty="0">
                <a:latin typeface="Georgia"/>
                <a:cs typeface="Georgia"/>
              </a:rPr>
              <a:t>=1.0 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25" dirty="0">
                <a:latin typeface="Georgia"/>
                <a:cs typeface="Georgia"/>
              </a:rPr>
              <a:t>can </a:t>
            </a:r>
            <a:r>
              <a:rPr sz="2400" spc="-15" dirty="0">
                <a:latin typeface="Georgia"/>
                <a:cs typeface="Georgia"/>
              </a:rPr>
              <a:t>be </a:t>
            </a:r>
            <a:r>
              <a:rPr sz="2400" spc="-25" dirty="0">
                <a:latin typeface="Georgia"/>
                <a:cs typeface="Georgia"/>
              </a:rPr>
              <a:t>clinically </a:t>
            </a:r>
            <a:r>
              <a:rPr sz="2400" spc="-35" dirty="0">
                <a:latin typeface="Georgia"/>
                <a:cs typeface="Georgia"/>
              </a:rPr>
              <a:t>even </a:t>
            </a:r>
            <a:r>
              <a:rPr sz="2400" spc="-40" dirty="0">
                <a:latin typeface="Georgia"/>
                <a:cs typeface="Georgia"/>
              </a:rPr>
              <a:t>more </a:t>
            </a:r>
            <a:r>
              <a:rPr sz="2400" spc="-25" dirty="0">
                <a:latin typeface="Georgia"/>
                <a:cs typeface="Georgia"/>
              </a:rPr>
              <a:t>important in </a:t>
            </a:r>
            <a:r>
              <a:rPr sz="2400" spc="-40" dirty="0">
                <a:solidFill>
                  <a:srgbClr val="00AF50"/>
                </a:solidFill>
                <a:latin typeface="Georgia"/>
                <a:cs typeface="Georgia"/>
              </a:rPr>
              <a:t>hyperbaric  environments.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13874"/>
            <a:ext cx="7740650" cy="10477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4500" b="1" spc="-370" dirty="0">
                <a:solidFill>
                  <a:srgbClr val="C00000"/>
                </a:solidFill>
                <a:latin typeface="Trebuchet MS"/>
                <a:cs typeface="Trebuchet MS"/>
              </a:rPr>
              <a:t>The </a:t>
            </a:r>
            <a:r>
              <a:rPr sz="4500" b="1" spc="-240" dirty="0">
                <a:solidFill>
                  <a:srgbClr val="C00000"/>
                </a:solidFill>
                <a:latin typeface="Trebuchet MS"/>
                <a:cs typeface="Trebuchet MS"/>
              </a:rPr>
              <a:t>Shunt</a:t>
            </a:r>
            <a:r>
              <a:rPr sz="4500" b="1" spc="-3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-265" dirty="0">
                <a:solidFill>
                  <a:srgbClr val="C00000"/>
                </a:solidFill>
                <a:latin typeface="Trebuchet MS"/>
                <a:cs typeface="Trebuchet MS"/>
              </a:rPr>
              <a:t>Equation:</a:t>
            </a:r>
            <a:endParaRPr sz="4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95" dirty="0"/>
              <a:t>The</a:t>
            </a:r>
            <a:r>
              <a:rPr sz="1600" spc="-114" dirty="0"/>
              <a:t> </a:t>
            </a:r>
            <a:r>
              <a:rPr sz="1600" spc="-55" dirty="0"/>
              <a:t>shunt</a:t>
            </a:r>
            <a:r>
              <a:rPr sz="1600" spc="-130" dirty="0"/>
              <a:t> </a:t>
            </a:r>
            <a:r>
              <a:rPr sz="1600" spc="-65" dirty="0"/>
              <a:t>equation</a:t>
            </a:r>
            <a:r>
              <a:rPr sz="1600" spc="-114" dirty="0"/>
              <a:t> </a:t>
            </a:r>
            <a:r>
              <a:rPr sz="1600" spc="-70" dirty="0"/>
              <a:t>allows</a:t>
            </a:r>
            <a:r>
              <a:rPr sz="1600" spc="-120" dirty="0"/>
              <a:t> </a:t>
            </a:r>
            <a:r>
              <a:rPr sz="1600" spc="-85" dirty="0"/>
              <a:t>calculation</a:t>
            </a:r>
            <a:r>
              <a:rPr sz="1600" spc="-145" dirty="0"/>
              <a:t> </a:t>
            </a:r>
            <a:r>
              <a:rPr sz="1600" spc="-65" dirty="0"/>
              <a:t>of</a:t>
            </a:r>
            <a:r>
              <a:rPr sz="1600" spc="-100" dirty="0"/>
              <a:t> </a:t>
            </a:r>
            <a:r>
              <a:rPr sz="1600" spc="-75" dirty="0"/>
              <a:t>the</a:t>
            </a:r>
            <a:r>
              <a:rPr sz="1600" spc="-120" dirty="0"/>
              <a:t> </a:t>
            </a:r>
            <a:r>
              <a:rPr sz="1600" spc="-55" dirty="0"/>
              <a:t>amount</a:t>
            </a:r>
            <a:r>
              <a:rPr sz="1600" spc="-110" dirty="0"/>
              <a:t> </a:t>
            </a:r>
            <a:r>
              <a:rPr sz="1600" spc="-65" dirty="0"/>
              <a:t>of</a:t>
            </a:r>
            <a:r>
              <a:rPr sz="1600" spc="-105" dirty="0"/>
              <a:t> </a:t>
            </a:r>
            <a:r>
              <a:rPr sz="1600" spc="-55" dirty="0"/>
              <a:t>shunt</a:t>
            </a:r>
            <a:r>
              <a:rPr sz="1600" spc="-125" dirty="0"/>
              <a:t> </a:t>
            </a:r>
            <a:r>
              <a:rPr sz="1600" spc="-75" dirty="0"/>
              <a:t>present</a:t>
            </a:r>
            <a:r>
              <a:rPr sz="1600" spc="-95" dirty="0"/>
              <a:t> </a:t>
            </a:r>
            <a:r>
              <a:rPr sz="1600" spc="-65" dirty="0"/>
              <a:t>in</a:t>
            </a:r>
            <a:r>
              <a:rPr sz="1600" spc="-125" dirty="0"/>
              <a:t> </a:t>
            </a:r>
            <a:r>
              <a:rPr sz="1600" spc="-60" dirty="0"/>
              <a:t>an</a:t>
            </a:r>
            <a:r>
              <a:rPr sz="1600" spc="-114" dirty="0"/>
              <a:t> </a:t>
            </a:r>
            <a:r>
              <a:rPr sz="1600" spc="-70" dirty="0"/>
              <a:t>individual</a:t>
            </a:r>
            <a:r>
              <a:rPr sz="1600" spc="-160" dirty="0"/>
              <a:t> </a:t>
            </a:r>
            <a:r>
              <a:rPr sz="1600" spc="-105" dirty="0"/>
              <a:t>subject.</a:t>
            </a:r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381000" y="1600200"/>
            <a:ext cx="3886200" cy="2680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1618234"/>
            <a:ext cx="7574280" cy="404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3335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Georgia"/>
                <a:cs typeface="Georgia"/>
              </a:rPr>
              <a:t>Qs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30" dirty="0">
                <a:latin typeface="Georgia"/>
                <a:cs typeface="Georgia"/>
              </a:rPr>
              <a:t>Shunted </a:t>
            </a:r>
            <a:r>
              <a:rPr sz="1800" spc="-5" dirty="0">
                <a:latin typeface="Georgia"/>
                <a:cs typeface="Georgia"/>
              </a:rPr>
              <a:t>blood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flow</a:t>
            </a:r>
            <a:endParaRPr sz="1800">
              <a:latin typeface="Georgia"/>
              <a:cs typeface="Georgia"/>
            </a:endParaRPr>
          </a:p>
          <a:p>
            <a:pPr marL="3823335">
              <a:lnSpc>
                <a:spcPct val="100000"/>
              </a:lnSpc>
            </a:pPr>
            <a:r>
              <a:rPr sz="1800" spc="60" dirty="0">
                <a:latin typeface="Georgia"/>
                <a:cs typeface="Georgia"/>
              </a:rPr>
              <a:t>Qt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30" dirty="0">
                <a:latin typeface="Georgia"/>
                <a:cs typeface="Georgia"/>
              </a:rPr>
              <a:t>Cardiac</a:t>
            </a:r>
            <a:r>
              <a:rPr sz="1800" spc="-2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output</a:t>
            </a:r>
            <a:endParaRPr sz="1800">
              <a:latin typeface="Georgia"/>
              <a:cs typeface="Georgia"/>
            </a:endParaRPr>
          </a:p>
          <a:p>
            <a:pPr marL="3823335" marR="5080">
              <a:lnSpc>
                <a:spcPct val="100000"/>
              </a:lnSpc>
            </a:pPr>
            <a:r>
              <a:rPr sz="1800" spc="25" dirty="0">
                <a:latin typeface="Georgia"/>
                <a:cs typeface="Georgia"/>
              </a:rPr>
              <a:t>Qt-Qs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30" dirty="0">
                <a:latin typeface="Georgia"/>
                <a:cs typeface="Georgia"/>
              </a:rPr>
              <a:t>Blood </a:t>
            </a:r>
            <a:r>
              <a:rPr sz="1800" spc="10" dirty="0">
                <a:latin typeface="Georgia"/>
                <a:cs typeface="Georgia"/>
              </a:rPr>
              <a:t>flow </a:t>
            </a:r>
            <a:r>
              <a:rPr sz="1800" spc="-15" dirty="0">
                <a:latin typeface="Georgia"/>
                <a:cs typeface="Georgia"/>
              </a:rPr>
              <a:t>through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lungs  </a:t>
            </a:r>
            <a:r>
              <a:rPr sz="1800" spc="-30" dirty="0">
                <a:latin typeface="Georgia"/>
                <a:cs typeface="Georgia"/>
              </a:rPr>
              <a:t>minus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0" dirty="0">
                <a:latin typeface="Georgia"/>
                <a:cs typeface="Georgia"/>
              </a:rPr>
              <a:t>shunted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blood</a:t>
            </a:r>
            <a:endParaRPr sz="1800">
              <a:latin typeface="Georgia"/>
              <a:cs typeface="Georgia"/>
            </a:endParaRPr>
          </a:p>
          <a:p>
            <a:pPr marL="3823335" marR="72453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CcO2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15" dirty="0">
                <a:latin typeface="Georgia"/>
                <a:cs typeface="Georgia"/>
              </a:rPr>
              <a:t>Oxygen </a:t>
            </a:r>
            <a:r>
              <a:rPr sz="1800" spc="-10" dirty="0">
                <a:latin typeface="Georgia"/>
                <a:cs typeface="Georgia"/>
              </a:rPr>
              <a:t>content </a:t>
            </a:r>
            <a:r>
              <a:rPr sz="1800" spc="-15" dirty="0">
                <a:latin typeface="Georgia"/>
                <a:cs typeface="Georgia"/>
              </a:rPr>
              <a:t>of end  </a:t>
            </a:r>
            <a:r>
              <a:rPr sz="1800" spc="-25" dirty="0">
                <a:latin typeface="Georgia"/>
                <a:cs typeface="Georgia"/>
              </a:rPr>
              <a:t>pulmonary capillary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blood</a:t>
            </a:r>
            <a:endParaRPr sz="1800">
              <a:latin typeface="Georgia"/>
              <a:cs typeface="Georgia"/>
            </a:endParaRPr>
          </a:p>
          <a:p>
            <a:pPr marL="3823335">
              <a:lnSpc>
                <a:spcPct val="100000"/>
              </a:lnSpc>
            </a:pPr>
            <a:r>
              <a:rPr sz="1800" spc="-15" dirty="0">
                <a:latin typeface="Georgia"/>
                <a:cs typeface="Georgia"/>
              </a:rPr>
              <a:t>CaO2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15" dirty="0">
                <a:latin typeface="Georgia"/>
                <a:cs typeface="Georgia"/>
              </a:rPr>
              <a:t>Oxygen </a:t>
            </a:r>
            <a:r>
              <a:rPr sz="1800" spc="-10" dirty="0">
                <a:latin typeface="Georgia"/>
                <a:cs typeface="Georgia"/>
              </a:rPr>
              <a:t>content </a:t>
            </a:r>
            <a:r>
              <a:rPr sz="1800" spc="-15" dirty="0">
                <a:latin typeface="Georgia"/>
                <a:cs typeface="Georgia"/>
              </a:rPr>
              <a:t>of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arterial</a:t>
            </a:r>
            <a:endParaRPr sz="1800">
              <a:latin typeface="Georgia"/>
              <a:cs typeface="Georgia"/>
            </a:endParaRPr>
          </a:p>
          <a:p>
            <a:pPr marL="3823335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blood</a:t>
            </a:r>
            <a:endParaRPr sz="1800">
              <a:latin typeface="Georgia"/>
              <a:cs typeface="Georgia"/>
            </a:endParaRPr>
          </a:p>
          <a:p>
            <a:pPr marL="3823335" marR="480059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Georgia"/>
                <a:cs typeface="Georgia"/>
              </a:rPr>
              <a:t>CvO2 </a:t>
            </a:r>
            <a:r>
              <a:rPr sz="1800" spc="-165" dirty="0">
                <a:latin typeface="Georgia"/>
                <a:cs typeface="Georgia"/>
              </a:rPr>
              <a:t>= </a:t>
            </a:r>
            <a:r>
              <a:rPr sz="1800" spc="-15" dirty="0">
                <a:latin typeface="Georgia"/>
                <a:cs typeface="Georgia"/>
              </a:rPr>
              <a:t>Oxygen </a:t>
            </a:r>
            <a:r>
              <a:rPr sz="1800" spc="-10" dirty="0">
                <a:latin typeface="Georgia"/>
                <a:cs typeface="Georgia"/>
              </a:rPr>
              <a:t>content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35" dirty="0">
                <a:latin typeface="Georgia"/>
                <a:cs typeface="Georgia"/>
              </a:rPr>
              <a:t>mixed  </a:t>
            </a:r>
            <a:r>
              <a:rPr sz="1800" spc="-30" dirty="0">
                <a:latin typeface="Georgia"/>
                <a:cs typeface="Georgia"/>
              </a:rPr>
              <a:t>venous</a:t>
            </a:r>
            <a:r>
              <a:rPr sz="1800" spc="-5" dirty="0">
                <a:latin typeface="Georgia"/>
                <a:cs typeface="Georgia"/>
              </a:rPr>
              <a:t> blood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227455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When </a:t>
            </a:r>
            <a:r>
              <a:rPr sz="1800" spc="-15" dirty="0">
                <a:latin typeface="Georgia"/>
                <a:cs typeface="Georgia"/>
              </a:rPr>
              <a:t>these </a:t>
            </a:r>
            <a:r>
              <a:rPr sz="1800" spc="-20" dirty="0">
                <a:latin typeface="Georgia"/>
                <a:cs typeface="Georgia"/>
              </a:rPr>
              <a:t>equations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40" dirty="0">
                <a:latin typeface="Georgia"/>
                <a:cs typeface="Georgia"/>
              </a:rPr>
              <a:t>rearranged </a:t>
            </a:r>
            <a:r>
              <a:rPr sz="1800" spc="-5" dirty="0">
                <a:latin typeface="Georgia"/>
                <a:cs typeface="Georgia"/>
              </a:rPr>
              <a:t>it </a:t>
            </a:r>
            <a:r>
              <a:rPr sz="1800" spc="-35" dirty="0">
                <a:latin typeface="Georgia"/>
                <a:cs typeface="Georgia"/>
              </a:rPr>
              <a:t>provides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classic</a:t>
            </a:r>
            <a:r>
              <a:rPr sz="1800" spc="-26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shunt  </a:t>
            </a:r>
            <a:r>
              <a:rPr sz="1800" spc="-25" dirty="0">
                <a:latin typeface="Georgia"/>
                <a:cs typeface="Georgia"/>
              </a:rPr>
              <a:t>equation: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3300"/>
              </a:lnSpc>
            </a:pPr>
            <a:r>
              <a:rPr sz="2800" spc="10" dirty="0">
                <a:latin typeface="Georgia"/>
                <a:cs typeface="Georgia"/>
              </a:rPr>
              <a:t>Qs/Qt </a:t>
            </a:r>
            <a:r>
              <a:rPr sz="2800" spc="-260" dirty="0">
                <a:latin typeface="Georgia"/>
                <a:cs typeface="Georgia"/>
              </a:rPr>
              <a:t>= </a:t>
            </a:r>
            <a:r>
              <a:rPr sz="2800" spc="-5" dirty="0">
                <a:latin typeface="Georgia"/>
                <a:cs typeface="Georgia"/>
              </a:rPr>
              <a:t>CcO2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60" dirty="0">
                <a:latin typeface="Georgia"/>
                <a:cs typeface="Georgia"/>
              </a:rPr>
              <a:t>CaO2/ </a:t>
            </a:r>
            <a:r>
              <a:rPr sz="2800" spc="-5" dirty="0">
                <a:latin typeface="Georgia"/>
                <a:cs typeface="Georgia"/>
              </a:rPr>
              <a:t>CcO2 </a:t>
            </a:r>
            <a:r>
              <a:rPr sz="2800" spc="-5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Georgia"/>
                <a:cs typeface="Georgia"/>
              </a:rPr>
              <a:t>CvO2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9400" y="5791199"/>
            <a:ext cx="3048000" cy="106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84378"/>
            <a:ext cx="81870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180" dirty="0">
                <a:solidFill>
                  <a:srgbClr val="C00000"/>
                </a:solidFill>
                <a:latin typeface="Trebuchet MS"/>
                <a:cs typeface="Trebuchet MS"/>
              </a:rPr>
              <a:t>How </a:t>
            </a:r>
            <a:r>
              <a:rPr sz="4500" b="1" spc="-204" dirty="0">
                <a:solidFill>
                  <a:srgbClr val="C00000"/>
                </a:solidFill>
                <a:latin typeface="Trebuchet MS"/>
                <a:cs typeface="Trebuchet MS"/>
              </a:rPr>
              <a:t>to </a:t>
            </a:r>
            <a:r>
              <a:rPr sz="4500" b="1" spc="-285" dirty="0">
                <a:solidFill>
                  <a:srgbClr val="C00000"/>
                </a:solidFill>
                <a:latin typeface="Trebuchet MS"/>
                <a:cs typeface="Trebuchet MS"/>
              </a:rPr>
              <a:t>Calculate </a:t>
            </a:r>
            <a:r>
              <a:rPr sz="4500" b="1" spc="-240" dirty="0">
                <a:solidFill>
                  <a:srgbClr val="C00000"/>
                </a:solidFill>
                <a:latin typeface="Trebuchet MS"/>
                <a:cs typeface="Trebuchet MS"/>
              </a:rPr>
              <a:t>Shunt </a:t>
            </a:r>
            <a:r>
              <a:rPr sz="4500" b="1" spc="-245" dirty="0">
                <a:solidFill>
                  <a:srgbClr val="C00000"/>
                </a:solidFill>
                <a:latin typeface="Trebuchet MS"/>
                <a:cs typeface="Trebuchet MS"/>
              </a:rPr>
              <a:t>Equation</a:t>
            </a:r>
            <a:r>
              <a:rPr sz="4500" b="1" spc="-8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500" b="1" spc="110" dirty="0">
                <a:solidFill>
                  <a:srgbClr val="C00000"/>
                </a:solidFill>
                <a:latin typeface="Trebuchet MS"/>
                <a:cs typeface="Trebuchet MS"/>
              </a:rPr>
              <a:t>?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1586229"/>
            <a:ext cx="4528185" cy="39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2375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5" dirty="0">
                <a:latin typeface="Georgia"/>
                <a:cs typeface="Georgia"/>
              </a:rPr>
              <a:t>Qs/Qt </a:t>
            </a:r>
            <a:r>
              <a:rPr sz="2200" spc="-25" dirty="0">
                <a:latin typeface="Georgia"/>
                <a:cs typeface="Georgia"/>
              </a:rPr>
              <a:t>can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25" dirty="0">
                <a:latin typeface="Georgia"/>
                <a:cs typeface="Georgia"/>
              </a:rPr>
              <a:t>calculated</a:t>
            </a:r>
            <a:r>
              <a:rPr sz="2200" spc="-17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clinically</a:t>
            </a:r>
            <a:endParaRPr sz="2200">
              <a:latin typeface="Georgia"/>
              <a:cs typeface="Georgia"/>
            </a:endParaRPr>
          </a:p>
          <a:p>
            <a:pPr marL="286385">
              <a:lnSpc>
                <a:spcPts val="2375"/>
              </a:lnSpc>
            </a:pPr>
            <a:r>
              <a:rPr sz="2200" spc="-30" dirty="0">
                <a:latin typeface="Georgia"/>
                <a:cs typeface="Georgia"/>
              </a:rPr>
              <a:t>by </a:t>
            </a:r>
            <a:r>
              <a:rPr sz="2200" spc="-15" dirty="0">
                <a:latin typeface="Georgia"/>
                <a:cs typeface="Georgia"/>
              </a:rPr>
              <a:t>obtaining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  <a:p>
            <a:pPr marL="287020" marR="190500" lvl="1" indent="-204470">
              <a:lnSpc>
                <a:spcPct val="80000"/>
              </a:lnSpc>
              <a:spcBef>
                <a:spcPts val="530"/>
              </a:spcBef>
              <a:buSzPct val="95454"/>
              <a:buAutoNum type="arabicPeriod"/>
              <a:tabLst>
                <a:tab pos="242570" algn="l"/>
              </a:tabLst>
            </a:pPr>
            <a:r>
              <a:rPr sz="2200" spc="-40" dirty="0">
                <a:latin typeface="Georgia"/>
                <a:cs typeface="Georgia"/>
              </a:rPr>
              <a:t>mixed </a:t>
            </a:r>
            <a:r>
              <a:rPr sz="2200" spc="-30" dirty="0">
                <a:latin typeface="Georgia"/>
                <a:cs typeface="Georgia"/>
              </a:rPr>
              <a:t>venousO2 </a:t>
            </a:r>
            <a:r>
              <a:rPr sz="2200" spc="-10" dirty="0">
                <a:latin typeface="Georgia"/>
                <a:cs typeface="Georgia"/>
              </a:rPr>
              <a:t>Content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(require  </a:t>
            </a:r>
            <a:r>
              <a:rPr sz="2200" spc="-110" dirty="0">
                <a:latin typeface="Georgia"/>
                <a:cs typeface="Georgia"/>
              </a:rPr>
              <a:t>PA </a:t>
            </a:r>
            <a:r>
              <a:rPr sz="2200" spc="-20" dirty="0">
                <a:latin typeface="Georgia"/>
                <a:cs typeface="Georgia"/>
              </a:rPr>
              <a:t>Catheter)</a:t>
            </a:r>
            <a:r>
              <a:rPr sz="2200" spc="100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289560" lvl="1" indent="-207010">
              <a:lnSpc>
                <a:spcPct val="100000"/>
              </a:lnSpc>
              <a:buSzPct val="95454"/>
              <a:buAutoNum type="arabicPeriod"/>
              <a:tabLst>
                <a:tab pos="290195" algn="l"/>
              </a:tabLst>
            </a:pPr>
            <a:r>
              <a:rPr sz="2200" spc="-40" dirty="0">
                <a:latin typeface="Georgia"/>
                <a:cs typeface="Georgia"/>
              </a:rPr>
              <a:t>arterial </a:t>
            </a:r>
            <a:r>
              <a:rPr sz="2200" spc="-15" dirty="0">
                <a:latin typeface="Georgia"/>
                <a:cs typeface="Georgia"/>
              </a:rPr>
              <a:t>blood </a:t>
            </a:r>
            <a:r>
              <a:rPr sz="2200" spc="-45" dirty="0">
                <a:latin typeface="Georgia"/>
                <a:cs typeface="Georgia"/>
              </a:rPr>
              <a:t>gas(ABG).</a:t>
            </a:r>
            <a:endParaRPr sz="22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Georgia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ts val="2110"/>
              </a:lnSpc>
              <a:spcBef>
                <a:spcPts val="5"/>
              </a:spcBef>
              <a:buClr>
                <a:srgbClr val="0AD0D9"/>
              </a:buClr>
              <a:buSzPct val="95454"/>
              <a:buFont typeface="Arial"/>
              <a:buChar char=""/>
              <a:tabLst>
                <a:tab pos="287020" algn="l"/>
              </a:tabLst>
            </a:pPr>
            <a:r>
              <a:rPr sz="2200" spc="-15" dirty="0">
                <a:latin typeface="Georgia"/>
                <a:cs typeface="Georgia"/>
              </a:rPr>
              <a:t>The </a:t>
            </a:r>
            <a:r>
              <a:rPr sz="2200" spc="-40" dirty="0">
                <a:latin typeface="Georgia"/>
                <a:cs typeface="Georgia"/>
              </a:rPr>
              <a:t>alveolar gas </a:t>
            </a:r>
            <a:r>
              <a:rPr sz="2200" spc="-20" dirty="0">
                <a:latin typeface="Georgia"/>
                <a:cs typeface="Georgia"/>
              </a:rPr>
              <a:t>equation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30" dirty="0">
                <a:latin typeface="Georgia"/>
                <a:cs typeface="Georgia"/>
              </a:rPr>
              <a:t>used </a:t>
            </a:r>
            <a:r>
              <a:rPr sz="2200" spc="-190" dirty="0">
                <a:latin typeface="Georgia"/>
                <a:cs typeface="Georgia"/>
              </a:rPr>
              <a:t>to  </a:t>
            </a:r>
            <a:r>
              <a:rPr sz="2200" spc="-40" dirty="0">
                <a:latin typeface="Georgia"/>
                <a:cs typeface="Georgia"/>
              </a:rPr>
              <a:t>derive </a:t>
            </a:r>
            <a:r>
              <a:rPr sz="2200" spc="-25" dirty="0">
                <a:latin typeface="Georgia"/>
                <a:cs typeface="Georgia"/>
              </a:rPr>
              <a:t>pulmonary </a:t>
            </a:r>
            <a:r>
              <a:rPr sz="2200" spc="-30" dirty="0">
                <a:latin typeface="Georgia"/>
                <a:cs typeface="Georgia"/>
              </a:rPr>
              <a:t>end-capillary </a:t>
            </a:r>
            <a:r>
              <a:rPr sz="2200" spc="-25" dirty="0">
                <a:latin typeface="Georgia"/>
                <a:cs typeface="Georgia"/>
              </a:rPr>
              <a:t>O2  tension.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"/>
            </a:pPr>
            <a:endParaRPr sz="2750">
              <a:latin typeface="Times New Roman"/>
              <a:cs typeface="Times New Roman"/>
            </a:endParaRPr>
          </a:p>
          <a:p>
            <a:pPr marL="287020" marR="794385" indent="-274320">
              <a:lnSpc>
                <a:spcPct val="801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0" dirty="0">
                <a:latin typeface="Georgia"/>
                <a:cs typeface="Georgia"/>
              </a:rPr>
              <a:t>Pulmonary capillary </a:t>
            </a:r>
            <a:r>
              <a:rPr sz="2200" spc="-15" dirty="0">
                <a:latin typeface="Georgia"/>
                <a:cs typeface="Georgia"/>
              </a:rPr>
              <a:t>blood</a:t>
            </a:r>
            <a:r>
              <a:rPr sz="2200" spc="-120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is  </a:t>
            </a:r>
            <a:r>
              <a:rPr sz="2200" spc="-40" dirty="0">
                <a:latin typeface="Georgia"/>
                <a:cs typeface="Georgia"/>
              </a:rPr>
              <a:t>usually </a:t>
            </a:r>
            <a:r>
              <a:rPr sz="2200" spc="-35" dirty="0">
                <a:latin typeface="Georgia"/>
                <a:cs typeface="Georgia"/>
              </a:rPr>
              <a:t>assumed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15" dirty="0">
                <a:latin typeface="Georgia"/>
                <a:cs typeface="Georgia"/>
              </a:rPr>
              <a:t>be </a:t>
            </a:r>
            <a:r>
              <a:rPr sz="2200" spc="-150" dirty="0">
                <a:latin typeface="Georgia"/>
                <a:cs typeface="Georgia"/>
              </a:rPr>
              <a:t>100%  </a:t>
            </a:r>
            <a:r>
              <a:rPr sz="2200" spc="100" dirty="0">
                <a:latin typeface="Times New Roman"/>
                <a:cs typeface="Times New Roman"/>
              </a:rPr>
              <a:t>saturated </a:t>
            </a:r>
            <a:r>
              <a:rPr sz="2200" spc="40" dirty="0">
                <a:latin typeface="Times New Roman"/>
                <a:cs typeface="Times New Roman"/>
              </a:rPr>
              <a:t>for </a:t>
            </a:r>
            <a:r>
              <a:rPr sz="2200" spc="125" dirty="0">
                <a:latin typeface="Times New Roman"/>
                <a:cs typeface="Times New Roman"/>
              </a:rPr>
              <a:t>an</a:t>
            </a:r>
            <a:r>
              <a:rPr sz="2200" spc="-3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Fio2 </a:t>
            </a:r>
            <a:r>
              <a:rPr sz="2200" dirty="0">
                <a:latin typeface="Times New Roman"/>
                <a:cs typeface="Times New Roman"/>
              </a:rPr>
              <a:t>≥ </a:t>
            </a:r>
            <a:r>
              <a:rPr sz="2200" spc="-70" dirty="0">
                <a:latin typeface="Times New Roman"/>
                <a:cs typeface="Times New Roman"/>
              </a:rPr>
              <a:t>0.21.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0" y="1828800"/>
            <a:ext cx="28956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14400"/>
            <a:ext cx="8991600" cy="563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304800"/>
            <a:ext cx="8534400" cy="617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59710" y="3109341"/>
            <a:ext cx="45802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THANK</a:t>
            </a:r>
            <a:r>
              <a:rPr sz="6000" b="1" spc="-3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6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YOU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11564"/>
            <a:ext cx="6355715" cy="144018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5000" b="1" spc="-254" dirty="0">
                <a:solidFill>
                  <a:srgbClr val="C00000"/>
                </a:solidFill>
                <a:latin typeface="Trebuchet MS"/>
                <a:cs typeface="Trebuchet MS"/>
              </a:rPr>
              <a:t>Oxy-Hemoglobin</a:t>
            </a:r>
            <a:endParaRPr sz="5000">
              <a:latin typeface="Trebuchet MS"/>
              <a:cs typeface="Trebuchet MS"/>
            </a:endParaRPr>
          </a:p>
          <a:p>
            <a:pPr marL="104139">
              <a:lnSpc>
                <a:spcPct val="100000"/>
              </a:lnSpc>
              <a:spcBef>
                <a:spcPts val="760"/>
              </a:spcBef>
              <a:tabLst>
                <a:tab pos="377825" algn="l"/>
              </a:tabLst>
            </a:pPr>
            <a:r>
              <a:rPr sz="2100" spc="-560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spc="-50" dirty="0">
                <a:solidFill>
                  <a:srgbClr val="00AF50"/>
                </a:solidFill>
                <a:latin typeface="Georgia"/>
                <a:cs typeface="Georgia"/>
              </a:rPr>
              <a:t>97 </a:t>
            </a:r>
            <a:r>
              <a:rPr sz="1800" spc="5" dirty="0">
                <a:solidFill>
                  <a:srgbClr val="00AF50"/>
                </a:solidFill>
                <a:latin typeface="Georgia"/>
                <a:cs typeface="Georgia"/>
              </a:rPr>
              <a:t>% </a:t>
            </a:r>
            <a:r>
              <a:rPr sz="2200" spc="-20" dirty="0">
                <a:solidFill>
                  <a:srgbClr val="000000"/>
                </a:solidFill>
                <a:latin typeface="Georgia"/>
                <a:cs typeface="Georgia"/>
              </a:rPr>
              <a:t>of O2 </a:t>
            </a:r>
            <a:r>
              <a:rPr sz="2200" spc="-45" dirty="0">
                <a:solidFill>
                  <a:srgbClr val="000000"/>
                </a:solidFill>
                <a:latin typeface="Georgia"/>
                <a:cs typeface="Georgia"/>
              </a:rPr>
              <a:t>is </a:t>
            </a:r>
            <a:r>
              <a:rPr sz="2200" spc="-35" dirty="0">
                <a:solidFill>
                  <a:srgbClr val="000000"/>
                </a:solidFill>
                <a:latin typeface="Georgia"/>
                <a:cs typeface="Georgia"/>
              </a:rPr>
              <a:t>transported </a:t>
            </a:r>
            <a:r>
              <a:rPr sz="2200" spc="-25" dirty="0">
                <a:solidFill>
                  <a:srgbClr val="000000"/>
                </a:solidFill>
                <a:latin typeface="Georgia"/>
                <a:cs typeface="Georgia"/>
              </a:rPr>
              <a:t>in </a:t>
            </a:r>
            <a:r>
              <a:rPr sz="2200" spc="-20" dirty="0">
                <a:solidFill>
                  <a:srgbClr val="000000"/>
                </a:solidFill>
                <a:latin typeface="Georgia"/>
                <a:cs typeface="Georgia"/>
              </a:rPr>
              <a:t>combination </a:t>
            </a:r>
            <a:r>
              <a:rPr sz="2200" spc="-10" dirty="0">
                <a:solidFill>
                  <a:srgbClr val="000000"/>
                </a:solidFill>
                <a:latin typeface="Georgia"/>
                <a:cs typeface="Georgia"/>
              </a:rPr>
              <a:t>with</a:t>
            </a:r>
            <a:r>
              <a:rPr sz="2200" spc="15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000000"/>
                </a:solidFill>
                <a:latin typeface="Georgia"/>
                <a:cs typeface="Georgia"/>
              </a:rPr>
              <a:t>Hb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561970"/>
            <a:ext cx="769429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" algn="l"/>
              </a:tabLst>
            </a:pPr>
            <a:r>
              <a:rPr sz="2050" spc="-509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200" spc="-100" dirty="0">
                <a:solidFill>
                  <a:srgbClr val="00AF50"/>
                </a:solidFill>
                <a:latin typeface="Georgia"/>
                <a:cs typeface="Georgia"/>
              </a:rPr>
              <a:t>1.34ml/g </a:t>
            </a:r>
            <a:r>
              <a:rPr sz="2200" spc="-30" dirty="0">
                <a:solidFill>
                  <a:srgbClr val="00AF50"/>
                </a:solidFill>
                <a:latin typeface="Georgia"/>
                <a:cs typeface="Georgia"/>
              </a:rPr>
              <a:t>Hb</a:t>
            </a:r>
            <a:r>
              <a:rPr sz="2200" spc="-30" dirty="0">
                <a:latin typeface="Georgia"/>
                <a:cs typeface="Georgia"/>
              </a:rPr>
              <a:t>(if </a:t>
            </a:r>
            <a:r>
              <a:rPr sz="2200" spc="-35" dirty="0">
                <a:latin typeface="Georgia"/>
                <a:cs typeface="Georgia"/>
              </a:rPr>
              <a:t>Hb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210" dirty="0">
                <a:latin typeface="Georgia"/>
                <a:cs typeface="Georgia"/>
              </a:rPr>
              <a:t>15 </a:t>
            </a:r>
            <a:r>
              <a:rPr sz="2200" spc="-65" dirty="0">
                <a:latin typeface="Georgia"/>
                <a:cs typeface="Georgia"/>
              </a:rPr>
              <a:t>gm</a:t>
            </a:r>
            <a:r>
              <a:rPr sz="2200" spc="-65" dirty="0">
                <a:latin typeface="Times New Roman"/>
                <a:cs typeface="Times New Roman"/>
              </a:rPr>
              <a:t>—</a:t>
            </a:r>
            <a:r>
              <a:rPr sz="2200" spc="-65" dirty="0">
                <a:latin typeface="Georgia"/>
                <a:cs typeface="Georgia"/>
              </a:rPr>
              <a:t>OxyHb=1.34 </a:t>
            </a:r>
            <a:r>
              <a:rPr sz="2200" spc="-120" dirty="0">
                <a:latin typeface="Georgia"/>
                <a:cs typeface="Georgia"/>
              </a:rPr>
              <a:t>X</a:t>
            </a:r>
            <a:r>
              <a:rPr sz="2200" spc="110" dirty="0">
                <a:latin typeface="Georgia"/>
                <a:cs typeface="Georgia"/>
              </a:rPr>
              <a:t> </a:t>
            </a:r>
            <a:r>
              <a:rPr sz="2200" spc="-130" dirty="0">
                <a:latin typeface="Georgia"/>
                <a:cs typeface="Georgia"/>
              </a:rPr>
              <a:t>15=20.1ml)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Reaction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35" dirty="0">
                <a:latin typeface="Georgia"/>
                <a:cs typeface="Georgia"/>
              </a:rPr>
              <a:t>Hb </a:t>
            </a:r>
            <a:r>
              <a:rPr sz="2200" spc="-10" dirty="0">
                <a:latin typeface="Georgia"/>
                <a:cs typeface="Georgia"/>
              </a:rPr>
              <a:t>with </a:t>
            </a:r>
            <a:r>
              <a:rPr sz="2200" dirty="0">
                <a:latin typeface="Georgia"/>
                <a:cs typeface="Georgia"/>
              </a:rPr>
              <a:t>O</a:t>
            </a:r>
            <a:r>
              <a:rPr sz="1700" dirty="0">
                <a:latin typeface="Georgia"/>
                <a:cs typeface="Georgia"/>
              </a:rPr>
              <a:t>2 </a:t>
            </a:r>
            <a:r>
              <a:rPr sz="2200" spc="-35" dirty="0">
                <a:latin typeface="Georgia"/>
                <a:cs typeface="Georgia"/>
              </a:rPr>
              <a:t>occurs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80" dirty="0">
                <a:solidFill>
                  <a:srgbClr val="00AF50"/>
                </a:solidFill>
                <a:latin typeface="Georgia"/>
                <a:cs typeface="Georgia"/>
              </a:rPr>
              <a:t>4 </a:t>
            </a:r>
            <a:r>
              <a:rPr sz="2200" spc="-75" dirty="0">
                <a:solidFill>
                  <a:srgbClr val="00AF50"/>
                </a:solidFill>
                <a:latin typeface="Georgia"/>
                <a:cs typeface="Georgia"/>
              </a:rPr>
              <a:t>stages</a:t>
            </a:r>
            <a:r>
              <a:rPr sz="2200" spc="-75" dirty="0">
                <a:latin typeface="Georgia"/>
                <a:cs typeface="Georgia"/>
              </a:rPr>
              <a:t>-HB4+O2=HB4O2&gt;  </a:t>
            </a:r>
            <a:r>
              <a:rPr sz="2200" spc="-85" dirty="0">
                <a:latin typeface="Georgia"/>
                <a:cs typeface="Georgia"/>
              </a:rPr>
              <a:t>HB402+O2=HB4O4&gt;HB4O4+O2=HB4O6&gt;HB4O6+O2=HB4O8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dirty="0">
                <a:solidFill>
                  <a:srgbClr val="00AF50"/>
                </a:solidFill>
                <a:latin typeface="Georgia"/>
                <a:cs typeface="Georgia"/>
              </a:rPr>
              <a:t>O</a:t>
            </a:r>
            <a:r>
              <a:rPr sz="1700" dirty="0">
                <a:solidFill>
                  <a:srgbClr val="00AF50"/>
                </a:solidFill>
                <a:latin typeface="Georgia"/>
                <a:cs typeface="Georgia"/>
              </a:rPr>
              <a:t>2 </a:t>
            </a:r>
            <a:r>
              <a:rPr sz="2200" spc="-20" dirty="0">
                <a:solidFill>
                  <a:srgbClr val="00AF50"/>
                </a:solidFill>
                <a:latin typeface="Georgia"/>
                <a:cs typeface="Georgia"/>
              </a:rPr>
              <a:t>binding of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Hb </a:t>
            </a:r>
            <a:r>
              <a:rPr sz="2200" spc="-45" dirty="0">
                <a:solidFill>
                  <a:srgbClr val="00AF50"/>
                </a:solidFill>
                <a:latin typeface="Georgia"/>
                <a:cs typeface="Georgia"/>
              </a:rPr>
              <a:t>is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determind </a:t>
            </a:r>
            <a:r>
              <a:rPr sz="2200" spc="-35" dirty="0">
                <a:solidFill>
                  <a:srgbClr val="00AF50"/>
                </a:solidFill>
                <a:latin typeface="Georgia"/>
                <a:cs typeface="Georgia"/>
              </a:rPr>
              <a:t>by- </a:t>
            </a:r>
            <a:r>
              <a:rPr sz="2200" spc="-15" dirty="0">
                <a:solidFill>
                  <a:srgbClr val="00AF50"/>
                </a:solidFill>
                <a:latin typeface="Georgia"/>
                <a:cs typeface="Georgia"/>
              </a:rPr>
              <a:t>local </a:t>
            </a:r>
            <a:r>
              <a:rPr sz="2200" spc="-50" dirty="0">
                <a:solidFill>
                  <a:srgbClr val="00AF50"/>
                </a:solidFill>
                <a:latin typeface="Georgia"/>
                <a:cs typeface="Georgia"/>
              </a:rPr>
              <a:t>oxygen</a:t>
            </a:r>
            <a:r>
              <a:rPr sz="2200" spc="-2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00AF50"/>
                </a:solidFill>
                <a:latin typeface="Georgia"/>
                <a:cs typeface="Georgia"/>
              </a:rPr>
              <a:t>tension.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35" dirty="0">
                <a:latin typeface="Georgia"/>
                <a:cs typeface="Georgia"/>
              </a:rPr>
              <a:t>This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25" dirty="0">
                <a:latin typeface="Georgia"/>
                <a:cs typeface="Georgia"/>
              </a:rPr>
              <a:t>affected </a:t>
            </a:r>
            <a:r>
              <a:rPr sz="2200" spc="-30" dirty="0">
                <a:latin typeface="Georgia"/>
                <a:cs typeface="Georgia"/>
              </a:rPr>
              <a:t>by- </a:t>
            </a:r>
            <a:r>
              <a:rPr sz="2200" spc="-45" dirty="0">
                <a:latin typeface="Georgia"/>
                <a:cs typeface="Georgia"/>
              </a:rPr>
              <a:t>pH </a:t>
            </a:r>
            <a:r>
              <a:rPr sz="2200" spc="-35" dirty="0">
                <a:latin typeface="Georgia"/>
                <a:cs typeface="Georgia"/>
              </a:rPr>
              <a:t>,temperature </a:t>
            </a:r>
            <a:r>
              <a:rPr sz="2200" spc="-25" dirty="0">
                <a:latin typeface="Georgia"/>
                <a:cs typeface="Georgia"/>
              </a:rPr>
              <a:t>,CO</a:t>
            </a:r>
            <a:r>
              <a:rPr sz="1700" spc="-25" dirty="0">
                <a:latin typeface="Georgia"/>
                <a:cs typeface="Georgia"/>
              </a:rPr>
              <a:t>2</a:t>
            </a:r>
            <a:r>
              <a:rPr sz="2200" spc="-25" dirty="0">
                <a:latin typeface="Georgia"/>
                <a:cs typeface="Georgia"/>
              </a:rPr>
              <a:t>, </a:t>
            </a:r>
            <a:r>
              <a:rPr sz="2200" spc="-140" dirty="0">
                <a:latin typeface="Georgia"/>
                <a:cs typeface="Georgia"/>
              </a:rPr>
              <a:t>2-3</a:t>
            </a:r>
            <a:r>
              <a:rPr sz="2200" spc="95" dirty="0">
                <a:latin typeface="Georgia"/>
                <a:cs typeface="Georgia"/>
              </a:rPr>
              <a:t> </a:t>
            </a:r>
            <a:r>
              <a:rPr sz="2200" spc="-45" dirty="0">
                <a:latin typeface="Georgia"/>
                <a:cs typeface="Georgia"/>
              </a:rPr>
              <a:t>DPG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0AD0D9"/>
              </a:buClr>
              <a:buSzPct val="93181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200" spc="-45" dirty="0">
                <a:latin typeface="Georgia"/>
                <a:cs typeface="Georgia"/>
              </a:rPr>
              <a:t>Relaxed(oxygenated)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25" dirty="0">
                <a:latin typeface="Georgia"/>
                <a:cs typeface="Georgia"/>
              </a:rPr>
              <a:t>tense </a:t>
            </a:r>
            <a:r>
              <a:rPr sz="2200" spc="-35" dirty="0">
                <a:latin typeface="Georgia"/>
                <a:cs typeface="Georgia"/>
              </a:rPr>
              <a:t>(deoxygenated)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form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211" y="2516123"/>
            <a:ext cx="4771644" cy="67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03606"/>
            <a:ext cx="42754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300" dirty="0">
                <a:solidFill>
                  <a:srgbClr val="C00000"/>
                </a:solidFill>
                <a:latin typeface="Trebuchet MS"/>
                <a:cs typeface="Trebuchet MS"/>
              </a:rPr>
              <a:t>Oxygen</a:t>
            </a:r>
            <a:r>
              <a:rPr sz="5000" b="1" spc="-4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5000" b="1" spc="-290" dirty="0">
                <a:solidFill>
                  <a:srgbClr val="C00000"/>
                </a:solidFill>
                <a:latin typeface="Trebuchet MS"/>
                <a:cs typeface="Trebuchet MS"/>
              </a:rPr>
              <a:t>Cascade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135125"/>
            <a:ext cx="6407785" cy="193230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500" i="1" spc="-5" dirty="0">
                <a:latin typeface="Arial"/>
                <a:cs typeface="Arial"/>
              </a:rPr>
              <a:t>The process of declining oxygen tension from  atmosphere to</a:t>
            </a:r>
            <a:r>
              <a:rPr sz="2500" i="1" spc="35" dirty="0">
                <a:latin typeface="Arial"/>
                <a:cs typeface="Arial"/>
              </a:rPr>
              <a:t> </a:t>
            </a:r>
            <a:r>
              <a:rPr sz="2500" i="1" spc="-5" dirty="0">
                <a:latin typeface="Arial"/>
                <a:cs typeface="Arial"/>
              </a:rPr>
              <a:t>mitochondria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Atmosphere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air (dry)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159 mm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Hg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430"/>
              </a:spcBef>
              <a:tabLst>
                <a:tab pos="3365500" algn="l"/>
              </a:tabLst>
            </a:pPr>
            <a:r>
              <a:rPr sz="1800" dirty="0">
                <a:latin typeface="Arial"/>
                <a:cs typeface="Arial"/>
              </a:rPr>
              <a:t>↓	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Humidification</a:t>
            </a:r>
            <a:endParaRPr sz="18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  <a:spcBef>
                <a:spcPts val="434"/>
              </a:spcBef>
            </a:pPr>
            <a:r>
              <a:rPr sz="1800" b="1" spc="5" dirty="0">
                <a:solidFill>
                  <a:srgbClr val="CC00CC"/>
                </a:solidFill>
                <a:latin typeface="Arial"/>
                <a:cs typeface="Arial"/>
              </a:rPr>
              <a:t>Lower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resp tract (moist)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150 </a:t>
            </a:r>
            <a:r>
              <a:rPr sz="1800" b="1" spc="-10" dirty="0">
                <a:latin typeface="Arial"/>
                <a:cs typeface="Arial"/>
              </a:rPr>
              <a:t>mm</a:t>
            </a:r>
            <a:r>
              <a:rPr sz="1800" b="1" spc="-5" dirty="0">
                <a:latin typeface="Arial"/>
                <a:cs typeface="Arial"/>
              </a:rPr>
              <a:t> Hg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194" y="3042408"/>
            <a:ext cx="1459865" cy="10128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Arial"/>
                <a:cs typeface="Arial"/>
              </a:rPr>
              <a:t>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887094" algn="l"/>
              </a:tabLst>
            </a:pPr>
            <a:r>
              <a:rPr sz="1800" b="1" spc="-55" dirty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10" dirty="0">
                <a:solidFill>
                  <a:srgbClr val="CC00CC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oli	</a:t>
            </a:r>
            <a:r>
              <a:rPr sz="1800" b="1" spc="-135" dirty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1800" b="1" spc="-55" dirty="0">
                <a:solidFill>
                  <a:srgbClr val="CC00CC"/>
                </a:solidFill>
                <a:latin typeface="Arial"/>
                <a:cs typeface="Arial"/>
              </a:rPr>
              <a:t>A</a:t>
            </a:r>
            <a:r>
              <a:rPr sz="1800" b="1" spc="10" dirty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spc="-7" baseline="-20833" dirty="0">
                <a:solidFill>
                  <a:srgbClr val="CC00CC"/>
                </a:solidFill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marR="307975" algn="r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4723" y="3042408"/>
            <a:ext cx="5304155" cy="10128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O2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uptake+CO2 addition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+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alveolar</a:t>
            </a:r>
            <a:r>
              <a:rPr sz="1800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ventilation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Arial"/>
                <a:cs typeface="Arial"/>
              </a:rPr>
              <a:t>(</a:t>
            </a:r>
            <a:r>
              <a:rPr sz="1800" b="1" spc="-10" dirty="0">
                <a:latin typeface="Arial"/>
                <a:cs typeface="Arial"/>
              </a:rPr>
              <a:t>104 </a:t>
            </a:r>
            <a:r>
              <a:rPr sz="1800" b="1" spc="-5" dirty="0">
                <a:latin typeface="Arial"/>
                <a:cs typeface="Arial"/>
              </a:rPr>
              <a:t>mm</a:t>
            </a:r>
            <a:r>
              <a:rPr sz="1800" b="1" dirty="0">
                <a:latin typeface="Arial"/>
                <a:cs typeface="Arial"/>
              </a:rPr>
              <a:t> Hg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721360">
              <a:lnSpc>
                <a:spcPct val="100000"/>
              </a:lnSpc>
              <a:spcBef>
                <a:spcPts val="434"/>
              </a:spcBef>
            </a:pPr>
            <a:r>
              <a:rPr sz="1800" spc="-25" dirty="0">
                <a:solidFill>
                  <a:srgbClr val="00AF50"/>
                </a:solidFill>
                <a:latin typeface="Arial"/>
                <a:cs typeface="Arial"/>
              </a:rPr>
              <a:t>Venous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 admixture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4994" y="4029836"/>
            <a:ext cx="5417185" cy="17545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2231390" algn="l"/>
              </a:tabLst>
            </a:pP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Arterial</a:t>
            </a:r>
            <a:r>
              <a:rPr sz="1800" b="1" spc="7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blood</a:t>
            </a:r>
            <a:r>
              <a:rPr sz="1800" b="1" spc="-2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PaO</a:t>
            </a:r>
            <a:r>
              <a:rPr sz="1800" b="1" baseline="-20833" dirty="0">
                <a:solidFill>
                  <a:srgbClr val="CC00CC"/>
                </a:solidFill>
                <a:latin typeface="Arial"/>
                <a:cs typeface="Arial"/>
              </a:rPr>
              <a:t>2	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100 </a:t>
            </a:r>
            <a:r>
              <a:rPr sz="1800" b="1" spc="-10" dirty="0">
                <a:latin typeface="Arial"/>
                <a:cs typeface="Arial"/>
              </a:rPr>
              <a:t>mm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Hg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041400">
              <a:lnSpc>
                <a:spcPct val="100000"/>
              </a:lnSpc>
              <a:spcBef>
                <a:spcPts val="430"/>
              </a:spcBef>
              <a:tabLst>
                <a:tab pos="1659889" algn="l"/>
              </a:tabLst>
            </a:pPr>
            <a:r>
              <a:rPr sz="1800" dirty="0">
                <a:latin typeface="Arial"/>
                <a:cs typeface="Arial"/>
              </a:rPr>
              <a:t>↓	</a:t>
            </a:r>
            <a:r>
              <a:rPr sz="1800" spc="-15" dirty="0">
                <a:solidFill>
                  <a:srgbClr val="00AF50"/>
                </a:solidFill>
                <a:latin typeface="Arial"/>
                <a:cs typeface="Arial"/>
              </a:rPr>
              <a:t>Tissue</a:t>
            </a:r>
            <a:r>
              <a:rPr sz="1800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extraction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</a:pPr>
            <a:r>
              <a:rPr sz="1800" b="1" spc="-20" dirty="0">
                <a:solidFill>
                  <a:srgbClr val="CC00CC"/>
                </a:solidFill>
                <a:latin typeface="Arial"/>
                <a:cs typeface="Arial"/>
              </a:rPr>
              <a:t>Venous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blood P</a:t>
            </a:r>
            <a:r>
              <a:rPr sz="1800" b="1" baseline="-11574" dirty="0">
                <a:solidFill>
                  <a:srgbClr val="CC00CC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1800" b="1" baseline="-20833" dirty="0">
                <a:solidFill>
                  <a:srgbClr val="CC00CC"/>
                </a:solidFill>
                <a:latin typeface="Arial"/>
                <a:cs typeface="Arial"/>
              </a:rPr>
              <a:t>2 </a:t>
            </a:r>
            <a:r>
              <a:rPr sz="1800" b="1" spc="-5" dirty="0">
                <a:latin typeface="Arial"/>
                <a:cs typeface="Arial"/>
              </a:rPr>
              <a:t>(40 mm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Hg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R="1177925"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↓</a:t>
            </a:r>
            <a:endParaRPr sz="1800">
              <a:latin typeface="Arial"/>
              <a:cs typeface="Arial"/>
            </a:endParaRPr>
          </a:p>
          <a:p>
            <a:pPr marL="1866264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Mitochondria PO</a:t>
            </a:r>
            <a:r>
              <a:rPr sz="1800" b="1" baseline="-20833" dirty="0">
                <a:solidFill>
                  <a:srgbClr val="CC00CC"/>
                </a:solidFill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7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37</a:t>
            </a:r>
            <a:r>
              <a:rPr sz="1800" b="1" spc="-25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mmHg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381000"/>
            <a:ext cx="8305800" cy="594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1874</Words>
  <Application>Microsoft Office PowerPoint</Application>
  <PresentationFormat>On-screen Show (4:3)</PresentationFormat>
  <Paragraphs>356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At the end of discussion,we will  know-</vt:lpstr>
      <vt:lpstr>Slide 3</vt:lpstr>
      <vt:lpstr>Oxygen transport</vt:lpstr>
      <vt:lpstr>Dissolved O2 in Plasma-</vt:lpstr>
      <vt:lpstr>Oxy-Hemoglobin  97 % of O2 is transported in combination with Hb</vt:lpstr>
      <vt:lpstr>Slide 7</vt:lpstr>
      <vt:lpstr>Oxygen Cascade</vt:lpstr>
      <vt:lpstr>Slide 9</vt:lpstr>
      <vt:lpstr>Slide 10</vt:lpstr>
      <vt:lpstr>What is Pasteur point ?</vt:lpstr>
      <vt:lpstr>Slide 12</vt:lpstr>
      <vt:lpstr>O2 content of the blood</vt:lpstr>
      <vt:lpstr>Slide 14</vt:lpstr>
      <vt:lpstr>Slide 15</vt:lpstr>
      <vt:lpstr>Oxygen Flux</vt:lpstr>
      <vt:lpstr>Slide 17</vt:lpstr>
      <vt:lpstr>Gas Exchange</vt:lpstr>
      <vt:lpstr>Factor affecting Diffusion of Gases Across  the Alveolar Membrane</vt:lpstr>
      <vt:lpstr>Gas Exchange</vt:lpstr>
      <vt:lpstr>Alveolar-Capillary membrane  (Respiratory membrane)</vt:lpstr>
      <vt:lpstr>Tissue Oxygenation- Delivery(DO2) v/s Uptake(VO2) v/s Demand(MR)</vt:lpstr>
      <vt:lpstr>Factors that determine the energy yield from</vt:lpstr>
      <vt:lpstr>How to measure Oxygen Delivery(DO2)?</vt:lpstr>
      <vt:lpstr>Role of Cardiac Output-</vt:lpstr>
      <vt:lpstr>How to measure O2 Uptake/Consumption(V02)?</vt:lpstr>
      <vt:lpstr>Venous Oxygen saturation</vt:lpstr>
      <vt:lpstr>Oxygen Extraction Ratio (O2ER)</vt:lpstr>
      <vt:lpstr>Factor affecting O2 Extraction.</vt:lpstr>
      <vt:lpstr>Slide 30</vt:lpstr>
      <vt:lpstr>DO2–VO2 RELATIONSHIP</vt:lpstr>
      <vt:lpstr>Slide 32</vt:lpstr>
      <vt:lpstr>Slide 33</vt:lpstr>
      <vt:lpstr>Critical DO2</vt:lpstr>
      <vt:lpstr>Slide 35</vt:lpstr>
      <vt:lpstr>Slide 36</vt:lpstr>
      <vt:lpstr>Oxy-hemoglobin  Dissociation Curve</vt:lpstr>
      <vt:lpstr>Oxy Hb Dissociation Curve</vt:lpstr>
      <vt:lpstr>P50</vt:lpstr>
      <vt:lpstr>Factors affecting O2-Hb dissociation curve</vt:lpstr>
      <vt:lpstr>Factor affecting 2,3-DPG</vt:lpstr>
      <vt:lpstr>Anaesthetic Implications Of  Oxy-Hb Dissociation Curve</vt:lpstr>
      <vt:lpstr>Oxy-Hb dissociation curve of fetal Hb</vt:lpstr>
      <vt:lpstr>STORED BLOOD</vt:lpstr>
      <vt:lpstr>Slide 45</vt:lpstr>
      <vt:lpstr>THE ‘IDEAL’ ALVEOLUS AND THE THREE-COMPARTMENT LUNG MODEL</vt:lpstr>
      <vt:lpstr>3 Compartment Lung Model</vt:lpstr>
      <vt:lpstr>Component of Normal Venous Admixture</vt:lpstr>
      <vt:lpstr>Shunt</vt:lpstr>
      <vt:lpstr>The Shunt Equation: The shunt equation allows calculation of the amount of shunt present in an individual subject.</vt:lpstr>
      <vt:lpstr>How to Calculate Shunt Equation ?</vt:lpstr>
      <vt:lpstr>Slide 52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3</cp:revision>
  <dcterms:created xsi:type="dcterms:W3CDTF">2018-08-05T14:47:44Z</dcterms:created>
  <dcterms:modified xsi:type="dcterms:W3CDTF">2020-08-17T04:45:49Z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2018-08-05T00:00:00Z</vt:filetime>
  </property>
</Properties>
</file>