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61" r:id="rId3"/>
    <p:sldId id="262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9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300" r:id="rId34"/>
    <p:sldId id="302" r:id="rId35"/>
    <p:sldId id="303" r:id="rId36"/>
    <p:sldId id="304" r:id="rId37"/>
    <p:sldId id="306" r:id="rId38"/>
    <p:sldId id="307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8" r:id="rId5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7419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CA808-7A1C-4BB4-A212-1F2F69F18934}" type="datetimeFigureOut">
              <a:rPr lang="en-US" smtClean="0"/>
              <a:pPr/>
              <a:t>17-Aug-20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7B357-502C-421A-8A02-B66A8B88D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7B357-502C-421A-8A02-B66A8B88D76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7B357-502C-421A-8A02-B66A8B88D76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7B357-502C-421A-8A02-B66A8B88D76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591" y="1621282"/>
            <a:ext cx="8068817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6079" y="1508505"/>
            <a:ext cx="8371840" cy="1717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17-Aug-20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000" y="1508505"/>
            <a:ext cx="5455920" cy="17170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495" dirty="0">
                <a:solidFill>
                  <a:srgbClr val="C00000"/>
                </a:solidFill>
              </a:rPr>
              <a:t>REGIONAL</a:t>
            </a:r>
            <a:r>
              <a:rPr sz="3700" spc="-190" dirty="0">
                <a:solidFill>
                  <a:srgbClr val="C00000"/>
                </a:solidFill>
              </a:rPr>
              <a:t> </a:t>
            </a:r>
            <a:r>
              <a:rPr sz="3700" spc="-465" dirty="0">
                <a:solidFill>
                  <a:srgbClr val="C00000"/>
                </a:solidFill>
              </a:rPr>
              <a:t>ANAESTHESIA</a:t>
            </a:r>
            <a:endParaRPr sz="3700"/>
          </a:p>
          <a:p>
            <a:pPr marL="1077595" marR="1416050" indent="1234440">
              <a:lnSpc>
                <a:spcPct val="100000"/>
              </a:lnSpc>
              <a:spcBef>
                <a:spcPts val="5"/>
              </a:spcBef>
            </a:pPr>
            <a:r>
              <a:rPr sz="3700" spc="-480" dirty="0">
                <a:solidFill>
                  <a:srgbClr val="C00000"/>
                </a:solidFill>
              </a:rPr>
              <a:t>IN  </a:t>
            </a:r>
            <a:r>
              <a:rPr sz="3700" spc="-405" dirty="0">
                <a:solidFill>
                  <a:srgbClr val="C00000"/>
                </a:solidFill>
              </a:rPr>
              <a:t>PAEDIATRI</a:t>
            </a:r>
            <a:r>
              <a:rPr sz="3700" spc="-415" dirty="0">
                <a:solidFill>
                  <a:srgbClr val="C00000"/>
                </a:solidFill>
              </a:rPr>
              <a:t>C</a:t>
            </a:r>
            <a:r>
              <a:rPr sz="3700" spc="-505" dirty="0">
                <a:solidFill>
                  <a:srgbClr val="C00000"/>
                </a:solidFill>
              </a:rPr>
              <a:t>S</a:t>
            </a:r>
            <a:endParaRPr sz="3700"/>
          </a:p>
        </p:txBody>
      </p:sp>
      <p:sp>
        <p:nvSpPr>
          <p:cNvPr id="3" name="object 3"/>
          <p:cNvSpPr txBox="1"/>
          <p:nvPr/>
        </p:nvSpPr>
        <p:spPr>
          <a:xfrm>
            <a:off x="4833873" y="4148708"/>
            <a:ext cx="4107179" cy="24493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-260" dirty="0">
                <a:latin typeface="Georgia"/>
                <a:cs typeface="Georgia"/>
              </a:rPr>
              <a:t>Dr</a:t>
            </a:r>
            <a:r>
              <a:rPr sz="2700" b="1" spc="-260">
                <a:latin typeface="Georgia"/>
                <a:cs typeface="Georgia"/>
              </a:rPr>
              <a:t>. </a:t>
            </a:r>
            <a:r>
              <a:rPr lang="en-US" sz="2700" b="1" spc="-250" dirty="0" err="1" smtClean="0">
                <a:latin typeface="Georgia"/>
                <a:cs typeface="Georgia"/>
              </a:rPr>
              <a:t>Akhilesh</a:t>
            </a:r>
            <a:r>
              <a:rPr lang="en-US" sz="2700" b="1" spc="-250" dirty="0" smtClean="0">
                <a:latin typeface="Georgia"/>
                <a:cs typeface="Georgia"/>
              </a:rPr>
              <a:t> </a:t>
            </a:r>
            <a:r>
              <a:rPr lang="en-US" sz="2700" b="1" spc="-250" dirty="0" err="1" smtClean="0">
                <a:latin typeface="Georgia"/>
                <a:cs typeface="Georgia"/>
              </a:rPr>
              <a:t>Chhaya</a:t>
            </a:r>
            <a:r>
              <a:rPr lang="en-US" sz="2700" b="1" spc="-250" dirty="0" smtClean="0">
                <a:latin typeface="Georgia"/>
                <a:cs typeface="Georgia"/>
              </a:rPr>
              <a:t>,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700" b="1" spc="-250" dirty="0" smtClean="0">
                <a:latin typeface="Georgia"/>
                <a:cs typeface="Georgia"/>
              </a:rPr>
              <a:t>Professor,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700" b="1" spc="-250" dirty="0" err="1" smtClean="0">
                <a:latin typeface="Georgia"/>
                <a:cs typeface="Georgia"/>
              </a:rPr>
              <a:t>Dept.Of</a:t>
            </a:r>
            <a:r>
              <a:rPr lang="en-US" sz="2700" b="1" spc="-250" dirty="0" smtClean="0">
                <a:latin typeface="Georgia"/>
                <a:cs typeface="Georgia"/>
              </a:rPr>
              <a:t> </a:t>
            </a:r>
            <a:r>
              <a:rPr lang="en-US" sz="2700" b="1" spc="-250" dirty="0" err="1" smtClean="0">
                <a:latin typeface="Georgia"/>
                <a:cs typeface="Georgia"/>
              </a:rPr>
              <a:t>Anaesthesia</a:t>
            </a:r>
            <a:r>
              <a:rPr lang="en-US" sz="2700" b="1" spc="-250" dirty="0" smtClean="0">
                <a:latin typeface="Georgia"/>
                <a:cs typeface="Georgia"/>
              </a:rPr>
              <a:t>,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700" b="1" spc="-250" dirty="0" smtClean="0">
                <a:latin typeface="Georgia"/>
                <a:cs typeface="Georgia"/>
              </a:rPr>
              <a:t>S.B.K.S.M.I.R.C.,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700" b="1" spc="-250" dirty="0" err="1" smtClean="0">
                <a:latin typeface="Georgia"/>
                <a:cs typeface="Georgia"/>
              </a:rPr>
              <a:t>Piparia</a:t>
            </a:r>
            <a:r>
              <a:rPr lang="en-US" sz="2700" b="1" spc="-250" dirty="0" smtClean="0">
                <a:latin typeface="Georgia"/>
                <a:cs typeface="Georgia"/>
              </a:rPr>
              <a:t>.</a:t>
            </a:r>
            <a:endParaRPr sz="2700">
              <a:latin typeface="Georgia"/>
              <a:cs typeface="Georgia"/>
            </a:endParaRPr>
          </a:p>
          <a:p>
            <a:pPr marL="628015" marR="5715" indent="359410" algn="r">
              <a:lnSpc>
                <a:spcPct val="100000"/>
              </a:lnSpc>
              <a:spcBef>
                <a:spcPts val="15"/>
              </a:spcBef>
            </a:pP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24352"/>
            <a:ext cx="6162675" cy="451358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65"/>
              </a:spcBef>
            </a:pPr>
            <a:r>
              <a:rPr sz="3200" b="1" spc="-409" dirty="0">
                <a:latin typeface="Georgia"/>
                <a:cs typeface="Georgia"/>
              </a:rPr>
              <a:t>PHYSIOLOGICAL</a:t>
            </a:r>
            <a:endParaRPr sz="3200">
              <a:latin typeface="Georgia"/>
              <a:cs typeface="Georgia"/>
            </a:endParaRPr>
          </a:p>
          <a:p>
            <a:pPr marL="355600" marR="44640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Post </a:t>
            </a:r>
            <a:r>
              <a:rPr sz="3200" spc="-215" dirty="0">
                <a:latin typeface="Georgia"/>
                <a:cs typeface="Georgia"/>
              </a:rPr>
              <a:t>OP </a:t>
            </a:r>
            <a:r>
              <a:rPr sz="3200" spc="-210" dirty="0">
                <a:latin typeface="Georgia"/>
                <a:cs typeface="Georgia"/>
              </a:rPr>
              <a:t>APNOEA </a:t>
            </a:r>
            <a:r>
              <a:rPr sz="3200" spc="-30" dirty="0">
                <a:latin typeface="Georgia"/>
                <a:cs typeface="Georgia"/>
              </a:rPr>
              <a:t>is </a:t>
            </a:r>
            <a:r>
              <a:rPr sz="3200" spc="-85" dirty="0">
                <a:latin typeface="Georgia"/>
                <a:cs typeface="Georgia"/>
              </a:rPr>
              <a:t>common </a:t>
            </a:r>
            <a:r>
              <a:rPr sz="3200" spc="-75" dirty="0">
                <a:latin typeface="Georgia"/>
                <a:cs typeface="Georgia"/>
              </a:rPr>
              <a:t>in  </a:t>
            </a:r>
            <a:r>
              <a:rPr sz="3200" spc="-40" dirty="0">
                <a:latin typeface="Georgia"/>
                <a:cs typeface="Georgia"/>
              </a:rPr>
              <a:t>premature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spc="-80" dirty="0">
                <a:latin typeface="Georgia"/>
                <a:cs typeface="Georgia"/>
              </a:rPr>
              <a:t>infants.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5" dirty="0">
                <a:latin typeface="Georgia"/>
                <a:cs typeface="Georgia"/>
              </a:rPr>
              <a:t>Immature </a:t>
            </a:r>
            <a:r>
              <a:rPr sz="3200" spc="-245" dirty="0">
                <a:latin typeface="Georgia"/>
                <a:cs typeface="Georgia"/>
              </a:rPr>
              <a:t>CNS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5" dirty="0">
                <a:latin typeface="Georgia"/>
                <a:cs typeface="Georgia"/>
              </a:rPr>
              <a:t>Immature </a:t>
            </a:r>
            <a:r>
              <a:rPr sz="3200" spc="-140" dirty="0">
                <a:latin typeface="Georgia"/>
                <a:cs typeface="Georgia"/>
              </a:rPr>
              <a:t>BBB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5" dirty="0">
                <a:latin typeface="Georgia"/>
                <a:cs typeface="Georgia"/>
              </a:rPr>
              <a:t>Immature </a:t>
            </a:r>
            <a:r>
              <a:rPr sz="3200" spc="-65" dirty="0">
                <a:latin typeface="Georgia"/>
                <a:cs typeface="Georgia"/>
              </a:rPr>
              <a:t>Sympathetic</a:t>
            </a:r>
            <a:r>
              <a:rPr sz="3200" spc="-95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system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Nerve </a:t>
            </a:r>
            <a:r>
              <a:rPr sz="3200" spc="-30" dirty="0">
                <a:latin typeface="Georgia"/>
                <a:cs typeface="Georgia"/>
              </a:rPr>
              <a:t>fibre </a:t>
            </a:r>
            <a:r>
              <a:rPr sz="3200" spc="-15" dirty="0">
                <a:latin typeface="Georgia"/>
                <a:cs typeface="Georgia"/>
              </a:rPr>
              <a:t>are </a:t>
            </a:r>
            <a:r>
              <a:rPr sz="3200" spc="-105" dirty="0">
                <a:latin typeface="Georgia"/>
                <a:cs typeface="Georgia"/>
              </a:rPr>
              <a:t>thin, </a:t>
            </a:r>
            <a:r>
              <a:rPr sz="3200" spc="-20" dirty="0">
                <a:latin typeface="Georgia"/>
                <a:cs typeface="Georgia"/>
              </a:rPr>
              <a:t>less  </a:t>
            </a:r>
            <a:r>
              <a:rPr sz="3200" spc="-65" dirty="0">
                <a:latin typeface="Georgia"/>
                <a:cs typeface="Georgia"/>
              </a:rPr>
              <a:t>myelinated, </a:t>
            </a:r>
            <a:r>
              <a:rPr sz="3200" spc="-15" dirty="0">
                <a:latin typeface="Georgia"/>
                <a:cs typeface="Georgia"/>
              </a:rPr>
              <a:t>less </a:t>
            </a:r>
            <a:r>
              <a:rPr sz="3200" spc="-40" dirty="0">
                <a:latin typeface="Georgia"/>
                <a:cs typeface="Georgia"/>
              </a:rPr>
              <a:t>nodes </a:t>
            </a:r>
            <a:r>
              <a:rPr sz="3200" spc="-50" dirty="0">
                <a:latin typeface="Georgia"/>
                <a:cs typeface="Georgia"/>
              </a:rPr>
              <a:t>of</a:t>
            </a:r>
            <a:r>
              <a:rPr sz="3200" spc="-185" dirty="0">
                <a:latin typeface="Georgia"/>
                <a:cs typeface="Georgia"/>
              </a:rPr>
              <a:t> </a:t>
            </a:r>
            <a:r>
              <a:rPr sz="3200" spc="-65" dirty="0">
                <a:latin typeface="Georgia"/>
                <a:cs typeface="Georgia"/>
              </a:rPr>
              <a:t>Ranvier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31365"/>
            <a:ext cx="611568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696085" algn="ctr">
              <a:lnSpc>
                <a:spcPct val="100000"/>
              </a:lnSpc>
              <a:spcBef>
                <a:spcPts val="100"/>
              </a:spcBef>
            </a:pPr>
            <a:r>
              <a:rPr sz="3000" b="1" spc="-390" dirty="0">
                <a:latin typeface="Georgia"/>
                <a:cs typeface="Georgia"/>
              </a:rPr>
              <a:t>PHARMACOLOGICAL:</a:t>
            </a:r>
            <a:endParaRPr sz="3000">
              <a:latin typeface="Georgia"/>
              <a:cs typeface="Georgia"/>
            </a:endParaRPr>
          </a:p>
          <a:p>
            <a:pPr marL="756285" indent="-286385">
              <a:lnSpc>
                <a:spcPct val="100000"/>
              </a:lnSpc>
              <a:buChar char="•"/>
              <a:tabLst>
                <a:tab pos="756920" algn="l"/>
              </a:tabLst>
            </a:pPr>
            <a:r>
              <a:rPr sz="3000" spc="-80" dirty="0">
                <a:latin typeface="Georgia"/>
                <a:cs typeface="Georgia"/>
              </a:rPr>
              <a:t>Volume </a:t>
            </a:r>
            <a:r>
              <a:rPr sz="3000" spc="-45" dirty="0">
                <a:latin typeface="Georgia"/>
                <a:cs typeface="Georgia"/>
              </a:rPr>
              <a:t>distribution </a:t>
            </a:r>
            <a:r>
              <a:rPr sz="3000" spc="-30" dirty="0">
                <a:latin typeface="Georgia"/>
                <a:cs typeface="Georgia"/>
              </a:rPr>
              <a:t>is</a:t>
            </a:r>
            <a:r>
              <a:rPr sz="3000" spc="-100" dirty="0">
                <a:latin typeface="Georgia"/>
                <a:cs typeface="Georgia"/>
              </a:rPr>
              <a:t> </a:t>
            </a:r>
            <a:r>
              <a:rPr sz="3000" spc="-45" dirty="0">
                <a:latin typeface="Georgia"/>
                <a:cs typeface="Georgia"/>
              </a:rPr>
              <a:t>more</a:t>
            </a:r>
            <a:endParaRPr sz="3000">
              <a:latin typeface="Georgia"/>
              <a:cs typeface="Georgia"/>
            </a:endParaRPr>
          </a:p>
          <a:p>
            <a:pPr marL="756285" indent="-286385">
              <a:lnSpc>
                <a:spcPct val="100000"/>
              </a:lnSpc>
              <a:buChar char="•"/>
              <a:tabLst>
                <a:tab pos="756920" algn="l"/>
              </a:tabLst>
            </a:pPr>
            <a:r>
              <a:rPr sz="3000" spc="-210" dirty="0">
                <a:latin typeface="Georgia"/>
                <a:cs typeface="Georgia"/>
              </a:rPr>
              <a:t>CSF </a:t>
            </a:r>
            <a:r>
              <a:rPr sz="3000" spc="-45">
                <a:latin typeface="Georgia"/>
                <a:cs typeface="Georgia"/>
              </a:rPr>
              <a:t>volume</a:t>
            </a:r>
            <a:r>
              <a:rPr sz="3000" spc="65">
                <a:latin typeface="Georgia"/>
                <a:cs typeface="Georgia"/>
              </a:rPr>
              <a:t> </a:t>
            </a:r>
            <a:r>
              <a:rPr sz="3000" spc="-70" smtClean="0">
                <a:latin typeface="Georgia"/>
                <a:cs typeface="Georgia"/>
              </a:rPr>
              <a:t>high</a:t>
            </a:r>
            <a:r>
              <a:rPr lang="en-US" sz="3000" spc="-70" dirty="0" smtClean="0">
                <a:latin typeface="Georgia"/>
                <a:cs typeface="Georgia"/>
              </a:rPr>
              <a:t> 4ml/kg.</a:t>
            </a:r>
            <a:endParaRPr sz="3000">
              <a:latin typeface="Georgia"/>
              <a:cs typeface="Georgia"/>
            </a:endParaRPr>
          </a:p>
          <a:p>
            <a:pPr marL="756285" indent="-286385">
              <a:lnSpc>
                <a:spcPct val="100000"/>
              </a:lnSpc>
              <a:buChar char="•"/>
              <a:tabLst>
                <a:tab pos="756920" algn="l"/>
              </a:tabLst>
            </a:pPr>
            <a:r>
              <a:rPr sz="3000" spc="-45" dirty="0">
                <a:latin typeface="Georgia"/>
                <a:cs typeface="Georgia"/>
              </a:rPr>
              <a:t>Total </a:t>
            </a:r>
            <a:r>
              <a:rPr sz="3000" spc="-30" dirty="0">
                <a:latin typeface="Georgia"/>
                <a:cs typeface="Georgia"/>
              </a:rPr>
              <a:t>body </a:t>
            </a:r>
            <a:r>
              <a:rPr sz="3000" spc="10" dirty="0">
                <a:latin typeface="Georgia"/>
                <a:cs typeface="Georgia"/>
              </a:rPr>
              <a:t>water</a:t>
            </a:r>
            <a:r>
              <a:rPr sz="3000" spc="-185" dirty="0">
                <a:latin typeface="Georgia"/>
                <a:cs typeface="Georgia"/>
              </a:rPr>
              <a:t> </a:t>
            </a:r>
            <a:r>
              <a:rPr sz="3000" spc="-70" dirty="0">
                <a:latin typeface="Georgia"/>
                <a:cs typeface="Georgia"/>
              </a:rPr>
              <a:t>high</a:t>
            </a:r>
            <a:endParaRPr sz="3000">
              <a:latin typeface="Georgia"/>
              <a:cs typeface="Georgia"/>
            </a:endParaRPr>
          </a:p>
          <a:p>
            <a:pPr marL="756285" indent="-286385">
              <a:lnSpc>
                <a:spcPct val="100000"/>
              </a:lnSpc>
              <a:buChar char="•"/>
              <a:tabLst>
                <a:tab pos="756920" algn="l"/>
              </a:tabLst>
            </a:pPr>
            <a:r>
              <a:rPr sz="3000" spc="-45" dirty="0">
                <a:latin typeface="Georgia"/>
                <a:cs typeface="Georgia"/>
              </a:rPr>
              <a:t>Protein </a:t>
            </a:r>
            <a:r>
              <a:rPr sz="3000" spc="-70" dirty="0">
                <a:latin typeface="Georgia"/>
                <a:cs typeface="Georgia"/>
              </a:rPr>
              <a:t>binding</a:t>
            </a:r>
            <a:r>
              <a:rPr sz="3000" spc="-105" dirty="0">
                <a:latin typeface="Georgia"/>
                <a:cs typeface="Georgia"/>
              </a:rPr>
              <a:t> </a:t>
            </a:r>
            <a:r>
              <a:rPr sz="3000" spc="-20" dirty="0">
                <a:latin typeface="Georgia"/>
                <a:cs typeface="Georgia"/>
              </a:rPr>
              <a:t>less</a:t>
            </a:r>
            <a:endParaRPr sz="3000">
              <a:latin typeface="Georgia"/>
              <a:cs typeface="Georgia"/>
            </a:endParaRPr>
          </a:p>
          <a:p>
            <a:pPr marR="1696720" algn="ctr">
              <a:lnSpc>
                <a:spcPct val="100000"/>
              </a:lnSpc>
              <a:spcBef>
                <a:spcPts val="5"/>
              </a:spcBef>
            </a:pPr>
            <a:r>
              <a:rPr sz="3000" b="1" spc="-210" dirty="0">
                <a:latin typeface="Georgia"/>
                <a:cs typeface="Georgia"/>
              </a:rPr>
              <a:t>Metabolism </a:t>
            </a:r>
            <a:r>
              <a:rPr sz="3000" b="1" spc="-204" dirty="0">
                <a:latin typeface="Georgia"/>
                <a:cs typeface="Georgia"/>
              </a:rPr>
              <a:t>of</a:t>
            </a:r>
            <a:r>
              <a:rPr sz="3000" b="1" spc="-40" dirty="0">
                <a:latin typeface="Georgia"/>
                <a:cs typeface="Georgia"/>
              </a:rPr>
              <a:t> </a:t>
            </a:r>
            <a:r>
              <a:rPr sz="3000" b="1" spc="-185" dirty="0">
                <a:latin typeface="Georgia"/>
                <a:cs typeface="Georgia"/>
              </a:rPr>
              <a:t>drugs-</a:t>
            </a:r>
            <a:endParaRPr sz="3000">
              <a:latin typeface="Georgia"/>
              <a:cs typeface="Georgia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5" dirty="0">
                <a:latin typeface="Georgia"/>
                <a:cs typeface="Georgia"/>
              </a:rPr>
              <a:t>Less </a:t>
            </a:r>
            <a:r>
              <a:rPr sz="3000" spc="-70" dirty="0">
                <a:latin typeface="Georgia"/>
                <a:cs typeface="Georgia"/>
              </a:rPr>
              <a:t>than </a:t>
            </a:r>
            <a:r>
              <a:rPr sz="3000" spc="-45" dirty="0">
                <a:latin typeface="Georgia"/>
                <a:cs typeface="Georgia"/>
              </a:rPr>
              <a:t>six </a:t>
            </a:r>
            <a:r>
              <a:rPr sz="3000" spc="-70" dirty="0">
                <a:latin typeface="Georgia"/>
                <a:cs typeface="Georgia"/>
              </a:rPr>
              <a:t>months </a:t>
            </a:r>
            <a:r>
              <a:rPr sz="3000" spc="-55" dirty="0">
                <a:latin typeface="Georgia"/>
                <a:cs typeface="Georgia"/>
              </a:rPr>
              <a:t>metabolism</a:t>
            </a:r>
            <a:r>
              <a:rPr sz="3000" spc="-140" dirty="0">
                <a:latin typeface="Georgia"/>
                <a:cs typeface="Georgia"/>
              </a:rPr>
              <a:t> </a:t>
            </a:r>
            <a:r>
              <a:rPr sz="3000" spc="-35" dirty="0">
                <a:latin typeface="Georgia"/>
                <a:cs typeface="Georgia"/>
              </a:rPr>
              <a:t>is  </a:t>
            </a:r>
            <a:r>
              <a:rPr sz="3000" spc="-20" dirty="0">
                <a:latin typeface="Georgia"/>
                <a:cs typeface="Georgia"/>
              </a:rPr>
              <a:t>less</a:t>
            </a:r>
            <a:endParaRPr sz="3000">
              <a:latin typeface="Georgia"/>
              <a:cs typeface="Georgia"/>
            </a:endParaRPr>
          </a:p>
          <a:p>
            <a:pPr marL="355600" marR="220345" indent="-342900">
              <a:lnSpc>
                <a:spcPct val="8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90" dirty="0">
                <a:latin typeface="Georgia"/>
                <a:cs typeface="Georgia"/>
              </a:rPr>
              <a:t>More </a:t>
            </a:r>
            <a:r>
              <a:rPr sz="3000" spc="-70" dirty="0">
                <a:latin typeface="Georgia"/>
                <a:cs typeface="Georgia"/>
              </a:rPr>
              <a:t>than </a:t>
            </a:r>
            <a:r>
              <a:rPr sz="3000" spc="-45" dirty="0">
                <a:latin typeface="Georgia"/>
                <a:cs typeface="Georgia"/>
              </a:rPr>
              <a:t>six </a:t>
            </a:r>
            <a:r>
              <a:rPr sz="3000" spc="-70" dirty="0">
                <a:latin typeface="Georgia"/>
                <a:cs typeface="Georgia"/>
              </a:rPr>
              <a:t>months </a:t>
            </a:r>
            <a:r>
              <a:rPr sz="3000" spc="-55" dirty="0">
                <a:latin typeface="Georgia"/>
                <a:cs typeface="Georgia"/>
              </a:rPr>
              <a:t>metabolism  </a:t>
            </a:r>
            <a:r>
              <a:rPr sz="3000" spc="-30" dirty="0">
                <a:latin typeface="Georgia"/>
                <a:cs typeface="Georgia"/>
              </a:rPr>
              <a:t>is</a:t>
            </a:r>
            <a:r>
              <a:rPr sz="3000" spc="-85" dirty="0">
                <a:latin typeface="Georgia"/>
                <a:cs typeface="Georgia"/>
              </a:rPr>
              <a:t> </a:t>
            </a:r>
            <a:r>
              <a:rPr sz="3000" spc="-50" dirty="0">
                <a:latin typeface="Georgia"/>
                <a:cs typeface="Georgia"/>
              </a:rPr>
              <a:t>active.</a:t>
            </a:r>
            <a:endParaRPr sz="30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62355"/>
            <a:ext cx="7555230" cy="28988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65"/>
              </a:spcBef>
            </a:pPr>
            <a:r>
              <a:rPr sz="3200" b="1" spc="-215" dirty="0">
                <a:latin typeface="Georgia"/>
                <a:cs typeface="Georgia"/>
              </a:rPr>
              <a:t>Rate of </a:t>
            </a:r>
            <a:r>
              <a:rPr sz="3200" b="1" spc="-190" dirty="0">
                <a:latin typeface="Georgia"/>
                <a:cs typeface="Georgia"/>
              </a:rPr>
              <a:t>absorption </a:t>
            </a:r>
            <a:r>
              <a:rPr sz="3200" b="1" spc="-215" dirty="0">
                <a:latin typeface="Georgia"/>
                <a:cs typeface="Georgia"/>
              </a:rPr>
              <a:t>of </a:t>
            </a:r>
            <a:r>
              <a:rPr sz="3200" b="1" spc="-170" dirty="0">
                <a:latin typeface="Georgia"/>
                <a:cs typeface="Georgia"/>
              </a:rPr>
              <a:t>local</a:t>
            </a:r>
            <a:r>
              <a:rPr sz="3200" b="1" spc="254" dirty="0">
                <a:latin typeface="Georgia"/>
                <a:cs typeface="Georgia"/>
              </a:rPr>
              <a:t> </a:t>
            </a:r>
            <a:r>
              <a:rPr sz="3200" b="1" spc="-185" dirty="0">
                <a:latin typeface="Georgia"/>
                <a:cs typeface="Georgia"/>
              </a:rPr>
              <a:t>Anaesthetic</a:t>
            </a:r>
            <a:endParaRPr sz="3200">
              <a:latin typeface="Georgia"/>
              <a:cs typeface="Georgia"/>
            </a:endParaRPr>
          </a:p>
          <a:p>
            <a:pPr marL="355600" marR="17272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85" dirty="0">
                <a:latin typeface="Georgia"/>
                <a:cs typeface="Georgia"/>
              </a:rPr>
              <a:t>AIRWAY </a:t>
            </a:r>
            <a:r>
              <a:rPr sz="3200" spc="-285" dirty="0">
                <a:latin typeface="Georgia"/>
                <a:cs typeface="Georgia"/>
              </a:rPr>
              <a:t>&gt; </a:t>
            </a:r>
            <a:r>
              <a:rPr sz="3200" spc="-220" dirty="0">
                <a:latin typeface="Georgia"/>
                <a:cs typeface="Georgia"/>
              </a:rPr>
              <a:t>INTERCOSTEL </a:t>
            </a:r>
            <a:r>
              <a:rPr sz="3200" spc="-285" dirty="0">
                <a:latin typeface="Georgia"/>
                <a:cs typeface="Georgia"/>
              </a:rPr>
              <a:t>&gt; </a:t>
            </a:r>
            <a:r>
              <a:rPr sz="3200" spc="-235" dirty="0">
                <a:latin typeface="Georgia"/>
                <a:cs typeface="Georgia"/>
              </a:rPr>
              <a:t>CAUDAL </a:t>
            </a:r>
            <a:r>
              <a:rPr sz="3200" spc="-285" dirty="0">
                <a:latin typeface="Georgia"/>
                <a:cs typeface="Georgia"/>
              </a:rPr>
              <a:t>&gt;  </a:t>
            </a:r>
            <a:r>
              <a:rPr sz="3200" spc="-235" dirty="0">
                <a:latin typeface="Georgia"/>
                <a:cs typeface="Georgia"/>
              </a:rPr>
              <a:t>EPIDURAL </a:t>
            </a:r>
            <a:r>
              <a:rPr sz="3200" spc="-229" dirty="0">
                <a:latin typeface="Georgia"/>
                <a:cs typeface="Georgia"/>
              </a:rPr>
              <a:t>&gt;BRACHIAL </a:t>
            </a:r>
            <a:r>
              <a:rPr sz="3200" spc="-285" dirty="0">
                <a:latin typeface="Georgia"/>
                <a:cs typeface="Georgia"/>
              </a:rPr>
              <a:t>&gt;  </a:t>
            </a:r>
            <a:r>
              <a:rPr sz="3200" spc="-220" dirty="0">
                <a:latin typeface="Georgia"/>
                <a:cs typeface="Georgia"/>
              </a:rPr>
              <a:t>DISTALPERIPHERAL&gt;</a:t>
            </a:r>
            <a:r>
              <a:rPr sz="3200" spc="-155" dirty="0">
                <a:latin typeface="Georgia"/>
                <a:cs typeface="Georgia"/>
              </a:rPr>
              <a:t> </a:t>
            </a:r>
            <a:r>
              <a:rPr sz="3200" spc="-240" dirty="0">
                <a:latin typeface="Georgia"/>
                <a:cs typeface="Georgia"/>
              </a:rPr>
              <a:t>SUBCUTAENIOUS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Georgia"/>
              <a:buChar char="•"/>
            </a:pPr>
            <a:endParaRPr sz="465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24371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20" dirty="0">
                <a:latin typeface="Georgia"/>
                <a:cs typeface="Georgia"/>
              </a:rPr>
              <a:t>CSF</a:t>
            </a:r>
            <a:r>
              <a:rPr sz="3200" spc="-170" dirty="0">
                <a:latin typeface="Georgia"/>
                <a:cs typeface="Georgia"/>
              </a:rPr>
              <a:t> </a:t>
            </a:r>
            <a:r>
              <a:rPr sz="3200" spc="-85" dirty="0">
                <a:latin typeface="Georgia"/>
                <a:cs typeface="Georgia"/>
              </a:rPr>
              <a:t>Volume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00147" y="2293747"/>
            <a:ext cx="3743705" cy="22706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44970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Georgia"/>
                <a:cs typeface="Georgia"/>
              </a:rPr>
              <a:t>Duration </a:t>
            </a:r>
            <a:r>
              <a:rPr sz="3200" spc="-50" dirty="0">
                <a:latin typeface="Georgia"/>
                <a:cs typeface="Georgia"/>
              </a:rPr>
              <a:t>of </a:t>
            </a:r>
            <a:r>
              <a:rPr sz="3200" spc="-55" dirty="0">
                <a:latin typeface="Georgia"/>
                <a:cs typeface="Georgia"/>
              </a:rPr>
              <a:t>action </a:t>
            </a:r>
            <a:r>
              <a:rPr sz="3200" spc="-50" dirty="0">
                <a:latin typeface="Georgia"/>
                <a:cs typeface="Georgia"/>
              </a:rPr>
              <a:t>of</a:t>
            </a:r>
            <a:r>
              <a:rPr sz="3200" spc="-150" dirty="0">
                <a:latin typeface="Georgia"/>
                <a:cs typeface="Georgia"/>
              </a:rPr>
              <a:t> </a:t>
            </a:r>
            <a:r>
              <a:rPr sz="3200" spc="-190" dirty="0">
                <a:latin typeface="Georgia"/>
                <a:cs typeface="Georgia"/>
              </a:rPr>
              <a:t>LA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59658" y="2063495"/>
            <a:ext cx="2424684" cy="27310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42034"/>
            <a:ext cx="5908040" cy="282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2700" i="1" spc="-95" dirty="0">
                <a:latin typeface="Georgia"/>
                <a:cs typeface="Georgia"/>
              </a:rPr>
              <a:t>Protein</a:t>
            </a:r>
            <a:r>
              <a:rPr sz="2700" i="1" spc="-65" dirty="0">
                <a:latin typeface="Georgia"/>
                <a:cs typeface="Georgia"/>
              </a:rPr>
              <a:t> </a:t>
            </a:r>
            <a:r>
              <a:rPr sz="2700" i="1" spc="-114" dirty="0">
                <a:latin typeface="Georgia"/>
                <a:cs typeface="Georgia"/>
              </a:rPr>
              <a:t>binding</a:t>
            </a:r>
            <a:endParaRPr sz="27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700" spc="-105" dirty="0">
                <a:latin typeface="Georgia"/>
                <a:cs typeface="Georgia"/>
              </a:rPr>
              <a:t>It </a:t>
            </a:r>
            <a:r>
              <a:rPr sz="2700" spc="-25" dirty="0">
                <a:latin typeface="Georgia"/>
                <a:cs typeface="Georgia"/>
              </a:rPr>
              <a:t>is </a:t>
            </a:r>
            <a:r>
              <a:rPr sz="2700" spc="5" dirty="0">
                <a:latin typeface="Georgia"/>
                <a:cs typeface="Georgia"/>
              </a:rPr>
              <a:t>low </a:t>
            </a:r>
            <a:r>
              <a:rPr sz="2700" spc="-35" dirty="0">
                <a:latin typeface="Georgia"/>
                <a:cs typeface="Georgia"/>
              </a:rPr>
              <a:t>at</a:t>
            </a:r>
            <a:r>
              <a:rPr sz="2700" spc="-105" dirty="0">
                <a:latin typeface="Georgia"/>
                <a:cs typeface="Georgia"/>
              </a:rPr>
              <a:t> </a:t>
            </a:r>
            <a:r>
              <a:rPr sz="2700" spc="-40" dirty="0">
                <a:latin typeface="Georgia"/>
                <a:cs typeface="Georgia"/>
              </a:rPr>
              <a:t>birth</a:t>
            </a:r>
            <a:endParaRPr sz="2700">
              <a:latin typeface="Georgia"/>
              <a:cs typeface="Georgia"/>
            </a:endParaRPr>
          </a:p>
          <a:p>
            <a:pPr marL="355600" marR="5080" indent="-342900">
              <a:lnSpc>
                <a:spcPts val="259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80" dirty="0">
                <a:latin typeface="Georgia"/>
                <a:cs typeface="Georgia"/>
              </a:rPr>
              <a:t>Albumin </a:t>
            </a:r>
            <a:r>
              <a:rPr sz="2700" spc="-65" dirty="0">
                <a:latin typeface="Georgia"/>
                <a:cs typeface="Georgia"/>
              </a:rPr>
              <a:t>and </a:t>
            </a:r>
            <a:r>
              <a:rPr sz="2700" spc="-55" dirty="0">
                <a:latin typeface="Georgia"/>
                <a:cs typeface="Georgia"/>
              </a:rPr>
              <a:t>alpha </a:t>
            </a:r>
            <a:r>
              <a:rPr sz="2700" spc="-50" dirty="0">
                <a:latin typeface="Georgia"/>
                <a:cs typeface="Georgia"/>
              </a:rPr>
              <a:t>acid </a:t>
            </a:r>
            <a:r>
              <a:rPr sz="2700" spc="-30" dirty="0">
                <a:latin typeface="Georgia"/>
                <a:cs typeface="Georgia"/>
              </a:rPr>
              <a:t>glycol </a:t>
            </a:r>
            <a:r>
              <a:rPr sz="2700" spc="-35" dirty="0">
                <a:latin typeface="Georgia"/>
                <a:cs typeface="Georgia"/>
              </a:rPr>
              <a:t>protein  </a:t>
            </a:r>
            <a:r>
              <a:rPr sz="2700" spc="-20" dirty="0">
                <a:latin typeface="Georgia"/>
                <a:cs typeface="Georgia"/>
              </a:rPr>
              <a:t>less</a:t>
            </a:r>
            <a:endParaRPr sz="27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75" dirty="0">
                <a:latin typeface="Georgia"/>
                <a:cs typeface="Georgia"/>
              </a:rPr>
              <a:t>Comes </a:t>
            </a:r>
            <a:r>
              <a:rPr sz="2700" spc="-25" dirty="0">
                <a:latin typeface="Georgia"/>
                <a:cs typeface="Georgia"/>
              </a:rPr>
              <a:t>to </a:t>
            </a:r>
            <a:r>
              <a:rPr sz="2700" spc="-45" dirty="0">
                <a:latin typeface="Georgia"/>
                <a:cs typeface="Georgia"/>
              </a:rPr>
              <a:t>adult </a:t>
            </a:r>
            <a:r>
              <a:rPr sz="2700" spc="-15" dirty="0">
                <a:latin typeface="Georgia"/>
                <a:cs typeface="Georgia"/>
              </a:rPr>
              <a:t>level </a:t>
            </a:r>
            <a:r>
              <a:rPr sz="2700" spc="-35" dirty="0">
                <a:latin typeface="Georgia"/>
                <a:cs typeface="Georgia"/>
              </a:rPr>
              <a:t>at </a:t>
            </a:r>
            <a:r>
              <a:rPr sz="2700" spc="-40" dirty="0">
                <a:latin typeface="Georgia"/>
                <a:cs typeface="Georgia"/>
              </a:rPr>
              <a:t>one</a:t>
            </a:r>
            <a:r>
              <a:rPr sz="2700" spc="-1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year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Georgia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2700" i="1" spc="-120" dirty="0">
                <a:latin typeface="Georgia"/>
                <a:cs typeface="Georgia"/>
              </a:rPr>
              <a:t>Clearance</a:t>
            </a:r>
            <a:r>
              <a:rPr sz="2700" i="1" spc="-20" dirty="0">
                <a:latin typeface="Georgia"/>
                <a:cs typeface="Georgia"/>
              </a:rPr>
              <a:t> </a:t>
            </a:r>
            <a:r>
              <a:rPr sz="2700" i="1" spc="-390" dirty="0">
                <a:latin typeface="Georgia"/>
                <a:cs typeface="Georgia"/>
              </a:rPr>
              <a:t>–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7571" y="4340732"/>
            <a:ext cx="3907154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5" dirty="0">
                <a:latin typeface="Georgia"/>
                <a:cs typeface="Georgia"/>
              </a:rPr>
              <a:t>Liver: </a:t>
            </a:r>
            <a:r>
              <a:rPr sz="2700" spc="-40" dirty="0">
                <a:latin typeface="Georgia"/>
                <a:cs typeface="Georgia"/>
              </a:rPr>
              <a:t>phase </a:t>
            </a:r>
            <a:r>
              <a:rPr sz="2700" spc="330" dirty="0">
                <a:latin typeface="Georgia"/>
                <a:cs typeface="Georgia"/>
              </a:rPr>
              <a:t>1</a:t>
            </a:r>
            <a:r>
              <a:rPr sz="2700" spc="-130" dirty="0">
                <a:latin typeface="Georgia"/>
                <a:cs typeface="Georgia"/>
              </a:rPr>
              <a:t> </a:t>
            </a:r>
            <a:r>
              <a:rPr sz="2700" spc="-65" dirty="0">
                <a:latin typeface="Georgia"/>
                <a:cs typeface="Georgia"/>
              </a:rPr>
              <a:t>and </a:t>
            </a:r>
            <a:r>
              <a:rPr sz="2700" spc="-40" dirty="0">
                <a:latin typeface="Georgia"/>
                <a:cs typeface="Georgia"/>
              </a:rPr>
              <a:t>phase </a:t>
            </a:r>
            <a:r>
              <a:rPr sz="2700" spc="-15" dirty="0">
                <a:latin typeface="Georgia"/>
                <a:cs typeface="Georgia"/>
              </a:rPr>
              <a:t>2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16072" y="4669917"/>
            <a:ext cx="29540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30" dirty="0">
                <a:latin typeface="Georgia"/>
                <a:cs typeface="Georgia"/>
              </a:rPr>
              <a:t>reactions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decreased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3172" y="4340732"/>
            <a:ext cx="177800" cy="1589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135" dirty="0">
                <a:latin typeface="Georgia"/>
                <a:cs typeface="Georgia"/>
              </a:rPr>
              <a:t>•</a:t>
            </a:r>
            <a:endParaRPr sz="2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595"/>
              </a:spcBef>
            </a:pPr>
            <a:r>
              <a:rPr sz="2700" spc="135" dirty="0">
                <a:latin typeface="Georgia"/>
                <a:cs typeface="Georgia"/>
              </a:rPr>
              <a:t>•</a:t>
            </a:r>
            <a:endParaRPr sz="27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700" spc="135" dirty="0">
                <a:latin typeface="Georgia"/>
                <a:cs typeface="Georgia"/>
              </a:rPr>
              <a:t>•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7571" y="5081473"/>
            <a:ext cx="448945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spc="-65" dirty="0">
                <a:latin typeface="Georgia"/>
                <a:cs typeface="Georgia"/>
              </a:rPr>
              <a:t>Kidney: </a:t>
            </a:r>
            <a:r>
              <a:rPr sz="2700" spc="-235" dirty="0">
                <a:latin typeface="Georgia"/>
                <a:cs typeface="Georgia"/>
              </a:rPr>
              <a:t>GFR </a:t>
            </a:r>
            <a:r>
              <a:rPr sz="2700" spc="-80" dirty="0">
                <a:latin typeface="Georgia"/>
                <a:cs typeface="Georgia"/>
              </a:rPr>
              <a:t>30 </a:t>
            </a:r>
            <a:r>
              <a:rPr sz="2700" spc="195" dirty="0">
                <a:latin typeface="Georgia"/>
                <a:cs typeface="Georgia"/>
              </a:rPr>
              <a:t>% </a:t>
            </a:r>
            <a:r>
              <a:rPr sz="2700" spc="-45" dirty="0">
                <a:latin typeface="Georgia"/>
                <a:cs typeface="Georgia"/>
              </a:rPr>
              <a:t>of adults  </a:t>
            </a:r>
            <a:r>
              <a:rPr sz="2700" spc="-65" dirty="0">
                <a:latin typeface="Georgia"/>
                <a:cs typeface="Georgia"/>
              </a:rPr>
              <a:t>Adult </a:t>
            </a:r>
            <a:r>
              <a:rPr sz="2700" spc="-15" dirty="0">
                <a:latin typeface="Georgia"/>
                <a:cs typeface="Georgia"/>
              </a:rPr>
              <a:t>level </a:t>
            </a:r>
            <a:r>
              <a:rPr sz="2700" spc="-5" dirty="0">
                <a:latin typeface="Georgia"/>
                <a:cs typeface="Georgia"/>
              </a:rPr>
              <a:t>by </a:t>
            </a:r>
            <a:r>
              <a:rPr sz="2700" spc="-15" dirty="0">
                <a:latin typeface="Georgia"/>
                <a:cs typeface="Georgia"/>
              </a:rPr>
              <a:t>3-5 </a:t>
            </a:r>
            <a:r>
              <a:rPr sz="2700" dirty="0">
                <a:latin typeface="Georgia"/>
                <a:cs typeface="Georgia"/>
              </a:rPr>
              <a:t>years </a:t>
            </a:r>
            <a:r>
              <a:rPr sz="2700" spc="-50" dirty="0">
                <a:latin typeface="Georgia"/>
                <a:cs typeface="Georgia"/>
              </a:rPr>
              <a:t>of</a:t>
            </a:r>
            <a:r>
              <a:rPr sz="2700" spc="-254" dirty="0">
                <a:latin typeface="Georgia"/>
                <a:cs typeface="Georgia"/>
              </a:rPr>
              <a:t> </a:t>
            </a:r>
            <a:r>
              <a:rPr sz="2700" spc="-70" dirty="0">
                <a:latin typeface="Georgia"/>
                <a:cs typeface="Georgia"/>
              </a:rPr>
              <a:t>age.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609600"/>
            <a:ext cx="7010400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2044" y="20827"/>
            <a:ext cx="23514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Anatomical: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7239"/>
            <a:ext cx="8028305" cy="509905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220" dirty="0">
                <a:latin typeface="Georgia"/>
                <a:cs typeface="Georgia"/>
              </a:rPr>
              <a:t>Anatomical: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Georgia"/>
                <a:cs typeface="Georgia"/>
              </a:rPr>
              <a:t>Spinal </a:t>
            </a:r>
            <a:r>
              <a:rPr sz="3200" spc="-30" dirty="0">
                <a:latin typeface="Georgia"/>
                <a:cs typeface="Georgia"/>
              </a:rPr>
              <a:t>cord is </a:t>
            </a:r>
            <a:r>
              <a:rPr sz="3200" spc="-45" dirty="0">
                <a:latin typeface="Georgia"/>
                <a:cs typeface="Georgia"/>
              </a:rPr>
              <a:t>at </a:t>
            </a:r>
            <a:r>
              <a:rPr sz="3200" spc="10" dirty="0">
                <a:latin typeface="Georgia"/>
                <a:cs typeface="Georgia"/>
              </a:rPr>
              <a:t>lower </a:t>
            </a:r>
            <a:r>
              <a:rPr sz="3200" spc="-15" dirty="0">
                <a:latin typeface="Georgia"/>
                <a:cs typeface="Georgia"/>
              </a:rPr>
              <a:t>level </a:t>
            </a:r>
            <a:r>
              <a:rPr sz="3200" spc="20" dirty="0">
                <a:latin typeface="Georgia"/>
                <a:cs typeface="Georgia"/>
              </a:rPr>
              <a:t>(</a:t>
            </a:r>
            <a:r>
              <a:rPr sz="3200" spc="-345" dirty="0">
                <a:latin typeface="Georgia"/>
                <a:cs typeface="Georgia"/>
              </a:rPr>
              <a:t> </a:t>
            </a:r>
            <a:r>
              <a:rPr sz="3200" spc="-90" dirty="0">
                <a:latin typeface="Georgia"/>
                <a:cs typeface="Georgia"/>
              </a:rPr>
              <a:t>L3-L4)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Georgia"/>
                <a:cs typeface="Georgia"/>
              </a:rPr>
              <a:t>Laminae </a:t>
            </a:r>
            <a:r>
              <a:rPr sz="3200" spc="-15" dirty="0">
                <a:latin typeface="Georgia"/>
                <a:cs typeface="Georgia"/>
              </a:rPr>
              <a:t>are </a:t>
            </a:r>
            <a:r>
              <a:rPr sz="3200" spc="-55" dirty="0">
                <a:latin typeface="Georgia"/>
                <a:cs typeface="Georgia"/>
              </a:rPr>
              <a:t>not </a:t>
            </a:r>
            <a:r>
              <a:rPr sz="3200" spc="5" dirty="0">
                <a:latin typeface="Georgia"/>
                <a:cs typeface="Georgia"/>
              </a:rPr>
              <a:t>well</a:t>
            </a:r>
            <a:r>
              <a:rPr sz="3200" spc="-150" dirty="0">
                <a:latin typeface="Georgia"/>
                <a:cs typeface="Georgia"/>
              </a:rPr>
              <a:t> </a:t>
            </a:r>
            <a:r>
              <a:rPr sz="3200" spc="-20" dirty="0">
                <a:latin typeface="Georgia"/>
                <a:cs typeface="Georgia"/>
              </a:rPr>
              <a:t>developed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25" dirty="0">
                <a:latin typeface="Georgia"/>
                <a:cs typeface="Georgia"/>
              </a:rPr>
              <a:t>CSF </a:t>
            </a:r>
            <a:r>
              <a:rPr sz="3200" spc="-45" dirty="0">
                <a:latin typeface="Georgia"/>
                <a:cs typeface="Georgia"/>
              </a:rPr>
              <a:t>volume </a:t>
            </a:r>
            <a:r>
              <a:rPr sz="3200" spc="-30" dirty="0">
                <a:latin typeface="Georgia"/>
                <a:cs typeface="Georgia"/>
              </a:rPr>
              <a:t>is </a:t>
            </a:r>
            <a:r>
              <a:rPr sz="3200" spc="-105" dirty="0">
                <a:latin typeface="Georgia"/>
                <a:cs typeface="Georgia"/>
              </a:rPr>
              <a:t>high, </a:t>
            </a:r>
            <a:r>
              <a:rPr sz="3200" spc="-25" dirty="0">
                <a:latin typeface="Georgia"/>
                <a:cs typeface="Georgia"/>
              </a:rPr>
              <a:t>turnover </a:t>
            </a:r>
            <a:r>
              <a:rPr sz="3200" spc="-30" dirty="0">
                <a:latin typeface="Georgia"/>
                <a:cs typeface="Georgia"/>
              </a:rPr>
              <a:t>is </a:t>
            </a:r>
            <a:r>
              <a:rPr sz="3200" spc="-105" dirty="0">
                <a:latin typeface="Georgia"/>
                <a:cs typeface="Georgia"/>
              </a:rPr>
              <a:t>high, </a:t>
            </a:r>
            <a:r>
              <a:rPr sz="3200" spc="-20" dirty="0">
                <a:latin typeface="Georgia"/>
                <a:cs typeface="Georgia"/>
              </a:rPr>
              <a:t>shorter  </a:t>
            </a:r>
            <a:r>
              <a:rPr sz="3200" spc="-50" dirty="0">
                <a:latin typeface="Georgia"/>
                <a:cs typeface="Georgia"/>
              </a:rPr>
              <a:t>duration of </a:t>
            </a:r>
            <a:r>
              <a:rPr sz="3200" spc="-130" dirty="0">
                <a:latin typeface="Georgia"/>
                <a:cs typeface="Georgia"/>
              </a:rPr>
              <a:t>LAs</a:t>
            </a:r>
            <a:r>
              <a:rPr sz="3200" spc="-125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action</a:t>
            </a:r>
            <a:endParaRPr sz="3200">
              <a:latin typeface="Georgia"/>
              <a:cs typeface="Georgia"/>
            </a:endParaRPr>
          </a:p>
          <a:p>
            <a:pPr marL="355600" marR="45339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0" dirty="0">
                <a:latin typeface="Georgia"/>
                <a:cs typeface="Georgia"/>
              </a:rPr>
              <a:t>No </a:t>
            </a:r>
            <a:r>
              <a:rPr sz="3200" spc="-40" dirty="0">
                <a:latin typeface="Georgia"/>
                <a:cs typeface="Georgia"/>
              </a:rPr>
              <a:t>hypotension </a:t>
            </a:r>
            <a:r>
              <a:rPr sz="3200" spc="-65" dirty="0">
                <a:latin typeface="Georgia"/>
                <a:cs typeface="Georgia"/>
              </a:rPr>
              <a:t>up </a:t>
            </a:r>
            <a:r>
              <a:rPr sz="3200" spc="-30" dirty="0">
                <a:latin typeface="Georgia"/>
                <a:cs typeface="Georgia"/>
              </a:rPr>
              <a:t>to </a:t>
            </a:r>
            <a:r>
              <a:rPr sz="3200" spc="-105" dirty="0">
                <a:latin typeface="Georgia"/>
                <a:cs typeface="Georgia"/>
              </a:rPr>
              <a:t>6-8 </a:t>
            </a:r>
            <a:r>
              <a:rPr sz="3200" spc="15" dirty="0">
                <a:latin typeface="Georgia"/>
                <a:cs typeface="Georgia"/>
              </a:rPr>
              <a:t>yrs </a:t>
            </a:r>
            <a:r>
              <a:rPr sz="3200" spc="-35" dirty="0">
                <a:latin typeface="Georgia"/>
                <a:cs typeface="Georgia"/>
              </a:rPr>
              <a:t>as  </a:t>
            </a:r>
            <a:r>
              <a:rPr sz="3200" spc="-40" dirty="0">
                <a:latin typeface="Georgia"/>
                <a:cs typeface="Georgia"/>
              </a:rPr>
              <a:t>sympathetic </a:t>
            </a:r>
            <a:r>
              <a:rPr sz="3200" spc="-25" dirty="0">
                <a:latin typeface="Georgia"/>
                <a:cs typeface="Georgia"/>
              </a:rPr>
              <a:t>system </a:t>
            </a:r>
            <a:r>
              <a:rPr sz="3200" spc="-30" dirty="0">
                <a:latin typeface="Georgia"/>
                <a:cs typeface="Georgia"/>
              </a:rPr>
              <a:t>is </a:t>
            </a:r>
            <a:r>
              <a:rPr sz="3200" spc="-55" dirty="0">
                <a:latin typeface="Georgia"/>
                <a:cs typeface="Georgia"/>
              </a:rPr>
              <a:t>not </a:t>
            </a:r>
            <a:r>
              <a:rPr sz="3200" spc="5" dirty="0">
                <a:latin typeface="Georgia"/>
                <a:cs typeface="Georgia"/>
              </a:rPr>
              <a:t>well</a:t>
            </a:r>
            <a:r>
              <a:rPr sz="3200" spc="-315" dirty="0">
                <a:latin typeface="Georgia"/>
                <a:cs typeface="Georgia"/>
              </a:rPr>
              <a:t> </a:t>
            </a:r>
            <a:r>
              <a:rPr sz="3200" spc="-20" dirty="0">
                <a:latin typeface="Georgia"/>
                <a:cs typeface="Georgia"/>
              </a:rPr>
              <a:t>developed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Epidural </a:t>
            </a:r>
            <a:r>
              <a:rPr sz="3200" spc="-50" dirty="0">
                <a:latin typeface="Georgia"/>
                <a:cs typeface="Georgia"/>
              </a:rPr>
              <a:t>fat </a:t>
            </a:r>
            <a:r>
              <a:rPr sz="3200" spc="-30" dirty="0">
                <a:latin typeface="Georgia"/>
                <a:cs typeface="Georgia"/>
              </a:rPr>
              <a:t>is </a:t>
            </a:r>
            <a:r>
              <a:rPr sz="3200" spc="-35" dirty="0">
                <a:latin typeface="Georgia"/>
                <a:cs typeface="Georgia"/>
              </a:rPr>
              <a:t>like</a:t>
            </a:r>
            <a:r>
              <a:rPr sz="3200" spc="-175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gel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Ligaments </a:t>
            </a:r>
            <a:r>
              <a:rPr sz="3200" spc="-15" dirty="0">
                <a:latin typeface="Georgia"/>
                <a:cs typeface="Georgia"/>
              </a:rPr>
              <a:t>are </a:t>
            </a:r>
            <a:r>
              <a:rPr sz="3200" spc="-55" dirty="0">
                <a:latin typeface="Georgia"/>
                <a:cs typeface="Georgia"/>
              </a:rPr>
              <a:t>not </a:t>
            </a:r>
            <a:r>
              <a:rPr sz="3200" spc="5" dirty="0">
                <a:latin typeface="Georgia"/>
                <a:cs typeface="Georgia"/>
              </a:rPr>
              <a:t>well</a:t>
            </a:r>
            <a:r>
              <a:rPr sz="3200" spc="-150" dirty="0">
                <a:latin typeface="Georgia"/>
                <a:cs typeface="Georgia"/>
              </a:rPr>
              <a:t> </a:t>
            </a:r>
            <a:r>
              <a:rPr sz="3200" spc="-20" dirty="0">
                <a:latin typeface="Georgia"/>
                <a:cs typeface="Georgia"/>
              </a:rPr>
              <a:t>developed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17670" marR="5080" indent="-1248410">
              <a:lnSpc>
                <a:spcPct val="100000"/>
              </a:lnSpc>
              <a:spcBef>
                <a:spcPts val="105"/>
              </a:spcBef>
            </a:pPr>
            <a:r>
              <a:rPr spc="-425" dirty="0"/>
              <a:t>REGIONAL </a:t>
            </a:r>
            <a:r>
              <a:rPr spc="-400" dirty="0"/>
              <a:t>ANAESTHESIA  </a:t>
            </a:r>
            <a:r>
              <a:rPr spc="-425" dirty="0"/>
              <a:t>PROCEDURES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0372" y="1621282"/>
            <a:ext cx="5151120" cy="2319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720" algn="l"/>
              </a:tabLst>
            </a:pPr>
            <a:r>
              <a:rPr sz="3200" spc="-254" dirty="0">
                <a:latin typeface="Georgia"/>
                <a:cs typeface="Georgia"/>
              </a:rPr>
              <a:t>REGIONAL</a:t>
            </a:r>
            <a:r>
              <a:rPr sz="3200" spc="-130" dirty="0">
                <a:latin typeface="Georgia"/>
                <a:cs typeface="Georgia"/>
              </a:rPr>
              <a:t> </a:t>
            </a:r>
            <a:r>
              <a:rPr sz="3200" spc="-235" dirty="0">
                <a:latin typeface="Georgia"/>
                <a:cs typeface="Georgia"/>
              </a:rPr>
              <a:t>ONLY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99085" marR="5080" indent="-286385">
              <a:lnSpc>
                <a:spcPct val="100000"/>
              </a:lnSpc>
              <a:spcBef>
                <a:spcPts val="2275"/>
              </a:spcBef>
              <a:buFont typeface="Arial"/>
              <a:buChar char="•"/>
              <a:tabLst>
                <a:tab pos="299720" algn="l"/>
              </a:tabLst>
            </a:pPr>
            <a:r>
              <a:rPr sz="3200" spc="-254" dirty="0">
                <a:latin typeface="Georgia"/>
                <a:cs typeface="Georgia"/>
              </a:rPr>
              <a:t>COMBINED REGIONAL </a:t>
            </a:r>
            <a:r>
              <a:rPr sz="3200" spc="-240" dirty="0">
                <a:latin typeface="Georgia"/>
                <a:cs typeface="Georgia"/>
              </a:rPr>
              <a:t>AND  </a:t>
            </a:r>
            <a:r>
              <a:rPr sz="3200" spc="-250" dirty="0">
                <a:latin typeface="Georgia"/>
                <a:cs typeface="Georgia"/>
              </a:rPr>
              <a:t>GENERAL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4386" y="3372992"/>
            <a:ext cx="45040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70" dirty="0"/>
              <a:t>INTRODUCTION</a:t>
            </a:r>
            <a:endParaRPr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228600"/>
            <a:ext cx="7848600" cy="7416133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385" dirty="0">
                <a:latin typeface="Georgia"/>
                <a:cs typeface="Georgia"/>
              </a:rPr>
              <a:t>RA </a:t>
            </a:r>
            <a:r>
              <a:rPr sz="3200" b="1" spc="-180" dirty="0">
                <a:latin typeface="Georgia"/>
                <a:cs typeface="Georgia"/>
              </a:rPr>
              <a:t>only</a:t>
            </a:r>
            <a:r>
              <a:rPr sz="3200" b="1" spc="-295" dirty="0">
                <a:latin typeface="Georgia"/>
                <a:cs typeface="Georgia"/>
              </a:rPr>
              <a:t> </a:t>
            </a:r>
            <a:r>
              <a:rPr sz="3200" spc="-155" dirty="0">
                <a:latin typeface="Georgia"/>
                <a:cs typeface="Georgia"/>
              </a:rPr>
              <a:t>:</a:t>
            </a:r>
            <a:endParaRPr sz="3200">
              <a:latin typeface="Georgia"/>
              <a:cs typeface="Georgia"/>
            </a:endParaRPr>
          </a:p>
          <a:p>
            <a:pPr marL="1155700" marR="727710" lvl="1" indent="-228600">
              <a:lnSpc>
                <a:spcPct val="100000"/>
              </a:lnSpc>
              <a:spcBef>
                <a:spcPts val="765"/>
              </a:spcBef>
              <a:buChar char="•"/>
              <a:tabLst>
                <a:tab pos="1156335" algn="l"/>
              </a:tabLst>
            </a:pPr>
            <a:r>
              <a:rPr sz="3200" spc="-65" dirty="0">
                <a:latin typeface="Georgia"/>
                <a:cs typeface="Georgia"/>
              </a:rPr>
              <a:t>Reduces </a:t>
            </a:r>
            <a:r>
              <a:rPr sz="3200" spc="-40" dirty="0">
                <a:latin typeface="Georgia"/>
                <a:cs typeface="Georgia"/>
              </a:rPr>
              <a:t>the </a:t>
            </a:r>
            <a:r>
              <a:rPr sz="3200" spc="-20" dirty="0">
                <a:latin typeface="Georgia"/>
                <a:cs typeface="Georgia"/>
              </a:rPr>
              <a:t>risk </a:t>
            </a:r>
            <a:r>
              <a:rPr sz="3200" spc="-50" dirty="0">
                <a:latin typeface="Georgia"/>
                <a:cs typeface="Georgia"/>
              </a:rPr>
              <a:t>of </a:t>
            </a:r>
            <a:r>
              <a:rPr sz="3200" spc="-25" dirty="0">
                <a:latin typeface="Georgia"/>
                <a:cs typeface="Georgia"/>
              </a:rPr>
              <a:t>post</a:t>
            </a:r>
            <a:r>
              <a:rPr sz="3200" spc="-285" dirty="0">
                <a:latin typeface="Georgia"/>
                <a:cs typeface="Georgia"/>
              </a:rPr>
              <a:t> </a:t>
            </a:r>
            <a:r>
              <a:rPr sz="3200" spc="-15" dirty="0">
                <a:latin typeface="Georgia"/>
                <a:cs typeface="Georgia"/>
              </a:rPr>
              <a:t>operative  </a:t>
            </a:r>
            <a:r>
              <a:rPr sz="3200" spc="-50" dirty="0">
                <a:latin typeface="Georgia"/>
                <a:cs typeface="Georgia"/>
              </a:rPr>
              <a:t>apnoea </a:t>
            </a:r>
            <a:r>
              <a:rPr sz="3200" spc="-75" dirty="0">
                <a:latin typeface="Georgia"/>
                <a:cs typeface="Georgia"/>
              </a:rPr>
              <a:t>in </a:t>
            </a:r>
            <a:r>
              <a:rPr sz="3200" spc="-10" dirty="0">
                <a:latin typeface="Georgia"/>
                <a:cs typeface="Georgia"/>
              </a:rPr>
              <a:t>pre </a:t>
            </a:r>
            <a:r>
              <a:rPr sz="3200" spc="-50" dirty="0">
                <a:latin typeface="Georgia"/>
                <a:cs typeface="Georgia"/>
              </a:rPr>
              <a:t>mature</a:t>
            </a:r>
            <a:r>
              <a:rPr sz="3200" spc="-225" dirty="0">
                <a:latin typeface="Georgia"/>
                <a:cs typeface="Georgia"/>
              </a:rPr>
              <a:t> </a:t>
            </a:r>
            <a:r>
              <a:rPr sz="3200" spc="-65">
                <a:latin typeface="Georgia"/>
                <a:cs typeface="Georgia"/>
              </a:rPr>
              <a:t>children</a:t>
            </a:r>
            <a:r>
              <a:rPr sz="3200" spc="-65" smtClean="0">
                <a:latin typeface="Georgia"/>
                <a:cs typeface="Georgia"/>
              </a:rPr>
              <a:t>.</a:t>
            </a:r>
            <a:endParaRPr lang="en-US" sz="3200" spc="-20" dirty="0" smtClean="0">
              <a:latin typeface="Georgia"/>
              <a:cs typeface="Georgia"/>
            </a:endParaRPr>
          </a:p>
          <a:p>
            <a:pPr marL="1155700" lvl="1" indent="-228600">
              <a:spcBef>
                <a:spcPts val="770"/>
              </a:spcBef>
              <a:buFontTx/>
              <a:buChar char="•"/>
              <a:tabLst>
                <a:tab pos="1156335" algn="l"/>
              </a:tabLst>
            </a:pPr>
            <a:r>
              <a:rPr lang="en-US" sz="3200" spc="-85" dirty="0" smtClean="0">
                <a:latin typeface="Georgia"/>
                <a:cs typeface="Georgia"/>
              </a:rPr>
              <a:t>0.25</a:t>
            </a:r>
            <a:r>
              <a:rPr lang="en-US" sz="3200" spc="-80" dirty="0" smtClean="0">
                <a:latin typeface="Georgia"/>
                <a:cs typeface="Georgia"/>
              </a:rPr>
              <a:t> </a:t>
            </a:r>
            <a:r>
              <a:rPr lang="en-US" sz="3200" spc="229" dirty="0" smtClean="0">
                <a:latin typeface="Georgia"/>
                <a:cs typeface="Georgia"/>
              </a:rPr>
              <a:t>%</a:t>
            </a:r>
            <a:r>
              <a:rPr lang="en-US" sz="3200" spc="-220" dirty="0" err="1" smtClean="0">
                <a:latin typeface="Georgia"/>
                <a:cs typeface="Georgia"/>
              </a:rPr>
              <a:t>Bupivacaine</a:t>
            </a:r>
            <a:r>
              <a:rPr lang="en-US" sz="3200" spc="-220" dirty="0" smtClean="0">
                <a:latin typeface="Georgia"/>
                <a:cs typeface="Georgia"/>
              </a:rPr>
              <a:t> for caudal </a:t>
            </a:r>
            <a:r>
              <a:rPr lang="en-US" sz="3200" spc="-105" dirty="0" smtClean="0">
                <a:latin typeface="Georgia"/>
                <a:cs typeface="Georgia"/>
              </a:rPr>
              <a:t>0.5 </a:t>
            </a:r>
            <a:r>
              <a:rPr lang="en-US" sz="3200" spc="-25" dirty="0" smtClean="0">
                <a:latin typeface="Georgia"/>
                <a:cs typeface="Georgia"/>
              </a:rPr>
              <a:t>to </a:t>
            </a:r>
            <a:r>
              <a:rPr lang="en-US" sz="3200" spc="65" dirty="0" smtClean="0">
                <a:latin typeface="Georgia"/>
                <a:cs typeface="Georgia"/>
              </a:rPr>
              <a:t>1ml </a:t>
            </a:r>
            <a:r>
              <a:rPr lang="en-US" sz="3200" spc="-10" dirty="0" smtClean="0">
                <a:latin typeface="Georgia"/>
                <a:cs typeface="Georgia"/>
              </a:rPr>
              <a:t>per</a:t>
            </a:r>
            <a:r>
              <a:rPr lang="en-US" sz="3200" spc="-180" dirty="0" smtClean="0">
                <a:latin typeface="Georgia"/>
                <a:cs typeface="Georgia"/>
              </a:rPr>
              <a:t> </a:t>
            </a:r>
            <a:r>
              <a:rPr lang="en-US" sz="3200" spc="-50" dirty="0" smtClean="0">
                <a:latin typeface="Georgia"/>
                <a:cs typeface="Georgia"/>
              </a:rPr>
              <a:t>kg  </a:t>
            </a:r>
            <a:r>
              <a:rPr lang="en-US" sz="3200" spc="-55" dirty="0" smtClean="0">
                <a:latin typeface="Georgia"/>
                <a:cs typeface="Georgia"/>
              </a:rPr>
              <a:t>for lower limb. 1-1.2ml/kg lower abdomen . 1.5ml/kg for upper abdomen surgeries. Total volume 1 -1.5ml/kg</a:t>
            </a:r>
            <a:endParaRPr sz="3200">
              <a:latin typeface="Georgia"/>
              <a:cs typeface="Georgia"/>
            </a:endParaRPr>
          </a:p>
          <a:p>
            <a:pPr marL="1155700" marR="247650" lvl="1" indent="-228600">
              <a:lnSpc>
                <a:spcPct val="100000"/>
              </a:lnSpc>
              <a:spcBef>
                <a:spcPts val="770"/>
              </a:spcBef>
              <a:buChar char="•"/>
              <a:tabLst>
                <a:tab pos="1156335" algn="l"/>
              </a:tabLst>
            </a:pPr>
            <a:r>
              <a:rPr sz="3200" spc="-90" dirty="0">
                <a:latin typeface="Georgia"/>
                <a:cs typeface="Georgia"/>
              </a:rPr>
              <a:t>Spinal </a:t>
            </a:r>
            <a:r>
              <a:rPr sz="3200" spc="-45" dirty="0">
                <a:latin typeface="Georgia"/>
                <a:cs typeface="Georgia"/>
              </a:rPr>
              <a:t>bupivicaine </a:t>
            </a:r>
            <a:r>
              <a:rPr sz="3200" spc="-105" dirty="0">
                <a:latin typeface="Georgia"/>
                <a:cs typeface="Georgia"/>
              </a:rPr>
              <a:t>0.5 </a:t>
            </a:r>
            <a:r>
              <a:rPr sz="3200" spc="235" dirty="0">
                <a:latin typeface="Georgia"/>
                <a:cs typeface="Georgia"/>
              </a:rPr>
              <a:t>% </a:t>
            </a:r>
            <a:r>
              <a:rPr sz="3200" spc="-20" dirty="0">
                <a:latin typeface="Georgia"/>
                <a:cs typeface="Georgia"/>
              </a:rPr>
              <a:t>heavy  </a:t>
            </a:r>
            <a:r>
              <a:rPr sz="3200" spc="-50" dirty="0">
                <a:latin typeface="Georgia"/>
                <a:cs typeface="Georgia"/>
              </a:rPr>
              <a:t>depending </a:t>
            </a:r>
            <a:r>
              <a:rPr sz="3200" spc="-65">
                <a:latin typeface="Georgia"/>
                <a:cs typeface="Georgia"/>
              </a:rPr>
              <a:t>on </a:t>
            </a:r>
            <a:r>
              <a:rPr sz="3200" spc="-40" smtClean="0">
                <a:latin typeface="Georgia"/>
                <a:cs typeface="Georgia"/>
              </a:rPr>
              <a:t>the</a:t>
            </a:r>
            <a:r>
              <a:rPr lang="en-US" sz="3200" spc="-40" dirty="0" smtClean="0">
                <a:latin typeface="Georgia"/>
                <a:cs typeface="Georgia"/>
              </a:rPr>
              <a:t> weight 0-5kg – 0.1ml or 0.5 mg/kg, 5-15kg – 0.08 ml or 0.4mg/kg, &gt;15kg – 0.06 ml or 0.3 mg/kg</a:t>
            </a:r>
            <a:endParaRPr sz="3200">
              <a:latin typeface="Georgia"/>
              <a:cs typeface="Georgia"/>
            </a:endParaRPr>
          </a:p>
          <a:p>
            <a:pPr marL="1155700" marR="5080" indent="-228600">
              <a:lnSpc>
                <a:spcPct val="100000"/>
              </a:lnSpc>
              <a:spcBef>
                <a:spcPts val="770"/>
              </a:spcBef>
              <a:tabLst>
                <a:tab pos="1156335" algn="l"/>
              </a:tabLst>
            </a:pP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4839"/>
            <a:ext cx="7948930" cy="461073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434" dirty="0">
                <a:latin typeface="Georgia"/>
                <a:cs typeface="Georgia"/>
              </a:rPr>
              <a:t>COMBINED </a:t>
            </a:r>
            <a:r>
              <a:rPr sz="3200" b="1" spc="-385" dirty="0">
                <a:latin typeface="Georgia"/>
                <a:cs typeface="Georgia"/>
              </a:rPr>
              <a:t>RA </a:t>
            </a:r>
            <a:r>
              <a:rPr sz="3200" b="1" spc="-355" dirty="0">
                <a:latin typeface="Georgia"/>
                <a:cs typeface="Georgia"/>
              </a:rPr>
              <a:t>+ </a:t>
            </a:r>
            <a:r>
              <a:rPr sz="3200" b="1" spc="-430" dirty="0">
                <a:latin typeface="Georgia"/>
                <a:cs typeface="Georgia"/>
              </a:rPr>
              <a:t>GA</a:t>
            </a:r>
            <a:r>
              <a:rPr sz="3200" b="1" spc="-570" dirty="0">
                <a:latin typeface="Georgia"/>
                <a:cs typeface="Georgia"/>
              </a:rPr>
              <a:t> </a:t>
            </a:r>
            <a:r>
              <a:rPr sz="3200" b="1" spc="-280" dirty="0">
                <a:latin typeface="Georgia"/>
                <a:cs typeface="Georgia"/>
              </a:rPr>
              <a:t>: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Georgia"/>
                <a:cs typeface="Georgia"/>
              </a:rPr>
              <a:t>Usually </a:t>
            </a:r>
            <a:r>
              <a:rPr sz="3200" spc="-210" dirty="0">
                <a:latin typeface="Georgia"/>
                <a:cs typeface="Georgia"/>
              </a:rPr>
              <a:t>RA </a:t>
            </a:r>
            <a:r>
              <a:rPr sz="3200" spc="-30" dirty="0">
                <a:latin typeface="Georgia"/>
                <a:cs typeface="Georgia"/>
              </a:rPr>
              <a:t>for </a:t>
            </a:r>
            <a:r>
              <a:rPr sz="3200" spc="-40" dirty="0">
                <a:latin typeface="Georgia"/>
                <a:cs typeface="Georgia"/>
              </a:rPr>
              <a:t>anaesthesia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35" dirty="0">
                <a:latin typeface="Georgia"/>
                <a:cs typeface="Georgia"/>
              </a:rPr>
              <a:t>also </a:t>
            </a:r>
            <a:r>
              <a:rPr sz="3200" spc="-30" dirty="0">
                <a:latin typeface="Georgia"/>
                <a:cs typeface="Georgia"/>
              </a:rPr>
              <a:t>for post  </a:t>
            </a:r>
            <a:r>
              <a:rPr sz="3200" spc="-15" dirty="0">
                <a:latin typeface="Georgia"/>
                <a:cs typeface="Georgia"/>
              </a:rPr>
              <a:t>operative </a:t>
            </a:r>
            <a:r>
              <a:rPr sz="3200" spc="-65" dirty="0">
                <a:latin typeface="Georgia"/>
                <a:cs typeface="Georgia"/>
              </a:rPr>
              <a:t>pain</a:t>
            </a:r>
            <a:r>
              <a:rPr sz="3200" spc="-170" dirty="0">
                <a:latin typeface="Georgia"/>
                <a:cs typeface="Georgia"/>
              </a:rPr>
              <a:t> </a:t>
            </a:r>
            <a:r>
              <a:rPr sz="3200" spc="-30" dirty="0">
                <a:latin typeface="Georgia"/>
                <a:cs typeface="Georgia"/>
              </a:rPr>
              <a:t>relief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Georgia"/>
                <a:cs typeface="Georgia"/>
              </a:rPr>
              <a:t>Single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caudal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Continuous </a:t>
            </a:r>
            <a:r>
              <a:rPr sz="3200" spc="-40" dirty="0">
                <a:latin typeface="Georgia"/>
                <a:cs typeface="Georgia"/>
              </a:rPr>
              <a:t>epidural </a:t>
            </a:r>
            <a:r>
              <a:rPr sz="3200" spc="70" dirty="0">
                <a:latin typeface="Georgia"/>
                <a:cs typeface="Georgia"/>
              </a:rPr>
              <a:t>/</a:t>
            </a:r>
            <a:r>
              <a:rPr sz="3200" spc="-135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caudal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0" dirty="0">
                <a:latin typeface="Georgia"/>
                <a:cs typeface="Georgia"/>
              </a:rPr>
              <a:t>Peripheral </a:t>
            </a:r>
            <a:r>
              <a:rPr sz="3200" spc="-15" dirty="0">
                <a:latin typeface="Georgia"/>
                <a:cs typeface="Georgia"/>
              </a:rPr>
              <a:t>nerve</a:t>
            </a:r>
            <a:r>
              <a:rPr sz="3200" spc="-120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blocks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Field</a:t>
            </a:r>
            <a:r>
              <a:rPr sz="3200" spc="-95" dirty="0">
                <a:latin typeface="Georgia"/>
                <a:cs typeface="Georgia"/>
              </a:rPr>
              <a:t> </a:t>
            </a:r>
            <a:r>
              <a:rPr sz="3200" spc="-40" dirty="0">
                <a:latin typeface="Georgia"/>
                <a:cs typeface="Georgia"/>
              </a:rPr>
              <a:t>blocks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Local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65" dirty="0">
                <a:latin typeface="Georgia"/>
                <a:cs typeface="Georgia"/>
              </a:rPr>
              <a:t>infiltration.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5577"/>
            <a:ext cx="8056245" cy="5587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Georgia"/>
              <a:buChar char="•"/>
              <a:tabLst>
                <a:tab pos="354965" algn="l"/>
                <a:tab pos="355600" algn="l"/>
                <a:tab pos="2755900" algn="l"/>
              </a:tabLst>
            </a:pPr>
            <a:r>
              <a:rPr sz="3200" b="1" spc="-210" dirty="0">
                <a:latin typeface="Georgia"/>
                <a:cs typeface="Georgia"/>
              </a:rPr>
              <a:t>Indications:	</a:t>
            </a:r>
            <a:r>
              <a:rPr sz="3200" spc="-85" dirty="0">
                <a:latin typeface="Georgia"/>
                <a:cs typeface="Georgia"/>
              </a:rPr>
              <a:t>All </a:t>
            </a:r>
            <a:r>
              <a:rPr sz="3200" spc="-35" dirty="0">
                <a:latin typeface="Georgia"/>
                <a:cs typeface="Georgia"/>
              </a:rPr>
              <a:t>blocks which </a:t>
            </a:r>
            <a:r>
              <a:rPr sz="3200" spc="-15" dirty="0">
                <a:latin typeface="Georgia"/>
                <a:cs typeface="Georgia"/>
              </a:rPr>
              <a:t>are </a:t>
            </a:r>
            <a:r>
              <a:rPr sz="3200" spc="-30" dirty="0">
                <a:latin typeface="Georgia"/>
                <a:cs typeface="Georgia"/>
              </a:rPr>
              <a:t>possible  </a:t>
            </a:r>
            <a:r>
              <a:rPr sz="3200" spc="-75" dirty="0">
                <a:latin typeface="Georgia"/>
                <a:cs typeface="Georgia"/>
              </a:rPr>
              <a:t>in </a:t>
            </a:r>
            <a:r>
              <a:rPr sz="3200" spc="-50" dirty="0">
                <a:latin typeface="Georgia"/>
                <a:cs typeface="Georgia"/>
              </a:rPr>
              <a:t>adults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20" dirty="0">
                <a:latin typeface="Georgia"/>
                <a:cs typeface="Georgia"/>
              </a:rPr>
              <a:t>be </a:t>
            </a:r>
            <a:r>
              <a:rPr sz="3200" spc="-80" dirty="0">
                <a:latin typeface="Georgia"/>
                <a:cs typeface="Georgia"/>
              </a:rPr>
              <a:t>done. </a:t>
            </a:r>
            <a:r>
              <a:rPr sz="3200" spc="-204" dirty="0">
                <a:latin typeface="Georgia"/>
                <a:cs typeface="Georgia"/>
              </a:rPr>
              <a:t>PNS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20" dirty="0">
                <a:latin typeface="Georgia"/>
                <a:cs typeface="Georgia"/>
              </a:rPr>
              <a:t>be </a:t>
            </a:r>
            <a:r>
              <a:rPr sz="3200" spc="-60" dirty="0">
                <a:latin typeface="Georgia"/>
                <a:cs typeface="Georgia"/>
              </a:rPr>
              <a:t>used; </a:t>
            </a:r>
            <a:r>
              <a:rPr sz="3200" spc="-45" dirty="0">
                <a:latin typeface="Georgia"/>
                <a:cs typeface="Georgia"/>
              </a:rPr>
              <a:t>ultra  </a:t>
            </a:r>
            <a:r>
              <a:rPr sz="3200" spc="-60" dirty="0">
                <a:latin typeface="Georgia"/>
                <a:cs typeface="Georgia"/>
              </a:rPr>
              <a:t>sounding </a:t>
            </a:r>
            <a:r>
              <a:rPr sz="3200" spc="-35" dirty="0">
                <a:latin typeface="Georgia"/>
                <a:cs typeface="Georgia"/>
              </a:rPr>
              <a:t>also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20" dirty="0">
                <a:latin typeface="Georgia"/>
                <a:cs typeface="Georgia"/>
              </a:rPr>
              <a:t>be</a:t>
            </a:r>
            <a:r>
              <a:rPr sz="3200" spc="-165" dirty="0">
                <a:latin typeface="Georgia"/>
                <a:cs typeface="Georgia"/>
              </a:rPr>
              <a:t> </a:t>
            </a:r>
            <a:r>
              <a:rPr sz="3200" spc="-80" dirty="0">
                <a:latin typeface="Georgia"/>
                <a:cs typeface="Georgia"/>
              </a:rPr>
              <a:t>done.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85" dirty="0">
                <a:latin typeface="Georgia"/>
                <a:cs typeface="Georgia"/>
              </a:rPr>
              <a:t>MH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5" dirty="0">
                <a:latin typeface="Georgia"/>
                <a:cs typeface="Georgia"/>
              </a:rPr>
              <a:t>Avoiding </a:t>
            </a:r>
            <a:r>
              <a:rPr sz="3200" spc="-40" dirty="0">
                <a:latin typeface="Georgia"/>
                <a:cs typeface="Georgia"/>
              </a:rPr>
              <a:t>need </a:t>
            </a:r>
            <a:r>
              <a:rPr sz="3200" spc="-50" dirty="0">
                <a:latin typeface="Georgia"/>
                <a:cs typeface="Georgia"/>
              </a:rPr>
              <a:t>of</a:t>
            </a:r>
            <a:r>
              <a:rPr sz="3200" spc="-140" dirty="0">
                <a:latin typeface="Georgia"/>
                <a:cs typeface="Georgia"/>
              </a:rPr>
              <a:t> </a:t>
            </a:r>
            <a:r>
              <a:rPr sz="3200" spc="-235" dirty="0">
                <a:latin typeface="Georgia"/>
                <a:cs typeface="Georgia"/>
              </a:rPr>
              <a:t>OPIOIDS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Georgia"/>
                <a:cs typeface="Georgia"/>
              </a:rPr>
              <a:t>Better</a:t>
            </a:r>
            <a:r>
              <a:rPr sz="3200" spc="-70" dirty="0">
                <a:latin typeface="Georgia"/>
                <a:cs typeface="Georgia"/>
              </a:rPr>
              <a:t> </a:t>
            </a:r>
            <a:r>
              <a:rPr sz="3200" spc="-50" dirty="0">
                <a:latin typeface="Georgia"/>
                <a:cs typeface="Georgia"/>
              </a:rPr>
              <a:t>analgesia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Epidural</a:t>
            </a:r>
            <a:r>
              <a:rPr sz="3200" spc="-105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infusions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60" dirty="0">
                <a:latin typeface="Georgia"/>
                <a:cs typeface="Georgia"/>
              </a:rPr>
              <a:t>Pulmonary </a:t>
            </a:r>
            <a:r>
              <a:rPr sz="3200" spc="-40" dirty="0">
                <a:latin typeface="Georgia"/>
                <a:cs typeface="Georgia"/>
              </a:rPr>
              <a:t>diseases, </a:t>
            </a:r>
            <a:r>
              <a:rPr sz="3200" spc="-30" dirty="0">
                <a:latin typeface="Georgia"/>
                <a:cs typeface="Georgia"/>
              </a:rPr>
              <a:t>fracture</a:t>
            </a:r>
            <a:r>
              <a:rPr sz="3200" spc="-135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ribs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50" dirty="0">
                <a:latin typeface="Georgia"/>
                <a:cs typeface="Georgia"/>
              </a:rPr>
              <a:t>Bladder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surgery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80" dirty="0">
                <a:latin typeface="Georgia"/>
                <a:cs typeface="Georgia"/>
              </a:rPr>
              <a:t>Abdominal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45" dirty="0">
                <a:latin typeface="Georgia"/>
                <a:cs typeface="Georgia"/>
              </a:rPr>
              <a:t>thoracic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20" dirty="0">
                <a:latin typeface="Georgia"/>
                <a:cs typeface="Georgia"/>
              </a:rPr>
              <a:t>surgeries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228600"/>
            <a:ext cx="6123305" cy="6451766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tabLst>
                <a:tab pos="354965" algn="l"/>
                <a:tab pos="355600" algn="l"/>
              </a:tabLst>
            </a:pPr>
            <a:r>
              <a:rPr lang="en-US" sz="3200" b="1" spc="-210" dirty="0" smtClean="0">
                <a:latin typeface="Georgia"/>
                <a:cs typeface="Georgia"/>
              </a:rPr>
              <a:t>        </a:t>
            </a:r>
            <a:r>
              <a:rPr sz="3200" b="1" spc="-210" smtClean="0">
                <a:latin typeface="Georgia"/>
                <a:cs typeface="Georgia"/>
              </a:rPr>
              <a:t>Contra-indications</a:t>
            </a:r>
            <a:r>
              <a:rPr sz="3200" b="1" spc="-210" dirty="0">
                <a:latin typeface="Georgia"/>
                <a:cs typeface="Georgia"/>
              </a:rPr>
              <a:t>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Georgia"/>
                <a:cs typeface="Georgia"/>
              </a:rPr>
              <a:t>Parent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refusal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Sensory </a:t>
            </a:r>
            <a:r>
              <a:rPr sz="3200" spc="-25" dirty="0">
                <a:latin typeface="Georgia"/>
                <a:cs typeface="Georgia"/>
              </a:rPr>
              <a:t>nervous </a:t>
            </a:r>
            <a:r>
              <a:rPr sz="3200" spc="-25">
                <a:latin typeface="Georgia"/>
                <a:cs typeface="Georgia"/>
              </a:rPr>
              <a:t>system</a:t>
            </a:r>
            <a:r>
              <a:rPr sz="3200" spc="-250">
                <a:latin typeface="Georgia"/>
                <a:cs typeface="Georgia"/>
              </a:rPr>
              <a:t> </a:t>
            </a:r>
            <a:r>
              <a:rPr sz="3200" spc="-20" smtClean="0">
                <a:latin typeface="Georgia"/>
                <a:cs typeface="Georgia"/>
              </a:rPr>
              <a:t>diseases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Georgia"/>
                <a:cs typeface="Georgia"/>
              </a:rPr>
              <a:t>Bleeding</a:t>
            </a:r>
            <a:r>
              <a:rPr sz="3200" spc="-70" dirty="0">
                <a:latin typeface="Georgia"/>
                <a:cs typeface="Georgia"/>
              </a:rPr>
              <a:t> </a:t>
            </a:r>
            <a:r>
              <a:rPr sz="3200" spc="-20" dirty="0">
                <a:latin typeface="Georgia"/>
                <a:cs typeface="Georgia"/>
              </a:rPr>
              <a:t>disorders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0" dirty="0">
                <a:latin typeface="Georgia"/>
                <a:cs typeface="Georgia"/>
              </a:rPr>
              <a:t>Vertebral</a:t>
            </a:r>
            <a:r>
              <a:rPr sz="3200" spc="-60" dirty="0">
                <a:latin typeface="Georgia"/>
                <a:cs typeface="Georgia"/>
              </a:rPr>
              <a:t> </a:t>
            </a:r>
            <a:r>
              <a:rPr sz="3200" spc="-65" dirty="0">
                <a:latin typeface="Georgia"/>
                <a:cs typeface="Georgia"/>
              </a:rPr>
              <a:t>malformations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Georgia"/>
                <a:cs typeface="Georgia"/>
              </a:rPr>
              <a:t>Previous </a:t>
            </a:r>
            <a:r>
              <a:rPr sz="3200" spc="-10" dirty="0">
                <a:latin typeface="Georgia"/>
                <a:cs typeface="Georgia"/>
              </a:rPr>
              <a:t>surgery </a:t>
            </a:r>
            <a:r>
              <a:rPr sz="3200" spc="-65" dirty="0">
                <a:latin typeface="Georgia"/>
                <a:cs typeface="Georgia"/>
              </a:rPr>
              <a:t>on</a:t>
            </a:r>
            <a:r>
              <a:rPr sz="3200" spc="-220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spines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0" smtClean="0">
                <a:latin typeface="Georgia"/>
                <a:cs typeface="Georgia"/>
              </a:rPr>
              <a:t>Allergy</a:t>
            </a:r>
            <a:r>
              <a:rPr lang="en-US" sz="3200" spc="-40" dirty="0" smtClean="0">
                <a:latin typeface="Georgia"/>
                <a:cs typeface="Georgia"/>
              </a:rPr>
              <a:t> to LA.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40" dirty="0" smtClean="0">
                <a:latin typeface="Georgia"/>
                <a:cs typeface="Georgia"/>
              </a:rPr>
              <a:t>Uncontrolled convulsions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40" dirty="0" smtClean="0">
                <a:latin typeface="Georgia"/>
                <a:cs typeface="Georgia"/>
              </a:rPr>
              <a:t>Infection at the local injection site.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3200" spc="-40" dirty="0" smtClean="0">
                <a:latin typeface="Georgia"/>
                <a:cs typeface="Georgia"/>
              </a:rPr>
              <a:t>Severe </a:t>
            </a:r>
            <a:r>
              <a:rPr lang="en-US" sz="3200" spc="-40" dirty="0" err="1" smtClean="0">
                <a:latin typeface="Georgia"/>
                <a:cs typeface="Georgia"/>
              </a:rPr>
              <a:t>hypovolemia</a:t>
            </a:r>
            <a:r>
              <a:rPr lang="en-US" sz="3200" spc="-40" dirty="0" smtClean="0">
                <a:latin typeface="Georgia"/>
                <a:cs typeface="Georgia"/>
              </a:rPr>
              <a:t>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4756785" cy="334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240" dirty="0">
                <a:latin typeface="Georgia"/>
                <a:cs typeface="Georgia"/>
              </a:rPr>
              <a:t>Caudal </a:t>
            </a:r>
            <a:r>
              <a:rPr sz="3200" b="1" spc="-180" dirty="0">
                <a:latin typeface="Georgia"/>
                <a:cs typeface="Georgia"/>
              </a:rPr>
              <a:t>anaesthesia </a:t>
            </a:r>
            <a:r>
              <a:rPr sz="3200" b="1" spc="-229" dirty="0">
                <a:latin typeface="Georgia"/>
                <a:cs typeface="Georgia"/>
              </a:rPr>
              <a:t>and  </a:t>
            </a:r>
            <a:r>
              <a:rPr sz="3200" b="1" spc="-180" dirty="0">
                <a:latin typeface="Georgia"/>
                <a:cs typeface="Georgia"/>
              </a:rPr>
              <a:t>analgesia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80" dirty="0">
                <a:latin typeface="Georgia"/>
                <a:cs typeface="Georgia"/>
              </a:rPr>
              <a:t>Single</a:t>
            </a:r>
            <a:r>
              <a:rPr sz="3200" spc="-75" dirty="0">
                <a:latin typeface="Georgia"/>
                <a:cs typeface="Georgia"/>
              </a:rPr>
              <a:t> Dose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65"/>
              </a:spcBef>
              <a:buChar char="•"/>
              <a:tabLst>
                <a:tab pos="756920" algn="l"/>
              </a:tabLst>
            </a:pPr>
            <a:r>
              <a:rPr sz="3200" spc="-75" dirty="0">
                <a:latin typeface="Georgia"/>
                <a:cs typeface="Georgia"/>
              </a:rPr>
              <a:t>Continuous</a:t>
            </a:r>
            <a:r>
              <a:rPr sz="3200" spc="-95" dirty="0">
                <a:latin typeface="Georgia"/>
                <a:cs typeface="Georgia"/>
              </a:rPr>
              <a:t> </a:t>
            </a:r>
            <a:r>
              <a:rPr sz="3200" spc="-80" dirty="0">
                <a:latin typeface="Georgia"/>
                <a:cs typeface="Georgia"/>
              </a:rPr>
              <a:t>Infusions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65" dirty="0">
                <a:latin typeface="Georgia"/>
                <a:cs typeface="Georgia"/>
              </a:rPr>
              <a:t>Adjuvants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229" dirty="0">
                <a:latin typeface="Georgia"/>
                <a:cs typeface="Georgia"/>
              </a:rPr>
              <a:t>Spinal</a:t>
            </a:r>
            <a:r>
              <a:rPr sz="3200" b="1" spc="-130" dirty="0">
                <a:latin typeface="Georgia"/>
                <a:cs typeface="Georgia"/>
              </a:rPr>
              <a:t> </a:t>
            </a:r>
            <a:r>
              <a:rPr sz="3200" b="1" spc="-180" dirty="0">
                <a:latin typeface="Georgia"/>
                <a:cs typeface="Georgia"/>
              </a:rPr>
              <a:t>anesthesia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01777"/>
            <a:ext cx="57518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5" dirty="0">
                <a:latin typeface="Georgia"/>
                <a:cs typeface="Georgia"/>
              </a:rPr>
              <a:t>Caudal </a:t>
            </a:r>
            <a:r>
              <a:rPr sz="3200" spc="-50" dirty="0">
                <a:latin typeface="Georgia"/>
                <a:cs typeface="Georgia"/>
              </a:rPr>
              <a:t>Anesthesia </a:t>
            </a:r>
            <a:r>
              <a:rPr sz="3200" spc="-455" dirty="0">
                <a:latin typeface="Georgia"/>
                <a:cs typeface="Georgia"/>
              </a:rPr>
              <a:t>–</a:t>
            </a:r>
            <a:r>
              <a:rPr sz="3200" spc="-43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Technique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1066800"/>
            <a:ext cx="6629400" cy="533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85800"/>
            <a:ext cx="8247507" cy="502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76800" y="914400"/>
            <a:ext cx="3810000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5800" y="838200"/>
            <a:ext cx="3733800" cy="46338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1371536"/>
            <a:ext cx="8153400" cy="42339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4114800"/>
            <a:ext cx="4419600" cy="236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152400"/>
            <a:ext cx="4343400" cy="3892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61228" y="1228622"/>
            <a:ext cx="3388995" cy="10287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>
              <a:lnSpc>
                <a:spcPts val="3840"/>
              </a:lnSpc>
              <a:spcBef>
                <a:spcPts val="405"/>
              </a:spcBef>
            </a:pPr>
            <a:r>
              <a:rPr sz="3350" i="1" spc="-65" dirty="0">
                <a:latin typeface="Times New Roman"/>
                <a:cs typeface="Times New Roman"/>
              </a:rPr>
              <a:t>Where </a:t>
            </a:r>
            <a:r>
              <a:rPr sz="3350" i="1" spc="-75" dirty="0">
                <a:latin typeface="Times New Roman"/>
                <a:cs typeface="Times New Roman"/>
              </a:rPr>
              <a:t>can </a:t>
            </a:r>
            <a:r>
              <a:rPr sz="3350" i="1" spc="-140" dirty="0">
                <a:latin typeface="Times New Roman"/>
                <a:cs typeface="Times New Roman"/>
              </a:rPr>
              <a:t>a </a:t>
            </a:r>
            <a:r>
              <a:rPr sz="3350" i="1" spc="-65" dirty="0">
                <a:latin typeface="Times New Roman"/>
                <a:cs typeface="Times New Roman"/>
              </a:rPr>
              <a:t>caudal  </a:t>
            </a:r>
            <a:r>
              <a:rPr sz="3350" i="1" spc="-100" dirty="0">
                <a:latin typeface="Times New Roman"/>
                <a:cs typeface="Times New Roman"/>
              </a:rPr>
              <a:t>go?</a:t>
            </a:r>
            <a:endParaRPr sz="33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61228" y="2226310"/>
            <a:ext cx="2959735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0" dirty="0">
                <a:latin typeface="Times New Roman"/>
                <a:cs typeface="Times New Roman"/>
              </a:rPr>
              <a:t>Periosteum</a:t>
            </a:r>
            <a:endParaRPr sz="3200">
              <a:latin typeface="Times New Roman"/>
              <a:cs typeface="Times New Roman"/>
            </a:endParaRPr>
          </a:p>
          <a:p>
            <a:pPr marL="336550" indent="-323850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25" dirty="0">
                <a:latin typeface="Times New Roman"/>
                <a:cs typeface="Times New Roman"/>
              </a:rPr>
              <a:t>Sacral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ligaments</a:t>
            </a:r>
            <a:endParaRPr sz="3200">
              <a:latin typeface="Times New Roman"/>
              <a:cs typeface="Times New Roman"/>
            </a:endParaRPr>
          </a:p>
          <a:p>
            <a:pPr marL="336550" indent="-323850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30" dirty="0">
                <a:latin typeface="Times New Roman"/>
                <a:cs typeface="Times New Roman"/>
              </a:rPr>
              <a:t>Dural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35" dirty="0">
                <a:latin typeface="Times New Roman"/>
                <a:cs typeface="Times New Roman"/>
              </a:rPr>
              <a:t>sheath</a:t>
            </a:r>
            <a:endParaRPr sz="3200">
              <a:latin typeface="Times New Roman"/>
              <a:cs typeface="Times New Roman"/>
            </a:endParaRPr>
          </a:p>
          <a:p>
            <a:pPr marL="336550" indent="-323850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25" dirty="0">
                <a:latin typeface="Times New Roman"/>
                <a:cs typeface="Times New Roman"/>
              </a:rPr>
              <a:t>Sacral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40" dirty="0">
                <a:latin typeface="Times New Roman"/>
                <a:cs typeface="Times New Roman"/>
              </a:rPr>
              <a:t>marrow</a:t>
            </a:r>
            <a:endParaRPr sz="3200">
              <a:latin typeface="Times New Roman"/>
              <a:cs typeface="Times New Roman"/>
            </a:endParaRPr>
          </a:p>
          <a:p>
            <a:pPr marL="336550" indent="-323850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5" dirty="0">
                <a:latin typeface="Times New Roman"/>
                <a:cs typeface="Times New Roman"/>
              </a:rPr>
              <a:t>Intra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0" dirty="0">
                <a:latin typeface="Times New Roman"/>
                <a:cs typeface="Times New Roman"/>
              </a:rPr>
              <a:t>vascular</a:t>
            </a:r>
            <a:endParaRPr sz="3200">
              <a:latin typeface="Times New Roman"/>
              <a:cs typeface="Times New Roman"/>
            </a:endParaRPr>
          </a:p>
          <a:p>
            <a:pPr marL="336550" indent="-32385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25" dirty="0">
                <a:latin typeface="Times New Roman"/>
                <a:cs typeface="Times New Roman"/>
              </a:rPr>
              <a:t>Sacral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5" dirty="0">
                <a:latin typeface="Times New Roman"/>
                <a:cs typeface="Times New Roman"/>
              </a:rPr>
              <a:t>foraminae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7239"/>
            <a:ext cx="7816215" cy="217233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Georgia"/>
                <a:cs typeface="Georgia"/>
              </a:rPr>
              <a:t>Rarely </a:t>
            </a:r>
            <a:r>
              <a:rPr sz="3200" spc="-45" dirty="0">
                <a:latin typeface="Georgia"/>
                <a:cs typeface="Georgia"/>
              </a:rPr>
              <a:t>done</a:t>
            </a:r>
            <a:r>
              <a:rPr sz="3200" spc="-100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procedure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French </a:t>
            </a:r>
            <a:r>
              <a:rPr sz="3200" spc="-25" dirty="0">
                <a:latin typeface="Georgia"/>
                <a:cs typeface="Georgia"/>
              </a:rPr>
              <a:t>study </a:t>
            </a:r>
            <a:r>
              <a:rPr sz="3200" spc="-459" dirty="0">
                <a:latin typeface="Georgia"/>
                <a:cs typeface="Georgia"/>
              </a:rPr>
              <a:t>– </a:t>
            </a:r>
            <a:r>
              <a:rPr sz="3200" spc="-210" dirty="0">
                <a:latin typeface="Georgia"/>
                <a:cs typeface="Georgia"/>
              </a:rPr>
              <a:t>RA </a:t>
            </a:r>
            <a:r>
              <a:rPr sz="3200" spc="-75" dirty="0">
                <a:latin typeface="Georgia"/>
                <a:cs typeface="Georgia"/>
              </a:rPr>
              <a:t>in </a:t>
            </a:r>
            <a:r>
              <a:rPr sz="3200" spc="-10" dirty="0">
                <a:latin typeface="Georgia"/>
                <a:cs typeface="Georgia"/>
              </a:rPr>
              <a:t>paediatrics-12%,  </a:t>
            </a:r>
            <a:r>
              <a:rPr sz="3200" spc="-15" dirty="0">
                <a:latin typeface="Georgia"/>
                <a:cs typeface="Georgia"/>
              </a:rPr>
              <a:t>infants-1%, </a:t>
            </a:r>
            <a:r>
              <a:rPr sz="3200" spc="-40" dirty="0">
                <a:latin typeface="Georgia"/>
                <a:cs typeface="Georgia"/>
              </a:rPr>
              <a:t>neonates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30" dirty="0">
                <a:latin typeface="Georgia"/>
                <a:cs typeface="Georgia"/>
              </a:rPr>
              <a:t>prematures-very  </a:t>
            </a:r>
            <a:r>
              <a:rPr sz="3200" spc="-5" dirty="0">
                <a:latin typeface="Georgia"/>
                <a:cs typeface="Georgia"/>
              </a:rPr>
              <a:t>rare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2971800"/>
            <a:ext cx="8009255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06882"/>
            <a:ext cx="42430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Georgia"/>
                <a:cs typeface="Georgia"/>
              </a:rPr>
              <a:t>Commonly </a:t>
            </a:r>
            <a:r>
              <a:rPr sz="3200" spc="-35" dirty="0">
                <a:latin typeface="Georgia"/>
                <a:cs typeface="Georgia"/>
              </a:rPr>
              <a:t>used</a:t>
            </a:r>
            <a:r>
              <a:rPr sz="3200" spc="-165" dirty="0">
                <a:latin typeface="Georgia"/>
                <a:cs typeface="Georgia"/>
              </a:rPr>
              <a:t> </a:t>
            </a:r>
            <a:r>
              <a:rPr sz="3200" spc="-40" dirty="0">
                <a:latin typeface="Georgia"/>
                <a:cs typeface="Georgia"/>
              </a:rPr>
              <a:t>drugs</a:t>
            </a:r>
            <a:endParaRPr sz="3200">
              <a:latin typeface="Georgia"/>
              <a:cs typeface="Georg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1850" y="1593850"/>
          <a:ext cx="7620000" cy="4113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2110"/>
                <a:gridCol w="2238375"/>
                <a:gridCol w="2469515"/>
              </a:tblGrid>
              <a:tr h="82296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spc="-375" dirty="0">
                          <a:latin typeface="Georgia"/>
                          <a:cs typeface="Georgia"/>
                        </a:rPr>
                        <a:t>DRUG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spc="-335" dirty="0">
                          <a:latin typeface="Georgia"/>
                          <a:cs typeface="Georgia"/>
                        </a:rPr>
                        <a:t>BOLUS</a:t>
                      </a:r>
                      <a:r>
                        <a:rPr sz="2400" b="1" spc="-10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b="1" spc="-320" dirty="0">
                          <a:latin typeface="Georgia"/>
                          <a:cs typeface="Georgia"/>
                        </a:rPr>
                        <a:t>DOSE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562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spc="-320" dirty="0">
                          <a:latin typeface="Georgia"/>
                          <a:cs typeface="Georgia"/>
                        </a:rPr>
                        <a:t>INFUSION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0" dirty="0">
                          <a:latin typeface="Georgia"/>
                          <a:cs typeface="Georgia"/>
                        </a:rPr>
                        <a:t>Bupivacaine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40" dirty="0">
                          <a:latin typeface="Georgia"/>
                          <a:cs typeface="Georgia"/>
                        </a:rPr>
                        <a:t>2.5</a:t>
                      </a:r>
                      <a:r>
                        <a:rPr sz="2400" spc="-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40" dirty="0">
                          <a:latin typeface="Georgia"/>
                          <a:cs typeface="Georgia"/>
                        </a:rPr>
                        <a:t>mg/kg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65" dirty="0">
                          <a:latin typeface="Georgia"/>
                          <a:cs typeface="Georgia"/>
                        </a:rPr>
                        <a:t>0.25</a:t>
                      </a:r>
                      <a:r>
                        <a:rPr sz="2400" spc="-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mg/kg/hr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60" dirty="0">
                          <a:latin typeface="Georgia"/>
                          <a:cs typeface="Georgia"/>
                        </a:rPr>
                        <a:t>Ropivacaine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dirty="0">
                          <a:latin typeface="Georgia"/>
                          <a:cs typeface="Georgia"/>
                        </a:rPr>
                        <a:t>3 </a:t>
                      </a:r>
                      <a:r>
                        <a:rPr sz="2400" spc="-345" dirty="0">
                          <a:latin typeface="Georgia"/>
                          <a:cs typeface="Georgia"/>
                        </a:rPr>
                        <a:t>– 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4</a:t>
                      </a:r>
                      <a:r>
                        <a:rPr sz="2400" spc="-10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40" dirty="0">
                          <a:latin typeface="Georgia"/>
                          <a:cs typeface="Georgia"/>
                        </a:rPr>
                        <a:t>mg/kg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114" dirty="0">
                          <a:latin typeface="Georgia"/>
                          <a:cs typeface="Georgia"/>
                        </a:rPr>
                        <a:t>0.4</a:t>
                      </a:r>
                      <a:r>
                        <a:rPr sz="2400" spc="-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mg/kg/hr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45" dirty="0">
                          <a:latin typeface="Georgia"/>
                          <a:cs typeface="Georgia"/>
                        </a:rPr>
                        <a:t>Levobupivacaine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40" dirty="0">
                          <a:latin typeface="Georgia"/>
                          <a:cs typeface="Georgia"/>
                        </a:rPr>
                        <a:t>2.5</a:t>
                      </a:r>
                      <a:r>
                        <a:rPr sz="2400" spc="-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40" dirty="0">
                          <a:latin typeface="Georgia"/>
                          <a:cs typeface="Georgia"/>
                        </a:rPr>
                        <a:t>mg/kg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65" dirty="0">
                          <a:latin typeface="Georgia"/>
                          <a:cs typeface="Georgia"/>
                        </a:rPr>
                        <a:t>0.25</a:t>
                      </a:r>
                      <a:r>
                        <a:rPr sz="2400" spc="-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mg/kg/hr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0" dirty="0">
                          <a:latin typeface="Georgia"/>
                          <a:cs typeface="Georgia"/>
                        </a:rPr>
                        <a:t>Lidocaine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120" dirty="0">
                          <a:latin typeface="Georgia"/>
                          <a:cs typeface="Georgia"/>
                        </a:rPr>
                        <a:t>7</a:t>
                      </a:r>
                      <a:r>
                        <a:rPr sz="2400" spc="-8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40" dirty="0">
                          <a:latin typeface="Georgia"/>
                          <a:cs typeface="Georgia"/>
                        </a:rPr>
                        <a:t>mg/kg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5" dirty="0">
                          <a:latin typeface="Georgia"/>
                          <a:cs typeface="Georgia"/>
                        </a:rPr>
                        <a:t>2</a:t>
                      </a:r>
                      <a:r>
                        <a:rPr sz="2400" spc="-8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400" spc="-30" dirty="0">
                          <a:latin typeface="Georgia"/>
                          <a:cs typeface="Georgia"/>
                        </a:rPr>
                        <a:t>mg/kg/hr</a:t>
                      </a:r>
                      <a:endParaRPr sz="2400">
                        <a:latin typeface="Georgia"/>
                        <a:cs typeface="Georgi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47200" y="2462911"/>
            <a:ext cx="11474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" dirty="0">
                <a:latin typeface="Georgia"/>
                <a:cs typeface="Georgia"/>
              </a:rPr>
              <a:t>0.25%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609955"/>
            <a:ext cx="6003925" cy="402526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85" dirty="0">
                <a:latin typeface="Georgia"/>
                <a:cs typeface="Georgia"/>
              </a:rPr>
              <a:t>LA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volumes: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Georgia"/>
                <a:cs typeface="Georgia"/>
              </a:rPr>
              <a:t>Traditional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55" dirty="0">
                <a:latin typeface="Georgia"/>
                <a:cs typeface="Georgia"/>
              </a:rPr>
              <a:t>0.05ml/seg/kg</a:t>
            </a:r>
            <a:endParaRPr sz="3200">
              <a:latin typeface="Georgia"/>
              <a:cs typeface="Georgia"/>
            </a:endParaRPr>
          </a:p>
          <a:p>
            <a:pPr marL="756285" marR="5080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105" dirty="0">
                <a:latin typeface="Georgia"/>
                <a:cs typeface="Georgia"/>
              </a:rPr>
              <a:t>0.5 </a:t>
            </a:r>
            <a:r>
              <a:rPr sz="3200" spc="-50" dirty="0">
                <a:latin typeface="Georgia"/>
                <a:cs typeface="Georgia"/>
              </a:rPr>
              <a:t>ml/kg </a:t>
            </a:r>
            <a:r>
              <a:rPr sz="3200" spc="-45" dirty="0">
                <a:latin typeface="Georgia"/>
                <a:cs typeface="Georgia"/>
              </a:rPr>
              <a:t>upto </a:t>
            </a:r>
            <a:r>
              <a:rPr sz="3200" spc="-5" dirty="0">
                <a:latin typeface="Georgia"/>
                <a:cs typeface="Georgia"/>
              </a:rPr>
              <a:t>T-10</a:t>
            </a:r>
            <a:r>
              <a:rPr sz="3200" spc="-140" dirty="0">
                <a:latin typeface="Georgia"/>
                <a:cs typeface="Georgia"/>
              </a:rPr>
              <a:t> </a:t>
            </a:r>
            <a:r>
              <a:rPr sz="3200" spc="-45" dirty="0">
                <a:latin typeface="Georgia"/>
                <a:cs typeface="Georgia"/>
              </a:rPr>
              <a:t>segments  </a:t>
            </a:r>
            <a:r>
              <a:rPr sz="3200" spc="-80" dirty="0">
                <a:latin typeface="Georgia"/>
                <a:cs typeface="Georgia"/>
              </a:rPr>
              <a:t>Bupi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400" dirty="0">
                <a:latin typeface="Georgia"/>
                <a:cs typeface="Georgia"/>
              </a:rPr>
              <a:t>1</a:t>
            </a:r>
            <a:r>
              <a:rPr sz="3200" spc="-170" dirty="0">
                <a:latin typeface="Georgia"/>
                <a:cs typeface="Georgia"/>
              </a:rPr>
              <a:t> </a:t>
            </a:r>
            <a:r>
              <a:rPr sz="3200" spc="-45" dirty="0">
                <a:latin typeface="Georgia"/>
                <a:cs typeface="Georgia"/>
              </a:rPr>
              <a:t>ml/kg upto </a:t>
            </a:r>
            <a:r>
              <a:rPr sz="3200" spc="-85" dirty="0">
                <a:latin typeface="Georgia"/>
                <a:cs typeface="Georgia"/>
              </a:rPr>
              <a:t>T-6 </a:t>
            </a:r>
            <a:r>
              <a:rPr sz="3200" spc="-45" dirty="0">
                <a:latin typeface="Georgia"/>
                <a:cs typeface="Georgia"/>
              </a:rPr>
              <a:t>segments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For </a:t>
            </a:r>
            <a:r>
              <a:rPr sz="3200" spc="-40" dirty="0">
                <a:latin typeface="Georgia"/>
                <a:cs typeface="Georgia"/>
              </a:rPr>
              <a:t>longer</a:t>
            </a:r>
            <a:r>
              <a:rPr sz="3200" spc="-105" dirty="0">
                <a:latin typeface="Georgia"/>
                <a:cs typeface="Georgia"/>
              </a:rPr>
              <a:t> </a:t>
            </a:r>
            <a:r>
              <a:rPr sz="3200" spc="-50" dirty="0">
                <a:latin typeface="Georgia"/>
                <a:cs typeface="Georgia"/>
              </a:rPr>
              <a:t>duration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4706492"/>
            <a:ext cx="7517130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Char char="•"/>
              <a:tabLst>
                <a:tab pos="299720" algn="l"/>
              </a:tabLst>
            </a:pPr>
            <a:r>
              <a:rPr sz="3200" spc="-20" dirty="0">
                <a:latin typeface="Georgia"/>
                <a:cs typeface="Georgia"/>
              </a:rPr>
              <a:t>Lower </a:t>
            </a:r>
            <a:r>
              <a:rPr sz="3200" spc="-40" dirty="0">
                <a:latin typeface="Georgia"/>
                <a:cs typeface="Georgia"/>
              </a:rPr>
              <a:t>concentrations </a:t>
            </a:r>
            <a:r>
              <a:rPr sz="3200" spc="-15" dirty="0">
                <a:latin typeface="Georgia"/>
                <a:cs typeface="Georgia"/>
              </a:rPr>
              <a:t>with </a:t>
            </a:r>
            <a:r>
              <a:rPr sz="3200" spc="-50" dirty="0">
                <a:latin typeface="Georgia"/>
                <a:cs typeface="Georgia"/>
              </a:rPr>
              <a:t>higher</a:t>
            </a:r>
            <a:r>
              <a:rPr sz="3200" spc="-285" dirty="0">
                <a:latin typeface="Georgia"/>
                <a:cs typeface="Georgia"/>
              </a:rPr>
              <a:t> </a:t>
            </a:r>
            <a:r>
              <a:rPr sz="3200" spc="-30" dirty="0">
                <a:latin typeface="Georgia"/>
                <a:cs typeface="Georgia"/>
              </a:rPr>
              <a:t>dosage</a:t>
            </a:r>
            <a:endParaRPr sz="3200">
              <a:latin typeface="Georgia"/>
              <a:cs typeface="Georgia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3200" spc="-455" dirty="0">
                <a:latin typeface="Georgia"/>
                <a:cs typeface="Georgia"/>
              </a:rPr>
              <a:t>– </a:t>
            </a:r>
            <a:r>
              <a:rPr sz="3200" spc="5" dirty="0">
                <a:latin typeface="Georgia"/>
                <a:cs typeface="Georgia"/>
              </a:rPr>
              <a:t>1.5ml/kg </a:t>
            </a:r>
            <a:r>
              <a:rPr sz="3200" spc="-45" dirty="0">
                <a:latin typeface="Georgia"/>
                <a:cs typeface="Georgia"/>
              </a:rPr>
              <a:t>upto </a:t>
            </a:r>
            <a:r>
              <a:rPr sz="3200" spc="-80" dirty="0">
                <a:latin typeface="Georgia"/>
                <a:cs typeface="Georgia"/>
              </a:rPr>
              <a:t>T-2</a:t>
            </a:r>
            <a:r>
              <a:rPr sz="3200" spc="-160" dirty="0">
                <a:latin typeface="Georgia"/>
                <a:cs typeface="Georgia"/>
              </a:rPr>
              <a:t> </a:t>
            </a:r>
            <a:r>
              <a:rPr sz="3200" spc="-40" dirty="0">
                <a:latin typeface="Georgia"/>
                <a:cs typeface="Georgia"/>
              </a:rPr>
              <a:t>segments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7239"/>
            <a:ext cx="7790815" cy="578167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215" dirty="0">
                <a:latin typeface="Georgia"/>
                <a:cs typeface="Georgia"/>
              </a:rPr>
              <a:t>Concentration of </a:t>
            </a:r>
            <a:r>
              <a:rPr sz="3200" b="1" spc="-170" dirty="0">
                <a:latin typeface="Georgia"/>
                <a:cs typeface="Georgia"/>
              </a:rPr>
              <a:t>local</a:t>
            </a:r>
            <a:r>
              <a:rPr sz="3200" b="1" spc="75" dirty="0">
                <a:latin typeface="Georgia"/>
                <a:cs typeface="Georgia"/>
              </a:rPr>
              <a:t> </a:t>
            </a:r>
            <a:r>
              <a:rPr sz="3200" b="1" spc="-180" dirty="0">
                <a:latin typeface="Georgia"/>
                <a:cs typeface="Georgia"/>
              </a:rPr>
              <a:t>anaesthetics:</a:t>
            </a:r>
            <a:endParaRPr sz="3200">
              <a:latin typeface="Georgia"/>
              <a:cs typeface="Georgia"/>
            </a:endParaRPr>
          </a:p>
          <a:p>
            <a:pPr marL="355600" marR="1524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5" dirty="0">
                <a:latin typeface="Georgia"/>
                <a:cs typeface="Georgia"/>
              </a:rPr>
              <a:t>Balance </a:t>
            </a:r>
            <a:r>
              <a:rPr sz="3200" spc="-50" dirty="0">
                <a:latin typeface="Georgia"/>
                <a:cs typeface="Georgia"/>
              </a:rPr>
              <a:t>analgesia </a:t>
            </a:r>
            <a:r>
              <a:rPr sz="3200" spc="-10" dirty="0">
                <a:latin typeface="Georgia"/>
                <a:cs typeface="Georgia"/>
              </a:rPr>
              <a:t>with </a:t>
            </a:r>
            <a:r>
              <a:rPr sz="3200" spc="-25" dirty="0">
                <a:latin typeface="Georgia"/>
                <a:cs typeface="Georgia"/>
              </a:rPr>
              <a:t>risk </a:t>
            </a:r>
            <a:r>
              <a:rPr sz="3200" spc="-50" dirty="0">
                <a:latin typeface="Georgia"/>
                <a:cs typeface="Georgia"/>
              </a:rPr>
              <a:t>of motor</a:t>
            </a:r>
            <a:r>
              <a:rPr sz="3200" spc="-254" dirty="0">
                <a:latin typeface="Georgia"/>
                <a:cs typeface="Georgia"/>
              </a:rPr>
              <a:t> </a:t>
            </a:r>
            <a:r>
              <a:rPr sz="3200" spc="-70" dirty="0">
                <a:latin typeface="Georgia"/>
                <a:cs typeface="Georgia"/>
              </a:rPr>
              <a:t>block,  </a:t>
            </a:r>
            <a:r>
              <a:rPr sz="3200" spc="-20" dirty="0">
                <a:latin typeface="Georgia"/>
                <a:cs typeface="Georgia"/>
              </a:rPr>
              <a:t>0.25% </a:t>
            </a:r>
            <a:r>
              <a:rPr sz="3200" spc="-70" dirty="0">
                <a:latin typeface="Georgia"/>
                <a:cs typeface="Georgia"/>
              </a:rPr>
              <a:t>Bupivacaine, </a:t>
            </a:r>
            <a:r>
              <a:rPr sz="3200" spc="-105" dirty="0">
                <a:latin typeface="Georgia"/>
                <a:cs typeface="Georgia"/>
              </a:rPr>
              <a:t>maximum </a:t>
            </a:r>
            <a:r>
              <a:rPr sz="3200" spc="-20" dirty="0">
                <a:latin typeface="Georgia"/>
                <a:cs typeface="Georgia"/>
              </a:rPr>
              <a:t>dose </a:t>
            </a:r>
            <a:r>
              <a:rPr sz="3200" spc="-50" dirty="0">
                <a:latin typeface="Georgia"/>
                <a:cs typeface="Georgia"/>
              </a:rPr>
              <a:t>of  </a:t>
            </a:r>
            <a:r>
              <a:rPr sz="3200" spc="25" dirty="0">
                <a:latin typeface="Georgia"/>
                <a:cs typeface="Georgia"/>
              </a:rPr>
              <a:t>1mg/kg </a:t>
            </a:r>
            <a:r>
              <a:rPr sz="3200" spc="-15" dirty="0">
                <a:latin typeface="Georgia"/>
                <a:cs typeface="Georgia"/>
              </a:rPr>
              <a:t>gives </a:t>
            </a:r>
            <a:r>
              <a:rPr sz="3200" spc="-35" dirty="0">
                <a:latin typeface="Georgia"/>
                <a:cs typeface="Georgia"/>
              </a:rPr>
              <a:t>excellent </a:t>
            </a:r>
            <a:r>
              <a:rPr sz="3200" spc="-65" dirty="0">
                <a:latin typeface="Georgia"/>
                <a:cs typeface="Georgia"/>
              </a:rPr>
              <a:t>analgesia, </a:t>
            </a:r>
            <a:r>
              <a:rPr sz="3200" spc="-15" dirty="0">
                <a:latin typeface="Georgia"/>
                <a:cs typeface="Georgia"/>
              </a:rPr>
              <a:t>less  </a:t>
            </a:r>
            <a:r>
              <a:rPr sz="3200" spc="-50" dirty="0">
                <a:latin typeface="Georgia"/>
                <a:cs typeface="Georgia"/>
              </a:rPr>
              <a:t>motor </a:t>
            </a:r>
            <a:r>
              <a:rPr sz="3200" spc="-40" dirty="0">
                <a:latin typeface="Georgia"/>
                <a:cs typeface="Georgia"/>
              </a:rPr>
              <a:t>blockade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20" dirty="0">
                <a:latin typeface="Georgia"/>
                <a:cs typeface="Georgia"/>
              </a:rPr>
              <a:t>shorter </a:t>
            </a:r>
            <a:r>
              <a:rPr sz="3200" spc="-50" dirty="0">
                <a:latin typeface="Georgia"/>
                <a:cs typeface="Georgia"/>
              </a:rPr>
              <a:t>duration of  </a:t>
            </a:r>
            <a:r>
              <a:rPr sz="3200" spc="-75" dirty="0">
                <a:latin typeface="Georgia"/>
                <a:cs typeface="Georgia"/>
              </a:rPr>
              <a:t>action.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Georgia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3200" spc="80" dirty="0">
                <a:latin typeface="Georgia"/>
                <a:cs typeface="Georgia"/>
              </a:rPr>
              <a:t>0.175% </a:t>
            </a:r>
            <a:r>
              <a:rPr sz="3200" spc="-70" dirty="0">
                <a:latin typeface="Georgia"/>
                <a:cs typeface="Georgia"/>
              </a:rPr>
              <a:t>Bupivacaine, </a:t>
            </a:r>
            <a:r>
              <a:rPr sz="3200" spc="5" dirty="0">
                <a:latin typeface="Georgia"/>
                <a:cs typeface="Georgia"/>
              </a:rPr>
              <a:t>1.5mg/kg </a:t>
            </a:r>
            <a:r>
              <a:rPr sz="3200" spc="-30" dirty="0">
                <a:latin typeface="Georgia"/>
                <a:cs typeface="Georgia"/>
              </a:rPr>
              <a:t>causes</a:t>
            </a:r>
            <a:r>
              <a:rPr sz="3200" spc="-370" dirty="0">
                <a:latin typeface="Georgia"/>
                <a:cs typeface="Georgia"/>
              </a:rPr>
              <a:t> </a:t>
            </a:r>
            <a:r>
              <a:rPr sz="3200" spc="-20" dirty="0">
                <a:latin typeface="Georgia"/>
                <a:cs typeface="Georgia"/>
              </a:rPr>
              <a:t>less  </a:t>
            </a:r>
            <a:r>
              <a:rPr sz="3200" spc="-50" dirty="0">
                <a:latin typeface="Georgia"/>
                <a:cs typeface="Georgia"/>
              </a:rPr>
              <a:t>motor </a:t>
            </a:r>
            <a:r>
              <a:rPr sz="3200" spc="-60" dirty="0">
                <a:latin typeface="Georgia"/>
                <a:cs typeface="Georgia"/>
              </a:rPr>
              <a:t>blocked, </a:t>
            </a:r>
            <a:r>
              <a:rPr sz="3200" spc="-45" dirty="0">
                <a:latin typeface="Georgia"/>
                <a:cs typeface="Georgia"/>
              </a:rPr>
              <a:t>good </a:t>
            </a:r>
            <a:r>
              <a:rPr sz="3200" spc="-50" dirty="0">
                <a:latin typeface="Georgia"/>
                <a:cs typeface="Georgia"/>
              </a:rPr>
              <a:t>analgesia </a:t>
            </a:r>
            <a:r>
              <a:rPr sz="3200" spc="-10" dirty="0">
                <a:latin typeface="Georgia"/>
                <a:cs typeface="Georgia"/>
              </a:rPr>
              <a:t>with </a:t>
            </a:r>
            <a:r>
              <a:rPr sz="3200" spc="-50" dirty="0">
                <a:latin typeface="Georgia"/>
                <a:cs typeface="Georgia"/>
              </a:rPr>
              <a:t>higher  </a:t>
            </a:r>
            <a:r>
              <a:rPr sz="3200" spc="-10" dirty="0">
                <a:latin typeface="Georgia"/>
                <a:cs typeface="Georgia"/>
              </a:rPr>
              <a:t>level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35" dirty="0">
                <a:latin typeface="Georgia"/>
                <a:cs typeface="Georgia"/>
              </a:rPr>
              <a:t>longer </a:t>
            </a:r>
            <a:r>
              <a:rPr sz="3200" spc="-50" dirty="0">
                <a:latin typeface="Georgia"/>
                <a:cs typeface="Georgia"/>
              </a:rPr>
              <a:t>duration of </a:t>
            </a:r>
            <a:r>
              <a:rPr sz="3200" spc="-55" dirty="0">
                <a:latin typeface="Georgia"/>
                <a:cs typeface="Georgia"/>
              </a:rPr>
              <a:t>action </a:t>
            </a:r>
            <a:r>
              <a:rPr sz="3200" spc="5" dirty="0">
                <a:latin typeface="Georgia"/>
                <a:cs typeface="Georgia"/>
              </a:rPr>
              <a:t>(10ml</a:t>
            </a:r>
            <a:r>
              <a:rPr sz="3200" spc="-245" dirty="0">
                <a:latin typeface="Georgia"/>
                <a:cs typeface="Georgia"/>
              </a:rPr>
              <a:t> </a:t>
            </a:r>
            <a:r>
              <a:rPr sz="3200" spc="-285" dirty="0">
                <a:latin typeface="Georgia"/>
                <a:cs typeface="Georgia"/>
              </a:rPr>
              <a:t>=  </a:t>
            </a:r>
            <a:r>
              <a:rPr sz="3200" spc="165" dirty="0">
                <a:latin typeface="Georgia"/>
                <a:cs typeface="Georgia"/>
              </a:rPr>
              <a:t>7 </a:t>
            </a:r>
            <a:r>
              <a:rPr sz="3200" spc="-105" dirty="0">
                <a:latin typeface="Georgia"/>
                <a:cs typeface="Georgia"/>
              </a:rPr>
              <a:t>ml </a:t>
            </a:r>
            <a:r>
              <a:rPr sz="3200" spc="-50" dirty="0">
                <a:latin typeface="Georgia"/>
                <a:cs typeface="Georgia"/>
              </a:rPr>
              <a:t>of </a:t>
            </a:r>
            <a:r>
              <a:rPr sz="3200" spc="-85" dirty="0">
                <a:latin typeface="Georgia"/>
                <a:cs typeface="Georgia"/>
              </a:rPr>
              <a:t>0.25 </a:t>
            </a:r>
            <a:r>
              <a:rPr sz="3200" spc="-285" dirty="0">
                <a:latin typeface="Georgia"/>
                <a:cs typeface="Georgia"/>
              </a:rPr>
              <a:t>+ </a:t>
            </a:r>
            <a:r>
              <a:rPr sz="3200" spc="5" dirty="0">
                <a:latin typeface="Georgia"/>
                <a:cs typeface="Georgia"/>
              </a:rPr>
              <a:t>3 </a:t>
            </a:r>
            <a:r>
              <a:rPr sz="3200" spc="-105" dirty="0">
                <a:latin typeface="Georgia"/>
                <a:cs typeface="Georgia"/>
              </a:rPr>
              <a:t>ml </a:t>
            </a:r>
            <a:r>
              <a:rPr sz="3200" spc="-45" dirty="0">
                <a:latin typeface="Georgia"/>
                <a:cs typeface="Georgia"/>
              </a:rPr>
              <a:t>of</a:t>
            </a:r>
            <a:r>
              <a:rPr sz="3200" spc="-135" dirty="0">
                <a:latin typeface="Georgia"/>
                <a:cs typeface="Georgia"/>
              </a:rPr>
              <a:t> </a:t>
            </a:r>
            <a:r>
              <a:rPr sz="3200" spc="-160" dirty="0">
                <a:latin typeface="Georgia"/>
                <a:cs typeface="Georgia"/>
              </a:rPr>
              <a:t>NS)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4367"/>
            <a:ext cx="8089265" cy="607441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235" dirty="0">
                <a:latin typeface="Georgia"/>
                <a:cs typeface="Georgia"/>
              </a:rPr>
              <a:t>Continous</a:t>
            </a:r>
            <a:r>
              <a:rPr sz="3200" b="1" spc="-105" dirty="0">
                <a:latin typeface="Georgia"/>
                <a:cs typeface="Georgia"/>
              </a:rPr>
              <a:t> </a:t>
            </a:r>
            <a:r>
              <a:rPr sz="3200" b="1" spc="-215" dirty="0">
                <a:latin typeface="Georgia"/>
                <a:cs typeface="Georgia"/>
              </a:rPr>
              <a:t>infusions:</a:t>
            </a:r>
            <a:endParaRPr sz="3200">
              <a:latin typeface="Georgia"/>
              <a:cs typeface="Georgia"/>
            </a:endParaRPr>
          </a:p>
          <a:p>
            <a:pPr marL="355600" marR="21590" indent="-342900">
              <a:lnSpc>
                <a:spcPts val="346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5" dirty="0">
                <a:latin typeface="Georgia"/>
                <a:cs typeface="Georgia"/>
              </a:rPr>
              <a:t>Caudal </a:t>
            </a:r>
            <a:r>
              <a:rPr sz="3200" spc="180" dirty="0">
                <a:latin typeface="Georgia"/>
                <a:cs typeface="Georgia"/>
              </a:rPr>
              <a:t>16 </a:t>
            </a:r>
            <a:r>
              <a:rPr sz="3200" spc="-365" dirty="0">
                <a:latin typeface="Georgia"/>
                <a:cs typeface="Georgia"/>
              </a:rPr>
              <a:t>G </a:t>
            </a:r>
            <a:r>
              <a:rPr sz="3200" spc="-65" dirty="0">
                <a:latin typeface="Georgia"/>
                <a:cs typeface="Georgia"/>
              </a:rPr>
              <a:t>angio-cath </a:t>
            </a:r>
            <a:r>
              <a:rPr sz="3200" spc="-15" dirty="0">
                <a:latin typeface="Georgia"/>
                <a:cs typeface="Georgia"/>
              </a:rPr>
              <a:t>with </a:t>
            </a:r>
            <a:r>
              <a:rPr sz="3200" spc="180" dirty="0">
                <a:latin typeface="Georgia"/>
                <a:cs typeface="Georgia"/>
              </a:rPr>
              <a:t>19 </a:t>
            </a:r>
            <a:r>
              <a:rPr sz="3200" spc="-365" dirty="0">
                <a:latin typeface="Georgia"/>
                <a:cs typeface="Georgia"/>
              </a:rPr>
              <a:t>G </a:t>
            </a:r>
            <a:r>
              <a:rPr sz="3200" spc="-40" dirty="0">
                <a:latin typeface="Georgia"/>
                <a:cs typeface="Georgia"/>
              </a:rPr>
              <a:t>epidural  </a:t>
            </a:r>
            <a:r>
              <a:rPr sz="3200" spc="-30" dirty="0">
                <a:latin typeface="Georgia"/>
                <a:cs typeface="Georgia"/>
              </a:rPr>
              <a:t>catheter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15" dirty="0">
                <a:latin typeface="Georgia"/>
                <a:cs typeface="Georgia"/>
              </a:rPr>
              <a:t>be </a:t>
            </a:r>
            <a:r>
              <a:rPr sz="3200" spc="-35" dirty="0">
                <a:latin typeface="Georgia"/>
                <a:cs typeface="Georgia"/>
              </a:rPr>
              <a:t>threaded </a:t>
            </a:r>
            <a:r>
              <a:rPr sz="3200" spc="-65" dirty="0">
                <a:latin typeface="Georgia"/>
                <a:cs typeface="Georgia"/>
              </a:rPr>
              <a:t>up </a:t>
            </a:r>
            <a:r>
              <a:rPr sz="3200" spc="-25" dirty="0">
                <a:latin typeface="Georgia"/>
                <a:cs typeface="Georgia"/>
              </a:rPr>
              <a:t>to </a:t>
            </a:r>
            <a:r>
              <a:rPr sz="3200" spc="-45" dirty="0">
                <a:latin typeface="Georgia"/>
                <a:cs typeface="Georgia"/>
              </a:rPr>
              <a:t>thoracic</a:t>
            </a:r>
            <a:r>
              <a:rPr sz="3200" spc="-295" dirty="0">
                <a:latin typeface="Georgia"/>
                <a:cs typeface="Georgia"/>
              </a:rPr>
              <a:t> </a:t>
            </a:r>
            <a:r>
              <a:rPr sz="3200" spc="-15" dirty="0">
                <a:latin typeface="Georgia"/>
                <a:cs typeface="Georgia"/>
              </a:rPr>
              <a:t>level 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10" dirty="0">
                <a:latin typeface="Georgia"/>
                <a:cs typeface="Georgia"/>
              </a:rPr>
              <a:t>covered </a:t>
            </a:r>
            <a:r>
              <a:rPr sz="3200" spc="-15" dirty="0">
                <a:latin typeface="Georgia"/>
                <a:cs typeface="Georgia"/>
              </a:rPr>
              <a:t>with sterile</a:t>
            </a:r>
            <a:r>
              <a:rPr sz="3200" spc="-235" dirty="0">
                <a:latin typeface="Georgia"/>
                <a:cs typeface="Georgia"/>
              </a:rPr>
              <a:t> </a:t>
            </a:r>
            <a:r>
              <a:rPr sz="3200" spc="-60" dirty="0">
                <a:latin typeface="Georgia"/>
                <a:cs typeface="Georgia"/>
              </a:rPr>
              <a:t>drape.</a:t>
            </a:r>
            <a:endParaRPr sz="320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  <a:spcBef>
                <a:spcPts val="325"/>
              </a:spcBef>
            </a:pPr>
            <a:r>
              <a:rPr sz="3200" i="1" u="heavy" spc="-1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Volume </a:t>
            </a:r>
            <a:r>
              <a:rPr sz="3200" i="1" u="heavy" spc="-10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</a:t>
            </a:r>
            <a:r>
              <a:rPr sz="3200" i="1" u="heavy" spc="-1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i="1" u="heavy" spc="-20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drug: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Georgia"/>
                <a:cs typeface="Georgia"/>
              </a:rPr>
              <a:t>Less </a:t>
            </a:r>
            <a:r>
              <a:rPr sz="3200" spc="-75" dirty="0">
                <a:latin typeface="Georgia"/>
                <a:cs typeface="Georgia"/>
              </a:rPr>
              <a:t>than </a:t>
            </a:r>
            <a:r>
              <a:rPr sz="3200" spc="395" dirty="0">
                <a:latin typeface="Georgia"/>
                <a:cs typeface="Georgia"/>
              </a:rPr>
              <a:t>1</a:t>
            </a:r>
            <a:r>
              <a:rPr sz="3200" spc="-95" dirty="0">
                <a:latin typeface="Georgia"/>
                <a:cs typeface="Georgia"/>
              </a:rPr>
              <a:t> </a:t>
            </a:r>
            <a:r>
              <a:rPr sz="3200" spc="-80" dirty="0">
                <a:latin typeface="Georgia"/>
                <a:cs typeface="Georgia"/>
              </a:rPr>
              <a:t>yr.: 0.1-0.2 </a:t>
            </a:r>
            <a:r>
              <a:rPr sz="3200" spc="-35" dirty="0">
                <a:latin typeface="Georgia"/>
                <a:cs typeface="Georgia"/>
              </a:rPr>
              <a:t>ml/kg/hr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ts val="365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5" dirty="0">
                <a:latin typeface="Georgia"/>
                <a:cs typeface="Georgia"/>
              </a:rPr>
              <a:t>More </a:t>
            </a:r>
            <a:r>
              <a:rPr sz="3200" spc="-75" dirty="0">
                <a:latin typeface="Georgia"/>
                <a:cs typeface="Georgia"/>
              </a:rPr>
              <a:t>than </a:t>
            </a:r>
            <a:r>
              <a:rPr sz="3200" spc="395" dirty="0">
                <a:latin typeface="Georgia"/>
                <a:cs typeface="Georgia"/>
              </a:rPr>
              <a:t>1 </a:t>
            </a:r>
            <a:r>
              <a:rPr sz="3200" spc="-50" dirty="0">
                <a:latin typeface="Georgia"/>
                <a:cs typeface="Georgia"/>
              </a:rPr>
              <a:t>yr. </a:t>
            </a:r>
            <a:r>
              <a:rPr sz="3200" spc="-80" dirty="0">
                <a:latin typeface="Georgia"/>
                <a:cs typeface="Georgia"/>
              </a:rPr>
              <a:t>0.1-0.4 </a:t>
            </a:r>
            <a:r>
              <a:rPr sz="3200" spc="-35" dirty="0">
                <a:latin typeface="Georgia"/>
                <a:cs typeface="Georgia"/>
              </a:rPr>
              <a:t>ml/kg/hr</a:t>
            </a:r>
            <a:r>
              <a:rPr sz="3200" spc="-330" dirty="0">
                <a:latin typeface="Georgia"/>
                <a:cs typeface="Georgia"/>
              </a:rPr>
              <a:t> </a:t>
            </a:r>
            <a:r>
              <a:rPr sz="3200" spc="-285" dirty="0">
                <a:latin typeface="Georgia"/>
                <a:cs typeface="Georgia"/>
              </a:rPr>
              <a:t>+ </a:t>
            </a:r>
            <a:r>
              <a:rPr sz="3200" spc="-75" dirty="0">
                <a:latin typeface="Georgia"/>
                <a:cs typeface="Georgia"/>
              </a:rPr>
              <a:t>Fentanyl:</a:t>
            </a:r>
            <a:endParaRPr sz="3200">
              <a:latin typeface="Georgia"/>
              <a:cs typeface="Georgia"/>
            </a:endParaRPr>
          </a:p>
          <a:p>
            <a:pPr marL="355600">
              <a:lnSpc>
                <a:spcPts val="3650"/>
              </a:lnSpc>
            </a:pPr>
            <a:r>
              <a:rPr sz="3200" spc="-285" dirty="0">
                <a:latin typeface="Georgia"/>
                <a:cs typeface="Georgia"/>
              </a:rPr>
              <a:t>&lt; </a:t>
            </a:r>
            <a:r>
              <a:rPr sz="3200" spc="-105" dirty="0">
                <a:latin typeface="Georgia"/>
                <a:cs typeface="Georgia"/>
              </a:rPr>
              <a:t>0.5</a:t>
            </a:r>
            <a:r>
              <a:rPr sz="3200" spc="-360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mcg/kg/hr</a:t>
            </a:r>
            <a:endParaRPr sz="320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  <a:spcBef>
                <a:spcPts val="384"/>
              </a:spcBef>
            </a:pPr>
            <a:r>
              <a:rPr sz="3200" i="1" u="heavy" spc="-1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Concentration </a:t>
            </a:r>
            <a:r>
              <a:rPr sz="3200" i="1" u="heavy" spc="-10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</a:t>
            </a:r>
            <a:r>
              <a:rPr sz="3200" i="1" u="heavy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i="1" u="heavy" spc="-20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drug: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har char="•"/>
              <a:tabLst>
                <a:tab pos="354965" algn="l"/>
                <a:tab pos="355600" algn="l"/>
                <a:tab pos="3141980" algn="l"/>
              </a:tabLst>
            </a:pPr>
            <a:r>
              <a:rPr sz="3200" spc="-55" dirty="0">
                <a:latin typeface="Georgia"/>
                <a:cs typeface="Georgia"/>
              </a:rPr>
              <a:t>Less </a:t>
            </a:r>
            <a:r>
              <a:rPr sz="3200" spc="-75" dirty="0">
                <a:latin typeface="Georgia"/>
                <a:cs typeface="Georgia"/>
              </a:rPr>
              <a:t>than</a:t>
            </a:r>
            <a:r>
              <a:rPr sz="3200" spc="-100" dirty="0">
                <a:latin typeface="Georgia"/>
                <a:cs typeface="Georgia"/>
              </a:rPr>
              <a:t> </a:t>
            </a:r>
            <a:r>
              <a:rPr sz="3200" spc="395" dirty="0">
                <a:latin typeface="Georgia"/>
                <a:cs typeface="Georgia"/>
              </a:rPr>
              <a:t>1</a:t>
            </a:r>
            <a:r>
              <a:rPr sz="3200" spc="-60" dirty="0">
                <a:latin typeface="Georgia"/>
                <a:cs typeface="Georgia"/>
              </a:rPr>
              <a:t> </a:t>
            </a:r>
            <a:r>
              <a:rPr sz="3200" spc="-80" dirty="0">
                <a:latin typeface="Georgia"/>
                <a:cs typeface="Georgia"/>
              </a:rPr>
              <a:t>yr.:	</a:t>
            </a:r>
            <a:r>
              <a:rPr sz="3200" spc="55" dirty="0">
                <a:latin typeface="Georgia"/>
                <a:cs typeface="Georgia"/>
              </a:rPr>
              <a:t>0.1%</a:t>
            </a:r>
            <a:r>
              <a:rPr sz="3200" spc="-8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Bupivacaine</a:t>
            </a:r>
            <a:endParaRPr sz="3200">
              <a:latin typeface="Georgia"/>
              <a:cs typeface="Georgia"/>
            </a:endParaRPr>
          </a:p>
          <a:p>
            <a:pPr marL="355600" marR="1447800" indent="-342900">
              <a:lnSpc>
                <a:spcPts val="346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5" dirty="0">
                <a:latin typeface="Georgia"/>
                <a:cs typeface="Georgia"/>
              </a:rPr>
              <a:t>More </a:t>
            </a:r>
            <a:r>
              <a:rPr sz="3200" spc="-75" dirty="0">
                <a:latin typeface="Georgia"/>
                <a:cs typeface="Georgia"/>
              </a:rPr>
              <a:t>than </a:t>
            </a:r>
            <a:r>
              <a:rPr sz="3200" spc="395" dirty="0">
                <a:latin typeface="Georgia"/>
                <a:cs typeface="Georgia"/>
              </a:rPr>
              <a:t>1 </a:t>
            </a:r>
            <a:r>
              <a:rPr sz="3200" spc="-80" dirty="0">
                <a:latin typeface="Georgia"/>
                <a:cs typeface="Georgia"/>
              </a:rPr>
              <a:t>yr.: </a:t>
            </a:r>
            <a:r>
              <a:rPr sz="3200" spc="55" dirty="0">
                <a:latin typeface="Georgia"/>
                <a:cs typeface="Georgia"/>
              </a:rPr>
              <a:t>0.1%</a:t>
            </a:r>
            <a:r>
              <a:rPr sz="3200" spc="-565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Bupivacaine </a:t>
            </a:r>
            <a:r>
              <a:rPr sz="3200" spc="-285" dirty="0">
                <a:latin typeface="Georgia"/>
                <a:cs typeface="Georgia"/>
              </a:rPr>
              <a:t>+  </a:t>
            </a:r>
            <a:r>
              <a:rPr sz="3200" spc="-65" dirty="0">
                <a:latin typeface="Georgia"/>
                <a:cs typeface="Georgia"/>
              </a:rPr>
              <a:t>Fentanyl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7528"/>
            <a:ext cx="3830954" cy="558165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7785" indent="-342900">
              <a:lnSpc>
                <a:spcPts val="2920"/>
              </a:lnSpc>
              <a:spcBef>
                <a:spcPts val="459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2700" b="1" spc="-190" dirty="0">
                <a:latin typeface="Georgia"/>
                <a:cs typeface="Georgia"/>
              </a:rPr>
              <a:t>Epidural </a:t>
            </a:r>
            <a:r>
              <a:rPr sz="2700" b="1" spc="-165" dirty="0">
                <a:latin typeface="Georgia"/>
                <a:cs typeface="Georgia"/>
              </a:rPr>
              <a:t>anaesthesia:  </a:t>
            </a:r>
            <a:r>
              <a:rPr sz="2700" spc="-40" dirty="0">
                <a:latin typeface="Georgia"/>
                <a:cs typeface="Georgia"/>
              </a:rPr>
              <a:t>Technically </a:t>
            </a:r>
            <a:r>
              <a:rPr sz="2700" spc="-45" dirty="0">
                <a:latin typeface="Georgia"/>
                <a:cs typeface="Georgia"/>
              </a:rPr>
              <a:t>similar </a:t>
            </a:r>
            <a:r>
              <a:rPr sz="2700" spc="-25" dirty="0">
                <a:latin typeface="Georgia"/>
                <a:cs typeface="Georgia"/>
              </a:rPr>
              <a:t>to  </a:t>
            </a:r>
            <a:r>
              <a:rPr sz="2700" spc="-45" dirty="0">
                <a:latin typeface="Georgia"/>
                <a:cs typeface="Georgia"/>
              </a:rPr>
              <a:t>adults </a:t>
            </a:r>
            <a:r>
              <a:rPr sz="2700" spc="-25" dirty="0">
                <a:latin typeface="Georgia"/>
                <a:cs typeface="Georgia"/>
              </a:rPr>
              <a:t>except</a:t>
            </a:r>
            <a:r>
              <a:rPr sz="2700" spc="-10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for</a:t>
            </a:r>
            <a:endParaRPr sz="2700">
              <a:latin typeface="Georgia"/>
              <a:cs typeface="Georgia"/>
            </a:endParaRPr>
          </a:p>
          <a:p>
            <a:pPr marL="355600" marR="5080" indent="-342900">
              <a:lnSpc>
                <a:spcPts val="2920"/>
              </a:lnSpc>
              <a:spcBef>
                <a:spcPts val="64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75" dirty="0">
                <a:latin typeface="Georgia"/>
                <a:cs typeface="Georgia"/>
              </a:rPr>
              <a:t>Depth </a:t>
            </a:r>
            <a:r>
              <a:rPr sz="2700" spc="-45" dirty="0">
                <a:latin typeface="Georgia"/>
                <a:cs typeface="Georgia"/>
              </a:rPr>
              <a:t>of </a:t>
            </a:r>
            <a:r>
              <a:rPr sz="2700" spc="-35" dirty="0">
                <a:latin typeface="Georgia"/>
                <a:cs typeface="Georgia"/>
              </a:rPr>
              <a:t>epidural</a:t>
            </a:r>
            <a:r>
              <a:rPr sz="2700" spc="-125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space  is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less</a:t>
            </a:r>
            <a:endParaRPr sz="2700">
              <a:latin typeface="Georgia"/>
              <a:cs typeface="Georgia"/>
            </a:endParaRPr>
          </a:p>
          <a:p>
            <a:pPr marL="355600" marR="177800" indent="-342900" algn="just">
              <a:lnSpc>
                <a:spcPts val="2920"/>
              </a:lnSpc>
              <a:spcBef>
                <a:spcPts val="645"/>
              </a:spcBef>
              <a:buChar char="•"/>
              <a:tabLst>
                <a:tab pos="355600" algn="l"/>
              </a:tabLst>
            </a:pPr>
            <a:r>
              <a:rPr sz="2700" spc="-65" dirty="0">
                <a:latin typeface="Georgia"/>
                <a:cs typeface="Georgia"/>
              </a:rPr>
              <a:t>Ligaments </a:t>
            </a:r>
            <a:r>
              <a:rPr sz="2700" spc="-10" dirty="0">
                <a:latin typeface="Georgia"/>
                <a:cs typeface="Georgia"/>
              </a:rPr>
              <a:t>are </a:t>
            </a:r>
            <a:r>
              <a:rPr sz="2700" spc="-45" dirty="0">
                <a:latin typeface="Georgia"/>
                <a:cs typeface="Georgia"/>
              </a:rPr>
              <a:t>thinner  </a:t>
            </a:r>
            <a:r>
              <a:rPr sz="2700" spc="-65" dirty="0">
                <a:latin typeface="Georgia"/>
                <a:cs typeface="Georgia"/>
              </a:rPr>
              <a:t>and </a:t>
            </a:r>
            <a:r>
              <a:rPr sz="2700" spc="-50" dirty="0">
                <a:latin typeface="Georgia"/>
                <a:cs typeface="Georgia"/>
              </a:rPr>
              <a:t>difficult </a:t>
            </a:r>
            <a:r>
              <a:rPr sz="2700" spc="-25" dirty="0">
                <a:latin typeface="Georgia"/>
                <a:cs typeface="Georgia"/>
              </a:rPr>
              <a:t>to </a:t>
            </a:r>
            <a:r>
              <a:rPr sz="2700" spc="-20" dirty="0">
                <a:latin typeface="Georgia"/>
                <a:cs typeface="Georgia"/>
              </a:rPr>
              <a:t>feel</a:t>
            </a:r>
            <a:r>
              <a:rPr sz="2700" spc="-165" dirty="0">
                <a:latin typeface="Georgia"/>
                <a:cs typeface="Georgia"/>
              </a:rPr>
              <a:t> </a:t>
            </a:r>
            <a:r>
              <a:rPr sz="2700" spc="-35" dirty="0">
                <a:latin typeface="Georgia"/>
                <a:cs typeface="Georgia"/>
              </a:rPr>
              <a:t>the  </a:t>
            </a:r>
            <a:r>
              <a:rPr sz="2700" spc="-20" dirty="0">
                <a:latin typeface="Georgia"/>
                <a:cs typeface="Georgia"/>
              </a:rPr>
              <a:t>resistance</a:t>
            </a:r>
            <a:endParaRPr sz="2700">
              <a:latin typeface="Georgia"/>
              <a:cs typeface="Georgia"/>
            </a:endParaRPr>
          </a:p>
          <a:p>
            <a:pPr marL="355600" marR="135890" indent="-342900">
              <a:lnSpc>
                <a:spcPts val="2920"/>
              </a:lnSpc>
              <a:spcBef>
                <a:spcPts val="63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85" dirty="0">
                <a:latin typeface="Georgia"/>
                <a:cs typeface="Georgia"/>
              </a:rPr>
              <a:t>Midline </a:t>
            </a:r>
            <a:r>
              <a:rPr sz="2700" spc="-45" dirty="0">
                <a:latin typeface="Georgia"/>
                <a:cs typeface="Georgia"/>
              </a:rPr>
              <a:t>approach </a:t>
            </a:r>
            <a:r>
              <a:rPr sz="2700" spc="-25" dirty="0">
                <a:latin typeface="Georgia"/>
                <a:cs typeface="Georgia"/>
              </a:rPr>
              <a:t>is  </a:t>
            </a:r>
            <a:r>
              <a:rPr sz="2700" spc="-15" dirty="0">
                <a:latin typeface="Georgia"/>
                <a:cs typeface="Georgia"/>
              </a:rPr>
              <a:t>preferred </a:t>
            </a:r>
            <a:r>
              <a:rPr sz="2700" spc="-30" dirty="0">
                <a:latin typeface="Georgia"/>
                <a:cs typeface="Georgia"/>
              </a:rPr>
              <a:t>as </a:t>
            </a:r>
            <a:r>
              <a:rPr sz="2700" spc="-60" dirty="0">
                <a:latin typeface="Georgia"/>
                <a:cs typeface="Georgia"/>
              </a:rPr>
              <a:t>laminae  </a:t>
            </a:r>
            <a:r>
              <a:rPr sz="2700" spc="-10" dirty="0">
                <a:latin typeface="Georgia"/>
                <a:cs typeface="Georgia"/>
              </a:rPr>
              <a:t>are </a:t>
            </a:r>
            <a:r>
              <a:rPr sz="2700" spc="-50" dirty="0">
                <a:latin typeface="Georgia"/>
                <a:cs typeface="Georgia"/>
              </a:rPr>
              <a:t>not </a:t>
            </a:r>
            <a:r>
              <a:rPr sz="2700" dirty="0">
                <a:latin typeface="Georgia"/>
                <a:cs typeface="Georgia"/>
              </a:rPr>
              <a:t>well</a:t>
            </a:r>
            <a:r>
              <a:rPr sz="2700" spc="-165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developed</a:t>
            </a:r>
            <a:endParaRPr sz="2700">
              <a:latin typeface="Georgia"/>
              <a:cs typeface="Georgia"/>
            </a:endParaRPr>
          </a:p>
          <a:p>
            <a:pPr marL="355600" marR="307340" indent="-342900">
              <a:lnSpc>
                <a:spcPct val="90000"/>
              </a:lnSpc>
              <a:spcBef>
                <a:spcPts val="59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65" dirty="0">
                <a:latin typeface="Georgia"/>
                <a:cs typeface="Georgia"/>
              </a:rPr>
              <a:t>Epidural </a:t>
            </a:r>
            <a:r>
              <a:rPr sz="2700" spc="-45" dirty="0">
                <a:latin typeface="Georgia"/>
                <a:cs typeface="Georgia"/>
              </a:rPr>
              <a:t>fat </a:t>
            </a:r>
            <a:r>
              <a:rPr sz="2700" spc="-25" dirty="0">
                <a:latin typeface="Georgia"/>
                <a:cs typeface="Georgia"/>
              </a:rPr>
              <a:t>is </a:t>
            </a:r>
            <a:r>
              <a:rPr sz="2700" spc="-30" dirty="0">
                <a:latin typeface="Georgia"/>
                <a:cs typeface="Georgia"/>
              </a:rPr>
              <a:t>like</a:t>
            </a:r>
            <a:r>
              <a:rPr sz="2700" spc="-180" dirty="0">
                <a:latin typeface="Georgia"/>
                <a:cs typeface="Georgia"/>
              </a:rPr>
              <a:t> </a:t>
            </a:r>
            <a:r>
              <a:rPr sz="2700" spc="-30" dirty="0">
                <a:latin typeface="Georgia"/>
                <a:cs typeface="Georgia"/>
              </a:rPr>
              <a:t>gel  </a:t>
            </a:r>
            <a:r>
              <a:rPr sz="2700" spc="-65" dirty="0">
                <a:latin typeface="Georgia"/>
                <a:cs typeface="Georgia"/>
              </a:rPr>
              <a:t>and </a:t>
            </a:r>
            <a:r>
              <a:rPr sz="2700" spc="-20" dirty="0">
                <a:latin typeface="Georgia"/>
                <a:cs typeface="Georgia"/>
              </a:rPr>
              <a:t>catheters </a:t>
            </a:r>
            <a:r>
              <a:rPr sz="2700" spc="-55" dirty="0">
                <a:latin typeface="Georgia"/>
                <a:cs typeface="Georgia"/>
              </a:rPr>
              <a:t>can </a:t>
            </a:r>
            <a:r>
              <a:rPr sz="2700" spc="-15" dirty="0">
                <a:latin typeface="Georgia"/>
                <a:cs typeface="Georgia"/>
              </a:rPr>
              <a:t>be  </a:t>
            </a:r>
            <a:r>
              <a:rPr sz="2700" spc="-30" dirty="0">
                <a:latin typeface="Georgia"/>
                <a:cs typeface="Georgia"/>
              </a:rPr>
              <a:t>passed </a:t>
            </a:r>
            <a:r>
              <a:rPr sz="2700" spc="15" dirty="0">
                <a:latin typeface="Georgia"/>
                <a:cs typeface="Georgia"/>
              </a:rPr>
              <a:t>very</a:t>
            </a:r>
            <a:r>
              <a:rPr sz="2700" spc="-125" dirty="0">
                <a:latin typeface="Georgia"/>
                <a:cs typeface="Georgia"/>
              </a:rPr>
              <a:t> </a:t>
            </a:r>
            <a:r>
              <a:rPr sz="2700" spc="-15" dirty="0">
                <a:latin typeface="Georgia"/>
                <a:cs typeface="Georgia"/>
              </a:rPr>
              <a:t>easily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29200" y="228600"/>
            <a:ext cx="3822446" cy="624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29200" y="295909"/>
            <a:ext cx="3810000" cy="6028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1000" y="228650"/>
            <a:ext cx="4114800" cy="63526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7977"/>
            <a:ext cx="795972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229" dirty="0">
                <a:latin typeface="Georgia"/>
                <a:cs typeface="Georgia"/>
              </a:rPr>
              <a:t>Spinal </a:t>
            </a:r>
            <a:r>
              <a:rPr sz="3200" b="1" spc="-190" dirty="0">
                <a:latin typeface="Georgia"/>
                <a:cs typeface="Georgia"/>
              </a:rPr>
              <a:t>anaesthesia: </a:t>
            </a:r>
            <a:r>
              <a:rPr sz="3200" spc="-50" dirty="0">
                <a:latin typeface="Georgia"/>
                <a:cs typeface="Georgia"/>
              </a:rPr>
              <a:t>Technically similar </a:t>
            </a:r>
            <a:r>
              <a:rPr sz="3200" spc="-30" dirty="0">
                <a:latin typeface="Georgia"/>
                <a:cs typeface="Georgia"/>
              </a:rPr>
              <a:t>to  </a:t>
            </a:r>
            <a:r>
              <a:rPr sz="3200" spc="-75" dirty="0">
                <a:latin typeface="Georgia"/>
                <a:cs typeface="Georgia"/>
              </a:rPr>
              <a:t>adults. </a:t>
            </a:r>
            <a:r>
              <a:rPr sz="3200" spc="-110" dirty="0">
                <a:latin typeface="Georgia"/>
                <a:cs typeface="Georgia"/>
              </a:rPr>
              <a:t>Not </a:t>
            </a:r>
            <a:r>
              <a:rPr sz="3200" spc="20" dirty="0">
                <a:latin typeface="Georgia"/>
                <a:cs typeface="Georgia"/>
              </a:rPr>
              <a:t>very </a:t>
            </a:r>
            <a:r>
              <a:rPr sz="3200" spc="-65" dirty="0">
                <a:latin typeface="Georgia"/>
                <a:cs typeface="Georgia"/>
              </a:rPr>
              <a:t>commonly </a:t>
            </a:r>
            <a:r>
              <a:rPr sz="3200" spc="-45" dirty="0">
                <a:latin typeface="Georgia"/>
                <a:cs typeface="Georgia"/>
              </a:rPr>
              <a:t>done</a:t>
            </a:r>
            <a:r>
              <a:rPr sz="3200" spc="-170" dirty="0">
                <a:latin typeface="Georgia"/>
                <a:cs typeface="Georgia"/>
              </a:rPr>
              <a:t> </a:t>
            </a:r>
            <a:r>
              <a:rPr sz="3200" spc="-45" dirty="0">
                <a:latin typeface="Georgia"/>
                <a:cs typeface="Georgia"/>
              </a:rPr>
              <a:t>procedure,  </a:t>
            </a:r>
            <a:r>
              <a:rPr sz="3200" spc="-70" dirty="0">
                <a:latin typeface="Georgia"/>
                <a:cs typeface="Georgia"/>
              </a:rPr>
              <a:t>must </a:t>
            </a:r>
            <a:r>
              <a:rPr sz="3200" spc="-30" dirty="0">
                <a:latin typeface="Georgia"/>
                <a:cs typeface="Georgia"/>
              </a:rPr>
              <a:t>have </a:t>
            </a:r>
            <a:r>
              <a:rPr sz="3200" spc="-210" dirty="0">
                <a:latin typeface="Georgia"/>
                <a:cs typeface="Georgia"/>
              </a:rPr>
              <a:t>IV </a:t>
            </a:r>
            <a:r>
              <a:rPr sz="3200" spc="-55" dirty="0">
                <a:latin typeface="Georgia"/>
                <a:cs typeface="Georgia"/>
              </a:rPr>
              <a:t>access, </a:t>
            </a:r>
            <a:r>
              <a:rPr sz="3200" spc="90" dirty="0">
                <a:latin typeface="Georgia"/>
                <a:cs typeface="Georgia"/>
              </a:rPr>
              <a:t>1.5 </a:t>
            </a:r>
            <a:r>
              <a:rPr sz="3200" spc="-75" dirty="0">
                <a:latin typeface="Georgia"/>
                <a:cs typeface="Georgia"/>
              </a:rPr>
              <a:t>inch </a:t>
            </a:r>
            <a:r>
              <a:rPr sz="3200" spc="35" dirty="0">
                <a:latin typeface="Georgia"/>
                <a:cs typeface="Georgia"/>
              </a:rPr>
              <a:t>25 </a:t>
            </a:r>
            <a:r>
              <a:rPr sz="3200" spc="-365" dirty="0">
                <a:latin typeface="Georgia"/>
                <a:cs typeface="Georgia"/>
              </a:rPr>
              <a:t>G </a:t>
            </a:r>
            <a:r>
              <a:rPr sz="3200" spc="-20" dirty="0">
                <a:latin typeface="Georgia"/>
                <a:cs typeface="Georgia"/>
              </a:rPr>
              <a:t>beveled  </a:t>
            </a:r>
            <a:r>
              <a:rPr sz="3200" spc="-60" dirty="0">
                <a:latin typeface="Georgia"/>
                <a:cs typeface="Georgia"/>
              </a:rPr>
              <a:t>needle.</a:t>
            </a:r>
            <a:endParaRPr sz="3200">
              <a:latin typeface="Georgia"/>
              <a:cs typeface="Georgia"/>
            </a:endParaRPr>
          </a:p>
          <a:p>
            <a:pPr marL="355600" marR="281305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sz="3200" u="heavy" spc="-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Dose: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140" dirty="0">
                <a:latin typeface="Georgia"/>
                <a:cs typeface="Georgia"/>
              </a:rPr>
              <a:t>0.3-0.6 </a:t>
            </a:r>
            <a:r>
              <a:rPr sz="3200" spc="-50" dirty="0">
                <a:latin typeface="Georgia"/>
                <a:cs typeface="Georgia"/>
              </a:rPr>
              <a:t>mg/kg of </a:t>
            </a:r>
            <a:r>
              <a:rPr sz="3200" spc="-105" dirty="0">
                <a:latin typeface="Georgia"/>
                <a:cs typeface="Georgia"/>
              </a:rPr>
              <a:t>0.5 </a:t>
            </a:r>
            <a:r>
              <a:rPr sz="3200" spc="229" dirty="0">
                <a:latin typeface="Georgia"/>
                <a:cs typeface="Georgia"/>
              </a:rPr>
              <a:t>%</a:t>
            </a:r>
            <a:r>
              <a:rPr sz="3200" spc="-35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Bupivacaine  </a:t>
            </a:r>
            <a:r>
              <a:rPr sz="3200" spc="-50" dirty="0">
                <a:latin typeface="Georgia"/>
                <a:cs typeface="Georgia"/>
              </a:rPr>
              <a:t>heavy. </a:t>
            </a:r>
            <a:r>
              <a:rPr sz="3200" spc="-100" dirty="0">
                <a:latin typeface="Georgia"/>
                <a:cs typeface="Georgia"/>
              </a:rPr>
              <a:t>Higher </a:t>
            </a:r>
            <a:r>
              <a:rPr sz="3200" spc="-40" dirty="0">
                <a:latin typeface="Georgia"/>
                <a:cs typeface="Georgia"/>
              </a:rPr>
              <a:t>the </a:t>
            </a:r>
            <a:r>
              <a:rPr sz="3200" spc="-80" dirty="0">
                <a:latin typeface="Georgia"/>
                <a:cs typeface="Georgia"/>
              </a:rPr>
              <a:t>age, </a:t>
            </a:r>
            <a:r>
              <a:rPr sz="3200" spc="10" dirty="0">
                <a:latin typeface="Georgia"/>
                <a:cs typeface="Georgia"/>
              </a:rPr>
              <a:t>lower </a:t>
            </a:r>
            <a:r>
              <a:rPr sz="3200" spc="-40" dirty="0">
                <a:latin typeface="Georgia"/>
                <a:cs typeface="Georgia"/>
              </a:rPr>
              <a:t>the </a:t>
            </a:r>
            <a:r>
              <a:rPr sz="3200" spc="-20" dirty="0">
                <a:latin typeface="Georgia"/>
                <a:cs typeface="Georgia"/>
              </a:rPr>
              <a:t>dose </a:t>
            </a:r>
            <a:r>
              <a:rPr sz="3200" spc="-80" dirty="0">
                <a:latin typeface="Georgia"/>
                <a:cs typeface="Georgia"/>
              </a:rPr>
              <a:t>and  </a:t>
            </a:r>
            <a:r>
              <a:rPr sz="3200" spc="-15" dirty="0">
                <a:latin typeface="Georgia"/>
                <a:cs typeface="Georgia"/>
              </a:rPr>
              <a:t>vice</a:t>
            </a:r>
            <a:r>
              <a:rPr sz="3200" spc="-9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versa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71800" y="3810000"/>
            <a:ext cx="3733800" cy="266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4261"/>
            <a:ext cx="4629785" cy="542163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657225" indent="-342900">
              <a:lnSpc>
                <a:spcPts val="2880"/>
              </a:lnSpc>
              <a:spcBef>
                <a:spcPts val="7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85" dirty="0">
                <a:latin typeface="Georgia"/>
                <a:cs typeface="Georgia"/>
              </a:rPr>
              <a:t>Spinal </a:t>
            </a:r>
            <a:r>
              <a:rPr sz="3000" spc="-35" dirty="0">
                <a:latin typeface="Georgia"/>
                <a:cs typeface="Georgia"/>
              </a:rPr>
              <a:t>cord </a:t>
            </a:r>
            <a:r>
              <a:rPr sz="3000" spc="-30" dirty="0">
                <a:latin typeface="Georgia"/>
                <a:cs typeface="Georgia"/>
              </a:rPr>
              <a:t>is </a:t>
            </a:r>
            <a:r>
              <a:rPr sz="3000" spc="-40" dirty="0">
                <a:latin typeface="Georgia"/>
                <a:cs typeface="Georgia"/>
              </a:rPr>
              <a:t>at</a:t>
            </a:r>
            <a:r>
              <a:rPr sz="3000" spc="-150" dirty="0">
                <a:latin typeface="Georgia"/>
                <a:cs typeface="Georgia"/>
              </a:rPr>
              <a:t> </a:t>
            </a:r>
            <a:r>
              <a:rPr sz="3000" spc="5" dirty="0">
                <a:latin typeface="Georgia"/>
                <a:cs typeface="Georgia"/>
              </a:rPr>
              <a:t>lower  </a:t>
            </a:r>
            <a:r>
              <a:rPr sz="3000" spc="-15" dirty="0">
                <a:latin typeface="Georgia"/>
                <a:cs typeface="Georgia"/>
              </a:rPr>
              <a:t>level </a:t>
            </a:r>
            <a:r>
              <a:rPr sz="3000" spc="20" dirty="0">
                <a:latin typeface="Georgia"/>
                <a:cs typeface="Georgia"/>
              </a:rPr>
              <a:t>(</a:t>
            </a:r>
            <a:r>
              <a:rPr sz="3000" spc="-145" dirty="0">
                <a:latin typeface="Georgia"/>
                <a:cs typeface="Georgia"/>
              </a:rPr>
              <a:t> </a:t>
            </a:r>
            <a:r>
              <a:rPr sz="3000" spc="-95" dirty="0">
                <a:latin typeface="Georgia"/>
                <a:cs typeface="Georgia"/>
              </a:rPr>
              <a:t>L3-L4)</a:t>
            </a:r>
            <a:endParaRPr sz="3000">
              <a:latin typeface="Georgia"/>
              <a:cs typeface="Georgia"/>
            </a:endParaRPr>
          </a:p>
          <a:p>
            <a:pPr marL="355600" marR="858519" indent="-342900">
              <a:lnSpc>
                <a:spcPct val="8000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85" dirty="0">
                <a:latin typeface="Georgia"/>
                <a:cs typeface="Georgia"/>
              </a:rPr>
              <a:t>Laminae </a:t>
            </a:r>
            <a:r>
              <a:rPr sz="3000" spc="-15" dirty="0">
                <a:latin typeface="Georgia"/>
                <a:cs typeface="Georgia"/>
              </a:rPr>
              <a:t>are </a:t>
            </a:r>
            <a:r>
              <a:rPr sz="3000" spc="-55" dirty="0">
                <a:latin typeface="Georgia"/>
                <a:cs typeface="Georgia"/>
              </a:rPr>
              <a:t>not</a:t>
            </a:r>
            <a:r>
              <a:rPr sz="3000" spc="-180" dirty="0">
                <a:latin typeface="Georgia"/>
                <a:cs typeface="Georgia"/>
              </a:rPr>
              <a:t> </a:t>
            </a:r>
            <a:r>
              <a:rPr sz="3000" spc="5" dirty="0">
                <a:latin typeface="Georgia"/>
                <a:cs typeface="Georgia"/>
              </a:rPr>
              <a:t>well  </a:t>
            </a:r>
            <a:r>
              <a:rPr sz="3000" spc="-20" dirty="0">
                <a:latin typeface="Georgia"/>
                <a:cs typeface="Georgia"/>
              </a:rPr>
              <a:t>developed</a:t>
            </a:r>
            <a:endParaRPr sz="3000">
              <a:latin typeface="Georgia"/>
              <a:cs typeface="Georgia"/>
            </a:endParaRPr>
          </a:p>
          <a:p>
            <a:pPr marL="355600" marR="303530" indent="-342900">
              <a:lnSpc>
                <a:spcPts val="288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10" dirty="0">
                <a:latin typeface="Georgia"/>
                <a:cs typeface="Georgia"/>
              </a:rPr>
              <a:t>CSF </a:t>
            </a:r>
            <a:r>
              <a:rPr sz="3000" spc="-45" dirty="0">
                <a:latin typeface="Georgia"/>
                <a:cs typeface="Georgia"/>
              </a:rPr>
              <a:t>volume </a:t>
            </a:r>
            <a:r>
              <a:rPr sz="3000" spc="-30" dirty="0">
                <a:latin typeface="Georgia"/>
                <a:cs typeface="Georgia"/>
              </a:rPr>
              <a:t>is </a:t>
            </a:r>
            <a:r>
              <a:rPr sz="3000" spc="-95" dirty="0">
                <a:latin typeface="Georgia"/>
                <a:cs typeface="Georgia"/>
              </a:rPr>
              <a:t>high,  </a:t>
            </a:r>
            <a:r>
              <a:rPr sz="3000" spc="-25" dirty="0">
                <a:latin typeface="Georgia"/>
                <a:cs typeface="Georgia"/>
              </a:rPr>
              <a:t>turnover </a:t>
            </a:r>
            <a:r>
              <a:rPr sz="3000" spc="-30" dirty="0">
                <a:latin typeface="Georgia"/>
                <a:cs typeface="Georgia"/>
              </a:rPr>
              <a:t>is </a:t>
            </a:r>
            <a:r>
              <a:rPr sz="3000" spc="-95" dirty="0">
                <a:latin typeface="Georgia"/>
                <a:cs typeface="Georgia"/>
              </a:rPr>
              <a:t>high,</a:t>
            </a:r>
            <a:r>
              <a:rPr sz="3000" spc="-220" dirty="0">
                <a:latin typeface="Georgia"/>
                <a:cs typeface="Georgia"/>
              </a:rPr>
              <a:t> </a:t>
            </a:r>
            <a:r>
              <a:rPr sz="3000" spc="-20" dirty="0">
                <a:latin typeface="Georgia"/>
                <a:cs typeface="Georgia"/>
              </a:rPr>
              <a:t>shorter  </a:t>
            </a:r>
            <a:r>
              <a:rPr sz="3000" spc="-45" dirty="0">
                <a:latin typeface="Georgia"/>
                <a:cs typeface="Georgia"/>
              </a:rPr>
              <a:t>duration </a:t>
            </a:r>
            <a:r>
              <a:rPr sz="3000" spc="-50" dirty="0">
                <a:latin typeface="Georgia"/>
                <a:cs typeface="Georgia"/>
              </a:rPr>
              <a:t>of </a:t>
            </a:r>
            <a:r>
              <a:rPr sz="3000" spc="-120" dirty="0">
                <a:latin typeface="Georgia"/>
                <a:cs typeface="Georgia"/>
              </a:rPr>
              <a:t>LAs</a:t>
            </a:r>
            <a:r>
              <a:rPr sz="3000" spc="-130" dirty="0">
                <a:latin typeface="Georgia"/>
                <a:cs typeface="Georgia"/>
              </a:rPr>
              <a:t> </a:t>
            </a:r>
            <a:r>
              <a:rPr sz="3000" spc="-55" dirty="0">
                <a:latin typeface="Georgia"/>
                <a:cs typeface="Georgia"/>
              </a:rPr>
              <a:t>action</a:t>
            </a:r>
            <a:endParaRPr sz="3000">
              <a:latin typeface="Georgia"/>
              <a:cs typeface="Georgia"/>
            </a:endParaRPr>
          </a:p>
          <a:p>
            <a:pPr marL="355600" marR="5080" indent="-342900">
              <a:lnSpc>
                <a:spcPct val="8000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45" dirty="0">
                <a:latin typeface="Georgia"/>
                <a:cs typeface="Georgia"/>
              </a:rPr>
              <a:t>No </a:t>
            </a:r>
            <a:r>
              <a:rPr sz="3000" spc="-40" dirty="0">
                <a:latin typeface="Georgia"/>
                <a:cs typeface="Georgia"/>
              </a:rPr>
              <a:t>hypotension </a:t>
            </a:r>
            <a:r>
              <a:rPr sz="3000" spc="-60" dirty="0">
                <a:latin typeface="Georgia"/>
                <a:cs typeface="Georgia"/>
              </a:rPr>
              <a:t>up </a:t>
            </a:r>
            <a:r>
              <a:rPr sz="3000" spc="-30" dirty="0">
                <a:latin typeface="Georgia"/>
                <a:cs typeface="Georgia"/>
              </a:rPr>
              <a:t>to </a:t>
            </a:r>
            <a:r>
              <a:rPr sz="3000" spc="-105" dirty="0">
                <a:latin typeface="Georgia"/>
                <a:cs typeface="Georgia"/>
              </a:rPr>
              <a:t>6-8  </a:t>
            </a:r>
            <a:r>
              <a:rPr sz="3000" spc="10" dirty="0">
                <a:latin typeface="Georgia"/>
                <a:cs typeface="Georgia"/>
              </a:rPr>
              <a:t>yrs </a:t>
            </a:r>
            <a:r>
              <a:rPr sz="3000" spc="-30" dirty="0">
                <a:latin typeface="Georgia"/>
                <a:cs typeface="Georgia"/>
              </a:rPr>
              <a:t>as </a:t>
            </a:r>
            <a:r>
              <a:rPr sz="3000" spc="-45" dirty="0">
                <a:latin typeface="Georgia"/>
                <a:cs typeface="Georgia"/>
              </a:rPr>
              <a:t>sympathetic</a:t>
            </a:r>
            <a:r>
              <a:rPr sz="3000" spc="-229" dirty="0">
                <a:latin typeface="Georgia"/>
                <a:cs typeface="Georgia"/>
              </a:rPr>
              <a:t> </a:t>
            </a:r>
            <a:r>
              <a:rPr sz="3000" spc="-25" dirty="0">
                <a:latin typeface="Georgia"/>
                <a:cs typeface="Georgia"/>
              </a:rPr>
              <a:t>system  </a:t>
            </a:r>
            <a:r>
              <a:rPr sz="3000" spc="-30" dirty="0">
                <a:latin typeface="Georgia"/>
                <a:cs typeface="Georgia"/>
              </a:rPr>
              <a:t>is </a:t>
            </a:r>
            <a:r>
              <a:rPr sz="3000" spc="-55" dirty="0">
                <a:latin typeface="Georgia"/>
                <a:cs typeface="Georgia"/>
              </a:rPr>
              <a:t>not </a:t>
            </a:r>
            <a:r>
              <a:rPr sz="3000" spc="5" dirty="0">
                <a:latin typeface="Georgia"/>
                <a:cs typeface="Georgia"/>
              </a:rPr>
              <a:t>well</a:t>
            </a:r>
            <a:r>
              <a:rPr sz="3000" spc="-160" dirty="0">
                <a:latin typeface="Georgia"/>
                <a:cs typeface="Georgia"/>
              </a:rPr>
              <a:t> </a:t>
            </a:r>
            <a:r>
              <a:rPr sz="3000" spc="-20" dirty="0">
                <a:latin typeface="Georgia"/>
                <a:cs typeface="Georgia"/>
              </a:rPr>
              <a:t>developed</a:t>
            </a:r>
            <a:endParaRPr sz="30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000" spc="-145" dirty="0">
                <a:latin typeface="Georgia"/>
                <a:cs typeface="Georgia"/>
              </a:rPr>
              <a:t>Do </a:t>
            </a:r>
            <a:r>
              <a:rPr sz="3000" spc="-50" dirty="0">
                <a:latin typeface="Georgia"/>
                <a:cs typeface="Georgia"/>
              </a:rPr>
              <a:t>not </a:t>
            </a:r>
            <a:r>
              <a:rPr sz="3000" spc="-45" dirty="0">
                <a:latin typeface="Georgia"/>
                <a:cs typeface="Georgia"/>
              </a:rPr>
              <a:t>flex </a:t>
            </a:r>
            <a:r>
              <a:rPr sz="3000" spc="-40" dirty="0">
                <a:latin typeface="Georgia"/>
                <a:cs typeface="Georgia"/>
              </a:rPr>
              <a:t>the</a:t>
            </a:r>
            <a:r>
              <a:rPr sz="3000" spc="-75" dirty="0">
                <a:latin typeface="Georgia"/>
                <a:cs typeface="Georgia"/>
              </a:rPr>
              <a:t> </a:t>
            </a:r>
            <a:r>
              <a:rPr sz="3000" spc="-50" dirty="0">
                <a:latin typeface="Georgia"/>
                <a:cs typeface="Georgia"/>
              </a:rPr>
              <a:t>head</a:t>
            </a:r>
            <a:endParaRPr sz="30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000" spc="-55" dirty="0">
                <a:latin typeface="Georgia"/>
                <a:cs typeface="Georgia"/>
              </a:rPr>
              <a:t>25-30 </a:t>
            </a:r>
            <a:r>
              <a:rPr sz="3000" spc="-345" dirty="0">
                <a:latin typeface="Georgia"/>
                <a:cs typeface="Georgia"/>
              </a:rPr>
              <a:t>G</a:t>
            </a:r>
            <a:r>
              <a:rPr sz="3000" spc="-70" dirty="0">
                <a:latin typeface="Georgia"/>
                <a:cs typeface="Georgia"/>
              </a:rPr>
              <a:t> </a:t>
            </a:r>
            <a:r>
              <a:rPr sz="3000" spc="-30" dirty="0">
                <a:latin typeface="Georgia"/>
                <a:cs typeface="Georgia"/>
              </a:rPr>
              <a:t>needle</a:t>
            </a:r>
            <a:endParaRPr sz="30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000" spc="-50" dirty="0">
                <a:latin typeface="Georgia"/>
                <a:cs typeface="Georgia"/>
              </a:rPr>
              <a:t>Lateral </a:t>
            </a:r>
            <a:r>
              <a:rPr sz="3000" spc="-10" dirty="0">
                <a:latin typeface="Georgia"/>
                <a:cs typeface="Georgia"/>
              </a:rPr>
              <a:t>or </a:t>
            </a:r>
            <a:r>
              <a:rPr sz="3000" spc="-45" dirty="0">
                <a:latin typeface="Georgia"/>
                <a:cs typeface="Georgia"/>
              </a:rPr>
              <a:t>sitting</a:t>
            </a:r>
            <a:r>
              <a:rPr sz="3000" spc="-200" dirty="0">
                <a:latin typeface="Georgia"/>
                <a:cs typeface="Georgia"/>
              </a:rPr>
              <a:t> </a:t>
            </a:r>
            <a:r>
              <a:rPr sz="3000" spc="-45" dirty="0">
                <a:latin typeface="Georgia"/>
                <a:cs typeface="Georgia"/>
              </a:rPr>
              <a:t>position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5000" y="1219200"/>
            <a:ext cx="2895600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42162"/>
            <a:ext cx="3681729" cy="475805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84150" indent="-342900">
              <a:lnSpc>
                <a:spcPts val="3460"/>
              </a:lnSpc>
              <a:spcBef>
                <a:spcPts val="535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250" dirty="0">
                <a:latin typeface="Georgia"/>
                <a:cs typeface="Georgia"/>
              </a:rPr>
              <a:t>Combined </a:t>
            </a:r>
            <a:r>
              <a:rPr sz="3200" b="1" spc="-180" dirty="0">
                <a:latin typeface="Georgia"/>
                <a:cs typeface="Georgia"/>
              </a:rPr>
              <a:t>spinal  epidural</a:t>
            </a:r>
            <a:r>
              <a:rPr sz="3200" b="1" spc="-135" dirty="0">
                <a:latin typeface="Georgia"/>
                <a:cs typeface="Georgia"/>
              </a:rPr>
              <a:t> </a:t>
            </a:r>
            <a:r>
              <a:rPr sz="3200" b="1" spc="-320" dirty="0">
                <a:latin typeface="Georgia"/>
                <a:cs typeface="Georgia"/>
              </a:rPr>
              <a:t>(CSE):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0" dirty="0">
                <a:latin typeface="Georgia"/>
                <a:cs typeface="Georgia"/>
              </a:rPr>
              <a:t>This </a:t>
            </a:r>
            <a:r>
              <a:rPr sz="3200" spc="-25" dirty="0">
                <a:latin typeface="Georgia"/>
                <a:cs typeface="Georgia"/>
              </a:rPr>
              <a:t>overcomes  </a:t>
            </a:r>
            <a:r>
              <a:rPr sz="3200" spc="-20" dirty="0">
                <a:latin typeface="Georgia"/>
                <a:cs typeface="Georgia"/>
              </a:rPr>
              <a:t>shorter </a:t>
            </a:r>
            <a:r>
              <a:rPr sz="3200" spc="-50" dirty="0">
                <a:latin typeface="Georgia"/>
                <a:cs typeface="Georgia"/>
              </a:rPr>
              <a:t>duration</a:t>
            </a:r>
            <a:r>
              <a:rPr sz="3200" spc="-200" dirty="0">
                <a:latin typeface="Georgia"/>
                <a:cs typeface="Georgia"/>
              </a:rPr>
              <a:t> </a:t>
            </a:r>
            <a:r>
              <a:rPr sz="3200" spc="-50" dirty="0">
                <a:latin typeface="Georgia"/>
                <a:cs typeface="Georgia"/>
              </a:rPr>
              <a:t>of  </a:t>
            </a:r>
            <a:r>
              <a:rPr sz="3200" spc="-75" dirty="0">
                <a:latin typeface="Georgia"/>
                <a:cs typeface="Georgia"/>
              </a:rPr>
              <a:t>action.</a:t>
            </a:r>
            <a:endParaRPr sz="3200">
              <a:latin typeface="Georgia"/>
              <a:cs typeface="Georgia"/>
            </a:endParaRPr>
          </a:p>
          <a:p>
            <a:pPr marL="355600" marR="230504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5" dirty="0">
                <a:latin typeface="Georgia"/>
                <a:cs typeface="Georgia"/>
              </a:rPr>
              <a:t>Major</a:t>
            </a:r>
            <a:r>
              <a:rPr sz="3200" spc="-170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procedures 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45" dirty="0">
                <a:latin typeface="Georgia"/>
                <a:cs typeface="Georgia"/>
              </a:rPr>
              <a:t>done</a:t>
            </a:r>
            <a:r>
              <a:rPr sz="3200" spc="-120" dirty="0">
                <a:latin typeface="Georgia"/>
                <a:cs typeface="Georgia"/>
              </a:rPr>
              <a:t> </a:t>
            </a:r>
            <a:r>
              <a:rPr sz="3200" spc="-80" dirty="0">
                <a:latin typeface="Georgia"/>
                <a:cs typeface="Georgia"/>
              </a:rPr>
              <a:t>and</a:t>
            </a:r>
            <a:endParaRPr sz="3200">
              <a:latin typeface="Georgia"/>
              <a:cs typeface="Georgia"/>
            </a:endParaRPr>
          </a:p>
          <a:p>
            <a:pPr marL="355600" marR="764540" indent="-342900" algn="just">
              <a:lnSpc>
                <a:spcPct val="90000"/>
              </a:lnSpc>
              <a:spcBef>
                <a:spcPts val="710"/>
              </a:spcBef>
              <a:buChar char="•"/>
              <a:tabLst>
                <a:tab pos="355600" algn="l"/>
              </a:tabLst>
            </a:pPr>
            <a:r>
              <a:rPr sz="3200" spc="-35" dirty="0">
                <a:latin typeface="Georgia"/>
                <a:cs typeface="Georgia"/>
              </a:rPr>
              <a:t>po</a:t>
            </a:r>
            <a:r>
              <a:rPr sz="3200" spc="-20" dirty="0">
                <a:latin typeface="Georgia"/>
                <a:cs typeface="Georgia"/>
              </a:rPr>
              <a:t>s</a:t>
            </a:r>
            <a:r>
              <a:rPr sz="3200" spc="-25" dirty="0">
                <a:latin typeface="Georgia"/>
                <a:cs typeface="Georgia"/>
              </a:rPr>
              <a:t>t</a:t>
            </a:r>
            <a:r>
              <a:rPr sz="3200" spc="-135" dirty="0">
                <a:latin typeface="Georgia"/>
                <a:cs typeface="Georgia"/>
              </a:rPr>
              <a:t>-</a:t>
            </a:r>
            <a:r>
              <a:rPr sz="3200" spc="-25" dirty="0">
                <a:latin typeface="Georgia"/>
                <a:cs typeface="Georgia"/>
              </a:rPr>
              <a:t>operati</a:t>
            </a:r>
            <a:r>
              <a:rPr sz="3200" spc="15" dirty="0">
                <a:latin typeface="Georgia"/>
                <a:cs typeface="Georgia"/>
              </a:rPr>
              <a:t>ve  </a:t>
            </a:r>
            <a:r>
              <a:rPr sz="3200" spc="-50" dirty="0">
                <a:latin typeface="Georgia"/>
                <a:cs typeface="Georgia"/>
              </a:rPr>
              <a:t>analgesia </a:t>
            </a:r>
            <a:r>
              <a:rPr sz="3200" spc="5" dirty="0">
                <a:latin typeface="Georgia"/>
                <a:cs typeface="Georgia"/>
              </a:rPr>
              <a:t>well  </a:t>
            </a:r>
            <a:r>
              <a:rPr sz="3200" spc="-80" dirty="0">
                <a:latin typeface="Georgia"/>
                <a:cs typeface="Georgia"/>
              </a:rPr>
              <a:t>maintained.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76800" y="762000"/>
            <a:ext cx="3657600" cy="502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16626" y="3377310"/>
            <a:ext cx="30333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229" dirty="0">
                <a:latin typeface="Georgia"/>
                <a:cs typeface="Georgia"/>
              </a:rPr>
              <a:t>COMPLICATIONS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8230" y="1621282"/>
            <a:ext cx="54749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210" dirty="0">
                <a:latin typeface="Georgia"/>
                <a:cs typeface="Georgia"/>
              </a:rPr>
              <a:t>ESSENTIAL </a:t>
            </a:r>
            <a:r>
              <a:rPr b="0" spc="-260" dirty="0">
                <a:latin typeface="Georgia"/>
                <a:cs typeface="Georgia"/>
              </a:rPr>
              <a:t>THINGS</a:t>
            </a:r>
            <a:r>
              <a:rPr b="0" spc="-40" dirty="0">
                <a:latin typeface="Georgia"/>
                <a:cs typeface="Georgia"/>
              </a:rPr>
              <a:t> </a:t>
            </a:r>
            <a:r>
              <a:rPr b="0" spc="-270" dirty="0">
                <a:latin typeface="Georgia"/>
                <a:cs typeface="Georgia"/>
              </a:rPr>
              <a:t>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24352"/>
            <a:ext cx="6031230" cy="343979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Complications </a:t>
            </a:r>
            <a:r>
              <a:rPr sz="3200" spc="-40" dirty="0">
                <a:latin typeface="Georgia"/>
                <a:cs typeface="Georgia"/>
              </a:rPr>
              <a:t>due </a:t>
            </a:r>
            <a:r>
              <a:rPr sz="3200" spc="-25" dirty="0">
                <a:latin typeface="Georgia"/>
                <a:cs typeface="Georgia"/>
              </a:rPr>
              <a:t>to </a:t>
            </a:r>
            <a:r>
              <a:rPr sz="3200" spc="-40" dirty="0">
                <a:latin typeface="Georgia"/>
                <a:cs typeface="Georgia"/>
              </a:rPr>
              <a:t>the</a:t>
            </a:r>
            <a:r>
              <a:rPr sz="3200" spc="-20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needle: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Wrong</a:t>
            </a:r>
            <a:r>
              <a:rPr sz="3200" spc="-105" dirty="0">
                <a:latin typeface="Georgia"/>
                <a:cs typeface="Georgia"/>
              </a:rPr>
              <a:t> </a:t>
            </a:r>
            <a:r>
              <a:rPr sz="3200" spc="-30" dirty="0">
                <a:latin typeface="Georgia"/>
                <a:cs typeface="Georgia"/>
              </a:rPr>
              <a:t>needle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5" dirty="0">
                <a:latin typeface="Georgia"/>
                <a:cs typeface="Georgia"/>
              </a:rPr>
              <a:t>Imprudently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30" dirty="0">
                <a:latin typeface="Georgia"/>
                <a:cs typeface="Georgia"/>
              </a:rPr>
              <a:t>inserted</a:t>
            </a:r>
            <a:endParaRPr sz="3200">
              <a:latin typeface="Georgia"/>
              <a:cs typeface="Georgia"/>
            </a:endParaRPr>
          </a:p>
          <a:p>
            <a:pPr marL="355600" marR="66294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Georgia"/>
                <a:cs typeface="Georgia"/>
              </a:rPr>
              <a:t>Symptoms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20" dirty="0">
                <a:latin typeface="Georgia"/>
                <a:cs typeface="Georgia"/>
              </a:rPr>
              <a:t>be </a:t>
            </a:r>
            <a:r>
              <a:rPr sz="3200" spc="-25" dirty="0">
                <a:latin typeface="Georgia"/>
                <a:cs typeface="Georgia"/>
              </a:rPr>
              <a:t>delayed</a:t>
            </a:r>
            <a:r>
              <a:rPr sz="3200" spc="-204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by  </a:t>
            </a:r>
            <a:r>
              <a:rPr sz="3200" spc="-10" dirty="0">
                <a:latin typeface="Georgia"/>
                <a:cs typeface="Georgia"/>
              </a:rPr>
              <a:t>several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40" dirty="0">
                <a:latin typeface="Georgia"/>
                <a:cs typeface="Georgia"/>
              </a:rPr>
              <a:t>hours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Georgia"/>
                <a:cs typeface="Georgia"/>
              </a:rPr>
              <a:t>Spinal </a:t>
            </a:r>
            <a:r>
              <a:rPr sz="3200" spc="-70" dirty="0">
                <a:latin typeface="Georgia"/>
                <a:cs typeface="Georgia"/>
              </a:rPr>
              <a:t>haematoma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5484495" cy="41357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7058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Complications </a:t>
            </a:r>
            <a:r>
              <a:rPr sz="3200" spc="-25" dirty="0">
                <a:latin typeface="Georgia"/>
                <a:cs typeface="Georgia"/>
              </a:rPr>
              <a:t>related</a:t>
            </a:r>
            <a:r>
              <a:rPr sz="3200" spc="-120" dirty="0">
                <a:latin typeface="Georgia"/>
                <a:cs typeface="Georgia"/>
              </a:rPr>
              <a:t> </a:t>
            </a:r>
            <a:r>
              <a:rPr sz="3200" spc="-30" dirty="0">
                <a:latin typeface="Georgia"/>
                <a:cs typeface="Georgia"/>
              </a:rPr>
              <a:t>to  </a:t>
            </a:r>
            <a:r>
              <a:rPr sz="3200" spc="-60" dirty="0">
                <a:latin typeface="Georgia"/>
                <a:cs typeface="Georgia"/>
              </a:rPr>
              <a:t>technique: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5" dirty="0">
                <a:latin typeface="Georgia"/>
                <a:cs typeface="Georgia"/>
              </a:rPr>
              <a:t>Location </a:t>
            </a:r>
            <a:r>
              <a:rPr sz="3200" spc="-50" dirty="0">
                <a:latin typeface="Georgia"/>
                <a:cs typeface="Georgia"/>
              </a:rPr>
              <a:t>of </a:t>
            </a:r>
            <a:r>
              <a:rPr sz="3200" spc="-15" dirty="0">
                <a:latin typeface="Georgia"/>
                <a:cs typeface="Georgia"/>
              </a:rPr>
              <a:t>nerve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25" dirty="0">
                <a:latin typeface="Georgia"/>
                <a:cs typeface="Georgia"/>
              </a:rPr>
              <a:t>space</a:t>
            </a:r>
            <a:r>
              <a:rPr sz="3200" spc="-280" dirty="0">
                <a:latin typeface="Georgia"/>
                <a:cs typeface="Georgia"/>
              </a:rPr>
              <a:t> </a:t>
            </a:r>
            <a:r>
              <a:rPr sz="3200" spc="-459" dirty="0">
                <a:latin typeface="Georgia"/>
                <a:cs typeface="Georgia"/>
              </a:rPr>
              <a:t>–</a:t>
            </a:r>
            <a:endParaRPr sz="320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  <a:spcBef>
                <a:spcPts val="15"/>
              </a:spcBef>
            </a:pPr>
            <a:r>
              <a:rPr sz="2800" spc="-25" dirty="0">
                <a:latin typeface="Georgia"/>
                <a:cs typeface="Georgia"/>
              </a:rPr>
              <a:t>electrical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spc="-40" dirty="0">
                <a:latin typeface="Georgia"/>
                <a:cs typeface="Georgia"/>
              </a:rPr>
              <a:t>burns</a:t>
            </a:r>
            <a:endParaRPr sz="28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225" dirty="0">
                <a:latin typeface="Georgia"/>
                <a:cs typeface="Georgia"/>
              </a:rPr>
              <a:t>LOR</a:t>
            </a:r>
            <a:r>
              <a:rPr sz="2800" spc="-85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syringe</a:t>
            </a:r>
            <a:endParaRPr sz="28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•"/>
              <a:tabLst>
                <a:tab pos="756285" algn="l"/>
                <a:tab pos="756920" algn="l"/>
              </a:tabLst>
            </a:pPr>
            <a:r>
              <a:rPr sz="2800" spc="-70" dirty="0">
                <a:latin typeface="Georgia"/>
                <a:cs typeface="Georgia"/>
              </a:rPr>
              <a:t>Saline</a:t>
            </a:r>
            <a:endParaRPr sz="28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•"/>
              <a:tabLst>
                <a:tab pos="756285" algn="l"/>
                <a:tab pos="756920" algn="l"/>
              </a:tabLst>
            </a:pPr>
            <a:r>
              <a:rPr sz="2800" spc="-65" dirty="0">
                <a:latin typeface="Georgia"/>
                <a:cs typeface="Georgia"/>
              </a:rPr>
              <a:t>Air</a:t>
            </a:r>
            <a:endParaRPr sz="28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0" dirty="0">
                <a:latin typeface="Georgia"/>
                <a:cs typeface="Georgia"/>
              </a:rPr>
              <a:t>Accidental</a:t>
            </a:r>
            <a:r>
              <a:rPr sz="3200" spc="-75" dirty="0">
                <a:latin typeface="Georgia"/>
                <a:cs typeface="Georgia"/>
              </a:rPr>
              <a:t> </a:t>
            </a:r>
            <a:r>
              <a:rPr sz="3200" spc="-240" dirty="0">
                <a:latin typeface="Georgia"/>
                <a:cs typeface="Georgia"/>
              </a:rPr>
              <a:t>PDPH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24315"/>
            <a:ext cx="5842000" cy="43186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Complications </a:t>
            </a:r>
            <a:r>
              <a:rPr sz="3200" spc="-40" dirty="0">
                <a:latin typeface="Georgia"/>
                <a:cs typeface="Georgia"/>
              </a:rPr>
              <a:t>due </a:t>
            </a:r>
            <a:r>
              <a:rPr sz="3200" spc="-25" dirty="0">
                <a:latin typeface="Georgia"/>
                <a:cs typeface="Georgia"/>
              </a:rPr>
              <a:t>to</a:t>
            </a:r>
            <a:r>
              <a:rPr sz="3200" spc="-155" dirty="0">
                <a:latin typeface="Georgia"/>
                <a:cs typeface="Georgia"/>
              </a:rPr>
              <a:t> </a:t>
            </a:r>
            <a:r>
              <a:rPr sz="3200" spc="-40" dirty="0">
                <a:latin typeface="Georgia"/>
                <a:cs typeface="Georgia"/>
              </a:rPr>
              <a:t>catheters: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Misplacement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Georgia"/>
                <a:cs typeface="Georgia"/>
              </a:rPr>
              <a:t>Kinking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Georgia"/>
                <a:cs typeface="Georgia"/>
              </a:rPr>
              <a:t>Knotting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5" dirty="0">
                <a:latin typeface="Georgia"/>
                <a:cs typeface="Georgia"/>
              </a:rPr>
              <a:t>Migration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Georgia"/>
                <a:cs typeface="Georgia"/>
              </a:rPr>
              <a:t>Delayed </a:t>
            </a:r>
            <a:r>
              <a:rPr sz="3200" spc="-65" dirty="0">
                <a:latin typeface="Georgia"/>
                <a:cs typeface="Georgia"/>
              </a:rPr>
              <a:t>lumbar</a:t>
            </a:r>
            <a:r>
              <a:rPr sz="3200" spc="-125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stenosis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Shearing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Bacterial</a:t>
            </a:r>
            <a:r>
              <a:rPr sz="3200" spc="-75" dirty="0">
                <a:latin typeface="Georgia"/>
                <a:cs typeface="Georgia"/>
              </a:rPr>
              <a:t> </a:t>
            </a:r>
            <a:r>
              <a:rPr sz="3200" spc="-65" dirty="0">
                <a:latin typeface="Georgia"/>
                <a:cs typeface="Georgia"/>
              </a:rPr>
              <a:t>contamination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5632450" cy="392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04775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Complications </a:t>
            </a:r>
            <a:r>
              <a:rPr sz="3200" spc="-40" dirty="0">
                <a:latin typeface="Georgia"/>
                <a:cs typeface="Georgia"/>
              </a:rPr>
              <a:t>due </a:t>
            </a:r>
            <a:r>
              <a:rPr sz="3200" spc="-25" dirty="0">
                <a:latin typeface="Georgia"/>
                <a:cs typeface="Georgia"/>
              </a:rPr>
              <a:t>to</a:t>
            </a:r>
            <a:r>
              <a:rPr sz="3200" spc="-185" dirty="0">
                <a:latin typeface="Georgia"/>
                <a:cs typeface="Georgia"/>
              </a:rPr>
              <a:t> </a:t>
            </a:r>
            <a:r>
              <a:rPr sz="3200" spc="-190" dirty="0">
                <a:latin typeface="Georgia"/>
                <a:cs typeface="Georgia"/>
              </a:rPr>
              <a:t>LA  </a:t>
            </a:r>
            <a:r>
              <a:rPr sz="3200" spc="-55" dirty="0">
                <a:latin typeface="Georgia"/>
                <a:cs typeface="Georgia"/>
              </a:rPr>
              <a:t>solutions: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Local </a:t>
            </a:r>
            <a:r>
              <a:rPr sz="3200" spc="-35" dirty="0">
                <a:latin typeface="Georgia"/>
                <a:cs typeface="Georgia"/>
              </a:rPr>
              <a:t>toxicity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spc="-160" dirty="0">
                <a:latin typeface="Georgia"/>
                <a:cs typeface="Georgia"/>
              </a:rPr>
              <a:t>: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65"/>
              </a:spcBef>
              <a:buChar char="•"/>
              <a:tabLst>
                <a:tab pos="756920" algn="l"/>
              </a:tabLst>
            </a:pPr>
            <a:r>
              <a:rPr sz="3200" spc="-75" dirty="0">
                <a:latin typeface="Georgia"/>
                <a:cs typeface="Georgia"/>
              </a:rPr>
              <a:t>Injection </a:t>
            </a:r>
            <a:r>
              <a:rPr sz="3200" spc="-50" dirty="0">
                <a:latin typeface="Georgia"/>
                <a:cs typeface="Georgia"/>
              </a:rPr>
              <a:t>of </a:t>
            </a:r>
            <a:r>
              <a:rPr sz="3200" spc="-15" dirty="0">
                <a:latin typeface="Georgia"/>
                <a:cs typeface="Georgia"/>
              </a:rPr>
              <a:t>wrong</a:t>
            </a:r>
            <a:r>
              <a:rPr sz="3200" spc="-160" dirty="0">
                <a:latin typeface="Georgia"/>
                <a:cs typeface="Georgia"/>
              </a:rPr>
              <a:t> </a:t>
            </a:r>
            <a:r>
              <a:rPr sz="3200" spc="-40" dirty="0">
                <a:latin typeface="Georgia"/>
                <a:cs typeface="Georgia"/>
              </a:rPr>
              <a:t>solutions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80" dirty="0">
                <a:latin typeface="Georgia"/>
                <a:cs typeface="Georgia"/>
              </a:rPr>
              <a:t>Continuous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infusions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15" dirty="0">
                <a:latin typeface="Georgia"/>
                <a:cs typeface="Georgia"/>
              </a:rPr>
              <a:t>Preservatives </a:t>
            </a:r>
            <a:r>
              <a:rPr sz="3200" spc="-75" dirty="0">
                <a:latin typeface="Georgia"/>
                <a:cs typeface="Georgia"/>
              </a:rPr>
              <a:t>and</a:t>
            </a:r>
            <a:r>
              <a:rPr sz="3200" spc="-185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additives</a:t>
            </a:r>
            <a:endParaRPr sz="32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har char="•"/>
              <a:tabLst>
                <a:tab pos="756920" algn="l"/>
              </a:tabLst>
            </a:pPr>
            <a:r>
              <a:rPr sz="3200" spc="-150" dirty="0">
                <a:latin typeface="Georgia"/>
                <a:cs typeface="Georgia"/>
              </a:rPr>
              <a:t>High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spc="-45" dirty="0">
                <a:latin typeface="Georgia"/>
                <a:cs typeface="Georgia"/>
              </a:rPr>
              <a:t>concentrations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4329"/>
            <a:ext cx="429196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50" dirty="0">
                <a:latin typeface="Georgia"/>
                <a:cs typeface="Georgia"/>
              </a:rPr>
              <a:t>Systemic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spc="-35" dirty="0">
                <a:latin typeface="Georgia"/>
                <a:cs typeface="Georgia"/>
              </a:rPr>
              <a:t>toxicity</a:t>
            </a:r>
            <a:endParaRPr sz="27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buChar char="•"/>
              <a:tabLst>
                <a:tab pos="756285" algn="l"/>
                <a:tab pos="756920" algn="l"/>
              </a:tabLst>
            </a:pPr>
            <a:r>
              <a:rPr sz="2700" spc="-210" dirty="0">
                <a:latin typeface="Georgia"/>
                <a:cs typeface="Georgia"/>
              </a:rPr>
              <a:t>CNS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spc="-30" dirty="0">
                <a:latin typeface="Georgia"/>
                <a:cs typeface="Georgia"/>
              </a:rPr>
              <a:t>toxicity</a:t>
            </a:r>
            <a:endParaRPr sz="27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buChar char="•"/>
              <a:tabLst>
                <a:tab pos="756285" algn="l"/>
                <a:tab pos="756920" algn="l"/>
              </a:tabLst>
            </a:pPr>
            <a:r>
              <a:rPr sz="2700" spc="-65" dirty="0">
                <a:latin typeface="Georgia"/>
                <a:cs typeface="Georgia"/>
              </a:rPr>
              <a:t>Cardiac</a:t>
            </a:r>
            <a:endParaRPr sz="27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buChar char="•"/>
              <a:tabLst>
                <a:tab pos="756285" algn="l"/>
                <a:tab pos="756920" algn="l"/>
              </a:tabLst>
            </a:pPr>
            <a:r>
              <a:rPr sz="2700" spc="-65" dirty="0">
                <a:latin typeface="Georgia"/>
                <a:cs typeface="Georgia"/>
              </a:rPr>
              <a:t>Methhaemoglobinemias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92465" y="3270630"/>
            <a:ext cx="64960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15" dirty="0">
                <a:latin typeface="Georgia"/>
                <a:cs typeface="Georgia"/>
              </a:rPr>
              <a:t>(</a:t>
            </a:r>
            <a:r>
              <a:rPr sz="2700" spc="335" dirty="0">
                <a:latin typeface="Georgia"/>
                <a:cs typeface="Georgia"/>
              </a:rPr>
              <a:t>1</a:t>
            </a:r>
            <a:r>
              <a:rPr sz="2700" spc="-125" dirty="0">
                <a:latin typeface="Georgia"/>
                <a:cs typeface="Georgia"/>
              </a:rPr>
              <a:t>-</a:t>
            </a:r>
            <a:r>
              <a:rPr sz="2700" spc="65" dirty="0">
                <a:latin typeface="Georgia"/>
                <a:cs typeface="Georgia"/>
              </a:rPr>
              <a:t>5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73172" y="3270630"/>
            <a:ext cx="52844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431165" algn="l"/>
                <a:tab pos="431800" algn="l"/>
                <a:tab pos="1412875" algn="l"/>
                <a:tab pos="2219325" algn="l"/>
                <a:tab pos="2952115" algn="l"/>
              </a:tabLst>
            </a:pPr>
            <a:r>
              <a:rPr sz="2700" spc="-215" dirty="0">
                <a:latin typeface="Georgia"/>
                <a:cs typeface="Georgia"/>
              </a:rPr>
              <a:t>M</a:t>
            </a:r>
            <a:r>
              <a:rPr sz="2700" spc="-135" dirty="0">
                <a:latin typeface="Georgia"/>
                <a:cs typeface="Georgia"/>
              </a:rPr>
              <a:t>o</a:t>
            </a:r>
            <a:r>
              <a:rPr sz="2700" spc="-15" dirty="0">
                <a:latin typeface="Georgia"/>
                <a:cs typeface="Georgia"/>
              </a:rPr>
              <a:t>st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75" dirty="0">
                <a:latin typeface="Georgia"/>
                <a:cs typeface="Georgia"/>
              </a:rPr>
              <a:t>L</a:t>
            </a:r>
            <a:r>
              <a:rPr sz="2700" spc="-125" dirty="0">
                <a:latin typeface="Georgia"/>
                <a:cs typeface="Georgia"/>
              </a:rPr>
              <a:t>A</a:t>
            </a:r>
            <a:r>
              <a:rPr sz="2700" spc="-10" dirty="0">
                <a:latin typeface="Georgia"/>
                <a:cs typeface="Georgia"/>
              </a:rPr>
              <a:t>s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25" dirty="0">
                <a:latin typeface="Georgia"/>
                <a:cs typeface="Georgia"/>
              </a:rPr>
              <a:t>a</a:t>
            </a:r>
            <a:r>
              <a:rPr sz="2700" spc="-30" dirty="0">
                <a:latin typeface="Georgia"/>
                <a:cs typeface="Georgia"/>
              </a:rPr>
              <a:t>r</a:t>
            </a:r>
            <a:r>
              <a:rPr sz="2700" spc="10" dirty="0">
                <a:latin typeface="Georgia"/>
                <a:cs typeface="Georgia"/>
              </a:rPr>
              <a:t>e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50" dirty="0">
                <a:latin typeface="Georgia"/>
                <a:cs typeface="Georgia"/>
              </a:rPr>
              <a:t>anticonv</a:t>
            </a:r>
            <a:r>
              <a:rPr sz="2700" spc="-65" dirty="0">
                <a:latin typeface="Georgia"/>
                <a:cs typeface="Georgia"/>
              </a:rPr>
              <a:t>u</a:t>
            </a:r>
            <a:r>
              <a:rPr sz="2700" spc="-35" dirty="0">
                <a:latin typeface="Georgia"/>
                <a:cs typeface="Georgia"/>
              </a:rPr>
              <a:t>ls</a:t>
            </a:r>
            <a:r>
              <a:rPr sz="2700" spc="-30" dirty="0">
                <a:latin typeface="Georgia"/>
                <a:cs typeface="Georgia"/>
              </a:rPr>
              <a:t>a</a:t>
            </a:r>
            <a:r>
              <a:rPr sz="2700" spc="-40" dirty="0">
                <a:latin typeface="Georgia"/>
                <a:cs typeface="Georgia"/>
              </a:rPr>
              <a:t>nts  </a:t>
            </a:r>
            <a:r>
              <a:rPr sz="2700" spc="-55" dirty="0">
                <a:latin typeface="Georgia"/>
                <a:cs typeface="Georgia"/>
              </a:rPr>
              <a:t>mcg)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3172" y="4093845"/>
            <a:ext cx="617029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1298575" algn="l"/>
                <a:tab pos="3746500" algn="l"/>
                <a:tab pos="5606415" algn="l"/>
              </a:tabLst>
            </a:pPr>
            <a:r>
              <a:rPr sz="2700" spc="-130" dirty="0">
                <a:latin typeface="Georgia"/>
                <a:cs typeface="Georgia"/>
              </a:rPr>
              <a:t>High	</a:t>
            </a:r>
            <a:r>
              <a:rPr sz="2700" spc="-30" dirty="0">
                <a:latin typeface="Georgia"/>
                <a:cs typeface="Georgia"/>
              </a:rPr>
              <a:t>c</a:t>
            </a:r>
            <a:r>
              <a:rPr sz="2700" spc="-45" dirty="0">
                <a:latin typeface="Georgia"/>
                <a:cs typeface="Georgia"/>
              </a:rPr>
              <a:t>o</a:t>
            </a:r>
            <a:r>
              <a:rPr sz="2700" spc="-80" dirty="0">
                <a:latin typeface="Georgia"/>
                <a:cs typeface="Georgia"/>
              </a:rPr>
              <a:t>n</a:t>
            </a:r>
            <a:r>
              <a:rPr sz="2700" spc="-35" dirty="0">
                <a:latin typeface="Georgia"/>
                <a:cs typeface="Georgia"/>
              </a:rPr>
              <a:t>centartions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30" dirty="0">
                <a:latin typeface="Georgia"/>
                <a:cs typeface="Georgia"/>
              </a:rPr>
              <a:t>c</a:t>
            </a:r>
            <a:r>
              <a:rPr sz="2700" spc="-45" dirty="0">
                <a:latin typeface="Georgia"/>
                <a:cs typeface="Georgia"/>
              </a:rPr>
              <a:t>o</a:t>
            </a:r>
            <a:r>
              <a:rPr sz="2700" spc="-80" dirty="0">
                <a:latin typeface="Georgia"/>
                <a:cs typeface="Georgia"/>
              </a:rPr>
              <a:t>n</a:t>
            </a:r>
            <a:r>
              <a:rPr sz="2700" spc="-25" dirty="0">
                <a:latin typeface="Georgia"/>
                <a:cs typeface="Georgia"/>
              </a:rPr>
              <a:t>vul</a:t>
            </a:r>
            <a:r>
              <a:rPr sz="2700" spc="-20" dirty="0">
                <a:latin typeface="Georgia"/>
                <a:cs typeface="Georgia"/>
              </a:rPr>
              <a:t>s</a:t>
            </a:r>
            <a:r>
              <a:rPr sz="2700" spc="-65" dirty="0">
                <a:latin typeface="Georgia"/>
                <a:cs typeface="Georgia"/>
              </a:rPr>
              <a:t>an</a:t>
            </a:r>
            <a:r>
              <a:rPr sz="2700" spc="-40" dirty="0">
                <a:latin typeface="Georgia"/>
                <a:cs typeface="Georgia"/>
              </a:rPr>
              <a:t>t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55" dirty="0">
                <a:latin typeface="Georgia"/>
                <a:cs typeface="Georgia"/>
              </a:rPr>
              <a:t>and  </a:t>
            </a:r>
            <a:r>
              <a:rPr sz="2700" spc="-15" dirty="0">
                <a:latin typeface="Georgia"/>
                <a:cs typeface="Georgia"/>
              </a:rPr>
              <a:t>respiratory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15" dirty="0">
                <a:latin typeface="Georgia"/>
                <a:cs typeface="Georgia"/>
              </a:rPr>
              <a:t>arrest</a:t>
            </a:r>
            <a:endParaRPr sz="27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3098800" algn="l"/>
              </a:tabLst>
            </a:pPr>
            <a:r>
              <a:rPr sz="2700" spc="-85" dirty="0">
                <a:latin typeface="Georgia"/>
                <a:cs typeface="Georgia"/>
              </a:rPr>
              <a:t>Drug</a:t>
            </a:r>
            <a:r>
              <a:rPr sz="2700" spc="350" dirty="0">
                <a:latin typeface="Georgia"/>
                <a:cs typeface="Georgia"/>
              </a:rPr>
              <a:t> </a:t>
            </a:r>
            <a:r>
              <a:rPr sz="2700" spc="-35" dirty="0">
                <a:latin typeface="Georgia"/>
                <a:cs typeface="Georgia"/>
              </a:rPr>
              <a:t>interactions	</a:t>
            </a:r>
            <a:r>
              <a:rPr sz="2700" spc="-390" dirty="0">
                <a:latin typeface="Georgia"/>
                <a:cs typeface="Georgia"/>
              </a:rPr>
              <a:t>– </a:t>
            </a:r>
            <a:r>
              <a:rPr sz="2700" spc="-50" dirty="0">
                <a:latin typeface="Georgia"/>
                <a:cs typeface="Georgia"/>
              </a:rPr>
              <a:t>digoxin </a:t>
            </a:r>
            <a:r>
              <a:rPr sz="2700" spc="-175" dirty="0">
                <a:latin typeface="Georgia"/>
                <a:cs typeface="Georgia"/>
              </a:rPr>
              <a:t>, </a:t>
            </a:r>
            <a:r>
              <a:rPr sz="2700" spc="-60" dirty="0">
                <a:latin typeface="Georgia"/>
                <a:cs typeface="Georgia"/>
              </a:rPr>
              <a:t>bilirubin,  </a:t>
            </a:r>
            <a:r>
              <a:rPr sz="2700" spc="-45" dirty="0">
                <a:latin typeface="Georgia"/>
                <a:cs typeface="Georgia"/>
              </a:rPr>
              <a:t>cimetidine </a:t>
            </a:r>
            <a:r>
              <a:rPr sz="2700" spc="-65" dirty="0">
                <a:latin typeface="Georgia"/>
                <a:cs typeface="Georgia"/>
              </a:rPr>
              <a:t>and</a:t>
            </a:r>
            <a:r>
              <a:rPr sz="2700" spc="-105" dirty="0">
                <a:latin typeface="Georgia"/>
                <a:cs typeface="Georgia"/>
              </a:rPr>
              <a:t> </a:t>
            </a:r>
            <a:r>
              <a:rPr sz="2700" spc="-50" dirty="0">
                <a:latin typeface="Georgia"/>
                <a:cs typeface="Georgia"/>
              </a:rPr>
              <a:t>propronolol.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31365"/>
            <a:ext cx="599948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65" dirty="0">
                <a:latin typeface="Georgia"/>
                <a:cs typeface="Georgia"/>
              </a:rPr>
              <a:t>Methaemoglobinemia</a:t>
            </a:r>
            <a:r>
              <a:rPr sz="3000" spc="-105" dirty="0">
                <a:latin typeface="Georgia"/>
                <a:cs typeface="Georgia"/>
              </a:rPr>
              <a:t> </a:t>
            </a:r>
            <a:r>
              <a:rPr sz="3000" spc="-150" dirty="0">
                <a:latin typeface="Georgia"/>
                <a:cs typeface="Georgia"/>
              </a:rPr>
              <a:t>:</a:t>
            </a:r>
            <a:endParaRPr sz="30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000" spc="-130" dirty="0">
                <a:latin typeface="Georgia"/>
                <a:cs typeface="Georgia"/>
              </a:rPr>
              <a:t>Can </a:t>
            </a:r>
            <a:r>
              <a:rPr sz="3000" spc="-35" dirty="0">
                <a:latin typeface="Georgia"/>
                <a:cs typeface="Georgia"/>
              </a:rPr>
              <a:t>occur </a:t>
            </a:r>
            <a:r>
              <a:rPr sz="3000" spc="-25" dirty="0">
                <a:latin typeface="Georgia"/>
                <a:cs typeface="Georgia"/>
              </a:rPr>
              <a:t>after </a:t>
            </a:r>
            <a:r>
              <a:rPr sz="3000" spc="-10" dirty="0">
                <a:latin typeface="Georgia"/>
                <a:cs typeface="Georgia"/>
              </a:rPr>
              <a:t>several</a:t>
            </a:r>
            <a:r>
              <a:rPr sz="3000" spc="-110" dirty="0">
                <a:latin typeface="Georgia"/>
                <a:cs typeface="Georgia"/>
              </a:rPr>
              <a:t> </a:t>
            </a:r>
            <a:r>
              <a:rPr sz="3000" spc="-35" dirty="0">
                <a:latin typeface="Georgia"/>
                <a:cs typeface="Georgia"/>
              </a:rPr>
              <a:t>hours</a:t>
            </a:r>
            <a:endParaRPr sz="3000">
              <a:latin typeface="Georgia"/>
              <a:cs typeface="Georgia"/>
            </a:endParaRPr>
          </a:p>
          <a:p>
            <a:pPr marL="355600" marR="497840" indent="-342900">
              <a:lnSpc>
                <a:spcPts val="288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90" dirty="0">
                <a:latin typeface="Georgia"/>
                <a:cs typeface="Georgia"/>
              </a:rPr>
              <a:t>With </a:t>
            </a:r>
            <a:r>
              <a:rPr sz="3000" spc="-45" dirty="0">
                <a:latin typeface="Georgia"/>
                <a:cs typeface="Georgia"/>
              </a:rPr>
              <a:t>prilocaine </a:t>
            </a:r>
            <a:r>
              <a:rPr sz="3000" spc="-75" dirty="0">
                <a:latin typeface="Georgia"/>
                <a:cs typeface="Georgia"/>
              </a:rPr>
              <a:t>and </a:t>
            </a:r>
            <a:r>
              <a:rPr sz="3000" spc="-35" dirty="0">
                <a:latin typeface="Georgia"/>
                <a:cs typeface="Georgia"/>
              </a:rPr>
              <a:t>benzocaine  </a:t>
            </a:r>
            <a:r>
              <a:rPr sz="3000" spc="-75" dirty="0">
                <a:latin typeface="Georgia"/>
                <a:cs typeface="Georgia"/>
              </a:rPr>
              <a:t>and </a:t>
            </a:r>
            <a:r>
              <a:rPr sz="3000" spc="-10" dirty="0">
                <a:latin typeface="Georgia"/>
                <a:cs typeface="Georgia"/>
              </a:rPr>
              <a:t>rarely</a:t>
            </a:r>
            <a:r>
              <a:rPr sz="3000" spc="-75" dirty="0">
                <a:latin typeface="Georgia"/>
                <a:cs typeface="Georgia"/>
              </a:rPr>
              <a:t> </a:t>
            </a:r>
            <a:r>
              <a:rPr sz="3000" spc="-65" dirty="0">
                <a:latin typeface="Georgia"/>
                <a:cs typeface="Georgia"/>
              </a:rPr>
              <a:t>lidocaine.</a:t>
            </a:r>
            <a:endParaRPr sz="30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45" dirty="0">
                <a:latin typeface="Georgia"/>
                <a:cs typeface="Georgia"/>
              </a:rPr>
              <a:t>Predisposing</a:t>
            </a:r>
            <a:r>
              <a:rPr sz="3000" spc="-75" dirty="0">
                <a:latin typeface="Georgia"/>
                <a:cs typeface="Georgia"/>
              </a:rPr>
              <a:t> </a:t>
            </a:r>
            <a:r>
              <a:rPr sz="3000" spc="-30" dirty="0">
                <a:latin typeface="Georgia"/>
                <a:cs typeface="Georgia"/>
              </a:rPr>
              <a:t>factors</a:t>
            </a:r>
            <a:endParaRPr sz="30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spcBef>
                <a:spcPts val="5"/>
              </a:spcBef>
              <a:buChar char="•"/>
              <a:tabLst>
                <a:tab pos="756920" algn="l"/>
              </a:tabLst>
            </a:pPr>
            <a:r>
              <a:rPr sz="3000" spc="-145" dirty="0">
                <a:latin typeface="Georgia"/>
                <a:cs typeface="Georgia"/>
              </a:rPr>
              <a:t>G6p</a:t>
            </a:r>
            <a:r>
              <a:rPr sz="3000" spc="-90" dirty="0">
                <a:latin typeface="Georgia"/>
                <a:cs typeface="Georgia"/>
              </a:rPr>
              <a:t> </a:t>
            </a:r>
            <a:r>
              <a:rPr sz="3000" spc="-35" dirty="0">
                <a:latin typeface="Georgia"/>
                <a:cs typeface="Georgia"/>
              </a:rPr>
              <a:t>deficiency</a:t>
            </a:r>
            <a:endParaRPr sz="30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buChar char="•"/>
              <a:tabLst>
                <a:tab pos="756920" algn="l"/>
              </a:tabLst>
            </a:pPr>
            <a:r>
              <a:rPr sz="3000" spc="-75" dirty="0">
                <a:latin typeface="Georgia"/>
                <a:cs typeface="Georgia"/>
              </a:rPr>
              <a:t>Aniline</a:t>
            </a:r>
            <a:r>
              <a:rPr sz="3000" spc="-70" dirty="0">
                <a:latin typeface="Georgia"/>
                <a:cs typeface="Georgia"/>
              </a:rPr>
              <a:t> </a:t>
            </a:r>
            <a:r>
              <a:rPr sz="3000" spc="-5" dirty="0">
                <a:latin typeface="Georgia"/>
                <a:cs typeface="Georgia"/>
              </a:rPr>
              <a:t>dyes</a:t>
            </a:r>
            <a:endParaRPr sz="3000">
              <a:latin typeface="Georgia"/>
              <a:cs typeface="Georgia"/>
            </a:endParaRPr>
          </a:p>
          <a:p>
            <a:pPr marL="756285" lvl="1" indent="-286385">
              <a:lnSpc>
                <a:spcPct val="100000"/>
              </a:lnSpc>
              <a:buChar char="•"/>
              <a:tabLst>
                <a:tab pos="756920" algn="l"/>
              </a:tabLst>
            </a:pPr>
            <a:r>
              <a:rPr sz="3000" spc="-85" dirty="0">
                <a:latin typeface="Georgia"/>
                <a:cs typeface="Georgia"/>
              </a:rPr>
              <a:t>Oxidants</a:t>
            </a:r>
            <a:endParaRPr sz="3000">
              <a:latin typeface="Georgia"/>
              <a:cs typeface="Georgia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40" dirty="0">
                <a:latin typeface="Georgia"/>
                <a:cs typeface="Georgia"/>
              </a:rPr>
              <a:t>Treatement </a:t>
            </a:r>
            <a:r>
              <a:rPr sz="3000" spc="-430" dirty="0">
                <a:latin typeface="Georgia"/>
                <a:cs typeface="Georgia"/>
              </a:rPr>
              <a:t>– </a:t>
            </a:r>
            <a:r>
              <a:rPr sz="3000" spc="-75" dirty="0">
                <a:latin typeface="Georgia"/>
                <a:cs typeface="Georgia"/>
              </a:rPr>
              <a:t>inj </a:t>
            </a:r>
            <a:r>
              <a:rPr sz="3000" spc="-50" dirty="0">
                <a:latin typeface="Georgia"/>
                <a:cs typeface="Georgia"/>
              </a:rPr>
              <a:t>methyline </a:t>
            </a:r>
            <a:r>
              <a:rPr sz="3000" spc="-40" dirty="0">
                <a:latin typeface="Georgia"/>
                <a:cs typeface="Georgia"/>
              </a:rPr>
              <a:t>blue </a:t>
            </a:r>
            <a:r>
              <a:rPr sz="3000" spc="120" dirty="0">
                <a:latin typeface="Georgia"/>
                <a:cs typeface="Georgia"/>
              </a:rPr>
              <a:t>1-  </a:t>
            </a:r>
            <a:r>
              <a:rPr sz="3000" spc="75" dirty="0">
                <a:latin typeface="Georgia"/>
                <a:cs typeface="Georgia"/>
              </a:rPr>
              <a:t>5</a:t>
            </a:r>
            <a:r>
              <a:rPr sz="3000" spc="-70" dirty="0">
                <a:latin typeface="Georgia"/>
                <a:cs typeface="Georgia"/>
              </a:rPr>
              <a:t> </a:t>
            </a:r>
            <a:r>
              <a:rPr sz="3000" spc="-50" dirty="0">
                <a:latin typeface="Georgia"/>
                <a:cs typeface="Georgia"/>
              </a:rPr>
              <a:t>mg/kg</a:t>
            </a:r>
            <a:endParaRPr sz="3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24352"/>
            <a:ext cx="6109970" cy="37325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Complications </a:t>
            </a:r>
            <a:r>
              <a:rPr sz="3200" spc="-40" dirty="0">
                <a:latin typeface="Georgia"/>
                <a:cs typeface="Georgia"/>
              </a:rPr>
              <a:t>due </a:t>
            </a:r>
            <a:r>
              <a:rPr sz="3200" spc="-25" dirty="0">
                <a:latin typeface="Georgia"/>
                <a:cs typeface="Georgia"/>
              </a:rPr>
              <a:t>to</a:t>
            </a:r>
            <a:r>
              <a:rPr sz="3200" spc="-210" dirty="0">
                <a:latin typeface="Georgia"/>
                <a:cs typeface="Georgia"/>
              </a:rPr>
              <a:t> </a:t>
            </a:r>
            <a:r>
              <a:rPr sz="3200" spc="-60" dirty="0">
                <a:latin typeface="Georgia"/>
                <a:cs typeface="Georgia"/>
              </a:rPr>
              <a:t>adjuvants:</a:t>
            </a:r>
            <a:endParaRPr sz="3200">
              <a:latin typeface="Georgia"/>
              <a:cs typeface="Georgia"/>
            </a:endParaRPr>
          </a:p>
          <a:p>
            <a:pPr marL="355600" marR="10668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sz="3200" spc="-15" dirty="0">
                <a:latin typeface="Georgia"/>
                <a:cs typeface="Georgia"/>
              </a:rPr>
              <a:t>Preservatives </a:t>
            </a:r>
            <a:r>
              <a:rPr sz="3200" spc="-35" dirty="0">
                <a:latin typeface="Georgia"/>
                <a:cs typeface="Georgia"/>
              </a:rPr>
              <a:t>like</a:t>
            </a:r>
            <a:r>
              <a:rPr sz="3200" spc="-160" dirty="0">
                <a:latin typeface="Georgia"/>
                <a:cs typeface="Georgia"/>
              </a:rPr>
              <a:t> </a:t>
            </a:r>
            <a:r>
              <a:rPr sz="3200" spc="-60" dirty="0">
                <a:latin typeface="Georgia"/>
                <a:cs typeface="Georgia"/>
              </a:rPr>
              <a:t>metabisulfate,  </a:t>
            </a:r>
            <a:r>
              <a:rPr sz="3200" spc="-55" dirty="0">
                <a:latin typeface="Georgia"/>
                <a:cs typeface="Georgia"/>
              </a:rPr>
              <a:t>antioxidants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40" dirty="0">
                <a:latin typeface="Georgia"/>
                <a:cs typeface="Georgia"/>
              </a:rPr>
              <a:t>produce </a:t>
            </a:r>
            <a:r>
              <a:rPr sz="3200" spc="10" dirty="0">
                <a:latin typeface="Georgia"/>
                <a:cs typeface="Georgia"/>
              </a:rPr>
              <a:t>severe  </a:t>
            </a:r>
            <a:r>
              <a:rPr sz="3200" spc="-35" dirty="0">
                <a:latin typeface="Georgia"/>
                <a:cs typeface="Georgia"/>
              </a:rPr>
              <a:t>toxicity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Georgia"/>
                <a:cs typeface="Georgia"/>
              </a:rPr>
              <a:t>Narcotics </a:t>
            </a:r>
            <a:r>
              <a:rPr sz="3200" spc="-65" dirty="0">
                <a:latin typeface="Georgia"/>
                <a:cs typeface="Georgia"/>
              </a:rPr>
              <a:t>can </a:t>
            </a:r>
            <a:r>
              <a:rPr sz="3200" spc="-35" dirty="0">
                <a:latin typeface="Georgia"/>
                <a:cs typeface="Georgia"/>
              </a:rPr>
              <a:t>produce  </a:t>
            </a:r>
            <a:r>
              <a:rPr sz="3200" spc="-15" dirty="0">
                <a:latin typeface="Georgia"/>
                <a:cs typeface="Georgia"/>
              </a:rPr>
              <a:t>respiratory </a:t>
            </a:r>
            <a:r>
              <a:rPr sz="3200" spc="-25" dirty="0">
                <a:latin typeface="Georgia"/>
                <a:cs typeface="Georgia"/>
              </a:rPr>
              <a:t>depression </a:t>
            </a:r>
            <a:r>
              <a:rPr sz="3200" spc="-210" dirty="0">
                <a:latin typeface="Georgia"/>
                <a:cs typeface="Georgia"/>
              </a:rPr>
              <a:t>, </a:t>
            </a:r>
            <a:r>
              <a:rPr sz="3200" spc="-35" dirty="0">
                <a:latin typeface="Georgia"/>
                <a:cs typeface="Georgia"/>
              </a:rPr>
              <a:t>pruritis </a:t>
            </a:r>
            <a:r>
              <a:rPr sz="3200" spc="-210" dirty="0">
                <a:latin typeface="Georgia"/>
                <a:cs typeface="Georgia"/>
              </a:rPr>
              <a:t>,  </a:t>
            </a:r>
            <a:r>
              <a:rPr sz="3200" spc="-40" dirty="0">
                <a:latin typeface="Georgia"/>
                <a:cs typeface="Georgia"/>
              </a:rPr>
              <a:t>bladder</a:t>
            </a:r>
            <a:r>
              <a:rPr sz="3200" spc="-85" dirty="0">
                <a:latin typeface="Georgia"/>
                <a:cs typeface="Georgia"/>
              </a:rPr>
              <a:t> </a:t>
            </a:r>
            <a:r>
              <a:rPr sz="3200" spc="-60" dirty="0">
                <a:latin typeface="Georgia"/>
                <a:cs typeface="Georgia"/>
              </a:rPr>
              <a:t>distension.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5911215" cy="324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8387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2476500" algn="l"/>
              </a:tabLst>
            </a:pPr>
            <a:r>
              <a:rPr sz="3200" spc="-70" dirty="0">
                <a:latin typeface="Georgia"/>
                <a:cs typeface="Georgia"/>
              </a:rPr>
              <a:t>Complications </a:t>
            </a:r>
            <a:r>
              <a:rPr sz="3200" spc="-40" dirty="0">
                <a:latin typeface="Georgia"/>
                <a:cs typeface="Georgia"/>
              </a:rPr>
              <a:t>resulting </a:t>
            </a:r>
            <a:r>
              <a:rPr sz="3200" spc="-60" dirty="0">
                <a:latin typeface="Georgia"/>
                <a:cs typeface="Georgia"/>
              </a:rPr>
              <a:t>from  </a:t>
            </a:r>
            <a:r>
              <a:rPr sz="3200" spc="-45" dirty="0">
                <a:latin typeface="Georgia"/>
                <a:cs typeface="Georgia"/>
              </a:rPr>
              <a:t>inadequate	</a:t>
            </a:r>
            <a:r>
              <a:rPr sz="3200" spc="-80" dirty="0">
                <a:latin typeface="Georgia"/>
                <a:cs typeface="Georgia"/>
              </a:rPr>
              <a:t>management: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Bacterial</a:t>
            </a:r>
            <a:r>
              <a:rPr sz="3200" spc="-70" dirty="0">
                <a:latin typeface="Georgia"/>
                <a:cs typeface="Georgia"/>
              </a:rPr>
              <a:t> </a:t>
            </a:r>
            <a:r>
              <a:rPr sz="3200" spc="-65" dirty="0">
                <a:latin typeface="Georgia"/>
                <a:cs typeface="Georgia"/>
              </a:rPr>
              <a:t>contamination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5" dirty="0">
                <a:latin typeface="Georgia"/>
                <a:cs typeface="Georgia"/>
              </a:rPr>
              <a:t>Unsafe </a:t>
            </a:r>
            <a:r>
              <a:rPr sz="3200" spc="-50" dirty="0">
                <a:latin typeface="Georgia"/>
                <a:cs typeface="Georgia"/>
              </a:rPr>
              <a:t>technique of </a:t>
            </a:r>
            <a:r>
              <a:rPr sz="3200" spc="-55" dirty="0">
                <a:latin typeface="Georgia"/>
                <a:cs typeface="Georgia"/>
              </a:rPr>
              <a:t>injection </a:t>
            </a:r>
            <a:r>
              <a:rPr sz="3200" spc="-459" dirty="0">
                <a:latin typeface="Georgia"/>
                <a:cs typeface="Georgia"/>
              </a:rPr>
              <a:t>–  </a:t>
            </a:r>
            <a:r>
              <a:rPr sz="3200" spc="-70" dirty="0">
                <a:latin typeface="Georgia"/>
                <a:cs typeface="Georgia"/>
              </a:rPr>
              <a:t>high </a:t>
            </a:r>
            <a:r>
              <a:rPr sz="3200" spc="-15" dirty="0">
                <a:latin typeface="Georgia"/>
                <a:cs typeface="Georgia"/>
              </a:rPr>
              <a:t>pressure </a:t>
            </a:r>
            <a:r>
              <a:rPr sz="3200" spc="-45" dirty="0">
                <a:latin typeface="Georgia"/>
                <a:cs typeface="Georgia"/>
              </a:rPr>
              <a:t>epidural</a:t>
            </a:r>
            <a:r>
              <a:rPr sz="3200" spc="-20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injection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Injection in </a:t>
            </a:r>
            <a:r>
              <a:rPr sz="3200" spc="-40" dirty="0">
                <a:latin typeface="Georgia"/>
                <a:cs typeface="Georgia"/>
              </a:rPr>
              <a:t>the </a:t>
            </a:r>
            <a:r>
              <a:rPr sz="3200" spc="-15" dirty="0">
                <a:latin typeface="Georgia"/>
                <a:cs typeface="Georgia"/>
              </a:rPr>
              <a:t>wrong</a:t>
            </a:r>
            <a:r>
              <a:rPr sz="3200" spc="-150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space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5751830" cy="324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4925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Complications </a:t>
            </a:r>
            <a:r>
              <a:rPr sz="3200" spc="-15" dirty="0">
                <a:latin typeface="Georgia"/>
                <a:cs typeface="Georgia"/>
              </a:rPr>
              <a:t>wrongly  </a:t>
            </a:r>
            <a:r>
              <a:rPr sz="3200" spc="-35" dirty="0">
                <a:latin typeface="Georgia"/>
                <a:cs typeface="Georgia"/>
              </a:rPr>
              <a:t>attributed </a:t>
            </a:r>
            <a:r>
              <a:rPr sz="3200" spc="-25" dirty="0">
                <a:latin typeface="Georgia"/>
                <a:cs typeface="Georgia"/>
              </a:rPr>
              <a:t>to </a:t>
            </a:r>
            <a:r>
              <a:rPr sz="3200" spc="-40" dirty="0">
                <a:latin typeface="Georgia"/>
                <a:cs typeface="Georgia"/>
              </a:rPr>
              <a:t>regional</a:t>
            </a:r>
            <a:r>
              <a:rPr sz="3200" spc="-21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blocks: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Georgia"/>
                <a:cs typeface="Georgia"/>
              </a:rPr>
              <a:t>Hypotension </a:t>
            </a:r>
            <a:r>
              <a:rPr sz="3200" spc="-210" dirty="0">
                <a:latin typeface="Georgia"/>
                <a:cs typeface="Georgia"/>
              </a:rPr>
              <a:t>, </a:t>
            </a:r>
            <a:r>
              <a:rPr sz="3200" spc="-45" dirty="0">
                <a:latin typeface="Georgia"/>
                <a:cs typeface="Georgia"/>
              </a:rPr>
              <a:t>blood </a:t>
            </a:r>
            <a:r>
              <a:rPr sz="3200" spc="-65" dirty="0">
                <a:latin typeface="Georgia"/>
                <a:cs typeface="Georgia"/>
              </a:rPr>
              <a:t>loss,  </a:t>
            </a:r>
            <a:r>
              <a:rPr sz="3200" spc="-60" dirty="0">
                <a:latin typeface="Georgia"/>
                <a:cs typeface="Georgia"/>
              </a:rPr>
              <a:t>position, </a:t>
            </a:r>
            <a:r>
              <a:rPr sz="3200" spc="-40" dirty="0">
                <a:latin typeface="Georgia"/>
                <a:cs typeface="Georgia"/>
              </a:rPr>
              <a:t>surgical</a:t>
            </a:r>
            <a:r>
              <a:rPr sz="3200" spc="-170" dirty="0">
                <a:latin typeface="Georgia"/>
                <a:cs typeface="Georgia"/>
              </a:rPr>
              <a:t> </a:t>
            </a:r>
            <a:r>
              <a:rPr sz="3200" spc="-70" dirty="0">
                <a:latin typeface="Georgia"/>
                <a:cs typeface="Georgia"/>
              </a:rPr>
              <a:t>manipulation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5" dirty="0">
                <a:latin typeface="Georgia"/>
                <a:cs typeface="Georgia"/>
              </a:rPr>
              <a:t>Sickle </a:t>
            </a:r>
            <a:r>
              <a:rPr sz="3200" spc="-30" dirty="0">
                <a:latin typeface="Georgia"/>
                <a:cs typeface="Georgia"/>
              </a:rPr>
              <a:t>cell</a:t>
            </a:r>
            <a:r>
              <a:rPr sz="3200" spc="-95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disease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5" dirty="0">
                <a:latin typeface="Georgia"/>
                <a:cs typeface="Georgia"/>
              </a:rPr>
              <a:t>Sudden </a:t>
            </a:r>
            <a:r>
              <a:rPr sz="3200" spc="-70" dirty="0">
                <a:latin typeface="Georgia"/>
                <a:cs typeface="Georgia"/>
              </a:rPr>
              <a:t>infant </a:t>
            </a:r>
            <a:r>
              <a:rPr sz="3200" spc="-45" dirty="0">
                <a:latin typeface="Georgia"/>
                <a:cs typeface="Georgia"/>
              </a:rPr>
              <a:t>death</a:t>
            </a:r>
            <a:r>
              <a:rPr sz="3200" spc="-110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syndrome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7198" y="1621282"/>
            <a:ext cx="21844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225" dirty="0">
                <a:latin typeface="Georgia"/>
                <a:cs typeface="Georgia"/>
              </a:rPr>
              <a:t>THANK</a:t>
            </a:r>
            <a:r>
              <a:rPr b="0" spc="-145" dirty="0">
                <a:latin typeface="Georgia"/>
                <a:cs typeface="Georgia"/>
              </a:rPr>
              <a:t> </a:t>
            </a:r>
            <a:r>
              <a:rPr b="0" spc="-265" dirty="0">
                <a:latin typeface="Georgia"/>
                <a:cs typeface="Georgia"/>
              </a:rPr>
              <a:t>YOU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30377"/>
            <a:ext cx="7235825" cy="39735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Georgia"/>
                <a:cs typeface="Georgia"/>
              </a:rPr>
              <a:t>Skill </a:t>
            </a:r>
            <a:r>
              <a:rPr sz="3200" spc="-75" dirty="0">
                <a:latin typeface="Georgia"/>
                <a:cs typeface="Georgia"/>
              </a:rPr>
              <a:t>in </a:t>
            </a:r>
            <a:r>
              <a:rPr sz="3200" spc="-50" dirty="0">
                <a:latin typeface="Georgia"/>
                <a:cs typeface="Georgia"/>
              </a:rPr>
              <a:t>performing </a:t>
            </a:r>
            <a:r>
              <a:rPr sz="3200" spc="-204" dirty="0">
                <a:latin typeface="Georgia"/>
                <a:cs typeface="Georgia"/>
              </a:rPr>
              <a:t>RA </a:t>
            </a:r>
            <a:r>
              <a:rPr sz="3200" spc="-85" dirty="0">
                <a:latin typeface="Georgia"/>
                <a:cs typeface="Georgia"/>
              </a:rPr>
              <a:t>in </a:t>
            </a:r>
            <a:r>
              <a:rPr sz="3200" spc="-50" dirty="0">
                <a:latin typeface="Georgia"/>
                <a:cs typeface="Georgia"/>
              </a:rPr>
              <a:t>adults </a:t>
            </a:r>
            <a:r>
              <a:rPr sz="3200" spc="-30" dirty="0">
                <a:latin typeface="Georgia"/>
                <a:cs typeface="Georgia"/>
              </a:rPr>
              <a:t>for </a:t>
            </a:r>
            <a:r>
              <a:rPr sz="3200" spc="-60" dirty="0">
                <a:latin typeface="Georgia"/>
                <a:cs typeface="Georgia"/>
              </a:rPr>
              <a:t>long  </a:t>
            </a:r>
            <a:r>
              <a:rPr sz="3200" spc="-90" dirty="0">
                <a:latin typeface="Georgia"/>
                <a:cs typeface="Georgia"/>
              </a:rPr>
              <a:t>time.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Supportive </a:t>
            </a:r>
            <a:r>
              <a:rPr sz="3200" spc="-40" dirty="0">
                <a:latin typeface="Georgia"/>
                <a:cs typeface="Georgia"/>
              </a:rPr>
              <a:t>surgical </a:t>
            </a:r>
            <a:r>
              <a:rPr sz="3200" spc="-60" dirty="0">
                <a:latin typeface="Georgia"/>
                <a:cs typeface="Georgia"/>
              </a:rPr>
              <a:t>nursing</a:t>
            </a:r>
            <a:r>
              <a:rPr sz="3200" spc="-16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facilities.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Georgia"/>
                <a:cs typeface="Georgia"/>
              </a:rPr>
              <a:t>Assistance </a:t>
            </a:r>
            <a:r>
              <a:rPr sz="3200" spc="-75" dirty="0">
                <a:latin typeface="Georgia"/>
                <a:cs typeface="Georgia"/>
              </a:rPr>
              <a:t>in</a:t>
            </a:r>
            <a:r>
              <a:rPr sz="3200" spc="-120" dirty="0">
                <a:latin typeface="Georgia"/>
                <a:cs typeface="Georgia"/>
              </a:rPr>
              <a:t> </a:t>
            </a:r>
            <a:r>
              <a:rPr sz="3200" spc="-280" dirty="0">
                <a:latin typeface="Georgia"/>
                <a:cs typeface="Georgia"/>
              </a:rPr>
              <a:t>OR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0" dirty="0">
                <a:latin typeface="Georgia"/>
                <a:cs typeface="Georgia"/>
              </a:rPr>
              <a:t>Proper</a:t>
            </a:r>
            <a:r>
              <a:rPr sz="3200" spc="-11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equipment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20">
                <a:latin typeface="Georgia"/>
                <a:cs typeface="Georgia"/>
              </a:rPr>
              <a:t>PACU 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Policies </a:t>
            </a:r>
            <a:r>
              <a:rPr sz="3200" spc="-75" dirty="0">
                <a:latin typeface="Georgia"/>
                <a:cs typeface="Georgia"/>
              </a:rPr>
              <a:t>and</a:t>
            </a:r>
            <a:r>
              <a:rPr sz="3200" spc="-135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procedures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87625">
              <a:lnSpc>
                <a:spcPct val="100000"/>
              </a:lnSpc>
              <a:spcBef>
                <a:spcPts val="105"/>
              </a:spcBef>
            </a:pPr>
            <a:r>
              <a:rPr b="0" spc="-290" dirty="0">
                <a:latin typeface="Georgia"/>
                <a:cs typeface="Georgia"/>
              </a:rPr>
              <a:t>HOW </a:t>
            </a:r>
            <a:r>
              <a:rPr b="0" spc="-270" dirty="0">
                <a:latin typeface="Georgia"/>
                <a:cs typeface="Georgia"/>
              </a:rPr>
              <a:t>CHILDREN </a:t>
            </a:r>
            <a:r>
              <a:rPr b="0" spc="-235" dirty="0">
                <a:latin typeface="Georgia"/>
                <a:cs typeface="Georgia"/>
              </a:rPr>
              <a:t>DIFFER</a:t>
            </a:r>
            <a:r>
              <a:rPr b="0" spc="-265" dirty="0">
                <a:latin typeface="Georgia"/>
                <a:cs typeface="Georgia"/>
              </a:rPr>
              <a:t> </a:t>
            </a:r>
            <a:r>
              <a:rPr b="0" spc="-275" dirty="0">
                <a:latin typeface="Georgia"/>
                <a:cs typeface="Georgia"/>
              </a:rPr>
              <a:t>FROM</a:t>
            </a:r>
          </a:p>
          <a:p>
            <a:pPr marL="2912745" algn="ctr">
              <a:lnSpc>
                <a:spcPct val="100000"/>
              </a:lnSpc>
            </a:pPr>
            <a:r>
              <a:rPr b="0" spc="-220" dirty="0">
                <a:latin typeface="Georgia"/>
                <a:cs typeface="Georgia"/>
              </a:rPr>
              <a:t>ADULT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621282"/>
            <a:ext cx="4885055" cy="27578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Psychological </a:t>
            </a:r>
            <a:r>
              <a:rPr sz="3200" spc="-75" dirty="0">
                <a:latin typeface="Georgia"/>
                <a:cs typeface="Georgia"/>
              </a:rPr>
              <a:t>and</a:t>
            </a:r>
            <a:r>
              <a:rPr sz="3200" spc="-175" dirty="0">
                <a:latin typeface="Georgia"/>
                <a:cs typeface="Georgia"/>
              </a:rPr>
              <a:t> </a:t>
            </a:r>
            <a:r>
              <a:rPr sz="3200" spc="-35" dirty="0">
                <a:latin typeface="Georgia"/>
                <a:cs typeface="Georgia"/>
              </a:rPr>
              <a:t>parents  </a:t>
            </a:r>
            <a:r>
              <a:rPr sz="3200" spc="-25" dirty="0">
                <a:latin typeface="Georgia"/>
                <a:cs typeface="Georgia"/>
              </a:rPr>
              <a:t>psychology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Georgia"/>
                <a:cs typeface="Georgia"/>
              </a:rPr>
              <a:t>Physiological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0" dirty="0">
                <a:latin typeface="Georgia"/>
                <a:cs typeface="Georgia"/>
              </a:rPr>
              <a:t>Pharmacological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Anatomical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24352"/>
            <a:ext cx="5844540" cy="343979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865"/>
              </a:spcBef>
            </a:pPr>
            <a:r>
              <a:rPr sz="3200" b="1" spc="-409" dirty="0">
                <a:latin typeface="Georgia"/>
                <a:cs typeface="Georgia"/>
              </a:rPr>
              <a:t>PSYCHOLOGICAL: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Georgia"/>
                <a:cs typeface="Georgia"/>
              </a:rPr>
              <a:t>More </a:t>
            </a:r>
            <a:r>
              <a:rPr sz="3200" spc="-30" dirty="0">
                <a:latin typeface="Georgia"/>
                <a:cs typeface="Georgia"/>
              </a:rPr>
              <a:t>apprehensive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0" dirty="0">
                <a:latin typeface="Georgia"/>
                <a:cs typeface="Georgia"/>
              </a:rPr>
              <a:t>Separation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phobia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0" dirty="0">
                <a:latin typeface="Georgia"/>
                <a:cs typeface="Georgia"/>
              </a:rPr>
              <a:t>Universal </a:t>
            </a:r>
            <a:r>
              <a:rPr sz="3200" spc="-35" dirty="0">
                <a:latin typeface="Georgia"/>
                <a:cs typeface="Georgia"/>
              </a:rPr>
              <a:t>needle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55" dirty="0">
                <a:latin typeface="Georgia"/>
                <a:cs typeface="Georgia"/>
              </a:rPr>
              <a:t>phobia</a:t>
            </a:r>
            <a:endParaRPr sz="3200">
              <a:latin typeface="Georgia"/>
              <a:cs typeface="Georgia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5" dirty="0">
                <a:latin typeface="Georgia"/>
                <a:cs typeface="Georgia"/>
              </a:rPr>
              <a:t>Pain </a:t>
            </a:r>
            <a:r>
              <a:rPr sz="3200" spc="-75" dirty="0">
                <a:latin typeface="Georgia"/>
                <a:cs typeface="Georgia"/>
              </a:rPr>
              <a:t>and </a:t>
            </a:r>
            <a:r>
              <a:rPr sz="3200" spc="-50" dirty="0">
                <a:latin typeface="Georgia"/>
                <a:cs typeface="Georgia"/>
              </a:rPr>
              <a:t>disfigurement </a:t>
            </a:r>
            <a:r>
              <a:rPr sz="3200" spc="-75" dirty="0">
                <a:latin typeface="Georgia"/>
                <a:cs typeface="Georgia"/>
              </a:rPr>
              <a:t>in</a:t>
            </a:r>
            <a:r>
              <a:rPr sz="3200" spc="-145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older  </a:t>
            </a:r>
            <a:r>
              <a:rPr sz="3200" spc="-50" dirty="0">
                <a:latin typeface="Georgia"/>
                <a:cs typeface="Georgia"/>
              </a:rPr>
              <a:t>children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73172" y="1524352"/>
            <a:ext cx="6079490" cy="40259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Georgia"/>
              <a:buChar char="•"/>
              <a:tabLst>
                <a:tab pos="354965" algn="l"/>
                <a:tab pos="355600" algn="l"/>
              </a:tabLst>
            </a:pPr>
            <a:r>
              <a:rPr sz="3200" b="1" spc="-409" dirty="0">
                <a:latin typeface="Georgia"/>
                <a:cs typeface="Georgia"/>
              </a:rPr>
              <a:t>PSYCHOLOGICAL:</a:t>
            </a:r>
            <a:endParaRPr sz="320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b="1" i="1" spc="155" dirty="0">
                <a:latin typeface="Times New Roman"/>
                <a:cs typeface="Times New Roman"/>
              </a:rPr>
              <a:t>Parents</a:t>
            </a:r>
            <a:r>
              <a:rPr sz="3200" b="1" i="1" spc="-120" dirty="0">
                <a:latin typeface="Times New Roman"/>
                <a:cs typeface="Times New Roman"/>
              </a:rPr>
              <a:t> </a:t>
            </a:r>
            <a:r>
              <a:rPr sz="3200" b="1" i="1" spc="180" dirty="0">
                <a:latin typeface="Times New Roman"/>
                <a:cs typeface="Times New Roman"/>
              </a:rPr>
              <a:t>and</a:t>
            </a:r>
            <a:r>
              <a:rPr sz="3200" b="1" i="1" spc="-110" dirty="0">
                <a:latin typeface="Times New Roman"/>
                <a:cs typeface="Times New Roman"/>
              </a:rPr>
              <a:t> </a:t>
            </a:r>
            <a:r>
              <a:rPr sz="3200" b="1" i="1" spc="195" dirty="0">
                <a:latin typeface="Times New Roman"/>
                <a:cs typeface="Times New Roman"/>
              </a:rPr>
              <a:t>grand</a:t>
            </a:r>
            <a:r>
              <a:rPr sz="3200" b="1" i="1" spc="-120" dirty="0">
                <a:latin typeface="Times New Roman"/>
                <a:cs typeface="Times New Roman"/>
              </a:rPr>
              <a:t> </a:t>
            </a:r>
            <a:r>
              <a:rPr sz="3200" b="1" i="1" spc="145" dirty="0">
                <a:latin typeface="Times New Roman"/>
                <a:cs typeface="Times New Roman"/>
              </a:rPr>
              <a:t>parents: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5" dirty="0">
                <a:latin typeface="Georgia"/>
                <a:cs typeface="Georgia"/>
              </a:rPr>
              <a:t>Loss </a:t>
            </a:r>
            <a:r>
              <a:rPr sz="3200" spc="-50" dirty="0">
                <a:latin typeface="Georgia"/>
                <a:cs typeface="Georgia"/>
              </a:rPr>
              <a:t>of </a:t>
            </a:r>
            <a:r>
              <a:rPr sz="3200" spc="-35" dirty="0">
                <a:latin typeface="Georgia"/>
                <a:cs typeface="Georgia"/>
              </a:rPr>
              <a:t>control </a:t>
            </a:r>
            <a:r>
              <a:rPr sz="3200" spc="5" dirty="0">
                <a:latin typeface="Georgia"/>
                <a:cs typeface="Georgia"/>
              </a:rPr>
              <a:t>over </a:t>
            </a:r>
            <a:r>
              <a:rPr sz="3200" spc="-40" dirty="0">
                <a:latin typeface="Georgia"/>
                <a:cs typeface="Georgia"/>
              </a:rPr>
              <a:t>the</a:t>
            </a:r>
            <a:r>
              <a:rPr sz="3200" spc="-290" dirty="0">
                <a:latin typeface="Georgia"/>
                <a:cs typeface="Georgia"/>
              </a:rPr>
              <a:t> </a:t>
            </a:r>
            <a:r>
              <a:rPr sz="3200" spc="-50" dirty="0">
                <a:latin typeface="Georgia"/>
                <a:cs typeface="Georgia"/>
              </a:rPr>
              <a:t>situation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Georgia"/>
                <a:cs typeface="Georgia"/>
              </a:rPr>
              <a:t>Dependency</a:t>
            </a:r>
            <a:r>
              <a:rPr sz="3200" spc="-110" dirty="0">
                <a:latin typeface="Georgia"/>
                <a:cs typeface="Georgia"/>
              </a:rPr>
              <a:t> </a:t>
            </a:r>
            <a:r>
              <a:rPr sz="3200" spc="-30" dirty="0">
                <a:latin typeface="Georgia"/>
                <a:cs typeface="Georgia"/>
              </a:rPr>
              <a:t>behavior</a:t>
            </a:r>
            <a:endParaRPr sz="320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80" dirty="0">
                <a:latin typeface="Georgia"/>
                <a:cs typeface="Georgia"/>
              </a:rPr>
              <a:t>Financial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40" dirty="0">
                <a:latin typeface="Georgia"/>
                <a:cs typeface="Georgia"/>
              </a:rPr>
              <a:t>constraints</a:t>
            </a:r>
            <a:endParaRPr sz="3200">
              <a:latin typeface="Georgia"/>
              <a:cs typeface="Georgia"/>
            </a:endParaRPr>
          </a:p>
          <a:p>
            <a:pPr marL="355600" marR="1329055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Georgia"/>
                <a:cs typeface="Georgia"/>
              </a:rPr>
              <a:t>Concern </a:t>
            </a:r>
            <a:r>
              <a:rPr sz="3200" spc="-45" dirty="0">
                <a:latin typeface="Georgia"/>
                <a:cs typeface="Georgia"/>
              </a:rPr>
              <a:t>about </a:t>
            </a:r>
            <a:r>
              <a:rPr sz="3200" spc="-40" dirty="0">
                <a:latin typeface="Georgia"/>
                <a:cs typeface="Georgia"/>
              </a:rPr>
              <a:t>the</a:t>
            </a:r>
            <a:r>
              <a:rPr sz="3200" spc="-165" dirty="0">
                <a:latin typeface="Georgia"/>
                <a:cs typeface="Georgia"/>
              </a:rPr>
              <a:t> </a:t>
            </a:r>
            <a:r>
              <a:rPr sz="3200" spc="-50" dirty="0">
                <a:latin typeface="Georgia"/>
                <a:cs typeface="Georgia"/>
              </a:rPr>
              <a:t>child’s  </a:t>
            </a:r>
            <a:r>
              <a:rPr sz="3200" spc="-45" dirty="0">
                <a:latin typeface="Georgia"/>
                <a:cs typeface="Georgia"/>
              </a:rPr>
              <a:t>problem </a:t>
            </a:r>
            <a:r>
              <a:rPr sz="3200" spc="-75" dirty="0">
                <a:latin typeface="Georgia"/>
                <a:cs typeface="Georgia"/>
              </a:rPr>
              <a:t>and</a:t>
            </a:r>
            <a:r>
              <a:rPr sz="3200" spc="-140" dirty="0">
                <a:latin typeface="Georgia"/>
                <a:cs typeface="Georgia"/>
              </a:rPr>
              <a:t> </a:t>
            </a:r>
            <a:r>
              <a:rPr sz="3200" spc="-50" dirty="0">
                <a:latin typeface="Georgia"/>
                <a:cs typeface="Georgia"/>
              </a:rPr>
              <a:t>outcome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1014</Words>
  <Application>Microsoft Office PowerPoint</Application>
  <PresentationFormat>On-screen Show (4:3)</PresentationFormat>
  <Paragraphs>232</Paragraphs>
  <Slides>49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REGIONAL ANAESTHESIA IN  PAEDIATRICS</vt:lpstr>
      <vt:lpstr>INTRODUCTION</vt:lpstr>
      <vt:lpstr>Slide 3</vt:lpstr>
      <vt:lpstr>ESSENTIAL THINGS REQUIRED</vt:lpstr>
      <vt:lpstr>Slide 5</vt:lpstr>
      <vt:lpstr>HOW CHILDREN DIFFER FROM ADULT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Anatomical:</vt:lpstr>
      <vt:lpstr>Slide 17</vt:lpstr>
      <vt:lpstr>REGIONAL ANAESTHESIA  PROCEDURES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Where can a caudal  go?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COMPLICATIONS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ANAESTHESIA IN  PAEDIATRICS</dc:title>
  <cp:lastModifiedBy>user</cp:lastModifiedBy>
  <cp:revision>14</cp:revision>
  <dcterms:created xsi:type="dcterms:W3CDTF">2018-09-10T14:42:53Z</dcterms:created>
  <dcterms:modified xsi:type="dcterms:W3CDTF">2020-08-17T04:53:37Z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2011-09-03T00:00:00Z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2018-09-10T00:00:00Z</vt:filetime>
  </property>
</Properties>
</file>