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5" r:id="rId9"/>
    <p:sldId id="266" r:id="rId10"/>
    <p:sldId id="267" r:id="rId11"/>
    <p:sldId id="268" r:id="rId12"/>
    <p:sldId id="269" r:id="rId13"/>
    <p:sldId id="270" r:id="rId14"/>
    <p:sldId id="263" r:id="rId15"/>
    <p:sldId id="26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17-Aug-20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17-Aug-20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17-Aug-20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17-Aug-20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17-Aug-20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17-Aug-20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17-Aug-20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17-Aug-20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17-Aug-20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17-Aug-20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17-Aug-20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17-Aug-20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17-Aug-20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17-Aug-20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17-Aug-20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17-Aug-20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17-Aug-20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17-Aug-20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jem.in/article.asp?issn=2230-8210;year=2011;volume=15;issue=7;spage=224;epage=232;aulast=Bajw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jem.in/article.asp?issn=2230-8210;year=2011;volume=15;issue=7;spage=224;epage=232;aulast=Bajw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jem.in/viewimage.asp?img=IndianJEndocrMetab_2011_15_7_224_84872_t1.jpg" TargetMode="External"/><Relationship Id="rId2" Type="http://schemas.openxmlformats.org/officeDocument/2006/relationships/hyperlink" Target="http://www.ijem.in/article.asp?issn=2230-8210;year=2011;volume=15;issue=7;spage=224;epage=232;aulast=Bajw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jem.in/article.asp?issn=2230-8210;year=2011;volume=15;issue=7;spage=224;epage=232;aulast=Bajw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ijem.in/article.asp?issn=2230-8210;year=2011;volume=15;issue=7;spage=224;epage=232;aulast=Bajw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ijem.in/article.asp?issn=2230-8210;year=2011;volume=15;issue=7;spage=224;epage=232;aulast=Bajw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jem.in/article.asp?issn=2230-8210;year=2011;volume=15;issue=7;spage=224;epage=232;aulast=Bajw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ijem.in/article.asp?issn=2230-8210;year=2011;volume=15;issue=7;spage=224;epage=232;aulast=Bajw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6206" y="666206"/>
            <a:ext cx="9797143" cy="5394959"/>
          </a:xfrm>
        </p:spPr>
        <p:txBody>
          <a:bodyPr/>
          <a:lstStyle/>
          <a:p>
            <a:r>
              <a:rPr lang="en-IN" dirty="0" smtClean="0"/>
              <a:t>PITUITARY </a:t>
            </a:r>
            <a:r>
              <a:rPr lang="en-IN" dirty="0" smtClean="0"/>
              <a:t>MACROADENOMA &amp; </a:t>
            </a:r>
            <a:r>
              <a:rPr lang="en-IN" dirty="0" smtClean="0"/>
              <a:t>ANAESTHESIA</a:t>
            </a:r>
            <a:br>
              <a:rPr lang="en-IN" dirty="0" smtClean="0"/>
            </a:br>
            <a:r>
              <a:rPr lang="en-IN" sz="3200" dirty="0" err="1" smtClean="0"/>
              <a:t>Dr.Dinesh</a:t>
            </a:r>
            <a:r>
              <a:rPr lang="en-IN" sz="3200" dirty="0" smtClean="0"/>
              <a:t> </a:t>
            </a:r>
            <a:r>
              <a:rPr lang="en-IN" sz="3200" dirty="0" err="1" smtClean="0"/>
              <a:t>Chauhan</a:t>
            </a:r>
            <a:r>
              <a:rPr lang="en-IN" sz="3200" dirty="0" smtClean="0"/>
              <a:t/>
            </a:r>
            <a:br>
              <a:rPr lang="en-IN" sz="3200" dirty="0" smtClean="0"/>
            </a:br>
            <a:r>
              <a:rPr lang="en-IN" sz="3200" dirty="0" smtClean="0"/>
              <a:t>Professor &amp; Head,</a:t>
            </a:r>
            <a:br>
              <a:rPr lang="en-IN" sz="3200" dirty="0" smtClean="0"/>
            </a:br>
            <a:r>
              <a:rPr lang="en-IN" sz="3200" dirty="0" err="1" smtClean="0"/>
              <a:t>Dept.of</a:t>
            </a:r>
            <a:r>
              <a:rPr lang="en-IN" sz="3200" dirty="0" smtClean="0"/>
              <a:t> Anaesthesia,</a:t>
            </a:r>
            <a:br>
              <a:rPr lang="en-IN" sz="3200" dirty="0" smtClean="0"/>
            </a:br>
            <a:r>
              <a:rPr lang="en-IN" sz="3200" dirty="0" err="1" smtClean="0"/>
              <a:t>S.B.K.S.M.I.R.C.,Piparia</a:t>
            </a:r>
            <a:endParaRPr lang="en-IN" sz="3200" dirty="0"/>
          </a:p>
        </p:txBody>
      </p:sp>
      <p:sp>
        <p:nvSpPr>
          <p:cNvPr id="3" name="Subtitle 2"/>
          <p:cNvSpPr>
            <a:spLocks noGrp="1"/>
          </p:cNvSpPr>
          <p:nvPr>
            <p:ph type="subTitle" idx="1"/>
          </p:nvPr>
        </p:nvSpPr>
        <p:spPr>
          <a:xfrm>
            <a:off x="1808098" y="4947197"/>
            <a:ext cx="8825658" cy="861420"/>
          </a:xfrm>
        </p:spPr>
        <p:txBody>
          <a:bodyPr/>
          <a:lstStyle/>
          <a:p>
            <a:r>
              <a:rPr lang="en-IN" dirty="0" smtClean="0"/>
              <a:t>.</a:t>
            </a:r>
            <a:endParaRPr lang="en-IN" dirty="0"/>
          </a:p>
        </p:txBody>
      </p:sp>
    </p:spTree>
    <p:extLst>
      <p:ext uri="{BB962C8B-B14F-4D97-AF65-F5344CB8AC3E}">
        <p14:creationId xmlns:p14="http://schemas.microsoft.com/office/powerpoint/2010/main" xmlns="" val="1936143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POST OPERATIVE EVALUATION</a:t>
            </a:r>
            <a:endParaRPr lang="en-IN" dirty="0"/>
          </a:p>
        </p:txBody>
      </p:sp>
      <p:sp>
        <p:nvSpPr>
          <p:cNvPr id="3" name="Content Placeholder 2"/>
          <p:cNvSpPr>
            <a:spLocks noGrp="1"/>
          </p:cNvSpPr>
          <p:nvPr>
            <p:ph idx="1"/>
          </p:nvPr>
        </p:nvSpPr>
        <p:spPr>
          <a:xfrm>
            <a:off x="489397" y="2266682"/>
            <a:ext cx="11269013" cy="4430332"/>
          </a:xfrm>
        </p:spPr>
        <p:txBody>
          <a:bodyPr/>
          <a:lstStyle/>
          <a:p>
            <a:pPr marL="0" indent="0">
              <a:buNone/>
            </a:pPr>
            <a:r>
              <a:rPr lang="en-IN" dirty="0">
                <a:solidFill>
                  <a:srgbClr val="000000"/>
                </a:solidFill>
                <a:latin typeface="Arial" panose="020B0604020202020204" pitchFamily="34" charset="0"/>
              </a:rPr>
              <a:t>Postoperative airway management, analgesia, monitoring of vital signs, hormonal supplementation and fluid balance are some of the important components to ensure a smooth uneventful recovery period. Postoperatively, these patients can have breathing obstruction possibly due to the trickling of blood from the </a:t>
            </a:r>
            <a:r>
              <a:rPr lang="en-IN" dirty="0" err="1">
                <a:solidFill>
                  <a:srgbClr val="000000"/>
                </a:solidFill>
                <a:latin typeface="Arial" panose="020B0604020202020204" pitchFamily="34" charset="0"/>
              </a:rPr>
              <a:t>naso</a:t>
            </a:r>
            <a:r>
              <a:rPr lang="en-IN" dirty="0">
                <a:solidFill>
                  <a:srgbClr val="000000"/>
                </a:solidFill>
                <a:latin typeface="Arial" panose="020B0604020202020204" pitchFamily="34" charset="0"/>
              </a:rPr>
              <a:t>-pharynx in case of the </a:t>
            </a:r>
            <a:r>
              <a:rPr lang="en-IN" dirty="0" err="1">
                <a:solidFill>
                  <a:srgbClr val="000000"/>
                </a:solidFill>
                <a:latin typeface="Arial" panose="020B0604020202020204" pitchFamily="34" charset="0"/>
              </a:rPr>
              <a:t>transphenoidal</a:t>
            </a:r>
            <a:r>
              <a:rPr lang="en-IN" dirty="0">
                <a:solidFill>
                  <a:srgbClr val="000000"/>
                </a:solidFill>
                <a:latin typeface="Arial" panose="020B0604020202020204" pitchFamily="34" charset="0"/>
              </a:rPr>
              <a:t> approach. At greater risk are the patients with acromegaly, gross obesity or those with history of sleep </a:t>
            </a:r>
            <a:r>
              <a:rPr lang="en-IN" dirty="0" err="1">
                <a:solidFill>
                  <a:srgbClr val="000000"/>
                </a:solidFill>
                <a:latin typeface="Arial" panose="020B0604020202020204" pitchFamily="34" charset="0"/>
              </a:rPr>
              <a:t>apnea</a:t>
            </a:r>
            <a:r>
              <a:rPr lang="en-IN" dirty="0">
                <a:solidFill>
                  <a:srgbClr val="000000"/>
                </a:solidFill>
                <a:latin typeface="Arial" panose="020B0604020202020204" pitchFamily="34" charset="0"/>
              </a:rPr>
              <a:t>. In our practice, we monitor this subset of patients either in the post-</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care unit or in the intensive care unit (ICU), depending upon their clinical status, for the next 24 h with a continuous vigil on hemodynamic parameters, respiratory dynamics, neurological status and visual field acuity. Cranial nerve dysfunction is an important aspect to look for, especially related to visual acuity, visual fields and extra-ocular muscle function as cranial nerves from II-VI are almost in the vicinity of the pituitary gland.</a:t>
            </a:r>
            <a:endParaRPr lang="en-IN" dirty="0"/>
          </a:p>
        </p:txBody>
      </p:sp>
    </p:spTree>
    <p:extLst>
      <p:ext uri="{BB962C8B-B14F-4D97-AF65-F5344CB8AC3E}">
        <p14:creationId xmlns:p14="http://schemas.microsoft.com/office/powerpoint/2010/main" xmlns="" val="2042308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POST OPERATIVE ANALGESIA</a:t>
            </a:r>
            <a:endParaRPr lang="en-IN" dirty="0"/>
          </a:p>
        </p:txBody>
      </p:sp>
      <p:sp>
        <p:nvSpPr>
          <p:cNvPr id="3" name="Content Placeholder 2"/>
          <p:cNvSpPr>
            <a:spLocks noGrp="1"/>
          </p:cNvSpPr>
          <p:nvPr>
            <p:ph idx="1"/>
          </p:nvPr>
        </p:nvSpPr>
        <p:spPr>
          <a:xfrm>
            <a:off x="450762" y="2240923"/>
            <a:ext cx="11333408" cy="4353059"/>
          </a:xfrm>
        </p:spPr>
        <p:txBody>
          <a:bodyPr/>
          <a:lstStyle/>
          <a:p>
            <a:pPr marL="0" indent="0">
              <a:buNone/>
            </a:pPr>
            <a:r>
              <a:rPr lang="en-IN" dirty="0">
                <a:solidFill>
                  <a:srgbClr val="000000"/>
                </a:solidFill>
                <a:latin typeface="Arial" panose="020B0604020202020204" pitchFamily="34" charset="0"/>
              </a:rPr>
              <a:t>Postoperative analgesia is an important issue and more so after transcranial surgery as compared to the </a:t>
            </a:r>
            <a:r>
              <a:rPr lang="en-IN" dirty="0" err="1">
                <a:solidFill>
                  <a:srgbClr val="000000"/>
                </a:solidFill>
                <a:latin typeface="Arial" panose="020B0604020202020204" pitchFamily="34" charset="0"/>
              </a:rPr>
              <a:t>transphenoidal</a:t>
            </a:r>
            <a:r>
              <a:rPr lang="en-IN" dirty="0">
                <a:solidFill>
                  <a:srgbClr val="000000"/>
                </a:solidFill>
                <a:latin typeface="Arial" panose="020B0604020202020204" pitchFamily="34" charset="0"/>
              </a:rPr>
              <a:t> route. </a:t>
            </a:r>
            <a:r>
              <a:rPr lang="en-IN" baseline="30000" dirty="0">
                <a:solidFill>
                  <a:srgbClr val="0000FF"/>
                </a:solidFill>
                <a:latin typeface="Arial" panose="020B0604020202020204" pitchFamily="34" charset="0"/>
                <a:hlinkClick r:id="rId2"/>
              </a:rPr>
              <a:t>[42]</a:t>
            </a:r>
            <a:r>
              <a:rPr lang="en-IN" baseline="30000" dirty="0">
                <a:solidFill>
                  <a:srgbClr val="000000"/>
                </a:solidFill>
                <a:latin typeface="Arial" panose="020B0604020202020204" pitchFamily="34" charset="0"/>
              </a:rPr>
              <a:t>,</a:t>
            </a:r>
            <a:r>
              <a:rPr lang="en-IN" baseline="30000" dirty="0">
                <a:solidFill>
                  <a:srgbClr val="0000FF"/>
                </a:solidFill>
                <a:latin typeface="Arial" panose="020B0604020202020204" pitchFamily="34" charset="0"/>
                <a:hlinkClick r:id="rId2"/>
              </a:rPr>
              <a:t>[43]</a:t>
            </a:r>
            <a:r>
              <a:rPr lang="en-IN" dirty="0">
                <a:solidFill>
                  <a:srgbClr val="000000"/>
                </a:solidFill>
                <a:latin typeface="Arial" panose="020B0604020202020204" pitchFamily="34" charset="0"/>
              </a:rPr>
              <a:t> Opioids are very effective for relief of pain but owing to their side-effects like nausea, vomiting, </a:t>
            </a:r>
            <a:r>
              <a:rPr lang="en-IN" dirty="0" err="1">
                <a:solidFill>
                  <a:srgbClr val="000000"/>
                </a:solidFill>
                <a:latin typeface="Arial" panose="020B0604020202020204" pitchFamily="34" charset="0"/>
              </a:rPr>
              <a:t>pruritis</a:t>
            </a:r>
            <a:r>
              <a:rPr lang="en-IN" dirty="0">
                <a:solidFill>
                  <a:srgbClr val="000000"/>
                </a:solidFill>
                <a:latin typeface="Arial" panose="020B0604020202020204" pitchFamily="34" charset="0"/>
              </a:rPr>
              <a:t>, respiratory depression and urinary retention, they are very cautiously used for relief of pain in these neuro-endocrine procedures. </a:t>
            </a:r>
            <a:r>
              <a:rPr lang="en-IN" baseline="30000" dirty="0">
                <a:solidFill>
                  <a:srgbClr val="0000FF"/>
                </a:solidFill>
                <a:latin typeface="Arial" panose="020B0604020202020204" pitchFamily="34" charset="0"/>
                <a:hlinkClick r:id="rId2"/>
              </a:rPr>
              <a:t>[44]</a:t>
            </a:r>
            <a:r>
              <a:rPr lang="en-IN" dirty="0">
                <a:solidFill>
                  <a:srgbClr val="000000"/>
                </a:solidFill>
                <a:latin typeface="Arial" panose="020B0604020202020204" pitchFamily="34" charset="0"/>
              </a:rPr>
              <a:t> Among opioids, fentanyl is considered better as it is associated with a far lower incidence of respiratory depression, nausea and vomiting as compared to traditional morphine. </a:t>
            </a:r>
            <a:r>
              <a:rPr lang="en-IN" baseline="30000" dirty="0">
                <a:solidFill>
                  <a:srgbClr val="0000FF"/>
                </a:solidFill>
                <a:latin typeface="Arial" panose="020B0604020202020204" pitchFamily="34" charset="0"/>
                <a:hlinkClick r:id="rId2"/>
              </a:rPr>
              <a:t>[45]</a:t>
            </a:r>
            <a:r>
              <a:rPr lang="en-IN" dirty="0">
                <a:solidFill>
                  <a:srgbClr val="000000"/>
                </a:solidFill>
                <a:latin typeface="Arial" panose="020B0604020202020204" pitchFamily="34" charset="0"/>
              </a:rPr>
              <a:t> Nausea and vomiting can have detrimental effects on the ICP and we administer </a:t>
            </a:r>
            <a:r>
              <a:rPr lang="en-IN" dirty="0" err="1">
                <a:solidFill>
                  <a:srgbClr val="000000"/>
                </a:solidFill>
                <a:latin typeface="Arial" panose="020B0604020202020204" pitchFamily="34" charset="0"/>
              </a:rPr>
              <a:t>palonosetron</a:t>
            </a:r>
            <a:r>
              <a:rPr lang="en-IN" dirty="0">
                <a:solidFill>
                  <a:srgbClr val="000000"/>
                </a:solidFill>
                <a:latin typeface="Arial" panose="020B0604020202020204" pitchFamily="34" charset="0"/>
              </a:rPr>
              <a:t> 75 mcg by slow IV injection 15 min before the anticipated completion of surgery. </a:t>
            </a:r>
            <a:r>
              <a:rPr lang="en-IN" baseline="30000" dirty="0">
                <a:solidFill>
                  <a:srgbClr val="0000FF"/>
                </a:solidFill>
                <a:latin typeface="Arial" panose="020B0604020202020204" pitchFamily="34" charset="0"/>
                <a:hlinkClick r:id="rId2"/>
              </a:rPr>
              <a:t>[46]</a:t>
            </a:r>
            <a:r>
              <a:rPr lang="en-IN" dirty="0">
                <a:solidFill>
                  <a:srgbClr val="000000"/>
                </a:solidFill>
                <a:latin typeface="Arial" panose="020B0604020202020204" pitchFamily="34" charset="0"/>
              </a:rPr>
              <a:t> This H-3 receptor antagonist has proved to be very beneficial in controlling the nausea and vomiting postoperatively as the long duration of its action provides a smooth recovery period of longer duration. Patient-controlled analgesia (PCA) is gaining huge popularity nowadays and is being practiced in many </a:t>
            </a:r>
            <a:r>
              <a:rPr lang="en-IN" dirty="0" err="1">
                <a:solidFill>
                  <a:srgbClr val="000000"/>
                </a:solidFill>
                <a:latin typeface="Arial" panose="020B0604020202020204" pitchFamily="34" charset="0"/>
              </a:rPr>
              <a:t>centers</a:t>
            </a:r>
            <a:r>
              <a:rPr lang="en-IN" dirty="0">
                <a:solidFill>
                  <a:srgbClr val="000000"/>
                </a:solidFill>
                <a:latin typeface="Arial" panose="020B0604020202020204" pitchFamily="34" charset="0"/>
              </a:rPr>
              <a:t> but its universal availability is restricted in developing countries like ours due to huge economic constraints. The big advantage for the patients is that they can decide the administration of analgesia themselves and thus get a smooth pain-free postoperative period. The safety mechanisms are definitely there in the software which delivers a pre-calculated and pre-set required dose thus avoiding the chances of over-dosage by the patient.</a:t>
            </a:r>
            <a:endParaRPr lang="en-IN" dirty="0"/>
          </a:p>
        </p:txBody>
      </p:sp>
    </p:spTree>
    <p:extLst>
      <p:ext uri="{BB962C8B-B14F-4D97-AF65-F5344CB8AC3E}">
        <p14:creationId xmlns:p14="http://schemas.microsoft.com/office/powerpoint/2010/main" xmlns="" val="2339616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NEURO-ENDOCRINE ABNORMALITIES</a:t>
            </a:r>
            <a:endParaRPr lang="en-IN" dirty="0"/>
          </a:p>
        </p:txBody>
      </p:sp>
      <p:sp>
        <p:nvSpPr>
          <p:cNvPr id="3" name="Content Placeholder 2"/>
          <p:cNvSpPr>
            <a:spLocks noGrp="1"/>
          </p:cNvSpPr>
          <p:nvPr>
            <p:ph idx="1"/>
          </p:nvPr>
        </p:nvSpPr>
        <p:spPr>
          <a:xfrm>
            <a:off x="476518" y="2228045"/>
            <a:ext cx="11294772" cy="4456090"/>
          </a:xfrm>
        </p:spPr>
        <p:txBody>
          <a:bodyPr>
            <a:normAutofit lnSpcReduction="10000"/>
          </a:bodyPr>
          <a:lstStyle/>
          <a:p>
            <a:pPr marL="0" indent="0">
              <a:buNone/>
            </a:pPr>
            <a:r>
              <a:rPr lang="en-IN" dirty="0">
                <a:solidFill>
                  <a:srgbClr val="000000"/>
                </a:solidFill>
                <a:latin typeface="Arial" panose="020B0604020202020204" pitchFamily="34" charset="0"/>
              </a:rPr>
              <a:t>There is a possibility of the development of diabetes insipidus (DI) postoperatively which can create a huge fluid deficit and imbalance. The measurement of central venous pressure CVP is of immense importance during this period rather than administering fluids by simply chasing the output. The diagnosis of DI is very simple and can be arrived at by measuring increased plasma osmolality (&gt;295 </a:t>
            </a:r>
            <a:r>
              <a:rPr lang="en-IN" dirty="0" err="1">
                <a:solidFill>
                  <a:srgbClr val="000000"/>
                </a:solidFill>
                <a:latin typeface="Arial" panose="020B0604020202020204" pitchFamily="34" charset="0"/>
              </a:rPr>
              <a:t>mosmol</a:t>
            </a:r>
            <a:r>
              <a:rPr lang="en-IN" dirty="0">
                <a:solidFill>
                  <a:srgbClr val="000000"/>
                </a:solidFill>
                <a:latin typeface="Arial" panose="020B0604020202020204" pitchFamily="34" charset="0"/>
              </a:rPr>
              <a:t>/kg) and decreased urine osmolality (&lt;300 </a:t>
            </a:r>
            <a:r>
              <a:rPr lang="en-IN" dirty="0" err="1">
                <a:solidFill>
                  <a:srgbClr val="000000"/>
                </a:solidFill>
                <a:latin typeface="Arial" panose="020B0604020202020204" pitchFamily="34" charset="0"/>
              </a:rPr>
              <a:t>mosmol</a:t>
            </a:r>
            <a:r>
              <a:rPr lang="en-IN" dirty="0">
                <a:solidFill>
                  <a:srgbClr val="000000"/>
                </a:solidFill>
                <a:latin typeface="Arial" panose="020B0604020202020204" pitchFamily="34" charset="0"/>
              </a:rPr>
              <a:t>/kg) on the background of increased urinary output (&gt; 2ml/kg/h). </a:t>
            </a:r>
            <a:r>
              <a:rPr lang="en-IN" baseline="30000" dirty="0">
                <a:solidFill>
                  <a:srgbClr val="0000FF"/>
                </a:solidFill>
                <a:latin typeface="Arial" panose="020B0604020202020204" pitchFamily="34" charset="0"/>
                <a:hlinkClick r:id="rId2"/>
              </a:rPr>
              <a:t>[47]</a:t>
            </a:r>
            <a:r>
              <a:rPr lang="en-IN" dirty="0">
                <a:solidFill>
                  <a:srgbClr val="000000"/>
                </a:solidFill>
                <a:latin typeface="Arial" panose="020B0604020202020204" pitchFamily="34" charset="0"/>
              </a:rPr>
              <a:t> In our practice we treat DI with intranasal administration of desmopressin. Early treatment of DI is warranted as it can lead to development of hypernatremia and dehydration.</a:t>
            </a:r>
            <a:r>
              <a:rPr lang="en-IN" dirty="0"/>
              <a:t/>
            </a:r>
            <a:br>
              <a:rPr lang="en-IN" dirty="0"/>
            </a:br>
            <a:r>
              <a:rPr lang="en-IN" dirty="0"/>
              <a:t/>
            </a:r>
            <a:br>
              <a:rPr lang="en-IN" dirty="0"/>
            </a:br>
            <a:r>
              <a:rPr lang="en-IN" dirty="0">
                <a:solidFill>
                  <a:srgbClr val="000000"/>
                </a:solidFill>
                <a:latin typeface="Arial" panose="020B0604020202020204" pitchFamily="34" charset="0"/>
              </a:rPr>
              <a:t>SIADH can develop which may cause derangement in water balance and usually occurs due to the overenthusiastic use of desmopressin, ultimately resulting in the development of hyponatremia. </a:t>
            </a:r>
            <a:r>
              <a:rPr lang="en-IN" baseline="30000" dirty="0">
                <a:solidFill>
                  <a:srgbClr val="0000FF"/>
                </a:solidFill>
                <a:latin typeface="Arial" panose="020B0604020202020204" pitchFamily="34" charset="0"/>
                <a:hlinkClick r:id="rId2"/>
              </a:rPr>
              <a:t>[48]</a:t>
            </a:r>
            <a:r>
              <a:rPr lang="en-IN" dirty="0">
                <a:solidFill>
                  <a:srgbClr val="000000"/>
                </a:solidFill>
                <a:latin typeface="Arial" panose="020B0604020202020204" pitchFamily="34" charset="0"/>
              </a:rPr>
              <a:t> The diagnosis is established by demonstration of serum sodium concentration of&lt;135 </a:t>
            </a:r>
            <a:r>
              <a:rPr lang="en-IN" dirty="0" err="1">
                <a:solidFill>
                  <a:srgbClr val="000000"/>
                </a:solidFill>
                <a:latin typeface="Arial" panose="020B0604020202020204" pitchFamily="34" charset="0"/>
              </a:rPr>
              <a:t>mEq</a:t>
            </a:r>
            <a:r>
              <a:rPr lang="en-IN" dirty="0">
                <a:solidFill>
                  <a:srgbClr val="000000"/>
                </a:solidFill>
                <a:latin typeface="Arial" panose="020B0604020202020204" pitchFamily="34" charset="0"/>
              </a:rPr>
              <a:t>/L, urinary excretion of sodium&gt;40 </a:t>
            </a:r>
            <a:r>
              <a:rPr lang="en-IN" dirty="0" err="1">
                <a:solidFill>
                  <a:srgbClr val="000000"/>
                </a:solidFill>
                <a:latin typeface="Arial" panose="020B0604020202020204" pitchFamily="34" charset="0"/>
              </a:rPr>
              <a:t>mEq</a:t>
            </a:r>
            <a:r>
              <a:rPr lang="en-IN" dirty="0">
                <a:solidFill>
                  <a:srgbClr val="000000"/>
                </a:solidFill>
                <a:latin typeface="Arial" panose="020B0604020202020204" pitchFamily="34" charset="0"/>
              </a:rPr>
              <a:t>/L and low serum uric acid levels in the context of hypo-</a:t>
            </a:r>
            <a:r>
              <a:rPr lang="en-IN" dirty="0" err="1">
                <a:solidFill>
                  <a:srgbClr val="000000"/>
                </a:solidFill>
                <a:latin typeface="Arial" panose="020B0604020202020204" pitchFamily="34" charset="0"/>
              </a:rPr>
              <a:t>osmolar</a:t>
            </a:r>
            <a:r>
              <a:rPr lang="en-IN" dirty="0">
                <a:solidFill>
                  <a:srgbClr val="000000"/>
                </a:solidFill>
                <a:latin typeface="Arial" panose="020B0604020202020204" pitchFamily="34" charset="0"/>
              </a:rPr>
              <a:t> serum, hyperosmolar urine and a </a:t>
            </a:r>
            <a:r>
              <a:rPr lang="en-IN" dirty="0" err="1">
                <a:solidFill>
                  <a:srgbClr val="000000"/>
                </a:solidFill>
                <a:latin typeface="Arial" panose="020B0604020202020204" pitchFamily="34" charset="0"/>
              </a:rPr>
              <a:t>euvolemic</a:t>
            </a:r>
            <a:r>
              <a:rPr lang="en-IN" dirty="0">
                <a:solidFill>
                  <a:srgbClr val="000000"/>
                </a:solidFill>
                <a:latin typeface="Arial" panose="020B0604020202020204" pitchFamily="34" charset="0"/>
              </a:rPr>
              <a:t> state. </a:t>
            </a:r>
            <a:r>
              <a:rPr lang="en-IN" baseline="30000" dirty="0">
                <a:solidFill>
                  <a:srgbClr val="0000FF"/>
                </a:solidFill>
                <a:latin typeface="Arial" panose="020B0604020202020204" pitchFamily="34" charset="0"/>
                <a:hlinkClick r:id="rId2"/>
              </a:rPr>
              <a:t>[49]</a:t>
            </a:r>
            <a:r>
              <a:rPr lang="en-IN" dirty="0">
                <a:solidFill>
                  <a:srgbClr val="000000"/>
                </a:solidFill>
                <a:latin typeface="Arial" panose="020B0604020202020204" pitchFamily="34" charset="0"/>
              </a:rPr>
              <a:t> Mild cases can be treated simply by fluid restriction (500-1000 ml/d) but in severe symptomatic cases when serum sodium falls below 120 </a:t>
            </a:r>
            <a:r>
              <a:rPr lang="en-IN" dirty="0" err="1">
                <a:solidFill>
                  <a:srgbClr val="000000"/>
                </a:solidFill>
                <a:latin typeface="Arial" panose="020B0604020202020204" pitchFamily="34" charset="0"/>
              </a:rPr>
              <a:t>mEq</a:t>
            </a:r>
            <a:r>
              <a:rPr lang="en-IN" dirty="0">
                <a:solidFill>
                  <a:srgbClr val="000000"/>
                </a:solidFill>
                <a:latin typeface="Arial" panose="020B0604020202020204" pitchFamily="34" charset="0"/>
              </a:rPr>
              <a:t>/L, in addition to fluid restriction, hypertonic saline 3% has to be administered to overcome the acute crisis. To prevent central pontine </a:t>
            </a:r>
            <a:r>
              <a:rPr lang="en-IN" dirty="0" err="1">
                <a:solidFill>
                  <a:srgbClr val="000000"/>
                </a:solidFill>
                <a:latin typeface="Arial" panose="020B0604020202020204" pitchFamily="34" charset="0"/>
              </a:rPr>
              <a:t>myelonosis</a:t>
            </a:r>
            <a:r>
              <a:rPr lang="en-IN" dirty="0">
                <a:solidFill>
                  <a:srgbClr val="000000"/>
                </a:solidFill>
                <a:latin typeface="Arial" panose="020B0604020202020204" pitchFamily="34" charset="0"/>
              </a:rPr>
              <a:t> instead of giving rapid infusion of hypertonic fluids for correction of hyponatremia, therapy can be instituted slowly by giving the fluid over 24-48 h. </a:t>
            </a:r>
            <a:r>
              <a:rPr lang="en-IN" baseline="30000" dirty="0">
                <a:solidFill>
                  <a:srgbClr val="0000FF"/>
                </a:solidFill>
                <a:latin typeface="Arial" panose="020B0604020202020204" pitchFamily="34" charset="0"/>
                <a:hlinkClick r:id="rId2"/>
              </a:rPr>
              <a:t>[49]</a:t>
            </a:r>
            <a:endParaRPr lang="en-IN" dirty="0"/>
          </a:p>
        </p:txBody>
      </p:sp>
    </p:spTree>
    <p:extLst>
      <p:ext uri="{BB962C8B-B14F-4D97-AF65-F5344CB8AC3E}">
        <p14:creationId xmlns:p14="http://schemas.microsoft.com/office/powerpoint/2010/main" xmlns="" val="687757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463639" y="2228045"/>
            <a:ext cx="11269015" cy="4340180"/>
          </a:xfrm>
        </p:spPr>
        <p:txBody>
          <a:bodyPr>
            <a:normAutofit fontScale="92500" lnSpcReduction="10000"/>
          </a:bodyPr>
          <a:lstStyle/>
          <a:p>
            <a:pPr marL="0" indent="0">
              <a:buNone/>
            </a:pPr>
            <a:r>
              <a:rPr lang="en-IN" dirty="0">
                <a:solidFill>
                  <a:srgbClr val="000000"/>
                </a:solidFill>
                <a:latin typeface="Arial" panose="020B0604020202020204" pitchFamily="34" charset="0"/>
              </a:rPr>
              <a:t>CSF leakage is another potential complication of this surgery as there is a possible incidence of rhinorrhoea or trickling of the fluid in the posterior pharyngeal wall. The complaint by the patient regarding fluid trickling should be dealt with seriously, especially when associated with headache and exacerbation of pain on leaning forward. The leaked fluid should be collected and sent for γ-transferrin examination to establish the definite presence of CSF leak. The treatment modalities vary but commonly an autologous fat packing very effectively treats the postoperative leakage.</a:t>
            </a:r>
            <a:r>
              <a:rPr lang="en-IN" dirty="0"/>
              <a:t/>
            </a:r>
            <a:br>
              <a:rPr lang="en-IN" dirty="0"/>
            </a:br>
            <a:r>
              <a:rPr lang="en-IN" dirty="0"/>
              <a:t/>
            </a:r>
            <a:br>
              <a:rPr lang="en-IN" dirty="0"/>
            </a:br>
            <a:r>
              <a:rPr lang="en-IN" dirty="0">
                <a:solidFill>
                  <a:srgbClr val="000000"/>
                </a:solidFill>
                <a:latin typeface="Arial" panose="020B0604020202020204" pitchFamily="34" charset="0"/>
              </a:rPr>
              <a:t>Invariably, almost all patients require postoperative cortisol replacement and this should be chosen diligently on individual to individual basis to achieve adequate maintenance levels. </a:t>
            </a:r>
            <a:r>
              <a:rPr lang="en-IN" baseline="30000" dirty="0">
                <a:solidFill>
                  <a:srgbClr val="0000FF"/>
                </a:solidFill>
                <a:latin typeface="Arial" panose="020B0604020202020204" pitchFamily="34" charset="0"/>
                <a:hlinkClick r:id="rId2"/>
              </a:rPr>
              <a:t>[50]</a:t>
            </a:r>
            <a:r>
              <a:rPr lang="en-IN" dirty="0">
                <a:solidFill>
                  <a:srgbClr val="000000"/>
                </a:solidFill>
                <a:latin typeface="Arial" panose="020B0604020202020204" pitchFamily="34" charset="0"/>
              </a:rPr>
              <a:t> The ideal approach is to measure cortisol levels before instituting these regimens </a:t>
            </a:r>
            <a:r>
              <a:rPr lang="en-IN" dirty="0">
                <a:solidFill>
                  <a:srgbClr val="0000FF"/>
                </a:solidFill>
                <a:latin typeface="Arial" panose="020B0604020202020204" pitchFamily="34" charset="0"/>
                <a:hlinkClick r:id="rId3"/>
              </a:rPr>
              <a:t>[Table 1]</a:t>
            </a:r>
            <a:r>
              <a:rPr lang="en-IN" dirty="0">
                <a:solidFill>
                  <a:srgbClr val="000000"/>
                </a:solidFill>
                <a:latin typeface="Arial" panose="020B0604020202020204" pitchFamily="34" charset="0"/>
              </a:rPr>
              <a:t>.But a standard regimen which is universally followed consists of administration of hydrocortisone 50 mg </a:t>
            </a:r>
            <a:r>
              <a:rPr lang="en-IN" dirty="0" err="1">
                <a:solidFill>
                  <a:srgbClr val="000000"/>
                </a:solidFill>
                <a:latin typeface="Arial" panose="020B0604020202020204" pitchFamily="34" charset="0"/>
              </a:rPr>
              <a:t>bd</a:t>
            </a:r>
            <a:r>
              <a:rPr lang="en-IN" dirty="0">
                <a:solidFill>
                  <a:srgbClr val="000000"/>
                </a:solidFill>
                <a:latin typeface="Arial" panose="020B0604020202020204" pitchFamily="34" charset="0"/>
              </a:rPr>
              <a:t> on the first postoperative day, 25 mg </a:t>
            </a:r>
            <a:r>
              <a:rPr lang="en-IN" dirty="0" err="1">
                <a:solidFill>
                  <a:srgbClr val="000000"/>
                </a:solidFill>
                <a:latin typeface="Arial" panose="020B0604020202020204" pitchFamily="34" charset="0"/>
              </a:rPr>
              <a:t>bd</a:t>
            </a:r>
            <a:r>
              <a:rPr lang="en-IN" dirty="0">
                <a:solidFill>
                  <a:srgbClr val="000000"/>
                </a:solidFill>
                <a:latin typeface="Arial" panose="020B0604020202020204" pitchFamily="34" charset="0"/>
              </a:rPr>
              <a:t> on the second postoperative day and reduction to 20 mg and 10 mg in the morning and evening on the third postoperative day. </a:t>
            </a:r>
            <a:r>
              <a:rPr lang="en-IN" baseline="30000" dirty="0">
                <a:solidFill>
                  <a:srgbClr val="0000FF"/>
                </a:solidFill>
                <a:latin typeface="Arial" panose="020B0604020202020204" pitchFamily="34" charset="0"/>
                <a:hlinkClick r:id="rId2"/>
              </a:rPr>
              <a:t>[51]</a:t>
            </a:r>
            <a:r>
              <a:rPr lang="en-IN" dirty="0">
                <a:solidFill>
                  <a:srgbClr val="000000"/>
                </a:solidFill>
                <a:latin typeface="Arial" panose="020B0604020202020204" pitchFamily="34" charset="0"/>
              </a:rPr>
              <a:t> The normal replacement required for maintenance after the discharge from the hospital is 15 mg in the morning and 5 mg in the evening. The scenario in Cushing's disease is more complicated as these patients normally have chronic suppression of </a:t>
            </a:r>
            <a:r>
              <a:rPr lang="en-IN" dirty="0" err="1">
                <a:solidFill>
                  <a:srgbClr val="000000"/>
                </a:solidFill>
                <a:latin typeface="Arial" panose="020B0604020202020204" pitchFamily="34" charset="0"/>
              </a:rPr>
              <a:t>corticotrophs</a:t>
            </a:r>
            <a:r>
              <a:rPr lang="en-IN" dirty="0">
                <a:solidFill>
                  <a:srgbClr val="000000"/>
                </a:solidFill>
                <a:latin typeface="Arial" panose="020B0604020202020204" pitchFamily="34" charset="0"/>
              </a:rPr>
              <a:t> and as a result require maintenance replacement therapy for a long duration. Measurement of blood glucose becomes mandatory in these patients as most of them have </a:t>
            </a:r>
            <a:r>
              <a:rPr lang="en-IN" dirty="0" err="1">
                <a:solidFill>
                  <a:srgbClr val="000000"/>
                </a:solidFill>
                <a:latin typeface="Arial" panose="020B0604020202020204" pitchFamily="34" charset="0"/>
              </a:rPr>
              <a:t>hyperglycemia</a:t>
            </a:r>
            <a:r>
              <a:rPr lang="en-IN" dirty="0">
                <a:solidFill>
                  <a:srgbClr val="000000"/>
                </a:solidFill>
                <a:latin typeface="Arial" panose="020B0604020202020204" pitchFamily="34" charset="0"/>
              </a:rPr>
              <a:t> and this steroid cover regimen can further accentuate this </a:t>
            </a:r>
            <a:r>
              <a:rPr lang="en-IN" dirty="0" err="1">
                <a:solidFill>
                  <a:srgbClr val="000000"/>
                </a:solidFill>
                <a:latin typeface="Arial" panose="020B0604020202020204" pitchFamily="34" charset="0"/>
              </a:rPr>
              <a:t>hyperglycemic</a:t>
            </a:r>
            <a:r>
              <a:rPr lang="en-IN" dirty="0">
                <a:solidFill>
                  <a:srgbClr val="000000"/>
                </a:solidFill>
                <a:latin typeface="Arial" panose="020B0604020202020204" pitchFamily="34" charset="0"/>
              </a:rPr>
              <a:t> entity. </a:t>
            </a:r>
            <a:endParaRPr lang="en-IN" dirty="0"/>
          </a:p>
        </p:txBody>
      </p:sp>
    </p:spTree>
    <p:extLst>
      <p:ext uri="{BB962C8B-B14F-4D97-AF65-F5344CB8AC3E}">
        <p14:creationId xmlns:p14="http://schemas.microsoft.com/office/powerpoint/2010/main" xmlns="" val="1726079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CONCLUSION</a:t>
            </a:r>
            <a:endParaRPr lang="en-IN" dirty="0"/>
          </a:p>
        </p:txBody>
      </p:sp>
      <p:sp>
        <p:nvSpPr>
          <p:cNvPr id="3" name="Content Placeholder 2"/>
          <p:cNvSpPr>
            <a:spLocks noGrp="1"/>
          </p:cNvSpPr>
          <p:nvPr>
            <p:ph idx="1"/>
          </p:nvPr>
        </p:nvSpPr>
        <p:spPr>
          <a:xfrm>
            <a:off x="476518" y="2202287"/>
            <a:ext cx="11294772" cy="4353059"/>
          </a:xfrm>
        </p:spPr>
        <p:txBody>
          <a:bodyPr/>
          <a:lstStyle/>
          <a:p>
            <a:pPr marL="0" indent="0">
              <a:buNone/>
            </a:pPr>
            <a:r>
              <a:rPr lang="en-IN" dirty="0">
                <a:solidFill>
                  <a:srgbClr val="000000"/>
                </a:solidFill>
                <a:latin typeface="Arial" panose="020B0604020202020204" pitchFamily="34" charset="0"/>
              </a:rPr>
              <a:t>With the advancements of diagnostic methods and continuous improvement in medical and surgical therapeutic interventions, most of the once thought to be surgically impossible excision of pituitary </a:t>
            </a:r>
            <a:r>
              <a:rPr lang="en-IN" dirty="0" err="1">
                <a:solidFill>
                  <a:srgbClr val="000000"/>
                </a:solidFill>
                <a:latin typeface="Arial" panose="020B0604020202020204" pitchFamily="34" charset="0"/>
              </a:rPr>
              <a:t>tumors</a:t>
            </a:r>
            <a:r>
              <a:rPr lang="en-IN" dirty="0">
                <a:solidFill>
                  <a:srgbClr val="000000"/>
                </a:solidFill>
                <a:latin typeface="Arial" panose="020B0604020202020204" pitchFamily="34" charset="0"/>
              </a:rPr>
              <a:t> are now amenable to treatment. The 24-h availability of ever-improving intensive care facilities has further boosted the successful outcome of these surgical undertakings. A multi-disciplinary coordinated approach among the </a:t>
            </a:r>
            <a:r>
              <a:rPr lang="en-IN" dirty="0" err="1">
                <a:solidFill>
                  <a:srgbClr val="000000"/>
                </a:solidFill>
                <a:latin typeface="Arial" panose="020B0604020202020204" pitchFamily="34" charset="0"/>
              </a:rPr>
              <a:t>anesthesiologist</a:t>
            </a:r>
            <a:r>
              <a:rPr lang="en-IN" dirty="0">
                <a:solidFill>
                  <a:srgbClr val="000000"/>
                </a:solidFill>
                <a:latin typeface="Arial" panose="020B0604020202020204" pitchFamily="34" charset="0"/>
              </a:rPr>
              <a:t>, intensivists, neurosurgeon and endocrinologist is all that is required for the smooth and successful management of such cases.</a:t>
            </a:r>
            <a:r>
              <a:rPr lang="en-IN" dirty="0"/>
              <a:t/>
            </a:r>
            <a:br>
              <a:rPr lang="en-IN" dirty="0"/>
            </a:br>
            <a:endParaRPr lang="en-IN" dirty="0"/>
          </a:p>
        </p:txBody>
      </p:sp>
    </p:spTree>
    <p:extLst>
      <p:ext uri="{BB962C8B-B14F-4D97-AF65-F5344CB8AC3E}">
        <p14:creationId xmlns:p14="http://schemas.microsoft.com/office/powerpoint/2010/main" xmlns="" val="2253549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3895" y="656824"/>
            <a:ext cx="8761413" cy="1159098"/>
          </a:xfrm>
        </p:spPr>
        <p:txBody>
          <a:bodyPr/>
          <a:lstStyle/>
          <a:p>
            <a:r>
              <a:rPr lang="en-IN" dirty="0" smtClean="0"/>
              <a:t>.</a:t>
            </a:r>
            <a:endParaRPr lang="en-IN" dirty="0"/>
          </a:p>
        </p:txBody>
      </p:sp>
      <p:sp>
        <p:nvSpPr>
          <p:cNvPr id="3" name="Content Placeholder 2"/>
          <p:cNvSpPr>
            <a:spLocks noGrp="1"/>
          </p:cNvSpPr>
          <p:nvPr>
            <p:ph idx="1"/>
          </p:nvPr>
        </p:nvSpPr>
        <p:spPr>
          <a:xfrm>
            <a:off x="1373895" y="3052293"/>
            <a:ext cx="8825659" cy="2472744"/>
          </a:xfrm>
        </p:spPr>
        <p:txBody>
          <a:bodyPr>
            <a:normAutofit/>
          </a:bodyPr>
          <a:lstStyle/>
          <a:p>
            <a:pPr marL="0" indent="0">
              <a:buNone/>
            </a:pPr>
            <a:r>
              <a:rPr lang="en-IN" sz="3600" dirty="0" smtClean="0"/>
              <a:t>THANK YOU</a:t>
            </a:r>
            <a:endParaRPr lang="en-IN" sz="3600" dirty="0"/>
          </a:p>
        </p:txBody>
      </p:sp>
    </p:spTree>
    <p:extLst>
      <p:ext uri="{BB962C8B-B14F-4D97-AF65-F5344CB8AC3E}">
        <p14:creationId xmlns:p14="http://schemas.microsoft.com/office/powerpoint/2010/main" xmlns="" val="3074764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a:t>
            </a:r>
            <a:endParaRPr lang="en-IN" dirty="0"/>
          </a:p>
        </p:txBody>
      </p:sp>
      <p:sp>
        <p:nvSpPr>
          <p:cNvPr id="3" name="Content Placeholder 2"/>
          <p:cNvSpPr>
            <a:spLocks noGrp="1"/>
          </p:cNvSpPr>
          <p:nvPr>
            <p:ph idx="1"/>
          </p:nvPr>
        </p:nvSpPr>
        <p:spPr>
          <a:xfrm>
            <a:off x="450376" y="2210936"/>
            <a:ext cx="11273051" cy="4421875"/>
          </a:xfrm>
        </p:spPr>
        <p:txBody>
          <a:bodyPr/>
          <a:lstStyle/>
          <a:p>
            <a:pPr marL="0" indent="0">
              <a:buNone/>
            </a:pPr>
            <a:r>
              <a:rPr lang="en-IN" dirty="0"/>
              <a:t>Endocrine neoplasms pose numerous unique challenges during surgical, </a:t>
            </a:r>
            <a:r>
              <a:rPr lang="en-IN" dirty="0" err="1"/>
              <a:t>anesthetic</a:t>
            </a:r>
            <a:r>
              <a:rPr lang="en-IN" dirty="0"/>
              <a:t> and intensive care management. The advancements in neuro-endocrine surgical interventions, both diagnostic and therapeutic, have been well supported by similar advancements in </a:t>
            </a:r>
            <a:r>
              <a:rPr lang="en-IN" dirty="0" err="1"/>
              <a:t>anesthesiology</a:t>
            </a:r>
            <a:r>
              <a:rPr lang="en-IN" dirty="0"/>
              <a:t> and intensive care. The advent of new </a:t>
            </a:r>
            <a:r>
              <a:rPr lang="en-IN" dirty="0" err="1"/>
              <a:t>anesthetic</a:t>
            </a:r>
            <a:r>
              <a:rPr lang="en-IN" dirty="0"/>
              <a:t> drugs, adjuvants, cardiac agents, </a:t>
            </a:r>
            <a:r>
              <a:rPr lang="en-IN" dirty="0" err="1"/>
              <a:t>cerebro</a:t>
            </a:r>
            <a:r>
              <a:rPr lang="en-IN" dirty="0"/>
              <a:t>-protective agents, etc. has made the preoperative, </a:t>
            </a:r>
            <a:r>
              <a:rPr lang="en-IN" dirty="0" err="1"/>
              <a:t>peri</a:t>
            </a:r>
            <a:r>
              <a:rPr lang="en-IN" dirty="0"/>
              <a:t>-operative and postoperative management of these surgical procedures relatively easy. As a result it has propelled the surgical interventions to new horizons and has made the surgical resection of many endocrine neoplasms possible which were once thought to be incurable.</a:t>
            </a:r>
          </a:p>
        </p:txBody>
      </p:sp>
    </p:spTree>
    <p:extLst>
      <p:ext uri="{BB962C8B-B14F-4D97-AF65-F5344CB8AC3E}">
        <p14:creationId xmlns:p14="http://schemas.microsoft.com/office/powerpoint/2010/main" xmlns="" val="1802881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437882" y="2202287"/>
            <a:ext cx="11281893" cy="4365938"/>
          </a:xfrm>
        </p:spPr>
        <p:txBody>
          <a:bodyPr>
            <a:normAutofit fontScale="92500" lnSpcReduction="20000"/>
          </a:bodyPr>
          <a:lstStyle/>
          <a:p>
            <a:pPr marL="0" indent="0">
              <a:buNone/>
            </a:pPr>
            <a:r>
              <a:rPr lang="en-IN" dirty="0">
                <a:solidFill>
                  <a:srgbClr val="000000"/>
                </a:solidFill>
                <a:latin typeface="Arial" panose="020B0604020202020204" pitchFamily="34" charset="0"/>
              </a:rPr>
              <a:t>Acromegaly, resulting from growth hormone excess can pose difficulties in airway management during general </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The structural airway changes induced by over-secretion of the growth hormone include </a:t>
            </a:r>
            <a:r>
              <a:rPr lang="en-IN" dirty="0" err="1">
                <a:solidFill>
                  <a:srgbClr val="000000"/>
                </a:solidFill>
                <a:latin typeface="Arial" panose="020B0604020202020204" pitchFamily="34" charset="0"/>
              </a:rPr>
              <a:t>macroglossia</a:t>
            </a:r>
            <a:r>
              <a:rPr lang="en-IN" dirty="0">
                <a:solidFill>
                  <a:srgbClr val="000000"/>
                </a:solidFill>
                <a:latin typeface="Arial" panose="020B0604020202020204" pitchFamily="34" charset="0"/>
              </a:rPr>
              <a:t>, hypertrophy and thickening of soft tissues of the </a:t>
            </a:r>
            <a:r>
              <a:rPr lang="en-IN" dirty="0" err="1">
                <a:solidFill>
                  <a:srgbClr val="000000"/>
                </a:solidFill>
                <a:latin typeface="Arial" panose="020B0604020202020204" pitchFamily="34" charset="0"/>
              </a:rPr>
              <a:t>oro</a:t>
            </a:r>
            <a:r>
              <a:rPr lang="en-IN" dirty="0">
                <a:solidFill>
                  <a:srgbClr val="000000"/>
                </a:solidFill>
                <a:latin typeface="Arial" panose="020B0604020202020204" pitchFamily="34" charset="0"/>
              </a:rPr>
              <a:t>-pharynx and enlargement of the soft palate, epiglottis and </a:t>
            </a:r>
            <a:r>
              <a:rPr lang="en-IN" dirty="0" err="1">
                <a:solidFill>
                  <a:srgbClr val="000000"/>
                </a:solidFill>
                <a:latin typeface="Arial" panose="020B0604020202020204" pitchFamily="34" charset="0"/>
              </a:rPr>
              <a:t>ari-epiglottic</a:t>
            </a:r>
            <a:r>
              <a:rPr lang="en-IN" dirty="0">
                <a:solidFill>
                  <a:srgbClr val="000000"/>
                </a:solidFill>
                <a:latin typeface="Arial" panose="020B0604020202020204" pitchFamily="34" charset="0"/>
              </a:rPr>
              <a:t> fold. </a:t>
            </a:r>
            <a:r>
              <a:rPr lang="en-IN" baseline="30000" dirty="0">
                <a:solidFill>
                  <a:srgbClr val="0000FF"/>
                </a:solidFill>
                <a:latin typeface="Arial" panose="020B0604020202020204" pitchFamily="34" charset="0"/>
                <a:hlinkClick r:id="rId2"/>
              </a:rPr>
              <a:t>[7]</a:t>
            </a:r>
            <a:r>
              <a:rPr lang="en-IN" dirty="0">
                <a:solidFill>
                  <a:srgbClr val="000000"/>
                </a:solidFill>
                <a:latin typeface="Arial" panose="020B0604020202020204" pitchFamily="34" charset="0"/>
              </a:rPr>
              <a:t> These structural abnormalities make functional aspects of airway management and intubation very challenging as </a:t>
            </a:r>
            <a:r>
              <a:rPr lang="en-IN" dirty="0" err="1">
                <a:solidFill>
                  <a:srgbClr val="000000"/>
                </a:solidFill>
                <a:latin typeface="Arial" panose="020B0604020202020204" pitchFamily="34" charset="0"/>
              </a:rPr>
              <a:t>Mallampatti</a:t>
            </a:r>
            <a:r>
              <a:rPr lang="en-IN" dirty="0">
                <a:solidFill>
                  <a:srgbClr val="000000"/>
                </a:solidFill>
                <a:latin typeface="Arial" panose="020B0604020202020204" pitchFamily="34" charset="0"/>
              </a:rPr>
              <a:t> grade (MP) may not project a true picture of the interior airway thus causing difficult bag and mask ventilation during administration of general </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a:t>
            </a:r>
            <a:r>
              <a:rPr lang="en-IN" baseline="30000" dirty="0">
                <a:solidFill>
                  <a:srgbClr val="0000FF"/>
                </a:solidFill>
                <a:latin typeface="Arial" panose="020B0604020202020204" pitchFamily="34" charset="0"/>
                <a:hlinkClick r:id="rId2"/>
              </a:rPr>
              <a:t>[8]</a:t>
            </a:r>
            <a:r>
              <a:rPr lang="en-IN" dirty="0">
                <a:solidFill>
                  <a:srgbClr val="000000"/>
                </a:solidFill>
                <a:latin typeface="Arial" panose="020B0604020202020204" pitchFamily="34" charset="0"/>
              </a:rPr>
              <a:t> Therefore, one should be very careful and be well prepared before intubation even if the patients exhibits MP Grade I and II. Difficult airway management trolley should be thoroughly checked for all the various adjuncts required to secure the airway including well-lighted laryngoscopes, different sizes of endotracheal tubes and laryngeal mask airway (LMA), </a:t>
            </a:r>
            <a:r>
              <a:rPr lang="en-IN" dirty="0" err="1">
                <a:solidFill>
                  <a:srgbClr val="000000"/>
                </a:solidFill>
                <a:latin typeface="Arial" panose="020B0604020202020204" pitchFamily="34" charset="0"/>
              </a:rPr>
              <a:t>oro</a:t>
            </a:r>
            <a:r>
              <a:rPr lang="en-IN" dirty="0">
                <a:solidFill>
                  <a:srgbClr val="000000"/>
                </a:solidFill>
                <a:latin typeface="Arial" panose="020B0604020202020204" pitchFamily="34" charset="0"/>
              </a:rPr>
              <a:t>-pharyngeal airway, gum elastic </a:t>
            </a:r>
            <a:r>
              <a:rPr lang="en-IN" dirty="0" err="1">
                <a:solidFill>
                  <a:srgbClr val="000000"/>
                </a:solidFill>
                <a:latin typeface="Arial" panose="020B0604020202020204" pitchFamily="34" charset="0"/>
              </a:rPr>
              <a:t>bougies</a:t>
            </a:r>
            <a:r>
              <a:rPr lang="en-IN" dirty="0">
                <a:solidFill>
                  <a:srgbClr val="000000"/>
                </a:solidFill>
                <a:latin typeface="Arial" panose="020B0604020202020204" pitchFamily="34" charset="0"/>
              </a:rPr>
              <a:t>, </a:t>
            </a:r>
            <a:r>
              <a:rPr lang="en-IN" dirty="0" err="1">
                <a:solidFill>
                  <a:srgbClr val="000000"/>
                </a:solidFill>
                <a:latin typeface="Arial" panose="020B0604020202020204" pitchFamily="34" charset="0"/>
              </a:rPr>
              <a:t>combitube</a:t>
            </a:r>
            <a:r>
              <a:rPr lang="en-IN" dirty="0">
                <a:solidFill>
                  <a:srgbClr val="000000"/>
                </a:solidFill>
                <a:latin typeface="Arial" panose="020B0604020202020204" pitchFamily="34" charset="0"/>
              </a:rPr>
              <a:t>, light wand, </a:t>
            </a:r>
            <a:r>
              <a:rPr lang="en-IN" dirty="0" err="1">
                <a:solidFill>
                  <a:srgbClr val="000000"/>
                </a:solidFill>
                <a:latin typeface="Arial" panose="020B0604020202020204" pitchFamily="34" charset="0"/>
              </a:rPr>
              <a:t>cricothyrotomy</a:t>
            </a:r>
            <a:r>
              <a:rPr lang="en-IN" dirty="0">
                <a:solidFill>
                  <a:srgbClr val="000000"/>
                </a:solidFill>
                <a:latin typeface="Arial" panose="020B0604020202020204" pitchFamily="34" charset="0"/>
              </a:rPr>
              <a:t> set, retrograde intubation apparatus, etc. but the most important is the availability of the intubating </a:t>
            </a:r>
            <a:r>
              <a:rPr lang="en-IN" dirty="0" err="1">
                <a:solidFill>
                  <a:srgbClr val="000000"/>
                </a:solidFill>
                <a:latin typeface="Arial" panose="020B0604020202020204" pitchFamily="34" charset="0"/>
              </a:rPr>
              <a:t>fibreoptic</a:t>
            </a:r>
            <a:r>
              <a:rPr lang="en-IN" dirty="0">
                <a:solidFill>
                  <a:srgbClr val="000000"/>
                </a:solidFill>
                <a:latin typeface="Arial" panose="020B0604020202020204" pitchFamily="34" charset="0"/>
              </a:rPr>
              <a:t> bronchoscope. Different </a:t>
            </a:r>
            <a:r>
              <a:rPr lang="en-IN" dirty="0" err="1">
                <a:solidFill>
                  <a:srgbClr val="000000"/>
                </a:solidFill>
                <a:latin typeface="Arial" panose="020B0604020202020204" pitchFamily="34" charset="0"/>
              </a:rPr>
              <a:t>anesthetic</a:t>
            </a:r>
            <a:r>
              <a:rPr lang="en-IN" dirty="0">
                <a:solidFill>
                  <a:srgbClr val="000000"/>
                </a:solidFill>
                <a:latin typeface="Arial" panose="020B0604020202020204" pitchFamily="34" charset="0"/>
              </a:rPr>
              <a:t> plans should be made preoperatively with an emphasis on airway management so that in case one plan fails, the alternative plan can be executed in no time. The presence of an experienced </a:t>
            </a:r>
            <a:r>
              <a:rPr lang="en-IN" dirty="0" err="1">
                <a:solidFill>
                  <a:srgbClr val="000000"/>
                </a:solidFill>
                <a:latin typeface="Arial" panose="020B0604020202020204" pitchFamily="34" charset="0"/>
              </a:rPr>
              <a:t>anesthesiologist</a:t>
            </a:r>
            <a:r>
              <a:rPr lang="en-IN" dirty="0">
                <a:solidFill>
                  <a:srgbClr val="000000"/>
                </a:solidFill>
                <a:latin typeface="Arial" panose="020B0604020202020204" pitchFamily="34" charset="0"/>
              </a:rPr>
              <a:t>, who has had a vast experience in difficult airway management, will really help in calming things down during any stormy period of airway management. Planning for an awake </a:t>
            </a:r>
            <a:r>
              <a:rPr lang="en-IN" dirty="0" err="1">
                <a:solidFill>
                  <a:srgbClr val="000000"/>
                </a:solidFill>
                <a:latin typeface="Arial" panose="020B0604020202020204" pitchFamily="34" charset="0"/>
              </a:rPr>
              <a:t>fibreoptic</a:t>
            </a:r>
            <a:r>
              <a:rPr lang="en-IN" dirty="0">
                <a:solidFill>
                  <a:srgbClr val="000000"/>
                </a:solidFill>
                <a:latin typeface="Arial" panose="020B0604020202020204" pitchFamily="34" charset="0"/>
              </a:rPr>
              <a:t> intubation is a better alternative than proceeding with general </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and intubation, provided the patient is very cooperative and not displaying much anxiety. Recurrent laryngeal nerve palsy and enlargement of thyroid is common in </a:t>
            </a:r>
            <a:r>
              <a:rPr lang="en-IN" dirty="0" err="1">
                <a:solidFill>
                  <a:srgbClr val="000000"/>
                </a:solidFill>
                <a:latin typeface="Arial" panose="020B0604020202020204" pitchFamily="34" charset="0"/>
              </a:rPr>
              <a:t>acromegalics</a:t>
            </a:r>
            <a:r>
              <a:rPr lang="en-IN" dirty="0">
                <a:solidFill>
                  <a:srgbClr val="000000"/>
                </a:solidFill>
                <a:latin typeface="Arial" panose="020B0604020202020204" pitchFamily="34" charset="0"/>
              </a:rPr>
              <a:t> which can produce difficult intubation and difficult airway management. The deleterious effects of enlarged thyroid include compression of trachea thus causing potential possibility of postoperative respiratory obstruction due to </a:t>
            </a:r>
            <a:r>
              <a:rPr lang="en-IN" dirty="0" err="1">
                <a:solidFill>
                  <a:srgbClr val="000000"/>
                </a:solidFill>
                <a:latin typeface="Arial" panose="020B0604020202020204" pitchFamily="34" charset="0"/>
              </a:rPr>
              <a:t>tracheomalacia</a:t>
            </a:r>
            <a:r>
              <a:rPr lang="en-IN" dirty="0">
                <a:solidFill>
                  <a:srgbClr val="000000"/>
                </a:solidFill>
                <a:latin typeface="Arial" panose="020B0604020202020204" pitchFamily="34" charset="0"/>
              </a:rPr>
              <a:t>.</a:t>
            </a:r>
            <a:endParaRPr lang="en-IN" dirty="0"/>
          </a:p>
        </p:txBody>
      </p:sp>
    </p:spTree>
    <p:extLst>
      <p:ext uri="{BB962C8B-B14F-4D97-AF65-F5344CB8AC3E}">
        <p14:creationId xmlns:p14="http://schemas.microsoft.com/office/powerpoint/2010/main" xmlns="" val="2764596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ANAESTHETIC MANAGEMENT</a:t>
            </a:r>
            <a:endParaRPr lang="en-IN" dirty="0"/>
          </a:p>
        </p:txBody>
      </p:sp>
      <p:sp>
        <p:nvSpPr>
          <p:cNvPr id="3" name="Content Placeholder 2"/>
          <p:cNvSpPr>
            <a:spLocks noGrp="1"/>
          </p:cNvSpPr>
          <p:nvPr>
            <p:ph idx="1"/>
          </p:nvPr>
        </p:nvSpPr>
        <p:spPr>
          <a:xfrm>
            <a:off x="437882" y="2228045"/>
            <a:ext cx="11269014" cy="4353059"/>
          </a:xfrm>
        </p:spPr>
        <p:txBody>
          <a:bodyPr>
            <a:normAutofit fontScale="85000" lnSpcReduction="20000"/>
          </a:bodyPr>
          <a:lstStyle/>
          <a:p>
            <a:pPr marL="0" indent="0">
              <a:buNone/>
            </a:pPr>
            <a:r>
              <a:rPr lang="en-IN" b="1" dirty="0">
                <a:solidFill>
                  <a:srgbClr val="612E74"/>
                </a:solidFill>
                <a:latin typeface="Arial" panose="020B0604020202020204" pitchFamily="34" charset="0"/>
              </a:rPr>
              <a:t> Preoperative </a:t>
            </a:r>
            <a:r>
              <a:rPr lang="en-IN" b="1" dirty="0" smtClean="0">
                <a:solidFill>
                  <a:srgbClr val="612E74"/>
                </a:solidFill>
                <a:latin typeface="Arial" panose="020B0604020202020204" pitchFamily="34" charset="0"/>
              </a:rPr>
              <a:t>Preparation</a:t>
            </a:r>
          </a:p>
          <a:p>
            <a:pPr marL="0" indent="0">
              <a:buNone/>
            </a:pPr>
            <a:r>
              <a:rPr lang="en-IN" dirty="0">
                <a:solidFill>
                  <a:srgbClr val="000000"/>
                </a:solidFill>
                <a:latin typeface="Arial" panose="020B0604020202020204" pitchFamily="34" charset="0"/>
              </a:rPr>
              <a:t>Though intracranial surgery can be accomplished by simply shaving the head the </a:t>
            </a:r>
            <a:r>
              <a:rPr lang="en-IN" dirty="0" err="1">
                <a:solidFill>
                  <a:srgbClr val="000000"/>
                </a:solidFill>
                <a:latin typeface="Arial" panose="020B0604020202020204" pitchFamily="34" charset="0"/>
              </a:rPr>
              <a:t>transphenoidal</a:t>
            </a:r>
            <a:r>
              <a:rPr lang="en-IN" dirty="0">
                <a:solidFill>
                  <a:srgbClr val="000000"/>
                </a:solidFill>
                <a:latin typeface="Arial" panose="020B0604020202020204" pitchFamily="34" charset="0"/>
              </a:rPr>
              <a:t> approach requires more intensive preparation. </a:t>
            </a:r>
            <a:r>
              <a:rPr lang="en-IN" baseline="30000" dirty="0">
                <a:solidFill>
                  <a:srgbClr val="0000FF"/>
                </a:solidFill>
                <a:latin typeface="Arial" panose="020B0604020202020204" pitchFamily="34" charset="0"/>
                <a:hlinkClick r:id="rId2"/>
              </a:rPr>
              <a:t>[27]</a:t>
            </a:r>
            <a:r>
              <a:rPr lang="en-IN" dirty="0">
                <a:solidFill>
                  <a:srgbClr val="000000"/>
                </a:solidFill>
                <a:latin typeface="Arial" panose="020B0604020202020204" pitchFamily="34" charset="0"/>
              </a:rPr>
              <a:t> Nasal mucosa has to be prepared well before operation so as to minimize the potential bleeding during surgery thus providing an almost bloodless field during surgery. Traditionally, cocaine was used to provide nasal infiltration but the associated side-effects of cocaine have made it obsolete nowadays. </a:t>
            </a:r>
            <a:r>
              <a:rPr lang="en-IN" baseline="30000" dirty="0">
                <a:solidFill>
                  <a:srgbClr val="0000FF"/>
                </a:solidFill>
                <a:latin typeface="Arial" panose="020B0604020202020204" pitchFamily="34" charset="0"/>
                <a:hlinkClick r:id="rId2"/>
              </a:rPr>
              <a:t>[28]</a:t>
            </a:r>
            <a:r>
              <a:rPr lang="en-IN" baseline="30000" dirty="0">
                <a:solidFill>
                  <a:srgbClr val="000000"/>
                </a:solidFill>
                <a:latin typeface="Arial" panose="020B0604020202020204" pitchFamily="34" charset="0"/>
              </a:rPr>
              <a:t>,</a:t>
            </a:r>
            <a:r>
              <a:rPr lang="en-IN" baseline="30000" dirty="0">
                <a:solidFill>
                  <a:srgbClr val="0000FF"/>
                </a:solidFill>
                <a:latin typeface="Arial" panose="020B0604020202020204" pitchFamily="34" charset="0"/>
                <a:hlinkClick r:id="rId2"/>
              </a:rPr>
              <a:t>[29]</a:t>
            </a:r>
            <a:r>
              <a:rPr lang="en-IN" dirty="0">
                <a:solidFill>
                  <a:srgbClr val="000000"/>
                </a:solidFill>
                <a:latin typeface="Arial" panose="020B0604020202020204" pitchFamily="34" charset="0"/>
              </a:rPr>
              <a:t> In our setting we use </a:t>
            </a:r>
            <a:r>
              <a:rPr lang="en-IN" dirty="0" err="1">
                <a:solidFill>
                  <a:srgbClr val="000000"/>
                </a:solidFill>
                <a:latin typeface="Arial" panose="020B0604020202020204" pitchFamily="34" charset="0"/>
              </a:rPr>
              <a:t>xylometazoline</a:t>
            </a:r>
            <a:r>
              <a:rPr lang="en-IN" dirty="0">
                <a:solidFill>
                  <a:srgbClr val="000000"/>
                </a:solidFill>
                <a:latin typeface="Arial" panose="020B0604020202020204" pitchFamily="34" charset="0"/>
              </a:rPr>
              <a:t> nasal drops 10-15 min before induction of </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and supplement it with injection of 2% lignocaine with adrenaline (200,000) just before the start of surgery during the </a:t>
            </a:r>
            <a:r>
              <a:rPr lang="en-IN" dirty="0" err="1">
                <a:solidFill>
                  <a:srgbClr val="000000"/>
                </a:solidFill>
                <a:latin typeface="Arial" panose="020B0604020202020204" pitchFamily="34" charset="0"/>
              </a:rPr>
              <a:t>transphenoidal</a:t>
            </a:r>
            <a:r>
              <a:rPr lang="en-IN" dirty="0">
                <a:solidFill>
                  <a:srgbClr val="000000"/>
                </a:solidFill>
                <a:latin typeface="Arial" panose="020B0604020202020204" pitchFamily="34" charset="0"/>
              </a:rPr>
              <a:t> approach. The new school of thought recommends that it is unnecessary to infiltrate the nasal mucosa with local </a:t>
            </a:r>
            <a:r>
              <a:rPr lang="en-IN" dirty="0" err="1">
                <a:solidFill>
                  <a:srgbClr val="000000"/>
                </a:solidFill>
                <a:latin typeface="Arial" panose="020B0604020202020204" pitchFamily="34" charset="0"/>
              </a:rPr>
              <a:t>anesthetic</a:t>
            </a:r>
            <a:r>
              <a:rPr lang="en-IN" dirty="0">
                <a:solidFill>
                  <a:srgbClr val="000000"/>
                </a:solidFill>
                <a:latin typeface="Arial" panose="020B0604020202020204" pitchFamily="34" charset="0"/>
              </a:rPr>
              <a:t> and epinephrine during endoscopic procedure as topical </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will suffice for this purpose. Though the hypertensive response is frequently encountered during this procedure, various drug regimens are available to counter this deleterious response. </a:t>
            </a:r>
            <a:r>
              <a:rPr lang="en-IN" baseline="30000" dirty="0">
                <a:solidFill>
                  <a:srgbClr val="0000FF"/>
                </a:solidFill>
                <a:latin typeface="Arial" panose="020B0604020202020204" pitchFamily="34" charset="0"/>
                <a:hlinkClick r:id="rId2"/>
              </a:rPr>
              <a:t>[30]</a:t>
            </a:r>
            <a:r>
              <a:rPr lang="en-IN" baseline="30000" dirty="0">
                <a:solidFill>
                  <a:srgbClr val="000000"/>
                </a:solidFill>
                <a:latin typeface="Arial" panose="020B0604020202020204" pitchFamily="34" charset="0"/>
              </a:rPr>
              <a:t>,</a:t>
            </a:r>
            <a:r>
              <a:rPr lang="en-IN" baseline="30000" dirty="0">
                <a:solidFill>
                  <a:srgbClr val="0000FF"/>
                </a:solidFill>
                <a:latin typeface="Arial" panose="020B0604020202020204" pitchFamily="34" charset="0"/>
                <a:hlinkClick r:id="rId2"/>
              </a:rPr>
              <a:t>[31]</a:t>
            </a:r>
            <a:r>
              <a:rPr lang="en-IN" dirty="0">
                <a:solidFill>
                  <a:srgbClr val="000000"/>
                </a:solidFill>
                <a:latin typeface="Arial" panose="020B0604020202020204" pitchFamily="34" charset="0"/>
              </a:rPr>
              <a:t> We have been commonly using metoprolol and </a:t>
            </a:r>
            <a:r>
              <a:rPr lang="en-IN" dirty="0" err="1">
                <a:solidFill>
                  <a:srgbClr val="000000"/>
                </a:solidFill>
                <a:latin typeface="Arial" panose="020B0604020202020204" pitchFamily="34" charset="0"/>
              </a:rPr>
              <a:t>nitroglycerine</a:t>
            </a:r>
            <a:r>
              <a:rPr lang="en-IN" dirty="0">
                <a:solidFill>
                  <a:srgbClr val="000000"/>
                </a:solidFill>
                <a:latin typeface="Arial" panose="020B0604020202020204" pitchFamily="34" charset="0"/>
              </a:rPr>
              <a:t> in our setting to obtund this side-effect. Patients on beta blockers can develop severe hypertension during the </a:t>
            </a:r>
            <a:r>
              <a:rPr lang="en-IN" dirty="0" err="1">
                <a:solidFill>
                  <a:srgbClr val="000000"/>
                </a:solidFill>
                <a:latin typeface="Arial" panose="020B0604020202020204" pitchFamily="34" charset="0"/>
              </a:rPr>
              <a:t>peri</a:t>
            </a:r>
            <a:r>
              <a:rPr lang="en-IN" dirty="0">
                <a:solidFill>
                  <a:srgbClr val="000000"/>
                </a:solidFill>
                <a:latin typeface="Arial" panose="020B0604020202020204" pitchFamily="34" charset="0"/>
              </a:rPr>
              <a:t>-operative period due to unopposed action of epinephrine on α-receptors.</a:t>
            </a:r>
            <a:r>
              <a:rPr lang="en-IN" baseline="30000" dirty="0">
                <a:solidFill>
                  <a:srgbClr val="0000FF"/>
                </a:solidFill>
                <a:latin typeface="Arial" panose="020B0604020202020204" pitchFamily="34" charset="0"/>
                <a:hlinkClick r:id="rId2"/>
              </a:rPr>
              <a:t>[32]</a:t>
            </a:r>
            <a:r>
              <a:rPr lang="en-IN" dirty="0">
                <a:solidFill>
                  <a:srgbClr val="000000"/>
                </a:solidFill>
                <a:latin typeface="Arial" panose="020B0604020202020204" pitchFamily="34" charset="0"/>
              </a:rPr>
              <a:t> Treatment to this complication consists of either administration of direct vasodilator or increasing the depth of </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Literary evidence cites the effective usage of opioids and the above mentioned drugs to attenuate the hypertensive response. Recently, we have started using α-2 agonist </a:t>
            </a:r>
            <a:r>
              <a:rPr lang="en-IN" dirty="0" err="1">
                <a:solidFill>
                  <a:srgbClr val="000000"/>
                </a:solidFill>
                <a:latin typeface="Arial" panose="020B0604020202020204" pitchFamily="34" charset="0"/>
              </a:rPr>
              <a:t>dexmedetomidine</a:t>
            </a:r>
            <a:r>
              <a:rPr lang="en-IN" dirty="0">
                <a:solidFill>
                  <a:srgbClr val="000000"/>
                </a:solidFill>
                <a:latin typeface="Arial" panose="020B0604020202020204" pitchFamily="34" charset="0"/>
              </a:rPr>
              <a:t> as intravenous infusion (1 </a:t>
            </a:r>
            <a:r>
              <a:rPr lang="en-IN" dirty="0" err="1">
                <a:solidFill>
                  <a:srgbClr val="000000"/>
                </a:solidFill>
                <a:latin typeface="Arial" panose="020B0604020202020204" pitchFamily="34" charset="0"/>
              </a:rPr>
              <a:t>μg</a:t>
            </a:r>
            <a:r>
              <a:rPr lang="en-IN" dirty="0">
                <a:solidFill>
                  <a:srgbClr val="000000"/>
                </a:solidFill>
                <a:latin typeface="Arial" panose="020B0604020202020204" pitchFamily="34" charset="0"/>
              </a:rPr>
              <a:t>/kg over 20 min preoperatively) which is proving to be very effective not only in decreasing the stress response to laryngoscopy and intubation but also to counter effectively the chronotropic and ionotropic effects of adrenaline infiltration. The other added advantage of </a:t>
            </a:r>
            <a:r>
              <a:rPr lang="en-IN" dirty="0" err="1">
                <a:solidFill>
                  <a:srgbClr val="000000"/>
                </a:solidFill>
                <a:latin typeface="Arial" panose="020B0604020202020204" pitchFamily="34" charset="0"/>
              </a:rPr>
              <a:t>dexmedetomidine</a:t>
            </a:r>
            <a:r>
              <a:rPr lang="en-IN" dirty="0">
                <a:solidFill>
                  <a:srgbClr val="000000"/>
                </a:solidFill>
                <a:latin typeface="Arial" panose="020B0604020202020204" pitchFamily="34" charset="0"/>
              </a:rPr>
              <a:t> infusion includes decreased </a:t>
            </a:r>
            <a:r>
              <a:rPr lang="en-IN" dirty="0" err="1">
                <a:solidFill>
                  <a:srgbClr val="000000"/>
                </a:solidFill>
                <a:latin typeface="Arial" panose="020B0604020202020204" pitchFamily="34" charset="0"/>
              </a:rPr>
              <a:t>peri</a:t>
            </a:r>
            <a:r>
              <a:rPr lang="en-IN" dirty="0">
                <a:solidFill>
                  <a:srgbClr val="000000"/>
                </a:solidFill>
                <a:latin typeface="Arial" panose="020B0604020202020204" pitchFamily="34" charset="0"/>
              </a:rPr>
              <a:t>-operative consumption of </a:t>
            </a:r>
            <a:r>
              <a:rPr lang="en-IN" dirty="0" err="1">
                <a:solidFill>
                  <a:srgbClr val="000000"/>
                </a:solidFill>
                <a:latin typeface="Arial" panose="020B0604020202020204" pitchFamily="34" charset="0"/>
              </a:rPr>
              <a:t>anesthetics</a:t>
            </a:r>
            <a:r>
              <a:rPr lang="en-IN" dirty="0">
                <a:solidFill>
                  <a:srgbClr val="000000"/>
                </a:solidFill>
                <a:latin typeface="Arial" panose="020B0604020202020204" pitchFamily="34" charset="0"/>
              </a:rPr>
              <a:t> and opioids as well as rapid emergence and recovery from </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Patients usually get awake in no time after </a:t>
            </a:r>
            <a:r>
              <a:rPr lang="en-IN" dirty="0" err="1">
                <a:solidFill>
                  <a:srgbClr val="000000"/>
                </a:solidFill>
                <a:latin typeface="Arial" panose="020B0604020202020204" pitchFamily="34" charset="0"/>
              </a:rPr>
              <a:t>extubation</a:t>
            </a:r>
            <a:r>
              <a:rPr lang="en-IN" dirty="0">
                <a:solidFill>
                  <a:srgbClr val="000000"/>
                </a:solidFill>
                <a:latin typeface="Arial" panose="020B0604020202020204" pitchFamily="34" charset="0"/>
              </a:rPr>
              <a:t> and respond very well to verbal commands. The only side-effects we observed during </a:t>
            </a:r>
            <a:r>
              <a:rPr lang="en-IN" dirty="0" err="1">
                <a:solidFill>
                  <a:srgbClr val="000000"/>
                </a:solidFill>
                <a:latin typeface="Arial" panose="020B0604020202020204" pitchFamily="34" charset="0"/>
              </a:rPr>
              <a:t>dexmedetomidine</a:t>
            </a:r>
            <a:r>
              <a:rPr lang="en-IN" dirty="0">
                <a:solidFill>
                  <a:srgbClr val="000000"/>
                </a:solidFill>
                <a:latin typeface="Arial" panose="020B0604020202020204" pitchFamily="34" charset="0"/>
              </a:rPr>
              <a:t> infusion include occasional bradycardia at higher dose (2-3 </a:t>
            </a:r>
            <a:r>
              <a:rPr lang="en-IN" dirty="0" err="1">
                <a:solidFill>
                  <a:srgbClr val="000000"/>
                </a:solidFill>
                <a:latin typeface="Arial" panose="020B0604020202020204" pitchFamily="34" charset="0"/>
              </a:rPr>
              <a:t>μg</a:t>
            </a:r>
            <a:r>
              <a:rPr lang="en-IN" dirty="0">
                <a:solidFill>
                  <a:srgbClr val="000000"/>
                </a:solidFill>
                <a:latin typeface="Arial" panose="020B0604020202020204" pitchFamily="34" charset="0"/>
              </a:rPr>
              <a:t>/kg rapidly) with no significant hypotension and a 10-15% incidence of postoperative dry mouth which is not significant in the context of the magnitude of the surgery.</a:t>
            </a:r>
            <a:endParaRPr lang="en-IN" dirty="0"/>
          </a:p>
        </p:txBody>
      </p:sp>
    </p:spTree>
    <p:extLst>
      <p:ext uri="{BB962C8B-B14F-4D97-AF65-F5344CB8AC3E}">
        <p14:creationId xmlns:p14="http://schemas.microsoft.com/office/powerpoint/2010/main" xmlns="" val="854827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OBJECTIVES OF ANAESTHESIA</a:t>
            </a:r>
            <a:endParaRPr lang="en-IN" dirty="0"/>
          </a:p>
        </p:txBody>
      </p:sp>
      <p:sp>
        <p:nvSpPr>
          <p:cNvPr id="3" name="Content Placeholder 2"/>
          <p:cNvSpPr>
            <a:spLocks noGrp="1"/>
          </p:cNvSpPr>
          <p:nvPr>
            <p:ph idx="1"/>
          </p:nvPr>
        </p:nvSpPr>
        <p:spPr>
          <a:xfrm>
            <a:off x="450762" y="2215165"/>
            <a:ext cx="11333408" cy="4494727"/>
          </a:xfrm>
        </p:spPr>
        <p:txBody>
          <a:bodyPr/>
          <a:lstStyle/>
          <a:p>
            <a:pPr marL="0" indent="0">
              <a:buNone/>
            </a:pPr>
            <a:r>
              <a:rPr lang="en-IN" dirty="0">
                <a:solidFill>
                  <a:srgbClr val="000000"/>
                </a:solidFill>
                <a:latin typeface="Arial" panose="020B0604020202020204" pitchFamily="34" charset="0"/>
              </a:rPr>
              <a:t>Though pituitary surgery encompasses the principles of neuro-</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more consideration should be given to those aspects which involve issues related to the pituitary. As far as possible the best </a:t>
            </a:r>
            <a:r>
              <a:rPr lang="en-IN" dirty="0" err="1">
                <a:solidFill>
                  <a:srgbClr val="000000"/>
                </a:solidFill>
                <a:latin typeface="Arial" panose="020B0604020202020204" pitchFamily="34" charset="0"/>
              </a:rPr>
              <a:t>anesthetic</a:t>
            </a:r>
            <a:r>
              <a:rPr lang="en-IN" dirty="0">
                <a:solidFill>
                  <a:srgbClr val="000000"/>
                </a:solidFill>
                <a:latin typeface="Arial" panose="020B0604020202020204" pitchFamily="34" charset="0"/>
              </a:rPr>
              <a:t> measures and techniques should be adopted to have a </a:t>
            </a:r>
            <a:r>
              <a:rPr lang="en-IN" dirty="0" err="1">
                <a:solidFill>
                  <a:srgbClr val="000000"/>
                </a:solidFill>
                <a:latin typeface="Arial" panose="020B0604020202020204" pitchFamily="34" charset="0"/>
              </a:rPr>
              <a:t>peri</a:t>
            </a:r>
            <a:r>
              <a:rPr lang="en-IN" dirty="0">
                <a:solidFill>
                  <a:srgbClr val="000000"/>
                </a:solidFill>
                <a:latin typeface="Arial" panose="020B0604020202020204" pitchFamily="34" charset="0"/>
              </a:rPr>
              <a:t>-operative hemodynamic stability, maintenance of normal intracranial pressure (ICP), provision of smooth surgical conditions like 'lax brain', maintenance of adequate cerebral blood and oxygen supply, metabolic homeostasis, adequate renal protection, rapid action to deal with any </a:t>
            </a:r>
            <a:r>
              <a:rPr lang="en-IN" dirty="0" err="1">
                <a:solidFill>
                  <a:srgbClr val="000000"/>
                </a:solidFill>
                <a:latin typeface="Arial" panose="020B0604020202020204" pitchFamily="34" charset="0"/>
              </a:rPr>
              <a:t>peri</a:t>
            </a:r>
            <a:r>
              <a:rPr lang="en-IN" dirty="0">
                <a:solidFill>
                  <a:srgbClr val="000000"/>
                </a:solidFill>
                <a:latin typeface="Arial" panose="020B0604020202020204" pitchFamily="34" charset="0"/>
              </a:rPr>
              <a:t>-operative complication and rapid emergence and recovery from </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on completion of surgery</a:t>
            </a:r>
            <a:r>
              <a:rPr lang="en-IN" dirty="0" smtClean="0">
                <a:solidFill>
                  <a:srgbClr val="000000"/>
                </a:solidFill>
                <a:latin typeface="Arial" panose="020B0604020202020204" pitchFamily="34" charset="0"/>
              </a:rPr>
              <a:t>.</a:t>
            </a:r>
          </a:p>
          <a:p>
            <a:pPr marL="0" indent="0">
              <a:buNone/>
            </a:pPr>
            <a:r>
              <a:rPr lang="en-IN" dirty="0">
                <a:solidFill>
                  <a:srgbClr val="000000"/>
                </a:solidFill>
                <a:latin typeface="Arial" panose="020B0604020202020204" pitchFamily="34" charset="0"/>
              </a:rPr>
              <a:t>Difficult airway trolley with all the gadgets for difficult airway should be ready before induction of </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and preferably should have a </a:t>
            </a:r>
            <a:r>
              <a:rPr lang="en-IN" dirty="0" err="1">
                <a:solidFill>
                  <a:srgbClr val="000000"/>
                </a:solidFill>
                <a:latin typeface="Arial" panose="020B0604020202020204" pitchFamily="34" charset="0"/>
              </a:rPr>
              <a:t>fibreoptic</a:t>
            </a:r>
            <a:r>
              <a:rPr lang="en-IN" dirty="0">
                <a:solidFill>
                  <a:srgbClr val="000000"/>
                </a:solidFill>
                <a:latin typeface="Arial" panose="020B0604020202020204" pitchFamily="34" charset="0"/>
              </a:rPr>
              <a:t> bronchoscope. A </a:t>
            </a:r>
            <a:r>
              <a:rPr lang="en-IN" dirty="0" err="1">
                <a:solidFill>
                  <a:srgbClr val="000000"/>
                </a:solidFill>
                <a:latin typeface="Arial" panose="020B0604020202020204" pitchFamily="34" charset="0"/>
              </a:rPr>
              <a:t>cricothyrotomy</a:t>
            </a:r>
            <a:r>
              <a:rPr lang="en-IN" dirty="0">
                <a:solidFill>
                  <a:srgbClr val="000000"/>
                </a:solidFill>
                <a:latin typeface="Arial" panose="020B0604020202020204" pitchFamily="34" charset="0"/>
              </a:rPr>
              <a:t> and tracheostomy set should be ready, and availability of an Ear, nose and throat ENT surgeon is a desirable requirement during airway management, especially when intubating patients with acromegaly.</a:t>
            </a:r>
            <a:r>
              <a:rPr lang="en-IN" dirty="0"/>
              <a:t/>
            </a:r>
            <a:br>
              <a:rPr lang="en-IN" dirty="0"/>
            </a:br>
            <a:endParaRPr lang="en-IN" dirty="0"/>
          </a:p>
        </p:txBody>
      </p:sp>
    </p:spTree>
    <p:extLst>
      <p:ext uri="{BB962C8B-B14F-4D97-AF65-F5344CB8AC3E}">
        <p14:creationId xmlns:p14="http://schemas.microsoft.com/office/powerpoint/2010/main" xmlns="" val="1446193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502276" y="2266681"/>
            <a:ext cx="11269014" cy="4301543"/>
          </a:xfrm>
        </p:spPr>
        <p:txBody>
          <a:bodyPr/>
          <a:lstStyle/>
          <a:p>
            <a:pPr marL="0" indent="0">
              <a:buNone/>
            </a:pPr>
            <a:r>
              <a:rPr lang="en-IN" dirty="0">
                <a:solidFill>
                  <a:srgbClr val="000000"/>
                </a:solidFill>
                <a:latin typeface="Arial" panose="020B0604020202020204" pitchFamily="34" charset="0"/>
              </a:rPr>
              <a:t>Induction of </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should be accompanied with </a:t>
            </a:r>
            <a:r>
              <a:rPr lang="en-IN" dirty="0" err="1">
                <a:solidFill>
                  <a:srgbClr val="000000"/>
                </a:solidFill>
                <a:latin typeface="Arial" panose="020B0604020202020204" pitchFamily="34" charset="0"/>
              </a:rPr>
              <a:t>thiopentone</a:t>
            </a:r>
            <a:r>
              <a:rPr lang="en-IN" dirty="0">
                <a:solidFill>
                  <a:srgbClr val="000000"/>
                </a:solidFill>
                <a:latin typeface="Arial" panose="020B0604020202020204" pitchFamily="34" charset="0"/>
              </a:rPr>
              <a:t> sodium as it has got a neuro-protective role. </a:t>
            </a:r>
            <a:r>
              <a:rPr lang="en-IN" dirty="0" err="1">
                <a:solidFill>
                  <a:srgbClr val="000000"/>
                </a:solidFill>
                <a:latin typeface="Arial" panose="020B0604020202020204" pitchFamily="34" charset="0"/>
              </a:rPr>
              <a:t>Propofol</a:t>
            </a:r>
            <a:r>
              <a:rPr lang="en-IN" dirty="0">
                <a:solidFill>
                  <a:srgbClr val="000000"/>
                </a:solidFill>
                <a:latin typeface="Arial" panose="020B0604020202020204" pitchFamily="34" charset="0"/>
              </a:rPr>
              <a:t> is a good alternative to </a:t>
            </a:r>
            <a:r>
              <a:rPr lang="en-IN" dirty="0" err="1">
                <a:solidFill>
                  <a:srgbClr val="000000"/>
                </a:solidFill>
                <a:latin typeface="Arial" panose="020B0604020202020204" pitchFamily="34" charset="0"/>
              </a:rPr>
              <a:t>thiopentone</a:t>
            </a:r>
            <a:r>
              <a:rPr lang="en-IN" dirty="0">
                <a:solidFill>
                  <a:srgbClr val="000000"/>
                </a:solidFill>
                <a:latin typeface="Arial" panose="020B0604020202020204" pitchFamily="34" charset="0"/>
              </a:rPr>
              <a:t>, especially in patients who are morbidly obese, patients allergic to the sulpha group of drugs and in patients with a positive history of sleep </a:t>
            </a:r>
            <a:r>
              <a:rPr lang="en-IN" dirty="0" err="1">
                <a:solidFill>
                  <a:srgbClr val="000000"/>
                </a:solidFill>
                <a:latin typeface="Arial" panose="020B0604020202020204" pitchFamily="34" charset="0"/>
              </a:rPr>
              <a:t>apnea</a:t>
            </a:r>
            <a:r>
              <a:rPr lang="en-IN" dirty="0">
                <a:solidFill>
                  <a:srgbClr val="000000"/>
                </a:solidFill>
                <a:latin typeface="Arial" panose="020B0604020202020204" pitchFamily="34" charset="0"/>
              </a:rPr>
              <a:t> syndrome. </a:t>
            </a:r>
            <a:r>
              <a:rPr lang="en-IN" dirty="0" err="1">
                <a:solidFill>
                  <a:srgbClr val="000000"/>
                </a:solidFill>
                <a:latin typeface="Arial" panose="020B0604020202020204" pitchFamily="34" charset="0"/>
              </a:rPr>
              <a:t>Propofol</a:t>
            </a:r>
            <a:r>
              <a:rPr lang="en-IN" dirty="0">
                <a:solidFill>
                  <a:srgbClr val="000000"/>
                </a:solidFill>
                <a:latin typeface="Arial" panose="020B0604020202020204" pitchFamily="34" charset="0"/>
              </a:rPr>
              <a:t> is considered superior as compared to </a:t>
            </a:r>
            <a:r>
              <a:rPr lang="en-IN" dirty="0" err="1">
                <a:solidFill>
                  <a:srgbClr val="000000"/>
                </a:solidFill>
                <a:latin typeface="Arial" panose="020B0604020202020204" pitchFamily="34" charset="0"/>
              </a:rPr>
              <a:t>thiopentone</a:t>
            </a:r>
            <a:r>
              <a:rPr lang="en-IN" dirty="0">
                <a:solidFill>
                  <a:srgbClr val="000000"/>
                </a:solidFill>
                <a:latin typeface="Arial" panose="020B0604020202020204" pitchFamily="34" charset="0"/>
              </a:rPr>
              <a:t> when an early recovery and emergence from </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is desired. Succinylcholine is the drug of choice for patients with anticipated and established difficult airway. On the contrary, it should be avoided on account of its increased propensity to increase the intracranial pressure. </a:t>
            </a:r>
            <a:r>
              <a:rPr lang="en-IN" dirty="0" err="1">
                <a:solidFill>
                  <a:srgbClr val="000000"/>
                </a:solidFill>
                <a:latin typeface="Arial" panose="020B0604020202020204" pitchFamily="34" charset="0"/>
              </a:rPr>
              <a:t>Vecuronium</a:t>
            </a:r>
            <a:r>
              <a:rPr lang="en-IN" dirty="0">
                <a:solidFill>
                  <a:srgbClr val="000000"/>
                </a:solidFill>
                <a:latin typeface="Arial" panose="020B0604020202020204" pitchFamily="34" charset="0"/>
              </a:rPr>
              <a:t> is a good pharmacological agent for </a:t>
            </a:r>
            <a:r>
              <a:rPr lang="en-IN" dirty="0" err="1">
                <a:solidFill>
                  <a:srgbClr val="000000"/>
                </a:solidFill>
                <a:latin typeface="Arial" panose="020B0604020202020204" pitchFamily="34" charset="0"/>
              </a:rPr>
              <a:t>peri</a:t>
            </a:r>
            <a:r>
              <a:rPr lang="en-IN" dirty="0">
                <a:solidFill>
                  <a:srgbClr val="000000"/>
                </a:solidFill>
                <a:latin typeface="Arial" panose="020B0604020202020204" pitchFamily="34" charset="0"/>
              </a:rPr>
              <a:t>-operative muscle relaxation as it also provides good hemodynamic stability. Total intravenous </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(TIVA) has emerged as one of the most popular techniques for administering general </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Various pharmacological agents comprising different components of TIVA include </a:t>
            </a:r>
            <a:r>
              <a:rPr lang="en-IN" dirty="0" err="1">
                <a:solidFill>
                  <a:srgbClr val="000000"/>
                </a:solidFill>
                <a:latin typeface="Arial" panose="020B0604020202020204" pitchFamily="34" charset="0"/>
              </a:rPr>
              <a:t>propofol</a:t>
            </a:r>
            <a:r>
              <a:rPr lang="en-IN" dirty="0">
                <a:solidFill>
                  <a:srgbClr val="000000"/>
                </a:solidFill>
                <a:latin typeface="Arial" panose="020B0604020202020204" pitchFamily="34" charset="0"/>
              </a:rPr>
              <a:t>, midazolam, fentanyl, remifentanil, ketamine, etc. In the context of pituitary surgery, TIVA can provide smooth induction and maintenance of </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minimal side-effects and rapid recovery from the effects of </a:t>
            </a:r>
            <a:r>
              <a:rPr lang="en-IN" dirty="0" err="1">
                <a:solidFill>
                  <a:srgbClr val="000000"/>
                </a:solidFill>
                <a:latin typeface="Arial" panose="020B0604020202020204" pitchFamily="34" charset="0"/>
              </a:rPr>
              <a:t>anesthesia</a:t>
            </a:r>
            <a:endParaRPr lang="en-IN" dirty="0"/>
          </a:p>
        </p:txBody>
      </p:sp>
    </p:spTree>
    <p:extLst>
      <p:ext uri="{BB962C8B-B14F-4D97-AF65-F5344CB8AC3E}">
        <p14:creationId xmlns:p14="http://schemas.microsoft.com/office/powerpoint/2010/main" xmlns="" val="2965411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POSITIONING</a:t>
            </a:r>
            <a:endParaRPr lang="en-IN" dirty="0"/>
          </a:p>
        </p:txBody>
      </p:sp>
      <p:sp>
        <p:nvSpPr>
          <p:cNvPr id="3" name="Content Placeholder 2"/>
          <p:cNvSpPr>
            <a:spLocks noGrp="1"/>
          </p:cNvSpPr>
          <p:nvPr>
            <p:ph idx="1"/>
          </p:nvPr>
        </p:nvSpPr>
        <p:spPr>
          <a:xfrm>
            <a:off x="515155" y="2215166"/>
            <a:ext cx="11230377" cy="4456090"/>
          </a:xfrm>
        </p:spPr>
        <p:txBody>
          <a:bodyPr>
            <a:normAutofit lnSpcReduction="10000"/>
          </a:bodyPr>
          <a:lstStyle/>
          <a:p>
            <a:pPr marL="0" indent="0">
              <a:buNone/>
            </a:pPr>
            <a:r>
              <a:rPr lang="en-IN" dirty="0">
                <a:solidFill>
                  <a:srgbClr val="000000"/>
                </a:solidFill>
                <a:latin typeface="Arial" panose="020B0604020202020204" pitchFamily="34" charset="0"/>
              </a:rPr>
              <a:t>Transcranial procedures are performed with patients lying supine on the operation table. But for </a:t>
            </a:r>
            <a:r>
              <a:rPr lang="en-IN" dirty="0" err="1">
                <a:solidFill>
                  <a:srgbClr val="000000"/>
                </a:solidFill>
                <a:latin typeface="Arial" panose="020B0604020202020204" pitchFamily="34" charset="0"/>
              </a:rPr>
              <a:t>transphenoidal</a:t>
            </a:r>
            <a:r>
              <a:rPr lang="en-IN" dirty="0">
                <a:solidFill>
                  <a:srgbClr val="000000"/>
                </a:solidFill>
                <a:latin typeface="Arial" panose="020B0604020202020204" pitchFamily="34" charset="0"/>
              </a:rPr>
              <a:t> surgery, a head up position is a must as it not only decreases venous engorgement but also minimizes bleeding during the surgical procedure. The head up position is associated with increased possibilities of venous air embolism (VAE). With the availability of modern monitoring gadgets like end-tidal CO </a:t>
            </a:r>
            <a:r>
              <a:rPr lang="en-IN" baseline="-25000" dirty="0">
                <a:solidFill>
                  <a:srgbClr val="000000"/>
                </a:solidFill>
                <a:latin typeface="Arial" panose="020B0604020202020204" pitchFamily="34" charset="0"/>
              </a:rPr>
              <a:t>2</a:t>
            </a:r>
            <a:r>
              <a:rPr lang="en-IN" dirty="0">
                <a:solidFill>
                  <a:srgbClr val="000000"/>
                </a:solidFill>
                <a:latin typeface="Arial" panose="020B0604020202020204" pitchFamily="34" charset="0"/>
              </a:rPr>
              <a:t> , ABG analysis and </a:t>
            </a:r>
            <a:r>
              <a:rPr lang="en-IN" dirty="0" err="1">
                <a:solidFill>
                  <a:srgbClr val="000000"/>
                </a:solidFill>
                <a:latin typeface="Arial" panose="020B0604020202020204" pitchFamily="34" charset="0"/>
              </a:rPr>
              <a:t>color</a:t>
            </a:r>
            <a:r>
              <a:rPr lang="en-IN" dirty="0">
                <a:solidFill>
                  <a:srgbClr val="000000"/>
                </a:solidFill>
                <a:latin typeface="Arial" panose="020B0604020202020204" pitchFamily="34" charset="0"/>
              </a:rPr>
              <a:t> Doppler, the risk of VAE has reduced drastically by early detection and intervention. Therapeutic interventions to deal with VAE include aspiration of air with </a:t>
            </a:r>
            <a:r>
              <a:rPr lang="en-IN" dirty="0" err="1">
                <a:solidFill>
                  <a:srgbClr val="000000"/>
                </a:solidFill>
                <a:latin typeface="Arial" panose="020B0604020202020204" pitchFamily="34" charset="0"/>
              </a:rPr>
              <a:t>multiorifice</a:t>
            </a:r>
            <a:r>
              <a:rPr lang="en-IN" dirty="0">
                <a:solidFill>
                  <a:srgbClr val="000000"/>
                </a:solidFill>
                <a:latin typeface="Arial" panose="020B0604020202020204" pitchFamily="34" charset="0"/>
              </a:rPr>
              <a:t> catheter, pressure on internal jugular veins bilaterally, supplementation with 100% oxygen, continuous irrigation of the operative field with saline and </a:t>
            </a:r>
            <a:r>
              <a:rPr lang="en-IN" dirty="0" err="1">
                <a:solidFill>
                  <a:srgbClr val="000000"/>
                </a:solidFill>
                <a:latin typeface="Arial" panose="020B0604020202020204" pitchFamily="34" charset="0"/>
              </a:rPr>
              <a:t>hemostasis</a:t>
            </a:r>
            <a:r>
              <a:rPr lang="en-IN" dirty="0">
                <a:solidFill>
                  <a:srgbClr val="000000"/>
                </a:solidFill>
                <a:latin typeface="Arial" panose="020B0604020202020204" pitchFamily="34" charset="0"/>
              </a:rPr>
              <a:t> and repair of the open vessels. </a:t>
            </a:r>
            <a:r>
              <a:rPr lang="en-IN" baseline="30000" dirty="0">
                <a:solidFill>
                  <a:srgbClr val="0000FF"/>
                </a:solidFill>
                <a:latin typeface="Arial" panose="020B0604020202020204" pitchFamily="34" charset="0"/>
                <a:hlinkClick r:id="rId2"/>
              </a:rPr>
              <a:t>[34]</a:t>
            </a:r>
            <a:r>
              <a:rPr lang="en-IN" dirty="0">
                <a:solidFill>
                  <a:srgbClr val="000000"/>
                </a:solidFill>
                <a:latin typeface="Arial" panose="020B0604020202020204" pitchFamily="34" charset="0"/>
              </a:rPr>
              <a:t> The most dreaded complication during the </a:t>
            </a:r>
            <a:r>
              <a:rPr lang="en-IN" dirty="0" err="1">
                <a:solidFill>
                  <a:srgbClr val="000000"/>
                </a:solidFill>
                <a:latin typeface="Arial" panose="020B0604020202020204" pitchFamily="34" charset="0"/>
              </a:rPr>
              <a:t>transphenoidal</a:t>
            </a:r>
            <a:r>
              <a:rPr lang="en-IN" dirty="0">
                <a:solidFill>
                  <a:srgbClr val="000000"/>
                </a:solidFill>
                <a:latin typeface="Arial" panose="020B0604020202020204" pitchFamily="34" charset="0"/>
              </a:rPr>
              <a:t> approach includes injury to the carotid artery and resultant massive bleeding. </a:t>
            </a:r>
            <a:r>
              <a:rPr lang="en-IN" baseline="30000" dirty="0">
                <a:solidFill>
                  <a:srgbClr val="0000FF"/>
                </a:solidFill>
                <a:latin typeface="Arial" panose="020B0604020202020204" pitchFamily="34" charset="0"/>
                <a:hlinkClick r:id="rId2"/>
              </a:rPr>
              <a:t>[35]</a:t>
            </a:r>
            <a:r>
              <a:rPr lang="en-IN" dirty="0">
                <a:solidFill>
                  <a:srgbClr val="000000"/>
                </a:solidFill>
                <a:latin typeface="Arial" panose="020B0604020202020204" pitchFamily="34" charset="0"/>
              </a:rPr>
              <a:t> In spite of diligently dealing with carotid artery repair and </a:t>
            </a:r>
            <a:r>
              <a:rPr lang="en-IN" dirty="0" err="1">
                <a:solidFill>
                  <a:srgbClr val="000000"/>
                </a:solidFill>
                <a:latin typeface="Arial" panose="020B0604020202020204" pitchFamily="34" charset="0"/>
              </a:rPr>
              <a:t>hemostasis</a:t>
            </a:r>
            <a:r>
              <a:rPr lang="en-IN" dirty="0">
                <a:solidFill>
                  <a:srgbClr val="000000"/>
                </a:solidFill>
                <a:latin typeface="Arial" panose="020B0604020202020204" pitchFamily="34" charset="0"/>
              </a:rPr>
              <a:t>, there are increased possibilities of development of pseudo aneurysms and carotid cavernous fistula postoperatively. </a:t>
            </a:r>
            <a:r>
              <a:rPr lang="en-IN" baseline="30000" dirty="0">
                <a:solidFill>
                  <a:srgbClr val="0000FF"/>
                </a:solidFill>
                <a:latin typeface="Arial" panose="020B0604020202020204" pitchFamily="34" charset="0"/>
                <a:hlinkClick r:id="rId2"/>
              </a:rPr>
              <a:t>[36]</a:t>
            </a:r>
            <a:r>
              <a:rPr lang="en-IN" dirty="0">
                <a:solidFill>
                  <a:srgbClr val="000000"/>
                </a:solidFill>
                <a:latin typeface="Arial" panose="020B0604020202020204" pitchFamily="34" charset="0"/>
              </a:rPr>
              <a:t> Such patients should preferably be electively ventilated and should be extubated only after ensuring adequate control of injury by various investigations like carotid angiography. Blood should be arranged in adequate quantity, rather a cross-match should be carried out preoperatively whenever such procedures are undertaken to ensure uninterrupted blood supply in case of a bleeding catastrophe.</a:t>
            </a:r>
            <a:r>
              <a:rPr lang="en-IN" dirty="0"/>
              <a:t/>
            </a:r>
            <a:br>
              <a:rPr lang="en-IN" dirty="0"/>
            </a:br>
            <a:endParaRPr lang="en-IN" dirty="0"/>
          </a:p>
        </p:txBody>
      </p:sp>
    </p:spTree>
    <p:extLst>
      <p:ext uri="{BB962C8B-B14F-4D97-AF65-F5344CB8AC3E}">
        <p14:creationId xmlns:p14="http://schemas.microsoft.com/office/powerpoint/2010/main" xmlns="" val="320359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PERIOPERATIVE MONITORING</a:t>
            </a:r>
            <a:endParaRPr lang="en-IN" dirty="0"/>
          </a:p>
        </p:txBody>
      </p:sp>
      <p:sp>
        <p:nvSpPr>
          <p:cNvPr id="3" name="Content Placeholder 2"/>
          <p:cNvSpPr>
            <a:spLocks noGrp="1"/>
          </p:cNvSpPr>
          <p:nvPr>
            <p:ph idx="1"/>
          </p:nvPr>
        </p:nvSpPr>
        <p:spPr>
          <a:xfrm>
            <a:off x="489398" y="2240924"/>
            <a:ext cx="11269014" cy="4250028"/>
          </a:xfrm>
        </p:spPr>
        <p:txBody>
          <a:bodyPr/>
          <a:lstStyle/>
          <a:p>
            <a:pPr marL="0" indent="0">
              <a:buNone/>
            </a:pPr>
            <a:r>
              <a:rPr lang="en-IN" dirty="0">
                <a:solidFill>
                  <a:srgbClr val="000000"/>
                </a:solidFill>
                <a:latin typeface="Arial" panose="020B0604020202020204" pitchFamily="34" charset="0"/>
              </a:rPr>
              <a:t>In addition to routine monitoring of heart rate (HR), non-invasive blood pressure (NIBP), end tidal carbon di-oxide (</a:t>
            </a:r>
            <a:r>
              <a:rPr lang="en-IN" dirty="0" err="1">
                <a:solidFill>
                  <a:srgbClr val="000000"/>
                </a:solidFill>
                <a:latin typeface="Arial" panose="020B0604020202020204" pitchFamily="34" charset="0"/>
              </a:rPr>
              <a:t>EtCO</a:t>
            </a:r>
            <a:r>
              <a:rPr lang="en-IN" dirty="0">
                <a:solidFill>
                  <a:srgbClr val="000000"/>
                </a:solidFill>
                <a:latin typeface="Arial" panose="020B0604020202020204" pitchFamily="34" charset="0"/>
              </a:rPr>
              <a:t> </a:t>
            </a:r>
            <a:r>
              <a:rPr lang="en-IN" baseline="-25000" dirty="0">
                <a:solidFill>
                  <a:srgbClr val="000000"/>
                </a:solidFill>
                <a:latin typeface="Arial" panose="020B0604020202020204" pitchFamily="34" charset="0"/>
              </a:rPr>
              <a:t>2</a:t>
            </a:r>
            <a:r>
              <a:rPr lang="en-IN" dirty="0">
                <a:solidFill>
                  <a:srgbClr val="000000"/>
                </a:solidFill>
                <a:latin typeface="Arial" panose="020B0604020202020204" pitchFamily="34" charset="0"/>
              </a:rPr>
              <a:t> ) and ECG, it is prudent to put a central venous line to guide fluid therapy and hemodynamic optimization. </a:t>
            </a:r>
            <a:r>
              <a:rPr lang="en-IN" baseline="30000" dirty="0">
                <a:solidFill>
                  <a:srgbClr val="0000FF"/>
                </a:solidFill>
                <a:latin typeface="Arial" panose="020B0604020202020204" pitchFamily="34" charset="0"/>
                <a:hlinkClick r:id="rId2"/>
              </a:rPr>
              <a:t>[37]</a:t>
            </a:r>
            <a:r>
              <a:rPr lang="en-IN" dirty="0">
                <a:solidFill>
                  <a:srgbClr val="000000"/>
                </a:solidFill>
                <a:latin typeface="Arial" panose="020B0604020202020204" pitchFamily="34" charset="0"/>
              </a:rPr>
              <a:t> In a few selected high-risk cases, especially with cardiac pathology, an arterial line is also preferred to monitor beat to beat variation of BP. During insertion of radial arterial line one has to be cautious as there is a possibility of the ulnar circulation being compromised, especially in acromegaly patients due to the carpel tunnel syndrome. </a:t>
            </a:r>
            <a:r>
              <a:rPr lang="en-IN" baseline="30000" dirty="0">
                <a:solidFill>
                  <a:srgbClr val="0000FF"/>
                </a:solidFill>
                <a:latin typeface="Arial" panose="020B0604020202020204" pitchFamily="34" charset="0"/>
                <a:hlinkClick r:id="rId2"/>
              </a:rPr>
              <a:t>[38]</a:t>
            </a:r>
            <a:r>
              <a:rPr lang="en-IN" dirty="0">
                <a:solidFill>
                  <a:srgbClr val="000000"/>
                </a:solidFill>
                <a:latin typeface="Arial" panose="020B0604020202020204" pitchFamily="34" charset="0"/>
              </a:rPr>
              <a:t> As a result there is an increase in the chances of the development of ischemia of hand if proper evaluation of hand circulation is not carried out preoperatively. Cannulation of the dorsalis </a:t>
            </a:r>
            <a:r>
              <a:rPr lang="en-IN" dirty="0" err="1">
                <a:solidFill>
                  <a:srgbClr val="000000"/>
                </a:solidFill>
                <a:latin typeface="Arial" panose="020B0604020202020204" pitchFamily="34" charset="0"/>
              </a:rPr>
              <a:t>pedis</a:t>
            </a:r>
            <a:r>
              <a:rPr lang="en-IN" dirty="0">
                <a:solidFill>
                  <a:srgbClr val="000000"/>
                </a:solidFill>
                <a:latin typeface="Arial" panose="020B0604020202020204" pitchFamily="34" charset="0"/>
              </a:rPr>
              <a:t> artery or femoral artery is a better alternative to avoid this potentially hazardous complication. Invasive monitoring has got a definite role and significance in patients with uncontrolled longstanding hypertension, decreased cardio-respiratory reserves (evident from decreased exercise tolerance), cardiomyopathies and other cardiac lesions. </a:t>
            </a:r>
            <a:r>
              <a:rPr lang="en-IN" baseline="30000" dirty="0">
                <a:solidFill>
                  <a:srgbClr val="0000FF"/>
                </a:solidFill>
                <a:latin typeface="Arial" panose="020B0604020202020204" pitchFamily="34" charset="0"/>
                <a:hlinkClick r:id="rId2"/>
              </a:rPr>
              <a:t>[39]</a:t>
            </a:r>
            <a:r>
              <a:rPr lang="en-IN" dirty="0"/>
              <a:t/>
            </a:r>
            <a:br>
              <a:rPr lang="en-IN" dirty="0"/>
            </a:br>
            <a:endParaRPr lang="en-IN" dirty="0"/>
          </a:p>
        </p:txBody>
      </p:sp>
    </p:spTree>
    <p:extLst>
      <p:ext uri="{BB962C8B-B14F-4D97-AF65-F5344CB8AC3E}">
        <p14:creationId xmlns:p14="http://schemas.microsoft.com/office/powerpoint/2010/main" xmlns="" val="2160563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INDUCED HYPOTENSION</a:t>
            </a:r>
            <a:endParaRPr lang="en-IN" dirty="0"/>
          </a:p>
        </p:txBody>
      </p:sp>
      <p:sp>
        <p:nvSpPr>
          <p:cNvPr id="3" name="Content Placeholder 2"/>
          <p:cNvSpPr>
            <a:spLocks noGrp="1"/>
          </p:cNvSpPr>
          <p:nvPr>
            <p:ph idx="1"/>
          </p:nvPr>
        </p:nvSpPr>
        <p:spPr>
          <a:xfrm>
            <a:off x="515155" y="2279561"/>
            <a:ext cx="11281893" cy="4198512"/>
          </a:xfrm>
        </p:spPr>
        <p:txBody>
          <a:bodyPr/>
          <a:lstStyle/>
          <a:p>
            <a:pPr marL="0" indent="0">
              <a:buNone/>
            </a:pPr>
            <a:r>
              <a:rPr lang="en-IN" dirty="0">
                <a:solidFill>
                  <a:srgbClr val="000000"/>
                </a:solidFill>
                <a:latin typeface="Arial" panose="020B0604020202020204" pitchFamily="34" charset="0"/>
              </a:rPr>
              <a:t>There are chances of continuous oozing from the operative field which makes the surgical conditions very difficult. The amount of bleeding does not correlate well with the actually measured central venous pressure or cavernous pressure but is more definitely associated with the large size of the </a:t>
            </a:r>
            <a:r>
              <a:rPr lang="en-IN" dirty="0" err="1">
                <a:solidFill>
                  <a:srgbClr val="000000"/>
                </a:solidFill>
                <a:latin typeface="Arial" panose="020B0604020202020204" pitchFamily="34" charset="0"/>
              </a:rPr>
              <a:t>tumor</a:t>
            </a:r>
            <a:r>
              <a:rPr lang="en-IN" dirty="0">
                <a:solidFill>
                  <a:srgbClr val="000000"/>
                </a:solidFill>
                <a:latin typeface="Arial" panose="020B0604020202020204" pitchFamily="34" charset="0"/>
              </a:rPr>
              <a:t>, especially in </a:t>
            </a:r>
            <a:r>
              <a:rPr lang="en-IN" dirty="0" err="1">
                <a:solidFill>
                  <a:srgbClr val="000000"/>
                </a:solidFill>
                <a:latin typeface="Arial" panose="020B0604020202020204" pitchFamily="34" charset="0"/>
              </a:rPr>
              <a:t>tumors</a:t>
            </a:r>
            <a:r>
              <a:rPr lang="en-IN" dirty="0">
                <a:solidFill>
                  <a:srgbClr val="000000"/>
                </a:solidFill>
                <a:latin typeface="Arial" panose="020B0604020202020204" pitchFamily="34" charset="0"/>
              </a:rPr>
              <a:t> with </a:t>
            </a:r>
            <a:r>
              <a:rPr lang="en-IN" dirty="0" err="1">
                <a:solidFill>
                  <a:srgbClr val="000000"/>
                </a:solidFill>
                <a:latin typeface="Arial" panose="020B0604020202020204" pitchFamily="34" charset="0"/>
              </a:rPr>
              <a:t>suprasellar</a:t>
            </a:r>
            <a:r>
              <a:rPr lang="en-IN" dirty="0">
                <a:solidFill>
                  <a:srgbClr val="000000"/>
                </a:solidFill>
                <a:latin typeface="Arial" panose="020B0604020202020204" pitchFamily="34" charset="0"/>
              </a:rPr>
              <a:t> extension. </a:t>
            </a:r>
            <a:r>
              <a:rPr lang="en-IN" baseline="30000" dirty="0">
                <a:solidFill>
                  <a:srgbClr val="0000FF"/>
                </a:solidFill>
                <a:latin typeface="Arial" panose="020B0604020202020204" pitchFamily="34" charset="0"/>
                <a:hlinkClick r:id="rId2"/>
              </a:rPr>
              <a:t>[40]</a:t>
            </a:r>
            <a:r>
              <a:rPr lang="en-IN" dirty="0">
                <a:solidFill>
                  <a:srgbClr val="000000"/>
                </a:solidFill>
                <a:latin typeface="Arial" panose="020B0604020202020204" pitchFamily="34" charset="0"/>
              </a:rPr>
              <a:t> The significance of induced hypotension is of prime importance as the reduced bleeding from the vascular bed provides a clear field for surgical exploration. Keeping the mean arterial pressure (MAP) above 65 mmHg should be the central point for induced hypotension as the patient is already in the head up position and as such blood supply to the brain is not compromised. Various pharmacological agents like sevoflurane, isoflurane, </a:t>
            </a:r>
            <a:r>
              <a:rPr lang="en-IN" dirty="0" err="1">
                <a:solidFill>
                  <a:srgbClr val="000000"/>
                </a:solidFill>
                <a:latin typeface="Arial" panose="020B0604020202020204" pitchFamily="34" charset="0"/>
              </a:rPr>
              <a:t>propofol</a:t>
            </a:r>
            <a:r>
              <a:rPr lang="en-IN" dirty="0">
                <a:solidFill>
                  <a:srgbClr val="000000"/>
                </a:solidFill>
                <a:latin typeface="Arial" panose="020B0604020202020204" pitchFamily="34" charset="0"/>
              </a:rPr>
              <a:t>, </a:t>
            </a:r>
            <a:r>
              <a:rPr lang="en-IN" dirty="0" err="1">
                <a:solidFill>
                  <a:srgbClr val="000000"/>
                </a:solidFill>
                <a:latin typeface="Arial" panose="020B0604020202020204" pitchFamily="34" charset="0"/>
              </a:rPr>
              <a:t>thipentone</a:t>
            </a:r>
            <a:r>
              <a:rPr lang="en-IN" dirty="0">
                <a:solidFill>
                  <a:srgbClr val="000000"/>
                </a:solidFill>
                <a:latin typeface="Arial" panose="020B0604020202020204" pitchFamily="34" charset="0"/>
              </a:rPr>
              <a:t>, β-blockers, </a:t>
            </a:r>
            <a:r>
              <a:rPr lang="en-IN" dirty="0" err="1">
                <a:solidFill>
                  <a:srgbClr val="000000"/>
                </a:solidFill>
                <a:latin typeface="Arial" panose="020B0604020202020204" pitchFamily="34" charset="0"/>
              </a:rPr>
              <a:t>nitroglycerine</a:t>
            </a:r>
            <a:r>
              <a:rPr lang="en-IN" dirty="0">
                <a:solidFill>
                  <a:srgbClr val="000000"/>
                </a:solidFill>
                <a:latin typeface="Arial" panose="020B0604020202020204" pitchFamily="34" charset="0"/>
              </a:rPr>
              <a:t>, nitroprusside, </a:t>
            </a:r>
            <a:r>
              <a:rPr lang="en-IN" dirty="0" err="1">
                <a:solidFill>
                  <a:srgbClr val="000000"/>
                </a:solidFill>
                <a:latin typeface="Arial" panose="020B0604020202020204" pitchFamily="34" charset="0"/>
              </a:rPr>
              <a:t>dexmedetomidine</a:t>
            </a:r>
            <a:r>
              <a:rPr lang="en-IN" dirty="0">
                <a:solidFill>
                  <a:srgbClr val="000000"/>
                </a:solidFill>
                <a:latin typeface="Arial" panose="020B0604020202020204" pitchFamily="34" charset="0"/>
              </a:rPr>
              <a:t>, etc. are available but the choice should be made keeping in mind the rapid recovery and emergence from </a:t>
            </a:r>
            <a:r>
              <a:rPr lang="en-IN" dirty="0" err="1">
                <a:solidFill>
                  <a:srgbClr val="000000"/>
                </a:solidFill>
                <a:latin typeface="Arial" panose="020B0604020202020204" pitchFamily="34" charset="0"/>
              </a:rPr>
              <a:t>anesthesia</a:t>
            </a:r>
            <a:r>
              <a:rPr lang="en-IN" dirty="0">
                <a:solidFill>
                  <a:srgbClr val="000000"/>
                </a:solidFill>
                <a:latin typeface="Arial" panose="020B0604020202020204" pitchFamily="34" charset="0"/>
              </a:rPr>
              <a:t>. We are using </a:t>
            </a:r>
            <a:r>
              <a:rPr lang="en-IN" dirty="0" err="1">
                <a:solidFill>
                  <a:srgbClr val="000000"/>
                </a:solidFill>
                <a:latin typeface="Arial" panose="020B0604020202020204" pitchFamily="34" charset="0"/>
              </a:rPr>
              <a:t>dexmedetomidine</a:t>
            </a:r>
            <a:r>
              <a:rPr lang="en-IN" dirty="0">
                <a:solidFill>
                  <a:srgbClr val="000000"/>
                </a:solidFill>
                <a:latin typeface="Arial" panose="020B0604020202020204" pitchFamily="34" charset="0"/>
              </a:rPr>
              <a:t> nowadays in our setting and the results are wonderful with this newly introduced drug as not only does it maintain hemodynamic stability on the lower side but also reduces the </a:t>
            </a:r>
            <a:r>
              <a:rPr lang="en-IN" dirty="0" err="1">
                <a:solidFill>
                  <a:srgbClr val="000000"/>
                </a:solidFill>
                <a:latin typeface="Arial" panose="020B0604020202020204" pitchFamily="34" charset="0"/>
              </a:rPr>
              <a:t>peri</a:t>
            </a:r>
            <a:r>
              <a:rPr lang="en-IN" dirty="0">
                <a:solidFill>
                  <a:srgbClr val="000000"/>
                </a:solidFill>
                <a:latin typeface="Arial" panose="020B0604020202020204" pitchFamily="34" charset="0"/>
              </a:rPr>
              <a:t>-operative </a:t>
            </a:r>
            <a:r>
              <a:rPr lang="en-IN" dirty="0" err="1">
                <a:solidFill>
                  <a:srgbClr val="000000"/>
                </a:solidFill>
                <a:latin typeface="Arial" panose="020B0604020202020204" pitchFamily="34" charset="0"/>
              </a:rPr>
              <a:t>anesthetic</a:t>
            </a:r>
            <a:r>
              <a:rPr lang="en-IN" dirty="0">
                <a:solidFill>
                  <a:srgbClr val="000000"/>
                </a:solidFill>
                <a:latin typeface="Arial" panose="020B0604020202020204" pitchFamily="34" charset="0"/>
              </a:rPr>
              <a:t> requirement up to 30-40%.</a:t>
            </a:r>
            <a:endParaRPr lang="en-IN" dirty="0"/>
          </a:p>
        </p:txBody>
      </p:sp>
    </p:spTree>
    <p:extLst>
      <p:ext uri="{BB962C8B-B14F-4D97-AF65-F5344CB8AC3E}">
        <p14:creationId xmlns:p14="http://schemas.microsoft.com/office/powerpoint/2010/main" xmlns="" val="9550470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65</TotalTime>
  <Words>1132</Words>
  <Application>Microsoft Office PowerPoint</Application>
  <PresentationFormat>Custom</PresentationFormat>
  <Paragraphs>32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Ion Boardroom</vt:lpstr>
      <vt:lpstr>PITUITARY MACROADENOMA &amp; ANAESTHESIA Dr.Dinesh Chauhan Professor &amp; Head, Dept.of Anaesthesia, S.B.K.S.M.I.R.C.,Piparia</vt:lpstr>
      <vt:lpstr>INTRODUCTION</vt:lpstr>
      <vt:lpstr>CONTINUE…</vt:lpstr>
      <vt:lpstr>ANAESTHETIC MANAGEMENT</vt:lpstr>
      <vt:lpstr>OBJECTIVES OF ANAESTHESIA</vt:lpstr>
      <vt:lpstr>CONTINUE…</vt:lpstr>
      <vt:lpstr>POSITIONING</vt:lpstr>
      <vt:lpstr>PERIOPERATIVE MONITORING</vt:lpstr>
      <vt:lpstr>INDUCED HYPOTENSION</vt:lpstr>
      <vt:lpstr>POST OPERATIVE EVALUATION</vt:lpstr>
      <vt:lpstr>POST OPERATIVE ANALGESIA</vt:lpstr>
      <vt:lpstr>NEURO-ENDOCRINE ABNORMALITIES</vt:lpstr>
      <vt:lpstr>CONTINUE…</vt:lpstr>
      <vt:lpstr>CONCLUSION</vt:lpstr>
      <vt:lpst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PIYTUTARY MACROADENOMA &amp; ANAESTHESIA</dc:title>
  <dc:creator>ANKIT MANKAD</dc:creator>
  <cp:lastModifiedBy>user</cp:lastModifiedBy>
  <cp:revision>9</cp:revision>
  <dcterms:created xsi:type="dcterms:W3CDTF">2019-09-11T05:48:35Z</dcterms:created>
  <dcterms:modified xsi:type="dcterms:W3CDTF">2020-08-17T04:49:41Z</dcterms:modified>
</cp:coreProperties>
</file>