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71" r:id="rId4"/>
    <p:sldId id="277" r:id="rId5"/>
    <p:sldId id="276" r:id="rId6"/>
    <p:sldId id="278" r:id="rId7"/>
    <p:sldId id="258" r:id="rId8"/>
    <p:sldId id="259" r:id="rId9"/>
    <p:sldId id="272" r:id="rId10"/>
    <p:sldId id="260" r:id="rId11"/>
    <p:sldId id="261" r:id="rId12"/>
    <p:sldId id="262" r:id="rId13"/>
    <p:sldId id="263" r:id="rId14"/>
    <p:sldId id="264" r:id="rId15"/>
    <p:sldId id="265" r:id="rId16"/>
    <p:sldId id="266" r:id="rId17"/>
    <p:sldId id="273" r:id="rId18"/>
    <p:sldId id="267" r:id="rId19"/>
    <p:sldId id="274" r:id="rId20"/>
    <p:sldId id="268" r:id="rId21"/>
    <p:sldId id="275" r:id="rId22"/>
    <p:sldId id="269"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pPr/>
              <a:t>17-Aug-20</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pPr/>
              <a:t>17-Aug-20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17-Aug-20</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9980" y="322818"/>
            <a:ext cx="9966960" cy="2926080"/>
          </a:xfrm>
        </p:spPr>
        <p:txBody>
          <a:bodyPr/>
          <a:lstStyle/>
          <a:p>
            <a:r>
              <a:rPr lang="en-IN" dirty="0" smtClean="0"/>
              <a:t>HYPOVOLEMIC SHOCK</a:t>
            </a:r>
            <a:endParaRPr lang="en-IN" dirty="0"/>
          </a:p>
        </p:txBody>
      </p:sp>
      <p:sp>
        <p:nvSpPr>
          <p:cNvPr id="3" name="Subtitle 2"/>
          <p:cNvSpPr>
            <a:spLocks noGrp="1"/>
          </p:cNvSpPr>
          <p:nvPr>
            <p:ph type="subTitle" idx="1"/>
          </p:nvPr>
        </p:nvSpPr>
        <p:spPr>
          <a:xfrm>
            <a:off x="1709530" y="3869634"/>
            <a:ext cx="8832196" cy="1956400"/>
          </a:xfrm>
        </p:spPr>
        <p:txBody>
          <a:bodyPr>
            <a:noAutofit/>
          </a:bodyPr>
          <a:lstStyle/>
          <a:p>
            <a:r>
              <a:rPr lang="en-IN" sz="2800" dirty="0" smtClean="0"/>
              <a:t>Dr.Malini Mehta </a:t>
            </a:r>
            <a:r>
              <a:rPr lang="en-IN" sz="2800" dirty="0" smtClean="0"/>
              <a:t>(Prof.) </a:t>
            </a:r>
          </a:p>
          <a:p>
            <a:r>
              <a:rPr lang="en-IN" sz="2800" dirty="0" smtClean="0"/>
              <a:t>Dept. Of Anaesthesia,</a:t>
            </a:r>
            <a:endParaRPr lang="en-IN" sz="2800" dirty="0" smtClean="0"/>
          </a:p>
          <a:p>
            <a:r>
              <a:rPr lang="en-IN" sz="2800" dirty="0" smtClean="0"/>
              <a:t>S.B.K.S. &amp; M.I.R.C</a:t>
            </a:r>
            <a:r>
              <a:rPr lang="en-IN" sz="2800" dirty="0" smtClean="0"/>
              <a:t>.,Piparia</a:t>
            </a:r>
            <a:endParaRPr lang="en-IN" sz="2800" dirty="0"/>
          </a:p>
        </p:txBody>
      </p:sp>
    </p:spTree>
    <p:extLst>
      <p:ext uri="{BB962C8B-B14F-4D97-AF65-F5344CB8AC3E}">
        <p14:creationId xmlns:p14="http://schemas.microsoft.com/office/powerpoint/2010/main" xmlns="" val="275065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599"/>
            <a:ext cx="9875520" cy="5656289"/>
          </a:xfrm>
        </p:spPr>
        <p:txBody>
          <a:bodyPr>
            <a:normAutofit/>
          </a:bodyPr>
          <a:lstStyle/>
          <a:p>
            <a:r>
              <a:rPr lang="en-IN" dirty="0"/>
              <a:t>EFFECTS ON CEREBRAL AND OTHER REGIONAL CIRCULATIONS</a:t>
            </a:r>
          </a:p>
        </p:txBody>
      </p:sp>
      <p:sp>
        <p:nvSpPr>
          <p:cNvPr id="3" name="Content Placeholder 2"/>
          <p:cNvSpPr>
            <a:spLocks noGrp="1"/>
          </p:cNvSpPr>
          <p:nvPr>
            <p:ph idx="1"/>
          </p:nvPr>
        </p:nvSpPr>
        <p:spPr/>
        <p:txBody>
          <a:bodyPr/>
          <a:lstStyle/>
          <a:p>
            <a:pPr marL="45720" indent="0">
              <a:buNone/>
            </a:pPr>
            <a:r>
              <a:rPr lang="en-IN" dirty="0" smtClean="0"/>
              <a:t>.</a:t>
            </a:r>
            <a:endParaRPr lang="en-IN" dirty="0"/>
          </a:p>
        </p:txBody>
      </p:sp>
    </p:spTree>
    <p:extLst>
      <p:ext uri="{BB962C8B-B14F-4D97-AF65-F5344CB8AC3E}">
        <p14:creationId xmlns:p14="http://schemas.microsoft.com/office/powerpoint/2010/main" xmlns="" val="216597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Cerebral Circulation</a:t>
            </a:r>
          </a:p>
        </p:txBody>
      </p:sp>
      <p:sp>
        <p:nvSpPr>
          <p:cNvPr id="3" name="Content Placeholder 2"/>
          <p:cNvSpPr>
            <a:spLocks noGrp="1"/>
          </p:cNvSpPr>
          <p:nvPr>
            <p:ph idx="1"/>
          </p:nvPr>
        </p:nvSpPr>
        <p:spPr/>
        <p:txBody>
          <a:bodyPr>
            <a:noAutofit/>
          </a:bodyPr>
          <a:lstStyle/>
          <a:p>
            <a:r>
              <a:rPr lang="en-IN" sz="2400" dirty="0"/>
              <a:t>Although central nervous system neurons are extremely sensitive to ischemia, the vascular supply is highly resistant to extrinsic regulatory mechanisms</a:t>
            </a:r>
            <a:r>
              <a:rPr lang="en-IN" sz="2400" dirty="0" smtClean="0"/>
              <a:t>.</a:t>
            </a:r>
          </a:p>
          <a:p>
            <a:r>
              <a:rPr lang="en-IN" sz="2400" dirty="0" smtClean="0"/>
              <a:t> </a:t>
            </a:r>
            <a:r>
              <a:rPr lang="en-IN" sz="2400" dirty="0"/>
              <a:t>Patients without a primary cerebrovascular impairment support their cerebral function well until the mean arterial pressure falls below approximately 50–60 mmHg</a:t>
            </a:r>
            <a:r>
              <a:rPr lang="en-IN" sz="2400" dirty="0" smtClean="0"/>
              <a:t>.</a:t>
            </a:r>
          </a:p>
          <a:p>
            <a:r>
              <a:rPr lang="en-IN" sz="2400" dirty="0" smtClean="0"/>
              <a:t> </a:t>
            </a:r>
            <a:r>
              <a:rPr lang="en-IN" sz="2400" dirty="0"/>
              <a:t>At this point, irreversible ischemic injury may occur to the most sensitive areas of the brain, i.e. cerebral cortex and watershed areas of the spinal cord</a:t>
            </a:r>
            <a:r>
              <a:rPr lang="en-IN" sz="2400" dirty="0" smtClean="0"/>
              <a:t>. </a:t>
            </a:r>
            <a:r>
              <a:rPr lang="en-IN" sz="2400" dirty="0"/>
              <a:t>Before such injury, an altered level of consciousness varying from confusion to unconsciousness may be seen depending on the degree of perfusion deficit. Electroencephalographic recordings demonstrate nonspecific changes compatible with </a:t>
            </a:r>
            <a:r>
              <a:rPr lang="en-IN" sz="2400" dirty="0" smtClean="0"/>
              <a:t>encephalopathy</a:t>
            </a:r>
            <a:r>
              <a:rPr lang="en-IN" sz="2400" dirty="0"/>
              <a:t>.</a:t>
            </a:r>
          </a:p>
        </p:txBody>
      </p:sp>
    </p:spTree>
    <p:extLst>
      <p:ext uri="{BB962C8B-B14F-4D97-AF65-F5344CB8AC3E}">
        <p14:creationId xmlns:p14="http://schemas.microsoft.com/office/powerpoint/2010/main" xmlns="" val="3252479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Cardiovascular System</a:t>
            </a:r>
          </a:p>
        </p:txBody>
      </p:sp>
      <p:sp>
        <p:nvSpPr>
          <p:cNvPr id="3" name="Content Placeholder 2"/>
          <p:cNvSpPr>
            <a:spLocks noGrp="1"/>
          </p:cNvSpPr>
          <p:nvPr>
            <p:ph idx="1"/>
          </p:nvPr>
        </p:nvSpPr>
        <p:spPr/>
        <p:txBody>
          <a:bodyPr>
            <a:normAutofit/>
          </a:bodyPr>
          <a:lstStyle/>
          <a:p>
            <a:r>
              <a:rPr lang="en-IN" sz="2400" dirty="0"/>
              <a:t>Initially, the cardiovascular system responds to hypovolemic shock by increasing the heart rate, constricting peripheral blood vessels, and increasing myocardial contractility. </a:t>
            </a:r>
            <a:endParaRPr lang="en-IN" sz="2400" dirty="0" smtClean="0"/>
          </a:p>
          <a:p>
            <a:r>
              <a:rPr lang="en-IN" sz="2400" dirty="0" smtClean="0"/>
              <a:t>This </a:t>
            </a:r>
            <a:r>
              <a:rPr lang="en-IN" sz="2400" dirty="0"/>
              <a:t>occurs secondary to an increased release of norepinephrine and decreased baseline vagal tone regulated by the baroreceptors in the carotid arch, aortic arch, left atrium, and pulmonary vessels</a:t>
            </a:r>
            <a:r>
              <a:rPr lang="en-IN" sz="2400" dirty="0" smtClean="0"/>
              <a:t>.</a:t>
            </a:r>
          </a:p>
          <a:p>
            <a:r>
              <a:rPr lang="en-IN" sz="2400" dirty="0" smtClean="0"/>
              <a:t> </a:t>
            </a:r>
            <a:r>
              <a:rPr lang="en-IN" sz="2400" dirty="0"/>
              <a:t>Further redistribution of the blood to the brain, heart, kidneys and the skin, muscle, and gastrointestinal tract, the cardiovascular system responses to shock</a:t>
            </a:r>
            <a:r>
              <a:rPr lang="en-IN" sz="2400" dirty="0" smtClean="0"/>
              <a:t>.</a:t>
            </a:r>
            <a:endParaRPr lang="en-IN" sz="2400" dirty="0"/>
          </a:p>
        </p:txBody>
      </p:sp>
    </p:spTree>
    <p:extLst>
      <p:ext uri="{BB962C8B-B14F-4D97-AF65-F5344CB8AC3E}">
        <p14:creationId xmlns:p14="http://schemas.microsoft.com/office/powerpoint/2010/main" xmlns="" val="1836468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Respiratory System</a:t>
            </a:r>
          </a:p>
        </p:txBody>
      </p:sp>
      <p:sp>
        <p:nvSpPr>
          <p:cNvPr id="3" name="Content Placeholder 2"/>
          <p:cNvSpPr>
            <a:spLocks noGrp="1"/>
          </p:cNvSpPr>
          <p:nvPr>
            <p:ph idx="1"/>
          </p:nvPr>
        </p:nvSpPr>
        <p:spPr/>
        <p:txBody>
          <a:bodyPr>
            <a:noAutofit/>
          </a:bodyPr>
          <a:lstStyle/>
          <a:p>
            <a:r>
              <a:rPr lang="en-IN" sz="2400" dirty="0"/>
              <a:t>Increased respiratory drive resulting from peripheral stimulation of pulmonary receptors and carotid </a:t>
            </a:r>
            <a:r>
              <a:rPr lang="en-IN" sz="2400" dirty="0" smtClean="0"/>
              <a:t>body chemoreceptors </a:t>
            </a:r>
            <a:r>
              <a:rPr lang="en-IN" sz="2400" dirty="0"/>
              <a:t>as well as </a:t>
            </a:r>
            <a:r>
              <a:rPr lang="en-IN" sz="2400" dirty="0" err="1"/>
              <a:t>hypoperfusion</a:t>
            </a:r>
            <a:r>
              <a:rPr lang="en-IN" sz="2400" dirty="0"/>
              <a:t> of the medullary respiratory </a:t>
            </a:r>
            <a:r>
              <a:rPr lang="en-IN" sz="2400" dirty="0" err="1"/>
              <a:t>center</a:t>
            </a:r>
            <a:r>
              <a:rPr lang="en-IN" sz="2400" dirty="0"/>
              <a:t> results in increased minute volume (</a:t>
            </a:r>
            <a:r>
              <a:rPr lang="en-IN" sz="2400" dirty="0" err="1"/>
              <a:t>tachypnea</a:t>
            </a:r>
            <a:r>
              <a:rPr lang="en-IN" sz="2400" dirty="0"/>
              <a:t> and </a:t>
            </a:r>
            <a:r>
              <a:rPr lang="en-IN" sz="2400" dirty="0" err="1"/>
              <a:t>hyperpnea</a:t>
            </a:r>
            <a:r>
              <a:rPr lang="en-IN" sz="2400" dirty="0"/>
              <a:t>), </a:t>
            </a:r>
            <a:r>
              <a:rPr lang="en-IN" sz="2400" dirty="0" err="1"/>
              <a:t>hypocapnia</a:t>
            </a:r>
            <a:r>
              <a:rPr lang="en-IN" sz="2400" dirty="0"/>
              <a:t>, and primary respiratory alkalosis</a:t>
            </a:r>
            <a:r>
              <a:rPr lang="en-IN" sz="2400" dirty="0" smtClean="0"/>
              <a:t>.</a:t>
            </a:r>
          </a:p>
          <a:p>
            <a:r>
              <a:rPr lang="en-IN" sz="2400" dirty="0" smtClean="0"/>
              <a:t> </a:t>
            </a:r>
            <a:r>
              <a:rPr lang="en-IN" sz="2400" dirty="0"/>
              <a:t>With increased minute volume and decreased CO, the V/Q ratio is increased. Coupled with an increased workload, respiratory, and diaphragmatic muscle impairment caused by </a:t>
            </a:r>
            <a:r>
              <a:rPr lang="en-IN" sz="2400" dirty="0" err="1"/>
              <a:t>hypoperfusion</a:t>
            </a:r>
            <a:r>
              <a:rPr lang="en-IN" sz="2400" dirty="0"/>
              <a:t> may lead to early respiratory failure</a:t>
            </a:r>
            <a:r>
              <a:rPr lang="en-IN" sz="2400" dirty="0" smtClean="0"/>
              <a:t>.</a:t>
            </a:r>
          </a:p>
          <a:p>
            <a:r>
              <a:rPr lang="en-IN" sz="2400" dirty="0" smtClean="0"/>
              <a:t> </a:t>
            </a:r>
            <a:r>
              <a:rPr lang="en-IN" sz="2400" dirty="0"/>
              <a:t>If shock is not promptly reversed and the initiating condition controlled, adult respiratory distress syndrome may develop.</a:t>
            </a:r>
          </a:p>
        </p:txBody>
      </p:sp>
    </p:spTree>
    <p:extLst>
      <p:ext uri="{BB962C8B-B14F-4D97-AF65-F5344CB8AC3E}">
        <p14:creationId xmlns:p14="http://schemas.microsoft.com/office/powerpoint/2010/main" xmlns="" val="2296341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Renal System</a:t>
            </a:r>
          </a:p>
        </p:txBody>
      </p:sp>
      <p:sp>
        <p:nvSpPr>
          <p:cNvPr id="3" name="Content Placeholder 2"/>
          <p:cNvSpPr>
            <a:spLocks noGrp="1"/>
          </p:cNvSpPr>
          <p:nvPr>
            <p:ph idx="1"/>
          </p:nvPr>
        </p:nvSpPr>
        <p:spPr/>
        <p:txBody>
          <a:bodyPr>
            <a:normAutofit/>
          </a:bodyPr>
          <a:lstStyle/>
          <a:p>
            <a:r>
              <a:rPr lang="en-IN" sz="2400" dirty="0"/>
              <a:t>It responds to </a:t>
            </a:r>
            <a:r>
              <a:rPr lang="en-IN" sz="2400" dirty="0" err="1"/>
              <a:t>hemorrhagic</a:t>
            </a:r>
            <a:r>
              <a:rPr lang="en-IN" sz="2400" dirty="0"/>
              <a:t> shock by stimulating an increase in renin secretion from the juxtaglomerular apparatus</a:t>
            </a:r>
            <a:r>
              <a:rPr lang="en-IN" sz="2400" dirty="0" smtClean="0"/>
              <a:t>.</a:t>
            </a:r>
          </a:p>
          <a:p>
            <a:r>
              <a:rPr lang="en-IN" sz="2400" dirty="0" smtClean="0"/>
              <a:t> </a:t>
            </a:r>
            <a:r>
              <a:rPr lang="en-IN" sz="2400" dirty="0"/>
              <a:t>Renin converts angiotensinogen to angiotensin I, which subsequently is converted to angiotensin II by the lungs and liver</a:t>
            </a:r>
            <a:r>
              <a:rPr lang="en-IN" sz="2400" dirty="0" smtClean="0"/>
              <a:t>.</a:t>
            </a:r>
          </a:p>
          <a:p>
            <a:r>
              <a:rPr lang="en-IN" sz="2400" dirty="0" smtClean="0"/>
              <a:t> </a:t>
            </a:r>
            <a:r>
              <a:rPr lang="en-IN" sz="2400" dirty="0"/>
              <a:t>Angiotensin II has two main effects, both of which help to reverse </a:t>
            </a:r>
            <a:r>
              <a:rPr lang="en-IN" sz="2400" dirty="0" err="1"/>
              <a:t>hemorrhagic</a:t>
            </a:r>
            <a:r>
              <a:rPr lang="en-IN" sz="2400" dirty="0"/>
              <a:t> shock, vasoconstriction of arteriolar smooth muscle, and stimulation of aldosterone secretion by the adrenal cortex. Aldosterone is responsible for active sodium reabsorption and subsequent water conservation</a:t>
            </a:r>
            <a:r>
              <a:rPr lang="en-IN" sz="2400" dirty="0" smtClean="0"/>
              <a:t>.</a:t>
            </a:r>
            <a:endParaRPr lang="en-IN" sz="2400" dirty="0"/>
          </a:p>
        </p:txBody>
      </p:sp>
    </p:spTree>
    <p:extLst>
      <p:ext uri="{BB962C8B-B14F-4D97-AF65-F5344CB8AC3E}">
        <p14:creationId xmlns:p14="http://schemas.microsoft.com/office/powerpoint/2010/main" xmlns="" val="4028160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Neuroendocrine System</a:t>
            </a:r>
          </a:p>
        </p:txBody>
      </p:sp>
      <p:sp>
        <p:nvSpPr>
          <p:cNvPr id="3" name="Content Placeholder 2"/>
          <p:cNvSpPr>
            <a:spLocks noGrp="1"/>
          </p:cNvSpPr>
          <p:nvPr>
            <p:ph idx="1"/>
          </p:nvPr>
        </p:nvSpPr>
        <p:spPr/>
        <p:txBody>
          <a:bodyPr>
            <a:normAutofit/>
          </a:bodyPr>
          <a:lstStyle/>
          <a:p>
            <a:r>
              <a:rPr lang="en-IN" sz="2400" dirty="0"/>
              <a:t>In neuroendocrine system, an increase in circulating antidiuretic hormone is responds to shock which is released from the posterior pituitary gland in response to a decrease in BP (as detected by baroreceptors) and a decrease in the sodium concentration (as detected by </a:t>
            </a:r>
            <a:r>
              <a:rPr lang="en-IN" sz="2400" dirty="0" err="1"/>
              <a:t>osmoreceptors</a:t>
            </a:r>
            <a:r>
              <a:rPr lang="en-IN" sz="2400" dirty="0" smtClean="0"/>
              <a:t>).</a:t>
            </a:r>
          </a:p>
          <a:p>
            <a:r>
              <a:rPr lang="en-IN" sz="2400" dirty="0" smtClean="0"/>
              <a:t> </a:t>
            </a:r>
            <a:r>
              <a:rPr lang="en-IN" sz="2400" dirty="0"/>
              <a:t>It leads to an increased reabsorption of water and salt (</a:t>
            </a:r>
            <a:r>
              <a:rPr lang="en-IN" sz="2400" dirty="0" err="1"/>
              <a:t>NaCl</a:t>
            </a:r>
            <a:r>
              <a:rPr lang="en-IN" sz="2400" dirty="0"/>
              <a:t>) by the distal tubule, the collecting ducts, and the loop of </a:t>
            </a:r>
            <a:r>
              <a:rPr lang="en-IN" sz="2400" dirty="0" smtClean="0"/>
              <a:t>Henle.</a:t>
            </a:r>
            <a:endParaRPr lang="en-IN" sz="2400" dirty="0"/>
          </a:p>
        </p:txBody>
      </p:sp>
    </p:spTree>
    <p:extLst>
      <p:ext uri="{BB962C8B-B14F-4D97-AF65-F5344CB8AC3E}">
        <p14:creationId xmlns:p14="http://schemas.microsoft.com/office/powerpoint/2010/main" xmlns="" val="37734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INVESTIGATIONS</a:t>
            </a:r>
          </a:p>
        </p:txBody>
      </p:sp>
      <p:sp>
        <p:nvSpPr>
          <p:cNvPr id="3" name="Content Placeholder 2"/>
          <p:cNvSpPr>
            <a:spLocks noGrp="1"/>
          </p:cNvSpPr>
          <p:nvPr>
            <p:ph idx="1"/>
          </p:nvPr>
        </p:nvSpPr>
        <p:spPr/>
        <p:txBody>
          <a:bodyPr>
            <a:noAutofit/>
          </a:bodyPr>
          <a:lstStyle/>
          <a:p>
            <a:r>
              <a:rPr lang="en-IN" sz="2400" dirty="0"/>
              <a:t>The diagnostic evaluation should occur as same as resuscitation if patient is suspected of having shock</a:t>
            </a:r>
            <a:r>
              <a:rPr lang="en-IN" sz="2400" dirty="0" smtClean="0"/>
              <a:t>.</a:t>
            </a:r>
          </a:p>
          <a:p>
            <a:r>
              <a:rPr lang="en-IN" sz="2400" dirty="0" smtClean="0"/>
              <a:t> </a:t>
            </a:r>
            <a:r>
              <a:rPr lang="en-IN" sz="2400" dirty="0"/>
              <a:t>Laboratory tests may help identify the cause of shock and early organ failure</a:t>
            </a:r>
            <a:r>
              <a:rPr lang="en-IN" sz="2400" dirty="0" smtClean="0"/>
              <a:t>. </a:t>
            </a:r>
            <a:r>
              <a:rPr lang="en-IN" sz="2400" dirty="0"/>
              <a:t>They should be performed early in the evaluation of undifferentiated shock which include complete blood count with differential, basic chemistry tests (sodium, potassium, chloride, and serum bicarbonate), blood urea nitrogen, creatinine, liver function tests, amylase, lipase, prothrombin time or international normalized ratio, partial thromboplastin time, fibrinogen, fibrin split products or dimer, cardiac enzymes (troponin or </a:t>
            </a:r>
            <a:r>
              <a:rPr lang="en-IN" sz="2400" dirty="0" err="1"/>
              <a:t>creatine</a:t>
            </a:r>
            <a:r>
              <a:rPr lang="en-IN" sz="2400" dirty="0"/>
              <a:t> phosphokinase isoenzymes), urinalysis with a detailed sediment analysis, arterial blood gas (ABG), toxicology screen, and lactate level</a:t>
            </a:r>
            <a:r>
              <a:rPr lang="en-IN" sz="2400" dirty="0" smtClean="0"/>
              <a:t>.</a:t>
            </a:r>
          </a:p>
        </p:txBody>
      </p:sp>
    </p:spTree>
    <p:extLst>
      <p:ext uri="{BB962C8B-B14F-4D97-AF65-F5344CB8AC3E}">
        <p14:creationId xmlns:p14="http://schemas.microsoft.com/office/powerpoint/2010/main" xmlns="" val="772166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INVESTIGATIONS continue…</a:t>
            </a:r>
            <a:endParaRPr lang="en-IN" dirty="0"/>
          </a:p>
        </p:txBody>
      </p:sp>
      <p:sp>
        <p:nvSpPr>
          <p:cNvPr id="3" name="Content Placeholder 2"/>
          <p:cNvSpPr>
            <a:spLocks noGrp="1"/>
          </p:cNvSpPr>
          <p:nvPr>
            <p:ph idx="1"/>
          </p:nvPr>
        </p:nvSpPr>
        <p:spPr/>
        <p:txBody>
          <a:bodyPr/>
          <a:lstStyle/>
          <a:p>
            <a:r>
              <a:rPr lang="en-IN" sz="2400" dirty="0"/>
              <a:t> A chest radiograph, abdominal radiograph for intestinal obstruction, abdominal computed tomography (CT), head CT scan, electrocardiogram, echocardiogram, or urinalysis may also be helpful.</a:t>
            </a:r>
          </a:p>
          <a:p>
            <a:r>
              <a:rPr lang="en-IN" sz="2400" dirty="0"/>
              <a:t>Gram stain of material from sites of possible infection (sputum, urine, and wounds) may give early clues to the </a:t>
            </a:r>
            <a:r>
              <a:rPr lang="en-IN" sz="2400" dirty="0" err="1"/>
              <a:t>etiology</a:t>
            </a:r>
            <a:r>
              <a:rPr lang="en-IN" sz="2400" dirty="0"/>
              <a:t>. of infection while cultures are incubating.</a:t>
            </a:r>
          </a:p>
          <a:p>
            <a:r>
              <a:rPr lang="en-IN" sz="2400" dirty="0"/>
              <a:t> Blood should be taken from two distinct </a:t>
            </a:r>
            <a:r>
              <a:rPr lang="en-IN" sz="2400" dirty="0" err="1"/>
              <a:t>venipuncture</a:t>
            </a:r>
            <a:r>
              <a:rPr lang="en-IN" sz="2400" dirty="0"/>
              <a:t> sites and inoculated into standard blood culture media.</a:t>
            </a:r>
          </a:p>
          <a:p>
            <a:endParaRPr lang="en-IN" dirty="0"/>
          </a:p>
        </p:txBody>
      </p:sp>
    </p:spTree>
    <p:extLst>
      <p:ext uri="{BB962C8B-B14F-4D97-AF65-F5344CB8AC3E}">
        <p14:creationId xmlns:p14="http://schemas.microsoft.com/office/powerpoint/2010/main" xmlns="" val="3496965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INVESTIGATIONS </a:t>
            </a:r>
            <a:r>
              <a:rPr lang="en-IN" dirty="0" smtClean="0"/>
              <a:t>continue….</a:t>
            </a:r>
            <a:endParaRPr lang="en-IN" dirty="0"/>
          </a:p>
        </p:txBody>
      </p:sp>
      <p:sp>
        <p:nvSpPr>
          <p:cNvPr id="3" name="Content Placeholder 2"/>
          <p:cNvSpPr>
            <a:spLocks noGrp="1"/>
          </p:cNvSpPr>
          <p:nvPr>
            <p:ph idx="1"/>
          </p:nvPr>
        </p:nvSpPr>
        <p:spPr>
          <a:xfrm>
            <a:off x="1143000" y="2057400"/>
            <a:ext cx="9872871" cy="3953656"/>
          </a:xfrm>
        </p:spPr>
        <p:txBody>
          <a:bodyPr>
            <a:normAutofit/>
          </a:bodyPr>
          <a:lstStyle/>
          <a:p>
            <a:r>
              <a:rPr lang="en-IN" sz="2400" dirty="0"/>
              <a:t>Arterial pressure catheter is a must for all patients suspected of having circulatory shock. Marked peripheral vasoconstriction may make the assessment of BP by manual </a:t>
            </a:r>
            <a:r>
              <a:rPr lang="en-IN" sz="2400" dirty="0" err="1"/>
              <a:t>sphygmomanometry</a:t>
            </a:r>
            <a:r>
              <a:rPr lang="en-IN" sz="2400" dirty="0"/>
              <a:t> or automated non-invasive </a:t>
            </a:r>
            <a:r>
              <a:rPr lang="en-IN" sz="2400" dirty="0" err="1"/>
              <a:t>oscillometric</a:t>
            </a:r>
            <a:r>
              <a:rPr lang="en-IN" sz="2400" dirty="0"/>
              <a:t> technique inaccurate. Furthermore, continuous monitoring of the rapidly changing hemodynamic status of unstable patients and access for ABG samples is available with arterial catheter in place</a:t>
            </a:r>
            <a:r>
              <a:rPr lang="en-IN" sz="2400" dirty="0" smtClean="0"/>
              <a:t>.</a:t>
            </a:r>
          </a:p>
          <a:p>
            <a:r>
              <a:rPr lang="en-IN" sz="2400" dirty="0" smtClean="0"/>
              <a:t> </a:t>
            </a:r>
            <a:r>
              <a:rPr lang="en-IN" sz="2400" dirty="0"/>
              <a:t>Pulmonary artery catheterization is a hemodynamic measurements obtained by pulmonary catheterization which can be helpful in determining the type of shock that exists, particularly the CO, PAOP, and systemic vascular </a:t>
            </a:r>
            <a:r>
              <a:rPr lang="en-IN" sz="2400" dirty="0" smtClean="0"/>
              <a:t>pressure</a:t>
            </a:r>
            <a:r>
              <a:rPr lang="en-IN" sz="2400" dirty="0"/>
              <a:t>.</a:t>
            </a:r>
            <a:endParaRPr lang="en-IN" sz="2400" dirty="0" smtClean="0"/>
          </a:p>
        </p:txBody>
      </p:sp>
    </p:spTree>
    <p:extLst>
      <p:ext uri="{BB962C8B-B14F-4D97-AF65-F5344CB8AC3E}">
        <p14:creationId xmlns:p14="http://schemas.microsoft.com/office/powerpoint/2010/main" xmlns="" val="2337071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INVESTIGATIONS continue…</a:t>
            </a:r>
            <a:endParaRPr lang="en-IN" dirty="0"/>
          </a:p>
        </p:txBody>
      </p:sp>
      <p:sp>
        <p:nvSpPr>
          <p:cNvPr id="3" name="Content Placeholder 2"/>
          <p:cNvSpPr>
            <a:spLocks noGrp="1"/>
          </p:cNvSpPr>
          <p:nvPr>
            <p:ph idx="1"/>
          </p:nvPr>
        </p:nvSpPr>
        <p:spPr/>
        <p:txBody>
          <a:bodyPr/>
          <a:lstStyle/>
          <a:p>
            <a:r>
              <a:rPr lang="en-IN" sz="2400" dirty="0"/>
              <a:t> CVP monitoring is not an accurate means of monitoring volume resuscitation and should be used only as a rough guide.</a:t>
            </a:r>
          </a:p>
          <a:p>
            <a:r>
              <a:rPr lang="en-IN" sz="2400" dirty="0"/>
              <a:t> An initially low CVP (i.e. ‹5mmHg) may indicate hypovolemia, and it is inadequate for the hemodynamic assessment of critically ill patients.</a:t>
            </a:r>
          </a:p>
          <a:p>
            <a:r>
              <a:rPr lang="en-IN" sz="2400" dirty="0"/>
              <a:t>  The other non-invasive monitoring devices include pulse oximetry which has a limited use in the acute management of circulatory shock and more helpful in the post-resuscitation monitoring. </a:t>
            </a:r>
            <a:r>
              <a:rPr lang="en-IN" sz="2400" dirty="0" err="1"/>
              <a:t>Nearinfrared</a:t>
            </a:r>
            <a:r>
              <a:rPr lang="en-IN" sz="2400" dirty="0"/>
              <a:t> spectroscopy to detect oxygen availability and utilization at tissue level for continuous CO measurements</a:t>
            </a:r>
            <a:r>
              <a:rPr lang="en-IN" dirty="0"/>
              <a:t>.</a:t>
            </a:r>
          </a:p>
          <a:p>
            <a:endParaRPr lang="en-IN" dirty="0"/>
          </a:p>
        </p:txBody>
      </p:sp>
    </p:spTree>
    <p:extLst>
      <p:ext uri="{BB962C8B-B14F-4D97-AF65-F5344CB8AC3E}">
        <p14:creationId xmlns:p14="http://schemas.microsoft.com/office/powerpoint/2010/main" xmlns="" val="2743192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78006"/>
          </a:xfrm>
        </p:spPr>
        <p:txBody>
          <a:bodyPr/>
          <a:lstStyle/>
          <a:p>
            <a:r>
              <a:rPr lang="en-IN" dirty="0" smtClean="0"/>
              <a:t>INTRODUCTION</a:t>
            </a:r>
            <a:endParaRPr lang="en-IN" dirty="0"/>
          </a:p>
        </p:txBody>
      </p:sp>
      <p:sp>
        <p:nvSpPr>
          <p:cNvPr id="3" name="Content Placeholder 2"/>
          <p:cNvSpPr>
            <a:spLocks noGrp="1"/>
          </p:cNvSpPr>
          <p:nvPr>
            <p:ph idx="1"/>
          </p:nvPr>
        </p:nvSpPr>
        <p:spPr>
          <a:xfrm>
            <a:off x="1143000" y="1661615"/>
            <a:ext cx="9872871" cy="4038600"/>
          </a:xfrm>
        </p:spPr>
        <p:txBody>
          <a:bodyPr>
            <a:noAutofit/>
          </a:bodyPr>
          <a:lstStyle/>
          <a:p>
            <a:r>
              <a:rPr lang="en-IN" sz="2400" dirty="0"/>
              <a:t>Shock is defined as the state in which profound and widespread reduction of effective tissue perfusion leads first to reversible, and then if prolonged, to irreversible cellular injury</a:t>
            </a:r>
            <a:r>
              <a:rPr lang="en-IN" sz="2400" dirty="0" smtClean="0"/>
              <a:t>.</a:t>
            </a:r>
          </a:p>
          <a:p>
            <a:r>
              <a:rPr lang="en-IN" sz="2400" dirty="0" smtClean="0"/>
              <a:t> </a:t>
            </a:r>
            <a:r>
              <a:rPr lang="en-IN" sz="2400" dirty="0"/>
              <a:t>It is classified as hypovolemic/</a:t>
            </a:r>
            <a:r>
              <a:rPr lang="en-IN" sz="2400" dirty="0" err="1"/>
              <a:t>hemorrhagic</a:t>
            </a:r>
            <a:r>
              <a:rPr lang="en-IN" sz="2400" dirty="0"/>
              <a:t> shock, cardiogenic shock, obstructive shock, and distributive </a:t>
            </a:r>
            <a:r>
              <a:rPr lang="en-IN" sz="2400" dirty="0" smtClean="0"/>
              <a:t>shock</a:t>
            </a:r>
            <a:r>
              <a:rPr lang="en-IN" sz="2400" dirty="0"/>
              <a:t>.</a:t>
            </a:r>
            <a:endParaRPr lang="en-IN" sz="2400" dirty="0" smtClean="0"/>
          </a:p>
          <a:p>
            <a:r>
              <a:rPr lang="en-IN" sz="2400" dirty="0" smtClean="0"/>
              <a:t> </a:t>
            </a:r>
            <a:r>
              <a:rPr lang="en-IN" sz="2400" dirty="0"/>
              <a:t>Hypovolemic shock is defined as the rapid fluid loss or blood loss which results in multiple organ dysfunction due to inadequate circulating blood volume and perfusion. It is caused by a loss of intravascular fluid which is usually whole blood or plasma. Whole blood loss from an open wound is an obvious cause for hypovolemic shock. An intravascular volume depletion may occur with any condition which leads to excessive extracellular fluid loss with or without loss of plasma </a:t>
            </a:r>
            <a:r>
              <a:rPr lang="en-IN" sz="2400" dirty="0" smtClean="0"/>
              <a:t>protein.</a:t>
            </a:r>
          </a:p>
        </p:txBody>
      </p:sp>
    </p:spTree>
    <p:extLst>
      <p:ext uri="{BB962C8B-B14F-4D97-AF65-F5344CB8AC3E}">
        <p14:creationId xmlns:p14="http://schemas.microsoft.com/office/powerpoint/2010/main" xmlns="" val="2388619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TREATMENT</a:t>
            </a:r>
          </a:p>
        </p:txBody>
      </p:sp>
      <p:sp>
        <p:nvSpPr>
          <p:cNvPr id="3" name="Content Placeholder 2"/>
          <p:cNvSpPr>
            <a:spLocks noGrp="1"/>
          </p:cNvSpPr>
          <p:nvPr>
            <p:ph idx="1"/>
          </p:nvPr>
        </p:nvSpPr>
        <p:spPr/>
        <p:txBody>
          <a:bodyPr>
            <a:noAutofit/>
          </a:bodyPr>
          <a:lstStyle/>
          <a:p>
            <a:r>
              <a:rPr lang="en-IN" sz="2400" dirty="0"/>
              <a:t>The basic goal of circulatory shock therapy is the restoration of effective perfusion to vital organs and tissues before the onset of cellular injury</a:t>
            </a:r>
            <a:r>
              <a:rPr lang="en-IN" sz="2400" dirty="0" smtClean="0"/>
              <a:t>.</a:t>
            </a:r>
          </a:p>
          <a:p>
            <a:r>
              <a:rPr lang="en-IN" sz="2400" dirty="0" smtClean="0"/>
              <a:t> </a:t>
            </a:r>
            <a:r>
              <a:rPr lang="en-IN" sz="2400" dirty="0"/>
              <a:t>There are three goals in emergency with hypovolemic shock including maximizing oxygen delivery, control further blood loss, and fluid resuscitation</a:t>
            </a:r>
            <a:r>
              <a:rPr lang="en-IN" sz="2400" dirty="0" smtClean="0"/>
              <a:t>.</a:t>
            </a:r>
          </a:p>
          <a:p>
            <a:r>
              <a:rPr lang="en-IN" sz="2400" dirty="0" smtClean="0"/>
              <a:t> </a:t>
            </a:r>
            <a:r>
              <a:rPr lang="en-IN" sz="2400" dirty="0"/>
              <a:t>The patient should be treated in a properly equipped intensive care unit where continuous intra-arterial monitoring, pulmonary artery wedge, and central venous is possible, and determination of ABG, pH, and serum electrolyte is also necessary</a:t>
            </a:r>
            <a:r>
              <a:rPr lang="en-IN" sz="2400" dirty="0" smtClean="0"/>
              <a:t>.</a:t>
            </a:r>
          </a:p>
          <a:p>
            <a:r>
              <a:rPr lang="en-IN" sz="2400" dirty="0" smtClean="0"/>
              <a:t> </a:t>
            </a:r>
            <a:r>
              <a:rPr lang="en-IN" sz="2400" dirty="0"/>
              <a:t>The most effective means of restoring adequate circulation are by rapid infusion of volume expanding fluids</a:t>
            </a:r>
            <a:r>
              <a:rPr lang="en-IN" sz="2400" dirty="0" smtClean="0"/>
              <a:t>.</a:t>
            </a:r>
          </a:p>
        </p:txBody>
      </p:sp>
    </p:spTree>
    <p:extLst>
      <p:ext uri="{BB962C8B-B14F-4D97-AF65-F5344CB8AC3E}">
        <p14:creationId xmlns:p14="http://schemas.microsoft.com/office/powerpoint/2010/main" xmlns="" val="1266692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TREATMENT continue…</a:t>
            </a:r>
            <a:endParaRPr lang="en-IN" dirty="0"/>
          </a:p>
        </p:txBody>
      </p:sp>
      <p:sp>
        <p:nvSpPr>
          <p:cNvPr id="3" name="Content Placeholder 2"/>
          <p:cNvSpPr>
            <a:spLocks noGrp="1"/>
          </p:cNvSpPr>
          <p:nvPr>
            <p:ph idx="1"/>
          </p:nvPr>
        </p:nvSpPr>
        <p:spPr/>
        <p:txBody>
          <a:bodyPr/>
          <a:lstStyle/>
          <a:p>
            <a:r>
              <a:rPr lang="en-IN" sz="2400" dirty="0"/>
              <a:t>The most effective means of restoring adequate circulation are by rapid infusion of volume expanding fluids.</a:t>
            </a:r>
          </a:p>
          <a:p>
            <a:r>
              <a:rPr lang="en-IN" sz="2400" dirty="0"/>
              <a:t> Shock is secondary to or accompanied by cardiac failure. So here attention must be directed toward restoring cardiac function with </a:t>
            </a:r>
            <a:r>
              <a:rPr lang="en-IN" sz="2400" dirty="0" err="1"/>
              <a:t>cardiotonic</a:t>
            </a:r>
            <a:r>
              <a:rPr lang="en-IN" sz="2400" dirty="0"/>
              <a:t> drugs such as digitalis glycosides and isoproterenol to support arterial pressure.</a:t>
            </a:r>
          </a:p>
          <a:p>
            <a:r>
              <a:rPr lang="en-IN" sz="2400" dirty="0"/>
              <a:t> Intra-aortic balloon </a:t>
            </a:r>
            <a:r>
              <a:rPr lang="en-IN" sz="2400" dirty="0" err="1"/>
              <a:t>counterpulsation</a:t>
            </a:r>
            <a:r>
              <a:rPr lang="en-IN" sz="2400" dirty="0"/>
              <a:t> with a sympathomimetic amine may be used to treat this state. A Swan-Ganz balloon-tipped catheter is best means for continuously monitoring ventricular filling </a:t>
            </a:r>
            <a:r>
              <a:rPr lang="en-IN" sz="2400" dirty="0" err="1" smtClean="0"/>
              <a:t>pressure.Medicines</a:t>
            </a:r>
            <a:r>
              <a:rPr lang="en-IN" sz="2400" dirty="0" smtClean="0"/>
              <a:t> </a:t>
            </a:r>
            <a:r>
              <a:rPr lang="en-IN" sz="2400" dirty="0"/>
              <a:t>such as dopamine, </a:t>
            </a:r>
            <a:r>
              <a:rPr lang="en-IN" sz="2400" dirty="0" err="1"/>
              <a:t>dobutamine</a:t>
            </a:r>
            <a:r>
              <a:rPr lang="en-IN" sz="2400" dirty="0"/>
              <a:t>, epinephrine, and norepinephrine may be needed to do increase BP and CO.</a:t>
            </a:r>
          </a:p>
          <a:p>
            <a:endParaRPr lang="en-IN" dirty="0"/>
          </a:p>
        </p:txBody>
      </p:sp>
    </p:spTree>
    <p:extLst>
      <p:ext uri="{BB962C8B-B14F-4D97-AF65-F5344CB8AC3E}">
        <p14:creationId xmlns:p14="http://schemas.microsoft.com/office/powerpoint/2010/main" xmlns="" val="370230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sp>
        <p:nvSpPr>
          <p:cNvPr id="3" name="Content Placeholder 2"/>
          <p:cNvSpPr>
            <a:spLocks noGrp="1"/>
          </p:cNvSpPr>
          <p:nvPr>
            <p:ph idx="1"/>
          </p:nvPr>
        </p:nvSpPr>
        <p:spPr/>
        <p:txBody>
          <a:bodyPr>
            <a:noAutofit/>
          </a:bodyPr>
          <a:lstStyle/>
          <a:p>
            <a:r>
              <a:rPr lang="en-IN" sz="2400" dirty="0"/>
              <a:t>In general, people with milder degrees of shock tend to do better than those with more severe shock</a:t>
            </a:r>
            <a:r>
              <a:rPr lang="en-IN" sz="2400" dirty="0" smtClean="0"/>
              <a:t>.</a:t>
            </a:r>
          </a:p>
          <a:p>
            <a:r>
              <a:rPr lang="en-IN" sz="2400" dirty="0" smtClean="0"/>
              <a:t> </a:t>
            </a:r>
            <a:r>
              <a:rPr lang="en-IN" sz="2400" dirty="0"/>
              <a:t>Even with immediate medical attention, severe hypovolemic shock may lead to death</a:t>
            </a:r>
            <a:r>
              <a:rPr lang="en-IN" sz="2400" dirty="0" smtClean="0"/>
              <a:t>.</a:t>
            </a:r>
          </a:p>
          <a:p>
            <a:r>
              <a:rPr lang="en-IN" sz="2400" dirty="0" smtClean="0"/>
              <a:t> </a:t>
            </a:r>
            <a:r>
              <a:rPr lang="en-IN" sz="2400" dirty="0"/>
              <a:t>Older adults are more likely to have poor outcomes from shock</a:t>
            </a:r>
            <a:r>
              <a:rPr lang="en-IN" sz="2400" dirty="0" smtClean="0"/>
              <a:t>.</a:t>
            </a:r>
          </a:p>
          <a:p>
            <a:r>
              <a:rPr lang="en-IN" sz="2400" dirty="0" smtClean="0"/>
              <a:t> </a:t>
            </a:r>
            <a:r>
              <a:rPr lang="en-IN" sz="2400" dirty="0"/>
              <a:t>Mortality due to hypovolemic shock is more variable. It depends on the cause and the duration until recognition and treatment</a:t>
            </a:r>
            <a:r>
              <a:rPr lang="en-IN" sz="2400" dirty="0" smtClean="0"/>
              <a:t>.</a:t>
            </a:r>
          </a:p>
          <a:p>
            <a:r>
              <a:rPr lang="en-IN" sz="2400" dirty="0" smtClean="0"/>
              <a:t> </a:t>
            </a:r>
            <a:r>
              <a:rPr lang="en-IN" sz="2400" dirty="0"/>
              <a:t>Successful treatment of patients with shock requires prompt recognition of the shock state and a thorough understanding of various types of shock to reduce the </a:t>
            </a:r>
            <a:r>
              <a:rPr lang="en-IN" sz="2400" dirty="0" smtClean="0"/>
              <a:t>mortality.</a:t>
            </a:r>
            <a:endParaRPr lang="en-IN" sz="2400" dirty="0"/>
          </a:p>
        </p:txBody>
      </p:sp>
    </p:spTree>
    <p:extLst>
      <p:ext uri="{BB962C8B-B14F-4D97-AF65-F5344CB8AC3E}">
        <p14:creationId xmlns:p14="http://schemas.microsoft.com/office/powerpoint/2010/main" xmlns="" val="330365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72744" y="965915"/>
            <a:ext cx="7173531" cy="5215944"/>
          </a:xfrm>
          <a:prstGeom prst="rect">
            <a:avLst/>
          </a:prstGeom>
        </p:spPr>
      </p:pic>
    </p:spTree>
    <p:extLst>
      <p:ext uri="{BB962C8B-B14F-4D97-AF65-F5344CB8AC3E}">
        <p14:creationId xmlns:p14="http://schemas.microsoft.com/office/powerpoint/2010/main" xmlns="" val="3892200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INTRODUCTION continue…</a:t>
            </a:r>
            <a:endParaRPr lang="en-IN" dirty="0"/>
          </a:p>
        </p:txBody>
      </p:sp>
      <p:sp>
        <p:nvSpPr>
          <p:cNvPr id="3" name="Content Placeholder 2"/>
          <p:cNvSpPr>
            <a:spLocks noGrp="1"/>
          </p:cNvSpPr>
          <p:nvPr>
            <p:ph idx="1"/>
          </p:nvPr>
        </p:nvSpPr>
        <p:spPr/>
        <p:txBody>
          <a:bodyPr/>
          <a:lstStyle/>
          <a:p>
            <a:r>
              <a:rPr lang="en-IN" sz="2400" dirty="0"/>
              <a:t> Hypovolemic shock is secondary to </a:t>
            </a:r>
            <a:r>
              <a:rPr lang="en-IN" sz="2400" dirty="0" err="1"/>
              <a:t>hemorrhagic</a:t>
            </a:r>
            <a:r>
              <a:rPr lang="en-IN" sz="2400" dirty="0"/>
              <a:t> shock (rapid blood loss) which is rare but cause serious complications and mostly occurs in obstetrical situations. Hypovolemic shock is associated with disorders that cause an underlying hemodynamic defect of a low intravascular volume and a reduction in myocardial contractility.</a:t>
            </a:r>
          </a:p>
          <a:p>
            <a:r>
              <a:rPr lang="en-IN" sz="2400" dirty="0"/>
              <a:t> It is a consequence of decreased preload due to intravascular volume loss. The decreased preload diminishes stroke volume, resulting in decreased cardiac output (CO). The systemic vascular resistance (SVR) is typically increased in an effort to compensate for the diminished CO and maintain perfusion to vital organs. The early stage of recognition and intervention will help to prevent death.</a:t>
            </a:r>
          </a:p>
          <a:p>
            <a:endParaRPr lang="en-IN" dirty="0"/>
          </a:p>
        </p:txBody>
      </p:sp>
    </p:spTree>
    <p:extLst>
      <p:ext uri="{BB962C8B-B14F-4D97-AF65-F5344CB8AC3E}">
        <p14:creationId xmlns:p14="http://schemas.microsoft.com/office/powerpoint/2010/main" xmlns="" val="3163398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143000" y="609600"/>
            <a:ext cx="9875519" cy="5610895"/>
          </a:xfrm>
          <a:prstGeom prst="rect">
            <a:avLst/>
          </a:prstGeom>
        </p:spPr>
      </p:pic>
    </p:spTree>
    <p:extLst>
      <p:ext uri="{BB962C8B-B14F-4D97-AF65-F5344CB8AC3E}">
        <p14:creationId xmlns:p14="http://schemas.microsoft.com/office/powerpoint/2010/main" xmlns="" val="331446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143000" y="609600"/>
            <a:ext cx="9875519" cy="5486400"/>
          </a:xfrm>
          <a:prstGeom prst="rect">
            <a:avLst/>
          </a:prstGeom>
        </p:spPr>
      </p:pic>
    </p:spTree>
    <p:extLst>
      <p:ext uri="{BB962C8B-B14F-4D97-AF65-F5344CB8AC3E}">
        <p14:creationId xmlns:p14="http://schemas.microsoft.com/office/powerpoint/2010/main" xmlns="" val="1010347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stretch>
            <a:fillRect/>
          </a:stretch>
        </p:blipFill>
        <p:spPr>
          <a:xfrm>
            <a:off x="1143000" y="609599"/>
            <a:ext cx="9875519" cy="5894231"/>
          </a:xfrm>
          <a:prstGeom prst="rect">
            <a:avLst/>
          </a:prstGeom>
        </p:spPr>
      </p:pic>
    </p:spTree>
    <p:extLst>
      <p:ext uri="{BB962C8B-B14F-4D97-AF65-F5344CB8AC3E}">
        <p14:creationId xmlns:p14="http://schemas.microsoft.com/office/powerpoint/2010/main" xmlns="" val="358915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14466"/>
          </a:xfrm>
        </p:spPr>
        <p:txBody>
          <a:bodyPr/>
          <a:lstStyle/>
          <a:p>
            <a:r>
              <a:rPr lang="en-IN" dirty="0" smtClean="0"/>
              <a:t>ETIOLOGY</a:t>
            </a:r>
            <a:endParaRPr lang="en-IN" dirty="0"/>
          </a:p>
        </p:txBody>
      </p:sp>
      <p:sp>
        <p:nvSpPr>
          <p:cNvPr id="3" name="Content Placeholder 2"/>
          <p:cNvSpPr>
            <a:spLocks noGrp="1"/>
          </p:cNvSpPr>
          <p:nvPr>
            <p:ph idx="1"/>
          </p:nvPr>
        </p:nvSpPr>
        <p:spPr>
          <a:xfrm>
            <a:off x="1145649" y="1502763"/>
            <a:ext cx="9872871" cy="4972987"/>
          </a:xfrm>
        </p:spPr>
        <p:txBody>
          <a:bodyPr/>
          <a:lstStyle/>
          <a:p>
            <a:r>
              <a:rPr lang="en-IN" dirty="0"/>
              <a:t>Hypovolemic shock is caused by sudden blood or fluid losses within your body</a:t>
            </a:r>
            <a:r>
              <a:rPr lang="en-IN" dirty="0" smtClean="0"/>
              <a:t>.</a:t>
            </a:r>
          </a:p>
          <a:p>
            <a:r>
              <a:rPr lang="en-IN" dirty="0" smtClean="0"/>
              <a:t> </a:t>
            </a:r>
            <a:r>
              <a:rPr lang="en-IN" dirty="0"/>
              <a:t>The most common clinical causes of hypovolemic shock are </a:t>
            </a:r>
            <a:r>
              <a:rPr lang="en-IN" dirty="0" err="1"/>
              <a:t>hemorrhage</a:t>
            </a:r>
            <a:r>
              <a:rPr lang="en-IN" dirty="0"/>
              <a:t>, vomiting, </a:t>
            </a:r>
            <a:r>
              <a:rPr lang="en-IN" dirty="0" err="1"/>
              <a:t>diarrhea</a:t>
            </a:r>
            <a:r>
              <a:rPr lang="en-IN" dirty="0"/>
              <a:t>, severe burns, and excessive sweating</a:t>
            </a:r>
            <a:r>
              <a:rPr lang="en-IN" dirty="0" smtClean="0"/>
              <a:t>.</a:t>
            </a:r>
          </a:p>
          <a:p>
            <a:r>
              <a:rPr lang="en-IN" dirty="0" smtClean="0"/>
              <a:t> </a:t>
            </a:r>
            <a:r>
              <a:rPr lang="en-IN" dirty="0"/>
              <a:t>Since arterial blood pressure (BP) is dependent on the CO and SVR, marked reduction in either of these variables without a compensatory elevation results in systemic hypotension</a:t>
            </a:r>
            <a:r>
              <a:rPr lang="en-IN" dirty="0" smtClean="0"/>
              <a:t>.</a:t>
            </a:r>
          </a:p>
          <a:p>
            <a:r>
              <a:rPr lang="en-IN" dirty="0" smtClean="0"/>
              <a:t> </a:t>
            </a:r>
            <a:r>
              <a:rPr lang="en-IN" dirty="0"/>
              <a:t>In hypovolemic shock, the volume loss is exogenous or endogenous. Restoration blood volume is both simple and effective if applied before irreversible tissue damage </a:t>
            </a:r>
            <a:r>
              <a:rPr lang="en-IN" dirty="0" err="1" smtClean="0"/>
              <a:t>occurs.The</a:t>
            </a:r>
            <a:r>
              <a:rPr lang="en-IN" dirty="0" smtClean="0"/>
              <a:t> </a:t>
            </a:r>
            <a:r>
              <a:rPr lang="en-IN" dirty="0"/>
              <a:t>external fluid losses and the internal sequestration will cause reduced venous return and decreased CO. This leads to set of reflex responses designed to maintain the oxygen to critical organs such as brain and heart. However, these responses may limit perfusion of other organs such as gut as to produce necrosis. The consequences of reduced tissue perfusion are similar in all forms of </a:t>
            </a:r>
            <a:r>
              <a:rPr lang="en-IN" dirty="0" smtClean="0"/>
              <a:t>shock.</a:t>
            </a:r>
            <a:endParaRPr lang="en-IN" dirty="0"/>
          </a:p>
        </p:txBody>
      </p:sp>
    </p:spTree>
    <p:extLst>
      <p:ext uri="{BB962C8B-B14F-4D97-AF65-F5344CB8AC3E}">
        <p14:creationId xmlns:p14="http://schemas.microsoft.com/office/powerpoint/2010/main" xmlns="" val="1725718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29456"/>
          </a:xfrm>
        </p:spPr>
        <p:txBody>
          <a:bodyPr/>
          <a:lstStyle/>
          <a:p>
            <a:r>
              <a:rPr lang="en-IN" dirty="0" smtClean="0"/>
              <a:t>SYMPTOMS</a:t>
            </a:r>
            <a:endParaRPr lang="en-IN" dirty="0"/>
          </a:p>
        </p:txBody>
      </p:sp>
      <p:sp>
        <p:nvSpPr>
          <p:cNvPr id="3" name="Content Placeholder 2"/>
          <p:cNvSpPr>
            <a:spLocks noGrp="1"/>
          </p:cNvSpPr>
          <p:nvPr>
            <p:ph idx="1"/>
          </p:nvPr>
        </p:nvSpPr>
        <p:spPr>
          <a:xfrm>
            <a:off x="1143000" y="1439056"/>
            <a:ext cx="9872871" cy="4976734"/>
          </a:xfrm>
        </p:spPr>
        <p:txBody>
          <a:bodyPr>
            <a:normAutofit/>
          </a:bodyPr>
          <a:lstStyle/>
          <a:p>
            <a:r>
              <a:rPr lang="en-IN" sz="2400" dirty="0"/>
              <a:t>The symptoms can vary with the previous level of organ function, compensatory mechanisms, severity </a:t>
            </a:r>
            <a:r>
              <a:rPr lang="en-IN" sz="2400" dirty="0" smtClean="0"/>
              <a:t>of organ </a:t>
            </a:r>
            <a:r>
              <a:rPr lang="en-IN" sz="2400" dirty="0"/>
              <a:t>dysfunctions, and the cause of shock syndrome</a:t>
            </a:r>
            <a:r>
              <a:rPr lang="en-IN" sz="2400" dirty="0" smtClean="0"/>
              <a:t>.</a:t>
            </a:r>
          </a:p>
          <a:p>
            <a:r>
              <a:rPr lang="en-IN" sz="2400" dirty="0" smtClean="0"/>
              <a:t> </a:t>
            </a:r>
            <a:r>
              <a:rPr lang="en-IN" sz="2400" dirty="0"/>
              <a:t>The symptoms of hypovolemic shock include pallor, tachycardia, hypotension, </a:t>
            </a:r>
            <a:r>
              <a:rPr lang="en-IN" sz="2400" dirty="0" err="1"/>
              <a:t>dyspnea</a:t>
            </a:r>
            <a:r>
              <a:rPr lang="en-IN" sz="2400" dirty="0"/>
              <a:t>, diaphoresis, </a:t>
            </a:r>
            <a:r>
              <a:rPr lang="en-IN" sz="2400" dirty="0" err="1"/>
              <a:t>tachypnea</a:t>
            </a:r>
            <a:r>
              <a:rPr lang="en-IN" sz="2400" dirty="0"/>
              <a:t>, cyanosis, faint heart sounds, agitation, mental status changes, pinpoint pupils, cool and clammy skin, lactic acidosis, and poor urine </a:t>
            </a:r>
            <a:r>
              <a:rPr lang="en-IN" sz="2400" dirty="0" smtClean="0"/>
              <a:t>output</a:t>
            </a:r>
          </a:p>
          <a:p>
            <a:r>
              <a:rPr lang="en-IN" sz="2400" dirty="0" smtClean="0"/>
              <a:t> </a:t>
            </a:r>
            <a:r>
              <a:rPr lang="en-IN" sz="2400" dirty="0"/>
              <a:t>Right-heart catheterization will usually reveal a low central venous pressure (CVP), pulmonary artery occlusion pressure (PAOP), CO, and mixed venous oxygen content</a:t>
            </a:r>
            <a:r>
              <a:rPr lang="en-IN" sz="2400" dirty="0" smtClean="0"/>
              <a:t>.</a:t>
            </a:r>
          </a:p>
        </p:txBody>
      </p:sp>
    </p:spTree>
    <p:extLst>
      <p:ext uri="{BB962C8B-B14F-4D97-AF65-F5344CB8AC3E}">
        <p14:creationId xmlns:p14="http://schemas.microsoft.com/office/powerpoint/2010/main" xmlns="" val="306035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SYMPTOMS</a:t>
            </a:r>
            <a:endParaRPr lang="en-IN" dirty="0"/>
          </a:p>
        </p:txBody>
      </p:sp>
      <p:sp>
        <p:nvSpPr>
          <p:cNvPr id="3" name="Content Placeholder 2"/>
          <p:cNvSpPr>
            <a:spLocks noGrp="1"/>
          </p:cNvSpPr>
          <p:nvPr>
            <p:ph idx="1"/>
          </p:nvPr>
        </p:nvSpPr>
        <p:spPr/>
        <p:txBody>
          <a:bodyPr/>
          <a:lstStyle/>
          <a:p>
            <a:r>
              <a:rPr lang="en-IN" sz="2400" dirty="0"/>
              <a:t> During spontaneous ventilation, </a:t>
            </a:r>
            <a:r>
              <a:rPr lang="en-IN" sz="2400" dirty="0" err="1"/>
              <a:t>pulsus</a:t>
            </a:r>
            <a:r>
              <a:rPr lang="en-IN" sz="2400" dirty="0"/>
              <a:t> </a:t>
            </a:r>
            <a:r>
              <a:rPr lang="en-IN" sz="2400" dirty="0" err="1"/>
              <a:t>paradoxus</a:t>
            </a:r>
            <a:r>
              <a:rPr lang="en-IN" sz="2400" dirty="0"/>
              <a:t> may occur, whereas during mechanical ventilation, the systolic BP only transiently increases during the inspiratory phase followed by a rapid decrease (with a systolic pressure variation of &gt;10 mmHg) being suggested as a method to diagnose hypovolemia in a mechanically ventilated patient with normal pulmonary compliance.</a:t>
            </a:r>
          </a:p>
          <a:p>
            <a:r>
              <a:rPr lang="en-IN" sz="2400" dirty="0"/>
              <a:t> The presence of cardiovascular disease, autonomic neuropathy or </a:t>
            </a:r>
            <a:r>
              <a:rPr lang="en-IN" sz="2400" dirty="0" err="1"/>
              <a:t>anemia</a:t>
            </a:r>
            <a:r>
              <a:rPr lang="en-IN" sz="2400" dirty="0"/>
              <a:t>, or prior treatment with </a:t>
            </a:r>
            <a:r>
              <a:rPr lang="el-GR" sz="2400" dirty="0"/>
              <a:t>β-</a:t>
            </a:r>
            <a:r>
              <a:rPr lang="en-IN" sz="2400" dirty="0"/>
              <a:t>adrenergic blockers or calcium channel blockers may worsen the cardiovascular response to blood loss.</a:t>
            </a:r>
          </a:p>
          <a:p>
            <a:endParaRPr lang="en-IN" dirty="0"/>
          </a:p>
        </p:txBody>
      </p:sp>
    </p:spTree>
    <p:extLst>
      <p:ext uri="{BB962C8B-B14F-4D97-AF65-F5344CB8AC3E}">
        <p14:creationId xmlns:p14="http://schemas.microsoft.com/office/powerpoint/2010/main" xmlns="" val="3270837745"/>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148</TotalTime>
  <Words>1833</Words>
  <Application>Microsoft Office PowerPoint</Application>
  <PresentationFormat>Custom</PresentationFormat>
  <Paragraphs>73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Basis</vt:lpstr>
      <vt:lpstr>HYPOVOLEMIC SHOCK</vt:lpstr>
      <vt:lpstr>INTRODUCTION</vt:lpstr>
      <vt:lpstr>INTRODUCTION continue…</vt:lpstr>
      <vt:lpstr>Slide 4</vt:lpstr>
      <vt:lpstr>Slide 5</vt:lpstr>
      <vt:lpstr>Slide 6</vt:lpstr>
      <vt:lpstr>ETIOLOGY</vt:lpstr>
      <vt:lpstr>SYMPTOMS</vt:lpstr>
      <vt:lpstr>SYMPTOMS</vt:lpstr>
      <vt:lpstr>EFFECTS ON CEREBRAL AND OTHER REGIONAL CIRCULATIONS</vt:lpstr>
      <vt:lpstr>Cerebral Circulation</vt:lpstr>
      <vt:lpstr>Cardiovascular System</vt:lpstr>
      <vt:lpstr>Respiratory System</vt:lpstr>
      <vt:lpstr>Renal System</vt:lpstr>
      <vt:lpstr>Neuroendocrine System</vt:lpstr>
      <vt:lpstr>INVESTIGATIONS</vt:lpstr>
      <vt:lpstr>INVESTIGATIONS continue…</vt:lpstr>
      <vt:lpstr>INVESTIGATIONS continue….</vt:lpstr>
      <vt:lpstr>INVESTIGATIONS continue…</vt:lpstr>
      <vt:lpstr>TREATMENT</vt:lpstr>
      <vt:lpstr>TREATMENT continue…</vt:lpstr>
      <vt:lpstr>CONCLUSION</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HYPOVOLEMIC SHOCK</dc:title>
  <dc:creator>ANKIT MANKAD</dc:creator>
  <cp:lastModifiedBy>user</cp:lastModifiedBy>
  <cp:revision>15</cp:revision>
  <dcterms:created xsi:type="dcterms:W3CDTF">2019-07-22T04:42:34Z</dcterms:created>
  <dcterms:modified xsi:type="dcterms:W3CDTF">2020-08-17T04:39:16Z</dcterms:modified>
</cp:coreProperties>
</file>