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6" r:id="rId3"/>
    <p:sldId id="258" r:id="rId4"/>
    <p:sldId id="260" r:id="rId5"/>
    <p:sldId id="261" r:id="rId6"/>
    <p:sldId id="274" r:id="rId7"/>
    <p:sldId id="275" r:id="rId8"/>
    <p:sldId id="278" r:id="rId9"/>
    <p:sldId id="279" r:id="rId10"/>
    <p:sldId id="280" r:id="rId11"/>
    <p:sldId id="281" r:id="rId12"/>
    <p:sldId id="284" r:id="rId13"/>
    <p:sldId id="290" r:id="rId14"/>
    <p:sldId id="291" r:id="rId15"/>
    <p:sldId id="293" r:id="rId16"/>
    <p:sldId id="295" r:id="rId17"/>
    <p:sldId id="302" r:id="rId18"/>
    <p:sldId id="305" r:id="rId19"/>
    <p:sldId id="306" r:id="rId20"/>
    <p:sldId id="307" r:id="rId21"/>
    <p:sldId id="308" r:id="rId22"/>
    <p:sldId id="310" r:id="rId23"/>
    <p:sldId id="311" r:id="rId24"/>
    <p:sldId id="312" r:id="rId25"/>
    <p:sldId id="314" r:id="rId26"/>
    <p:sldId id="315" r:id="rId27"/>
  </p:sldIdLst>
  <p:sldSz cx="10693400" cy="10693400"/>
  <p:notesSz cx="10693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29"/>
  </p:normalViewPr>
  <p:slideViewPr>
    <p:cSldViewPr>
      <p:cViewPr varScale="1">
        <p:scale>
          <a:sx n="43" d="100"/>
          <a:sy n="43" d="100"/>
        </p:scale>
        <p:origin x="-1962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626262" y="4617858"/>
            <a:ext cx="3758095" cy="29386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368" y="701260"/>
            <a:ext cx="9744662" cy="629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71589" y="1990565"/>
            <a:ext cx="7150220" cy="2444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3301" y="1765300"/>
            <a:ext cx="8888094" cy="2769989"/>
          </a:xfrm>
        </p:spPr>
        <p:txBody>
          <a:bodyPr/>
          <a:lstStyle/>
          <a:p>
            <a:r>
              <a:rPr lang="en-US" sz="6000" dirty="0" smtClean="0"/>
              <a:t>	ANAESTHESIA IN 	MAXILLO-FACIAL 			SURGERIES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2908300" y="4660900"/>
            <a:ext cx="6248400" cy="4824398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</a:t>
            </a:r>
            <a:r>
              <a:rPr lang="en-US" dirty="0" smtClean="0"/>
              <a:t>  </a:t>
            </a:r>
            <a:r>
              <a:rPr lang="en-US" sz="3200" dirty="0" smtClean="0"/>
              <a:t>Dr. </a:t>
            </a:r>
            <a:r>
              <a:rPr lang="en-US" sz="3200" dirty="0" err="1" smtClean="0"/>
              <a:t>Jayshri</a:t>
            </a:r>
            <a:r>
              <a:rPr lang="en-US" sz="3200" dirty="0" smtClean="0"/>
              <a:t> Desai,</a:t>
            </a:r>
          </a:p>
          <a:p>
            <a:r>
              <a:rPr lang="en-US" sz="3200" dirty="0" smtClean="0"/>
              <a:t>                 Professor,</a:t>
            </a:r>
          </a:p>
          <a:p>
            <a:r>
              <a:rPr lang="en-US" sz="3200" dirty="0" smtClean="0"/>
              <a:t>                 Dept. of </a:t>
            </a:r>
            <a:r>
              <a:rPr lang="en-US" sz="3200" dirty="0" err="1" smtClean="0"/>
              <a:t>Anaesthesia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                 </a:t>
            </a:r>
            <a:r>
              <a:rPr lang="en-US" sz="3200" dirty="0" err="1" smtClean="0"/>
              <a:t>S.B.K.S.M.I.R.C.,Piparia</a:t>
            </a:r>
            <a:r>
              <a:rPr lang="en-US" sz="3200" dirty="0" smtClean="0"/>
              <a:t>   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405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77482"/>
            <a:ext cx="9271635" cy="61561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5061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Challenges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faced</a:t>
            </a:r>
            <a:r>
              <a:rPr sz="2650" b="1" u="heavy" spc="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during	</a:t>
            </a:r>
            <a:r>
              <a:rPr sz="2650" b="1" u="heavy" spc="-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FACIOMAXILLARY</a:t>
            </a:r>
            <a:r>
              <a:rPr sz="2650" b="1" u="heavy" spc="-6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FRACTURES</a:t>
            </a:r>
            <a:r>
              <a:rPr sz="2650" b="1" spc="-10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Difficult intubation </a:t>
            </a:r>
            <a:r>
              <a:rPr sz="2650" b="1" spc="-10" dirty="0">
                <a:latin typeface="Times New Roman"/>
                <a:cs typeface="Times New Roman"/>
              </a:rPr>
              <a:t>due </a:t>
            </a:r>
            <a:r>
              <a:rPr sz="2650" b="1" dirty="0">
                <a:latin typeface="Times New Roman"/>
                <a:cs typeface="Times New Roman"/>
              </a:rPr>
              <a:t>to </a:t>
            </a:r>
            <a:r>
              <a:rPr sz="2650" b="1" spc="-5" dirty="0">
                <a:latin typeface="Times New Roman"/>
                <a:cs typeface="Times New Roman"/>
              </a:rPr>
              <a:t>anatomical</a:t>
            </a:r>
            <a:r>
              <a:rPr sz="2650" b="1" spc="-6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disruption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Sharing </a:t>
            </a:r>
            <a:r>
              <a:rPr sz="2650" b="1" spc="-5" dirty="0">
                <a:latin typeface="Times New Roman"/>
                <a:cs typeface="Times New Roman"/>
              </a:rPr>
              <a:t>of airway between anaesthetist and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surgeon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2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Long </a:t>
            </a:r>
            <a:r>
              <a:rPr sz="2650" b="1" spc="-15" dirty="0">
                <a:latin typeface="Times New Roman"/>
                <a:cs typeface="Times New Roman"/>
              </a:rPr>
              <a:t>procedure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significant blood </a:t>
            </a:r>
            <a:r>
              <a:rPr sz="2650" b="1" spc="-5" dirty="0" smtClean="0">
                <a:latin typeface="Times New Roman"/>
                <a:cs typeface="Times New Roman"/>
              </a:rPr>
              <a:t>loss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17907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8030209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De</a:t>
            </a:r>
            <a:r>
              <a:rPr sz="2650" b="1" spc="-5" dirty="0">
                <a:latin typeface="Times New Roman"/>
                <a:cs typeface="Times New Roman"/>
              </a:rPr>
              <a:t>ta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l</a:t>
            </a:r>
            <a:r>
              <a:rPr sz="2650" b="1" dirty="0">
                <a:latin typeface="Times New Roman"/>
                <a:cs typeface="Times New Roman"/>
              </a:rPr>
              <a:t>e</a:t>
            </a:r>
            <a:r>
              <a:rPr sz="2650" b="1" spc="-5" dirty="0">
                <a:latin typeface="Times New Roman"/>
                <a:cs typeface="Times New Roman"/>
              </a:rPr>
              <a:t>d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dis</a:t>
            </a:r>
            <a:r>
              <a:rPr sz="2650" b="1" spc="5" dirty="0">
                <a:latin typeface="Times New Roman"/>
                <a:cs typeface="Times New Roman"/>
              </a:rPr>
              <a:t>c</a:t>
            </a:r>
            <a:r>
              <a:rPr sz="2650" b="1" spc="-10" dirty="0">
                <a:latin typeface="Times New Roman"/>
                <a:cs typeface="Times New Roman"/>
              </a:rPr>
              <a:t>uss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on </a:t>
            </a:r>
            <a:r>
              <a:rPr sz="2650" b="1" spc="-20" dirty="0">
                <a:latin typeface="Times New Roman"/>
                <a:cs typeface="Times New Roman"/>
              </a:rPr>
              <a:t>w</a:t>
            </a:r>
            <a:r>
              <a:rPr sz="2650" b="1" spc="-5" dirty="0">
                <a:latin typeface="Times New Roman"/>
                <a:cs typeface="Times New Roman"/>
              </a:rPr>
              <a:t>i</a:t>
            </a:r>
            <a:r>
              <a:rPr sz="2650" b="1" dirty="0">
                <a:latin typeface="Times New Roman"/>
                <a:cs typeface="Times New Roman"/>
              </a:rPr>
              <a:t>t</a:t>
            </a:r>
            <a:r>
              <a:rPr sz="2650" b="1" spc="-5" dirty="0">
                <a:latin typeface="Times New Roman"/>
                <a:cs typeface="Times New Roman"/>
              </a:rPr>
              <a:t>h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su</a:t>
            </a:r>
            <a:r>
              <a:rPr sz="2650" b="1" spc="-5" dirty="0">
                <a:latin typeface="Times New Roman"/>
                <a:cs typeface="Times New Roman"/>
              </a:rPr>
              <a:t>rge</a:t>
            </a:r>
            <a:r>
              <a:rPr sz="2650" b="1" dirty="0">
                <a:latin typeface="Times New Roman"/>
                <a:cs typeface="Times New Roman"/>
              </a:rPr>
              <a:t>o</a:t>
            </a:r>
            <a:r>
              <a:rPr sz="2650" b="1" spc="-5" dirty="0">
                <a:latin typeface="Times New Roman"/>
                <a:cs typeface="Times New Roman"/>
              </a:rPr>
              <a:t>n </a:t>
            </a:r>
            <a:r>
              <a:rPr sz="2650" b="1" spc="-55" dirty="0">
                <a:latin typeface="Times New Roman"/>
                <a:cs typeface="Times New Roman"/>
              </a:rPr>
              <a:t>r</a:t>
            </a:r>
            <a:r>
              <a:rPr sz="2650" b="1" spc="-5" dirty="0">
                <a:latin typeface="Times New Roman"/>
                <a:cs typeface="Times New Roman"/>
              </a:rPr>
              <a:t>eg</a:t>
            </a:r>
            <a:r>
              <a:rPr sz="2650" b="1" dirty="0">
                <a:latin typeface="Times New Roman"/>
                <a:cs typeface="Times New Roman"/>
              </a:rPr>
              <a:t>a</a:t>
            </a:r>
            <a:r>
              <a:rPr sz="2650" b="1" spc="-5" dirty="0">
                <a:latin typeface="Times New Roman"/>
                <a:cs typeface="Times New Roman"/>
              </a:rPr>
              <a:t>rd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10" dirty="0">
                <a:latin typeface="Times New Roman"/>
                <a:cs typeface="Times New Roman"/>
              </a:rPr>
              <a:t>n</a:t>
            </a:r>
            <a:r>
              <a:rPr sz="2650" b="1" spc="-5" dirty="0">
                <a:latin typeface="Times New Roman"/>
                <a:cs typeface="Times New Roman"/>
              </a:rPr>
              <a:t>g </a:t>
            </a:r>
            <a:r>
              <a:rPr sz="2650" b="1" spc="-10" dirty="0">
                <a:latin typeface="Times New Roman"/>
                <a:cs typeface="Times New Roman"/>
              </a:rPr>
              <a:t>s</a:t>
            </a:r>
            <a:r>
              <a:rPr sz="2650" b="1" dirty="0">
                <a:latin typeface="Times New Roman"/>
                <a:cs typeface="Times New Roman"/>
              </a:rPr>
              <a:t>e</a:t>
            </a:r>
            <a:r>
              <a:rPr sz="2650" b="1" spc="-5" dirty="0">
                <a:latin typeface="Times New Roman"/>
                <a:cs typeface="Times New Roman"/>
              </a:rPr>
              <a:t>cu</a:t>
            </a:r>
            <a:r>
              <a:rPr sz="2650" b="1" dirty="0">
                <a:latin typeface="Times New Roman"/>
                <a:cs typeface="Times New Roman"/>
              </a:rPr>
              <a:t>r</a:t>
            </a:r>
            <a:r>
              <a:rPr sz="2650" b="1" spc="-5" dirty="0">
                <a:latin typeface="Times New Roman"/>
                <a:cs typeface="Times New Roman"/>
              </a:rPr>
              <a:t>ing</a:t>
            </a:r>
            <a:r>
              <a:rPr sz="2650" b="1" dirty="0">
                <a:latin typeface="Times New Roman"/>
                <a:cs typeface="Times New Roman"/>
              </a:rPr>
              <a:t>	</a:t>
            </a:r>
            <a:r>
              <a:rPr sz="2650" b="1" spc="-5" dirty="0">
                <a:latin typeface="Times New Roman"/>
                <a:cs typeface="Times New Roman"/>
              </a:rPr>
              <a:t>a</a:t>
            </a:r>
            <a:r>
              <a:rPr sz="2650" b="1" dirty="0">
                <a:latin typeface="Times New Roman"/>
                <a:cs typeface="Times New Roman"/>
              </a:rPr>
              <a:t>i</a:t>
            </a:r>
            <a:r>
              <a:rPr sz="2650" b="1" spc="-5" dirty="0">
                <a:latin typeface="Times New Roman"/>
                <a:cs typeface="Times New Roman"/>
              </a:rPr>
              <a:t>r</a:t>
            </a:r>
            <a:r>
              <a:rPr sz="2650" b="1" spc="-20" dirty="0">
                <a:latin typeface="Times New Roman"/>
                <a:cs typeface="Times New Roman"/>
              </a:rPr>
              <a:t>w</a:t>
            </a:r>
            <a:r>
              <a:rPr sz="2650" b="1" spc="-5" dirty="0">
                <a:latin typeface="Times New Roman"/>
                <a:cs typeface="Times New Roman"/>
              </a:rPr>
              <a:t>a</a:t>
            </a:r>
            <a:r>
              <a:rPr sz="2650" b="1" spc="-150" dirty="0">
                <a:latin typeface="Times New Roman"/>
                <a:cs typeface="Times New Roman"/>
              </a:rPr>
              <a:t>y</a:t>
            </a:r>
            <a:r>
              <a:rPr sz="2650" b="1" spc="-5" dirty="0">
                <a:latin typeface="Times New Roman"/>
                <a:cs typeface="Times New Roman"/>
              </a:rPr>
              <a:t>,  </a:t>
            </a:r>
            <a:r>
              <a:rPr sz="2650" b="1" spc="-15" dirty="0">
                <a:latin typeface="Times New Roman"/>
                <a:cs typeface="Times New Roman"/>
              </a:rPr>
              <a:t>route </a:t>
            </a:r>
            <a:r>
              <a:rPr sz="2650" b="1" dirty="0">
                <a:latin typeface="Times New Roman"/>
                <a:cs typeface="Times New Roman"/>
              </a:rPr>
              <a:t>of </a:t>
            </a:r>
            <a:r>
              <a:rPr sz="2650" b="1" spc="-5" dirty="0">
                <a:latin typeface="Times New Roman"/>
                <a:cs typeface="Times New Roman"/>
              </a:rPr>
              <a:t>intubation, alternative methods of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intubation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  <a:tab pos="5048250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IMF </a:t>
            </a:r>
            <a:r>
              <a:rPr sz="2650" b="1" spc="-10" dirty="0">
                <a:latin typeface="Times New Roman"/>
                <a:cs typeface="Times New Roman"/>
              </a:rPr>
              <a:t>preclude </a:t>
            </a:r>
            <a:r>
              <a:rPr sz="2650" b="1" spc="-5" dirty="0">
                <a:latin typeface="Times New Roman"/>
                <a:cs typeface="Times New Roman"/>
              </a:rPr>
              <a:t>oral</a:t>
            </a:r>
            <a:r>
              <a:rPr sz="2650" b="1" spc="-9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intubatio</a:t>
            </a:r>
            <a:r>
              <a:rPr lang="en-US" sz="2650" b="1" spc="-5" dirty="0" smtClean="0">
                <a:latin typeface="Times New Roman"/>
                <a:cs typeface="Times New Roman"/>
              </a:rPr>
              <a:t>n</a:t>
            </a:r>
            <a:r>
              <a:rPr lang="en-US" sz="2650" b="1" spc="5" dirty="0" smtClean="0">
                <a:latin typeface="Times New Roman"/>
                <a:cs typeface="Times New Roman"/>
              </a:rPr>
              <a:t>;</a:t>
            </a:r>
            <a:r>
              <a:rPr lang="en-US" sz="2650" b="1" spc="-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so </a:t>
            </a:r>
            <a:r>
              <a:rPr sz="2650" b="1" spc="-10" dirty="0">
                <a:latin typeface="Times New Roman"/>
                <a:cs typeface="Times New Roman"/>
              </a:rPr>
              <a:t>nasal </a:t>
            </a:r>
            <a:r>
              <a:rPr sz="2650" b="1" spc="-5" dirty="0">
                <a:latin typeface="Times New Roman"/>
                <a:cs typeface="Times New Roman"/>
              </a:rPr>
              <a:t>intubation is choice  if </a:t>
            </a:r>
            <a:r>
              <a:rPr sz="2650" b="1" spc="-10" dirty="0">
                <a:latin typeface="Times New Roman"/>
                <a:cs typeface="Times New Roman"/>
              </a:rPr>
              <a:t>nasal </a:t>
            </a:r>
            <a:r>
              <a:rPr sz="2650" b="1" spc="-5" dirty="0">
                <a:latin typeface="Times New Roman"/>
                <a:cs typeface="Times New Roman"/>
              </a:rPr>
              <a:t>intubation not possible </a:t>
            </a:r>
            <a:r>
              <a:rPr sz="2650" b="1" dirty="0">
                <a:latin typeface="Times New Roman"/>
                <a:cs typeface="Times New Roman"/>
              </a:rPr>
              <a:t>in certain </a:t>
            </a:r>
            <a:r>
              <a:rPr sz="2650" b="1" spc="-5" dirty="0">
                <a:latin typeface="Times New Roman"/>
                <a:cs typeface="Times New Roman"/>
              </a:rPr>
              <a:t>cases </a:t>
            </a:r>
            <a:r>
              <a:rPr sz="2650" b="1" dirty="0">
                <a:latin typeface="Times New Roman"/>
                <a:cs typeface="Times New Roman"/>
              </a:rPr>
              <a:t>like </a:t>
            </a:r>
            <a:r>
              <a:rPr sz="2650" b="1" spc="-10" dirty="0">
                <a:latin typeface="Times New Roman"/>
                <a:cs typeface="Times New Roman"/>
              </a:rPr>
              <a:t>basal </a:t>
            </a:r>
            <a:r>
              <a:rPr sz="2650" b="1" spc="-5" dirty="0">
                <a:latin typeface="Times New Roman"/>
                <a:cs typeface="Times New Roman"/>
              </a:rPr>
              <a:t>skull  # ,then tracheostomy </a:t>
            </a:r>
            <a:r>
              <a:rPr sz="2650" b="1" spc="-10" dirty="0">
                <a:latin typeface="Times New Roman"/>
                <a:cs typeface="Times New Roman"/>
              </a:rPr>
              <a:t>has </a:t>
            </a:r>
            <a:r>
              <a:rPr sz="2650" b="1" spc="-5" dirty="0">
                <a:latin typeface="Times New Roman"/>
                <a:cs typeface="Times New Roman"/>
              </a:rPr>
              <a:t>to </a:t>
            </a:r>
            <a:r>
              <a:rPr sz="2650" b="1" spc="-10" dirty="0">
                <a:latin typeface="Times New Roman"/>
                <a:cs typeface="Times New Roman"/>
              </a:rPr>
              <a:t>be </a:t>
            </a:r>
            <a:r>
              <a:rPr sz="2650" b="1" spc="-10" dirty="0" smtClean="0">
                <a:latin typeface="Times New Roman"/>
                <a:cs typeface="Times New Roman"/>
              </a:rPr>
              <a:t>done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082" y="406781"/>
            <a:ext cx="8076565" cy="62549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Difficult airway management in maxillofacial</a:t>
            </a:r>
            <a:r>
              <a:rPr sz="2650" b="1" u="heavy" spc="-4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surgery</a:t>
            </a:r>
            <a:endParaRPr sz="2650" dirty="0">
              <a:latin typeface="Times New Roman"/>
              <a:cs typeface="Times New Roman"/>
            </a:endParaRPr>
          </a:p>
          <a:p>
            <a:pPr marL="461009" indent="-448309">
              <a:lnSpc>
                <a:spcPct val="100000"/>
              </a:lnSpc>
              <a:spcBef>
                <a:spcPts val="1964"/>
              </a:spcBef>
              <a:buFont typeface="Arial"/>
              <a:buChar char="•"/>
              <a:tabLst>
                <a:tab pos="460375" algn="l"/>
                <a:tab pos="46164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Fiberoptic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dirty="0" smtClean="0">
                <a:latin typeface="Times New Roman"/>
                <a:cs typeface="Times New Roman"/>
              </a:rPr>
              <a:t>bronchoscope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 smtClean="0">
                <a:latin typeface="Times New Roman"/>
                <a:cs typeface="Times New Roman"/>
              </a:rPr>
              <a:t>Bougie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ETT </a:t>
            </a:r>
            <a:r>
              <a:rPr sz="2200" b="1" spc="5" dirty="0">
                <a:latin typeface="Times New Roman"/>
                <a:cs typeface="Times New Roman"/>
              </a:rPr>
              <a:t>changer </a:t>
            </a:r>
            <a:r>
              <a:rPr sz="2200" b="1" dirty="0">
                <a:latin typeface="Times New Roman"/>
                <a:cs typeface="Times New Roman"/>
              </a:rPr>
              <a:t>with jet ventilation</a:t>
            </a:r>
            <a:r>
              <a:rPr sz="2200" b="1" spc="-185" dirty="0">
                <a:latin typeface="Times New Roman"/>
                <a:cs typeface="Times New Roman"/>
              </a:rPr>
              <a:t> </a:t>
            </a:r>
            <a:r>
              <a:rPr sz="2200" b="1" spc="-10" dirty="0" smtClean="0">
                <a:latin typeface="Times New Roman"/>
                <a:cs typeface="Times New Roman"/>
              </a:rPr>
              <a:t>capability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Sanders jet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20" dirty="0" smtClean="0">
                <a:latin typeface="Times New Roman"/>
                <a:cs typeface="Times New Roman"/>
              </a:rPr>
              <a:t>ventilator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Cricothyroidotomy kit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Tracheostomy</a:t>
            </a:r>
            <a:r>
              <a:rPr sz="2200" b="1" spc="-5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tray</a:t>
            </a:r>
            <a:endParaRPr sz="2200" dirty="0">
              <a:latin typeface="Times New Roman"/>
              <a:cs typeface="Times New Roman"/>
            </a:endParaRPr>
          </a:p>
          <a:p>
            <a:pPr marL="461009" indent="-448309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460375" algn="l"/>
                <a:tab pos="461645" algn="l"/>
              </a:tabLst>
            </a:pPr>
            <a:r>
              <a:rPr sz="2200" b="1" dirty="0">
                <a:latin typeface="Times New Roman"/>
                <a:cs typeface="Times New Roman"/>
              </a:rPr>
              <a:t>Retrograde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Retromolar</a:t>
            </a:r>
            <a:r>
              <a:rPr sz="2200" b="1" spc="-7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Submental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6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Supraglottic airway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devices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130665" cy="5749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Difficult airway management in maxillofacial</a:t>
            </a:r>
            <a:r>
              <a:rPr sz="2650" b="1" u="heavy" spc="-4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surgery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389890" algn="l"/>
                <a:tab pos="390525" algn="l"/>
              </a:tabLst>
            </a:pPr>
            <a:r>
              <a:rPr sz="2650" b="1" spc="-15" dirty="0" smtClean="0">
                <a:latin typeface="Times New Roman"/>
                <a:cs typeface="Times New Roman"/>
              </a:rPr>
              <a:t>Throat </a:t>
            </a:r>
            <a:r>
              <a:rPr sz="2650" b="1" spc="-10" dirty="0">
                <a:latin typeface="Times New Roman"/>
                <a:cs typeface="Times New Roman"/>
              </a:rPr>
              <a:t>pack </a:t>
            </a:r>
            <a:r>
              <a:rPr sz="2650" b="1" spc="-5" dirty="0">
                <a:latin typeface="Times New Roman"/>
                <a:cs typeface="Times New Roman"/>
              </a:rPr>
              <a:t>to </a:t>
            </a:r>
            <a:r>
              <a:rPr sz="2650" b="1" spc="-15" dirty="0">
                <a:latin typeface="Times New Roman"/>
                <a:cs typeface="Times New Roman"/>
              </a:rPr>
              <a:t>prevent </a:t>
            </a:r>
            <a:r>
              <a:rPr sz="2650" b="1" spc="-5" dirty="0">
                <a:latin typeface="Times New Roman"/>
                <a:cs typeface="Times New Roman"/>
              </a:rPr>
              <a:t>aspiration of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blood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 </a:t>
            </a:r>
            <a:r>
              <a:rPr sz="2650" b="1" spc="-15" dirty="0">
                <a:latin typeface="Times New Roman"/>
                <a:cs typeface="Times New Roman"/>
              </a:rPr>
              <a:t>reinforced </a:t>
            </a:r>
            <a:r>
              <a:rPr sz="2650" b="1" spc="-5" dirty="0">
                <a:latin typeface="Times New Roman"/>
                <a:cs typeface="Times New Roman"/>
              </a:rPr>
              <a:t>or flexo-metallic tube most</a:t>
            </a:r>
            <a:r>
              <a:rPr sz="2650" b="1" spc="-2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commonly</a:t>
            </a:r>
            <a:endParaRPr sz="2650" dirty="0">
              <a:latin typeface="Times New Roman"/>
              <a:cs typeface="Times New Roman"/>
            </a:endParaRPr>
          </a:p>
          <a:p>
            <a:pPr marL="474345" indent="-461645">
              <a:lnSpc>
                <a:spcPct val="100000"/>
              </a:lnSpc>
              <a:spcBef>
                <a:spcPts val="2220"/>
              </a:spcBef>
              <a:buFont typeface="Wingdings"/>
              <a:buChar char=""/>
              <a:tabLst>
                <a:tab pos="474345" algn="l"/>
                <a:tab pos="474980" algn="l"/>
              </a:tabLst>
            </a:pPr>
            <a:r>
              <a:rPr sz="2650" b="1" spc="-15" dirty="0">
                <a:latin typeface="Times New Roman"/>
                <a:cs typeface="Times New Roman"/>
              </a:rPr>
              <a:t>Steroids </a:t>
            </a:r>
            <a:r>
              <a:rPr sz="2650" b="1" spc="-5" dirty="0">
                <a:latin typeface="Times New Roman"/>
                <a:cs typeface="Times New Roman"/>
              </a:rPr>
              <a:t>perioperatively to </a:t>
            </a:r>
            <a:r>
              <a:rPr sz="2650" b="1" spc="-15" dirty="0">
                <a:latin typeface="Times New Roman"/>
                <a:cs typeface="Times New Roman"/>
              </a:rPr>
              <a:t>reduce </a:t>
            </a:r>
            <a:r>
              <a:rPr sz="2650" b="1" spc="-10" dirty="0">
                <a:latin typeface="Times New Roman"/>
                <a:cs typeface="Times New Roman"/>
              </a:rPr>
              <a:t>airway </a:t>
            </a:r>
            <a:r>
              <a:rPr sz="2650" b="1" spc="-5" dirty="0">
                <a:latin typeface="Times New Roman"/>
                <a:cs typeface="Times New Roman"/>
              </a:rPr>
              <a:t>oedema.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Wingdings"/>
              <a:buChar char=""/>
              <a:tabLst>
                <a:tab pos="474345" algn="l"/>
                <a:tab pos="474980" algn="l"/>
                <a:tab pos="3183255" algn="l"/>
              </a:tabLst>
            </a:pPr>
            <a:r>
              <a:rPr sz="2650" b="1" spc="-15" dirty="0">
                <a:latin typeface="Times New Roman"/>
                <a:cs typeface="Times New Roman"/>
              </a:rPr>
              <a:t>Proper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fixation</a:t>
            </a:r>
            <a:r>
              <a:rPr sz="2650" b="1" spc="-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of	</a:t>
            </a:r>
            <a:r>
              <a:rPr sz="2650" b="1" spc="-20" dirty="0">
                <a:latin typeface="Times New Roman"/>
                <a:cs typeface="Times New Roman"/>
              </a:rPr>
              <a:t>ETT-Displacement </a:t>
            </a:r>
            <a:r>
              <a:rPr sz="2650" b="1" spc="-10" dirty="0">
                <a:latin typeface="Times New Roman"/>
                <a:cs typeface="Times New Roman"/>
              </a:rPr>
              <a:t>due </a:t>
            </a:r>
            <a:r>
              <a:rPr sz="2650" b="1" spc="-5" dirty="0">
                <a:latin typeface="Times New Roman"/>
                <a:cs typeface="Times New Roman"/>
              </a:rPr>
              <a:t>to close </a:t>
            </a:r>
            <a:r>
              <a:rPr sz="2650" b="1" spc="-10" dirty="0">
                <a:latin typeface="Times New Roman"/>
                <a:cs typeface="Times New Roman"/>
              </a:rPr>
              <a:t>proximity  </a:t>
            </a:r>
            <a:r>
              <a:rPr sz="2650" b="1" spc="-5" dirty="0">
                <a:latin typeface="Times New Roman"/>
                <a:cs typeface="Times New Roman"/>
              </a:rPr>
              <a:t>to surgical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field.</a:t>
            </a:r>
            <a:endParaRPr sz="2650" dirty="0">
              <a:latin typeface="Times New Roman"/>
              <a:cs typeface="Times New Roman"/>
            </a:endParaRPr>
          </a:p>
          <a:p>
            <a:pPr marL="558165" indent="-545465">
              <a:lnSpc>
                <a:spcPct val="100000"/>
              </a:lnSpc>
              <a:spcBef>
                <a:spcPts val="2215"/>
              </a:spcBef>
              <a:buFont typeface="Wingdings"/>
              <a:buChar char=""/>
              <a:tabLst>
                <a:tab pos="558165" algn="l"/>
                <a:tab pos="55880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Different </a:t>
            </a:r>
            <a:r>
              <a:rPr sz="2650" b="1" spc="-15" dirty="0">
                <a:latin typeface="Times New Roman"/>
                <a:cs typeface="Times New Roman"/>
              </a:rPr>
              <a:t>routes </a:t>
            </a:r>
            <a:r>
              <a:rPr sz="2650" b="1" spc="-5" dirty="0">
                <a:latin typeface="Times New Roman"/>
                <a:cs typeface="Times New Roman"/>
              </a:rPr>
              <a:t>of tracheal intubation </a:t>
            </a:r>
            <a:r>
              <a:rPr sz="2650" b="1" spc="-10" dirty="0">
                <a:latin typeface="Times New Roman"/>
                <a:cs typeface="Times New Roman"/>
              </a:rPr>
              <a:t>should be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considerd.</a:t>
            </a:r>
            <a:endParaRPr sz="2650" dirty="0">
              <a:latin typeface="Times New Roman"/>
              <a:cs typeface="Times New Roman"/>
            </a:endParaRPr>
          </a:p>
          <a:p>
            <a:pPr marL="390525" marR="1096645" indent="-377825">
              <a:lnSpc>
                <a:spcPct val="149800"/>
              </a:lnSpc>
              <a:spcBef>
                <a:spcPts val="63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Early tracheostomy/ </a:t>
            </a:r>
            <a:r>
              <a:rPr sz="2650" b="1" spc="-10" dirty="0">
                <a:latin typeface="Times New Roman"/>
                <a:cs typeface="Times New Roman"/>
              </a:rPr>
              <a:t>cricothyroidotomy </a:t>
            </a:r>
            <a:r>
              <a:rPr sz="2650" b="1" spc="-25" dirty="0">
                <a:latin typeface="Times New Roman"/>
                <a:cs typeface="Times New Roman"/>
              </a:rPr>
              <a:t>are </a:t>
            </a:r>
            <a:r>
              <a:rPr sz="2650" b="1" spc="-5" dirty="0">
                <a:latin typeface="Times New Roman"/>
                <a:cs typeface="Times New Roman"/>
              </a:rPr>
              <a:t>definitive  </a:t>
            </a:r>
            <a:r>
              <a:rPr sz="2650" b="1" spc="-15" dirty="0">
                <a:latin typeface="Times New Roman"/>
                <a:cs typeface="Times New Roman"/>
              </a:rPr>
              <a:t>procedures </a:t>
            </a:r>
            <a:r>
              <a:rPr sz="2650" b="1" spc="-5" dirty="0">
                <a:latin typeface="Times New Roman"/>
                <a:cs typeface="Times New Roman"/>
              </a:rPr>
              <a:t>for securing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322652" cy="38829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Different</a:t>
            </a:r>
            <a:r>
              <a:rPr sz="2650" b="1" u="heavy" spc="-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methods</a:t>
            </a:r>
            <a:endParaRPr sz="2650" dirty="0">
              <a:latin typeface="Times New Roman"/>
              <a:cs typeface="Times New Roman"/>
            </a:endParaRPr>
          </a:p>
          <a:p>
            <a:pPr marL="12700" marR="3597910">
              <a:lnSpc>
                <a:spcPct val="169600"/>
              </a:lnSpc>
              <a:spcBef>
                <a:spcPts val="5"/>
              </a:spcBef>
            </a:pPr>
            <a:r>
              <a:rPr sz="2650" b="1" spc="-35" dirty="0">
                <a:latin typeface="Times New Roman"/>
                <a:cs typeface="Times New Roman"/>
              </a:rPr>
              <a:t>1.Awake </a:t>
            </a:r>
            <a:r>
              <a:rPr sz="2650" b="1" spc="-5" dirty="0">
                <a:latin typeface="Times New Roman"/>
                <a:cs typeface="Times New Roman"/>
              </a:rPr>
              <a:t>vs anaesthetized patient  </a:t>
            </a:r>
            <a:r>
              <a:rPr sz="2650" b="1" spc="-10" dirty="0">
                <a:latin typeface="Times New Roman"/>
                <a:cs typeface="Times New Roman"/>
              </a:rPr>
              <a:t>2.Orotracheal </a:t>
            </a:r>
            <a:r>
              <a:rPr sz="2650" b="1" spc="-5" dirty="0">
                <a:latin typeface="Times New Roman"/>
                <a:cs typeface="Times New Roman"/>
              </a:rPr>
              <a:t>/ nasotracheal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intubation</a:t>
            </a:r>
            <a:endParaRPr sz="2650" dirty="0">
              <a:latin typeface="Times New Roman"/>
              <a:cs typeface="Times New Roman"/>
            </a:endParaRPr>
          </a:p>
          <a:p>
            <a:pPr marL="12700" marR="1231900">
              <a:lnSpc>
                <a:spcPct val="169600"/>
              </a:lnSpc>
              <a:spcBef>
                <a:spcPts val="5"/>
              </a:spcBef>
            </a:pPr>
            <a:r>
              <a:rPr sz="2650" b="1" spc="-10" dirty="0">
                <a:latin typeface="Times New Roman"/>
                <a:cs typeface="Times New Roman"/>
              </a:rPr>
              <a:t>3.Direct </a:t>
            </a:r>
            <a:r>
              <a:rPr sz="2650" b="1" spc="-5" dirty="0">
                <a:latin typeface="Times New Roman"/>
                <a:cs typeface="Times New Roman"/>
              </a:rPr>
              <a:t>/blind </a:t>
            </a:r>
            <a:r>
              <a:rPr sz="2650" b="1" spc="-10" dirty="0">
                <a:latin typeface="Times New Roman"/>
                <a:cs typeface="Times New Roman"/>
              </a:rPr>
              <a:t>nasal intubation/ fiberoptic </a:t>
            </a:r>
            <a:r>
              <a:rPr sz="2650" b="1" spc="-5" dirty="0">
                <a:latin typeface="Times New Roman"/>
                <a:cs typeface="Times New Roman"/>
              </a:rPr>
              <a:t>laryngoscopy  </a:t>
            </a:r>
            <a:r>
              <a:rPr sz="2650" b="1" spc="-10" dirty="0">
                <a:latin typeface="Times New Roman"/>
                <a:cs typeface="Times New Roman"/>
              </a:rPr>
              <a:t>4.Anterograde </a:t>
            </a:r>
            <a:r>
              <a:rPr sz="2650" b="1" spc="-15" dirty="0">
                <a:latin typeface="Times New Roman"/>
                <a:cs typeface="Times New Roman"/>
              </a:rPr>
              <a:t>/retrograde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2650" b="1" spc="-15" dirty="0">
                <a:latin typeface="Times New Roman"/>
                <a:cs typeface="Times New Roman"/>
              </a:rPr>
              <a:t>5.Cricothyroidotomy, </a:t>
            </a:r>
            <a:r>
              <a:rPr sz="2650" b="1" spc="-5" dirty="0">
                <a:latin typeface="Times New Roman"/>
                <a:cs typeface="Times New Roman"/>
              </a:rPr>
              <a:t>transtracheal jet ventilation,</a:t>
            </a:r>
            <a:r>
              <a:rPr sz="2650" b="1" spc="2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tracheostomy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196586"/>
            <a:ext cx="9331325" cy="47021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2650" b="1" i="1" spc="-5" dirty="0">
                <a:solidFill>
                  <a:srgbClr val="0070C0"/>
                </a:solidFill>
                <a:latin typeface="Times New Roman"/>
                <a:cs typeface="Times New Roman"/>
              </a:rPr>
              <a:t>Advantages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Provides </a:t>
            </a:r>
            <a:r>
              <a:rPr sz="2650" b="1" spc="-15" dirty="0">
                <a:latin typeface="Times New Roman"/>
                <a:cs typeface="Times New Roman"/>
              </a:rPr>
              <a:t>secure </a:t>
            </a:r>
            <a:r>
              <a:rPr sz="2650" b="1" spc="-25" dirty="0" smtClean="0">
                <a:latin typeface="Times New Roman"/>
                <a:cs typeface="Times New Roman"/>
              </a:rPr>
              <a:t>airway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Unobstructed intraoral surgical</a:t>
            </a:r>
            <a:r>
              <a:rPr sz="2650" b="1" spc="-4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field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Allows </a:t>
            </a:r>
            <a:r>
              <a:rPr sz="2650" b="1" spc="-5" dirty="0">
                <a:latin typeface="Times New Roman"/>
                <a:cs typeface="Times New Roman"/>
              </a:rPr>
              <a:t>intraoperative maxillo-mandibular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fixation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40" dirty="0">
                <a:latin typeface="Times New Roman"/>
                <a:cs typeface="Times New Roman"/>
              </a:rPr>
              <a:t>Avoids </a:t>
            </a:r>
            <a:r>
              <a:rPr sz="2650" b="1" spc="-5" dirty="0">
                <a:latin typeface="Times New Roman"/>
                <a:cs typeface="Times New Roman"/>
              </a:rPr>
              <a:t>complications of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tracheostomy</a:t>
            </a:r>
            <a:endParaRPr sz="2650" dirty="0">
              <a:latin typeface="Times New Roman"/>
              <a:cs typeface="Times New Roman"/>
            </a:endParaRPr>
          </a:p>
          <a:p>
            <a:pPr marL="264160">
              <a:lnSpc>
                <a:spcPct val="100000"/>
              </a:lnSpc>
              <a:spcBef>
                <a:spcPts val="630"/>
              </a:spcBef>
            </a:pPr>
            <a:r>
              <a:rPr sz="2650" b="1" i="1" spc="-10" dirty="0">
                <a:solidFill>
                  <a:srgbClr val="0070C0"/>
                </a:solidFill>
                <a:latin typeface="Times New Roman"/>
                <a:cs typeface="Times New Roman"/>
              </a:rPr>
              <a:t>Disadvantages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Can </a:t>
            </a:r>
            <a:r>
              <a:rPr sz="2650" b="1" spc="-5" dirty="0">
                <a:latin typeface="Times New Roman"/>
                <a:cs typeface="Times New Roman"/>
              </a:rPr>
              <a:t>cause trauma to </a:t>
            </a:r>
            <a:r>
              <a:rPr sz="2650" b="1" spc="-10" dirty="0">
                <a:latin typeface="Times New Roman"/>
                <a:cs typeface="Times New Roman"/>
              </a:rPr>
              <a:t>submandibular duct, sublingual </a:t>
            </a:r>
            <a:r>
              <a:rPr sz="2650" b="1" spc="-5" dirty="0">
                <a:latin typeface="Times New Roman"/>
                <a:cs typeface="Times New Roman"/>
              </a:rPr>
              <a:t>gland or  </a:t>
            </a:r>
            <a:r>
              <a:rPr sz="2650" b="1" spc="-10" dirty="0">
                <a:latin typeface="Times New Roman"/>
                <a:cs typeface="Times New Roman"/>
              </a:rPr>
              <a:t>duct </a:t>
            </a:r>
            <a:r>
              <a:rPr sz="2650" b="1" spc="-5" dirty="0">
                <a:latin typeface="Times New Roman"/>
                <a:cs typeface="Times New Roman"/>
              </a:rPr>
              <a:t>and facial nerve or lingual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nerve</a:t>
            </a:r>
            <a:endParaRPr sz="2650" dirty="0">
              <a:latin typeface="Times New Roman"/>
              <a:cs typeface="Times New Roman"/>
            </a:endParaRPr>
          </a:p>
          <a:p>
            <a:pPr marL="390525" marR="252729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Superficial infection of the </a:t>
            </a:r>
            <a:r>
              <a:rPr sz="2650" b="1" spc="-10" dirty="0">
                <a:latin typeface="Times New Roman"/>
                <a:cs typeface="Times New Roman"/>
              </a:rPr>
              <a:t>submental wound </a:t>
            </a:r>
            <a:r>
              <a:rPr sz="2650" b="1" spc="-5" dirty="0">
                <a:latin typeface="Times New Roman"/>
                <a:cs typeface="Times New Roman"/>
              </a:rPr>
              <a:t>can occur - can  </a:t>
            </a:r>
            <a:r>
              <a:rPr sz="2650" b="1" spc="-10" dirty="0">
                <a:latin typeface="Times New Roman"/>
                <a:cs typeface="Times New Roman"/>
              </a:rPr>
              <a:t>result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oro-cutaneous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fistula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848" y="406781"/>
            <a:ext cx="430085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Blind </a:t>
            </a:r>
            <a:r>
              <a:rPr sz="2650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nasotracheal</a:t>
            </a:r>
            <a:r>
              <a:rPr sz="2650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 </a:t>
            </a:r>
            <a:r>
              <a:rPr sz="265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intubation</a:t>
            </a:r>
            <a:endParaRPr sz="2650"/>
          </a:p>
        </p:txBody>
      </p:sp>
      <p:sp>
        <p:nvSpPr>
          <p:cNvPr id="4" name="object 4"/>
          <p:cNvSpPr txBox="1"/>
          <p:nvPr/>
        </p:nvSpPr>
        <p:spPr>
          <a:xfrm>
            <a:off x="1152730" y="1033746"/>
            <a:ext cx="4290060" cy="4462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Contraindications</a:t>
            </a:r>
            <a:endParaRPr sz="2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spcBef>
                <a:spcPts val="5"/>
              </a:spcBef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Basal </a:t>
            </a:r>
            <a:r>
              <a:rPr sz="2200" b="1" spc="-5" dirty="0">
                <a:latin typeface="Times New Roman"/>
                <a:cs typeface="Times New Roman"/>
              </a:rPr>
              <a:t>skull fractures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with/without</a:t>
            </a:r>
            <a:endParaRPr sz="2200">
              <a:latin typeface="Times New Roman"/>
              <a:cs typeface="Times New Roman"/>
            </a:endParaRPr>
          </a:p>
          <a:p>
            <a:pPr marR="1569720" algn="ctr">
              <a:lnSpc>
                <a:spcPct val="100000"/>
              </a:lnSpc>
            </a:pPr>
            <a:r>
              <a:rPr sz="2200" b="1" dirty="0">
                <a:latin typeface="Times New Roman"/>
                <a:cs typeface="Times New Roman"/>
              </a:rPr>
              <a:t>CSF</a:t>
            </a:r>
            <a:r>
              <a:rPr sz="2200" b="1" spc="-10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rhinorrhoea.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Bleeding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diasthesis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Upper aiway </a:t>
            </a:r>
            <a:r>
              <a:rPr sz="2200" b="1" spc="-5" dirty="0">
                <a:latin typeface="Times New Roman"/>
                <a:cs typeface="Times New Roman"/>
              </a:rPr>
              <a:t>foreign</a:t>
            </a:r>
            <a:r>
              <a:rPr sz="2200" b="1" spc="-10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body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Large bilateral nasal</a:t>
            </a:r>
            <a:r>
              <a:rPr sz="2200" b="1" spc="-9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polyps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marR="35941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Abscesses </a:t>
            </a:r>
            <a:r>
              <a:rPr sz="2200" b="1" spc="5" dirty="0">
                <a:latin typeface="Times New Roman"/>
                <a:cs typeface="Times New Roman"/>
              </a:rPr>
              <a:t>and </a:t>
            </a:r>
            <a:r>
              <a:rPr sz="2200" b="1" spc="-10" dirty="0">
                <a:latin typeface="Times New Roman"/>
                <a:cs typeface="Times New Roman"/>
              </a:rPr>
              <a:t>severe </a:t>
            </a:r>
            <a:r>
              <a:rPr sz="2200" b="1" dirty="0">
                <a:latin typeface="Times New Roman"/>
                <a:cs typeface="Times New Roman"/>
              </a:rPr>
              <a:t>laryngeal  trauma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5329" y="1117707"/>
            <a:ext cx="3867150" cy="3454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Complications</a:t>
            </a:r>
            <a:endParaRPr sz="2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spcBef>
                <a:spcPts val="5"/>
              </a:spcBef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Nasopharyngeal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haemorrhage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5" dirty="0">
                <a:latin typeface="Times New Roman"/>
                <a:cs typeface="Times New Roman"/>
              </a:rPr>
              <a:t>Laryngeal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trauma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marR="1588135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Re</a:t>
            </a:r>
            <a:r>
              <a:rPr sz="2200" b="1" spc="5" dirty="0">
                <a:latin typeface="Times New Roman"/>
                <a:cs typeface="Times New Roman"/>
              </a:rPr>
              <a:t>t</a:t>
            </a:r>
            <a:r>
              <a:rPr sz="2200" b="1" spc="-45" dirty="0">
                <a:latin typeface="Times New Roman"/>
                <a:cs typeface="Times New Roman"/>
              </a:rPr>
              <a:t>r</a:t>
            </a:r>
            <a:r>
              <a:rPr sz="2200" b="1" dirty="0">
                <a:latin typeface="Times New Roman"/>
                <a:cs typeface="Times New Roman"/>
              </a:rPr>
              <a:t>o</a:t>
            </a:r>
            <a:r>
              <a:rPr sz="2200" b="1" spc="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h</a:t>
            </a:r>
            <a:r>
              <a:rPr sz="2200" b="1" spc="5" dirty="0">
                <a:latin typeface="Times New Roman"/>
                <a:cs typeface="Times New Roman"/>
              </a:rPr>
              <a:t>a</a:t>
            </a:r>
            <a:r>
              <a:rPr sz="2200" b="1" dirty="0">
                <a:latin typeface="Times New Roman"/>
                <a:cs typeface="Times New Roman"/>
              </a:rPr>
              <a:t>r</a:t>
            </a:r>
            <a:r>
              <a:rPr sz="2200" b="1" spc="-10" dirty="0">
                <a:latin typeface="Times New Roman"/>
                <a:cs typeface="Times New Roman"/>
              </a:rPr>
              <a:t>y</a:t>
            </a:r>
            <a:r>
              <a:rPr sz="2200" b="1" spc="-5" dirty="0">
                <a:latin typeface="Times New Roman"/>
                <a:cs typeface="Times New Roman"/>
              </a:rPr>
              <a:t>ngeal  </a:t>
            </a:r>
            <a:r>
              <a:rPr sz="2200" b="1" dirty="0">
                <a:latin typeface="Times New Roman"/>
                <a:cs typeface="Times New Roman"/>
              </a:rPr>
              <a:t>perforation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36220" indent="-236220">
              <a:lnSpc>
                <a:spcPct val="100000"/>
              </a:lnSpc>
              <a:buSzPct val="95454"/>
              <a:buFont typeface="Wingdings"/>
              <a:buChar char=""/>
              <a:tabLst>
                <a:tab pos="236220" algn="l"/>
              </a:tabLst>
            </a:pPr>
            <a:r>
              <a:rPr sz="2200" b="1" dirty="0">
                <a:latin typeface="Times New Roman"/>
                <a:cs typeface="Times New Roman"/>
              </a:rPr>
              <a:t>Paranasal</a:t>
            </a:r>
            <a:r>
              <a:rPr sz="2200" b="1" spc="-5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sinusitis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69900" y="613941"/>
            <a:ext cx="9601200" cy="61805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RETROGRADE</a:t>
            </a:r>
            <a:r>
              <a:rPr sz="2650" b="1" u="heavy" spc="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3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INTUBATION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Useful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5" dirty="0">
                <a:latin typeface="Times New Roman"/>
                <a:cs typeface="Times New Roman"/>
              </a:rPr>
              <a:t>TM joint ankylosis as an alternative to </a:t>
            </a:r>
            <a:r>
              <a:rPr sz="2650" b="1" spc="-10" dirty="0">
                <a:latin typeface="Times New Roman"/>
                <a:cs typeface="Times New Roman"/>
              </a:rPr>
              <a:t>nasal  </a:t>
            </a:r>
            <a:r>
              <a:rPr sz="2650" b="1" spc="-10" dirty="0" smtClean="0">
                <a:latin typeface="Times New Roman"/>
                <a:cs typeface="Times New Roman"/>
              </a:rPr>
              <a:t>intubation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263525">
              <a:lnSpc>
                <a:spcPct val="100000"/>
              </a:lnSpc>
              <a:spcBef>
                <a:spcPts val="5"/>
              </a:spcBef>
            </a:pPr>
            <a:r>
              <a:rPr sz="2650" b="1" spc="-10" dirty="0">
                <a:latin typeface="Times New Roman"/>
                <a:cs typeface="Times New Roman"/>
              </a:rPr>
              <a:t>Cricothyroid </a:t>
            </a:r>
            <a:r>
              <a:rPr sz="2650" b="1" spc="-5" dirty="0">
                <a:latin typeface="Times New Roman"/>
                <a:cs typeface="Times New Roman"/>
              </a:rPr>
              <a:t>membrane is </a:t>
            </a:r>
            <a:r>
              <a:rPr sz="2650" b="1" spc="-15" dirty="0">
                <a:latin typeface="Times New Roman"/>
                <a:cs typeface="Times New Roman"/>
              </a:rPr>
              <a:t>punctured </a:t>
            </a:r>
            <a:r>
              <a:rPr sz="2650" b="1" spc="-10" dirty="0">
                <a:latin typeface="Times New Roman"/>
                <a:cs typeface="Times New Roman"/>
              </a:rPr>
              <a:t>with needle  </a:t>
            </a:r>
            <a:r>
              <a:rPr sz="2650" b="1" spc="-5" dirty="0">
                <a:latin typeface="Times New Roman"/>
                <a:cs typeface="Times New Roman"/>
              </a:rPr>
              <a:t>inserted horizontally (so that the vocal cords </a:t>
            </a:r>
            <a:r>
              <a:rPr sz="2650" b="1" spc="-20" dirty="0">
                <a:latin typeface="Times New Roman"/>
                <a:cs typeface="Times New Roman"/>
              </a:rPr>
              <a:t>are </a:t>
            </a:r>
            <a:r>
              <a:rPr sz="2650" b="1" spc="-10" dirty="0">
                <a:latin typeface="Times New Roman"/>
                <a:cs typeface="Times New Roman"/>
              </a:rPr>
              <a:t>not  damaged) with bevel directed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cephalad.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The </a:t>
            </a:r>
            <a:r>
              <a:rPr sz="2650" b="1" spc="-5" dirty="0">
                <a:latin typeface="Times New Roman"/>
                <a:cs typeface="Times New Roman"/>
              </a:rPr>
              <a:t>intratracheal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position of	</a:t>
            </a:r>
            <a:r>
              <a:rPr sz="2650" b="1" spc="-10" dirty="0">
                <a:latin typeface="Times New Roman"/>
                <a:cs typeface="Times New Roman"/>
              </a:rPr>
              <a:t>needle </a:t>
            </a:r>
            <a:r>
              <a:rPr sz="2650" b="1" spc="-5" dirty="0">
                <a:latin typeface="Times New Roman"/>
                <a:cs typeface="Times New Roman"/>
              </a:rPr>
              <a:t>confirmed</a:t>
            </a:r>
            <a:r>
              <a:rPr sz="2650" b="1" spc="-7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by  </a:t>
            </a:r>
            <a:r>
              <a:rPr sz="2650" b="1" spc="-5" dirty="0">
                <a:latin typeface="Times New Roman"/>
                <a:cs typeface="Times New Roman"/>
              </a:rPr>
              <a:t>aspiration of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air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27685">
              <a:lnSpc>
                <a:spcPct val="100000"/>
              </a:lnSpc>
              <a:tabLst>
                <a:tab pos="4291965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622300" y="6261100"/>
            <a:ext cx="7326992" cy="3063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COMPLICATIONS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600" b="1" spc="-5" dirty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Bleeding</a:t>
            </a:r>
            <a:endParaRPr sz="2650" dirty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Subcutaneous </a:t>
            </a:r>
            <a:r>
              <a:rPr sz="2650" b="1" spc="-10" dirty="0">
                <a:latin typeface="Times New Roman"/>
                <a:cs typeface="Times New Roman"/>
              </a:rPr>
              <a:t>emphysema  </a:t>
            </a:r>
            <a:endParaRPr lang="en-US" sz="2650" b="1" spc="-1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Pneumomediastinum</a:t>
            </a:r>
            <a:r>
              <a:rPr sz="2650" b="1" spc="-5" dirty="0" smtClean="0">
                <a:latin typeface="Times New Roman"/>
                <a:cs typeface="Times New Roman"/>
              </a:rPr>
              <a:t>  </a:t>
            </a: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Pneumothorax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9678" y="672528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90">
                <a:moveTo>
                  <a:pt x="0" y="251879"/>
                </a:moveTo>
                <a:lnTo>
                  <a:pt x="132245" y="305473"/>
                </a:lnTo>
                <a:lnTo>
                  <a:pt x="167919" y="503770"/>
                </a:lnTo>
                <a:lnTo>
                  <a:pt x="203606" y="305473"/>
                </a:lnTo>
                <a:lnTo>
                  <a:pt x="335838" y="251879"/>
                </a:lnTo>
                <a:lnTo>
                  <a:pt x="203606" y="198285"/>
                </a:lnTo>
                <a:lnTo>
                  <a:pt x="167919" y="0"/>
                </a:lnTo>
                <a:lnTo>
                  <a:pt x="132245" y="198285"/>
                </a:lnTo>
                <a:lnTo>
                  <a:pt x="0" y="251879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9673" y="672539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90">
                <a:moveTo>
                  <a:pt x="0" y="251882"/>
                </a:moveTo>
                <a:lnTo>
                  <a:pt x="132238" y="198287"/>
                </a:lnTo>
                <a:lnTo>
                  <a:pt x="167921" y="0"/>
                </a:lnTo>
                <a:lnTo>
                  <a:pt x="203605" y="198287"/>
                </a:lnTo>
                <a:lnTo>
                  <a:pt x="335843" y="251882"/>
                </a:lnTo>
                <a:lnTo>
                  <a:pt x="203605" y="305478"/>
                </a:lnTo>
                <a:lnTo>
                  <a:pt x="167921" y="503765"/>
                </a:lnTo>
                <a:lnTo>
                  <a:pt x="132238" y="305478"/>
                </a:lnTo>
                <a:lnTo>
                  <a:pt x="0" y="251882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3638" y="3023438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89">
                <a:moveTo>
                  <a:pt x="0" y="251879"/>
                </a:moveTo>
                <a:lnTo>
                  <a:pt x="132245" y="305485"/>
                </a:lnTo>
                <a:lnTo>
                  <a:pt x="167919" y="503770"/>
                </a:lnTo>
                <a:lnTo>
                  <a:pt x="203606" y="305485"/>
                </a:lnTo>
                <a:lnTo>
                  <a:pt x="335851" y="251879"/>
                </a:lnTo>
                <a:lnTo>
                  <a:pt x="203606" y="198285"/>
                </a:lnTo>
                <a:lnTo>
                  <a:pt x="167919" y="0"/>
                </a:lnTo>
                <a:lnTo>
                  <a:pt x="132245" y="198285"/>
                </a:lnTo>
                <a:lnTo>
                  <a:pt x="0" y="251879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3634" y="3023447"/>
            <a:ext cx="335915" cy="504190"/>
          </a:xfrm>
          <a:custGeom>
            <a:avLst/>
            <a:gdLst/>
            <a:ahLst/>
            <a:cxnLst/>
            <a:rect l="l" t="t" r="r" b="b"/>
            <a:pathLst>
              <a:path w="335915" h="504189">
                <a:moveTo>
                  <a:pt x="0" y="251882"/>
                </a:moveTo>
                <a:lnTo>
                  <a:pt x="132238" y="198287"/>
                </a:lnTo>
                <a:lnTo>
                  <a:pt x="167921" y="0"/>
                </a:lnTo>
                <a:lnTo>
                  <a:pt x="203605" y="198287"/>
                </a:lnTo>
                <a:lnTo>
                  <a:pt x="335843" y="251882"/>
                </a:lnTo>
                <a:lnTo>
                  <a:pt x="203605" y="305478"/>
                </a:lnTo>
                <a:lnTo>
                  <a:pt x="167921" y="503765"/>
                </a:lnTo>
                <a:lnTo>
                  <a:pt x="132238" y="305478"/>
                </a:lnTo>
                <a:lnTo>
                  <a:pt x="0" y="251882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3638" y="4786617"/>
            <a:ext cx="335915" cy="588010"/>
          </a:xfrm>
          <a:custGeom>
            <a:avLst/>
            <a:gdLst/>
            <a:ahLst/>
            <a:cxnLst/>
            <a:rect l="l" t="t" r="r" b="b"/>
            <a:pathLst>
              <a:path w="335915" h="588010">
                <a:moveTo>
                  <a:pt x="0" y="293865"/>
                </a:moveTo>
                <a:lnTo>
                  <a:pt x="132245" y="356285"/>
                </a:lnTo>
                <a:lnTo>
                  <a:pt x="167919" y="587730"/>
                </a:lnTo>
                <a:lnTo>
                  <a:pt x="203606" y="356285"/>
                </a:lnTo>
                <a:lnTo>
                  <a:pt x="335851" y="293865"/>
                </a:lnTo>
                <a:lnTo>
                  <a:pt x="203606" y="231457"/>
                </a:lnTo>
                <a:lnTo>
                  <a:pt x="167919" y="0"/>
                </a:lnTo>
                <a:lnTo>
                  <a:pt x="132245" y="231457"/>
                </a:lnTo>
                <a:lnTo>
                  <a:pt x="0" y="293865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3634" y="4786627"/>
            <a:ext cx="335915" cy="588010"/>
          </a:xfrm>
          <a:custGeom>
            <a:avLst/>
            <a:gdLst/>
            <a:ahLst/>
            <a:cxnLst/>
            <a:rect l="l" t="t" r="r" b="b"/>
            <a:pathLst>
              <a:path w="335915" h="588010">
                <a:moveTo>
                  <a:pt x="0" y="293863"/>
                </a:moveTo>
                <a:lnTo>
                  <a:pt x="132238" y="231452"/>
                </a:lnTo>
                <a:lnTo>
                  <a:pt x="167921" y="0"/>
                </a:lnTo>
                <a:lnTo>
                  <a:pt x="203605" y="231452"/>
                </a:lnTo>
                <a:lnTo>
                  <a:pt x="335843" y="293863"/>
                </a:lnTo>
                <a:lnTo>
                  <a:pt x="203605" y="356274"/>
                </a:lnTo>
                <a:lnTo>
                  <a:pt x="167921" y="587726"/>
                </a:lnTo>
                <a:lnTo>
                  <a:pt x="132238" y="356274"/>
                </a:lnTo>
                <a:lnTo>
                  <a:pt x="0" y="293863"/>
                </a:lnTo>
                <a:close/>
              </a:path>
            </a:pathLst>
          </a:custGeom>
          <a:ln w="28546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36691" y="373812"/>
            <a:ext cx="8642985" cy="607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9700"/>
              </a:lnSpc>
              <a:spcBef>
                <a:spcPts val="100"/>
              </a:spcBef>
            </a:pPr>
            <a:r>
              <a:rPr sz="2650" b="1" spc="-5" dirty="0">
                <a:latin typeface="Times New Roman"/>
                <a:cs typeface="Times New Roman"/>
              </a:rPr>
              <a:t>Orotracheal intubation </a:t>
            </a:r>
            <a:r>
              <a:rPr sz="2650" b="1" spc="-10" dirty="0">
                <a:latin typeface="Times New Roman"/>
                <a:cs typeface="Times New Roman"/>
              </a:rPr>
              <a:t>with south polar preformed </a:t>
            </a:r>
            <a:r>
              <a:rPr sz="2650" b="1" spc="-5" dirty="0">
                <a:latin typeface="Times New Roman"/>
                <a:cs typeface="Times New Roman"/>
              </a:rPr>
              <a:t>tracheal  tube is </a:t>
            </a:r>
            <a:r>
              <a:rPr sz="2650" b="1" spc="-10" dirty="0">
                <a:latin typeface="Times New Roman"/>
                <a:cs typeface="Times New Roman"/>
              </a:rPr>
              <a:t>usually </a:t>
            </a:r>
            <a:r>
              <a:rPr sz="2650" b="1" spc="-5" dirty="0">
                <a:latin typeface="Times New Roman"/>
                <a:cs typeface="Times New Roman"/>
              </a:rPr>
              <a:t>the technique of choice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isolated </a:t>
            </a:r>
            <a:r>
              <a:rPr sz="2650" b="1" spc="-10" dirty="0">
                <a:latin typeface="Times New Roman"/>
                <a:cs typeface="Times New Roman"/>
              </a:rPr>
              <a:t>midface  </a:t>
            </a:r>
            <a:r>
              <a:rPr sz="2650" b="1" spc="-10" dirty="0" smtClean="0">
                <a:latin typeface="Times New Roman"/>
                <a:cs typeface="Times New Roman"/>
              </a:rPr>
              <a:t>fractures</a:t>
            </a:r>
            <a:r>
              <a:rPr lang="en-US" sz="2650" b="1" spc="635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 marR="598170">
              <a:lnSpc>
                <a:spcPct val="149700"/>
              </a:lnSpc>
              <a:spcBef>
                <a:spcPts val="1770"/>
              </a:spcBef>
            </a:pPr>
            <a:r>
              <a:rPr sz="2650" b="1" spc="-5" dirty="0">
                <a:latin typeface="Times New Roman"/>
                <a:cs typeface="Times New Roman"/>
              </a:rPr>
              <a:t>Nasotracheal </a:t>
            </a:r>
            <a:r>
              <a:rPr sz="2650" b="1" spc="-15" dirty="0">
                <a:latin typeface="Times New Roman"/>
                <a:cs typeface="Times New Roman"/>
              </a:rPr>
              <a:t>route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dirty="0">
                <a:latin typeface="Times New Roman"/>
                <a:cs typeface="Times New Roman"/>
              </a:rPr>
              <a:t>is </a:t>
            </a:r>
            <a:r>
              <a:rPr sz="2650" b="1" spc="-5" dirty="0">
                <a:latin typeface="Times New Roman"/>
                <a:cs typeface="Times New Roman"/>
              </a:rPr>
              <a:t>commonly </a:t>
            </a:r>
            <a:r>
              <a:rPr sz="2650" b="1" spc="-10" dirty="0">
                <a:latin typeface="Times New Roman"/>
                <a:cs typeface="Times New Roman"/>
              </a:rPr>
              <a:t>employed </a:t>
            </a:r>
            <a:r>
              <a:rPr sz="2650" b="1" spc="-5" dirty="0">
                <a:latin typeface="Times New Roman"/>
                <a:cs typeface="Times New Roman"/>
              </a:rPr>
              <a:t>in patients  undergoing maxillofacial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surgery.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 marR="408940">
              <a:lnSpc>
                <a:spcPct val="149700"/>
              </a:lnSpc>
              <a:spcBef>
                <a:spcPts val="1775"/>
              </a:spcBef>
            </a:pPr>
            <a:r>
              <a:rPr sz="2650" b="1" spc="-5" dirty="0">
                <a:latin typeface="Times New Roman"/>
                <a:cs typeface="Times New Roman"/>
              </a:rPr>
              <a:t>Intubation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north polar </a:t>
            </a:r>
            <a:r>
              <a:rPr sz="2650" b="1" spc="-10" dirty="0">
                <a:latin typeface="Times New Roman"/>
                <a:cs typeface="Times New Roman"/>
              </a:rPr>
              <a:t>preformed </a:t>
            </a:r>
            <a:r>
              <a:rPr sz="2650" b="1" spc="-5" dirty="0">
                <a:latin typeface="Times New Roman"/>
                <a:cs typeface="Times New Roman"/>
              </a:rPr>
              <a:t>tracheal tubes for  mandibular </a:t>
            </a:r>
            <a:r>
              <a:rPr sz="2650" b="1" spc="-10" dirty="0">
                <a:latin typeface="Times New Roman"/>
                <a:cs typeface="Times New Roman"/>
              </a:rPr>
              <a:t>fractures </a:t>
            </a:r>
            <a:r>
              <a:rPr sz="2650" b="1" spc="-5" dirty="0">
                <a:latin typeface="Times New Roman"/>
                <a:cs typeface="Times New Roman"/>
              </a:rPr>
              <a:t>allows intermaxillary fixation and  assessment of dental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occlusion.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48965" y="406781"/>
            <a:ext cx="9436735" cy="44403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3735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650" b="1" u="heavy" spc="3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PRI</a:t>
            </a:r>
            <a:r>
              <a:rPr lang="en-US"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2650" b="1" u="heavy" spc="-10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CIPLES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243204">
              <a:lnSpc>
                <a:spcPct val="149700"/>
              </a:lnSpc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The use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neuromuscular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blocking </a:t>
            </a:r>
            <a:r>
              <a:rPr sz="2650" b="1" spc="-5" dirty="0">
                <a:latin typeface="Times New Roman"/>
                <a:cs typeface="Times New Roman"/>
              </a:rPr>
              <a:t>agents </a:t>
            </a:r>
            <a:r>
              <a:rPr sz="2650" b="1" spc="-10" dirty="0">
                <a:latin typeface="Times New Roman"/>
                <a:cs typeface="Times New Roman"/>
              </a:rPr>
              <a:t>should </a:t>
            </a:r>
            <a:r>
              <a:rPr sz="2650" b="1" spc="-5" dirty="0">
                <a:latin typeface="Times New Roman"/>
                <a:cs typeface="Times New Roman"/>
              </a:rPr>
              <a:t>generally </a:t>
            </a:r>
            <a:r>
              <a:rPr sz="2650" b="1" spc="-10" dirty="0">
                <a:latin typeface="Times New Roman"/>
                <a:cs typeface="Times New Roman"/>
              </a:rPr>
              <a:t>be  </a:t>
            </a:r>
            <a:r>
              <a:rPr sz="2650" b="1" spc="-5" dirty="0">
                <a:latin typeface="Times New Roman"/>
                <a:cs typeface="Times New Roman"/>
              </a:rPr>
              <a:t>avoided </a:t>
            </a:r>
            <a:r>
              <a:rPr sz="2650" b="1" spc="-10" dirty="0">
                <a:latin typeface="Times New Roman"/>
                <a:cs typeface="Times New Roman"/>
              </a:rPr>
              <a:t>until </a:t>
            </a:r>
            <a:r>
              <a:rPr sz="2650" b="1" spc="-5" dirty="0">
                <a:latin typeface="Times New Roman"/>
                <a:cs typeface="Times New Roman"/>
              </a:rPr>
              <a:t>airway is </a:t>
            </a:r>
            <a:r>
              <a:rPr sz="2650" b="1" spc="-10" dirty="0">
                <a:latin typeface="Times New Roman"/>
                <a:cs typeface="Times New Roman"/>
              </a:rPr>
              <a:t>secured.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"/>
            </a:pP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49700"/>
              </a:lnSpc>
              <a:spcBef>
                <a:spcPts val="1775"/>
              </a:spcBef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Positive </a:t>
            </a:r>
            <a:r>
              <a:rPr sz="2650" b="1" spc="-20" dirty="0">
                <a:solidFill>
                  <a:srgbClr val="009900"/>
                </a:solidFill>
                <a:latin typeface="Times New Roman"/>
                <a:cs typeface="Times New Roman"/>
              </a:rPr>
              <a:t>pressure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ventilation </a:t>
            </a:r>
            <a:r>
              <a:rPr sz="2650" b="1" spc="-10" dirty="0">
                <a:latin typeface="Times New Roman"/>
                <a:cs typeface="Times New Roman"/>
              </a:rPr>
              <a:t>by </a:t>
            </a:r>
            <a:r>
              <a:rPr sz="2650" b="1" spc="-5" dirty="0">
                <a:latin typeface="Times New Roman"/>
                <a:cs typeface="Times New Roman"/>
              </a:rPr>
              <a:t>mask may become impossible in  </a:t>
            </a:r>
            <a:r>
              <a:rPr sz="2650" b="1" spc="-15" dirty="0">
                <a:latin typeface="Times New Roman"/>
                <a:cs typeface="Times New Roman"/>
              </a:rPr>
              <a:t>severe </a:t>
            </a:r>
            <a:r>
              <a:rPr sz="2650" b="1" spc="-5" dirty="0">
                <a:latin typeface="Times New Roman"/>
                <a:cs typeface="Times New Roman"/>
              </a:rPr>
              <a:t>facial trauma and may </a:t>
            </a:r>
            <a:r>
              <a:rPr sz="2650" b="1" spc="-10" dirty="0">
                <a:latin typeface="Times New Roman"/>
                <a:cs typeface="Times New Roman"/>
              </a:rPr>
              <a:t>worsen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subcutaneous emphysema </a:t>
            </a:r>
            <a:r>
              <a:rPr sz="2650" b="1" spc="-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requiring </a:t>
            </a:r>
            <a:r>
              <a:rPr sz="2650" b="1" spc="-5" dirty="0">
                <a:latin typeface="Times New Roman"/>
                <a:cs typeface="Times New Roman"/>
              </a:rPr>
              <a:t>immediate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15" dirty="0">
                <a:latin typeface="Times New Roman"/>
                <a:cs typeface="Times New Roman"/>
              </a:rPr>
              <a:t>tracheostomy.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52730" y="322820"/>
            <a:ext cx="7911465" cy="3009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Monitors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 : </a:t>
            </a:r>
            <a:r>
              <a:rPr sz="2650" b="1" spc="-5" dirty="0">
                <a:latin typeface="Times New Roman"/>
                <a:cs typeface="Times New Roman"/>
              </a:rPr>
              <a:t>Pulse </a:t>
            </a:r>
            <a:r>
              <a:rPr sz="2650" b="1" spc="-30" dirty="0">
                <a:latin typeface="Times New Roman"/>
                <a:cs typeface="Times New Roman"/>
              </a:rPr>
              <a:t>oximeter, </a:t>
            </a:r>
            <a:r>
              <a:rPr sz="2650" b="1" spc="-10" dirty="0">
                <a:latin typeface="Times New Roman"/>
                <a:cs typeface="Times New Roman"/>
              </a:rPr>
              <a:t>NIBP/ </a:t>
            </a:r>
            <a:r>
              <a:rPr sz="2650" b="1" spc="-70" dirty="0">
                <a:latin typeface="Times New Roman"/>
                <a:cs typeface="Times New Roman"/>
              </a:rPr>
              <a:t>IBP, </a:t>
            </a:r>
            <a:r>
              <a:rPr sz="2650" b="1" spc="-10" dirty="0">
                <a:latin typeface="Times New Roman"/>
                <a:cs typeface="Times New Roman"/>
              </a:rPr>
              <a:t>ECG,</a:t>
            </a:r>
            <a:r>
              <a:rPr sz="2650" b="1" spc="5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SpO2,</a:t>
            </a:r>
            <a:endParaRPr sz="2650">
              <a:latin typeface="Times New Roman"/>
              <a:cs typeface="Times New Roman"/>
            </a:endParaRPr>
          </a:p>
          <a:p>
            <a:pPr marL="2027555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EtCO2.</a:t>
            </a:r>
            <a:endParaRPr sz="265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90525" algn="l"/>
                <a:tab pos="391160" algn="l"/>
                <a:tab pos="2511425" algn="l"/>
                <a:tab pos="5645150" algn="l"/>
              </a:tabLst>
            </a:pPr>
            <a:r>
              <a:rPr sz="2650" b="1" u="heavy" spc="-10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IVL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:</a:t>
            </a:r>
            <a:r>
              <a:rPr sz="2650" b="1" spc="2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-</a:t>
            </a:r>
            <a:r>
              <a:rPr sz="2650" b="1" spc="1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15" dirty="0">
                <a:latin typeface="Times New Roman"/>
                <a:cs typeface="Times New Roman"/>
              </a:rPr>
              <a:t>Secure	</a:t>
            </a:r>
            <a:r>
              <a:rPr sz="2650" b="1" spc="-10" dirty="0">
                <a:latin typeface="Times New Roman"/>
                <a:cs typeface="Times New Roman"/>
              </a:rPr>
              <a:t>peripheral </a:t>
            </a:r>
            <a:r>
              <a:rPr sz="2650" b="1" spc="-5" dirty="0">
                <a:latin typeface="Times New Roman"/>
                <a:cs typeface="Times New Roman"/>
              </a:rPr>
              <a:t>lines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with	</a:t>
            </a:r>
            <a:r>
              <a:rPr sz="2650" b="1" spc="-15" dirty="0">
                <a:latin typeface="Times New Roman"/>
                <a:cs typeface="Times New Roman"/>
              </a:rPr>
              <a:t>widebore  </a:t>
            </a:r>
            <a:r>
              <a:rPr sz="2650" b="1" spc="-5" dirty="0">
                <a:latin typeface="Times New Roman"/>
                <a:cs typeface="Times New Roman"/>
              </a:rPr>
              <a:t>cannulas. </a:t>
            </a:r>
            <a:r>
              <a:rPr sz="2650" b="1" spc="-10" dirty="0">
                <a:latin typeface="Times New Roman"/>
                <a:cs typeface="Times New Roman"/>
              </a:rPr>
              <a:t>Central </a:t>
            </a:r>
            <a:r>
              <a:rPr sz="2650" b="1" spc="-5" dirty="0">
                <a:latin typeface="Times New Roman"/>
                <a:cs typeface="Times New Roman"/>
              </a:rPr>
              <a:t>line can </a:t>
            </a:r>
            <a:r>
              <a:rPr sz="2650" b="1" spc="-10" dirty="0">
                <a:latin typeface="Times New Roman"/>
                <a:cs typeface="Times New Roman"/>
              </a:rPr>
              <a:t>be </a:t>
            </a:r>
            <a:r>
              <a:rPr sz="2650" b="1" spc="-15" dirty="0">
                <a:latin typeface="Times New Roman"/>
                <a:cs typeface="Times New Roman"/>
              </a:rPr>
              <a:t>secured </a:t>
            </a:r>
            <a:r>
              <a:rPr sz="2650" b="1" spc="-5" dirty="0">
                <a:latin typeface="Times New Roman"/>
                <a:cs typeface="Times New Roman"/>
              </a:rPr>
              <a:t>for monitering  JVP/fluids.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2730" y="3587922"/>
            <a:ext cx="2733040" cy="1114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2650" b="1" u="heavy" spc="-6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emedica</a:t>
            </a:r>
            <a:r>
              <a:rPr sz="2650" b="1" u="heavy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2650" b="1" u="heavy" spc="-5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ions: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endParaRPr sz="26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50640" y="4273660"/>
            <a:ext cx="4920060" cy="4199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spc="-10" smtClean="0">
                <a:latin typeface="Times New Roman"/>
                <a:cs typeface="Times New Roman"/>
              </a:rPr>
              <a:t>-</a:t>
            </a:r>
            <a:r>
              <a:rPr sz="2650" b="1" spc="-10" dirty="0" err="1" smtClean="0">
                <a:latin typeface="Times New Roman"/>
                <a:cs typeface="Times New Roman"/>
              </a:rPr>
              <a:t>Benzodiazipine</a:t>
            </a:r>
            <a:r>
              <a:rPr sz="2650" b="1" spc="-10" dirty="0" smtClean="0">
                <a:latin typeface="Times New Roman"/>
                <a:cs typeface="Times New Roman"/>
              </a:rPr>
              <a:t> </a:t>
            </a:r>
            <a:r>
              <a:rPr sz="2650" b="1" dirty="0">
                <a:latin typeface="Times New Roman"/>
                <a:cs typeface="Times New Roman"/>
              </a:rPr>
              <a:t>like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midazolam,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0639" y="4939782"/>
            <a:ext cx="7815661" cy="24997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Antisialagogues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–</a:t>
            </a:r>
            <a:r>
              <a:rPr sz="2650" b="1" spc="-10" dirty="0">
                <a:latin typeface="Times New Roman"/>
                <a:cs typeface="Times New Roman"/>
              </a:rPr>
              <a:t> Glycopyrrolate,</a:t>
            </a:r>
            <a:endParaRPr sz="2650" dirty="0">
              <a:latin typeface="Times New Roman"/>
              <a:cs typeface="Times New Roman"/>
            </a:endParaRPr>
          </a:p>
          <a:p>
            <a:pPr marL="31115" marR="5080" indent="-19050">
              <a:lnSpc>
                <a:spcPct val="169600"/>
              </a:lnSpc>
              <a:spcBef>
                <a:spcPts val="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Anti </a:t>
            </a:r>
            <a:r>
              <a:rPr sz="2650" b="1" dirty="0">
                <a:latin typeface="Times New Roman"/>
                <a:cs typeface="Times New Roman"/>
              </a:rPr>
              <a:t>emetic- </a:t>
            </a:r>
            <a:r>
              <a:rPr sz="2650" b="1" spc="-10" dirty="0">
                <a:latin typeface="Times New Roman"/>
                <a:cs typeface="Times New Roman"/>
              </a:rPr>
              <a:t>Ondansetron/ </a:t>
            </a:r>
            <a:r>
              <a:rPr sz="2650" b="1" spc="-5" dirty="0" err="1" smtClean="0">
                <a:latin typeface="Times New Roman"/>
                <a:cs typeface="Times New Roman"/>
              </a:rPr>
              <a:t>metaclopramide</a:t>
            </a:r>
            <a:r>
              <a:rPr lang="en-US" sz="2650" b="1" spc="-5" dirty="0" smtClean="0">
                <a:latin typeface="Times New Roman"/>
                <a:cs typeface="Times New Roman"/>
              </a:rPr>
              <a:t>,</a:t>
            </a:r>
            <a:endParaRPr lang="en-US" sz="2650" b="1" spc="-5" dirty="0">
              <a:latin typeface="Times New Roman"/>
              <a:cs typeface="Times New Roman"/>
            </a:endParaRPr>
          </a:p>
          <a:p>
            <a:pPr marL="31115" marR="5080" indent="-19050">
              <a:lnSpc>
                <a:spcPct val="169600"/>
              </a:lnSpc>
              <a:spcBef>
                <a:spcPts val="5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H2 </a:t>
            </a:r>
            <a:r>
              <a:rPr sz="2650" b="1" spc="-10" dirty="0">
                <a:latin typeface="Times New Roman"/>
                <a:cs typeface="Times New Roman"/>
              </a:rPr>
              <a:t>blockers/proton pump </a:t>
            </a:r>
            <a:r>
              <a:rPr sz="2650" b="1" dirty="0" smtClean="0">
                <a:latin typeface="Times New Roman"/>
                <a:cs typeface="Times New Roman"/>
              </a:rPr>
              <a:t>inhibitors</a:t>
            </a:r>
            <a:r>
              <a:rPr lang="en-US" sz="2650" b="1" dirty="0" smtClean="0">
                <a:latin typeface="Times New Roman"/>
                <a:cs typeface="Times New Roman"/>
              </a:rPr>
              <a:t>: </a:t>
            </a:r>
            <a:r>
              <a:rPr sz="2650" b="1" spc="-10" dirty="0" smtClean="0">
                <a:latin typeface="Times New Roman"/>
                <a:cs typeface="Times New Roman"/>
              </a:rPr>
              <a:t>Ranitidine</a:t>
            </a:r>
            <a:r>
              <a:rPr lang="en-US" sz="2650" b="1" spc="-10" dirty="0" smtClean="0">
                <a:latin typeface="Times New Roman"/>
                <a:cs typeface="Times New Roman"/>
              </a:rPr>
              <a:t>, </a:t>
            </a:r>
            <a:r>
              <a:rPr sz="2650" b="1" spc="-10" dirty="0" smtClean="0">
                <a:latin typeface="Times New Roman"/>
                <a:cs typeface="Times New Roman"/>
              </a:rPr>
              <a:t>omeprazole,</a:t>
            </a:r>
            <a:r>
              <a:rPr lang="en-US" sz="2650" b="1" spc="-10" dirty="0" smtClean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pantoprazol</a:t>
            </a:r>
            <a:r>
              <a:rPr lang="en-US"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e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469900" y="317500"/>
            <a:ext cx="10058399" cy="43287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Introduction</a:t>
            </a:r>
            <a:r>
              <a:rPr lang="en-US" sz="2650" dirty="0">
                <a:latin typeface="Times New Roman"/>
                <a:cs typeface="Times New Roman"/>
              </a:rPr>
              <a:t>	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90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Clinical </a:t>
            </a:r>
            <a:r>
              <a:rPr sz="2650" b="1" dirty="0">
                <a:solidFill>
                  <a:srgbClr val="C00000"/>
                </a:solidFill>
                <a:latin typeface="Times New Roman"/>
                <a:cs typeface="Times New Roman"/>
              </a:rPr>
              <a:t>effects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of Maxillofacial</a:t>
            </a:r>
            <a:r>
              <a:rPr sz="2650" b="1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trauma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Fracture</a:t>
            </a:r>
            <a:r>
              <a:rPr sz="265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Classification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900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Airway Problems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in Maxillofacial</a:t>
            </a:r>
            <a:r>
              <a:rPr sz="265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Sx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95"/>
              </a:spcBef>
              <a:buFont typeface="Wingdings"/>
              <a:buChar char=""/>
              <a:tabLst>
                <a:tab pos="390525" algn="l"/>
              </a:tabLst>
            </a:pPr>
            <a:r>
              <a:rPr sz="265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Anaesthesia </a:t>
            </a:r>
            <a:r>
              <a:rPr sz="265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For Maxillofacial</a:t>
            </a:r>
            <a:r>
              <a:rPr sz="265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Surgery</a:t>
            </a:r>
            <a:endParaRPr sz="2650" dirty="0" smtClean="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1900"/>
              </a:spcBef>
            </a:pP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. </a:t>
            </a:r>
            <a:r>
              <a:rPr sz="2650" b="1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Preop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Evaluation </a:t>
            </a: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And</a:t>
            </a:r>
            <a:r>
              <a:rPr sz="2650" b="1" spc="-15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Preparation</a:t>
            </a:r>
            <a:endParaRPr sz="2650" dirty="0" smtClean="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1900"/>
              </a:spcBef>
            </a:pP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. Perioperative</a:t>
            </a:r>
            <a:r>
              <a:rPr sz="2650" b="1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0848" y="364507"/>
            <a:ext cx="8617585" cy="64674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474345" indent="-377825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Preoxygenation </a:t>
            </a:r>
            <a:r>
              <a:rPr sz="2650" b="1" spc="-5" dirty="0">
                <a:latin typeface="Times New Roman"/>
                <a:cs typeface="Times New Roman"/>
              </a:rPr>
              <a:t>– by 100%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oxgen</a:t>
            </a:r>
            <a:endParaRPr sz="2650">
              <a:latin typeface="Times New Roman"/>
              <a:cs typeface="Times New Roman"/>
            </a:endParaRPr>
          </a:p>
          <a:p>
            <a:pPr marL="474345" marR="1532890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Full </a:t>
            </a:r>
            <a:r>
              <a:rPr sz="2650" b="1" spc="-15" dirty="0">
                <a:latin typeface="Times New Roman"/>
                <a:cs typeface="Times New Roman"/>
              </a:rPr>
              <a:t>stomach/unprepared </a:t>
            </a:r>
            <a:r>
              <a:rPr sz="2650" b="1" spc="-25" dirty="0">
                <a:latin typeface="Times New Roman"/>
                <a:cs typeface="Times New Roman"/>
              </a:rPr>
              <a:t>pt’s- </a:t>
            </a:r>
            <a:r>
              <a:rPr sz="2650" b="1" spc="-5" dirty="0">
                <a:latin typeface="Times New Roman"/>
                <a:cs typeface="Times New Roman"/>
              </a:rPr>
              <a:t>rapid </a:t>
            </a:r>
            <a:r>
              <a:rPr sz="2650" b="1" spc="-10" dirty="0">
                <a:latin typeface="Times New Roman"/>
                <a:cs typeface="Times New Roman"/>
              </a:rPr>
              <a:t>sequence  intubation</a:t>
            </a:r>
            <a:endParaRPr sz="265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89890" algn="l"/>
                <a:tab pos="390525" algn="l"/>
                <a:tab pos="9499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I/v	induction agent agents </a:t>
            </a:r>
            <a:r>
              <a:rPr sz="2650" b="1" spc="-10" dirty="0">
                <a:latin typeface="Times New Roman"/>
                <a:cs typeface="Times New Roman"/>
              </a:rPr>
              <a:t>should </a:t>
            </a:r>
            <a:r>
              <a:rPr sz="2650" b="1" spc="-5" dirty="0">
                <a:latin typeface="Times New Roman"/>
                <a:cs typeface="Times New Roman"/>
              </a:rPr>
              <a:t>be </a:t>
            </a:r>
            <a:r>
              <a:rPr sz="2650" b="1" spc="-10" dirty="0">
                <a:latin typeface="Times New Roman"/>
                <a:cs typeface="Times New Roman"/>
              </a:rPr>
              <a:t>used with </a:t>
            </a:r>
            <a:r>
              <a:rPr sz="2650" b="1" spc="-5" dirty="0">
                <a:latin typeface="Times New Roman"/>
                <a:cs typeface="Times New Roman"/>
              </a:rPr>
              <a:t>caution</a:t>
            </a:r>
            <a:r>
              <a:rPr sz="2650" b="1" spc="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</a:t>
            </a:r>
            <a:endParaRPr sz="265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  <a:spcBef>
                <a:spcPts val="1585"/>
              </a:spcBef>
            </a:pP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airway </a:t>
            </a:r>
            <a:r>
              <a:rPr sz="2650" b="1" spc="-10" dirty="0">
                <a:latin typeface="Times New Roman"/>
                <a:cs typeface="Times New Roman"/>
              </a:rPr>
              <a:t>compromise.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Propofol</a:t>
            </a:r>
            <a:r>
              <a:rPr sz="2650" b="1" spc="-30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/TPS.</a:t>
            </a:r>
            <a:endParaRPr sz="265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2215"/>
              </a:spcBef>
            </a:pPr>
            <a:r>
              <a:rPr sz="2650" b="1" spc="-10" dirty="0">
                <a:latin typeface="Times New Roman"/>
                <a:cs typeface="Times New Roman"/>
              </a:rPr>
              <a:t>uses –reduce </a:t>
            </a:r>
            <a:r>
              <a:rPr sz="2650" b="1" spc="-5" dirty="0">
                <a:latin typeface="Times New Roman"/>
                <a:cs typeface="Times New Roman"/>
              </a:rPr>
              <a:t>agitation,smooth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induction.</a:t>
            </a:r>
            <a:endParaRPr sz="2650">
              <a:latin typeface="Times New Roman"/>
              <a:cs typeface="Times New Roman"/>
            </a:endParaRPr>
          </a:p>
          <a:p>
            <a:pPr marL="390525" lvl="1" indent="210185">
              <a:lnSpc>
                <a:spcPct val="100000"/>
              </a:lnSpc>
              <a:spcBef>
                <a:spcPts val="2215"/>
              </a:spcBef>
              <a:buClr>
                <a:srgbClr val="000000"/>
              </a:buClr>
              <a:buChar char="-"/>
              <a:tabLst>
                <a:tab pos="7975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I/V midazolam </a:t>
            </a:r>
            <a:r>
              <a:rPr sz="2650" b="1" spc="-5" dirty="0">
                <a:latin typeface="Times New Roman"/>
                <a:cs typeface="Times New Roman"/>
              </a:rPr>
              <a:t>for agitated</a:t>
            </a:r>
            <a:r>
              <a:rPr sz="2650" b="1" spc="-12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patients</a:t>
            </a:r>
            <a:endParaRPr sz="2650">
              <a:latin typeface="Times New Roman"/>
              <a:cs typeface="Times New Roman"/>
            </a:endParaRPr>
          </a:p>
          <a:p>
            <a:pPr marL="390525" marR="523875" lvl="1" indent="210185">
              <a:lnSpc>
                <a:spcPct val="149700"/>
              </a:lnSpc>
              <a:spcBef>
                <a:spcPts val="635"/>
              </a:spcBef>
              <a:buClr>
                <a:srgbClr val="000000"/>
              </a:buClr>
              <a:buChar char="-"/>
              <a:tabLst>
                <a:tab pos="797560" algn="l"/>
              </a:tabLst>
            </a:pP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ketamine is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not useful </a:t>
            </a:r>
            <a:r>
              <a:rPr sz="2650" b="1" spc="-5" dirty="0">
                <a:latin typeface="Times New Roman"/>
                <a:cs typeface="Times New Roman"/>
              </a:rPr>
              <a:t>in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concomitant  intracranial &amp; ocular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trauma</a:t>
            </a:r>
            <a:endParaRPr sz="2650">
              <a:latin typeface="Times New Roman"/>
              <a:cs typeface="Times New Roman"/>
            </a:endParaRPr>
          </a:p>
          <a:p>
            <a:pPr marL="390525" marR="511809" lvl="1" indent="210185">
              <a:lnSpc>
                <a:spcPct val="149700"/>
              </a:lnSpc>
              <a:spcBef>
                <a:spcPts val="635"/>
              </a:spcBef>
              <a:buChar char="-"/>
              <a:tabLst>
                <a:tab pos="79756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 hypovolemic </a:t>
            </a: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I/V </a:t>
            </a:r>
            <a:r>
              <a:rPr sz="2650" b="1" spc="-5" dirty="0">
                <a:latin typeface="Times New Roman"/>
                <a:cs typeface="Times New Roman"/>
              </a:rPr>
              <a:t>agents </a:t>
            </a:r>
            <a:r>
              <a:rPr sz="2650" b="1" spc="-10" dirty="0">
                <a:latin typeface="Times New Roman"/>
                <a:cs typeface="Times New Roman"/>
              </a:rPr>
              <a:t>administered </a:t>
            </a:r>
            <a:r>
              <a:rPr sz="2650" b="1" spc="-5" dirty="0">
                <a:latin typeface="Times New Roman"/>
                <a:cs typeface="Times New Roman"/>
              </a:rPr>
              <a:t>in  small </a:t>
            </a:r>
            <a:r>
              <a:rPr sz="2650" b="1" spc="-10" dirty="0">
                <a:latin typeface="Times New Roman"/>
                <a:cs typeface="Times New Roman"/>
              </a:rPr>
              <a:t>bolus</a:t>
            </a:r>
            <a:r>
              <a:rPr sz="2650" b="1" spc="-20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doses.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97082" y="1033746"/>
            <a:ext cx="9597818" cy="32951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75"/>
              </a:lnSpc>
              <a:spcBef>
                <a:spcPts val="95"/>
              </a:spcBef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Inhalational</a:t>
            </a:r>
            <a:r>
              <a:rPr sz="2650" b="1" u="heavy" spc="-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agents</a:t>
            </a:r>
            <a:endParaRPr sz="2650" dirty="0">
              <a:latin typeface="Times New Roman"/>
              <a:cs typeface="Times New Roman"/>
            </a:endParaRP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-Potent,safe </a:t>
            </a:r>
            <a:r>
              <a:rPr sz="2650" b="1" spc="-5" dirty="0">
                <a:latin typeface="Times New Roman"/>
                <a:cs typeface="Times New Roman"/>
              </a:rPr>
              <a:t>&amp; </a:t>
            </a:r>
            <a:r>
              <a:rPr sz="2650" b="1" spc="-10" dirty="0">
                <a:latin typeface="Times New Roman"/>
                <a:cs typeface="Times New Roman"/>
              </a:rPr>
              <a:t>widely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used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-Sevoflurane is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preffered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Desflurane</a:t>
            </a:r>
            <a:r>
              <a:rPr lang="en-US" sz="2650" b="1" spc="-10" dirty="0" smtClean="0">
                <a:latin typeface="Times New Roman"/>
                <a:cs typeface="Times New Roman"/>
              </a:rPr>
              <a:t> &amp; halothane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csan</a:t>
            </a:r>
            <a:r>
              <a:rPr lang="en-US" sz="2650" b="1" spc="-10" dirty="0" smtClean="0">
                <a:latin typeface="Times New Roman"/>
                <a:cs typeface="Times New Roman"/>
              </a:rPr>
              <a:t> also be used.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r>
              <a:rPr lang="en-US" sz="2650" b="1" spc="-10" dirty="0" smtClean="0">
                <a:latin typeface="Times New Roman"/>
                <a:cs typeface="Times New Roman"/>
              </a:rPr>
              <a:t>-Reduction in CMRO2 &amp; metabolic rate is more with     isoflurane,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enflurane</a:t>
            </a:r>
            <a:r>
              <a:rPr lang="en-US" sz="2650" b="1" spc="-10" dirty="0" smtClean="0">
                <a:latin typeface="Times New Roman"/>
                <a:cs typeface="Times New Roman"/>
              </a:rPr>
              <a:t> than halothane.</a:t>
            </a: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endParaRPr lang="en-US" sz="2650" b="1" spc="-10" dirty="0" smtClean="0">
              <a:latin typeface="Times New Roman"/>
              <a:cs typeface="Times New Roman"/>
            </a:endParaRPr>
          </a:p>
          <a:p>
            <a:pPr marL="516255">
              <a:lnSpc>
                <a:spcPts val="3175"/>
              </a:lnSpc>
              <a:tabLst>
                <a:tab pos="1020444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082" y="4051300"/>
            <a:ext cx="9215755" cy="1256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80"/>
              </a:lnSpc>
              <a:spcBef>
                <a:spcPts val="95"/>
              </a:spcBef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Muscle</a:t>
            </a:r>
            <a:r>
              <a:rPr sz="2650" b="1" u="heavy" spc="-3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relaxant</a:t>
            </a:r>
            <a:endParaRPr sz="2650" dirty="0">
              <a:latin typeface="Times New Roman"/>
              <a:cs typeface="Times New Roman"/>
            </a:endParaRPr>
          </a:p>
          <a:p>
            <a:pPr marL="1020444" marR="5080" indent="-420370">
              <a:lnSpc>
                <a:spcPts val="3170"/>
              </a:lnSpc>
              <a:spcBef>
                <a:spcPts val="110"/>
              </a:spcBef>
              <a:tabLst>
                <a:tab pos="1020444" algn="l"/>
              </a:tabLst>
            </a:pPr>
            <a:r>
              <a:rPr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Succinyl </a:t>
            </a:r>
            <a:r>
              <a:rPr sz="2650" b="1" spc="-5" dirty="0">
                <a:latin typeface="Times New Roman"/>
                <a:cs typeface="Times New Roman"/>
              </a:rPr>
              <a:t>choline ( avoided in patients </a:t>
            </a:r>
            <a:r>
              <a:rPr sz="2650" b="1" spc="-10" dirty="0" smtClean="0">
                <a:latin typeface="Times New Roman"/>
                <a:cs typeface="Times New Roman"/>
              </a:rPr>
              <a:t>wit</a:t>
            </a:r>
            <a:r>
              <a:rPr lang="en-US" sz="2650" b="1" spc="-10" dirty="0" smtClean="0">
                <a:latin typeface="Times New Roman"/>
                <a:cs typeface="Times New Roman"/>
              </a:rPr>
              <a:t>h </a:t>
            </a:r>
            <a:r>
              <a:rPr sz="2650" b="1" spc="-5" dirty="0" smtClean="0">
                <a:latin typeface="Times New Roman"/>
                <a:cs typeface="Times New Roman"/>
              </a:rPr>
              <a:t>hyperkalemia,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raised </a:t>
            </a:r>
            <a:r>
              <a:rPr sz="2650" b="1" spc="-60" dirty="0">
                <a:latin typeface="Times New Roman"/>
                <a:cs typeface="Times New Roman"/>
              </a:rPr>
              <a:t>IOT, </a:t>
            </a:r>
            <a:r>
              <a:rPr lang="en-US" sz="2650" b="1" spc="-60" dirty="0" smtClean="0">
                <a:latin typeface="Times New Roman"/>
                <a:cs typeface="Times New Roman"/>
              </a:rPr>
              <a:t> </a:t>
            </a:r>
            <a:r>
              <a:rPr sz="2650" b="1" dirty="0" smtClean="0">
                <a:latin typeface="Times New Roman"/>
                <a:cs typeface="Times New Roman"/>
              </a:rPr>
              <a:t>k/c/o </a:t>
            </a:r>
            <a:r>
              <a:rPr sz="2650" b="1" spc="-5" dirty="0">
                <a:latin typeface="Times New Roman"/>
                <a:cs typeface="Times New Roman"/>
              </a:rPr>
              <a:t>malignant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hyperthermia)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15" name="object 4"/>
          <p:cNvSpPr txBox="1"/>
          <p:nvPr/>
        </p:nvSpPr>
        <p:spPr>
          <a:xfrm>
            <a:off x="397082" y="6184265"/>
            <a:ext cx="9597818" cy="246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5080" indent="-280670">
              <a:lnSpc>
                <a:spcPct val="149700"/>
              </a:lnSpc>
              <a:spcBef>
                <a:spcPts val="100"/>
              </a:spcBef>
              <a:buSzPct val="96226"/>
              <a:buFont typeface="Wingdings"/>
              <a:buChar char=""/>
              <a:tabLst>
                <a:tab pos="280670" algn="l"/>
                <a:tab pos="4898390" algn="l"/>
              </a:tabLst>
            </a:pP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Fentanyl</a:t>
            </a:r>
            <a:r>
              <a:rPr lang="en-US" sz="2650" b="1" spc="5" dirty="0" smtClean="0">
                <a:solidFill>
                  <a:srgbClr val="009900"/>
                </a:solidFill>
                <a:latin typeface="Times New Roman"/>
                <a:cs typeface="Times New Roman"/>
              </a:rPr>
              <a:t>, </a:t>
            </a: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sufentanyl,</a:t>
            </a:r>
            <a:r>
              <a:rPr lang="en-US"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solidFill>
                  <a:srgbClr val="009900"/>
                </a:solidFill>
                <a:latin typeface="Times New Roman"/>
                <a:cs typeface="Times New Roman"/>
              </a:rPr>
              <a:t>alfentanyl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	</a:t>
            </a:r>
            <a:r>
              <a:rPr sz="2650" b="1" spc="-5" dirty="0">
                <a:latin typeface="Times New Roman"/>
                <a:cs typeface="Times New Roman"/>
              </a:rPr>
              <a:t>may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-7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given  intraoperatively for analgesia &amp; prior  to inducing agents to </a:t>
            </a:r>
            <a:r>
              <a:rPr sz="2650" b="1" spc="-15" dirty="0">
                <a:latin typeface="Times New Roman"/>
                <a:cs typeface="Times New Roman"/>
              </a:rPr>
              <a:t>supress pressor  </a:t>
            </a:r>
            <a:r>
              <a:rPr sz="2650" b="1" spc="-10" dirty="0" smtClean="0">
                <a:latin typeface="Times New Roman"/>
                <a:cs typeface="Times New Roman"/>
              </a:rPr>
              <a:t>responses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280670" indent="-280670">
              <a:lnSpc>
                <a:spcPct val="100000"/>
              </a:lnSpc>
              <a:spcBef>
                <a:spcPts val="1580"/>
              </a:spcBef>
              <a:buSzPct val="96226"/>
              <a:buFont typeface="Wingdings"/>
              <a:buChar char=""/>
              <a:tabLst>
                <a:tab pos="2806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Large </a:t>
            </a:r>
            <a:r>
              <a:rPr sz="2650" b="1" spc="-10" dirty="0">
                <a:latin typeface="Times New Roman"/>
                <a:cs typeface="Times New Roman"/>
              </a:rPr>
              <a:t>dose </a:t>
            </a:r>
            <a:r>
              <a:rPr sz="2650" b="1" spc="-5" dirty="0">
                <a:latin typeface="Times New Roman"/>
                <a:cs typeface="Times New Roman"/>
              </a:rPr>
              <a:t>is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avoided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03300" y="1201668"/>
            <a:ext cx="9448800" cy="37183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15620">
              <a:lnSpc>
                <a:spcPct val="100000"/>
              </a:lnSpc>
              <a:spcBef>
                <a:spcPts val="9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After </a:t>
            </a:r>
            <a:r>
              <a:rPr sz="2650" b="1" spc="-5" dirty="0">
                <a:latin typeface="Times New Roman"/>
                <a:cs typeface="Times New Roman"/>
              </a:rPr>
              <a:t>securing endotracheal tube muscle </a:t>
            </a:r>
            <a:r>
              <a:rPr sz="2650" b="1" spc="-10" dirty="0">
                <a:latin typeface="Times New Roman"/>
                <a:cs typeface="Times New Roman"/>
              </a:rPr>
              <a:t>relaxant-  vecuronium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/</a:t>
            </a:r>
            <a:r>
              <a:rPr sz="2650" b="1" spc="-10" dirty="0" err="1" smtClean="0">
                <a:latin typeface="Times New Roman"/>
                <a:cs typeface="Times New Roman"/>
              </a:rPr>
              <a:t>atracurium</a:t>
            </a:r>
            <a:r>
              <a:rPr sz="2650" b="1" spc="-10" dirty="0" smtClean="0">
                <a:latin typeface="Times New Roman"/>
                <a:cs typeface="Times New Roman"/>
              </a:rPr>
              <a:t>/</a:t>
            </a:r>
            <a:r>
              <a:rPr sz="2650" b="1" spc="-10" dirty="0" err="1" smtClean="0">
                <a:latin typeface="Times New Roman"/>
                <a:cs typeface="Times New Roman"/>
              </a:rPr>
              <a:t>rocuronium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650" b="1" spc="-5" dirty="0" smtClean="0">
                <a:latin typeface="Times New Roman"/>
                <a:cs typeface="Times New Roman"/>
              </a:rPr>
              <a:t>-</a:t>
            </a:r>
            <a:r>
              <a:rPr sz="2650" b="1" spc="-5" dirty="0" smtClean="0">
                <a:latin typeface="Times New Roman"/>
                <a:cs typeface="Times New Roman"/>
              </a:rPr>
              <a:t>Maintain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inhalational</a:t>
            </a:r>
            <a:r>
              <a:rPr sz="2650" b="1" spc="-2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agents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 marR="1172845">
              <a:lnSpc>
                <a:spcPct val="100000"/>
              </a:lnSpc>
              <a:spcBef>
                <a:spcPts val="5"/>
              </a:spcBef>
            </a:pPr>
            <a:r>
              <a:rPr lang="en-US" sz="2650" b="1" spc="-10" dirty="0" smtClean="0">
                <a:latin typeface="Times New Roman"/>
                <a:cs typeface="Times New Roman"/>
              </a:rPr>
              <a:t>-</a:t>
            </a:r>
            <a:r>
              <a:rPr sz="2650" b="1" spc="-10" dirty="0" smtClean="0">
                <a:latin typeface="Times New Roman"/>
                <a:cs typeface="Times New Roman"/>
              </a:rPr>
              <a:t>N2O </a:t>
            </a:r>
            <a:r>
              <a:rPr sz="2650" b="1" spc="-5" dirty="0">
                <a:latin typeface="Times New Roman"/>
                <a:cs typeface="Times New Roman"/>
              </a:rPr>
              <a:t>is </a:t>
            </a:r>
            <a:r>
              <a:rPr sz="2650" b="1" spc="-10" dirty="0">
                <a:latin typeface="Times New Roman"/>
                <a:cs typeface="Times New Roman"/>
              </a:rPr>
              <a:t>best </a:t>
            </a:r>
            <a:r>
              <a:rPr sz="2650" b="1" spc="-5" dirty="0">
                <a:latin typeface="Times New Roman"/>
                <a:cs typeface="Times New Roman"/>
              </a:rPr>
              <a:t>avoided( in midface </a:t>
            </a:r>
            <a:r>
              <a:rPr sz="2650" b="1" spc="-10" dirty="0">
                <a:latin typeface="Times New Roman"/>
                <a:cs typeface="Times New Roman"/>
              </a:rPr>
              <a:t>fracture </a:t>
            </a:r>
            <a:r>
              <a:rPr sz="2650" b="1" spc="-5" dirty="0">
                <a:latin typeface="Times New Roman"/>
                <a:cs typeface="Times New Roman"/>
              </a:rPr>
              <a:t>&amp; in  </a:t>
            </a:r>
            <a:r>
              <a:rPr sz="2650" b="1" spc="-10" dirty="0">
                <a:latin typeface="Times New Roman"/>
                <a:cs typeface="Times New Roman"/>
              </a:rPr>
              <a:t>penetrating </a:t>
            </a:r>
            <a:r>
              <a:rPr sz="2650" b="1" spc="-5" dirty="0">
                <a:latin typeface="Times New Roman"/>
                <a:cs typeface="Times New Roman"/>
              </a:rPr>
              <a:t>eye </a:t>
            </a:r>
            <a:r>
              <a:rPr sz="2650" b="1" spc="-25" dirty="0">
                <a:latin typeface="Times New Roman"/>
                <a:cs typeface="Times New Roman"/>
              </a:rPr>
              <a:t>injury,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err="1">
                <a:latin typeface="Times New Roman"/>
                <a:cs typeface="Times New Roman"/>
              </a:rPr>
              <a:t>pneumocephalus</a:t>
            </a:r>
            <a:r>
              <a:rPr sz="2650" b="1" spc="-5" dirty="0" smtClean="0">
                <a:latin typeface="Times New Roman"/>
                <a:cs typeface="Times New Roman"/>
              </a:rPr>
              <a:t>)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</a:pPr>
            <a:r>
              <a:rPr lang="en-US" sz="2650" b="1" spc="-5" dirty="0">
                <a:latin typeface="Times New Roman"/>
                <a:cs typeface="Times New Roman"/>
              </a:rPr>
              <a:t>-</a:t>
            </a:r>
            <a:r>
              <a:rPr sz="2650" b="1" spc="-5" dirty="0" err="1" smtClean="0">
                <a:latin typeface="Times New Roman"/>
                <a:cs typeface="Times New Roman"/>
              </a:rPr>
              <a:t>Opiods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–fentanyl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err="1" smtClean="0">
                <a:latin typeface="Times New Roman"/>
                <a:cs typeface="Times New Roman"/>
              </a:rPr>
              <a:t>sufentanyl</a:t>
            </a:r>
            <a:r>
              <a:rPr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or alfentanyl can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10" dirty="0" smtClean="0">
                <a:latin typeface="Times New Roman"/>
                <a:cs typeface="Times New Roman"/>
              </a:rPr>
              <a:t>used</a:t>
            </a:r>
            <a:r>
              <a:rPr lang="en-US" sz="2650" b="1" spc="-10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32926" y="244233"/>
            <a:ext cx="9414373" cy="7205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8350">
              <a:lnSpc>
                <a:spcPct val="100000"/>
              </a:lnSpc>
              <a:spcBef>
                <a:spcPts val="95"/>
              </a:spcBef>
            </a:pPr>
            <a:r>
              <a:rPr sz="2650" b="1" u="heavy" spc="-2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INTRAOPERATIVE</a:t>
            </a:r>
            <a:r>
              <a:rPr sz="2650" b="1" u="heavy" spc="5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 dirty="0">
              <a:latin typeface="Times New Roman"/>
              <a:cs typeface="Times New Roman"/>
            </a:endParaRPr>
          </a:p>
          <a:p>
            <a:pPr marL="12700" marR="414655">
              <a:lnSpc>
                <a:spcPct val="149700"/>
              </a:lnSpc>
            </a:pPr>
            <a:r>
              <a:rPr sz="2650" b="1" spc="-5" dirty="0">
                <a:latin typeface="Times New Roman"/>
                <a:cs typeface="Times New Roman"/>
              </a:rPr>
              <a:t>Most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maxillofacial # </a:t>
            </a:r>
            <a:r>
              <a:rPr sz="2650" b="1" spc="-10" dirty="0">
                <a:latin typeface="Times New Roman"/>
                <a:cs typeface="Times New Roman"/>
              </a:rPr>
              <a:t>doesn’t </a:t>
            </a:r>
            <a:r>
              <a:rPr sz="2650" b="1" spc="-20" dirty="0">
                <a:latin typeface="Times New Roman"/>
                <a:cs typeface="Times New Roman"/>
              </a:rPr>
              <a:t>require </a:t>
            </a:r>
            <a:r>
              <a:rPr sz="2650" b="1" spc="-5" dirty="0">
                <a:latin typeface="Times New Roman"/>
                <a:cs typeface="Times New Roman"/>
              </a:rPr>
              <a:t>emergency  </a:t>
            </a:r>
            <a:r>
              <a:rPr sz="2650" b="1" spc="-10" dirty="0">
                <a:latin typeface="Times New Roman"/>
                <a:cs typeface="Times New Roman"/>
              </a:rPr>
              <a:t>surgery unless </a:t>
            </a:r>
            <a:r>
              <a:rPr sz="2650" b="1" spc="-5" dirty="0">
                <a:latin typeface="Times New Roman"/>
                <a:cs typeface="Times New Roman"/>
              </a:rPr>
              <a:t>significant haemorrhagege ,airway </a:t>
            </a:r>
            <a:r>
              <a:rPr sz="2650" b="1" spc="-10" dirty="0">
                <a:latin typeface="Times New Roman"/>
                <a:cs typeface="Times New Roman"/>
              </a:rPr>
              <a:t>compromise  </a:t>
            </a:r>
            <a:r>
              <a:rPr sz="2650" b="1" spc="-15" dirty="0">
                <a:latin typeface="Times New Roman"/>
                <a:cs typeface="Times New Roman"/>
              </a:rPr>
              <a:t>present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281305">
              <a:lnSpc>
                <a:spcPct val="100000"/>
              </a:lnSpc>
            </a:pPr>
            <a:r>
              <a:rPr sz="2650" b="1" spc="-5" dirty="0">
                <a:latin typeface="Times New Roman"/>
                <a:cs typeface="Times New Roman"/>
              </a:rPr>
              <a:t>Most techniques of induction &amp; </a:t>
            </a:r>
            <a:r>
              <a:rPr sz="2650" b="1" spc="-10" dirty="0">
                <a:latin typeface="Times New Roman"/>
                <a:cs typeface="Times New Roman"/>
              </a:rPr>
              <a:t>maintanance </a:t>
            </a:r>
            <a:r>
              <a:rPr sz="2650" b="1" spc="-5" dirty="0">
                <a:latin typeface="Times New Roman"/>
                <a:cs typeface="Times New Roman"/>
              </a:rPr>
              <a:t>of aneasthesia </a:t>
            </a:r>
            <a:r>
              <a:rPr sz="2650" b="1" spc="-25" dirty="0">
                <a:latin typeface="Times New Roman"/>
                <a:cs typeface="Times New Roman"/>
              </a:rPr>
              <a:t>are  </a:t>
            </a:r>
            <a:r>
              <a:rPr sz="2650" b="1" spc="-5" dirty="0">
                <a:latin typeface="Times New Roman"/>
                <a:cs typeface="Times New Roman"/>
              </a:rPr>
              <a:t>acceptable as long as airway is</a:t>
            </a:r>
            <a:r>
              <a:rPr sz="2650" b="1" spc="-15" dirty="0">
                <a:latin typeface="Times New Roman"/>
                <a:cs typeface="Times New Roman"/>
              </a:rPr>
              <a:t> secured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50" b="1" spc="-10" dirty="0">
                <a:latin typeface="Times New Roman"/>
                <a:cs typeface="Times New Roman"/>
              </a:rPr>
              <a:t>N2o </a:t>
            </a:r>
            <a:r>
              <a:rPr sz="2650" b="1" spc="-5" dirty="0">
                <a:latin typeface="Times New Roman"/>
                <a:cs typeface="Times New Roman"/>
              </a:rPr>
              <a:t>is best avoided( in midface # &amp;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5" dirty="0">
                <a:latin typeface="Times New Roman"/>
                <a:cs typeface="Times New Roman"/>
              </a:rPr>
              <a:t>penetrating eye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injury)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marR="873760">
              <a:lnSpc>
                <a:spcPct val="100000"/>
              </a:lnSpc>
            </a:pPr>
            <a:r>
              <a:rPr sz="2650" b="1" spc="-10" dirty="0">
                <a:latin typeface="Times New Roman"/>
                <a:cs typeface="Times New Roman"/>
              </a:rPr>
              <a:t>I/V </a:t>
            </a:r>
            <a:r>
              <a:rPr sz="2650" b="1" spc="-5" dirty="0">
                <a:latin typeface="Times New Roman"/>
                <a:cs typeface="Times New Roman"/>
              </a:rPr>
              <a:t>fluids – </a:t>
            </a:r>
            <a:r>
              <a:rPr sz="2650" b="1" spc="-10" dirty="0">
                <a:latin typeface="Times New Roman"/>
                <a:cs typeface="Times New Roman"/>
              </a:rPr>
              <a:t>should be </a:t>
            </a:r>
            <a:r>
              <a:rPr sz="2650" b="1" spc="-5" dirty="0">
                <a:latin typeface="Times New Roman"/>
                <a:cs typeface="Times New Roman"/>
              </a:rPr>
              <a:t>titrated to </a:t>
            </a:r>
            <a:r>
              <a:rPr sz="2650" b="1" spc="-10" dirty="0">
                <a:latin typeface="Times New Roman"/>
                <a:cs typeface="Times New Roman"/>
              </a:rPr>
              <a:t>have </a:t>
            </a:r>
            <a:r>
              <a:rPr sz="2650" b="1" spc="-5" dirty="0">
                <a:latin typeface="Times New Roman"/>
                <a:cs typeface="Times New Roman"/>
              </a:rPr>
              <a:t>adequately </a:t>
            </a:r>
            <a:r>
              <a:rPr sz="2650" b="1" spc="-10" dirty="0">
                <a:latin typeface="Times New Roman"/>
                <a:cs typeface="Times New Roman"/>
              </a:rPr>
              <a:t>hydrated  </a:t>
            </a:r>
            <a:r>
              <a:rPr sz="2650" b="1" spc="-5" dirty="0">
                <a:latin typeface="Times New Roman"/>
                <a:cs typeface="Times New Roman"/>
              </a:rPr>
              <a:t>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5" dirty="0">
                <a:latin typeface="Times New Roman"/>
                <a:cs typeface="Times New Roman"/>
              </a:rPr>
              <a:t>stable vital </a:t>
            </a:r>
            <a:r>
              <a:rPr sz="2650" b="1" spc="-10" dirty="0">
                <a:latin typeface="Times New Roman"/>
                <a:cs typeface="Times New Roman"/>
              </a:rPr>
              <a:t>signs </a:t>
            </a:r>
            <a:r>
              <a:rPr sz="2650" b="1" spc="-5" dirty="0">
                <a:latin typeface="Times New Roman"/>
                <a:cs typeface="Times New Roman"/>
              </a:rPr>
              <a:t>&amp; </a:t>
            </a:r>
            <a:r>
              <a:rPr sz="2650" b="1" spc="-10" dirty="0">
                <a:latin typeface="Times New Roman"/>
                <a:cs typeface="Times New Roman"/>
              </a:rPr>
              <a:t>urine </a:t>
            </a:r>
            <a:r>
              <a:rPr sz="2650" b="1" spc="-5" dirty="0">
                <a:latin typeface="Times New Roman"/>
                <a:cs typeface="Times New Roman"/>
              </a:rPr>
              <a:t>out </a:t>
            </a:r>
            <a:r>
              <a:rPr sz="2650" b="1" spc="-10" dirty="0">
                <a:latin typeface="Times New Roman"/>
                <a:cs typeface="Times New Roman"/>
              </a:rPr>
              <a:t>put </a:t>
            </a:r>
            <a:r>
              <a:rPr sz="2650" b="1" spc="-5" dirty="0">
                <a:latin typeface="Times New Roman"/>
                <a:cs typeface="Times New Roman"/>
              </a:rPr>
              <a:t>of 1ml/kg/hr 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Patients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having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adequate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 airway</a:t>
            </a:r>
            <a:endParaRPr sz="2650" dirty="0">
              <a:latin typeface="Times New Roman"/>
              <a:cs typeface="Times New Roman"/>
            </a:endParaRPr>
          </a:p>
          <a:p>
            <a:pPr marL="796925" indent="-196850">
              <a:lnSpc>
                <a:spcPts val="3160"/>
              </a:lnSpc>
              <a:buChar char="-"/>
              <a:tabLst>
                <a:tab pos="79756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Induction with </a:t>
            </a:r>
            <a:r>
              <a:rPr sz="2650" b="1" spc="-5" dirty="0">
                <a:latin typeface="Times New Roman"/>
                <a:cs typeface="Times New Roman"/>
              </a:rPr>
              <a:t>Thiopentone,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propofol,Etomidate</a:t>
            </a:r>
            <a:endParaRPr sz="2650" dirty="0">
              <a:latin typeface="Times New Roman"/>
              <a:cs typeface="Times New Roman"/>
            </a:endParaRPr>
          </a:p>
          <a:p>
            <a:pPr marL="796925" indent="-196850">
              <a:lnSpc>
                <a:spcPts val="3175"/>
              </a:lnSpc>
              <a:buChar char="-"/>
              <a:tabLst>
                <a:tab pos="79756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Muscle </a:t>
            </a:r>
            <a:r>
              <a:rPr sz="2650" b="1" spc="-10" dirty="0">
                <a:latin typeface="Times New Roman"/>
                <a:cs typeface="Times New Roman"/>
              </a:rPr>
              <a:t>relaxant –Succinyl </a:t>
            </a:r>
            <a:r>
              <a:rPr sz="2650" b="1" spc="-5" dirty="0">
                <a:latin typeface="Times New Roman"/>
                <a:cs typeface="Times New Roman"/>
              </a:rPr>
              <a:t>choline atracurium/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vecuronium/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7478" y="1329954"/>
            <a:ext cx="112507" cy="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7478" y="3428978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7478" y="4604432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478" y="5444042"/>
            <a:ext cx="112507" cy="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8770" y="373812"/>
            <a:ext cx="9002330" cy="11562140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Indication for </a:t>
            </a:r>
            <a:r>
              <a:rPr sz="2650" b="1" spc="-10" dirty="0">
                <a:solidFill>
                  <a:srgbClr val="0070C0"/>
                </a:solidFill>
                <a:latin typeface="Times New Roman"/>
                <a:cs typeface="Times New Roman"/>
              </a:rPr>
              <a:t>post </a:t>
            </a: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operative</a:t>
            </a:r>
            <a:r>
              <a:rPr sz="2650" b="1" spc="-6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ventillation</a:t>
            </a:r>
            <a:endParaRPr sz="2650" dirty="0">
              <a:latin typeface="Times New Roman"/>
              <a:cs typeface="Times New Roman"/>
            </a:endParaRPr>
          </a:p>
          <a:p>
            <a:pPr marL="432434">
              <a:lnSpc>
                <a:spcPct val="100000"/>
              </a:lnSpc>
              <a:spcBef>
                <a:spcPts val="1580"/>
              </a:spcBef>
            </a:pPr>
            <a:r>
              <a:rPr sz="2650" b="1" spc="-5" dirty="0">
                <a:latin typeface="Times New Roman"/>
                <a:cs typeface="Times New Roman"/>
              </a:rPr>
              <a:t>- considerable edema of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  <a:p>
            <a:pPr marL="348615">
              <a:lnSpc>
                <a:spcPct val="100000"/>
              </a:lnSpc>
              <a:spcBef>
                <a:spcPts val="1580"/>
              </a:spcBef>
            </a:pP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- </a:t>
            </a:r>
            <a:r>
              <a:rPr sz="2650" b="1" spc="-5" dirty="0">
                <a:latin typeface="Times New Roman"/>
                <a:cs typeface="Times New Roman"/>
              </a:rPr>
              <a:t>lengthy surgical </a:t>
            </a:r>
            <a:r>
              <a:rPr sz="2650" b="1" spc="-15" dirty="0">
                <a:latin typeface="Times New Roman"/>
                <a:cs typeface="Times New Roman"/>
              </a:rPr>
              <a:t>procedures </a:t>
            </a:r>
            <a:r>
              <a:rPr sz="2650" b="1" spc="-5" dirty="0">
                <a:latin typeface="Times New Roman"/>
                <a:cs typeface="Times New Roman"/>
              </a:rPr>
              <a:t>&amp; extensive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manipulation.</a:t>
            </a: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2600" b="1" spc="-10" dirty="0">
                <a:latin typeface="Times New Roman"/>
                <a:cs typeface="Times New Roman"/>
              </a:rPr>
              <a:t> </a:t>
            </a:r>
            <a:r>
              <a:rPr lang="en-US" sz="2600" b="1" spc="-10" dirty="0" smtClean="0">
                <a:latin typeface="Times New Roman"/>
                <a:cs typeface="Times New Roman"/>
              </a:rPr>
              <a:t>    -</a:t>
            </a:r>
            <a:r>
              <a:rPr sz="2650" b="1" spc="-10" dirty="0" smtClean="0">
                <a:latin typeface="Times New Roman"/>
                <a:cs typeface="Times New Roman"/>
              </a:rPr>
              <a:t>Use </a:t>
            </a:r>
            <a:r>
              <a:rPr sz="2650" b="1" spc="-10" dirty="0">
                <a:latin typeface="Times New Roman"/>
                <a:cs typeface="Times New Roman"/>
              </a:rPr>
              <a:t>narcotic </a:t>
            </a:r>
            <a:r>
              <a:rPr sz="2650" b="1" spc="-5" dirty="0">
                <a:latin typeface="Times New Roman"/>
                <a:cs typeface="Times New Roman"/>
              </a:rPr>
              <a:t>/ </a:t>
            </a:r>
            <a:r>
              <a:rPr sz="2650" b="1" spc="-15" dirty="0">
                <a:latin typeface="Times New Roman"/>
                <a:cs typeface="Times New Roman"/>
              </a:rPr>
              <a:t>Bzd </a:t>
            </a:r>
            <a:r>
              <a:rPr sz="2650" b="1" spc="-5" dirty="0">
                <a:latin typeface="Times New Roman"/>
                <a:cs typeface="Times New Roman"/>
              </a:rPr>
              <a:t>if </a:t>
            </a:r>
            <a:r>
              <a:rPr sz="2650" b="1" spc="-10" dirty="0">
                <a:latin typeface="Times New Roman"/>
                <a:cs typeface="Times New Roman"/>
              </a:rPr>
              <a:t>post </a:t>
            </a:r>
            <a:r>
              <a:rPr sz="2650" b="1" spc="-5" dirty="0">
                <a:latin typeface="Times New Roman"/>
                <a:cs typeface="Times New Roman"/>
              </a:rPr>
              <a:t>operative </a:t>
            </a:r>
            <a:r>
              <a:rPr sz="2650" b="1" spc="-5" dirty="0" smtClean="0">
                <a:latin typeface="Times New Roman"/>
                <a:cs typeface="Times New Roman"/>
              </a:rPr>
              <a:t>ventilation </a:t>
            </a:r>
            <a:r>
              <a:rPr sz="2650" b="1" spc="-5" dirty="0">
                <a:latin typeface="Times New Roman"/>
                <a:cs typeface="Times New Roman"/>
              </a:rPr>
              <a:t>is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needed</a:t>
            </a:r>
            <a:r>
              <a:rPr sz="2650" b="1" spc="-5" dirty="0" smtClean="0">
                <a:latin typeface="Times New Roman"/>
                <a:cs typeface="Times New Roman"/>
              </a:rPr>
              <a:t>.</a:t>
            </a: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50" b="1" u="heavy" spc="-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Post operative</a:t>
            </a:r>
            <a:r>
              <a:rPr lang="en-US" sz="2650" b="1" u="heavy" spc="-3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US" sz="2650" b="1" u="heavy" spc="-15" dirty="0" smtClean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care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58140" indent="-177800">
              <a:lnSpc>
                <a:spcPct val="100000"/>
              </a:lnSpc>
              <a:spcBef>
                <a:spcPts val="2200"/>
              </a:spcBef>
              <a:buChar char="-"/>
              <a:tabLst>
                <a:tab pos="358775" algn="l"/>
              </a:tabLst>
            </a:pPr>
            <a:r>
              <a:rPr lang="en-US" sz="2650" b="1" spc="-5" dirty="0" err="1" smtClean="0">
                <a:latin typeface="Times New Roman"/>
                <a:cs typeface="Times New Roman"/>
              </a:rPr>
              <a:t>Antiemetics</a:t>
            </a:r>
            <a:r>
              <a:rPr lang="en-US" sz="2650" b="1" spc="-5" dirty="0" smtClean="0">
                <a:latin typeface="Times New Roman"/>
                <a:cs typeface="Times New Roman"/>
              </a:rPr>
              <a:t> in patients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Inter </a:t>
            </a:r>
            <a:r>
              <a:rPr lang="en-US" sz="2650" b="1" spc="-5" dirty="0" smtClean="0">
                <a:latin typeface="Times New Roman"/>
                <a:cs typeface="Times New Roman"/>
              </a:rPr>
              <a:t>Maxillary Fixation</a:t>
            </a:r>
            <a:r>
              <a:rPr lang="en-US" sz="2650" b="1" spc="-7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(IMF).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If </a:t>
            </a:r>
            <a:r>
              <a:rPr lang="en-US" sz="2650" b="1" spc="-10" dirty="0" smtClean="0">
                <a:latin typeface="Times New Roman"/>
                <a:cs typeface="Times New Roman"/>
              </a:rPr>
              <a:t>IMF </a:t>
            </a:r>
            <a:r>
              <a:rPr lang="en-US" sz="2650" b="1" spc="-5" dirty="0" smtClean="0">
                <a:latin typeface="Times New Roman"/>
                <a:cs typeface="Times New Roman"/>
              </a:rPr>
              <a:t>in </a:t>
            </a:r>
            <a:r>
              <a:rPr lang="en-US" sz="2650" b="1" spc="-10" dirty="0" smtClean="0">
                <a:latin typeface="Times New Roman"/>
                <a:cs typeface="Times New Roman"/>
              </a:rPr>
              <a:t>place, </a:t>
            </a:r>
            <a:r>
              <a:rPr lang="en-US" sz="2650" b="1" spc="-20" dirty="0" smtClean="0">
                <a:latin typeface="Times New Roman"/>
                <a:cs typeface="Times New Roman"/>
              </a:rPr>
              <a:t>wire </a:t>
            </a:r>
            <a:r>
              <a:rPr lang="en-US" sz="2650" b="1" spc="-5" dirty="0" smtClean="0">
                <a:latin typeface="Times New Roman"/>
                <a:cs typeface="Times New Roman"/>
              </a:rPr>
              <a:t>cutter must </a:t>
            </a:r>
            <a:r>
              <a:rPr lang="en-US" sz="2650" b="1" spc="-10" dirty="0" smtClean="0">
                <a:latin typeface="Times New Roman"/>
                <a:cs typeface="Times New Roman"/>
              </a:rPr>
              <a:t>be </a:t>
            </a:r>
            <a:r>
              <a:rPr lang="en-US" sz="2650" b="1" spc="-5" dirty="0" smtClean="0">
                <a:latin typeface="Times New Roman"/>
                <a:cs typeface="Times New Roman"/>
              </a:rPr>
              <a:t>available </a:t>
            </a:r>
            <a:r>
              <a:rPr lang="en-US" sz="2650" b="1" spc="-10" dirty="0" smtClean="0">
                <a:latin typeface="Times New Roman"/>
                <a:cs typeface="Times New Roman"/>
              </a:rPr>
              <a:t>next </a:t>
            </a:r>
            <a:r>
              <a:rPr lang="en-US" sz="2650" b="1" spc="-5" dirty="0" smtClean="0">
                <a:latin typeface="Times New Roman"/>
                <a:cs typeface="Times New Roman"/>
              </a:rPr>
              <a:t>to</a:t>
            </a:r>
            <a:r>
              <a:rPr lang="en-US" sz="2650" b="1" spc="-105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patient.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Post operative </a:t>
            </a:r>
            <a:r>
              <a:rPr lang="en-US" sz="2650" b="1" spc="-10" dirty="0" smtClean="0">
                <a:latin typeface="Times New Roman"/>
                <a:cs typeface="Times New Roman"/>
              </a:rPr>
              <a:t>pain </a:t>
            </a:r>
            <a:r>
              <a:rPr lang="en-US" sz="2650" b="1" spc="-5" dirty="0" smtClean="0">
                <a:latin typeface="Times New Roman"/>
                <a:cs typeface="Times New Roman"/>
              </a:rPr>
              <a:t>is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releived</a:t>
            </a:r>
            <a:r>
              <a:rPr lang="en-US" sz="2650" b="1" spc="-10" dirty="0" smtClean="0">
                <a:latin typeface="Times New Roman"/>
                <a:cs typeface="Times New Roman"/>
              </a:rPr>
              <a:t> by NSAIDS </a:t>
            </a:r>
            <a:r>
              <a:rPr lang="en-US" sz="2650" b="1" spc="-5" dirty="0" smtClean="0">
                <a:latin typeface="Times New Roman"/>
                <a:cs typeface="Times New Roman"/>
              </a:rPr>
              <a:t>&amp;</a:t>
            </a:r>
            <a:r>
              <a:rPr lang="en-US" sz="2650" b="1" spc="20" dirty="0" smtClean="0">
                <a:latin typeface="Times New Roman"/>
                <a:cs typeface="Times New Roman"/>
              </a:rPr>
              <a:t> </a:t>
            </a:r>
            <a:r>
              <a:rPr lang="en-US" sz="2650" b="1" spc="-10" dirty="0" smtClean="0">
                <a:latin typeface="Times New Roman"/>
                <a:cs typeface="Times New Roman"/>
              </a:rPr>
              <a:t>Narcotics.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-"/>
            </a:pPr>
            <a:endParaRPr lang="en-US" sz="2750" dirty="0" smtClean="0">
              <a:latin typeface="Times New Roman"/>
              <a:cs typeface="Times New Roman"/>
            </a:endParaRPr>
          </a:p>
          <a:p>
            <a:pPr marL="376555" indent="-196215">
              <a:lnSpc>
                <a:spcPct val="100000"/>
              </a:lnSpc>
              <a:buChar char="-"/>
              <a:tabLst>
                <a:tab pos="377190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Maintenance of airway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nasopharyngeal</a:t>
            </a:r>
            <a:r>
              <a:rPr lang="en-US" sz="2650" b="1" spc="-5" dirty="0" smtClean="0">
                <a:latin typeface="Times New Roman"/>
                <a:cs typeface="Times New Roman"/>
              </a:rPr>
              <a:t> airway.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65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84300" y="781863"/>
            <a:ext cx="270567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E</a:t>
            </a:r>
            <a:r>
              <a:rPr sz="2800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X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T</a:t>
            </a:r>
            <a:r>
              <a:rPr sz="2800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U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B</a:t>
            </a:r>
            <a:r>
              <a:rPr sz="2800" u="heavy" spc="-2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A</a:t>
            </a:r>
            <a:r>
              <a:rPr sz="2800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TION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850900" y="1990565"/>
            <a:ext cx="9448799" cy="25282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3415" marR="5080">
              <a:lnSpc>
                <a:spcPct val="100000"/>
              </a:lnSpc>
              <a:spcBef>
                <a:spcPts val="95"/>
              </a:spcBef>
            </a:pPr>
            <a:r>
              <a:rPr lang="en-US" sz="2800" spc="-5" dirty="0" smtClean="0"/>
              <a:t>-</a:t>
            </a:r>
            <a:r>
              <a:rPr sz="2800" spc="-5" dirty="0" smtClean="0"/>
              <a:t>Carried </a:t>
            </a:r>
            <a:r>
              <a:rPr sz="2800" spc="-5" dirty="0"/>
              <a:t>out </a:t>
            </a:r>
            <a:r>
              <a:rPr sz="2800" spc="-15" dirty="0"/>
              <a:t>when </a:t>
            </a:r>
            <a:r>
              <a:rPr sz="2800" spc="-10" dirty="0"/>
              <a:t>patient </a:t>
            </a:r>
            <a:r>
              <a:rPr sz="2800" spc="-5" dirty="0"/>
              <a:t>is fully conscious &amp;  </a:t>
            </a:r>
            <a:r>
              <a:rPr sz="2800" spc="-10" dirty="0"/>
              <a:t>with </a:t>
            </a:r>
            <a:r>
              <a:rPr sz="2800" spc="-5" dirty="0"/>
              <a:t>intact </a:t>
            </a:r>
            <a:r>
              <a:rPr sz="2800" spc="-10" dirty="0"/>
              <a:t>airway</a:t>
            </a:r>
            <a:r>
              <a:rPr sz="2800" dirty="0"/>
              <a:t> </a:t>
            </a:r>
            <a:r>
              <a:rPr sz="2800" spc="-10" dirty="0" smtClean="0"/>
              <a:t>reflexes</a:t>
            </a:r>
            <a:r>
              <a:rPr lang="en-US" sz="2800" spc="-10" dirty="0" smtClean="0"/>
              <a:t>.</a:t>
            </a:r>
            <a:endParaRPr sz="2800" spc="-10" dirty="0"/>
          </a:p>
          <a:p>
            <a:pPr marL="653415">
              <a:lnSpc>
                <a:spcPts val="3165"/>
              </a:lnSpc>
            </a:pPr>
            <a:r>
              <a:rPr lang="en-US" sz="2800" spc="-5" dirty="0" smtClean="0"/>
              <a:t>-</a:t>
            </a:r>
            <a:r>
              <a:rPr sz="2800" spc="-5" dirty="0" smtClean="0"/>
              <a:t>Indication </a:t>
            </a:r>
            <a:r>
              <a:rPr sz="2800" spc="-5" dirty="0"/>
              <a:t>for </a:t>
            </a:r>
            <a:r>
              <a:rPr sz="2800" spc="-10" dirty="0"/>
              <a:t>post </a:t>
            </a:r>
            <a:r>
              <a:rPr sz="2800" spc="-5" dirty="0"/>
              <a:t>operative</a:t>
            </a:r>
            <a:r>
              <a:rPr sz="2800" spc="-75" dirty="0"/>
              <a:t> </a:t>
            </a:r>
            <a:r>
              <a:rPr sz="2800" spc="-5" dirty="0" smtClean="0"/>
              <a:t>ventilation</a:t>
            </a:r>
            <a:r>
              <a:rPr lang="en-US" sz="2800" spc="-5" dirty="0" smtClean="0"/>
              <a:t>:</a:t>
            </a:r>
            <a:endParaRPr sz="2800" spc="-5" dirty="0"/>
          </a:p>
          <a:p>
            <a:pPr marL="1073150">
              <a:lnSpc>
                <a:spcPts val="3175"/>
              </a:lnSpc>
            </a:pPr>
            <a:r>
              <a:rPr lang="en-US" sz="2800" spc="-5" dirty="0" smtClean="0"/>
              <a:t>- </a:t>
            </a:r>
            <a:r>
              <a:rPr sz="2800" spc="-5" dirty="0" smtClean="0"/>
              <a:t>considerable </a:t>
            </a:r>
            <a:r>
              <a:rPr sz="2800" spc="-5" dirty="0"/>
              <a:t>edema of</a:t>
            </a:r>
            <a:r>
              <a:rPr sz="2800" spc="-40" dirty="0"/>
              <a:t> </a:t>
            </a:r>
            <a:r>
              <a:rPr sz="2800" spc="-10" dirty="0"/>
              <a:t>airway</a:t>
            </a:r>
          </a:p>
          <a:p>
            <a:pPr marL="1156970" marR="240665" indent="-168275">
              <a:lnSpc>
                <a:spcPts val="3180"/>
              </a:lnSpc>
              <a:spcBef>
                <a:spcPts val="105"/>
              </a:spcBef>
            </a:pPr>
            <a:r>
              <a:rPr lang="en-US" sz="2800" spc="-5" dirty="0" smtClean="0"/>
              <a:t> </a:t>
            </a:r>
            <a:r>
              <a:rPr sz="2800" spc="-5" dirty="0" smtClean="0"/>
              <a:t>- </a:t>
            </a:r>
            <a:r>
              <a:rPr sz="2800" spc="-5" dirty="0"/>
              <a:t>lengthy </a:t>
            </a:r>
            <a:r>
              <a:rPr sz="2800" spc="-10" dirty="0"/>
              <a:t>surgical </a:t>
            </a:r>
            <a:r>
              <a:rPr sz="2800" spc="-15" dirty="0"/>
              <a:t>procedures </a:t>
            </a:r>
            <a:r>
              <a:rPr sz="2800" spc="-5" dirty="0"/>
              <a:t>&amp; extensive  manipulation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 rot="16200000">
            <a:off x="1601260" y="24341"/>
            <a:ext cx="7556498" cy="10124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848" y="391668"/>
            <a:ext cx="9094052" cy="4860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50" u="heavy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Maxillo </a:t>
            </a:r>
            <a:r>
              <a:rPr sz="3050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Facial</a:t>
            </a:r>
            <a:r>
              <a:rPr sz="3050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3050" u="heavy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trauma</a:t>
            </a:r>
            <a:endParaRPr sz="3050"/>
          </a:p>
        </p:txBody>
      </p:sp>
      <p:sp>
        <p:nvSpPr>
          <p:cNvPr id="3" name="object 3"/>
          <p:cNvSpPr txBox="1"/>
          <p:nvPr/>
        </p:nvSpPr>
        <p:spPr>
          <a:xfrm>
            <a:off x="900848" y="954822"/>
            <a:ext cx="9225915" cy="629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525" marR="244475" indent="-377825">
              <a:lnSpc>
                <a:spcPct val="1397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Major concern for anaesthetists </a:t>
            </a:r>
            <a:r>
              <a:rPr sz="2650" b="1" spc="-10" dirty="0">
                <a:latin typeface="Times New Roman"/>
                <a:cs typeface="Times New Roman"/>
              </a:rPr>
              <a:t>since </a:t>
            </a:r>
            <a:r>
              <a:rPr sz="2650" b="1" spc="-5" dirty="0">
                <a:latin typeface="Times New Roman"/>
                <a:cs typeface="Times New Roman"/>
              </a:rPr>
              <a:t>Maxillofacial</a:t>
            </a:r>
            <a:r>
              <a:rPr sz="2650" b="1" spc="-14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traumas  </a:t>
            </a:r>
            <a:r>
              <a:rPr sz="2650" b="1" spc="-20" dirty="0">
                <a:latin typeface="Times New Roman"/>
                <a:cs typeface="Times New Roman"/>
              </a:rPr>
              <a:t>are </a:t>
            </a:r>
            <a:r>
              <a:rPr sz="2650" b="1" spc="-5" dirty="0">
                <a:latin typeface="Times New Roman"/>
                <a:cs typeface="Times New Roman"/>
              </a:rPr>
              <a:t>usually </a:t>
            </a:r>
            <a:r>
              <a:rPr sz="2650" b="1" dirty="0">
                <a:latin typeface="Times New Roman"/>
                <a:cs typeface="Times New Roman"/>
              </a:rPr>
              <a:t>associated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compromised</a:t>
            </a:r>
            <a:r>
              <a:rPr sz="2650" b="1" spc="-45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30" dirty="0">
                <a:solidFill>
                  <a:srgbClr val="009900"/>
                </a:solidFill>
                <a:latin typeface="Times New Roman"/>
                <a:cs typeface="Times New Roman"/>
              </a:rPr>
              <a:t>airway.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23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39700"/>
              </a:lnSpc>
              <a:spcBef>
                <a:spcPts val="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Surgery often carried out as </a:t>
            </a:r>
            <a:r>
              <a:rPr sz="2650" b="1" spc="-15" dirty="0">
                <a:latin typeface="Times New Roman"/>
                <a:cs typeface="Times New Roman"/>
              </a:rPr>
              <a:t>emergency</a:t>
            </a:r>
            <a:r>
              <a:rPr sz="2650" b="1" spc="-15" dirty="0" smtClean="0">
                <a:latin typeface="Times New Roman"/>
                <a:cs typeface="Times New Roman"/>
              </a:rPr>
              <a:t>,</a:t>
            </a:r>
            <a:r>
              <a:rPr lang="en-US" sz="2650" b="1" spc="-15" dirty="0" smtClean="0">
                <a:latin typeface="Times New Roman"/>
                <a:cs typeface="Times New Roman"/>
              </a:rPr>
              <a:t> </a:t>
            </a:r>
            <a:r>
              <a:rPr sz="2650" b="1" spc="-15" dirty="0" smtClean="0">
                <a:latin typeface="Times New Roman"/>
                <a:cs typeface="Times New Roman"/>
              </a:rPr>
              <a:t>full </a:t>
            </a:r>
            <a:r>
              <a:rPr sz="2650" b="1" spc="-5" dirty="0">
                <a:latin typeface="Times New Roman"/>
                <a:cs typeface="Times New Roman"/>
              </a:rPr>
              <a:t>stomach</a:t>
            </a:r>
            <a:r>
              <a:rPr sz="2650" b="1" spc="-5" dirty="0" smtClean="0">
                <a:latin typeface="Times New Roman"/>
                <a:cs typeface="Times New Roman"/>
              </a:rPr>
              <a:t>.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Bleeding  </a:t>
            </a:r>
            <a:r>
              <a:rPr sz="2650" b="1" spc="-5" dirty="0">
                <a:latin typeface="Times New Roman"/>
                <a:cs typeface="Times New Roman"/>
              </a:rPr>
              <a:t>into </a:t>
            </a:r>
            <a:r>
              <a:rPr sz="2650" b="1" spc="-10" dirty="0">
                <a:latin typeface="Times New Roman"/>
                <a:cs typeface="Times New Roman"/>
              </a:rPr>
              <a:t>upper </a:t>
            </a:r>
            <a:r>
              <a:rPr sz="2650" b="1" spc="-5" dirty="0">
                <a:latin typeface="Times New Roman"/>
                <a:cs typeface="Times New Roman"/>
              </a:rPr>
              <a:t>airway passages is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common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4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114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AIRWAY </a:t>
            </a:r>
            <a:r>
              <a:rPr sz="2650" b="1" u="heavy" spc="-10" dirty="0">
                <a:solidFill>
                  <a:srgbClr val="009900"/>
                </a:solidFill>
                <a:uFill>
                  <a:solidFill>
                    <a:srgbClr val="009900"/>
                  </a:solidFill>
                </a:uFill>
                <a:latin typeface="Times New Roman"/>
                <a:cs typeface="Times New Roman"/>
              </a:rPr>
              <a:t>CONTROL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is first</a:t>
            </a:r>
            <a:r>
              <a:rPr sz="2650" b="1" spc="-120" dirty="0">
                <a:latin typeface="Times New Roman"/>
                <a:cs typeface="Times New Roman"/>
              </a:rPr>
              <a:t> </a:t>
            </a:r>
            <a:r>
              <a:rPr sz="2650" b="1" spc="-20" dirty="0">
                <a:latin typeface="Times New Roman"/>
                <a:cs typeface="Times New Roman"/>
              </a:rPr>
              <a:t>priority.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3000" dirty="0">
              <a:latin typeface="Times New Roman"/>
              <a:cs typeface="Times New Roman"/>
            </a:endParaRPr>
          </a:p>
          <a:p>
            <a:pPr marL="390525" marR="76200" indent="-377825">
              <a:lnSpc>
                <a:spcPct val="139700"/>
              </a:lnSpc>
              <a:spcBef>
                <a:spcPts val="2265"/>
              </a:spcBef>
              <a:buFont typeface="Arial"/>
              <a:buChar char="•"/>
              <a:tabLst>
                <a:tab pos="389890" algn="l"/>
                <a:tab pos="390525" algn="l"/>
                <a:tab pos="210185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Associated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head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trauma </a:t>
            </a:r>
            <a:r>
              <a:rPr sz="2650" b="1" spc="-5" dirty="0">
                <a:latin typeface="Times New Roman"/>
                <a:cs typeface="Times New Roman"/>
              </a:rPr>
              <a:t>and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cervical </a:t>
            </a:r>
            <a:r>
              <a:rPr sz="2650" b="1" spc="-10" dirty="0">
                <a:solidFill>
                  <a:srgbClr val="009900"/>
                </a:solidFill>
                <a:latin typeface="Times New Roman"/>
                <a:cs typeface="Times New Roman"/>
              </a:rPr>
              <a:t>spine </a:t>
            </a:r>
            <a:r>
              <a:rPr sz="265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injuries </a:t>
            </a:r>
            <a:r>
              <a:rPr sz="2650" b="1" spc="-10" dirty="0">
                <a:latin typeface="Times New Roman"/>
                <a:cs typeface="Times New Roman"/>
              </a:rPr>
              <a:t>should be  considered	</a:t>
            </a:r>
            <a:r>
              <a:rPr sz="2650" b="1" spc="-5" dirty="0">
                <a:latin typeface="Times New Roman"/>
                <a:cs typeface="Times New Roman"/>
              </a:rPr>
              <a:t>delicately </a:t>
            </a:r>
            <a:r>
              <a:rPr sz="2650" b="1" spc="-10" dirty="0">
                <a:latin typeface="Times New Roman"/>
                <a:cs typeface="Times New Roman"/>
              </a:rPr>
              <a:t>while </a:t>
            </a:r>
            <a:r>
              <a:rPr sz="2650" b="1" spc="-5" dirty="0">
                <a:latin typeface="Times New Roman"/>
                <a:cs typeface="Times New Roman"/>
              </a:rPr>
              <a:t>securing airway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361805" cy="6435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9890">
              <a:lnSpc>
                <a:spcPct val="100000"/>
              </a:lnSpc>
              <a:spcBef>
                <a:spcPts val="95"/>
              </a:spcBef>
            </a:pPr>
            <a:r>
              <a:rPr sz="2650" b="1" u="heavy" spc="-1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CLINICAL EFFECTS </a:t>
            </a:r>
            <a:r>
              <a:rPr sz="2650" b="1" u="heavy" spc="-5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650" b="1" u="heavy" spc="-2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MAXILLOFACIAL</a:t>
            </a:r>
            <a:r>
              <a:rPr sz="2650" b="1" u="heavy" spc="-34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Times New Roman"/>
                <a:cs typeface="Times New Roman"/>
              </a:rPr>
              <a:t>TRAUMA</a:t>
            </a:r>
            <a:endParaRPr sz="2650" dirty="0">
              <a:latin typeface="Times New Roman"/>
              <a:cs typeface="Times New Roman"/>
            </a:endParaRPr>
          </a:p>
          <a:p>
            <a:pPr marL="390525" marR="89281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Lacerations or </a:t>
            </a:r>
            <a:r>
              <a:rPr sz="2650" b="1" spc="-10" dirty="0">
                <a:latin typeface="Times New Roman"/>
                <a:cs typeface="Times New Roman"/>
              </a:rPr>
              <a:t>fractures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dirty="0">
                <a:latin typeface="Times New Roman"/>
                <a:cs typeface="Times New Roman"/>
              </a:rPr>
              <a:t>facial </a:t>
            </a:r>
            <a:r>
              <a:rPr sz="2650" b="1" spc="-5" dirty="0">
                <a:latin typeface="Times New Roman"/>
                <a:cs typeface="Times New Roman"/>
              </a:rPr>
              <a:t>skeleton- immediate</a:t>
            </a:r>
            <a:r>
              <a:rPr sz="2650" b="1" spc="-15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or  delayed </a:t>
            </a:r>
            <a:r>
              <a:rPr sz="2650" b="1" spc="-10" dirty="0">
                <a:latin typeface="Times New Roman"/>
                <a:cs typeface="Times New Roman"/>
              </a:rPr>
              <a:t>respiratory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obstruction.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2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Immediate obstruction may arise</a:t>
            </a:r>
            <a:r>
              <a:rPr sz="2650" b="1" spc="-50" dirty="0">
                <a:latin typeface="Times New Roman"/>
                <a:cs typeface="Times New Roman"/>
              </a:rPr>
              <a:t> </a:t>
            </a:r>
            <a:r>
              <a:rPr sz="2650" b="1" spc="-15" dirty="0" smtClean="0">
                <a:latin typeface="Times New Roman"/>
                <a:cs typeface="Times New Roman"/>
              </a:rPr>
              <a:t>from</a:t>
            </a:r>
            <a:r>
              <a:rPr lang="en-US" sz="2650" b="1" spc="-15" dirty="0" smtClean="0">
                <a:latin typeface="Times New Roman"/>
                <a:cs typeface="Times New Roman"/>
              </a:rPr>
              <a:t>: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 </a:t>
            </a:r>
            <a:r>
              <a:rPr sz="2650" b="1" spc="-10" dirty="0">
                <a:latin typeface="Times New Roman"/>
                <a:cs typeface="Times New Roman"/>
              </a:rPr>
              <a:t>Inhalation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tooth fragments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&gt;accumulation of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blood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and</a:t>
            </a:r>
            <a:r>
              <a:rPr sz="2650" b="1" spc="-40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secretions</a:t>
            </a:r>
            <a:endParaRPr sz="2650" dirty="0">
              <a:latin typeface="Times New Roman"/>
              <a:cs typeface="Times New Roman"/>
            </a:endParaRPr>
          </a:p>
          <a:p>
            <a:pPr marL="1020444">
              <a:lnSpc>
                <a:spcPct val="100000"/>
              </a:lnSpc>
              <a:spcBef>
                <a:spcPts val="2215"/>
              </a:spcBef>
            </a:pPr>
            <a:r>
              <a:rPr sz="2650" b="1" spc="-5" dirty="0">
                <a:latin typeface="Times New Roman"/>
                <a:cs typeface="Times New Roman"/>
              </a:rPr>
              <a:t>&gt;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loss of 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control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of tongue </a:t>
            </a:r>
            <a:r>
              <a:rPr sz="2650" b="1" spc="-5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unconcious </a:t>
            </a:r>
            <a:r>
              <a:rPr sz="2650" b="1" spc="-5" dirty="0">
                <a:latin typeface="Times New Roman"/>
                <a:cs typeface="Times New Roman"/>
              </a:rPr>
              <a:t>/semiconcious</a:t>
            </a:r>
            <a:r>
              <a:rPr sz="2650" b="1" spc="10" dirty="0">
                <a:latin typeface="Times New Roman"/>
                <a:cs typeface="Times New Roman"/>
              </a:rPr>
              <a:t> </a:t>
            </a:r>
            <a:r>
              <a:rPr sz="2650" b="1" spc="-30" dirty="0">
                <a:latin typeface="Times New Roman"/>
                <a:cs typeface="Times New Roman"/>
              </a:rPr>
              <a:t>pt’s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25" dirty="0">
                <a:latin typeface="Times New Roman"/>
                <a:cs typeface="Times New Roman"/>
              </a:rPr>
              <a:t>Pt’s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dirty="0">
                <a:latin typeface="Times New Roman"/>
                <a:cs typeface="Times New Roman"/>
              </a:rPr>
              <a:t>facial </a:t>
            </a:r>
            <a:r>
              <a:rPr sz="2650" b="1" spc="-5" dirty="0">
                <a:latin typeface="Times New Roman"/>
                <a:cs typeface="Times New Roman"/>
              </a:rPr>
              <a:t>injuries </a:t>
            </a:r>
            <a:r>
              <a:rPr sz="2650" b="1" spc="-10" dirty="0">
                <a:latin typeface="Times New Roman"/>
                <a:cs typeface="Times New Roman"/>
              </a:rPr>
              <a:t>should not be </a:t>
            </a:r>
            <a:r>
              <a:rPr sz="2650" b="1" spc="-5" dirty="0">
                <a:latin typeface="Times New Roman"/>
                <a:cs typeface="Times New Roman"/>
              </a:rPr>
              <a:t>allowed </a:t>
            </a:r>
            <a:r>
              <a:rPr sz="2650" b="1" dirty="0">
                <a:latin typeface="Times New Roman"/>
                <a:cs typeface="Times New Roman"/>
              </a:rPr>
              <a:t>to </a:t>
            </a:r>
            <a:r>
              <a:rPr sz="2650" b="1" spc="-5" dirty="0">
                <a:latin typeface="Times New Roman"/>
                <a:cs typeface="Times New Roman"/>
              </a:rPr>
              <a:t>lie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supine.</a:t>
            </a:r>
            <a:endParaRPr sz="2650" dirty="0">
              <a:latin typeface="Times New Roman"/>
              <a:cs typeface="Times New Roman"/>
            </a:endParaRPr>
          </a:p>
          <a:p>
            <a:pPr marL="390525" marR="1054735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They </a:t>
            </a:r>
            <a:r>
              <a:rPr sz="2650" b="1" spc="-10" dirty="0">
                <a:latin typeface="Times New Roman"/>
                <a:cs typeface="Times New Roman"/>
              </a:rPr>
              <a:t>should be</a:t>
            </a: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u="heavy" spc="-10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nursed </a:t>
            </a:r>
            <a:r>
              <a:rPr sz="2650" b="1" u="heavy" spc="-5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sz="2650" b="1" u="heavy" spc="-10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semiprone </a:t>
            </a:r>
            <a:r>
              <a:rPr sz="2650" b="1" u="heavy" spc="-5" dirty="0">
                <a:solidFill>
                  <a:srgbClr val="006600"/>
                </a:solidFill>
                <a:uFill>
                  <a:solidFill>
                    <a:srgbClr val="006600"/>
                  </a:solidFill>
                </a:uFill>
                <a:latin typeface="Times New Roman"/>
                <a:cs typeface="Times New Roman"/>
              </a:rPr>
              <a:t>position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with head  </a:t>
            </a:r>
            <a:r>
              <a:rPr sz="2650" b="1" spc="-5" dirty="0">
                <a:latin typeface="Times New Roman"/>
                <a:cs typeface="Times New Roman"/>
              </a:rPr>
              <a:t>supported in </a:t>
            </a:r>
            <a:r>
              <a:rPr sz="2650" b="1" spc="-10" dirty="0">
                <a:latin typeface="Times New Roman"/>
                <a:cs typeface="Times New Roman"/>
              </a:rPr>
              <a:t>bent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arm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04861"/>
            <a:ext cx="9144000" cy="321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Semiprone </a:t>
            </a:r>
            <a:r>
              <a:rPr sz="2650" b="1" spc="-5" dirty="0">
                <a:solidFill>
                  <a:srgbClr val="006600"/>
                </a:solidFill>
                <a:latin typeface="Times New Roman"/>
                <a:cs typeface="Times New Roman"/>
              </a:rPr>
              <a:t>position&gt; </a:t>
            </a:r>
            <a:r>
              <a:rPr sz="2650" b="1" spc="-10" dirty="0">
                <a:latin typeface="Times New Roman"/>
                <a:cs typeface="Times New Roman"/>
              </a:rPr>
              <a:t>damaged </a:t>
            </a:r>
            <a:r>
              <a:rPr sz="2650" b="1" spc="-5" dirty="0">
                <a:latin typeface="Times New Roman"/>
                <a:cs typeface="Times New Roman"/>
              </a:rPr>
              <a:t>teeth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blood </a:t>
            </a:r>
            <a:r>
              <a:rPr sz="2650" b="1" spc="-5" dirty="0">
                <a:latin typeface="Times New Roman"/>
                <a:cs typeface="Times New Roman"/>
              </a:rPr>
              <a:t>and secretions</a:t>
            </a:r>
            <a:r>
              <a:rPr sz="2650" b="1" spc="-5" dirty="0" smtClean="0">
                <a:latin typeface="Times New Roman"/>
                <a:cs typeface="Times New Roman"/>
              </a:rPr>
              <a:t>,</a:t>
            </a:r>
            <a:r>
              <a:rPr lang="en-US" sz="2650" b="1" spc="-5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can  </a:t>
            </a:r>
            <a:r>
              <a:rPr sz="2650" b="1" dirty="0">
                <a:latin typeface="Times New Roman"/>
                <a:cs typeface="Times New Roman"/>
              </a:rPr>
              <a:t>fall </a:t>
            </a:r>
            <a:r>
              <a:rPr sz="2650" b="1" spc="-5" dirty="0">
                <a:latin typeface="Times New Roman"/>
                <a:cs typeface="Times New Roman"/>
              </a:rPr>
              <a:t>out of mouth and gravity pulls the </a:t>
            </a:r>
            <a:r>
              <a:rPr sz="2650" b="1" spc="-5" dirty="0" smtClean="0">
                <a:latin typeface="Times New Roman"/>
                <a:cs typeface="Times New Roman"/>
              </a:rPr>
              <a:t>tongue</a:t>
            </a:r>
            <a:r>
              <a:rPr sz="2650" b="1" spc="-30" dirty="0" smtClean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forward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971550" indent="-377825">
              <a:lnSpc>
                <a:spcPct val="1498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Pt </a:t>
            </a:r>
            <a:r>
              <a:rPr sz="2650" b="1" spc="-10" dirty="0" smtClean="0">
                <a:latin typeface="Times New Roman"/>
                <a:cs typeface="Times New Roman"/>
              </a:rPr>
              <a:t>shou</a:t>
            </a:r>
            <a:r>
              <a:rPr lang="en-US" sz="2650" b="1" spc="-10" dirty="0" smtClean="0">
                <a:latin typeface="Times New Roman"/>
                <a:cs typeface="Times New Roman"/>
              </a:rPr>
              <a:t>l</a:t>
            </a:r>
            <a:r>
              <a:rPr sz="2650" b="1" spc="-10" dirty="0" smtClean="0">
                <a:latin typeface="Times New Roman"/>
                <a:cs typeface="Times New Roman"/>
              </a:rPr>
              <a:t>d </a:t>
            </a:r>
            <a:r>
              <a:rPr sz="2650" b="1" spc="-10" dirty="0">
                <a:latin typeface="Times New Roman"/>
                <a:cs typeface="Times New Roman"/>
              </a:rPr>
              <a:t>be manoeuvered </a:t>
            </a:r>
            <a:r>
              <a:rPr sz="2650" b="1" spc="-5" dirty="0">
                <a:latin typeface="Times New Roman"/>
                <a:cs typeface="Times New Roman"/>
              </a:rPr>
              <a:t>into the </a:t>
            </a:r>
            <a:r>
              <a:rPr sz="2650" b="1" spc="-10" dirty="0">
                <a:latin typeface="Times New Roman"/>
                <a:cs typeface="Times New Roman"/>
              </a:rPr>
              <a:t>semiprone recovery  </a:t>
            </a:r>
            <a:r>
              <a:rPr sz="2650" b="1" spc="-5" dirty="0" smtClean="0">
                <a:latin typeface="Times New Roman"/>
                <a:cs typeface="Times New Roman"/>
              </a:rPr>
              <a:t>position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solidFill>
                  <a:srgbClr val="006600"/>
                </a:solidFill>
                <a:latin typeface="Times New Roman"/>
                <a:cs typeface="Times New Roman"/>
              </a:rPr>
              <a:t>Neck </a:t>
            </a:r>
            <a:r>
              <a:rPr sz="2650" b="1" spc="-10" dirty="0">
                <a:latin typeface="Times New Roman"/>
                <a:cs typeface="Times New Roman"/>
              </a:rPr>
              <a:t>should be held </a:t>
            </a:r>
            <a:r>
              <a:rPr sz="2650" b="1" dirty="0">
                <a:latin typeface="Times New Roman"/>
                <a:cs typeface="Times New Roman"/>
              </a:rPr>
              <a:t>in </a:t>
            </a:r>
            <a:r>
              <a:rPr sz="2650" b="1" spc="-10" dirty="0">
                <a:latin typeface="Times New Roman"/>
                <a:cs typeface="Times New Roman"/>
              </a:rPr>
              <a:t>neutral </a:t>
            </a:r>
            <a:r>
              <a:rPr sz="2650" b="1" spc="-5" dirty="0">
                <a:latin typeface="Times New Roman"/>
                <a:cs typeface="Times New Roman"/>
              </a:rPr>
              <a:t>position.</a:t>
            </a:r>
            <a:endParaRPr sz="26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8638" y="3694284"/>
            <a:ext cx="8280247" cy="3148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/>
          <p:cNvSpPr/>
          <p:nvPr/>
        </p:nvSpPr>
        <p:spPr>
          <a:xfrm rot="10800000" flipV="1">
            <a:off x="1155700" y="6697102"/>
            <a:ext cx="9144000" cy="400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800" b="1" spc="-10" dirty="0" smtClean="0">
                <a:solidFill>
                  <a:srgbClr val="006600"/>
                </a:solidFill>
                <a:latin typeface="Times New Roman"/>
                <a:cs typeface="Times New Roman"/>
              </a:rPr>
              <a:t>Protective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cs typeface="Times New Roman"/>
              </a:rPr>
              <a:t>collar </a:t>
            </a:r>
            <a:r>
              <a:rPr lang="en-US" sz="2800" b="1" spc="-5" dirty="0" smtClean="0">
                <a:latin typeface="Times New Roman"/>
                <a:cs typeface="Times New Roman"/>
              </a:rPr>
              <a:t>is advisable </a:t>
            </a:r>
            <a:r>
              <a:rPr lang="en-US" sz="2800" b="1" spc="-10" dirty="0" smtClean="0">
                <a:latin typeface="Times New Roman"/>
                <a:cs typeface="Times New Roman"/>
              </a:rPr>
              <a:t>until </a:t>
            </a:r>
            <a:r>
              <a:rPr lang="en-US" sz="2800" b="1" spc="-5" dirty="0" smtClean="0">
                <a:latin typeface="Times New Roman"/>
                <a:cs typeface="Times New Roman"/>
              </a:rPr>
              <a:t>a </a:t>
            </a:r>
            <a:r>
              <a:rPr lang="en-US" sz="2800" b="1" spc="-10" dirty="0" smtClean="0">
                <a:latin typeface="Times New Roman"/>
                <a:cs typeface="Times New Roman"/>
              </a:rPr>
              <a:t>fracture </a:t>
            </a:r>
            <a:r>
              <a:rPr lang="en-US" sz="2800" b="1" spc="-5" dirty="0" smtClean="0">
                <a:latin typeface="Times New Roman"/>
                <a:cs typeface="Times New Roman"/>
              </a:rPr>
              <a:t>of cervical</a:t>
            </a:r>
            <a:r>
              <a:rPr lang="en-US" sz="2800" b="1" spc="-125" dirty="0" smtClean="0">
                <a:latin typeface="Times New Roman"/>
                <a:cs typeface="Times New Roman"/>
              </a:rPr>
              <a:t> </a:t>
            </a:r>
            <a:r>
              <a:rPr lang="en-US" sz="2800" b="1" spc="-10" dirty="0" smtClean="0">
                <a:latin typeface="Times New Roman"/>
                <a:cs typeface="Times New Roman"/>
              </a:rPr>
              <a:t>spine  has </a:t>
            </a:r>
            <a:r>
              <a:rPr lang="en-US" sz="2800" b="1" spc="-5" dirty="0" smtClean="0">
                <a:latin typeface="Times New Roman"/>
                <a:cs typeface="Times New Roman"/>
              </a:rPr>
              <a:t>been</a:t>
            </a:r>
            <a:r>
              <a:rPr lang="en-US" sz="2800" b="1" spc="10" dirty="0" smtClean="0">
                <a:latin typeface="Times New Roman"/>
                <a:cs typeface="Times New Roman"/>
              </a:rPr>
              <a:t> </a:t>
            </a:r>
            <a:r>
              <a:rPr lang="en-US" sz="2800" b="1" spc="-5" dirty="0" smtClean="0">
                <a:latin typeface="Times New Roman"/>
                <a:cs typeface="Times New Roman"/>
              </a:rPr>
              <a:t>excluded.</a:t>
            </a: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800" b="1" spc="-10" dirty="0" smtClean="0">
                <a:latin typeface="Times New Roman"/>
                <a:cs typeface="Times New Roman"/>
              </a:rPr>
              <a:t>An </a:t>
            </a:r>
            <a:r>
              <a:rPr lang="en-US" sz="2800" b="1" spc="-5" dirty="0" smtClean="0">
                <a:solidFill>
                  <a:srgbClr val="006600"/>
                </a:solidFill>
                <a:latin typeface="Times New Roman"/>
                <a:cs typeface="Times New Roman"/>
              </a:rPr>
              <a:t>intracranial injury </a:t>
            </a:r>
            <a:r>
              <a:rPr lang="en-US" sz="2800" b="1" spc="-10" dirty="0" smtClean="0">
                <a:latin typeface="Times New Roman"/>
                <a:cs typeface="Times New Roman"/>
              </a:rPr>
              <a:t>should be considered </a:t>
            </a:r>
            <a:r>
              <a:rPr lang="en-US" sz="2800" b="1" spc="-5" dirty="0" smtClean="0">
                <a:latin typeface="Times New Roman"/>
                <a:cs typeface="Times New Roman"/>
              </a:rPr>
              <a:t>as </a:t>
            </a:r>
            <a:r>
              <a:rPr lang="en-US" sz="2800" b="1" spc="-5" dirty="0" err="1" smtClean="0">
                <a:latin typeface="Times New Roman"/>
                <a:cs typeface="Times New Roman"/>
              </a:rPr>
              <a:t>possiblity</a:t>
            </a:r>
            <a:r>
              <a:rPr lang="en-US" sz="2800" b="1" spc="-5" dirty="0" smtClean="0">
                <a:latin typeface="Times New Roman"/>
                <a:cs typeface="Times New Roman"/>
              </a:rPr>
              <a:t>  </a:t>
            </a:r>
            <a:r>
              <a:rPr lang="en-US" sz="2800" b="1" spc="-10" dirty="0" smtClean="0">
                <a:latin typeface="Times New Roman"/>
                <a:cs typeface="Times New Roman"/>
              </a:rPr>
              <a:t>however </a:t>
            </a:r>
            <a:r>
              <a:rPr lang="en-US" sz="2800" b="1" spc="-5" dirty="0" smtClean="0">
                <a:latin typeface="Times New Roman"/>
                <a:cs typeface="Times New Roman"/>
              </a:rPr>
              <a:t>minor injury to</a:t>
            </a:r>
            <a:r>
              <a:rPr lang="en-US" sz="2800" b="1" spc="-95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face.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800" b="1" spc="-5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10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0848" y="275802"/>
            <a:ext cx="9094052" cy="696216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3050" b="1" u="heavy" spc="1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Complications</a:t>
            </a:r>
            <a:endParaRPr sz="30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8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Airway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compromise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Haemorrhage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35" dirty="0">
                <a:latin typeface="Times New Roman"/>
                <a:cs typeface="Times New Roman"/>
              </a:rPr>
              <a:t>Trismus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Cervical </a:t>
            </a:r>
            <a:r>
              <a:rPr sz="2650" b="1" spc="-10" dirty="0">
                <a:latin typeface="Times New Roman"/>
                <a:cs typeface="Times New Roman"/>
              </a:rPr>
              <a:t>spine</a:t>
            </a:r>
            <a:r>
              <a:rPr sz="2650" b="1" spc="-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Pneumoencephalus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Injury </a:t>
            </a:r>
            <a:r>
              <a:rPr sz="2650" b="1" spc="-5" dirty="0">
                <a:latin typeface="Times New Roman"/>
                <a:cs typeface="Times New Roman"/>
              </a:rPr>
              <a:t>to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oesophagus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Subcutaneous emphysema and</a:t>
            </a:r>
            <a:r>
              <a:rPr sz="2650" b="1" spc="-4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pneumomediastinum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2545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Laryngeal</a:t>
            </a:r>
            <a:r>
              <a:rPr sz="2650" b="1" spc="-7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injuries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Head injury- intracranial</a:t>
            </a:r>
            <a:r>
              <a:rPr sz="2650" b="1" spc="-55" dirty="0">
                <a:latin typeface="Times New Roman"/>
                <a:cs typeface="Times New Roman"/>
              </a:rPr>
              <a:t> </a:t>
            </a:r>
            <a:r>
              <a:rPr sz="2650" b="1" spc="-10" dirty="0">
                <a:latin typeface="Times New Roman"/>
                <a:cs typeface="Times New Roman"/>
              </a:rPr>
              <a:t>haemorrahge</a:t>
            </a:r>
            <a:endParaRPr sz="2650" dirty="0">
              <a:latin typeface="Times New Roman"/>
              <a:cs typeface="Times New Roman"/>
            </a:endParaRPr>
          </a:p>
          <a:p>
            <a:pPr marL="381635" lvl="1" indent="-285115">
              <a:lnSpc>
                <a:spcPct val="100000"/>
              </a:lnSpc>
              <a:spcBef>
                <a:spcPts val="1585"/>
              </a:spcBef>
              <a:buFont typeface="Arial"/>
              <a:buChar char="•"/>
              <a:tabLst>
                <a:tab pos="381635" algn="l"/>
                <a:tab pos="38227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Eye injury-simple corneal abrasion to open eye</a:t>
            </a:r>
            <a:r>
              <a:rPr sz="2650" b="1" spc="-6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injury</a:t>
            </a:r>
            <a:endParaRPr sz="2650" dirty="0">
              <a:latin typeface="Times New Roman"/>
              <a:cs typeface="Times New Roman"/>
            </a:endParaRPr>
          </a:p>
          <a:p>
            <a:pPr marL="363220" lvl="1" indent="-266700">
              <a:lnSpc>
                <a:spcPct val="100000"/>
              </a:lnSpc>
              <a:spcBef>
                <a:spcPts val="1580"/>
              </a:spcBef>
              <a:buFont typeface="Arial"/>
              <a:buChar char="•"/>
              <a:tabLst>
                <a:tab pos="363220" algn="l"/>
                <a:tab pos="36385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Abdomen </a:t>
            </a:r>
            <a:r>
              <a:rPr sz="2650" b="1" spc="-5" dirty="0">
                <a:latin typeface="Times New Roman"/>
                <a:cs typeface="Times New Roman"/>
              </a:rPr>
              <a:t>injury- </a:t>
            </a:r>
            <a:r>
              <a:rPr sz="2650" b="1" spc="-10" dirty="0">
                <a:latin typeface="Times New Roman"/>
                <a:cs typeface="Times New Roman"/>
              </a:rPr>
              <a:t>rupture </a:t>
            </a:r>
            <a:r>
              <a:rPr sz="2650" b="1" spc="-5" dirty="0">
                <a:latin typeface="Times New Roman"/>
                <a:cs typeface="Times New Roman"/>
              </a:rPr>
              <a:t>of</a:t>
            </a:r>
            <a:r>
              <a:rPr sz="2650" b="1" spc="20" dirty="0">
                <a:latin typeface="Times New Roman"/>
                <a:cs typeface="Times New Roman"/>
              </a:rPr>
              <a:t> </a:t>
            </a:r>
            <a:r>
              <a:rPr sz="2650" b="1" spc="-20" dirty="0">
                <a:latin typeface="Times New Roman"/>
                <a:cs typeface="Times New Roman"/>
              </a:rPr>
              <a:t>spleen,liver,intestine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406781"/>
            <a:ext cx="9079230" cy="9958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Emergency</a:t>
            </a:r>
            <a:r>
              <a:rPr sz="2650" b="1" u="heavy" spc="-2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management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 patent airway </a:t>
            </a:r>
            <a:r>
              <a:rPr sz="2650" b="1" spc="-10" dirty="0">
                <a:latin typeface="Times New Roman"/>
                <a:cs typeface="Times New Roman"/>
              </a:rPr>
              <a:t>should be </a:t>
            </a:r>
            <a:r>
              <a:rPr sz="2650" b="1" dirty="0">
                <a:latin typeface="Times New Roman"/>
                <a:cs typeface="Times New Roman"/>
              </a:rPr>
              <a:t>immediately</a:t>
            </a:r>
            <a:r>
              <a:rPr sz="2650" b="1" spc="-150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established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221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If unconscious give chin </a:t>
            </a:r>
            <a:r>
              <a:rPr sz="2650" b="1" dirty="0">
                <a:latin typeface="Times New Roman"/>
                <a:cs typeface="Times New Roman"/>
              </a:rPr>
              <a:t>lift </a:t>
            </a:r>
            <a:r>
              <a:rPr sz="2650" b="1" spc="-5" dirty="0">
                <a:latin typeface="Times New Roman"/>
                <a:cs typeface="Times New Roman"/>
              </a:rPr>
              <a:t>or jaw</a:t>
            </a:r>
            <a:r>
              <a:rPr sz="2650" b="1" spc="-8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thrust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69850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Fractured </a:t>
            </a:r>
            <a:r>
              <a:rPr sz="2650" b="1" spc="-5" dirty="0">
                <a:latin typeface="Times New Roman"/>
                <a:cs typeface="Times New Roman"/>
              </a:rPr>
              <a:t>teeth, </a:t>
            </a:r>
            <a:r>
              <a:rPr sz="2650" b="1" spc="-10" dirty="0">
                <a:latin typeface="Times New Roman"/>
                <a:cs typeface="Times New Roman"/>
              </a:rPr>
              <a:t>foreign </a:t>
            </a:r>
            <a:r>
              <a:rPr sz="2650" b="1" spc="-5" dirty="0">
                <a:latin typeface="Times New Roman"/>
                <a:cs typeface="Times New Roman"/>
              </a:rPr>
              <a:t>bodies, and blood </a:t>
            </a:r>
            <a:r>
              <a:rPr sz="2650" b="1" spc="-10" dirty="0">
                <a:latin typeface="Times New Roman"/>
                <a:cs typeface="Times New Roman"/>
              </a:rPr>
              <a:t>should be cleared  </a:t>
            </a:r>
            <a:r>
              <a:rPr sz="2650" b="1" spc="-15" dirty="0">
                <a:latin typeface="Times New Roman"/>
                <a:cs typeface="Times New Roman"/>
              </a:rPr>
              <a:t>from </a:t>
            </a:r>
            <a:r>
              <a:rPr sz="2650" b="1" spc="-5" dirty="0">
                <a:latin typeface="Times New Roman"/>
                <a:cs typeface="Times New Roman"/>
              </a:rPr>
              <a:t>oral</a:t>
            </a:r>
            <a:r>
              <a:rPr sz="2650" b="1" spc="-10" dirty="0">
                <a:latin typeface="Times New Roman"/>
                <a:cs typeface="Times New Roman"/>
              </a:rPr>
              <a:t> </a:t>
            </a:r>
            <a:r>
              <a:rPr sz="2650" b="1" spc="-25" dirty="0">
                <a:latin typeface="Times New Roman"/>
                <a:cs typeface="Times New Roman"/>
              </a:rPr>
              <a:t>cavity.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Attempts to </a:t>
            </a:r>
            <a:r>
              <a:rPr sz="2650" b="1" spc="-10" dirty="0">
                <a:latin typeface="Times New Roman"/>
                <a:cs typeface="Times New Roman"/>
              </a:rPr>
              <a:t>control </a:t>
            </a:r>
            <a:r>
              <a:rPr sz="2650" b="1" spc="-5" dirty="0">
                <a:latin typeface="Times New Roman"/>
                <a:cs typeface="Times New Roman"/>
              </a:rPr>
              <a:t>bleeding including </a:t>
            </a:r>
            <a:r>
              <a:rPr sz="2650" b="1" spc="-15" dirty="0">
                <a:latin typeface="Times New Roman"/>
                <a:cs typeface="Times New Roman"/>
              </a:rPr>
              <a:t>direct pressure, </a:t>
            </a:r>
            <a:r>
              <a:rPr sz="2650" b="1" spc="-5" dirty="0">
                <a:latin typeface="Times New Roman"/>
                <a:cs typeface="Times New Roman"/>
              </a:rPr>
              <a:t>acute  </a:t>
            </a:r>
            <a:r>
              <a:rPr sz="2650" b="1" spc="-10" dirty="0">
                <a:latin typeface="Times New Roman"/>
                <a:cs typeface="Times New Roman"/>
              </a:rPr>
              <a:t>reduction </a:t>
            </a:r>
            <a:r>
              <a:rPr sz="2650" b="1" spc="-5" dirty="0">
                <a:latin typeface="Times New Roman"/>
                <a:cs typeface="Times New Roman"/>
              </a:rPr>
              <a:t>of </a:t>
            </a:r>
            <a:r>
              <a:rPr sz="2650" b="1" spc="-10" dirty="0">
                <a:latin typeface="Times New Roman"/>
                <a:cs typeface="Times New Roman"/>
              </a:rPr>
              <a:t>fractures, </a:t>
            </a:r>
            <a:r>
              <a:rPr sz="2650" b="1" spc="-5" dirty="0">
                <a:latin typeface="Times New Roman"/>
                <a:cs typeface="Times New Roman"/>
              </a:rPr>
              <a:t>and placement of </a:t>
            </a:r>
            <a:r>
              <a:rPr sz="2650" b="1" spc="-10" dirty="0">
                <a:latin typeface="Times New Roman"/>
                <a:cs typeface="Times New Roman"/>
              </a:rPr>
              <a:t>nasal</a:t>
            </a:r>
            <a:r>
              <a:rPr sz="2650" b="1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packs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Nasopharyngeal</a:t>
            </a:r>
            <a:r>
              <a:rPr sz="2650" b="1" spc="1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bleeding	</a:t>
            </a:r>
            <a:r>
              <a:rPr sz="2650" b="1" spc="-10" dirty="0">
                <a:latin typeface="Times New Roman"/>
                <a:cs typeface="Times New Roman"/>
              </a:rPr>
              <a:t>controlled with nasal </a:t>
            </a:r>
            <a:r>
              <a:rPr sz="2650" b="1" spc="-5" dirty="0">
                <a:latin typeface="Times New Roman"/>
                <a:cs typeface="Times New Roman"/>
              </a:rPr>
              <a:t>packing or a  balloon-tipped catheter</a:t>
            </a:r>
            <a:r>
              <a:rPr sz="2650" b="1" spc="-105" dirty="0">
                <a:latin typeface="Times New Roman"/>
                <a:cs typeface="Times New Roman"/>
              </a:rPr>
              <a:t> </a:t>
            </a:r>
            <a:r>
              <a:rPr sz="2650" b="1" spc="-5" dirty="0" smtClean="0">
                <a:latin typeface="Times New Roman"/>
                <a:cs typeface="Times New Roman"/>
              </a:rPr>
              <a:t>placement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</a:p>
          <a:p>
            <a:pPr marL="390525" marR="42227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Use airway adjuncts- oral &amp; </a:t>
            </a:r>
            <a:r>
              <a:rPr lang="en-US" sz="2650" b="1" spc="-10" dirty="0" smtClean="0">
                <a:latin typeface="Times New Roman"/>
                <a:cs typeface="Times New Roman"/>
              </a:rPr>
              <a:t>nasopharyngeal </a:t>
            </a:r>
            <a:r>
              <a:rPr lang="en-US" sz="2650" b="1" spc="-5" dirty="0" smtClean="0">
                <a:latin typeface="Times New Roman"/>
                <a:cs typeface="Times New Roman"/>
              </a:rPr>
              <a:t>airways-  displace tongue &amp; soft tissue- patient can </a:t>
            </a:r>
            <a:r>
              <a:rPr lang="en-US" sz="2650" b="1" spc="-15" dirty="0" smtClean="0">
                <a:latin typeface="Times New Roman"/>
                <a:cs typeface="Times New Roman"/>
              </a:rPr>
              <a:t>breath through </a:t>
            </a:r>
            <a:r>
              <a:rPr lang="en-US" sz="2650" b="1" spc="-5" dirty="0" smtClean="0">
                <a:latin typeface="Times New Roman"/>
                <a:cs typeface="Times New Roman"/>
              </a:rPr>
              <a:t>or  </a:t>
            </a:r>
            <a:r>
              <a:rPr lang="en-US" sz="2650" b="1" spc="-15" dirty="0" smtClean="0">
                <a:latin typeface="Times New Roman"/>
                <a:cs typeface="Times New Roman"/>
              </a:rPr>
              <a:t>around</a:t>
            </a:r>
            <a:r>
              <a:rPr lang="en-US" sz="2650" b="1" spc="5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them.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lang="en-US" sz="2650" b="1" spc="-5" dirty="0" smtClean="0">
                <a:latin typeface="Times New Roman"/>
                <a:cs typeface="Times New Roman"/>
              </a:rPr>
              <a:t>Significant maxillofacial injury </a:t>
            </a:r>
            <a:r>
              <a:rPr lang="en-US" sz="2650" b="1" spc="-10" dirty="0" smtClean="0">
                <a:latin typeface="Times New Roman"/>
                <a:cs typeface="Times New Roman"/>
              </a:rPr>
              <a:t>with </a:t>
            </a:r>
            <a:r>
              <a:rPr lang="en-US" sz="2650" b="1" spc="-5" dirty="0" smtClean="0">
                <a:latin typeface="Times New Roman"/>
                <a:cs typeface="Times New Roman"/>
              </a:rPr>
              <a:t>anatomic </a:t>
            </a:r>
            <a:r>
              <a:rPr lang="en-US" sz="2650" b="1" spc="-10" dirty="0" smtClean="0">
                <a:latin typeface="Times New Roman"/>
                <a:cs typeface="Times New Roman"/>
              </a:rPr>
              <a:t>disruption </a:t>
            </a:r>
            <a:r>
              <a:rPr lang="en-US" sz="2650" b="1" spc="-5" dirty="0" smtClean="0">
                <a:latin typeface="Times New Roman"/>
                <a:cs typeface="Times New Roman"/>
              </a:rPr>
              <a:t>or  </a:t>
            </a:r>
            <a:r>
              <a:rPr lang="en-US" sz="2650" b="1" spc="-15" dirty="0" smtClean="0">
                <a:latin typeface="Times New Roman"/>
                <a:cs typeface="Times New Roman"/>
              </a:rPr>
              <a:t>severe </a:t>
            </a:r>
            <a:r>
              <a:rPr lang="en-US" sz="2650" b="1" spc="-10" dirty="0" err="1" smtClean="0">
                <a:latin typeface="Times New Roman"/>
                <a:cs typeface="Times New Roman"/>
              </a:rPr>
              <a:t>haemorrhage</a:t>
            </a:r>
            <a:r>
              <a:rPr lang="en-US" sz="2650" b="1" spc="-1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may </a:t>
            </a:r>
            <a:r>
              <a:rPr lang="en-US" sz="2650" b="1" spc="-20" dirty="0" smtClean="0">
                <a:latin typeface="Times New Roman"/>
                <a:cs typeface="Times New Roman"/>
              </a:rPr>
              <a:t>require </a:t>
            </a:r>
            <a:r>
              <a:rPr lang="en-US" sz="2650" b="1" spc="-5" dirty="0" smtClean="0">
                <a:latin typeface="Times New Roman"/>
                <a:cs typeface="Times New Roman"/>
              </a:rPr>
              <a:t>immediate </a:t>
            </a:r>
            <a:r>
              <a:rPr lang="en-US" sz="2650" b="1" spc="-10" dirty="0" smtClean="0">
                <a:latin typeface="Times New Roman"/>
                <a:cs typeface="Times New Roman"/>
              </a:rPr>
              <a:t>airway protection  with </a:t>
            </a:r>
            <a:r>
              <a:rPr lang="en-US" sz="2650" b="1" spc="-5" dirty="0" smtClean="0">
                <a:latin typeface="Times New Roman"/>
                <a:cs typeface="Times New Roman"/>
              </a:rPr>
              <a:t>endotracheal</a:t>
            </a:r>
            <a:r>
              <a:rPr lang="en-US" sz="2650" b="1" spc="10" dirty="0" smtClean="0">
                <a:latin typeface="Times New Roman"/>
                <a:cs typeface="Times New Roman"/>
              </a:rPr>
              <a:t> </a:t>
            </a:r>
            <a:r>
              <a:rPr lang="en-US" sz="2650" b="1" spc="-5" dirty="0" smtClean="0">
                <a:latin typeface="Times New Roman"/>
                <a:cs typeface="Times New Roman"/>
              </a:rPr>
              <a:t>intubation/ </a:t>
            </a:r>
            <a:r>
              <a:rPr lang="en-US" sz="2650" b="1" spc="-5" dirty="0" err="1" smtClean="0">
                <a:latin typeface="Times New Roman"/>
                <a:cs typeface="Times New Roman"/>
              </a:rPr>
              <a:t>tracheaostomy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lang="en-US" sz="2650" dirty="0" smtClean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endParaRPr lang="en-US" sz="2650" b="1" spc="-5" dirty="0" smtClean="0">
              <a:latin typeface="Times New Roman"/>
              <a:cs typeface="Times New Roman"/>
            </a:endParaRPr>
          </a:p>
          <a:p>
            <a:pPr marL="390525" marR="9525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  <a:tab pos="4190365" algn="l"/>
              </a:tabLst>
            </a:pP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965" y="135083"/>
            <a:ext cx="6400165" cy="69461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u="heavy" spc="-1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Pre </a:t>
            </a:r>
            <a:r>
              <a:rPr sz="2200" b="1" u="heavy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200" b="1" u="heavy" spc="-16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Evaluation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30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Thorough airway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200" b="1" dirty="0" smtClean="0">
                <a:latin typeface="Times New Roman"/>
                <a:cs typeface="Times New Roman"/>
              </a:rPr>
              <a:t>evaluation</a:t>
            </a:r>
            <a:r>
              <a:rPr lang="en-US" sz="2200" b="1" dirty="0" smtClean="0"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  <a:p>
            <a:pPr marL="390525" indent="-377825">
              <a:lnSpc>
                <a:spcPct val="100000"/>
              </a:lnSpc>
              <a:spcBef>
                <a:spcPts val="185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Same as </a:t>
            </a:r>
            <a:r>
              <a:rPr sz="2200" b="1" spc="5" dirty="0">
                <a:latin typeface="Times New Roman"/>
                <a:cs typeface="Times New Roman"/>
              </a:rPr>
              <a:t>for any </a:t>
            </a:r>
            <a:r>
              <a:rPr sz="2200" b="1" dirty="0">
                <a:latin typeface="Times New Roman"/>
                <a:cs typeface="Times New Roman"/>
              </a:rPr>
              <a:t>other </a:t>
            </a:r>
            <a:r>
              <a:rPr sz="2200" b="1" spc="5" dirty="0">
                <a:latin typeface="Times New Roman"/>
                <a:cs typeface="Times New Roman"/>
              </a:rPr>
              <a:t>major</a:t>
            </a:r>
            <a:r>
              <a:rPr sz="2200" b="1" spc="-26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operation</a:t>
            </a:r>
            <a:endParaRPr sz="2200" dirty="0">
              <a:latin typeface="Times New Roman"/>
              <a:cs typeface="Times New Roman"/>
            </a:endParaRPr>
          </a:p>
          <a:p>
            <a:pPr marL="390525" marR="5080" indent="-377825" algn="just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Patients can have </a:t>
            </a:r>
            <a:r>
              <a:rPr sz="2200" b="1" spc="-5" dirty="0">
                <a:latin typeface="Times New Roman"/>
                <a:cs typeface="Times New Roman"/>
              </a:rPr>
              <a:t>swelling </a:t>
            </a:r>
            <a:r>
              <a:rPr sz="2200" b="1" dirty="0">
                <a:latin typeface="Times New Roman"/>
                <a:cs typeface="Times New Roman"/>
              </a:rPr>
              <a:t>of face, </a:t>
            </a:r>
            <a:r>
              <a:rPr sz="2200" b="1" spc="-5" dirty="0">
                <a:latin typeface="Times New Roman"/>
                <a:cs typeface="Times New Roman"/>
              </a:rPr>
              <a:t>missing </a:t>
            </a:r>
            <a:r>
              <a:rPr sz="2200" b="1" dirty="0">
                <a:latin typeface="Times New Roman"/>
                <a:cs typeface="Times New Roman"/>
              </a:rPr>
              <a:t>or</a:t>
            </a:r>
            <a:r>
              <a:rPr sz="2200" b="1" spc="-1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loose  teeth, pain </a:t>
            </a:r>
            <a:r>
              <a:rPr sz="2200" b="1" spc="5" dirty="0">
                <a:latin typeface="Times New Roman"/>
                <a:cs typeface="Times New Roman"/>
              </a:rPr>
              <a:t>and </a:t>
            </a:r>
            <a:r>
              <a:rPr sz="2200" b="1" dirty="0">
                <a:latin typeface="Times New Roman"/>
                <a:cs typeface="Times New Roman"/>
              </a:rPr>
              <a:t>trismus limiting mouth opening or  a </a:t>
            </a:r>
            <a:r>
              <a:rPr sz="2200" b="1" spc="-5" dirty="0">
                <a:latin typeface="Times New Roman"/>
                <a:cs typeface="Times New Roman"/>
              </a:rPr>
              <a:t>maxillo-mandibular </a:t>
            </a:r>
            <a:r>
              <a:rPr sz="2200" b="1" dirty="0">
                <a:latin typeface="Times New Roman"/>
                <a:cs typeface="Times New Roman"/>
              </a:rPr>
              <a:t>fixation </a:t>
            </a:r>
            <a:r>
              <a:rPr sz="2200" b="1" spc="5" dirty="0">
                <a:latin typeface="Times New Roman"/>
                <a:cs typeface="Times New Roman"/>
              </a:rPr>
              <a:t>may </a:t>
            </a:r>
            <a:r>
              <a:rPr sz="2200" b="1" dirty="0">
                <a:latin typeface="Times New Roman"/>
                <a:cs typeface="Times New Roman"/>
              </a:rPr>
              <a:t>be in</a:t>
            </a:r>
            <a:r>
              <a:rPr sz="2200" b="1" spc="-14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situ.</a:t>
            </a:r>
            <a:endParaRPr sz="2200" dirty="0">
              <a:latin typeface="Times New Roman"/>
              <a:cs typeface="Times New Roman"/>
            </a:endParaRPr>
          </a:p>
          <a:p>
            <a:pPr marL="390525" marR="506730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455930" algn="l"/>
                <a:tab pos="456565" algn="l"/>
              </a:tabLst>
            </a:pPr>
            <a:r>
              <a:rPr sz="2200" b="1" dirty="0">
                <a:latin typeface="Times New Roman"/>
                <a:cs typeface="Times New Roman"/>
              </a:rPr>
              <a:t>The nasal patency should be done to</a:t>
            </a:r>
            <a:r>
              <a:rPr sz="2200" b="1" spc="-17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facilitate  nasal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intubation.</a:t>
            </a:r>
            <a:endParaRPr sz="2200" dirty="0">
              <a:latin typeface="Times New Roman"/>
              <a:cs typeface="Times New Roman"/>
            </a:endParaRPr>
          </a:p>
          <a:p>
            <a:pPr marL="390525" marR="455295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200" b="1" dirty="0">
                <a:latin typeface="Times New Roman"/>
                <a:cs typeface="Times New Roman"/>
              </a:rPr>
              <a:t>Complete evaluation </a:t>
            </a:r>
            <a:r>
              <a:rPr sz="2200" b="1" spc="-5" dirty="0">
                <a:latin typeface="Times New Roman"/>
                <a:cs typeface="Times New Roman"/>
              </a:rPr>
              <a:t>including </a:t>
            </a:r>
            <a:r>
              <a:rPr sz="2200" b="1" dirty="0">
                <a:latin typeface="Times New Roman"/>
                <a:cs typeface="Times New Roman"/>
              </a:rPr>
              <a:t>all lab  investigations, ECG, </a:t>
            </a:r>
            <a:r>
              <a:rPr sz="2200" b="1" spc="-5" dirty="0">
                <a:latin typeface="Times New Roman"/>
                <a:cs typeface="Times New Roman"/>
              </a:rPr>
              <a:t>chest </a:t>
            </a:r>
            <a:r>
              <a:rPr sz="2200" b="1" spc="-15" dirty="0" smtClean="0">
                <a:latin typeface="Times New Roman"/>
                <a:cs typeface="Times New Roman"/>
              </a:rPr>
              <a:t>X</a:t>
            </a:r>
            <a:r>
              <a:rPr lang="en-US" sz="2200" b="1" spc="-15" dirty="0" smtClean="0">
                <a:latin typeface="Times New Roman"/>
                <a:cs typeface="Times New Roman"/>
              </a:rPr>
              <a:t>-</a:t>
            </a:r>
            <a:r>
              <a:rPr sz="2200" b="1" spc="-15" dirty="0" smtClean="0">
                <a:latin typeface="Times New Roman"/>
                <a:cs typeface="Times New Roman"/>
              </a:rPr>
              <a:t>ray</a:t>
            </a:r>
            <a:r>
              <a:rPr sz="2200" b="1" spc="-15" dirty="0">
                <a:latin typeface="Times New Roman"/>
                <a:cs typeface="Times New Roman"/>
              </a:rPr>
              <a:t>, </a:t>
            </a:r>
            <a:r>
              <a:rPr sz="2200" b="1" dirty="0">
                <a:latin typeface="Times New Roman"/>
                <a:cs typeface="Times New Roman"/>
              </a:rPr>
              <a:t>cervical</a:t>
            </a:r>
            <a:r>
              <a:rPr sz="2200" b="1" spc="-1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spine </a:t>
            </a:r>
            <a:r>
              <a:rPr lang="en-US" sz="2200" b="1" spc="5" dirty="0" smtClean="0">
                <a:latin typeface="Times New Roman"/>
                <a:cs typeface="Times New Roman"/>
              </a:rPr>
              <a:t>X-</a:t>
            </a:r>
            <a:r>
              <a:rPr sz="2200" b="1" spc="5" dirty="0" smtClean="0">
                <a:latin typeface="Times New Roman"/>
                <a:cs typeface="Times New Roman"/>
              </a:rPr>
              <a:t>ray</a:t>
            </a:r>
            <a:r>
              <a:rPr lang="en-US" sz="2200" b="1" spc="5" dirty="0" smtClean="0">
                <a:latin typeface="Times New Roman"/>
                <a:cs typeface="Times New Roman"/>
              </a:rPr>
              <a:t>.</a:t>
            </a:r>
          </a:p>
          <a:p>
            <a:pPr marL="390525" marR="455295" indent="-377825">
              <a:lnSpc>
                <a:spcPct val="150300"/>
              </a:lnSpc>
              <a:spcBef>
                <a:spcPts val="5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25919" y="3997681"/>
            <a:ext cx="3358438" cy="4701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0848" y="277482"/>
            <a:ext cx="9255760" cy="6059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u="heavy" spc="-20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Pre </a:t>
            </a:r>
            <a:r>
              <a:rPr sz="2650" b="1" u="heavy" spc="-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Anaesthetic</a:t>
            </a:r>
            <a:r>
              <a:rPr sz="2650" b="1" u="heavy" spc="-16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50" b="1" u="heavy" spc="-5" dirty="0">
                <a:solidFill>
                  <a:srgbClr val="E46C0A"/>
                </a:solidFill>
                <a:uFill>
                  <a:solidFill>
                    <a:srgbClr val="E46C0A"/>
                  </a:solidFill>
                </a:uFill>
                <a:latin typeface="Times New Roman"/>
                <a:cs typeface="Times New Roman"/>
              </a:rPr>
              <a:t>Evaluation</a:t>
            </a:r>
            <a:endParaRPr sz="2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3350" dirty="0">
              <a:latin typeface="Times New Roman"/>
              <a:cs typeface="Times New Roman"/>
            </a:endParaRPr>
          </a:p>
          <a:p>
            <a:pPr marL="390525" marR="683895" indent="-377825">
              <a:lnSpc>
                <a:spcPct val="149700"/>
              </a:lnSpc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10" dirty="0">
                <a:latin typeface="Times New Roman"/>
                <a:cs typeface="Times New Roman"/>
              </a:rPr>
              <a:t>Neurological </a:t>
            </a:r>
            <a:r>
              <a:rPr sz="2650" b="1" spc="-5" dirty="0">
                <a:latin typeface="Times New Roman"/>
                <a:cs typeface="Times New Roman"/>
              </a:rPr>
              <a:t>evaluation in patients </a:t>
            </a:r>
            <a:r>
              <a:rPr sz="2650" b="1" spc="-10" dirty="0">
                <a:latin typeface="Times New Roman"/>
                <a:cs typeface="Times New Roman"/>
              </a:rPr>
              <a:t>with </a:t>
            </a:r>
            <a:r>
              <a:rPr sz="2650" b="1" dirty="0">
                <a:latin typeface="Times New Roman"/>
                <a:cs typeface="Times New Roman"/>
              </a:rPr>
              <a:t>co-existing </a:t>
            </a:r>
            <a:r>
              <a:rPr sz="2650" b="1" spc="-10" dirty="0">
                <a:latin typeface="Times New Roman"/>
                <a:cs typeface="Times New Roman"/>
              </a:rPr>
              <a:t>head  </a:t>
            </a:r>
            <a:r>
              <a:rPr sz="2650" b="1" spc="-5" dirty="0" smtClean="0">
                <a:latin typeface="Times New Roman"/>
                <a:cs typeface="Times New Roman"/>
              </a:rPr>
              <a:t>injury</a:t>
            </a:r>
            <a:r>
              <a:rPr lang="en-US" sz="2650" b="1" spc="-5" dirty="0" smtClean="0">
                <a:latin typeface="Times New Roman"/>
                <a:cs typeface="Times New Roman"/>
              </a:rPr>
              <a:t>.</a:t>
            </a:r>
            <a:endParaRPr sz="2650" dirty="0">
              <a:latin typeface="Times New Roman"/>
              <a:cs typeface="Times New Roman"/>
            </a:endParaRPr>
          </a:p>
          <a:p>
            <a:pPr marL="390525" marR="650240" indent="-377825">
              <a:lnSpc>
                <a:spcPct val="149700"/>
              </a:lnSpc>
              <a:spcBef>
                <a:spcPts val="635"/>
              </a:spcBef>
              <a:buFont typeface="Arial"/>
              <a:buChar char="•"/>
              <a:tabLst>
                <a:tab pos="474345" algn="l"/>
                <a:tab pos="474980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Medical </a:t>
            </a:r>
            <a:r>
              <a:rPr sz="2650" b="1" spc="-10" dirty="0">
                <a:latin typeface="Times New Roman"/>
                <a:cs typeface="Times New Roman"/>
              </a:rPr>
              <a:t>problems </a:t>
            </a:r>
            <a:r>
              <a:rPr sz="2650" b="1" spc="-5" dirty="0">
                <a:latin typeface="Times New Roman"/>
                <a:cs typeface="Times New Roman"/>
              </a:rPr>
              <a:t>e.g. acute myocardial </a:t>
            </a:r>
            <a:r>
              <a:rPr sz="2650" b="1" spc="-10" dirty="0">
                <a:latin typeface="Times New Roman"/>
                <a:cs typeface="Times New Roman"/>
              </a:rPr>
              <a:t>infarction, </a:t>
            </a:r>
            <a:r>
              <a:rPr sz="2650" b="1" spc="-5" dirty="0">
                <a:latin typeface="Times New Roman"/>
                <a:cs typeface="Times New Roman"/>
              </a:rPr>
              <a:t>acute  alcohol intoxication and </a:t>
            </a:r>
            <a:r>
              <a:rPr sz="2650" b="1" spc="-10" dirty="0">
                <a:latin typeface="Times New Roman"/>
                <a:cs typeface="Times New Roman"/>
              </a:rPr>
              <a:t>drug</a:t>
            </a:r>
            <a:r>
              <a:rPr sz="2650" b="1" spc="-30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abuse.</a:t>
            </a:r>
            <a:endParaRPr sz="2650" dirty="0">
              <a:latin typeface="Times New Roman"/>
              <a:cs typeface="Times New Roman"/>
            </a:endParaRPr>
          </a:p>
          <a:p>
            <a:pPr marL="390525" marR="5080" indent="-377825">
              <a:lnSpc>
                <a:spcPct val="149700"/>
              </a:lnSpc>
              <a:spcBef>
                <a:spcPts val="64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Cervical </a:t>
            </a:r>
            <a:r>
              <a:rPr sz="2650" b="1" spc="-10" dirty="0">
                <a:latin typeface="Times New Roman"/>
                <a:cs typeface="Times New Roman"/>
              </a:rPr>
              <a:t>spine </a:t>
            </a:r>
            <a:r>
              <a:rPr sz="2650" b="1" spc="-25" dirty="0">
                <a:latin typeface="Times New Roman"/>
                <a:cs typeface="Times New Roman"/>
              </a:rPr>
              <a:t>injury, </a:t>
            </a:r>
            <a:r>
              <a:rPr sz="2650" b="1" spc="-5" dirty="0">
                <a:latin typeface="Times New Roman"/>
                <a:cs typeface="Times New Roman"/>
              </a:rPr>
              <a:t>intracranial </a:t>
            </a:r>
            <a:r>
              <a:rPr sz="2650" b="1" spc="-25" dirty="0">
                <a:latin typeface="Times New Roman"/>
                <a:cs typeface="Times New Roman"/>
              </a:rPr>
              <a:t>injury, </a:t>
            </a:r>
            <a:r>
              <a:rPr sz="2650" b="1" spc="-10" dirty="0">
                <a:latin typeface="Times New Roman"/>
                <a:cs typeface="Times New Roman"/>
              </a:rPr>
              <a:t>pneumothorax, </a:t>
            </a:r>
            <a:r>
              <a:rPr sz="2650" b="1" spc="-5" dirty="0">
                <a:latin typeface="Times New Roman"/>
                <a:cs typeface="Times New Roman"/>
              </a:rPr>
              <a:t>flail  chest and abdominal trauma to </a:t>
            </a:r>
            <a:r>
              <a:rPr sz="2650" b="1" spc="-10" dirty="0">
                <a:latin typeface="Times New Roman"/>
                <a:cs typeface="Times New Roman"/>
              </a:rPr>
              <a:t>be</a:t>
            </a:r>
            <a:r>
              <a:rPr sz="2650" b="1" spc="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excluded.</a:t>
            </a:r>
            <a:endParaRPr sz="2650" dirty="0">
              <a:latin typeface="Times New Roman"/>
              <a:cs typeface="Times New Roman"/>
            </a:endParaRPr>
          </a:p>
          <a:p>
            <a:pPr marL="390525" marR="213360" indent="-377825">
              <a:lnSpc>
                <a:spcPct val="149800"/>
              </a:lnSpc>
              <a:spcBef>
                <a:spcPts val="630"/>
              </a:spcBef>
              <a:buFont typeface="Arial"/>
              <a:buChar char="•"/>
              <a:tabLst>
                <a:tab pos="389890" algn="l"/>
                <a:tab pos="390525" algn="l"/>
              </a:tabLst>
            </a:pPr>
            <a:r>
              <a:rPr sz="2650" b="1" spc="-5" dirty="0">
                <a:latin typeface="Times New Roman"/>
                <a:cs typeface="Times New Roman"/>
              </a:rPr>
              <a:t>Relevant biochemical and radiological assay including blood  </a:t>
            </a:r>
            <a:r>
              <a:rPr sz="2650" b="1" spc="-10" dirty="0">
                <a:latin typeface="Times New Roman"/>
                <a:cs typeface="Times New Roman"/>
              </a:rPr>
              <a:t>crossmatch</a:t>
            </a:r>
            <a:r>
              <a:rPr sz="2650" b="1" spc="-35" dirty="0">
                <a:latin typeface="Times New Roman"/>
                <a:cs typeface="Times New Roman"/>
              </a:rPr>
              <a:t> </a:t>
            </a:r>
            <a:r>
              <a:rPr sz="2650" b="1" spc="-5" dirty="0">
                <a:latin typeface="Times New Roman"/>
                <a:cs typeface="Times New Roman"/>
              </a:rPr>
              <a:t>essential.</a:t>
            </a:r>
            <a:endParaRPr sz="26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1117</Words>
  <Application>Microsoft Macintosh PowerPoint</Application>
  <PresentationFormat>Custom</PresentationFormat>
  <Paragraphs>235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ANAESTHESIA IN  MAXILLO-FACIAL    SURGERIES</vt:lpstr>
      <vt:lpstr>Slide 2</vt:lpstr>
      <vt:lpstr>Maxillo Facial trauma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Blind nasotracheal intubation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EXTUBATION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user</cp:lastModifiedBy>
  <cp:revision>12</cp:revision>
  <dcterms:created xsi:type="dcterms:W3CDTF">2018-08-26T07:30:05Z</dcterms:created>
  <dcterms:modified xsi:type="dcterms:W3CDTF">2020-08-17T04:42:51Z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2018-08-26T00:00:00Z</vt:filetime>
  </property>
</Properties>
</file>