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80" r:id="rId7"/>
    <p:sldId id="286" r:id="rId8"/>
    <p:sldId id="287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304" r:id="rId17"/>
    <p:sldId id="273" r:id="rId18"/>
    <p:sldId id="305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8" r:id="rId31"/>
    <p:sldId id="289" r:id="rId32"/>
    <p:sldId id="290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184" y="-648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pPr/>
              <a:t>17-Aug-20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233462" y="1228708"/>
            <a:ext cx="72898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20"/>
              </a:lnSpc>
            </a:pPr>
            <a:r>
              <a:rPr lang="en-CA" sz="48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</a:t>
            </a:r>
            <a:r>
              <a:rPr lang="en-CA" sz="4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Analgesics</a:t>
            </a:r>
          </a:p>
          <a:p>
            <a:pPr>
              <a:lnSpc>
                <a:spcPts val="5520"/>
              </a:lnSpc>
            </a:pPr>
            <a:endParaRPr lang="en-CA" sz="48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90586" y="3943352"/>
            <a:ext cx="7643866" cy="230832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br. 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Dr.Malini Mehta,</a:t>
            </a:r>
          </a:p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Professor,</a:t>
            </a:r>
          </a:p>
          <a:p>
            <a:pPr>
              <a:lnSpc>
                <a:spcPts val="2990"/>
              </a:lnSpc>
            </a:pPr>
            <a:r>
              <a:rPr lang="en-CA" sz="26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Dept.Of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Anaesthesia,</a:t>
            </a:r>
          </a:p>
          <a:p>
            <a:pPr>
              <a:lnSpc>
                <a:spcPts val="2990"/>
              </a:lnSpc>
            </a:pPr>
            <a:r>
              <a:rPr lang="en-CA" sz="26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S.B.K.S.M.I.R.C.,Piparia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en-CA" sz="26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</a:t>
            </a:r>
          </a:p>
          <a:p>
            <a:pPr>
              <a:lnSpc>
                <a:spcPts val="2990"/>
              </a:lnSpc>
            </a:pPr>
            <a:r>
              <a:rPr lang="en-CA" sz="2600" dirty="0" smtClean="0">
                <a:solidFill>
                  <a:srgbClr val="000000"/>
                </a:solidFill>
              </a:rPr>
              <a:t> </a:t>
            </a:r>
            <a:endParaRPr lang="en-CA" sz="2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104900" y="673100"/>
            <a:ext cx="86487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485"/>
              </a:lnSpc>
            </a:pPr>
            <a:r>
              <a:rPr lang="en-CA" sz="3910" b="1" smtClean="0">
                <a:solidFill>
                  <a:srgbClr val="000000"/>
                </a:solidFill>
                <a:latin typeface="Times New Roman"/>
                <a:cs typeface="Times New Roman"/>
              </a:rPr>
              <a:t>MORPHINE (Pharmacological</a:t>
            </a:r>
          </a:p>
          <a:p>
            <a:pPr>
              <a:lnSpc>
                <a:spcPts val="4485"/>
              </a:lnSpc>
            </a:pPr>
            <a:endParaRPr lang="en-CA" sz="3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743200" y="1257300"/>
            <a:ext cx="3090590" cy="115416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CA" sz="3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actions) - CNS</a:t>
            </a:r>
          </a:p>
          <a:p>
            <a:pPr>
              <a:lnSpc>
                <a:spcPts val="4485"/>
              </a:lnSpc>
            </a:pPr>
            <a:endParaRPr lang="en-CA" sz="39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485900" y="1981200"/>
            <a:ext cx="4940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2510" b="1" smtClean="0">
                <a:solidFill>
                  <a:srgbClr val="000000"/>
                </a:solidFill>
                <a:latin typeface="Times New Roman"/>
                <a:cs typeface="Times New Roman"/>
              </a:rPr>
              <a:t>Analgesia:</a:t>
            </a:r>
          </a:p>
          <a:p>
            <a:pPr>
              <a:lnSpc>
                <a:spcPts val="2875"/>
              </a:lnSpc>
            </a:pPr>
            <a:endParaRPr lang="en-CA" sz="25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33500" y="2413000"/>
            <a:ext cx="2370970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  <a:tabLst>
                <a:tab pos="558800" algn="l"/>
              </a:tabLst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	Strong analgesic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064500" y="1816100"/>
            <a:ext cx="65" cy="2308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endParaRPr lang="en-CA" sz="8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920"/>
              </a:lnSpc>
            </a:pPr>
            <a:endParaRPr lang="en-CA" sz="8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905000" y="2819400"/>
            <a:ext cx="7145033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Visceral pain(carried by C fibres) is relieved better than somatic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1905000" y="3175000"/>
            <a:ext cx="3424527" cy="66684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8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Pain ( carried by A delta fibre) </a:t>
            </a:r>
          </a:p>
          <a:p>
            <a:pPr>
              <a:lnSpc>
                <a:spcPts val="2680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1333500" y="3606800"/>
            <a:ext cx="2540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1905000" y="3606800"/>
            <a:ext cx="4289892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Degree of analgesia increases with dose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5" name="TextBox 15"/>
          <p:cNvSpPr txBox="1"/>
          <p:nvPr/>
        </p:nvSpPr>
        <p:spPr>
          <a:xfrm>
            <a:off x="1333500" y="4038600"/>
            <a:ext cx="3048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1905000" y="4038600"/>
            <a:ext cx="61595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Nociceptive pain is better relieved than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7" name="TextBox 17"/>
          <p:cNvSpPr txBox="1"/>
          <p:nvPr/>
        </p:nvSpPr>
        <p:spPr>
          <a:xfrm>
            <a:off x="1905000" y="4432300"/>
            <a:ext cx="78486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40"/>
              </a:lnSpc>
            </a:pPr>
            <a:r>
              <a:rPr lang="en-CA" sz="2012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Neuretic</a:t>
            </a: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pain</a:t>
            </a:r>
          </a:p>
          <a:p>
            <a:pPr>
              <a:lnSpc>
                <a:spcPts val="274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333500" y="4838700"/>
            <a:ext cx="84201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  <a:tabLst>
                <a:tab pos="571500" algn="l"/>
              </a:tabLst>
            </a:pPr>
            <a:r>
              <a:rPr lang="en-CA" sz="2002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Associated reactions to pain are also relieved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905000" y="5130800"/>
            <a:ext cx="4756367" cy="39709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228600">
              <a:lnSpc>
                <a:spcPts val="350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apprehension, fear and autonomic effects</a:t>
            </a:r>
            <a:endParaRPr lang="en-CA" sz="26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90586" y="5657864"/>
            <a:ext cx="8903528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         </a:t>
            </a:r>
            <a:r>
              <a:rPr lang="en-IN" sz="2000" b="1" dirty="0" smtClean="0"/>
              <a:t>Tolerance to pain is better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/>
              <a:t>         Pre-emptive Analgesia = dose required is less when </a:t>
            </a:r>
            <a:r>
              <a:rPr lang="en-IN" sz="2000" b="1" dirty="0" err="1" smtClean="0"/>
              <a:t>opiod</a:t>
            </a:r>
            <a:r>
              <a:rPr lang="en-IN" sz="2000" b="1" dirty="0" smtClean="0"/>
              <a:t> is given before</a:t>
            </a:r>
          </a:p>
          <a:p>
            <a:r>
              <a:rPr lang="en-IN" sz="2000" b="1" dirty="0" smtClean="0"/>
              <a:t>           exposure of noxious stimulus than dose of </a:t>
            </a:r>
            <a:r>
              <a:rPr lang="en-IN" sz="2000" b="1" dirty="0" err="1" smtClean="0"/>
              <a:t>opiod</a:t>
            </a:r>
            <a:r>
              <a:rPr lang="en-IN" sz="2000" b="1" dirty="0" smtClean="0"/>
              <a:t> when given after </a:t>
            </a:r>
          </a:p>
          <a:p>
            <a:r>
              <a:rPr lang="en-IN" sz="2000" b="1" dirty="0" smtClean="0"/>
              <a:t>           noxious stimulus.</a:t>
            </a:r>
          </a:p>
          <a:p>
            <a:r>
              <a:rPr lang="en-IN" sz="2000" b="1" dirty="0" smtClean="0"/>
              <a:t>           this is due to interruption of firing of C fibres &amp; sensitization of dorsal horns 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233462" y="442890"/>
            <a:ext cx="7206268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100"/>
              </a:lnSpc>
              <a:tabLst>
                <a:tab pos="2197100" algn="l"/>
              </a:tabLst>
            </a:pPr>
            <a:r>
              <a:rPr lang="en-CA" sz="4102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MORPHINE – Analgesia</a:t>
            </a:r>
            <a:r>
              <a:rPr lang="en-CA" sz="440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4102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action</a:t>
            </a:r>
          </a:p>
          <a:p>
            <a:pPr>
              <a:lnSpc>
                <a:spcPts val="510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47710" y="1514460"/>
            <a:ext cx="84074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65"/>
              </a:lnSpc>
            </a:pPr>
            <a:r>
              <a:rPr lang="en-CA" sz="31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Two components - spinal and </a:t>
            </a:r>
            <a:r>
              <a:rPr lang="en-CA" sz="31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supraspinal</a:t>
            </a:r>
            <a:endParaRPr lang="en-CA" sz="31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565"/>
              </a:lnSpc>
            </a:pPr>
            <a:endParaRPr lang="en-CA" sz="31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33500" y="2476500"/>
            <a:ext cx="7529305" cy="143629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SPINAL--Inhibits release of excitatory transmitters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8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from primary afferents - at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Substantia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8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gelatinosa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of dorsal horn</a:t>
            </a:r>
          </a:p>
          <a:p>
            <a:pPr>
              <a:lnSpc>
                <a:spcPts val="28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33500" y="3594100"/>
            <a:ext cx="6141105" cy="38472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22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Exerted through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Interneurones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- gating of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625600" y="4025900"/>
            <a:ext cx="65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endParaRPr lang="en-CA" sz="2220" b="1" spc="-3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520006" y="3586162"/>
            <a:ext cx="601768" cy="69249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2800" spc="-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pain</a:t>
            </a:r>
          </a:p>
          <a:p>
            <a:pPr>
              <a:lnSpc>
                <a:spcPts val="2725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04900" y="5582546"/>
            <a:ext cx="7336432" cy="173124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30"/>
              </a:lnSpc>
            </a:pPr>
            <a:r>
              <a:rPr lang="en-CA" sz="222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At  SUPRASPINAL level in cortex, midbrain and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8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medulla - alter processing and interpretation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8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 send inhibitory impulses through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8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descending pathway</a:t>
            </a:r>
          </a:p>
          <a:p>
            <a:pPr>
              <a:lnSpc>
                <a:spcPts val="273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2024" y="4014790"/>
            <a:ext cx="81788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400" dirty="0" smtClean="0"/>
              <a:t>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Opiod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receptors are present in 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periaqueductal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gray as 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well as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raphe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nucleus activation of which leads to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complete suppression of pain. 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92200" y="546100"/>
            <a:ext cx="6496971" cy="196207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100"/>
              </a:lnSpc>
            </a:pPr>
            <a:r>
              <a:rPr lang="en-CA" sz="44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Pharmacological actions of</a:t>
            </a:r>
            <a:r>
              <a:rPr lang="en-CA" sz="44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4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44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Morphine (CNS)  contd.</a:t>
            </a:r>
          </a:p>
          <a:p>
            <a:pPr>
              <a:lnSpc>
                <a:spcPts val="510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19148" y="1871650"/>
            <a:ext cx="1668727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  <a:buFont typeface="Arial" pitchFamily="34" charset="0"/>
              <a:buChar char="•"/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Sedation: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905000" y="2273300"/>
            <a:ext cx="4993098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drowsiness and indifference to surroundings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892300" y="2654300"/>
            <a:ext cx="6136295" cy="7798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Inability to concentrate and  extravagant imagination -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colorful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day dream</a:t>
            </a:r>
          </a:p>
          <a:p>
            <a:pPr>
              <a:lnSpc>
                <a:spcPts val="20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905000" y="3187700"/>
            <a:ext cx="7848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 smtClean="0">
                <a:solidFill>
                  <a:srgbClr val="000000"/>
                </a:solidFill>
                <a:latin typeface="Times New Roman"/>
                <a:cs typeface="Times New Roman"/>
              </a:rPr>
              <a:t>Apparent excitement</a:t>
            </a:r>
          </a:p>
          <a:p>
            <a:pPr>
              <a:lnSpc>
                <a:spcPts val="253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892300" y="3568700"/>
            <a:ext cx="6653809" cy="51296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Larger doses produce sleep - </a:t>
            </a:r>
            <a:r>
              <a:rPr lang="en-CA" sz="23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EEG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resembles normal sleep</a:t>
            </a:r>
          </a:p>
          <a:p>
            <a:pPr>
              <a:lnSpc>
                <a:spcPts val="20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90586" y="3800476"/>
            <a:ext cx="2540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en-CA" sz="177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</a:p>
          <a:p>
            <a:pPr>
              <a:lnSpc>
                <a:spcPts val="2645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447776" y="3871914"/>
            <a:ext cx="19939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Mood effects: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1876404" y="4229104"/>
            <a:ext cx="5647380" cy="161582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Normal persons -calming effect, </a:t>
            </a:r>
          </a:p>
          <a:p>
            <a:pPr>
              <a:lnSpc>
                <a:spcPts val="205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mental clouding,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>                                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feeling of detachment, </a:t>
            </a:r>
          </a:p>
          <a:p>
            <a:pPr>
              <a:lnSpc>
                <a:spcPts val="205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lack of initiative,   lethargy,  </a:t>
            </a:r>
          </a:p>
          <a:p>
            <a:pPr>
              <a:lnSpc>
                <a:spcPts val="205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unpleasant in absence of pain</a:t>
            </a:r>
          </a:p>
          <a:p>
            <a:pPr>
              <a:lnSpc>
                <a:spcPts val="205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876404" y="5800740"/>
            <a:ext cx="2781211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Sometimes DYSHORIA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876404" y="6229368"/>
            <a:ext cx="6155531" cy="7798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But in persons with pain &amp; addicts sense of wellbeing,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>p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leasurable floating -feelings - kick</a:t>
            </a:r>
          </a:p>
          <a:p>
            <a:pPr>
              <a:lnSpc>
                <a:spcPts val="20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05000" y="6896100"/>
            <a:ext cx="7848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EUPHORIA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92200" y="546100"/>
            <a:ext cx="6496971" cy="196207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100"/>
              </a:lnSpc>
            </a:pPr>
            <a:r>
              <a:rPr lang="en-CA" sz="44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Pharmacological actions of</a:t>
            </a:r>
            <a:r>
              <a:rPr lang="en-CA" sz="44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4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44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Morphine (CNS)  contd.</a:t>
            </a:r>
          </a:p>
          <a:p>
            <a:pPr>
              <a:lnSpc>
                <a:spcPts val="510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0900" y="2006600"/>
            <a:ext cx="2250552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  <a:tabLst>
                <a:tab pos="482600" algn="l"/>
              </a:tabLst>
            </a:pPr>
            <a:r>
              <a:rPr lang="en-CA" sz="1805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Depression</a:t>
            </a: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240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233462" y="2371716"/>
            <a:ext cx="2887009" cy="128240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>
              <a:lnSpc>
                <a:spcPts val="20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1.    Respiratory centre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depression - Both rate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 depth of respiration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are diminished</a:t>
            </a:r>
          </a:p>
          <a:p>
            <a:pPr>
              <a:lnSpc>
                <a:spcPts val="2045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816100" y="3441700"/>
            <a:ext cx="2056140" cy="50013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tabLst>
                <a:tab pos="368300" algn="l"/>
              </a:tabLst>
            </a:pPr>
            <a:r>
              <a:rPr lang="en-CA" sz="1309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1319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1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Dangerous in Head</a:t>
            </a:r>
          </a:p>
          <a:p>
            <a:pPr>
              <a:lnSpc>
                <a:spcPts val="1955"/>
              </a:lnSpc>
            </a:pPr>
            <a:endParaRPr lang="en-CA" sz="17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657600"/>
            <a:ext cx="2786981" cy="84638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859536">
              <a:lnSpc>
                <a:spcPts val="2200"/>
              </a:lnSpc>
              <a:tabLst>
                <a:tab pos="393700" algn="l"/>
              </a:tabLst>
            </a:pPr>
            <a:r>
              <a:rPr lang="en-CA" sz="1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injury and asthmatics</a:t>
            </a:r>
            <a:r>
              <a:rPr lang="en-CA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319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lang="en-CA" sz="17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Cough</a:t>
            </a:r>
            <a:r>
              <a:rPr lang="en-CA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Centre -</a:t>
            </a:r>
          </a:p>
          <a:p>
            <a:pPr>
              <a:lnSpc>
                <a:spcPts val="2215"/>
              </a:lnSpc>
            </a:pPr>
            <a:endParaRPr lang="en-CA" sz="1871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739900" y="4254500"/>
            <a:ext cx="31623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Depressed</a:t>
            </a:r>
          </a:p>
          <a:p>
            <a:pPr>
              <a:lnSpc>
                <a:spcPts val="2045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4584700"/>
            <a:ext cx="2643288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406400" algn="l"/>
              </a:tabLst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3. Temperature regulating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centre - depressed</a:t>
            </a:r>
          </a:p>
          <a:p>
            <a:pPr>
              <a:lnSpc>
                <a:spcPts val="2015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5156200"/>
            <a:ext cx="2719334" cy="80791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406400" algn="l"/>
              </a:tabLst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4. Vasomotor centre - high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doses cause fall in BP</a:t>
            </a:r>
          </a:p>
          <a:p>
            <a:pPr>
              <a:lnSpc>
                <a:spcPts val="211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029200" y="1943100"/>
            <a:ext cx="2194512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CA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Stimulation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029200" y="2387600"/>
            <a:ext cx="2385268" cy="9343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469900" algn="l"/>
              </a:tabLst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1. CTZ - sensitize CTZ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to vestibular and</a:t>
            </a:r>
          </a:p>
          <a:p>
            <a:pPr>
              <a:lnSpc>
                <a:spcPts val="2445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5499100" y="3009900"/>
            <a:ext cx="2570384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other impulses, Vomiting</a:t>
            </a:r>
          </a:p>
          <a:p>
            <a:pPr>
              <a:lnSpc>
                <a:spcPts val="247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5029200" y="3403600"/>
            <a:ext cx="4006418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  <a:tabLst>
                <a:tab pos="482600" algn="l"/>
              </a:tabLst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Edinger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Westphal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Nucleus --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miosis</a:t>
            </a:r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47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5029200" y="4051300"/>
            <a:ext cx="1674176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3.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Vagal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centre -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6734188" y="4157666"/>
            <a:ext cx="1251946" cy="2949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Bradycardia</a:t>
            </a:r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5019676" y="4586294"/>
            <a:ext cx="2853345" cy="9343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482600" algn="l"/>
              </a:tabLst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4.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Hippocampal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cells -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convulsions (inhibition</a:t>
            </a:r>
          </a:p>
          <a:p>
            <a:pPr>
              <a:lnSpc>
                <a:spcPts val="24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5019676" y="5157798"/>
            <a:ext cx="2721899" cy="96180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of </a:t>
            </a:r>
            <a:r>
              <a:rPr lang="en-CA" sz="20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GABA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release)</a:t>
            </a:r>
          </a:p>
          <a:p>
            <a:pPr>
              <a:lnSpc>
                <a:spcPts val="25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5. Scratch Centre -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pruritis</a:t>
            </a:r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470"/>
              </a:lnSpc>
            </a:pPr>
            <a:endParaRPr lang="en-CA" sz="2568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0" y="0"/>
            <a:ext cx="9753600" cy="699422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700"/>
              </a:lnSpc>
            </a:pPr>
            <a:r>
              <a:rPr lang="en-CA" sz="5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Pharmacological action</a:t>
            </a:r>
            <a:r>
              <a:rPr lang="en-CA" sz="5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CA" sz="5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of Morphine – </a:t>
            </a:r>
            <a:r>
              <a:rPr lang="en-CA" sz="4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Respiratory system</a:t>
            </a:r>
          </a:p>
          <a:p>
            <a:pPr marL="457200" indent="-457200">
              <a:lnSpc>
                <a:spcPts val="5700"/>
              </a:lnSpc>
              <a:buAutoNum type="arabicParenR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Respiratory depression</a:t>
            </a:r>
          </a:p>
          <a:p>
            <a:pPr marL="457200" indent="-457200"/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- via direct action on respiratory centre medulla</a:t>
            </a:r>
          </a:p>
          <a:p>
            <a:pPr marL="457200" indent="-457200"/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-CO2 responsiveness &amp; hypoxic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ventillatory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drive both ↓</a:t>
            </a:r>
          </a:p>
          <a:p>
            <a:pPr marL="457200" indent="-457200">
              <a:buAutoNum type="arabicParenR" startAt="2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Respiratory rate ↓ more than tidal volume</a:t>
            </a:r>
          </a:p>
          <a:p>
            <a:pPr marL="457200" indent="-457200">
              <a:buAutoNum type="arabicParenR" startAt="2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Depress cough reflex                                       ↑ vomiting</a:t>
            </a:r>
          </a:p>
          <a:p>
            <a:pPr marL="457200" indent="-457200">
              <a:buAutoNum type="arabicParenR" startAt="2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Trigger CTZ                                     ↑ aspiration n basal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atelectasis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457200" indent="-457200">
              <a:buAutoNum type="arabicParenR" startAt="2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Histamine induced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Bronchospasm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457200" indent="-457200">
              <a:buAutoNum type="arabicParenR" startAt="2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Blunts response to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laryngoscopy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n intubation- pt. tolerates tube better</a:t>
            </a:r>
          </a:p>
          <a:p>
            <a:pPr marL="457200" indent="-457200"/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pPr marL="457200" indent="-457200"/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(#  hypoxia n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hypercarbia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occurs d/t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opiods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457200" indent="-457200"/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                   causes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vasodilataion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(directly)</a:t>
            </a:r>
          </a:p>
          <a:p>
            <a:pPr marL="457200" indent="-457200"/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                  vasoconstriction via sympathetic(indirect)</a:t>
            </a:r>
          </a:p>
          <a:p>
            <a:pPr marL="457200" indent="-457200"/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    BUT OPIODS BLOCK THIS  INDIRECT ACTION</a:t>
            </a:r>
          </a:p>
          <a:p>
            <a:pPr marL="457200" indent="-457200"/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Pts. ON OPIODS DEVELOP  HYPOTENSION WHEN HYPOVENTILATED                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9080500" y="1346200"/>
            <a:ext cx="558800" cy="38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"/>
              </a:lnSpc>
            </a:pPr>
            <a:r>
              <a:rPr lang="en-CA" sz="200" smtClean="0">
                <a:solidFill>
                  <a:srgbClr val="000000"/>
                </a:solidFill>
                <a:latin typeface="Times New Roman"/>
                <a:cs typeface="Times New Roman"/>
              </a:rPr>
              <a:t>_</a:t>
            </a:r>
          </a:p>
          <a:p>
            <a:pPr>
              <a:lnSpc>
                <a:spcPts val="230"/>
              </a:lnSpc>
            </a:pPr>
            <a:endParaRPr lang="en-CA" sz="200">
              <a:solidFill>
                <a:srgbClr val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62288" y="351472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33594" y="3871914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3484553" y="3692525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792" y="365760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519082" y="5443550"/>
            <a:ext cx="3786214" cy="285752"/>
          </a:xfrm>
          <a:prstGeom prst="bentConnector3">
            <a:avLst>
              <a:gd name="adj1" fmla="val 5855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662222" y="6015054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16100" y="0"/>
            <a:ext cx="79375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CA" sz="1550" b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</a:p>
          <a:p>
            <a:pPr>
              <a:lnSpc>
                <a:spcPts val="18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406400"/>
            <a:ext cx="8610600" cy="170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700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Pharmacological actions</a:t>
            </a:r>
            <a:r>
              <a:rPr lang="en-CA" sz="49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9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of Morphine - contd.</a:t>
            </a:r>
          </a:p>
          <a:p>
            <a:pPr>
              <a:lnSpc>
                <a:spcPts val="5700"/>
              </a:lnSpc>
            </a:pPr>
            <a:endParaRPr lang="en-CA" sz="49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63600" y="1955800"/>
            <a:ext cx="7906010" cy="477823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36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Neuro</a:t>
            </a: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-endocrine:</a:t>
            </a:r>
          </a:p>
          <a:p>
            <a:pPr>
              <a:lnSpc>
                <a:spcPts val="4140"/>
              </a:lnSpc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STRESS RESPONSE                   Blocked by OPIODS</a:t>
            </a:r>
          </a:p>
          <a:p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                     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(dose dependent)</a:t>
            </a:r>
          </a:p>
          <a:p>
            <a:pPr>
              <a:lnSpc>
                <a:spcPts val="4140"/>
              </a:lnSpc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release of catabolic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harmones</a:t>
            </a:r>
            <a:endParaRPr lang="en-CA" sz="28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cortisol</a:t>
            </a:r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catecholamines</a:t>
            </a:r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-glucagon</a:t>
            </a: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thyroxine</a:t>
            </a:r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Increased cardiac risk</a:t>
            </a: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Increased protein catabolism</a:t>
            </a:r>
          </a:p>
          <a:p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Hyperglycemia</a:t>
            </a:r>
            <a:endParaRPr lang="en-CA" sz="36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213301" y="4729170"/>
            <a:ext cx="5456622" cy="7730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buFont typeface="Arial" pitchFamily="34" charset="0"/>
              <a:buChar char="•"/>
            </a:pP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0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GnRH</a:t>
            </a: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is inhibited - FSH, LH  levels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are lowered – </a:t>
            </a:r>
          </a:p>
          <a:p>
            <a:pPr>
              <a:lnSpc>
                <a:spcPts val="2000"/>
              </a:lnSpc>
            </a:pP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only short term - tolerance develops</a:t>
            </a:r>
          </a:p>
          <a:p>
            <a:pPr>
              <a:lnSpc>
                <a:spcPts val="20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591048" y="5372112"/>
            <a:ext cx="4124527" cy="80829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Decrease in levels of Sex hormone but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 infertility</a:t>
            </a:r>
          </a:p>
          <a:p>
            <a:pPr>
              <a:lnSpc>
                <a:spcPts val="21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876800" y="6015054"/>
            <a:ext cx="3517181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Increases AN-I release -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oliguri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endParaRPr lang="en-CA" sz="20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233858" y="2728906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1948636" y="3371054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2162156" y="558642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376206" y="2157402"/>
            <a:ext cx="89027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CVS: NO DIRECT EFFECT ON HEART</a:t>
            </a:r>
          </a:p>
          <a:p>
            <a:pPr>
              <a:lnSpc>
                <a:spcPts val="2990"/>
              </a:lnSpc>
            </a:pPr>
            <a:endParaRPr lang="en-CA" sz="2562" dirty="0">
              <a:solidFill>
                <a:srgbClr val="000000"/>
              </a:solidFill>
            </a:endParaRPr>
          </a:p>
        </p:txBody>
      </p:sp>
      <p:sp>
        <p:nvSpPr>
          <p:cNvPr id="3" name="TextBox 9"/>
          <p:cNvSpPr txBox="1"/>
          <p:nvPr/>
        </p:nvSpPr>
        <p:spPr>
          <a:xfrm>
            <a:off x="1304900" y="3014658"/>
            <a:ext cx="7496026" cy="10083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Vasodilatation - histamine release, depression of vasomotor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4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centre and directly on blood vessels decreasing the tone</a:t>
            </a:r>
          </a:p>
          <a:p>
            <a:pPr>
              <a:lnSpc>
                <a:spcPts val="21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4" name="TextBox 10"/>
          <p:cNvSpPr txBox="1"/>
          <p:nvPr/>
        </p:nvSpPr>
        <p:spPr>
          <a:xfrm>
            <a:off x="1272111" y="3943352"/>
            <a:ext cx="8481489" cy="140294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Cardiac work reduction due to consistent vasodilatation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Vagus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mediated decrease in heart rate.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Hypotension due to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venodilatation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decreased sympathetic tone.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0586" y="371452"/>
            <a:ext cx="785818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5700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Pharmacological actions</a:t>
            </a:r>
            <a:r>
              <a:rPr lang="en-CA" sz="49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9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of Morphine - contd.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33330" y="300014"/>
            <a:ext cx="9215502" cy="219290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700"/>
              </a:lnSpc>
            </a:pPr>
            <a:r>
              <a:rPr lang="en-CA" sz="4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Pharmacological actions of Morphine - contd.</a:t>
            </a:r>
          </a:p>
          <a:p>
            <a:pPr>
              <a:lnSpc>
                <a:spcPts val="5700"/>
              </a:lnSpc>
            </a:pPr>
            <a:endParaRPr lang="en-CA" sz="49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63600" y="1871650"/>
            <a:ext cx="4188454" cy="100027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4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GIT: </a:t>
            </a:r>
            <a:r>
              <a:rPr lang="en-CA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CONSTIPATION</a:t>
            </a:r>
          </a:p>
          <a:p>
            <a:pPr>
              <a:lnSpc>
                <a:spcPts val="3910"/>
              </a:lnSpc>
            </a:pPr>
            <a:endParaRPr lang="en-CA" sz="34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233462" y="2443154"/>
            <a:ext cx="8657819" cy="477053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5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Due to direct action on intestine reducing propulsive movement, </a:t>
            </a:r>
          </a:p>
          <a:p>
            <a:pPr>
              <a:lnSpc>
                <a:spcPts val="305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spasm of sphincters, 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</a:rPr>
              <a:t>d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ecrease in all GIT secretions</a:t>
            </a:r>
          </a:p>
          <a:p>
            <a:pPr>
              <a:lnSpc>
                <a:spcPts val="305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↑ gastric emptying</a:t>
            </a:r>
          </a:p>
          <a:p>
            <a:pPr>
              <a:lnSpc>
                <a:spcPts val="3050"/>
              </a:lnSpc>
              <a:buFont typeface="Arial" pitchFamily="34" charset="0"/>
              <a:buChar char="•"/>
            </a:pP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05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Central             peripheral mechanism </a:t>
            </a:r>
          </a:p>
          <a:p>
            <a:pPr>
              <a:lnSpc>
                <a:spcPts val="305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vagally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</a:t>
            </a:r>
          </a:p>
          <a:p>
            <a:pPr>
              <a:lnSpc>
                <a:spcPts val="3050"/>
              </a:lnSpc>
            </a:pP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Mediadted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↑ pyloric sphincter      receptors in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mynteric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plexus &amp; </a:t>
            </a:r>
          </a:p>
          <a:p>
            <a:pPr>
              <a:lnSpc>
                <a:spcPts val="305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tone                        cholinergic nerve terminal</a:t>
            </a:r>
          </a:p>
          <a:p>
            <a:pPr>
              <a:lnSpc>
                <a:spcPts val="305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                                 inhibit Ach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relarse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050"/>
              </a:lnSpc>
              <a:buFont typeface="Arial" pitchFamily="34" charset="0"/>
              <a:buChar char="•"/>
            </a:pP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Biliary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Colic- ↑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biliary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duct pressure</a:t>
            </a:r>
          </a:p>
          <a:p>
            <a:pPr>
              <a:lnSpc>
                <a:spcPts val="305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due to-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biliary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smooth muscles spasm</a:t>
            </a:r>
          </a:p>
          <a:p>
            <a:pPr>
              <a:lnSpc>
                <a:spcPts val="305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- ↑ tone of sphincter of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oddi</a:t>
            </a:r>
            <a:endParaRPr lang="en-CA" sz="2600" dirty="0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1947842" y="3657600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62222" y="3657600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3876668" y="465773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162420" y="4443418"/>
            <a:ext cx="214314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304768" y="1371584"/>
            <a:ext cx="88900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4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Smooth Muscles:</a:t>
            </a:r>
          </a:p>
          <a:p>
            <a:pPr>
              <a:lnSpc>
                <a:spcPts val="3910"/>
              </a:lnSpc>
            </a:pPr>
            <a:endParaRPr lang="en-CA" sz="3400" dirty="0">
              <a:solidFill>
                <a:srgbClr val="000000"/>
              </a:solidFill>
            </a:endParaRPr>
          </a:p>
        </p:txBody>
      </p:sp>
      <p:sp>
        <p:nvSpPr>
          <p:cNvPr id="3" name="TextBox 6"/>
          <p:cNvSpPr txBox="1"/>
          <p:nvPr/>
        </p:nvSpPr>
        <p:spPr>
          <a:xfrm>
            <a:off x="1019148" y="1943088"/>
            <a:ext cx="7559762" cy="7950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Billiary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Tract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[Mary colic - closure of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sph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Oddi</a:t>
            </a:r>
            <a:endParaRPr lang="en-CA" sz="26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1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304768" y="2442071"/>
            <a:ext cx="8923918" cy="487312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• Bladder: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Urinary retention (relaxation of bladder muscles)</a:t>
            </a:r>
          </a:p>
          <a:p>
            <a:pPr>
              <a:lnSpc>
                <a:spcPts val="3800"/>
              </a:lnSpc>
            </a:pP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• Bronchi –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Bronchospasm</a:t>
            </a:r>
            <a:endParaRPr lang="en-CA" sz="26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80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Skeletal Muscle                    </a:t>
            </a:r>
          </a:p>
          <a:p>
            <a:pPr>
              <a:lnSpc>
                <a:spcPts val="380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             C/F</a:t>
            </a:r>
          </a:p>
          <a:p>
            <a:pPr>
              <a:lnSpc>
                <a:spcPts val="380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Rigidity                                                              tonic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clonic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movts</a:t>
            </a:r>
            <a:endParaRPr lang="en-CA" sz="26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80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↑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abdo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press               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glottic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closure                      of hand</a:t>
            </a:r>
          </a:p>
          <a:p>
            <a:pPr>
              <a:lnSpc>
                <a:spcPts val="3800"/>
              </a:lnSpc>
            </a:pPr>
            <a:endParaRPr lang="en-CA" sz="26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800"/>
              </a:lnSpc>
            </a:pPr>
            <a:r>
              <a:rPr lang="en-CA" sz="2600" dirty="0" smtClean="0">
                <a:solidFill>
                  <a:srgbClr val="000000"/>
                </a:solidFill>
              </a:rPr>
              <a:t>Stiff chest syndrome</a:t>
            </a:r>
          </a:p>
          <a:p>
            <a:pPr>
              <a:lnSpc>
                <a:spcPts val="3800"/>
              </a:lnSpc>
            </a:pPr>
            <a:r>
              <a:rPr lang="en-CA" sz="2600" dirty="0" smtClean="0">
                <a:solidFill>
                  <a:srgbClr val="000000"/>
                </a:solidFill>
              </a:rPr>
              <a:t>                                                  impaired </a:t>
            </a:r>
            <a:r>
              <a:rPr lang="en-CA" sz="2600" dirty="0" err="1" smtClean="0">
                <a:solidFill>
                  <a:srgbClr val="000000"/>
                </a:solidFill>
              </a:rPr>
              <a:t>ventillation</a:t>
            </a:r>
            <a:r>
              <a:rPr lang="en-CA" sz="2600" dirty="0" smtClean="0">
                <a:solidFill>
                  <a:srgbClr val="000000"/>
                </a:solidFill>
              </a:rPr>
              <a:t>, ↑ CVP</a:t>
            </a:r>
          </a:p>
          <a:p>
            <a:pPr>
              <a:lnSpc>
                <a:spcPts val="3800"/>
              </a:lnSpc>
            </a:pPr>
            <a:r>
              <a:rPr lang="en-CA" sz="2600" dirty="0" smtClean="0">
                <a:solidFill>
                  <a:srgbClr val="000000"/>
                </a:solidFill>
              </a:rPr>
              <a:t>                                                           </a:t>
            </a:r>
            <a:r>
              <a:rPr lang="en-CA" sz="2600" dirty="0" err="1" smtClean="0">
                <a:solidFill>
                  <a:srgbClr val="000000"/>
                </a:solidFill>
              </a:rPr>
              <a:t>hypercarbia</a:t>
            </a:r>
            <a:r>
              <a:rPr lang="en-CA" sz="2600" dirty="0" smtClean="0">
                <a:solidFill>
                  <a:srgbClr val="000000"/>
                </a:solidFill>
              </a:rPr>
              <a:t>, hypoxia</a:t>
            </a: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227206" cy="1554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5700"/>
              </a:lnSpc>
            </a:pPr>
            <a:r>
              <a:rPr lang="en-CA" sz="4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Pharmacological actions of Morphine</a:t>
            </a:r>
          </a:p>
          <a:p>
            <a:pPr lvl="0">
              <a:lnSpc>
                <a:spcPts val="5700"/>
              </a:lnSpc>
            </a:pPr>
            <a:r>
              <a:rPr lang="en-CA" sz="4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            - contd.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1733528" y="4229104"/>
            <a:ext cx="264320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948238" y="4229104"/>
            <a:ext cx="214314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376734" y="458629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1376338" y="487204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1483495" y="555070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519478" y="6229368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4233858" y="580074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921000" y="419100"/>
            <a:ext cx="68326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Morphine -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006600" y="1130300"/>
            <a:ext cx="77470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Pharmacokinetics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9082" y="2586030"/>
            <a:ext cx="7584127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Orally well absorbed</a:t>
            </a:r>
          </a:p>
          <a:p>
            <a:pPr marL="342900" indent="-342900"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oral bioavailability -20-30%</a:t>
            </a:r>
          </a:p>
          <a:p>
            <a:pPr marL="342900" indent="-342900"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Low lipid solubility</a:t>
            </a:r>
          </a:p>
          <a:p>
            <a:pPr marL="342900" indent="-342900"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10-20% protein binding</a:t>
            </a:r>
          </a:p>
          <a:p>
            <a:pPr marL="342900" indent="-342900"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High hepatic extraction ratio</a:t>
            </a:r>
          </a:p>
          <a:p>
            <a:pPr marL="342900" indent="-342900"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M6G-morphine-6-glucoronide- active metabolite</a:t>
            </a:r>
          </a:p>
          <a:p>
            <a:pPr marL="342900" indent="-342900"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10-20% drug remains unionized</a:t>
            </a:r>
          </a:p>
          <a:p>
            <a:pPr marL="342900" indent="-342900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90586" y="0"/>
            <a:ext cx="7517699" cy="176971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  <a:tabLst>
                <a:tab pos="2286000" algn="l"/>
              </a:tabLst>
            </a:pPr>
            <a:r>
              <a:rPr lang="en-CA" sz="3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</a:t>
            </a:r>
            <a:r>
              <a:rPr lang="en-CA" sz="3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Analgesics (against </a:t>
            </a:r>
            <a:r>
              <a:rPr lang="en-CA" sz="3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algesia</a:t>
            </a:r>
            <a:r>
              <a:rPr lang="en-CA" sz="3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</a:p>
          <a:p>
            <a:pPr>
              <a:lnSpc>
                <a:spcPts val="4600"/>
              </a:lnSpc>
              <a:tabLst>
                <a:tab pos="2286000" algn="l"/>
              </a:tabLst>
            </a:pPr>
            <a:r>
              <a:rPr lang="en-CA" sz="3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some important</a:t>
            </a:r>
            <a:r>
              <a:rPr lang="en-CA" sz="39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3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terms</a:t>
            </a:r>
          </a:p>
          <a:p>
            <a:pPr>
              <a:lnSpc>
                <a:spcPts val="4600"/>
              </a:lnSpc>
            </a:pPr>
            <a:endParaRPr lang="en-CA" sz="39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0900" y="1993900"/>
            <a:ext cx="7719742" cy="129279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30"/>
              </a:lnSpc>
              <a:tabLst>
                <a:tab pos="342900" algn="l"/>
                <a:tab pos="342900" algn="l"/>
                <a:tab pos="355600" algn="l"/>
              </a:tabLst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Analgesics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Are the </a:t>
            </a:r>
            <a:r>
              <a:rPr lang="en-CA" sz="22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brugs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which selectively relieves pain by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acting in the CNS or on peripheral pain mechanisms, without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significantly altering the consciousness - </a:t>
            </a:r>
            <a:r>
              <a:rPr lang="en-CA" sz="22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Opioids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NSAIDS</a:t>
            </a:r>
          </a:p>
          <a:p>
            <a:pPr>
              <a:lnSpc>
                <a:spcPts val="20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76272" y="3086096"/>
            <a:ext cx="6754734" cy="96180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  <a:buFont typeface="Arial" pitchFamily="34" charset="0"/>
              <a:buChar char="•"/>
            </a:pPr>
            <a:r>
              <a:rPr lang="en-CA" sz="240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Opiods</a:t>
            </a:r>
            <a:r>
              <a:rPr lang="en-CA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:  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Any drug which binds to the </a:t>
            </a:r>
            <a:r>
              <a:rPr lang="en-CA" sz="22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receptors</a:t>
            </a:r>
          </a:p>
          <a:p>
            <a:pPr>
              <a:lnSpc>
                <a:spcPts val="2530"/>
              </a:lnSpc>
              <a:buFont typeface="Arial" pitchFamily="34" charset="0"/>
              <a:buChar char="•"/>
            </a:pPr>
            <a:endParaRPr lang="en-CA" sz="22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530"/>
              </a:lnSpc>
            </a:pPr>
            <a:endParaRPr lang="en-CA" sz="2166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206500" y="3443286"/>
            <a:ext cx="7158691" cy="52334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8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(Pharmacologically related) in the CNS and antagonized by</a:t>
            </a:r>
          </a:p>
          <a:p>
            <a:pPr>
              <a:lnSpc>
                <a:spcPts val="198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62024" y="3729038"/>
            <a:ext cx="5093702" cy="107721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>
              <a:lnSpc>
                <a:spcPts val="2100"/>
              </a:lnSpc>
            </a:pPr>
            <a:r>
              <a:rPr lang="en-CA" sz="2110" b="1" i="1" u="sng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Naloxone</a:t>
            </a:r>
            <a:r>
              <a:rPr lang="en-CA" sz="2110" b="1" i="1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pPr indent="9144">
              <a:lnSpc>
                <a:spcPts val="2100"/>
              </a:lnSpc>
            </a:pPr>
            <a:r>
              <a:rPr lang="en-CA" sz="211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1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They may be - Natural, Synthetic and semi-</a:t>
            </a:r>
            <a:r>
              <a:rPr lang="en-CA" sz="21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1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1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synthetic</a:t>
            </a:r>
          </a:p>
          <a:p>
            <a:pPr>
              <a:lnSpc>
                <a:spcPts val="2100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47710" y="4586294"/>
            <a:ext cx="6433171" cy="128240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>
              <a:lnSpc>
                <a:spcPts val="2000"/>
              </a:lnSpc>
            </a:pPr>
            <a:r>
              <a:rPr lang="en-CA" sz="21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Opiates</a:t>
            </a:r>
            <a:r>
              <a:rPr lang="en-CA" sz="211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en-CA" sz="221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rugs derived from opium - Natural or semi-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synthetic</a:t>
            </a:r>
          </a:p>
          <a:p>
            <a:pPr indent="9144">
              <a:lnSpc>
                <a:spcPts val="2000"/>
              </a:lnSpc>
            </a:pPr>
            <a:endParaRPr lang="en-CA" sz="22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indent="9144">
              <a:lnSpc>
                <a:spcPts val="2000"/>
              </a:lnSpc>
            </a:pPr>
            <a:endParaRPr lang="en-CA" sz="22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0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19148" y="5157798"/>
            <a:ext cx="6229911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Narcotics 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drugs derived from opium or opium like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93800" y="5514988"/>
            <a:ext cx="6985246" cy="129676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/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compounds, with potent analgesic effects associated with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significant alteration of mood and </a:t>
            </a:r>
            <a:r>
              <a:rPr lang="en-CA" sz="22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behavior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and with the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potential for dependence and tolerance following repeated</a:t>
            </a:r>
          </a:p>
          <a:p>
            <a:pPr>
              <a:lnSpc>
                <a:spcPts val="205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04900" y="6673999"/>
            <a:ext cx="1861087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administration.</a:t>
            </a:r>
          </a:p>
          <a:p>
            <a:pPr>
              <a:lnSpc>
                <a:spcPts val="253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921000" y="419100"/>
            <a:ext cx="68326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Morphine -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006600" y="1130300"/>
            <a:ext cx="77470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Pharmacokinetics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0" y="2157402"/>
            <a:ext cx="9448832" cy="500136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en-CA" sz="2400" b="1" spc="-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              FATE</a:t>
            </a:r>
          </a:p>
          <a:p>
            <a:pPr>
              <a:lnSpc>
                <a:spcPts val="2645"/>
              </a:lnSpc>
            </a:pPr>
            <a:r>
              <a:rPr lang="en-IN" sz="2400" b="1" dirty="0" smtClean="0"/>
              <a:t>                                          Distribution in body</a:t>
            </a:r>
          </a:p>
          <a:p>
            <a:pPr>
              <a:lnSpc>
                <a:spcPts val="2645"/>
              </a:lnSpc>
            </a:pPr>
            <a:endParaRPr lang="en-IN" sz="2400" b="1" dirty="0" smtClean="0"/>
          </a:p>
          <a:p>
            <a:pPr>
              <a:lnSpc>
                <a:spcPts val="2645"/>
              </a:lnSpc>
            </a:pPr>
            <a:r>
              <a:rPr lang="en-IN" sz="2400" dirty="0" smtClean="0"/>
              <a:t>Crosses placenta                                                                             little uptake by </a:t>
            </a:r>
          </a:p>
          <a:p>
            <a:pPr>
              <a:lnSpc>
                <a:spcPts val="2645"/>
              </a:lnSpc>
            </a:pPr>
            <a:r>
              <a:rPr lang="en-IN" sz="2400" dirty="0" smtClean="0"/>
              <a:t>(neonatal depression)          </a:t>
            </a:r>
            <a:r>
              <a:rPr lang="en-IN" sz="2400" u="sng" dirty="0" smtClean="0"/>
              <a:t>organs of elimination </a:t>
            </a:r>
            <a:r>
              <a:rPr lang="en-IN" sz="2400" dirty="0" smtClean="0"/>
              <a:t>                          Lungs</a:t>
            </a:r>
            <a:r>
              <a:rPr lang="en-IN" sz="2400" u="sng" dirty="0" smtClean="0"/>
              <a:t>     </a:t>
            </a:r>
          </a:p>
          <a:p>
            <a:pPr>
              <a:lnSpc>
                <a:spcPts val="2645"/>
              </a:lnSpc>
            </a:pPr>
            <a:endParaRPr lang="en-IN" sz="2400" dirty="0" smtClean="0"/>
          </a:p>
          <a:p>
            <a:pPr>
              <a:lnSpc>
                <a:spcPts val="2645"/>
              </a:lnSpc>
            </a:pPr>
            <a:endParaRPr lang="en-IN" sz="2400" dirty="0" smtClean="0"/>
          </a:p>
          <a:p>
            <a:pPr>
              <a:lnSpc>
                <a:spcPts val="2645"/>
              </a:lnSpc>
            </a:pPr>
            <a:r>
              <a:rPr lang="en-IN" sz="2400" dirty="0" smtClean="0"/>
              <a:t>      slow brain penetration             hepatic                                   extra hepatic</a:t>
            </a:r>
          </a:p>
          <a:p>
            <a:pPr>
              <a:lnSpc>
                <a:spcPts val="2645"/>
              </a:lnSpc>
            </a:pPr>
            <a:r>
              <a:rPr lang="en-IN" sz="2400" dirty="0" smtClean="0"/>
              <a:t>  </a:t>
            </a:r>
          </a:p>
          <a:p>
            <a:pPr>
              <a:lnSpc>
                <a:spcPts val="2645"/>
              </a:lnSpc>
            </a:pPr>
            <a:r>
              <a:rPr lang="en-IN" sz="2400" dirty="0" smtClean="0"/>
              <a:t> analgesia n respiratory                                                                40% metabolism </a:t>
            </a:r>
          </a:p>
          <a:p>
            <a:pPr>
              <a:lnSpc>
                <a:spcPts val="2645"/>
              </a:lnSpc>
            </a:pPr>
            <a:r>
              <a:rPr lang="en-IN" sz="2400" dirty="0" smtClean="0"/>
              <a:t>Depression doesn’t correlate       M3G               M6G  </a:t>
            </a:r>
            <a:r>
              <a:rPr lang="en-IN" dirty="0" smtClean="0">
                <a:solidFill>
                  <a:srgbClr val="FF0000"/>
                </a:solidFill>
              </a:rPr>
              <a:t>excretion via        </a:t>
            </a:r>
            <a:r>
              <a:rPr lang="en-IN" sz="2400" dirty="0" smtClean="0"/>
              <a:t>in kidneys</a:t>
            </a:r>
          </a:p>
          <a:p>
            <a:pPr>
              <a:lnSpc>
                <a:spcPts val="2645"/>
              </a:lnSpc>
            </a:pPr>
            <a:r>
              <a:rPr lang="en-IN" sz="2400" dirty="0" smtClean="0"/>
              <a:t>With plasma level                                                            </a:t>
            </a:r>
            <a:r>
              <a:rPr lang="en-IN" dirty="0" smtClean="0">
                <a:solidFill>
                  <a:srgbClr val="FF0000"/>
                </a:solidFill>
              </a:rPr>
              <a:t>accumulates in renal failure</a:t>
            </a:r>
            <a:r>
              <a:rPr lang="en-IN" sz="2400" dirty="0" smtClean="0">
                <a:solidFill>
                  <a:srgbClr val="FF0000"/>
                </a:solidFill>
              </a:rPr>
              <a:t>  </a:t>
            </a:r>
          </a:p>
          <a:p>
            <a:pPr>
              <a:lnSpc>
                <a:spcPts val="2645"/>
              </a:lnSpc>
            </a:pPr>
            <a:r>
              <a:rPr lang="en-IN" sz="2400" dirty="0" smtClean="0"/>
              <a:t>                                              doesn’t bind to        active </a:t>
            </a:r>
            <a:r>
              <a:rPr lang="en-IN" sz="2400" dirty="0" err="1" smtClean="0"/>
              <a:t>metbolite</a:t>
            </a:r>
            <a:endParaRPr lang="en-IN" sz="2400" dirty="0" smtClean="0"/>
          </a:p>
          <a:p>
            <a:pPr>
              <a:lnSpc>
                <a:spcPts val="2645"/>
              </a:lnSpc>
            </a:pPr>
            <a:r>
              <a:rPr lang="en-IN" sz="2400" dirty="0" smtClean="0"/>
              <a:t>                                          </a:t>
            </a:r>
            <a:r>
              <a:rPr lang="en-IN" sz="2400" dirty="0" err="1" smtClean="0"/>
              <a:t>opiod</a:t>
            </a:r>
            <a:r>
              <a:rPr lang="en-IN" sz="2400" dirty="0" smtClean="0"/>
              <a:t> receptor               more potent</a:t>
            </a:r>
          </a:p>
          <a:p>
            <a:pPr>
              <a:lnSpc>
                <a:spcPts val="2645"/>
              </a:lnSpc>
            </a:pPr>
            <a:r>
              <a:rPr lang="en-IN" sz="2400" dirty="0" smtClean="0"/>
              <a:t>                                                                             causes </a:t>
            </a:r>
            <a:r>
              <a:rPr lang="en-IN" sz="2400" dirty="0" err="1" smtClean="0"/>
              <a:t>pharamac</a:t>
            </a:r>
            <a:r>
              <a:rPr lang="en-IN" sz="2400" dirty="0" smtClean="0"/>
              <a:t>. actions</a:t>
            </a:r>
            <a:r>
              <a:rPr lang="en-IN" sz="2400" b="1" dirty="0" smtClean="0"/>
              <a:t>              </a:t>
            </a:r>
            <a:endParaRPr sz="2400" b="1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1019148" y="2657468"/>
            <a:ext cx="164307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33990" y="2443154"/>
            <a:ext cx="314327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627165" y="3121815"/>
            <a:ext cx="1713718" cy="1072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4198139" y="3050377"/>
            <a:ext cx="71438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304900" y="494348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05494" y="3871914"/>
            <a:ext cx="157163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4341809" y="4121947"/>
            <a:ext cx="64214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126701" y="505064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519610" y="4729170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019544" y="59436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5876932" y="59436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877196" y="494348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305560" y="551498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19082" y="371452"/>
            <a:ext cx="5170198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Morphine  Adverse</a:t>
            </a:r>
            <a:endParaRPr lang="en-CA" sz="49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805494" y="371452"/>
            <a:ext cx="1853071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Effects</a:t>
            </a:r>
            <a:endParaRPr lang="en-CA" sz="49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38200" y="1943100"/>
            <a:ext cx="3048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pc="-30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485900" y="1943100"/>
            <a:ext cx="3558667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Respiratory depression: Infant and Old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838200" y="2260600"/>
            <a:ext cx="342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pc="-10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485900" y="2260600"/>
            <a:ext cx="1583126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dirty="0" smtClean="0">
                <a:solidFill>
                  <a:srgbClr val="000000"/>
                </a:solidFill>
                <a:latin typeface="Times New Roman"/>
                <a:cs typeface="Times New Roman"/>
              </a:rPr>
              <a:t>Vomiting, nausea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838200" y="2578100"/>
            <a:ext cx="3556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pc="-10" smtClean="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485900" y="2578100"/>
            <a:ext cx="63246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mtClean="0">
                <a:solidFill>
                  <a:srgbClr val="000000"/>
                </a:solidFill>
                <a:latin typeface="Times New Roman"/>
                <a:cs typeface="Times New Roman"/>
              </a:rPr>
              <a:t>Sedation, Mental Clouding - sometimes dysphoria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838200" y="2921000"/>
            <a:ext cx="3429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mtClean="0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1485900" y="2921000"/>
            <a:ext cx="25781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mtClean="0">
                <a:solidFill>
                  <a:srgbClr val="000000"/>
                </a:solidFill>
                <a:latin typeface="Times New Roman"/>
                <a:cs typeface="Times New Roman"/>
              </a:rPr>
              <a:t>Hypotensive effect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838200" y="3251200"/>
            <a:ext cx="342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pc="-10" smtClean="0">
                <a:solidFill>
                  <a:srgbClr val="000000"/>
                </a:solidFill>
                <a:latin typeface="Times New Roman"/>
                <a:cs typeface="Times New Roman"/>
              </a:rPr>
              <a:t>5.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1485900" y="3238500"/>
            <a:ext cx="2588850" cy="59952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Rise in Intracranial Pressure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838200" y="3568700"/>
            <a:ext cx="3556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pc="-10" smtClean="0">
                <a:solidFill>
                  <a:srgbClr val="000000"/>
                </a:solidFill>
                <a:latin typeface="Times New Roman"/>
                <a:cs typeface="Times New Roman"/>
              </a:rPr>
              <a:t>6.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5" name="TextBox 15"/>
          <p:cNvSpPr txBox="1"/>
          <p:nvPr/>
        </p:nvSpPr>
        <p:spPr>
          <a:xfrm>
            <a:off x="1485900" y="3568700"/>
            <a:ext cx="23368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mtClean="0">
                <a:solidFill>
                  <a:srgbClr val="000000"/>
                </a:solidFill>
                <a:latin typeface="Times New Roman"/>
                <a:cs typeface="Times New Roman"/>
              </a:rPr>
              <a:t>Apnoea: Newborn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838200" y="3911600"/>
            <a:ext cx="3302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smtClean="0">
                <a:solidFill>
                  <a:srgbClr val="000000"/>
                </a:solidFill>
                <a:latin typeface="Times New Roman"/>
                <a:cs typeface="Times New Roman"/>
              </a:rPr>
              <a:t>7.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7" name="TextBox 17"/>
          <p:cNvSpPr txBox="1"/>
          <p:nvPr/>
        </p:nvSpPr>
        <p:spPr>
          <a:xfrm>
            <a:off x="1485900" y="3911600"/>
            <a:ext cx="6889707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1784" dirty="0" smtClean="0">
                <a:solidFill>
                  <a:srgbClr val="000000"/>
                </a:solidFill>
                <a:latin typeface="Times New Roman"/>
                <a:cs typeface="Times New Roman"/>
              </a:rPr>
              <a:t>Urinary retention (via inhibition of sacral parasympathetic nervous system)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18" name="TextBox 18"/>
          <p:cNvSpPr txBox="1"/>
          <p:nvPr/>
        </p:nvSpPr>
        <p:spPr>
          <a:xfrm>
            <a:off x="838200" y="4216400"/>
            <a:ext cx="3556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8.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9" name="TextBox 19"/>
          <p:cNvSpPr txBox="1"/>
          <p:nvPr/>
        </p:nvSpPr>
        <p:spPr>
          <a:xfrm>
            <a:off x="1473200" y="4229100"/>
            <a:ext cx="7812075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Idiosyncrasy and allergy , </a:t>
            </a:r>
            <a:r>
              <a:rPr lang="en-CA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pruritis</a:t>
            </a:r>
            <a:r>
              <a:rPr lang="en-CA" dirty="0" smtClean="0">
                <a:solidFill>
                  <a:srgbClr val="000000"/>
                </a:solidFill>
                <a:latin typeface="Times New Roman"/>
                <a:cs typeface="Times New Roman"/>
              </a:rPr>
              <a:t>(d/t drug in CSF n </a:t>
            </a:r>
            <a:r>
              <a:rPr lang="en-CA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actiopn</a:t>
            </a:r>
            <a:r>
              <a:rPr lang="en-CA" dirty="0" smtClean="0">
                <a:solidFill>
                  <a:srgbClr val="000000"/>
                </a:solidFill>
                <a:latin typeface="Times New Roman"/>
                <a:cs typeface="Times New Roman"/>
              </a:rPr>
              <a:t> on trigeminal neuralgia)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20" name="TextBox 20"/>
          <p:cNvSpPr txBox="1"/>
          <p:nvPr/>
        </p:nvSpPr>
        <p:spPr>
          <a:xfrm>
            <a:off x="838200" y="4559300"/>
            <a:ext cx="3810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2100" smtClean="0">
                <a:solidFill>
                  <a:srgbClr val="000000"/>
                </a:solidFill>
                <a:latin typeface="Times New Roman"/>
                <a:cs typeface="Times New Roman"/>
              </a:rPr>
              <a:t>9.</a:t>
            </a:r>
          </a:p>
          <a:p>
            <a:pPr>
              <a:lnSpc>
                <a:spcPts val="2415"/>
              </a:lnSpc>
            </a:pPr>
            <a:endParaRPr/>
          </a:p>
        </p:txBody>
      </p:sp>
      <p:sp>
        <p:nvSpPr>
          <p:cNvPr id="21" name="TextBox 21"/>
          <p:cNvSpPr txBox="1"/>
          <p:nvPr/>
        </p:nvSpPr>
        <p:spPr>
          <a:xfrm>
            <a:off x="1485900" y="4559300"/>
            <a:ext cx="6375143" cy="3077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Acute Morphine Poisoning: occurs if &gt;50 mg  (Lethal dose</a:t>
            </a:r>
            <a:endParaRPr/>
          </a:p>
        </p:txBody>
      </p:sp>
      <p:sp>
        <p:nvSpPr>
          <p:cNvPr id="22" name="TextBox 22"/>
          <p:cNvSpPr txBox="1"/>
          <p:nvPr/>
        </p:nvSpPr>
        <p:spPr>
          <a:xfrm>
            <a:off x="1485900" y="4876800"/>
            <a:ext cx="6153864" cy="108100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250 mg), Gastric </a:t>
            </a:r>
            <a:r>
              <a:rPr lang="en-CA" sz="21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lavage</a:t>
            </a: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with KMNo4, Specific antidote:</a:t>
            </a:r>
            <a:r>
              <a:rPr lang="en-CA" sz="21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1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1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Naloxone</a:t>
            </a: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0.4 to 2.0 mg IV repeatedly in 2-3 minutes till</a:t>
            </a:r>
            <a:r>
              <a:rPr lang="en-CA" sz="21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1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respiration picks up</a:t>
            </a:r>
          </a:p>
          <a:p>
            <a:pPr>
              <a:lnSpc>
                <a:spcPts val="2050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876272" y="5729302"/>
            <a:ext cx="3393942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10.   Tolerance and dependence</a:t>
            </a:r>
          </a:p>
          <a:p>
            <a:pPr>
              <a:lnSpc>
                <a:spcPts val="2415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cxnSp>
        <p:nvCxnSpPr>
          <p:cNvPr id="25" name="Straight Arrow Connector 24"/>
          <p:cNvCxnSpPr>
            <a:stCxn id="5" idx="0"/>
          </p:cNvCxnSpPr>
          <p:nvPr/>
        </p:nvCxnSpPr>
        <p:spPr>
          <a:xfrm rot="5400000" flipH="1" flipV="1">
            <a:off x="4535358" y="315774"/>
            <a:ext cx="357202" cy="2897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91246" y="1157270"/>
            <a:ext cx="35819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1)Early          or             2)Late</a:t>
            </a:r>
          </a:p>
          <a:p>
            <a:r>
              <a:rPr lang="en-IN" dirty="0" smtClean="0"/>
              <a:t>d/t                           d/t  diffusion</a:t>
            </a:r>
          </a:p>
          <a:p>
            <a:r>
              <a:rPr lang="en-IN" dirty="0" err="1" smtClean="0"/>
              <a:t>Systmeic</a:t>
            </a:r>
            <a:r>
              <a:rPr lang="en-IN" dirty="0" smtClean="0"/>
              <a:t>            into CSF n </a:t>
            </a:r>
            <a:r>
              <a:rPr lang="en-IN" dirty="0" err="1" smtClean="0"/>
              <a:t>Medullary</a:t>
            </a:r>
            <a:endParaRPr lang="en-IN" dirty="0" smtClean="0"/>
          </a:p>
          <a:p>
            <a:r>
              <a:rPr lang="en-IN" dirty="0" smtClean="0"/>
              <a:t>Absorption                   centre</a:t>
            </a:r>
          </a:p>
          <a:p>
            <a:r>
              <a:rPr lang="en-IN" dirty="0" smtClean="0"/>
              <a:t>  2 h                                6-12 h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117600" y="431800"/>
            <a:ext cx="8636000" cy="168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00"/>
              </a:lnSpc>
              <a:tabLst>
                <a:tab pos="2692400" algn="l"/>
              </a:tabLst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Morphine - Therapeutic</a:t>
            </a:r>
            <a:r>
              <a:rPr lang="en-CA" sz="4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900" smtClean="0">
                <a:solidFill>
                  <a:srgbClr val="000000"/>
                </a:solidFill>
                <a:latin typeface="Times New Roman"/>
              </a:rPr>
            </a:b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	uses</a:t>
            </a:r>
          </a:p>
          <a:p>
            <a:pPr>
              <a:lnSpc>
                <a:spcPts val="5500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0900" y="1917700"/>
            <a:ext cx="3429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470" spc="-1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485900" y="1917700"/>
            <a:ext cx="1651000" cy="368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480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Analgesic: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320800" y="2298700"/>
            <a:ext cx="3048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50"/>
              </a:lnSpc>
            </a:pPr>
            <a:r>
              <a:rPr lang="en-CA" sz="2056" b="1" spc="-20" smtClean="0">
                <a:solidFill>
                  <a:srgbClr val="000000"/>
                </a:solidFill>
                <a:latin typeface="Times New Roman"/>
                <a:cs typeface="Times New Roman"/>
              </a:rPr>
              <a:t>I.</a:t>
            </a:r>
          </a:p>
          <a:p>
            <a:pPr>
              <a:lnSpc>
                <a:spcPts val="245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92300" y="2298700"/>
            <a:ext cx="25908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mtClean="0">
                <a:solidFill>
                  <a:srgbClr val="000000"/>
                </a:solidFill>
                <a:latin typeface="Times New Roman"/>
                <a:cs typeface="Times New Roman"/>
              </a:rPr>
              <a:t>Long Bone Fracture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320800" y="2628900"/>
            <a:ext cx="3429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905000" y="2628900"/>
            <a:ext cx="28956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mtClean="0">
                <a:solidFill>
                  <a:srgbClr val="000000"/>
                </a:solidFill>
                <a:latin typeface="Times New Roman"/>
                <a:cs typeface="Times New Roman"/>
              </a:rPr>
              <a:t>Myocardial Infarction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320800" y="2959100"/>
            <a:ext cx="342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1905000" y="2959100"/>
            <a:ext cx="33909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mtClean="0">
                <a:solidFill>
                  <a:srgbClr val="000000"/>
                </a:solidFill>
                <a:latin typeface="Times New Roman"/>
                <a:cs typeface="Times New Roman"/>
              </a:rPr>
              <a:t>Terminal stages of cancer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1320800" y="3276600"/>
            <a:ext cx="3683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lang="en-CA" sz="2056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</a:p>
          <a:p>
            <a:pPr>
              <a:lnSpc>
                <a:spcPts val="2460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1905000" y="3289300"/>
            <a:ext cx="18034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mtClean="0">
                <a:solidFill>
                  <a:srgbClr val="000000"/>
                </a:solidFill>
                <a:latin typeface="Times New Roman"/>
                <a:cs typeface="Times New Roman"/>
              </a:rPr>
              <a:t>Burn patients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1320800" y="3619500"/>
            <a:ext cx="342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5.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1905000" y="3619500"/>
            <a:ext cx="29591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mtClean="0">
                <a:solidFill>
                  <a:srgbClr val="000000"/>
                </a:solidFill>
                <a:latin typeface="Times New Roman"/>
                <a:cs typeface="Times New Roman"/>
              </a:rPr>
              <a:t>Postoperative patients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5" name="TextBox 15"/>
          <p:cNvSpPr txBox="1"/>
          <p:nvPr/>
        </p:nvSpPr>
        <p:spPr>
          <a:xfrm>
            <a:off x="1320800" y="3937000"/>
            <a:ext cx="393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6.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1905000" y="3937000"/>
            <a:ext cx="5942974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Visceral  pains - pulmonary embolism, pleurisy, acute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7" name="TextBox 17"/>
          <p:cNvSpPr txBox="1"/>
          <p:nvPr/>
        </p:nvSpPr>
        <p:spPr>
          <a:xfrm>
            <a:off x="1905000" y="4203700"/>
            <a:ext cx="15875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95"/>
              </a:lnSpc>
            </a:pPr>
            <a:r>
              <a:rPr lang="en-CA" sz="2056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pericarditis</a:t>
            </a:r>
            <a:endParaRPr lang="en-CA" sz="2056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995"/>
              </a:lnSpc>
            </a:pPr>
            <a:endParaRPr/>
          </a:p>
        </p:txBody>
      </p:sp>
      <p:sp>
        <p:nvSpPr>
          <p:cNvPr id="18" name="TextBox 18"/>
          <p:cNvSpPr txBox="1"/>
          <p:nvPr/>
        </p:nvSpPr>
        <p:spPr>
          <a:xfrm>
            <a:off x="1320800" y="4533900"/>
            <a:ext cx="3556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7.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9" name="TextBox 19"/>
          <p:cNvSpPr txBox="1"/>
          <p:nvPr/>
        </p:nvSpPr>
        <p:spPr>
          <a:xfrm>
            <a:off x="1905000" y="4533900"/>
            <a:ext cx="1144929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renal colic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20" name="TextBox 20"/>
          <p:cNvSpPr txBox="1"/>
          <p:nvPr/>
        </p:nvSpPr>
        <p:spPr>
          <a:xfrm>
            <a:off x="1320800" y="4851400"/>
            <a:ext cx="3556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8.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21" name="TextBox 21"/>
          <p:cNvSpPr txBox="1"/>
          <p:nvPr/>
        </p:nvSpPr>
        <p:spPr>
          <a:xfrm>
            <a:off x="1905000" y="4851400"/>
            <a:ext cx="26035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mtClean="0">
                <a:solidFill>
                  <a:srgbClr val="000000"/>
                </a:solidFill>
                <a:latin typeface="Times New Roman"/>
                <a:cs typeface="Times New Roman"/>
              </a:rPr>
              <a:t>Obstetric analgesia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22" name="TextBox 22"/>
          <p:cNvSpPr txBox="1"/>
          <p:nvPr/>
        </p:nvSpPr>
        <p:spPr>
          <a:xfrm>
            <a:off x="1320800" y="5194300"/>
            <a:ext cx="393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9.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23" name="TextBox 23"/>
          <p:cNvSpPr txBox="1"/>
          <p:nvPr/>
        </p:nvSpPr>
        <p:spPr>
          <a:xfrm>
            <a:off x="1905000" y="5194300"/>
            <a:ext cx="27051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56" b="1" smtClean="0">
                <a:solidFill>
                  <a:srgbClr val="000000"/>
                </a:solidFill>
                <a:latin typeface="Times New Roman"/>
                <a:cs typeface="Times New Roman"/>
              </a:rPr>
              <a:t>Segmental analgesia</a:t>
            </a:r>
          </a:p>
          <a:p>
            <a:pPr>
              <a:lnSpc>
                <a:spcPts val="253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955800" y="419100"/>
            <a:ext cx="7797800" cy="168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00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Morphine - Other</a:t>
            </a:r>
            <a:r>
              <a:rPr lang="en-CA" sz="4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900" smtClean="0">
                <a:solidFill>
                  <a:srgbClr val="000000"/>
                </a:solidFill>
                <a:latin typeface="Times New Roman"/>
              </a:rPr>
            </a:b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Therapeutic uses</a:t>
            </a:r>
          </a:p>
          <a:p>
            <a:pPr>
              <a:lnSpc>
                <a:spcPts val="5600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63600" y="1968500"/>
            <a:ext cx="88900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65"/>
              </a:lnSpc>
            </a:pPr>
            <a:r>
              <a:rPr lang="en-CA" sz="31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Preanaesthetic Medication</a:t>
            </a:r>
          </a:p>
          <a:p>
            <a:pPr>
              <a:lnSpc>
                <a:spcPts val="3565"/>
              </a:lnSpc>
            </a:pPr>
            <a:endParaRPr lang="en-CA" sz="31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63600" y="2463800"/>
            <a:ext cx="88900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65"/>
              </a:lnSpc>
            </a:pPr>
            <a:r>
              <a:rPr lang="en-CA" sz="31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Balanced anaesthesia and surgical analgesia</a:t>
            </a:r>
          </a:p>
          <a:p>
            <a:pPr>
              <a:lnSpc>
                <a:spcPts val="3565"/>
              </a:lnSpc>
            </a:pPr>
            <a:endParaRPr lang="en-CA" sz="31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63600" y="3009900"/>
            <a:ext cx="8890000" cy="1003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31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Acute Left ventricular failure - Cardiac</a:t>
            </a:r>
            <a:r>
              <a:rPr lang="en-CA" sz="31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100" smtClean="0">
                <a:solidFill>
                  <a:srgbClr val="000000"/>
                </a:solidFill>
                <a:latin typeface="Times New Roman"/>
              </a:rPr>
            </a:br>
            <a:r>
              <a:rPr lang="en-CA" sz="3110" b="1" smtClean="0">
                <a:solidFill>
                  <a:srgbClr val="000000"/>
                </a:solidFill>
                <a:latin typeface="Times New Roman"/>
                <a:cs typeface="Times New Roman"/>
              </a:rPr>
              <a:t>asthma</a:t>
            </a:r>
          </a:p>
          <a:p>
            <a:pPr>
              <a:lnSpc>
                <a:spcPts val="3200"/>
              </a:lnSpc>
            </a:pPr>
            <a:endParaRPr lang="en-CA" sz="31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63600" y="3886200"/>
            <a:ext cx="88900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65"/>
              </a:lnSpc>
            </a:pPr>
            <a:r>
              <a:rPr lang="en-CA" sz="31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Cough - not used but Codeine is used</a:t>
            </a:r>
          </a:p>
          <a:p>
            <a:pPr>
              <a:lnSpc>
                <a:spcPts val="3565"/>
              </a:lnSpc>
            </a:pPr>
            <a:endParaRPr lang="en-CA" sz="31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63600" y="4419600"/>
            <a:ext cx="88900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31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Diarrhoea - colostomy - Loperamide,</a:t>
            </a:r>
            <a:r>
              <a:rPr lang="en-CA" sz="31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100" smtClean="0">
                <a:solidFill>
                  <a:srgbClr val="000000"/>
                </a:solidFill>
                <a:latin typeface="Times New Roman"/>
              </a:rPr>
            </a:br>
            <a:r>
              <a:rPr lang="en-CA" sz="3110" b="1" smtClean="0">
                <a:solidFill>
                  <a:srgbClr val="000000"/>
                </a:solidFill>
                <a:latin typeface="Times New Roman"/>
                <a:cs typeface="Times New Roman"/>
              </a:rPr>
              <a:t>biphenoxylate</a:t>
            </a:r>
          </a:p>
          <a:p>
            <a:pPr>
              <a:lnSpc>
                <a:spcPts val="3200"/>
              </a:lnSpc>
            </a:pPr>
            <a:endParaRPr lang="en-CA" sz="31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819400" y="419100"/>
            <a:ext cx="6934200" cy="965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Morphine -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905000" y="1143000"/>
            <a:ext cx="78486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470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Contraindications</a:t>
            </a:r>
          </a:p>
          <a:p>
            <a:pPr>
              <a:lnSpc>
                <a:spcPts val="5470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0" y="1955800"/>
            <a:ext cx="3683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485900" y="1955800"/>
            <a:ext cx="34925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Two Extremes of Age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850900" y="2374900"/>
            <a:ext cx="4445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498600" y="2387600"/>
            <a:ext cx="27432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Bronchial asthma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850900" y="2819400"/>
            <a:ext cx="4318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485900" y="2819400"/>
            <a:ext cx="4291239" cy="73417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Respiratory insufficiency - emphysema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838200" y="3251200"/>
            <a:ext cx="4572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1498600" y="3251200"/>
            <a:ext cx="20193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Head Injury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838200" y="3683000"/>
            <a:ext cx="4318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5.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1485900" y="3683000"/>
            <a:ext cx="32893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Shock - Hypotension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838200" y="4114800"/>
            <a:ext cx="4445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6.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5" name="TextBox 15"/>
          <p:cNvSpPr txBox="1"/>
          <p:nvPr/>
        </p:nvSpPr>
        <p:spPr>
          <a:xfrm>
            <a:off x="1498600" y="4114800"/>
            <a:ext cx="44069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Undiagnosed acute abdomen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838200" y="4559300"/>
            <a:ext cx="4445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7.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7" name="TextBox 17"/>
          <p:cNvSpPr txBox="1"/>
          <p:nvPr/>
        </p:nvSpPr>
        <p:spPr>
          <a:xfrm>
            <a:off x="1498600" y="4546600"/>
            <a:ext cx="528991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BPH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8" name="TextBox 18"/>
          <p:cNvSpPr txBox="1"/>
          <p:nvPr/>
        </p:nvSpPr>
        <p:spPr>
          <a:xfrm>
            <a:off x="838200" y="4978400"/>
            <a:ext cx="4318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8.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19" name="TextBox 19"/>
          <p:cNvSpPr txBox="1"/>
          <p:nvPr/>
        </p:nvSpPr>
        <p:spPr>
          <a:xfrm>
            <a:off x="1485900" y="4978400"/>
            <a:ext cx="73914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Renal Failure, Liver diseases and hypothyrodism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20" name="TextBox 20"/>
          <p:cNvSpPr txBox="1"/>
          <p:nvPr/>
        </p:nvSpPr>
        <p:spPr>
          <a:xfrm>
            <a:off x="838200" y="5410200"/>
            <a:ext cx="4699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9.</a:t>
            </a:r>
          </a:p>
          <a:p>
            <a:pPr>
              <a:lnSpc>
                <a:spcPts val="2990"/>
              </a:lnSpc>
            </a:pPr>
            <a:endParaRPr/>
          </a:p>
        </p:txBody>
      </p:sp>
      <p:sp>
        <p:nvSpPr>
          <p:cNvPr id="21" name="TextBox 21"/>
          <p:cNvSpPr txBox="1"/>
          <p:nvPr/>
        </p:nvSpPr>
        <p:spPr>
          <a:xfrm>
            <a:off x="1498600" y="5410200"/>
            <a:ext cx="35687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mtClean="0">
                <a:solidFill>
                  <a:srgbClr val="000000"/>
                </a:solidFill>
                <a:latin typeface="Times New Roman"/>
                <a:cs typeface="Times New Roman"/>
              </a:rPr>
              <a:t>Unstable personalities</a:t>
            </a:r>
          </a:p>
          <a:p>
            <a:pPr>
              <a:lnSpc>
                <a:spcPts val="299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35300" y="1117600"/>
            <a:ext cx="67183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Pethidine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0900" y="1943100"/>
            <a:ext cx="89027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Morphine Vs Pethidine: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625600" y="2362200"/>
            <a:ext cx="6714339" cy="141064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>
              <a:lnSpc>
                <a:spcPts val="220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--1/10th as potent as Morphine, but Efficacy is similar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>--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Produces as much sedation, euphoria and respiratory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>   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depression in </a:t>
            </a:r>
            <a:r>
              <a:rPr lang="en-CA" sz="22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equianalgesic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dose and similar abuse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potential</a:t>
            </a:r>
          </a:p>
          <a:p>
            <a:pPr>
              <a:lnSpc>
                <a:spcPts val="22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25600" y="3556000"/>
            <a:ext cx="6686126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--Less spasmodic action in smooth muscles - less </a:t>
            </a:r>
            <a:r>
              <a:rPr lang="en-CA" sz="22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miosis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constipation and urinary retention</a:t>
            </a:r>
          </a:p>
          <a:p>
            <a:pPr>
              <a:lnSpc>
                <a:spcPts val="20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25600" y="4064000"/>
            <a:ext cx="5506316" cy="103874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--Rapid but short duration of action (2-3 Hrs)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>--</a:t>
            </a:r>
            <a:r>
              <a:rPr lang="en-CA" sz="22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Vagolytic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effect - Tachycardia</a:t>
            </a:r>
          </a:p>
          <a:p>
            <a:pPr>
              <a:lnSpc>
                <a:spcPts val="27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638300" y="4762500"/>
            <a:ext cx="3510576" cy="3077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65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--Devoid of </a:t>
            </a:r>
            <a:r>
              <a:rPr lang="en-CA" sz="22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antitussive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action</a:t>
            </a: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625600" y="5067300"/>
            <a:ext cx="5361404" cy="66684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--Less histamine release - safer in asthmatics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>--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Better oral absorption</a:t>
            </a:r>
            <a:endParaRPr lang="en-CA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955800" y="1130300"/>
            <a:ext cx="779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Pethidine - contd.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63600" y="1905000"/>
            <a:ext cx="3401572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Pharmacokinetics</a:t>
            </a: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387600"/>
            <a:ext cx="5746317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Well absorbed orally, bioavailability 50%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2832100"/>
            <a:ext cx="5311134" cy="9696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Effects appear in 10-15 min. after oral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>  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absorption</a:t>
            </a:r>
          </a:p>
          <a:p>
            <a:pPr>
              <a:lnSpc>
                <a:spcPts val="25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530600"/>
            <a:ext cx="6096221" cy="9696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On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parenteral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administration action lasts for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>  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2-3 Hrs</a:t>
            </a:r>
          </a:p>
          <a:p>
            <a:pPr>
              <a:lnSpc>
                <a:spcPts val="25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241800"/>
            <a:ext cx="8003794" cy="9343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buFontTx/>
              <a:buChar char="-"/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Metabolized in liver --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mepiridinic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acid (active metabolite)</a:t>
            </a:r>
          </a:p>
          <a:p>
            <a:pPr>
              <a:lnSpc>
                <a:spcPts val="240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and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norpethidine</a:t>
            </a:r>
            <a:endParaRPr lang="en-CA" sz="26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4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76338" y="4872046"/>
            <a:ext cx="8316379" cy="115416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Norpethidine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accumulates in renal failure n causes tremors n </a:t>
            </a:r>
          </a:p>
          <a:p>
            <a:pPr>
              <a:lnSpc>
                <a:spcPts val="299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seizures on chronic use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04900" y="5729302"/>
            <a:ext cx="2500685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Excreted in urine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0" y="0"/>
            <a:ext cx="79248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lang="en-CA" sz="1473" b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▪</a:t>
            </a:r>
          </a:p>
          <a:p>
            <a:pPr>
              <a:lnSpc>
                <a:spcPts val="1710"/>
              </a:lnSpc>
            </a:pPr>
            <a:endParaRPr lang="en-CA" sz="1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0" y="0"/>
            <a:ext cx="9753600" cy="50680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</a:t>
            </a:r>
            <a:r>
              <a:rPr lang="en-CA" sz="4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Pethidine</a:t>
            </a: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– contd.</a:t>
            </a:r>
          </a:p>
          <a:p>
            <a:pPr>
              <a:lnSpc>
                <a:spcPts val="5635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pPr>
              <a:lnSpc>
                <a:spcPts val="5635"/>
              </a:lnSpc>
            </a:pPr>
            <a:r>
              <a:rPr lang="en-CA" sz="3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Adverse effects-</a:t>
            </a:r>
          </a:p>
          <a:p>
            <a:r>
              <a:rPr lang="en-CA" sz="3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-similar to morphine</a:t>
            </a: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-adverse CVS effects-d/t tachycardia n decrease contraction </a:t>
            </a: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-atropine like effects- dry mouth , blurred vision, tachycardia</a:t>
            </a:r>
          </a:p>
          <a:p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-overdose- tremors,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mydriasis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, delirium n convulsions d/t 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acumulatio</a:t>
            </a:r>
            <a:r>
              <a:rPr lang="en-CA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</a:t>
            </a:r>
            <a:endParaRPr lang="en-CA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5635"/>
              </a:lnSpc>
            </a:pPr>
            <a:endParaRPr lang="en-CA" sz="36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5635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0" y="3670300"/>
            <a:ext cx="1080424" cy="7950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3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Uses</a:t>
            </a:r>
            <a:r>
              <a:rPr lang="en-CA" sz="2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3105"/>
              </a:lnSpc>
            </a:pPr>
            <a:endParaRPr lang="en-CA" sz="27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816100" y="4064000"/>
            <a:ext cx="3926011" cy="8848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Analgesic as substitute of Morphine</a:t>
            </a:r>
          </a:p>
          <a:p>
            <a:pPr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Preanaesthetic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medication</a:t>
            </a:r>
          </a:p>
          <a:p>
            <a:pPr>
              <a:lnSpc>
                <a:spcPts val="2300"/>
              </a:lnSpc>
            </a:pPr>
            <a:endParaRPr lang="en-CA" sz="19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816100" y="4686300"/>
            <a:ext cx="6407203" cy="48731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As analgesic during labour - less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fetal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respiratory depression</a:t>
            </a:r>
          </a:p>
          <a:p>
            <a:pPr>
              <a:lnSpc>
                <a:spcPts val="1900"/>
              </a:lnSpc>
            </a:pPr>
            <a:endParaRPr lang="en-CA" sz="19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733528" y="5014922"/>
            <a:ext cx="4898777" cy="141064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dose 50-100 mg IM/SC, oral - 50-100 mg tabs</a:t>
            </a:r>
          </a:p>
          <a:p>
            <a:pPr>
              <a:lnSpc>
                <a:spcPts val="2185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1-2mg/kg</a:t>
            </a:r>
          </a:p>
          <a:p>
            <a:pPr>
              <a:lnSpc>
                <a:spcPts val="2185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Inhibits post op shivering</a:t>
            </a:r>
          </a:p>
          <a:p>
            <a:pPr>
              <a:lnSpc>
                <a:spcPts val="2185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Preffered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analgesic in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biliary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colic</a:t>
            </a:r>
          </a:p>
          <a:p>
            <a:pPr>
              <a:lnSpc>
                <a:spcPts val="2185"/>
              </a:lnSpc>
            </a:pPr>
            <a:endParaRPr lang="en-CA" sz="1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0" y="1"/>
            <a:ext cx="9753600" cy="70224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750"/>
              </a:lnSpc>
            </a:pPr>
            <a:r>
              <a:rPr lang="en-CA" sz="5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Methadone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Chemically dissimilar but similar in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pharmac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actions- analgesic, respiratory  depression etc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Single dose effect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Cumulation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High plasma protein bound (80-90%)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Metabolized in liver(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demthylation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n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cyclization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n excreted in urine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High action orally as well as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parenterally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Low abuse potential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Used as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subsitution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therapy as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opiod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dependance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as 1:4 mg and 1:20 mg of </a:t>
            </a:r>
          </a:p>
          <a:p>
            <a:pPr>
              <a:lnSpc>
                <a:spcPct val="15000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morphine and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pethidine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respectively.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Codeine- used as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subsitution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in methadone addiction</a:t>
            </a:r>
            <a:endParaRPr lang="en-CA" sz="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50900" y="0"/>
            <a:ext cx="8902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80"/>
              </a:lnSpc>
            </a:pPr>
            <a:r>
              <a:rPr lang="en-CA" sz="1694" spc="-30" smtClean="0">
                <a:solidFill>
                  <a:srgbClr val="000000"/>
                </a:solidFill>
                <a:latin typeface="Times New Roman"/>
                <a:cs typeface="Times New Roman"/>
              </a:rPr>
              <a:t>▪▪</a:t>
            </a:r>
          </a:p>
          <a:p>
            <a:pPr>
              <a:lnSpc>
                <a:spcPts val="198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0" y="0"/>
            <a:ext cx="9091642" cy="71814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 </a:t>
            </a:r>
            <a:r>
              <a:rPr lang="en-CA" sz="4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Tramadol</a:t>
            </a:r>
            <a:endParaRPr lang="en-CA" sz="49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76272" y="1871650"/>
            <a:ext cx="3028073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  <a:buFont typeface="Arial" pitchFamily="34" charset="0"/>
              <a:buChar char="•"/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Centrally acting analgesic</a:t>
            </a: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50900" y="2273300"/>
            <a:ext cx="5647893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Very low action on </a:t>
            </a: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opiod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receptors (µ receptors)</a:t>
            </a: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2654300"/>
            <a:ext cx="8130431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355600" algn="l"/>
              </a:tabLst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Other mechanisms involved in analgesic action - 5-HT( serotonin)  and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NA reuptake inhibition - spinal inhibition of pain</a:t>
            </a:r>
          </a:p>
          <a:p>
            <a:pPr>
              <a:lnSpc>
                <a:spcPts val="20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50900" y="3175000"/>
            <a:ext cx="8750793" cy="166712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  <a:tabLst>
                <a:tab pos="355600" algn="l"/>
              </a:tabLst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Effective both orally and IV (100mg = 10 mg Morphine)</a:t>
            </a:r>
          </a:p>
          <a:p>
            <a:pPr>
              <a:lnSpc>
                <a:spcPts val="2600"/>
              </a:lnSpc>
              <a:buFont typeface="Arial" pitchFamily="34" charset="0"/>
              <a:buChar char="•"/>
              <a:tabLst>
                <a:tab pos="355600" algn="l"/>
              </a:tabLst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Side effects are similar to Morphine but less prominent-less RS depression,</a:t>
            </a:r>
          </a:p>
          <a:p>
            <a:pPr>
              <a:lnSpc>
                <a:spcPts val="2600"/>
              </a:lnSpc>
              <a:tabLst>
                <a:tab pos="355600" algn="l"/>
              </a:tabLst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sedation,constipation,urinary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retention,</a:t>
            </a:r>
          </a:p>
          <a:p>
            <a:pPr>
              <a:lnSpc>
                <a:spcPts val="2600"/>
              </a:lnSpc>
              <a:buFont typeface="Arial" pitchFamily="34" charset="0"/>
              <a:buChar char="•"/>
              <a:tabLst>
                <a:tab pos="355600" algn="l"/>
              </a:tabLst>
            </a:pPr>
            <a:endParaRPr lang="en-CA" sz="2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6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50900" y="5229236"/>
            <a:ext cx="5324022" cy="160300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Well tolerated and low abuse potential</a:t>
            </a:r>
          </a:p>
          <a:p>
            <a:pPr>
              <a:lnSpc>
                <a:spcPts val="2530"/>
              </a:lnSpc>
              <a:buFont typeface="Arial" pitchFamily="34" charset="0"/>
              <a:buChar char="•"/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1/5 – 1/10</a:t>
            </a:r>
            <a:r>
              <a:rPr lang="en-CA" sz="2200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potency of morphine</a:t>
            </a:r>
          </a:p>
          <a:p>
            <a:pPr>
              <a:lnSpc>
                <a:spcPts val="2530"/>
              </a:lnSpc>
              <a:buFont typeface="Arial" pitchFamily="34" charset="0"/>
              <a:buChar char="•"/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ADR- nausea, vomiting, dizziness, dry mouth</a:t>
            </a:r>
          </a:p>
          <a:p>
            <a:pPr>
              <a:lnSpc>
                <a:spcPts val="2530"/>
              </a:lnSpc>
              <a:buFont typeface="Arial" pitchFamily="34" charset="0"/>
              <a:buChar char="•"/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Antishivering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property </a:t>
            </a:r>
          </a:p>
          <a:p>
            <a:pPr>
              <a:lnSpc>
                <a:spcPts val="2530"/>
              </a:lnSpc>
            </a:pPr>
            <a:endParaRPr lang="en-CA" sz="2195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50900" y="4165600"/>
            <a:ext cx="6158289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90"/>
              </a:lnSpc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Analgesic action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Only Partially reversed by </a:t>
            </a: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Naloxone</a:t>
            </a:r>
            <a:endParaRPr lang="en-CA" sz="2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490"/>
              </a:lnSpc>
            </a:pPr>
            <a:endParaRPr lang="en-CA" sz="2194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50900" y="4521200"/>
            <a:ext cx="7486024" cy="56425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  <a:tabLst>
                <a:tab pos="355600" algn="l"/>
              </a:tabLst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Used in chronic neuropathic pain and short diagnostic procedures</a:t>
            </a:r>
          </a:p>
          <a:p>
            <a:pPr>
              <a:lnSpc>
                <a:spcPts val="22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876272" y="4872046"/>
            <a:ext cx="3500958" cy="3334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  <a:tabLst>
                <a:tab pos="1854200" algn="l"/>
              </a:tabLst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dose: 50-100 mg IM/IV/Oral</a:t>
            </a:r>
            <a:endParaRPr lang="en-CA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65400" y="1130300"/>
            <a:ext cx="71882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Types of Pain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276600" y="2108200"/>
            <a:ext cx="2511393" cy="66684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en-CA" sz="1965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Acute</a:t>
            </a:r>
            <a:r>
              <a:rPr lang="en-CA" sz="1965" b="1" spc="-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trauma or injury,</a:t>
            </a:r>
          </a:p>
          <a:p>
            <a:pPr>
              <a:lnSpc>
                <a:spcPts val="2645"/>
              </a:lnSpc>
            </a:pPr>
            <a:endParaRPr lang="en-CA" sz="23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263900" y="2476500"/>
            <a:ext cx="5340308" cy="123110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1965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Chronic </a:t>
            </a:r>
            <a:r>
              <a:rPr lang="en-CA" sz="1965" b="1" spc="-2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conchbaris</a:t>
            </a:r>
            <a:r>
              <a:rPr lang="en-CA" sz="1965" b="1" spc="-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for </a:t>
            </a:r>
            <a:r>
              <a:rPr lang="en-CA" sz="1965" b="1" spc="-2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Mich</a:t>
            </a:r>
            <a:r>
              <a:rPr lang="en-CA" sz="1965" b="1" spc="-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cures were unknown,</a:t>
            </a:r>
            <a:r>
              <a:rPr lang="en-CA" sz="23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3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965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Malignant </a:t>
            </a:r>
            <a:r>
              <a:rPr lang="en-CA" sz="1965" b="1" spc="-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processes (cancer}</a:t>
            </a:r>
          </a:p>
          <a:p>
            <a:pPr>
              <a:lnSpc>
                <a:spcPts val="3200"/>
              </a:lnSpc>
            </a:pPr>
            <a:endParaRPr lang="en-CA" sz="23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233594" y="4300542"/>
            <a:ext cx="1234633" cy="66684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en-CA" sz="1965" b="1" spc="-1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Nociceptive</a:t>
            </a:r>
            <a:endParaRPr lang="en-CA" sz="1965" b="1" spc="-1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ts val="2645"/>
              </a:lnSpc>
            </a:pPr>
            <a:endParaRPr lang="en-CA" sz="23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162156" y="5086360"/>
            <a:ext cx="1326261" cy="66684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en-CA" sz="1965" b="1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Neuropathic</a:t>
            </a:r>
          </a:p>
          <a:p>
            <a:pPr>
              <a:lnSpc>
                <a:spcPts val="2645"/>
              </a:lnSpc>
            </a:pPr>
            <a:endParaRPr lang="en-CA" sz="23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06" y="3514724"/>
            <a:ext cx="9156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 smtClean="0"/>
              <a:t>Now differentiated into two types of pain based on </a:t>
            </a:r>
            <a:r>
              <a:rPr lang="en-IN" sz="2800" b="1" dirty="0" err="1" smtClean="0"/>
              <a:t>etiology</a:t>
            </a:r>
            <a:r>
              <a:rPr lang="en-IN" dirty="0" smtClean="0"/>
              <a:t>: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73200" y="419100"/>
            <a:ext cx="8280400" cy="170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69391">
              <a:lnSpc>
                <a:spcPts val="5600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Effects of Opioid</a:t>
            </a:r>
            <a:r>
              <a:rPr lang="en-CA" sz="4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900" smtClean="0">
                <a:solidFill>
                  <a:srgbClr val="000000"/>
                </a:solidFill>
                <a:latin typeface="Times New Roman"/>
              </a:rPr>
            </a:b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Receptor Stimulation</a:t>
            </a:r>
          </a:p>
          <a:p>
            <a:pPr>
              <a:lnSpc>
                <a:spcPts val="5600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387600" y="1892300"/>
            <a:ext cx="7366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  <a:tabLst>
                <a:tab pos="444500" algn="l"/>
              </a:tabLst>
            </a:pPr>
            <a:r>
              <a:rPr lang="en-CA" sz="2012" b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	[L-receptors on </a:t>
            </a:r>
            <a:r>
              <a:rPr lang="en-CA" sz="2089" b="1" i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peripheral afferent maim:</a:t>
            </a:r>
          </a:p>
          <a:p>
            <a:pPr>
              <a:lnSpc>
                <a:spcPts val="3105"/>
              </a:lnSpc>
            </a:pPr>
            <a:endParaRPr lang="en-CA" sz="266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819400" y="2298700"/>
            <a:ext cx="69342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inhibit the release of pain-promoting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819400" y="2717800"/>
            <a:ext cx="69342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neurotransmitters (i.e., substance P, bradykinin)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374900" y="3327400"/>
            <a:ext cx="73787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  <a:tabLst>
                <a:tab pos="444500" algn="l"/>
                <a:tab pos="444500" algn="l"/>
              </a:tabLst>
            </a:pP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2. R-receptors in </a:t>
            </a:r>
            <a:r>
              <a:rPr lang="en-CA" sz="2089" b="1" i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spinothalmic tract, </a:t>
            </a: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inhibitory</a:t>
            </a:r>
            <a:r>
              <a:rPr lang="en-CA" sz="26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smtClean="0">
                <a:solidFill>
                  <a:srgbClr val="000000"/>
                </a:solidFill>
                <a:latin typeface="Times New Roman"/>
              </a:rPr>
            </a:b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	post-synaptic potential on neurons carrying pain</a:t>
            </a:r>
            <a:r>
              <a:rPr lang="en-CA" sz="255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553" smtClean="0">
                <a:solidFill>
                  <a:srgbClr val="000000"/>
                </a:solidFill>
                <a:latin typeface="Times New Roman"/>
              </a:rPr>
            </a:br>
            <a:r>
              <a:rPr lang="en-CA" sz="1935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	input </a:t>
            </a: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to bran</a:t>
            </a:r>
          </a:p>
          <a:p>
            <a:pPr>
              <a:lnSpc>
                <a:spcPts val="3100"/>
              </a:lnSpc>
            </a:pPr>
            <a:endParaRPr lang="en-CA" sz="255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387600" y="4775200"/>
            <a:ext cx="73660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  <a:tabLst>
                <a:tab pos="444500" algn="l"/>
              </a:tabLst>
            </a:pPr>
            <a:r>
              <a:rPr lang="en-CA" sz="1848" spc="-30" smtClean="0">
                <a:solidFill>
                  <a:srgbClr val="000000"/>
                </a:solidFill>
                <a:latin typeface="Times New Roman"/>
                <a:cs typeface="Times New Roman"/>
              </a:rPr>
              <a:t>3	1,1—r </a:t>
            </a:r>
            <a:r>
              <a:rPr lang="en-CA" sz="2012" b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ece p to rs in </a:t>
            </a:r>
            <a:r>
              <a:rPr lang="en-CA" sz="2012" b="1" i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pTH-iii•ain; </a:t>
            </a:r>
            <a:r>
              <a:rPr lang="en-CA" sz="2012" b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excitatory post-</a:t>
            </a:r>
          </a:p>
          <a:p>
            <a:pPr>
              <a:lnSpc>
                <a:spcPts val="2990"/>
              </a:lnSpc>
            </a:pPr>
            <a:endParaRPr lang="en-CA" sz="257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806700" y="5168900"/>
            <a:ext cx="6946900" cy="901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synaptic potential (EPSP) in descending</a:t>
            </a:r>
            <a:r>
              <a:rPr lang="en-CA" sz="26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smtClean="0">
                <a:solidFill>
                  <a:srgbClr val="000000"/>
                </a:solidFill>
                <a:latin typeface="Times New Roman"/>
              </a:rPr>
            </a:b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inhibitory pain pathways</a:t>
            </a:r>
          </a:p>
          <a:p>
            <a:pPr>
              <a:lnSpc>
                <a:spcPts val="300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39800" y="558800"/>
            <a:ext cx="8813800" cy="154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00"/>
              </a:lnSpc>
              <a:tabLst>
                <a:tab pos="990600" algn="l"/>
              </a:tabLst>
            </a:pPr>
            <a:r>
              <a:rPr lang="en-CA" sz="4510" b="1" smtClean="0">
                <a:solidFill>
                  <a:srgbClr val="000000"/>
                </a:solidFill>
                <a:latin typeface="Times New Roman"/>
                <a:cs typeface="Times New Roman"/>
              </a:rPr>
              <a:t>Effects of Opioid Receptor</a:t>
            </a:r>
            <a:r>
              <a:rPr lang="en-CA" sz="45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500" smtClean="0">
                <a:solidFill>
                  <a:srgbClr val="000000"/>
                </a:solidFill>
                <a:latin typeface="Times New Roman"/>
              </a:rPr>
            </a:br>
            <a:r>
              <a:rPr lang="en-CA" sz="4510" b="1" smtClean="0">
                <a:solidFill>
                  <a:srgbClr val="000000"/>
                </a:solidFill>
                <a:latin typeface="Times New Roman"/>
                <a:cs typeface="Times New Roman"/>
              </a:rPr>
              <a:t>	Stimulation  contd.</a:t>
            </a:r>
          </a:p>
          <a:p>
            <a:pPr>
              <a:lnSpc>
                <a:spcPts val="5000"/>
              </a:lnSpc>
            </a:pPr>
            <a:endParaRPr lang="en-CA" sz="45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362200" y="2260600"/>
            <a:ext cx="73914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10" b="1" smtClean="0">
                <a:solidFill>
                  <a:srgbClr val="000000"/>
                </a:solidFill>
                <a:latin typeface="Times New Roman"/>
                <a:cs typeface="Times New Roman"/>
              </a:rPr>
              <a:t>vi-opioid analgesia</a:t>
            </a:r>
          </a:p>
          <a:p>
            <a:pPr>
              <a:lnSpc>
                <a:spcPts val="3335"/>
              </a:lnSpc>
            </a:pPr>
            <a:endParaRPr lang="en-CA" sz="29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159000" y="3060700"/>
            <a:ext cx="7594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limited to perception of nociceptive stimu</a:t>
            </a:r>
          </a:p>
          <a:p>
            <a:pPr>
              <a:lnSpc>
                <a:spcPts val="253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159000" y="3606800"/>
            <a:ext cx="75946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no ceiling effect</a:t>
            </a:r>
          </a:p>
          <a:p>
            <a:pPr>
              <a:lnSpc>
                <a:spcPts val="253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159000" y="4140200"/>
            <a:ext cx="75946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CA" sz="22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effective </a:t>
            </a:r>
            <a:r>
              <a:rPr lang="en-CA" sz="2310" b="1" smtClean="0">
                <a:solidFill>
                  <a:srgbClr val="000000"/>
                </a:solidFill>
                <a:latin typeface="Times New Roman"/>
                <a:cs typeface="Times New Roman"/>
              </a:rPr>
              <a:t>for </a:t>
            </a:r>
            <a:r>
              <a:rPr lang="en-CA" sz="2210" b="1" smtClean="0">
                <a:solidFill>
                  <a:srgbClr val="000000"/>
                </a:solidFill>
                <a:latin typeface="Times New Roman"/>
                <a:cs typeface="Times New Roman"/>
              </a:rPr>
              <a:t>the relief of nociceptive and</a:t>
            </a:r>
            <a:r>
              <a:rPr lang="en-CA" sz="2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smtClean="0">
                <a:solidFill>
                  <a:srgbClr val="000000"/>
                </a:solidFill>
                <a:latin typeface="Times New Roman"/>
              </a:rPr>
            </a:br>
            <a:r>
              <a:rPr lang="en-CA" sz="2210" b="1" smtClean="0">
                <a:solidFill>
                  <a:srgbClr val="000000"/>
                </a:solidFill>
                <a:latin typeface="Times New Roman"/>
                <a:cs typeface="Times New Roman"/>
              </a:rPr>
              <a:t>neuropathic pain</a:t>
            </a:r>
          </a:p>
          <a:p>
            <a:pPr>
              <a:lnSpc>
                <a:spcPts val="260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159000" y="5029200"/>
            <a:ext cx="75946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CA" sz="22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development of tolerance &amp; physical</a:t>
            </a:r>
            <a:r>
              <a:rPr lang="en-CA" sz="22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smtClean="0">
                <a:solidFill>
                  <a:srgbClr val="000000"/>
                </a:solidFill>
                <a:latin typeface="Times New Roman"/>
              </a:rPr>
            </a:br>
            <a:r>
              <a:rPr lang="en-CA" sz="2210" b="1" smtClean="0">
                <a:solidFill>
                  <a:srgbClr val="000000"/>
                </a:solidFill>
                <a:latin typeface="Times New Roman"/>
                <a:cs typeface="Times New Roman"/>
              </a:rPr>
              <a:t>dependence</a:t>
            </a:r>
          </a:p>
          <a:p>
            <a:pPr>
              <a:lnSpc>
                <a:spcPts val="260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03400" y="406400"/>
            <a:ext cx="79502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Opioid Receptors -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66800" y="1143000"/>
            <a:ext cx="8686800" cy="965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Intracellular mechanism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0" y="1943100"/>
            <a:ext cx="4959691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All are G-protein coupled receptors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50900" y="2324100"/>
            <a:ext cx="4834657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Located on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prejunctional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neurones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2781300"/>
            <a:ext cx="6627648" cy="96872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  <a:tabLst>
                <a:tab pos="342900" algn="l"/>
              </a:tabLst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Inhibits release of transmitters - NA, DA, 5-HT,</a:t>
            </a:r>
            <a:r>
              <a:rPr lang="en-CA" sz="2572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572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51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5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GABA</a:t>
            </a:r>
            <a:r>
              <a:rPr lang="en-CA" sz="251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 Glutamate</a:t>
            </a:r>
          </a:p>
          <a:p>
            <a:pPr>
              <a:lnSpc>
                <a:spcPts val="2500"/>
              </a:lnSpc>
            </a:pPr>
            <a:endParaRPr lang="en-CA" sz="2572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50900" y="3479800"/>
            <a:ext cx="7136569" cy="12902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  <a:tabLst>
                <a:tab pos="355600" algn="l"/>
                <a:tab pos="355600" algn="l"/>
              </a:tabLst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Activation reduces intracellular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cAMP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formation -</a:t>
            </a:r>
            <a:r>
              <a:rPr lang="en-CA" sz="257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571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Opening of K+ channel via </a:t>
            </a:r>
            <a:r>
              <a:rPr lang="en-CA" sz="25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µ </a:t>
            </a:r>
            <a:r>
              <a:rPr lang="en-CA" sz="23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δ. and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supression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of N type of Ca++ channels</a:t>
            </a:r>
          </a:p>
          <a:p>
            <a:pPr>
              <a:lnSpc>
                <a:spcPts val="25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50900" y="4445000"/>
            <a:ext cx="6003631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Ultimately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Hyperpolarization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reduced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62024" y="4800608"/>
            <a:ext cx="2452594" cy="62196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9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intracellular Ca++</a:t>
            </a:r>
          </a:p>
          <a:p>
            <a:pPr>
              <a:lnSpc>
                <a:spcPts val="249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4686300" y="4737100"/>
            <a:ext cx="4555734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Reduced Neurotransmitter release</a:t>
            </a:r>
          </a:p>
          <a:p>
            <a:pPr>
              <a:lnSpc>
                <a:spcPts val="2990"/>
              </a:lnSpc>
            </a:pPr>
            <a:endParaRPr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62354" y="4943484"/>
            <a:ext cx="928694" cy="25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16100" y="0"/>
            <a:ext cx="79375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CA" sz="1550" b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••</a:t>
            </a:r>
          </a:p>
          <a:p>
            <a:pPr>
              <a:lnSpc>
                <a:spcPts val="18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828800" y="431800"/>
            <a:ext cx="7924800" cy="167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00"/>
              </a:lnSpc>
              <a:tabLst>
                <a:tab pos="1397000" algn="l"/>
              </a:tabLst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Endogenous Opioid</a:t>
            </a:r>
            <a:r>
              <a:rPr lang="en-CA" sz="4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4900" smtClean="0">
                <a:solidFill>
                  <a:srgbClr val="000000"/>
                </a:solidFill>
                <a:latin typeface="Times New Roman"/>
              </a:rPr>
            </a:b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	Peptides</a:t>
            </a:r>
          </a:p>
          <a:p>
            <a:pPr>
              <a:lnSpc>
                <a:spcPts val="5500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0" y="1930400"/>
            <a:ext cx="2083904" cy="7950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7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Endorphins</a:t>
            </a:r>
            <a:r>
              <a:rPr lang="en-CA" sz="27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3105"/>
              </a:lnSpc>
            </a:pPr>
            <a:endParaRPr lang="en-CA" sz="27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090718" y="2300278"/>
            <a:ext cx="2315121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derived from POMC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057400" y="2616200"/>
            <a:ext cx="6416180" cy="8848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buFont typeface="Arial" pitchFamily="34" charset="0"/>
              <a:buChar char="•"/>
              <a:tabLst>
                <a:tab pos="2806700" algn="l"/>
              </a:tabLst>
            </a:pP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β-endorphins: 2 Types -	β-endorphin 1  and  </a:t>
            </a:r>
            <a:r>
              <a:rPr lang="el-GR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β</a:t>
            </a: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-endorphin-2</a:t>
            </a:r>
            <a:endParaRPr lang="en-CA" sz="2000" b="1" spc="-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  <a:buFont typeface="Arial" pitchFamily="34" charset="0"/>
              <a:buChar char="•"/>
              <a:tabLst>
                <a:tab pos="2806700" algn="l"/>
              </a:tabLst>
            </a:pPr>
            <a:r>
              <a:rPr lang="en-CA" sz="200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Primarily µ agonist and also has δ action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50900" y="3200400"/>
            <a:ext cx="2180084" cy="7950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27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CA" sz="271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Enkephalins</a:t>
            </a:r>
            <a:r>
              <a:rPr lang="en-CA" sz="27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3105"/>
              </a:lnSpc>
            </a:pPr>
            <a:endParaRPr lang="en-CA" sz="27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804966" y="3586162"/>
            <a:ext cx="3113288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50"/>
              </a:lnSpc>
              <a:buFont typeface="Arial" pitchFamily="34" charset="0"/>
              <a:buChar char="•"/>
            </a:pP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derive from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Proenkephalin</a:t>
            </a:r>
            <a:endParaRPr lang="en-CA" sz="20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25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816100" y="3886200"/>
            <a:ext cx="79375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Met-ENK and leu-ENK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816100" y="4229100"/>
            <a:ext cx="7024359" cy="24917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Met-ENK - Primarily µ and </a:t>
            </a:r>
            <a:r>
              <a:rPr lang="el-GR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agonist and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leu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-ENK – </a:t>
            </a:r>
            <a:r>
              <a:rPr lang="el-GR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IN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agonist</a:t>
            </a: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850900" y="4711700"/>
            <a:ext cx="2082301" cy="7950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71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Dynorphins</a:t>
            </a:r>
            <a:r>
              <a:rPr lang="en-CA" sz="27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3105"/>
              </a:lnSpc>
            </a:pPr>
            <a:endParaRPr lang="en-CA" sz="2700" dirty="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816100" y="5105400"/>
            <a:ext cx="5380127" cy="8848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derive from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Prodynorphin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DYN-A and DYN-B</a:t>
            </a:r>
            <a:r>
              <a:rPr lang="en-CA" sz="1974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974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Potent </a:t>
            </a:r>
            <a:r>
              <a:rPr lang="en-CA" sz="14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K 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agonist and also have µ and </a:t>
            </a:r>
            <a:r>
              <a:rPr lang="el-GR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action</a:t>
            </a:r>
          </a:p>
          <a:p>
            <a:pPr>
              <a:lnSpc>
                <a:spcPts val="2300"/>
              </a:lnSpc>
            </a:pPr>
            <a:endParaRPr lang="en-CA" sz="1974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76338" y="514328"/>
            <a:ext cx="79756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20"/>
              </a:lnSpc>
            </a:pPr>
            <a:r>
              <a:rPr lang="en-CA" sz="48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</a:t>
            </a:r>
            <a:r>
              <a:rPr lang="en-CA" sz="4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Antagonists</a:t>
            </a:r>
          </a:p>
          <a:p>
            <a:pPr>
              <a:lnSpc>
                <a:spcPts val="5520"/>
              </a:lnSpc>
            </a:pPr>
            <a:endParaRPr lang="en-CA" sz="48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0900" y="1993900"/>
            <a:ext cx="558800" cy="660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CA" sz="2397" b="1" spc="-20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</a:p>
          <a:p>
            <a:pPr>
              <a:lnSpc>
                <a:spcPts val="3565"/>
              </a:lnSpc>
            </a:pPr>
            <a:endParaRPr lang="en-CA" sz="31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50900" y="4203700"/>
            <a:ext cx="5588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012" b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4991100"/>
            <a:ext cx="5588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012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485900" y="2006600"/>
            <a:ext cx="5865324" cy="4488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CA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Pure antagonists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Naloxone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Naltrexone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1704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endParaRPr lang="en-CA" sz="2576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377130" y="2157402"/>
            <a:ext cx="1348126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Nalmefene</a:t>
            </a: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892300" y="2819400"/>
            <a:ext cx="5743560" cy="16514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>
              <a:lnSpc>
                <a:spcPts val="2600"/>
              </a:lnSpc>
            </a:pP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Affinity for all receptors </a:t>
            </a:r>
            <a:r>
              <a:rPr lang="en-CA" sz="22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(µ, </a:t>
            </a: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 and K)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Can displace </a:t>
            </a:r>
            <a:r>
              <a:rPr lang="en-CA" sz="20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opioids</a:t>
            </a: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bound to a-receptors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 action on Normal person but reverses poisoning and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withdrawal symptoms in addicts</a:t>
            </a:r>
          </a:p>
          <a:p>
            <a:pPr>
              <a:lnSpc>
                <a:spcPts val="2615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485900" y="4216400"/>
            <a:ext cx="7370031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Mixed Agonist-antagonists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Nalorphine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Pentazocine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  <a:p>
            <a:pPr>
              <a:lnSpc>
                <a:spcPts val="2990"/>
              </a:lnSpc>
            </a:pPr>
            <a:endParaRPr lang="en-CA" sz="2364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498600" y="4597400"/>
            <a:ext cx="2032608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Nalbuphine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485900" y="5003800"/>
            <a:ext cx="5887830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Partial/weak </a:t>
            </a: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µ 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agonist and  k antagonist:</a:t>
            </a:r>
          </a:p>
          <a:p>
            <a:pPr>
              <a:lnSpc>
                <a:spcPts val="2990"/>
              </a:lnSpc>
            </a:pPr>
            <a:endParaRPr lang="en-CA" sz="2580" dirty="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7448568" y="5086360"/>
            <a:ext cx="1845057" cy="96180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Buprenorphine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500"/>
              </a:lnSpc>
            </a:pPr>
            <a:r>
              <a:rPr lang="en-CA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Butorphanol</a:t>
            </a:r>
            <a:endParaRPr lang="en-CA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51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921000" y="1117600"/>
            <a:ext cx="68326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750"/>
              </a:lnSpc>
            </a:pPr>
            <a:r>
              <a:rPr lang="en-CA" sz="5010" b="1" smtClean="0">
                <a:solidFill>
                  <a:srgbClr val="000000"/>
                </a:solidFill>
                <a:latin typeface="Times New Roman"/>
                <a:cs typeface="Times New Roman"/>
              </a:rPr>
              <a:t>Nalorphine</a:t>
            </a:r>
          </a:p>
          <a:p>
            <a:pPr>
              <a:lnSpc>
                <a:spcPts val="5750"/>
              </a:lnSpc>
            </a:pPr>
            <a:endParaRPr lang="en-CA" sz="5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63600" y="1955800"/>
            <a:ext cx="3666068" cy="105157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3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Not used anymore</a:t>
            </a:r>
          </a:p>
          <a:p>
            <a:pPr>
              <a:lnSpc>
                <a:spcPts val="4140"/>
              </a:lnSpc>
            </a:pPr>
            <a:endParaRPr lang="en-CA" sz="36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63600" y="2527300"/>
            <a:ext cx="7128555" cy="105157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3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Previously used as </a:t>
            </a:r>
            <a:r>
              <a:rPr lang="en-CA" sz="3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</a:t>
            </a:r>
            <a:r>
              <a:rPr lang="en-CA" sz="3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antagonist</a:t>
            </a:r>
          </a:p>
          <a:p>
            <a:pPr>
              <a:lnSpc>
                <a:spcPts val="4140"/>
              </a:lnSpc>
            </a:pPr>
            <a:endParaRPr lang="en-CA" sz="36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63600" y="3149600"/>
            <a:ext cx="8317983" cy="142673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00"/>
              </a:lnSpc>
            </a:pP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3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But, antagonism is restricted to µ- receptor </a:t>
            </a:r>
          </a:p>
          <a:p>
            <a:pPr>
              <a:lnSpc>
                <a:spcPts val="3700"/>
              </a:lnSpc>
            </a:pPr>
            <a:r>
              <a:rPr lang="en-CA" sz="3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only and agonist of K-receptor</a:t>
            </a:r>
          </a:p>
          <a:p>
            <a:pPr>
              <a:lnSpc>
                <a:spcPts val="3700"/>
              </a:lnSpc>
            </a:pPr>
            <a:endParaRPr lang="en-CA" sz="36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63600" y="4673600"/>
            <a:ext cx="5192127" cy="142673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00"/>
              </a:lnSpc>
            </a:pP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3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Drawbacks  </a:t>
            </a:r>
            <a:r>
              <a:rPr lang="en-CA" sz="3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dysphoria</a:t>
            </a:r>
            <a:r>
              <a:rPr lang="en-CA" sz="3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</a:t>
            </a:r>
            <a:r>
              <a:rPr lang="en-CA" sz="3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3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psychomimetic</a:t>
            </a:r>
            <a:r>
              <a:rPr lang="en-CA" sz="3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effects</a:t>
            </a:r>
          </a:p>
          <a:p>
            <a:pPr>
              <a:lnSpc>
                <a:spcPts val="3700"/>
              </a:lnSpc>
            </a:pPr>
            <a:endParaRPr lang="en-CA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0" y="0"/>
            <a:ext cx="9753600" cy="71686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520"/>
              </a:lnSpc>
            </a:pPr>
            <a:r>
              <a:rPr lang="en-CA" sz="4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    </a:t>
            </a:r>
            <a:r>
              <a:rPr lang="en-CA" sz="48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Pentazocine</a:t>
            </a:r>
            <a:endParaRPr lang="en-CA" sz="48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Weak  a – receptor antagonist , but  marked agonist of  k – receptor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One of the commonly used agents, given orally and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i.m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Low abuse liability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Pharmacokinetics:</a:t>
            </a:r>
          </a:p>
          <a:p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 oral bioavailability = 20%</a:t>
            </a:r>
          </a:p>
          <a:p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 high 1</a:t>
            </a:r>
            <a:r>
              <a:rPr lang="en-CA" sz="2800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st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pass metabolism but effective orally</a:t>
            </a:r>
          </a:p>
          <a:p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 half life= 2-4 hrs,  onset = 20 min</a:t>
            </a:r>
          </a:p>
          <a:p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 metabolized in liver by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glucoronide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conjugation</a:t>
            </a:r>
          </a:p>
          <a:p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 dose : orally 50-100mg &amp;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parenterally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100-60mg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i.m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- irritant property-local fibrosis after repeated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i.m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Uses : moderate to severe pain in injury, burns, fracture, cancer &amp;</a:t>
            </a:r>
          </a:p>
          <a:p>
            <a:pPr>
              <a:lnSpc>
                <a:spcPct val="150000"/>
              </a:lnSpc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orthopaedic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maneuvers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en-CA" sz="4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0" y="421005"/>
            <a:ext cx="9753600" cy="689419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</a:t>
            </a:r>
            <a:r>
              <a:rPr lang="en-CA" sz="4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Pentazocine</a:t>
            </a: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Vs Morphine</a:t>
            </a:r>
          </a:p>
          <a:p>
            <a:pPr>
              <a:lnSpc>
                <a:spcPts val="5635"/>
              </a:lnSpc>
            </a:pPr>
            <a:endParaRPr lang="en-CA" sz="49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Spinal analgesia via k1 receptor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Dose: 30mg Vs 10mg &amp; low ceiling effect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Sedation &amp; respiratory depression in low doses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Tachycardia &amp; rise in BP &amp; ↑ cardiac work – dangerous in MI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Lesser smooth muscle spasm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Vomiting and other side effects are less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Subjective effects- lower ceiling(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psycomimetic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effects)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Tolerance depends on repeated use, but lesser than morphine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Withdrawl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symptoms- Both Morphine &amp;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Nalorphine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like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Good analgesics in subjects not exposed to morphine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Precipitate </a:t>
            </a:r>
            <a:r>
              <a:rPr lang="en-CA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withdrawl</a:t>
            </a:r>
            <a:r>
              <a:rPr lang="en-CA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– in morphine addicts</a:t>
            </a:r>
          </a:p>
          <a:p>
            <a:pPr>
              <a:lnSpc>
                <a:spcPts val="5635"/>
              </a:lnSpc>
            </a:pPr>
            <a:endParaRPr lang="en-CA" sz="4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38200" y="0"/>
            <a:ext cx="89154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CA" sz="1550" b="1" spc="-30" smtClean="0">
                <a:solidFill>
                  <a:srgbClr val="000000"/>
                </a:solidFill>
                <a:latin typeface="Times New Roman"/>
                <a:cs typeface="Times New Roman"/>
              </a:rPr>
              <a:t>▪▪▪</a:t>
            </a:r>
          </a:p>
          <a:p>
            <a:pPr>
              <a:lnSpc>
                <a:spcPts val="18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0" y="228576"/>
            <a:ext cx="9753600" cy="71814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</a:t>
            </a:r>
            <a:r>
              <a:rPr lang="en-CA" sz="4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Buprenorphine</a:t>
            </a:r>
            <a:endParaRPr lang="en-CA" sz="49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38200" y="1943100"/>
            <a:ext cx="5656998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55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Synthetic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thebaine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congener and highly lipid soluble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38200" y="2286000"/>
            <a:ext cx="7901202" cy="48731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tabLst>
                <a:tab pos="355600" algn="l"/>
              </a:tabLst>
            </a:pPr>
            <a:r>
              <a:rPr lang="en-CA" sz="155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Given Sublingually or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parenterally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but not oral - high 1" pass  </a:t>
            </a:r>
            <a:r>
              <a:rPr lang="en-CA" sz="2000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metabolism</a:t>
            </a:r>
          </a:p>
          <a:p>
            <a:pPr>
              <a:lnSpc>
                <a:spcPts val="19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38200" y="2755900"/>
            <a:ext cx="2540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CA" sz="1550" b="1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</a:p>
          <a:p>
            <a:pPr>
              <a:lnSpc>
                <a:spcPts val="1725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206500" y="2844800"/>
            <a:ext cx="2989601" cy="4103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Selective µ-agonist analgesic</a:t>
            </a:r>
          </a:p>
          <a:p>
            <a:pPr>
              <a:lnSpc>
                <a:spcPts val="16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76272" y="3086096"/>
            <a:ext cx="8742778" cy="1974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>
              <a:lnSpc>
                <a:spcPts val="2200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20-30 times more potent than Morphine</a:t>
            </a:r>
          </a:p>
          <a:p>
            <a:pPr indent="9144">
              <a:lnSpc>
                <a:spcPts val="2200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Slow but longer duration of action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upto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24 Hrs</a:t>
            </a:r>
          </a:p>
          <a:p>
            <a:pPr indent="9144">
              <a:lnSpc>
                <a:spcPts val="2200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Pharmacological effects are similar to Morphine</a:t>
            </a:r>
          </a:p>
          <a:p>
            <a:pPr indent="9144">
              <a:lnSpc>
                <a:spcPts val="2200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Has ceiling effect in analgesic and respiratory depression</a:t>
            </a:r>
          </a:p>
          <a:p>
            <a:pPr indent="9144">
              <a:lnSpc>
                <a:spcPts val="2200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On increasing dose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anatagonist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action appears - ↑ in respiration </a:t>
            </a:r>
          </a:p>
          <a:p>
            <a:pPr indent="9144">
              <a:lnSpc>
                <a:spcPts val="2200"/>
              </a:lnSpc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Good analgesic for naive patients but addicts – precipitates  withdrawal syndrome</a:t>
            </a:r>
          </a:p>
          <a:p>
            <a:pPr>
              <a:lnSpc>
                <a:spcPts val="222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38200" y="4826000"/>
            <a:ext cx="8186215" cy="46166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  <a:tabLst>
                <a:tab pos="368300" algn="l"/>
              </a:tabLst>
            </a:pPr>
            <a:r>
              <a:rPr lang="en-CA" sz="155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Lower tolerance and physical dependence than Morphine and abuse  </a:t>
            </a:r>
            <a:r>
              <a:rPr lang="en-CA" sz="2000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liability</a:t>
            </a:r>
          </a:p>
          <a:p>
            <a:pPr>
              <a:lnSpc>
                <a:spcPts val="18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38200" y="5295900"/>
            <a:ext cx="5125762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55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   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Withdrawal syndromes are similar to Morphine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282700" y="1130300"/>
            <a:ext cx="84709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smtClean="0">
                <a:solidFill>
                  <a:srgbClr val="000000"/>
                </a:solidFill>
                <a:latin typeface="Times New Roman"/>
                <a:cs typeface="Times New Roman"/>
              </a:rPr>
              <a:t>Buprenorphine - contd.</a:t>
            </a:r>
          </a:p>
          <a:p>
            <a:pPr>
              <a:lnSpc>
                <a:spcPts val="5635"/>
              </a:lnSpc>
            </a:pPr>
            <a:endParaRPr lang="en-CA" sz="49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0900" y="1981200"/>
            <a:ext cx="89027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Adverse Effects: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400300"/>
            <a:ext cx="2547172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Hypotension (Postural)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2794000"/>
            <a:ext cx="7881966" cy="85036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  <a:buFontTx/>
              <a:buChar char="-"/>
              <a:tabLst>
                <a:tab pos="304800" algn="l"/>
              </a:tabLst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Respiratory depression (fatal in neonates) when given with BZD and cannot</a:t>
            </a:r>
          </a:p>
          <a:p>
            <a:pPr>
              <a:lnSpc>
                <a:spcPts val="2200"/>
              </a:lnSpc>
              <a:tabLst>
                <a:tab pos="304800" algn="l"/>
              </a:tabLst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be reversed by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Naloxone</a:t>
            </a:r>
            <a:endParaRPr lang="en-CA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2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3429000"/>
            <a:ext cx="89027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2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b="1" smtClean="0">
                <a:solidFill>
                  <a:srgbClr val="000000"/>
                </a:solidFill>
                <a:latin typeface="Times New Roman"/>
                <a:cs typeface="Times New Roman"/>
              </a:rPr>
              <a:t>Uses:</a:t>
            </a:r>
          </a:p>
          <a:p>
            <a:pPr>
              <a:lnSpc>
                <a:spcPts val="2990"/>
              </a:lnSpc>
            </a:pPr>
            <a:endParaRPr lang="en-CA" sz="248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3848100"/>
            <a:ext cx="4236737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Long lasting painful conditions - cancer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4191000"/>
            <a:ext cx="2063065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Postoperative pain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4559300"/>
            <a:ext cx="2402902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Myocardial infarction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50900" y="4927600"/>
            <a:ext cx="4906984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Preparations: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Norphine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Tidigesic</a:t>
            </a:r>
            <a:endParaRPr lang="en-CA" sz="26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816100" y="5308600"/>
            <a:ext cx="7647286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15"/>
              </a:lnSpc>
              <a:tabLst>
                <a:tab pos="241300" algn="l"/>
              </a:tabLst>
            </a:pPr>
            <a:r>
              <a:rPr lang="en-CA" sz="1473" b="1" spc="-3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0.3 mg/ml injections (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i.m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, s/c , slow </a:t>
            </a:r>
            <a:r>
              <a:rPr lang="en-CA" sz="2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i.v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.) and 0.2 mg sublingual tablets</a:t>
            </a:r>
          </a:p>
          <a:p>
            <a:pPr>
              <a:lnSpc>
                <a:spcPts val="2515"/>
              </a:lnSpc>
            </a:pPr>
            <a:endParaRPr lang="en-CA" sz="1942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65300" y="1117600"/>
            <a:ext cx="5925084" cy="148758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750"/>
              </a:lnSpc>
            </a:pPr>
            <a:r>
              <a:rPr lang="en-CA" sz="5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Types of Pain - contd.</a:t>
            </a:r>
          </a:p>
          <a:p>
            <a:pPr>
              <a:lnSpc>
                <a:spcPts val="5750"/>
              </a:lnSpc>
            </a:pPr>
            <a:endParaRPr lang="en-CA" sz="50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314700" y="2159000"/>
            <a:ext cx="2681824" cy="51296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55"/>
              </a:lnSpc>
            </a:pPr>
            <a:r>
              <a:rPr lang="en-CA" sz="280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Nociceptive</a:t>
            </a:r>
            <a:r>
              <a:rPr lang="en-CA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Pain:</a:t>
            </a:r>
          </a:p>
          <a:p>
            <a:pPr>
              <a:lnSpc>
                <a:spcPts val="1955"/>
              </a:lnSpc>
            </a:pPr>
            <a:endParaRPr lang="en-CA" sz="17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448040" y="2443154"/>
            <a:ext cx="5461623" cy="98232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/>
            <a:r>
              <a:rPr lang="en-CA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Result of activation of sensory (afferent)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4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400" dirty="0" smtClean="0">
                <a:solidFill>
                  <a:srgbClr val="000000"/>
                </a:solidFill>
                <a:latin typeface="Times New Roman"/>
              </a:rPr>
              <a:t>   </a:t>
            </a:r>
            <a:r>
              <a:rPr lang="en-CA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receptors (</a:t>
            </a:r>
            <a:r>
              <a:rPr lang="en-CA" sz="24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nociceplors</a:t>
            </a:r>
            <a:r>
              <a:rPr lang="en-CA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by mechanical</a:t>
            </a:r>
            <a:r>
              <a:rPr lang="en-CA" sz="14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  <a:p>
            <a:pPr>
              <a:lnSpc>
                <a:spcPts val="1900"/>
              </a:lnSpc>
            </a:pPr>
            <a:endParaRPr lang="en-CA" sz="14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981200" y="3314700"/>
            <a:ext cx="12192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CA" sz="1155" smtClean="0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</a:p>
          <a:p>
            <a:pPr>
              <a:lnSpc>
                <a:spcPts val="1725"/>
              </a:lnSpc>
            </a:pPr>
            <a:endParaRPr lang="en-CA" sz="15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519478" y="3300410"/>
            <a:ext cx="5112490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  <a:tabLst>
                <a:tab pos="1295400" algn="l"/>
              </a:tabLst>
            </a:pPr>
            <a:r>
              <a:rPr lang="en-CA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thermal  or chemical stimuli</a:t>
            </a:r>
          </a:p>
          <a:p>
            <a:pPr>
              <a:lnSpc>
                <a:spcPts val="1600"/>
              </a:lnSpc>
              <a:tabLst>
                <a:tab pos="1295400" algn="l"/>
              </a:tabLst>
            </a:pPr>
            <a:endParaRPr lang="en-CA" sz="2400" dirty="0" smtClean="0">
              <a:solidFill>
                <a:srgbClr val="000000"/>
              </a:solidFill>
            </a:endParaRPr>
          </a:p>
          <a:p>
            <a:pPr>
              <a:lnSpc>
                <a:spcPts val="1600"/>
              </a:lnSpc>
              <a:buFont typeface="Arial" pitchFamily="34" charset="0"/>
              <a:buChar char="•"/>
              <a:tabLst>
                <a:tab pos="1295400" algn="l"/>
              </a:tabLst>
            </a:pPr>
            <a:r>
              <a:rPr lang="en-CA" sz="2400" dirty="0" smtClean="0">
                <a:solidFill>
                  <a:srgbClr val="000000"/>
                </a:solidFill>
              </a:rPr>
              <a:t> </a:t>
            </a:r>
            <a:r>
              <a:rPr lang="en-CA" sz="2400" b="1" dirty="0" smtClean="0">
                <a:solidFill>
                  <a:srgbClr val="000000"/>
                </a:solidFill>
              </a:rPr>
              <a:t>Functional , physiologic or normal pain</a:t>
            </a:r>
            <a:endParaRPr lang="en-CA" sz="2400" b="1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305164" y="4086228"/>
            <a:ext cx="2818016" cy="50013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Neuropathic Pain:</a:t>
            </a:r>
          </a:p>
          <a:p>
            <a:pPr>
              <a:lnSpc>
                <a:spcPts val="1955"/>
              </a:lnSpc>
            </a:pPr>
            <a:endParaRPr lang="en-CA" sz="17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162288" y="4586294"/>
            <a:ext cx="6532942" cy="1313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  <a:buFont typeface="Arial" pitchFamily="34" charset="0"/>
              <a:buChar char="•"/>
            </a:pPr>
            <a:endParaRPr lang="en-CA" sz="14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en-CA" sz="2400" b="1" dirty="0" smtClean="0">
                <a:solidFill>
                  <a:srgbClr val="000000"/>
                </a:solidFill>
              </a:rPr>
              <a:t>Pain </a:t>
            </a:r>
            <a:r>
              <a:rPr lang="en-CA" sz="2400" b="1" dirty="0" err="1" smtClean="0">
                <a:solidFill>
                  <a:srgbClr val="000000"/>
                </a:solidFill>
              </a:rPr>
              <a:t>resultion</a:t>
            </a:r>
            <a:r>
              <a:rPr lang="en-CA" sz="2400" b="1" dirty="0" smtClean="0">
                <a:solidFill>
                  <a:srgbClr val="000000"/>
                </a:solidFill>
              </a:rPr>
              <a:t> from damage to peripheral nervous </a:t>
            </a:r>
          </a:p>
          <a:p>
            <a:r>
              <a:rPr lang="en-CA" sz="2400" b="1" dirty="0" smtClean="0">
                <a:solidFill>
                  <a:srgbClr val="000000"/>
                </a:solidFill>
              </a:rPr>
              <a:t>or central nervous </a:t>
            </a:r>
            <a:r>
              <a:rPr lang="en-CA" sz="2400" b="1" dirty="0" err="1" smtClean="0">
                <a:solidFill>
                  <a:srgbClr val="000000"/>
                </a:solidFill>
              </a:rPr>
              <a:t>sytem</a:t>
            </a:r>
            <a:r>
              <a:rPr lang="en-CA" sz="2400" b="1" dirty="0" smtClean="0">
                <a:solidFill>
                  <a:srgbClr val="000000"/>
                </a:solidFill>
              </a:rPr>
              <a:t> tissue or from altered </a:t>
            </a:r>
          </a:p>
          <a:p>
            <a:r>
              <a:rPr lang="en-CA" sz="2400" b="1" dirty="0" smtClean="0">
                <a:solidFill>
                  <a:srgbClr val="000000"/>
                </a:solidFill>
              </a:rPr>
              <a:t>processing of pain in the CNS</a:t>
            </a:r>
            <a:r>
              <a:rPr lang="en-CA" sz="1400" dirty="0" smtClean="0">
                <a:solidFill>
                  <a:srgbClr val="000000"/>
                </a:solidFill>
              </a:rPr>
              <a:t>.</a:t>
            </a:r>
            <a:endParaRPr lang="en-CA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149600" y="1117600"/>
            <a:ext cx="66040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750"/>
              </a:lnSpc>
            </a:pPr>
            <a:r>
              <a:rPr lang="en-CA" sz="4760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Naloxone</a:t>
            </a:r>
          </a:p>
          <a:p>
            <a:pPr>
              <a:lnSpc>
                <a:spcPts val="5750"/>
              </a:lnSpc>
            </a:pPr>
            <a:endParaRPr lang="en-CA" sz="5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0900" y="2006600"/>
            <a:ext cx="89027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355600" algn="l"/>
              </a:tabLst>
            </a:pPr>
            <a:r>
              <a:rPr lang="en-CA" sz="26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Competitive antagonist of all types of opioid</a:t>
            </a:r>
            <a:r>
              <a:rPr lang="en-CA" sz="26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smtClean="0">
                <a:solidFill>
                  <a:srgbClr val="000000"/>
                </a:solidFill>
                <a:latin typeface="Times New Roman"/>
              </a:rPr>
            </a:br>
            <a:r>
              <a:rPr lang="en-CA" sz="2610" b="1" smtClean="0">
                <a:solidFill>
                  <a:srgbClr val="000000"/>
                </a:solidFill>
                <a:latin typeface="Times New Roman"/>
                <a:cs typeface="Times New Roman"/>
              </a:rPr>
              <a:t>	receptors</a:t>
            </a:r>
          </a:p>
          <a:p>
            <a:pPr>
              <a:lnSpc>
                <a:spcPts val="240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0" y="2641600"/>
            <a:ext cx="6351867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But, blocks µ-receptors at much lower dose</a:t>
            </a: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50900" y="3086100"/>
            <a:ext cx="7340920" cy="12902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50"/>
              </a:lnSpc>
              <a:tabLst>
                <a:tab pos="342900" algn="l"/>
                <a:tab pos="342900" algn="l"/>
              </a:tabLst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Always injected IV (0.4 to 0.8 mg) - All symptoms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of Morphine action are antagonized - respiratory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stimulation</a:t>
            </a:r>
          </a:p>
          <a:p>
            <a:pPr>
              <a:lnSpc>
                <a:spcPts val="245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4127500"/>
            <a:ext cx="7098097" cy="123110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355600" algn="l"/>
                <a:tab pos="355600" algn="l"/>
              </a:tabLst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At higher doses 4-10 mg: antagonizes actions of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6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Nalorphine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</a:t>
            </a:r>
            <a:r>
              <a:rPr lang="en-CA" sz="26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Pentazocine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-- </a:t>
            </a:r>
            <a:r>
              <a:rPr lang="en-CA" sz="26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dysmorphic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6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psychomimetic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effects are not suppressed (</a:t>
            </a:r>
            <a:r>
              <a:rPr lang="el-GR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ts val="24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50900" y="5130800"/>
            <a:ext cx="89027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342900" algn="l"/>
              </a:tabLst>
            </a:pPr>
            <a:r>
              <a:rPr lang="en-CA" sz="26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Withdrawal symptoms: 0.4 mg doses - Morphine</a:t>
            </a:r>
            <a:r>
              <a:rPr lang="en-CA" sz="26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600" smtClean="0">
                <a:solidFill>
                  <a:srgbClr val="000000"/>
                </a:solidFill>
                <a:latin typeface="Times New Roman"/>
              </a:rPr>
            </a:br>
            <a:r>
              <a:rPr lang="en-CA" sz="2610" b="1" smtClean="0">
                <a:solidFill>
                  <a:srgbClr val="000000"/>
                </a:solidFill>
                <a:latin typeface="Times New Roman"/>
                <a:cs typeface="Times New Roman"/>
              </a:rPr>
              <a:t>	and 4-5 mg doses - Nalorphine and Pentazocine</a:t>
            </a:r>
          </a:p>
          <a:p>
            <a:pPr>
              <a:lnSpc>
                <a:spcPts val="240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981200" y="1117600"/>
            <a:ext cx="77724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750"/>
              </a:lnSpc>
            </a:pPr>
            <a:r>
              <a:rPr lang="en-CA" sz="5010" b="1" smtClean="0">
                <a:solidFill>
                  <a:srgbClr val="000000"/>
                </a:solidFill>
                <a:latin typeface="Times New Roman"/>
                <a:cs typeface="Times New Roman"/>
              </a:rPr>
              <a:t>Naloxone - contd.</a:t>
            </a:r>
          </a:p>
          <a:p>
            <a:pPr>
              <a:lnSpc>
                <a:spcPts val="5750"/>
              </a:lnSpc>
            </a:pPr>
            <a:endParaRPr lang="en-CA" sz="5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0900" y="1993900"/>
            <a:ext cx="8455841" cy="96180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  <a:tabLst>
                <a:tab pos="355600" algn="l"/>
              </a:tabLst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Buprenorphine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actions are prevented but not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r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eversed fully – </a:t>
            </a:r>
          </a:p>
          <a:p>
            <a:pPr>
              <a:lnSpc>
                <a:spcPts val="2500"/>
              </a:lnSpc>
              <a:tabLst>
                <a:tab pos="355600" algn="l"/>
              </a:tabLst>
            </a:pP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tight bond with receptors</a:t>
            </a:r>
          </a:p>
          <a:p>
            <a:pPr>
              <a:lnSpc>
                <a:spcPts val="25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0" y="2641600"/>
            <a:ext cx="4597412" cy="76944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Also acts on endogenous </a:t>
            </a:r>
            <a:r>
              <a:rPr lang="en-CA" sz="26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opioids</a:t>
            </a:r>
            <a:endParaRPr lang="en-CA" sz="26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99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50900" y="3098800"/>
            <a:ext cx="7947689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342900" algn="l"/>
              </a:tabLst>
            </a:pPr>
            <a:r>
              <a:rPr lang="en-CA" sz="2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Antagonizes respiratory depression of Diazepam</a:t>
            </a:r>
            <a:r>
              <a:rPr lang="en-CA" sz="2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6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 N20</a:t>
            </a:r>
          </a:p>
          <a:p>
            <a:pPr>
              <a:lnSpc>
                <a:spcPts val="2400"/>
              </a:lnSpc>
            </a:pPr>
            <a:endParaRPr lang="en-CA" sz="26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3733800"/>
            <a:ext cx="89027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Uses: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816100" y="4178300"/>
            <a:ext cx="5555432" cy="69249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CA" sz="172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Acute </a:t>
            </a: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Morphine Poisoning (0.4 - 0.8 mg  IV  2-3 min,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maximum 10 mg.</a:t>
            </a:r>
          </a:p>
          <a:p>
            <a:pPr>
              <a:lnSpc>
                <a:spcPts val="18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816100" y="4648200"/>
            <a:ext cx="3157916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New Born – </a:t>
            </a:r>
            <a:r>
              <a:rPr lang="en-CA" sz="1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</a:t>
            </a: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poisoning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816100" y="4940300"/>
            <a:ext cx="5127173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Reverse respiratory depression </a:t>
            </a:r>
            <a:r>
              <a:rPr lang="en-CA" sz="1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intraoperatively</a:t>
            </a:r>
            <a:endParaRPr lang="en-CA" sz="19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816100" y="5245100"/>
            <a:ext cx="79375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Diagnosis of Morphine addiction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816100" y="5537200"/>
            <a:ext cx="79375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Alcohol intoxication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209800" y="1155700"/>
            <a:ext cx="75438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20"/>
              </a:lnSpc>
            </a:pPr>
            <a:r>
              <a:rPr lang="en-CA" sz="4810" b="1" smtClean="0">
                <a:solidFill>
                  <a:srgbClr val="000000"/>
                </a:solidFill>
                <a:latin typeface="Times New Roman"/>
                <a:cs typeface="Times New Roman"/>
              </a:rPr>
              <a:t>Opioids  Opium</a:t>
            </a:r>
          </a:p>
          <a:p>
            <a:pPr>
              <a:lnSpc>
                <a:spcPts val="5520"/>
              </a:lnSpc>
            </a:pPr>
            <a:endParaRPr lang="en-CA" sz="48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63600" y="2006600"/>
            <a:ext cx="6674519" cy="210314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A dark brown, resinous material</a:t>
            </a:r>
            <a:r>
              <a:rPr lang="en-CA" sz="3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obtained from poppy </a:t>
            </a:r>
            <a:r>
              <a:rPr lang="en-CA" sz="361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CA" sz="3610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Papaver</a:t>
            </a:r>
            <a:r>
              <a:rPr lang="en-CA" sz="3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6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3610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somniferum</a:t>
            </a:r>
            <a:r>
              <a:rPr lang="en-CA" sz="361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CA" sz="36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Capsules</a:t>
            </a:r>
            <a:r>
              <a:rPr lang="en-CA" sz="361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>
              <a:lnSpc>
                <a:spcPts val="4100"/>
              </a:lnSpc>
            </a:pPr>
            <a:endParaRPr lang="en-CA" sz="36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470400" y="3695700"/>
            <a:ext cx="5283200" cy="660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025"/>
              </a:lnSpc>
            </a:pPr>
            <a:r>
              <a:rPr lang="en-CA" sz="3510" b="1" smtClean="0">
                <a:solidFill>
                  <a:srgbClr val="000000"/>
                </a:solidFill>
                <a:latin typeface="Times New Roman"/>
                <a:cs typeface="Times New Roman"/>
              </a:rPr>
              <a:t>OPIUM</a:t>
            </a:r>
          </a:p>
          <a:p>
            <a:pPr>
              <a:lnSpc>
                <a:spcPts val="4025"/>
              </a:lnSpc>
            </a:pPr>
            <a:endParaRPr lang="en-CA" sz="35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628900" y="5270500"/>
            <a:ext cx="28829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810" b="1" smtClean="0">
                <a:solidFill>
                  <a:srgbClr val="000000"/>
                </a:solidFill>
                <a:latin typeface="Times New Roman"/>
                <a:cs typeface="Times New Roman"/>
              </a:rPr>
              <a:t>PHENANTHRENE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628900" y="5549900"/>
            <a:ext cx="1788951" cy="85921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  <a:buFont typeface="Arial" pitchFamily="34" charset="0"/>
              <a:buChar char="•"/>
            </a:pP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Morphine 9-14%</a:t>
            </a:r>
          </a:p>
          <a:p>
            <a:pPr>
              <a:lnSpc>
                <a:spcPts val="2200"/>
              </a:lnSpc>
              <a:buFont typeface="Arial" pitchFamily="34" charset="0"/>
              <a:buChar char="•"/>
            </a:pP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Codeine 0.5-2%</a:t>
            </a:r>
          </a:p>
          <a:p>
            <a:pPr>
              <a:lnSpc>
                <a:spcPts val="2255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628900" y="6146800"/>
            <a:ext cx="28829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18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Thebaine</a:t>
            </a: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0.2-1%</a:t>
            </a:r>
          </a:p>
          <a:p>
            <a:pPr>
              <a:lnSpc>
                <a:spcPts val="207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638800" y="5346700"/>
            <a:ext cx="2742739" cy="53860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BENZYLISOQUINOL1NE</a:t>
            </a:r>
          </a:p>
          <a:p>
            <a:pPr>
              <a:lnSpc>
                <a:spcPts val="207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626100" y="5638800"/>
            <a:ext cx="40132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810" b="1" smtClean="0">
                <a:solidFill>
                  <a:srgbClr val="000000"/>
                </a:solidFill>
                <a:latin typeface="Times New Roman"/>
                <a:cs typeface="Times New Roman"/>
              </a:rPr>
              <a:t>•Papaverine 0.8-1%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638800" y="5918200"/>
            <a:ext cx="1894749" cy="8848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18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Noscapine</a:t>
            </a: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3-10%</a:t>
            </a:r>
            <a:endParaRPr lang="en-CA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  <a:buFont typeface="Arial" pitchFamily="34" charset="0"/>
              <a:buChar char="•"/>
            </a:pP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18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Narcine</a:t>
            </a:r>
            <a:r>
              <a:rPr lang="en-CA" sz="1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0.2-0.4%</a:t>
            </a:r>
          </a:p>
          <a:p>
            <a:pPr>
              <a:lnSpc>
                <a:spcPts val="2325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4019544" y="4443418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305428" y="4514856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33396" y="228576"/>
            <a:ext cx="85344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35"/>
              </a:lnSpc>
            </a:pPr>
            <a:r>
              <a:rPr lang="en-CA" sz="4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Opioids</a:t>
            </a:r>
            <a:r>
              <a:rPr lang="en-CA" sz="4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Classification</a:t>
            </a:r>
          </a:p>
          <a:p>
            <a:pPr>
              <a:lnSpc>
                <a:spcPts val="5635"/>
              </a:lnSpc>
            </a:pPr>
            <a:endParaRPr lang="en-CA" sz="49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38200" y="1930400"/>
            <a:ext cx="3048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1704" b="1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485900" y="1930400"/>
            <a:ext cx="6324295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Natural Opium Alkaloids: </a:t>
            </a:r>
            <a:r>
              <a:rPr lang="en-CA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Morphin</a:t>
            </a:r>
            <a:r>
              <a:rPr lang="en-CA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 , Codeine , </a:t>
            </a:r>
            <a:r>
              <a:rPr lang="en-CA" sz="20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Thebaine</a:t>
            </a:r>
            <a:endParaRPr lang="en-CA" sz="20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838200" y="2247900"/>
            <a:ext cx="393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1704" b="1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485900" y="2247900"/>
            <a:ext cx="6934975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Semi-synthetic: Diacetylmorphine (Heroin) and </a:t>
            </a:r>
            <a:r>
              <a:rPr lang="en-CA" sz="20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Buprenorphine</a:t>
            </a:r>
            <a:endParaRPr sz="2000"/>
          </a:p>
        </p:txBody>
      </p:sp>
      <p:sp>
        <p:nvSpPr>
          <p:cNvPr id="8" name="TextBox 8"/>
          <p:cNvSpPr txBox="1"/>
          <p:nvPr/>
        </p:nvSpPr>
        <p:spPr>
          <a:xfrm>
            <a:off x="876272" y="2657468"/>
            <a:ext cx="393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1704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519214" y="2657468"/>
            <a:ext cx="2013372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Synthetic </a:t>
            </a:r>
            <a:r>
              <a:rPr lang="en-CA" sz="20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Opioids</a:t>
            </a:r>
            <a:r>
              <a:rPr lang="en-CA" sz="1704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53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1892300" y="3014658"/>
            <a:ext cx="2162451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85"/>
              </a:lnSpc>
              <a:buFont typeface="Arial" pitchFamily="34" charset="0"/>
              <a:buChar char="•"/>
            </a:pP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Phenylpiperidines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285"/>
              </a:lnSpc>
              <a:buFont typeface="Arial" pitchFamily="34" charset="0"/>
              <a:buChar char="•"/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2298700" y="3371848"/>
            <a:ext cx="6403997" cy="7309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--</a:t>
            </a:r>
            <a:r>
              <a:rPr lang="en-CA" sz="201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Pethidine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Mepiridine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and its congeners -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biphenoxylate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Loperamide</a:t>
            </a:r>
            <a:endParaRPr lang="en-CA" sz="20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9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2298700" y="4038600"/>
            <a:ext cx="6381042" cy="7309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>
              <a:lnSpc>
                <a:spcPts val="1900"/>
              </a:lnSpc>
            </a:pP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--</a:t>
            </a:r>
            <a:r>
              <a:rPr lang="en-CA" sz="201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Fentanyl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its congeners -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sufentanil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remifentanil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alfentanil</a:t>
            </a:r>
            <a:endParaRPr lang="en-CA" sz="20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9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892300" y="4584700"/>
            <a:ext cx="6827575" cy="7309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buFont typeface="Arial" pitchFamily="34" charset="0"/>
              <a:buChar char="•"/>
            </a:pP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Phenyl-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heptylmines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en-CA" sz="20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Methadone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congeners like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>                                     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Propoxyphene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bextropropoxyphene</a:t>
            </a:r>
            <a:endParaRPr lang="en-CA" sz="20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9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905000" y="5067300"/>
            <a:ext cx="3337452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buFont typeface="Arial" pitchFamily="34" charset="0"/>
              <a:buChar char="•"/>
            </a:pP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Benzomorphans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en-CA" sz="201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Pentazocine</a:t>
            </a:r>
            <a:endParaRPr lang="en-CA" sz="201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892300" y="5359400"/>
            <a:ext cx="6347892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buFont typeface="Arial" pitchFamily="34" charset="0"/>
              <a:buChar char="•"/>
            </a:pP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Morphinan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compounds and congeners: </a:t>
            </a:r>
            <a:r>
              <a:rPr lang="en-CA" sz="20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Levorphanol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905000" y="5651500"/>
            <a:ext cx="1538883" cy="54579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5"/>
              </a:lnSpc>
            </a:pPr>
            <a:r>
              <a:rPr lang="en-CA" sz="221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Butorphanol</a:t>
            </a:r>
            <a:endParaRPr lang="en-CA" sz="221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ts val="2055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50900" y="0"/>
            <a:ext cx="8902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80"/>
              </a:lnSpc>
            </a:pPr>
            <a:r>
              <a:rPr lang="en-CA" sz="1694" spc="-30" smtClean="0">
                <a:solidFill>
                  <a:srgbClr val="000000"/>
                </a:solidFill>
                <a:latin typeface="Times New Roman"/>
                <a:cs typeface="Times New Roman"/>
              </a:rPr>
              <a:t>▪▪</a:t>
            </a:r>
          </a:p>
          <a:p>
            <a:pPr>
              <a:lnSpc>
                <a:spcPts val="198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019300" y="1143000"/>
            <a:ext cx="4762522" cy="141064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20"/>
              </a:lnSpc>
            </a:pPr>
            <a:r>
              <a:rPr lang="en-CA" sz="48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</a:t>
            </a:r>
            <a:r>
              <a:rPr lang="en-CA" sz="48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Receptors</a:t>
            </a:r>
          </a:p>
          <a:p>
            <a:pPr>
              <a:lnSpc>
                <a:spcPts val="5520"/>
              </a:lnSpc>
            </a:pPr>
            <a:endParaRPr lang="en-CA" sz="48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0" y="1968500"/>
            <a:ext cx="6934591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  <a:tabLst>
                <a:tab pos="1498600" algn="l"/>
                <a:tab pos="5372100" algn="l"/>
              </a:tabLst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Mainly 3 (three) types of receptors - µ(mu), </a:t>
            </a:r>
            <a:r>
              <a:rPr lang="en-CA" sz="15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K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(kappa) and δ</a:t>
            </a:r>
            <a:endParaRPr lang="en-CA" sz="2133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 flipH="1">
            <a:off x="7877196" y="1943088"/>
            <a:ext cx="857256" cy="3077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7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(delta)</a:t>
            </a: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2371716"/>
            <a:ext cx="4935647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Subtypes: µ1, µ2, K1, K2, K3, </a:t>
            </a:r>
            <a:r>
              <a:rPr lang="el-GR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IN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1 ,</a:t>
            </a:r>
            <a:r>
              <a:rPr lang="el-GR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IN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2 , </a:t>
            </a:r>
            <a:r>
              <a:rPr lang="el-GR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IN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endParaRPr lang="en-CA" sz="2194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76272" y="2728906"/>
            <a:ext cx="8758808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50"/>
              </a:lnSpc>
              <a:buFont typeface="Arial" pitchFamily="34" charset="0"/>
              <a:buChar char="•"/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Location: Peripheral Nerve endings, SG in spinal cord, </a:t>
            </a: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Periaqueductal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gray </a:t>
            </a:r>
          </a:p>
          <a:p>
            <a:pPr>
              <a:lnSpc>
                <a:spcPts val="2350"/>
              </a:lnSpc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in midbrain and Brain stem (medulla, </a:t>
            </a: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hypothalumus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also </a:t>
            </a: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amygdala</a:t>
            </a: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50900" y="3371848"/>
            <a:ext cx="8902700" cy="711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342900" algn="l"/>
              </a:tabLst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Opioids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are - agonists, partial agonist or competitive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2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antagonists of these receptors</a:t>
            </a:r>
          </a:p>
          <a:p>
            <a:pPr>
              <a:lnSpc>
                <a:spcPts val="23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76272" y="3943352"/>
            <a:ext cx="7674665" cy="2949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144">
              <a:lnSpc>
                <a:spcPts val="2300"/>
              </a:lnSpc>
              <a:buFont typeface="Arial" pitchFamily="34" charset="0"/>
              <a:buChar char="•"/>
            </a:pP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Overall effect depends on nature of interaction and affinity to these.</a:t>
            </a: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50900" y="4229104"/>
            <a:ext cx="8902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 </a:t>
            </a:r>
            <a:r>
              <a:rPr lang="en-CA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Morphine is agonist of all but affinity is higher for mu</a:t>
            </a:r>
          </a:p>
          <a:p>
            <a:pPr>
              <a:lnSpc>
                <a:spcPts val="2530"/>
              </a:lnSpc>
            </a:pPr>
            <a:endParaRPr lang="en-CA" sz="2196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90520" y="371452"/>
            <a:ext cx="8582029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3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Effects of Different </a:t>
            </a:r>
            <a:r>
              <a:rPr lang="en-CA" sz="32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Opioid</a:t>
            </a:r>
            <a:r>
              <a:rPr lang="en-CA" sz="3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Receptor Stimulation</a:t>
            </a:r>
            <a:r>
              <a:rPr lang="en-CA" sz="20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298700" y="1104900"/>
            <a:ext cx="1366593" cy="70532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24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µ receptor</a:t>
            </a:r>
          </a:p>
          <a:p>
            <a:pPr>
              <a:lnSpc>
                <a:spcPts val="2760"/>
              </a:lnSpc>
            </a:pP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60400" y="1676400"/>
            <a:ext cx="3260508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1638300" algn="l"/>
              </a:tabLst>
            </a:pP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Location</a:t>
            </a: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µ1  </a:t>
            </a:r>
            <a:r>
              <a:rPr lang="en-CA" sz="1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supraspinal</a:t>
            </a:r>
            <a:endParaRPr lang="en-CA" sz="19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286000" y="2057400"/>
            <a:ext cx="1075936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µ2 - spinal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73100" y="2616200"/>
            <a:ext cx="41148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1625600" algn="l"/>
              </a:tabLst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Effects</a:t>
            </a: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Analgesia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298700" y="2933700"/>
            <a:ext cx="2489200" cy="157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1910" b="1" smtClean="0">
                <a:solidFill>
                  <a:srgbClr val="000000"/>
                </a:solidFill>
                <a:latin typeface="Times New Roman"/>
                <a:cs typeface="Times New Roman"/>
              </a:rPr>
              <a:t>Respiratory</a:t>
            </a:r>
            <a:r>
              <a:rPr lang="en-CA" sz="20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smtClean="0">
                <a:solidFill>
                  <a:srgbClr val="000000"/>
                </a:solidFill>
                <a:latin typeface="Times New Roman"/>
                <a:cs typeface="Times New Roman"/>
              </a:rPr>
              <a:t>depression</a:t>
            </a:r>
            <a:r>
              <a:rPr lang="en-CA" sz="20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smtClean="0">
                <a:solidFill>
                  <a:srgbClr val="000000"/>
                </a:solidFill>
                <a:latin typeface="Times New Roman"/>
                <a:cs typeface="Times New Roman"/>
              </a:rPr>
              <a:t>Sedation</a:t>
            </a:r>
            <a:r>
              <a:rPr lang="en-CA" sz="20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Euphoria</a:t>
            </a:r>
          </a:p>
          <a:p>
            <a:pPr>
              <a:lnSpc>
                <a:spcPts val="3015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298700" y="4559300"/>
            <a:ext cx="24892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spc="-10" smtClean="0">
                <a:solidFill>
                  <a:srgbClr val="000000"/>
                </a:solidFill>
                <a:latin typeface="Times New Roman"/>
                <a:cs typeface="Times New Roman"/>
              </a:rPr>
              <a:t>Miosis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298700" y="4953000"/>
            <a:ext cx="2154436" cy="8848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Physical dependence</a:t>
            </a:r>
          </a:p>
          <a:p>
            <a:pPr>
              <a:lnSpc>
                <a:spcPts val="23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constipation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90520" y="5800740"/>
            <a:ext cx="1628651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1612900" algn="l"/>
              </a:tabLst>
            </a:pP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Agonists	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2311400" y="5715000"/>
            <a:ext cx="2031005" cy="167994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CA" sz="1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Fentanyl</a:t>
            </a: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pentazocine</a:t>
            </a: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weakly</a:t>
            </a:r>
          </a:p>
          <a:p>
            <a:pPr>
              <a:lnSpc>
                <a:spcPts val="26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Morphine</a:t>
            </a:r>
          </a:p>
          <a:p>
            <a:pPr>
              <a:lnSpc>
                <a:spcPts val="2600"/>
              </a:lnSpc>
            </a:pPr>
            <a:r>
              <a:rPr lang="en-CA" sz="1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endomorphine</a:t>
            </a:r>
            <a:endParaRPr lang="en-CA" sz="191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66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4902200" y="1092200"/>
            <a:ext cx="1376211" cy="6941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20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 </a:t>
            </a:r>
            <a:r>
              <a:rPr lang="en-CA" sz="24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receptor</a:t>
            </a:r>
          </a:p>
          <a:p>
            <a:pPr>
              <a:lnSpc>
                <a:spcPts val="2760"/>
              </a:lnSpc>
            </a:pPr>
            <a:endParaRPr lang="en-CA" sz="2320" dirty="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4902200" y="1651000"/>
            <a:ext cx="1144865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87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K1 – spinal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4902200" y="1905000"/>
            <a:ext cx="1640193" cy="192052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CA" sz="187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K3 -</a:t>
            </a:r>
            <a:r>
              <a:rPr lang="en-CA" sz="1870" b="1" spc="-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supraspinal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endParaRPr lang="en-CA" sz="2000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en-CA" sz="187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Spinal analgesia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87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dysphoria</a:t>
            </a:r>
            <a:endParaRPr lang="en-CA" sz="187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CA" sz="187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diuresis</a:t>
            </a:r>
            <a:endParaRPr lang="en-CA" sz="187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635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4805362" y="3443286"/>
            <a:ext cx="952184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87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Sedation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4902200" y="3733800"/>
            <a:ext cx="1528624" cy="57554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CA" sz="1870" b="1" spc="-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Psychomimetic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87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Physical</a:t>
            </a: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4876800" y="4229104"/>
            <a:ext cx="1305486" cy="173124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187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dependence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87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CA" sz="1870" b="1" spc="-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nalorphine</a:t>
            </a:r>
            <a:r>
              <a:rPr lang="en-CA" sz="187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ts val="2700"/>
              </a:lnSpc>
            </a:pPr>
            <a:r>
              <a:rPr lang="en-CA" sz="187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Constipation</a:t>
            </a:r>
          </a:p>
          <a:p>
            <a:pPr>
              <a:lnSpc>
                <a:spcPts val="2700"/>
              </a:lnSpc>
            </a:pPr>
            <a:r>
              <a:rPr lang="en-CA" sz="1870" b="1" spc="-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Miosis</a:t>
            </a:r>
            <a:endParaRPr lang="en-CA" sz="1870" b="1" spc="-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685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4948238" y="5800740"/>
            <a:ext cx="1208985" cy="8848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870" b="1" spc="-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Pentazocine</a:t>
            </a:r>
            <a:endParaRPr lang="en-CA" sz="1870" b="1" spc="-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</a:pPr>
            <a:r>
              <a:rPr lang="en-CA" sz="1870" b="1" spc="-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dynorphin</a:t>
            </a:r>
            <a:endParaRPr lang="en-CA" sz="1870" b="1" spc="-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7010400" y="1066800"/>
            <a:ext cx="1358577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l-GR" sz="25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δ</a:t>
            </a:r>
            <a:r>
              <a:rPr lang="en-IN" sz="25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CA" sz="241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receptor</a:t>
            </a:r>
          </a:p>
          <a:p>
            <a:pPr>
              <a:lnSpc>
                <a:spcPts val="2875"/>
              </a:lnSpc>
            </a:pPr>
            <a:endParaRPr lang="en-CA" sz="2427" dirty="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934200" y="1651000"/>
            <a:ext cx="983924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l-GR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IN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1-</a:t>
            </a: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Spinal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6921500" y="2044700"/>
            <a:ext cx="2143215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l-GR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δ</a:t>
            </a:r>
            <a:r>
              <a:rPr lang="en-IN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 and 2 </a:t>
            </a:r>
            <a:r>
              <a:rPr lang="en-CA" sz="1910" b="1" spc="-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supraspinal</a:t>
            </a:r>
            <a:endParaRPr lang="en-CA" sz="1910" b="1" spc="-1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6934200" y="2501900"/>
            <a:ext cx="2683812" cy="159017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</a:pP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Spinal analgesia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Affective</a:t>
            </a:r>
          </a:p>
          <a:p>
            <a:pPr>
              <a:lnSpc>
                <a:spcPts val="31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Inhibits dopamine release</a:t>
            </a:r>
          </a:p>
          <a:p>
            <a:pPr>
              <a:lnSpc>
                <a:spcPts val="314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8020072" y="2943220"/>
            <a:ext cx="1075294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Behaviour</a:t>
            </a:r>
          </a:p>
          <a:p>
            <a:pPr>
              <a:lnSpc>
                <a:spcPts val="2300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6934200" y="3619500"/>
            <a:ext cx="2700226" cy="22313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CA" sz="1910" b="1" spc="-1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Supraspinal</a:t>
            </a: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Respiratory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depression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0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191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Reduced GI</a:t>
            </a:r>
            <a:r>
              <a:rPr lang="en-CA" sz="2000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000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otility</a:t>
            </a:r>
          </a:p>
          <a:p>
            <a:pPr>
              <a:lnSpc>
                <a:spcPts val="2900"/>
              </a:lnSpc>
            </a:pP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↑ growth </a:t>
            </a:r>
            <a:r>
              <a:rPr lang="en-CA" sz="191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harmone</a:t>
            </a:r>
            <a:r>
              <a:rPr lang="en-CA" sz="191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release</a:t>
            </a:r>
          </a:p>
          <a:p>
            <a:pPr>
              <a:lnSpc>
                <a:spcPts val="2905"/>
              </a:lnSpc>
            </a:pPr>
            <a:endParaRPr lang="en-CA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209800" y="1143000"/>
            <a:ext cx="75438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20"/>
              </a:lnSpc>
            </a:pPr>
            <a:r>
              <a:rPr lang="en-CA" sz="4810" b="1" smtClean="0">
                <a:solidFill>
                  <a:srgbClr val="000000"/>
                </a:solidFill>
                <a:latin typeface="Times New Roman"/>
                <a:cs typeface="Times New Roman"/>
              </a:rPr>
              <a:t>Opium - History</a:t>
            </a:r>
          </a:p>
          <a:p>
            <a:pPr>
              <a:lnSpc>
                <a:spcPts val="5520"/>
              </a:lnSpc>
            </a:pPr>
            <a:endParaRPr lang="en-CA" sz="48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63600" y="2006600"/>
            <a:ext cx="88900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smtClean="0">
                <a:solidFill>
                  <a:srgbClr val="000000"/>
                </a:solidFill>
                <a:latin typeface="Times New Roman"/>
                <a:cs typeface="Times New Roman"/>
              </a:rPr>
              <a:t>• Friedrich Wilhelm Serturner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616200"/>
            <a:ext cx="84328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65"/>
              </a:lnSpc>
            </a:pPr>
            <a:r>
              <a:rPr lang="en-CA" sz="2955" b="1" smtClean="0">
                <a:solidFill>
                  <a:srgbClr val="000000"/>
                </a:solidFill>
                <a:latin typeface="Times New Roman"/>
                <a:cs typeface="Times New Roman"/>
              </a:rPr>
              <a:t>- A German Pharmacist</a:t>
            </a:r>
          </a:p>
          <a:p>
            <a:pPr>
              <a:lnSpc>
                <a:spcPts val="3565"/>
              </a:lnSpc>
            </a:pPr>
            <a:endParaRPr lang="en-CA" sz="31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6698950" cy="184665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50"/>
              </a:lnSpc>
            </a:pPr>
            <a:r>
              <a:rPr lang="en-CA" sz="2955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Isolated Morphine in 1803 and named it</a:t>
            </a:r>
            <a:r>
              <a:rPr lang="en-CA" sz="31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1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31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en-CA" sz="2955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after the Greek  god of dreams</a:t>
            </a:r>
            <a:r>
              <a:rPr lang="en-CA" sz="31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1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955" b="1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"MORPHEUS"</a:t>
            </a:r>
          </a:p>
          <a:p>
            <a:pPr>
              <a:lnSpc>
                <a:spcPts val="3550"/>
              </a:lnSpc>
            </a:pPr>
            <a:endParaRPr lang="en-CA" sz="3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2575</Words>
  <Application>Microsoft Office PowerPoint</Application>
  <PresentationFormat>Custom</PresentationFormat>
  <Paragraphs>517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>Investintech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A2E_Engine</dc:creator>
  <cp:lastModifiedBy>user</cp:lastModifiedBy>
  <cp:revision>79</cp:revision>
  <dcterms:created xsi:type="dcterms:W3CDTF">2018-06-13T05:39:58Z</dcterms:created>
  <dcterms:modified xsi:type="dcterms:W3CDTF">2020-08-17T04:44:39Z</dcterms:modified>
</cp:coreProperties>
</file>