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1492377"/>
            <a:ext cx="319659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74394" y="1650220"/>
            <a:ext cx="6550659" cy="3561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1524000"/>
            <a:ext cx="10820400" cy="35214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spc="-50">
                <a:solidFill>
                  <a:srgbClr val="FF0000"/>
                </a:solidFill>
                <a:latin typeface="Calibri Light"/>
                <a:cs typeface="Calibri Light"/>
              </a:rPr>
              <a:t>Pulmonary</a:t>
            </a:r>
            <a:r>
              <a:rPr sz="6000" b="0" spc="-19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6000" b="0" spc="-50" smtClean="0">
                <a:solidFill>
                  <a:srgbClr val="FF0000"/>
                </a:solidFill>
                <a:latin typeface="Calibri Light"/>
                <a:cs typeface="Calibri Light"/>
              </a:rPr>
              <a:t>edema</a:t>
            </a:r>
            <a:r>
              <a:rPr lang="en-US" sz="6000" b="0" spc="-50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en-US" sz="6000" b="0" spc="-50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en-US" sz="2800" spc="-50" dirty="0" err="1" smtClean="0">
                <a:solidFill>
                  <a:srgbClr val="FF0000"/>
                </a:solidFill>
                <a:latin typeface="Calibri Light"/>
                <a:cs typeface="Calibri Light"/>
              </a:rPr>
              <a:t>Dr.Akhilesh</a:t>
            </a:r>
            <a: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lang="en-US" sz="2800" spc="-50" dirty="0" err="1" smtClean="0">
                <a:solidFill>
                  <a:srgbClr val="FF0000"/>
                </a:solidFill>
                <a:latin typeface="Calibri Light"/>
                <a:cs typeface="Calibri Light"/>
              </a:rPr>
              <a:t>Chhaya</a:t>
            </a:r>
            <a: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  <a:t>,</a:t>
            </a:r>
            <a:b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  <a:t>Professor,</a:t>
            </a:r>
            <a:b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  <a:t>Dept. of </a:t>
            </a:r>
            <a:r>
              <a:rPr lang="en-US" sz="2800" spc="-50" dirty="0" err="1" smtClean="0">
                <a:solidFill>
                  <a:srgbClr val="FF0000"/>
                </a:solidFill>
                <a:latin typeface="Calibri Light"/>
                <a:cs typeface="Calibri Light"/>
              </a:rPr>
              <a:t>Anaesthesia</a:t>
            </a:r>
            <a: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  <a:t>,</a:t>
            </a:r>
            <a:b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  <a:t>S.B.K.S.M.I.R.C.,</a:t>
            </a:r>
            <a:b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en-US" sz="2800" spc="-50" dirty="0" err="1" smtClean="0">
                <a:solidFill>
                  <a:srgbClr val="FF0000"/>
                </a:solidFill>
                <a:latin typeface="Calibri Light"/>
                <a:cs typeface="Calibri Light"/>
              </a:rPr>
              <a:t>Piparia</a:t>
            </a:r>
            <a: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en-US" sz="2800" spc="-50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endParaRPr sz="2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135529"/>
            <a:ext cx="10146665" cy="232854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Basic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pathophysiology: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ts val="3030"/>
              </a:lnSpc>
              <a:spcBef>
                <a:spcPts val="1045"/>
              </a:spcBef>
              <a:tabLst>
                <a:tab pos="4722495" algn="l"/>
                <a:tab pos="5322570" algn="l"/>
              </a:tabLst>
            </a:pP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rise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pulmonary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venous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	</a:t>
            </a:r>
            <a:r>
              <a:rPr sz="2800" spc="-10" dirty="0">
                <a:latin typeface="Calibri"/>
                <a:cs typeface="Calibri"/>
              </a:rPr>
              <a:t>pulmonary </a:t>
            </a:r>
            <a:r>
              <a:rPr sz="2800" spc="-5" dirty="0">
                <a:latin typeface="Calibri"/>
                <a:cs typeface="Calibri"/>
              </a:rPr>
              <a:t>capillary </a:t>
            </a:r>
            <a:r>
              <a:rPr sz="2800" spc="-15" dirty="0">
                <a:latin typeface="Calibri"/>
                <a:cs typeface="Calibri"/>
              </a:rPr>
              <a:t>pressures </a:t>
            </a:r>
            <a:r>
              <a:rPr sz="2800" spc="-10" dirty="0">
                <a:latin typeface="Calibri"/>
                <a:cs typeface="Calibri"/>
              </a:rPr>
              <a:t>pushes  fluid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spc="-5" dirty="0">
                <a:latin typeface="Calibri"/>
                <a:cs typeface="Calibri"/>
              </a:rPr>
              <a:t>the pulmonary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alveoli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	</a:t>
            </a:r>
            <a:r>
              <a:rPr sz="2800" spc="-20" dirty="0">
                <a:latin typeface="Calibri"/>
                <a:cs typeface="Calibri"/>
              </a:rPr>
              <a:t>interstitium.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190"/>
              </a:lnSpc>
              <a:spcBef>
                <a:spcPts val="610"/>
              </a:spcBef>
              <a:tabLst>
                <a:tab pos="4231005" algn="l"/>
                <a:tab pos="9698355" algn="l"/>
              </a:tabLst>
            </a:pPr>
            <a:r>
              <a:rPr sz="2800" spc="-10" dirty="0">
                <a:latin typeface="Calibri"/>
                <a:cs typeface="Calibri"/>
              </a:rPr>
              <a:t>CXR: </a:t>
            </a:r>
            <a:r>
              <a:rPr sz="2800" spc="-5" dirty="0">
                <a:latin typeface="Calibri"/>
                <a:cs typeface="Calibri"/>
              </a:rPr>
              <a:t>B/L </a:t>
            </a:r>
            <a:r>
              <a:rPr sz="2800" spc="-10" dirty="0">
                <a:latin typeface="Calibri"/>
                <a:cs typeface="Calibri"/>
              </a:rPr>
              <a:t>perihilar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bat’s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wing	</a:t>
            </a:r>
            <a:r>
              <a:rPr sz="2800" spc="-10" dirty="0">
                <a:latin typeface="Calibri"/>
                <a:cs typeface="Calibri"/>
              </a:rPr>
              <a:t>appearance,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symmetric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opacification	of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190"/>
              </a:lnSpc>
            </a:pPr>
            <a:r>
              <a:rPr sz="2800" spc="-10" dirty="0">
                <a:latin typeface="Calibri"/>
                <a:cs typeface="Calibri"/>
              </a:rPr>
              <a:t>lung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fields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5311" y="441197"/>
            <a:ext cx="45364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20" dirty="0">
                <a:solidFill>
                  <a:srgbClr val="FF0000"/>
                </a:solidFill>
                <a:latin typeface="Calibri Light"/>
                <a:cs typeface="Calibri Light"/>
              </a:rPr>
              <a:t>Pathogenesis </a:t>
            </a: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of</a:t>
            </a:r>
            <a:r>
              <a:rPr sz="4400" b="0" spc="-8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CPE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01088" y="1391158"/>
            <a:ext cx="5510530" cy="4449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Left sided heart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failure</a:t>
            </a:r>
            <a:endParaRPr sz="1800">
              <a:latin typeface="Calibri"/>
              <a:cs typeface="Calibri"/>
            </a:endParaRPr>
          </a:p>
          <a:p>
            <a:pPr marL="12700" marR="12065">
              <a:lnSpc>
                <a:spcPct val="289600"/>
              </a:lnSpc>
              <a:spcBef>
                <a:spcPts val="1120"/>
              </a:spcBef>
            </a:pPr>
            <a:r>
              <a:rPr sz="1800" spc="-10" dirty="0">
                <a:latin typeface="Calibri"/>
                <a:cs typeface="Calibri"/>
              </a:rPr>
              <a:t>Decrease </a:t>
            </a:r>
            <a:r>
              <a:rPr sz="1800" spc="-5" dirty="0">
                <a:latin typeface="Calibri"/>
                <a:cs typeface="Calibri"/>
              </a:rPr>
              <a:t>pumping ability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25" dirty="0">
                <a:latin typeface="Calibri"/>
                <a:cs typeface="Calibri"/>
              </a:rPr>
              <a:t>systemic </a:t>
            </a:r>
            <a:r>
              <a:rPr sz="1800" spc="-10" dirty="0">
                <a:latin typeface="Calibri"/>
                <a:cs typeface="Calibri"/>
              </a:rPr>
              <a:t>circulation  Congestion </a:t>
            </a:r>
            <a:r>
              <a:rPr sz="1800" dirty="0">
                <a:latin typeface="Calibri"/>
                <a:cs typeface="Calibri"/>
              </a:rPr>
              <a:t>&amp; </a:t>
            </a:r>
            <a:r>
              <a:rPr sz="1800" spc="-20" dirty="0">
                <a:latin typeface="Calibri"/>
                <a:cs typeface="Calibri"/>
              </a:rPr>
              <a:t>accumulation </a:t>
            </a:r>
            <a:r>
              <a:rPr sz="1800" spc="-10" dirty="0">
                <a:latin typeface="Calibri"/>
                <a:cs typeface="Calibri"/>
              </a:rPr>
              <a:t>of </a:t>
            </a:r>
            <a:r>
              <a:rPr sz="1800" spc="-15" dirty="0">
                <a:latin typeface="Calibri"/>
                <a:cs typeface="Calibri"/>
              </a:rPr>
              <a:t>blood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5" dirty="0">
                <a:latin typeface="Calibri"/>
                <a:cs typeface="Calibri"/>
              </a:rPr>
              <a:t>pulmonary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area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310900"/>
              </a:lnSpc>
              <a:spcBef>
                <a:spcPts val="110"/>
              </a:spcBef>
            </a:pPr>
            <a:r>
              <a:rPr sz="1800" spc="-5" dirty="0">
                <a:latin typeface="Calibri"/>
                <a:cs typeface="Calibri"/>
              </a:rPr>
              <a:t>Fluid leaks </a:t>
            </a:r>
            <a:r>
              <a:rPr sz="1800" spc="-10" dirty="0">
                <a:latin typeface="Calibri"/>
                <a:cs typeface="Calibri"/>
              </a:rPr>
              <a:t>out of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5" dirty="0">
                <a:latin typeface="Calibri"/>
                <a:cs typeface="Calibri"/>
              </a:rPr>
              <a:t>intravascular space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5" dirty="0">
                <a:latin typeface="Calibri"/>
                <a:cs typeface="Calibri"/>
              </a:rPr>
              <a:t>interstitium  </a:t>
            </a:r>
            <a:r>
              <a:rPr sz="1800" spc="-10" dirty="0">
                <a:latin typeface="Calibri"/>
                <a:cs typeface="Calibri"/>
              </a:rPr>
              <a:t>Accumulation of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fluid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800" spc="-5" dirty="0">
                <a:latin typeface="Calibri"/>
                <a:cs typeface="Calibri"/>
              </a:rPr>
              <a:t>Pulmonary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edema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91661" y="1773173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304800"/>
                </a:moveTo>
                <a:lnTo>
                  <a:pt x="38100" y="304800"/>
                </a:lnTo>
                <a:lnTo>
                  <a:pt x="38100" y="0"/>
                </a:lnTo>
                <a:lnTo>
                  <a:pt x="114300" y="0"/>
                </a:lnTo>
                <a:lnTo>
                  <a:pt x="114300" y="304800"/>
                </a:lnTo>
                <a:lnTo>
                  <a:pt x="152400" y="304800"/>
                </a:lnTo>
                <a:lnTo>
                  <a:pt x="76200" y="38100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800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91661" y="271195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304800"/>
                </a:moveTo>
                <a:lnTo>
                  <a:pt x="38100" y="304800"/>
                </a:lnTo>
                <a:lnTo>
                  <a:pt x="38100" y="0"/>
                </a:lnTo>
                <a:lnTo>
                  <a:pt x="114300" y="0"/>
                </a:lnTo>
                <a:lnTo>
                  <a:pt x="114300" y="304800"/>
                </a:lnTo>
                <a:lnTo>
                  <a:pt x="152400" y="304800"/>
                </a:lnTo>
                <a:lnTo>
                  <a:pt x="76200" y="38100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800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96234" y="352729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304800"/>
                </a:moveTo>
                <a:lnTo>
                  <a:pt x="38100" y="304800"/>
                </a:lnTo>
                <a:lnTo>
                  <a:pt x="38100" y="0"/>
                </a:lnTo>
                <a:lnTo>
                  <a:pt x="114300" y="0"/>
                </a:lnTo>
                <a:lnTo>
                  <a:pt x="114300" y="304800"/>
                </a:lnTo>
                <a:lnTo>
                  <a:pt x="152400" y="304800"/>
                </a:lnTo>
                <a:lnTo>
                  <a:pt x="76200" y="38100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800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91661" y="4367021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304800"/>
                </a:moveTo>
                <a:lnTo>
                  <a:pt x="38100" y="304800"/>
                </a:lnTo>
                <a:lnTo>
                  <a:pt x="38100" y="0"/>
                </a:lnTo>
                <a:lnTo>
                  <a:pt x="114300" y="0"/>
                </a:lnTo>
                <a:lnTo>
                  <a:pt x="114300" y="304800"/>
                </a:lnTo>
                <a:lnTo>
                  <a:pt x="152400" y="304800"/>
                </a:lnTo>
                <a:lnTo>
                  <a:pt x="76200" y="38100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800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91661" y="5174741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304799"/>
                </a:moveTo>
                <a:lnTo>
                  <a:pt x="38100" y="304799"/>
                </a:lnTo>
                <a:lnTo>
                  <a:pt x="38100" y="0"/>
                </a:lnTo>
                <a:lnTo>
                  <a:pt x="114300" y="0"/>
                </a:lnTo>
                <a:lnTo>
                  <a:pt x="114300" y="304799"/>
                </a:lnTo>
                <a:lnTo>
                  <a:pt x="152400" y="304799"/>
                </a:lnTo>
                <a:lnTo>
                  <a:pt x="76200" y="380999"/>
                </a:lnTo>
                <a:lnTo>
                  <a:pt x="0" y="304799"/>
                </a:lnTo>
                <a:close/>
              </a:path>
            </a:pathLst>
          </a:custGeom>
          <a:ln w="19812">
            <a:solidFill>
              <a:srgbClr val="800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55206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30" dirty="0">
                <a:solidFill>
                  <a:srgbClr val="FF0000"/>
                </a:solidFill>
                <a:latin typeface="Calibri Light"/>
                <a:cs typeface="Calibri Light"/>
              </a:rPr>
              <a:t>Causes 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of </a:t>
            </a:r>
            <a:r>
              <a:rPr sz="4400" b="0" spc="-45" dirty="0">
                <a:solidFill>
                  <a:srgbClr val="FF0000"/>
                </a:solidFill>
                <a:latin typeface="Calibri Light"/>
                <a:cs typeface="Calibri Light"/>
              </a:rPr>
              <a:t>Cardiogenic</a:t>
            </a:r>
            <a:r>
              <a:rPr sz="4400" b="0" spc="-24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PE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5681980" cy="309372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  <a:tab pos="4758690" algn="l"/>
              </a:tabLst>
            </a:pPr>
            <a:r>
              <a:rPr sz="2800" spc="-2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V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ail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mo</a:t>
            </a:r>
            <a:r>
              <a:rPr sz="2800" spc="-4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omm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ause.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Dysrhythmia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  <a:tab pos="3217545" algn="l"/>
              </a:tabLst>
            </a:pPr>
            <a:r>
              <a:rPr sz="2800" spc="-105" dirty="0">
                <a:latin typeface="Calibri"/>
                <a:cs typeface="Calibri"/>
              </a:rPr>
              <a:t>LV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hypertrophy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	</a:t>
            </a:r>
            <a:r>
              <a:rPr sz="2800" spc="-20" dirty="0">
                <a:latin typeface="Calibri"/>
                <a:cs typeface="Calibri"/>
              </a:rPr>
              <a:t>cardiomyopathy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5" dirty="0">
                <a:latin typeface="Calibri"/>
                <a:cs typeface="Calibri"/>
              </a:rPr>
              <a:t>LV </a:t>
            </a:r>
            <a:r>
              <a:rPr sz="2800" spc="-15" dirty="0">
                <a:latin typeface="Calibri"/>
                <a:cs typeface="Calibri"/>
              </a:rPr>
              <a:t>volume over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load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Myocardia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infarction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  <a:tab pos="3723640" algn="l"/>
              </a:tabLst>
            </a:pPr>
            <a:r>
              <a:rPr sz="2800" spc="-15" dirty="0">
                <a:latin typeface="Calibri"/>
                <a:cs typeface="Calibri"/>
              </a:rPr>
              <a:t>left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ventricular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outflow	obstruction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78549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16350" algn="l"/>
              </a:tabLst>
            </a:pPr>
            <a:r>
              <a:rPr sz="4400" b="0" spc="-25" dirty="0">
                <a:solidFill>
                  <a:srgbClr val="FF0000"/>
                </a:solidFill>
                <a:latin typeface="Calibri Light"/>
                <a:cs typeface="Calibri Light"/>
              </a:rPr>
              <a:t>Non</a:t>
            </a:r>
            <a:r>
              <a:rPr sz="4400" b="0" spc="-12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50" dirty="0">
                <a:solidFill>
                  <a:srgbClr val="FF0000"/>
                </a:solidFill>
                <a:latin typeface="Calibri Light"/>
                <a:cs typeface="Calibri Light"/>
              </a:rPr>
              <a:t>cardiogenic	</a:t>
            </a:r>
            <a:r>
              <a:rPr sz="4400" b="0" spc="-45" dirty="0">
                <a:solidFill>
                  <a:srgbClr val="FF0000"/>
                </a:solidFill>
                <a:latin typeface="Calibri Light"/>
                <a:cs typeface="Calibri Light"/>
              </a:rPr>
              <a:t>pulmonary</a:t>
            </a:r>
            <a:r>
              <a:rPr sz="4400" b="0" spc="-15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40" dirty="0">
                <a:solidFill>
                  <a:srgbClr val="FF0000"/>
                </a:solidFill>
                <a:latin typeface="Calibri Light"/>
                <a:cs typeface="Calibri Light"/>
              </a:rPr>
              <a:t>edema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019030" cy="185864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  <a:tab pos="5930265" algn="l"/>
                <a:tab pos="6029960" algn="l"/>
              </a:tabLst>
            </a:pPr>
            <a:r>
              <a:rPr sz="2800" spc="-5" dirty="0">
                <a:latin typeface="Calibri"/>
                <a:cs typeface="Calibri"/>
              </a:rPr>
              <a:t>It is </a:t>
            </a:r>
            <a:r>
              <a:rPr sz="2800" spc="-10" dirty="0">
                <a:latin typeface="Calibri"/>
                <a:cs typeface="Calibri"/>
              </a:rPr>
              <a:t>defined </a:t>
            </a:r>
            <a:r>
              <a:rPr sz="2800" spc="-5" dirty="0">
                <a:latin typeface="Calibri"/>
                <a:cs typeface="Calibri"/>
              </a:rPr>
              <a:t>as the </a:t>
            </a:r>
            <a:r>
              <a:rPr sz="2800" spc="-10" dirty="0">
                <a:latin typeface="Calibri"/>
                <a:cs typeface="Calibri"/>
              </a:rPr>
              <a:t>evidence</a:t>
            </a:r>
            <a:r>
              <a:rPr sz="2800" spc="1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alveolar		fluid </a:t>
            </a:r>
            <a:r>
              <a:rPr sz="2800" spc="-5" dirty="0">
                <a:latin typeface="Calibri"/>
                <a:cs typeface="Calibri"/>
              </a:rPr>
              <a:t>accumulation with </a:t>
            </a:r>
            <a:r>
              <a:rPr sz="2800" spc="-10" dirty="0">
                <a:latin typeface="Calibri"/>
                <a:cs typeface="Calibri"/>
              </a:rPr>
              <a:t>out  hemodynamic evidence that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suggest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	</a:t>
            </a:r>
            <a:r>
              <a:rPr sz="2800" spc="-15" dirty="0">
                <a:latin typeface="Calibri"/>
                <a:cs typeface="Calibri"/>
              </a:rPr>
              <a:t>cardiogenic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etiology.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Hydrostatic </a:t>
            </a:r>
            <a:r>
              <a:rPr sz="2800" spc="-15" dirty="0">
                <a:latin typeface="Calibri"/>
                <a:cs typeface="Calibri"/>
              </a:rPr>
              <a:t>pressure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normal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Leakage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protein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other </a:t>
            </a:r>
            <a:r>
              <a:rPr sz="2800" spc="-5" dirty="0">
                <a:latin typeface="Calibri"/>
                <a:cs typeface="Calibri"/>
              </a:rPr>
              <a:t>molecule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tissue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221104"/>
            <a:ext cx="10327005" cy="2116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319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  <a:tab pos="4824730" algn="l"/>
              </a:tabLst>
            </a:pPr>
            <a:r>
              <a:rPr sz="2800" spc="-10" dirty="0">
                <a:latin typeface="Calibri"/>
                <a:cs typeface="Calibri"/>
              </a:rPr>
              <a:t>Associated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dysfunction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	</a:t>
            </a:r>
            <a:r>
              <a:rPr sz="2800" spc="-20" dirty="0">
                <a:latin typeface="Calibri"/>
                <a:cs typeface="Calibri"/>
              </a:rPr>
              <a:t>surfactant </a:t>
            </a:r>
            <a:r>
              <a:rPr sz="2800" spc="-10" dirty="0">
                <a:latin typeface="Calibri"/>
                <a:cs typeface="Calibri"/>
              </a:rPr>
              <a:t>lining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alveoli,</a:t>
            </a:r>
            <a:endParaRPr sz="2800">
              <a:latin typeface="Calibri"/>
              <a:cs typeface="Calibri"/>
            </a:endParaRPr>
          </a:p>
          <a:p>
            <a:pPr marL="241300" marR="5080">
              <a:lnSpc>
                <a:spcPts val="3030"/>
              </a:lnSpc>
              <a:spcBef>
                <a:spcPts val="209"/>
              </a:spcBef>
              <a:tabLst>
                <a:tab pos="4615180" algn="l"/>
                <a:tab pos="8776335" algn="l"/>
              </a:tabLst>
            </a:pPr>
            <a:r>
              <a:rPr sz="2800" spc="-10" dirty="0">
                <a:latin typeface="Calibri"/>
                <a:cs typeface="Calibri"/>
              </a:rPr>
              <a:t>increased </a:t>
            </a:r>
            <a:r>
              <a:rPr sz="2800" spc="-15" dirty="0">
                <a:latin typeface="Calibri"/>
                <a:cs typeface="Calibri"/>
              </a:rPr>
              <a:t>surface </a:t>
            </a:r>
            <a:r>
              <a:rPr sz="2800" spc="-25" dirty="0">
                <a:latin typeface="Calibri"/>
                <a:cs typeface="Calibri"/>
              </a:rPr>
              <a:t>force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	</a:t>
            </a:r>
            <a:r>
              <a:rPr sz="2800" spc="-15" dirty="0">
                <a:latin typeface="Calibri"/>
                <a:cs typeface="Calibri"/>
              </a:rPr>
              <a:t>propensity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alveoli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	</a:t>
            </a:r>
            <a:r>
              <a:rPr sz="2800" spc="-10" dirty="0">
                <a:latin typeface="Calibri"/>
                <a:cs typeface="Calibri"/>
              </a:rPr>
              <a:t>collapse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at  </a:t>
            </a:r>
            <a:r>
              <a:rPr sz="2800" spc="-10" dirty="0">
                <a:latin typeface="Calibri"/>
                <a:cs typeface="Calibri"/>
              </a:rPr>
              <a:t>low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volume.</a:t>
            </a:r>
            <a:endParaRPr sz="2800">
              <a:latin typeface="Calibri"/>
              <a:cs typeface="Calibri"/>
            </a:endParaRPr>
          </a:p>
          <a:p>
            <a:pPr marL="241300" marR="1294130" indent="-228600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  <a:tab pos="5210175" algn="l"/>
              </a:tabLst>
            </a:pPr>
            <a:r>
              <a:rPr sz="2800" spc="-20" dirty="0">
                <a:latin typeface="Calibri"/>
                <a:cs typeface="Calibri"/>
              </a:rPr>
              <a:t>Characterized </a:t>
            </a:r>
            <a:r>
              <a:rPr sz="2800" spc="-10" dirty="0">
                <a:latin typeface="Calibri"/>
                <a:cs typeface="Calibri"/>
              </a:rPr>
              <a:t>by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intra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pulmonary	</a:t>
            </a:r>
            <a:r>
              <a:rPr sz="2800" spc="-15" dirty="0">
                <a:latin typeface="Calibri"/>
                <a:cs typeface="Calibri"/>
              </a:rPr>
              <a:t>shunt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25" dirty="0">
                <a:latin typeface="Calibri"/>
                <a:cs typeface="Calibri"/>
              </a:rPr>
              <a:t>hypoxemia </a:t>
            </a:r>
            <a:r>
              <a:rPr sz="2800" spc="-5" dirty="0">
                <a:latin typeface="Calibri"/>
                <a:cs typeface="Calibri"/>
              </a:rPr>
              <a:t>and  </a:t>
            </a:r>
            <a:r>
              <a:rPr sz="2800" spc="-10" dirty="0">
                <a:latin typeface="Calibri"/>
                <a:cs typeface="Calibri"/>
              </a:rPr>
              <a:t>decrease </a:t>
            </a:r>
            <a:r>
              <a:rPr sz="2800" spc="-5" dirty="0">
                <a:latin typeface="Calibri"/>
                <a:cs typeface="Calibri"/>
              </a:rPr>
              <a:t>lung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compliance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80283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905250" algn="l"/>
              </a:tabLst>
            </a:pP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Non 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cardiogenic	</a:t>
            </a:r>
            <a:r>
              <a:rPr sz="4400" b="0" spc="5" dirty="0">
                <a:solidFill>
                  <a:srgbClr val="FF0000"/>
                </a:solidFill>
                <a:latin typeface="Calibri Light"/>
                <a:cs typeface="Calibri Light"/>
              </a:rPr>
              <a:t>pulmonary</a:t>
            </a:r>
            <a:r>
              <a:rPr sz="4400" b="0" spc="-9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edema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8117205" cy="258318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Calibri"/>
                <a:cs typeface="Calibri"/>
              </a:rPr>
              <a:t>Mechanism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include: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  <a:tab pos="4406900" algn="l"/>
              </a:tabLst>
            </a:pPr>
            <a:r>
              <a:rPr sz="2800" spc="-10" dirty="0">
                <a:latin typeface="Calibri"/>
                <a:cs typeface="Calibri"/>
              </a:rPr>
              <a:t>Increased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alveolar–capillary	</a:t>
            </a:r>
            <a:r>
              <a:rPr sz="2800" spc="-15" dirty="0">
                <a:latin typeface="Calibri"/>
                <a:cs typeface="Calibri"/>
              </a:rPr>
              <a:t>membrane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permeability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  <a:tab pos="4170679" algn="l"/>
              </a:tabLst>
            </a:pPr>
            <a:r>
              <a:rPr sz="2800" spc="-10" dirty="0">
                <a:latin typeface="Calibri"/>
                <a:cs typeface="Calibri"/>
              </a:rPr>
              <a:t>Decreased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plasma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oncotic	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  <a:tab pos="3666490" algn="l"/>
              </a:tabLst>
            </a:pPr>
            <a:r>
              <a:rPr sz="2800" spc="-10" dirty="0">
                <a:latin typeface="Calibri"/>
                <a:cs typeface="Calibri"/>
              </a:rPr>
              <a:t>Increased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negativity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	pulmonary </a:t>
            </a:r>
            <a:r>
              <a:rPr sz="2800" spc="-20" dirty="0">
                <a:latin typeface="Calibri"/>
                <a:cs typeface="Calibri"/>
              </a:rPr>
              <a:t>interstitial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  <a:tab pos="4146550" algn="l"/>
              </a:tabLst>
            </a:pPr>
            <a:r>
              <a:rPr sz="2800" spc="-20" dirty="0">
                <a:latin typeface="Calibri"/>
                <a:cs typeface="Calibri"/>
              </a:rPr>
              <a:t>Lymphatic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insufficiency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	</a:t>
            </a:r>
            <a:r>
              <a:rPr sz="2800" spc="-10" dirty="0">
                <a:latin typeface="Calibri"/>
                <a:cs typeface="Calibri"/>
              </a:rPr>
              <a:t>obstruction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5110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Non- 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cardiogenic</a:t>
            </a:r>
            <a:r>
              <a:rPr sz="4400" b="0" spc="-12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PE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8119109" cy="20707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10" dirty="0">
                <a:latin typeface="Calibri"/>
                <a:cs typeface="Calibri"/>
              </a:rPr>
              <a:t>cause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Direct </a:t>
            </a:r>
            <a:r>
              <a:rPr sz="2800" spc="-5" dirty="0">
                <a:latin typeface="Calibri"/>
                <a:cs typeface="Calibri"/>
              </a:rPr>
              <a:t>injury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lung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  <a:tab pos="4455795" algn="l"/>
              </a:tabLst>
            </a:pPr>
            <a:r>
              <a:rPr sz="2800" spc="-10" dirty="0">
                <a:latin typeface="Calibri"/>
                <a:cs typeface="Calibri"/>
              </a:rPr>
              <a:t>Hematogenous </a:t>
            </a:r>
            <a:r>
              <a:rPr sz="2800" spc="-5" dirty="0">
                <a:latin typeface="Calibri"/>
                <a:cs typeface="Calibri"/>
              </a:rPr>
              <a:t>injury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	lung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  <a:tab pos="3869054" algn="l"/>
              </a:tabLst>
            </a:pPr>
            <a:r>
              <a:rPr sz="2800" spc="-10" dirty="0">
                <a:latin typeface="Calibri"/>
                <a:cs typeface="Calibri"/>
              </a:rPr>
              <a:t>possible lung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injury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plus	</a:t>
            </a:r>
            <a:r>
              <a:rPr sz="2800" spc="-15" dirty="0">
                <a:latin typeface="Calibri"/>
                <a:cs typeface="Calibri"/>
              </a:rPr>
              <a:t>elevated </a:t>
            </a:r>
            <a:r>
              <a:rPr sz="2800" spc="-30" dirty="0">
                <a:latin typeface="Calibri"/>
                <a:cs typeface="Calibri"/>
              </a:rPr>
              <a:t>hydrostatic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9184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Staging 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of</a:t>
            </a:r>
            <a:r>
              <a:rPr sz="4400" b="0" spc="-114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PE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9900920" cy="27539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  <a:tabLst>
                <a:tab pos="7224395" algn="l"/>
              </a:tabLst>
            </a:pPr>
            <a:r>
              <a:rPr sz="2800" spc="-15" dirty="0">
                <a:latin typeface="Calibri"/>
                <a:cs typeface="Calibri"/>
              </a:rPr>
              <a:t>Three </a:t>
            </a:r>
            <a:r>
              <a:rPr sz="2800" spc="-20" dirty="0">
                <a:latin typeface="Calibri"/>
                <a:cs typeface="Calibri"/>
              </a:rPr>
              <a:t>stages </a:t>
            </a:r>
            <a:r>
              <a:rPr sz="2800" spc="-5" dirty="0">
                <a:latin typeface="Calibri"/>
                <a:cs typeface="Calibri"/>
              </a:rPr>
              <a:t>of PE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distinguished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based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	the </a:t>
            </a:r>
            <a:r>
              <a:rPr sz="2800" spc="-15" dirty="0">
                <a:latin typeface="Calibri"/>
                <a:cs typeface="Calibri"/>
              </a:rPr>
              <a:t>degree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fluid  accumulation:</a:t>
            </a:r>
            <a:endParaRPr sz="2800">
              <a:latin typeface="Calibri"/>
              <a:cs typeface="Calibri"/>
            </a:endParaRPr>
          </a:p>
          <a:p>
            <a:pPr marL="12700" marR="386715">
              <a:lnSpc>
                <a:spcPts val="4020"/>
              </a:lnSpc>
              <a:spcBef>
                <a:spcPts val="215"/>
              </a:spcBef>
              <a:tabLst>
                <a:tab pos="7750809" algn="l"/>
              </a:tabLst>
            </a:pPr>
            <a:r>
              <a:rPr sz="2800" spc="-15" dirty="0">
                <a:latin typeface="Calibri"/>
                <a:cs typeface="Calibri"/>
              </a:rPr>
              <a:t>Stage-1 </a:t>
            </a:r>
            <a:r>
              <a:rPr sz="2800" spc="-5" dirty="0">
                <a:latin typeface="Calibri"/>
                <a:cs typeface="Calibri"/>
              </a:rPr>
              <a:t>: all </a:t>
            </a:r>
            <a:r>
              <a:rPr sz="2800" spc="-20" dirty="0">
                <a:latin typeface="Calibri"/>
                <a:cs typeface="Calibri"/>
              </a:rPr>
              <a:t>excess </a:t>
            </a:r>
            <a:r>
              <a:rPr sz="2800" spc="-10" dirty="0">
                <a:latin typeface="Calibri"/>
                <a:cs typeface="Calibri"/>
              </a:rPr>
              <a:t>fluid can </a:t>
            </a:r>
            <a:r>
              <a:rPr sz="2800" spc="-15" dirty="0">
                <a:latin typeface="Calibri"/>
                <a:cs typeface="Calibri"/>
              </a:rPr>
              <a:t>still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cleared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10" dirty="0">
                <a:latin typeface="Calibri"/>
                <a:cs typeface="Calibri"/>
              </a:rPr>
              <a:t>lymphatic </a:t>
            </a:r>
            <a:r>
              <a:rPr sz="2800" spc="-15" dirty="0">
                <a:latin typeface="Calibri"/>
                <a:cs typeface="Calibri"/>
              </a:rPr>
              <a:t>drainage.  Stage-2 </a:t>
            </a:r>
            <a:r>
              <a:rPr sz="2800" spc="-5" dirty="0">
                <a:latin typeface="Calibri"/>
                <a:cs typeface="Calibri"/>
              </a:rPr>
              <a:t>: </a:t>
            </a:r>
            <a:r>
              <a:rPr sz="2800" spc="-15" dirty="0">
                <a:latin typeface="Calibri"/>
                <a:cs typeface="Calibri"/>
              </a:rPr>
              <a:t>characterized by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presence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interstitial	</a:t>
            </a:r>
            <a:r>
              <a:rPr sz="2800" spc="-5" dirty="0">
                <a:latin typeface="Calibri"/>
                <a:cs typeface="Calibri"/>
              </a:rPr>
              <a:t>edema.</a:t>
            </a:r>
            <a:endParaRPr sz="2800">
              <a:latin typeface="Calibri"/>
              <a:cs typeface="Calibri"/>
            </a:endParaRPr>
          </a:p>
          <a:p>
            <a:pPr marL="12700" marR="401955">
              <a:lnSpc>
                <a:spcPts val="3030"/>
              </a:lnSpc>
              <a:spcBef>
                <a:spcPts val="795"/>
              </a:spcBef>
            </a:pPr>
            <a:r>
              <a:rPr sz="2800" spc="-15" dirty="0">
                <a:latin typeface="Calibri"/>
                <a:cs typeface="Calibri"/>
              </a:rPr>
              <a:t>Stage-3 </a:t>
            </a:r>
            <a:r>
              <a:rPr sz="2800" spc="-5" dirty="0">
                <a:latin typeface="Calibri"/>
                <a:cs typeface="Calibri"/>
              </a:rPr>
              <a:t>: </a:t>
            </a:r>
            <a:r>
              <a:rPr sz="2800" spc="-15" dirty="0">
                <a:latin typeface="Calibri"/>
                <a:cs typeface="Calibri"/>
              </a:rPr>
              <a:t>characterized by </a:t>
            </a:r>
            <a:r>
              <a:rPr sz="2800" spc="-5" dirty="0">
                <a:latin typeface="Calibri"/>
                <a:cs typeface="Calibri"/>
              </a:rPr>
              <a:t>alveolar edema due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altered </a:t>
            </a:r>
            <a:r>
              <a:rPr sz="2800" spc="-10" dirty="0">
                <a:latin typeface="Calibri"/>
                <a:cs typeface="Calibri"/>
              </a:rPr>
              <a:t>alveolor-  capillary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permeabilitya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707918"/>
            <a:ext cx="9932035" cy="19443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  <a:tab pos="4293870" algn="l"/>
                <a:tab pos="8061959" algn="l"/>
              </a:tabLst>
            </a:pPr>
            <a:r>
              <a:rPr sz="2800" spc="-10" dirty="0">
                <a:latin typeface="Calibri"/>
                <a:cs typeface="Calibri"/>
              </a:rPr>
              <a:t>Mild: Only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engorgement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	pulmonary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vasculature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	</a:t>
            </a:r>
            <a:r>
              <a:rPr sz="2800" spc="-10" dirty="0">
                <a:latin typeface="Calibri"/>
                <a:cs typeface="Calibri"/>
              </a:rPr>
              <a:t>seen.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  <a:tab pos="1337945" algn="l"/>
                <a:tab pos="3145155" algn="l"/>
                <a:tab pos="7553325" algn="l"/>
              </a:tabLst>
            </a:pPr>
            <a:r>
              <a:rPr sz="2800" spc="-15" dirty="0">
                <a:latin typeface="Calibri"/>
                <a:cs typeface="Calibri"/>
              </a:rPr>
              <a:t>Moderate: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There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	</a:t>
            </a:r>
            <a:r>
              <a:rPr sz="2800" spc="-20" dirty="0">
                <a:latin typeface="Calibri"/>
                <a:cs typeface="Calibri"/>
              </a:rPr>
              <a:t>extravasation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fluid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into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	</a:t>
            </a:r>
            <a:r>
              <a:rPr sz="2800" spc="-20" dirty="0">
                <a:latin typeface="Calibri"/>
                <a:cs typeface="Calibri"/>
              </a:rPr>
              <a:t>interstitial </a:t>
            </a:r>
            <a:r>
              <a:rPr sz="2800" spc="-10" dirty="0">
                <a:latin typeface="Calibri"/>
                <a:cs typeface="Calibri"/>
              </a:rPr>
              <a:t>space  due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	</a:t>
            </a:r>
            <a:r>
              <a:rPr sz="2800" spc="-10" dirty="0">
                <a:latin typeface="Calibri"/>
                <a:cs typeface="Calibri"/>
              </a:rPr>
              <a:t>changes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oncotic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Severe: </a:t>
            </a:r>
            <a:r>
              <a:rPr sz="2800" spc="-10" dirty="0">
                <a:latin typeface="Calibri"/>
                <a:cs typeface="Calibri"/>
              </a:rPr>
              <a:t>Alveolar filling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occurs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72053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665470" algn="l"/>
              </a:tabLst>
            </a:pPr>
            <a:r>
              <a:rPr sz="4400" b="0" spc="-35" dirty="0">
                <a:solidFill>
                  <a:srgbClr val="FF0000"/>
                </a:solidFill>
                <a:latin typeface="Calibri Light"/>
                <a:cs typeface="Calibri Light"/>
              </a:rPr>
              <a:t>Unusual</a:t>
            </a:r>
            <a:r>
              <a:rPr sz="4400" b="0" spc="-8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20" dirty="0">
                <a:solidFill>
                  <a:srgbClr val="FF0000"/>
                </a:solidFill>
                <a:latin typeface="Calibri Light"/>
                <a:cs typeface="Calibri Light"/>
              </a:rPr>
              <a:t>type</a:t>
            </a:r>
            <a:r>
              <a:rPr sz="4400" b="0" spc="-9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35" dirty="0">
                <a:solidFill>
                  <a:srgbClr val="FF0000"/>
                </a:solidFill>
                <a:latin typeface="Calibri Light"/>
                <a:cs typeface="Calibri Light"/>
              </a:rPr>
              <a:t>pulmonary	</a:t>
            </a:r>
            <a:r>
              <a:rPr sz="4400" b="0" spc="-40" dirty="0">
                <a:solidFill>
                  <a:srgbClr val="FF0000"/>
                </a:solidFill>
                <a:latin typeface="Calibri Light"/>
                <a:cs typeface="Calibri Light"/>
              </a:rPr>
              <a:t>edema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10200005" cy="373570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15" dirty="0">
                <a:latin typeface="Calibri"/>
                <a:cs typeface="Calibri"/>
              </a:rPr>
              <a:t>Neurogenic </a:t>
            </a:r>
            <a:r>
              <a:rPr sz="2800" spc="-5" dirty="0">
                <a:latin typeface="Calibri"/>
                <a:cs typeface="Calibri"/>
              </a:rPr>
              <a:t>pulmonary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edema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Patients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5" dirty="0">
                <a:latin typeface="Calibri"/>
                <a:cs typeface="Calibri"/>
              </a:rPr>
              <a:t>central </a:t>
            </a:r>
            <a:r>
              <a:rPr sz="2800" spc="-10" dirty="0">
                <a:latin typeface="Calibri"/>
                <a:cs typeface="Calibri"/>
              </a:rPr>
              <a:t>nervous </a:t>
            </a:r>
            <a:r>
              <a:rPr sz="2800" spc="-30" dirty="0">
                <a:latin typeface="Calibri"/>
                <a:cs typeface="Calibri"/>
              </a:rPr>
              <a:t>system </a:t>
            </a:r>
            <a:r>
              <a:rPr sz="2800" spc="-20" dirty="0">
                <a:latin typeface="Calibri"/>
                <a:cs typeface="Calibri"/>
              </a:rPr>
              <a:t>disorders </a:t>
            </a:r>
            <a:r>
              <a:rPr sz="2800" spc="-5" dirty="0">
                <a:latin typeface="Calibri"/>
                <a:cs typeface="Calibri"/>
              </a:rPr>
              <a:t>and without </a:t>
            </a:r>
            <a:r>
              <a:rPr sz="2800" spc="-10" dirty="0">
                <a:latin typeface="Calibri"/>
                <a:cs typeface="Calibri"/>
              </a:rPr>
              <a:t>apparent  </a:t>
            </a:r>
            <a:r>
              <a:rPr sz="2800" spc="-20" dirty="0">
                <a:latin typeface="Calibri"/>
                <a:cs typeface="Calibri"/>
              </a:rPr>
              <a:t>preexisting </a:t>
            </a:r>
            <a:r>
              <a:rPr sz="2800" spc="-105" dirty="0">
                <a:latin typeface="Calibri"/>
                <a:cs typeface="Calibri"/>
              </a:rPr>
              <a:t>LV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dysfunction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800" spc="-15" dirty="0">
                <a:latin typeface="Calibri"/>
                <a:cs typeface="Calibri"/>
              </a:rPr>
              <a:t>Re-expansion </a:t>
            </a:r>
            <a:r>
              <a:rPr sz="2800" spc="-5" dirty="0">
                <a:latin typeface="Calibri"/>
                <a:cs typeface="Calibri"/>
              </a:rPr>
              <a:t>pulmonary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edema</a:t>
            </a:r>
            <a:endParaRPr sz="2800">
              <a:latin typeface="Calibri"/>
              <a:cs typeface="Calibri"/>
            </a:endParaRPr>
          </a:p>
          <a:p>
            <a:pPr marL="241300" marR="179705" indent="-228600">
              <a:lnSpc>
                <a:spcPts val="3030"/>
              </a:lnSpc>
              <a:spcBef>
                <a:spcPts val="1040"/>
              </a:spcBef>
              <a:buFont typeface="Arial"/>
              <a:buChar char="•"/>
              <a:tabLst>
                <a:tab pos="241300" algn="l"/>
                <a:tab pos="3333750" algn="l"/>
                <a:tab pos="6950709" algn="l"/>
              </a:tabLst>
            </a:pPr>
            <a:r>
              <a:rPr sz="2800" spc="-10" dirty="0">
                <a:latin typeface="Calibri"/>
                <a:cs typeface="Calibri"/>
              </a:rPr>
              <a:t>Develops after </a:t>
            </a:r>
            <a:r>
              <a:rPr sz="2800" spc="-15" dirty="0">
                <a:latin typeface="Calibri"/>
                <a:cs typeface="Calibri"/>
              </a:rPr>
              <a:t>removal </a:t>
            </a:r>
            <a:r>
              <a:rPr sz="2800" spc="-5" dirty="0">
                <a:latin typeface="Calibri"/>
                <a:cs typeface="Calibri"/>
              </a:rPr>
              <a:t>of air or </a:t>
            </a:r>
            <a:r>
              <a:rPr sz="2800" spc="-10" dirty="0">
                <a:latin typeface="Calibri"/>
                <a:cs typeface="Calibri"/>
              </a:rPr>
              <a:t>fluid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has	been in </a:t>
            </a:r>
            <a:r>
              <a:rPr sz="2800" spc="-15" dirty="0">
                <a:latin typeface="Calibri"/>
                <a:cs typeface="Calibri"/>
              </a:rPr>
              <a:t>pleural </a:t>
            </a:r>
            <a:r>
              <a:rPr sz="2800" spc="-10" dirty="0">
                <a:latin typeface="Calibri"/>
                <a:cs typeface="Calibri"/>
              </a:rPr>
              <a:t>space 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some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time,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post-	thoracentesis</a:t>
            </a:r>
            <a:endParaRPr sz="2800">
              <a:latin typeface="Calibri"/>
              <a:cs typeface="Calibri"/>
            </a:endParaRPr>
          </a:p>
          <a:p>
            <a:pPr marL="241300" marR="416559" indent="-228600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  <a:tab pos="6915784" algn="l"/>
              </a:tabLst>
            </a:pPr>
            <a:r>
              <a:rPr sz="2800" spc="-20" dirty="0">
                <a:latin typeface="Calibri"/>
                <a:cs typeface="Calibri"/>
              </a:rPr>
              <a:t>Patients may </a:t>
            </a:r>
            <a:r>
              <a:rPr sz="2800" spc="-10" dirty="0">
                <a:latin typeface="Calibri"/>
                <a:cs typeface="Calibri"/>
              </a:rPr>
              <a:t>develop hypotension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oliguria	</a:t>
            </a:r>
            <a:r>
              <a:rPr sz="2800" spc="-10" dirty="0">
                <a:latin typeface="Calibri"/>
                <a:cs typeface="Calibri"/>
              </a:rPr>
              <a:t>resulting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15" dirty="0">
                <a:latin typeface="Calibri"/>
                <a:cs typeface="Calibri"/>
              </a:rPr>
              <a:t>rapid  </a:t>
            </a:r>
            <a:r>
              <a:rPr sz="2800" spc="-10" dirty="0">
                <a:latin typeface="Calibri"/>
                <a:cs typeface="Calibri"/>
              </a:rPr>
              <a:t>fluid shifts </a:t>
            </a:r>
            <a:r>
              <a:rPr sz="2800" spc="-20" dirty="0">
                <a:latin typeface="Calibri"/>
                <a:cs typeface="Calibri"/>
              </a:rPr>
              <a:t>into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lung.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1913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40" dirty="0">
                <a:solidFill>
                  <a:srgbClr val="FF0000"/>
                </a:solidFill>
                <a:latin typeface="Calibri Light"/>
                <a:cs typeface="Calibri Light"/>
              </a:rPr>
              <a:t>Definition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146665" cy="122047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  <a:tab pos="670560" algn="l"/>
                <a:tab pos="2779395" algn="l"/>
                <a:tab pos="5013325" algn="l"/>
                <a:tab pos="6048375" algn="l"/>
              </a:tabLst>
            </a:pPr>
            <a:r>
              <a:rPr sz="2800" i="1" spc="-5" dirty="0">
                <a:latin typeface="Calibri"/>
                <a:cs typeface="Calibri"/>
              </a:rPr>
              <a:t>Pulmonary </a:t>
            </a:r>
            <a:r>
              <a:rPr sz="2800" i="1" spc="-10" dirty="0">
                <a:latin typeface="Calibri"/>
                <a:cs typeface="Calibri"/>
              </a:rPr>
              <a:t>edema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condition	</a:t>
            </a:r>
            <a:r>
              <a:rPr sz="2800" spc="-15" dirty="0">
                <a:latin typeface="Calibri"/>
                <a:cs typeface="Calibri"/>
              </a:rPr>
              <a:t>characterized by </a:t>
            </a:r>
            <a:r>
              <a:rPr sz="2800" spc="-10" dirty="0">
                <a:latin typeface="Calibri"/>
                <a:cs typeface="Calibri"/>
              </a:rPr>
              <a:t>fluid </a:t>
            </a:r>
            <a:r>
              <a:rPr sz="2800" spc="-5" dirty="0">
                <a:latin typeface="Calibri"/>
                <a:cs typeface="Calibri"/>
              </a:rPr>
              <a:t>accumulation  in	the lungs caused </a:t>
            </a:r>
            <a:r>
              <a:rPr sz="2800" spc="-15" dirty="0">
                <a:latin typeface="Calibri"/>
                <a:cs typeface="Calibri"/>
              </a:rPr>
              <a:t>by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extravasation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	</a:t>
            </a:r>
            <a:r>
              <a:rPr sz="2800" spc="-10" dirty="0">
                <a:latin typeface="Calibri"/>
                <a:cs typeface="Calibri"/>
              </a:rPr>
              <a:t>fluid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10" dirty="0">
                <a:latin typeface="Calibri"/>
                <a:cs typeface="Calibri"/>
              </a:rPr>
              <a:t>pulmonary  </a:t>
            </a:r>
            <a:r>
              <a:rPr sz="2800" spc="-15" dirty="0">
                <a:latin typeface="Calibri"/>
                <a:cs typeface="Calibri"/>
              </a:rPr>
              <a:t>vasculature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	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interstitium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alveoli </a:t>
            </a:r>
            <a:r>
              <a:rPr sz="2800" spc="-5" dirty="0">
                <a:latin typeface="Calibri"/>
                <a:cs typeface="Calibri"/>
              </a:rPr>
              <a:t>of the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lungs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73272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766435" algn="l"/>
              </a:tabLst>
            </a:pP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Unusu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a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l</a:t>
            </a:r>
            <a:r>
              <a:rPr sz="4400" b="0" spc="-4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type</a:t>
            </a:r>
            <a:r>
              <a:rPr sz="4400" b="0" spc="-3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pulmon</a:t>
            </a:r>
            <a:r>
              <a:rPr sz="4400" b="0" spc="-20" dirty="0">
                <a:solidFill>
                  <a:srgbClr val="FF0000"/>
                </a:solidFill>
                <a:latin typeface="Calibri Light"/>
                <a:cs typeface="Calibri Light"/>
              </a:rPr>
              <a:t>a</a:t>
            </a:r>
            <a:r>
              <a:rPr sz="4400" b="0" spc="10" dirty="0">
                <a:solidFill>
                  <a:srgbClr val="FF0000"/>
                </a:solidFill>
                <a:latin typeface="Calibri Light"/>
                <a:cs typeface="Calibri Light"/>
              </a:rPr>
              <a:t>r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y	</a:t>
            </a: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ede</a:t>
            </a: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m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a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10133330" cy="232854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10" dirty="0">
                <a:latin typeface="Calibri"/>
                <a:cs typeface="Calibri"/>
              </a:rPr>
              <a:t>High </a:t>
            </a:r>
            <a:r>
              <a:rPr sz="2800" spc="-5" dirty="0">
                <a:latin typeface="Calibri"/>
                <a:cs typeface="Calibri"/>
              </a:rPr>
              <a:t>altitude pulmonary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edema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9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  <a:tab pos="995044" algn="l"/>
                <a:tab pos="3628390" algn="l"/>
                <a:tab pos="6294755" algn="l"/>
              </a:tabLst>
            </a:pPr>
            <a:r>
              <a:rPr sz="2800" spc="-15" dirty="0">
                <a:latin typeface="Calibri"/>
                <a:cs typeface="Calibri"/>
              </a:rPr>
              <a:t>occurs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5" dirty="0">
                <a:latin typeface="Calibri"/>
                <a:cs typeface="Calibri"/>
              </a:rPr>
              <a:t>young </a:t>
            </a:r>
            <a:r>
              <a:rPr sz="2800" spc="-10" dirty="0">
                <a:latin typeface="Calibri"/>
                <a:cs typeface="Calibri"/>
              </a:rPr>
              <a:t>people </a:t>
            </a:r>
            <a:r>
              <a:rPr sz="2800" spc="-5" dirty="0">
                <a:latin typeface="Calibri"/>
                <a:cs typeface="Calibri"/>
              </a:rPr>
              <a:t>who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have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quickly	ascended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altitudes  </a:t>
            </a:r>
            <a:r>
              <a:rPr sz="2800" spc="-10" dirty="0">
                <a:latin typeface="Calibri"/>
                <a:cs typeface="Calibri"/>
              </a:rPr>
              <a:t>above2700m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who	then </a:t>
            </a:r>
            <a:r>
              <a:rPr sz="2800" spc="-15" dirty="0">
                <a:latin typeface="Calibri"/>
                <a:cs typeface="Calibri"/>
              </a:rPr>
              <a:t>engage </a:t>
            </a:r>
            <a:r>
              <a:rPr sz="2800" spc="-10" dirty="0">
                <a:latin typeface="Calibri"/>
                <a:cs typeface="Calibri"/>
              </a:rPr>
              <a:t>in </a:t>
            </a:r>
            <a:r>
              <a:rPr sz="2800" spc="-15" dirty="0">
                <a:latin typeface="Calibri"/>
                <a:cs typeface="Calibri"/>
              </a:rPr>
              <a:t>strenuous </a:t>
            </a:r>
            <a:r>
              <a:rPr sz="2800" spc="-20" dirty="0">
                <a:latin typeface="Calibri"/>
                <a:cs typeface="Calibri"/>
              </a:rPr>
              <a:t>physical </a:t>
            </a:r>
            <a:r>
              <a:rPr sz="2800" spc="-25" dirty="0">
                <a:latin typeface="Calibri"/>
                <a:cs typeface="Calibri"/>
              </a:rPr>
              <a:t>exercise </a:t>
            </a:r>
            <a:r>
              <a:rPr sz="2800" spc="-10" dirty="0">
                <a:latin typeface="Calibri"/>
                <a:cs typeface="Calibri"/>
              </a:rPr>
              <a:t>at  that	</a:t>
            </a:r>
            <a:r>
              <a:rPr sz="2800" spc="-5" dirty="0">
                <a:latin typeface="Calibri"/>
                <a:cs typeface="Calibri"/>
              </a:rPr>
              <a:t>altitude, </a:t>
            </a:r>
            <a:r>
              <a:rPr sz="2800" spc="-25" dirty="0">
                <a:latin typeface="Calibri"/>
                <a:cs typeface="Calibri"/>
              </a:rPr>
              <a:t>before </a:t>
            </a:r>
            <a:r>
              <a:rPr sz="2800" spc="-5" dirty="0">
                <a:latin typeface="Calibri"/>
                <a:cs typeface="Calibri"/>
              </a:rPr>
              <a:t>they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10" dirty="0">
                <a:latin typeface="Calibri"/>
                <a:cs typeface="Calibri"/>
              </a:rPr>
              <a:t>become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acclimatized.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Reversible </a:t>
            </a:r>
            <a:r>
              <a:rPr sz="2800" spc="-5" dirty="0">
                <a:latin typeface="Calibri"/>
                <a:cs typeface="Calibri"/>
              </a:rPr>
              <a:t>(in less than 48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hours)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69767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433695" algn="l"/>
              </a:tabLst>
            </a:pPr>
            <a:r>
              <a:rPr sz="4400" b="0" spc="-55" dirty="0">
                <a:solidFill>
                  <a:srgbClr val="FF0000"/>
                </a:solidFill>
                <a:latin typeface="Calibri Light"/>
                <a:cs typeface="Calibri Light"/>
              </a:rPr>
              <a:t>Symptom</a:t>
            </a:r>
            <a:r>
              <a:rPr sz="4400" b="0" spc="-11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of</a:t>
            </a:r>
            <a:r>
              <a:rPr sz="4400" b="0" spc="-5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35" dirty="0">
                <a:solidFill>
                  <a:srgbClr val="FF0000"/>
                </a:solidFill>
                <a:latin typeface="Calibri Light"/>
                <a:cs typeface="Calibri Light"/>
              </a:rPr>
              <a:t>pulmonary	edema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18548"/>
            <a:ext cx="7692390" cy="424180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2800" spc="-10" dirty="0">
                <a:latin typeface="Calibri"/>
                <a:cs typeface="Calibri"/>
              </a:rPr>
              <a:t>ACUTE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Shortness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breath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Feeling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suffocating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Anxiety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,restlessness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Cough-frothy </a:t>
            </a:r>
            <a:r>
              <a:rPr sz="2800" spc="-5" dirty="0">
                <a:latin typeface="Calibri"/>
                <a:cs typeface="Calibri"/>
              </a:rPr>
              <a:t>sputum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be tinged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withblood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excessive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sweating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pale skin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chest </a:t>
            </a:r>
            <a:r>
              <a:rPr sz="2800" spc="-5" dirty="0">
                <a:latin typeface="Calibri"/>
                <a:cs typeface="Calibri"/>
              </a:rPr>
              <a:t>pain if PE is cause </a:t>
            </a:r>
            <a:r>
              <a:rPr sz="2800" spc="-15" dirty="0">
                <a:latin typeface="Calibri"/>
                <a:cs typeface="Calibri"/>
              </a:rPr>
              <a:t>by cardiac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abnormality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palpitation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9216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Symptom……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4834890" cy="360426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Calibri"/>
                <a:cs typeface="Calibri"/>
              </a:rPr>
              <a:t>Loang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term(chronic)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Paraxosomal </a:t>
            </a:r>
            <a:r>
              <a:rPr sz="2800" spc="-10" dirty="0">
                <a:latin typeface="Calibri"/>
                <a:cs typeface="Calibri"/>
              </a:rPr>
              <a:t>nocturnal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dyspnea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orthopnea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Rapid </a:t>
            </a:r>
            <a:r>
              <a:rPr sz="2800" spc="-10" dirty="0">
                <a:latin typeface="Calibri"/>
                <a:cs typeface="Calibri"/>
              </a:rPr>
              <a:t>weight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gain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Loss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appetite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fatigue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ankle and leg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swelling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11728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Signs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30400"/>
            <a:ext cx="8852535" cy="423926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30" dirty="0">
                <a:latin typeface="Calibri"/>
                <a:cs typeface="Calibri"/>
              </a:rPr>
              <a:t>Tachycardia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30" dirty="0">
                <a:latin typeface="Calibri"/>
                <a:cs typeface="Calibri"/>
              </a:rPr>
              <a:t>Tachypnea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libri"/>
                <a:cs typeface="Calibri"/>
              </a:rPr>
              <a:t>Confusion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Agitation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Anxious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libri"/>
                <a:cs typeface="Calibri"/>
              </a:rPr>
              <a:t>Diaphoric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Hypertension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libri"/>
                <a:cs typeface="Calibri"/>
              </a:rPr>
              <a:t>Cool </a:t>
            </a:r>
            <a:r>
              <a:rPr sz="2200" spc="-10" dirty="0">
                <a:latin typeface="Calibri"/>
                <a:cs typeface="Calibri"/>
              </a:rPr>
              <a:t>extremities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libri"/>
                <a:cs typeface="Calibri"/>
              </a:rPr>
              <a:t>Rales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Wheezing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ts val="2245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CVS findings, </a:t>
            </a:r>
            <a:r>
              <a:rPr sz="2200" spc="-5" dirty="0">
                <a:latin typeface="Calibri"/>
                <a:cs typeface="Calibri"/>
              </a:rPr>
              <a:t>S3 </a:t>
            </a:r>
            <a:r>
              <a:rPr sz="2200" spc="-10" dirty="0">
                <a:latin typeface="Calibri"/>
                <a:cs typeface="Calibri"/>
              </a:rPr>
              <a:t>,accentuation </a:t>
            </a:r>
            <a:r>
              <a:rPr sz="2200" spc="-5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pulmonic component </a:t>
            </a:r>
            <a:r>
              <a:rPr sz="2200" spc="-5" dirty="0">
                <a:latin typeface="Calibri"/>
                <a:cs typeface="Calibri"/>
              </a:rPr>
              <a:t>of S2, </a:t>
            </a:r>
            <a:r>
              <a:rPr sz="2200" spc="-10" dirty="0">
                <a:latin typeface="Calibri"/>
                <a:cs typeface="Calibri"/>
              </a:rPr>
              <a:t>jugular</a:t>
            </a:r>
            <a:r>
              <a:rPr sz="2200" spc="1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venous</a:t>
            </a:r>
            <a:endParaRPr sz="2200">
              <a:latin typeface="Calibri"/>
              <a:cs typeface="Calibri"/>
            </a:endParaRPr>
          </a:p>
          <a:p>
            <a:pPr marL="241300">
              <a:lnSpc>
                <a:spcPts val="2245"/>
              </a:lnSpc>
            </a:pPr>
            <a:r>
              <a:rPr sz="2200" spc="-10" dirty="0">
                <a:latin typeface="Calibri"/>
                <a:cs typeface="Calibri"/>
              </a:rPr>
              <a:t>distention…..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1921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Complications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46250"/>
            <a:ext cx="6019165" cy="422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leg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swelling(edema),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abdominal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swelling(ascites),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5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Pleural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effusion,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Congestion </a:t>
            </a:r>
            <a:r>
              <a:rPr sz="2400" dirty="0">
                <a:latin typeface="Calibri"/>
                <a:cs typeface="Calibri"/>
              </a:rPr>
              <a:t>&amp; </a:t>
            </a:r>
            <a:r>
              <a:rPr sz="2400" spc="-5" dirty="0">
                <a:latin typeface="Calibri"/>
                <a:cs typeface="Calibri"/>
              </a:rPr>
              <a:t>swelling of</a:t>
            </a:r>
            <a:r>
              <a:rPr sz="2400" spc="-40" dirty="0">
                <a:latin typeface="Calibri"/>
                <a:cs typeface="Calibri"/>
              </a:rPr>
              <a:t> liver,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Calibri"/>
                <a:cs typeface="Calibri"/>
              </a:rPr>
              <a:t>acute heart </a:t>
            </a:r>
            <a:r>
              <a:rPr sz="2400" spc="-15" dirty="0">
                <a:latin typeface="Calibri"/>
                <a:cs typeface="Calibri"/>
              </a:rPr>
              <a:t>attack (myocardial </a:t>
            </a:r>
            <a:r>
              <a:rPr sz="2400" spc="-10" dirty="0">
                <a:latin typeface="Calibri"/>
                <a:cs typeface="Calibri"/>
              </a:rPr>
              <a:t>infarction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[MI]),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cardiogenic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shock,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3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Calibri"/>
                <a:cs typeface="Calibri"/>
              </a:rPr>
              <a:t>arrhythmias,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Calibri"/>
                <a:cs typeface="Calibri"/>
              </a:rPr>
              <a:t>electrolyte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disturbances,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Calibri"/>
                <a:cs typeface="Calibri"/>
              </a:rPr>
              <a:t>mesenteric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insufficiency,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5" dirty="0">
                <a:latin typeface="Calibri"/>
                <a:cs typeface="Calibri"/>
              </a:rPr>
              <a:t>protein </a:t>
            </a:r>
            <a:r>
              <a:rPr sz="2400" spc="-30" dirty="0">
                <a:latin typeface="Calibri"/>
                <a:cs typeface="Calibri"/>
              </a:rPr>
              <a:t>enteropathy,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3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5" dirty="0">
                <a:latin typeface="Calibri"/>
                <a:cs typeface="Calibri"/>
              </a:rPr>
              <a:t>respiratory </a:t>
            </a:r>
            <a:r>
              <a:rPr sz="2400" spc="-10" dirty="0">
                <a:latin typeface="Calibri"/>
                <a:cs typeface="Calibri"/>
              </a:rPr>
              <a:t>arrest,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death.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72034"/>
            <a:ext cx="993076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b="0" spc="-10" dirty="0">
                <a:solidFill>
                  <a:srgbClr val="FF0000"/>
                </a:solidFill>
                <a:latin typeface="Calibri Light"/>
                <a:cs typeface="Calibri Light"/>
              </a:rPr>
              <a:t>Distinguishing </a:t>
            </a:r>
            <a:r>
              <a:rPr sz="4000" b="0" spc="-15" dirty="0">
                <a:solidFill>
                  <a:srgbClr val="FF0000"/>
                </a:solidFill>
                <a:latin typeface="Calibri Light"/>
                <a:cs typeface="Calibri Light"/>
              </a:rPr>
              <a:t>Cardiogenic </a:t>
            </a:r>
            <a:r>
              <a:rPr sz="4000" b="0" spc="-20" dirty="0">
                <a:solidFill>
                  <a:srgbClr val="FF0000"/>
                </a:solidFill>
                <a:latin typeface="Calibri Light"/>
                <a:cs typeface="Calibri Light"/>
              </a:rPr>
              <a:t>from </a:t>
            </a:r>
            <a:r>
              <a:rPr sz="4000" b="0" spc="-10" dirty="0">
                <a:solidFill>
                  <a:srgbClr val="FF0000"/>
                </a:solidFill>
                <a:latin typeface="Calibri Light"/>
                <a:cs typeface="Calibri Light"/>
              </a:rPr>
              <a:t>Non-cardiogenic  </a:t>
            </a:r>
            <a:r>
              <a:rPr sz="4000" b="0" spc="-5" dirty="0">
                <a:solidFill>
                  <a:srgbClr val="FF0000"/>
                </a:solidFill>
                <a:latin typeface="Calibri Light"/>
                <a:cs typeface="Calibri Light"/>
              </a:rPr>
              <a:t>Pulmonary</a:t>
            </a:r>
            <a:r>
              <a:rPr sz="4000" b="0" spc="-1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000" b="0" spc="-10" dirty="0">
                <a:solidFill>
                  <a:srgbClr val="FF0000"/>
                </a:solidFill>
                <a:latin typeface="Calibri Light"/>
                <a:cs typeface="Calibri Light"/>
              </a:rPr>
              <a:t>edema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900911"/>
            <a:ext cx="8595995" cy="25736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800" spc="-10" dirty="0">
                <a:latin typeface="Calibri"/>
                <a:cs typeface="Calibri"/>
              </a:rPr>
              <a:t>Finding suggesting </a:t>
            </a:r>
            <a:r>
              <a:rPr sz="2800" spc="-15" dirty="0">
                <a:latin typeface="Calibri"/>
                <a:cs typeface="Calibri"/>
              </a:rPr>
              <a:t>cardiogenic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edema</a:t>
            </a:r>
            <a:endParaRPr sz="2800">
              <a:latin typeface="Calibri"/>
              <a:cs typeface="Calibri"/>
            </a:endParaRPr>
          </a:p>
          <a:p>
            <a:pPr marL="927100" indent="-457834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latin typeface="Calibri"/>
                <a:cs typeface="Calibri"/>
              </a:rPr>
              <a:t>S3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gallop</a:t>
            </a:r>
            <a:endParaRPr sz="2400">
              <a:latin typeface="Calibri"/>
              <a:cs typeface="Calibri"/>
            </a:endParaRPr>
          </a:p>
          <a:p>
            <a:pPr marL="927100" indent="-457834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spc="-15" dirty="0">
                <a:latin typeface="Calibri"/>
                <a:cs typeface="Calibri"/>
              </a:rPr>
              <a:t>elevated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JVP</a:t>
            </a:r>
            <a:endParaRPr sz="2400">
              <a:latin typeface="Calibri"/>
              <a:cs typeface="Calibri"/>
            </a:endParaRPr>
          </a:p>
          <a:p>
            <a:pPr marL="927100" indent="-457834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spc="-10" dirty="0">
                <a:latin typeface="Calibri"/>
                <a:cs typeface="Calibri"/>
              </a:rPr>
              <a:t>Peripheral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edema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  <a:tabLst>
                <a:tab pos="5380355" algn="l"/>
              </a:tabLst>
            </a:pPr>
            <a:r>
              <a:rPr sz="2800" spc="-10" dirty="0">
                <a:latin typeface="Calibri"/>
                <a:cs typeface="Calibri"/>
              </a:rPr>
              <a:t>Findings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suggesting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non-cardiogenic	</a:t>
            </a:r>
            <a:r>
              <a:rPr sz="2800" spc="-5" dirty="0">
                <a:latin typeface="Calibri"/>
                <a:cs typeface="Calibri"/>
              </a:rPr>
              <a:t>edema</a:t>
            </a:r>
            <a:endParaRPr sz="2800">
              <a:latin typeface="Calibri"/>
              <a:cs typeface="Calibri"/>
            </a:endParaRPr>
          </a:p>
          <a:p>
            <a:pPr marL="698500" indent="-229235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699135" algn="l"/>
                <a:tab pos="6349365" algn="l"/>
              </a:tabLst>
            </a:pPr>
            <a:r>
              <a:rPr sz="2400" spc="-5" dirty="0">
                <a:latin typeface="Calibri"/>
                <a:cs typeface="Calibri"/>
              </a:rPr>
              <a:t>Pulmonary findings </a:t>
            </a:r>
            <a:r>
              <a:rPr sz="2400" spc="-15" dirty="0">
                <a:latin typeface="Calibri"/>
                <a:cs typeface="Calibri"/>
              </a:rPr>
              <a:t>may </a:t>
            </a:r>
            <a:r>
              <a:rPr sz="2400" spc="-5" dirty="0">
                <a:latin typeface="Calibri"/>
                <a:cs typeface="Calibri"/>
              </a:rPr>
              <a:t>be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relatively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normal	</a:t>
            </a:r>
            <a:r>
              <a:rPr sz="2400" dirty="0">
                <a:latin typeface="Calibri"/>
                <a:cs typeface="Calibri"/>
              </a:rPr>
              <a:t>in the early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stages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9382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Distinguishing</a:t>
            </a:r>
            <a:r>
              <a:rPr sz="4400" b="0" spc="-6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…..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30400"/>
            <a:ext cx="6619875" cy="436562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Chest </a:t>
            </a:r>
            <a:r>
              <a:rPr sz="2200" spc="-15" dirty="0">
                <a:latin typeface="Calibri"/>
                <a:cs typeface="Calibri"/>
              </a:rPr>
              <a:t>radiography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spc="-10" dirty="0">
                <a:latin typeface="Calibri"/>
                <a:cs typeface="Calibri"/>
              </a:rPr>
              <a:t>cardiogenic cause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20" dirty="0">
                <a:latin typeface="Calibri"/>
                <a:cs typeface="Calibri"/>
              </a:rPr>
              <a:t>favoured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with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Cardiomegaly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5" dirty="0">
                <a:latin typeface="Calibri"/>
                <a:cs typeface="Calibri"/>
              </a:rPr>
              <a:t>Kerley </a:t>
            </a:r>
            <a:r>
              <a:rPr sz="2200" spc="-5" dirty="0">
                <a:latin typeface="Calibri"/>
                <a:cs typeface="Calibri"/>
              </a:rPr>
              <a:t>B lines and </a:t>
            </a:r>
            <a:r>
              <a:rPr sz="2200" spc="-10" dirty="0">
                <a:latin typeface="Calibri"/>
                <a:cs typeface="Calibri"/>
              </a:rPr>
              <a:t>loss </a:t>
            </a:r>
            <a:r>
              <a:rPr sz="2200" spc="-5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distinct vascular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margins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Cephalization: </a:t>
            </a:r>
            <a:r>
              <a:rPr sz="2200" spc="-15" dirty="0">
                <a:latin typeface="Calibri"/>
                <a:cs typeface="Calibri"/>
              </a:rPr>
              <a:t>engorgement </a:t>
            </a:r>
            <a:r>
              <a:rPr sz="2200" spc="-5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vasculature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9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apices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Perihilar </a:t>
            </a:r>
            <a:r>
              <a:rPr sz="2200" spc="-5" dirty="0">
                <a:latin typeface="Calibri"/>
                <a:cs typeface="Calibri"/>
              </a:rPr>
              <a:t>alveolar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infiltrate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Pleural effusion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2200" spc="-5" dirty="0">
                <a:latin typeface="Calibri"/>
                <a:cs typeface="Calibri"/>
              </a:rPr>
              <a:t>Non </a:t>
            </a:r>
            <a:r>
              <a:rPr sz="2200" spc="-10" dirty="0">
                <a:latin typeface="Calibri"/>
                <a:cs typeface="Calibri"/>
              </a:rPr>
              <a:t>cardiogenic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cause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Heart </a:t>
            </a:r>
            <a:r>
              <a:rPr sz="2200" spc="-20" dirty="0">
                <a:latin typeface="Calibri"/>
                <a:cs typeface="Calibri"/>
              </a:rPr>
              <a:t>size </a:t>
            </a:r>
            <a:r>
              <a:rPr sz="2200" spc="-5" dirty="0">
                <a:latin typeface="Calibri"/>
                <a:cs typeface="Calibri"/>
              </a:rPr>
              <a:t>is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normal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Uniform </a:t>
            </a:r>
            <a:r>
              <a:rPr sz="2200" spc="-5" dirty="0">
                <a:latin typeface="Calibri"/>
                <a:cs typeface="Calibri"/>
              </a:rPr>
              <a:t>alveolar </a:t>
            </a:r>
            <a:r>
              <a:rPr sz="2200" spc="-20" dirty="0">
                <a:latin typeface="Calibri"/>
                <a:cs typeface="Calibri"/>
              </a:rPr>
              <a:t>infiltrate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5" dirty="0">
                <a:latin typeface="Calibri"/>
                <a:cs typeface="Calibri"/>
              </a:rPr>
              <a:t>pleural </a:t>
            </a:r>
            <a:r>
              <a:rPr sz="2200" spc="-10" dirty="0">
                <a:latin typeface="Calibri"/>
                <a:cs typeface="Calibri"/>
              </a:rPr>
              <a:t>effusion </a:t>
            </a:r>
            <a:r>
              <a:rPr sz="2200" spc="-5" dirty="0">
                <a:latin typeface="Calibri"/>
                <a:cs typeface="Calibri"/>
              </a:rPr>
              <a:t>is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uncommon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libri"/>
                <a:cs typeface="Calibri"/>
              </a:rPr>
              <a:t>lack of </a:t>
            </a:r>
            <a:r>
              <a:rPr sz="2200" spc="-10" dirty="0">
                <a:latin typeface="Calibri"/>
                <a:cs typeface="Calibri"/>
              </a:rPr>
              <a:t>cephalization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814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Distinguishing…..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5842635" cy="31356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25" dirty="0">
                <a:latin typeface="Calibri"/>
                <a:cs typeface="Calibri"/>
              </a:rPr>
              <a:t>Hypoxemia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latin typeface="Calibri"/>
                <a:cs typeface="Calibri"/>
              </a:rPr>
              <a:t>Cardiogenic</a:t>
            </a:r>
            <a:endParaRPr sz="2800">
              <a:latin typeface="Calibri"/>
              <a:cs typeface="Calibri"/>
            </a:endParaRPr>
          </a:p>
          <a:p>
            <a:pPr marL="927100" lvl="1" indent="-457834">
              <a:lnSpc>
                <a:spcPct val="100000"/>
              </a:lnSpc>
              <a:spcBef>
                <a:spcPts val="235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latin typeface="Calibri"/>
                <a:cs typeface="Calibri"/>
              </a:rPr>
              <a:t>due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ventilation </a:t>
            </a:r>
            <a:r>
              <a:rPr sz="2400" spc="-5" dirty="0">
                <a:latin typeface="Calibri"/>
                <a:cs typeface="Calibri"/>
              </a:rPr>
              <a:t>perfusion </a:t>
            </a:r>
            <a:r>
              <a:rPr sz="2400" dirty="0">
                <a:latin typeface="Calibri"/>
                <a:cs typeface="Calibri"/>
              </a:rPr>
              <a:t>miss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match</a:t>
            </a:r>
            <a:endParaRPr sz="2400">
              <a:latin typeface="Calibri"/>
              <a:cs typeface="Calibri"/>
            </a:endParaRPr>
          </a:p>
          <a:p>
            <a:pPr marL="927100" lvl="1" indent="-457834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latin typeface="Calibri"/>
                <a:cs typeface="Calibri"/>
              </a:rPr>
              <a:t>respond </a:t>
            </a:r>
            <a:r>
              <a:rPr sz="2400" spc="-10" dirty="0">
                <a:latin typeface="Calibri"/>
                <a:cs typeface="Calibri"/>
              </a:rPr>
              <a:t>to administration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oxygen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Calibri"/>
                <a:cs typeface="Calibri"/>
              </a:rPr>
              <a:t>Non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cardiogenic</a:t>
            </a:r>
            <a:endParaRPr sz="2800">
              <a:latin typeface="Calibri"/>
              <a:cs typeface="Calibri"/>
            </a:endParaRPr>
          </a:p>
          <a:p>
            <a:pPr marL="927100" lvl="1" indent="-457834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latin typeface="Calibri"/>
                <a:cs typeface="Calibri"/>
              </a:rPr>
              <a:t>due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intrapulmonary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shunting</a:t>
            </a:r>
            <a:endParaRPr sz="2400">
              <a:latin typeface="Calibri"/>
              <a:cs typeface="Calibri"/>
            </a:endParaRPr>
          </a:p>
          <a:p>
            <a:pPr marL="927100" lvl="1" indent="-457834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spc="-15" dirty="0">
                <a:latin typeface="Calibri"/>
                <a:cs typeface="Calibri"/>
              </a:rPr>
              <a:t>persist </a:t>
            </a:r>
            <a:r>
              <a:rPr sz="2400" spc="-10" dirty="0">
                <a:latin typeface="Calibri"/>
                <a:cs typeface="Calibri"/>
              </a:rPr>
              <a:t>despite </a:t>
            </a:r>
            <a:r>
              <a:rPr sz="2400" spc="-20" dirty="0">
                <a:latin typeface="Calibri"/>
                <a:cs typeface="Calibri"/>
              </a:rPr>
              <a:t>oxygen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supplimentation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7572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35" dirty="0">
                <a:solidFill>
                  <a:srgbClr val="FF0000"/>
                </a:solidFill>
                <a:latin typeface="Calibri Light"/>
                <a:cs typeface="Calibri Light"/>
              </a:rPr>
              <a:t>INVESTIGATIONS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57665"/>
            <a:ext cx="10171430" cy="379539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21945" indent="-30988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sz="2800" spc="-40" dirty="0">
                <a:latin typeface="Calibri"/>
                <a:cs typeface="Calibri"/>
              </a:rPr>
              <a:t>CXR-PA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view:</a:t>
            </a:r>
            <a:endParaRPr sz="2800">
              <a:latin typeface="Calibri"/>
              <a:cs typeface="Calibri"/>
            </a:endParaRPr>
          </a:p>
          <a:p>
            <a:pPr marL="469900" marR="196215">
              <a:lnSpc>
                <a:spcPct val="90100"/>
              </a:lnSpc>
              <a:spcBef>
                <a:spcPts val="530"/>
              </a:spcBef>
              <a:tabLst>
                <a:tab pos="3670935" algn="l"/>
                <a:tab pos="6351270" algn="l"/>
              </a:tabLst>
            </a:pPr>
            <a:r>
              <a:rPr sz="2400" spc="-15" dirty="0">
                <a:latin typeface="Calibri"/>
                <a:cs typeface="Calibri"/>
              </a:rPr>
              <a:t>unilateral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5" dirty="0">
                <a:latin typeface="Calibri"/>
                <a:cs typeface="Calibri"/>
              </a:rPr>
              <a:t>bilateral</a:t>
            </a:r>
            <a:r>
              <a:rPr sz="2400" spc="6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involvement,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cardiogenic	</a:t>
            </a:r>
            <a:r>
              <a:rPr sz="2400" spc="-15" dirty="0">
                <a:latin typeface="Calibri"/>
                <a:cs typeface="Calibri"/>
              </a:rPr>
              <a:t>pattern </a:t>
            </a:r>
            <a:r>
              <a:rPr sz="2400" spc="-5" dirty="0">
                <a:latin typeface="Calibri"/>
                <a:cs typeface="Calibri"/>
              </a:rPr>
              <a:t>or non </a:t>
            </a:r>
            <a:r>
              <a:rPr sz="2400" spc="-10" dirty="0">
                <a:latin typeface="Calibri"/>
                <a:cs typeface="Calibri"/>
              </a:rPr>
              <a:t>cardiogenic  pattern(air </a:t>
            </a:r>
            <a:r>
              <a:rPr sz="2400" spc="-15" dirty="0">
                <a:latin typeface="Calibri"/>
                <a:cs typeface="Calibri"/>
              </a:rPr>
              <a:t>bronchogram	</a:t>
            </a:r>
            <a:r>
              <a:rPr sz="2400" spc="-5" dirty="0">
                <a:latin typeface="Calibri"/>
                <a:cs typeface="Calibri"/>
              </a:rPr>
              <a:t>signs, </a:t>
            </a:r>
            <a:r>
              <a:rPr sz="2400" spc="-10" dirty="0">
                <a:latin typeface="Calibri"/>
                <a:cs typeface="Calibri"/>
              </a:rPr>
              <a:t>fluffy </a:t>
            </a:r>
            <a:r>
              <a:rPr sz="2400" spc="-5" dirty="0">
                <a:latin typeface="Calibri"/>
                <a:cs typeface="Calibri"/>
              </a:rPr>
              <a:t>opacities, </a:t>
            </a:r>
            <a:r>
              <a:rPr sz="2400" spc="-10" dirty="0">
                <a:latin typeface="Calibri"/>
                <a:cs typeface="Calibri"/>
              </a:rPr>
              <a:t>asymmetrical </a:t>
            </a:r>
            <a:r>
              <a:rPr sz="2400" spc="-5" dirty="0">
                <a:latin typeface="Calibri"/>
                <a:cs typeface="Calibri"/>
              </a:rPr>
              <a:t>inhomogenous  </a:t>
            </a:r>
            <a:r>
              <a:rPr sz="2400" spc="-10" dirty="0">
                <a:latin typeface="Calibri"/>
                <a:cs typeface="Calibri"/>
              </a:rPr>
              <a:t>involvement),lobar </a:t>
            </a:r>
            <a:r>
              <a:rPr sz="2400" spc="-15" dirty="0">
                <a:latin typeface="Calibri"/>
                <a:cs typeface="Calibri"/>
              </a:rPr>
              <a:t>involvement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post </a:t>
            </a:r>
            <a:r>
              <a:rPr sz="2400" spc="-10" dirty="0">
                <a:latin typeface="Calibri"/>
                <a:cs typeface="Calibri"/>
              </a:rPr>
              <a:t>infectious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PE.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ABG</a:t>
            </a:r>
            <a:r>
              <a:rPr sz="2800" spc="-10" dirty="0">
                <a:latin typeface="Calibri"/>
                <a:cs typeface="Calibri"/>
              </a:rPr>
              <a:t> analysis: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ts val="2735"/>
              </a:lnSpc>
              <a:spcBef>
                <a:spcPts val="240"/>
              </a:spcBef>
              <a:tabLst>
                <a:tab pos="6899909" algn="l"/>
              </a:tabLst>
            </a:pPr>
            <a:r>
              <a:rPr sz="2400" spc="-20" dirty="0">
                <a:latin typeface="Calibri"/>
                <a:cs typeface="Calibri"/>
              </a:rPr>
              <a:t>hypoxia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hypocapnia </a:t>
            </a:r>
            <a:r>
              <a:rPr sz="2400" spc="-5" dirty="0">
                <a:latin typeface="Calibri"/>
                <a:cs typeface="Calibri"/>
              </a:rPr>
              <a:t>initially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respi.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alkalois	</a:t>
            </a:r>
            <a:r>
              <a:rPr sz="2400" spc="-10" dirty="0">
                <a:latin typeface="Calibri"/>
                <a:cs typeface="Calibri"/>
              </a:rPr>
              <a:t>hypercapnea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later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stage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ts val="2735"/>
              </a:lnSpc>
            </a:pP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10" dirty="0">
                <a:latin typeface="Calibri"/>
                <a:cs typeface="Calibri"/>
              </a:rPr>
              <a:t>respi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metabolic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acidosis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300" algn="l"/>
                <a:tab pos="6992620" algn="l"/>
              </a:tabLst>
            </a:pPr>
            <a:r>
              <a:rPr sz="2800" spc="-10" dirty="0">
                <a:latin typeface="Calibri"/>
                <a:cs typeface="Calibri"/>
              </a:rPr>
              <a:t>Hemodynamic measurement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Swan-Ganz	catheter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Blood </a:t>
            </a:r>
            <a:r>
              <a:rPr sz="2800" spc="-10" dirty="0">
                <a:latin typeface="Calibri"/>
                <a:cs typeface="Calibri"/>
              </a:rPr>
              <a:t>work </a:t>
            </a:r>
            <a:r>
              <a:rPr sz="2800" spc="-5" dirty="0">
                <a:latin typeface="Calibri"/>
                <a:cs typeface="Calibri"/>
              </a:rPr>
              <a:t>up and </a:t>
            </a:r>
            <a:r>
              <a:rPr sz="2800" spc="-10" dirty="0">
                <a:latin typeface="Calibri"/>
                <a:cs typeface="Calibri"/>
              </a:rPr>
              <a:t>septic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screen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9618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Management</a:t>
            </a:r>
            <a:r>
              <a:rPr sz="4400" b="0" spc="-6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30" dirty="0">
                <a:solidFill>
                  <a:srgbClr val="FF0000"/>
                </a:solidFill>
                <a:latin typeface="Calibri Light"/>
                <a:cs typeface="Calibri Light"/>
              </a:rPr>
              <a:t>strategy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8504555" cy="421894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  <a:tab pos="4004310" algn="l"/>
                <a:tab pos="7372350" algn="l"/>
              </a:tabLst>
            </a:pPr>
            <a:r>
              <a:rPr sz="2800" spc="-170" dirty="0">
                <a:latin typeface="Calibri"/>
                <a:cs typeface="Calibri"/>
              </a:rPr>
              <a:t>T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under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ause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:</a:t>
            </a:r>
            <a:r>
              <a:rPr sz="2800" spc="-10" dirty="0">
                <a:latin typeface="Calibri"/>
                <a:cs typeface="Calibri"/>
              </a:rPr>
              <a:t> Se</a:t>
            </a:r>
            <a:r>
              <a:rPr sz="2800" spc="-25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si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,heart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ai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e,h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gh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alt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tu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e  </a:t>
            </a:r>
            <a:r>
              <a:rPr sz="2800" spc="-15" dirty="0">
                <a:latin typeface="Calibri"/>
                <a:cs typeface="Calibri"/>
              </a:rPr>
              <a:t>hypoxia,obstruction,fluid	overload,hypoproteinemia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etc.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Respi support: </a:t>
            </a:r>
            <a:r>
              <a:rPr sz="2800" spc="-5" dirty="0">
                <a:latin typeface="Calibri"/>
                <a:cs typeface="Calibri"/>
              </a:rPr>
              <a:t>NIV </a:t>
            </a:r>
            <a:r>
              <a:rPr sz="2800" spc="-15" dirty="0">
                <a:latin typeface="Calibri"/>
                <a:cs typeface="Calibri"/>
              </a:rPr>
              <a:t>vs </a:t>
            </a:r>
            <a:r>
              <a:rPr sz="2800" spc="-10" dirty="0">
                <a:latin typeface="Calibri"/>
                <a:cs typeface="Calibri"/>
              </a:rPr>
              <a:t>Intubation </a:t>
            </a:r>
            <a:r>
              <a:rPr sz="2800" spc="-5" dirty="0">
                <a:latin typeface="Calibri"/>
                <a:cs typeface="Calibri"/>
              </a:rPr>
              <a:t>f/b </a:t>
            </a:r>
            <a:r>
              <a:rPr sz="2800" spc="-15" dirty="0">
                <a:latin typeface="Calibri"/>
                <a:cs typeface="Calibri"/>
              </a:rPr>
              <a:t>venti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support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2800" b="1" spc="-10" dirty="0">
                <a:latin typeface="Calibri"/>
                <a:cs typeface="Calibri"/>
              </a:rPr>
              <a:t>Indication </a:t>
            </a:r>
            <a:r>
              <a:rPr sz="2800" b="1" spc="-15" dirty="0">
                <a:latin typeface="Calibri"/>
                <a:cs typeface="Calibri"/>
              </a:rPr>
              <a:t>for </a:t>
            </a:r>
            <a:r>
              <a:rPr sz="2800" b="1" spc="-10" dirty="0">
                <a:latin typeface="Calibri"/>
                <a:cs typeface="Calibri"/>
              </a:rPr>
              <a:t>intubation </a:t>
            </a:r>
            <a:r>
              <a:rPr sz="2800" b="1" spc="-5" dirty="0">
                <a:latin typeface="Calibri"/>
                <a:cs typeface="Calibri"/>
              </a:rPr>
              <a:t>f/b </a:t>
            </a:r>
            <a:r>
              <a:rPr sz="2800" b="1" spc="-15" dirty="0">
                <a:latin typeface="Calibri"/>
                <a:cs typeface="Calibri"/>
              </a:rPr>
              <a:t>venti</a:t>
            </a:r>
            <a:r>
              <a:rPr sz="2800" b="1" spc="8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support</a:t>
            </a:r>
            <a:endParaRPr sz="28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44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5" dirty="0">
                <a:latin typeface="Calibri"/>
                <a:cs typeface="Calibri"/>
              </a:rPr>
              <a:t>Refractive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hypoxia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latin typeface="Calibri"/>
                <a:cs typeface="Calibri"/>
              </a:rPr>
              <a:t>Excessive work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breathing </a:t>
            </a:r>
            <a:r>
              <a:rPr sz="2400" dirty="0">
                <a:latin typeface="Calibri"/>
                <a:cs typeface="Calibri"/>
              </a:rPr>
              <a:t>: </a:t>
            </a:r>
            <a:r>
              <a:rPr sz="2400" spc="-25" dirty="0">
                <a:latin typeface="Calibri"/>
                <a:cs typeface="Calibri"/>
              </a:rPr>
              <a:t>rate </a:t>
            </a:r>
            <a:r>
              <a:rPr sz="2400" dirty="0">
                <a:latin typeface="Calibri"/>
                <a:cs typeface="Calibri"/>
              </a:rPr>
              <a:t>&gt; </a:t>
            </a:r>
            <a:r>
              <a:rPr sz="2400" spc="-5" dirty="0">
                <a:latin typeface="Calibri"/>
                <a:cs typeface="Calibri"/>
              </a:rPr>
              <a:t>35/min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Calibri"/>
                <a:cs typeface="Calibri"/>
              </a:rPr>
              <a:t>MV&gt;12L/min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Calibri"/>
                <a:cs typeface="Calibri"/>
              </a:rPr>
              <a:t>Hemodynamic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instability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Calibri"/>
                <a:cs typeface="Calibri"/>
              </a:rPr>
              <a:t>Inability </a:t>
            </a:r>
            <a:r>
              <a:rPr sz="2400" spc="-15" dirty="0">
                <a:latin typeface="Calibri"/>
                <a:cs typeface="Calibri"/>
              </a:rPr>
              <a:t>to protect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airway</a:t>
            </a:r>
            <a:endParaRPr sz="2400">
              <a:latin typeface="Calibri"/>
              <a:cs typeface="Calibri"/>
            </a:endParaRPr>
          </a:p>
          <a:p>
            <a:pPr marL="698500" lvl="1" indent="-22923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latin typeface="Calibri"/>
                <a:cs typeface="Calibri"/>
              </a:rPr>
              <a:t>Anticipated rapid </a:t>
            </a:r>
            <a:r>
              <a:rPr sz="2400" spc="-5" dirty="0">
                <a:latin typeface="Calibri"/>
                <a:cs typeface="Calibri"/>
              </a:rPr>
              <a:t>clinical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deterioration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778891"/>
            <a:ext cx="10345420" cy="50552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456565" algn="just">
              <a:lnSpc>
                <a:spcPts val="3020"/>
              </a:lnSpc>
              <a:spcBef>
                <a:spcPts val="480"/>
              </a:spcBef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extent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which </a:t>
            </a:r>
            <a:r>
              <a:rPr sz="2800" spc="-10" dirty="0">
                <a:latin typeface="Calibri"/>
                <a:cs typeface="Calibri"/>
              </a:rPr>
              <a:t>fluid accumulates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20" dirty="0">
                <a:latin typeface="Calibri"/>
                <a:cs typeface="Calibri"/>
              </a:rPr>
              <a:t>interstitium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0" dirty="0">
                <a:latin typeface="Calibri"/>
                <a:cs typeface="Calibri"/>
              </a:rPr>
              <a:t>lung  depends </a:t>
            </a:r>
            <a:r>
              <a:rPr sz="2800" spc="-5" dirty="0">
                <a:latin typeface="Calibri"/>
                <a:cs typeface="Calibri"/>
              </a:rPr>
              <a:t>on the </a:t>
            </a:r>
            <a:r>
              <a:rPr sz="2800" spc="-10" dirty="0">
                <a:latin typeface="Calibri"/>
                <a:cs typeface="Calibri"/>
              </a:rPr>
              <a:t>balance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30" dirty="0">
                <a:latin typeface="Calibri"/>
                <a:cs typeface="Calibri"/>
              </a:rPr>
              <a:t>hydrostatic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oncotic </a:t>
            </a:r>
            <a:r>
              <a:rPr sz="2800" spc="-20" dirty="0">
                <a:latin typeface="Calibri"/>
                <a:cs typeface="Calibri"/>
              </a:rPr>
              <a:t>forces </a:t>
            </a:r>
            <a:r>
              <a:rPr sz="2800" spc="-5" dirty="0">
                <a:latin typeface="Calibri"/>
                <a:cs typeface="Calibri"/>
              </a:rPr>
              <a:t>within the  pulmonary </a:t>
            </a:r>
            <a:r>
              <a:rPr sz="2800" spc="-10" dirty="0">
                <a:latin typeface="Calibri"/>
                <a:cs typeface="Calibri"/>
              </a:rPr>
              <a:t>capillaries </a:t>
            </a:r>
            <a:r>
              <a:rPr sz="2800" spc="-5" dirty="0">
                <a:latin typeface="Calibri"/>
                <a:cs typeface="Calibri"/>
              </a:rPr>
              <a:t>and in the </a:t>
            </a:r>
            <a:r>
              <a:rPr sz="2800" spc="-15" dirty="0">
                <a:latin typeface="Calibri"/>
                <a:cs typeface="Calibri"/>
              </a:rPr>
              <a:t>surrounding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tissue.</a:t>
            </a:r>
            <a:endParaRPr sz="280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Hydrostatic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  <a:p>
            <a:pPr marL="927100" algn="just">
              <a:lnSpc>
                <a:spcPct val="100000"/>
              </a:lnSpc>
              <a:spcBef>
                <a:spcPts val="660"/>
              </a:spcBef>
            </a:pPr>
            <a:r>
              <a:rPr sz="2800" spc="-35" dirty="0">
                <a:latin typeface="Calibri"/>
                <a:cs typeface="Calibri"/>
              </a:rPr>
              <a:t>favors </a:t>
            </a:r>
            <a:r>
              <a:rPr sz="2800" spc="-15" dirty="0">
                <a:latin typeface="Calibri"/>
                <a:cs typeface="Calibri"/>
              </a:rPr>
              <a:t>movement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fluid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capillary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2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interstitium</a:t>
            </a:r>
            <a:endParaRPr sz="280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Oncotic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  <a:p>
            <a:pPr marL="927100" algn="just">
              <a:lnSpc>
                <a:spcPct val="100000"/>
              </a:lnSpc>
              <a:spcBef>
                <a:spcPts val="675"/>
              </a:spcBef>
            </a:pPr>
            <a:r>
              <a:rPr sz="2800" spc="-35" dirty="0">
                <a:latin typeface="Calibri"/>
                <a:cs typeface="Calibri"/>
              </a:rPr>
              <a:t>favors </a:t>
            </a:r>
            <a:r>
              <a:rPr sz="2800" spc="-15" dirty="0">
                <a:latin typeface="Calibri"/>
                <a:cs typeface="Calibri"/>
              </a:rPr>
              <a:t>movement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fluid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vessel</a:t>
            </a:r>
            <a:endParaRPr sz="280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Maintenance</a:t>
            </a:r>
            <a:endParaRPr sz="2800">
              <a:latin typeface="Calibri"/>
              <a:cs typeface="Calibri"/>
            </a:endParaRPr>
          </a:p>
          <a:p>
            <a:pPr marL="927100" marR="5080">
              <a:lnSpc>
                <a:spcPts val="3030"/>
              </a:lnSpc>
              <a:spcBef>
                <a:spcPts val="1035"/>
              </a:spcBef>
            </a:pPr>
            <a:r>
              <a:rPr sz="2800" spc="-10" dirty="0">
                <a:latin typeface="Calibri"/>
                <a:cs typeface="Calibri"/>
              </a:rPr>
              <a:t>lymphatic </a:t>
            </a:r>
            <a:r>
              <a:rPr sz="2800" spc="-5" dirty="0">
                <a:latin typeface="Calibri"/>
                <a:cs typeface="Calibri"/>
              </a:rPr>
              <a:t>in the tissue carry </a:t>
            </a:r>
            <a:r>
              <a:rPr sz="2800" spc="-30" dirty="0">
                <a:latin typeface="Calibri"/>
                <a:cs typeface="Calibri"/>
              </a:rPr>
              <a:t>away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small amounts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protein 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leak </a:t>
            </a:r>
            <a:r>
              <a:rPr sz="2800" spc="-10" dirty="0">
                <a:latin typeface="Calibri"/>
                <a:cs typeface="Calibri"/>
              </a:rPr>
              <a:t>out tight junction </a:t>
            </a:r>
            <a:r>
              <a:rPr sz="2800" spc="-5" dirty="0">
                <a:latin typeface="Calibri"/>
                <a:cs typeface="Calibri"/>
              </a:rPr>
              <a:t>of endothelium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0" dirty="0">
                <a:latin typeface="Calibri"/>
                <a:cs typeface="Calibri"/>
              </a:rPr>
              <a:t>impermeable 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protein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56153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Management</a:t>
            </a:r>
            <a:r>
              <a:rPr sz="4400" b="0" spc="-3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25" dirty="0">
                <a:solidFill>
                  <a:srgbClr val="FF0000"/>
                </a:solidFill>
                <a:latin typeface="Calibri Light"/>
                <a:cs typeface="Calibri Light"/>
              </a:rPr>
              <a:t>strategy…..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57665"/>
            <a:ext cx="10305415" cy="371475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NIV </a:t>
            </a:r>
            <a:r>
              <a:rPr sz="2800" spc="-10" dirty="0">
                <a:latin typeface="Calibri"/>
                <a:cs typeface="Calibri"/>
              </a:rPr>
              <a:t>support: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60" dirty="0">
                <a:latin typeface="Calibri"/>
                <a:cs typeface="Calibri"/>
              </a:rPr>
              <a:t>CPAP</a:t>
            </a:r>
            <a:endParaRPr sz="2800">
              <a:latin typeface="Calibri"/>
              <a:cs typeface="Calibri"/>
            </a:endParaRPr>
          </a:p>
          <a:p>
            <a:pPr marL="469900" marR="251460">
              <a:lnSpc>
                <a:spcPct val="90100"/>
              </a:lnSpc>
              <a:spcBef>
                <a:spcPts val="530"/>
              </a:spcBef>
              <a:tabLst>
                <a:tab pos="3250565" algn="l"/>
                <a:tab pos="6870700" algn="l"/>
              </a:tabLst>
            </a:pPr>
            <a:r>
              <a:rPr sz="2400" spc="-5" dirty="0">
                <a:latin typeface="Calibri"/>
                <a:cs typeface="Calibri"/>
              </a:rPr>
              <a:t>Reasonable </a:t>
            </a:r>
            <a:r>
              <a:rPr sz="2400" dirty="0">
                <a:latin typeface="Calibri"/>
                <a:cs typeface="Calibri"/>
              </a:rPr>
              <a:t>initial </a:t>
            </a:r>
            <a:r>
              <a:rPr sz="2400" spc="-10" dirty="0">
                <a:latin typeface="Calibri"/>
                <a:cs typeface="Calibri"/>
              </a:rPr>
              <a:t>venti settings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50" dirty="0">
                <a:latin typeface="Calibri"/>
                <a:cs typeface="Calibri"/>
              </a:rPr>
              <a:t>EPAP</a:t>
            </a:r>
            <a:r>
              <a:rPr sz="2400" spc="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7 cmH2O	and </a:t>
            </a:r>
            <a:r>
              <a:rPr sz="2400" spc="-50" dirty="0">
                <a:latin typeface="Calibri"/>
                <a:cs typeface="Calibri"/>
              </a:rPr>
              <a:t>IPAP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around 15 </a:t>
            </a:r>
            <a:r>
              <a:rPr sz="2400" dirty="0">
                <a:latin typeface="Calibri"/>
                <a:cs typeface="Calibri"/>
              </a:rPr>
              <a:t>cm  </a:t>
            </a:r>
            <a:r>
              <a:rPr sz="2400" spc="-5" dirty="0">
                <a:latin typeface="Calibri"/>
                <a:cs typeface="Calibri"/>
              </a:rPr>
              <a:t>H2O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adjustment	</a:t>
            </a:r>
            <a:r>
              <a:rPr sz="2400" spc="-10" dirty="0">
                <a:latin typeface="Calibri"/>
                <a:cs typeface="Calibri"/>
              </a:rPr>
              <a:t>according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patient tolerance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maintaining  </a:t>
            </a:r>
            <a:r>
              <a:rPr sz="2400" spc="-10" dirty="0">
                <a:latin typeface="Calibri"/>
                <a:cs typeface="Calibri"/>
              </a:rPr>
              <a:t>SaO2&gt;90%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ct val="9000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  <a:tab pos="2808605" algn="l"/>
                <a:tab pos="5542915" algn="l"/>
              </a:tabLst>
            </a:pPr>
            <a:r>
              <a:rPr sz="2800" spc="-10" dirty="0">
                <a:latin typeface="Calibri"/>
                <a:cs typeface="Calibri"/>
              </a:rPr>
              <a:t>Decreases work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breathing,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FRC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	</a:t>
            </a:r>
            <a:r>
              <a:rPr sz="2800" spc="-10" dirty="0">
                <a:latin typeface="Calibri"/>
                <a:cs typeface="Calibri"/>
              </a:rPr>
              <a:t>increased, collapse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alveoli due 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edema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fluid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	</a:t>
            </a:r>
            <a:r>
              <a:rPr sz="2800" spc="-20" dirty="0">
                <a:latin typeface="Calibri"/>
                <a:cs typeface="Calibri"/>
              </a:rPr>
              <a:t>prevented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helps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opening </a:t>
            </a:r>
            <a:r>
              <a:rPr sz="2800" spc="-5" dirty="0">
                <a:latin typeface="Calibri"/>
                <a:cs typeface="Calibri"/>
              </a:rPr>
              <a:t>up of </a:t>
            </a:r>
            <a:r>
              <a:rPr sz="2800" spc="-10" dirty="0">
                <a:latin typeface="Calibri"/>
                <a:cs typeface="Calibri"/>
              </a:rPr>
              <a:t>already  collapsed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alveoli</a:t>
            </a:r>
            <a:endParaRPr sz="2800">
              <a:latin typeface="Calibri"/>
              <a:cs typeface="Calibri"/>
            </a:endParaRPr>
          </a:p>
          <a:p>
            <a:pPr marL="241300" marR="715645" indent="-228600">
              <a:lnSpc>
                <a:spcPts val="3020"/>
              </a:lnSpc>
              <a:spcBef>
                <a:spcPts val="1055"/>
              </a:spcBef>
              <a:buFont typeface="Arial"/>
              <a:buChar char="•"/>
              <a:tabLst>
                <a:tab pos="241300" algn="l"/>
                <a:tab pos="5557520" algn="l"/>
                <a:tab pos="8106409" algn="l"/>
              </a:tabLst>
            </a:pPr>
            <a:r>
              <a:rPr sz="2800" spc="-5" dirty="0">
                <a:latin typeface="Calibri"/>
                <a:cs typeface="Calibri"/>
              </a:rPr>
              <a:t>Good </a:t>
            </a:r>
            <a:r>
              <a:rPr sz="2800" spc="-10" dirty="0">
                <a:latin typeface="Calibri"/>
                <a:cs typeface="Calibri"/>
              </a:rPr>
              <a:t>response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generally </a:t>
            </a:r>
            <a:r>
              <a:rPr sz="2800" spc="-10" dirty="0">
                <a:latin typeface="Calibri"/>
                <a:cs typeface="Calibri"/>
              </a:rPr>
              <a:t>observed </a:t>
            </a:r>
            <a:r>
              <a:rPr sz="2800" spc="-5" dirty="0">
                <a:latin typeface="Calibri"/>
                <a:cs typeface="Calibri"/>
              </a:rPr>
              <a:t>in 30</a:t>
            </a:r>
            <a:r>
              <a:rPr sz="2800" spc="2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minutes,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if	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5" dirty="0">
                <a:latin typeface="Calibri"/>
                <a:cs typeface="Calibri"/>
              </a:rPr>
              <a:t>so </a:t>
            </a:r>
            <a:r>
              <a:rPr sz="2800" spc="-10" dirty="0">
                <a:latin typeface="Calibri"/>
                <a:cs typeface="Calibri"/>
              </a:rPr>
              <a:t>or  </a:t>
            </a:r>
            <a:r>
              <a:rPr sz="2800" spc="-15" dirty="0">
                <a:latin typeface="Calibri"/>
                <a:cs typeface="Calibri"/>
              </a:rPr>
              <a:t>worsening </a:t>
            </a:r>
            <a:r>
              <a:rPr sz="2800" spc="-5" dirty="0">
                <a:latin typeface="Calibri"/>
                <a:cs typeface="Calibri"/>
              </a:rPr>
              <a:t>is seen,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consider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elective	intubation </a:t>
            </a:r>
            <a:r>
              <a:rPr sz="2800" spc="-5" dirty="0">
                <a:latin typeface="Calibri"/>
                <a:cs typeface="Calibri"/>
              </a:rPr>
              <a:t>f/b </a:t>
            </a:r>
            <a:r>
              <a:rPr sz="2800" spc="-15" dirty="0">
                <a:latin typeface="Calibri"/>
                <a:cs typeface="Calibri"/>
              </a:rPr>
              <a:t>venti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support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53454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Management</a:t>
            </a:r>
            <a:r>
              <a:rPr sz="4400" b="0" spc="-7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20" dirty="0">
                <a:solidFill>
                  <a:srgbClr val="FF0000"/>
                </a:solidFill>
                <a:latin typeface="Calibri Light"/>
                <a:cs typeface="Calibri Light"/>
              </a:rPr>
              <a:t>stretagy…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10256520" cy="2496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43170">
              <a:lnSpc>
                <a:spcPct val="120000"/>
              </a:lnSpc>
              <a:spcBef>
                <a:spcPts val="95"/>
              </a:spcBef>
            </a:pPr>
            <a:r>
              <a:rPr sz="2800" spc="-10" dirty="0">
                <a:latin typeface="Calibri"/>
                <a:cs typeface="Calibri"/>
              </a:rPr>
              <a:t>Principles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mechanical </a:t>
            </a:r>
            <a:r>
              <a:rPr sz="2800" spc="-15" dirty="0">
                <a:latin typeface="Calibri"/>
                <a:cs typeface="Calibri"/>
              </a:rPr>
              <a:t>ventilation.  </a:t>
            </a:r>
            <a:r>
              <a:rPr sz="2800" spc="-50" dirty="0">
                <a:latin typeface="Calibri"/>
                <a:cs typeface="Calibri"/>
              </a:rPr>
              <a:t>Two </a:t>
            </a:r>
            <a:r>
              <a:rPr sz="2800" spc="-15" dirty="0">
                <a:latin typeface="Calibri"/>
                <a:cs typeface="Calibri"/>
              </a:rPr>
              <a:t>fundamental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principles</a:t>
            </a:r>
            <a:endParaRPr sz="2800">
              <a:latin typeface="Calibri"/>
              <a:cs typeface="Calibri"/>
            </a:endParaRPr>
          </a:p>
          <a:p>
            <a:pPr marL="698500" marR="375285" indent="-228600">
              <a:lnSpc>
                <a:spcPts val="2590"/>
              </a:lnSpc>
              <a:spcBef>
                <a:spcPts val="565"/>
              </a:spcBef>
              <a:buFont typeface="Arial"/>
              <a:buChar char="•"/>
              <a:tabLst>
                <a:tab pos="699135" algn="l"/>
                <a:tab pos="6606540" algn="l"/>
              </a:tabLst>
            </a:pPr>
            <a:r>
              <a:rPr sz="2400" spc="-10" dirty="0">
                <a:latin typeface="Calibri"/>
                <a:cs typeface="Calibri"/>
              </a:rPr>
              <a:t>Prevention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overdistension</a:t>
            </a:r>
            <a:r>
              <a:rPr sz="2400" spc="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alveoli-limiting	</a:t>
            </a:r>
            <a:r>
              <a:rPr sz="2400" dirty="0">
                <a:latin typeface="Calibri"/>
                <a:cs typeface="Calibri"/>
              </a:rPr>
              <a:t>tidal </a:t>
            </a:r>
            <a:r>
              <a:rPr sz="2400" spc="-10" dirty="0">
                <a:latin typeface="Calibri"/>
                <a:cs typeface="Calibri"/>
              </a:rPr>
              <a:t>volume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5" dirty="0">
                <a:latin typeface="Calibri"/>
                <a:cs typeface="Calibri"/>
              </a:rPr>
              <a:t>inspiratory  </a:t>
            </a:r>
            <a:r>
              <a:rPr sz="2400" spc="-10" dirty="0">
                <a:latin typeface="Calibri"/>
                <a:cs typeface="Calibri"/>
              </a:rPr>
              <a:t>pressure</a:t>
            </a:r>
            <a:endParaRPr sz="2400">
              <a:latin typeface="Calibri"/>
              <a:cs typeface="Calibri"/>
            </a:endParaRPr>
          </a:p>
          <a:p>
            <a:pPr marL="698500" marR="5080" indent="-228600">
              <a:lnSpc>
                <a:spcPts val="2590"/>
              </a:lnSpc>
              <a:spcBef>
                <a:spcPts val="505"/>
              </a:spcBef>
              <a:buFont typeface="Arial"/>
              <a:buChar char="•"/>
              <a:tabLst>
                <a:tab pos="699135" algn="l"/>
                <a:tab pos="1944370" algn="l"/>
                <a:tab pos="6229350" algn="l"/>
              </a:tabLst>
            </a:pPr>
            <a:r>
              <a:rPr sz="2400" spc="-5" dirty="0">
                <a:latin typeface="Calibri"/>
                <a:cs typeface="Calibri"/>
              </a:rPr>
              <a:t>Choose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level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PEEP </a:t>
            </a:r>
            <a:r>
              <a:rPr sz="2400" spc="-10" dirty="0">
                <a:latin typeface="Calibri"/>
                <a:cs typeface="Calibri"/>
              </a:rPr>
              <a:t>sufficiently</a:t>
            </a:r>
            <a:r>
              <a:rPr sz="2400" spc="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high</a:t>
            </a:r>
            <a:r>
              <a:rPr sz="2400" spc="-15" dirty="0">
                <a:latin typeface="Calibri"/>
                <a:cs typeface="Calibri"/>
              </a:rPr>
              <a:t> to	prevent </a:t>
            </a:r>
            <a:r>
              <a:rPr sz="2400" spc="-5" dirty="0">
                <a:latin typeface="Calibri"/>
                <a:cs typeface="Calibri"/>
              </a:rPr>
              <a:t>derecruitment of alveoli  </a:t>
            </a:r>
            <a:r>
              <a:rPr sz="2400" spc="-15" dirty="0">
                <a:latin typeface="Calibri"/>
                <a:cs typeface="Calibri"/>
              </a:rPr>
              <a:t>at </a:t>
            </a:r>
            <a:r>
              <a:rPr sz="2400" dirty="0">
                <a:latin typeface="Calibri"/>
                <a:cs typeface="Calibri"/>
              </a:rPr>
              <a:t>end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	</a:t>
            </a:r>
            <a:r>
              <a:rPr sz="2400" spc="-15" dirty="0">
                <a:latin typeface="Calibri"/>
                <a:cs typeface="Calibri"/>
              </a:rPr>
              <a:t>expiration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2504" y="1221104"/>
            <a:ext cx="9609455" cy="185864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0665" marR="23241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  <a:tab pos="3423920" algn="l"/>
              </a:tabLst>
            </a:pPr>
            <a:r>
              <a:rPr sz="2800" spc="-10" dirty="0">
                <a:latin typeface="Calibri"/>
                <a:cs typeface="Calibri"/>
              </a:rPr>
              <a:t>Limiting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tidal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volume	</a:t>
            </a:r>
            <a:r>
              <a:rPr sz="2800" spc="-10" dirty="0">
                <a:latin typeface="Calibri"/>
                <a:cs typeface="Calibri"/>
              </a:rPr>
              <a:t>High </a:t>
            </a:r>
            <a:r>
              <a:rPr sz="2800" spc="-5" dirty="0">
                <a:latin typeface="Calibri"/>
                <a:cs typeface="Calibri"/>
              </a:rPr>
              <a:t>TV </a:t>
            </a:r>
            <a:r>
              <a:rPr sz="2800" dirty="0">
                <a:latin typeface="Calibri"/>
                <a:cs typeface="Calibri"/>
              </a:rPr>
              <a:t>12-15 </a:t>
            </a:r>
            <a:r>
              <a:rPr sz="2800" spc="-5" dirty="0">
                <a:latin typeface="Calibri"/>
                <a:cs typeface="Calibri"/>
              </a:rPr>
              <a:t>ml </a:t>
            </a:r>
            <a:r>
              <a:rPr sz="2800" spc="-10" dirty="0">
                <a:latin typeface="Calibri"/>
                <a:cs typeface="Calibri"/>
              </a:rPr>
              <a:t>per </a:t>
            </a:r>
            <a:r>
              <a:rPr sz="2800" spc="-5" dirty="0">
                <a:latin typeface="Calibri"/>
                <a:cs typeface="Calibri"/>
              </a:rPr>
              <a:t>kg </a:t>
            </a:r>
            <a:r>
              <a:rPr sz="2800" spc="-15" dirty="0">
                <a:latin typeface="Calibri"/>
                <a:cs typeface="Calibri"/>
              </a:rPr>
              <a:t>are dangerous </a:t>
            </a:r>
            <a:r>
              <a:rPr sz="2800" spc="-5" dirty="0">
                <a:latin typeface="Calibri"/>
                <a:cs typeface="Calibri"/>
              </a:rPr>
              <a:t>in  </a:t>
            </a:r>
            <a:r>
              <a:rPr sz="2800" spc="-15" dirty="0">
                <a:latin typeface="Calibri"/>
                <a:cs typeface="Calibri"/>
              </a:rPr>
              <a:t>patient </a:t>
            </a:r>
            <a:r>
              <a:rPr sz="2800" spc="-5" dirty="0">
                <a:latin typeface="Calibri"/>
                <a:cs typeface="Calibri"/>
              </a:rPr>
              <a:t>with PE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5" dirty="0">
                <a:latin typeface="Calibri"/>
                <a:cs typeface="Calibri"/>
              </a:rPr>
              <a:t>lead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VOLUTRAUMA</a:t>
            </a:r>
            <a:endParaRPr sz="28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300" algn="l"/>
                <a:tab pos="5302250" algn="l"/>
              </a:tabLst>
            </a:pPr>
            <a:r>
              <a:rPr sz="2800" spc="-10" dirty="0">
                <a:latin typeface="Calibri"/>
                <a:cs typeface="Calibri"/>
              </a:rPr>
              <a:t>Tidal </a:t>
            </a:r>
            <a:r>
              <a:rPr sz="2800" spc="-15" dirty="0">
                <a:latin typeface="Calibri"/>
                <a:cs typeface="Calibri"/>
              </a:rPr>
              <a:t>volume </a:t>
            </a:r>
            <a:r>
              <a:rPr sz="2800" spc="-30" dirty="0">
                <a:latin typeface="Calibri"/>
                <a:cs typeface="Calibri"/>
              </a:rPr>
              <a:t>kept </a:t>
            </a:r>
            <a:r>
              <a:rPr sz="2800" spc="-15" dirty="0">
                <a:latin typeface="Calibri"/>
                <a:cs typeface="Calibri"/>
              </a:rPr>
              <a:t>at </a:t>
            </a:r>
            <a:r>
              <a:rPr sz="2800" dirty="0">
                <a:latin typeface="Calibri"/>
                <a:cs typeface="Calibri"/>
              </a:rPr>
              <a:t>6-8 </a:t>
            </a:r>
            <a:r>
              <a:rPr sz="2800" spc="-5" dirty="0">
                <a:latin typeface="Calibri"/>
                <a:cs typeface="Calibri"/>
              </a:rPr>
              <a:t>ml</a:t>
            </a:r>
            <a:r>
              <a:rPr sz="2800" spc="1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kg	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20" dirty="0">
                <a:latin typeface="Calibri"/>
                <a:cs typeface="Calibri"/>
              </a:rPr>
              <a:t>start </a:t>
            </a:r>
            <a:r>
              <a:rPr sz="2800" spc="-5" dirty="0">
                <a:latin typeface="Calibri"/>
                <a:cs typeface="Calibri"/>
              </a:rPr>
              <a:t>with in </a:t>
            </a:r>
            <a:r>
              <a:rPr sz="2800" spc="-15" dirty="0">
                <a:latin typeface="Calibri"/>
                <a:cs typeface="Calibri"/>
              </a:rPr>
              <a:t>patient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PE</a:t>
            </a:r>
            <a:endParaRPr sz="28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  <a:tab pos="5335905" algn="l"/>
              </a:tabLst>
            </a:pPr>
            <a:r>
              <a:rPr sz="2800" spc="-10" dirty="0">
                <a:latin typeface="Calibri"/>
                <a:cs typeface="Calibri"/>
              </a:rPr>
              <a:t>Then </a:t>
            </a:r>
            <a:r>
              <a:rPr sz="2800" spc="-15" dirty="0">
                <a:latin typeface="Calibri"/>
                <a:cs typeface="Calibri"/>
              </a:rPr>
              <a:t>adjusted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25" dirty="0">
                <a:latin typeface="Calibri"/>
                <a:cs typeface="Calibri"/>
              </a:rPr>
              <a:t>keep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plateau	pressure </a:t>
            </a:r>
            <a:r>
              <a:rPr sz="2800" spc="-10" dirty="0">
                <a:latin typeface="Calibri"/>
                <a:cs typeface="Calibri"/>
              </a:rPr>
              <a:t>below </a:t>
            </a:r>
            <a:r>
              <a:rPr sz="2800" spc="-5" dirty="0">
                <a:latin typeface="Calibri"/>
                <a:cs typeface="Calibri"/>
              </a:rPr>
              <a:t>30 cm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H2O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0668" y="443636"/>
            <a:ext cx="10347960" cy="52266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2. Use of</a:t>
            </a:r>
            <a:r>
              <a:rPr sz="28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PEEP</a:t>
            </a:r>
            <a:endParaRPr sz="2800">
              <a:latin typeface="Calibri"/>
              <a:cs typeface="Calibri"/>
            </a:endParaRPr>
          </a:p>
          <a:p>
            <a:pPr marL="241300" marR="12700" indent="-228600">
              <a:lnSpc>
                <a:spcPts val="269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  <a:tab pos="4478020" algn="l"/>
                <a:tab pos="8191500" algn="l"/>
              </a:tabLst>
            </a:pPr>
            <a:r>
              <a:rPr sz="2800" spc="-10" dirty="0">
                <a:latin typeface="Calibri"/>
                <a:cs typeface="Calibri"/>
              </a:rPr>
              <a:t>Recruits collapsed alveoli, </a:t>
            </a:r>
            <a:r>
              <a:rPr sz="2800" spc="-20" dirty="0">
                <a:latin typeface="Calibri"/>
                <a:cs typeface="Calibri"/>
              </a:rPr>
              <a:t>prevents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collapse,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improves	</a:t>
            </a:r>
            <a:r>
              <a:rPr sz="2800" spc="-55" dirty="0">
                <a:latin typeface="Calibri"/>
                <a:cs typeface="Calibri"/>
              </a:rPr>
              <a:t>V/Q </a:t>
            </a:r>
            <a:r>
              <a:rPr sz="2800" spc="-15" dirty="0">
                <a:latin typeface="Calibri"/>
                <a:cs typeface="Calibri"/>
              </a:rPr>
              <a:t>mismatch,  </a:t>
            </a:r>
            <a:r>
              <a:rPr sz="2800" spc="-10" dirty="0">
                <a:latin typeface="Calibri"/>
                <a:cs typeface="Calibri"/>
              </a:rPr>
              <a:t>decreases </a:t>
            </a:r>
            <a:r>
              <a:rPr sz="2800" spc="-15" dirty="0">
                <a:latin typeface="Calibri"/>
                <a:cs typeface="Calibri"/>
              </a:rPr>
              <a:t>shunt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venous	admixture, increases </a:t>
            </a:r>
            <a:r>
              <a:rPr sz="2800" spc="-15" dirty="0">
                <a:latin typeface="Calibri"/>
                <a:cs typeface="Calibri"/>
              </a:rPr>
              <a:t>FRC, </a:t>
            </a:r>
            <a:r>
              <a:rPr sz="2800" spc="-10" dirty="0">
                <a:latin typeface="Calibri"/>
                <a:cs typeface="Calibri"/>
              </a:rPr>
              <a:t>reduces  pathological dead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space</a:t>
            </a:r>
            <a:endParaRPr sz="2800">
              <a:latin typeface="Calibri"/>
              <a:cs typeface="Calibri"/>
            </a:endParaRPr>
          </a:p>
          <a:p>
            <a:pPr marL="241300" marR="167640" indent="-228600">
              <a:lnSpc>
                <a:spcPts val="269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  <a:tab pos="6353175" algn="l"/>
              </a:tabLst>
            </a:pPr>
            <a:r>
              <a:rPr sz="2800" spc="-10" dirty="0">
                <a:latin typeface="Calibri"/>
                <a:cs typeface="Calibri"/>
              </a:rPr>
              <a:t>Can allow adequate </a:t>
            </a:r>
            <a:r>
              <a:rPr sz="2800" spc="-20" dirty="0">
                <a:latin typeface="Calibri"/>
                <a:cs typeface="Calibri"/>
              </a:rPr>
              <a:t>oxygenation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lower	</a:t>
            </a:r>
            <a:r>
              <a:rPr sz="2800" spc="-15" dirty="0">
                <a:latin typeface="Calibri"/>
                <a:cs typeface="Calibri"/>
              </a:rPr>
              <a:t>FiO2,protects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25" dirty="0">
                <a:latin typeface="Calibri"/>
                <a:cs typeface="Calibri"/>
              </a:rPr>
              <a:t>oxygen  </a:t>
            </a:r>
            <a:r>
              <a:rPr sz="2800" spc="-20" dirty="0">
                <a:latin typeface="Calibri"/>
                <a:cs typeface="Calibri"/>
              </a:rPr>
              <a:t>toxicity</a:t>
            </a:r>
            <a:endParaRPr sz="2800">
              <a:latin typeface="Calibri"/>
              <a:cs typeface="Calibri"/>
            </a:endParaRPr>
          </a:p>
          <a:p>
            <a:pPr marL="241300" marR="399415" indent="-228600">
              <a:lnSpc>
                <a:spcPts val="2690"/>
              </a:lnSpc>
              <a:spcBef>
                <a:spcPts val="9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Most patients </a:t>
            </a:r>
            <a:r>
              <a:rPr sz="2800" spc="-5" dirty="0">
                <a:latin typeface="Calibri"/>
                <a:cs typeface="Calibri"/>
              </a:rPr>
              <a:t>with ARDS will </a:t>
            </a:r>
            <a:r>
              <a:rPr sz="2800" spc="-10" dirty="0">
                <a:latin typeface="Calibri"/>
                <a:cs typeface="Calibri"/>
              </a:rPr>
              <a:t>need </a:t>
            </a:r>
            <a:r>
              <a:rPr sz="2800" spc="-5" dirty="0">
                <a:latin typeface="Calibri"/>
                <a:cs typeface="Calibri"/>
              </a:rPr>
              <a:t>PEEP of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5" dirty="0">
                <a:latin typeface="Calibri"/>
                <a:cs typeface="Calibri"/>
              </a:rPr>
              <a:t>than10 cm </a:t>
            </a:r>
            <a:r>
              <a:rPr sz="2800" spc="-10" dirty="0">
                <a:latin typeface="Calibri"/>
                <a:cs typeface="Calibri"/>
              </a:rPr>
              <a:t>H2O </a:t>
            </a:r>
            <a:r>
              <a:rPr sz="2800" spc="-15" dirty="0">
                <a:latin typeface="Calibri"/>
                <a:cs typeface="Calibri"/>
              </a:rPr>
              <a:t>at  </a:t>
            </a:r>
            <a:r>
              <a:rPr sz="2800" spc="-5" dirty="0">
                <a:latin typeface="Calibri"/>
                <a:cs typeface="Calibri"/>
              </a:rPr>
              <a:t>FiO2&lt;0.6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2690"/>
              </a:lnSpc>
              <a:spcBef>
                <a:spcPts val="990"/>
              </a:spcBef>
              <a:buFont typeface="Arial"/>
              <a:buChar char="•"/>
              <a:tabLst>
                <a:tab pos="241300" algn="l"/>
                <a:tab pos="5781040" algn="l"/>
                <a:tab pos="7944484" algn="l"/>
              </a:tabLst>
            </a:pPr>
            <a:r>
              <a:rPr sz="2800" spc="-5" dirty="0">
                <a:latin typeface="Calibri"/>
                <a:cs typeface="Calibri"/>
              </a:rPr>
              <a:t>If high </a:t>
            </a:r>
            <a:r>
              <a:rPr sz="2800" spc="-15" dirty="0">
                <a:latin typeface="Calibri"/>
                <a:cs typeface="Calibri"/>
              </a:rPr>
              <a:t>level </a:t>
            </a:r>
            <a:r>
              <a:rPr sz="2800" spc="-5" dirty="0">
                <a:latin typeface="Calibri"/>
                <a:cs typeface="Calibri"/>
              </a:rPr>
              <a:t>of PEEP </a:t>
            </a:r>
            <a:r>
              <a:rPr sz="2800" spc="-10" dirty="0">
                <a:latin typeface="Calibri"/>
                <a:cs typeface="Calibri"/>
              </a:rPr>
              <a:t>causes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hemodynamic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instability,	</a:t>
            </a:r>
            <a:r>
              <a:rPr sz="2800" spc="-10" dirty="0">
                <a:latin typeface="Calibri"/>
                <a:cs typeface="Calibri"/>
              </a:rPr>
              <a:t>use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pressure  controlled </a:t>
            </a:r>
            <a:r>
              <a:rPr sz="2800" spc="-5" dirty="0">
                <a:latin typeface="Calibri"/>
                <a:cs typeface="Calibri"/>
              </a:rPr>
              <a:t>– </a:t>
            </a:r>
            <a:r>
              <a:rPr sz="2800" spc="-25" dirty="0">
                <a:latin typeface="Calibri"/>
                <a:cs typeface="Calibri"/>
              </a:rPr>
              <a:t>inverse </a:t>
            </a:r>
            <a:r>
              <a:rPr sz="2800" spc="-20" dirty="0">
                <a:latin typeface="Calibri"/>
                <a:cs typeface="Calibri"/>
              </a:rPr>
              <a:t>ratio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ventilation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,	</a:t>
            </a:r>
            <a:r>
              <a:rPr sz="2800" spc="-15" dirty="0">
                <a:latin typeface="Calibri"/>
                <a:cs typeface="Calibri"/>
              </a:rPr>
              <a:t>prone </a:t>
            </a:r>
            <a:r>
              <a:rPr sz="2800" spc="-20" dirty="0">
                <a:latin typeface="Calibri"/>
                <a:cs typeface="Calibri"/>
              </a:rPr>
              <a:t>posture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beneficial</a:t>
            </a:r>
            <a:endParaRPr sz="2800">
              <a:latin typeface="Calibri"/>
              <a:cs typeface="Calibri"/>
            </a:endParaRPr>
          </a:p>
          <a:p>
            <a:pPr marL="241300" marR="51435" indent="-228600">
              <a:lnSpc>
                <a:spcPts val="269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  <a:tab pos="2369185" algn="l"/>
                <a:tab pos="4982210" algn="l"/>
                <a:tab pos="7595234" algn="l"/>
              </a:tabLst>
            </a:pPr>
            <a:r>
              <a:rPr sz="2800" b="1" spc="-20" dirty="0">
                <a:latin typeface="Calibri"/>
                <a:cs typeface="Calibri"/>
              </a:rPr>
              <a:t>Inverse ratio </a:t>
            </a:r>
            <a:r>
              <a:rPr sz="2800" b="1" spc="-15" dirty="0">
                <a:latin typeface="Calibri"/>
                <a:cs typeface="Calibri"/>
              </a:rPr>
              <a:t>venti</a:t>
            </a:r>
            <a:r>
              <a:rPr sz="2800" spc="-15" dirty="0">
                <a:latin typeface="Calibri"/>
                <a:cs typeface="Calibri"/>
              </a:rPr>
              <a:t>: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changes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inspiration-expiration	</a:t>
            </a:r>
            <a:r>
              <a:rPr sz="2800" spc="-25" dirty="0">
                <a:latin typeface="Calibri"/>
                <a:cs typeface="Calibri"/>
              </a:rPr>
              <a:t>ratio, </a:t>
            </a:r>
            <a:r>
              <a:rPr sz="2800" spc="-10" dirty="0">
                <a:latin typeface="Calibri"/>
                <a:cs typeface="Calibri"/>
              </a:rPr>
              <a:t>lower peak  </a:t>
            </a:r>
            <a:r>
              <a:rPr sz="2800" spc="-15" dirty="0">
                <a:latin typeface="Calibri"/>
                <a:cs typeface="Calibri"/>
              </a:rPr>
              <a:t>pressure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achieved,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auto-	</a:t>
            </a:r>
            <a:r>
              <a:rPr sz="2800" spc="-5" dirty="0">
                <a:latin typeface="Calibri"/>
                <a:cs typeface="Calibri"/>
              </a:rPr>
              <a:t>PEEP </a:t>
            </a:r>
            <a:r>
              <a:rPr sz="2800" spc="-15" dirty="0">
                <a:latin typeface="Calibri"/>
                <a:cs typeface="Calibri"/>
              </a:rPr>
              <a:t>develops, </a:t>
            </a:r>
            <a:r>
              <a:rPr sz="2800" spc="-10" dirty="0">
                <a:latin typeface="Calibri"/>
                <a:cs typeface="Calibri"/>
              </a:rPr>
              <a:t>higher </a:t>
            </a:r>
            <a:r>
              <a:rPr sz="2800" spc="-5" dirty="0">
                <a:latin typeface="Calibri"/>
                <a:cs typeface="Calibri"/>
              </a:rPr>
              <a:t>mean </a:t>
            </a:r>
            <a:r>
              <a:rPr sz="2800" spc="-10" dirty="0">
                <a:latin typeface="Calibri"/>
                <a:cs typeface="Calibri"/>
              </a:rPr>
              <a:t>alveolar  </a:t>
            </a:r>
            <a:r>
              <a:rPr sz="2800" spc="-15" dirty="0">
                <a:latin typeface="Calibri"/>
                <a:cs typeface="Calibri"/>
              </a:rPr>
              <a:t>pressure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	</a:t>
            </a:r>
            <a:r>
              <a:rPr sz="2800" spc="-10" dirty="0">
                <a:latin typeface="Calibri"/>
                <a:cs typeface="Calibri"/>
              </a:rPr>
              <a:t>low peak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71316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84725" algn="l"/>
              </a:tabLst>
            </a:pPr>
            <a:r>
              <a:rPr sz="4400" b="0" spc="-55" dirty="0">
                <a:solidFill>
                  <a:srgbClr val="FF0000"/>
                </a:solidFill>
                <a:latin typeface="Calibri Light"/>
                <a:cs typeface="Calibri Light"/>
              </a:rPr>
              <a:t>Treatment</a:t>
            </a:r>
            <a:r>
              <a:rPr sz="4400" b="0" spc="1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in</a:t>
            </a:r>
            <a:r>
              <a:rPr sz="4400" b="0" spc="1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special	</a:t>
            </a: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conditions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44629"/>
            <a:ext cx="9610725" cy="4071620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2800" spc="-5" dirty="0">
                <a:latin typeface="Century Gothic"/>
                <a:cs typeface="Century Gothic"/>
              </a:rPr>
              <a:t>High altitude pulmonary</a:t>
            </a:r>
            <a:r>
              <a:rPr sz="2800" spc="-105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edema</a:t>
            </a:r>
            <a:endParaRPr sz="2800">
              <a:latin typeface="Century Gothic"/>
              <a:cs typeface="Century Gothic"/>
            </a:endParaRPr>
          </a:p>
          <a:p>
            <a:pPr marL="698500" marR="5080" indent="-228600">
              <a:lnSpc>
                <a:spcPct val="90100"/>
              </a:lnSpc>
              <a:spcBef>
                <a:spcPts val="1010"/>
              </a:spcBef>
              <a:buFont typeface="Arial"/>
              <a:buChar char="•"/>
              <a:tabLst>
                <a:tab pos="699135" algn="l"/>
                <a:tab pos="7090409" algn="l"/>
                <a:tab pos="8204834" algn="l"/>
              </a:tabLst>
            </a:pPr>
            <a:r>
              <a:rPr sz="2400" spc="-5" dirty="0">
                <a:latin typeface="Century Gothic"/>
                <a:cs typeface="Century Gothic"/>
              </a:rPr>
              <a:t>Slo</a:t>
            </a:r>
            <a:r>
              <a:rPr sz="2400" dirty="0">
                <a:latin typeface="Century Gothic"/>
                <a:cs typeface="Century Gothic"/>
              </a:rPr>
              <a:t>w</a:t>
            </a:r>
            <a:r>
              <a:rPr sz="2400" spc="-2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ascen</a:t>
            </a:r>
            <a:r>
              <a:rPr sz="2400" dirty="0">
                <a:latin typeface="Century Gothic"/>
                <a:cs typeface="Century Gothic"/>
              </a:rPr>
              <a:t>t</a:t>
            </a:r>
            <a:r>
              <a:rPr sz="2400" spc="-55" dirty="0">
                <a:latin typeface="Century Gothic"/>
                <a:cs typeface="Century Gothic"/>
              </a:rPr>
              <a:t> </a:t>
            </a:r>
            <a:r>
              <a:rPr sz="2400" spc="-30" dirty="0">
                <a:latin typeface="Century Gothic"/>
                <a:cs typeface="Century Gothic"/>
              </a:rPr>
              <a:t>,</a:t>
            </a:r>
            <a:r>
              <a:rPr sz="2400" spc="-5" dirty="0">
                <a:latin typeface="Century Gothic"/>
                <a:cs typeface="Century Gothic"/>
              </a:rPr>
              <a:t>p</a:t>
            </a:r>
            <a:r>
              <a:rPr sz="2400" spc="-10" dirty="0">
                <a:latin typeface="Century Gothic"/>
                <a:cs typeface="Century Gothic"/>
              </a:rPr>
              <a:t>r</a:t>
            </a:r>
            <a:r>
              <a:rPr sz="2400" dirty="0">
                <a:latin typeface="Century Gothic"/>
                <a:cs typeface="Century Gothic"/>
              </a:rPr>
              <a:t>o</a:t>
            </a:r>
            <a:r>
              <a:rPr sz="2400" spc="-10" dirty="0">
                <a:latin typeface="Century Gothic"/>
                <a:cs typeface="Century Gothic"/>
              </a:rPr>
              <a:t>p</a:t>
            </a:r>
            <a:r>
              <a:rPr sz="2400" dirty="0">
                <a:latin typeface="Century Gothic"/>
                <a:cs typeface="Century Gothic"/>
              </a:rPr>
              <a:t>hyla</a:t>
            </a:r>
            <a:r>
              <a:rPr sz="2400" spc="-10" dirty="0">
                <a:latin typeface="Century Gothic"/>
                <a:cs typeface="Century Gothic"/>
              </a:rPr>
              <a:t>c</a:t>
            </a:r>
            <a:r>
              <a:rPr sz="2400" dirty="0">
                <a:latin typeface="Century Gothic"/>
                <a:cs typeface="Century Gothic"/>
              </a:rPr>
              <a:t>t</a:t>
            </a:r>
            <a:r>
              <a:rPr sz="2400" spc="5" dirty="0">
                <a:latin typeface="Century Gothic"/>
                <a:cs typeface="Century Gothic"/>
              </a:rPr>
              <a:t>i</a:t>
            </a:r>
            <a:r>
              <a:rPr sz="2400" dirty="0">
                <a:latin typeface="Century Gothic"/>
                <a:cs typeface="Century Gothic"/>
              </a:rPr>
              <a:t>c</a:t>
            </a:r>
            <a:r>
              <a:rPr sz="2400" spc="-15" dirty="0">
                <a:latin typeface="Century Gothic"/>
                <a:cs typeface="Century Gothic"/>
              </a:rPr>
              <a:t>all</a:t>
            </a:r>
            <a:r>
              <a:rPr sz="2400" dirty="0">
                <a:latin typeface="Century Gothic"/>
                <a:cs typeface="Century Gothic"/>
              </a:rPr>
              <a:t>y</a:t>
            </a:r>
            <a:r>
              <a:rPr sz="2400" spc="-40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tab</a:t>
            </a:r>
            <a:r>
              <a:rPr sz="2400" spc="-20" dirty="0">
                <a:latin typeface="Century Gothic"/>
                <a:cs typeface="Century Gothic"/>
              </a:rPr>
              <a:t>.</a:t>
            </a:r>
            <a:r>
              <a:rPr sz="2400" dirty="0">
                <a:latin typeface="Century Gothic"/>
                <a:cs typeface="Century Gothic"/>
              </a:rPr>
              <a:t>n</a:t>
            </a:r>
            <a:r>
              <a:rPr sz="2400" spc="5" dirty="0">
                <a:latin typeface="Century Gothic"/>
                <a:cs typeface="Century Gothic"/>
              </a:rPr>
              <a:t>i</a:t>
            </a:r>
            <a:r>
              <a:rPr sz="2400" spc="-10" dirty="0">
                <a:latin typeface="Century Gothic"/>
                <a:cs typeface="Century Gothic"/>
              </a:rPr>
              <a:t>f</a:t>
            </a:r>
            <a:r>
              <a:rPr sz="2400" spc="-15" dirty="0">
                <a:latin typeface="Century Gothic"/>
                <a:cs typeface="Century Gothic"/>
              </a:rPr>
              <a:t>ed</a:t>
            </a:r>
            <a:r>
              <a:rPr sz="2400" spc="5" dirty="0">
                <a:latin typeface="Century Gothic"/>
                <a:cs typeface="Century Gothic"/>
              </a:rPr>
              <a:t>i</a:t>
            </a:r>
            <a:r>
              <a:rPr sz="2400" spc="-20" dirty="0">
                <a:latin typeface="Century Gothic"/>
                <a:cs typeface="Century Gothic"/>
              </a:rPr>
              <a:t>p</a:t>
            </a:r>
            <a:r>
              <a:rPr sz="2400" spc="-5" dirty="0">
                <a:latin typeface="Century Gothic"/>
                <a:cs typeface="Century Gothic"/>
              </a:rPr>
              <a:t>i</a:t>
            </a:r>
            <a:r>
              <a:rPr sz="2400" spc="-15" dirty="0">
                <a:latin typeface="Century Gothic"/>
                <a:cs typeface="Century Gothic"/>
              </a:rPr>
              <a:t>n</a:t>
            </a:r>
            <a:r>
              <a:rPr sz="2400" dirty="0">
                <a:latin typeface="Century Gothic"/>
                <a:cs typeface="Century Gothic"/>
              </a:rPr>
              <a:t>e</a:t>
            </a:r>
            <a:r>
              <a:rPr sz="2400" spc="-3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20m</a:t>
            </a:r>
            <a:r>
              <a:rPr sz="2400" dirty="0">
                <a:latin typeface="Century Gothic"/>
                <a:cs typeface="Century Gothic"/>
              </a:rPr>
              <a:t>g	</a:t>
            </a:r>
            <a:r>
              <a:rPr sz="2400" spc="-5" dirty="0">
                <a:latin typeface="Century Gothic"/>
                <a:cs typeface="Century Gothic"/>
              </a:rPr>
              <a:t>sust</a:t>
            </a:r>
            <a:r>
              <a:rPr sz="2400" spc="5" dirty="0">
                <a:latin typeface="Century Gothic"/>
                <a:cs typeface="Century Gothic"/>
              </a:rPr>
              <a:t>a</a:t>
            </a:r>
            <a:r>
              <a:rPr sz="2400" spc="20" dirty="0">
                <a:latin typeface="Century Gothic"/>
                <a:cs typeface="Century Gothic"/>
              </a:rPr>
              <a:t>i</a:t>
            </a:r>
            <a:r>
              <a:rPr sz="2400" dirty="0">
                <a:latin typeface="Century Gothic"/>
                <a:cs typeface="Century Gothic"/>
              </a:rPr>
              <a:t>ned  release </a:t>
            </a:r>
            <a:r>
              <a:rPr sz="2400" spc="-5" dirty="0">
                <a:latin typeface="Century Gothic"/>
                <a:cs typeface="Century Gothic"/>
              </a:rPr>
              <a:t>8hrly, </a:t>
            </a:r>
            <a:r>
              <a:rPr sz="2400" dirty="0">
                <a:latin typeface="Century Gothic"/>
                <a:cs typeface="Century Gothic"/>
              </a:rPr>
              <a:t>or tab </a:t>
            </a:r>
            <a:r>
              <a:rPr sz="2400" spc="-5" dirty="0">
                <a:latin typeface="Century Gothic"/>
                <a:cs typeface="Century Gothic"/>
              </a:rPr>
              <a:t>dexamethasone</a:t>
            </a:r>
            <a:r>
              <a:rPr sz="2400" spc="-2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8</a:t>
            </a:r>
            <a:r>
              <a:rPr sz="2400" spc="-19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mg	</a:t>
            </a:r>
            <a:r>
              <a:rPr sz="2400" spc="-10" dirty="0">
                <a:latin typeface="Century Gothic"/>
                <a:cs typeface="Century Gothic"/>
              </a:rPr>
              <a:t>12hrly,or </a:t>
            </a:r>
            <a:r>
              <a:rPr sz="2400" spc="-5" dirty="0">
                <a:latin typeface="Century Gothic"/>
                <a:cs typeface="Century Gothic"/>
              </a:rPr>
              <a:t>inhaled  salmeterol</a:t>
            </a:r>
            <a:endParaRPr sz="2400">
              <a:latin typeface="Century Gothic"/>
              <a:cs typeface="Century Gothic"/>
            </a:endParaRPr>
          </a:p>
          <a:p>
            <a:pPr marL="698500" indent="-22923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Century Gothic"/>
                <a:cs typeface="Century Gothic"/>
              </a:rPr>
              <a:t>Descent and supplemental O2 are </a:t>
            </a:r>
            <a:r>
              <a:rPr sz="2400" spc="-10" dirty="0">
                <a:latin typeface="Century Gothic"/>
                <a:cs typeface="Century Gothic"/>
              </a:rPr>
              <a:t>definitive</a:t>
            </a:r>
            <a:r>
              <a:rPr sz="2400" spc="-19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Rx</a:t>
            </a:r>
            <a:endParaRPr sz="2400">
              <a:latin typeface="Century Gothic"/>
              <a:cs typeface="Century Gothic"/>
            </a:endParaRPr>
          </a:p>
          <a:p>
            <a:pPr marL="698500" marR="624205" indent="-228600">
              <a:lnSpc>
                <a:spcPts val="2590"/>
              </a:lnSpc>
              <a:spcBef>
                <a:spcPts val="1035"/>
              </a:spcBef>
              <a:buFont typeface="Arial"/>
              <a:buChar char="•"/>
              <a:tabLst>
                <a:tab pos="699135" algn="l"/>
                <a:tab pos="7768590" algn="l"/>
              </a:tabLst>
            </a:pPr>
            <a:r>
              <a:rPr sz="2400" spc="-10" dirty="0">
                <a:latin typeface="Century Gothic"/>
                <a:cs typeface="Century Gothic"/>
              </a:rPr>
              <a:t>If </a:t>
            </a:r>
            <a:r>
              <a:rPr sz="2400" spc="-5" dirty="0">
                <a:latin typeface="Century Gothic"/>
                <a:cs typeface="Century Gothic"/>
              </a:rPr>
              <a:t>descent </a:t>
            </a:r>
            <a:r>
              <a:rPr sz="2400" dirty="0">
                <a:latin typeface="Century Gothic"/>
                <a:cs typeface="Century Gothic"/>
              </a:rPr>
              <a:t>not </a:t>
            </a:r>
            <a:r>
              <a:rPr sz="2400" spc="-5" dirty="0">
                <a:latin typeface="Century Gothic"/>
                <a:cs typeface="Century Gothic"/>
              </a:rPr>
              <a:t>possible </a:t>
            </a:r>
            <a:r>
              <a:rPr sz="2400" dirty="0">
                <a:latin typeface="Century Gothic"/>
                <a:cs typeface="Century Gothic"/>
              </a:rPr>
              <a:t>and </a:t>
            </a:r>
            <a:r>
              <a:rPr sz="2400" spc="-5" dirty="0">
                <a:latin typeface="Century Gothic"/>
                <a:cs typeface="Century Gothic"/>
              </a:rPr>
              <a:t>O2 </a:t>
            </a:r>
            <a:r>
              <a:rPr sz="2400" dirty="0">
                <a:latin typeface="Century Gothic"/>
                <a:cs typeface="Century Gothic"/>
              </a:rPr>
              <a:t>not </a:t>
            </a:r>
            <a:r>
              <a:rPr sz="2400" spc="-10" dirty="0">
                <a:latin typeface="Century Gothic"/>
                <a:cs typeface="Century Gothic"/>
              </a:rPr>
              <a:t>available, </a:t>
            </a:r>
            <a:r>
              <a:rPr sz="2400" spc="-5" dirty="0">
                <a:latin typeface="Century Gothic"/>
                <a:cs typeface="Century Gothic"/>
              </a:rPr>
              <a:t>start  pharma</a:t>
            </a:r>
            <a:r>
              <a:rPr sz="2400" spc="-10" dirty="0">
                <a:latin typeface="Century Gothic"/>
                <a:cs typeface="Century Gothic"/>
              </a:rPr>
              <a:t>c</a:t>
            </a:r>
            <a:r>
              <a:rPr sz="2400" dirty="0">
                <a:latin typeface="Century Gothic"/>
                <a:cs typeface="Century Gothic"/>
              </a:rPr>
              <a:t>ot</a:t>
            </a:r>
            <a:r>
              <a:rPr sz="2400" spc="-10" dirty="0">
                <a:latin typeface="Century Gothic"/>
                <a:cs typeface="Century Gothic"/>
              </a:rPr>
              <a:t>h</a:t>
            </a:r>
            <a:r>
              <a:rPr sz="2400" dirty="0">
                <a:latin typeface="Century Gothic"/>
                <a:cs typeface="Century Gothic"/>
              </a:rPr>
              <a:t>er</a:t>
            </a:r>
            <a:r>
              <a:rPr sz="2400" spc="-10" dirty="0">
                <a:latin typeface="Century Gothic"/>
                <a:cs typeface="Century Gothic"/>
              </a:rPr>
              <a:t>a</a:t>
            </a:r>
            <a:r>
              <a:rPr sz="2400" spc="-5" dirty="0">
                <a:latin typeface="Century Gothic"/>
                <a:cs typeface="Century Gothic"/>
              </a:rPr>
              <a:t>p</a:t>
            </a:r>
            <a:r>
              <a:rPr sz="2400" dirty="0">
                <a:latin typeface="Century Gothic"/>
                <a:cs typeface="Century Gothic"/>
              </a:rPr>
              <a:t>y</a:t>
            </a:r>
            <a:r>
              <a:rPr sz="2400" spc="-4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to</a:t>
            </a:r>
            <a:r>
              <a:rPr sz="2400" spc="10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reduce</a:t>
            </a:r>
            <a:r>
              <a:rPr sz="2400" spc="1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pulmon</a:t>
            </a:r>
            <a:r>
              <a:rPr sz="2400" spc="5" dirty="0">
                <a:latin typeface="Century Gothic"/>
                <a:cs typeface="Century Gothic"/>
              </a:rPr>
              <a:t>a</a:t>
            </a:r>
            <a:r>
              <a:rPr sz="2400" dirty="0">
                <a:latin typeface="Century Gothic"/>
                <a:cs typeface="Century Gothic"/>
              </a:rPr>
              <a:t>ry</a:t>
            </a:r>
            <a:r>
              <a:rPr sz="2400" spc="-2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arter</a:t>
            </a:r>
            <a:r>
              <a:rPr sz="2400" dirty="0">
                <a:latin typeface="Century Gothic"/>
                <a:cs typeface="Century Gothic"/>
              </a:rPr>
              <a:t>y	</a:t>
            </a:r>
            <a:r>
              <a:rPr sz="2400" spc="-10" dirty="0">
                <a:latin typeface="Century Gothic"/>
                <a:cs typeface="Century Gothic"/>
              </a:rPr>
              <a:t>p</a:t>
            </a:r>
            <a:r>
              <a:rPr sz="2400" dirty="0">
                <a:latin typeface="Century Gothic"/>
                <a:cs typeface="Century Gothic"/>
              </a:rPr>
              <a:t>res</a:t>
            </a:r>
            <a:r>
              <a:rPr sz="2400" spc="5" dirty="0">
                <a:latin typeface="Century Gothic"/>
                <a:cs typeface="Century Gothic"/>
              </a:rPr>
              <a:t>s</a:t>
            </a:r>
            <a:r>
              <a:rPr sz="2400" dirty="0">
                <a:latin typeface="Century Gothic"/>
                <a:cs typeface="Century Gothic"/>
              </a:rPr>
              <a:t>ure</a:t>
            </a:r>
            <a:endParaRPr sz="2400">
              <a:latin typeface="Century Gothic"/>
              <a:cs typeface="Century Gothic"/>
            </a:endParaRPr>
          </a:p>
          <a:p>
            <a:pPr marL="698500" indent="-22923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699135" algn="l"/>
                <a:tab pos="7956550" algn="l"/>
              </a:tabLst>
            </a:pPr>
            <a:r>
              <a:rPr sz="2400" spc="-10" dirty="0">
                <a:latin typeface="Century Gothic"/>
                <a:cs typeface="Century Gothic"/>
              </a:rPr>
              <a:t>Tab nifedipine </a:t>
            </a:r>
            <a:r>
              <a:rPr sz="2400" dirty="0">
                <a:latin typeface="Century Gothic"/>
                <a:cs typeface="Century Gothic"/>
              </a:rPr>
              <a:t>10mg </a:t>
            </a:r>
            <a:r>
              <a:rPr sz="2400" spc="-5" dirty="0">
                <a:latin typeface="Century Gothic"/>
                <a:cs typeface="Century Gothic"/>
              </a:rPr>
              <a:t>sublingual </a:t>
            </a:r>
            <a:r>
              <a:rPr sz="2400" dirty="0">
                <a:latin typeface="Century Gothic"/>
                <a:cs typeface="Century Gothic"/>
              </a:rPr>
              <a:t>f/b 20 mg</a:t>
            </a:r>
            <a:r>
              <a:rPr sz="2400" spc="-8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SR</a:t>
            </a:r>
            <a:r>
              <a:rPr sz="2400" dirty="0">
                <a:latin typeface="Century Gothic"/>
                <a:cs typeface="Century Gothic"/>
              </a:rPr>
              <a:t> tab	</a:t>
            </a:r>
            <a:r>
              <a:rPr sz="2400" spc="-5" dirty="0">
                <a:latin typeface="Century Gothic"/>
                <a:cs typeface="Century Gothic"/>
              </a:rPr>
              <a:t>6hrly</a:t>
            </a:r>
            <a:endParaRPr sz="2400">
              <a:latin typeface="Century Gothic"/>
              <a:cs typeface="Century Gothic"/>
            </a:endParaRPr>
          </a:p>
          <a:p>
            <a:pPr marL="698500" indent="-229235">
              <a:lnSpc>
                <a:spcPts val="2840"/>
              </a:lnSpc>
              <a:spcBef>
                <a:spcPts val="12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Century Gothic"/>
                <a:cs typeface="Century Gothic"/>
              </a:rPr>
              <a:t>Also hydralazine, inhaled nitrous</a:t>
            </a:r>
            <a:r>
              <a:rPr sz="2400" spc="-200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oxide</a:t>
            </a:r>
            <a:endParaRPr sz="2400">
              <a:latin typeface="Century Gothic"/>
              <a:cs typeface="Century Gothic"/>
            </a:endParaRPr>
          </a:p>
          <a:p>
            <a:pPr marL="698500" indent="-229235">
              <a:lnSpc>
                <a:spcPts val="2840"/>
              </a:lnSpc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latin typeface="Century Gothic"/>
                <a:cs typeface="Century Gothic"/>
              </a:rPr>
              <a:t>acetazolamide </a:t>
            </a:r>
            <a:r>
              <a:rPr sz="2400" spc="-5" dirty="0">
                <a:latin typeface="Century Gothic"/>
                <a:cs typeface="Century Gothic"/>
              </a:rPr>
              <a:t>are</a:t>
            </a:r>
            <a:r>
              <a:rPr sz="2400" spc="-9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helpful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06907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40" dirty="0">
                <a:solidFill>
                  <a:srgbClr val="FF0000"/>
                </a:solidFill>
                <a:latin typeface="Calibri Light"/>
                <a:cs typeface="Calibri Light"/>
              </a:rPr>
              <a:t>Post 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Aspiration</a:t>
            </a:r>
            <a:r>
              <a:rPr sz="4400" b="0" spc="-3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PE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66062"/>
            <a:ext cx="9383395" cy="416496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41300" marR="113664" indent="-228600">
              <a:lnSpc>
                <a:spcPct val="80000"/>
              </a:lnSpc>
              <a:spcBef>
                <a:spcPts val="725"/>
              </a:spcBef>
              <a:buFont typeface="Arial"/>
              <a:buChar char="•"/>
              <a:tabLst>
                <a:tab pos="241300" algn="l"/>
                <a:tab pos="2597785" algn="l"/>
                <a:tab pos="6764655" algn="l"/>
              </a:tabLst>
            </a:pPr>
            <a:r>
              <a:rPr sz="2600" spc="-10" dirty="0">
                <a:latin typeface="Calibri"/>
                <a:cs typeface="Calibri"/>
              </a:rPr>
              <a:t>Preop gastric </a:t>
            </a:r>
            <a:r>
              <a:rPr sz="2600" dirty="0">
                <a:latin typeface="Calibri"/>
                <a:cs typeface="Calibri"/>
              </a:rPr>
              <a:t>emptying </a:t>
            </a:r>
            <a:r>
              <a:rPr sz="2600" spc="-5" dirty="0">
                <a:latin typeface="Calibri"/>
                <a:cs typeface="Calibri"/>
              </a:rPr>
              <a:t>by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physical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means(ryle’s	</a:t>
            </a:r>
            <a:r>
              <a:rPr sz="2600" dirty="0">
                <a:latin typeface="Calibri"/>
                <a:cs typeface="Calibri"/>
              </a:rPr>
              <a:t>tube </a:t>
            </a:r>
            <a:r>
              <a:rPr sz="2600" spc="-5" dirty="0">
                <a:latin typeface="Calibri"/>
                <a:cs typeface="Calibri"/>
              </a:rPr>
              <a:t>aspiration)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or  pharmacological	</a:t>
            </a:r>
            <a:r>
              <a:rPr sz="2600" dirty="0">
                <a:latin typeface="Calibri"/>
                <a:cs typeface="Calibri"/>
              </a:rPr>
              <a:t>means(perinorm,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atropine,glocopyrolate)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5" dirty="0">
                <a:latin typeface="Calibri"/>
                <a:cs typeface="Calibri"/>
              </a:rPr>
              <a:t>Anti ematics </a:t>
            </a:r>
            <a:r>
              <a:rPr sz="2600" spc="-10" dirty="0">
                <a:latin typeface="Calibri"/>
                <a:cs typeface="Calibri"/>
              </a:rPr>
              <a:t>ondensatron, granisatron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injectable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Induction in </a:t>
            </a:r>
            <a:r>
              <a:rPr sz="2600" spc="-15" dirty="0">
                <a:latin typeface="Calibri"/>
                <a:cs typeface="Calibri"/>
              </a:rPr>
              <a:t>lateral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position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5" dirty="0">
                <a:latin typeface="Calibri"/>
                <a:cs typeface="Calibri"/>
              </a:rPr>
              <a:t>Head low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position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10" dirty="0">
                <a:latin typeface="Calibri"/>
                <a:cs typeface="Calibri"/>
              </a:rPr>
              <a:t>Bronchoscopic </a:t>
            </a:r>
            <a:r>
              <a:rPr sz="2600" spc="-15" dirty="0">
                <a:latin typeface="Calibri"/>
                <a:cs typeface="Calibri"/>
              </a:rPr>
              <a:t>removal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spc="-10" dirty="0">
                <a:latin typeface="Calibri"/>
                <a:cs typeface="Calibri"/>
              </a:rPr>
              <a:t>particulate aspirate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material</a:t>
            </a:r>
            <a:endParaRPr sz="2600">
              <a:latin typeface="Calibri"/>
              <a:cs typeface="Calibri"/>
            </a:endParaRPr>
          </a:p>
          <a:p>
            <a:pPr marL="241300" marR="5080" indent="-228600">
              <a:lnSpc>
                <a:spcPts val="250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NO </a:t>
            </a:r>
            <a:r>
              <a:rPr sz="2600" spc="-20" dirty="0">
                <a:latin typeface="Calibri"/>
                <a:cs typeface="Calibri"/>
              </a:rPr>
              <a:t>BRONCHO-ALVEOLAR </a:t>
            </a:r>
            <a:r>
              <a:rPr sz="2600" spc="-25" dirty="0">
                <a:latin typeface="Calibri"/>
                <a:cs typeface="Calibri"/>
              </a:rPr>
              <a:t>LAVAGE-removes </a:t>
            </a:r>
            <a:r>
              <a:rPr sz="2600" spc="-10" dirty="0">
                <a:latin typeface="Calibri"/>
                <a:cs typeface="Calibri"/>
              </a:rPr>
              <a:t>surfactant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10" dirty="0">
                <a:latin typeface="Calibri"/>
                <a:cs typeface="Calibri"/>
              </a:rPr>
              <a:t>promotes  collapse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5" dirty="0">
                <a:latin typeface="Calibri"/>
                <a:cs typeface="Calibri"/>
              </a:rPr>
              <a:t>Supportive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sterids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PEEP and </a:t>
            </a:r>
            <a:r>
              <a:rPr sz="2600" spc="-5" dirty="0">
                <a:latin typeface="Calibri"/>
                <a:cs typeface="Calibri"/>
              </a:rPr>
              <a:t>mechanical </a:t>
            </a:r>
            <a:r>
              <a:rPr sz="2600" spc="-10" dirty="0">
                <a:latin typeface="Calibri"/>
                <a:cs typeface="Calibri"/>
              </a:rPr>
              <a:t>venti </a:t>
            </a:r>
            <a:r>
              <a:rPr sz="2600" dirty="0">
                <a:latin typeface="Calibri"/>
                <a:cs typeface="Calibri"/>
              </a:rPr>
              <a:t>till edema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clears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6502" y="2591257"/>
            <a:ext cx="415861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1" spc="-5" dirty="0">
                <a:solidFill>
                  <a:srgbClr val="FF0000"/>
                </a:solidFill>
                <a:latin typeface="Calibri"/>
                <a:cs typeface="Calibri"/>
              </a:rPr>
              <a:t>Thank</a:t>
            </a:r>
            <a:r>
              <a:rPr sz="6600" b="1" spc="-1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6600" b="1" spc="-105" dirty="0">
                <a:solidFill>
                  <a:srgbClr val="FF0000"/>
                </a:solidFill>
                <a:latin typeface="Calibri"/>
                <a:cs typeface="Calibri"/>
              </a:rPr>
              <a:t>You!!</a:t>
            </a:r>
            <a:endParaRPr sz="6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6664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14" dirty="0">
                <a:solidFill>
                  <a:srgbClr val="FF0000"/>
                </a:solidFill>
                <a:latin typeface="Calibri Light"/>
                <a:cs typeface="Calibri Light"/>
              </a:rPr>
              <a:t>P</a:t>
            </a:r>
            <a:r>
              <a:rPr sz="4400" b="0" spc="-60" dirty="0">
                <a:solidFill>
                  <a:srgbClr val="FF0000"/>
                </a:solidFill>
                <a:latin typeface="Calibri Light"/>
                <a:cs typeface="Calibri Light"/>
              </a:rPr>
              <a:t>a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t</a:t>
            </a:r>
            <a:r>
              <a:rPr sz="4400" b="0" spc="-25" dirty="0">
                <a:solidFill>
                  <a:srgbClr val="FF0000"/>
                </a:solidFill>
                <a:latin typeface="Calibri Light"/>
                <a:cs typeface="Calibri Light"/>
              </a:rPr>
              <a:t>h</a:t>
            </a:r>
            <a:r>
              <a:rPr sz="4400" b="0" spc="-20" dirty="0">
                <a:solidFill>
                  <a:srgbClr val="FF0000"/>
                </a:solidFill>
                <a:latin typeface="Calibri Light"/>
                <a:cs typeface="Calibri Light"/>
              </a:rPr>
              <a:t>o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p</a:t>
            </a:r>
            <a:r>
              <a:rPr sz="4400" b="0" spc="-105" dirty="0">
                <a:solidFill>
                  <a:srgbClr val="FF0000"/>
                </a:solidFill>
                <a:latin typeface="Calibri Light"/>
                <a:cs typeface="Calibri Light"/>
              </a:rPr>
              <a:t>h</a:t>
            </a:r>
            <a:r>
              <a:rPr sz="4400" b="0" spc="-60" dirty="0">
                <a:solidFill>
                  <a:srgbClr val="FF0000"/>
                </a:solidFill>
                <a:latin typeface="Calibri Light"/>
                <a:cs typeface="Calibri Light"/>
              </a:rPr>
              <a:t>y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si</a:t>
            </a:r>
            <a:r>
              <a:rPr sz="4400" b="0" spc="-20" dirty="0">
                <a:solidFill>
                  <a:srgbClr val="FF0000"/>
                </a:solidFill>
                <a:latin typeface="Calibri Light"/>
                <a:cs typeface="Calibri Light"/>
              </a:rPr>
              <a:t>o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l</a:t>
            </a:r>
            <a:r>
              <a:rPr sz="4400" b="0" spc="-20" dirty="0">
                <a:solidFill>
                  <a:srgbClr val="FF0000"/>
                </a:solidFill>
                <a:latin typeface="Calibri Light"/>
                <a:cs typeface="Calibri Light"/>
              </a:rPr>
              <a:t>o</a:t>
            </a: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g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y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18548"/>
            <a:ext cx="9741535" cy="4113529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imbalance of </a:t>
            </a:r>
            <a:r>
              <a:rPr sz="2800" spc="-15" dirty="0">
                <a:latin typeface="Calibri"/>
                <a:cs typeface="Calibri"/>
              </a:rPr>
              <a:t>starling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force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increase </a:t>
            </a:r>
            <a:r>
              <a:rPr sz="2800" spc="-5" dirty="0">
                <a:latin typeface="Calibri"/>
                <a:cs typeface="Calibri"/>
              </a:rPr>
              <a:t>pulmonary capillary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decrease plasma oncotic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increase </a:t>
            </a:r>
            <a:r>
              <a:rPr sz="2800" spc="-20" dirty="0">
                <a:latin typeface="Calibri"/>
                <a:cs typeface="Calibri"/>
              </a:rPr>
              <a:t>negative interstitial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damage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alveolar- </a:t>
            </a:r>
            <a:r>
              <a:rPr sz="2800" spc="-5" dirty="0">
                <a:latin typeface="Calibri"/>
                <a:cs typeface="Calibri"/>
              </a:rPr>
              <a:t>capillary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barrier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lymphatic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obstruction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269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  <a:tab pos="4924425" algn="l"/>
                <a:tab pos="7444740" algn="l"/>
              </a:tabLst>
            </a:pPr>
            <a:r>
              <a:rPr sz="2800" spc="-10" dirty="0">
                <a:latin typeface="Calibri"/>
                <a:cs typeface="Calibri"/>
              </a:rPr>
              <a:t>Disruption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endothelial barrier </a:t>
            </a:r>
            <a:r>
              <a:rPr sz="2800" spc="-5" dirty="0">
                <a:latin typeface="Calibri"/>
                <a:cs typeface="Calibri"/>
              </a:rPr>
              <a:t>allow</a:t>
            </a:r>
            <a:r>
              <a:rPr sz="2800" spc="204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protein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	</a:t>
            </a:r>
            <a:r>
              <a:rPr sz="2800" spc="-5" dirty="0">
                <a:latin typeface="Calibri"/>
                <a:cs typeface="Calibri"/>
              </a:rPr>
              <a:t>escape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capillary  </a:t>
            </a:r>
            <a:r>
              <a:rPr sz="2800" spc="-10" dirty="0">
                <a:latin typeface="Calibri"/>
                <a:cs typeface="Calibri"/>
              </a:rPr>
              <a:t>bed </a:t>
            </a:r>
            <a:r>
              <a:rPr sz="2800" spc="-5" dirty="0">
                <a:latin typeface="Calibri"/>
                <a:cs typeface="Calibri"/>
              </a:rPr>
              <a:t>and enhance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movement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	</a:t>
            </a:r>
            <a:r>
              <a:rPr sz="2800" spc="-10" dirty="0">
                <a:latin typeface="Calibri"/>
                <a:cs typeface="Calibri"/>
              </a:rPr>
              <a:t>fluid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tissue of the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lung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idiopathic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unknown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98882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Classification 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- </a:t>
            </a:r>
            <a:r>
              <a:rPr sz="4400" b="0" dirty="0">
                <a:latin typeface="Calibri Light"/>
                <a:cs typeface="Calibri Light"/>
              </a:rPr>
              <a:t>based on inciting</a:t>
            </a:r>
            <a:r>
              <a:rPr sz="4400" b="0" spc="5" dirty="0">
                <a:latin typeface="Calibri Light"/>
                <a:cs typeface="Calibri Light"/>
              </a:rPr>
              <a:t> </a:t>
            </a:r>
            <a:r>
              <a:rPr sz="4400" b="0" spc="-5" dirty="0">
                <a:latin typeface="Calibri Light"/>
                <a:cs typeface="Calibri Light"/>
              </a:rPr>
              <a:t>mechanism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37359"/>
            <a:ext cx="9928860" cy="322707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Calibri"/>
                <a:cs typeface="Calibri"/>
              </a:rPr>
              <a:t>Imbalance of </a:t>
            </a:r>
            <a:r>
              <a:rPr sz="2800" spc="-10" dirty="0">
                <a:latin typeface="Calibri"/>
                <a:cs typeface="Calibri"/>
              </a:rPr>
              <a:t>Starling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force</a:t>
            </a:r>
            <a:endParaRPr sz="2800">
              <a:latin typeface="Calibri"/>
              <a:cs typeface="Calibri"/>
            </a:endParaRPr>
          </a:p>
          <a:p>
            <a:pPr marL="1442085" lvl="1" indent="-515620">
              <a:lnSpc>
                <a:spcPct val="100000"/>
              </a:lnSpc>
              <a:spcBef>
                <a:spcPts val="320"/>
              </a:spcBef>
              <a:buAutoNum type="romanUcPeriod"/>
              <a:tabLst>
                <a:tab pos="1442085" algn="l"/>
                <a:tab pos="1442720" algn="l"/>
              </a:tabLst>
            </a:pPr>
            <a:r>
              <a:rPr sz="2000" spc="-5" dirty="0">
                <a:latin typeface="Calibri"/>
                <a:cs typeface="Calibri"/>
              </a:rPr>
              <a:t>Increased pulmonary capillary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pressure</a:t>
            </a:r>
            <a:endParaRPr sz="2000">
              <a:latin typeface="Calibri"/>
              <a:cs typeface="Calibri"/>
            </a:endParaRPr>
          </a:p>
          <a:p>
            <a:pPr marL="1442085" lvl="1" indent="-515620">
              <a:lnSpc>
                <a:spcPct val="100000"/>
              </a:lnSpc>
              <a:spcBef>
                <a:spcPts val="254"/>
              </a:spcBef>
              <a:buAutoNum type="romanUcPeriod"/>
              <a:tabLst>
                <a:tab pos="1442085" algn="l"/>
                <a:tab pos="1442720" algn="l"/>
              </a:tabLst>
            </a:pPr>
            <a:r>
              <a:rPr sz="2000" spc="-5" dirty="0">
                <a:latin typeface="Calibri"/>
                <a:cs typeface="Calibri"/>
              </a:rPr>
              <a:t>left ventricular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failure</a:t>
            </a:r>
            <a:endParaRPr sz="2000">
              <a:latin typeface="Calibri"/>
              <a:cs typeface="Calibri"/>
            </a:endParaRPr>
          </a:p>
          <a:p>
            <a:pPr marL="1442085" lvl="1" indent="-515620">
              <a:lnSpc>
                <a:spcPct val="100000"/>
              </a:lnSpc>
              <a:spcBef>
                <a:spcPts val="265"/>
              </a:spcBef>
              <a:buAutoNum type="romanUcPeriod"/>
              <a:tabLst>
                <a:tab pos="1442085" algn="l"/>
                <a:tab pos="1442720" algn="l"/>
              </a:tabLst>
            </a:pPr>
            <a:r>
              <a:rPr sz="2000" spc="-20" dirty="0">
                <a:latin typeface="Calibri"/>
                <a:cs typeface="Calibri"/>
              </a:rPr>
              <a:t>Volume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overload</a:t>
            </a:r>
            <a:endParaRPr sz="2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Calibri"/>
                <a:cs typeface="Calibri"/>
              </a:rPr>
              <a:t>Decreased plasma oncotic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  <a:p>
            <a:pPr marL="1442085" lvl="1" indent="-515620">
              <a:lnSpc>
                <a:spcPct val="100000"/>
              </a:lnSpc>
              <a:spcBef>
                <a:spcPts val="310"/>
              </a:spcBef>
              <a:buAutoNum type="romanUcPeriod"/>
              <a:tabLst>
                <a:tab pos="1442085" algn="l"/>
                <a:tab pos="1442720" algn="l"/>
              </a:tabLst>
            </a:pPr>
            <a:r>
              <a:rPr sz="2000" spc="-5" dirty="0">
                <a:latin typeface="Calibri"/>
                <a:cs typeface="Calibri"/>
              </a:rPr>
              <a:t>Hypoalbuminemia </a:t>
            </a:r>
            <a:r>
              <a:rPr sz="2000" dirty="0">
                <a:latin typeface="Calibri"/>
                <a:cs typeface="Calibri"/>
              </a:rPr>
              <a:t>due </a:t>
            </a:r>
            <a:r>
              <a:rPr sz="2000" spc="-10" dirty="0">
                <a:latin typeface="Calibri"/>
                <a:cs typeface="Calibri"/>
              </a:rPr>
              <a:t>to </a:t>
            </a:r>
            <a:r>
              <a:rPr sz="2000" spc="-15" dirty="0">
                <a:latin typeface="Calibri"/>
                <a:cs typeface="Calibri"/>
              </a:rPr>
              <a:t>different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cause</a:t>
            </a:r>
            <a:endParaRPr sz="2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Calibri"/>
                <a:cs typeface="Calibri"/>
              </a:rPr>
              <a:t>Increased </a:t>
            </a:r>
            <a:r>
              <a:rPr sz="2800" spc="-15" dirty="0">
                <a:latin typeface="Calibri"/>
                <a:cs typeface="Calibri"/>
              </a:rPr>
              <a:t>negativity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interstitial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endParaRPr sz="2800">
              <a:latin typeface="Calibri"/>
              <a:cs typeface="Calibri"/>
            </a:endParaRPr>
          </a:p>
          <a:p>
            <a:pPr marL="1498600" lvl="1" indent="-572135">
              <a:lnSpc>
                <a:spcPct val="100000"/>
              </a:lnSpc>
              <a:spcBef>
                <a:spcPts val="305"/>
              </a:spcBef>
              <a:buAutoNum type="romanUcPeriod"/>
              <a:tabLst>
                <a:tab pos="1498600" algn="l"/>
                <a:tab pos="1499235" algn="l"/>
              </a:tabLst>
            </a:pPr>
            <a:r>
              <a:rPr sz="2000" dirty="0">
                <a:latin typeface="Calibri"/>
                <a:cs typeface="Calibri"/>
              </a:rPr>
              <a:t>Rapid </a:t>
            </a:r>
            <a:r>
              <a:rPr sz="2000" spc="-15" dirty="0">
                <a:latin typeface="Calibri"/>
                <a:cs typeface="Calibri"/>
              </a:rPr>
              <a:t>removal </a:t>
            </a:r>
            <a:r>
              <a:rPr sz="2000" spc="-5" dirty="0">
                <a:latin typeface="Calibri"/>
                <a:cs typeface="Calibri"/>
              </a:rPr>
              <a:t>of pneumothorax with </a:t>
            </a:r>
            <a:r>
              <a:rPr sz="2000" spc="-10" dirty="0">
                <a:latin typeface="Calibri"/>
                <a:cs typeface="Calibri"/>
              </a:rPr>
              <a:t>large </a:t>
            </a:r>
            <a:r>
              <a:rPr sz="2000" dirty="0">
                <a:latin typeface="Calibri"/>
                <a:cs typeface="Calibri"/>
              </a:rPr>
              <a:t>applied </a:t>
            </a:r>
            <a:r>
              <a:rPr sz="2000" spc="-10" dirty="0">
                <a:latin typeface="Calibri"/>
                <a:cs typeface="Calibri"/>
              </a:rPr>
              <a:t>negative pressures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(unilateral)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1221104"/>
            <a:ext cx="75539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4. </a:t>
            </a:r>
            <a:r>
              <a:rPr sz="2800" spc="-15" dirty="0"/>
              <a:t>Altered </a:t>
            </a:r>
            <a:r>
              <a:rPr sz="2800" spc="-10" dirty="0"/>
              <a:t>alveolar-capillary </a:t>
            </a:r>
            <a:r>
              <a:rPr sz="2800" spc="-15" dirty="0"/>
              <a:t>membrane</a:t>
            </a:r>
            <a:r>
              <a:rPr sz="2800" spc="175" dirty="0"/>
              <a:t> </a:t>
            </a:r>
            <a:r>
              <a:rPr sz="2800" spc="-10" dirty="0"/>
              <a:t>permeability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241300" algn="l"/>
              </a:tabLst>
            </a:pPr>
            <a:r>
              <a:rPr spc="-10" dirty="0"/>
              <a:t>Infectious</a:t>
            </a:r>
            <a:r>
              <a:rPr spc="-15" dirty="0"/>
              <a:t> </a:t>
            </a:r>
            <a:r>
              <a:rPr spc="-5" dirty="0"/>
              <a:t>pneumonia</a:t>
            </a:r>
          </a:p>
          <a:p>
            <a:pPr marL="241300" indent="-228600">
              <a:lnSpc>
                <a:spcPct val="100000"/>
              </a:lnSpc>
              <a:spcBef>
                <a:spcPts val="220"/>
              </a:spcBef>
              <a:buFont typeface="Arial"/>
              <a:buChar char="•"/>
              <a:tabLst>
                <a:tab pos="241300" algn="l"/>
              </a:tabLst>
            </a:pPr>
            <a:r>
              <a:rPr dirty="0"/>
              <a:t>Inhaled</a:t>
            </a:r>
            <a:r>
              <a:rPr spc="-5" dirty="0"/>
              <a:t> </a:t>
            </a:r>
            <a:r>
              <a:rPr spc="-20" dirty="0"/>
              <a:t>toxins</a:t>
            </a: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1300" algn="l"/>
              </a:tabLst>
            </a:pPr>
            <a:r>
              <a:rPr spc="-10" dirty="0"/>
              <a:t>Circulating </a:t>
            </a:r>
            <a:r>
              <a:rPr spc="-15" dirty="0"/>
              <a:t>foreign</a:t>
            </a:r>
            <a:r>
              <a:rPr spc="-25" dirty="0"/>
              <a:t> </a:t>
            </a:r>
            <a:r>
              <a:rPr spc="-10" dirty="0"/>
              <a:t>substances</a:t>
            </a: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1300" algn="l"/>
              </a:tabLst>
            </a:pPr>
            <a:r>
              <a:rPr spc="-10" dirty="0"/>
              <a:t>Aspiration</a:t>
            </a: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1300" algn="l"/>
              </a:tabLst>
            </a:pPr>
            <a:r>
              <a:rPr spc="-5" dirty="0"/>
              <a:t>Endogenous </a:t>
            </a:r>
            <a:r>
              <a:rPr spc="-10" dirty="0"/>
              <a:t>vasoactive</a:t>
            </a:r>
            <a:r>
              <a:rPr dirty="0"/>
              <a:t> </a:t>
            </a:r>
            <a:r>
              <a:rPr spc="-10" dirty="0"/>
              <a:t>substances</a:t>
            </a: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1300" algn="l"/>
              </a:tabLst>
            </a:pPr>
            <a:r>
              <a:rPr spc="-10" dirty="0"/>
              <a:t>Disseminated </a:t>
            </a:r>
            <a:r>
              <a:rPr spc="-15" dirty="0"/>
              <a:t>intravascular</a:t>
            </a:r>
            <a:r>
              <a:rPr spc="-25" dirty="0"/>
              <a:t> </a:t>
            </a:r>
            <a:r>
              <a:rPr spc="-10" dirty="0"/>
              <a:t>coagulation</a:t>
            </a: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1300" algn="l"/>
              </a:tabLst>
            </a:pPr>
            <a:r>
              <a:rPr spc="-10" dirty="0"/>
              <a:t>Immunologic—hypersensitivity </a:t>
            </a:r>
            <a:r>
              <a:rPr spc="-5" dirty="0"/>
              <a:t>pneumonitis,</a:t>
            </a:r>
            <a:r>
              <a:rPr spc="-10" dirty="0"/>
              <a:t> </a:t>
            </a:r>
            <a:r>
              <a:rPr spc="-5" dirty="0"/>
              <a:t>drugs</a:t>
            </a:r>
          </a:p>
          <a:p>
            <a:pPr marL="241300" indent="-228600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241300" algn="l"/>
              </a:tabLst>
            </a:pPr>
            <a:r>
              <a:rPr spc="-5" dirty="0"/>
              <a:t>Shock </a:t>
            </a:r>
            <a:r>
              <a:rPr dirty="0"/>
              <a:t>lung in </a:t>
            </a:r>
            <a:r>
              <a:rPr spc="-5" dirty="0"/>
              <a:t>association </a:t>
            </a:r>
            <a:r>
              <a:rPr dirty="0"/>
              <a:t>with </a:t>
            </a:r>
            <a:r>
              <a:rPr spc="-10" dirty="0"/>
              <a:t>non-thoracic</a:t>
            </a:r>
            <a:r>
              <a:rPr spc="-80" dirty="0"/>
              <a:t> </a:t>
            </a:r>
            <a:r>
              <a:rPr spc="-10" dirty="0"/>
              <a:t>trauma</a:t>
            </a: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1300" algn="l"/>
              </a:tabLst>
            </a:pPr>
            <a:r>
              <a:rPr spc="-5" dirty="0"/>
              <a:t>Acute hemorrhagic</a:t>
            </a:r>
            <a:r>
              <a:rPr spc="-15" dirty="0"/>
              <a:t> </a:t>
            </a:r>
            <a:r>
              <a:rPr spc="-10" dirty="0"/>
              <a:t>pancreatitis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5. </a:t>
            </a:r>
            <a:r>
              <a:rPr spc="-15" dirty="0"/>
              <a:t>Lymphatic</a:t>
            </a:r>
            <a:r>
              <a:rPr spc="-80" dirty="0"/>
              <a:t> </a:t>
            </a:r>
            <a:r>
              <a:rPr spc="-5" dirty="0"/>
              <a:t>insufficiency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58517"/>
            <a:ext cx="3778885" cy="353758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5" dirty="0">
                <a:latin typeface="Calibri"/>
                <a:cs typeface="Calibri"/>
              </a:rPr>
              <a:t>After </a:t>
            </a:r>
            <a:r>
              <a:rPr sz="1800" dirty="0">
                <a:latin typeface="Calibri"/>
                <a:cs typeface="Calibri"/>
              </a:rPr>
              <a:t>lung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transplant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10" dirty="0">
                <a:latin typeface="Calibri"/>
                <a:cs typeface="Calibri"/>
              </a:rPr>
              <a:t>Lymphangitic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carcinomatosis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10" dirty="0">
                <a:latin typeface="Calibri"/>
                <a:cs typeface="Calibri"/>
              </a:rPr>
              <a:t>Fibrosing</a:t>
            </a:r>
            <a:r>
              <a:rPr sz="1800" spc="-5" dirty="0">
                <a:latin typeface="Calibri"/>
                <a:cs typeface="Calibri"/>
              </a:rPr>
              <a:t> lymphangitis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5" dirty="0">
                <a:latin typeface="Calibri"/>
                <a:cs typeface="Calibri"/>
              </a:rPr>
              <a:t>Unknown or </a:t>
            </a:r>
            <a:r>
              <a:rPr sz="1800" spc="-10" dirty="0">
                <a:latin typeface="Calibri"/>
                <a:cs typeface="Calibri"/>
              </a:rPr>
              <a:t>incompletely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understood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5" dirty="0">
                <a:latin typeface="Calibri"/>
                <a:cs typeface="Calibri"/>
              </a:rPr>
              <a:t>High-altitude pulmonary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edema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5" dirty="0">
                <a:latin typeface="Calibri"/>
                <a:cs typeface="Calibri"/>
              </a:rPr>
              <a:t>Neurogenic </a:t>
            </a:r>
            <a:r>
              <a:rPr sz="1800" dirty="0">
                <a:latin typeface="Calibri"/>
                <a:cs typeface="Calibri"/>
              </a:rPr>
              <a:t>pulmonary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edema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10" dirty="0">
                <a:latin typeface="Calibri"/>
                <a:cs typeface="Calibri"/>
              </a:rPr>
              <a:t>Narcotic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overdose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59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5" dirty="0">
                <a:latin typeface="Calibri"/>
                <a:cs typeface="Calibri"/>
              </a:rPr>
              <a:t>Pulmonary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embolism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10" dirty="0">
                <a:latin typeface="Calibri"/>
                <a:cs typeface="Calibri"/>
              </a:rPr>
              <a:t>Eclampsia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5" dirty="0">
                <a:latin typeface="Calibri"/>
                <a:cs typeface="Calibri"/>
              </a:rPr>
              <a:t>-After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anesthesia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spc="-5" dirty="0">
                <a:latin typeface="Calibri"/>
                <a:cs typeface="Calibri"/>
              </a:rPr>
              <a:t>After </a:t>
            </a:r>
            <a:r>
              <a:rPr sz="1800" spc="-10" dirty="0">
                <a:latin typeface="Calibri"/>
                <a:cs typeface="Calibri"/>
              </a:rPr>
              <a:t>cardiopulmonary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bypass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9375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FF0000"/>
                </a:solidFill>
                <a:latin typeface="Calibri Light"/>
                <a:cs typeface="Calibri Light"/>
              </a:rPr>
              <a:t>Classification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5347335" cy="156019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Calibri"/>
                <a:cs typeface="Calibri"/>
              </a:rPr>
              <a:t>Base on </a:t>
            </a:r>
            <a:r>
              <a:rPr sz="2800" spc="-10" dirty="0">
                <a:latin typeface="Calibri"/>
                <a:cs typeface="Calibri"/>
              </a:rPr>
              <a:t>underlining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cause..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Cardiogenic </a:t>
            </a:r>
            <a:r>
              <a:rPr sz="2800" spc="-5" dirty="0">
                <a:latin typeface="Calibri"/>
                <a:cs typeface="Calibri"/>
              </a:rPr>
              <a:t>pulmonary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edema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Non-cardiogenic </a:t>
            </a:r>
            <a:r>
              <a:rPr sz="2800" spc="-5" dirty="0">
                <a:latin typeface="Calibri"/>
                <a:cs typeface="Calibri"/>
              </a:rPr>
              <a:t>pulmonary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edema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70148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452110" algn="l"/>
              </a:tabLst>
            </a:pPr>
            <a:r>
              <a:rPr sz="4400" b="0" spc="-15" dirty="0">
                <a:solidFill>
                  <a:srgbClr val="FF0000"/>
                </a:solidFill>
                <a:latin typeface="Calibri Light"/>
                <a:cs typeface="Calibri Light"/>
              </a:rPr>
              <a:t>Cardiogenic</a:t>
            </a:r>
            <a:r>
              <a:rPr sz="4400" b="0" spc="-2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FF0000"/>
                </a:solidFill>
                <a:latin typeface="Calibri Light"/>
                <a:cs typeface="Calibri Light"/>
              </a:rPr>
              <a:t>pulmonary	</a:t>
            </a:r>
            <a:r>
              <a:rPr sz="4400" b="0" spc="-5" dirty="0">
                <a:solidFill>
                  <a:srgbClr val="FF0000"/>
                </a:solidFill>
                <a:latin typeface="Calibri Light"/>
                <a:cs typeface="Calibri Light"/>
              </a:rPr>
              <a:t>edema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51405"/>
            <a:ext cx="9996805" cy="2287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2720">
              <a:lnSpc>
                <a:spcPct val="100000"/>
              </a:lnSpc>
              <a:spcBef>
                <a:spcPts val="95"/>
              </a:spcBef>
              <a:tabLst>
                <a:tab pos="2057400" algn="l"/>
                <a:tab pos="2794000" algn="l"/>
                <a:tab pos="4956810" algn="l"/>
                <a:tab pos="7492365" algn="l"/>
                <a:tab pos="8110855" algn="l"/>
              </a:tabLst>
            </a:pPr>
            <a:r>
              <a:rPr sz="2800" spc="-5" dirty="0">
                <a:latin typeface="Century Gothic"/>
                <a:cs typeface="Century Gothic"/>
              </a:rPr>
              <a:t>Is Pulmonary edema </a:t>
            </a:r>
            <a:r>
              <a:rPr sz="2800" spc="-10" dirty="0">
                <a:latin typeface="Century Gothic"/>
                <a:cs typeface="Century Gothic"/>
              </a:rPr>
              <a:t>due </a:t>
            </a:r>
            <a:r>
              <a:rPr sz="2800" spc="-5" dirty="0">
                <a:latin typeface="Century Gothic"/>
                <a:cs typeface="Century Gothic"/>
              </a:rPr>
              <a:t>to	increased </a:t>
            </a:r>
            <a:r>
              <a:rPr sz="2800" i="1" spc="-20" dirty="0">
                <a:latin typeface="Century Gothic"/>
                <a:cs typeface="Century Gothic"/>
              </a:rPr>
              <a:t>pressure </a:t>
            </a:r>
            <a:r>
              <a:rPr sz="2800" dirty="0">
                <a:latin typeface="Century Gothic"/>
                <a:cs typeface="Century Gothic"/>
              </a:rPr>
              <a:t>in </a:t>
            </a:r>
            <a:r>
              <a:rPr sz="2800" spc="-5" dirty="0">
                <a:latin typeface="Century Gothic"/>
                <a:cs typeface="Century Gothic"/>
              </a:rPr>
              <a:t>the  </a:t>
            </a:r>
            <a:r>
              <a:rPr sz="2800" spc="-10" dirty="0">
                <a:latin typeface="Century Gothic"/>
                <a:cs typeface="Century Gothic"/>
              </a:rPr>
              <a:t>pul</a:t>
            </a:r>
            <a:r>
              <a:rPr sz="2800" dirty="0">
                <a:latin typeface="Century Gothic"/>
                <a:cs typeface="Century Gothic"/>
              </a:rPr>
              <a:t>m</a:t>
            </a:r>
            <a:r>
              <a:rPr sz="2800" spc="-5" dirty="0">
                <a:latin typeface="Century Gothic"/>
                <a:cs typeface="Century Gothic"/>
              </a:rPr>
              <a:t>onary</a:t>
            </a:r>
            <a:r>
              <a:rPr sz="2800" dirty="0">
                <a:latin typeface="Century Gothic"/>
                <a:cs typeface="Century Gothic"/>
              </a:rPr>
              <a:t>	</a:t>
            </a:r>
            <a:r>
              <a:rPr sz="2800" spc="-5" dirty="0">
                <a:latin typeface="Century Gothic"/>
                <a:cs typeface="Century Gothic"/>
              </a:rPr>
              <a:t>cap</a:t>
            </a:r>
            <a:r>
              <a:rPr sz="2800" spc="10" dirty="0">
                <a:latin typeface="Century Gothic"/>
                <a:cs typeface="Century Gothic"/>
              </a:rPr>
              <a:t>i</a:t>
            </a:r>
            <a:r>
              <a:rPr sz="2800" spc="-10" dirty="0">
                <a:latin typeface="Century Gothic"/>
                <a:cs typeface="Century Gothic"/>
              </a:rPr>
              <a:t>lla</a:t>
            </a:r>
            <a:r>
              <a:rPr sz="2800" spc="-30" dirty="0">
                <a:latin typeface="Century Gothic"/>
                <a:cs typeface="Century Gothic"/>
              </a:rPr>
              <a:t>r</a:t>
            </a:r>
            <a:r>
              <a:rPr sz="2800" spc="-10" dirty="0">
                <a:latin typeface="Century Gothic"/>
                <a:cs typeface="Century Gothic"/>
              </a:rPr>
              <a:t>ie</a:t>
            </a:r>
            <a:r>
              <a:rPr sz="2800" spc="-5" dirty="0">
                <a:latin typeface="Century Gothic"/>
                <a:cs typeface="Century Gothic"/>
              </a:rPr>
              <a:t>s</a:t>
            </a:r>
            <a:r>
              <a:rPr sz="2800" spc="-40" dirty="0">
                <a:latin typeface="Century Gothic"/>
                <a:cs typeface="Century Gothic"/>
              </a:rPr>
              <a:t> </a:t>
            </a:r>
            <a:r>
              <a:rPr sz="2800" spc="-20" dirty="0">
                <a:latin typeface="Century Gothic"/>
                <a:cs typeface="Century Gothic"/>
              </a:rPr>
              <a:t>b</a:t>
            </a:r>
            <a:r>
              <a:rPr sz="2800" spc="-25" dirty="0">
                <a:latin typeface="Century Gothic"/>
                <a:cs typeface="Century Gothic"/>
              </a:rPr>
              <a:t>e</a:t>
            </a:r>
            <a:r>
              <a:rPr sz="2800" spc="-20" dirty="0">
                <a:latin typeface="Century Gothic"/>
                <a:cs typeface="Century Gothic"/>
              </a:rPr>
              <a:t>ca</a:t>
            </a:r>
            <a:r>
              <a:rPr sz="2800" spc="-15" dirty="0">
                <a:latin typeface="Century Gothic"/>
                <a:cs typeface="Century Gothic"/>
              </a:rPr>
              <a:t>u</a:t>
            </a:r>
            <a:r>
              <a:rPr sz="2800" spc="-25" dirty="0">
                <a:latin typeface="Century Gothic"/>
                <a:cs typeface="Century Gothic"/>
              </a:rPr>
              <a:t>s</a:t>
            </a:r>
            <a:r>
              <a:rPr sz="2800" spc="-5" dirty="0">
                <a:latin typeface="Century Gothic"/>
                <a:cs typeface="Century Gothic"/>
              </a:rPr>
              <a:t>e</a:t>
            </a:r>
            <a:r>
              <a:rPr sz="2800" spc="15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of</a:t>
            </a:r>
            <a:r>
              <a:rPr sz="2800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cardiac</a:t>
            </a:r>
            <a:r>
              <a:rPr sz="2800" dirty="0">
                <a:latin typeface="Century Gothic"/>
                <a:cs typeface="Century Gothic"/>
              </a:rPr>
              <a:t>	</a:t>
            </a:r>
            <a:r>
              <a:rPr sz="2800" spc="-10" dirty="0">
                <a:latin typeface="Century Gothic"/>
                <a:cs typeface="Century Gothic"/>
              </a:rPr>
              <a:t>abn</a:t>
            </a:r>
            <a:r>
              <a:rPr sz="2800" dirty="0">
                <a:latin typeface="Century Gothic"/>
                <a:cs typeface="Century Gothic"/>
              </a:rPr>
              <a:t>o</a:t>
            </a:r>
            <a:r>
              <a:rPr sz="2800" spc="-5" dirty="0">
                <a:latin typeface="Century Gothic"/>
                <a:cs typeface="Century Gothic"/>
              </a:rPr>
              <a:t>rmalities  that </a:t>
            </a:r>
            <a:r>
              <a:rPr sz="2800" spc="-15" dirty="0">
                <a:latin typeface="Century Gothic"/>
                <a:cs typeface="Century Gothic"/>
              </a:rPr>
              <a:t>lead</a:t>
            </a:r>
            <a:r>
              <a:rPr sz="2800" spc="5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to</a:t>
            </a:r>
            <a:r>
              <a:rPr sz="2800" dirty="0">
                <a:latin typeface="Century Gothic"/>
                <a:cs typeface="Century Gothic"/>
              </a:rPr>
              <a:t> </a:t>
            </a:r>
            <a:r>
              <a:rPr sz="2800" spc="-15" dirty="0">
                <a:latin typeface="Century Gothic"/>
                <a:cs typeface="Century Gothic"/>
              </a:rPr>
              <a:t>an	</a:t>
            </a:r>
            <a:r>
              <a:rPr sz="2800" spc="-5" dirty="0">
                <a:latin typeface="Century Gothic"/>
                <a:cs typeface="Century Gothic"/>
              </a:rPr>
              <a:t>increase </a:t>
            </a:r>
            <a:r>
              <a:rPr sz="2800" dirty="0">
                <a:latin typeface="Century Gothic"/>
                <a:cs typeface="Century Gothic"/>
              </a:rPr>
              <a:t>in </a:t>
            </a:r>
            <a:r>
              <a:rPr sz="2800" spc="-5" dirty="0">
                <a:latin typeface="Century Gothic"/>
                <a:cs typeface="Century Gothic"/>
              </a:rPr>
              <a:t>pulmonary</a:t>
            </a:r>
            <a:r>
              <a:rPr sz="2800" spc="-25" dirty="0">
                <a:latin typeface="Century Gothic"/>
                <a:cs typeface="Century Gothic"/>
              </a:rPr>
              <a:t> </a:t>
            </a:r>
            <a:r>
              <a:rPr sz="2800" spc="-15" dirty="0">
                <a:latin typeface="Century Gothic"/>
                <a:cs typeface="Century Gothic"/>
              </a:rPr>
              <a:t>venous	</a:t>
            </a:r>
            <a:r>
              <a:rPr sz="2800" spc="-20" dirty="0">
                <a:latin typeface="Century Gothic"/>
                <a:cs typeface="Century Gothic"/>
              </a:rPr>
              <a:t>pressure.</a:t>
            </a:r>
            <a:endParaRPr sz="2800">
              <a:latin typeface="Century Gothic"/>
              <a:cs typeface="Century Gothic"/>
            </a:endParaRPr>
          </a:p>
          <a:p>
            <a:pPr marL="24765" marR="5080">
              <a:lnSpc>
                <a:spcPct val="100000"/>
              </a:lnSpc>
              <a:spcBef>
                <a:spcPts val="1010"/>
              </a:spcBef>
              <a:tabLst>
                <a:tab pos="1927225" algn="l"/>
                <a:tab pos="5758815" algn="l"/>
              </a:tabLst>
            </a:pPr>
            <a:r>
              <a:rPr sz="2800" spc="-15" dirty="0">
                <a:latin typeface="Century Gothic"/>
                <a:cs typeface="Century Gothic"/>
              </a:rPr>
              <a:t>Hydrostatic </a:t>
            </a:r>
            <a:r>
              <a:rPr sz="2800" spc="-20" dirty="0">
                <a:latin typeface="Century Gothic"/>
                <a:cs typeface="Century Gothic"/>
              </a:rPr>
              <a:t>pressure</a:t>
            </a:r>
            <a:r>
              <a:rPr sz="2800" spc="75" dirty="0">
                <a:latin typeface="Century Gothic"/>
                <a:cs typeface="Century Gothic"/>
              </a:rPr>
              <a:t> </a:t>
            </a:r>
            <a:r>
              <a:rPr sz="2800" dirty="0">
                <a:latin typeface="Century Gothic"/>
                <a:cs typeface="Century Gothic"/>
              </a:rPr>
              <a:t>is</a:t>
            </a:r>
            <a:r>
              <a:rPr sz="2800" spc="5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increased	</a:t>
            </a:r>
            <a:r>
              <a:rPr sz="2800" spc="-15" dirty="0">
                <a:latin typeface="Century Gothic"/>
                <a:cs typeface="Century Gothic"/>
              </a:rPr>
              <a:t>and </a:t>
            </a:r>
            <a:r>
              <a:rPr sz="2800" dirty="0">
                <a:latin typeface="Century Gothic"/>
                <a:cs typeface="Century Gothic"/>
              </a:rPr>
              <a:t>fluid exit </a:t>
            </a:r>
            <a:r>
              <a:rPr sz="2800" spc="-5" dirty="0">
                <a:latin typeface="Century Gothic"/>
                <a:cs typeface="Century Gothic"/>
              </a:rPr>
              <a:t>capillary</a:t>
            </a:r>
            <a:r>
              <a:rPr sz="2800" spc="-125" dirty="0">
                <a:latin typeface="Century Gothic"/>
                <a:cs typeface="Century Gothic"/>
              </a:rPr>
              <a:t> </a:t>
            </a:r>
            <a:r>
              <a:rPr sz="2800" spc="-10" dirty="0">
                <a:latin typeface="Century Gothic"/>
                <a:cs typeface="Century Gothic"/>
              </a:rPr>
              <a:t>at  </a:t>
            </a:r>
            <a:r>
              <a:rPr sz="2800" spc="-5" dirty="0">
                <a:latin typeface="Century Gothic"/>
                <a:cs typeface="Century Gothic"/>
              </a:rPr>
              <a:t>increased	rate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709</Words>
  <Application>Microsoft Office PowerPoint</Application>
  <PresentationFormat>Custom</PresentationFormat>
  <Paragraphs>234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Pulmonary edema Dr.Akhilesh Chhaya, Professor, Dept. of Anaesthesia, S.B.K.S.M.I.R.C., Piparia </vt:lpstr>
      <vt:lpstr>Definition</vt:lpstr>
      <vt:lpstr>Slide 3</vt:lpstr>
      <vt:lpstr>Pathophysiology</vt:lpstr>
      <vt:lpstr>Classification - based on inciting mechanism</vt:lpstr>
      <vt:lpstr>4. Altered alveolar-capillary membrane permeability</vt:lpstr>
      <vt:lpstr>5. Lymphatic insufficiency</vt:lpstr>
      <vt:lpstr>Classification</vt:lpstr>
      <vt:lpstr>Cardiogenic pulmonary edema</vt:lpstr>
      <vt:lpstr>Slide 10</vt:lpstr>
      <vt:lpstr>Pathogenesis of CPE</vt:lpstr>
      <vt:lpstr>Causes of Cardiogenic PE</vt:lpstr>
      <vt:lpstr>Non cardiogenic pulmonary edema</vt:lpstr>
      <vt:lpstr>Slide 14</vt:lpstr>
      <vt:lpstr>Non cardiogenic pulmonary edema</vt:lpstr>
      <vt:lpstr>Non- cardiogenic PE</vt:lpstr>
      <vt:lpstr>Staging of PE</vt:lpstr>
      <vt:lpstr>Slide 18</vt:lpstr>
      <vt:lpstr>Unusual type pulmonary edema</vt:lpstr>
      <vt:lpstr>Unusual type pulmonary edema</vt:lpstr>
      <vt:lpstr>Symptom of pulmonary edema</vt:lpstr>
      <vt:lpstr>Symptom……</vt:lpstr>
      <vt:lpstr>Signs</vt:lpstr>
      <vt:lpstr>Complications</vt:lpstr>
      <vt:lpstr>Distinguishing Cardiogenic from Non-cardiogenic  Pulmonary edema</vt:lpstr>
      <vt:lpstr>Distinguishing …..</vt:lpstr>
      <vt:lpstr>Distinguishing…..</vt:lpstr>
      <vt:lpstr>INVESTIGATIONS</vt:lpstr>
      <vt:lpstr>Management strategy</vt:lpstr>
      <vt:lpstr>Management strategy…..</vt:lpstr>
      <vt:lpstr>Management stretagy…</vt:lpstr>
      <vt:lpstr>Slide 32</vt:lpstr>
      <vt:lpstr>Slide 33</vt:lpstr>
      <vt:lpstr>Treatment in special conditions</vt:lpstr>
      <vt:lpstr>Post Aspiration PE</vt:lpstr>
      <vt:lpstr>Thank You!!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</dc:title>
  <dc:creator>Bhagyesh Panchal</dc:creator>
  <cp:lastModifiedBy>user</cp:lastModifiedBy>
  <cp:revision>1</cp:revision>
  <dcterms:created xsi:type="dcterms:W3CDTF">2020-08-17T04:23:57Z</dcterms:created>
  <dcterms:modified xsi:type="dcterms:W3CDTF">2020-08-17T04:52:41Z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2019-08-26T00:00:00Z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2020-08-17T00:00:00Z</vt:filetime>
  </property>
</Properties>
</file>