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407EA-F1F6-4E06-8CA3-E9A77E900FDA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557EA-23DC-477D-AFB4-8CE450BFD4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Paraduodenal</a:t>
            </a:r>
            <a:r>
              <a:rPr lang="en-US" b="1" dirty="0"/>
              <a:t> hernia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smtClean="0"/>
              <a:t>Dr. Anil </a:t>
            </a:r>
            <a:r>
              <a:rPr lang="en-US" dirty="0" err="1" smtClean="0"/>
              <a:t>Ratwa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Clinical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Male 75 years old presented with repeated episodes of </a:t>
            </a:r>
            <a:r>
              <a:rPr lang="en-US" sz="2400" dirty="0" err="1"/>
              <a:t>illeus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On </a:t>
            </a:r>
            <a:r>
              <a:rPr lang="en-US" sz="2400" dirty="0"/>
              <a:t>clinical examination of </a:t>
            </a:r>
            <a:r>
              <a:rPr lang="en-US" sz="2400" dirty="0" smtClean="0"/>
              <a:t>the abdomen </a:t>
            </a:r>
            <a:r>
              <a:rPr lang="en-US" sz="2400" dirty="0"/>
              <a:t>there was abdominal tenderness and generalized abdominal pain combatable with </a:t>
            </a:r>
            <a:r>
              <a:rPr lang="en-US" sz="2400" dirty="0" smtClean="0"/>
              <a:t>acute abdomen</a:t>
            </a:r>
            <a:r>
              <a:rPr lang="en-US" sz="2400" dirty="0"/>
              <a:t>. The abdominal pain initiated before two days with loss of appetite and vomits.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Imaging </a:t>
            </a:r>
            <a:r>
              <a:rPr lang="en-US" sz="2000" b="1" dirty="0" smtClean="0"/>
              <a:t>Findings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CT scan shows a saclike mass of </a:t>
            </a:r>
            <a:r>
              <a:rPr lang="en-US" sz="2000" dirty="0" err="1"/>
              <a:t>jejunal</a:t>
            </a:r>
            <a:r>
              <a:rPr lang="en-US" sz="2000" dirty="0"/>
              <a:t> loops between the pancreatic head </a:t>
            </a:r>
            <a:r>
              <a:rPr lang="en-US" sz="2000" dirty="0" smtClean="0"/>
              <a:t>and stomach</a:t>
            </a:r>
            <a:r>
              <a:rPr lang="en-US" sz="2000" dirty="0"/>
              <a:t>. The descending </a:t>
            </a:r>
            <a:r>
              <a:rPr lang="en-US" sz="2000" dirty="0" err="1"/>
              <a:t>mesocolon</a:t>
            </a:r>
            <a:r>
              <a:rPr lang="en-US" sz="2000" dirty="0"/>
              <a:t> and stomach are displaced laterally. (</a:t>
            </a:r>
            <a:r>
              <a:rPr lang="en-US" sz="2000" dirty="0" err="1"/>
              <a:t>fossa</a:t>
            </a:r>
            <a:r>
              <a:rPr lang="en-US" sz="2000" dirty="0"/>
              <a:t> of </a:t>
            </a:r>
            <a:r>
              <a:rPr lang="en-US" sz="2000" dirty="0" err="1"/>
              <a:t>Landzertl</a:t>
            </a:r>
            <a:r>
              <a:rPr lang="en-US" sz="2000" dirty="0"/>
              <a:t>)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514600"/>
            <a:ext cx="4724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/>
              <a:t>CT scan revealed an engorged, stretched, and displaced mesenteric vascular </a:t>
            </a:r>
            <a:r>
              <a:rPr lang="en-US" sz="2000" b="1" dirty="0" smtClean="0"/>
              <a:t>pedicle and </a:t>
            </a:r>
            <a:r>
              <a:rPr lang="en-US" sz="2000" b="1" dirty="0"/>
              <a:t>of converging vessels at an orifice between the pancreas and the stomach (the </a:t>
            </a:r>
            <a:r>
              <a:rPr lang="en-US" sz="2000" b="1" dirty="0" smtClean="0"/>
              <a:t>hernia orifice </a:t>
            </a:r>
            <a:r>
              <a:rPr lang="en-US" sz="2000" b="1" dirty="0" err="1"/>
              <a:t>fossa</a:t>
            </a:r>
            <a:r>
              <a:rPr lang="en-US" sz="2000" b="1" dirty="0"/>
              <a:t> of </a:t>
            </a:r>
            <a:r>
              <a:rPr lang="en-US" sz="2000" b="1" dirty="0" err="1"/>
              <a:t>Landzert</a:t>
            </a:r>
            <a:r>
              <a:rPr lang="en-US" sz="2000" b="1" dirty="0"/>
              <a:t>)</a:t>
            </a:r>
            <a:endParaRPr lang="en-US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09800"/>
            <a:ext cx="5486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196306"/>
            <a:ext cx="5943599" cy="38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b="1" dirty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There are two main types of hernias, external and internal. While external hernias refer to </a:t>
            </a:r>
            <a:r>
              <a:rPr lang="en-US" sz="2000" dirty="0" err="1" smtClean="0"/>
              <a:t>prolapse</a:t>
            </a:r>
            <a:r>
              <a:rPr lang="en-US" sz="2000" dirty="0" smtClean="0"/>
              <a:t> of </a:t>
            </a:r>
            <a:r>
              <a:rPr lang="en-US" sz="2000" dirty="0"/>
              <a:t>intestinal loops through a defect in the wall of the abdomen or pelvis, internal hernias are </a:t>
            </a:r>
            <a:r>
              <a:rPr lang="en-US" sz="2000" dirty="0" smtClean="0"/>
              <a:t>defined by </a:t>
            </a:r>
            <a:r>
              <a:rPr lang="en-US" sz="2000" dirty="0"/>
              <a:t>the protrusion of a </a:t>
            </a:r>
            <a:r>
              <a:rPr lang="en-US" sz="2000" dirty="0" err="1"/>
              <a:t>viscus</a:t>
            </a:r>
            <a:r>
              <a:rPr lang="en-US" sz="2000" dirty="0"/>
              <a:t> through a normal or abnormal peritoneal or mesenteric aperture </a:t>
            </a:r>
            <a:r>
              <a:rPr lang="en-US" sz="2000" dirty="0" smtClean="0"/>
              <a:t>within the </a:t>
            </a:r>
            <a:r>
              <a:rPr lang="en-US" sz="2000" dirty="0"/>
              <a:t>confines of the peritoneal cavity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The orifice can be either acquired, such as a post </a:t>
            </a:r>
            <a:r>
              <a:rPr lang="en-US" sz="2000" dirty="0" smtClean="0"/>
              <a:t>surgical, traumatic </a:t>
            </a:r>
            <a:r>
              <a:rPr lang="en-US" sz="2000" dirty="0"/>
              <a:t>or post-inflammatory defect, or can be congenital, including both normal apertures, </a:t>
            </a:r>
            <a:r>
              <a:rPr lang="en-US" sz="2000" dirty="0" smtClean="0"/>
              <a:t>such as </a:t>
            </a:r>
            <a:r>
              <a:rPr lang="en-US" sz="2000" dirty="0"/>
              <a:t>the foramen of Winslow and pathological apertures arising from anomalies of internal </a:t>
            </a:r>
            <a:r>
              <a:rPr lang="en-US" sz="2000" dirty="0" smtClean="0"/>
              <a:t>rotation and </a:t>
            </a:r>
            <a:r>
              <a:rPr lang="en-US" sz="2000" dirty="0"/>
              <a:t>peritoneal attachment</a:t>
            </a:r>
            <a:r>
              <a:rPr lang="en-US" sz="2000" dirty="0" smtClean="0"/>
              <a:t>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Within the broad category of internal hernias, there are several </a:t>
            </a:r>
            <a:r>
              <a:rPr lang="en-US" sz="2400" dirty="0" smtClean="0"/>
              <a:t>main types</a:t>
            </a:r>
            <a:r>
              <a:rPr lang="en-US" sz="2400" dirty="0"/>
              <a:t>, as traditionally described by Meyers, based on location. Specifically, these consist </a:t>
            </a:r>
            <a:r>
              <a:rPr lang="en-US" sz="2400" dirty="0" smtClean="0"/>
              <a:t>of </a:t>
            </a:r>
            <a:r>
              <a:rPr lang="en-US" sz="2400" dirty="0" err="1" smtClean="0"/>
              <a:t>paraduodenal</a:t>
            </a:r>
            <a:r>
              <a:rPr lang="en-US" sz="2400" dirty="0" smtClean="0"/>
              <a:t> </a:t>
            </a:r>
            <a:r>
              <a:rPr lang="en-US" sz="2400" dirty="0"/>
              <a:t>(53%), </a:t>
            </a:r>
            <a:r>
              <a:rPr lang="en-US" sz="2400" dirty="0" err="1"/>
              <a:t>pericecal</a:t>
            </a:r>
            <a:r>
              <a:rPr lang="en-US" sz="2400" dirty="0"/>
              <a:t> (13%), foramen of Winslow (8%), </a:t>
            </a:r>
            <a:r>
              <a:rPr lang="en-US" sz="2400" dirty="0" err="1"/>
              <a:t>transmesenteric</a:t>
            </a:r>
            <a:r>
              <a:rPr lang="en-US" sz="2400" dirty="0"/>
              <a:t>/ </a:t>
            </a:r>
            <a:r>
              <a:rPr lang="en-US" sz="2400" dirty="0" err="1" smtClean="0"/>
              <a:t>transmesocolic</a:t>
            </a:r>
            <a:r>
              <a:rPr lang="en-US" sz="2400" dirty="0" smtClean="0"/>
              <a:t> (8</a:t>
            </a:r>
            <a:r>
              <a:rPr lang="en-US" sz="2400" dirty="0"/>
              <a:t>%), </a:t>
            </a:r>
            <a:r>
              <a:rPr lang="en-US" sz="2400" dirty="0" err="1"/>
              <a:t>intersigmoid</a:t>
            </a:r>
            <a:r>
              <a:rPr lang="en-US" sz="2400" dirty="0"/>
              <a:t> (6%) and </a:t>
            </a:r>
            <a:r>
              <a:rPr lang="en-US" sz="2400" dirty="0" err="1"/>
              <a:t>retroanastomotic</a:t>
            </a:r>
            <a:r>
              <a:rPr lang="en-US" sz="2400" dirty="0"/>
              <a:t> (5%), with the overall incidence of internal </a:t>
            </a:r>
            <a:r>
              <a:rPr lang="en-US" sz="2400" dirty="0" smtClean="0"/>
              <a:t>hernias between </a:t>
            </a:r>
            <a:r>
              <a:rPr lang="en-US" sz="2400" dirty="0"/>
              <a:t>0.2-0.9%, they comprise up to 5.8% of all small bowel obstructions, which, if </a:t>
            </a:r>
            <a:r>
              <a:rPr lang="en-US" sz="2400" dirty="0" smtClean="0"/>
              <a:t>left untreated</a:t>
            </a:r>
            <a:r>
              <a:rPr lang="en-US" sz="2400" dirty="0"/>
              <a:t>, have been reported to have an overall mortality exceeding 50% if strangulation is present.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Final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Left </a:t>
            </a:r>
            <a:r>
              <a:rPr lang="en-US" dirty="0" err="1"/>
              <a:t>paraduodenal</a:t>
            </a:r>
            <a:r>
              <a:rPr lang="en-US" dirty="0"/>
              <a:t> hernia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THANK YOU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307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Paraduodenal hernia</vt:lpstr>
      <vt:lpstr>Clinical History</vt:lpstr>
      <vt:lpstr>Imaging Findings  CT scan shows a saclike mass of jejunal loops between the pancreatic head and stomach. The descending mesocolon and stomach are displaced laterally. (fossa of Landzertl)</vt:lpstr>
      <vt:lpstr>CT scan revealed an engorged, stretched, and displaced mesenteric vascular pedicle and of converging vessels at an orifice between the pancreas and the stomach (the hernia orifice fossa of Landzert)</vt:lpstr>
      <vt:lpstr>Slide 5</vt:lpstr>
      <vt:lpstr>Discussion</vt:lpstr>
      <vt:lpstr>Slide 7</vt:lpstr>
      <vt:lpstr>Final Diagnosis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Paraduodenal hernia</dc:title>
  <dc:creator>Mehraj</dc:creator>
  <cp:lastModifiedBy>user</cp:lastModifiedBy>
  <cp:revision>2</cp:revision>
  <dcterms:created xsi:type="dcterms:W3CDTF">2014-09-11T04:45:26Z</dcterms:created>
  <dcterms:modified xsi:type="dcterms:W3CDTF">2020-08-17T06:34:19Z</dcterms:modified>
</cp:coreProperties>
</file>