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4648200"/>
            <a:ext cx="6400800" cy="1752600"/>
          </a:xfrm>
        </p:spPr>
        <p:txBody>
          <a:bodyPr/>
          <a:lstStyle/>
          <a:p>
            <a:pPr algn="r"/>
            <a:r>
              <a:rPr lang="en-IN" dirty="0" smtClean="0">
                <a:solidFill>
                  <a:schemeClr val="tx1"/>
                </a:solidFill>
              </a:rPr>
              <a:t>- </a:t>
            </a:r>
            <a:r>
              <a:rPr lang="en-US" dirty="0" smtClean="0"/>
              <a:t>Dr. Chandra </a:t>
            </a:r>
            <a:r>
              <a:rPr lang="en-US" dirty="0" err="1" smtClean="0"/>
              <a:t>Raychaudhari</a:t>
            </a:r>
            <a:r>
              <a:rPr lang="en-US" smtClean="0"/>
              <a:t> </a:t>
            </a:r>
            <a:endParaRPr lang="en-IN" dirty="0">
              <a:solidFill>
                <a:schemeClr val="tx1"/>
              </a:solidFill>
            </a:endParaRPr>
          </a:p>
        </p:txBody>
      </p:sp>
      <p:sp>
        <p:nvSpPr>
          <p:cNvPr id="5" name="Title 4"/>
          <p:cNvSpPr>
            <a:spLocks noGrp="1"/>
          </p:cNvSpPr>
          <p:nvPr>
            <p:ph type="ctrTitle"/>
          </p:nvPr>
        </p:nvSpPr>
        <p:spPr>
          <a:xfrm>
            <a:off x="838200" y="609600"/>
            <a:ext cx="7315200" cy="1446550"/>
          </a:xfrm>
          <a:prstGeom prst="rect">
            <a:avLst/>
          </a:prstGeom>
        </p:spPr>
        <p:txBody>
          <a:bodyPr wrap="square">
            <a:spAutoFit/>
          </a:bodyPr>
          <a:lstStyle/>
          <a:p>
            <a:r>
              <a:rPr lang="en-IN" b="1" dirty="0" smtClean="0"/>
              <a:t>Primary Ewing’s Sarcoma of the left kidney</a:t>
            </a:r>
            <a:endParaRPr lang="en-IN"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t>CLINICAL HISTORY</a:t>
            </a:r>
            <a:endParaRPr lang="en-IN" dirty="0"/>
          </a:p>
        </p:txBody>
      </p:sp>
      <p:sp>
        <p:nvSpPr>
          <p:cNvPr id="3" name="Content Placeholder 2"/>
          <p:cNvSpPr>
            <a:spLocks noGrp="1"/>
          </p:cNvSpPr>
          <p:nvPr>
            <p:ph idx="1"/>
          </p:nvPr>
        </p:nvSpPr>
        <p:spPr/>
        <p:txBody>
          <a:bodyPr/>
          <a:lstStyle/>
          <a:p>
            <a:r>
              <a:rPr lang="en-IN" dirty="0" smtClean="0"/>
              <a:t>A 26-year-old male patient presented with left lower quadrant pain. Initial computed tomography (CT) of the abdomen and pelvis was performed to rule out diverticulitis. Follow up CT of the abdomen and pelvis was performed to further delineate the left renal mass found on initial imaging.</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cap="all" dirty="0" smtClean="0"/>
              <a:t>IMAGING FINDINGS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Initial CT of the abdomen and pelvis showed an irregular, </a:t>
            </a:r>
            <a:r>
              <a:rPr lang="en-IN" dirty="0" err="1" smtClean="0"/>
              <a:t>hypodense</a:t>
            </a:r>
            <a:r>
              <a:rPr lang="en-IN" dirty="0" smtClean="0"/>
              <a:t>, mildly </a:t>
            </a:r>
            <a:r>
              <a:rPr lang="en-IN" dirty="0" err="1" smtClean="0"/>
              <a:t>exophytic</a:t>
            </a:r>
            <a:r>
              <a:rPr lang="en-IN" dirty="0" smtClean="0"/>
              <a:t> mass within the lower pole of the left kidney measuring 3.3 cm (AP diameter), 2.9 cm (</a:t>
            </a:r>
            <a:r>
              <a:rPr lang="en-IN" dirty="0" err="1" smtClean="0"/>
              <a:t>craniocaudal</a:t>
            </a:r>
            <a:r>
              <a:rPr lang="en-IN" dirty="0" smtClean="0"/>
              <a:t>) and 2.9 cm (transverse diameter). No </a:t>
            </a:r>
            <a:r>
              <a:rPr lang="en-IN" dirty="0" err="1" smtClean="0"/>
              <a:t>hydronephrosis</a:t>
            </a:r>
            <a:r>
              <a:rPr lang="en-IN" dirty="0" smtClean="0"/>
              <a:t> was appreciated and the left renal vein showed no filling defects. Aorta and IVC were normal. No </a:t>
            </a:r>
            <a:r>
              <a:rPr lang="en-IN" dirty="0" err="1" smtClean="0"/>
              <a:t>lymphadenopathy</a:t>
            </a:r>
            <a:r>
              <a:rPr lang="en-IN" dirty="0" smtClean="0"/>
              <a:t> was appreciated. Adrenals were normal (Fig. 1).</a:t>
            </a:r>
            <a:br>
              <a:rPr lang="en-IN" dirty="0" smtClean="0"/>
            </a:br>
            <a:r>
              <a:rPr lang="en-IN" dirty="0" smtClean="0"/>
              <a:t/>
            </a:r>
            <a:br>
              <a:rPr lang="en-IN" dirty="0" smtClean="0"/>
            </a:br>
            <a:r>
              <a:rPr lang="en-IN" dirty="0" smtClean="0"/>
              <a:t>Secondary imaging showed the mass to have an inhomogeneous pattern of contrast enhancement. Areas of lower density were within the medial aspect of the lesion suggestive of necrosis. No calcifications were identified within the lesion. The lesion involved both the cortex as well as the medulla of the kidney and extended into the region of the renal sinus (Fig. 2). Obliteration of the </a:t>
            </a:r>
            <a:r>
              <a:rPr lang="en-IN" dirty="0" err="1" smtClean="0"/>
              <a:t>perisinus</a:t>
            </a:r>
            <a:r>
              <a:rPr lang="en-IN" dirty="0" smtClean="0"/>
              <a:t> fat as well as displacement of the calyces was noted. There was no evidence of distant metastases.</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228600" y="4114800"/>
            <a:ext cx="8458200" cy="2011363"/>
          </a:xfrm>
        </p:spPr>
        <p:txBody>
          <a:bodyPr>
            <a:normAutofit lnSpcReduction="10000"/>
          </a:bodyPr>
          <a:lstStyle/>
          <a:p>
            <a:r>
              <a:rPr lang="en-IN" dirty="0" smtClean="0"/>
              <a:t>Axial CT acquired in the venous phase showing an irregular, </a:t>
            </a:r>
            <a:r>
              <a:rPr lang="en-IN" dirty="0" err="1" smtClean="0"/>
              <a:t>hypodense</a:t>
            </a:r>
            <a:r>
              <a:rPr lang="en-IN" dirty="0" smtClean="0"/>
              <a:t>, mildly enhancing and slightly </a:t>
            </a:r>
            <a:r>
              <a:rPr lang="en-IN" dirty="0" err="1" smtClean="0"/>
              <a:t>exophytic</a:t>
            </a:r>
            <a:r>
              <a:rPr lang="en-IN" dirty="0" smtClean="0"/>
              <a:t> mass in the lower pole of the left kidney</a:t>
            </a:r>
            <a:endParaRPr lang="en-IN" dirty="0"/>
          </a:p>
        </p:txBody>
      </p:sp>
      <p:pic>
        <p:nvPicPr>
          <p:cNvPr id="2050" name="Picture 2" descr="C:\Windows\system32\config\systemprofile\Desktop\000001_web.jpg"/>
          <p:cNvPicPr>
            <a:picLocks noChangeAspect="1" noChangeArrowheads="1"/>
          </p:cNvPicPr>
          <p:nvPr/>
        </p:nvPicPr>
        <p:blipFill>
          <a:blip r:embed="rId2" cstate="print"/>
          <a:srcRect/>
          <a:stretch>
            <a:fillRect/>
          </a:stretch>
        </p:blipFill>
        <p:spPr bwMode="auto">
          <a:xfrm>
            <a:off x="2590800" y="381000"/>
            <a:ext cx="3435350" cy="343535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4419600"/>
            <a:ext cx="8229600" cy="1706563"/>
          </a:xfrm>
        </p:spPr>
        <p:txBody>
          <a:bodyPr>
            <a:normAutofit fontScale="92500" lnSpcReduction="20000"/>
          </a:bodyPr>
          <a:lstStyle/>
          <a:p>
            <a:r>
              <a:rPr lang="en-IN" dirty="0" smtClean="0"/>
              <a:t>Coronal CT acquired in the venous phase showing an irregular, </a:t>
            </a:r>
            <a:r>
              <a:rPr lang="en-IN" dirty="0" err="1" smtClean="0"/>
              <a:t>hypodense</a:t>
            </a:r>
            <a:r>
              <a:rPr lang="en-IN" dirty="0" smtClean="0"/>
              <a:t>, mildly enhancing and slightly </a:t>
            </a:r>
            <a:r>
              <a:rPr lang="en-IN" dirty="0" err="1" smtClean="0"/>
              <a:t>exophytic</a:t>
            </a:r>
            <a:r>
              <a:rPr lang="en-IN" dirty="0" smtClean="0"/>
              <a:t> mass in the lower pole of the left kidney.</a:t>
            </a:r>
            <a:endParaRPr lang="en-IN" dirty="0"/>
          </a:p>
        </p:txBody>
      </p:sp>
      <p:pic>
        <p:nvPicPr>
          <p:cNvPr id="1027" name="Picture 3" descr="C:\Windows\system32\config\systemprofile\Desktop\000002_web.jpg"/>
          <p:cNvPicPr>
            <a:picLocks noChangeAspect="1" noChangeArrowheads="1"/>
          </p:cNvPicPr>
          <p:nvPr/>
        </p:nvPicPr>
        <p:blipFill>
          <a:blip r:embed="rId2" cstate="print"/>
          <a:srcRect/>
          <a:stretch>
            <a:fillRect/>
          </a:stretch>
        </p:blipFill>
        <p:spPr bwMode="auto">
          <a:xfrm>
            <a:off x="2819400" y="381000"/>
            <a:ext cx="3429001"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EES is a rare diagnosis, but has a male preponderance of 1.6:1, and most often occurs in patients between 3 and 25 years of age (mean: 13 years) . Primary Ewing’s sarcoma is an aggressive neoplasm with very poor prognosis. The 5-year disease free survival rate is estimated to be 45-55%, and 25-50% of patients first present with metastatic disease. Although it is exceedingly rare, a limited number of cases have shown EES infiltration of the kidney . Due to its rarity, this is often mistaken for a number of other round cell tumours such as </a:t>
            </a:r>
            <a:r>
              <a:rPr lang="en-IN" dirty="0" err="1" smtClean="0"/>
              <a:t>Wilms</a:t>
            </a:r>
            <a:r>
              <a:rPr lang="en-IN" dirty="0" smtClean="0"/>
              <a:t> tumour, </a:t>
            </a:r>
            <a:r>
              <a:rPr lang="en-IN" dirty="0" err="1" smtClean="0"/>
              <a:t>monophasic</a:t>
            </a:r>
            <a:r>
              <a:rPr lang="en-IN" dirty="0" smtClean="0"/>
              <a:t> synovial sarcoma, lymphoma, clear cell sarcoma of the kidney, </a:t>
            </a:r>
            <a:r>
              <a:rPr lang="en-IN" dirty="0" err="1" smtClean="0"/>
              <a:t>neuroblastoma</a:t>
            </a:r>
            <a:r>
              <a:rPr lang="en-IN" dirty="0" smtClean="0"/>
              <a:t>, and most commonly, renal cell carcinoma (RCC) . It is important to note that primary Ewing’s arising of the kidney appears to behave even more aggressively than EES at </a:t>
            </a:r>
            <a:r>
              <a:rPr lang="en-IN" smtClean="0"/>
              <a:t>other sites.</a:t>
            </a:r>
            <a:r>
              <a:rPr lang="en-IN" dirty="0" smtClean="0"/>
              <a:t/>
            </a:r>
            <a:br>
              <a:rPr lang="en-IN" dirty="0" smtClean="0"/>
            </a:br>
            <a:r>
              <a:rPr lang="en-IN" dirty="0" smtClean="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ctr">
              <a:buNone/>
            </a:pPr>
            <a:endParaRPr lang="en-IN" sz="4400" b="1" dirty="0" smtClean="0"/>
          </a:p>
          <a:p>
            <a:pPr algn="ctr">
              <a:buNone/>
            </a:pPr>
            <a:endParaRPr lang="en-IN" sz="4400" b="1" smtClean="0"/>
          </a:p>
          <a:p>
            <a:pPr algn="ctr">
              <a:buNone/>
            </a:pPr>
            <a:r>
              <a:rPr lang="en-IN" sz="4400" b="1" smtClean="0"/>
              <a:t>Thank </a:t>
            </a:r>
            <a:r>
              <a:rPr lang="en-IN" sz="4400" b="1" dirty="0" smtClean="0"/>
              <a:t>You!</a:t>
            </a:r>
            <a:endParaRPr lang="en-IN" sz="4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362</Words>
  <Application>Microsoft Office PowerPoint</Application>
  <PresentationFormat>On-screen Show (4:3)</PresentationFormat>
  <Paragraphs>13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Primary Ewing’s Sarcoma of the left kidney</vt:lpstr>
      <vt:lpstr>CLINICAL HISTORY</vt:lpstr>
      <vt:lpstr>IMAGING FINDINGS</vt:lpstr>
      <vt:lpstr>Slide 4</vt:lpstr>
      <vt:lpstr>Slide 5</vt:lpstr>
      <vt:lpstr>Discussion</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Ewing’s Sarcoma of the left kidney</dc:title>
  <dc:creator>Dr Konark</dc:creator>
  <cp:lastModifiedBy>user</cp:lastModifiedBy>
  <cp:revision>5</cp:revision>
  <dcterms:created xsi:type="dcterms:W3CDTF">2006-08-16T00:00:00Z</dcterms:created>
  <dcterms:modified xsi:type="dcterms:W3CDTF">2020-08-17T06:33:32Z</dcterms:modified>
</cp:coreProperties>
</file>