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B319-69FB-452F-B1BC-15467FC7E968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27B6-050A-403D-93C1-153508763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B319-69FB-452F-B1BC-15467FC7E968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27B6-050A-403D-93C1-153508763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B319-69FB-452F-B1BC-15467FC7E968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27B6-050A-403D-93C1-153508763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B319-69FB-452F-B1BC-15467FC7E968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27B6-050A-403D-93C1-153508763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B319-69FB-452F-B1BC-15467FC7E968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27B6-050A-403D-93C1-153508763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B319-69FB-452F-B1BC-15467FC7E968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27B6-050A-403D-93C1-153508763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B319-69FB-452F-B1BC-15467FC7E968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27B6-050A-403D-93C1-153508763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B319-69FB-452F-B1BC-15467FC7E968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27B6-050A-403D-93C1-153508763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B319-69FB-452F-B1BC-15467FC7E968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27B6-050A-403D-93C1-153508763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B319-69FB-452F-B1BC-15467FC7E968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27B6-050A-403D-93C1-153508763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B319-69FB-452F-B1BC-15467FC7E968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27B6-050A-403D-93C1-153508763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1B319-69FB-452F-B1BC-15467FC7E968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F27B6-050A-403D-93C1-153508763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09600"/>
            <a:ext cx="8001000" cy="1470025"/>
          </a:xfrm>
        </p:spPr>
        <p:txBody>
          <a:bodyPr>
            <a:normAutofit/>
          </a:bodyPr>
          <a:lstStyle/>
          <a:p>
            <a:r>
              <a:rPr lang="en-IN" sz="4000" u="sng" dirty="0" smtClean="0"/>
              <a:t>Recurrent </a:t>
            </a:r>
            <a:r>
              <a:rPr lang="en-IN" sz="4000" u="sng" dirty="0" err="1" smtClean="0"/>
              <a:t>Wilms</a:t>
            </a:r>
            <a:r>
              <a:rPr lang="en-IN" sz="4000" u="sng" dirty="0" smtClean="0"/>
              <a:t> tumour in young girl</a:t>
            </a:r>
            <a:endParaRPr lang="en-IN" sz="40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876800"/>
            <a:ext cx="6400800" cy="1752600"/>
          </a:xfrm>
        </p:spPr>
        <p:txBody>
          <a:bodyPr/>
          <a:lstStyle/>
          <a:p>
            <a:pPr algn="r"/>
            <a:r>
              <a:rPr lang="en-IN" dirty="0" smtClean="0">
                <a:solidFill>
                  <a:schemeClr val="tx1"/>
                </a:solidFill>
              </a:rPr>
              <a:t>- </a:t>
            </a:r>
            <a:r>
              <a:rPr lang="en-US" dirty="0" smtClean="0"/>
              <a:t>Dr. </a:t>
            </a:r>
            <a:r>
              <a:rPr lang="en-US" dirty="0" err="1" smtClean="0"/>
              <a:t>Pradeep</a:t>
            </a:r>
            <a:r>
              <a:rPr lang="en-US" dirty="0" smtClean="0"/>
              <a:t> </a:t>
            </a:r>
            <a:r>
              <a:rPr lang="en-US" dirty="0" err="1" smtClean="0"/>
              <a:t>Jhala</a:t>
            </a:r>
            <a:r>
              <a:rPr lang="en-US" smtClean="0"/>
              <a:t> </a:t>
            </a: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Differential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Neuroblastoma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/>
              <a:t>Multilocular</a:t>
            </a:r>
            <a:r>
              <a:rPr lang="en-US" dirty="0"/>
              <a:t> cystic </a:t>
            </a:r>
            <a:r>
              <a:rPr lang="en-US" dirty="0" err="1" smtClean="0"/>
              <a:t>nephroma</a:t>
            </a:r>
            <a:endParaRPr lang="en-US" dirty="0" smtClean="0"/>
          </a:p>
          <a:p>
            <a:r>
              <a:rPr lang="en-US" dirty="0" smtClean="0"/>
              <a:t>Polycystic </a:t>
            </a:r>
            <a:r>
              <a:rPr lang="en-US" dirty="0"/>
              <a:t>kidney disease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Final Diagnosis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Recurrent </a:t>
            </a:r>
            <a:r>
              <a:rPr lang="en-US" dirty="0" err="1"/>
              <a:t>Wilms</a:t>
            </a:r>
            <a:r>
              <a:rPr lang="en-US" dirty="0"/>
              <a:t>' </a:t>
            </a:r>
            <a:r>
              <a:rPr lang="en-US" dirty="0" err="1"/>
              <a:t>tumour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IN" sz="4800" b="1" dirty="0" smtClean="0"/>
          </a:p>
          <a:p>
            <a:pPr algn="ctr">
              <a:buNone/>
            </a:pPr>
            <a:endParaRPr lang="en-IN" sz="4800" b="1" smtClean="0"/>
          </a:p>
          <a:p>
            <a:pPr algn="ctr">
              <a:buNone/>
            </a:pPr>
            <a:r>
              <a:rPr lang="en-IN" sz="4800" b="1" smtClean="0"/>
              <a:t>THANK </a:t>
            </a:r>
            <a:r>
              <a:rPr lang="en-IN" sz="4800" b="1" dirty="0" smtClean="0"/>
              <a:t>YOU</a:t>
            </a:r>
            <a:endParaRPr lang="en-IN" sz="4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2285999"/>
          </a:xfrm>
        </p:spPr>
        <p:txBody>
          <a:bodyPr/>
          <a:lstStyle/>
          <a:p>
            <a:r>
              <a:rPr lang="en-US" b="1" dirty="0"/>
              <a:t>Clinical History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00800" cy="3733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An 18-year-old woman came to our attention because of recurrent abdominal pain arising after the</a:t>
            </a:r>
          </a:p>
          <a:p>
            <a:r>
              <a:rPr lang="en-US" dirty="0"/>
              <a:t>right </a:t>
            </a:r>
            <a:r>
              <a:rPr lang="en-US" dirty="0" err="1"/>
              <a:t>nephrectomy</a:t>
            </a:r>
            <a:r>
              <a:rPr lang="en-US" dirty="0"/>
              <a:t> performed for </a:t>
            </a:r>
            <a:r>
              <a:rPr lang="en-US" dirty="0" err="1"/>
              <a:t>Wilms</a:t>
            </a:r>
            <a:r>
              <a:rPr lang="en-US" dirty="0"/>
              <a:t>' </a:t>
            </a:r>
            <a:r>
              <a:rPr lang="en-US" dirty="0" err="1"/>
              <a:t>tumour</a:t>
            </a:r>
            <a:r>
              <a:rPr lang="en-US" dirty="0"/>
              <a:t> of the right kidney. At age of 14 the girl was</a:t>
            </a:r>
          </a:p>
          <a:p>
            <a:r>
              <a:rPr lang="en-US" dirty="0"/>
              <a:t>diagnosed with </a:t>
            </a:r>
            <a:r>
              <a:rPr lang="en-US" dirty="0" err="1"/>
              <a:t>Sertoli-Leydig</a:t>
            </a:r>
            <a:r>
              <a:rPr lang="en-US" dirty="0"/>
              <a:t> cell </a:t>
            </a:r>
            <a:r>
              <a:rPr lang="en-US" dirty="0" err="1"/>
              <a:t>tumour</a:t>
            </a:r>
            <a:r>
              <a:rPr lang="en-US" dirty="0"/>
              <a:t> of the right ovary and treated surgically.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The biggest masses with upper </a:t>
            </a:r>
            <a:r>
              <a:rPr lang="en-US" sz="3600" dirty="0" err="1"/>
              <a:t>hydric</a:t>
            </a:r>
            <a:r>
              <a:rPr lang="en-US" sz="3600" dirty="0"/>
              <a:t> density and poorly enhanced (arterial phase): below</a:t>
            </a:r>
            <a:br>
              <a:rPr lang="en-US" sz="3600" dirty="0"/>
            </a:br>
            <a:r>
              <a:rPr lang="en-US" sz="3600" dirty="0"/>
              <a:t>the liver, below the </a:t>
            </a:r>
            <a:r>
              <a:rPr lang="en-US" sz="3600" dirty="0" err="1"/>
              <a:t>Glisson's</a:t>
            </a:r>
            <a:r>
              <a:rPr lang="en-US" sz="3600" dirty="0"/>
              <a:t> capsule and at the VI liver segment</a:t>
            </a:r>
            <a:r>
              <a:rPr lang="en-US" dirty="0"/>
              <a:t>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514600"/>
            <a:ext cx="4648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CT images with contrast enhancement during arterial and venous phase: mass at a lower</a:t>
            </a:r>
            <a:br>
              <a:rPr lang="en-US" sz="3600" dirty="0"/>
            </a:br>
            <a:r>
              <a:rPr lang="en-US" sz="3600" dirty="0"/>
              <a:t>level of the previous images</a:t>
            </a:r>
            <a:r>
              <a:rPr lang="en-US" dirty="0"/>
              <a:t>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57400" y="2133600"/>
            <a:ext cx="4800599" cy="396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Autofit/>
          </a:bodyPr>
          <a:lstStyle/>
          <a:p>
            <a:r>
              <a:rPr lang="en-US" sz="3200" dirty="0"/>
              <a:t>CT images with contrast enhancement during arterial and venous phase: mass at a lower</a:t>
            </a:r>
            <a:br>
              <a:rPr lang="en-US" sz="3200" dirty="0"/>
            </a:br>
            <a:r>
              <a:rPr lang="en-US" sz="3200" dirty="0"/>
              <a:t>level of the previous images. Notice the previous right </a:t>
            </a:r>
            <a:r>
              <a:rPr lang="en-US" sz="3200" dirty="0" err="1"/>
              <a:t>nephrectomy</a:t>
            </a:r>
            <a:endParaRPr lang="en-US" sz="32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362200"/>
            <a:ext cx="6019799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/>
          </a:bodyPr>
          <a:lstStyle/>
          <a:p>
            <a:r>
              <a:rPr lang="en-US" sz="3200" dirty="0"/>
              <a:t>Other masses in iliac </a:t>
            </a:r>
            <a:r>
              <a:rPr lang="en-US" sz="3200" dirty="0" err="1"/>
              <a:t>fossa</a:t>
            </a:r>
            <a:r>
              <a:rPr lang="en-US" sz="3200" dirty="0"/>
              <a:t>, in front of the bladder, between the bladder and the uterus.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828800"/>
            <a:ext cx="4953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Autofit/>
          </a:bodyPr>
          <a:lstStyle/>
          <a:p>
            <a:r>
              <a:rPr lang="en-US" sz="3200" dirty="0"/>
              <a:t>CT image with contrast enhancement (CE) during venous phase: The masses have a</a:t>
            </a:r>
            <a:br>
              <a:rPr lang="en-US" sz="3200" dirty="0"/>
            </a:br>
            <a:r>
              <a:rPr lang="en-US" sz="3200" dirty="0"/>
              <a:t>heterogeneous CE</a:t>
            </a:r>
            <a:br>
              <a:rPr lang="en-US" sz="3200" dirty="0"/>
            </a:br>
            <a:endParaRPr lang="en-US" sz="32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248694"/>
            <a:ext cx="5638799" cy="4609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T2-wt coronal and </a:t>
            </a:r>
            <a:r>
              <a:rPr lang="en-US" sz="3200" dirty="0" err="1"/>
              <a:t>sagittal</a:t>
            </a:r>
            <a:r>
              <a:rPr lang="en-US" sz="3200" dirty="0"/>
              <a:t> images, that show the </a:t>
            </a:r>
            <a:r>
              <a:rPr lang="en-US" sz="3200" dirty="0" err="1"/>
              <a:t>craniocaudal</a:t>
            </a:r>
            <a:r>
              <a:rPr lang="en-US" sz="3200" dirty="0"/>
              <a:t> and </a:t>
            </a:r>
            <a:r>
              <a:rPr lang="en-US" sz="3200" dirty="0" err="1"/>
              <a:t>anteroposterior</a:t>
            </a:r>
            <a:r>
              <a:rPr lang="en-US" sz="3200" dirty="0"/>
              <a:t> diameters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828800"/>
            <a:ext cx="5105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/>
              <a:t>Wilms</a:t>
            </a:r>
            <a:r>
              <a:rPr lang="en-US" dirty="0"/>
              <a:t>' </a:t>
            </a:r>
            <a:r>
              <a:rPr lang="en-US" dirty="0" err="1"/>
              <a:t>tumour</a:t>
            </a:r>
            <a:r>
              <a:rPr lang="en-US" dirty="0"/>
              <a:t> (or </a:t>
            </a:r>
            <a:r>
              <a:rPr lang="en-US" dirty="0" err="1"/>
              <a:t>nephroblastoma</a:t>
            </a:r>
            <a:r>
              <a:rPr lang="en-US" dirty="0"/>
              <a:t>) is the most frequent abdominal </a:t>
            </a:r>
            <a:r>
              <a:rPr lang="en-US" dirty="0" err="1"/>
              <a:t>tumour</a:t>
            </a:r>
            <a:r>
              <a:rPr lang="en-US" dirty="0"/>
              <a:t> in children [1].</a:t>
            </a:r>
          </a:p>
          <a:p>
            <a:r>
              <a:rPr lang="en-US" dirty="0"/>
              <a:t>Generally it is an isolated sporadic </a:t>
            </a:r>
            <a:r>
              <a:rPr lang="en-US" dirty="0" err="1"/>
              <a:t>tumour</a:t>
            </a:r>
            <a:r>
              <a:rPr lang="en-US" dirty="0"/>
              <a:t>, but approximately 10% of cases are associated with</a:t>
            </a:r>
          </a:p>
          <a:p>
            <a:r>
              <a:rPr lang="en-US" dirty="0"/>
              <a:t>some genetic syndromes (WAGR syndrome and Denys-</a:t>
            </a:r>
            <a:r>
              <a:rPr lang="en-US" dirty="0" err="1"/>
              <a:t>Drash</a:t>
            </a:r>
            <a:r>
              <a:rPr lang="en-US" dirty="0"/>
              <a:t> syndrome). </a:t>
            </a:r>
            <a:r>
              <a:rPr lang="en-US" dirty="0" err="1"/>
              <a:t>Wilm</a:t>
            </a:r>
            <a:r>
              <a:rPr lang="en-US" dirty="0"/>
              <a:t> s' </a:t>
            </a:r>
            <a:r>
              <a:rPr lang="en-US" dirty="0" err="1"/>
              <a:t>tumour</a:t>
            </a:r>
            <a:r>
              <a:rPr lang="en-US" dirty="0"/>
              <a:t> arises</a:t>
            </a:r>
          </a:p>
          <a:p>
            <a:r>
              <a:rPr lang="en-US" dirty="0"/>
              <a:t>from immature kidney cells.</a:t>
            </a:r>
          </a:p>
          <a:p>
            <a:r>
              <a:rPr lang="en-US" dirty="0"/>
              <a:t>Usually it affects children aged 3 to 4 and becomes much less common after age 5; it is extremely</a:t>
            </a:r>
          </a:p>
          <a:p>
            <a:r>
              <a:rPr lang="en-US" dirty="0"/>
              <a:t>rare in the adults (</a:t>
            </a:r>
            <a:r>
              <a:rPr lang="en-US" dirty="0" smtClean="0"/>
              <a:t>les than </a:t>
            </a:r>
            <a:r>
              <a:rPr lang="en-US" dirty="0"/>
              <a:t>1% of all renal </a:t>
            </a:r>
            <a:r>
              <a:rPr lang="en-US" dirty="0" err="1"/>
              <a:t>tumours</a:t>
            </a:r>
            <a:r>
              <a:rPr lang="en-US" dirty="0"/>
              <a:t>).</a:t>
            </a:r>
          </a:p>
          <a:p>
            <a:r>
              <a:rPr lang="en-US" dirty="0"/>
              <a:t>Most children present with a palpable abdominal mass. Other common signs are </a:t>
            </a:r>
            <a:r>
              <a:rPr lang="en-US" dirty="0" err="1"/>
              <a:t>haematuria</a:t>
            </a:r>
            <a:r>
              <a:rPr lang="en-US" dirty="0"/>
              <a:t> (in</a:t>
            </a:r>
          </a:p>
          <a:p>
            <a:r>
              <a:rPr lang="en-US" dirty="0"/>
              <a:t>20-30% of the patients), hypertension (in 25 % of children, presumably because of increased </a:t>
            </a:r>
            <a:r>
              <a:rPr lang="en-US" dirty="0" err="1"/>
              <a:t>renin</a:t>
            </a:r>
            <a:endParaRPr lang="en-US" dirty="0"/>
          </a:p>
          <a:p>
            <a:r>
              <a:rPr lang="en-US" dirty="0"/>
              <a:t>activity), abdominal pain and fever.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303</Words>
  <Application>Microsoft Office PowerPoint</Application>
  <PresentationFormat>On-screen Show (4:3)</PresentationFormat>
  <Paragraphs>31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Recurrent Wilms tumour in young girl</vt:lpstr>
      <vt:lpstr>Clinical History</vt:lpstr>
      <vt:lpstr>The biggest masses with upper hydric density and poorly enhanced (arterial phase): below the liver, below the Glisson's capsule and at the VI liver segment.</vt:lpstr>
      <vt:lpstr>CT images with contrast enhancement during arterial and venous phase: mass at a lower level of the previous images.</vt:lpstr>
      <vt:lpstr>CT images with contrast enhancement during arterial and venous phase: mass at a lower level of the previous images. Notice the previous right nephrectomy</vt:lpstr>
      <vt:lpstr>Other masses in iliac fossa, in front of the bladder, between the bladder and the uterus.</vt:lpstr>
      <vt:lpstr>CT image with contrast enhancement (CE) during venous phase: The masses have a heterogeneous CE </vt:lpstr>
      <vt:lpstr>T2-wt coronal and sagittal images, that show the craniocaudal and anteroposterior diameters</vt:lpstr>
      <vt:lpstr>Discussion</vt:lpstr>
      <vt:lpstr>Differential Diagnosis</vt:lpstr>
      <vt:lpstr>Final Diagnosis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History</dc:title>
  <dc:creator>Sc</dc:creator>
  <cp:lastModifiedBy>user</cp:lastModifiedBy>
  <cp:revision>5</cp:revision>
  <dcterms:created xsi:type="dcterms:W3CDTF">2014-04-17T17:11:15Z</dcterms:created>
  <dcterms:modified xsi:type="dcterms:W3CDTF">2020-08-17T06:33:05Z</dcterms:modified>
</cp:coreProperties>
</file>