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r>
              <a:rPr lang="en-IN" b="1" u="sng" dirty="0" smtClean="0"/>
              <a:t>Renal haemangioma</a:t>
            </a:r>
            <a:r>
              <a:rPr lang="en-IN" b="1" dirty="0" smtClean="0"/>
              <a:t/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4800600"/>
            <a:ext cx="6400800" cy="1752600"/>
          </a:xfrm>
        </p:spPr>
        <p:txBody>
          <a:bodyPr/>
          <a:lstStyle/>
          <a:p>
            <a:pPr algn="r"/>
            <a:r>
              <a:rPr lang="en-IN" dirty="0" smtClean="0">
                <a:solidFill>
                  <a:schemeClr val="tx1"/>
                </a:solidFill>
              </a:rPr>
              <a:t>- </a:t>
            </a:r>
            <a:r>
              <a:rPr lang="en-US" dirty="0" smtClean="0"/>
              <a:t>Dr. </a:t>
            </a:r>
            <a:r>
              <a:rPr lang="en-US" dirty="0" err="1" smtClean="0"/>
              <a:t>Tushar</a:t>
            </a:r>
            <a:r>
              <a:rPr lang="en-US" dirty="0" smtClean="0"/>
              <a:t> </a:t>
            </a:r>
            <a:r>
              <a:rPr lang="en-US" dirty="0" err="1" smtClean="0"/>
              <a:t>Vaishnav</a:t>
            </a:r>
            <a:r>
              <a:rPr lang="en-US" smtClean="0"/>
              <a:t> </a:t>
            </a:r>
            <a:endParaRPr lang="en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cap="all" dirty="0" smtClean="0"/>
              <a:t>CLINICAL HISTORY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 56-year-old man presented with fever and left flank pain.</a:t>
            </a:r>
            <a:br>
              <a:rPr lang="en-IN" dirty="0" smtClean="0"/>
            </a:br>
            <a:r>
              <a:rPr lang="en-IN" dirty="0" smtClean="0"/>
              <a:t>He had a history of horseshoe kidney and </a:t>
            </a:r>
            <a:r>
              <a:rPr lang="en-IN" dirty="0" err="1" smtClean="0"/>
              <a:t>urolithiasis</a:t>
            </a:r>
            <a:r>
              <a:rPr lang="en-IN" dirty="0" smtClean="0"/>
              <a:t>. He had no other relevant medical history.</a:t>
            </a:r>
            <a:br>
              <a:rPr lang="en-IN" dirty="0" smtClean="0"/>
            </a:br>
            <a:r>
              <a:rPr lang="en-IN" dirty="0" smtClean="0"/>
              <a:t>Emergency abdominal ultrasound was performed.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cap="all" dirty="0" smtClean="0"/>
              <a:t>IMAGING FINDINGS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USG shows a </a:t>
            </a:r>
            <a:r>
              <a:rPr lang="en-IN" dirty="0" err="1" smtClean="0"/>
              <a:t>lobulated</a:t>
            </a:r>
            <a:r>
              <a:rPr lang="en-IN" dirty="0" smtClean="0"/>
              <a:t> predominately cystic mass with thick wall and internal septa located in the left renal sinus.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24400"/>
            <a:ext cx="8229600" cy="1401763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US shows a </a:t>
            </a:r>
            <a:r>
              <a:rPr lang="en-IN" dirty="0" err="1" smtClean="0"/>
              <a:t>lobulated</a:t>
            </a:r>
            <a:r>
              <a:rPr lang="en-IN" dirty="0" smtClean="0"/>
              <a:t> predominately cystic mass with thick wall and internal septa located in the left renal sinus.</a:t>
            </a:r>
            <a:endParaRPr lang="en-IN" dirty="0"/>
          </a:p>
        </p:txBody>
      </p:sp>
      <p:pic>
        <p:nvPicPr>
          <p:cNvPr id="1026" name="Picture 2" descr="C:\Windows\system32\config\systemprofile\Desktop\re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81000"/>
            <a:ext cx="5726113" cy="38254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DISCUSSION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 smtClean="0"/>
              <a:t>Renal haemangioma is a rare benign </a:t>
            </a:r>
            <a:r>
              <a:rPr lang="en-IN" dirty="0" err="1" smtClean="0"/>
              <a:t>mesenchymal</a:t>
            </a:r>
            <a:r>
              <a:rPr lang="en-IN" dirty="0" smtClean="0"/>
              <a:t> neoplasm that consists of multiple endothelium-lined, blood-filled vascular spaces [1-5]. Most renal </a:t>
            </a:r>
            <a:r>
              <a:rPr lang="en-IN" dirty="0" err="1" smtClean="0"/>
              <a:t>haemangiomas</a:t>
            </a:r>
            <a:r>
              <a:rPr lang="en-IN" dirty="0" smtClean="0"/>
              <a:t> occur as single unilateral tumours without any sex predilection; the peak age group for diagnosis is young to middle-aged adults. The most common locations of </a:t>
            </a:r>
            <a:r>
              <a:rPr lang="en-IN" dirty="0" err="1" smtClean="0"/>
              <a:t>haemangiomas</a:t>
            </a:r>
            <a:r>
              <a:rPr lang="en-IN" dirty="0" smtClean="0"/>
              <a:t> in kidney are the medulla and the renal pelvis and most of them are smaller than 2 cm [2, 4]. Larger lesions may cause displacement of the renal vessels and collecting system [2].</a:t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Haemangioma is usually asymptomatic and discovered incidentally. Symptomatic cases usually present recurrent episodes of </a:t>
            </a:r>
            <a:r>
              <a:rPr lang="en-IN" dirty="0" err="1" smtClean="0"/>
              <a:t>haematuria</a:t>
            </a:r>
            <a:r>
              <a:rPr lang="en-IN" dirty="0" smtClean="0"/>
              <a:t> and colicky abdominal pain, hypertension by segmental renal </a:t>
            </a:r>
            <a:r>
              <a:rPr lang="en-IN" dirty="0" err="1" smtClean="0"/>
              <a:t>ischaemia</a:t>
            </a:r>
            <a:r>
              <a:rPr lang="en-IN" dirty="0" smtClean="0"/>
              <a:t> and less frequently haematoma (</a:t>
            </a:r>
            <a:r>
              <a:rPr lang="en-IN" dirty="0" err="1" smtClean="0"/>
              <a:t>subcapsular</a:t>
            </a:r>
            <a:r>
              <a:rPr lang="en-IN" dirty="0" smtClean="0"/>
              <a:t> or </a:t>
            </a:r>
            <a:r>
              <a:rPr lang="en-IN" dirty="0" err="1" smtClean="0"/>
              <a:t>intraparenchymal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400" dirty="0" smtClean="0"/>
              <a:t>     </a:t>
            </a:r>
            <a:r>
              <a:rPr lang="en-IN" sz="2400" b="1" dirty="0" smtClean="0"/>
              <a:t>Treatment options </a:t>
            </a:r>
            <a:r>
              <a:rPr lang="en-IN" sz="2400" dirty="0" smtClean="0"/>
              <a:t>include observation, partial </a:t>
            </a:r>
            <a:r>
              <a:rPr lang="en-IN" sz="2400" dirty="0" err="1" smtClean="0"/>
              <a:t>nephrectomy</a:t>
            </a:r>
            <a:r>
              <a:rPr lang="en-IN" sz="2400" dirty="0" smtClean="0"/>
              <a:t>, </a:t>
            </a:r>
            <a:r>
              <a:rPr lang="en-IN" sz="2400" dirty="0" err="1" smtClean="0"/>
              <a:t>papillectomy</a:t>
            </a:r>
            <a:r>
              <a:rPr lang="en-IN" sz="2400" dirty="0" smtClean="0"/>
              <a:t>, </a:t>
            </a:r>
            <a:r>
              <a:rPr lang="en-IN" sz="2400" dirty="0" err="1" smtClean="0"/>
              <a:t>embolization</a:t>
            </a:r>
            <a:r>
              <a:rPr lang="en-IN" sz="2400" dirty="0" smtClean="0"/>
              <a:t>, and total </a:t>
            </a:r>
            <a:r>
              <a:rPr lang="en-IN" sz="2400" dirty="0" err="1" smtClean="0"/>
              <a:t>nephrectomy</a:t>
            </a:r>
            <a:r>
              <a:rPr lang="en-IN" sz="2400" dirty="0" smtClean="0"/>
              <a:t>; the choice of treatment depends on the size of the tumour, its location, and the patient’s symptoms </a:t>
            </a:r>
            <a:endParaRPr lang="en-IN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188</Words>
  <Application>Microsoft Office PowerPoint</Application>
  <PresentationFormat>On-screen Show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Renal haemangioma </vt:lpstr>
      <vt:lpstr>CLINICAL HISTORY</vt:lpstr>
      <vt:lpstr>IMAGING FINDINGS</vt:lpstr>
      <vt:lpstr>Slide 4</vt:lpstr>
      <vt:lpstr>DISCUSSION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Renal haemangioma </dc:title>
  <dc:creator>Dr Konark</dc:creator>
  <cp:lastModifiedBy>user</cp:lastModifiedBy>
  <cp:revision>4</cp:revision>
  <dcterms:created xsi:type="dcterms:W3CDTF">2006-08-16T00:00:00Z</dcterms:created>
  <dcterms:modified xsi:type="dcterms:W3CDTF">2020-08-17T06:32:42Z</dcterms:modified>
</cp:coreProperties>
</file>