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09600"/>
            <a:ext cx="7772400" cy="1470025"/>
          </a:xfrm>
        </p:spPr>
        <p:txBody>
          <a:bodyPr/>
          <a:lstStyle/>
          <a:p>
            <a:r>
              <a:rPr lang="en-IN" b="1" u="sng" dirty="0" smtClean="0"/>
              <a:t>Renal lymphoma</a:t>
            </a:r>
            <a:br>
              <a:rPr lang="en-IN" b="1" u="sng" dirty="0" smtClean="0"/>
            </a:br>
            <a:endParaRPr lang="en-IN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4800600"/>
            <a:ext cx="6400800" cy="1752600"/>
          </a:xfrm>
        </p:spPr>
        <p:txBody>
          <a:bodyPr/>
          <a:lstStyle/>
          <a:p>
            <a:pPr algn="r"/>
            <a:r>
              <a:rPr lang="en-IN" dirty="0" smtClean="0">
                <a:solidFill>
                  <a:schemeClr val="tx1"/>
                </a:solidFill>
              </a:rPr>
              <a:t>-</a:t>
            </a:r>
            <a:r>
              <a:rPr lang="en-US" dirty="0" smtClean="0"/>
              <a:t>Dr. </a:t>
            </a:r>
            <a:r>
              <a:rPr lang="en-US" dirty="0" err="1" smtClean="0"/>
              <a:t>Jayesh</a:t>
            </a:r>
            <a:r>
              <a:rPr lang="en-US" smtClean="0"/>
              <a:t> Shah </a:t>
            </a:r>
            <a:endParaRPr lang="en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cap="all" dirty="0" smtClean="0"/>
              <a:t>CLINICAL HISTORY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 71-year-old female patient, with hypertension and oesophageal hiatus hernia, is admitted to the ER with a febrile syndrome of unknown origin.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cap="all" dirty="0" smtClean="0"/>
              <a:t>IMAGING FINDINGS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Ultrasound was performed, defining the presence of multiple </a:t>
            </a:r>
            <a:r>
              <a:rPr lang="en-IN" dirty="0" err="1" smtClean="0"/>
              <a:t>hypoechoic</a:t>
            </a:r>
            <a:r>
              <a:rPr lang="en-IN" dirty="0" smtClean="0"/>
              <a:t> nodules (Fig. 1). CT shows multiple </a:t>
            </a:r>
            <a:r>
              <a:rPr lang="en-IN" dirty="0" err="1" smtClean="0"/>
              <a:t>hypodense</a:t>
            </a:r>
            <a:r>
              <a:rPr lang="en-IN" dirty="0" smtClean="0"/>
              <a:t> and low contrast enhancement lesions (Fig. 2). The findings on MR are overlapping (Fig. 3).</a:t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Surgical biopsy is performed and the histological result was: high-grade mitotic </a:t>
            </a:r>
            <a:r>
              <a:rPr lang="en-IN" dirty="0" err="1" smtClean="0"/>
              <a:t>centroblastic</a:t>
            </a:r>
            <a:r>
              <a:rPr lang="en-IN" dirty="0" smtClean="0"/>
              <a:t> B-cell lymphoma (CD20, CD10).</a:t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The patient starts chemotherapy, with complete remission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876800"/>
            <a:ext cx="8153400" cy="1249363"/>
          </a:xfrm>
        </p:spPr>
        <p:txBody>
          <a:bodyPr/>
          <a:lstStyle/>
          <a:p>
            <a:r>
              <a:rPr lang="en-IN" dirty="0" smtClean="0"/>
              <a:t>Nodular lesions in both renal poles.</a:t>
            </a:r>
            <a:endParaRPr lang="en-IN" dirty="0"/>
          </a:p>
        </p:txBody>
      </p:sp>
      <p:pic>
        <p:nvPicPr>
          <p:cNvPr id="1026" name="Picture 2" descr="C:\Windows\system32\config\systemprofile\Desktop\000001_web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762000"/>
            <a:ext cx="4351260" cy="3495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257800"/>
            <a:ext cx="8077200" cy="868363"/>
          </a:xfrm>
        </p:spPr>
        <p:txBody>
          <a:bodyPr>
            <a:normAutofit fontScale="85000" lnSpcReduction="10000"/>
          </a:bodyPr>
          <a:lstStyle/>
          <a:p>
            <a:r>
              <a:rPr lang="en-IN" dirty="0" smtClean="0"/>
              <a:t>Multiple </a:t>
            </a:r>
            <a:r>
              <a:rPr lang="en-IN" dirty="0" err="1" smtClean="0"/>
              <a:t>hypodense</a:t>
            </a:r>
            <a:r>
              <a:rPr lang="en-IN" dirty="0" smtClean="0"/>
              <a:t> and low contrast enhancement renal lesions, with diffuse distribution.</a:t>
            </a:r>
            <a:endParaRPr lang="en-IN" dirty="0"/>
          </a:p>
        </p:txBody>
      </p:sp>
      <p:pic>
        <p:nvPicPr>
          <p:cNvPr id="2050" name="Picture 2" descr="C:\Windows\system32\config\systemprofile\Desktop\000002_web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30791"/>
            <a:ext cx="5043488" cy="46412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05400"/>
            <a:ext cx="8229600" cy="1020763"/>
          </a:xfrm>
        </p:spPr>
        <p:txBody>
          <a:bodyPr/>
          <a:lstStyle/>
          <a:p>
            <a:r>
              <a:rPr lang="en-IN" dirty="0" smtClean="0"/>
              <a:t>Multiple renal pseudo-nodular areas.</a:t>
            </a:r>
            <a:endParaRPr lang="en-IN" dirty="0"/>
          </a:p>
        </p:txBody>
      </p:sp>
      <p:pic>
        <p:nvPicPr>
          <p:cNvPr id="3074" name="Picture 2" descr="C:\Windows\system32\config\systemprofile\Desktop\000004_we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914400"/>
            <a:ext cx="4400687" cy="40497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3276600"/>
            <a:ext cx="6629400" cy="2849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4400" dirty="0" smtClean="0"/>
              <a:t>        THANK YOU</a:t>
            </a:r>
            <a:endParaRPr lang="en-IN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105</Words>
  <Application>Microsoft Office PowerPoint</Application>
  <PresentationFormat>On-screen Show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Renal lymphoma </vt:lpstr>
      <vt:lpstr>CLINICAL HISTORY</vt:lpstr>
      <vt:lpstr>IMAGING FINDINGS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Renal lymphoma </dc:title>
  <dc:creator>Dr Konark</dc:creator>
  <cp:lastModifiedBy>user</cp:lastModifiedBy>
  <cp:revision>4</cp:revision>
  <dcterms:created xsi:type="dcterms:W3CDTF">2006-08-16T00:00:00Z</dcterms:created>
  <dcterms:modified xsi:type="dcterms:W3CDTF">2020-08-17T06:31:34Z</dcterms:modified>
</cp:coreProperties>
</file>