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CEE4-8A1C-4115-AA8B-916782BA6188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E5FC-F12E-42C7-AF04-8C21D70985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CEE4-8A1C-4115-AA8B-916782BA6188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E5FC-F12E-42C7-AF04-8C21D70985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CEE4-8A1C-4115-AA8B-916782BA6188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E5FC-F12E-42C7-AF04-8C21D70985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CEE4-8A1C-4115-AA8B-916782BA6188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E5FC-F12E-42C7-AF04-8C21D70985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CEE4-8A1C-4115-AA8B-916782BA6188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E5FC-F12E-42C7-AF04-8C21D70985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CEE4-8A1C-4115-AA8B-916782BA6188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E5FC-F12E-42C7-AF04-8C21D70985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CEE4-8A1C-4115-AA8B-916782BA6188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E5FC-F12E-42C7-AF04-8C21D70985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CEE4-8A1C-4115-AA8B-916782BA6188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E5FC-F12E-42C7-AF04-8C21D70985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CEE4-8A1C-4115-AA8B-916782BA6188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E5FC-F12E-42C7-AF04-8C21D70985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CEE4-8A1C-4115-AA8B-916782BA6188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E5FC-F12E-42C7-AF04-8C21D70985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CEE4-8A1C-4115-AA8B-916782BA6188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E5FC-F12E-42C7-AF04-8C21D70985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9CEE4-8A1C-4115-AA8B-916782BA6188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5E5FC-F12E-42C7-AF04-8C21D7098587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Right Cardiac Torsion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- </a:t>
            </a:r>
            <a:r>
              <a:rPr lang="en-US" dirty="0" smtClean="0"/>
              <a:t>Dr. </a:t>
            </a:r>
            <a:r>
              <a:rPr lang="en-US" dirty="0" err="1" smtClean="0"/>
              <a:t>Mayur</a:t>
            </a:r>
            <a:r>
              <a:rPr lang="en-US" dirty="0" smtClean="0"/>
              <a:t> </a:t>
            </a:r>
            <a:r>
              <a:rPr lang="en-US" dirty="0" err="1" smtClean="0"/>
              <a:t>Khandhedia</a:t>
            </a:r>
            <a:r>
              <a:rPr lang="en-US" smtClean="0"/>
              <a:t> </a:t>
            </a:r>
            <a:endParaRPr lang="en-A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Clinical History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Right </a:t>
            </a:r>
            <a:r>
              <a:rPr lang="en-AU" dirty="0" err="1"/>
              <a:t>mesothelioma</a:t>
            </a:r>
            <a:r>
              <a:rPr lang="en-AU" dirty="0"/>
              <a:t> treated by pleuro-</a:t>
            </a:r>
            <a:r>
              <a:rPr lang="en-AU" dirty="0" err="1"/>
              <a:t>pneumectomy</a:t>
            </a:r>
            <a:r>
              <a:rPr lang="en-AU" dirty="0"/>
              <a:t> and </a:t>
            </a:r>
            <a:r>
              <a:rPr lang="en-AU" dirty="0" err="1"/>
              <a:t>pericardiectomy</a:t>
            </a:r>
            <a:r>
              <a:rPr lang="en-AU" dirty="0"/>
              <a:t>. 12 hours after </a:t>
            </a:r>
            <a:r>
              <a:rPr lang="en-AU" dirty="0" smtClean="0"/>
              <a:t>surgery, the </a:t>
            </a:r>
            <a:r>
              <a:rPr lang="en-AU" dirty="0"/>
              <a:t>patient presented an ill defined dizziness with global insufficiency cardiac signs.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/>
              <a:t>Imaging </a:t>
            </a:r>
            <a:r>
              <a:rPr lang="en-AU" b="1" dirty="0" smtClean="0"/>
              <a:t>Findings</a:t>
            </a:r>
            <a:r>
              <a:rPr lang="en-AU" sz="2200" b="1" dirty="0" smtClean="0"/>
              <a:t/>
            </a:r>
            <a:br>
              <a:rPr lang="en-AU" sz="2200" b="1" dirty="0" smtClean="0"/>
            </a:br>
            <a:r>
              <a:rPr lang="en-AU" sz="2200" dirty="0"/>
              <a:t>First control after pleuro-</a:t>
            </a:r>
            <a:r>
              <a:rPr lang="en-AU" sz="2200" dirty="0" err="1"/>
              <a:t>pneumectomy</a:t>
            </a:r>
            <a:r>
              <a:rPr lang="en-AU" sz="2200" dirty="0"/>
              <a:t> for right </a:t>
            </a:r>
            <a:r>
              <a:rPr lang="en-AU" sz="2200" dirty="0" err="1"/>
              <a:t>mesothelioma</a:t>
            </a:r>
            <a:r>
              <a:rPr lang="en-AU" sz="2200" dirty="0"/>
              <a:t>. The </a:t>
            </a:r>
            <a:r>
              <a:rPr lang="en-AU" sz="2200" dirty="0" smtClean="0"/>
              <a:t>right upper opacity corresponds </a:t>
            </a:r>
            <a:r>
              <a:rPr lang="en-AU" sz="2200" dirty="0"/>
              <a:t>to the </a:t>
            </a:r>
            <a:r>
              <a:rPr lang="en-AU" sz="2200" dirty="0" err="1"/>
              <a:t>thoracoplasty</a:t>
            </a:r>
            <a:r>
              <a:rPr lang="en-AU" sz="2200" dirty="0"/>
              <a:t>. Normal cardiac contour.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67000" y="1696244"/>
            <a:ext cx="3810000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000" dirty="0"/>
              <a:t>Chest radiograph obtained after sudden ill defined dizziness without perturbation of </a:t>
            </a:r>
            <a:r>
              <a:rPr lang="en-AU" sz="2000" dirty="0" smtClean="0"/>
              <a:t>vital signs</a:t>
            </a:r>
            <a:r>
              <a:rPr lang="en-AU" sz="2000" dirty="0"/>
              <a:t>. Displacement and rotation of the heart in the right thoracic cavity.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67000" y="1701006"/>
            <a:ext cx="38100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000" dirty="0"/>
              <a:t>Control after surgical reduction of the cardiac torsion through a postoperative </a:t>
            </a:r>
            <a:r>
              <a:rPr lang="en-AU" sz="2000" dirty="0" smtClean="0"/>
              <a:t>pericardial defect</a:t>
            </a:r>
            <a:r>
              <a:rPr lang="en-AU" sz="2000" dirty="0"/>
              <a:t>.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67000" y="1701006"/>
            <a:ext cx="38100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Discussion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400" dirty="0" smtClean="0"/>
              <a:t>Cardiac </a:t>
            </a:r>
            <a:r>
              <a:rPr lang="en-AU" sz="2400" dirty="0" err="1"/>
              <a:t>herniation</a:t>
            </a:r>
            <a:r>
              <a:rPr lang="en-AU" sz="2400" dirty="0"/>
              <a:t> with subsequent torsion is a rare life threatening complication </a:t>
            </a:r>
            <a:r>
              <a:rPr lang="en-AU" sz="2400" dirty="0" smtClean="0"/>
              <a:t>after </a:t>
            </a:r>
            <a:r>
              <a:rPr lang="en-AU" sz="2400" dirty="0" err="1" smtClean="0"/>
              <a:t>pneumectomy</a:t>
            </a:r>
            <a:r>
              <a:rPr lang="en-AU" sz="2400" dirty="0" smtClean="0"/>
              <a:t> </a:t>
            </a:r>
            <a:r>
              <a:rPr lang="en-AU" sz="2400" dirty="0"/>
              <a:t>that requires an urgent surgical reduction. This clinical situation must be </a:t>
            </a:r>
            <a:r>
              <a:rPr lang="en-AU" sz="2400" dirty="0" smtClean="0"/>
              <a:t>rapidly recognized</a:t>
            </a:r>
            <a:r>
              <a:rPr lang="en-AU" sz="2400" dirty="0"/>
              <a:t>, to allow prompt adequate </a:t>
            </a:r>
            <a:r>
              <a:rPr lang="en-AU" sz="2400" dirty="0" err="1"/>
              <a:t>treatmentdue</a:t>
            </a:r>
            <a:r>
              <a:rPr lang="en-AU" sz="2400" dirty="0"/>
              <a:t> to its high mortality rate. </a:t>
            </a:r>
            <a:r>
              <a:rPr lang="en-AU" sz="2400" dirty="0" err="1"/>
              <a:t>Etiology</a:t>
            </a:r>
            <a:r>
              <a:rPr lang="en-AU" sz="2400" dirty="0"/>
              <a:t>: </a:t>
            </a:r>
            <a:r>
              <a:rPr lang="en-AU" sz="2400" dirty="0" smtClean="0"/>
              <a:t>Cardiac torsion </a:t>
            </a:r>
            <a:r>
              <a:rPr lang="en-AU" sz="2400" dirty="0"/>
              <a:t>can be seen in three conditions. After radical </a:t>
            </a:r>
            <a:r>
              <a:rPr lang="en-AU" sz="2400" dirty="0" err="1"/>
              <a:t>pneumectomy</a:t>
            </a:r>
            <a:r>
              <a:rPr lang="en-AU" sz="2400" dirty="0"/>
              <a:t>, in congenital </a:t>
            </a:r>
            <a:r>
              <a:rPr lang="en-AU" sz="2400" dirty="0" smtClean="0"/>
              <a:t>pericardial anomaly </a:t>
            </a:r>
            <a:r>
              <a:rPr lang="en-AU" sz="2400" dirty="0"/>
              <a:t>and in post-traumatic conditions after rupture of the pericardium. The most common </a:t>
            </a:r>
            <a:r>
              <a:rPr lang="en-AU" sz="2400" dirty="0" smtClean="0"/>
              <a:t>cause of </a:t>
            </a:r>
            <a:r>
              <a:rPr lang="en-AU" sz="2400" dirty="0"/>
              <a:t>cardiac torsion is due to </a:t>
            </a:r>
            <a:r>
              <a:rPr lang="en-AU" sz="2400" dirty="0" err="1"/>
              <a:t>pericardialectomy</a:t>
            </a:r>
            <a:r>
              <a:rPr lang="en-AU" sz="2400" dirty="0"/>
              <a:t> during </a:t>
            </a:r>
            <a:r>
              <a:rPr lang="en-AU" sz="2400" dirty="0" err="1"/>
              <a:t>pneumectomy</a:t>
            </a:r>
            <a:r>
              <a:rPr lang="en-AU" sz="2400" dirty="0"/>
              <a:t> without closure of the defect.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357430"/>
            <a:ext cx="8229600" cy="1143000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AU" dirty="0" smtClean="0"/>
              <a:t>THANK YOU</a:t>
            </a:r>
            <a:endParaRPr lang="en-A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168</Words>
  <Application>Microsoft Office PowerPoint</Application>
  <PresentationFormat>On-screen Show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Right Cardiac Torsion</vt:lpstr>
      <vt:lpstr>Clinical History</vt:lpstr>
      <vt:lpstr>Imaging Findings First control after pleuro-pneumectomy for right mesothelioma. The right upper opacity corresponds to the thoracoplasty. Normal cardiac contour.</vt:lpstr>
      <vt:lpstr>Chest radiograph obtained after sudden ill defined dizziness without perturbation of vital signs. Displacement and rotation of the heart in the right thoracic cavity.</vt:lpstr>
      <vt:lpstr>Control after surgical reduction of the cardiac torsion through a postoperative pericardial defect.</vt:lpstr>
      <vt:lpstr>Discussion</vt:lpstr>
      <vt:lpstr>Slide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Right Cardiac Torsion</dc:title>
  <dc:creator>HARSHIL</dc:creator>
  <cp:lastModifiedBy>user</cp:lastModifiedBy>
  <cp:revision>3</cp:revision>
  <dcterms:created xsi:type="dcterms:W3CDTF">2014-04-18T14:02:09Z</dcterms:created>
  <dcterms:modified xsi:type="dcterms:W3CDTF">2020-08-17T06:31:07Z</dcterms:modified>
</cp:coreProperties>
</file>