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8" r:id="rId8"/>
    <p:sldId id="257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86D39-543A-467E-9AAC-66F0F07432B3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C26B-10EB-4853-B4EC-F6D065DDEB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86D39-543A-467E-9AAC-66F0F07432B3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C26B-10EB-4853-B4EC-F6D065DDEB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86D39-543A-467E-9AAC-66F0F07432B3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C26B-10EB-4853-B4EC-F6D065DDEB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86D39-543A-467E-9AAC-66F0F07432B3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C26B-10EB-4853-B4EC-F6D065DDEB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86D39-543A-467E-9AAC-66F0F07432B3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C26B-10EB-4853-B4EC-F6D065DDEB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86D39-543A-467E-9AAC-66F0F07432B3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C26B-10EB-4853-B4EC-F6D065DDEB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86D39-543A-467E-9AAC-66F0F07432B3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C26B-10EB-4853-B4EC-F6D065DDEB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86D39-543A-467E-9AAC-66F0F07432B3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C26B-10EB-4853-B4EC-F6D065DDEB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86D39-543A-467E-9AAC-66F0F07432B3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C26B-10EB-4853-B4EC-F6D065DDEB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86D39-543A-467E-9AAC-66F0F07432B3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C26B-10EB-4853-B4EC-F6D065DDEB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86D39-543A-467E-9AAC-66F0F07432B3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C26B-10EB-4853-B4EC-F6D065DDEB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86D39-543A-467E-9AAC-66F0F07432B3}" type="datetimeFigureOut">
              <a:rPr lang="en-US" smtClean="0"/>
              <a:pPr/>
              <a:t>17/08/2020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5C26B-10EB-4853-B4EC-F6D065DDEB02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Septic jugular vein </a:t>
            </a:r>
            <a:r>
              <a:rPr lang="en-AU" dirty="0" err="1"/>
              <a:t>thrombophlebitis</a:t>
            </a:r>
            <a:r>
              <a:rPr lang="en-AU" dirty="0"/>
              <a:t> (</a:t>
            </a:r>
            <a:r>
              <a:rPr lang="en-AU" dirty="0" err="1"/>
              <a:t>Lemierre</a:t>
            </a:r>
            <a:r>
              <a:rPr lang="en-AU" dirty="0"/>
              <a:t> syndrome)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- </a:t>
            </a:r>
            <a:r>
              <a:rPr lang="en-US" dirty="0" smtClean="0"/>
              <a:t>Dr. </a:t>
            </a:r>
            <a:r>
              <a:rPr lang="en-US" dirty="0" err="1" smtClean="0"/>
              <a:t>Kalpesh</a:t>
            </a:r>
            <a:r>
              <a:rPr lang="en-US" smtClean="0"/>
              <a:t> Patel </a:t>
            </a:r>
            <a:endParaRPr lang="en-A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Clinical History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A young woman without significant past medical history presented to the emergency </a:t>
            </a:r>
            <a:r>
              <a:rPr lang="en-AU" dirty="0" smtClean="0"/>
              <a:t>department with </a:t>
            </a:r>
            <a:r>
              <a:rPr lang="en-AU" dirty="0"/>
              <a:t>persistent fever (38.5°C) and associated painful, tender right cervical and </a:t>
            </a:r>
            <a:r>
              <a:rPr lang="en-AU" dirty="0" err="1" smtClean="0"/>
              <a:t>supraclavicular</a:t>
            </a:r>
            <a:r>
              <a:rPr lang="en-AU" dirty="0" smtClean="0"/>
              <a:t> swelling. Eight </a:t>
            </a:r>
            <a:r>
              <a:rPr lang="en-AU" dirty="0"/>
              <a:t>days earlier she manifested sore throat accompanied by high fever and shivers, interpreted </a:t>
            </a:r>
            <a:r>
              <a:rPr lang="en-AU" dirty="0" smtClean="0"/>
              <a:t>as </a:t>
            </a:r>
            <a:r>
              <a:rPr lang="en-AU" dirty="0" err="1" smtClean="0"/>
              <a:t>pharyngo</a:t>
            </a:r>
            <a:r>
              <a:rPr lang="en-AU" dirty="0" smtClean="0"/>
              <a:t>-tonsillitis </a:t>
            </a:r>
            <a:r>
              <a:rPr lang="en-AU" dirty="0"/>
              <a:t>and treated with oral antibiotics by the family physician.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/>
              <a:t>Imaging </a:t>
            </a:r>
            <a:r>
              <a:rPr lang="en-AU" b="1" dirty="0" smtClean="0"/>
              <a:t>Findings</a:t>
            </a:r>
            <a:r>
              <a:rPr lang="en-AU" sz="2200" b="1" dirty="0" smtClean="0"/>
              <a:t/>
            </a:r>
            <a:br>
              <a:rPr lang="en-AU" sz="2200" b="1" dirty="0" smtClean="0"/>
            </a:br>
            <a:r>
              <a:rPr lang="en-AU" sz="2200" dirty="0"/>
              <a:t>Unenhanced images (A to C in </a:t>
            </a:r>
            <a:r>
              <a:rPr lang="en-AU" sz="2200" dirty="0" err="1"/>
              <a:t>cranio</a:t>
            </a:r>
            <a:r>
              <a:rPr lang="en-AU" sz="2200" dirty="0"/>
              <a:t>-caudal order) show right internal jugular </a:t>
            </a:r>
            <a:r>
              <a:rPr lang="en-AU" sz="2200" dirty="0" smtClean="0"/>
              <a:t>vein dilatation </a:t>
            </a:r>
            <a:r>
              <a:rPr lang="en-AU" sz="2200" dirty="0"/>
              <a:t>with </a:t>
            </a:r>
            <a:r>
              <a:rPr lang="en-AU" sz="2200" dirty="0" err="1"/>
              <a:t>hyperattenuating</a:t>
            </a:r>
            <a:r>
              <a:rPr lang="en-AU" sz="2200" dirty="0"/>
              <a:t> lumen (arrow) indicating acute thrombosis, and </a:t>
            </a:r>
            <a:r>
              <a:rPr lang="en-AU" sz="2200" dirty="0" err="1" smtClean="0"/>
              <a:t>hypodense</a:t>
            </a:r>
            <a:r>
              <a:rPr lang="en-AU" sz="2200" dirty="0" smtClean="0"/>
              <a:t> oedema </a:t>
            </a:r>
            <a:r>
              <a:rPr lang="en-AU" sz="2200" dirty="0"/>
              <a:t>of the surrounding soft tissues (*).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196306"/>
            <a:ext cx="4857784" cy="416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2400" dirty="0"/>
              <a:t>Contrast-enhanced images (D to F in </a:t>
            </a:r>
            <a:r>
              <a:rPr lang="en-AU" sz="2400" dirty="0" err="1"/>
              <a:t>cranio</a:t>
            </a:r>
            <a:r>
              <a:rPr lang="en-AU" sz="2400" dirty="0"/>
              <a:t>-caudal order) show right internal jugular </a:t>
            </a:r>
            <a:r>
              <a:rPr lang="en-AU" sz="2400" dirty="0" smtClean="0"/>
              <a:t>vein subtotal </a:t>
            </a:r>
            <a:r>
              <a:rPr lang="en-AU" sz="2400" dirty="0"/>
              <a:t>non-</a:t>
            </a:r>
            <a:r>
              <a:rPr lang="en-AU" sz="2400" dirty="0" err="1"/>
              <a:t>opacification</a:t>
            </a:r>
            <a:r>
              <a:rPr lang="en-AU" sz="2400" dirty="0"/>
              <a:t> (arrowheads) consistent with occlusive thrombosis.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857364"/>
            <a:ext cx="3952891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2000" dirty="0"/>
              <a:t>Contrast-enhanced images (D to F in </a:t>
            </a:r>
            <a:r>
              <a:rPr lang="en-AU" sz="2000" dirty="0" err="1"/>
              <a:t>cranio</a:t>
            </a:r>
            <a:r>
              <a:rPr lang="en-AU" sz="2000" dirty="0"/>
              <a:t>-caudal order) show right internal jugular </a:t>
            </a:r>
            <a:r>
              <a:rPr lang="en-AU" sz="2000" dirty="0" smtClean="0"/>
              <a:t>vein subtotal </a:t>
            </a:r>
            <a:r>
              <a:rPr lang="en-AU" sz="2000" dirty="0"/>
              <a:t>non-</a:t>
            </a:r>
            <a:r>
              <a:rPr lang="en-AU" sz="2000" dirty="0" err="1"/>
              <a:t>opacification</a:t>
            </a:r>
            <a:r>
              <a:rPr lang="en-AU" sz="2000" dirty="0"/>
              <a:t> (arrowheads) consistent with occlusive thrombosis. </a:t>
            </a:r>
            <a:r>
              <a:rPr lang="en-AU" sz="2000" dirty="0" smtClean="0"/>
              <a:t>Associated </a:t>
            </a:r>
            <a:r>
              <a:rPr lang="en-AU" sz="2000" dirty="0" err="1" smtClean="0"/>
              <a:t>hypodense</a:t>
            </a:r>
            <a:r>
              <a:rPr lang="en-AU" sz="2000" dirty="0" smtClean="0"/>
              <a:t> </a:t>
            </a:r>
            <a:r>
              <a:rPr lang="en-AU" sz="2000" dirty="0"/>
              <a:t>oedema of the surrounding soft tissues (*).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857364"/>
            <a:ext cx="5024461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2800" dirty="0"/>
              <a:t>Thoracic images show normally patent </a:t>
            </a:r>
            <a:r>
              <a:rPr lang="en-AU" sz="2800" dirty="0" err="1"/>
              <a:t>brachiocephalic</a:t>
            </a:r>
            <a:r>
              <a:rPr lang="en-AU" sz="2800" dirty="0"/>
              <a:t> veins and superior vena cava. </a:t>
            </a:r>
            <a:r>
              <a:rPr lang="en-AU" sz="2800" dirty="0" smtClean="0"/>
              <a:t>Septic lung </a:t>
            </a:r>
            <a:r>
              <a:rPr lang="en-AU" sz="2800" dirty="0" err="1"/>
              <a:t>embolisation</a:t>
            </a:r>
            <a:r>
              <a:rPr lang="en-AU" sz="2800" dirty="0"/>
              <a:t> and pleural effusions are excluded.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071678"/>
            <a:ext cx="3810015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Discussion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dirty="0" err="1"/>
              <a:t>Lemierre</a:t>
            </a:r>
            <a:r>
              <a:rPr lang="en-AU" dirty="0"/>
              <a:t> syndrome (LS) involves septic </a:t>
            </a:r>
            <a:r>
              <a:rPr lang="en-AU" dirty="0" err="1"/>
              <a:t>thrombophlebitis</a:t>
            </a:r>
            <a:r>
              <a:rPr lang="en-AU" dirty="0"/>
              <a:t> of the internal jugular vein (</a:t>
            </a:r>
            <a:r>
              <a:rPr lang="en-AU" dirty="0" smtClean="0"/>
              <a:t>IJV) following </a:t>
            </a:r>
            <a:r>
              <a:rPr lang="en-AU" dirty="0"/>
              <a:t>an </a:t>
            </a:r>
            <a:r>
              <a:rPr lang="en-AU" dirty="0" err="1"/>
              <a:t>oropharyngeal</a:t>
            </a:r>
            <a:r>
              <a:rPr lang="en-AU" dirty="0"/>
              <a:t> infection, with subsequent metastatic dissemination. </a:t>
            </a:r>
            <a:r>
              <a:rPr lang="en-AU" dirty="0" smtClean="0"/>
              <a:t>Although exceptional </a:t>
            </a:r>
            <a:r>
              <a:rPr lang="en-AU" dirty="0"/>
              <a:t>compared to the </a:t>
            </a:r>
            <a:r>
              <a:rPr lang="en-AU" dirty="0" err="1"/>
              <a:t>preantibiotic</a:t>
            </a:r>
            <a:r>
              <a:rPr lang="en-AU" dirty="0"/>
              <a:t> era, LS is encountered nowadays due to </a:t>
            </a:r>
            <a:r>
              <a:rPr lang="en-AU" dirty="0" smtClean="0"/>
              <a:t>decreased tonsillectomy </a:t>
            </a:r>
            <a:r>
              <a:rPr lang="en-AU" dirty="0"/>
              <a:t>rates and antibiotics use for respiratory infections. The anaerobic Gram-negative </a:t>
            </a:r>
            <a:r>
              <a:rPr lang="en-AU" dirty="0" smtClean="0"/>
              <a:t>rod </a:t>
            </a:r>
            <a:r>
              <a:rPr lang="en-AU" dirty="0" err="1" smtClean="0"/>
              <a:t>Fusobacterium</a:t>
            </a:r>
            <a:r>
              <a:rPr lang="en-AU" dirty="0" smtClean="0"/>
              <a:t> </a:t>
            </a:r>
            <a:r>
              <a:rPr lang="en-AU" dirty="0" err="1"/>
              <a:t>necrophorum</a:t>
            </a:r>
            <a:r>
              <a:rPr lang="en-AU" dirty="0"/>
              <a:t>, found in the normal </a:t>
            </a:r>
            <a:r>
              <a:rPr lang="en-AU" dirty="0" err="1"/>
              <a:t>oropharyngeal</a:t>
            </a:r>
            <a:r>
              <a:rPr lang="en-AU" dirty="0"/>
              <a:t> flora, is the most </a:t>
            </a:r>
            <a:r>
              <a:rPr lang="en-AU" dirty="0" smtClean="0"/>
              <a:t>common causative </a:t>
            </a:r>
            <a:r>
              <a:rPr lang="en-AU" dirty="0"/>
              <a:t>organism. Infection invades the deep neck spaces from a primary </a:t>
            </a:r>
            <a:r>
              <a:rPr lang="en-AU" dirty="0" err="1"/>
              <a:t>oropharyngeal</a:t>
            </a:r>
            <a:r>
              <a:rPr lang="en-AU" dirty="0"/>
              <a:t> </a:t>
            </a:r>
            <a:r>
              <a:rPr lang="en-AU" dirty="0" smtClean="0"/>
              <a:t>infection, through </a:t>
            </a:r>
            <a:r>
              <a:rPr lang="en-AU" dirty="0"/>
              <a:t>venous or lymphatic channels, to cause </a:t>
            </a:r>
            <a:r>
              <a:rPr lang="en-AU" dirty="0" err="1"/>
              <a:t>ipsilateral</a:t>
            </a:r>
            <a:r>
              <a:rPr lang="en-AU" dirty="0"/>
              <a:t> IJV septic </a:t>
            </a:r>
            <a:r>
              <a:rPr lang="en-AU" dirty="0" err="1" smtClean="0"/>
              <a:t>thrombophlebitis</a:t>
            </a:r>
            <a:r>
              <a:rPr lang="en-AU" dirty="0" smtClean="0"/>
              <a:t>.</a:t>
            </a:r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Differential Diagnosis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Aseptic venous </a:t>
            </a:r>
            <a:r>
              <a:rPr lang="en-AU" dirty="0" smtClean="0"/>
              <a:t>thrombosis</a:t>
            </a:r>
          </a:p>
          <a:p>
            <a:r>
              <a:rPr lang="en-AU" dirty="0" smtClean="0"/>
              <a:t>Deep </a:t>
            </a:r>
            <a:r>
              <a:rPr lang="en-AU" dirty="0"/>
              <a:t>cervical </a:t>
            </a:r>
            <a:r>
              <a:rPr lang="en-AU" dirty="0" smtClean="0"/>
              <a:t>abscess</a:t>
            </a:r>
          </a:p>
          <a:p>
            <a:r>
              <a:rPr lang="en-AU" dirty="0" smtClean="0"/>
              <a:t>Infectious </a:t>
            </a:r>
            <a:r>
              <a:rPr lang="en-AU" dirty="0" err="1" smtClean="0"/>
              <a:t>adenopathies</a:t>
            </a:r>
            <a:endParaRPr lang="en-AU" dirty="0" smtClean="0"/>
          </a:p>
          <a:p>
            <a:r>
              <a:rPr lang="en-AU" dirty="0" err="1" smtClean="0"/>
              <a:t>Suppurative</a:t>
            </a:r>
            <a:r>
              <a:rPr lang="en-AU" dirty="0" smtClean="0"/>
              <a:t> </a:t>
            </a:r>
            <a:r>
              <a:rPr lang="en-AU" dirty="0" err="1" smtClean="0"/>
              <a:t>thyroiditis</a:t>
            </a:r>
            <a:r>
              <a:rPr lang="en-AU" dirty="0" smtClean="0"/>
              <a:t>, </a:t>
            </a:r>
          </a:p>
          <a:p>
            <a:r>
              <a:rPr lang="en-AU" dirty="0" smtClean="0"/>
              <a:t>Septic </a:t>
            </a:r>
            <a:r>
              <a:rPr lang="en-AU" dirty="0" err="1"/>
              <a:t>sterno-clavicular</a:t>
            </a:r>
            <a:r>
              <a:rPr lang="en-AU" dirty="0"/>
              <a:t> </a:t>
            </a:r>
            <a:r>
              <a:rPr lang="en-AU" dirty="0" smtClean="0"/>
              <a:t>arthritis</a:t>
            </a:r>
          </a:p>
          <a:p>
            <a:r>
              <a:rPr lang="en-AU" dirty="0" smtClean="0"/>
              <a:t>Intravenous </a:t>
            </a:r>
            <a:r>
              <a:rPr lang="en-AU" dirty="0"/>
              <a:t>drug abuse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26064"/>
          </a:xfrm>
        </p:spPr>
        <p:txBody>
          <a:bodyPr/>
          <a:lstStyle/>
          <a:p>
            <a:r>
              <a:rPr lang="en-AU" dirty="0" smtClean="0"/>
              <a:t>THANK YOU</a:t>
            </a:r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272</Words>
  <Application>Microsoft Office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Septic jugular vein thrombophlebitis (Lemierre syndrome)</vt:lpstr>
      <vt:lpstr>Clinical History</vt:lpstr>
      <vt:lpstr>Imaging Findings Unenhanced images (A to C in cranio-caudal order) show right internal jugular vein dilatation with hyperattenuating lumen (arrow) indicating acute thrombosis, and hypodense oedema of the surrounding soft tissues (*).</vt:lpstr>
      <vt:lpstr>Contrast-enhanced images (D to F in cranio-caudal order) show right internal jugular vein subtotal non-opacification (arrowheads) consistent with occlusive thrombosis.</vt:lpstr>
      <vt:lpstr>Contrast-enhanced images (D to F in cranio-caudal order) show right internal jugular vein subtotal non-opacification (arrowheads) consistent with occlusive thrombosis. Associated hypodense oedema of the surrounding soft tissues (*).</vt:lpstr>
      <vt:lpstr>Thoracic images show normally patent brachiocephalic veins and superior vena cava. Septic lung embolisation and pleural effusions are excluded.</vt:lpstr>
      <vt:lpstr>Discussion</vt:lpstr>
      <vt:lpstr>Differential Diagnosis</vt:lpstr>
      <vt:lpstr>THANK YOU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Septic jugular vein thrombophlebitis (Lemierre syndrome)</dc:title>
  <dc:creator>HARSHIL</dc:creator>
  <cp:lastModifiedBy>user</cp:lastModifiedBy>
  <cp:revision>3</cp:revision>
  <dcterms:created xsi:type="dcterms:W3CDTF">2014-04-20T05:28:40Z</dcterms:created>
  <dcterms:modified xsi:type="dcterms:W3CDTF">2020-08-17T06:30:51Z</dcterms:modified>
</cp:coreProperties>
</file>