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7D4A-9D16-4AFD-A524-B9D4276B6654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A36D-5338-4D30-9F91-65658E7E531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7D4A-9D16-4AFD-A524-B9D4276B6654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A36D-5338-4D30-9F91-65658E7E531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7D4A-9D16-4AFD-A524-B9D4276B6654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A36D-5338-4D30-9F91-65658E7E531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7D4A-9D16-4AFD-A524-B9D4276B6654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A36D-5338-4D30-9F91-65658E7E531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7D4A-9D16-4AFD-A524-B9D4276B6654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A36D-5338-4D30-9F91-65658E7E531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7D4A-9D16-4AFD-A524-B9D4276B6654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A36D-5338-4D30-9F91-65658E7E531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7D4A-9D16-4AFD-A524-B9D4276B6654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A36D-5338-4D30-9F91-65658E7E531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7D4A-9D16-4AFD-A524-B9D4276B6654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A36D-5338-4D30-9F91-65658E7E531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7D4A-9D16-4AFD-A524-B9D4276B6654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A36D-5338-4D30-9F91-65658E7E531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7D4A-9D16-4AFD-A524-B9D4276B6654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A36D-5338-4D30-9F91-65658E7E531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7D4A-9D16-4AFD-A524-B9D4276B6654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A36D-5338-4D30-9F91-65658E7E531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B7D4A-9D16-4AFD-A524-B9D4276B6654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7A36D-5338-4D30-9F91-65658E7E5313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857232"/>
            <a:ext cx="7772400" cy="1470025"/>
          </a:xfrm>
        </p:spPr>
        <p:txBody>
          <a:bodyPr/>
          <a:lstStyle/>
          <a:p>
            <a:r>
              <a:rPr lang="en-AU" dirty="0" err="1"/>
              <a:t>Thromboangiitis</a:t>
            </a:r>
            <a:r>
              <a:rPr lang="en-AU" dirty="0"/>
              <a:t> </a:t>
            </a:r>
            <a:r>
              <a:rPr lang="en-AU" dirty="0" err="1"/>
              <a:t>obliterans</a:t>
            </a:r>
            <a:r>
              <a:rPr lang="en-AU" dirty="0"/>
              <a:t> or </a:t>
            </a:r>
            <a:r>
              <a:rPr lang="en-AU" dirty="0" err="1"/>
              <a:t>Buerger's</a:t>
            </a:r>
            <a:r>
              <a:rPr lang="en-AU" dirty="0"/>
              <a:t> disease.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- </a:t>
            </a:r>
            <a:r>
              <a:rPr lang="en-US" dirty="0" smtClean="0"/>
              <a:t>Dr. </a:t>
            </a:r>
            <a:r>
              <a:rPr lang="en-US" dirty="0" err="1" smtClean="0"/>
              <a:t>Vishal</a:t>
            </a:r>
            <a:r>
              <a:rPr lang="en-US" dirty="0" smtClean="0"/>
              <a:t> </a:t>
            </a:r>
            <a:r>
              <a:rPr lang="en-US" dirty="0" err="1" smtClean="0"/>
              <a:t>Bharadava</a:t>
            </a:r>
            <a:r>
              <a:rPr lang="en-US" smtClean="0"/>
              <a:t> </a:t>
            </a:r>
            <a:endParaRPr lang="en-A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Clinical History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 40-year-old male smoker presented with a history of </a:t>
            </a:r>
            <a:r>
              <a:rPr lang="en-AU" dirty="0" err="1"/>
              <a:t>Raynaud's</a:t>
            </a:r>
            <a:r>
              <a:rPr lang="en-AU" dirty="0"/>
              <a:t> phenomenon, </a:t>
            </a:r>
            <a:r>
              <a:rPr lang="en-AU" dirty="0" smtClean="0"/>
              <a:t>two-month ischemic </a:t>
            </a:r>
            <a:r>
              <a:rPr lang="en-AU" dirty="0"/>
              <a:t>pain followed by gangrene of distal portion of the left index finger and the right index </a:t>
            </a:r>
            <a:r>
              <a:rPr lang="en-AU" dirty="0" smtClean="0"/>
              <a:t>and medium </a:t>
            </a:r>
            <a:r>
              <a:rPr lang="en-AU" dirty="0"/>
              <a:t>fingers.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/>
              <a:t>Imaging </a:t>
            </a:r>
            <a:r>
              <a:rPr lang="en-AU" b="1" dirty="0" smtClean="0"/>
              <a:t>Findings</a:t>
            </a:r>
            <a:br>
              <a:rPr lang="en-AU" b="1" dirty="0" smtClean="0"/>
            </a:br>
            <a:r>
              <a:rPr lang="en-AU" dirty="0"/>
              <a:t> </a:t>
            </a:r>
            <a:r>
              <a:rPr lang="en-AU" sz="2200" dirty="0"/>
              <a:t>The scan showing the presence of a severe </a:t>
            </a:r>
            <a:r>
              <a:rPr lang="en-AU" sz="2200" dirty="0" err="1"/>
              <a:t>caliber</a:t>
            </a:r>
            <a:r>
              <a:rPr lang="en-AU" sz="2200" dirty="0"/>
              <a:t> reduction and of an obstruction in the </a:t>
            </a:r>
            <a:r>
              <a:rPr lang="en-AU" sz="2200" dirty="0" smtClean="0"/>
              <a:t>right </a:t>
            </a:r>
            <a:r>
              <a:rPr lang="en-AU" sz="2200" dirty="0" err="1" smtClean="0"/>
              <a:t>ulnar</a:t>
            </a:r>
            <a:r>
              <a:rPr lang="en-AU" sz="2200" dirty="0" smtClean="0"/>
              <a:t> </a:t>
            </a:r>
            <a:r>
              <a:rPr lang="en-AU" sz="2200" dirty="0"/>
              <a:t>artery at the wrist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500" y="2339181"/>
            <a:ext cx="5715000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000" dirty="0"/>
              <a:t>Angiogram confirming the severe </a:t>
            </a:r>
            <a:r>
              <a:rPr lang="en-AU" sz="2000" dirty="0" err="1"/>
              <a:t>caliber</a:t>
            </a:r>
            <a:r>
              <a:rPr lang="en-AU" sz="2000" dirty="0"/>
              <a:t> reduction and the obstruction of the distal </a:t>
            </a:r>
            <a:r>
              <a:rPr lang="en-AU" sz="2000" dirty="0" err="1" smtClean="0"/>
              <a:t>ulnar</a:t>
            </a:r>
            <a:r>
              <a:rPr lang="en-AU" sz="2000" dirty="0" smtClean="0"/>
              <a:t> artery</a:t>
            </a:r>
            <a:r>
              <a:rPr lang="en-AU" sz="2000" dirty="0"/>
              <a:t>. The </a:t>
            </a:r>
            <a:r>
              <a:rPr lang="en-AU" sz="2000" dirty="0" err="1"/>
              <a:t>palmar</a:t>
            </a:r>
            <a:r>
              <a:rPr lang="en-AU" sz="2000" dirty="0"/>
              <a:t> arch, supplied by collateral artery from the </a:t>
            </a:r>
            <a:r>
              <a:rPr lang="en-AU" sz="2000" dirty="0" err="1"/>
              <a:t>interosseous</a:t>
            </a:r>
            <a:r>
              <a:rPr lang="en-AU" sz="2000" dirty="0"/>
              <a:t> artery, </a:t>
            </a:r>
            <a:r>
              <a:rPr lang="en-AU" sz="2000" dirty="0" smtClean="0"/>
              <a:t>presents with </a:t>
            </a:r>
            <a:r>
              <a:rPr lang="en-AU" sz="2000" dirty="0"/>
              <a:t>multiple segmental obstructions.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600200"/>
            <a:ext cx="54292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000" dirty="0"/>
              <a:t>Angiogram depicting obstruction of </a:t>
            </a:r>
            <a:r>
              <a:rPr lang="en-AU" sz="2000" dirty="0" err="1"/>
              <a:t>ulnar</a:t>
            </a:r>
            <a:r>
              <a:rPr lang="en-AU" sz="2000" dirty="0"/>
              <a:t> and radial arteries at the level of the wrist. </a:t>
            </a:r>
            <a:r>
              <a:rPr lang="en-AU" sz="2000" dirty="0" err="1" smtClean="0"/>
              <a:t>Palmar</a:t>
            </a:r>
            <a:r>
              <a:rPr lang="en-AU" sz="2000" dirty="0" smtClean="0"/>
              <a:t> arch </a:t>
            </a:r>
            <a:r>
              <a:rPr lang="en-AU" sz="2000" dirty="0"/>
              <a:t>is supplied by </a:t>
            </a:r>
            <a:r>
              <a:rPr lang="en-AU" sz="2000" dirty="0" err="1"/>
              <a:t>ulnar</a:t>
            </a:r>
            <a:r>
              <a:rPr lang="en-AU" sz="2000" dirty="0"/>
              <a:t> artery collateral.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600200"/>
            <a:ext cx="442915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Discussion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000" dirty="0" err="1"/>
              <a:t>Thromboangiitis</a:t>
            </a:r>
            <a:r>
              <a:rPr lang="en-AU" sz="2000" dirty="0"/>
              <a:t> </a:t>
            </a:r>
            <a:r>
              <a:rPr lang="en-AU" sz="2000" dirty="0" err="1"/>
              <a:t>obliterans</a:t>
            </a:r>
            <a:r>
              <a:rPr lang="en-AU" sz="2000" dirty="0"/>
              <a:t> (TAO) or </a:t>
            </a:r>
            <a:r>
              <a:rPr lang="en-AU" sz="2000" dirty="0" err="1"/>
              <a:t>Buerger's</a:t>
            </a:r>
            <a:r>
              <a:rPr lang="en-AU" sz="2000" dirty="0"/>
              <a:t> disease is a non-atherosclerotic, </a:t>
            </a:r>
            <a:r>
              <a:rPr lang="en-AU" sz="2000" dirty="0" smtClean="0"/>
              <a:t>segmental, occlusive </a:t>
            </a:r>
            <a:r>
              <a:rPr lang="en-AU" sz="2000" dirty="0"/>
              <a:t>inflammatory disease of the small and medium-sized arteries and veins. This </a:t>
            </a:r>
            <a:r>
              <a:rPr lang="en-AU" sz="2000" dirty="0" smtClean="0"/>
              <a:t>disease mainly </a:t>
            </a:r>
            <a:r>
              <a:rPr lang="en-AU" sz="2000" dirty="0"/>
              <a:t>affects the extremity vessels and rarely affects the visceral and cerebral ones. TAO is </a:t>
            </a:r>
            <a:r>
              <a:rPr lang="en-AU" sz="2000" dirty="0" smtClean="0"/>
              <a:t>more prevalent </a:t>
            </a:r>
            <a:r>
              <a:rPr lang="en-AU" sz="2000" dirty="0"/>
              <a:t>in the Far East and Middle East than in North America and Western Europe. It </a:t>
            </a:r>
            <a:r>
              <a:rPr lang="en-AU" sz="2000" dirty="0" smtClean="0"/>
              <a:t>usually occurs </a:t>
            </a:r>
            <a:r>
              <a:rPr lang="en-AU" sz="2000" dirty="0"/>
              <a:t>in 20-50-year-old male smokers, but its prevalence among women is increasing</a:t>
            </a:r>
            <a:r>
              <a:rPr lang="en-AU" sz="2000" dirty="0" smtClean="0"/>
              <a:t>.</a:t>
            </a:r>
          </a:p>
          <a:p>
            <a:r>
              <a:rPr lang="en-AU" sz="2000" dirty="0"/>
              <a:t>TAO is characterized, in the acute phase, by occlusive, highly </a:t>
            </a:r>
            <a:r>
              <a:rPr lang="en-AU" sz="2000" dirty="0" smtClean="0"/>
              <a:t>cellular, inflammatory </a:t>
            </a:r>
            <a:r>
              <a:rPr lang="en-AU" sz="2000" dirty="0"/>
              <a:t>thrombi with lymphocytic infiltration of the </a:t>
            </a:r>
            <a:r>
              <a:rPr lang="en-AU" sz="2000" dirty="0" err="1"/>
              <a:t>intima</a:t>
            </a:r>
            <a:r>
              <a:rPr lang="en-AU" sz="2000" dirty="0"/>
              <a:t> and media. Internal elastic </a:t>
            </a:r>
            <a:r>
              <a:rPr lang="en-AU" sz="2000" dirty="0" smtClean="0"/>
              <a:t>lamina and </a:t>
            </a:r>
            <a:r>
              <a:rPr lang="en-AU" sz="2000" dirty="0"/>
              <a:t>structures of vascular wall are relatively preserved. In the chronic phase, organized </a:t>
            </a:r>
            <a:r>
              <a:rPr lang="en-AU" sz="2000" dirty="0" smtClean="0"/>
              <a:t>thrombi with </a:t>
            </a:r>
            <a:r>
              <a:rPr lang="en-AU" sz="2000" dirty="0"/>
              <a:t>partial </a:t>
            </a:r>
            <a:r>
              <a:rPr lang="en-AU" sz="2000" dirty="0" err="1"/>
              <a:t>recanalization</a:t>
            </a:r>
            <a:r>
              <a:rPr lang="en-AU" sz="2000" dirty="0"/>
              <a:t> and mild vascular wall fibrosis are observed.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68808"/>
          </a:xfrm>
        </p:spPr>
        <p:txBody>
          <a:bodyPr/>
          <a:lstStyle/>
          <a:p>
            <a:r>
              <a:rPr lang="en-AU" dirty="0" smtClean="0"/>
              <a:t>THANK YOU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243</Words>
  <Application>Microsoft Office PowerPoint</Application>
  <PresentationFormat>On-screen Show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Thromboangiitis obliterans or Buerger's disease.</vt:lpstr>
      <vt:lpstr>Clinical History</vt:lpstr>
      <vt:lpstr>Imaging Findings  The scan showing the presence of a severe caliber reduction and of an obstruction in the right ulnar artery at the wrist</vt:lpstr>
      <vt:lpstr>Angiogram confirming the severe caliber reduction and the obstruction of the distal ulnar artery. The palmar arch, supplied by collateral artery from the interosseous artery, presents with multiple segmental obstructions.</vt:lpstr>
      <vt:lpstr>Angiogram depicting obstruction of ulnar and radial arteries at the level of the wrist. Palmar arch is supplied by ulnar artery collateral.</vt:lpstr>
      <vt:lpstr>Discussion</vt:lpstr>
      <vt:lpstr>THANK YOU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Nutcracker Syndrome</dc:title>
  <dc:creator>HARSHIL</dc:creator>
  <cp:lastModifiedBy>user</cp:lastModifiedBy>
  <cp:revision>4</cp:revision>
  <dcterms:created xsi:type="dcterms:W3CDTF">2014-04-18T13:25:19Z</dcterms:created>
  <dcterms:modified xsi:type="dcterms:W3CDTF">2020-08-17T06:30:38Z</dcterms:modified>
</cp:coreProperties>
</file>