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notesMasterIdLst>
    <p:notesMasterId r:id="rId71"/>
  </p:notesMasterIdLst>
  <p:sldIdLst>
    <p:sldId id="256" r:id="rId2"/>
    <p:sldId id="413" r:id="rId3"/>
    <p:sldId id="292" r:id="rId4"/>
    <p:sldId id="317" r:id="rId5"/>
    <p:sldId id="395" r:id="rId6"/>
    <p:sldId id="318" r:id="rId7"/>
    <p:sldId id="319" r:id="rId8"/>
    <p:sldId id="396" r:id="rId9"/>
    <p:sldId id="270" r:id="rId10"/>
    <p:sldId id="385" r:id="rId11"/>
    <p:sldId id="324" r:id="rId12"/>
    <p:sldId id="397" r:id="rId13"/>
    <p:sldId id="320" r:id="rId14"/>
    <p:sldId id="322" r:id="rId15"/>
    <p:sldId id="412" r:id="rId16"/>
    <p:sldId id="325" r:id="rId17"/>
    <p:sldId id="386" r:id="rId18"/>
    <p:sldId id="327" r:id="rId19"/>
    <p:sldId id="399" r:id="rId20"/>
    <p:sldId id="416" r:id="rId21"/>
    <p:sldId id="329" r:id="rId22"/>
    <p:sldId id="330" r:id="rId23"/>
    <p:sldId id="388" r:id="rId24"/>
    <p:sldId id="400" r:id="rId25"/>
    <p:sldId id="343" r:id="rId26"/>
    <p:sldId id="417" r:id="rId27"/>
    <p:sldId id="394" r:id="rId28"/>
    <p:sldId id="339" r:id="rId29"/>
    <p:sldId id="419" r:id="rId30"/>
    <p:sldId id="340" r:id="rId31"/>
    <p:sldId id="344" r:id="rId32"/>
    <p:sldId id="342" r:id="rId33"/>
    <p:sldId id="355" r:id="rId34"/>
    <p:sldId id="398" r:id="rId35"/>
    <p:sldId id="356" r:id="rId36"/>
    <p:sldId id="357" r:id="rId37"/>
    <p:sldId id="354" r:id="rId38"/>
    <p:sldId id="349" r:id="rId39"/>
    <p:sldId id="350" r:id="rId40"/>
    <p:sldId id="402" r:id="rId41"/>
    <p:sldId id="401" r:id="rId42"/>
    <p:sldId id="352" r:id="rId43"/>
    <p:sldId id="353" r:id="rId44"/>
    <p:sldId id="359" r:id="rId45"/>
    <p:sldId id="360" r:id="rId46"/>
    <p:sldId id="363" r:id="rId47"/>
    <p:sldId id="364" r:id="rId48"/>
    <p:sldId id="366" r:id="rId49"/>
    <p:sldId id="404" r:id="rId50"/>
    <p:sldId id="405" r:id="rId51"/>
    <p:sldId id="370" r:id="rId52"/>
    <p:sldId id="406" r:id="rId53"/>
    <p:sldId id="371" r:id="rId54"/>
    <p:sldId id="376" r:id="rId55"/>
    <p:sldId id="378" r:id="rId56"/>
    <p:sldId id="379" r:id="rId57"/>
    <p:sldId id="380" r:id="rId58"/>
    <p:sldId id="409" r:id="rId59"/>
    <p:sldId id="411" r:id="rId60"/>
    <p:sldId id="280" r:id="rId61"/>
    <p:sldId id="418" r:id="rId62"/>
    <p:sldId id="286" r:id="rId63"/>
    <p:sldId id="316" r:id="rId64"/>
    <p:sldId id="288" r:id="rId65"/>
    <p:sldId id="289" r:id="rId66"/>
    <p:sldId id="290" r:id="rId67"/>
    <p:sldId id="414" r:id="rId68"/>
    <p:sldId id="415" r:id="rId69"/>
    <p:sldId id="315" r:id="rId7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53" autoAdjust="0"/>
    <p:restoredTop sz="94128" autoAdjust="0"/>
  </p:normalViewPr>
  <p:slideViewPr>
    <p:cSldViewPr snapToGrid="0">
      <p:cViewPr varScale="1">
        <p:scale>
          <a:sx n="83" d="100"/>
          <a:sy n="83" d="100"/>
        </p:scale>
        <p:origin x="-734" y="-62"/>
      </p:cViewPr>
      <p:guideLst>
        <p:guide orient="horz" pos="2160"/>
        <p:guide pos="3840"/>
      </p:guideLst>
    </p:cSldViewPr>
  </p:slideViewPr>
  <p:outlineViewPr>
    <p:cViewPr>
      <p:scale>
        <a:sx n="33" d="100"/>
        <a:sy n="33" d="100"/>
      </p:scale>
      <p:origin x="0" y="114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5BB155-6C2B-4CEF-9848-438100DF1953}" type="datetimeFigureOut">
              <a:rPr lang="en-IN" smtClean="0"/>
              <a:pPr/>
              <a:t>17-08-2020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934599-27CE-44CB-81C5-A3888D0DA856}" type="slidenum">
              <a:rPr lang="en-IN" smtClean="0"/>
              <a:pPr/>
              <a:t>‹#›</a:t>
            </a:fld>
            <a:endParaRPr lang="en-IN"/>
          </a:p>
        </p:txBody>
      </p:sp>
    </p:spTree>
    <p:extLst>
      <p:ext uri="{BB962C8B-B14F-4D97-AF65-F5344CB8AC3E}">
        <p14:creationId xmlns:p14="http://schemas.microsoft.com/office/powerpoint/2010/main" xmlns="" val="3383719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6F934599-27CE-44CB-81C5-A3888D0DA856}" type="slidenum">
              <a:rPr lang="en-IN" smtClean="0"/>
              <a:pPr/>
              <a:t>22</a:t>
            </a:fld>
            <a:endParaRPr lang="en-IN"/>
          </a:p>
        </p:txBody>
      </p:sp>
    </p:spTree>
    <p:extLst>
      <p:ext uri="{BB962C8B-B14F-4D97-AF65-F5344CB8AC3E}">
        <p14:creationId xmlns:p14="http://schemas.microsoft.com/office/powerpoint/2010/main" xmlns="" val="4280853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IN" dirty="0" smtClean="0"/>
              <a:t>.</a:t>
            </a:r>
          </a:p>
          <a:p>
            <a:r>
              <a:rPr lang="en-IN" dirty="0" smtClean="0"/>
              <a:t>Increase </a:t>
            </a:r>
            <a:endParaRPr lang="en-IN" dirty="0"/>
          </a:p>
        </p:txBody>
      </p:sp>
      <p:sp>
        <p:nvSpPr>
          <p:cNvPr id="4" name="Slide Number Placeholder 3"/>
          <p:cNvSpPr>
            <a:spLocks noGrp="1"/>
          </p:cNvSpPr>
          <p:nvPr>
            <p:ph type="sldNum" sz="quarter" idx="10"/>
          </p:nvPr>
        </p:nvSpPr>
        <p:spPr/>
        <p:txBody>
          <a:bodyPr/>
          <a:lstStyle/>
          <a:p>
            <a:fld id="{6F934599-27CE-44CB-81C5-A3888D0DA856}" type="slidenum">
              <a:rPr lang="en-IN" smtClean="0"/>
              <a:pPr/>
              <a:t>30</a:t>
            </a:fld>
            <a:endParaRPr lang="en-IN"/>
          </a:p>
        </p:txBody>
      </p:sp>
    </p:spTree>
    <p:extLst>
      <p:ext uri="{BB962C8B-B14F-4D97-AF65-F5344CB8AC3E}">
        <p14:creationId xmlns:p14="http://schemas.microsoft.com/office/powerpoint/2010/main" xmlns="" val="2471151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4B5ABF9-083B-49DE-BFE0-DAB450DF7110}" type="datetimeFigureOut">
              <a:rPr lang="en-IN"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xmlns="" val="4198069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B5ABF9-083B-49DE-BFE0-DAB450DF7110}" type="datetimeFigureOut">
              <a:rPr lang="en-IN"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xmlns="" val="1683383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B5ABF9-083B-49DE-BFE0-DAB450DF7110}" type="datetimeFigureOut">
              <a:rPr lang="en-IN"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E27CA-25E8-42B4-9975-433D2972CC11}" type="slidenum">
              <a:rPr lang="en-IN" smtClean="0"/>
              <a:pPr/>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2558355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B5ABF9-083B-49DE-BFE0-DAB450DF7110}" type="datetimeFigureOut">
              <a:rPr lang="en-IN"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xmlns="" val="11384379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B5ABF9-083B-49DE-BFE0-DAB450DF7110}" type="datetimeFigureOut">
              <a:rPr lang="en-IN"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E27CA-25E8-42B4-9975-433D2972CC11}"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295715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B5ABF9-083B-49DE-BFE0-DAB450DF7110}" type="datetimeFigureOut">
              <a:rPr lang="en-IN"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xmlns="" val="2399524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B5ABF9-083B-49DE-BFE0-DAB450DF7110}" type="datetimeFigureOut">
              <a:rPr lang="en-IN"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xmlns="" val="9147244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B5ABF9-083B-49DE-BFE0-DAB450DF7110}" type="datetimeFigureOut">
              <a:rPr lang="en-IN"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xmlns="" val="3863890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B5ABF9-083B-49DE-BFE0-DAB450DF7110}" type="datetimeFigureOut">
              <a:rPr lang="en-IN"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xmlns="" val="1441342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B5ABF9-083B-49DE-BFE0-DAB450DF7110}" type="datetimeFigureOut">
              <a:rPr lang="en-IN"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xmlns="" val="2235776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4B5ABF9-083B-49DE-BFE0-DAB450DF7110}" type="datetimeFigureOut">
              <a:rPr lang="en-IN" smtClean="0"/>
              <a:pPr/>
              <a:t>17-08-2020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xmlns="" val="201609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4B5ABF9-083B-49DE-BFE0-DAB450DF7110}" type="datetimeFigureOut">
              <a:rPr lang="en-IN" smtClean="0"/>
              <a:pPr/>
              <a:t>17-08-2020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xmlns="" val="3524784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4B5ABF9-083B-49DE-BFE0-DAB450DF7110}" type="datetimeFigureOut">
              <a:rPr lang="en-IN" smtClean="0"/>
              <a:pPr/>
              <a:t>17-08-2020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xmlns="" val="4145243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5ABF9-083B-49DE-BFE0-DAB450DF7110}" type="datetimeFigureOut">
              <a:rPr lang="en-IN" smtClean="0"/>
              <a:pPr/>
              <a:t>17-08-2020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xmlns="" val="3256038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B5ABF9-083B-49DE-BFE0-DAB450DF7110}" type="datetimeFigureOut">
              <a:rPr lang="en-IN" smtClean="0"/>
              <a:pPr/>
              <a:t>17-08-2020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xmlns="" val="3988688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B5ABF9-083B-49DE-BFE0-DAB450DF7110}" type="datetimeFigureOut">
              <a:rPr lang="en-IN" smtClean="0"/>
              <a:pPr/>
              <a:t>17-08-2020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xmlns="" val="1003151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4B5ABF9-083B-49DE-BFE0-DAB450DF7110}" type="datetimeFigureOut">
              <a:rPr lang="en-IN" smtClean="0"/>
              <a:pPr/>
              <a:t>17-08-2020</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10E27CA-25E8-42B4-9975-433D2972CC11}" type="slidenum">
              <a:rPr lang="en-IN" smtClean="0"/>
              <a:pPr/>
              <a:t>‹#›</a:t>
            </a:fld>
            <a:endParaRPr lang="en-IN"/>
          </a:p>
        </p:txBody>
      </p:sp>
    </p:spTree>
    <p:extLst>
      <p:ext uri="{BB962C8B-B14F-4D97-AF65-F5344CB8AC3E}">
        <p14:creationId xmlns:p14="http://schemas.microsoft.com/office/powerpoint/2010/main" xmlns="" val="3212913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 id="2147483770" r:id="rId15"/>
    <p:sldLayoutId id="214748377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11514668" cy="6153150"/>
          </a:xfrm>
        </p:spPr>
        <p:txBody>
          <a:bodyPr>
            <a:noAutofit/>
          </a:bodyPr>
          <a:lstStyle/>
          <a:p>
            <a:r>
              <a:rPr lang="en-IN" sz="8800" dirty="0">
                <a:solidFill>
                  <a:schemeClr val="accent1"/>
                </a:solidFill>
              </a:rPr>
              <a:t>BEHAVIOURAL ABNORMALITIES IN CHILDREN</a:t>
            </a:r>
          </a:p>
        </p:txBody>
      </p:sp>
      <p:graphicFrame>
        <p:nvGraphicFramePr>
          <p:cNvPr id="4" name="Table 3"/>
          <p:cNvGraphicFramePr>
            <a:graphicFrameLocks noGrp="1"/>
          </p:cNvGraphicFramePr>
          <p:nvPr>
            <p:extLst>
              <p:ext uri="{D42A27DB-BD31-4B8C-83A1-F6EECF244321}">
                <p14:modId xmlns:p14="http://schemas.microsoft.com/office/powerpoint/2010/main" xmlns="" val="3835823661"/>
              </p:ext>
            </p:extLst>
          </p:nvPr>
        </p:nvGraphicFramePr>
        <p:xfrm>
          <a:off x="7400925" y="5367866"/>
          <a:ext cx="4692650" cy="1490134"/>
        </p:xfrm>
        <a:graphic>
          <a:graphicData uri="http://schemas.openxmlformats.org/drawingml/2006/table">
            <a:tbl>
              <a:tblPr firstRow="1" bandRow="1">
                <a:tableStyleId>{5C22544A-7EE6-4342-B048-85BDC9FD1C3A}</a:tableStyleId>
              </a:tblPr>
              <a:tblGrid>
                <a:gridCol w="4692650"/>
              </a:tblGrid>
              <a:tr h="1490134">
                <a:tc>
                  <a:txBody>
                    <a:bodyPr/>
                    <a:lstStyle/>
                    <a:p>
                      <a:r>
                        <a:rPr lang="en-IN" dirty="0" smtClean="0"/>
                        <a:t>BY-</a:t>
                      </a:r>
                      <a:endParaRPr lang="en-IN" dirty="0" smtClean="0"/>
                    </a:p>
                    <a:p>
                      <a:r>
                        <a:rPr lang="en-IN" dirty="0" smtClean="0"/>
                        <a:t>     DR SUNIL </a:t>
                      </a:r>
                      <a:r>
                        <a:rPr lang="en-IN" dirty="0" smtClean="0"/>
                        <a:t>PATHAK</a:t>
                      </a:r>
                    </a:p>
                    <a:p>
                      <a:r>
                        <a:rPr lang="en-IN" smtClean="0"/>
                        <a:t>SBKS MIRC</a:t>
                      </a:r>
                      <a:endParaRPr lang="en-IN" dirty="0"/>
                    </a:p>
                  </a:txBody>
                  <a:tcPr/>
                </a:tc>
              </a:tr>
            </a:tbl>
          </a:graphicData>
        </a:graphic>
      </p:graphicFrame>
    </p:spTree>
    <p:extLst>
      <p:ext uri="{BB962C8B-B14F-4D97-AF65-F5344CB8AC3E}">
        <p14:creationId xmlns:p14="http://schemas.microsoft.com/office/powerpoint/2010/main" xmlns="" val="7792073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
            <a:ext cx="10753726" cy="6943724"/>
          </a:xfrm>
        </p:spPr>
        <p:txBody>
          <a:bodyPr/>
          <a:lstStyle/>
          <a:p>
            <a:pPr>
              <a:lnSpc>
                <a:spcPct val="150000"/>
              </a:lnSpc>
            </a:pPr>
            <a:r>
              <a:rPr lang="en-IN" dirty="0"/>
              <a:t>Children with pica are at increased risk for lead poisoning, iron-deficiency anaemia, mechanical bowel problems, intestinal obstruction, intestinal perforations, dental injury, and parasitic infections. It can be fatal based on substances ingested</a:t>
            </a:r>
            <a:r>
              <a:rPr lang="en-IN" dirty="0" smtClean="0"/>
              <a:t>.</a:t>
            </a:r>
          </a:p>
          <a:p>
            <a:pPr>
              <a:lnSpc>
                <a:spcPct val="150000"/>
              </a:lnSpc>
            </a:pPr>
            <a:endParaRPr lang="en-IN" dirty="0"/>
          </a:p>
          <a:p>
            <a:pPr>
              <a:lnSpc>
                <a:spcPct val="150000"/>
              </a:lnSpc>
            </a:pP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xmlns="" val="1699694495"/>
              </p:ext>
            </p:extLst>
          </p:nvPr>
        </p:nvGraphicFramePr>
        <p:xfrm>
          <a:off x="352430" y="1924057"/>
          <a:ext cx="8188326" cy="4629147"/>
        </p:xfrm>
        <a:graphic>
          <a:graphicData uri="http://schemas.openxmlformats.org/drawingml/2006/table">
            <a:tbl>
              <a:tblPr firstRow="1" bandRow="1">
                <a:tableStyleId>{5C22544A-7EE6-4342-B048-85BDC9FD1C3A}</a:tableStyleId>
              </a:tblPr>
              <a:tblGrid>
                <a:gridCol w="4094163"/>
                <a:gridCol w="4094163"/>
              </a:tblGrid>
              <a:tr h="540067">
                <a:tc>
                  <a:txBody>
                    <a:bodyPr/>
                    <a:lstStyle/>
                    <a:p>
                      <a:r>
                        <a:rPr lang="en-IN" sz="1300" dirty="0" smtClean="0"/>
                        <a:t>Types pf pica</a:t>
                      </a:r>
                    </a:p>
                    <a:p>
                      <a:endParaRPr lang="en-IN" sz="1300" dirty="0"/>
                    </a:p>
                  </a:txBody>
                  <a:tcPr/>
                </a:tc>
                <a:tc>
                  <a:txBody>
                    <a:bodyPr/>
                    <a:lstStyle/>
                    <a:p>
                      <a:endParaRPr lang="en-IN" sz="1300" dirty="0"/>
                    </a:p>
                  </a:txBody>
                  <a:tcPr/>
                </a:tc>
              </a:tr>
              <a:tr h="540067">
                <a:tc>
                  <a:txBody>
                    <a:bodyPr/>
                    <a:lstStyle/>
                    <a:p>
                      <a:r>
                        <a:rPr lang="en-IN" sz="1200" b="1" dirty="0" err="1" smtClean="0">
                          <a:latin typeface="Arial"/>
                          <a:cs typeface="Arial"/>
                        </a:rPr>
                        <a:t>P</a:t>
                      </a:r>
                      <a:r>
                        <a:rPr lang="en-IN" sz="1200" b="1" spc="-4" dirty="0" err="1" smtClean="0">
                          <a:latin typeface="Arial"/>
                          <a:cs typeface="Arial"/>
                        </a:rPr>
                        <a:t>a</a:t>
                      </a:r>
                      <a:r>
                        <a:rPr lang="en-IN" sz="1200" b="1" dirty="0" err="1" smtClean="0">
                          <a:latin typeface="Arial"/>
                          <a:cs typeface="Arial"/>
                        </a:rPr>
                        <a:t>gop</a:t>
                      </a:r>
                      <a:r>
                        <a:rPr lang="en-IN" sz="1200" b="1" spc="-9" dirty="0" err="1" smtClean="0">
                          <a:latin typeface="Arial"/>
                          <a:cs typeface="Arial"/>
                        </a:rPr>
                        <a:t>h</a:t>
                      </a:r>
                      <a:r>
                        <a:rPr lang="en-IN" sz="1200" b="1" dirty="0" err="1" smtClean="0">
                          <a:latin typeface="Arial"/>
                          <a:cs typeface="Arial"/>
                        </a:rPr>
                        <a:t>agia</a:t>
                      </a:r>
                      <a:endParaRPr lang="en-IN"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200" b="1" dirty="0" smtClean="0">
                          <a:latin typeface="Arial"/>
                          <a:cs typeface="Arial"/>
                        </a:rPr>
                        <a:t>Co</a:t>
                      </a:r>
                      <a:r>
                        <a:rPr lang="en-IN" sz="1200" b="1" spc="-9" dirty="0" smtClean="0">
                          <a:latin typeface="Arial"/>
                          <a:cs typeface="Arial"/>
                        </a:rPr>
                        <a:t>n</a:t>
                      </a:r>
                      <a:r>
                        <a:rPr lang="en-IN" sz="1200" b="1" dirty="0" smtClean="0">
                          <a:latin typeface="Arial"/>
                          <a:cs typeface="Arial"/>
                        </a:rPr>
                        <a:t>sumption</a:t>
                      </a:r>
                      <a:r>
                        <a:rPr lang="en-IN" sz="1200" b="1" spc="-14" dirty="0" smtClean="0">
                          <a:latin typeface="Arial"/>
                          <a:cs typeface="Arial"/>
                        </a:rPr>
                        <a:t> </a:t>
                      </a:r>
                      <a:r>
                        <a:rPr lang="en-IN" sz="1200" b="1" dirty="0" smtClean="0">
                          <a:latin typeface="Arial"/>
                          <a:cs typeface="Arial"/>
                        </a:rPr>
                        <a:t>of</a:t>
                      </a:r>
                      <a:r>
                        <a:rPr lang="en-IN" sz="1200" b="1" spc="-14" dirty="0" smtClean="0">
                          <a:latin typeface="Arial"/>
                          <a:cs typeface="Arial"/>
                        </a:rPr>
                        <a:t> </a:t>
                      </a:r>
                      <a:r>
                        <a:rPr lang="en-IN" sz="1200" b="1" dirty="0" smtClean="0">
                          <a:latin typeface="Arial"/>
                          <a:cs typeface="Arial"/>
                        </a:rPr>
                        <a:t>ice</a:t>
                      </a:r>
                      <a:endParaRPr lang="en-IN" sz="1200" dirty="0" smtClean="0">
                        <a:latin typeface="Arial"/>
                        <a:cs typeface="Arial"/>
                      </a:endParaRPr>
                    </a:p>
                    <a:p>
                      <a:endParaRPr lang="en-IN" sz="1200" dirty="0"/>
                    </a:p>
                  </a:txBody>
                  <a:tcPr/>
                </a:tc>
              </a:tr>
              <a:tr h="540067">
                <a:tc>
                  <a:txBody>
                    <a:bodyPr/>
                    <a:lstStyle/>
                    <a:p>
                      <a:r>
                        <a:rPr lang="en-IN" sz="1200" b="1" dirty="0" err="1" smtClean="0">
                          <a:latin typeface="Arial"/>
                          <a:cs typeface="Arial"/>
                        </a:rPr>
                        <a:t>H</a:t>
                      </a:r>
                      <a:r>
                        <a:rPr lang="en-IN" sz="1200" b="1" spc="-29" dirty="0" err="1" smtClean="0">
                          <a:latin typeface="Arial"/>
                          <a:cs typeface="Arial"/>
                        </a:rPr>
                        <a:t>y</a:t>
                      </a:r>
                      <a:r>
                        <a:rPr lang="en-IN" sz="1200" b="1" dirty="0" err="1" smtClean="0">
                          <a:latin typeface="Arial"/>
                          <a:cs typeface="Arial"/>
                        </a:rPr>
                        <a:t>aloph</a:t>
                      </a:r>
                      <a:r>
                        <a:rPr lang="en-IN" sz="1200" b="1" spc="-4" dirty="0" err="1" smtClean="0">
                          <a:latin typeface="Arial"/>
                          <a:cs typeface="Arial"/>
                        </a:rPr>
                        <a:t>a</a:t>
                      </a:r>
                      <a:r>
                        <a:rPr lang="en-IN" sz="1200" b="1" dirty="0" err="1" smtClean="0">
                          <a:latin typeface="Arial"/>
                          <a:cs typeface="Arial"/>
                        </a:rPr>
                        <a:t>gia</a:t>
                      </a:r>
                      <a:endParaRPr lang="en-IN"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200" b="1" dirty="0" smtClean="0">
                          <a:latin typeface="Arial"/>
                          <a:cs typeface="Arial"/>
                        </a:rPr>
                        <a:t>Co</a:t>
                      </a:r>
                      <a:r>
                        <a:rPr lang="en-IN" sz="1200" b="1" spc="-9" dirty="0" smtClean="0">
                          <a:latin typeface="Arial"/>
                          <a:cs typeface="Arial"/>
                        </a:rPr>
                        <a:t>n</a:t>
                      </a:r>
                      <a:r>
                        <a:rPr lang="en-IN" sz="1200" b="1" dirty="0" smtClean="0">
                          <a:latin typeface="Arial"/>
                          <a:cs typeface="Arial"/>
                        </a:rPr>
                        <a:t>sumption</a:t>
                      </a:r>
                      <a:r>
                        <a:rPr lang="en-IN" sz="1200" b="1" spc="-14" dirty="0" smtClean="0">
                          <a:latin typeface="Arial"/>
                          <a:cs typeface="Arial"/>
                        </a:rPr>
                        <a:t> </a:t>
                      </a:r>
                      <a:r>
                        <a:rPr lang="en-IN" sz="1200" b="1" dirty="0" smtClean="0">
                          <a:latin typeface="Arial"/>
                          <a:cs typeface="Arial"/>
                        </a:rPr>
                        <a:t>of</a:t>
                      </a:r>
                      <a:r>
                        <a:rPr lang="en-IN" sz="1200" b="1" spc="-14" dirty="0" smtClean="0">
                          <a:latin typeface="Arial"/>
                          <a:cs typeface="Arial"/>
                        </a:rPr>
                        <a:t> </a:t>
                      </a:r>
                      <a:r>
                        <a:rPr lang="en-IN" sz="1200" b="1" dirty="0" smtClean="0">
                          <a:latin typeface="Arial"/>
                          <a:cs typeface="Arial"/>
                        </a:rPr>
                        <a:t>glass</a:t>
                      </a:r>
                      <a:endParaRPr lang="en-IN" sz="1200" dirty="0" smtClean="0">
                        <a:latin typeface="Arial"/>
                        <a:cs typeface="Arial"/>
                      </a:endParaRPr>
                    </a:p>
                    <a:p>
                      <a:endParaRPr lang="en-IN" sz="1200" dirty="0"/>
                    </a:p>
                  </a:txBody>
                  <a:tcPr/>
                </a:tc>
              </a:tr>
              <a:tr h="540067">
                <a:tc>
                  <a:txBody>
                    <a:bodyPr/>
                    <a:lstStyle/>
                    <a:p>
                      <a:r>
                        <a:rPr lang="en-IN" sz="1200" b="1" dirty="0" err="1" smtClean="0">
                          <a:latin typeface="Arial"/>
                          <a:cs typeface="Arial"/>
                        </a:rPr>
                        <a:t>Am</a:t>
                      </a:r>
                      <a:r>
                        <a:rPr lang="en-IN" sz="1200" b="1" spc="-29" dirty="0" err="1" smtClean="0">
                          <a:latin typeface="Arial"/>
                          <a:cs typeface="Arial"/>
                        </a:rPr>
                        <a:t>y</a:t>
                      </a:r>
                      <a:r>
                        <a:rPr lang="en-IN" sz="1200" b="1" dirty="0" err="1" smtClean="0">
                          <a:latin typeface="Arial"/>
                          <a:cs typeface="Arial"/>
                        </a:rPr>
                        <a:t>lopha</a:t>
                      </a:r>
                      <a:r>
                        <a:rPr lang="en-IN" sz="1200" b="1" spc="-4" dirty="0" err="1" smtClean="0">
                          <a:latin typeface="Arial"/>
                          <a:cs typeface="Arial"/>
                        </a:rPr>
                        <a:t>g</a:t>
                      </a:r>
                      <a:r>
                        <a:rPr lang="en-IN" sz="1200" b="1" dirty="0" err="1" smtClean="0">
                          <a:latin typeface="Arial"/>
                          <a:cs typeface="Arial"/>
                        </a:rPr>
                        <a:t>ia</a:t>
                      </a:r>
                      <a:r>
                        <a:rPr lang="en-IN" sz="1200" b="1" dirty="0" smtClean="0">
                          <a:latin typeface="Arial"/>
                          <a:cs typeface="Arial"/>
                        </a:rPr>
                        <a:t> </a:t>
                      </a:r>
                      <a:endParaRPr lang="en-IN"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200" b="1" dirty="0" smtClean="0">
                          <a:latin typeface="Arial"/>
                          <a:cs typeface="Arial"/>
                        </a:rPr>
                        <a:t>Co</a:t>
                      </a:r>
                      <a:r>
                        <a:rPr lang="en-IN" sz="1200" b="1" spc="-9" dirty="0" smtClean="0">
                          <a:latin typeface="Arial"/>
                          <a:cs typeface="Arial"/>
                        </a:rPr>
                        <a:t>n</a:t>
                      </a:r>
                      <a:r>
                        <a:rPr lang="en-IN" sz="1200" b="1" dirty="0" smtClean="0">
                          <a:latin typeface="Arial"/>
                          <a:cs typeface="Arial"/>
                        </a:rPr>
                        <a:t>sumption</a:t>
                      </a:r>
                      <a:r>
                        <a:rPr lang="en-IN" sz="1200" b="1" spc="-14" dirty="0" smtClean="0">
                          <a:latin typeface="Arial"/>
                          <a:cs typeface="Arial"/>
                        </a:rPr>
                        <a:t> </a:t>
                      </a:r>
                      <a:r>
                        <a:rPr lang="en-IN" sz="1200" b="1" dirty="0" smtClean="0">
                          <a:latin typeface="Arial"/>
                          <a:cs typeface="Arial"/>
                        </a:rPr>
                        <a:t>of</a:t>
                      </a:r>
                      <a:r>
                        <a:rPr lang="en-IN" sz="1200" b="1" spc="-14" dirty="0" smtClean="0">
                          <a:latin typeface="Arial"/>
                          <a:cs typeface="Arial"/>
                        </a:rPr>
                        <a:t> </a:t>
                      </a:r>
                      <a:r>
                        <a:rPr lang="en-IN" sz="1200" b="1" dirty="0" smtClean="0">
                          <a:latin typeface="Arial"/>
                          <a:cs typeface="Arial"/>
                        </a:rPr>
                        <a:t>starch</a:t>
                      </a:r>
                      <a:endParaRPr lang="en-IN" sz="1200" dirty="0" smtClean="0">
                        <a:latin typeface="Arial"/>
                        <a:cs typeface="Arial"/>
                      </a:endParaRPr>
                    </a:p>
                    <a:p>
                      <a:endParaRPr lang="en-IN" sz="1200" dirty="0"/>
                    </a:p>
                  </a:txBody>
                  <a:tcPr/>
                </a:tc>
              </a:tr>
              <a:tr h="540067">
                <a:tc>
                  <a:txBody>
                    <a:bodyPr/>
                    <a:lstStyle/>
                    <a:p>
                      <a:r>
                        <a:rPr lang="en-IN" sz="1200" b="1" dirty="0" err="1" smtClean="0">
                          <a:latin typeface="Arial"/>
                          <a:cs typeface="Arial"/>
                        </a:rPr>
                        <a:t>X</a:t>
                      </a:r>
                      <a:r>
                        <a:rPr lang="en-IN" sz="1200" b="1" spc="-29" dirty="0" err="1" smtClean="0">
                          <a:latin typeface="Arial"/>
                          <a:cs typeface="Arial"/>
                        </a:rPr>
                        <a:t>y</a:t>
                      </a:r>
                      <a:r>
                        <a:rPr lang="en-IN" sz="1200" b="1" dirty="0" err="1" smtClean="0">
                          <a:latin typeface="Arial"/>
                          <a:cs typeface="Arial"/>
                        </a:rPr>
                        <a:t>lopha</a:t>
                      </a:r>
                      <a:r>
                        <a:rPr lang="en-IN" sz="1200" b="1" spc="-4" dirty="0" err="1" smtClean="0">
                          <a:latin typeface="Arial"/>
                          <a:cs typeface="Arial"/>
                        </a:rPr>
                        <a:t>g</a:t>
                      </a:r>
                      <a:r>
                        <a:rPr lang="en-IN" sz="1200" b="1" dirty="0" err="1" smtClean="0">
                          <a:latin typeface="Arial"/>
                          <a:cs typeface="Arial"/>
                        </a:rPr>
                        <a:t>ia</a:t>
                      </a:r>
                      <a:r>
                        <a:rPr lang="en-IN" sz="1200" b="1" dirty="0" smtClean="0">
                          <a:latin typeface="Arial"/>
                          <a:cs typeface="Arial"/>
                        </a:rPr>
                        <a:t> </a:t>
                      </a:r>
                      <a:endParaRPr lang="en-IN"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200" b="1" dirty="0" smtClean="0">
                          <a:latin typeface="Arial"/>
                          <a:cs typeface="Arial"/>
                        </a:rPr>
                        <a:t>Co</a:t>
                      </a:r>
                      <a:r>
                        <a:rPr lang="en-IN" sz="1200" b="1" spc="-9" dirty="0" smtClean="0">
                          <a:latin typeface="Arial"/>
                          <a:cs typeface="Arial"/>
                        </a:rPr>
                        <a:t>n</a:t>
                      </a:r>
                      <a:r>
                        <a:rPr lang="en-IN" sz="1200" b="1" dirty="0" smtClean="0">
                          <a:latin typeface="Arial"/>
                          <a:cs typeface="Arial"/>
                        </a:rPr>
                        <a:t>sumption</a:t>
                      </a:r>
                      <a:r>
                        <a:rPr lang="en-IN" sz="1200" b="1" spc="-14" dirty="0" smtClean="0">
                          <a:latin typeface="Arial"/>
                          <a:cs typeface="Arial"/>
                        </a:rPr>
                        <a:t> </a:t>
                      </a:r>
                      <a:r>
                        <a:rPr lang="en-IN" sz="1200" b="1" dirty="0" smtClean="0">
                          <a:latin typeface="Arial"/>
                          <a:cs typeface="Arial"/>
                        </a:rPr>
                        <a:t>of</a:t>
                      </a:r>
                      <a:r>
                        <a:rPr lang="en-IN" sz="1200" b="1" spc="-14" dirty="0" smtClean="0">
                          <a:latin typeface="Arial"/>
                          <a:cs typeface="Arial"/>
                        </a:rPr>
                        <a:t> </a:t>
                      </a:r>
                      <a:r>
                        <a:rPr lang="en-IN" sz="1200" b="1" spc="25" dirty="0" smtClean="0">
                          <a:latin typeface="Arial"/>
                          <a:cs typeface="Arial"/>
                        </a:rPr>
                        <a:t>w</a:t>
                      </a:r>
                      <a:r>
                        <a:rPr lang="en-IN" sz="1200" b="1" dirty="0" smtClean="0">
                          <a:latin typeface="Arial"/>
                          <a:cs typeface="Arial"/>
                        </a:rPr>
                        <a:t>ood</a:t>
                      </a:r>
                      <a:endParaRPr lang="en-IN" sz="1200" dirty="0" smtClean="0">
                        <a:latin typeface="Arial"/>
                        <a:cs typeface="Arial"/>
                      </a:endParaRPr>
                    </a:p>
                    <a:p>
                      <a:endParaRPr lang="en-IN" sz="1200" dirty="0"/>
                    </a:p>
                  </a:txBody>
                  <a:tcPr/>
                </a:tc>
              </a:tr>
              <a:tr h="308611">
                <a:tc>
                  <a:txBody>
                    <a:bodyPr/>
                    <a:lstStyle/>
                    <a:p>
                      <a:r>
                        <a:rPr lang="en-IN" sz="1200" b="1" spc="-134" dirty="0" err="1" smtClean="0">
                          <a:latin typeface="Arial"/>
                          <a:cs typeface="Arial"/>
                        </a:rPr>
                        <a:t>T</a:t>
                      </a:r>
                      <a:r>
                        <a:rPr lang="en-IN" sz="1200" b="1" dirty="0" err="1" smtClean="0">
                          <a:latin typeface="Arial"/>
                          <a:cs typeface="Arial"/>
                        </a:rPr>
                        <a:t>richoph</a:t>
                      </a:r>
                      <a:r>
                        <a:rPr lang="en-IN" sz="1200" b="1" spc="-4" dirty="0" err="1" smtClean="0">
                          <a:latin typeface="Arial"/>
                          <a:cs typeface="Arial"/>
                        </a:rPr>
                        <a:t>a</a:t>
                      </a:r>
                      <a:r>
                        <a:rPr lang="en-IN" sz="1200" b="1" dirty="0" err="1" smtClean="0">
                          <a:latin typeface="Arial"/>
                          <a:cs typeface="Arial"/>
                        </a:rPr>
                        <a:t>gia</a:t>
                      </a:r>
                      <a:endParaRPr lang="en-IN" sz="1200" dirty="0"/>
                    </a:p>
                  </a:txBody>
                  <a:tcPr/>
                </a:tc>
                <a:tc>
                  <a:txBody>
                    <a:bodyPr/>
                    <a:lstStyle/>
                    <a:p>
                      <a:pPr marL="91554">
                        <a:lnSpc>
                          <a:spcPct val="95825"/>
                        </a:lnSpc>
                        <a:spcBef>
                          <a:spcPts val="455"/>
                        </a:spcBef>
                      </a:pPr>
                      <a:r>
                        <a:rPr lang="en-IN" sz="1200" b="1" dirty="0" smtClean="0">
                          <a:latin typeface="Arial"/>
                          <a:cs typeface="Arial"/>
                        </a:rPr>
                        <a:t>Co</a:t>
                      </a:r>
                      <a:r>
                        <a:rPr lang="en-IN" sz="1200" b="1" spc="-9" dirty="0" smtClean="0">
                          <a:latin typeface="Arial"/>
                          <a:cs typeface="Arial"/>
                        </a:rPr>
                        <a:t>n</a:t>
                      </a:r>
                      <a:r>
                        <a:rPr lang="en-IN" sz="1200" b="1" dirty="0" smtClean="0">
                          <a:latin typeface="Arial"/>
                          <a:cs typeface="Arial"/>
                        </a:rPr>
                        <a:t>sumption</a:t>
                      </a:r>
                      <a:r>
                        <a:rPr lang="en-IN" sz="1200" b="1" spc="-14" dirty="0" smtClean="0">
                          <a:latin typeface="Arial"/>
                          <a:cs typeface="Arial"/>
                        </a:rPr>
                        <a:t> </a:t>
                      </a:r>
                      <a:r>
                        <a:rPr lang="en-IN" sz="1200" b="1" dirty="0" smtClean="0">
                          <a:latin typeface="Arial"/>
                          <a:cs typeface="Arial"/>
                        </a:rPr>
                        <a:t>of</a:t>
                      </a:r>
                      <a:r>
                        <a:rPr lang="en-IN" sz="1200" b="1" spc="-14" dirty="0" smtClean="0">
                          <a:latin typeface="Arial"/>
                          <a:cs typeface="Arial"/>
                        </a:rPr>
                        <a:t> </a:t>
                      </a:r>
                      <a:r>
                        <a:rPr lang="en-IN" sz="1200" b="1" dirty="0" smtClean="0">
                          <a:latin typeface="Arial"/>
                          <a:cs typeface="Arial"/>
                        </a:rPr>
                        <a:t>hair</a:t>
                      </a:r>
                      <a:endParaRPr lang="en-IN" sz="1200" dirty="0">
                        <a:latin typeface="Arial"/>
                        <a:cs typeface="Arial"/>
                      </a:endParaRPr>
                    </a:p>
                  </a:txBody>
                  <a:tcPr/>
                </a:tc>
              </a:tr>
              <a:tr h="540067">
                <a:tc>
                  <a:txBody>
                    <a:bodyPr/>
                    <a:lstStyle/>
                    <a:p>
                      <a:r>
                        <a:rPr lang="en-IN" sz="1200" b="1" dirty="0" err="1" smtClean="0">
                          <a:latin typeface="Arial"/>
                          <a:cs typeface="Arial"/>
                        </a:rPr>
                        <a:t>Ur</a:t>
                      </a:r>
                      <a:r>
                        <a:rPr lang="en-IN" sz="1200" b="1" spc="-9" dirty="0" err="1" smtClean="0">
                          <a:latin typeface="Arial"/>
                          <a:cs typeface="Arial"/>
                        </a:rPr>
                        <a:t>o</a:t>
                      </a:r>
                      <a:r>
                        <a:rPr lang="en-IN" sz="1200" b="1" dirty="0" err="1" smtClean="0">
                          <a:latin typeface="Arial"/>
                          <a:cs typeface="Arial"/>
                        </a:rPr>
                        <a:t>p</a:t>
                      </a:r>
                      <a:r>
                        <a:rPr lang="en-IN" sz="1200" b="1" spc="-4" dirty="0" err="1" smtClean="0">
                          <a:latin typeface="Arial"/>
                          <a:cs typeface="Arial"/>
                        </a:rPr>
                        <a:t>h</a:t>
                      </a:r>
                      <a:r>
                        <a:rPr lang="en-IN" sz="1200" b="1" dirty="0" err="1" smtClean="0">
                          <a:latin typeface="Arial"/>
                          <a:cs typeface="Arial"/>
                        </a:rPr>
                        <a:t>a</a:t>
                      </a:r>
                      <a:r>
                        <a:rPr lang="en-IN" sz="1200" b="1" spc="-4" dirty="0" err="1" smtClean="0">
                          <a:latin typeface="Arial"/>
                          <a:cs typeface="Arial"/>
                        </a:rPr>
                        <a:t>g</a:t>
                      </a:r>
                      <a:r>
                        <a:rPr lang="en-IN" sz="1200" b="1" dirty="0" err="1" smtClean="0">
                          <a:latin typeface="Arial"/>
                          <a:cs typeface="Arial"/>
                        </a:rPr>
                        <a:t>ia</a:t>
                      </a:r>
                      <a:r>
                        <a:rPr lang="en-IN" sz="1200" b="1" dirty="0" smtClean="0">
                          <a:latin typeface="Arial"/>
                          <a:cs typeface="Arial"/>
                        </a:rPr>
                        <a:t> </a:t>
                      </a:r>
                      <a:endParaRPr lang="en-IN"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200" b="1" dirty="0" smtClean="0">
                          <a:latin typeface="Arial"/>
                          <a:cs typeface="Arial"/>
                        </a:rPr>
                        <a:t>C</a:t>
                      </a:r>
                      <a:r>
                        <a:rPr lang="en-IN" sz="1200" b="1" spc="-9" dirty="0" smtClean="0">
                          <a:latin typeface="Arial"/>
                          <a:cs typeface="Arial"/>
                        </a:rPr>
                        <a:t>o</a:t>
                      </a:r>
                      <a:r>
                        <a:rPr lang="en-IN" sz="1200" b="1" dirty="0" smtClean="0">
                          <a:latin typeface="Arial"/>
                          <a:cs typeface="Arial"/>
                        </a:rPr>
                        <a:t>n</a:t>
                      </a:r>
                      <a:r>
                        <a:rPr lang="en-IN" sz="1200" b="1" spc="-4" dirty="0" smtClean="0">
                          <a:latin typeface="Arial"/>
                          <a:cs typeface="Arial"/>
                        </a:rPr>
                        <a:t>s</a:t>
                      </a:r>
                      <a:r>
                        <a:rPr lang="en-IN" sz="1200" b="1" dirty="0" smtClean="0">
                          <a:latin typeface="Arial"/>
                          <a:cs typeface="Arial"/>
                        </a:rPr>
                        <a:t>um</a:t>
                      </a:r>
                      <a:r>
                        <a:rPr lang="en-IN" sz="1200" b="1" spc="-4" dirty="0" smtClean="0">
                          <a:latin typeface="Arial"/>
                          <a:cs typeface="Arial"/>
                        </a:rPr>
                        <a:t>p</a:t>
                      </a:r>
                      <a:r>
                        <a:rPr lang="en-IN" sz="1200" b="1" dirty="0" smtClean="0">
                          <a:latin typeface="Arial"/>
                          <a:cs typeface="Arial"/>
                        </a:rPr>
                        <a:t>t</a:t>
                      </a:r>
                      <a:r>
                        <a:rPr lang="en-IN" sz="1200" b="1" spc="4" dirty="0" smtClean="0">
                          <a:latin typeface="Arial"/>
                          <a:cs typeface="Arial"/>
                        </a:rPr>
                        <a:t>i</a:t>
                      </a:r>
                      <a:r>
                        <a:rPr lang="en-IN" sz="1200" b="1" dirty="0" smtClean="0">
                          <a:latin typeface="Arial"/>
                          <a:cs typeface="Arial"/>
                        </a:rPr>
                        <a:t>on</a:t>
                      </a:r>
                      <a:r>
                        <a:rPr lang="en-IN" sz="1200" b="1" spc="-24" dirty="0" smtClean="0">
                          <a:latin typeface="Arial"/>
                          <a:cs typeface="Arial"/>
                        </a:rPr>
                        <a:t> </a:t>
                      </a:r>
                      <a:r>
                        <a:rPr lang="en-IN" sz="1200" b="1" dirty="0" smtClean="0">
                          <a:latin typeface="Arial"/>
                          <a:cs typeface="Arial"/>
                        </a:rPr>
                        <a:t>of</a:t>
                      </a:r>
                      <a:r>
                        <a:rPr lang="en-IN" sz="1200" b="1" spc="-14" dirty="0" smtClean="0">
                          <a:latin typeface="Arial"/>
                          <a:cs typeface="Arial"/>
                        </a:rPr>
                        <a:t> </a:t>
                      </a:r>
                      <a:r>
                        <a:rPr lang="en-IN" sz="1200" b="1" dirty="0" smtClean="0">
                          <a:latin typeface="Arial"/>
                          <a:cs typeface="Arial"/>
                        </a:rPr>
                        <a:t>urine</a:t>
                      </a:r>
                      <a:endParaRPr lang="en-IN" sz="1200" dirty="0" smtClean="0">
                        <a:latin typeface="Arial"/>
                        <a:cs typeface="Arial"/>
                      </a:endParaRPr>
                    </a:p>
                    <a:p>
                      <a:endParaRPr lang="en-IN" sz="1200" dirty="0"/>
                    </a:p>
                  </a:txBody>
                  <a:tcPr/>
                </a:tc>
              </a:tr>
              <a:tr h="540067">
                <a:tc>
                  <a:txBody>
                    <a:bodyPr/>
                    <a:lstStyle/>
                    <a:p>
                      <a:r>
                        <a:rPr lang="en-IN" sz="1200" b="1" dirty="0" err="1" smtClean="0">
                          <a:latin typeface="Arial"/>
                          <a:cs typeface="Arial"/>
                        </a:rPr>
                        <a:t>Co</a:t>
                      </a:r>
                      <a:r>
                        <a:rPr lang="en-IN" sz="1200" b="1" spc="-9" dirty="0" err="1" smtClean="0">
                          <a:latin typeface="Arial"/>
                          <a:cs typeface="Arial"/>
                        </a:rPr>
                        <a:t>p</a:t>
                      </a:r>
                      <a:r>
                        <a:rPr lang="en-IN" sz="1200" b="1" dirty="0" err="1" smtClean="0">
                          <a:latin typeface="Arial"/>
                          <a:cs typeface="Arial"/>
                        </a:rPr>
                        <a:t>roph</a:t>
                      </a:r>
                      <a:r>
                        <a:rPr lang="en-IN" sz="1200" b="1" spc="-4" dirty="0" err="1" smtClean="0">
                          <a:latin typeface="Arial"/>
                          <a:cs typeface="Arial"/>
                        </a:rPr>
                        <a:t>a</a:t>
                      </a:r>
                      <a:r>
                        <a:rPr lang="en-IN" sz="1200" b="1" dirty="0" err="1" smtClean="0">
                          <a:latin typeface="Arial"/>
                          <a:cs typeface="Arial"/>
                        </a:rPr>
                        <a:t>gia</a:t>
                      </a:r>
                      <a:endParaRPr lang="en-IN"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200" b="1" dirty="0" smtClean="0">
                          <a:latin typeface="Arial"/>
                          <a:cs typeface="Arial"/>
                        </a:rPr>
                        <a:t>Co</a:t>
                      </a:r>
                      <a:r>
                        <a:rPr lang="en-IN" sz="1200" b="1" spc="-9" dirty="0" smtClean="0">
                          <a:latin typeface="Arial"/>
                          <a:cs typeface="Arial"/>
                        </a:rPr>
                        <a:t>n</a:t>
                      </a:r>
                      <a:r>
                        <a:rPr lang="en-IN" sz="1200" b="1" dirty="0" smtClean="0">
                          <a:latin typeface="Arial"/>
                          <a:cs typeface="Arial"/>
                        </a:rPr>
                        <a:t>sumption</a:t>
                      </a:r>
                      <a:r>
                        <a:rPr lang="en-IN" sz="1200" b="1" spc="-14" dirty="0" smtClean="0">
                          <a:latin typeface="Arial"/>
                          <a:cs typeface="Arial"/>
                        </a:rPr>
                        <a:t> </a:t>
                      </a:r>
                      <a:r>
                        <a:rPr lang="en-IN" sz="1200" b="1" dirty="0" smtClean="0">
                          <a:latin typeface="Arial"/>
                          <a:cs typeface="Arial"/>
                        </a:rPr>
                        <a:t>of</a:t>
                      </a:r>
                      <a:r>
                        <a:rPr lang="en-IN" sz="1200" b="1" spc="-14" dirty="0" smtClean="0">
                          <a:latin typeface="Arial"/>
                          <a:cs typeface="Arial"/>
                        </a:rPr>
                        <a:t> </a:t>
                      </a:r>
                      <a:r>
                        <a:rPr lang="en-IN" sz="1200" b="1" dirty="0" err="1" smtClean="0">
                          <a:latin typeface="Arial"/>
                          <a:cs typeface="Arial"/>
                        </a:rPr>
                        <a:t>feces</a:t>
                      </a:r>
                      <a:endParaRPr lang="en-IN" sz="1200" dirty="0" smtClean="0">
                        <a:latin typeface="Arial"/>
                        <a:cs typeface="Arial"/>
                      </a:endParaRPr>
                    </a:p>
                    <a:p>
                      <a:endParaRPr lang="en-IN" sz="1200" dirty="0"/>
                    </a:p>
                  </a:txBody>
                  <a:tcPr/>
                </a:tc>
              </a:tr>
              <a:tr h="54006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200" b="1" dirty="0" err="1" smtClean="0">
                          <a:latin typeface="Arial"/>
                          <a:cs typeface="Arial"/>
                        </a:rPr>
                        <a:t>Geoph</a:t>
                      </a:r>
                      <a:r>
                        <a:rPr lang="en-IN" sz="1200" b="1" spc="-4" dirty="0" err="1" smtClean="0">
                          <a:latin typeface="Arial"/>
                          <a:cs typeface="Arial"/>
                        </a:rPr>
                        <a:t>a</a:t>
                      </a:r>
                      <a:r>
                        <a:rPr lang="en-IN" sz="1200" b="1" dirty="0" err="1" smtClean="0">
                          <a:latin typeface="Arial"/>
                          <a:cs typeface="Arial"/>
                        </a:rPr>
                        <a:t>gia</a:t>
                      </a:r>
                      <a:endParaRPr lang="en-IN" sz="1200" dirty="0" smtClean="0"/>
                    </a:p>
                    <a:p>
                      <a:endParaRPr lang="en-IN"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200" b="1" dirty="0" smtClean="0">
                          <a:latin typeface="Arial"/>
                          <a:cs typeface="Arial"/>
                        </a:rPr>
                        <a:t>E</a:t>
                      </a:r>
                      <a:r>
                        <a:rPr lang="en-IN" sz="1200" b="1" spc="-4" dirty="0" smtClean="0">
                          <a:latin typeface="Arial"/>
                          <a:cs typeface="Arial"/>
                        </a:rPr>
                        <a:t>a</a:t>
                      </a:r>
                      <a:r>
                        <a:rPr lang="en-IN" sz="1200" b="1" dirty="0" smtClean="0">
                          <a:latin typeface="Arial"/>
                          <a:cs typeface="Arial"/>
                        </a:rPr>
                        <a:t>t</a:t>
                      </a:r>
                      <a:r>
                        <a:rPr lang="en-IN" sz="1200" b="1" spc="4" dirty="0" smtClean="0">
                          <a:latin typeface="Arial"/>
                          <a:cs typeface="Arial"/>
                        </a:rPr>
                        <a:t>i</a:t>
                      </a:r>
                      <a:r>
                        <a:rPr lang="en-IN" sz="1200" b="1" dirty="0" smtClean="0">
                          <a:latin typeface="Arial"/>
                          <a:cs typeface="Arial"/>
                        </a:rPr>
                        <a:t>ng</a:t>
                      </a:r>
                      <a:r>
                        <a:rPr lang="en-IN" sz="1200" b="1" spc="-19" dirty="0" smtClean="0">
                          <a:latin typeface="Arial"/>
                          <a:cs typeface="Arial"/>
                        </a:rPr>
                        <a:t> </a:t>
                      </a:r>
                      <a:r>
                        <a:rPr lang="en-IN" sz="1200" b="1" dirty="0" smtClean="0">
                          <a:latin typeface="Arial"/>
                          <a:cs typeface="Arial"/>
                        </a:rPr>
                        <a:t>of</a:t>
                      </a:r>
                      <a:r>
                        <a:rPr lang="en-IN" sz="1200" b="1" spc="-14" dirty="0" smtClean="0">
                          <a:latin typeface="Arial"/>
                          <a:cs typeface="Arial"/>
                        </a:rPr>
                        <a:t> </a:t>
                      </a:r>
                      <a:r>
                        <a:rPr lang="en-IN" sz="1200" b="1" dirty="0" smtClean="0">
                          <a:latin typeface="Arial"/>
                          <a:cs typeface="Arial"/>
                        </a:rPr>
                        <a:t>mud, s</a:t>
                      </a:r>
                      <a:r>
                        <a:rPr lang="en-IN" sz="1200" b="1" spc="-9" dirty="0" smtClean="0">
                          <a:latin typeface="Arial"/>
                          <a:cs typeface="Arial"/>
                        </a:rPr>
                        <a:t>o</a:t>
                      </a:r>
                      <a:r>
                        <a:rPr lang="en-IN" sz="1200" b="1" dirty="0" smtClean="0">
                          <a:latin typeface="Arial"/>
                          <a:cs typeface="Arial"/>
                        </a:rPr>
                        <a:t>i</a:t>
                      </a:r>
                      <a:r>
                        <a:rPr lang="en-IN" sz="1200" b="1" spc="4" dirty="0" smtClean="0">
                          <a:latin typeface="Arial"/>
                          <a:cs typeface="Arial"/>
                        </a:rPr>
                        <a:t>l</a:t>
                      </a:r>
                      <a:r>
                        <a:rPr lang="en-IN" sz="1200" b="1" dirty="0" smtClean="0">
                          <a:latin typeface="Arial"/>
                          <a:cs typeface="Arial"/>
                        </a:rPr>
                        <a:t>,</a:t>
                      </a:r>
                      <a:r>
                        <a:rPr lang="en-IN" sz="1200" b="1" spc="-24" dirty="0" smtClean="0">
                          <a:latin typeface="Arial"/>
                          <a:cs typeface="Arial"/>
                        </a:rPr>
                        <a:t> </a:t>
                      </a:r>
                      <a:r>
                        <a:rPr lang="en-IN" sz="1200" b="1" dirty="0" smtClean="0">
                          <a:latin typeface="Arial"/>
                          <a:cs typeface="Arial"/>
                        </a:rPr>
                        <a:t>cla</a:t>
                      </a:r>
                      <a:r>
                        <a:rPr lang="en-IN" sz="1200" b="1" spc="-204" dirty="0" smtClean="0">
                          <a:latin typeface="Arial"/>
                          <a:cs typeface="Arial"/>
                        </a:rPr>
                        <a:t>y</a:t>
                      </a:r>
                      <a:r>
                        <a:rPr lang="en-IN" sz="1200" b="1" dirty="0" smtClean="0">
                          <a:latin typeface="Arial"/>
                          <a:cs typeface="Arial"/>
                        </a:rPr>
                        <a:t>,</a:t>
                      </a:r>
                      <a:r>
                        <a:rPr lang="en-IN" sz="1200" b="1" spc="19" dirty="0" smtClean="0">
                          <a:latin typeface="Arial"/>
                          <a:cs typeface="Arial"/>
                        </a:rPr>
                        <a:t> </a:t>
                      </a:r>
                      <a:r>
                        <a:rPr lang="en-IN" sz="1200" b="1" dirty="0" smtClean="0">
                          <a:latin typeface="Arial"/>
                          <a:cs typeface="Arial"/>
                        </a:rPr>
                        <a:t>ch</a:t>
                      </a:r>
                      <a:r>
                        <a:rPr lang="en-IN" sz="1200" b="1" spc="-4" dirty="0" smtClean="0">
                          <a:latin typeface="Arial"/>
                          <a:cs typeface="Arial"/>
                        </a:rPr>
                        <a:t>a</a:t>
                      </a:r>
                      <a:r>
                        <a:rPr lang="en-IN" sz="1200" b="1" dirty="0" smtClean="0">
                          <a:latin typeface="Arial"/>
                          <a:cs typeface="Arial"/>
                        </a:rPr>
                        <a:t>lk,</a:t>
                      </a:r>
                      <a:r>
                        <a:rPr lang="en-IN" sz="1200" b="1" spc="4" dirty="0" smtClean="0">
                          <a:latin typeface="Arial"/>
                          <a:cs typeface="Arial"/>
                        </a:rPr>
                        <a:t> </a:t>
                      </a:r>
                      <a:r>
                        <a:rPr lang="en-IN" sz="1200" b="1" spc="-9" dirty="0" err="1" smtClean="0">
                          <a:latin typeface="Arial"/>
                          <a:cs typeface="Arial"/>
                        </a:rPr>
                        <a:t>e</a:t>
                      </a:r>
                      <a:r>
                        <a:rPr lang="en-IN" sz="1200" b="1" dirty="0" err="1" smtClean="0">
                          <a:latin typeface="Arial"/>
                          <a:cs typeface="Arial"/>
                        </a:rPr>
                        <a:t>tc</a:t>
                      </a:r>
                      <a:endParaRPr lang="en-IN" sz="1200" dirty="0" smtClean="0"/>
                    </a:p>
                    <a:p>
                      <a:endParaRPr lang="en-IN" sz="1200" dirty="0"/>
                    </a:p>
                  </a:txBody>
                  <a:tcPr/>
                </a:tc>
              </a:tr>
            </a:tbl>
          </a:graphicData>
        </a:graphic>
      </p:graphicFrame>
    </p:spTree>
    <p:extLst>
      <p:ext uri="{BB962C8B-B14F-4D97-AF65-F5344CB8AC3E}">
        <p14:creationId xmlns:p14="http://schemas.microsoft.com/office/powerpoint/2010/main" xmlns="" val="41921245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554" y="161926"/>
            <a:ext cx="9064452" cy="6780413"/>
          </a:xfrm>
        </p:spPr>
        <p:txBody>
          <a:bodyPr>
            <a:normAutofit/>
          </a:bodyPr>
          <a:lstStyle/>
          <a:p>
            <a:pPr marL="0" indent="0">
              <a:lnSpc>
                <a:spcPct val="200000"/>
              </a:lnSpc>
              <a:buNone/>
            </a:pPr>
            <a:r>
              <a:rPr lang="en-IN" sz="3600" dirty="0">
                <a:solidFill>
                  <a:schemeClr val="accent1"/>
                </a:solidFill>
              </a:rPr>
              <a:t>MANAGEMENT:</a:t>
            </a:r>
          </a:p>
          <a:p>
            <a:pPr>
              <a:lnSpc>
                <a:spcPct val="200000"/>
              </a:lnSpc>
            </a:pPr>
            <a:r>
              <a:rPr lang="en-IN" dirty="0"/>
              <a:t>Combined behavioural, social, and medical approaches are generally indicated for pica. </a:t>
            </a:r>
          </a:p>
          <a:p>
            <a:pPr>
              <a:lnSpc>
                <a:spcPct val="200000"/>
              </a:lnSpc>
            </a:pPr>
            <a:r>
              <a:rPr lang="en-IN" dirty="0"/>
              <a:t>Assessment for neglect and family  </a:t>
            </a:r>
          </a:p>
          <a:p>
            <a:pPr>
              <a:lnSpc>
                <a:spcPct val="200000"/>
              </a:lnSpc>
            </a:pPr>
            <a:r>
              <a:rPr lang="en-IN" dirty="0"/>
              <a:t> Behavioural treatment interventions </a:t>
            </a:r>
          </a:p>
          <a:p>
            <a:pPr>
              <a:lnSpc>
                <a:spcPct val="200000"/>
              </a:lnSpc>
            </a:pPr>
            <a:r>
              <a:rPr lang="en-IN" dirty="0"/>
              <a:t>The treatment of  sequelae related to an ingested item require specific treatment (e.g., lead toxicity, iron-deficiency anaemia, parasitic infestation). </a:t>
            </a:r>
          </a:p>
          <a:p>
            <a:pPr>
              <a:lnSpc>
                <a:spcPct val="200000"/>
              </a:lnSpc>
            </a:pPr>
            <a:r>
              <a:rPr lang="en-IN" dirty="0"/>
              <a:t>Ingestion of hair can require medical or surgical intervention for a gastric bezoar .</a:t>
            </a:r>
          </a:p>
        </p:txBody>
      </p:sp>
    </p:spTree>
    <p:extLst>
      <p:ext uri="{BB962C8B-B14F-4D97-AF65-F5344CB8AC3E}">
        <p14:creationId xmlns:p14="http://schemas.microsoft.com/office/powerpoint/2010/main" xmlns="" val="9342168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IN" sz="6000" dirty="0">
                <a:solidFill>
                  <a:schemeClr val="accent1"/>
                </a:solidFill>
                <a:effectLst>
                  <a:reflection stA="82000" endPos="65000" dist="50800" dir="5400000" sy="-100000" algn="bl" rotWithShape="0"/>
                </a:effectLst>
              </a:rPr>
              <a:t>Rumination disorder</a:t>
            </a:r>
          </a:p>
        </p:txBody>
      </p:sp>
    </p:spTree>
    <p:extLst>
      <p:ext uri="{BB962C8B-B14F-4D97-AF65-F5344CB8AC3E}">
        <p14:creationId xmlns:p14="http://schemas.microsoft.com/office/powerpoint/2010/main" xmlns="" val="7130545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510" y="125128"/>
            <a:ext cx="11798668" cy="6593307"/>
          </a:xfrm>
        </p:spPr>
        <p:txBody>
          <a:bodyPr>
            <a:normAutofit/>
          </a:bodyPr>
          <a:lstStyle/>
          <a:p>
            <a:pPr marL="0" indent="0">
              <a:lnSpc>
                <a:spcPct val="150000"/>
              </a:lnSpc>
              <a:buNone/>
            </a:pPr>
            <a:r>
              <a:rPr lang="en-IN" sz="3600" dirty="0">
                <a:solidFill>
                  <a:schemeClr val="accent1"/>
                </a:solidFill>
                <a:effectLst>
                  <a:outerShdw blurRad="38100" dist="38100" dir="2700000" algn="tl">
                    <a:srgbClr val="000000">
                      <a:alpha val="43137"/>
                    </a:srgbClr>
                  </a:outerShdw>
                </a:effectLst>
                <a:cs typeface="Times New Roman"/>
              </a:rPr>
              <a:t>DEFINITION:</a:t>
            </a:r>
            <a:endParaRPr lang="en-IN" sz="3600" dirty="0">
              <a:solidFill>
                <a:schemeClr val="accent1"/>
              </a:solidFill>
              <a:cs typeface="Times New Roman"/>
            </a:endParaRPr>
          </a:p>
          <a:p>
            <a:pPr marL="0" indent="0">
              <a:lnSpc>
                <a:spcPct val="150000"/>
              </a:lnSpc>
              <a:buNone/>
            </a:pPr>
            <a:r>
              <a:rPr lang="en-IN" sz="2000" dirty="0">
                <a:solidFill>
                  <a:schemeClr val="tx1">
                    <a:lumMod val="95000"/>
                  </a:schemeClr>
                </a:solidFill>
                <a:cs typeface="Times New Roman" panose="02020603050405020304" pitchFamily="18" charset="0"/>
              </a:rPr>
              <a:t>Rumination is regurgitation of food which is then partially or completely </a:t>
            </a:r>
          </a:p>
          <a:p>
            <a:pPr marL="0" indent="0">
              <a:lnSpc>
                <a:spcPct val="150000"/>
              </a:lnSpc>
              <a:buNone/>
            </a:pPr>
            <a:r>
              <a:rPr lang="en-IN" sz="2000" dirty="0">
                <a:solidFill>
                  <a:schemeClr val="tx1">
                    <a:lumMod val="95000"/>
                  </a:schemeClr>
                </a:solidFill>
                <a:cs typeface="Times New Roman" panose="02020603050405020304" pitchFamily="18" charset="0"/>
              </a:rPr>
              <a:t>re-swallowed or re-chewed, or spit out for a period of at least 1 month-This disorder typically appears in the first year of life.</a:t>
            </a:r>
            <a:endParaRPr lang="en-IN" sz="2000" spc="4" dirty="0">
              <a:solidFill>
                <a:schemeClr val="tx1">
                  <a:lumMod val="95000"/>
                </a:schemeClr>
              </a:solidFill>
              <a:cs typeface="Times New Roman" panose="02020603050405020304" pitchFamily="18" charset="0"/>
            </a:endParaRPr>
          </a:p>
          <a:p>
            <a:pPr>
              <a:lnSpc>
                <a:spcPct val="150000"/>
              </a:lnSpc>
            </a:pPr>
            <a:r>
              <a:rPr lang="en-IN" sz="2000" spc="4" dirty="0">
                <a:solidFill>
                  <a:schemeClr val="tx1">
                    <a:lumMod val="95000"/>
                  </a:schemeClr>
                </a:solidFill>
                <a:cs typeface="Times New Roman" panose="02020603050405020304" pitchFamily="18" charset="0"/>
              </a:rPr>
              <a:t>R</a:t>
            </a:r>
            <a:r>
              <a:rPr lang="en-IN" sz="2000" dirty="0">
                <a:solidFill>
                  <a:schemeClr val="tx1">
                    <a:lumMod val="95000"/>
                  </a:schemeClr>
                </a:solidFill>
                <a:cs typeface="Times New Roman" panose="02020603050405020304" pitchFamily="18" charset="0"/>
              </a:rPr>
              <a:t>egu</a:t>
            </a:r>
            <a:r>
              <a:rPr lang="en-IN" sz="2000" spc="-4" dirty="0">
                <a:solidFill>
                  <a:schemeClr val="tx1">
                    <a:lumMod val="95000"/>
                  </a:schemeClr>
                </a:solidFill>
                <a:cs typeface="Times New Roman" panose="02020603050405020304" pitchFamily="18" charset="0"/>
              </a:rPr>
              <a:t>r</a:t>
            </a:r>
            <a:r>
              <a:rPr lang="en-IN" sz="2000" spc="4" dirty="0">
                <a:solidFill>
                  <a:schemeClr val="tx1">
                    <a:lumMod val="95000"/>
                  </a:schemeClr>
                </a:solidFill>
                <a:cs typeface="Times New Roman" panose="02020603050405020304" pitchFamily="18" charset="0"/>
              </a:rPr>
              <a:t>g</a:t>
            </a:r>
            <a:r>
              <a:rPr lang="en-IN" sz="2000" spc="-9"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t</a:t>
            </a:r>
            <a:r>
              <a:rPr lang="en-IN" sz="2000" spc="-15" dirty="0">
                <a:solidFill>
                  <a:schemeClr val="tx1">
                    <a:lumMod val="95000"/>
                  </a:schemeClr>
                </a:solidFill>
                <a:cs typeface="Times New Roman" panose="02020603050405020304" pitchFamily="18" charset="0"/>
              </a:rPr>
              <a:t>a</a:t>
            </a:r>
            <a:r>
              <a:rPr lang="en-IN" sz="2000" spc="4" dirty="0">
                <a:solidFill>
                  <a:schemeClr val="tx1">
                    <a:lumMod val="95000"/>
                  </a:schemeClr>
                </a:solidFill>
                <a:cs typeface="Times New Roman" panose="02020603050405020304" pitchFamily="18" charset="0"/>
              </a:rPr>
              <a:t>t</a:t>
            </a:r>
            <a:r>
              <a:rPr lang="en-IN" sz="2000" dirty="0">
                <a:solidFill>
                  <a:schemeClr val="tx1">
                    <a:lumMod val="95000"/>
                  </a:schemeClr>
                </a:solidFill>
                <a:cs typeface="Times New Roman" panose="02020603050405020304" pitchFamily="18" charset="0"/>
              </a:rPr>
              <a:t>i</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n</a:t>
            </a:r>
            <a:r>
              <a:rPr lang="en-IN" sz="2000" spc="33"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i</a:t>
            </a:r>
            <a:r>
              <a:rPr lang="en-IN" sz="2000" dirty="0">
                <a:solidFill>
                  <a:schemeClr val="tx1">
                    <a:lumMod val="95000"/>
                  </a:schemeClr>
                </a:solidFill>
                <a:cs typeface="Times New Roman" panose="02020603050405020304" pitchFamily="18" charset="0"/>
              </a:rPr>
              <a:t>s</a:t>
            </a:r>
            <a:r>
              <a:rPr lang="en-IN" sz="2000" spc="-16"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t</a:t>
            </a:r>
            <a:r>
              <a:rPr lang="en-IN" sz="2000" dirty="0">
                <a:solidFill>
                  <a:schemeClr val="tx1">
                    <a:lumMod val="95000"/>
                  </a:schemeClr>
                </a:solidFill>
                <a:cs typeface="Times New Roman" panose="02020603050405020304" pitchFamily="18" charset="0"/>
              </a:rPr>
              <a:t>y</a:t>
            </a:r>
            <a:r>
              <a:rPr lang="en-IN" sz="2000" spc="-9" dirty="0">
                <a:solidFill>
                  <a:schemeClr val="tx1">
                    <a:lumMod val="95000"/>
                  </a:schemeClr>
                </a:solidFill>
                <a:cs typeface="Times New Roman" panose="02020603050405020304" pitchFamily="18" charset="0"/>
              </a:rPr>
              <a:t>p</a:t>
            </a:r>
            <a:r>
              <a:rPr lang="en-IN" sz="2000"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cal</a:t>
            </a:r>
            <a:r>
              <a:rPr lang="en-IN" sz="2000" spc="-4" dirty="0">
                <a:solidFill>
                  <a:schemeClr val="tx1">
                    <a:lumMod val="95000"/>
                  </a:schemeClr>
                </a:solidFill>
                <a:cs typeface="Times New Roman" panose="02020603050405020304" pitchFamily="18" charset="0"/>
              </a:rPr>
              <a:t>l</a:t>
            </a:r>
            <a:r>
              <a:rPr lang="en-IN" sz="2000" dirty="0">
                <a:solidFill>
                  <a:schemeClr val="tx1">
                    <a:lumMod val="95000"/>
                  </a:schemeClr>
                </a:solidFill>
                <a:cs typeface="Times New Roman" panose="02020603050405020304" pitchFamily="18" charset="0"/>
              </a:rPr>
              <a:t>y</a:t>
            </a:r>
            <a:r>
              <a:rPr lang="en-IN" sz="2000" spc="35"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f</a:t>
            </a:r>
            <a:r>
              <a:rPr lang="en-IN" sz="2000" spc="-9" dirty="0">
                <a:solidFill>
                  <a:schemeClr val="tx1">
                    <a:lumMod val="95000"/>
                  </a:schemeClr>
                </a:solidFill>
                <a:cs typeface="Times New Roman" panose="02020603050405020304" pitchFamily="18" charset="0"/>
              </a:rPr>
              <a:t>r</a:t>
            </a:r>
            <a:r>
              <a:rPr lang="en-IN" sz="2000" spc="4" dirty="0">
                <a:solidFill>
                  <a:schemeClr val="tx1">
                    <a:lumMod val="95000"/>
                  </a:schemeClr>
                </a:solidFill>
                <a:cs typeface="Times New Roman" panose="02020603050405020304" pitchFamily="18" charset="0"/>
              </a:rPr>
              <a:t>e</a:t>
            </a:r>
            <a:r>
              <a:rPr lang="en-IN" sz="2000" spc="-9" dirty="0">
                <a:solidFill>
                  <a:schemeClr val="tx1">
                    <a:lumMod val="95000"/>
                  </a:schemeClr>
                </a:solidFill>
                <a:cs typeface="Times New Roman" panose="02020603050405020304" pitchFamily="18" charset="0"/>
              </a:rPr>
              <a:t>q</a:t>
            </a:r>
            <a:r>
              <a:rPr lang="en-IN" sz="2000" dirty="0">
                <a:solidFill>
                  <a:schemeClr val="tx1">
                    <a:lumMod val="95000"/>
                  </a:schemeClr>
                </a:solidFill>
                <a:cs typeface="Times New Roman" panose="02020603050405020304" pitchFamily="18" charset="0"/>
              </a:rPr>
              <a:t>ue</a:t>
            </a:r>
            <a:r>
              <a:rPr lang="en-IN" sz="2000" spc="-15"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t</a:t>
            </a:r>
            <a:r>
              <a:rPr lang="en-IN" sz="2000" spc="77"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a</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d</a:t>
            </a:r>
            <a:r>
              <a:rPr lang="en-IN" sz="2000" spc="73"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d</a:t>
            </a:r>
            <a:r>
              <a:rPr lang="en-IN" sz="2000" spc="-9" dirty="0">
                <a:solidFill>
                  <a:schemeClr val="tx1">
                    <a:lumMod val="95000"/>
                  </a:schemeClr>
                </a:solidFill>
                <a:cs typeface="Times New Roman" panose="02020603050405020304" pitchFamily="18" charset="0"/>
              </a:rPr>
              <a:t>a</a:t>
            </a:r>
            <a:r>
              <a:rPr lang="en-IN" sz="2000" spc="4"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l</a:t>
            </a:r>
            <a:r>
              <a:rPr lang="en-IN" sz="2000" spc="28" dirty="0">
                <a:solidFill>
                  <a:schemeClr val="tx1">
                    <a:lumMod val="95000"/>
                  </a:schemeClr>
                </a:solidFill>
                <a:cs typeface="Times New Roman" panose="02020603050405020304" pitchFamily="18" charset="0"/>
              </a:rPr>
              <a:t>y</a:t>
            </a:r>
            <a:r>
              <a:rPr lang="en-IN" sz="2000"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i</a:t>
            </a:r>
            <a:r>
              <a:rPr lang="en-IN" sz="2000" dirty="0">
                <a:solidFill>
                  <a:schemeClr val="tx1">
                    <a:lumMod val="95000"/>
                  </a:schemeClr>
                </a:solidFill>
                <a:cs typeface="Times New Roman" panose="02020603050405020304" pitchFamily="18" charset="0"/>
              </a:rPr>
              <a:t>t</a:t>
            </a:r>
            <a:r>
              <a:rPr lang="en-IN" sz="2000" spc="29" dirty="0">
                <a:solidFill>
                  <a:schemeClr val="tx1">
                    <a:lumMod val="95000"/>
                  </a:schemeClr>
                </a:solidFill>
                <a:cs typeface="Times New Roman" panose="02020603050405020304" pitchFamily="18" charset="0"/>
              </a:rPr>
              <a:t> </a:t>
            </a:r>
            <a:r>
              <a:rPr lang="en-IN" sz="2000" dirty="0">
                <a:solidFill>
                  <a:schemeClr val="tx1">
                    <a:lumMod val="95000"/>
                  </a:schemeClr>
                </a:solidFill>
                <a:cs typeface="Times New Roman" panose="02020603050405020304" pitchFamily="18" charset="0"/>
              </a:rPr>
              <a:t>d</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es</a:t>
            </a:r>
            <a:r>
              <a:rPr lang="en-IN" sz="2000" spc="4"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n</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t</a:t>
            </a:r>
            <a:r>
              <a:rPr lang="en-IN" sz="2000" spc="89"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c</a:t>
            </a:r>
            <a:r>
              <a:rPr lang="en-IN" sz="2000" spc="4" dirty="0">
                <a:solidFill>
                  <a:schemeClr val="tx1">
                    <a:lumMod val="95000"/>
                  </a:schemeClr>
                </a:solidFill>
                <a:cs typeface="Times New Roman" panose="02020603050405020304" pitchFamily="18" charset="0"/>
              </a:rPr>
              <a:t>c</a:t>
            </a:r>
            <a:r>
              <a:rPr lang="en-IN" sz="2000" dirty="0">
                <a:solidFill>
                  <a:schemeClr val="tx1">
                    <a:lumMod val="95000"/>
                  </a:schemeClr>
                </a:solidFill>
                <a:cs typeface="Times New Roman" panose="02020603050405020304" pitchFamily="18" charset="0"/>
              </a:rPr>
              <a:t>ur</a:t>
            </a:r>
            <a:r>
              <a:rPr lang="en-IN" sz="2000" spc="44"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d</a:t>
            </a:r>
            <a:r>
              <a:rPr lang="en-IN" sz="2000" dirty="0">
                <a:solidFill>
                  <a:schemeClr val="tx1">
                    <a:lumMod val="95000"/>
                  </a:schemeClr>
                </a:solidFill>
                <a:cs typeface="Times New Roman" panose="02020603050405020304" pitchFamily="18" charset="0"/>
              </a:rPr>
              <a:t>u</a:t>
            </a:r>
            <a:r>
              <a:rPr lang="en-IN" sz="2000" spc="4" dirty="0">
                <a:solidFill>
                  <a:schemeClr val="tx1">
                    <a:lumMod val="95000"/>
                  </a:schemeClr>
                </a:solidFill>
                <a:cs typeface="Times New Roman" panose="02020603050405020304" pitchFamily="18" charset="0"/>
              </a:rPr>
              <a:t>r</a:t>
            </a:r>
            <a:r>
              <a:rPr lang="en-IN" sz="2000"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g </a:t>
            </a:r>
            <a:r>
              <a:rPr lang="en-IN" sz="2000" spc="-4" dirty="0">
                <a:solidFill>
                  <a:schemeClr val="tx1">
                    <a:lumMod val="95000"/>
                  </a:schemeClr>
                </a:solidFill>
                <a:cs typeface="Times New Roman" panose="02020603050405020304" pitchFamily="18" charset="0"/>
              </a:rPr>
              <a:t>s</a:t>
            </a:r>
            <a:r>
              <a:rPr lang="en-IN" sz="2000" dirty="0">
                <a:solidFill>
                  <a:schemeClr val="tx1">
                    <a:lumMod val="95000"/>
                  </a:schemeClr>
                </a:solidFill>
                <a:cs typeface="Times New Roman" panose="02020603050405020304" pitchFamily="18" charset="0"/>
              </a:rPr>
              <a:t>l</a:t>
            </a:r>
            <a:r>
              <a:rPr lang="en-IN" sz="2000" spc="4" dirty="0">
                <a:solidFill>
                  <a:schemeClr val="tx1">
                    <a:lumMod val="95000"/>
                  </a:schemeClr>
                </a:solidFill>
                <a:cs typeface="Times New Roman" panose="02020603050405020304" pitchFamily="18" charset="0"/>
              </a:rPr>
              <a:t>e</a:t>
            </a:r>
            <a:r>
              <a:rPr lang="en-IN" sz="2000" dirty="0">
                <a:solidFill>
                  <a:schemeClr val="tx1">
                    <a:lumMod val="95000"/>
                  </a:schemeClr>
                </a:solidFill>
                <a:cs typeface="Times New Roman" panose="02020603050405020304" pitchFamily="18" charset="0"/>
              </a:rPr>
              <a:t>e</a:t>
            </a:r>
            <a:r>
              <a:rPr lang="en-IN" sz="2000" spc="-25" dirty="0">
                <a:solidFill>
                  <a:schemeClr val="tx1">
                    <a:lumMod val="95000"/>
                  </a:schemeClr>
                </a:solidFill>
                <a:cs typeface="Times New Roman" panose="02020603050405020304" pitchFamily="18" charset="0"/>
              </a:rPr>
              <a:t>p</a:t>
            </a:r>
            <a:r>
              <a:rPr lang="en-IN" sz="2000" dirty="0">
                <a:solidFill>
                  <a:schemeClr val="tx1">
                    <a:lumMod val="95000"/>
                  </a:schemeClr>
                </a:solidFill>
                <a:cs typeface="Times New Roman" panose="02020603050405020304" pitchFamily="18" charset="0"/>
              </a:rPr>
              <a:t>.</a:t>
            </a:r>
          </a:p>
          <a:p>
            <a:pPr>
              <a:lnSpc>
                <a:spcPct val="150000"/>
              </a:lnSpc>
            </a:pPr>
            <a:r>
              <a:rPr lang="en-IN" sz="2000" spc="-31" dirty="0">
                <a:solidFill>
                  <a:schemeClr val="tx1">
                    <a:lumMod val="95000"/>
                  </a:schemeClr>
                </a:solidFill>
                <a:cs typeface="Times New Roman" panose="02020603050405020304" pitchFamily="18" charset="0"/>
              </a:rPr>
              <a:t> </a:t>
            </a:r>
            <a:r>
              <a:rPr lang="en-IN" sz="2000" spc="-35" dirty="0">
                <a:solidFill>
                  <a:schemeClr val="tx1">
                    <a:lumMod val="95000"/>
                  </a:schemeClr>
                </a:solidFill>
                <a:cs typeface="Times New Roman" panose="02020603050405020304" pitchFamily="18" charset="0"/>
              </a:rPr>
              <a:t>I</a:t>
            </a:r>
            <a:r>
              <a:rPr lang="en-IN" sz="2000" dirty="0">
                <a:solidFill>
                  <a:schemeClr val="tx1">
                    <a:lumMod val="95000"/>
                  </a:schemeClr>
                </a:solidFill>
                <a:cs typeface="Times New Roman" panose="02020603050405020304" pitchFamily="18" charset="0"/>
              </a:rPr>
              <a:t>t d</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es</a:t>
            </a:r>
            <a:r>
              <a:rPr lang="en-IN" sz="2000" spc="169"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n</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t </a:t>
            </a:r>
            <a:r>
              <a:rPr lang="en-IN" sz="2000" spc="29"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c</a:t>
            </a:r>
            <a:r>
              <a:rPr lang="en-IN" sz="2000" spc="4" dirty="0">
                <a:solidFill>
                  <a:schemeClr val="tx1">
                    <a:lumMod val="95000"/>
                  </a:schemeClr>
                </a:solidFill>
                <a:cs typeface="Times New Roman" panose="02020603050405020304" pitchFamily="18" charset="0"/>
              </a:rPr>
              <a:t>c</a:t>
            </a:r>
            <a:r>
              <a:rPr lang="en-IN" sz="2000" dirty="0">
                <a:solidFill>
                  <a:schemeClr val="tx1">
                    <a:lumMod val="95000"/>
                  </a:schemeClr>
                </a:solidFill>
                <a:cs typeface="Times New Roman" panose="02020603050405020304" pitchFamily="18" charset="0"/>
              </a:rPr>
              <a:t>ur</a:t>
            </a:r>
            <a:r>
              <a:rPr lang="en-IN" sz="2000" spc="209" dirty="0">
                <a:solidFill>
                  <a:schemeClr val="tx1">
                    <a:lumMod val="95000"/>
                  </a:schemeClr>
                </a:solidFill>
                <a:cs typeface="Times New Roman" panose="02020603050405020304" pitchFamily="18" charset="0"/>
              </a:rPr>
              <a:t> </a:t>
            </a:r>
            <a:r>
              <a:rPr lang="en-IN" sz="2000" dirty="0">
                <a:solidFill>
                  <a:schemeClr val="tx1">
                    <a:lumMod val="95000"/>
                  </a:schemeClr>
                </a:solidFill>
                <a:cs typeface="Times New Roman" panose="02020603050405020304" pitchFamily="18" charset="0"/>
              </a:rPr>
              <a:t>e</a:t>
            </a:r>
            <a:r>
              <a:rPr lang="en-IN" sz="2000" spc="-4" dirty="0">
                <a:solidFill>
                  <a:schemeClr val="tx1">
                    <a:lumMod val="95000"/>
                  </a:schemeClr>
                </a:solidFill>
                <a:cs typeface="Times New Roman" panose="02020603050405020304" pitchFamily="18" charset="0"/>
              </a:rPr>
              <a:t>xc</a:t>
            </a:r>
            <a:r>
              <a:rPr lang="en-IN" sz="2000" spc="-9" dirty="0">
                <a:solidFill>
                  <a:schemeClr val="tx1">
                    <a:lumMod val="95000"/>
                  </a:schemeClr>
                </a:solidFill>
                <a:cs typeface="Times New Roman" panose="02020603050405020304" pitchFamily="18" charset="0"/>
              </a:rPr>
              <a:t>l</a:t>
            </a:r>
            <a:r>
              <a:rPr lang="en-IN" sz="2000" spc="-4" dirty="0">
                <a:solidFill>
                  <a:schemeClr val="tx1">
                    <a:lumMod val="95000"/>
                  </a:schemeClr>
                </a:solidFill>
                <a:cs typeface="Times New Roman" panose="02020603050405020304" pitchFamily="18" charset="0"/>
              </a:rPr>
              <a:t>u</a:t>
            </a:r>
            <a:r>
              <a:rPr lang="en-IN" sz="2000" dirty="0">
                <a:solidFill>
                  <a:schemeClr val="tx1">
                    <a:lumMod val="95000"/>
                  </a:schemeClr>
                </a:solidFill>
                <a:cs typeface="Times New Roman" panose="02020603050405020304" pitchFamily="18" charset="0"/>
              </a:rPr>
              <a:t>s</a:t>
            </a:r>
            <a:r>
              <a:rPr lang="en-IN" sz="2000" spc="-4" dirty="0">
                <a:solidFill>
                  <a:schemeClr val="tx1">
                    <a:lumMod val="95000"/>
                  </a:schemeClr>
                </a:solidFill>
                <a:cs typeface="Times New Roman" panose="02020603050405020304" pitchFamily="18" charset="0"/>
              </a:rPr>
              <a:t>ivel</a:t>
            </a:r>
            <a:r>
              <a:rPr lang="en-IN" sz="2000" dirty="0">
                <a:solidFill>
                  <a:schemeClr val="tx1">
                    <a:lumMod val="95000"/>
                  </a:schemeClr>
                </a:solidFill>
                <a:cs typeface="Times New Roman" panose="02020603050405020304" pitchFamily="18" charset="0"/>
              </a:rPr>
              <a:t>y</a:t>
            </a:r>
            <a:r>
              <a:rPr lang="en-IN" sz="2000" spc="-27"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d</a:t>
            </a:r>
            <a:r>
              <a:rPr lang="en-IN" sz="2000" dirty="0">
                <a:solidFill>
                  <a:schemeClr val="tx1">
                    <a:lumMod val="95000"/>
                  </a:schemeClr>
                </a:solidFill>
                <a:cs typeface="Times New Roman" panose="02020603050405020304" pitchFamily="18" charset="0"/>
              </a:rPr>
              <a:t>u</a:t>
            </a:r>
            <a:r>
              <a:rPr lang="en-IN" sz="2000" spc="4" dirty="0">
                <a:solidFill>
                  <a:schemeClr val="tx1">
                    <a:lumMod val="95000"/>
                  </a:schemeClr>
                </a:solidFill>
                <a:cs typeface="Times New Roman" panose="02020603050405020304" pitchFamily="18" charset="0"/>
              </a:rPr>
              <a:t>r</a:t>
            </a:r>
            <a:r>
              <a:rPr lang="en-IN" sz="2000"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g </a:t>
            </a:r>
            <a:r>
              <a:rPr lang="en-IN" sz="2000" spc="33"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t</a:t>
            </a:r>
            <a:r>
              <a:rPr lang="en-IN" sz="2000" spc="-4" dirty="0">
                <a:solidFill>
                  <a:schemeClr val="tx1">
                    <a:lumMod val="95000"/>
                  </a:schemeClr>
                </a:solidFill>
                <a:cs typeface="Times New Roman" panose="02020603050405020304" pitchFamily="18" charset="0"/>
              </a:rPr>
              <a:t>h</a:t>
            </a:r>
            <a:r>
              <a:rPr lang="en-IN" sz="2000" dirty="0">
                <a:solidFill>
                  <a:schemeClr val="tx1">
                    <a:lumMod val="95000"/>
                  </a:schemeClr>
                </a:solidFill>
                <a:cs typeface="Times New Roman" panose="02020603050405020304" pitchFamily="18" charset="0"/>
              </a:rPr>
              <a:t>e</a:t>
            </a:r>
            <a:r>
              <a:rPr lang="en-IN" sz="2000" spc="212" dirty="0">
                <a:solidFill>
                  <a:schemeClr val="tx1">
                    <a:lumMod val="95000"/>
                  </a:schemeClr>
                </a:solidFill>
                <a:cs typeface="Times New Roman" panose="02020603050405020304" pitchFamily="18" charset="0"/>
              </a:rPr>
              <a:t> </a:t>
            </a:r>
            <a:r>
              <a:rPr lang="en-IN" sz="2000" dirty="0">
                <a:solidFill>
                  <a:schemeClr val="tx1">
                    <a:lumMod val="95000"/>
                  </a:schemeClr>
                </a:solidFill>
                <a:cs typeface="Times New Roman" panose="02020603050405020304" pitchFamily="18" charset="0"/>
              </a:rPr>
              <a:t>c</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u</a:t>
            </a:r>
            <a:r>
              <a:rPr lang="en-IN" sz="2000" spc="-4" dirty="0">
                <a:solidFill>
                  <a:schemeClr val="tx1">
                    <a:lumMod val="95000"/>
                  </a:schemeClr>
                </a:solidFill>
                <a:cs typeface="Times New Roman" panose="02020603050405020304" pitchFamily="18" charset="0"/>
              </a:rPr>
              <a:t>r</a:t>
            </a:r>
            <a:r>
              <a:rPr lang="en-IN" sz="2000" spc="4" dirty="0">
                <a:solidFill>
                  <a:schemeClr val="tx1">
                    <a:lumMod val="95000"/>
                  </a:schemeClr>
                </a:solidFill>
                <a:cs typeface="Times New Roman" panose="02020603050405020304" pitchFamily="18" charset="0"/>
              </a:rPr>
              <a:t>s</a:t>
            </a:r>
            <a:r>
              <a:rPr lang="en-IN" sz="2000" dirty="0">
                <a:solidFill>
                  <a:schemeClr val="tx1">
                    <a:lumMod val="95000"/>
                  </a:schemeClr>
                </a:solidFill>
                <a:cs typeface="Times New Roman" panose="02020603050405020304" pitchFamily="18" charset="0"/>
              </a:rPr>
              <a:t>e</a:t>
            </a:r>
            <a:r>
              <a:rPr lang="en-IN" sz="2000" spc="183"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f</a:t>
            </a:r>
            <a:r>
              <a:rPr lang="en-IN" sz="2000" spc="153"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a</a:t>
            </a:r>
            <a:r>
              <a:rPr lang="en-IN" sz="2000" spc="-4" dirty="0">
                <a:solidFill>
                  <a:schemeClr val="tx1">
                    <a:lumMod val="95000"/>
                  </a:schemeClr>
                </a:solidFill>
                <a:cs typeface="Times New Roman" panose="02020603050405020304" pitchFamily="18" charset="0"/>
              </a:rPr>
              <a:t>n</a:t>
            </a:r>
            <a:r>
              <a:rPr lang="en-IN" sz="2000" spc="-9" dirty="0">
                <a:solidFill>
                  <a:schemeClr val="tx1">
                    <a:lumMod val="95000"/>
                  </a:schemeClr>
                </a:solidFill>
                <a:cs typeface="Times New Roman" panose="02020603050405020304" pitchFamily="18" charset="0"/>
              </a:rPr>
              <a:t>or</a:t>
            </a:r>
            <a:r>
              <a:rPr lang="en-IN" sz="2000" dirty="0">
                <a:solidFill>
                  <a:schemeClr val="tx1">
                    <a:lumMod val="95000"/>
                  </a:schemeClr>
                </a:solidFill>
                <a:cs typeface="Times New Roman" panose="02020603050405020304" pitchFamily="18" charset="0"/>
              </a:rPr>
              <a:t>ex</a:t>
            </a:r>
            <a:r>
              <a:rPr lang="en-IN" sz="2000" spc="4" dirty="0">
                <a:solidFill>
                  <a:schemeClr val="tx1">
                    <a:lumMod val="95000"/>
                  </a:schemeClr>
                </a:solidFill>
                <a:cs typeface="Times New Roman" panose="02020603050405020304" pitchFamily="18" charset="0"/>
              </a:rPr>
              <a:t>i</a:t>
            </a:r>
            <a:r>
              <a:rPr lang="en-IN" sz="2000" dirty="0">
                <a:solidFill>
                  <a:schemeClr val="tx1">
                    <a:lumMod val="95000"/>
                  </a:schemeClr>
                </a:solidFill>
                <a:cs typeface="Times New Roman" panose="02020603050405020304" pitchFamily="18" charset="0"/>
              </a:rPr>
              <a:t>a</a:t>
            </a:r>
            <a:r>
              <a:rPr lang="en-IN" sz="2000" spc="199"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e</a:t>
            </a:r>
            <a:r>
              <a:rPr lang="en-IN" sz="2000" spc="25" dirty="0">
                <a:solidFill>
                  <a:schemeClr val="tx1">
                    <a:lumMod val="95000"/>
                  </a:schemeClr>
                </a:solidFill>
                <a:cs typeface="Times New Roman" panose="02020603050405020304" pitchFamily="18" charset="0"/>
              </a:rPr>
              <a:t>r</a:t>
            </a:r>
            <a:r>
              <a:rPr lang="en-IN" sz="2000" spc="-4" dirty="0">
                <a:solidFill>
                  <a:schemeClr val="tx1">
                    <a:lumMod val="95000"/>
                  </a:schemeClr>
                </a:solidFill>
                <a:cs typeface="Times New Roman" panose="02020603050405020304" pitchFamily="18" charset="0"/>
              </a:rPr>
              <a:t>v</a:t>
            </a:r>
            <a:r>
              <a:rPr lang="en-IN" sz="2000" dirty="0">
                <a:solidFill>
                  <a:schemeClr val="tx1">
                    <a:lumMod val="95000"/>
                  </a:schemeClr>
                </a:solidFill>
                <a:cs typeface="Times New Roman" panose="02020603050405020304" pitchFamily="18" charset="0"/>
              </a:rPr>
              <a:t>o</a:t>
            </a:r>
            <a:r>
              <a:rPr lang="en-IN" sz="2000" spc="4" dirty="0">
                <a:solidFill>
                  <a:schemeClr val="tx1">
                    <a:lumMod val="95000"/>
                  </a:schemeClr>
                </a:solidFill>
                <a:cs typeface="Times New Roman" panose="02020603050405020304" pitchFamily="18" charset="0"/>
              </a:rPr>
              <a:t>s</a:t>
            </a:r>
            <a:r>
              <a:rPr lang="en-IN" sz="2000" dirty="0">
                <a:solidFill>
                  <a:schemeClr val="tx1">
                    <a:lumMod val="95000"/>
                  </a:schemeClr>
                </a:solidFill>
                <a:cs typeface="Times New Roman" panose="02020603050405020304" pitchFamily="18" charset="0"/>
              </a:rPr>
              <a:t>a, </a:t>
            </a:r>
            <a:r>
              <a:rPr lang="en-IN" sz="2000" spc="-9" dirty="0">
                <a:solidFill>
                  <a:schemeClr val="tx1">
                    <a:lumMod val="95000"/>
                  </a:schemeClr>
                </a:solidFill>
                <a:cs typeface="Times New Roman" panose="02020603050405020304" pitchFamily="18" charset="0"/>
              </a:rPr>
              <a:t>b</a:t>
            </a:r>
            <a:r>
              <a:rPr lang="en-IN" sz="2000" spc="4" dirty="0">
                <a:solidFill>
                  <a:schemeClr val="tx1">
                    <a:lumMod val="95000"/>
                  </a:schemeClr>
                </a:solidFill>
                <a:cs typeface="Times New Roman" panose="02020603050405020304" pitchFamily="18" charset="0"/>
              </a:rPr>
              <a:t>u</a:t>
            </a:r>
            <a:r>
              <a:rPr lang="en-IN" sz="2000" dirty="0">
                <a:solidFill>
                  <a:schemeClr val="tx1">
                    <a:lumMod val="95000"/>
                  </a:schemeClr>
                </a:solidFill>
                <a:cs typeface="Times New Roman" panose="02020603050405020304" pitchFamily="18" charset="0"/>
              </a:rPr>
              <a:t>lim</a:t>
            </a:r>
            <a:r>
              <a:rPr lang="en-IN" sz="2000" spc="4" dirty="0">
                <a:solidFill>
                  <a:schemeClr val="tx1">
                    <a:lumMod val="95000"/>
                  </a:schemeClr>
                </a:solidFill>
                <a:cs typeface="Times New Roman" panose="02020603050405020304" pitchFamily="18" charset="0"/>
              </a:rPr>
              <a:t>i</a:t>
            </a:r>
            <a:r>
              <a:rPr lang="en-IN" sz="2000" dirty="0">
                <a:solidFill>
                  <a:schemeClr val="tx1">
                    <a:lumMod val="95000"/>
                  </a:schemeClr>
                </a:solidFill>
                <a:cs typeface="Times New Roman" panose="02020603050405020304" pitchFamily="18" charset="0"/>
              </a:rPr>
              <a:t>a</a:t>
            </a:r>
            <a:r>
              <a:rPr lang="en-IN" sz="2000" spc="183"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e</a:t>
            </a:r>
            <a:r>
              <a:rPr lang="en-IN" sz="2000" spc="25" dirty="0">
                <a:solidFill>
                  <a:schemeClr val="tx1">
                    <a:lumMod val="95000"/>
                  </a:schemeClr>
                </a:solidFill>
                <a:cs typeface="Times New Roman" panose="02020603050405020304" pitchFamily="18" charset="0"/>
              </a:rPr>
              <a:t>r</a:t>
            </a:r>
            <a:r>
              <a:rPr lang="en-IN" sz="2000" spc="-4" dirty="0">
                <a:solidFill>
                  <a:schemeClr val="tx1">
                    <a:lumMod val="95000"/>
                  </a:schemeClr>
                </a:solidFill>
                <a:cs typeface="Times New Roman" panose="02020603050405020304" pitchFamily="18" charset="0"/>
              </a:rPr>
              <a:t>v</a:t>
            </a:r>
            <a:r>
              <a:rPr lang="en-IN" sz="2000" dirty="0">
                <a:solidFill>
                  <a:schemeClr val="tx1">
                    <a:lumMod val="95000"/>
                  </a:schemeClr>
                </a:solidFill>
                <a:cs typeface="Times New Roman" panose="02020603050405020304" pitchFamily="18" charset="0"/>
              </a:rPr>
              <a:t>o</a:t>
            </a:r>
            <a:r>
              <a:rPr lang="en-IN" sz="2000" spc="4" dirty="0">
                <a:solidFill>
                  <a:schemeClr val="tx1">
                    <a:lumMod val="95000"/>
                  </a:schemeClr>
                </a:solidFill>
                <a:cs typeface="Times New Roman" panose="02020603050405020304" pitchFamily="18" charset="0"/>
              </a:rPr>
              <a:t>s</a:t>
            </a:r>
            <a:r>
              <a:rPr lang="en-IN" sz="2000" dirty="0">
                <a:solidFill>
                  <a:schemeClr val="tx1">
                    <a:lumMod val="95000"/>
                  </a:schemeClr>
                </a:solidFill>
                <a:cs typeface="Times New Roman" panose="02020603050405020304" pitchFamily="18" charset="0"/>
              </a:rPr>
              <a:t>a,</a:t>
            </a:r>
            <a:r>
              <a:rPr lang="en-IN" sz="2000" spc="132"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b</a:t>
            </a:r>
            <a:r>
              <a:rPr lang="en-IN" sz="2000"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ng</a:t>
            </a:r>
            <a:r>
              <a:rPr lang="en-IN" sz="2000" dirty="0">
                <a:solidFill>
                  <a:schemeClr val="tx1">
                    <a:lumMod val="95000"/>
                  </a:schemeClr>
                </a:solidFill>
                <a:cs typeface="Times New Roman" panose="02020603050405020304" pitchFamily="18" charset="0"/>
              </a:rPr>
              <a:t>e-</a:t>
            </a:r>
            <a:r>
              <a:rPr lang="en-IN" sz="2000" spc="4" dirty="0">
                <a:solidFill>
                  <a:schemeClr val="tx1">
                    <a:lumMod val="95000"/>
                  </a:schemeClr>
                </a:solidFill>
                <a:cs typeface="Times New Roman" panose="02020603050405020304" pitchFamily="18" charset="0"/>
              </a:rPr>
              <a:t>e</a:t>
            </a:r>
            <a:r>
              <a:rPr lang="en-IN" sz="2000" spc="-15" dirty="0">
                <a:solidFill>
                  <a:schemeClr val="tx1">
                    <a:lumMod val="95000"/>
                  </a:schemeClr>
                </a:solidFill>
                <a:cs typeface="Times New Roman" panose="02020603050405020304" pitchFamily="18" charset="0"/>
              </a:rPr>
              <a:t>a</a:t>
            </a:r>
            <a:r>
              <a:rPr lang="en-IN" sz="2000" spc="4" dirty="0">
                <a:solidFill>
                  <a:schemeClr val="tx1">
                    <a:lumMod val="95000"/>
                  </a:schemeClr>
                </a:solidFill>
                <a:cs typeface="Times New Roman" panose="02020603050405020304" pitchFamily="18" charset="0"/>
              </a:rPr>
              <a:t>t</a:t>
            </a:r>
            <a:r>
              <a:rPr lang="en-IN" sz="2000"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g</a:t>
            </a:r>
            <a:r>
              <a:rPr lang="en-IN" sz="2000" spc="151" dirty="0">
                <a:solidFill>
                  <a:schemeClr val="tx1">
                    <a:lumMod val="95000"/>
                  </a:schemeClr>
                </a:solidFill>
                <a:cs typeface="Times New Roman" panose="02020603050405020304" pitchFamily="18" charset="0"/>
              </a:rPr>
              <a:t> </a:t>
            </a:r>
            <a:r>
              <a:rPr lang="en-IN" sz="2000" dirty="0">
                <a:solidFill>
                  <a:schemeClr val="tx1">
                    <a:lumMod val="95000"/>
                  </a:schemeClr>
                </a:solidFill>
                <a:cs typeface="Times New Roman" panose="02020603050405020304" pitchFamily="18" charset="0"/>
              </a:rPr>
              <a:t>d</a:t>
            </a:r>
            <a:r>
              <a:rPr lang="en-IN" sz="2000" spc="-4"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s</a:t>
            </a:r>
            <a:r>
              <a:rPr lang="en-IN" sz="2000" spc="-9" dirty="0">
                <a:solidFill>
                  <a:schemeClr val="tx1">
                    <a:lumMod val="95000"/>
                  </a:schemeClr>
                </a:solidFill>
                <a:cs typeface="Times New Roman" panose="02020603050405020304" pitchFamily="18" charset="0"/>
              </a:rPr>
              <a:t>or</a:t>
            </a:r>
            <a:r>
              <a:rPr lang="en-IN" sz="2000" dirty="0">
                <a:solidFill>
                  <a:schemeClr val="tx1">
                    <a:lumMod val="95000"/>
                  </a:schemeClr>
                </a:solidFill>
                <a:cs typeface="Times New Roman" panose="02020603050405020304" pitchFamily="18" charset="0"/>
              </a:rPr>
              <a:t>de</a:t>
            </a:r>
            <a:r>
              <a:rPr lang="en-IN" sz="2000" spc="-55" dirty="0">
                <a:solidFill>
                  <a:schemeClr val="tx1">
                    <a:lumMod val="95000"/>
                  </a:schemeClr>
                </a:solidFill>
                <a:cs typeface="Times New Roman" panose="02020603050405020304" pitchFamily="18" charset="0"/>
              </a:rPr>
              <a:t>r</a:t>
            </a:r>
            <a:r>
              <a:rPr lang="en-IN" sz="2000" dirty="0">
                <a:solidFill>
                  <a:schemeClr val="tx1">
                    <a:lumMod val="95000"/>
                  </a:schemeClr>
                </a:solidFill>
                <a:cs typeface="Times New Roman" panose="02020603050405020304" pitchFamily="18" charset="0"/>
              </a:rPr>
              <a:t>,</a:t>
            </a:r>
            <a:r>
              <a:rPr lang="en-IN" sz="2000" spc="203"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r</a:t>
            </a:r>
            <a:r>
              <a:rPr lang="en-IN" sz="2000" spc="196" dirty="0">
                <a:solidFill>
                  <a:schemeClr val="tx1">
                    <a:lumMod val="95000"/>
                  </a:schemeClr>
                </a:solidFill>
                <a:cs typeface="Times New Roman" panose="02020603050405020304" pitchFamily="18" charset="0"/>
              </a:rPr>
              <a:t> </a:t>
            </a:r>
            <a:r>
              <a:rPr lang="en-IN" sz="2000" spc="-15" dirty="0">
                <a:solidFill>
                  <a:schemeClr val="tx1">
                    <a:lumMod val="95000"/>
                  </a:schemeClr>
                </a:solidFill>
                <a:cs typeface="Times New Roman" panose="02020603050405020304" pitchFamily="18" charset="0"/>
              </a:rPr>
              <a:t>a</a:t>
            </a:r>
            <a:r>
              <a:rPr lang="en-IN" sz="2000" spc="-4" dirty="0">
                <a:solidFill>
                  <a:schemeClr val="tx1">
                    <a:lumMod val="95000"/>
                  </a:schemeClr>
                </a:solidFill>
                <a:cs typeface="Times New Roman" panose="02020603050405020304" pitchFamily="18" charset="0"/>
              </a:rPr>
              <a:t>v</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d</a:t>
            </a:r>
            <a:r>
              <a:rPr lang="en-IN" sz="2000" spc="-9" dirty="0">
                <a:solidFill>
                  <a:schemeClr val="tx1">
                    <a:lumMod val="95000"/>
                  </a:schemeClr>
                </a:solidFill>
                <a:cs typeface="Times New Roman" panose="02020603050405020304" pitchFamily="18" charset="0"/>
              </a:rPr>
              <a:t>a</a:t>
            </a:r>
            <a:r>
              <a:rPr lang="en-IN" sz="2000" spc="-15"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t/</a:t>
            </a:r>
            <a:r>
              <a:rPr lang="en-IN" sz="2000" spc="-9" dirty="0">
                <a:solidFill>
                  <a:schemeClr val="tx1">
                    <a:lumMod val="95000"/>
                  </a:schemeClr>
                </a:solidFill>
                <a:cs typeface="Times New Roman" panose="02020603050405020304" pitchFamily="18" charset="0"/>
              </a:rPr>
              <a:t>r</a:t>
            </a:r>
            <a:r>
              <a:rPr lang="en-IN" sz="2000" dirty="0">
                <a:solidFill>
                  <a:schemeClr val="tx1">
                    <a:lumMod val="95000"/>
                  </a:schemeClr>
                </a:solidFill>
                <a:cs typeface="Times New Roman" panose="02020603050405020304" pitchFamily="18" charset="0"/>
              </a:rPr>
              <a:t>e</a:t>
            </a:r>
            <a:r>
              <a:rPr lang="en-IN" sz="2000" spc="-4" dirty="0">
                <a:solidFill>
                  <a:schemeClr val="tx1">
                    <a:lumMod val="95000"/>
                  </a:schemeClr>
                </a:solidFill>
                <a:cs typeface="Times New Roman" panose="02020603050405020304" pitchFamily="18" charset="0"/>
              </a:rPr>
              <a:t>s</a:t>
            </a:r>
            <a:r>
              <a:rPr lang="en-IN" sz="2000" spc="4" dirty="0">
                <a:solidFill>
                  <a:schemeClr val="tx1">
                    <a:lumMod val="95000"/>
                  </a:schemeClr>
                </a:solidFill>
                <a:cs typeface="Times New Roman" panose="02020603050405020304" pitchFamily="18" charset="0"/>
              </a:rPr>
              <a:t>tr</a:t>
            </a:r>
            <a:r>
              <a:rPr lang="en-IN" sz="2000"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ct</a:t>
            </a:r>
            <a:r>
              <a:rPr lang="en-IN" sz="2000" spc="-4" dirty="0">
                <a:solidFill>
                  <a:schemeClr val="tx1">
                    <a:lumMod val="95000"/>
                  </a:schemeClr>
                </a:solidFill>
                <a:cs typeface="Times New Roman" panose="02020603050405020304" pitchFamily="18" charset="0"/>
              </a:rPr>
              <a:t>iv</a:t>
            </a:r>
            <a:r>
              <a:rPr lang="en-IN" sz="2000" dirty="0">
                <a:solidFill>
                  <a:schemeClr val="tx1">
                    <a:lumMod val="95000"/>
                  </a:schemeClr>
                </a:solidFill>
                <a:cs typeface="Times New Roman" panose="02020603050405020304" pitchFamily="18" charset="0"/>
              </a:rPr>
              <a:t>e  </a:t>
            </a:r>
            <a:r>
              <a:rPr lang="en-IN" sz="2000" spc="-9" dirty="0">
                <a:solidFill>
                  <a:schemeClr val="tx1">
                    <a:lumMod val="95000"/>
                  </a:schemeClr>
                </a:solidFill>
                <a:cs typeface="Times New Roman" panose="02020603050405020304" pitchFamily="18" charset="0"/>
              </a:rPr>
              <a:t>f</a:t>
            </a:r>
            <a:r>
              <a:rPr lang="en-IN" sz="2000" spc="9" dirty="0">
                <a:solidFill>
                  <a:schemeClr val="tx1">
                    <a:lumMod val="95000"/>
                  </a:schemeClr>
                </a:solidFill>
                <a:cs typeface="Times New Roman" panose="02020603050405020304" pitchFamily="18" charset="0"/>
              </a:rPr>
              <a:t>oo</a:t>
            </a:r>
            <a:r>
              <a:rPr lang="en-IN" sz="2000" dirty="0">
                <a:solidFill>
                  <a:schemeClr val="tx1">
                    <a:lumMod val="95000"/>
                  </a:schemeClr>
                </a:solidFill>
                <a:cs typeface="Times New Roman" panose="02020603050405020304" pitchFamily="18" charset="0"/>
              </a:rPr>
              <a:t>d i</a:t>
            </a:r>
            <a:r>
              <a:rPr lang="en-IN" sz="2000" spc="-15" dirty="0">
                <a:solidFill>
                  <a:schemeClr val="tx1">
                    <a:lumMod val="95000"/>
                  </a:schemeClr>
                </a:solidFill>
                <a:cs typeface="Times New Roman" panose="02020603050405020304" pitchFamily="18" charset="0"/>
              </a:rPr>
              <a:t>n</a:t>
            </a:r>
            <a:r>
              <a:rPr lang="en-IN" sz="2000" spc="4" dirty="0">
                <a:solidFill>
                  <a:schemeClr val="tx1">
                    <a:lumMod val="95000"/>
                  </a:schemeClr>
                </a:solidFill>
                <a:cs typeface="Times New Roman" panose="02020603050405020304" pitchFamily="18" charset="0"/>
              </a:rPr>
              <a:t>ta</a:t>
            </a:r>
            <a:r>
              <a:rPr lang="en-IN" sz="2000" spc="-9" dirty="0">
                <a:solidFill>
                  <a:schemeClr val="tx1">
                    <a:lumMod val="95000"/>
                  </a:schemeClr>
                </a:solidFill>
                <a:cs typeface="Times New Roman" panose="02020603050405020304" pitchFamily="18" charset="0"/>
              </a:rPr>
              <a:t>k</a:t>
            </a:r>
            <a:r>
              <a:rPr lang="en-IN" sz="2000" dirty="0">
                <a:solidFill>
                  <a:schemeClr val="tx1">
                    <a:lumMod val="95000"/>
                  </a:schemeClr>
                </a:solidFill>
                <a:cs typeface="Times New Roman" panose="02020603050405020304" pitchFamily="18" charset="0"/>
              </a:rPr>
              <a:t>e</a:t>
            </a:r>
            <a:r>
              <a:rPr lang="en-IN" sz="2000" spc="4" dirty="0">
                <a:solidFill>
                  <a:schemeClr val="tx1">
                    <a:lumMod val="95000"/>
                  </a:schemeClr>
                </a:solidFill>
                <a:cs typeface="Times New Roman" panose="02020603050405020304" pitchFamily="18" charset="0"/>
              </a:rPr>
              <a:t> </a:t>
            </a:r>
            <a:r>
              <a:rPr lang="en-IN" sz="2000" dirty="0">
                <a:solidFill>
                  <a:schemeClr val="tx1">
                    <a:lumMod val="95000"/>
                  </a:schemeClr>
                </a:solidFill>
                <a:cs typeface="Times New Roman" panose="02020603050405020304" pitchFamily="18" charset="0"/>
              </a:rPr>
              <a:t>d</a:t>
            </a:r>
            <a:r>
              <a:rPr lang="en-IN" sz="2000" spc="-4"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s</a:t>
            </a:r>
            <a:r>
              <a:rPr lang="en-IN" sz="2000" spc="-9" dirty="0">
                <a:solidFill>
                  <a:schemeClr val="tx1">
                    <a:lumMod val="95000"/>
                  </a:schemeClr>
                </a:solidFill>
                <a:cs typeface="Times New Roman" panose="02020603050405020304" pitchFamily="18" charset="0"/>
              </a:rPr>
              <a:t>or</a:t>
            </a:r>
            <a:r>
              <a:rPr lang="en-IN" sz="2000" dirty="0">
                <a:solidFill>
                  <a:schemeClr val="tx1">
                    <a:lumMod val="95000"/>
                  </a:schemeClr>
                </a:solidFill>
                <a:cs typeface="Times New Roman" panose="02020603050405020304" pitchFamily="18" charset="0"/>
              </a:rPr>
              <a:t>de</a:t>
            </a:r>
            <a:r>
              <a:rPr lang="en-IN" sz="2000" spc="-55" dirty="0">
                <a:solidFill>
                  <a:schemeClr val="tx1">
                    <a:lumMod val="95000"/>
                  </a:schemeClr>
                </a:solidFill>
                <a:cs typeface="Times New Roman" panose="02020603050405020304" pitchFamily="18" charset="0"/>
              </a:rPr>
              <a:t>r</a:t>
            </a:r>
            <a:r>
              <a:rPr lang="en-IN" sz="2000" dirty="0">
                <a:solidFill>
                  <a:schemeClr val="tx1">
                    <a:lumMod val="95000"/>
                  </a:schemeClr>
                </a:solidFill>
                <a:cs typeface="Times New Roman" panose="02020603050405020304" pitchFamily="18" charset="0"/>
              </a:rPr>
              <a:t>.</a:t>
            </a:r>
          </a:p>
          <a:p>
            <a:pPr>
              <a:lnSpc>
                <a:spcPct val="150000"/>
              </a:lnSpc>
            </a:pPr>
            <a:r>
              <a:rPr lang="en-IN" sz="2000" spc="-84" dirty="0">
                <a:solidFill>
                  <a:schemeClr val="tx1">
                    <a:lumMod val="95000"/>
                  </a:schemeClr>
                </a:solidFill>
                <a:cs typeface="Times New Roman" panose="02020603050405020304" pitchFamily="18" charset="0"/>
              </a:rPr>
              <a:t>W</a:t>
            </a:r>
            <a:r>
              <a:rPr lang="en-IN" sz="2000" dirty="0">
                <a:solidFill>
                  <a:schemeClr val="tx1">
                    <a:lumMod val="95000"/>
                  </a:schemeClr>
                </a:solidFill>
                <a:cs typeface="Times New Roman" panose="02020603050405020304" pitchFamily="18" charset="0"/>
              </a:rPr>
              <a:t>ei</a:t>
            </a:r>
            <a:r>
              <a:rPr lang="en-IN" sz="2000" spc="4" dirty="0">
                <a:solidFill>
                  <a:schemeClr val="tx1">
                    <a:lumMod val="95000"/>
                  </a:schemeClr>
                </a:solidFill>
                <a:cs typeface="Times New Roman" panose="02020603050405020304" pitchFamily="18" charset="0"/>
              </a:rPr>
              <a:t>g</a:t>
            </a:r>
            <a:r>
              <a:rPr lang="en-IN" sz="2000" spc="-15" dirty="0">
                <a:solidFill>
                  <a:schemeClr val="tx1">
                    <a:lumMod val="95000"/>
                  </a:schemeClr>
                </a:solidFill>
                <a:cs typeface="Times New Roman" panose="02020603050405020304" pitchFamily="18" charset="0"/>
              </a:rPr>
              <a:t>h</a:t>
            </a:r>
            <a:r>
              <a:rPr lang="en-IN" sz="2000" dirty="0">
                <a:solidFill>
                  <a:schemeClr val="tx1">
                    <a:lumMod val="95000"/>
                  </a:schemeClr>
                </a:solidFill>
                <a:cs typeface="Times New Roman" panose="02020603050405020304" pitchFamily="18" charset="0"/>
              </a:rPr>
              <a:t>t</a:t>
            </a:r>
            <a:r>
              <a:rPr lang="en-IN" sz="2000" spc="63" dirty="0">
                <a:solidFill>
                  <a:schemeClr val="tx1">
                    <a:lumMod val="95000"/>
                  </a:schemeClr>
                </a:solidFill>
                <a:cs typeface="Times New Roman" panose="02020603050405020304" pitchFamily="18" charset="0"/>
              </a:rPr>
              <a:t> </a:t>
            </a:r>
            <a:r>
              <a:rPr lang="en-IN" sz="2000" dirty="0">
                <a:solidFill>
                  <a:schemeClr val="tx1">
                    <a:lumMod val="95000"/>
                  </a:schemeClr>
                </a:solidFill>
                <a:cs typeface="Times New Roman" panose="02020603050405020304" pitchFamily="18" charset="0"/>
              </a:rPr>
              <a:t>lo</a:t>
            </a:r>
            <a:r>
              <a:rPr lang="en-IN" sz="2000" spc="-4" dirty="0">
                <a:solidFill>
                  <a:schemeClr val="tx1">
                    <a:lumMod val="95000"/>
                  </a:schemeClr>
                </a:solidFill>
                <a:cs typeface="Times New Roman" panose="02020603050405020304" pitchFamily="18" charset="0"/>
              </a:rPr>
              <a:t>s</a:t>
            </a:r>
            <a:r>
              <a:rPr lang="en-IN" sz="2000" dirty="0">
                <a:solidFill>
                  <a:schemeClr val="tx1">
                    <a:lumMod val="95000"/>
                  </a:schemeClr>
                </a:solidFill>
                <a:cs typeface="Times New Roman" panose="02020603050405020304" pitchFamily="18" charset="0"/>
              </a:rPr>
              <a:t>s</a:t>
            </a:r>
            <a:r>
              <a:rPr lang="en-IN" sz="2000" spc="-12" dirty="0">
                <a:solidFill>
                  <a:schemeClr val="tx1">
                    <a:lumMod val="95000"/>
                  </a:schemeClr>
                </a:solidFill>
                <a:cs typeface="Times New Roman" panose="02020603050405020304" pitchFamily="18" charset="0"/>
              </a:rPr>
              <a:t> </a:t>
            </a:r>
            <a:r>
              <a:rPr lang="en-IN" sz="2000" spc="8"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is a common</a:t>
            </a:r>
            <a:r>
              <a:rPr lang="en-IN" sz="2000" spc="152"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f</a:t>
            </a:r>
            <a:r>
              <a:rPr lang="en-IN" sz="2000" spc="4" dirty="0">
                <a:solidFill>
                  <a:schemeClr val="tx1">
                    <a:lumMod val="95000"/>
                  </a:schemeClr>
                </a:solidFill>
                <a:cs typeface="Times New Roman" panose="02020603050405020304" pitchFamily="18" charset="0"/>
              </a:rPr>
              <a:t>e</a:t>
            </a:r>
            <a:r>
              <a:rPr lang="en-IN" sz="2000" dirty="0">
                <a:solidFill>
                  <a:schemeClr val="tx1">
                    <a:lumMod val="95000"/>
                  </a:schemeClr>
                </a:solidFill>
                <a:cs typeface="Times New Roman" panose="02020603050405020304" pitchFamily="18" charset="0"/>
              </a:rPr>
              <a:t>a</a:t>
            </a:r>
            <a:r>
              <a:rPr lang="en-IN" sz="2000" spc="-9" dirty="0">
                <a:solidFill>
                  <a:schemeClr val="tx1">
                    <a:lumMod val="95000"/>
                  </a:schemeClr>
                </a:solidFill>
                <a:cs typeface="Times New Roman" panose="02020603050405020304" pitchFamily="18" charset="0"/>
              </a:rPr>
              <a:t>t</a:t>
            </a:r>
            <a:r>
              <a:rPr lang="en-IN" sz="2000" dirty="0">
                <a:solidFill>
                  <a:schemeClr val="tx1">
                    <a:lumMod val="95000"/>
                  </a:schemeClr>
                </a:solidFill>
                <a:cs typeface="Times New Roman" panose="02020603050405020304" pitchFamily="18" charset="0"/>
              </a:rPr>
              <a:t>u</a:t>
            </a:r>
            <a:r>
              <a:rPr lang="en-IN" sz="2000" spc="-9" dirty="0">
                <a:solidFill>
                  <a:schemeClr val="tx1">
                    <a:lumMod val="95000"/>
                  </a:schemeClr>
                </a:solidFill>
                <a:cs typeface="Times New Roman" panose="02020603050405020304" pitchFamily="18" charset="0"/>
              </a:rPr>
              <a:t>r</a:t>
            </a:r>
            <a:r>
              <a:rPr lang="en-IN" sz="2000" dirty="0">
                <a:solidFill>
                  <a:schemeClr val="tx1">
                    <a:lumMod val="95000"/>
                  </a:schemeClr>
                </a:solidFill>
                <a:cs typeface="Times New Roman" panose="02020603050405020304" pitchFamily="18" charset="0"/>
              </a:rPr>
              <a:t>e.</a:t>
            </a:r>
            <a:r>
              <a:rPr lang="en-IN" sz="2000" spc="75" dirty="0">
                <a:solidFill>
                  <a:schemeClr val="tx1">
                    <a:lumMod val="95000"/>
                  </a:schemeClr>
                </a:solidFill>
                <a:cs typeface="Times New Roman" panose="02020603050405020304" pitchFamily="18" charset="0"/>
              </a:rPr>
              <a:t> </a:t>
            </a:r>
          </a:p>
          <a:p>
            <a:pPr>
              <a:lnSpc>
                <a:spcPct val="150000"/>
              </a:lnSpc>
            </a:pPr>
            <a:r>
              <a:rPr lang="en-IN" sz="2000" spc="-15" dirty="0">
                <a:solidFill>
                  <a:schemeClr val="tx1">
                    <a:lumMod val="95000"/>
                  </a:schemeClr>
                </a:solidFill>
                <a:cs typeface="Times New Roman" panose="02020603050405020304" pitchFamily="18" charset="0"/>
              </a:rPr>
              <a:t>I</a:t>
            </a:r>
            <a:r>
              <a:rPr lang="en-IN" sz="2000" dirty="0">
                <a:solidFill>
                  <a:schemeClr val="tx1">
                    <a:lumMod val="95000"/>
                  </a:schemeClr>
                </a:solidFill>
                <a:cs typeface="Times New Roman" panose="02020603050405020304" pitchFamily="18" charset="0"/>
              </a:rPr>
              <a:t>nf</a:t>
            </a:r>
            <a:r>
              <a:rPr lang="en-IN" sz="2000" spc="-9" dirty="0">
                <a:solidFill>
                  <a:schemeClr val="tx1">
                    <a:lumMod val="95000"/>
                  </a:schemeClr>
                </a:solidFill>
                <a:cs typeface="Times New Roman" panose="02020603050405020304" pitchFamily="18" charset="0"/>
              </a:rPr>
              <a:t>a</a:t>
            </a:r>
            <a:r>
              <a:rPr lang="en-IN" sz="2000" spc="-15"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ts</a:t>
            </a:r>
            <a:r>
              <a:rPr lang="en-IN" sz="2000" spc="71"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m</a:t>
            </a:r>
            <a:r>
              <a:rPr lang="en-IN" sz="2000" spc="-15" dirty="0">
                <a:solidFill>
                  <a:schemeClr val="tx1">
                    <a:lumMod val="95000"/>
                  </a:schemeClr>
                </a:solidFill>
                <a:cs typeface="Times New Roman" panose="02020603050405020304" pitchFamily="18" charset="0"/>
              </a:rPr>
              <a:t>a</a:t>
            </a:r>
            <a:r>
              <a:rPr lang="en-IN" sz="2000" dirty="0">
                <a:solidFill>
                  <a:schemeClr val="tx1">
                    <a:lumMod val="95000"/>
                  </a:schemeClr>
                </a:solidFill>
                <a:cs typeface="Times New Roman" panose="02020603050405020304" pitchFamily="18" charset="0"/>
              </a:rPr>
              <a:t>y</a:t>
            </a:r>
            <a:r>
              <a:rPr lang="en-IN" sz="2000" spc="15" dirty="0">
                <a:solidFill>
                  <a:schemeClr val="tx1">
                    <a:lumMod val="95000"/>
                  </a:schemeClr>
                </a:solidFill>
                <a:cs typeface="Times New Roman" panose="02020603050405020304" pitchFamily="18" charset="0"/>
              </a:rPr>
              <a:t> </a:t>
            </a:r>
            <a:r>
              <a:rPr lang="en-IN" sz="2000" dirty="0">
                <a:solidFill>
                  <a:schemeClr val="tx1">
                    <a:lumMod val="95000"/>
                  </a:schemeClr>
                </a:solidFill>
                <a:cs typeface="Times New Roman" panose="02020603050405020304" pitchFamily="18" charset="0"/>
              </a:rPr>
              <a:t>d</a:t>
            </a:r>
            <a:r>
              <a:rPr lang="en-IN" sz="2000" spc="-4" dirty="0">
                <a:solidFill>
                  <a:schemeClr val="tx1">
                    <a:lumMod val="95000"/>
                  </a:schemeClr>
                </a:solidFill>
                <a:cs typeface="Times New Roman" panose="02020603050405020304" pitchFamily="18" charset="0"/>
              </a:rPr>
              <a:t>isp</a:t>
            </a:r>
            <a:r>
              <a:rPr lang="en-IN" sz="2000" spc="4" dirty="0">
                <a:solidFill>
                  <a:schemeClr val="tx1">
                    <a:lumMod val="95000"/>
                  </a:schemeClr>
                </a:solidFill>
                <a:cs typeface="Times New Roman" panose="02020603050405020304" pitchFamily="18" charset="0"/>
              </a:rPr>
              <a:t>l</a:t>
            </a:r>
            <a:r>
              <a:rPr lang="en-IN" sz="2000" spc="-15" dirty="0">
                <a:solidFill>
                  <a:schemeClr val="tx1">
                    <a:lumMod val="95000"/>
                  </a:schemeClr>
                </a:solidFill>
                <a:cs typeface="Times New Roman" panose="02020603050405020304" pitchFamily="18" charset="0"/>
              </a:rPr>
              <a:t>a</a:t>
            </a:r>
            <a:r>
              <a:rPr lang="en-IN" sz="2000" dirty="0">
                <a:solidFill>
                  <a:schemeClr val="tx1">
                    <a:lumMod val="95000"/>
                  </a:schemeClr>
                </a:solidFill>
                <a:cs typeface="Times New Roman" panose="02020603050405020304" pitchFamily="18" charset="0"/>
              </a:rPr>
              <a:t>y</a:t>
            </a:r>
            <a:r>
              <a:rPr lang="en-IN" sz="2000" spc="-31" dirty="0">
                <a:solidFill>
                  <a:schemeClr val="tx1">
                    <a:lumMod val="95000"/>
                  </a:schemeClr>
                </a:solidFill>
                <a:cs typeface="Times New Roman" panose="02020603050405020304" pitchFamily="18" charset="0"/>
              </a:rPr>
              <a:t> </a:t>
            </a:r>
            <a:r>
              <a:rPr lang="en-IN" sz="2000" dirty="0">
                <a:solidFill>
                  <a:schemeClr val="tx1">
                    <a:lumMod val="95000"/>
                  </a:schemeClr>
                </a:solidFill>
                <a:cs typeface="Times New Roman" panose="02020603050405020304" pitchFamily="18" charset="0"/>
              </a:rPr>
              <a:t>a</a:t>
            </a:r>
            <a:r>
              <a:rPr lang="en-IN" sz="2000" spc="20" dirty="0">
                <a:solidFill>
                  <a:schemeClr val="tx1">
                    <a:lumMod val="95000"/>
                  </a:schemeClr>
                </a:solidFill>
                <a:cs typeface="Times New Roman" panose="02020603050405020304" pitchFamily="18" charset="0"/>
              </a:rPr>
              <a:t> </a:t>
            </a:r>
            <a:r>
              <a:rPr lang="en-IN" sz="2000" spc="-5" dirty="0">
                <a:solidFill>
                  <a:schemeClr val="tx1">
                    <a:lumMod val="95000"/>
                  </a:schemeClr>
                </a:solidFill>
                <a:cs typeface="Times New Roman" panose="02020603050405020304" pitchFamily="18" charset="0"/>
              </a:rPr>
              <a:t>ch</a:t>
            </a:r>
            <a:r>
              <a:rPr lang="en-IN" sz="2000" spc="-11" dirty="0">
                <a:solidFill>
                  <a:schemeClr val="tx1">
                    <a:lumMod val="95000"/>
                  </a:schemeClr>
                </a:solidFill>
                <a:cs typeface="Times New Roman" panose="02020603050405020304" pitchFamily="18" charset="0"/>
              </a:rPr>
              <a:t>a</a:t>
            </a:r>
            <a:r>
              <a:rPr lang="en-IN" sz="2000" spc="-25" dirty="0">
                <a:solidFill>
                  <a:schemeClr val="tx1">
                    <a:lumMod val="95000"/>
                  </a:schemeClr>
                </a:solidFill>
                <a:cs typeface="Times New Roman" panose="02020603050405020304" pitchFamily="18" charset="0"/>
              </a:rPr>
              <a:t>r</a:t>
            </a:r>
            <a:r>
              <a:rPr lang="en-IN" sz="2000" dirty="0">
                <a:solidFill>
                  <a:schemeClr val="tx1">
                    <a:lumMod val="95000"/>
                  </a:schemeClr>
                </a:solidFill>
                <a:cs typeface="Times New Roman" panose="02020603050405020304" pitchFamily="18" charset="0"/>
              </a:rPr>
              <a:t>a</a:t>
            </a:r>
            <a:r>
              <a:rPr lang="en-IN" sz="2000" spc="4" dirty="0">
                <a:solidFill>
                  <a:schemeClr val="tx1">
                    <a:lumMod val="95000"/>
                  </a:schemeClr>
                </a:solidFill>
                <a:cs typeface="Times New Roman" panose="02020603050405020304" pitchFamily="18" charset="0"/>
              </a:rPr>
              <a:t>c</a:t>
            </a:r>
            <a:r>
              <a:rPr lang="en-IN" sz="2000" spc="-4" dirty="0">
                <a:solidFill>
                  <a:schemeClr val="tx1">
                    <a:lumMod val="95000"/>
                  </a:schemeClr>
                </a:solidFill>
                <a:cs typeface="Times New Roman" panose="02020603050405020304" pitchFamily="18" charset="0"/>
              </a:rPr>
              <a:t>t</a:t>
            </a:r>
            <a:r>
              <a:rPr lang="en-IN" sz="2000" dirty="0">
                <a:solidFill>
                  <a:schemeClr val="tx1">
                    <a:lumMod val="95000"/>
                  </a:schemeClr>
                </a:solidFill>
                <a:cs typeface="Times New Roman" panose="02020603050405020304" pitchFamily="18" charset="0"/>
              </a:rPr>
              <a:t>e</a:t>
            </a:r>
            <a:r>
              <a:rPr lang="en-IN" sz="2000" spc="4" dirty="0">
                <a:solidFill>
                  <a:schemeClr val="tx1">
                    <a:lumMod val="95000"/>
                  </a:schemeClr>
                </a:solidFill>
                <a:cs typeface="Times New Roman" panose="02020603050405020304" pitchFamily="18" charset="0"/>
              </a:rPr>
              <a:t>r</a:t>
            </a:r>
            <a:r>
              <a:rPr lang="en-IN" sz="2000" spc="-4" dirty="0">
                <a:solidFill>
                  <a:schemeClr val="tx1">
                    <a:lumMod val="95000"/>
                  </a:schemeClr>
                </a:solidFill>
                <a:cs typeface="Times New Roman" panose="02020603050405020304" pitchFamily="18" charset="0"/>
              </a:rPr>
              <a:t>is</a:t>
            </a:r>
            <a:r>
              <a:rPr lang="en-IN" sz="2000" spc="4" dirty="0">
                <a:solidFill>
                  <a:schemeClr val="tx1">
                    <a:lumMod val="95000"/>
                  </a:schemeClr>
                </a:solidFill>
                <a:cs typeface="Times New Roman" panose="02020603050405020304" pitchFamily="18" charset="0"/>
              </a:rPr>
              <a:t>t</a:t>
            </a:r>
            <a:r>
              <a:rPr lang="en-IN" sz="2000" dirty="0">
                <a:solidFill>
                  <a:schemeClr val="tx1">
                    <a:lumMod val="95000"/>
                  </a:schemeClr>
                </a:solidFill>
                <a:cs typeface="Times New Roman" panose="02020603050405020304" pitchFamily="18" charset="0"/>
              </a:rPr>
              <a:t>ic</a:t>
            </a:r>
            <a:r>
              <a:rPr lang="en-IN" sz="2000" spc="-53"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p</a:t>
            </a:r>
            <a:r>
              <a:rPr lang="en-IN" sz="2000" dirty="0">
                <a:solidFill>
                  <a:schemeClr val="tx1">
                    <a:lumMod val="95000"/>
                  </a:schemeClr>
                </a:solidFill>
                <a:cs typeface="Times New Roman" panose="02020603050405020304" pitchFamily="18" charset="0"/>
              </a:rPr>
              <a:t>os</a:t>
            </a:r>
            <a:r>
              <a:rPr lang="en-IN" sz="2000" spc="-9"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t</a:t>
            </a:r>
            <a:r>
              <a:rPr lang="en-IN" sz="2000" dirty="0">
                <a:solidFill>
                  <a:schemeClr val="tx1">
                    <a:lumMod val="95000"/>
                  </a:schemeClr>
                </a:solidFill>
                <a:cs typeface="Times New Roman" panose="02020603050405020304" pitchFamily="18" charset="0"/>
              </a:rPr>
              <a:t>i</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n</a:t>
            </a:r>
            <a:r>
              <a:rPr lang="en-IN" sz="2000" spc="32"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f</a:t>
            </a:r>
            <a:r>
              <a:rPr lang="en-IN" sz="2000" spc="-56"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s</a:t>
            </a:r>
            <a:r>
              <a:rPr lang="en-IN" sz="2000" spc="4" dirty="0">
                <a:solidFill>
                  <a:schemeClr val="tx1">
                    <a:lumMod val="95000"/>
                  </a:schemeClr>
                </a:solidFill>
                <a:cs typeface="Times New Roman" panose="02020603050405020304" pitchFamily="18" charset="0"/>
              </a:rPr>
              <a:t>t</a:t>
            </a:r>
            <a:r>
              <a:rPr lang="en-IN" sz="2000" dirty="0">
                <a:solidFill>
                  <a:schemeClr val="tx1">
                    <a:lumMod val="95000"/>
                  </a:schemeClr>
                </a:solidFill>
                <a:cs typeface="Times New Roman" panose="02020603050405020304" pitchFamily="18" charset="0"/>
              </a:rPr>
              <a:t>r</a:t>
            </a:r>
            <a:r>
              <a:rPr lang="en-IN" sz="2000" spc="-9" dirty="0">
                <a:solidFill>
                  <a:schemeClr val="tx1">
                    <a:lumMod val="95000"/>
                  </a:schemeClr>
                </a:solidFill>
                <a:cs typeface="Times New Roman" panose="02020603050405020304" pitchFamily="18" charset="0"/>
              </a:rPr>
              <a:t>a</a:t>
            </a:r>
            <a:r>
              <a:rPr lang="en-IN" sz="2000" dirty="0">
                <a:solidFill>
                  <a:schemeClr val="tx1">
                    <a:lumMod val="95000"/>
                  </a:schemeClr>
                </a:solidFill>
                <a:cs typeface="Times New Roman" panose="02020603050405020304" pitchFamily="18" charset="0"/>
              </a:rPr>
              <a:t>ini</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g</a:t>
            </a:r>
            <a:r>
              <a:rPr lang="en-IN" sz="2000" spc="27"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a</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d</a:t>
            </a:r>
            <a:r>
              <a:rPr lang="en-IN" sz="2000" spc="29"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ar</a:t>
            </a:r>
            <a:r>
              <a:rPr lang="en-IN" sz="2000" spc="-4" dirty="0">
                <a:solidFill>
                  <a:schemeClr val="tx1">
                    <a:lumMod val="95000"/>
                  </a:schemeClr>
                </a:solidFill>
                <a:cs typeface="Times New Roman" panose="02020603050405020304" pitchFamily="18" charset="0"/>
              </a:rPr>
              <a:t>c</a:t>
            </a:r>
            <a:r>
              <a:rPr lang="en-IN" sz="2000" dirty="0">
                <a:solidFill>
                  <a:schemeClr val="tx1">
                    <a:lumMod val="95000"/>
                  </a:schemeClr>
                </a:solidFill>
                <a:cs typeface="Times New Roman" panose="02020603050405020304" pitchFamily="18" charset="0"/>
              </a:rPr>
              <a:t>hi</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g</a:t>
            </a:r>
            <a:r>
              <a:rPr lang="en-IN" sz="2000" spc="4" dirty="0">
                <a:solidFill>
                  <a:schemeClr val="tx1">
                    <a:lumMod val="95000"/>
                  </a:schemeClr>
                </a:solidFill>
                <a:cs typeface="Times New Roman" panose="02020603050405020304" pitchFamily="18" charset="0"/>
              </a:rPr>
              <a:t> t</a:t>
            </a:r>
            <a:r>
              <a:rPr lang="en-IN" sz="2000" spc="-4" dirty="0">
                <a:solidFill>
                  <a:schemeClr val="tx1">
                    <a:lumMod val="95000"/>
                  </a:schemeClr>
                </a:solidFill>
                <a:cs typeface="Times New Roman" panose="02020603050405020304" pitchFamily="18" charset="0"/>
              </a:rPr>
              <a:t>h</a:t>
            </a:r>
            <a:r>
              <a:rPr lang="en-IN" sz="2000" dirty="0">
                <a:solidFill>
                  <a:schemeClr val="tx1">
                    <a:lumMod val="95000"/>
                  </a:schemeClr>
                </a:solidFill>
                <a:cs typeface="Times New Roman" panose="02020603050405020304" pitchFamily="18" charset="0"/>
              </a:rPr>
              <a:t>e</a:t>
            </a:r>
            <a:r>
              <a:rPr lang="en-IN" sz="2000" spc="1"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b</a:t>
            </a:r>
            <a:r>
              <a:rPr lang="en-IN" sz="2000" dirty="0">
                <a:solidFill>
                  <a:schemeClr val="tx1">
                    <a:lumMod val="95000"/>
                  </a:schemeClr>
                </a:solidFill>
                <a:cs typeface="Times New Roman" panose="02020603050405020304" pitchFamily="18" charset="0"/>
              </a:rPr>
              <a:t>a</a:t>
            </a:r>
            <a:r>
              <a:rPr lang="en-IN" sz="2000" spc="-4" dirty="0">
                <a:solidFill>
                  <a:schemeClr val="tx1">
                    <a:lumMod val="95000"/>
                  </a:schemeClr>
                </a:solidFill>
                <a:cs typeface="Times New Roman" panose="02020603050405020304" pitchFamily="18" charset="0"/>
              </a:rPr>
              <a:t>c</a:t>
            </a:r>
            <a:r>
              <a:rPr lang="en-IN" sz="2000" dirty="0">
                <a:solidFill>
                  <a:schemeClr val="tx1">
                    <a:lumMod val="95000"/>
                  </a:schemeClr>
                </a:solidFill>
                <a:cs typeface="Times New Roman" panose="02020603050405020304" pitchFamily="18" charset="0"/>
              </a:rPr>
              <a:t>k</a:t>
            </a:r>
            <a:r>
              <a:rPr lang="en-IN" sz="2000" spc="-53"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w</a:t>
            </a:r>
            <a:r>
              <a:rPr lang="en-IN" sz="2000" spc="-9"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t</a:t>
            </a:r>
            <a:r>
              <a:rPr lang="en-IN" sz="2000" dirty="0">
                <a:solidFill>
                  <a:schemeClr val="tx1">
                    <a:lumMod val="95000"/>
                  </a:schemeClr>
                </a:solidFill>
                <a:cs typeface="Times New Roman" panose="02020603050405020304" pitchFamily="18" charset="0"/>
              </a:rPr>
              <a:t>h</a:t>
            </a:r>
            <a:r>
              <a:rPr lang="en-IN" sz="2000" spc="-27"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t</a:t>
            </a:r>
            <a:r>
              <a:rPr lang="en-IN" sz="2000" spc="-4" dirty="0">
                <a:solidFill>
                  <a:schemeClr val="tx1">
                    <a:lumMod val="95000"/>
                  </a:schemeClr>
                </a:solidFill>
                <a:cs typeface="Times New Roman" panose="02020603050405020304" pitchFamily="18" charset="0"/>
              </a:rPr>
              <a:t>h</a:t>
            </a:r>
            <a:r>
              <a:rPr lang="en-IN" sz="2000" dirty="0">
                <a:solidFill>
                  <a:schemeClr val="tx1">
                    <a:lumMod val="95000"/>
                  </a:schemeClr>
                </a:solidFill>
                <a:cs typeface="Times New Roman" panose="02020603050405020304" pitchFamily="18" charset="0"/>
              </a:rPr>
              <a:t>e</a:t>
            </a:r>
            <a:r>
              <a:rPr lang="en-IN" sz="2000" spc="1"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h</a:t>
            </a:r>
            <a:r>
              <a:rPr lang="en-IN" sz="2000" spc="4" dirty="0">
                <a:solidFill>
                  <a:schemeClr val="tx1">
                    <a:lumMod val="95000"/>
                  </a:schemeClr>
                </a:solidFill>
                <a:cs typeface="Times New Roman" panose="02020603050405020304" pitchFamily="18" charset="0"/>
              </a:rPr>
              <a:t>e</a:t>
            </a:r>
            <a:r>
              <a:rPr lang="en-IN" sz="2000" dirty="0">
                <a:solidFill>
                  <a:schemeClr val="tx1">
                    <a:lumMod val="95000"/>
                  </a:schemeClr>
                </a:solidFill>
                <a:cs typeface="Times New Roman" panose="02020603050405020304" pitchFamily="18" charset="0"/>
              </a:rPr>
              <a:t>ad</a:t>
            </a:r>
            <a:r>
              <a:rPr lang="en-IN" sz="2000" spc="-5"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he</a:t>
            </a:r>
            <a:r>
              <a:rPr lang="en-IN" sz="2000" dirty="0">
                <a:solidFill>
                  <a:schemeClr val="tx1">
                    <a:lumMod val="95000"/>
                  </a:schemeClr>
                </a:solidFill>
                <a:cs typeface="Times New Roman" panose="02020603050405020304" pitchFamily="18" charset="0"/>
              </a:rPr>
              <a:t>ld </a:t>
            </a:r>
            <a:r>
              <a:rPr lang="en-IN" sz="2000" spc="4" dirty="0">
                <a:solidFill>
                  <a:schemeClr val="tx1">
                    <a:lumMod val="95000"/>
                  </a:schemeClr>
                </a:solidFill>
                <a:cs typeface="Times New Roman" panose="02020603050405020304" pitchFamily="18" charset="0"/>
              </a:rPr>
              <a:t>b</a:t>
            </a:r>
            <a:r>
              <a:rPr lang="en-IN" sz="2000" dirty="0">
                <a:solidFill>
                  <a:schemeClr val="tx1">
                    <a:lumMod val="95000"/>
                  </a:schemeClr>
                </a:solidFill>
                <a:cs typeface="Times New Roman" panose="02020603050405020304" pitchFamily="18" charset="0"/>
              </a:rPr>
              <a:t>a</a:t>
            </a:r>
            <a:r>
              <a:rPr lang="en-IN" sz="2000" spc="-4" dirty="0">
                <a:solidFill>
                  <a:schemeClr val="tx1">
                    <a:lumMod val="95000"/>
                  </a:schemeClr>
                </a:solidFill>
                <a:cs typeface="Times New Roman" panose="02020603050405020304" pitchFamily="18" charset="0"/>
              </a:rPr>
              <a:t>c</a:t>
            </a:r>
            <a:r>
              <a:rPr lang="en-IN" sz="2000" dirty="0">
                <a:solidFill>
                  <a:schemeClr val="tx1">
                    <a:lumMod val="95000"/>
                  </a:schemeClr>
                </a:solidFill>
                <a:cs typeface="Times New Roman" panose="02020603050405020304" pitchFamily="18" charset="0"/>
              </a:rPr>
              <a:t>k, </a:t>
            </a:r>
            <a:r>
              <a:rPr lang="en-IN" sz="2000" spc="-4" dirty="0">
                <a:solidFill>
                  <a:schemeClr val="tx1">
                    <a:lumMod val="95000"/>
                  </a:schemeClr>
                </a:solidFill>
                <a:cs typeface="Times New Roman" panose="02020603050405020304" pitchFamily="18" charset="0"/>
              </a:rPr>
              <a:t>m</a:t>
            </a:r>
            <a:r>
              <a:rPr lang="en-IN" sz="2000" spc="4" dirty="0">
                <a:solidFill>
                  <a:schemeClr val="tx1">
                    <a:lumMod val="95000"/>
                  </a:schemeClr>
                </a:solidFill>
                <a:cs typeface="Times New Roman" panose="02020603050405020304" pitchFamily="18" charset="0"/>
              </a:rPr>
              <a:t>ak</a:t>
            </a:r>
            <a:r>
              <a:rPr lang="en-IN" sz="2000"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g</a:t>
            </a:r>
            <a:r>
              <a:rPr lang="en-IN" sz="2000" spc="69"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s</a:t>
            </a:r>
            <a:r>
              <a:rPr lang="en-IN" sz="2000" dirty="0">
                <a:solidFill>
                  <a:schemeClr val="tx1">
                    <a:lumMod val="95000"/>
                  </a:schemeClr>
                </a:solidFill>
                <a:cs typeface="Times New Roman" panose="02020603050405020304" pitchFamily="18" charset="0"/>
              </a:rPr>
              <a:t>u</a:t>
            </a:r>
            <a:r>
              <a:rPr lang="en-IN" sz="2000" spc="-4" dirty="0">
                <a:solidFill>
                  <a:schemeClr val="tx1">
                    <a:lumMod val="95000"/>
                  </a:schemeClr>
                </a:solidFill>
                <a:cs typeface="Times New Roman" panose="02020603050405020304" pitchFamily="18" charset="0"/>
              </a:rPr>
              <a:t>c</a:t>
            </a:r>
            <a:r>
              <a:rPr lang="en-IN" sz="2000" spc="4" dirty="0">
                <a:solidFill>
                  <a:schemeClr val="tx1">
                    <a:lumMod val="95000"/>
                  </a:schemeClr>
                </a:solidFill>
                <a:cs typeface="Times New Roman" panose="02020603050405020304" pitchFamily="18" charset="0"/>
              </a:rPr>
              <a:t>k</a:t>
            </a:r>
            <a:r>
              <a:rPr lang="en-IN" sz="2000"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g</a:t>
            </a:r>
            <a:r>
              <a:rPr lang="en-IN" sz="2000" spc="25"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m</a:t>
            </a:r>
            <a:r>
              <a:rPr lang="en-IN" sz="2000" spc="-15" dirty="0">
                <a:solidFill>
                  <a:schemeClr val="tx1">
                    <a:lumMod val="95000"/>
                  </a:schemeClr>
                </a:solidFill>
                <a:cs typeface="Times New Roman" panose="02020603050405020304" pitchFamily="18" charset="0"/>
              </a:rPr>
              <a:t>o</a:t>
            </a:r>
            <a:r>
              <a:rPr lang="en-IN" sz="2000" spc="-4" dirty="0">
                <a:solidFill>
                  <a:schemeClr val="tx1">
                    <a:lumMod val="95000"/>
                  </a:schemeClr>
                </a:solidFill>
                <a:cs typeface="Times New Roman" panose="02020603050405020304" pitchFamily="18" charset="0"/>
              </a:rPr>
              <a:t>v</a:t>
            </a:r>
            <a:r>
              <a:rPr lang="en-IN" sz="2000" dirty="0">
                <a:solidFill>
                  <a:schemeClr val="tx1">
                    <a:lumMod val="95000"/>
                  </a:schemeClr>
                </a:solidFill>
                <a:cs typeface="Times New Roman" panose="02020603050405020304" pitchFamily="18" charset="0"/>
              </a:rPr>
              <a:t>e</a:t>
            </a:r>
            <a:r>
              <a:rPr lang="en-IN" sz="2000" spc="-4" dirty="0">
                <a:solidFill>
                  <a:schemeClr val="tx1">
                    <a:lumMod val="95000"/>
                  </a:schemeClr>
                </a:solidFill>
                <a:cs typeface="Times New Roman" panose="02020603050405020304" pitchFamily="18" charset="0"/>
              </a:rPr>
              <a:t>m</a:t>
            </a:r>
            <a:r>
              <a:rPr lang="en-IN" sz="2000" dirty="0">
                <a:solidFill>
                  <a:schemeClr val="tx1">
                    <a:lumMod val="95000"/>
                  </a:schemeClr>
                </a:solidFill>
                <a:cs typeface="Times New Roman" panose="02020603050405020304" pitchFamily="18" charset="0"/>
              </a:rPr>
              <a:t>e</a:t>
            </a:r>
            <a:r>
              <a:rPr lang="en-IN" sz="2000" spc="-15"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ts</a:t>
            </a:r>
            <a:r>
              <a:rPr lang="en-IN" sz="2000" spc="91"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w</a:t>
            </a:r>
            <a:r>
              <a:rPr lang="en-IN" sz="2000" spc="-9"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t</a:t>
            </a:r>
            <a:r>
              <a:rPr lang="en-IN" sz="2000" dirty="0">
                <a:solidFill>
                  <a:schemeClr val="tx1">
                    <a:lumMod val="95000"/>
                  </a:schemeClr>
                </a:solidFill>
                <a:cs typeface="Times New Roman" panose="02020603050405020304" pitchFamily="18" charset="0"/>
              </a:rPr>
              <a:t>h</a:t>
            </a:r>
            <a:r>
              <a:rPr lang="en-IN" sz="2000" spc="49"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t</a:t>
            </a:r>
            <a:r>
              <a:rPr lang="en-IN" sz="2000" spc="-4" dirty="0">
                <a:solidFill>
                  <a:schemeClr val="tx1">
                    <a:lumMod val="95000"/>
                  </a:schemeClr>
                </a:solidFill>
                <a:cs typeface="Times New Roman" panose="02020603050405020304" pitchFamily="18" charset="0"/>
              </a:rPr>
              <a:t>h</a:t>
            </a:r>
            <a:r>
              <a:rPr lang="en-IN" sz="2000" dirty="0">
                <a:solidFill>
                  <a:schemeClr val="tx1">
                    <a:lumMod val="95000"/>
                  </a:schemeClr>
                </a:solidFill>
                <a:cs typeface="Times New Roman" panose="02020603050405020304" pitchFamily="18" charset="0"/>
              </a:rPr>
              <a:t>eir</a:t>
            </a:r>
            <a:r>
              <a:rPr lang="en-IN" sz="2000" spc="107"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t</a:t>
            </a:r>
            <a:r>
              <a:rPr lang="en-IN" sz="2000" spc="-9" dirty="0">
                <a:solidFill>
                  <a:schemeClr val="tx1">
                    <a:lumMod val="95000"/>
                  </a:schemeClr>
                </a:solidFill>
                <a:cs typeface="Times New Roman" panose="02020603050405020304" pitchFamily="18" charset="0"/>
              </a:rPr>
              <a:t>o</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gu</a:t>
            </a:r>
            <a:r>
              <a:rPr lang="en-IN" sz="2000" spc="-4" dirty="0">
                <a:solidFill>
                  <a:schemeClr val="tx1">
                    <a:lumMod val="95000"/>
                  </a:schemeClr>
                </a:solidFill>
                <a:cs typeface="Times New Roman" panose="02020603050405020304" pitchFamily="18" charset="0"/>
              </a:rPr>
              <a:t>e</a:t>
            </a:r>
            <a:r>
              <a:rPr lang="en-IN" sz="2000" dirty="0">
                <a:solidFill>
                  <a:schemeClr val="tx1">
                    <a:lumMod val="95000"/>
                  </a:schemeClr>
                </a:solidFill>
                <a:cs typeface="Times New Roman" panose="02020603050405020304" pitchFamily="18" charset="0"/>
              </a:rPr>
              <a:t>.</a:t>
            </a:r>
          </a:p>
          <a:p>
            <a:pPr marL="0" indent="0">
              <a:lnSpc>
                <a:spcPct val="150000"/>
              </a:lnSpc>
              <a:buNone/>
            </a:pPr>
            <a:r>
              <a:rPr lang="en-IN" b="1" baseline="30000" dirty="0" smtClean="0">
                <a:solidFill>
                  <a:schemeClr val="tx1">
                    <a:lumMod val="95000"/>
                  </a:schemeClr>
                </a:solidFill>
              </a:rPr>
              <a:t>(</a:t>
            </a:r>
            <a:r>
              <a:rPr lang="en-IN" b="1" baseline="30000" dirty="0">
                <a:solidFill>
                  <a:schemeClr val="tx1">
                    <a:lumMod val="95000"/>
                  </a:schemeClr>
                </a:solidFill>
              </a:rPr>
              <a:t>NELSON 20TH EDITION,PG-138)</a:t>
            </a:r>
            <a:endParaRPr lang="en-IN" b="1" dirty="0">
              <a:solidFill>
                <a:schemeClr val="tx1">
                  <a:lumMod val="95000"/>
                </a:schemeClr>
              </a:solidFill>
              <a:cs typeface="Times New Roman" panose="02020603050405020304" pitchFamily="18" charset="0"/>
            </a:endParaRPr>
          </a:p>
          <a:p>
            <a:pPr>
              <a:lnSpc>
                <a:spcPct val="150000"/>
              </a:lnSpc>
            </a:pPr>
            <a:endParaRPr lang="en-IN" sz="2000" dirty="0">
              <a:solidFill>
                <a:schemeClr val="tx1">
                  <a:lumMod val="95000"/>
                </a:schemeClr>
              </a:solidFill>
              <a:cs typeface="Times New Roman" panose="02020603050405020304" pitchFamily="18" charset="0"/>
            </a:endParaRPr>
          </a:p>
          <a:p>
            <a:pPr>
              <a:lnSpc>
                <a:spcPct val="150000"/>
              </a:lnSpc>
            </a:pPr>
            <a:endParaRPr lang="en-IN" sz="2000" dirty="0">
              <a:solidFill>
                <a:schemeClr val="tx1">
                  <a:lumMod val="95000"/>
                </a:schemeClr>
              </a:solidFill>
              <a:cs typeface="Times New Roman" panose="02020603050405020304" pitchFamily="18" charset="0"/>
            </a:endParaRPr>
          </a:p>
          <a:p>
            <a:pPr>
              <a:lnSpc>
                <a:spcPct val="150000"/>
              </a:lnSpc>
            </a:pPr>
            <a:endParaRPr lang="en-IN" spc="75" dirty="0">
              <a:solidFill>
                <a:schemeClr val="tx1">
                  <a:lumMod val="95000"/>
                </a:schemeClr>
              </a:solidFill>
              <a:cs typeface="Times New Roman"/>
            </a:endParaRPr>
          </a:p>
        </p:txBody>
      </p:sp>
    </p:spTree>
    <p:extLst>
      <p:ext uri="{BB962C8B-B14F-4D97-AF65-F5344CB8AC3E}">
        <p14:creationId xmlns:p14="http://schemas.microsoft.com/office/powerpoint/2010/main" xmlns="" val="16071395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1976" y="295278"/>
            <a:ext cx="8712027" cy="6438900"/>
          </a:xfrm>
        </p:spPr>
        <p:txBody>
          <a:bodyPr>
            <a:noAutofit/>
          </a:bodyPr>
          <a:lstStyle/>
          <a:p>
            <a:pPr marL="0" indent="0">
              <a:lnSpc>
                <a:spcPct val="150000"/>
              </a:lnSpc>
              <a:buNone/>
            </a:pPr>
            <a:r>
              <a:rPr lang="en-IN" sz="3600" dirty="0">
                <a:solidFill>
                  <a:schemeClr val="accent1"/>
                </a:solidFill>
              </a:rPr>
              <a:t>MANAGEMENT</a:t>
            </a:r>
          </a:p>
          <a:p>
            <a:pPr>
              <a:lnSpc>
                <a:spcPct val="150000"/>
              </a:lnSpc>
            </a:pPr>
            <a:endParaRPr lang="en-IN" sz="2000" dirty="0"/>
          </a:p>
          <a:p>
            <a:pPr>
              <a:lnSpc>
                <a:spcPct val="150000"/>
              </a:lnSpc>
            </a:pPr>
            <a:r>
              <a:rPr lang="en-IN" sz="2000" dirty="0"/>
              <a:t>This first step in treatment begins with to determine if the disorder serves as a self-stimulation purpose and/or is socially motivated.  </a:t>
            </a:r>
          </a:p>
          <a:p>
            <a:pPr>
              <a:lnSpc>
                <a:spcPct val="150000"/>
              </a:lnSpc>
            </a:pPr>
            <a:r>
              <a:rPr lang="en-IN" sz="2000" dirty="0"/>
              <a:t>The central focus is to reinforce correct eating behaviour while minimizing attention to rumination. </a:t>
            </a:r>
          </a:p>
          <a:p>
            <a:pPr>
              <a:lnSpc>
                <a:spcPct val="150000"/>
              </a:lnSpc>
            </a:pPr>
            <a:r>
              <a:rPr lang="en-IN" sz="2000" dirty="0"/>
              <a:t>Diaphragmatic breathing and postprandial gum chewing have been shown to be helpful.</a:t>
            </a:r>
          </a:p>
          <a:p>
            <a:pPr>
              <a:lnSpc>
                <a:spcPct val="150000"/>
              </a:lnSpc>
            </a:pPr>
            <a:r>
              <a:rPr lang="en-IN" sz="2000" dirty="0"/>
              <a:t>There is no role of psychopharmacologic intervention </a:t>
            </a:r>
          </a:p>
          <a:p>
            <a:pPr>
              <a:lnSpc>
                <a:spcPct val="150000"/>
              </a:lnSpc>
            </a:pPr>
            <a:endParaRPr lang="en-IN" sz="2000" dirty="0"/>
          </a:p>
        </p:txBody>
      </p:sp>
    </p:spTree>
    <p:extLst>
      <p:ext uri="{BB962C8B-B14F-4D97-AF65-F5344CB8AC3E}">
        <p14:creationId xmlns:p14="http://schemas.microsoft.com/office/powerpoint/2010/main" xmlns="" val="27057520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79" y="76201"/>
            <a:ext cx="9207327" cy="5965163"/>
          </a:xfrm>
        </p:spPr>
        <p:txBody>
          <a:bodyPr>
            <a:normAutofit/>
          </a:bodyPr>
          <a:lstStyle/>
          <a:p>
            <a:pPr marL="0" indent="0">
              <a:buNone/>
            </a:pPr>
            <a:r>
              <a:rPr lang="en-IN" sz="6000" b="1" i="1" u="sng" dirty="0">
                <a:solidFill>
                  <a:schemeClr val="accent1"/>
                </a:solidFill>
                <a:effectLst>
                  <a:outerShdw blurRad="38100" dist="38100" dir="2700000" algn="tl">
                    <a:srgbClr val="000000">
                      <a:alpha val="43137"/>
                    </a:srgbClr>
                  </a:outerShdw>
                  <a:reflection stA="87000" endPos="65000" dist="50800" dir="5400000" sy="-100000" algn="bl" rotWithShape="0"/>
                </a:effectLst>
              </a:rPr>
              <a:t>TEMPER TANTRUMS</a:t>
            </a:r>
          </a:p>
        </p:txBody>
      </p:sp>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302078" y="1514478"/>
            <a:ext cx="3971925" cy="5219700"/>
          </a:xfrm>
          <a:prstGeom prst="rect">
            <a:avLst/>
          </a:prstGeom>
        </p:spPr>
      </p:pic>
    </p:spTree>
    <p:extLst>
      <p:ext uri="{BB962C8B-B14F-4D97-AF65-F5344CB8AC3E}">
        <p14:creationId xmlns:p14="http://schemas.microsoft.com/office/powerpoint/2010/main" xmlns="" val="3837034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8" y="66679"/>
            <a:ext cx="8596668" cy="971551"/>
          </a:xfrm>
        </p:spPr>
        <p:txBody>
          <a:bodyPr/>
          <a:lstStyle/>
          <a:p>
            <a:r>
              <a:rPr lang="en-IN" dirty="0" smtClean="0">
                <a:solidFill>
                  <a:schemeClr val="accent1"/>
                </a:solidFill>
              </a:rPr>
              <a:t>TEMPER TANTRUMS</a:t>
            </a:r>
            <a:endParaRPr lang="en-IN" dirty="0">
              <a:solidFill>
                <a:schemeClr val="accent1"/>
              </a:solidFill>
            </a:endParaRPr>
          </a:p>
        </p:txBody>
      </p:sp>
      <p:sp>
        <p:nvSpPr>
          <p:cNvPr id="3" name="Content Placeholder 2"/>
          <p:cNvSpPr>
            <a:spLocks noGrp="1"/>
          </p:cNvSpPr>
          <p:nvPr>
            <p:ph idx="1"/>
          </p:nvPr>
        </p:nvSpPr>
        <p:spPr>
          <a:xfrm>
            <a:off x="355600" y="514350"/>
            <a:ext cx="11607800" cy="6276975"/>
          </a:xfrm>
        </p:spPr>
        <p:txBody>
          <a:bodyPr>
            <a:normAutofit lnSpcReduction="10000"/>
          </a:bodyPr>
          <a:lstStyle/>
          <a:p>
            <a:pPr marL="0" indent="0">
              <a:buNone/>
            </a:pPr>
            <a:endParaRPr lang="en-IN" dirty="0" smtClean="0"/>
          </a:p>
          <a:p>
            <a:pPr>
              <a:lnSpc>
                <a:spcPct val="150000"/>
              </a:lnSpc>
            </a:pPr>
            <a:r>
              <a:rPr lang="en-IN" sz="2000" dirty="0"/>
              <a:t>Temper tantrums are often defined as out of control behaviour including </a:t>
            </a:r>
          </a:p>
          <a:p>
            <a:pPr marL="0" indent="0">
              <a:lnSpc>
                <a:spcPct val="150000"/>
              </a:lnSpc>
              <a:buNone/>
            </a:pPr>
            <a:r>
              <a:rPr lang="en-IN" dirty="0"/>
              <a:t> </a:t>
            </a:r>
            <a:r>
              <a:rPr lang="en-IN" dirty="0" smtClean="0"/>
              <a:t>     </a:t>
            </a:r>
            <a:r>
              <a:rPr lang="en-IN" sz="2000" dirty="0"/>
              <a:t>screaming ,hitting ,head banging, falling down and other violent display of frustrations,  </a:t>
            </a:r>
          </a:p>
          <a:p>
            <a:pPr marL="0" indent="0">
              <a:lnSpc>
                <a:spcPct val="150000"/>
              </a:lnSpc>
              <a:buNone/>
            </a:pPr>
            <a:r>
              <a:rPr lang="en-IN" dirty="0"/>
              <a:t> </a:t>
            </a:r>
            <a:r>
              <a:rPr lang="en-IN" dirty="0" smtClean="0"/>
              <a:t>     </a:t>
            </a:r>
            <a:r>
              <a:rPr lang="en-IN" sz="2000" dirty="0"/>
              <a:t>usually occurring in children of 18 months to 4 yrs. of age</a:t>
            </a:r>
            <a:endParaRPr lang="en-IN" sz="2000" baseline="30000" dirty="0"/>
          </a:p>
          <a:p>
            <a:pPr>
              <a:lnSpc>
                <a:spcPct val="150000"/>
              </a:lnSpc>
            </a:pPr>
            <a:r>
              <a:rPr lang="en-IN" sz="2000" dirty="0"/>
              <a:t>These are emotional outburst in response to unmet needs or desires in younger children or children with communication difficulties.</a:t>
            </a:r>
          </a:p>
          <a:p>
            <a:pPr>
              <a:lnSpc>
                <a:spcPct val="150000"/>
              </a:lnSpc>
            </a:pPr>
            <a:r>
              <a:rPr lang="en-IN" dirty="0"/>
              <a:t>I</a:t>
            </a:r>
            <a:r>
              <a:rPr lang="en-IN" sz="2000" dirty="0"/>
              <a:t>ncidence- 22% of children</a:t>
            </a:r>
          </a:p>
          <a:p>
            <a:pPr>
              <a:lnSpc>
                <a:spcPct val="150000"/>
              </a:lnSpc>
            </a:pPr>
            <a:r>
              <a:rPr lang="en-IN" sz="2000" dirty="0"/>
              <a:t>It is a way of communicating during the period of developing autonomy and separation from caregivers.</a:t>
            </a:r>
          </a:p>
          <a:p>
            <a:pPr>
              <a:lnSpc>
                <a:spcPct val="150000"/>
              </a:lnSpc>
            </a:pPr>
            <a:r>
              <a:rPr lang="en-IN" sz="2000" dirty="0"/>
              <a:t>Underlying neurological disorders like autism spectrum disorder and intellectual disability also make the child more prone for the persistence of temper tantrums.</a:t>
            </a:r>
          </a:p>
          <a:p>
            <a:pPr marL="0" indent="0">
              <a:lnSpc>
                <a:spcPct val="150000"/>
              </a:lnSpc>
              <a:buNone/>
            </a:pPr>
            <a:r>
              <a:rPr lang="en-IN" baseline="30000" dirty="0" smtClean="0"/>
              <a:t>(</a:t>
            </a:r>
            <a:r>
              <a:rPr lang="en-IN" baseline="30000" dirty="0"/>
              <a:t>NELSON TANTRUM 29TH EDITION ,175)</a:t>
            </a:r>
            <a:endParaRPr lang="en-IN" sz="2000" dirty="0"/>
          </a:p>
        </p:txBody>
      </p:sp>
    </p:spTree>
    <p:extLst>
      <p:ext uri="{BB962C8B-B14F-4D97-AF65-F5344CB8AC3E}">
        <p14:creationId xmlns:p14="http://schemas.microsoft.com/office/powerpoint/2010/main" xmlns="" val="26384539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3" y="5"/>
            <a:ext cx="9159703" cy="6857999"/>
          </a:xfrm>
        </p:spPr>
        <p:txBody>
          <a:bodyPr>
            <a:noAutofit/>
          </a:bodyPr>
          <a:lstStyle/>
          <a:p>
            <a:pPr marL="0" indent="0">
              <a:lnSpc>
                <a:spcPct val="150000"/>
              </a:lnSpc>
              <a:buNone/>
            </a:pPr>
            <a:endParaRPr lang="en-IN" sz="2000" dirty="0"/>
          </a:p>
          <a:p>
            <a:pPr>
              <a:lnSpc>
                <a:spcPct val="150000"/>
              </a:lnSpc>
            </a:pPr>
            <a:r>
              <a:rPr lang="en-IN" sz="2000" dirty="0"/>
              <a:t>Temper tantrums that last for 15 min or occur regularly or more than thrice a day usually reflect some serious underlying medical, social or emotional problem.</a:t>
            </a:r>
          </a:p>
          <a:p>
            <a:pPr marL="0" indent="0">
              <a:buNone/>
            </a:pPr>
            <a:r>
              <a:rPr lang="en-IN" sz="2000" b="1" dirty="0">
                <a:solidFill>
                  <a:schemeClr val="accent1"/>
                </a:solidFill>
              </a:rPr>
              <a:t>PRECIPITATING FACTORS FOR TEMPER TANTRUMS .</a:t>
            </a:r>
          </a:p>
          <a:p>
            <a:r>
              <a:rPr lang="en-IN" sz="2000" dirty="0"/>
              <a:t>Hunger</a:t>
            </a:r>
          </a:p>
          <a:p>
            <a:r>
              <a:rPr lang="en-IN" sz="2000" dirty="0"/>
              <a:t>Fatigue</a:t>
            </a:r>
          </a:p>
          <a:p>
            <a:r>
              <a:rPr lang="en-IN" sz="2000" dirty="0"/>
              <a:t>Lack of sleep</a:t>
            </a:r>
          </a:p>
          <a:p>
            <a:r>
              <a:rPr lang="en-IN" sz="2000" dirty="0"/>
              <a:t>Innate personality of child</a:t>
            </a:r>
          </a:p>
          <a:p>
            <a:r>
              <a:rPr lang="en-IN" sz="2000" dirty="0"/>
              <a:t>Ineffective parental skills</a:t>
            </a:r>
          </a:p>
          <a:p>
            <a:r>
              <a:rPr lang="en-IN" sz="2000" dirty="0"/>
              <a:t>Over pampering</a:t>
            </a:r>
          </a:p>
          <a:p>
            <a:r>
              <a:rPr lang="en-IN" sz="2000" dirty="0"/>
              <a:t>Dysfunctional family / Family violence</a:t>
            </a:r>
          </a:p>
          <a:p>
            <a:r>
              <a:rPr lang="en-IN" sz="2000" dirty="0"/>
              <a:t>School aversion</a:t>
            </a:r>
          </a:p>
          <a:p>
            <a:pPr marL="0" indent="0">
              <a:buNone/>
            </a:pPr>
            <a:endParaRPr lang="en-IN" sz="2000" b="1" dirty="0"/>
          </a:p>
          <a:p>
            <a:pPr marL="0" indent="0">
              <a:buNone/>
            </a:pPr>
            <a:r>
              <a:rPr lang="en-IN" sz="2000" dirty="0"/>
              <a:t/>
            </a:r>
            <a:br>
              <a:rPr lang="en-IN" sz="2000" dirty="0"/>
            </a:br>
            <a:endParaRPr lang="en-IN" sz="2000" dirty="0"/>
          </a:p>
          <a:p>
            <a:endParaRPr lang="en-IN" sz="2000" dirty="0"/>
          </a:p>
        </p:txBody>
      </p:sp>
    </p:spTree>
    <p:extLst>
      <p:ext uri="{BB962C8B-B14F-4D97-AF65-F5344CB8AC3E}">
        <p14:creationId xmlns:p14="http://schemas.microsoft.com/office/powerpoint/2010/main" xmlns="" val="9857956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713" y="276225"/>
            <a:ext cx="8596668" cy="1320800"/>
          </a:xfrm>
        </p:spPr>
        <p:txBody>
          <a:bodyPr/>
          <a:lstStyle/>
          <a:p>
            <a:r>
              <a:rPr lang="en-IN" dirty="0" smtClean="0">
                <a:solidFill>
                  <a:schemeClr val="accent1"/>
                </a:solidFill>
              </a:rPr>
              <a:t>MANAGEMENT</a:t>
            </a:r>
            <a:r>
              <a:rPr lang="en-IN" dirty="0" smtClean="0"/>
              <a:t> -</a:t>
            </a:r>
            <a:endParaRPr lang="en-IN" dirty="0"/>
          </a:p>
        </p:txBody>
      </p:sp>
      <p:sp>
        <p:nvSpPr>
          <p:cNvPr id="3" name="Content Placeholder 2"/>
          <p:cNvSpPr>
            <a:spLocks noGrp="1"/>
          </p:cNvSpPr>
          <p:nvPr>
            <p:ph idx="1"/>
          </p:nvPr>
        </p:nvSpPr>
        <p:spPr>
          <a:xfrm>
            <a:off x="355110" y="1362079"/>
            <a:ext cx="9655668" cy="5495924"/>
          </a:xfrm>
        </p:spPr>
        <p:txBody>
          <a:bodyPr>
            <a:normAutofit/>
          </a:bodyPr>
          <a:lstStyle/>
          <a:p>
            <a:pPr marL="0" indent="0">
              <a:buNone/>
            </a:pPr>
            <a:r>
              <a:rPr lang="en-IN" dirty="0" smtClean="0"/>
              <a:t>     </a:t>
            </a:r>
            <a:r>
              <a:rPr lang="en-IN" sz="2000" dirty="0"/>
              <a:t>In general, parents advised to:</a:t>
            </a:r>
          </a:p>
          <a:p>
            <a:r>
              <a:rPr lang="en-IN" dirty="0" smtClean="0"/>
              <a:t>• </a:t>
            </a:r>
            <a:r>
              <a:rPr lang="en-IN" dirty="0"/>
              <a:t>Set a good example to child</a:t>
            </a:r>
          </a:p>
          <a:p>
            <a:r>
              <a:rPr lang="en-IN" dirty="0"/>
              <a:t>• Spend quality time</a:t>
            </a:r>
          </a:p>
          <a:p>
            <a:r>
              <a:rPr lang="en-IN" dirty="0"/>
              <a:t>• Have open communication with child</a:t>
            </a:r>
          </a:p>
          <a:p>
            <a:r>
              <a:rPr lang="en-IN" dirty="0"/>
              <a:t>• Have consistency in </a:t>
            </a:r>
            <a:r>
              <a:rPr lang="en-IN" dirty="0" smtClean="0"/>
              <a:t>behaviour</a:t>
            </a:r>
            <a:endParaRPr lang="en-IN" dirty="0"/>
          </a:p>
          <a:p>
            <a:pPr marL="0" indent="0">
              <a:buNone/>
            </a:pPr>
            <a:r>
              <a:rPr lang="en-IN" sz="2400" dirty="0">
                <a:solidFill>
                  <a:srgbClr val="FFFF00"/>
                </a:solidFill>
              </a:rPr>
              <a:t>    </a:t>
            </a:r>
            <a:r>
              <a:rPr lang="en-IN" sz="2400" dirty="0">
                <a:solidFill>
                  <a:schemeClr val="accent1"/>
                </a:solidFill>
              </a:rPr>
              <a:t>During temper tantrum:</a:t>
            </a:r>
          </a:p>
          <a:p>
            <a:r>
              <a:rPr lang="en-IN" dirty="0"/>
              <a:t>• Parents to ignore child, leave child alone</a:t>
            </a:r>
          </a:p>
          <a:p>
            <a:r>
              <a:rPr lang="en-IN" dirty="0"/>
              <a:t>• Once child is calm, tell child calmly that </a:t>
            </a:r>
            <a:r>
              <a:rPr lang="en-IN" dirty="0" smtClean="0"/>
              <a:t>such behaviour </a:t>
            </a:r>
            <a:r>
              <a:rPr lang="en-IN" dirty="0"/>
              <a:t>is not </a:t>
            </a:r>
            <a:r>
              <a:rPr lang="en-IN" dirty="0" smtClean="0"/>
              <a:t> </a:t>
            </a:r>
          </a:p>
          <a:p>
            <a:r>
              <a:rPr lang="en-IN" dirty="0"/>
              <a:t> </a:t>
            </a:r>
            <a:r>
              <a:rPr lang="en-IN" dirty="0" smtClean="0"/>
              <a:t>  acceptable</a:t>
            </a:r>
            <a:endParaRPr lang="en-IN" dirty="0"/>
          </a:p>
          <a:p>
            <a:r>
              <a:rPr lang="en-IN" dirty="0"/>
              <a:t>• Never beat or threaten </a:t>
            </a:r>
            <a:r>
              <a:rPr lang="en-IN" dirty="0" smtClean="0"/>
              <a:t>child, Praise </a:t>
            </a:r>
            <a:r>
              <a:rPr lang="en-IN" dirty="0"/>
              <a:t>/ reward child for good </a:t>
            </a:r>
            <a:r>
              <a:rPr lang="en-IN" dirty="0" smtClean="0"/>
              <a:t>behaviour. </a:t>
            </a:r>
          </a:p>
          <a:p>
            <a:pPr marL="0" indent="0">
              <a:buNone/>
            </a:pPr>
            <a:r>
              <a:rPr lang="en-IN" dirty="0"/>
              <a:t> </a:t>
            </a:r>
            <a:r>
              <a:rPr lang="en-IN" dirty="0" smtClean="0"/>
              <a:t>   </a:t>
            </a:r>
            <a:r>
              <a:rPr lang="en-IN" dirty="0"/>
              <a:t> </a:t>
            </a:r>
            <a:r>
              <a:rPr lang="en-IN" dirty="0" smtClean="0"/>
              <a:t>  </a:t>
            </a:r>
            <a:r>
              <a:rPr lang="en-IN" b="1" dirty="0" smtClean="0"/>
              <a:t>“</a:t>
            </a:r>
            <a:r>
              <a:rPr lang="en-IN" b="1" dirty="0"/>
              <a:t>Time Out” </a:t>
            </a:r>
            <a:r>
              <a:rPr lang="en-IN" dirty="0"/>
              <a:t>as disciplinary method if temper  tantrum is disruptive and , </a:t>
            </a:r>
            <a:endParaRPr lang="en-IN" dirty="0" smtClean="0"/>
          </a:p>
          <a:p>
            <a:pPr marL="0" indent="0">
              <a:buNone/>
            </a:pPr>
            <a:r>
              <a:rPr lang="en-IN" dirty="0"/>
              <a:t> </a:t>
            </a:r>
            <a:r>
              <a:rPr lang="en-IN" dirty="0" smtClean="0"/>
              <a:t>       out </a:t>
            </a:r>
            <a:r>
              <a:rPr lang="en-IN" dirty="0"/>
              <a:t>of </a:t>
            </a:r>
            <a:r>
              <a:rPr lang="en-IN" dirty="0" smtClean="0"/>
              <a:t>control</a:t>
            </a:r>
            <a:endParaRPr lang="en-IN" dirty="0"/>
          </a:p>
          <a:p>
            <a:endParaRPr lang="en-IN" dirty="0"/>
          </a:p>
        </p:txBody>
      </p:sp>
    </p:spTree>
    <p:extLst>
      <p:ext uri="{BB962C8B-B14F-4D97-AF65-F5344CB8AC3E}">
        <p14:creationId xmlns:p14="http://schemas.microsoft.com/office/powerpoint/2010/main" xmlns="" val="36659323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8" y="1625601"/>
            <a:ext cx="11514662" cy="4415763"/>
          </a:xfrm>
        </p:spPr>
        <p:txBody>
          <a:bodyPr>
            <a:normAutofit/>
          </a:bodyPr>
          <a:lstStyle/>
          <a:p>
            <a:pPr marL="0" indent="0">
              <a:buNone/>
            </a:pPr>
            <a:r>
              <a:rPr lang="en-IN" sz="8800" dirty="0">
                <a:solidFill>
                  <a:schemeClr val="accent1"/>
                </a:solidFill>
                <a:effectLst>
                  <a:outerShdw blurRad="50800" dist="50800" dir="5400000" algn="ctr" rotWithShape="0">
                    <a:srgbClr val="000000">
                      <a:alpha val="67000"/>
                    </a:srgbClr>
                  </a:outerShdw>
                  <a:reflection stA="84000" endPos="65000" dist="50800" dir="5400000" sy="-100000" algn="bl" rotWithShape="0"/>
                </a:effectLst>
              </a:rPr>
              <a:t>Elimination</a:t>
            </a:r>
            <a:r>
              <a:rPr lang="en-IN" sz="8800" dirty="0">
                <a:effectLst>
                  <a:outerShdw blurRad="50800" dist="50800" dir="5400000" algn="ctr" rotWithShape="0">
                    <a:srgbClr val="000000">
                      <a:alpha val="67000"/>
                    </a:srgbClr>
                  </a:outerShdw>
                  <a:reflection stA="84000" endPos="65000" dist="50800" dir="5400000" sy="-100000" algn="bl" rotWithShape="0"/>
                </a:effectLst>
              </a:rPr>
              <a:t> </a:t>
            </a:r>
            <a:r>
              <a:rPr lang="en-IN" sz="8800" dirty="0">
                <a:solidFill>
                  <a:schemeClr val="accent1"/>
                </a:solidFill>
                <a:effectLst>
                  <a:outerShdw blurRad="50800" dist="50800" dir="5400000" algn="ctr" rotWithShape="0">
                    <a:srgbClr val="000000">
                      <a:alpha val="67000"/>
                    </a:srgbClr>
                  </a:outerShdw>
                  <a:reflection stA="84000" endPos="65000" dist="50800" dir="5400000" sy="-100000" algn="bl" rotWithShape="0"/>
                </a:effectLst>
              </a:rPr>
              <a:t>disorders</a:t>
            </a:r>
          </a:p>
        </p:txBody>
      </p:sp>
    </p:spTree>
    <p:extLst>
      <p:ext uri="{BB962C8B-B14F-4D97-AF65-F5344CB8AC3E}">
        <p14:creationId xmlns:p14="http://schemas.microsoft.com/office/powerpoint/2010/main" xmlns="" val="1397550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551321" y="1296537"/>
            <a:ext cx="10421604" cy="4435523"/>
          </a:xfrm>
        </p:spPr>
        <p:txBody>
          <a:bodyPr>
            <a:normAutofit/>
          </a:bodyPr>
          <a:lstStyle/>
          <a:p>
            <a:pPr marL="0" indent="0">
              <a:buNone/>
            </a:pPr>
            <a:r>
              <a:rPr lang="en-IN" sz="4000" u="sng" dirty="0">
                <a:solidFill>
                  <a:schemeClr val="accent1"/>
                </a:solidFill>
              </a:rPr>
              <a:t>DEFINITION:-</a:t>
            </a:r>
          </a:p>
          <a:p>
            <a:pPr marL="0" indent="0">
              <a:buNone/>
            </a:pPr>
            <a:endParaRPr lang="en-IN" sz="2800" b="1" dirty="0"/>
          </a:p>
          <a:p>
            <a:pPr marL="0" indent="0">
              <a:buNone/>
            </a:pPr>
            <a:r>
              <a:rPr lang="en-IN" sz="2000" dirty="0"/>
              <a:t>A YOUNG PERSON IS SAID TO HAVE BEHAVOURAL DISORDER WHEN HE OR SHE DEMONSTRATES BEHAVIOUR THAT IS NOTICIABLY DIFFERENT FROM THAT EXPECTED IN THE SCHOOL OR COMMUNITY</a:t>
            </a:r>
          </a:p>
          <a:p>
            <a:endParaRPr lang="en-IN" sz="2800" b="1" dirty="0"/>
          </a:p>
        </p:txBody>
      </p:sp>
    </p:spTree>
    <p:extLst>
      <p:ext uri="{BB962C8B-B14F-4D97-AF65-F5344CB8AC3E}">
        <p14:creationId xmlns:p14="http://schemas.microsoft.com/office/powerpoint/2010/main" xmlns="" val="21412902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IN" sz="8800" dirty="0">
                <a:solidFill>
                  <a:schemeClr val="accent1"/>
                </a:solidFill>
                <a:effectLst>
                  <a:reflection stA="76000" endPos="65000" dist="50800" dir="5400000" sy="-100000" algn="bl" rotWithShape="0"/>
                </a:effectLst>
              </a:rPr>
              <a:t>ENURESIS</a:t>
            </a:r>
          </a:p>
        </p:txBody>
      </p:sp>
    </p:spTree>
    <p:extLst>
      <p:ext uri="{BB962C8B-B14F-4D97-AF65-F5344CB8AC3E}">
        <p14:creationId xmlns:p14="http://schemas.microsoft.com/office/powerpoint/2010/main" xmlns="" val="14937652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
            <a:ext cx="12287251" cy="6857999"/>
          </a:xfrm>
        </p:spPr>
        <p:txBody>
          <a:bodyPr>
            <a:normAutofit fontScale="92500"/>
          </a:bodyPr>
          <a:lstStyle/>
          <a:p>
            <a:pPr>
              <a:lnSpc>
                <a:spcPct val="170000"/>
              </a:lnSpc>
            </a:pPr>
            <a:r>
              <a:rPr lang="en-IN" dirty="0" smtClean="0"/>
              <a:t>At </a:t>
            </a:r>
            <a:r>
              <a:rPr lang="en-IN" dirty="0"/>
              <a:t>2-4 </a:t>
            </a:r>
            <a:r>
              <a:rPr lang="en-IN" dirty="0" smtClean="0"/>
              <a:t>yrs., </a:t>
            </a:r>
            <a:r>
              <a:rPr lang="en-IN" dirty="0"/>
              <a:t>the child is developmentally ready to begin toilet </a:t>
            </a:r>
            <a:r>
              <a:rPr lang="en-IN" dirty="0" smtClean="0"/>
              <a:t>training.</a:t>
            </a:r>
          </a:p>
          <a:p>
            <a:pPr>
              <a:lnSpc>
                <a:spcPct val="170000"/>
              </a:lnSpc>
            </a:pPr>
            <a:r>
              <a:rPr lang="en-IN" dirty="0" smtClean="0"/>
              <a:t>Girls </a:t>
            </a:r>
            <a:r>
              <a:rPr lang="en-IN" dirty="0"/>
              <a:t>typically acquire bladder control before </a:t>
            </a:r>
            <a:r>
              <a:rPr lang="en-IN" dirty="0" smtClean="0"/>
              <a:t>boys, and </a:t>
            </a:r>
          </a:p>
          <a:p>
            <a:pPr>
              <a:lnSpc>
                <a:spcPct val="170000"/>
              </a:lnSpc>
            </a:pPr>
            <a:r>
              <a:rPr lang="en-IN" dirty="0" smtClean="0"/>
              <a:t>Bowel </a:t>
            </a:r>
            <a:r>
              <a:rPr lang="en-IN" dirty="0"/>
              <a:t>control typically is achieved before bladder control</a:t>
            </a:r>
            <a:r>
              <a:rPr lang="en-IN" dirty="0" smtClean="0"/>
              <a:t>.</a:t>
            </a:r>
          </a:p>
          <a:p>
            <a:pPr>
              <a:lnSpc>
                <a:spcPct val="170000"/>
              </a:lnSpc>
            </a:pPr>
            <a:r>
              <a:rPr lang="en-IN" dirty="0"/>
              <a:t>By 5 </a:t>
            </a:r>
            <a:r>
              <a:rPr lang="en-IN" dirty="0" smtClean="0"/>
              <a:t>yrs. </a:t>
            </a:r>
            <a:r>
              <a:rPr lang="en-IN" dirty="0"/>
              <a:t>of age, 90-95% of children are nearly completely </a:t>
            </a:r>
            <a:r>
              <a:rPr lang="en-IN" dirty="0" smtClean="0"/>
              <a:t>continent during </a:t>
            </a:r>
            <a:r>
              <a:rPr lang="en-IN" dirty="0"/>
              <a:t>the </a:t>
            </a:r>
            <a:r>
              <a:rPr lang="en-IN" dirty="0" smtClean="0"/>
              <a:t>day and </a:t>
            </a:r>
            <a:r>
              <a:rPr lang="en-IN" dirty="0"/>
              <a:t>80-85% are continent at </a:t>
            </a:r>
            <a:r>
              <a:rPr lang="en-IN" dirty="0" smtClean="0"/>
              <a:t>night</a:t>
            </a:r>
            <a:r>
              <a:rPr lang="en-IN" dirty="0"/>
              <a:t>. </a:t>
            </a:r>
            <a:endParaRPr lang="en-IN" dirty="0" smtClean="0"/>
          </a:p>
          <a:p>
            <a:pPr>
              <a:lnSpc>
                <a:spcPct val="170000"/>
              </a:lnSpc>
            </a:pPr>
            <a:r>
              <a:rPr lang="en-IN" dirty="0" smtClean="0"/>
              <a:t>Nocturnal enuresis refers </a:t>
            </a:r>
            <a:r>
              <a:rPr lang="en-IN" dirty="0"/>
              <a:t>to the occurrence of involuntary voiding at night after 5 </a:t>
            </a:r>
            <a:r>
              <a:rPr lang="en-IN" dirty="0" err="1" smtClean="0"/>
              <a:t>yr</a:t>
            </a:r>
            <a:r>
              <a:rPr lang="en-IN" dirty="0"/>
              <a:t> </a:t>
            </a:r>
            <a:r>
              <a:rPr lang="en-IN" dirty="0" smtClean="0"/>
              <a:t>of age </a:t>
            </a:r>
          </a:p>
          <a:p>
            <a:pPr>
              <a:lnSpc>
                <a:spcPct val="170000"/>
              </a:lnSpc>
            </a:pPr>
            <a:r>
              <a:rPr lang="en-IN" dirty="0"/>
              <a:t>Bedwetting or urinary incontinence is labelled as enuresis only if </a:t>
            </a:r>
            <a:endParaRPr lang="en-IN" dirty="0" smtClean="0"/>
          </a:p>
          <a:p>
            <a:pPr marL="400041" lvl="1" indent="0">
              <a:lnSpc>
                <a:spcPct val="170000"/>
              </a:lnSpc>
              <a:buNone/>
            </a:pPr>
            <a:r>
              <a:rPr lang="en-IN" dirty="0" smtClean="0"/>
              <a:t>-urine </a:t>
            </a:r>
            <a:r>
              <a:rPr lang="en-IN" dirty="0"/>
              <a:t>is being voided twice a week for at least 3 consecutive months or </a:t>
            </a:r>
            <a:endParaRPr lang="en-IN" dirty="0" smtClean="0"/>
          </a:p>
          <a:p>
            <a:pPr marL="400041" lvl="1" indent="0">
              <a:lnSpc>
                <a:spcPct val="170000"/>
              </a:lnSpc>
              <a:buNone/>
            </a:pPr>
            <a:r>
              <a:rPr lang="en-IN" dirty="0" smtClean="0"/>
              <a:t>-if </a:t>
            </a:r>
            <a:r>
              <a:rPr lang="en-IN" dirty="0"/>
              <a:t>its is causing significant distress in the child's </a:t>
            </a:r>
            <a:r>
              <a:rPr lang="en-IN" dirty="0" smtClean="0"/>
              <a:t>life. </a:t>
            </a:r>
            <a:endParaRPr lang="en-IN" dirty="0"/>
          </a:p>
          <a:p>
            <a:pPr marL="0" indent="0">
              <a:lnSpc>
                <a:spcPct val="170000"/>
              </a:lnSpc>
              <a:buNone/>
            </a:pPr>
            <a:r>
              <a:rPr lang="en-IN" b="1" dirty="0">
                <a:solidFill>
                  <a:schemeClr val="accent1"/>
                </a:solidFill>
              </a:rPr>
              <a:t>Nocturnal enuresis </a:t>
            </a:r>
            <a:r>
              <a:rPr lang="en-IN" dirty="0" smtClean="0">
                <a:solidFill>
                  <a:schemeClr val="accent1"/>
                </a:solidFill>
              </a:rPr>
              <a:t>–</a:t>
            </a:r>
          </a:p>
          <a:p>
            <a:pPr marL="0" indent="0">
              <a:lnSpc>
                <a:spcPct val="170000"/>
              </a:lnSpc>
              <a:buNone/>
            </a:pPr>
            <a:r>
              <a:rPr lang="en-IN" dirty="0"/>
              <a:t> </a:t>
            </a:r>
            <a:r>
              <a:rPr lang="en-IN" dirty="0" smtClean="0"/>
              <a:t>                  voiding </a:t>
            </a:r>
            <a:r>
              <a:rPr lang="en-IN" dirty="0"/>
              <a:t>during sleep</a:t>
            </a:r>
          </a:p>
          <a:p>
            <a:pPr marL="0" indent="0">
              <a:lnSpc>
                <a:spcPct val="170000"/>
              </a:lnSpc>
              <a:buNone/>
            </a:pPr>
            <a:r>
              <a:rPr lang="en-IN" b="1" dirty="0">
                <a:solidFill>
                  <a:schemeClr val="accent1"/>
                </a:solidFill>
              </a:rPr>
              <a:t>Diurnal enuresis </a:t>
            </a:r>
            <a:r>
              <a:rPr lang="en-IN" dirty="0" smtClean="0">
                <a:solidFill>
                  <a:schemeClr val="accent1"/>
                </a:solidFill>
              </a:rPr>
              <a:t>–</a:t>
            </a:r>
          </a:p>
          <a:p>
            <a:pPr marL="0" indent="0">
              <a:lnSpc>
                <a:spcPct val="170000"/>
              </a:lnSpc>
              <a:buNone/>
            </a:pPr>
            <a:r>
              <a:rPr lang="en-IN" dirty="0"/>
              <a:t> </a:t>
            </a:r>
            <a:r>
              <a:rPr lang="en-IN" dirty="0" smtClean="0"/>
              <a:t>                 daytime </a:t>
            </a:r>
            <a:r>
              <a:rPr lang="en-IN" dirty="0"/>
              <a:t>urination </a:t>
            </a:r>
          </a:p>
          <a:p>
            <a:pPr marL="0" indent="0">
              <a:lnSpc>
                <a:spcPct val="170000"/>
              </a:lnSpc>
              <a:buNone/>
            </a:pPr>
            <a:endParaRPr lang="en-IN" dirty="0" smtClean="0"/>
          </a:p>
        </p:txBody>
      </p:sp>
    </p:spTree>
    <p:extLst>
      <p:ext uri="{BB962C8B-B14F-4D97-AF65-F5344CB8AC3E}">
        <p14:creationId xmlns:p14="http://schemas.microsoft.com/office/powerpoint/2010/main" xmlns="" val="4934355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 y="95253"/>
            <a:ext cx="11801471" cy="6762751"/>
          </a:xfrm>
        </p:spPr>
        <p:txBody>
          <a:bodyPr>
            <a:noAutofit/>
          </a:bodyPr>
          <a:lstStyle/>
          <a:p>
            <a:pPr marL="0" indent="0">
              <a:lnSpc>
                <a:spcPct val="170000"/>
              </a:lnSpc>
              <a:buNone/>
            </a:pPr>
            <a:r>
              <a:rPr lang="en-IN" b="1" dirty="0" smtClean="0">
                <a:solidFill>
                  <a:schemeClr val="accent1"/>
                </a:solidFill>
              </a:rPr>
              <a:t>Primary-</a:t>
            </a:r>
            <a:r>
              <a:rPr lang="en-IN" dirty="0" smtClean="0">
                <a:solidFill>
                  <a:schemeClr val="accent1"/>
                </a:solidFill>
              </a:rPr>
              <a:t> </a:t>
            </a:r>
            <a:endParaRPr lang="en-IN" dirty="0">
              <a:solidFill>
                <a:schemeClr val="accent1"/>
              </a:solidFill>
            </a:endParaRPr>
          </a:p>
          <a:p>
            <a:pPr marL="0" indent="0">
              <a:lnSpc>
                <a:spcPct val="170000"/>
              </a:lnSpc>
              <a:buNone/>
            </a:pPr>
            <a:r>
              <a:rPr lang="en-IN" dirty="0" smtClean="0"/>
              <a:t>if </a:t>
            </a:r>
            <a:r>
              <a:rPr lang="en-IN" dirty="0"/>
              <a:t>urine is </a:t>
            </a:r>
            <a:r>
              <a:rPr lang="en-IN" dirty="0" smtClean="0"/>
              <a:t>being </a:t>
            </a:r>
            <a:r>
              <a:rPr lang="en-IN" dirty="0"/>
              <a:t>voided twice a week for </a:t>
            </a:r>
            <a:r>
              <a:rPr lang="en-IN" dirty="0" smtClean="0"/>
              <a:t>at least </a:t>
            </a:r>
            <a:r>
              <a:rPr lang="en-IN" dirty="0"/>
              <a:t>3 consecutive months </a:t>
            </a:r>
            <a:r>
              <a:rPr lang="en-IN" dirty="0" smtClean="0"/>
              <a:t>in a child older than 5 years, who has never been dry at night.</a:t>
            </a:r>
            <a:endParaRPr lang="en-IN" dirty="0"/>
          </a:p>
          <a:p>
            <a:pPr marL="0" indent="0">
              <a:lnSpc>
                <a:spcPct val="170000"/>
              </a:lnSpc>
              <a:buNone/>
            </a:pPr>
            <a:r>
              <a:rPr lang="en-IN" b="1" dirty="0" smtClean="0">
                <a:solidFill>
                  <a:schemeClr val="accent1"/>
                </a:solidFill>
              </a:rPr>
              <a:t>Secondary / late onset enuresis – </a:t>
            </a:r>
          </a:p>
          <a:p>
            <a:pPr marL="0" indent="0">
              <a:lnSpc>
                <a:spcPct val="170000"/>
              </a:lnSpc>
              <a:buNone/>
            </a:pPr>
            <a:r>
              <a:rPr lang="en-IN" dirty="0" smtClean="0"/>
              <a:t> The child has been dry for at least 6 months before bed wetting begins again during sleep.  </a:t>
            </a:r>
          </a:p>
          <a:p>
            <a:pPr marL="0" indent="0">
              <a:lnSpc>
                <a:spcPct val="170000"/>
              </a:lnSpc>
              <a:buNone/>
            </a:pPr>
            <a:r>
              <a:rPr lang="en-IN" b="1" dirty="0">
                <a:solidFill>
                  <a:schemeClr val="accent1"/>
                </a:solidFill>
              </a:rPr>
              <a:t>Monosymptomatic nocturnal enuresis-</a:t>
            </a:r>
          </a:p>
          <a:p>
            <a:pPr marL="0" indent="0">
              <a:lnSpc>
                <a:spcPct val="170000"/>
              </a:lnSpc>
              <a:buNone/>
            </a:pPr>
            <a:r>
              <a:rPr lang="en-IN" dirty="0"/>
              <a:t>involves voiding in the bed at night in the absence of any other urogenital or gastrointestinal symptoms.it accounts for 80-85 %</a:t>
            </a:r>
          </a:p>
          <a:p>
            <a:pPr marL="0" indent="0">
              <a:lnSpc>
                <a:spcPct val="170000"/>
              </a:lnSpc>
              <a:buNone/>
            </a:pPr>
            <a:r>
              <a:rPr lang="en-IN" b="1" dirty="0">
                <a:solidFill>
                  <a:schemeClr val="accent1"/>
                </a:solidFill>
              </a:rPr>
              <a:t>Polysymptomatic-</a:t>
            </a:r>
          </a:p>
          <a:p>
            <a:pPr marL="0" indent="0">
              <a:lnSpc>
                <a:spcPct val="170000"/>
              </a:lnSpc>
              <a:buNone/>
            </a:pPr>
            <a:r>
              <a:rPr lang="en-IN" dirty="0"/>
              <a:t>have associated daytime symptoms like urgency, frequency, constipation or encopresis, accounts for rest 15-20 %</a:t>
            </a:r>
          </a:p>
          <a:p>
            <a:pPr marL="0" indent="0">
              <a:lnSpc>
                <a:spcPct val="170000"/>
              </a:lnSpc>
              <a:buNone/>
            </a:pPr>
            <a:r>
              <a:rPr lang="en-IN" dirty="0" smtClean="0"/>
              <a:t>  </a:t>
            </a:r>
          </a:p>
          <a:p>
            <a:pPr marL="0" indent="0">
              <a:lnSpc>
                <a:spcPct val="170000"/>
              </a:lnSpc>
              <a:buNone/>
            </a:pPr>
            <a:r>
              <a:rPr lang="en-IN" dirty="0" smtClean="0"/>
              <a:t>                  </a:t>
            </a:r>
            <a:endParaRPr lang="en-IN" dirty="0"/>
          </a:p>
          <a:p>
            <a:pPr marL="0" indent="0">
              <a:lnSpc>
                <a:spcPct val="170000"/>
              </a:lnSpc>
              <a:buNone/>
            </a:pPr>
            <a:r>
              <a:rPr lang="en-IN" dirty="0"/>
              <a:t> </a:t>
            </a:r>
          </a:p>
        </p:txBody>
      </p:sp>
    </p:spTree>
    <p:extLst>
      <p:ext uri="{BB962C8B-B14F-4D97-AF65-F5344CB8AC3E}">
        <p14:creationId xmlns:p14="http://schemas.microsoft.com/office/powerpoint/2010/main" xmlns="" val="431626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274002" cy="6857999"/>
          </a:xfrm>
        </p:spPr>
        <p:txBody>
          <a:bodyPr>
            <a:normAutofit/>
          </a:bodyPr>
          <a:lstStyle/>
          <a:p>
            <a:pPr marL="0" indent="0">
              <a:buNone/>
            </a:pPr>
            <a:r>
              <a:rPr lang="en-IN" sz="2400" b="1" dirty="0"/>
              <a:t>MANAGEMENT </a:t>
            </a:r>
            <a:r>
              <a:rPr lang="en-IN" sz="2400" b="1" i="1" dirty="0"/>
              <a:t>–</a:t>
            </a:r>
          </a:p>
          <a:p>
            <a:pPr marL="0" indent="0">
              <a:lnSpc>
                <a:spcPct val="150000"/>
              </a:lnSpc>
              <a:buNone/>
            </a:pPr>
            <a:r>
              <a:rPr lang="en-IN" sz="2000" dirty="0"/>
              <a:t>Any serious attempts to treat the condition should only begin beyond 7-8 yrs. of age, when  enuresis interferes with socialisation and behaviour of child.</a:t>
            </a:r>
          </a:p>
          <a:p>
            <a:pPr marL="0" indent="0">
              <a:lnSpc>
                <a:spcPct val="150000"/>
              </a:lnSpc>
              <a:buNone/>
            </a:pPr>
            <a:r>
              <a:rPr lang="en-IN" sz="2000" b="1" u="sng" dirty="0">
                <a:solidFill>
                  <a:schemeClr val="accent1"/>
                </a:solidFill>
              </a:rPr>
              <a:t>NON PHARMACOLOGICAL MEASURES-</a:t>
            </a:r>
          </a:p>
          <a:p>
            <a:pPr marL="0" indent="0">
              <a:lnSpc>
                <a:spcPct val="150000"/>
              </a:lnSpc>
              <a:buNone/>
            </a:pPr>
            <a:r>
              <a:rPr lang="en-IN" sz="2000" dirty="0"/>
              <a:t>                          - BEHAVOURAL MODIFICATION</a:t>
            </a:r>
          </a:p>
          <a:p>
            <a:pPr marL="0" indent="0">
              <a:lnSpc>
                <a:spcPct val="150000"/>
              </a:lnSpc>
              <a:buNone/>
            </a:pPr>
            <a:r>
              <a:rPr lang="en-IN" sz="2000" dirty="0"/>
              <a:t>                           -ALARM SYSTEM</a:t>
            </a:r>
          </a:p>
          <a:p>
            <a:pPr marL="0" indent="0">
              <a:lnSpc>
                <a:spcPct val="150000"/>
              </a:lnSpc>
              <a:buNone/>
            </a:pPr>
            <a:r>
              <a:rPr lang="en-IN" sz="2000" dirty="0"/>
              <a:t>                           -STRENGHENING EXERCSES</a:t>
            </a:r>
          </a:p>
          <a:p>
            <a:pPr marL="0" indent="0">
              <a:lnSpc>
                <a:spcPct val="150000"/>
              </a:lnSpc>
              <a:buNone/>
            </a:pPr>
            <a:r>
              <a:rPr lang="en-IN" sz="2000" b="1" u="sng" dirty="0">
                <a:solidFill>
                  <a:schemeClr val="accent1"/>
                </a:solidFill>
              </a:rPr>
              <a:t>PHARMACOLOGICAL MEASURES</a:t>
            </a:r>
          </a:p>
          <a:p>
            <a:pPr marL="0" indent="0">
              <a:lnSpc>
                <a:spcPct val="150000"/>
              </a:lnSpc>
              <a:buNone/>
            </a:pPr>
            <a:r>
              <a:rPr lang="en-IN" sz="2000" dirty="0"/>
              <a:t>                           -IMIPRAMINE</a:t>
            </a:r>
          </a:p>
          <a:p>
            <a:pPr marL="0" indent="0">
              <a:buNone/>
            </a:pPr>
            <a:r>
              <a:rPr lang="en-IN" sz="2000" dirty="0"/>
              <a:t>                           -DESMOPRESSIN</a:t>
            </a:r>
          </a:p>
          <a:p>
            <a:pPr marL="0" indent="0">
              <a:buNone/>
            </a:pPr>
            <a:r>
              <a:rPr lang="en-IN" sz="2000" dirty="0"/>
              <a:t>                           -OXYBUTYNIN</a:t>
            </a:r>
          </a:p>
        </p:txBody>
      </p:sp>
    </p:spTree>
    <p:extLst>
      <p:ext uri="{BB962C8B-B14F-4D97-AF65-F5344CB8AC3E}">
        <p14:creationId xmlns:p14="http://schemas.microsoft.com/office/powerpoint/2010/main" xmlns="" val="22009833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IN" sz="7200" b="1" i="1" u="sng" dirty="0">
                <a:solidFill>
                  <a:schemeClr val="accent1"/>
                </a:solidFill>
                <a:effectLst>
                  <a:outerShdw blurRad="38100" dist="38100" dir="2700000" algn="tl">
                    <a:srgbClr val="000000">
                      <a:alpha val="43137"/>
                    </a:srgbClr>
                  </a:outerShdw>
                  <a:reflection stA="87000" endPos="65000" dist="50800" dir="5400000" sy="-100000" algn="bl" rotWithShape="0"/>
                </a:effectLst>
              </a:rPr>
              <a:t>ENCOPRESIS</a:t>
            </a:r>
          </a:p>
        </p:txBody>
      </p:sp>
    </p:spTree>
    <p:extLst>
      <p:ext uri="{BB962C8B-B14F-4D97-AF65-F5344CB8AC3E}">
        <p14:creationId xmlns:p14="http://schemas.microsoft.com/office/powerpoint/2010/main" xmlns="" val="3258733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509" y="105882"/>
            <a:ext cx="9081497" cy="1029903"/>
          </a:xfrm>
        </p:spPr>
        <p:txBody>
          <a:bodyPr/>
          <a:lstStyle/>
          <a:p>
            <a:r>
              <a:rPr lang="en-IN" dirty="0" smtClean="0">
                <a:solidFill>
                  <a:schemeClr val="accent1"/>
                </a:solidFill>
              </a:rPr>
              <a:t>ENCOPRESIS</a:t>
            </a:r>
            <a:endParaRPr lang="en-IN" dirty="0">
              <a:solidFill>
                <a:schemeClr val="accent1"/>
              </a:solidFill>
            </a:endParaRPr>
          </a:p>
        </p:txBody>
      </p:sp>
      <p:sp>
        <p:nvSpPr>
          <p:cNvPr id="3" name="Content Placeholder 2"/>
          <p:cNvSpPr>
            <a:spLocks noGrp="1"/>
          </p:cNvSpPr>
          <p:nvPr>
            <p:ph idx="1"/>
          </p:nvPr>
        </p:nvSpPr>
        <p:spPr>
          <a:xfrm>
            <a:off x="125128" y="625646"/>
            <a:ext cx="11933523" cy="6160169"/>
          </a:xfrm>
        </p:spPr>
        <p:txBody>
          <a:bodyPr>
            <a:normAutofit/>
          </a:bodyPr>
          <a:lstStyle/>
          <a:p>
            <a:endParaRPr lang="en-IN" dirty="0" smtClean="0"/>
          </a:p>
          <a:p>
            <a:pPr>
              <a:lnSpc>
                <a:spcPct val="150000"/>
              </a:lnSpc>
            </a:pPr>
            <a:r>
              <a:rPr lang="en-IN" sz="2100" dirty="0"/>
              <a:t>Is defined as the involuntary passage of formed faeces at in appropriate places in the absence of any physical pathology after 4 yrs. of age  &amp; at least once a month for consecutive 3 months. </a:t>
            </a:r>
          </a:p>
          <a:p>
            <a:pPr>
              <a:lnSpc>
                <a:spcPct val="150000"/>
              </a:lnSpc>
            </a:pPr>
            <a:r>
              <a:rPr lang="en-IN" sz="2100" dirty="0"/>
              <a:t>Encopresis is more common in boys with the peak age of 5-6 yrs.</a:t>
            </a:r>
          </a:p>
          <a:p>
            <a:pPr>
              <a:lnSpc>
                <a:spcPct val="150000"/>
              </a:lnSpc>
            </a:pPr>
            <a:r>
              <a:rPr lang="en-IN" sz="2100" dirty="0"/>
              <a:t>Classification-</a:t>
            </a:r>
          </a:p>
          <a:p>
            <a:pPr lvl="1">
              <a:lnSpc>
                <a:spcPct val="150000"/>
              </a:lnSpc>
            </a:pPr>
            <a:r>
              <a:rPr lang="en-IN" sz="1900" dirty="0"/>
              <a:t>Primary – children who were never continent since infancy.</a:t>
            </a:r>
          </a:p>
          <a:p>
            <a:pPr lvl="1">
              <a:lnSpc>
                <a:spcPct val="150000"/>
              </a:lnSpc>
            </a:pPr>
            <a:r>
              <a:rPr lang="en-IN" sz="1900" dirty="0"/>
              <a:t>Secondary – history of clean period followed by relapse of symptoms. </a:t>
            </a:r>
          </a:p>
          <a:p>
            <a:pPr lvl="1">
              <a:lnSpc>
                <a:spcPct val="150000"/>
              </a:lnSpc>
            </a:pPr>
            <a:r>
              <a:rPr lang="en-IN" sz="1900" dirty="0"/>
              <a:t>Retentive or non retentive based on the retention of faeces for a prolonged time</a:t>
            </a:r>
          </a:p>
          <a:p>
            <a:pPr>
              <a:lnSpc>
                <a:spcPct val="150000"/>
              </a:lnSpc>
            </a:pPr>
            <a:endParaRPr lang="en-IN" dirty="0"/>
          </a:p>
        </p:txBody>
      </p:sp>
    </p:spTree>
    <p:extLst>
      <p:ext uri="{BB962C8B-B14F-4D97-AF65-F5344CB8AC3E}">
        <p14:creationId xmlns:p14="http://schemas.microsoft.com/office/powerpoint/2010/main" xmlns="" val="1420414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178292151"/>
              </p:ext>
            </p:extLst>
          </p:nvPr>
        </p:nvGraphicFramePr>
        <p:xfrm>
          <a:off x="677863" y="406403"/>
          <a:ext cx="8596312" cy="4762506"/>
        </p:xfrm>
        <a:graphic>
          <a:graphicData uri="http://schemas.openxmlformats.org/drawingml/2006/table">
            <a:tbl>
              <a:tblPr firstRow="1" bandRow="1">
                <a:tableStyleId>{616DA210-FB5B-4158-B5E0-FEB733F419BA}</a:tableStyleId>
              </a:tblPr>
              <a:tblGrid>
                <a:gridCol w="4298156"/>
                <a:gridCol w="4298156"/>
              </a:tblGrid>
              <a:tr h="793751">
                <a:tc>
                  <a:txBody>
                    <a:bodyPr/>
                    <a:lstStyle/>
                    <a:p>
                      <a:r>
                        <a:rPr lang="en-IN" sz="2400" dirty="0" smtClean="0">
                          <a:solidFill>
                            <a:schemeClr val="accent1"/>
                          </a:solidFill>
                        </a:rPr>
                        <a:t>PRIMARY ENCOPRESIS</a:t>
                      </a:r>
                      <a:endParaRPr lang="en-IN" sz="2400" dirty="0">
                        <a:solidFill>
                          <a:schemeClr val="accent1"/>
                        </a:solidFill>
                      </a:endParaRPr>
                    </a:p>
                  </a:txBody>
                  <a:tcPr/>
                </a:tc>
                <a:tc>
                  <a:txBody>
                    <a:bodyPr/>
                    <a:lstStyle/>
                    <a:p>
                      <a:r>
                        <a:rPr lang="en-IN" sz="2400" dirty="0" smtClean="0">
                          <a:solidFill>
                            <a:schemeClr val="accent1"/>
                          </a:solidFill>
                        </a:rPr>
                        <a:t>SECONDORY ENCOPRESIS</a:t>
                      </a:r>
                      <a:endParaRPr lang="en-IN" sz="2400" dirty="0">
                        <a:solidFill>
                          <a:schemeClr val="accent1"/>
                        </a:solidFill>
                      </a:endParaRPr>
                    </a:p>
                  </a:txBody>
                  <a:tcPr/>
                </a:tc>
              </a:tr>
              <a:tr h="79375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sz="1300" smtClean="0"/>
                        <a:t>SPINA BIFIDA</a:t>
                      </a:r>
                    </a:p>
                    <a:p>
                      <a:endParaRPr lang="en-IN" sz="13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sz="1300" smtClean="0"/>
                        <a:t>DIVORCE</a:t>
                      </a:r>
                    </a:p>
                    <a:p>
                      <a:endParaRPr lang="en-IN" sz="1300" dirty="0"/>
                    </a:p>
                  </a:txBody>
                  <a:tcPr/>
                </a:tc>
              </a:tr>
              <a:tr h="79375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sz="1300" smtClean="0"/>
                        <a:t>TETHERED SPINAL CORD</a:t>
                      </a:r>
                    </a:p>
                    <a:p>
                      <a:endParaRPr lang="en-IN" sz="1300" dirty="0"/>
                    </a:p>
                  </a:txBody>
                  <a:tcPr/>
                </a:tc>
                <a:tc>
                  <a:txBody>
                    <a:bodyPr/>
                    <a:lstStyle/>
                    <a:p>
                      <a:pPr marL="0" indent="0">
                        <a:buNone/>
                      </a:pPr>
                      <a:r>
                        <a:rPr lang="en-IN" sz="1300" smtClean="0"/>
                        <a:t>BIRTH OF A SIBLING</a:t>
                      </a:r>
                      <a:endParaRPr lang="en-IN" sz="1300" dirty="0" smtClean="0"/>
                    </a:p>
                  </a:txBody>
                  <a:tcPr/>
                </a:tc>
              </a:tr>
              <a:tr h="79375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sz="1300" smtClean="0"/>
                        <a:t>IMPERFORATED ANUS WITH FISTULA</a:t>
                      </a:r>
                    </a:p>
                    <a:p>
                      <a:endParaRPr lang="en-IN" sz="1300" dirty="0"/>
                    </a:p>
                  </a:txBody>
                  <a:tcPr/>
                </a:tc>
                <a:tc>
                  <a:txBody>
                    <a:bodyPr/>
                    <a:lstStyle/>
                    <a:p>
                      <a:r>
                        <a:rPr lang="en-IN" sz="1300" smtClean="0"/>
                        <a:t>CHILD RELUCTANT TO EXPRESS HIS ANGER </a:t>
                      </a:r>
                      <a:endParaRPr lang="en-IN" sz="1300" dirty="0"/>
                    </a:p>
                  </a:txBody>
                  <a:tcPr/>
                </a:tc>
              </a:tr>
              <a:tr h="79375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sz="1300" smtClean="0"/>
                        <a:t>MENINGOMYELOCOELE</a:t>
                      </a:r>
                    </a:p>
                    <a:p>
                      <a:endParaRPr lang="en-IN" sz="1300" dirty="0"/>
                    </a:p>
                  </a:txBody>
                  <a:tcPr/>
                </a:tc>
                <a:tc>
                  <a:txBody>
                    <a:bodyPr/>
                    <a:lstStyle/>
                    <a:p>
                      <a:r>
                        <a:rPr lang="en-IN" sz="1300" smtClean="0"/>
                        <a:t>SEXUAL OR PHYSICAL MOLESTATION</a:t>
                      </a:r>
                      <a:endParaRPr lang="en-IN" sz="1300" dirty="0"/>
                    </a:p>
                  </a:txBody>
                  <a:tcPr/>
                </a:tc>
              </a:tr>
              <a:tr h="79375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sz="1300" smtClean="0"/>
                        <a:t>HIRSCHSPRUNGS DISEASE</a:t>
                      </a:r>
                    </a:p>
                    <a:p>
                      <a:endParaRPr lang="en-IN" sz="13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sz="1300" smtClean="0"/>
                        <a:t>COERCIVE TOILET TRAINING </a:t>
                      </a:r>
                    </a:p>
                    <a:p>
                      <a:endParaRPr lang="en-IN" sz="1300" dirty="0"/>
                    </a:p>
                  </a:txBody>
                  <a:tcPr/>
                </a:tc>
              </a:tr>
            </a:tbl>
          </a:graphicData>
        </a:graphic>
      </p:graphicFrame>
    </p:spTree>
    <p:extLst>
      <p:ext uri="{BB962C8B-B14F-4D97-AF65-F5344CB8AC3E}">
        <p14:creationId xmlns:p14="http://schemas.microsoft.com/office/powerpoint/2010/main" xmlns="" val="7020576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
            <a:ext cx="12039600" cy="6857999"/>
          </a:xfrm>
        </p:spPr>
        <p:txBody>
          <a:bodyPr>
            <a:noAutofit/>
          </a:bodyPr>
          <a:lstStyle/>
          <a:p>
            <a:pPr marL="0" indent="0">
              <a:buNone/>
            </a:pPr>
            <a:r>
              <a:rPr lang="en-IN" sz="2800" b="1" dirty="0">
                <a:solidFill>
                  <a:schemeClr val="accent1"/>
                </a:solidFill>
              </a:rPr>
              <a:t>Management-</a:t>
            </a:r>
          </a:p>
          <a:p>
            <a:pPr marL="0" indent="0">
              <a:lnSpc>
                <a:spcPct val="150000"/>
              </a:lnSpc>
              <a:buNone/>
            </a:pPr>
            <a:r>
              <a:rPr lang="en-IN" sz="2000" dirty="0"/>
              <a:t>History- Frequency, volume and consistency of the stool, the time of day it happens</a:t>
            </a:r>
          </a:p>
          <a:p>
            <a:pPr marL="0" indent="0">
              <a:lnSpc>
                <a:spcPct val="150000"/>
              </a:lnSpc>
              <a:buNone/>
            </a:pPr>
            <a:r>
              <a:rPr lang="en-IN" dirty="0"/>
              <a:t>Details about toilet training should also be elicited as coercive toilet training can lead to encopresis late.</a:t>
            </a:r>
          </a:p>
          <a:p>
            <a:pPr marL="0" indent="0">
              <a:lnSpc>
                <a:spcPct val="150000"/>
              </a:lnSpc>
              <a:buNone/>
            </a:pPr>
            <a:r>
              <a:rPr lang="en-IN" sz="2000" dirty="0"/>
              <a:t>Urinary abnormality, lower limb weakness, Skin over the spine, Tuft of hair , swelling, sphincter tone  should be assessed.</a:t>
            </a:r>
          </a:p>
          <a:p>
            <a:pPr marL="0" indent="0">
              <a:lnSpc>
                <a:spcPct val="150000"/>
              </a:lnSpc>
              <a:buNone/>
            </a:pPr>
            <a:r>
              <a:rPr lang="en-IN" sz="2000" dirty="0"/>
              <a:t>Primary-barium enema and defecography  </a:t>
            </a:r>
          </a:p>
          <a:p>
            <a:pPr marL="0" indent="0">
              <a:lnSpc>
                <a:spcPct val="150000"/>
              </a:lnSpc>
              <a:buNone/>
            </a:pPr>
            <a:r>
              <a:rPr lang="en-IN" sz="2000" dirty="0"/>
              <a:t>                  -proctoscopy and fiberoptic studies</a:t>
            </a:r>
          </a:p>
          <a:p>
            <a:pPr marL="0" indent="0">
              <a:lnSpc>
                <a:spcPct val="150000"/>
              </a:lnSpc>
              <a:buNone/>
            </a:pPr>
            <a:r>
              <a:rPr lang="en-IN" sz="2000" dirty="0"/>
              <a:t>                  -anal sphincter electromyography</a:t>
            </a:r>
          </a:p>
          <a:p>
            <a:pPr marL="0" indent="0">
              <a:lnSpc>
                <a:spcPct val="150000"/>
              </a:lnSpc>
              <a:buNone/>
            </a:pPr>
            <a:r>
              <a:rPr lang="en-IN" sz="2000" dirty="0"/>
              <a:t>                  -manometry studies</a:t>
            </a:r>
          </a:p>
          <a:p>
            <a:pPr marL="0" indent="0">
              <a:lnSpc>
                <a:spcPct val="150000"/>
              </a:lnSpc>
              <a:buNone/>
            </a:pPr>
            <a:r>
              <a:rPr lang="en-IN" sz="2000" dirty="0"/>
              <a:t>                  -CT of puborectal muscles and anal sphincters </a:t>
            </a:r>
          </a:p>
          <a:p>
            <a:pPr marL="0" indent="0">
              <a:lnSpc>
                <a:spcPct val="150000"/>
              </a:lnSpc>
              <a:buNone/>
            </a:pPr>
            <a:r>
              <a:rPr lang="en-IN" sz="2000" dirty="0"/>
              <a:t>.</a:t>
            </a:r>
          </a:p>
          <a:p>
            <a:pPr marL="0" indent="0">
              <a:buNone/>
            </a:pPr>
            <a:endParaRPr lang="en-IN" sz="2000" dirty="0"/>
          </a:p>
          <a:p>
            <a:pPr marL="0" indent="0">
              <a:buNone/>
            </a:pPr>
            <a:endParaRPr lang="en-IN" sz="2000" dirty="0"/>
          </a:p>
          <a:p>
            <a:endParaRPr lang="en-IN" sz="2000" dirty="0"/>
          </a:p>
        </p:txBody>
      </p:sp>
    </p:spTree>
    <p:extLst>
      <p:ext uri="{BB962C8B-B14F-4D97-AF65-F5344CB8AC3E}">
        <p14:creationId xmlns:p14="http://schemas.microsoft.com/office/powerpoint/2010/main" xmlns="" val="4992014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305" y="0"/>
            <a:ext cx="10924395" cy="7165299"/>
          </a:xfrm>
        </p:spPr>
        <p:txBody>
          <a:bodyPr>
            <a:noAutofit/>
          </a:bodyPr>
          <a:lstStyle/>
          <a:p>
            <a:pPr marL="0" indent="0">
              <a:buNone/>
            </a:pPr>
            <a:r>
              <a:rPr lang="en-IN" sz="2800" b="1" dirty="0">
                <a:solidFill>
                  <a:schemeClr val="accent1"/>
                </a:solidFill>
              </a:rPr>
              <a:t>Treatment</a:t>
            </a:r>
            <a:endParaRPr lang="en-IN" sz="2800" dirty="0">
              <a:solidFill>
                <a:schemeClr val="accent1"/>
              </a:solidFill>
            </a:endParaRPr>
          </a:p>
          <a:p>
            <a:pPr marL="0" indent="0">
              <a:lnSpc>
                <a:spcPct val="150000"/>
              </a:lnSpc>
              <a:buNone/>
            </a:pPr>
            <a:r>
              <a:rPr lang="en-IN" sz="2000" dirty="0"/>
              <a:t>Include both pharmacological and non pharmacological measures.</a:t>
            </a:r>
          </a:p>
          <a:p>
            <a:pPr marL="0" indent="0">
              <a:lnSpc>
                <a:spcPct val="150000"/>
              </a:lnSpc>
              <a:buNone/>
            </a:pPr>
            <a:r>
              <a:rPr lang="en-IN" sz="2000" dirty="0"/>
              <a:t>1) Immediate relief from constipation</a:t>
            </a:r>
          </a:p>
          <a:p>
            <a:pPr marL="0" indent="0">
              <a:lnSpc>
                <a:spcPct val="150000"/>
              </a:lnSpc>
              <a:buNone/>
            </a:pPr>
            <a:r>
              <a:rPr lang="en-IN" sz="2000" dirty="0"/>
              <a:t>2 )Long term relief from constipation through diet and drugs</a:t>
            </a:r>
          </a:p>
          <a:p>
            <a:pPr marL="0" indent="0">
              <a:lnSpc>
                <a:spcPct val="150000"/>
              </a:lnSpc>
              <a:buNone/>
            </a:pPr>
            <a:r>
              <a:rPr lang="en-IN" sz="2000" dirty="0"/>
              <a:t>3) Behavioural therapy</a:t>
            </a:r>
          </a:p>
          <a:p>
            <a:pPr>
              <a:lnSpc>
                <a:spcPct val="150000"/>
              </a:lnSpc>
            </a:pPr>
            <a:r>
              <a:rPr lang="en-IN" sz="2000" dirty="0">
                <a:solidFill>
                  <a:schemeClr val="accent1"/>
                </a:solidFill>
              </a:rPr>
              <a:t>Immediate relief of faecal retention is achieved by-</a:t>
            </a:r>
          </a:p>
          <a:p>
            <a:pPr lvl="1">
              <a:lnSpc>
                <a:spcPct val="150000"/>
              </a:lnSpc>
            </a:pPr>
            <a:r>
              <a:rPr lang="en-IN" dirty="0"/>
              <a:t>Glycerine suppository /sodium phosphate enema(6ml/kg)</a:t>
            </a:r>
          </a:p>
          <a:p>
            <a:pPr lvl="1">
              <a:lnSpc>
                <a:spcPct val="150000"/>
              </a:lnSpc>
            </a:pPr>
            <a:r>
              <a:rPr lang="en-IN" dirty="0"/>
              <a:t>For sloe relief of symptoms over 5-7 days-oral administration of </a:t>
            </a:r>
          </a:p>
          <a:p>
            <a:pPr marL="400041" lvl="1" indent="0">
              <a:lnSpc>
                <a:spcPct val="150000"/>
              </a:lnSpc>
              <a:buNone/>
            </a:pPr>
            <a:r>
              <a:rPr lang="en-IN" dirty="0"/>
              <a:t>                                 polyethylene glycol-1.5 mg/kg/day x 3 days</a:t>
            </a:r>
          </a:p>
          <a:p>
            <a:pPr marL="400041" lvl="1" indent="0">
              <a:lnSpc>
                <a:spcPct val="150000"/>
              </a:lnSpc>
              <a:buNone/>
            </a:pPr>
            <a:r>
              <a:rPr lang="en-IN" dirty="0"/>
              <a:t>                                 lactulose-2-3 ml/kg/day bid x 7 </a:t>
            </a:r>
            <a:r>
              <a:rPr lang="en-IN" dirty="0" smtClean="0"/>
              <a:t>days</a:t>
            </a:r>
          </a:p>
          <a:p>
            <a:pPr marL="400041" lvl="1" indent="0">
              <a:buNone/>
            </a:pPr>
            <a:r>
              <a:rPr lang="en-IN" dirty="0"/>
              <a:t>The dose should be sufficient to produce 1-2 soft stool daily.</a:t>
            </a:r>
          </a:p>
          <a:p>
            <a:pPr marL="400041" lvl="1" indent="0">
              <a:buNone/>
            </a:pPr>
            <a:r>
              <a:rPr lang="en-IN" dirty="0"/>
              <a:t>Long term </a:t>
            </a:r>
            <a:r>
              <a:rPr lang="en-IN" dirty="0" smtClean="0"/>
              <a:t>laxatives should be avoided.</a:t>
            </a:r>
            <a:endParaRPr lang="en-IN" dirty="0"/>
          </a:p>
          <a:p>
            <a:pPr marL="0" indent="0">
              <a:lnSpc>
                <a:spcPct val="150000"/>
              </a:lnSpc>
              <a:buNone/>
            </a:pPr>
            <a:endParaRPr lang="en-IN" sz="2000" dirty="0"/>
          </a:p>
          <a:p>
            <a:pPr marL="0" indent="0">
              <a:lnSpc>
                <a:spcPct val="150000"/>
              </a:lnSpc>
              <a:buNone/>
            </a:pPr>
            <a:r>
              <a:rPr lang="en-IN" sz="2000" dirty="0"/>
              <a:t>                                 </a:t>
            </a:r>
          </a:p>
          <a:p>
            <a:pPr marL="0" indent="0">
              <a:buNone/>
            </a:pPr>
            <a:endParaRPr lang="en-IN" sz="2000" dirty="0"/>
          </a:p>
          <a:p>
            <a:pPr marL="0" indent="0">
              <a:buNone/>
            </a:pPr>
            <a:endParaRPr lang="en-IN" sz="2000" dirty="0"/>
          </a:p>
          <a:p>
            <a:pPr marL="0" indent="0">
              <a:buNone/>
            </a:pPr>
            <a:endParaRPr lang="en-IN" sz="2000" dirty="0"/>
          </a:p>
        </p:txBody>
      </p:sp>
    </p:spTree>
    <p:extLst>
      <p:ext uri="{BB962C8B-B14F-4D97-AF65-F5344CB8AC3E}">
        <p14:creationId xmlns:p14="http://schemas.microsoft.com/office/powerpoint/2010/main" xmlns="" val="11367074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indent="0">
              <a:buNone/>
            </a:pPr>
            <a:r>
              <a:rPr lang="en-IN" dirty="0" smtClean="0"/>
              <a:t>After </a:t>
            </a:r>
            <a:r>
              <a:rPr lang="en-IN" dirty="0"/>
              <a:t>removing the impacted stools, plan long term management of constipation</a:t>
            </a:r>
            <a:r>
              <a:rPr lang="en-IN" dirty="0" smtClean="0"/>
              <a:t>,</a:t>
            </a:r>
          </a:p>
          <a:p>
            <a:pPr marL="0" indent="0">
              <a:buNone/>
            </a:pPr>
            <a:r>
              <a:rPr lang="en-IN" dirty="0" smtClean="0"/>
              <a:t> </a:t>
            </a:r>
            <a:r>
              <a:rPr lang="en-IN" dirty="0"/>
              <a:t>primary through dietary modification. </a:t>
            </a:r>
            <a:endParaRPr lang="en-IN" dirty="0" smtClean="0"/>
          </a:p>
          <a:p>
            <a:pPr marL="0" indent="0">
              <a:buNone/>
            </a:pPr>
            <a:r>
              <a:rPr lang="en-IN" dirty="0" smtClean="0">
                <a:solidFill>
                  <a:schemeClr val="accent1"/>
                </a:solidFill>
              </a:rPr>
              <a:t>FOR </a:t>
            </a:r>
            <a:r>
              <a:rPr lang="en-IN" dirty="0">
                <a:solidFill>
                  <a:schemeClr val="accent1"/>
                </a:solidFill>
              </a:rPr>
              <a:t>LONG-TERM TREATMENT (YEARS)</a:t>
            </a:r>
          </a:p>
          <a:p>
            <a:pPr marL="0" indent="0">
              <a:buNone/>
            </a:pPr>
            <a:r>
              <a:rPr lang="en-IN" dirty="0" smtClean="0"/>
              <a:t>Milk </a:t>
            </a:r>
            <a:r>
              <a:rPr lang="en-IN" dirty="0"/>
              <a:t>of </a:t>
            </a:r>
            <a:r>
              <a:rPr lang="en-IN" dirty="0" smtClean="0"/>
              <a:t>magnesia (</a:t>
            </a:r>
            <a:r>
              <a:rPr lang="en-IN" dirty="0"/>
              <a:t>&gt;1 </a:t>
            </a:r>
            <a:r>
              <a:rPr lang="en-IN" dirty="0" err="1" smtClean="0"/>
              <a:t>mo</a:t>
            </a:r>
            <a:r>
              <a:rPr lang="en-IN" dirty="0" smtClean="0"/>
              <a:t>)</a:t>
            </a:r>
            <a:endParaRPr lang="en-IN" dirty="0"/>
          </a:p>
          <a:p>
            <a:pPr marL="0" indent="0">
              <a:buNone/>
            </a:pPr>
            <a:r>
              <a:rPr lang="en-IN" dirty="0" smtClean="0"/>
              <a:t>Lactulose </a:t>
            </a:r>
            <a:r>
              <a:rPr lang="en-IN" dirty="0"/>
              <a:t>or </a:t>
            </a:r>
            <a:r>
              <a:rPr lang="en-IN" dirty="0" smtClean="0"/>
              <a:t>sorbitol(</a:t>
            </a:r>
            <a:r>
              <a:rPr lang="en-IN" dirty="0"/>
              <a:t>&gt;1 </a:t>
            </a:r>
            <a:r>
              <a:rPr lang="en-IN" dirty="0" err="1" smtClean="0"/>
              <a:t>mo</a:t>
            </a:r>
            <a:r>
              <a:rPr lang="en-IN" dirty="0" smtClean="0"/>
              <a:t>)</a:t>
            </a:r>
            <a:endParaRPr lang="en-IN" dirty="0"/>
          </a:p>
          <a:p>
            <a:pPr marL="0" indent="0">
              <a:buNone/>
            </a:pPr>
            <a:r>
              <a:rPr lang="en-IN" dirty="0"/>
              <a:t>Polyethylene glycol </a:t>
            </a:r>
            <a:r>
              <a:rPr lang="en-IN" dirty="0" smtClean="0"/>
              <a:t>(</a:t>
            </a:r>
            <a:r>
              <a:rPr lang="en-IN" dirty="0"/>
              <a:t>&gt;1 </a:t>
            </a:r>
            <a:r>
              <a:rPr lang="en-IN" dirty="0" err="1" smtClean="0"/>
              <a:t>mo</a:t>
            </a:r>
            <a:r>
              <a:rPr lang="en-IN" dirty="0" smtClean="0"/>
              <a:t>)</a:t>
            </a:r>
          </a:p>
          <a:p>
            <a:endParaRPr lang="en-IN" dirty="0" smtClean="0"/>
          </a:p>
          <a:p>
            <a:pPr marL="0" indent="0">
              <a:buNone/>
            </a:pPr>
            <a:r>
              <a:rPr lang="en-IN" dirty="0" smtClean="0"/>
              <a:t>Maintenance </a:t>
            </a:r>
            <a:r>
              <a:rPr lang="en-IN" dirty="0"/>
              <a:t>therapy is generally continued </a:t>
            </a:r>
            <a:r>
              <a:rPr lang="en-IN" dirty="0" smtClean="0"/>
              <a:t>until a </a:t>
            </a:r>
            <a:r>
              <a:rPr lang="en-IN" dirty="0"/>
              <a:t>regular bowel pattern has been established and the association of </a:t>
            </a:r>
            <a:r>
              <a:rPr lang="en-IN" dirty="0" smtClean="0"/>
              <a:t>pain with </a:t>
            </a:r>
            <a:r>
              <a:rPr lang="en-IN" dirty="0"/>
              <a:t>the passage of stool is abolished.</a:t>
            </a:r>
            <a:endParaRPr lang="en-IN" dirty="0" smtClean="0"/>
          </a:p>
          <a:p>
            <a:pPr marL="0" indent="0">
              <a:lnSpc>
                <a:spcPct val="150000"/>
              </a:lnSpc>
              <a:buNone/>
            </a:pPr>
            <a:r>
              <a:rPr lang="en-IN" dirty="0"/>
              <a:t>Dietary recommendation for retentive encopresis.</a:t>
            </a:r>
          </a:p>
          <a:p>
            <a:pPr marL="400041" lvl="1" indent="0">
              <a:lnSpc>
                <a:spcPct val="150000"/>
              </a:lnSpc>
              <a:buNone/>
            </a:pPr>
            <a:r>
              <a:rPr lang="en-IN" dirty="0"/>
              <a:t>Reduce the intake of dairy products and banana (constipating food)</a:t>
            </a:r>
          </a:p>
          <a:p>
            <a:pPr marL="400041" lvl="1" indent="0">
              <a:lnSpc>
                <a:spcPct val="150000"/>
              </a:lnSpc>
              <a:buNone/>
            </a:pPr>
            <a:r>
              <a:rPr lang="en-IN" dirty="0"/>
              <a:t>Increases the intake of high fibre food such as bran, whole wheat product, fruits and vegetables.</a:t>
            </a:r>
          </a:p>
          <a:p>
            <a:pPr marL="400041" lvl="1" indent="0">
              <a:lnSpc>
                <a:spcPct val="150000"/>
              </a:lnSpc>
              <a:buNone/>
            </a:pPr>
            <a:r>
              <a:rPr lang="en-IN" dirty="0"/>
              <a:t>Increase intake of water and other liquids.</a:t>
            </a:r>
          </a:p>
          <a:p>
            <a:pPr marL="0" indent="0">
              <a:buNone/>
            </a:pPr>
            <a:endParaRPr lang="en-IN" dirty="0"/>
          </a:p>
          <a:p>
            <a:pPr marL="0" indent="0">
              <a:buNone/>
            </a:pPr>
            <a:endParaRPr lang="en-IN" dirty="0" smtClean="0"/>
          </a:p>
          <a:p>
            <a:pPr marL="0" indent="0">
              <a:buNone/>
            </a:pPr>
            <a:endParaRPr lang="en-IN" dirty="0"/>
          </a:p>
          <a:p>
            <a:endParaRPr lang="en-IN" dirty="0"/>
          </a:p>
          <a:p>
            <a:pPr marL="0" indent="0">
              <a:buNone/>
            </a:pPr>
            <a:endParaRPr lang="en-IN" dirty="0"/>
          </a:p>
          <a:p>
            <a:pPr marL="0" indent="0">
              <a:buNone/>
            </a:pPr>
            <a:endParaRPr lang="en-IN" dirty="0"/>
          </a:p>
          <a:p>
            <a:pPr marL="0" indent="0">
              <a:buNone/>
            </a:pPr>
            <a:endParaRPr lang="en-IN" dirty="0"/>
          </a:p>
          <a:p>
            <a:endParaRPr lang="en-IN" dirty="0"/>
          </a:p>
        </p:txBody>
      </p:sp>
    </p:spTree>
    <p:extLst>
      <p:ext uri="{BB962C8B-B14F-4D97-AF65-F5344CB8AC3E}">
        <p14:creationId xmlns:p14="http://schemas.microsoft.com/office/powerpoint/2010/main" xmlns="" val="1825852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504" y="172875"/>
            <a:ext cx="9244589" cy="1874292"/>
          </a:xfrm>
        </p:spPr>
        <p:txBody>
          <a:bodyPr>
            <a:noAutofit/>
          </a:bodyPr>
          <a:lstStyle/>
          <a:p>
            <a:r>
              <a:rPr lang="en-IN" dirty="0" smtClean="0">
                <a:solidFill>
                  <a:schemeClr val="accent1"/>
                </a:solidFill>
              </a:rPr>
              <a:t>CLASSIFICATION- BEHAVOURAL </a:t>
            </a:r>
            <a:br>
              <a:rPr lang="en-IN" dirty="0" smtClean="0">
                <a:solidFill>
                  <a:schemeClr val="accent1"/>
                </a:solidFill>
              </a:rPr>
            </a:br>
            <a:r>
              <a:rPr lang="en-IN" dirty="0" smtClean="0">
                <a:solidFill>
                  <a:schemeClr val="accent1"/>
                </a:solidFill>
              </a:rPr>
              <a:t>DISORDERS </a:t>
            </a:r>
            <a:r>
              <a:rPr lang="en-IN" dirty="0"/>
              <a:t/>
            </a:r>
            <a:br>
              <a:rPr lang="en-IN" dirty="0"/>
            </a:br>
            <a:r>
              <a:rPr lang="en-IN" dirty="0" smtClean="0"/>
              <a:t/>
            </a:r>
            <a:br>
              <a:rPr lang="en-IN" dirty="0" smtClean="0"/>
            </a:br>
            <a:endParaRPr lang="en-IN" dirty="0"/>
          </a:p>
        </p:txBody>
      </p:sp>
      <p:sp>
        <p:nvSpPr>
          <p:cNvPr id="3" name="Content Placeholder 2"/>
          <p:cNvSpPr>
            <a:spLocks noGrp="1"/>
          </p:cNvSpPr>
          <p:nvPr>
            <p:ph idx="1"/>
          </p:nvPr>
        </p:nvSpPr>
        <p:spPr>
          <a:xfrm>
            <a:off x="650041" y="1300781"/>
            <a:ext cx="11246683" cy="4731531"/>
          </a:xfrm>
        </p:spPr>
        <p:txBody>
          <a:bodyPr>
            <a:noAutofit/>
          </a:bodyPr>
          <a:lstStyle/>
          <a:p>
            <a:pPr>
              <a:lnSpc>
                <a:spcPct val="150000"/>
              </a:lnSpc>
            </a:pPr>
            <a:endParaRPr lang="en-IN" sz="2000" dirty="0" smtClean="0"/>
          </a:p>
          <a:p>
            <a:pPr>
              <a:lnSpc>
                <a:spcPct val="150000"/>
              </a:lnSpc>
            </a:pPr>
            <a:r>
              <a:rPr lang="en-IN" sz="2000" dirty="0" smtClean="0"/>
              <a:t>COMMON </a:t>
            </a:r>
            <a:r>
              <a:rPr lang="en-IN" sz="2000" dirty="0"/>
              <a:t>BEHAVOURAL PROBLEMS</a:t>
            </a:r>
          </a:p>
          <a:p>
            <a:pPr>
              <a:lnSpc>
                <a:spcPct val="150000"/>
              </a:lnSpc>
            </a:pPr>
            <a:r>
              <a:rPr lang="en-IN" sz="2000" dirty="0"/>
              <a:t>ELIMINATION DISORDERS</a:t>
            </a:r>
          </a:p>
          <a:p>
            <a:pPr>
              <a:lnSpc>
                <a:spcPct val="150000"/>
              </a:lnSpc>
            </a:pPr>
            <a:r>
              <a:rPr lang="en-IN" sz="2000" dirty="0"/>
              <a:t>BREATH HOLDING SPELLS</a:t>
            </a:r>
          </a:p>
          <a:p>
            <a:pPr>
              <a:lnSpc>
                <a:spcPct val="150000"/>
              </a:lnSpc>
            </a:pPr>
            <a:r>
              <a:rPr lang="en-IN" sz="2000" dirty="0"/>
              <a:t>AUTISM SPECTRUM DISORDER</a:t>
            </a:r>
          </a:p>
          <a:p>
            <a:pPr>
              <a:lnSpc>
                <a:spcPct val="150000"/>
              </a:lnSpc>
            </a:pPr>
            <a:r>
              <a:rPr lang="en-IN" sz="2000" dirty="0" smtClean="0"/>
              <a:t>RETT </a:t>
            </a:r>
            <a:r>
              <a:rPr lang="en-IN" sz="2000" dirty="0"/>
              <a:t>SYNDROME</a:t>
            </a:r>
          </a:p>
          <a:p>
            <a:pPr>
              <a:lnSpc>
                <a:spcPct val="150000"/>
              </a:lnSpc>
            </a:pPr>
            <a:r>
              <a:rPr lang="en-IN" sz="2000" dirty="0"/>
              <a:t>ATTENTION DEFICIT HYPERACTIVITY </a:t>
            </a:r>
            <a:r>
              <a:rPr lang="en-IN" sz="2000" dirty="0" smtClean="0"/>
              <a:t>DISORDER</a:t>
            </a:r>
            <a:endParaRPr lang="en-IN" sz="2000" dirty="0"/>
          </a:p>
          <a:p>
            <a:pPr>
              <a:lnSpc>
                <a:spcPct val="150000"/>
              </a:lnSpc>
            </a:pPr>
            <a:r>
              <a:rPr lang="en-IN" sz="2000" dirty="0"/>
              <a:t>ANOREXIA NERVOSA AND BULMIA NERVOSA</a:t>
            </a:r>
          </a:p>
          <a:p>
            <a:pPr marL="0" indent="0">
              <a:buNone/>
            </a:pPr>
            <a:endParaRPr lang="en-IN" sz="2000" dirty="0"/>
          </a:p>
          <a:p>
            <a:endParaRPr lang="en-IN" sz="2000" dirty="0"/>
          </a:p>
          <a:p>
            <a:endParaRPr lang="en-IN" sz="2000" dirty="0"/>
          </a:p>
          <a:p>
            <a:endParaRPr lang="en-IN" sz="2000" dirty="0"/>
          </a:p>
          <a:p>
            <a:endParaRPr lang="en-IN" sz="2000" dirty="0"/>
          </a:p>
        </p:txBody>
      </p:sp>
    </p:spTree>
    <p:extLst>
      <p:ext uri="{BB962C8B-B14F-4D97-AF65-F5344CB8AC3E}">
        <p14:creationId xmlns:p14="http://schemas.microsoft.com/office/powerpoint/2010/main" xmlns="" val="6331094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776" y="114301"/>
            <a:ext cx="9169227" cy="6743699"/>
          </a:xfrm>
        </p:spPr>
        <p:txBody>
          <a:bodyPr>
            <a:normAutofit/>
          </a:bodyPr>
          <a:lstStyle/>
          <a:p>
            <a:pPr marL="0" indent="0">
              <a:buNone/>
            </a:pPr>
            <a:r>
              <a:rPr lang="en-IN" sz="2800" b="1" dirty="0">
                <a:solidFill>
                  <a:schemeClr val="accent1"/>
                </a:solidFill>
              </a:rPr>
              <a:t>Behavioural therapy-</a:t>
            </a:r>
          </a:p>
          <a:p>
            <a:pPr marL="0" indent="0">
              <a:lnSpc>
                <a:spcPct val="250000"/>
              </a:lnSpc>
              <a:buNone/>
            </a:pPr>
            <a:r>
              <a:rPr lang="en-IN" sz="2000" dirty="0"/>
              <a:t>Concomitant behavioural management- lays stress on regular post prandial toilet (sitting on potty seat for 10-15 days min after the meal) and adoption of high fibre diet.</a:t>
            </a:r>
          </a:p>
          <a:p>
            <a:pPr marL="0" indent="0">
              <a:lnSpc>
                <a:spcPct val="250000"/>
              </a:lnSpc>
              <a:buNone/>
            </a:pPr>
            <a:r>
              <a:rPr lang="en-IN" sz="2000" dirty="0"/>
              <a:t>Reinforcement  of behaviour therapy along with continued use of  high fibre diet is recommended</a:t>
            </a:r>
            <a:r>
              <a:rPr lang="en-IN" sz="2000" dirty="0" smtClean="0"/>
              <a:t>.</a:t>
            </a:r>
          </a:p>
          <a:p>
            <a:pPr marL="0" indent="0">
              <a:lnSpc>
                <a:spcPct val="250000"/>
              </a:lnSpc>
              <a:buNone/>
            </a:pPr>
            <a:r>
              <a:rPr lang="en-IN" dirty="0" smtClean="0"/>
              <a:t>Parental behaviour-</a:t>
            </a:r>
            <a:endParaRPr lang="en-IN" sz="2000" dirty="0"/>
          </a:p>
          <a:p>
            <a:pPr marL="0" indent="0">
              <a:lnSpc>
                <a:spcPct val="150000"/>
              </a:lnSpc>
              <a:buNone/>
            </a:pPr>
            <a:endParaRPr lang="en-IN" sz="2000" dirty="0"/>
          </a:p>
          <a:p>
            <a:pPr>
              <a:lnSpc>
                <a:spcPct val="150000"/>
              </a:lnSpc>
            </a:pPr>
            <a:endParaRPr lang="en-IN" sz="2000" dirty="0"/>
          </a:p>
        </p:txBody>
      </p:sp>
    </p:spTree>
    <p:extLst>
      <p:ext uri="{BB962C8B-B14F-4D97-AF65-F5344CB8AC3E}">
        <p14:creationId xmlns:p14="http://schemas.microsoft.com/office/powerpoint/2010/main" xmlns="" val="36463013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776" y="2052918"/>
            <a:ext cx="9945078" cy="4195481"/>
          </a:xfrm>
        </p:spPr>
        <p:txBody>
          <a:bodyPr/>
          <a:lstStyle/>
          <a:p>
            <a:pPr marL="0" indent="0">
              <a:buNone/>
            </a:pPr>
            <a:r>
              <a:rPr lang="en-IN" sz="5400" b="1" dirty="0">
                <a:solidFill>
                  <a:schemeClr val="accent1"/>
                </a:solidFill>
                <a:effectLst>
                  <a:reflection stA="48000" endPos="65000" dist="50800" dir="5400000" sy="-100000" algn="bl" rotWithShape="0"/>
                </a:effectLst>
              </a:rPr>
              <a:t>Breath holding spells</a:t>
            </a:r>
          </a:p>
          <a:p>
            <a:pPr marL="0" indent="0">
              <a:buNone/>
            </a:pPr>
            <a:endParaRPr lang="en-IN" sz="5400" b="1" dirty="0">
              <a:solidFill>
                <a:schemeClr val="accent1"/>
              </a:solidFill>
              <a:effectLst>
                <a:reflection stA="48000" endPos="65000" dist="50800" dir="5400000" sy="-100000" algn="bl" rotWithShape="0"/>
              </a:effectLst>
            </a:endParaRPr>
          </a:p>
          <a:p>
            <a:pPr marL="0" indent="0">
              <a:buNone/>
            </a:pPr>
            <a:r>
              <a:rPr lang="en-IN" sz="5400" b="1" dirty="0">
                <a:solidFill>
                  <a:schemeClr val="accent1"/>
                </a:solidFill>
                <a:effectLst>
                  <a:reflection stA="48000" endPos="65000" dist="50800" dir="5400000" sy="-100000" algn="bl" rotWithShape="0"/>
                </a:effectLst>
              </a:rPr>
              <a:t>(BHS)</a:t>
            </a:r>
          </a:p>
          <a:p>
            <a:endParaRPr lang="en-IN" dirty="0"/>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600951" y="1362078"/>
            <a:ext cx="4381499" cy="4229100"/>
          </a:xfrm>
          <a:prstGeom prst="rect">
            <a:avLst/>
          </a:prstGeom>
        </p:spPr>
      </p:pic>
    </p:spTree>
    <p:extLst>
      <p:ext uri="{BB962C8B-B14F-4D97-AF65-F5344CB8AC3E}">
        <p14:creationId xmlns:p14="http://schemas.microsoft.com/office/powerpoint/2010/main" xmlns="" val="18746353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74002" cy="1276350"/>
          </a:xfrm>
        </p:spPr>
        <p:txBody>
          <a:bodyPr/>
          <a:lstStyle/>
          <a:p>
            <a:r>
              <a:rPr lang="en-IN" dirty="0" smtClean="0">
                <a:solidFill>
                  <a:schemeClr val="accent1"/>
                </a:solidFill>
              </a:rPr>
              <a:t>Breath holding spells</a:t>
            </a:r>
            <a:endParaRPr lang="en-IN" dirty="0">
              <a:solidFill>
                <a:schemeClr val="accent1"/>
              </a:solidFill>
            </a:endParaRPr>
          </a:p>
        </p:txBody>
      </p:sp>
      <p:sp>
        <p:nvSpPr>
          <p:cNvPr id="3" name="Content Placeholder 2"/>
          <p:cNvSpPr>
            <a:spLocks noGrp="1"/>
          </p:cNvSpPr>
          <p:nvPr>
            <p:ph idx="1"/>
          </p:nvPr>
        </p:nvSpPr>
        <p:spPr>
          <a:xfrm>
            <a:off x="0" y="876301"/>
            <a:ext cx="11830050" cy="5981700"/>
          </a:xfrm>
        </p:spPr>
        <p:txBody>
          <a:bodyPr>
            <a:normAutofit/>
          </a:bodyPr>
          <a:lstStyle/>
          <a:p>
            <a:r>
              <a:rPr lang="en-IN" dirty="0" smtClean="0"/>
              <a:t>Breath holding spells are paroxysmal non epileptic disorders seen commonly in </a:t>
            </a:r>
          </a:p>
          <a:p>
            <a:pPr marL="0" indent="0">
              <a:buNone/>
            </a:pPr>
            <a:r>
              <a:rPr lang="en-IN" dirty="0"/>
              <a:t> </a:t>
            </a:r>
            <a:r>
              <a:rPr lang="en-IN" dirty="0" smtClean="0"/>
              <a:t>    children age group of 6-28 months old.</a:t>
            </a:r>
          </a:p>
          <a:p>
            <a:r>
              <a:rPr lang="en-IN" dirty="0" smtClean="0"/>
              <a:t>Reported to be the most common psychiatric disorder in the age group ,but with prevalence of only 6 % between 0-6 </a:t>
            </a:r>
            <a:r>
              <a:rPr lang="en-IN" dirty="0" err="1" smtClean="0"/>
              <a:t>yrs</a:t>
            </a:r>
            <a:r>
              <a:rPr lang="en-IN" dirty="0" smtClean="0"/>
              <a:t> of age.</a:t>
            </a:r>
          </a:p>
          <a:p>
            <a:r>
              <a:rPr lang="en-IN" dirty="0" smtClean="0"/>
              <a:t>An analysis of family members of children shows 50:50 risk of inheritance from an affected parent.</a:t>
            </a:r>
          </a:p>
          <a:p>
            <a:r>
              <a:rPr lang="en-IN" dirty="0"/>
              <a:t>Two types-</a:t>
            </a:r>
          </a:p>
          <a:p>
            <a:pPr marL="0" indent="0">
              <a:buNone/>
            </a:pPr>
            <a:r>
              <a:rPr lang="en-IN" dirty="0"/>
              <a:t>             Cyanotic </a:t>
            </a:r>
          </a:p>
          <a:p>
            <a:pPr marL="0" indent="0">
              <a:buNone/>
            </a:pPr>
            <a:r>
              <a:rPr lang="en-IN" dirty="0"/>
              <a:t>             Pallid</a:t>
            </a:r>
          </a:p>
          <a:p>
            <a:r>
              <a:rPr lang="en-IN" b="1" dirty="0" smtClean="0">
                <a:solidFill>
                  <a:schemeClr val="accent1"/>
                </a:solidFill>
              </a:rPr>
              <a:t>CYANOTIC BREATH HOLDING SPELLS –</a:t>
            </a:r>
          </a:p>
          <a:p>
            <a:pPr marL="0" indent="0">
              <a:buNone/>
            </a:pPr>
            <a:r>
              <a:rPr lang="en-IN" dirty="0" smtClean="0"/>
              <a:t>             most common types occurring in about 60% .</a:t>
            </a:r>
          </a:p>
          <a:p>
            <a:pPr marL="0" indent="0">
              <a:buNone/>
            </a:pPr>
            <a:r>
              <a:rPr lang="en-IN" dirty="0"/>
              <a:t> </a:t>
            </a:r>
            <a:r>
              <a:rPr lang="en-IN" dirty="0" smtClean="0"/>
              <a:t>            usually in response to anger, leading to vigorous cry, followed by </a:t>
            </a:r>
            <a:r>
              <a:rPr lang="en-IN" dirty="0" err="1" smtClean="0"/>
              <a:t>apnea</a:t>
            </a:r>
            <a:r>
              <a:rPr lang="en-IN" dirty="0" smtClean="0"/>
              <a:t>  </a:t>
            </a:r>
          </a:p>
          <a:p>
            <a:pPr marL="0" indent="0">
              <a:buNone/>
            </a:pPr>
            <a:r>
              <a:rPr lang="en-IN" dirty="0"/>
              <a:t> </a:t>
            </a:r>
            <a:r>
              <a:rPr lang="en-IN" dirty="0" smtClean="0"/>
              <a:t>            and rapid onset of cyanosis. </a:t>
            </a:r>
          </a:p>
          <a:p>
            <a:pPr marL="0" indent="0">
              <a:buNone/>
            </a:pPr>
            <a:r>
              <a:rPr lang="en-IN" dirty="0" smtClean="0"/>
              <a:t>             may or may not be followed by loss of consciousness ,associated with</a:t>
            </a:r>
            <a:r>
              <a:rPr lang="en-IN" dirty="0"/>
              <a:t> </a:t>
            </a:r>
            <a:r>
              <a:rPr lang="en-IN" dirty="0" smtClean="0"/>
              <a:t>               </a:t>
            </a:r>
          </a:p>
          <a:p>
            <a:pPr marL="0" indent="0">
              <a:buNone/>
            </a:pPr>
            <a:r>
              <a:rPr lang="en-IN" dirty="0"/>
              <a:t> </a:t>
            </a:r>
            <a:r>
              <a:rPr lang="en-IN" dirty="0" smtClean="0"/>
              <a:t>            bradycardia, abnormal posturing, or repeated generalized clonic jerks.</a:t>
            </a:r>
          </a:p>
          <a:p>
            <a:endParaRPr lang="en-IN" dirty="0" smtClean="0"/>
          </a:p>
          <a:p>
            <a:endParaRPr lang="en-IN" dirty="0" smtClean="0"/>
          </a:p>
        </p:txBody>
      </p:sp>
    </p:spTree>
    <p:extLst>
      <p:ext uri="{BB962C8B-B14F-4D97-AF65-F5344CB8AC3E}">
        <p14:creationId xmlns:p14="http://schemas.microsoft.com/office/powerpoint/2010/main" xmlns="" val="2254987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0458450" cy="6858000"/>
          </a:xfrm>
        </p:spPr>
        <p:txBody>
          <a:bodyPr>
            <a:normAutofit/>
          </a:bodyPr>
          <a:lstStyle/>
          <a:p>
            <a:pPr>
              <a:lnSpc>
                <a:spcPct val="150000"/>
              </a:lnSpc>
            </a:pPr>
            <a:r>
              <a:rPr lang="en-IN" dirty="0" smtClean="0"/>
              <a:t>After regaining consciousness which is usually within a minute, child is usually awake and resumes normal activities.</a:t>
            </a:r>
          </a:p>
          <a:p>
            <a:pPr>
              <a:lnSpc>
                <a:spcPct val="150000"/>
              </a:lnSpc>
            </a:pPr>
            <a:r>
              <a:rPr lang="en-IN" dirty="0" smtClean="0"/>
              <a:t>Child with cyanotic breath holding spell have been shown to have greater increase in pulse rate and greater decrease in diastolic blood pressure without an increase in systolic blood pressure after standing from supine position. </a:t>
            </a:r>
          </a:p>
          <a:p>
            <a:pPr>
              <a:lnSpc>
                <a:spcPct val="150000"/>
              </a:lnSpc>
            </a:pPr>
            <a:r>
              <a:rPr lang="en-IN" dirty="0" smtClean="0"/>
              <a:t>This result support the hypothesis that children with cyanotic BHS have underlying autonomic nervous system dysregulation.</a:t>
            </a:r>
          </a:p>
          <a:p>
            <a:pPr>
              <a:lnSpc>
                <a:spcPct val="150000"/>
              </a:lnSpc>
            </a:pPr>
            <a:r>
              <a:rPr lang="en-IN" b="1" dirty="0" smtClean="0">
                <a:solidFill>
                  <a:schemeClr val="accent1"/>
                </a:solidFill>
              </a:rPr>
              <a:t>PALLID BREATH HOLDING SPELLS.</a:t>
            </a:r>
          </a:p>
          <a:p>
            <a:pPr marL="0" indent="0">
              <a:lnSpc>
                <a:spcPct val="150000"/>
              </a:lnSpc>
              <a:buNone/>
            </a:pPr>
            <a:r>
              <a:rPr lang="en-IN" dirty="0" smtClean="0"/>
              <a:t>         about 40% children</a:t>
            </a:r>
          </a:p>
          <a:p>
            <a:pPr marL="0" indent="0">
              <a:lnSpc>
                <a:spcPct val="150000"/>
              </a:lnSpc>
              <a:buNone/>
            </a:pPr>
            <a:r>
              <a:rPr lang="en-IN" dirty="0"/>
              <a:t> </a:t>
            </a:r>
            <a:r>
              <a:rPr lang="en-IN" dirty="0" smtClean="0"/>
              <a:t>        similar to vasovagal attack where child becomes pale and can be  </a:t>
            </a:r>
          </a:p>
          <a:p>
            <a:pPr marL="0" indent="0">
              <a:lnSpc>
                <a:spcPct val="150000"/>
              </a:lnSpc>
              <a:buNone/>
            </a:pPr>
            <a:r>
              <a:rPr lang="en-IN" dirty="0"/>
              <a:t> </a:t>
            </a:r>
            <a:r>
              <a:rPr lang="en-IN" dirty="0" smtClean="0"/>
              <a:t>        induced with </a:t>
            </a:r>
          </a:p>
          <a:p>
            <a:pPr marL="0" indent="0">
              <a:lnSpc>
                <a:spcPct val="150000"/>
              </a:lnSpc>
              <a:buNone/>
            </a:pPr>
            <a:r>
              <a:rPr lang="en-IN" dirty="0"/>
              <a:t> </a:t>
            </a:r>
            <a:r>
              <a:rPr lang="en-IN" dirty="0" smtClean="0"/>
              <a:t>                       ocular compression.</a:t>
            </a:r>
          </a:p>
          <a:p>
            <a:pPr marL="0" indent="0">
              <a:lnSpc>
                <a:spcPct val="150000"/>
              </a:lnSpc>
              <a:buNone/>
            </a:pPr>
            <a:r>
              <a:rPr lang="en-IN" dirty="0"/>
              <a:t> </a:t>
            </a:r>
            <a:r>
              <a:rPr lang="en-IN" dirty="0" smtClean="0"/>
              <a:t>                      can occur in response to fright and pain or an unexpected   event </a:t>
            </a:r>
          </a:p>
        </p:txBody>
      </p:sp>
    </p:spTree>
    <p:extLst>
      <p:ext uri="{BB962C8B-B14F-4D97-AF65-F5344CB8AC3E}">
        <p14:creationId xmlns:p14="http://schemas.microsoft.com/office/powerpoint/2010/main" xmlns="" val="32256349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 y="5"/>
            <a:ext cx="9944100" cy="6857999"/>
          </a:xfrm>
        </p:spPr>
        <p:txBody>
          <a:bodyPr>
            <a:normAutofit lnSpcReduction="10000"/>
          </a:bodyPr>
          <a:lstStyle/>
          <a:p>
            <a:pPr marL="0" indent="0">
              <a:lnSpc>
                <a:spcPct val="150000"/>
              </a:lnSpc>
              <a:buNone/>
            </a:pPr>
            <a:r>
              <a:rPr lang="en-IN" dirty="0"/>
              <a:t> child may gasp or cry ,stop breathing,  becomes hypotonic and </a:t>
            </a:r>
            <a:r>
              <a:rPr lang="en-IN" dirty="0" smtClean="0"/>
              <a:t>loses  consciousness</a:t>
            </a:r>
            <a:r>
              <a:rPr lang="en-IN" dirty="0"/>
              <a:t>, </a:t>
            </a:r>
            <a:r>
              <a:rPr lang="en-IN" dirty="0" smtClean="0"/>
              <a:t>clonic </a:t>
            </a:r>
            <a:r>
              <a:rPr lang="en-IN" dirty="0"/>
              <a:t>movements may </a:t>
            </a:r>
            <a:r>
              <a:rPr lang="en-IN" dirty="0" smtClean="0"/>
              <a:t>occur </a:t>
            </a:r>
            <a:endParaRPr lang="en-IN" dirty="0"/>
          </a:p>
          <a:p>
            <a:pPr marL="0" indent="0">
              <a:lnSpc>
                <a:spcPct val="150000"/>
              </a:lnSpc>
              <a:buNone/>
            </a:pPr>
            <a:r>
              <a:rPr lang="en-IN" dirty="0"/>
              <a:t>        Sometimes they are associated with prolonged period of asystole and bradycardia</a:t>
            </a:r>
          </a:p>
          <a:p>
            <a:pPr marL="0" indent="0">
              <a:lnSpc>
                <a:spcPct val="150000"/>
              </a:lnSpc>
              <a:buNone/>
            </a:pPr>
            <a:r>
              <a:rPr lang="en-IN" dirty="0"/>
              <a:t>        After </a:t>
            </a:r>
            <a:r>
              <a:rPr lang="en-IN" dirty="0" smtClean="0"/>
              <a:t>attaining </a:t>
            </a:r>
            <a:r>
              <a:rPr lang="en-IN" dirty="0"/>
              <a:t>consciousness pallid spells may occasionally be followed by sleep </a:t>
            </a:r>
            <a:r>
              <a:rPr lang="en-IN" dirty="0" smtClean="0"/>
              <a:t>  </a:t>
            </a:r>
          </a:p>
          <a:p>
            <a:pPr marL="0" indent="0">
              <a:lnSpc>
                <a:spcPct val="150000"/>
              </a:lnSpc>
              <a:buNone/>
            </a:pPr>
            <a:r>
              <a:rPr lang="en-IN" dirty="0"/>
              <a:t> </a:t>
            </a:r>
            <a:r>
              <a:rPr lang="en-IN" dirty="0" smtClean="0"/>
              <a:t>       for several </a:t>
            </a:r>
            <a:r>
              <a:rPr lang="en-IN" dirty="0"/>
              <a:t>hours.</a:t>
            </a:r>
          </a:p>
          <a:p>
            <a:pPr marL="0" indent="0">
              <a:lnSpc>
                <a:spcPct val="150000"/>
              </a:lnSpc>
              <a:buNone/>
            </a:pPr>
            <a:r>
              <a:rPr lang="en-IN" dirty="0" smtClean="0"/>
              <a:t>Pallid </a:t>
            </a:r>
            <a:r>
              <a:rPr lang="en-IN" dirty="0"/>
              <a:t>spells are proposed to be due to parasympathetic system mediated cardiac inhibition leading to bradycardia .the primary mechanism is due to increased vagal tone leading to </a:t>
            </a:r>
            <a:r>
              <a:rPr lang="en-IN" dirty="0" smtClean="0"/>
              <a:t>cerebral hypo perfusion.</a:t>
            </a:r>
          </a:p>
          <a:p>
            <a:pPr marL="0" indent="0">
              <a:lnSpc>
                <a:spcPct val="150000"/>
              </a:lnSpc>
              <a:buNone/>
            </a:pPr>
            <a:r>
              <a:rPr lang="en-IN" dirty="0" smtClean="0"/>
              <a:t>Anemia </a:t>
            </a:r>
            <a:r>
              <a:rPr lang="en-IN" dirty="0"/>
              <a:t>is believed to have a strong association with the disorder.</a:t>
            </a:r>
          </a:p>
          <a:p>
            <a:pPr marL="0" indent="0">
              <a:lnSpc>
                <a:spcPct val="150000"/>
              </a:lnSpc>
              <a:buNone/>
            </a:pPr>
            <a:r>
              <a:rPr lang="en-IN" dirty="0"/>
              <a:t>Regardless of the type of spell iron deficiency anemia is known to prolong the duration of the asystole during the spell.</a:t>
            </a:r>
          </a:p>
          <a:p>
            <a:pPr marL="0" indent="0">
              <a:lnSpc>
                <a:spcPct val="150000"/>
              </a:lnSpc>
              <a:buNone/>
            </a:pPr>
            <a:r>
              <a:rPr lang="en-IN" dirty="0"/>
              <a:t>Low level of </a:t>
            </a:r>
            <a:r>
              <a:rPr lang="en-IN" dirty="0" smtClean="0"/>
              <a:t>HB </a:t>
            </a:r>
            <a:r>
              <a:rPr lang="en-IN" dirty="0"/>
              <a:t>results in decreased oxygen carrying capacity and prolongs cerebral anoxia in a already irritable secondary to iron deficiency.</a:t>
            </a:r>
          </a:p>
          <a:p>
            <a:pPr marL="0" indent="0">
              <a:lnSpc>
                <a:spcPct val="150000"/>
              </a:lnSpc>
              <a:buNone/>
            </a:pPr>
            <a:r>
              <a:rPr lang="en-IN" dirty="0"/>
              <a:t>Complete resolution of spells is seen 50 % patients with iron </a:t>
            </a:r>
            <a:r>
              <a:rPr lang="en-IN" dirty="0" smtClean="0"/>
              <a:t>therapy.</a:t>
            </a:r>
            <a:endParaRPr lang="en-IN" dirty="0"/>
          </a:p>
          <a:p>
            <a:pPr marL="0" indent="0">
              <a:lnSpc>
                <a:spcPct val="150000"/>
              </a:lnSpc>
              <a:buNone/>
            </a:pPr>
            <a:endParaRPr lang="en-IN" dirty="0"/>
          </a:p>
        </p:txBody>
      </p:sp>
    </p:spTree>
    <p:extLst>
      <p:ext uri="{BB962C8B-B14F-4D97-AF65-F5344CB8AC3E}">
        <p14:creationId xmlns:p14="http://schemas.microsoft.com/office/powerpoint/2010/main" xmlns="" val="35327944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79" y="66676"/>
            <a:ext cx="9207327" cy="6791325"/>
          </a:xfrm>
        </p:spPr>
        <p:txBody>
          <a:bodyPr>
            <a:normAutofit/>
          </a:bodyPr>
          <a:lstStyle/>
          <a:p>
            <a:pPr marL="0" indent="0">
              <a:lnSpc>
                <a:spcPct val="150000"/>
              </a:lnSpc>
              <a:buNone/>
            </a:pPr>
            <a:r>
              <a:rPr lang="en-IN" sz="2800" b="1" i="1" dirty="0">
                <a:solidFill>
                  <a:schemeClr val="accent1"/>
                </a:solidFill>
              </a:rPr>
              <a:t>DIAGNOSIS-</a:t>
            </a:r>
          </a:p>
          <a:p>
            <a:pPr>
              <a:lnSpc>
                <a:spcPct val="250000"/>
              </a:lnSpc>
            </a:pPr>
            <a:r>
              <a:rPr lang="en-IN" dirty="0" smtClean="0"/>
              <a:t>Detailed clinical history including presence of any precipitating event like emotional stimuli or trauma and to rule out seizure disorder</a:t>
            </a:r>
          </a:p>
          <a:p>
            <a:pPr>
              <a:lnSpc>
                <a:spcPct val="250000"/>
              </a:lnSpc>
            </a:pPr>
            <a:r>
              <a:rPr lang="en-IN" dirty="0" smtClean="0"/>
              <a:t>A complete physical examination especially cardiovascular examination for any rhythm disturbances or murmur.</a:t>
            </a:r>
          </a:p>
          <a:p>
            <a:pPr>
              <a:lnSpc>
                <a:spcPct val="250000"/>
              </a:lnSpc>
            </a:pPr>
            <a:r>
              <a:rPr lang="en-IN" dirty="0" smtClean="0"/>
              <a:t>The time of appearance of cyanosis helps in differentiating it from any congenital condition.</a:t>
            </a:r>
          </a:p>
          <a:p>
            <a:pPr>
              <a:lnSpc>
                <a:spcPct val="250000"/>
              </a:lnSpc>
            </a:pPr>
            <a:r>
              <a:rPr lang="en-IN" dirty="0" smtClean="0"/>
              <a:t>Another differential of pallid breath holding spell is long QT syndrome, Thus ECG is an imp Investigation in all children with pallid BHS.</a:t>
            </a:r>
          </a:p>
          <a:p>
            <a:endParaRPr lang="en-IN" dirty="0" smtClean="0"/>
          </a:p>
          <a:p>
            <a:endParaRPr lang="en-IN" dirty="0" smtClean="0"/>
          </a:p>
          <a:p>
            <a:endParaRPr lang="en-IN" dirty="0"/>
          </a:p>
        </p:txBody>
      </p:sp>
    </p:spTree>
    <p:extLst>
      <p:ext uri="{BB962C8B-B14F-4D97-AF65-F5344CB8AC3E}">
        <p14:creationId xmlns:p14="http://schemas.microsoft.com/office/powerpoint/2010/main" xmlns="" val="38850531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525"/>
            <a:ext cx="11772900" cy="6857999"/>
          </a:xfrm>
        </p:spPr>
        <p:txBody>
          <a:bodyPr>
            <a:normAutofit/>
          </a:bodyPr>
          <a:lstStyle/>
          <a:p>
            <a:pPr marL="0" indent="0">
              <a:buNone/>
            </a:pPr>
            <a:r>
              <a:rPr lang="en-IN" sz="2800" b="1" dirty="0">
                <a:solidFill>
                  <a:schemeClr val="accent1"/>
                </a:solidFill>
              </a:rPr>
              <a:t>TREATMENT –</a:t>
            </a:r>
          </a:p>
          <a:p>
            <a:pPr>
              <a:lnSpc>
                <a:spcPct val="250000"/>
              </a:lnSpc>
            </a:pPr>
            <a:r>
              <a:rPr lang="en-IN" dirty="0" smtClean="0"/>
              <a:t>Parents must be informed about the risk of epilepsy and developmental delay </a:t>
            </a:r>
          </a:p>
          <a:p>
            <a:pPr>
              <a:lnSpc>
                <a:spcPct val="250000"/>
              </a:lnSpc>
            </a:pPr>
            <a:r>
              <a:rPr lang="en-IN" dirty="0" smtClean="0"/>
              <a:t>During the episode the child must be placed in the lateral recumbent position rather than upright on the shoulder, as it shortens the period of cerebral anoxia.</a:t>
            </a:r>
          </a:p>
          <a:p>
            <a:pPr>
              <a:lnSpc>
                <a:spcPct val="250000"/>
              </a:lnSpc>
            </a:pPr>
            <a:r>
              <a:rPr lang="en-IN" dirty="0" smtClean="0"/>
              <a:t>Iron supplementation about 3-5 mg/kg/day can reduce the frequency and severity of the spell.</a:t>
            </a:r>
          </a:p>
          <a:p>
            <a:pPr>
              <a:lnSpc>
                <a:spcPct val="250000"/>
              </a:lnSpc>
            </a:pPr>
            <a:r>
              <a:rPr lang="en-IN" dirty="0" smtClean="0"/>
              <a:t>Atropine 0.01mg/kg 2-3 times a day rarely required.</a:t>
            </a:r>
          </a:p>
          <a:p>
            <a:pPr>
              <a:lnSpc>
                <a:spcPct val="250000"/>
              </a:lnSpc>
            </a:pPr>
            <a:r>
              <a:rPr lang="en-IN" dirty="0" smtClean="0"/>
              <a:t>Permanent cardiac pacemaker implantation has been suggested in patients who does not respond to medical management or those with prolonged asystole </a:t>
            </a:r>
          </a:p>
          <a:p>
            <a:pPr>
              <a:lnSpc>
                <a:spcPct val="250000"/>
              </a:lnSpc>
            </a:pPr>
            <a:r>
              <a:rPr lang="en-IN" dirty="0" smtClean="0"/>
              <a:t>There is no role of anticonvulsant in the management.</a:t>
            </a:r>
          </a:p>
          <a:p>
            <a:pPr>
              <a:lnSpc>
                <a:spcPct val="250000"/>
              </a:lnSpc>
            </a:pPr>
            <a:endParaRPr lang="en-IN" dirty="0"/>
          </a:p>
        </p:txBody>
      </p:sp>
    </p:spTree>
    <p:extLst>
      <p:ext uri="{BB962C8B-B14F-4D97-AF65-F5344CB8AC3E}">
        <p14:creationId xmlns:p14="http://schemas.microsoft.com/office/powerpoint/2010/main" xmlns="" val="40574496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scene3d>
              <a:camera prst="orthographicFront"/>
              <a:lightRig rig="threePt" dir="t"/>
            </a:scene3d>
            <a:sp3d extrusionH="57150">
              <a:extrusionClr>
                <a:srgbClr val="FFFF00"/>
              </a:extrusionClr>
            </a:sp3d>
          </a:bodyPr>
          <a:lstStyle/>
          <a:p>
            <a:pPr marL="0" indent="0">
              <a:buNone/>
            </a:pPr>
            <a:r>
              <a:rPr lang="en-IN" sz="6600" b="1" dirty="0" smtClean="0">
                <a:solidFill>
                  <a:schemeClr val="accent1"/>
                </a:solidFill>
                <a:effectLst>
                  <a:glow>
                    <a:schemeClr val="accent1"/>
                  </a:glow>
                  <a:reflection stA="65000" endPos="65000" dist="88900" dir="5400000" sy="-100000" algn="bl" rotWithShape="0"/>
                </a:effectLst>
              </a:rPr>
              <a:t>RETT </a:t>
            </a:r>
            <a:r>
              <a:rPr lang="en-IN" sz="6600" b="1" dirty="0">
                <a:solidFill>
                  <a:schemeClr val="accent1"/>
                </a:solidFill>
                <a:effectLst>
                  <a:glow>
                    <a:schemeClr val="accent1"/>
                  </a:glow>
                  <a:reflection stA="65000" endPos="65000" dist="88900" dir="5400000" sy="-100000" algn="bl" rotWithShape="0"/>
                </a:effectLst>
              </a:rPr>
              <a:t>syndrome</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480313" y="3150705"/>
            <a:ext cx="4502427" cy="3707296"/>
          </a:xfrm>
          <a:prstGeom prst="rect">
            <a:avLst/>
          </a:prstGeom>
        </p:spPr>
      </p:pic>
    </p:spTree>
    <p:extLst>
      <p:ext uri="{BB962C8B-B14F-4D97-AF65-F5344CB8AC3E}">
        <p14:creationId xmlns:p14="http://schemas.microsoft.com/office/powerpoint/2010/main" xmlns="" val="39427190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74002" cy="933450"/>
          </a:xfrm>
        </p:spPr>
        <p:txBody>
          <a:bodyPr/>
          <a:lstStyle/>
          <a:p>
            <a:r>
              <a:rPr lang="en-IN" b="1" dirty="0" smtClean="0">
                <a:solidFill>
                  <a:schemeClr val="accent1"/>
                </a:solidFill>
              </a:rPr>
              <a:t>RETT SYNDROME</a:t>
            </a:r>
            <a:endParaRPr lang="en-IN" b="1" dirty="0">
              <a:solidFill>
                <a:schemeClr val="accent1"/>
              </a:solidFill>
            </a:endParaRPr>
          </a:p>
        </p:txBody>
      </p:sp>
      <p:sp>
        <p:nvSpPr>
          <p:cNvPr id="3" name="Content Placeholder 2"/>
          <p:cNvSpPr>
            <a:spLocks noGrp="1"/>
          </p:cNvSpPr>
          <p:nvPr>
            <p:ph idx="1"/>
          </p:nvPr>
        </p:nvSpPr>
        <p:spPr>
          <a:xfrm>
            <a:off x="-1" y="781050"/>
            <a:ext cx="12106275" cy="7048500"/>
          </a:xfrm>
        </p:spPr>
        <p:txBody>
          <a:bodyPr>
            <a:normAutofit/>
          </a:bodyPr>
          <a:lstStyle/>
          <a:p>
            <a:r>
              <a:rPr lang="en-IN" dirty="0" smtClean="0"/>
              <a:t>RETT syndrome is a neurodevelopment disorder found particularly in females but </a:t>
            </a:r>
          </a:p>
          <a:p>
            <a:pPr marL="0" indent="0">
              <a:buNone/>
            </a:pPr>
            <a:r>
              <a:rPr lang="en-IN" dirty="0" smtClean="0"/>
              <a:t>     recently had been also found in some male patients.</a:t>
            </a:r>
          </a:p>
          <a:p>
            <a:r>
              <a:rPr lang="en-IN" dirty="0" smtClean="0"/>
              <a:t>About 1 in 15000 live female births.</a:t>
            </a:r>
          </a:p>
          <a:p>
            <a:r>
              <a:rPr lang="en-IN" dirty="0" smtClean="0"/>
              <a:t>It generally starts in children aged 6-18 months with neurodevelopmental arrest but </a:t>
            </a:r>
          </a:p>
          <a:p>
            <a:pPr marL="0" indent="0">
              <a:buNone/>
            </a:pPr>
            <a:r>
              <a:rPr lang="en-IN" dirty="0" smtClean="0"/>
              <a:t>     characteristic clinical features becomes more evident by 2-4 yrs. Of age.</a:t>
            </a:r>
          </a:p>
          <a:p>
            <a:r>
              <a:rPr lang="en-IN" dirty="0" smtClean="0"/>
              <a:t>RETT syndrome is a genetic disorder caused by mutation in methyl-</a:t>
            </a:r>
            <a:r>
              <a:rPr lang="en-IN" dirty="0" err="1" smtClean="0"/>
              <a:t>cpg</a:t>
            </a:r>
            <a:r>
              <a:rPr lang="en-IN" dirty="0" smtClean="0"/>
              <a:t> binding protein  </a:t>
            </a:r>
          </a:p>
          <a:p>
            <a:pPr marL="0" indent="0">
              <a:buNone/>
            </a:pPr>
            <a:r>
              <a:rPr lang="en-IN" dirty="0" smtClean="0"/>
              <a:t>     (mecp2) gene present on x chromosome, may be associated with other syndromes like </a:t>
            </a:r>
          </a:p>
          <a:p>
            <a:pPr marL="0" indent="0">
              <a:buNone/>
            </a:pPr>
            <a:r>
              <a:rPr lang="en-IN" dirty="0"/>
              <a:t> </a:t>
            </a:r>
            <a:r>
              <a:rPr lang="en-IN" dirty="0" smtClean="0"/>
              <a:t>    angelman syndrome.</a:t>
            </a:r>
          </a:p>
          <a:p>
            <a:pPr marL="0" indent="0">
              <a:buNone/>
            </a:pPr>
            <a:r>
              <a:rPr lang="en-IN" b="1" dirty="0" smtClean="0">
                <a:solidFill>
                  <a:schemeClr val="accent1"/>
                </a:solidFill>
              </a:rPr>
              <a:t>Typical (classical) presentation –</a:t>
            </a:r>
          </a:p>
          <a:p>
            <a:pPr marL="0" indent="0">
              <a:buNone/>
            </a:pPr>
            <a:r>
              <a:rPr lang="en-IN" dirty="0" smtClean="0"/>
              <a:t>       Uneventful perinatal period with normal Head circumference and no dysmorphic   </a:t>
            </a:r>
          </a:p>
          <a:p>
            <a:pPr marL="0" indent="0">
              <a:buNone/>
            </a:pPr>
            <a:r>
              <a:rPr lang="en-IN" dirty="0"/>
              <a:t> </a:t>
            </a:r>
            <a:r>
              <a:rPr lang="en-IN" dirty="0" smtClean="0"/>
              <a:t>      features.</a:t>
            </a:r>
          </a:p>
          <a:p>
            <a:pPr marL="0" indent="0">
              <a:buNone/>
            </a:pPr>
            <a:r>
              <a:rPr lang="en-IN" dirty="0" smtClean="0"/>
              <a:t>       Few months are normal followed by decrease in head size starting from 4 months of   </a:t>
            </a:r>
          </a:p>
          <a:p>
            <a:pPr marL="0" indent="0">
              <a:buNone/>
            </a:pPr>
            <a:r>
              <a:rPr lang="en-IN" dirty="0" smtClean="0"/>
              <a:t>       age.</a:t>
            </a:r>
          </a:p>
          <a:p>
            <a:pPr marL="0" indent="0">
              <a:buNone/>
            </a:pPr>
            <a:endParaRPr lang="en-IN" dirty="0" smtClean="0"/>
          </a:p>
          <a:p>
            <a:pPr marL="0" indent="0">
              <a:buNone/>
            </a:pPr>
            <a:endParaRPr lang="en-IN" dirty="0" smtClean="0"/>
          </a:p>
          <a:p>
            <a:pPr marL="0" indent="0">
              <a:buNone/>
            </a:pPr>
            <a:r>
              <a:rPr lang="en-IN" dirty="0" smtClean="0"/>
              <a:t>       </a:t>
            </a:r>
          </a:p>
          <a:p>
            <a:endParaRPr lang="en-IN" dirty="0"/>
          </a:p>
        </p:txBody>
      </p:sp>
    </p:spTree>
    <p:extLst>
      <p:ext uri="{BB962C8B-B14F-4D97-AF65-F5344CB8AC3E}">
        <p14:creationId xmlns:p14="http://schemas.microsoft.com/office/powerpoint/2010/main" xmlns="" val="16892208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274002" cy="6857999"/>
          </a:xfrm>
        </p:spPr>
        <p:txBody>
          <a:bodyPr>
            <a:normAutofit/>
          </a:bodyPr>
          <a:lstStyle/>
          <a:p>
            <a:pPr>
              <a:lnSpc>
                <a:spcPct val="150000"/>
              </a:lnSpc>
            </a:pPr>
            <a:r>
              <a:rPr lang="en-IN" dirty="0" smtClean="0"/>
              <a:t>Followed by –</a:t>
            </a:r>
          </a:p>
          <a:p>
            <a:pPr marL="0" indent="0">
              <a:lnSpc>
                <a:spcPct val="150000"/>
              </a:lnSpc>
              <a:buNone/>
            </a:pPr>
            <a:r>
              <a:rPr lang="en-IN" b="1" dirty="0" smtClean="0">
                <a:solidFill>
                  <a:schemeClr val="accent1"/>
                </a:solidFill>
              </a:rPr>
              <a:t>STAGE 1</a:t>
            </a:r>
            <a:r>
              <a:rPr lang="en-IN" dirty="0" smtClean="0">
                <a:solidFill>
                  <a:schemeClr val="accent1"/>
                </a:solidFill>
              </a:rPr>
              <a:t> </a:t>
            </a:r>
            <a:r>
              <a:rPr lang="en-IN" dirty="0" smtClean="0"/>
              <a:t>(Stagnant phase) –</a:t>
            </a:r>
          </a:p>
          <a:p>
            <a:pPr marL="0" indent="0">
              <a:lnSpc>
                <a:spcPct val="150000"/>
              </a:lnSpc>
              <a:buNone/>
            </a:pPr>
            <a:r>
              <a:rPr lang="en-IN" dirty="0"/>
              <a:t> </a:t>
            </a:r>
            <a:r>
              <a:rPr lang="en-IN" dirty="0" smtClean="0"/>
              <a:t>                    delay in development of milestone </a:t>
            </a:r>
            <a:r>
              <a:rPr lang="en-IN" dirty="0"/>
              <a:t>mostly sitting, crawling or </a:t>
            </a:r>
            <a:r>
              <a:rPr lang="en-IN" dirty="0" smtClean="0"/>
              <a:t> </a:t>
            </a:r>
          </a:p>
          <a:p>
            <a:pPr marL="0" indent="0">
              <a:lnSpc>
                <a:spcPct val="150000"/>
              </a:lnSpc>
              <a:buNone/>
            </a:pPr>
            <a:r>
              <a:rPr lang="en-IN" dirty="0"/>
              <a:t> </a:t>
            </a:r>
            <a:r>
              <a:rPr lang="en-IN" dirty="0" smtClean="0"/>
              <a:t>                    walking.</a:t>
            </a:r>
          </a:p>
          <a:p>
            <a:pPr marL="0" indent="0">
              <a:lnSpc>
                <a:spcPct val="150000"/>
              </a:lnSpc>
              <a:buNone/>
            </a:pPr>
            <a:r>
              <a:rPr lang="en-IN" dirty="0" smtClean="0"/>
              <a:t>                    </a:t>
            </a:r>
          </a:p>
          <a:p>
            <a:pPr marL="0" indent="0">
              <a:lnSpc>
                <a:spcPct val="150000"/>
              </a:lnSpc>
              <a:buNone/>
            </a:pPr>
            <a:r>
              <a:rPr lang="en-IN" b="1" dirty="0" smtClean="0">
                <a:solidFill>
                  <a:schemeClr val="accent1"/>
                </a:solidFill>
              </a:rPr>
              <a:t>STAGE 2</a:t>
            </a:r>
            <a:r>
              <a:rPr lang="en-IN" dirty="0" smtClean="0">
                <a:solidFill>
                  <a:schemeClr val="accent1"/>
                </a:solidFill>
              </a:rPr>
              <a:t> </a:t>
            </a:r>
            <a:r>
              <a:rPr lang="en-IN" dirty="0" smtClean="0"/>
              <a:t>(rapid destructive stage)-</a:t>
            </a:r>
          </a:p>
          <a:p>
            <a:pPr marL="0" indent="0">
              <a:lnSpc>
                <a:spcPct val="150000"/>
              </a:lnSpc>
              <a:buNone/>
            </a:pPr>
            <a:r>
              <a:rPr lang="en-IN" dirty="0"/>
              <a:t> </a:t>
            </a:r>
            <a:r>
              <a:rPr lang="en-IN" dirty="0" smtClean="0"/>
              <a:t>                        sudden onset irritability( excessive crying</a:t>
            </a:r>
          </a:p>
          <a:p>
            <a:pPr marL="0" indent="0">
              <a:lnSpc>
                <a:spcPct val="150000"/>
              </a:lnSpc>
              <a:buNone/>
            </a:pPr>
            <a:r>
              <a:rPr lang="en-IN" dirty="0"/>
              <a:t> </a:t>
            </a:r>
            <a:r>
              <a:rPr lang="en-IN" dirty="0" smtClean="0"/>
              <a:t>                       stereotypes (washing, clapping ,tapping, pin rolling hair  </a:t>
            </a:r>
          </a:p>
          <a:p>
            <a:pPr marL="0" indent="0">
              <a:lnSpc>
                <a:spcPct val="150000"/>
              </a:lnSpc>
              <a:buNone/>
            </a:pPr>
            <a:r>
              <a:rPr lang="en-IN" dirty="0"/>
              <a:t> </a:t>
            </a:r>
            <a:r>
              <a:rPr lang="en-IN" dirty="0" smtClean="0"/>
              <a:t>                       pulling)  </a:t>
            </a:r>
          </a:p>
          <a:p>
            <a:pPr marL="0" indent="0">
              <a:lnSpc>
                <a:spcPct val="150000"/>
              </a:lnSpc>
              <a:buNone/>
            </a:pPr>
            <a:r>
              <a:rPr lang="en-IN" dirty="0" smtClean="0"/>
              <a:t>                        gait apraxia with ataxia evolving spasticity of the limbs.</a:t>
            </a:r>
            <a:endParaRPr lang="en-IN" dirty="0"/>
          </a:p>
          <a:p>
            <a:pPr marL="0" indent="0">
              <a:lnSpc>
                <a:spcPct val="150000"/>
              </a:lnSpc>
              <a:buNone/>
            </a:pPr>
            <a:r>
              <a:rPr lang="en-IN" dirty="0"/>
              <a:t>                       </a:t>
            </a:r>
            <a:r>
              <a:rPr lang="en-IN" dirty="0" smtClean="0"/>
              <a:t> </a:t>
            </a:r>
            <a:r>
              <a:rPr lang="en-IN" dirty="0"/>
              <a:t>hyperventilation, apnea, aerophagia development of </a:t>
            </a:r>
            <a:r>
              <a:rPr lang="en-IN" dirty="0" smtClean="0"/>
              <a:t> </a:t>
            </a:r>
          </a:p>
          <a:p>
            <a:pPr marL="0" indent="0">
              <a:lnSpc>
                <a:spcPct val="150000"/>
              </a:lnSpc>
              <a:buNone/>
            </a:pPr>
            <a:r>
              <a:rPr lang="en-IN" dirty="0"/>
              <a:t> </a:t>
            </a:r>
            <a:r>
              <a:rPr lang="en-IN" dirty="0" smtClean="0"/>
              <a:t>                       seizures</a:t>
            </a:r>
            <a:r>
              <a:rPr lang="en-IN" dirty="0"/>
              <a:t>.</a:t>
            </a:r>
            <a:endParaRPr lang="en-IN" dirty="0" smtClean="0"/>
          </a:p>
        </p:txBody>
      </p:sp>
    </p:spTree>
    <p:extLst>
      <p:ext uri="{BB962C8B-B14F-4D97-AF65-F5344CB8AC3E}">
        <p14:creationId xmlns:p14="http://schemas.microsoft.com/office/powerpoint/2010/main" xmlns="" val="41320365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1"/>
                </a:solidFill>
              </a:rPr>
              <a:t>COMMON BEHAVOURAL PROBLEMS  </a:t>
            </a:r>
            <a:endParaRPr lang="en-IN" dirty="0">
              <a:solidFill>
                <a:schemeClr val="accent1"/>
              </a:solidFill>
            </a:endParaRPr>
          </a:p>
        </p:txBody>
      </p:sp>
      <p:sp>
        <p:nvSpPr>
          <p:cNvPr id="3" name="Content Placeholder 2"/>
          <p:cNvSpPr>
            <a:spLocks noGrp="1"/>
          </p:cNvSpPr>
          <p:nvPr>
            <p:ph idx="1"/>
          </p:nvPr>
        </p:nvSpPr>
        <p:spPr/>
        <p:txBody>
          <a:bodyPr>
            <a:normAutofit/>
          </a:bodyPr>
          <a:lstStyle/>
          <a:p>
            <a:r>
              <a:rPr lang="en-IN" sz="2000" dirty="0"/>
              <a:t>INFANTILE COLIC </a:t>
            </a:r>
          </a:p>
          <a:p>
            <a:r>
              <a:rPr lang="en-IN" sz="2000" dirty="0"/>
              <a:t>PICA</a:t>
            </a:r>
          </a:p>
          <a:p>
            <a:r>
              <a:rPr lang="en-IN" sz="2000" dirty="0"/>
              <a:t>RUMINATION</a:t>
            </a:r>
          </a:p>
          <a:p>
            <a:r>
              <a:rPr lang="en-IN" sz="2000" dirty="0"/>
              <a:t>TEMPER TANTRUMS</a:t>
            </a:r>
          </a:p>
        </p:txBody>
      </p:sp>
    </p:spTree>
    <p:extLst>
      <p:ext uri="{BB962C8B-B14F-4D97-AF65-F5344CB8AC3E}">
        <p14:creationId xmlns:p14="http://schemas.microsoft.com/office/powerpoint/2010/main" xmlns="" val="205876345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1934825" cy="7467600"/>
          </a:xfrm>
        </p:spPr>
        <p:txBody>
          <a:bodyPr>
            <a:normAutofit fontScale="62500" lnSpcReduction="20000"/>
          </a:bodyPr>
          <a:lstStyle/>
          <a:p>
            <a:pPr marL="0" indent="0">
              <a:lnSpc>
                <a:spcPct val="150000"/>
              </a:lnSpc>
              <a:buNone/>
            </a:pPr>
            <a:r>
              <a:rPr lang="en-IN" sz="2900" b="1" i="1" dirty="0">
                <a:solidFill>
                  <a:schemeClr val="accent1"/>
                </a:solidFill>
              </a:rPr>
              <a:t>STAGE 3 </a:t>
            </a:r>
            <a:r>
              <a:rPr lang="en-IN" sz="2900" dirty="0"/>
              <a:t>(pseudostaionary stage)-</a:t>
            </a:r>
          </a:p>
          <a:p>
            <a:pPr marL="0" indent="0">
              <a:lnSpc>
                <a:spcPct val="160000"/>
              </a:lnSpc>
              <a:buNone/>
            </a:pPr>
            <a:r>
              <a:rPr lang="en-IN" sz="2900" dirty="0"/>
              <a:t>                          </a:t>
            </a:r>
            <a:r>
              <a:rPr lang="en-IN" sz="2900" dirty="0" smtClean="0"/>
              <a:t>characterized </a:t>
            </a:r>
            <a:r>
              <a:rPr lang="en-IN" sz="2900" dirty="0"/>
              <a:t>by improvement in socialization, eye contact, non verbal  </a:t>
            </a:r>
          </a:p>
          <a:p>
            <a:pPr marL="0" indent="0">
              <a:lnSpc>
                <a:spcPct val="160000"/>
              </a:lnSpc>
              <a:buNone/>
            </a:pPr>
            <a:r>
              <a:rPr lang="en-IN" sz="2900" dirty="0"/>
              <a:t>                         sleep problem, gait problem, compulsive hand stereotypes, breathing  </a:t>
            </a:r>
          </a:p>
          <a:p>
            <a:pPr marL="0" indent="0">
              <a:lnSpc>
                <a:spcPct val="160000"/>
              </a:lnSpc>
              <a:buNone/>
            </a:pPr>
            <a:r>
              <a:rPr lang="en-IN" sz="2900" dirty="0"/>
              <a:t>                         abnormalities and seizures however continues.     </a:t>
            </a:r>
          </a:p>
          <a:p>
            <a:pPr marL="0" indent="0">
              <a:lnSpc>
                <a:spcPct val="160000"/>
              </a:lnSpc>
              <a:buNone/>
            </a:pPr>
            <a:r>
              <a:rPr lang="en-IN" sz="2900" dirty="0"/>
              <a:t> </a:t>
            </a:r>
            <a:r>
              <a:rPr lang="en-IN" sz="2900" dirty="0" smtClean="0"/>
              <a:t>                        During </a:t>
            </a:r>
            <a:r>
              <a:rPr lang="en-IN" sz="2900" dirty="0"/>
              <a:t>this period </a:t>
            </a:r>
            <a:r>
              <a:rPr lang="en-IN" sz="2900" dirty="0" smtClean="0"/>
              <a:t>RETT </a:t>
            </a:r>
            <a:r>
              <a:rPr lang="en-IN" sz="2900" dirty="0"/>
              <a:t>girls have characteristic mask like facies ,but are very alert, </a:t>
            </a:r>
            <a:endParaRPr lang="en-IN" sz="2900" dirty="0" smtClean="0"/>
          </a:p>
          <a:p>
            <a:pPr marL="0" indent="0">
              <a:lnSpc>
                <a:spcPct val="160000"/>
              </a:lnSpc>
              <a:buNone/>
            </a:pPr>
            <a:r>
              <a:rPr lang="en-IN" sz="2900" dirty="0"/>
              <a:t> </a:t>
            </a:r>
            <a:r>
              <a:rPr lang="en-IN" sz="2900" dirty="0" smtClean="0"/>
              <a:t>                        smiling </a:t>
            </a:r>
            <a:r>
              <a:rPr lang="en-IN" sz="2900" dirty="0"/>
              <a:t>and communicate with their eyes.</a:t>
            </a:r>
          </a:p>
          <a:p>
            <a:pPr marL="0" indent="0">
              <a:lnSpc>
                <a:spcPct val="160000"/>
              </a:lnSpc>
              <a:buNone/>
            </a:pPr>
            <a:r>
              <a:rPr lang="en-IN" sz="2900" b="1" i="1" dirty="0">
                <a:solidFill>
                  <a:schemeClr val="accent1"/>
                </a:solidFill>
              </a:rPr>
              <a:t>STAGE 4 </a:t>
            </a:r>
            <a:r>
              <a:rPr lang="en-IN" sz="2900" dirty="0"/>
              <a:t>(late motor deterioration)-</a:t>
            </a:r>
          </a:p>
          <a:p>
            <a:pPr marL="0" indent="0">
              <a:lnSpc>
                <a:spcPct val="160000"/>
              </a:lnSpc>
              <a:buNone/>
            </a:pPr>
            <a:r>
              <a:rPr lang="en-IN" sz="2900" dirty="0"/>
              <a:t>                       many girls may continue with 3</a:t>
            </a:r>
            <a:r>
              <a:rPr lang="en-IN" sz="2900" baseline="30000" dirty="0"/>
              <a:t>rd</a:t>
            </a:r>
            <a:r>
              <a:rPr lang="en-IN" sz="2900" dirty="0"/>
              <a:t> stage throughout their life but some   </a:t>
            </a:r>
          </a:p>
          <a:p>
            <a:pPr marL="0" indent="0">
              <a:lnSpc>
                <a:spcPct val="160000"/>
              </a:lnSpc>
              <a:buNone/>
            </a:pPr>
            <a:r>
              <a:rPr lang="en-IN" sz="2900" dirty="0"/>
              <a:t>                       girls may progress to 4th stage.</a:t>
            </a:r>
          </a:p>
          <a:p>
            <a:pPr marL="0" indent="0">
              <a:lnSpc>
                <a:spcPct val="160000"/>
              </a:lnSpc>
              <a:buNone/>
            </a:pPr>
            <a:r>
              <a:rPr lang="en-IN" sz="2900" dirty="0"/>
              <a:t>                       characterized by development of increased rigidity/parkinsonism </a:t>
            </a:r>
          </a:p>
          <a:p>
            <a:pPr marL="0" indent="0">
              <a:lnSpc>
                <a:spcPct val="160000"/>
              </a:lnSpc>
              <a:buNone/>
            </a:pPr>
            <a:r>
              <a:rPr lang="en-IN" sz="2900" dirty="0"/>
              <a:t>                       features, dystonia, ataxia  tremor, scoliosis and worsening mobility.</a:t>
            </a:r>
          </a:p>
          <a:p>
            <a:pPr marL="0" indent="0">
              <a:lnSpc>
                <a:spcPct val="160000"/>
              </a:lnSpc>
              <a:buNone/>
            </a:pPr>
            <a:endParaRPr lang="en-IN" dirty="0"/>
          </a:p>
          <a:p>
            <a:pPr marL="0" indent="0">
              <a:lnSpc>
                <a:spcPct val="160000"/>
              </a:lnSpc>
              <a:buNone/>
            </a:pPr>
            <a:endParaRPr lang="en-IN" dirty="0"/>
          </a:p>
          <a:p>
            <a:pPr marL="0" indent="0">
              <a:lnSpc>
                <a:spcPct val="150000"/>
              </a:lnSpc>
              <a:buNone/>
            </a:pPr>
            <a:endParaRPr lang="en-IN" dirty="0"/>
          </a:p>
          <a:p>
            <a:pPr marL="0" indent="0">
              <a:lnSpc>
                <a:spcPct val="150000"/>
              </a:lnSpc>
              <a:buNone/>
            </a:pPr>
            <a:r>
              <a:rPr lang="en-IN" dirty="0"/>
              <a:t>     </a:t>
            </a:r>
          </a:p>
        </p:txBody>
      </p:sp>
    </p:spTree>
    <p:extLst>
      <p:ext uri="{BB962C8B-B14F-4D97-AF65-F5344CB8AC3E}">
        <p14:creationId xmlns:p14="http://schemas.microsoft.com/office/powerpoint/2010/main" xmlns="" val="3036598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0029825" cy="7591425"/>
          </a:xfrm>
        </p:spPr>
        <p:txBody>
          <a:bodyPr>
            <a:normAutofit/>
          </a:bodyPr>
          <a:lstStyle/>
          <a:p>
            <a:pPr>
              <a:lnSpc>
                <a:spcPct val="150000"/>
              </a:lnSpc>
            </a:pPr>
            <a:r>
              <a:rPr lang="en-IN" sz="2000" dirty="0"/>
              <a:t>Many girls with </a:t>
            </a:r>
            <a:r>
              <a:rPr lang="en-IN" sz="2000" dirty="0" smtClean="0"/>
              <a:t>RETT </a:t>
            </a:r>
            <a:r>
              <a:rPr lang="en-IN" sz="2000" dirty="0"/>
              <a:t>would survive till adulthood but there is increased risk of sudden  death DUE TO to seizure, autonomic dysfunction or cardiac conduction abnormalities.</a:t>
            </a:r>
          </a:p>
          <a:p>
            <a:pPr marL="0" indent="0">
              <a:lnSpc>
                <a:spcPct val="150000"/>
              </a:lnSpc>
              <a:buNone/>
            </a:pPr>
            <a:r>
              <a:rPr lang="en-IN" sz="2800" b="1" dirty="0">
                <a:solidFill>
                  <a:schemeClr val="accent1"/>
                </a:solidFill>
              </a:rPr>
              <a:t>DIAGNOSIS –</a:t>
            </a:r>
          </a:p>
          <a:p>
            <a:pPr marL="0" indent="0">
              <a:lnSpc>
                <a:spcPct val="150000"/>
              </a:lnSpc>
              <a:buNone/>
            </a:pPr>
            <a:r>
              <a:rPr lang="en-IN" sz="2000" dirty="0"/>
              <a:t>The diagnosis of </a:t>
            </a:r>
            <a:r>
              <a:rPr lang="en-IN" sz="2000" dirty="0" smtClean="0"/>
              <a:t>RETT </a:t>
            </a:r>
            <a:r>
              <a:rPr lang="en-IN" sz="2000" dirty="0"/>
              <a:t>is clinical and typical features of </a:t>
            </a:r>
            <a:r>
              <a:rPr lang="en-IN" sz="2000" dirty="0" smtClean="0"/>
              <a:t>RETT </a:t>
            </a:r>
            <a:r>
              <a:rPr lang="en-IN" sz="2000" dirty="0"/>
              <a:t>may be seen in absence of MECP2 mutations also.</a:t>
            </a:r>
          </a:p>
          <a:p>
            <a:pPr marL="0" indent="0">
              <a:lnSpc>
                <a:spcPct val="150000"/>
              </a:lnSpc>
              <a:buNone/>
            </a:pPr>
            <a:r>
              <a:rPr lang="en-IN" sz="2000" dirty="0"/>
              <a:t>Acquired microcephaly is a distinctive feature of </a:t>
            </a:r>
            <a:r>
              <a:rPr lang="en-IN" sz="2000" dirty="0" smtClean="0"/>
              <a:t>RETT </a:t>
            </a:r>
            <a:r>
              <a:rPr lang="en-IN" sz="2000" dirty="0"/>
              <a:t>syndrome.</a:t>
            </a:r>
          </a:p>
          <a:p>
            <a:pPr marL="0" indent="0">
              <a:lnSpc>
                <a:spcPct val="150000"/>
              </a:lnSpc>
              <a:buNone/>
            </a:pPr>
            <a:r>
              <a:rPr lang="en-IN" sz="2000" dirty="0"/>
              <a:t>Regression  is a essential feature in all type of </a:t>
            </a:r>
            <a:r>
              <a:rPr lang="en-IN" sz="2000" dirty="0" smtClean="0"/>
              <a:t>RETT </a:t>
            </a:r>
            <a:r>
              <a:rPr lang="en-IN" sz="2000" dirty="0"/>
              <a:t>syndrome</a:t>
            </a:r>
            <a:r>
              <a:rPr lang="en-IN" sz="2000" dirty="0" smtClean="0"/>
              <a:t>, </a:t>
            </a:r>
            <a:r>
              <a:rPr lang="en-IN" sz="2000" dirty="0"/>
              <a:t>it is essential to take a thorough developmental history.</a:t>
            </a:r>
          </a:p>
          <a:p>
            <a:pPr marL="0" indent="0">
              <a:lnSpc>
                <a:spcPct val="150000"/>
              </a:lnSpc>
              <a:buNone/>
            </a:pPr>
            <a:endParaRPr lang="en-IN" sz="2000" dirty="0"/>
          </a:p>
          <a:p>
            <a:pPr marL="0" indent="0">
              <a:lnSpc>
                <a:spcPct val="160000"/>
              </a:lnSpc>
              <a:buNone/>
            </a:pPr>
            <a:endParaRPr lang="en-IN" dirty="0"/>
          </a:p>
          <a:p>
            <a:pPr marL="0" indent="0">
              <a:lnSpc>
                <a:spcPct val="160000"/>
              </a:lnSpc>
              <a:buNone/>
            </a:pPr>
            <a:r>
              <a:rPr lang="en-IN" dirty="0" smtClean="0"/>
              <a:t>                 </a:t>
            </a:r>
            <a:endParaRPr lang="en-IN" dirty="0"/>
          </a:p>
          <a:p>
            <a:pPr marL="0" indent="0">
              <a:lnSpc>
                <a:spcPct val="160000"/>
              </a:lnSpc>
              <a:buNone/>
            </a:pPr>
            <a:r>
              <a:rPr lang="en-IN" dirty="0"/>
              <a:t>                         </a:t>
            </a:r>
          </a:p>
        </p:txBody>
      </p:sp>
    </p:spTree>
    <p:extLst>
      <p:ext uri="{BB962C8B-B14F-4D97-AF65-F5344CB8AC3E}">
        <p14:creationId xmlns:p14="http://schemas.microsoft.com/office/powerpoint/2010/main" xmlns="" val="27588626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254713674"/>
              </p:ext>
            </p:extLst>
          </p:nvPr>
        </p:nvGraphicFramePr>
        <p:xfrm>
          <a:off x="76205" y="0"/>
          <a:ext cx="9197975" cy="370840"/>
        </p:xfrm>
        <a:graphic>
          <a:graphicData uri="http://schemas.openxmlformats.org/drawingml/2006/table">
            <a:tbl>
              <a:tblPr firstRow="1" bandRow="1">
                <a:tableStyleId>{5C22544A-7EE6-4342-B048-85BDC9FD1C3A}</a:tableStyleId>
              </a:tblPr>
              <a:tblGrid>
                <a:gridCol w="9197975"/>
              </a:tblGrid>
              <a:tr h="370840">
                <a:tc>
                  <a:txBody>
                    <a:bodyPr/>
                    <a:lstStyle/>
                    <a:p>
                      <a:r>
                        <a:rPr lang="en-IN" sz="1300" dirty="0" smtClean="0">
                          <a:solidFill>
                            <a:schemeClr val="bg1"/>
                          </a:solidFill>
                        </a:rPr>
                        <a:t>RETT DIAGNOSTIC CRITERIA 2010</a:t>
                      </a:r>
                      <a:endParaRPr lang="en-IN" sz="1300" dirty="0">
                        <a:solidFill>
                          <a:schemeClr val="bg1"/>
                        </a:solidFill>
                      </a:endParaRPr>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xmlns="" val="373141864"/>
              </p:ext>
            </p:extLst>
          </p:nvPr>
        </p:nvGraphicFramePr>
        <p:xfrm>
          <a:off x="76200" y="672041"/>
          <a:ext cx="8128000" cy="2357120"/>
        </p:xfrm>
        <a:graphic>
          <a:graphicData uri="http://schemas.openxmlformats.org/drawingml/2006/table">
            <a:tbl>
              <a:tblPr firstRow="1" bandRow="1">
                <a:tableStyleId>{5C22544A-7EE6-4342-B048-85BDC9FD1C3A}</a:tableStyleId>
              </a:tblPr>
              <a:tblGrid>
                <a:gridCol w="8128000"/>
              </a:tblGrid>
              <a:tr h="370840">
                <a:tc>
                  <a:txBody>
                    <a:bodyPr/>
                    <a:lstStyle/>
                    <a:p>
                      <a:r>
                        <a:rPr lang="en-IN" sz="1300" dirty="0" smtClean="0">
                          <a:solidFill>
                            <a:schemeClr val="bg1"/>
                          </a:solidFill>
                        </a:rPr>
                        <a:t>REQUIRED FOT TYPICAL OR CLASSICAL RETT</a:t>
                      </a:r>
                      <a:endParaRPr lang="en-IN" sz="1300" dirty="0">
                        <a:solidFill>
                          <a:schemeClr val="bg1"/>
                        </a:solidFill>
                      </a:endParaRPr>
                    </a:p>
                  </a:txBody>
                  <a:tcPr/>
                </a:tc>
              </a:tr>
              <a:tr h="370840">
                <a:tc>
                  <a:txBody>
                    <a:bodyPr/>
                    <a:lstStyle/>
                    <a:p>
                      <a:r>
                        <a:rPr lang="en-IN" sz="1300" dirty="0" smtClean="0"/>
                        <a:t>A PERIOD OF REGRESSION FOLLOWED BY</a:t>
                      </a:r>
                      <a:r>
                        <a:rPr lang="en-IN" sz="1300" baseline="0" dirty="0" smtClean="0"/>
                        <a:t> RECOVERY OR STABILISATION</a:t>
                      </a:r>
                    </a:p>
                  </a:txBody>
                  <a:tcPr/>
                </a:tc>
              </a:tr>
              <a:tr h="370840">
                <a:tc>
                  <a:txBody>
                    <a:bodyPr/>
                    <a:lstStyle/>
                    <a:p>
                      <a:r>
                        <a:rPr lang="en-IN" sz="1300" baseline="0" dirty="0" smtClean="0"/>
                        <a:t>PARTIAL OR COMPLETE LOSS OF ACQUIRED PURPOSEFUL HAND SKILLS</a:t>
                      </a:r>
                    </a:p>
                  </a:txBody>
                  <a:tcPr/>
                </a:tc>
              </a:tr>
              <a:tr h="370840">
                <a:tc>
                  <a:txBody>
                    <a:bodyPr/>
                    <a:lstStyle/>
                    <a:p>
                      <a:r>
                        <a:rPr lang="en-IN" sz="1300" baseline="0" dirty="0" smtClean="0"/>
                        <a:t>PARTIAL OR COMPLETE LOSS OF ACQUIRES SPOKEN LANGUAGE</a:t>
                      </a:r>
                    </a:p>
                  </a:txBody>
                  <a:tcPr/>
                </a:tc>
              </a:tr>
              <a:tr h="370840">
                <a:tc>
                  <a:txBody>
                    <a:bodyPr/>
                    <a:lstStyle/>
                    <a:p>
                      <a:r>
                        <a:rPr lang="en-IN" sz="1300" baseline="0" dirty="0" smtClean="0"/>
                        <a:t>GAIT ABNORMALITY</a:t>
                      </a:r>
                    </a:p>
                  </a:txBody>
                  <a:tcPr/>
                </a:tc>
              </a:tr>
              <a:tr h="502920">
                <a:tc>
                  <a:txBody>
                    <a:bodyPr/>
                    <a:lstStyle/>
                    <a:p>
                      <a:r>
                        <a:rPr lang="en-IN" sz="1300" baseline="0" dirty="0" smtClean="0"/>
                        <a:t>STERIOTYPICAL HAND MOVEMENT –HAND WRINGING/CLAPPING,TAPPING ETC.</a:t>
                      </a:r>
                    </a:p>
                    <a:p>
                      <a:endParaRPr lang="en-IN" sz="1300" baseline="0" dirty="0" smtClean="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2163995004"/>
              </p:ext>
            </p:extLst>
          </p:nvPr>
        </p:nvGraphicFramePr>
        <p:xfrm>
          <a:off x="76200" y="3196164"/>
          <a:ext cx="8128000" cy="2776010"/>
        </p:xfrm>
        <a:graphic>
          <a:graphicData uri="http://schemas.openxmlformats.org/drawingml/2006/table">
            <a:tbl>
              <a:tblPr firstRow="1" bandRow="1">
                <a:tableStyleId>{5C22544A-7EE6-4342-B048-85BDC9FD1C3A}</a:tableStyleId>
              </a:tblPr>
              <a:tblGrid>
                <a:gridCol w="8128000"/>
              </a:tblGrid>
              <a:tr h="827138">
                <a:tc>
                  <a:txBody>
                    <a:bodyPr/>
                    <a:lstStyle/>
                    <a:p>
                      <a:r>
                        <a:rPr lang="en-IN" sz="1300" dirty="0" smtClean="0">
                          <a:solidFill>
                            <a:schemeClr val="bg1"/>
                          </a:solidFill>
                        </a:rPr>
                        <a:t>EXCLUSION CRITERIA</a:t>
                      </a:r>
                    </a:p>
                  </a:txBody>
                  <a:tcPr/>
                </a:tc>
              </a:tr>
              <a:tr h="1121734">
                <a:tc>
                  <a:txBody>
                    <a:bodyPr/>
                    <a:lstStyle/>
                    <a:p>
                      <a:r>
                        <a:rPr lang="en-IN" sz="1300" dirty="0" smtClean="0"/>
                        <a:t>BRAIN INJURY SECONDARY TO</a:t>
                      </a:r>
                      <a:r>
                        <a:rPr lang="en-IN" sz="1300" baseline="0" dirty="0" smtClean="0"/>
                        <a:t> TRAUMA (PERI OR POST NATALLY), NEUROMETABOLIC DISEASE OR </a:t>
                      </a:r>
                    </a:p>
                    <a:p>
                      <a:endParaRPr lang="en-IN" sz="1300" baseline="0" dirty="0" smtClean="0"/>
                    </a:p>
                    <a:p>
                      <a:r>
                        <a:rPr lang="en-IN" sz="1300" baseline="0" dirty="0" smtClean="0"/>
                        <a:t>SEVERE INFECTION THAT CAUSES NEUROLOGICAL PROBLEMS</a:t>
                      </a:r>
                      <a:endParaRPr lang="en-IN" sz="1300" dirty="0"/>
                    </a:p>
                  </a:txBody>
                  <a:tcPr/>
                </a:tc>
              </a:tr>
              <a:tr h="827138">
                <a:tc>
                  <a:txBody>
                    <a:bodyPr/>
                    <a:lstStyle/>
                    <a:p>
                      <a:r>
                        <a:rPr lang="en-IN" sz="1300" dirty="0" smtClean="0"/>
                        <a:t>GROSSLY ABNORMAL PSYCHOMOTOR DEVELOPMENT IN FIRST 6 MONTHS.</a:t>
                      </a:r>
                      <a:endParaRPr lang="en-IN" sz="1300" dirty="0"/>
                    </a:p>
                  </a:txBody>
                  <a:tcPr/>
                </a:tc>
              </a:tr>
            </a:tbl>
          </a:graphicData>
        </a:graphic>
      </p:graphicFrame>
    </p:spTree>
    <p:extLst>
      <p:ext uri="{BB962C8B-B14F-4D97-AF65-F5344CB8AC3E}">
        <p14:creationId xmlns:p14="http://schemas.microsoft.com/office/powerpoint/2010/main" xmlns="" val="183754795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78" y="4"/>
            <a:ext cx="9207327" cy="1190625"/>
          </a:xfrm>
        </p:spPr>
        <p:txBody>
          <a:bodyPr/>
          <a:lstStyle/>
          <a:p>
            <a:r>
              <a:rPr lang="en-IN" b="1" i="1" dirty="0" smtClean="0">
                <a:solidFill>
                  <a:schemeClr val="accent1"/>
                </a:solidFill>
              </a:rPr>
              <a:t>MANAGEMENT</a:t>
            </a:r>
            <a:endParaRPr lang="en-IN" b="1" i="1" dirty="0">
              <a:solidFill>
                <a:schemeClr val="accent1"/>
              </a:solidFill>
            </a:endParaRPr>
          </a:p>
        </p:txBody>
      </p:sp>
      <p:sp>
        <p:nvSpPr>
          <p:cNvPr id="3" name="Content Placeholder 2"/>
          <p:cNvSpPr>
            <a:spLocks noGrp="1"/>
          </p:cNvSpPr>
          <p:nvPr>
            <p:ph idx="1"/>
          </p:nvPr>
        </p:nvSpPr>
        <p:spPr>
          <a:xfrm>
            <a:off x="0" y="733425"/>
            <a:ext cx="12039600" cy="6124575"/>
          </a:xfrm>
        </p:spPr>
        <p:txBody>
          <a:bodyPr>
            <a:normAutofit/>
          </a:bodyPr>
          <a:lstStyle/>
          <a:p>
            <a:pPr>
              <a:lnSpc>
                <a:spcPct val="150000"/>
              </a:lnSpc>
            </a:pPr>
            <a:endParaRPr lang="en-IN" dirty="0" smtClean="0"/>
          </a:p>
          <a:p>
            <a:pPr>
              <a:lnSpc>
                <a:spcPct val="150000"/>
              </a:lnSpc>
            </a:pPr>
            <a:r>
              <a:rPr lang="en-IN" dirty="0" smtClean="0"/>
              <a:t>There is no specific treatment for patients of RETT except symptomatic treatment.</a:t>
            </a:r>
          </a:p>
          <a:p>
            <a:pPr>
              <a:lnSpc>
                <a:spcPct val="150000"/>
              </a:lnSpc>
            </a:pPr>
            <a:r>
              <a:rPr lang="en-IN" dirty="0" smtClean="0"/>
              <a:t>Apart from medication to treat seizure ,hyperactivity sleep problem ,gait problems.</a:t>
            </a:r>
          </a:p>
          <a:p>
            <a:pPr>
              <a:lnSpc>
                <a:spcPct val="150000"/>
              </a:lnSpc>
            </a:pPr>
            <a:r>
              <a:rPr lang="en-IN" dirty="0" smtClean="0"/>
              <a:t>Physiotherapy</a:t>
            </a:r>
          </a:p>
          <a:p>
            <a:pPr>
              <a:lnSpc>
                <a:spcPct val="150000"/>
              </a:lnSpc>
            </a:pPr>
            <a:r>
              <a:rPr lang="en-IN" dirty="0" smtClean="0"/>
              <a:t>Occupational therapy</a:t>
            </a:r>
          </a:p>
          <a:p>
            <a:pPr>
              <a:lnSpc>
                <a:spcPct val="150000"/>
              </a:lnSpc>
            </a:pPr>
            <a:r>
              <a:rPr lang="en-IN" dirty="0" smtClean="0"/>
              <a:t>Adaptive technologies</a:t>
            </a:r>
          </a:p>
          <a:p>
            <a:pPr>
              <a:lnSpc>
                <a:spcPct val="150000"/>
              </a:lnSpc>
            </a:pPr>
            <a:r>
              <a:rPr lang="en-IN" dirty="0" smtClean="0"/>
              <a:t>Progression of scoliosis and the ability to walk can be managed by extensive physical therapies.</a:t>
            </a:r>
          </a:p>
          <a:p>
            <a:pPr>
              <a:lnSpc>
                <a:spcPct val="150000"/>
              </a:lnSpc>
            </a:pPr>
            <a:r>
              <a:rPr lang="en-IN" dirty="0" smtClean="0"/>
              <a:t>Adaptive equipment like braces and arm splints have also been found effective.</a:t>
            </a:r>
          </a:p>
          <a:p>
            <a:endParaRPr lang="en-IN" dirty="0"/>
          </a:p>
        </p:txBody>
      </p:sp>
    </p:spTree>
    <p:extLst>
      <p:ext uri="{BB962C8B-B14F-4D97-AF65-F5344CB8AC3E}">
        <p14:creationId xmlns:p14="http://schemas.microsoft.com/office/powerpoint/2010/main" xmlns="" val="33549871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6862" y="2189164"/>
            <a:ext cx="8596668" cy="3880773"/>
          </a:xfrm>
        </p:spPr>
        <p:txBody>
          <a:bodyPr>
            <a:normAutofit/>
          </a:bodyPr>
          <a:lstStyle/>
          <a:p>
            <a:pPr marL="0" indent="0">
              <a:buNone/>
            </a:pPr>
            <a:r>
              <a:rPr lang="en-IN" sz="4000" b="1" dirty="0">
                <a:solidFill>
                  <a:schemeClr val="accent1"/>
                </a:solidFill>
                <a:effectLst>
                  <a:reflection stA="94000" endPos="65000" dist="50800" dir="5400000" sy="-100000" algn="bl" rotWithShape="0"/>
                </a:effectLst>
              </a:rPr>
              <a:t>ATTENTION DEFICIT HYPERACTIVITY DISORDER</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275444" y="3379309"/>
            <a:ext cx="4641573" cy="3170583"/>
          </a:xfrm>
          <a:prstGeom prst="rect">
            <a:avLst/>
          </a:prstGeom>
        </p:spPr>
      </p:pic>
    </p:spTree>
    <p:extLst>
      <p:ext uri="{BB962C8B-B14F-4D97-AF65-F5344CB8AC3E}">
        <p14:creationId xmlns:p14="http://schemas.microsoft.com/office/powerpoint/2010/main" xmlns="" val="28794201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74002" cy="981075"/>
          </a:xfrm>
        </p:spPr>
        <p:txBody>
          <a:bodyPr>
            <a:normAutofit fontScale="90000"/>
          </a:bodyPr>
          <a:lstStyle/>
          <a:p>
            <a:r>
              <a:rPr lang="en-IN" b="1" dirty="0" smtClean="0">
                <a:solidFill>
                  <a:schemeClr val="accent1"/>
                </a:solidFill>
              </a:rPr>
              <a:t>ATTENTION DEFICIT HYPERACTIVITY DISORDER</a:t>
            </a:r>
            <a:endParaRPr lang="en-IN" b="1" dirty="0">
              <a:solidFill>
                <a:schemeClr val="accent1"/>
              </a:solidFill>
            </a:endParaRPr>
          </a:p>
        </p:txBody>
      </p:sp>
      <p:sp>
        <p:nvSpPr>
          <p:cNvPr id="3" name="Content Placeholder 2"/>
          <p:cNvSpPr>
            <a:spLocks noGrp="1"/>
          </p:cNvSpPr>
          <p:nvPr>
            <p:ph idx="1"/>
          </p:nvPr>
        </p:nvSpPr>
        <p:spPr>
          <a:xfrm>
            <a:off x="76199" y="1190624"/>
            <a:ext cx="11610975" cy="5667375"/>
          </a:xfrm>
        </p:spPr>
        <p:txBody>
          <a:bodyPr>
            <a:normAutofit lnSpcReduction="10000"/>
          </a:bodyPr>
          <a:lstStyle/>
          <a:p>
            <a:pPr>
              <a:lnSpc>
                <a:spcPct val="150000"/>
              </a:lnSpc>
            </a:pPr>
            <a:r>
              <a:rPr lang="en-IN" dirty="0" smtClean="0"/>
              <a:t>Characterized by developmentally inappropriate motor hyperactivity, inattention and impulsiveness leading to impairment at home and school.</a:t>
            </a:r>
          </a:p>
          <a:p>
            <a:pPr>
              <a:lnSpc>
                <a:spcPct val="150000"/>
              </a:lnSpc>
            </a:pPr>
            <a:r>
              <a:rPr lang="en-IN" dirty="0"/>
              <a:t>In India prevalence varies from 5% -15%.</a:t>
            </a:r>
          </a:p>
          <a:p>
            <a:pPr>
              <a:lnSpc>
                <a:spcPct val="150000"/>
              </a:lnSpc>
            </a:pPr>
            <a:r>
              <a:rPr lang="en-IN" dirty="0" smtClean="0"/>
              <a:t>Several gene variations involved with regulation of </a:t>
            </a:r>
            <a:r>
              <a:rPr lang="en-IN" dirty="0"/>
              <a:t> </a:t>
            </a:r>
            <a:r>
              <a:rPr lang="en-IN" dirty="0" smtClean="0"/>
              <a:t>Dopamine, norepinephrine, and serotonin transmission  have been linked to attention deficit hyperactivity disorder</a:t>
            </a:r>
          </a:p>
          <a:p>
            <a:pPr>
              <a:lnSpc>
                <a:spcPct val="150000"/>
              </a:lnSpc>
            </a:pPr>
            <a:r>
              <a:rPr lang="en-IN" dirty="0" smtClean="0"/>
              <a:t>Affects both genders with male to female ratio 10:1.</a:t>
            </a:r>
          </a:p>
          <a:p>
            <a:pPr marL="0" indent="0">
              <a:lnSpc>
                <a:spcPct val="150000"/>
              </a:lnSpc>
              <a:buNone/>
            </a:pPr>
            <a:r>
              <a:rPr lang="en-IN" sz="2000" b="1" dirty="0" smtClean="0">
                <a:solidFill>
                  <a:schemeClr val="accent1"/>
                </a:solidFill>
              </a:rPr>
              <a:t>AETIOLOGY – </a:t>
            </a:r>
            <a:r>
              <a:rPr lang="en-IN" dirty="0" smtClean="0"/>
              <a:t>Multifactorial </a:t>
            </a:r>
          </a:p>
          <a:p>
            <a:pPr marL="0" indent="0">
              <a:lnSpc>
                <a:spcPct val="150000"/>
              </a:lnSpc>
              <a:buNone/>
            </a:pPr>
            <a:r>
              <a:rPr lang="en-IN" b="1" dirty="0" smtClean="0">
                <a:solidFill>
                  <a:schemeClr val="accent1"/>
                </a:solidFill>
              </a:rPr>
              <a:t>PERINATAL FACTORS </a:t>
            </a:r>
            <a:r>
              <a:rPr lang="en-IN" dirty="0" smtClean="0">
                <a:solidFill>
                  <a:schemeClr val="accent1"/>
                </a:solidFill>
              </a:rPr>
              <a:t>– </a:t>
            </a:r>
            <a:r>
              <a:rPr lang="en-IN" dirty="0" smtClean="0"/>
              <a:t>smoking alcohol intake. Drug abuse.</a:t>
            </a:r>
          </a:p>
          <a:p>
            <a:pPr marL="0" indent="0">
              <a:lnSpc>
                <a:spcPct val="150000"/>
              </a:lnSpc>
              <a:buNone/>
            </a:pPr>
            <a:r>
              <a:rPr lang="en-IN" b="1" dirty="0" smtClean="0">
                <a:solidFill>
                  <a:schemeClr val="accent1"/>
                </a:solidFill>
              </a:rPr>
              <a:t>NATAL AND POST NATAL FACTOR </a:t>
            </a:r>
            <a:r>
              <a:rPr lang="en-IN" dirty="0" smtClean="0">
                <a:solidFill>
                  <a:schemeClr val="accent1"/>
                </a:solidFill>
              </a:rPr>
              <a:t>–</a:t>
            </a:r>
            <a:r>
              <a:rPr lang="en-IN" dirty="0" smtClean="0"/>
              <a:t>Prematurity, LBW, HIE, IUGR</a:t>
            </a:r>
          </a:p>
          <a:p>
            <a:pPr marL="0" indent="0">
              <a:buNone/>
            </a:pPr>
            <a:r>
              <a:rPr lang="en-IN" b="1" dirty="0" smtClean="0">
                <a:solidFill>
                  <a:schemeClr val="accent1"/>
                </a:solidFill>
              </a:rPr>
              <a:t>CHILDHOOD ILLNESS</a:t>
            </a:r>
            <a:r>
              <a:rPr lang="en-IN" dirty="0" smtClean="0">
                <a:solidFill>
                  <a:schemeClr val="accent1"/>
                </a:solidFill>
              </a:rPr>
              <a:t>-</a:t>
            </a:r>
            <a:r>
              <a:rPr lang="en-IN" dirty="0" smtClean="0"/>
              <a:t>viral </a:t>
            </a:r>
            <a:r>
              <a:rPr lang="en-IN" dirty="0"/>
              <a:t>infections </a:t>
            </a:r>
            <a:r>
              <a:rPr lang="en-IN" dirty="0" smtClean="0"/>
              <a:t>, meningitis, encephalitis, anemia, cardiac </a:t>
            </a:r>
            <a:r>
              <a:rPr lang="en-IN" dirty="0" err="1" smtClean="0"/>
              <a:t>disease,trauma</a:t>
            </a:r>
            <a:r>
              <a:rPr lang="en-IN" dirty="0" smtClean="0"/>
              <a:t> </a:t>
            </a:r>
            <a:r>
              <a:rPr lang="en-IN" dirty="0"/>
              <a:t>to frontal lobe</a:t>
            </a:r>
          </a:p>
          <a:p>
            <a:pPr marL="0" indent="0">
              <a:buNone/>
            </a:pPr>
            <a:r>
              <a:rPr lang="en-IN" b="1" dirty="0" smtClean="0">
                <a:solidFill>
                  <a:schemeClr val="accent1"/>
                </a:solidFill>
              </a:rPr>
              <a:t>PSYCHOLOGICAL</a:t>
            </a:r>
            <a:r>
              <a:rPr lang="en-IN" dirty="0" smtClean="0">
                <a:solidFill>
                  <a:schemeClr val="accent1"/>
                </a:solidFill>
              </a:rPr>
              <a:t>-</a:t>
            </a:r>
            <a:r>
              <a:rPr lang="en-IN" dirty="0" smtClean="0"/>
              <a:t>low </a:t>
            </a:r>
            <a:r>
              <a:rPr lang="en-IN" dirty="0"/>
              <a:t>socioeconomic </a:t>
            </a:r>
            <a:r>
              <a:rPr lang="en-IN" dirty="0" smtClean="0"/>
              <a:t>status, low </a:t>
            </a:r>
            <a:r>
              <a:rPr lang="en-IN" dirty="0"/>
              <a:t>parental </a:t>
            </a:r>
            <a:r>
              <a:rPr lang="en-IN" dirty="0" smtClean="0"/>
              <a:t>education, excessive criticism, bullying </a:t>
            </a:r>
            <a:r>
              <a:rPr lang="en-IN" dirty="0"/>
              <a:t>and family discoid.</a:t>
            </a:r>
          </a:p>
          <a:p>
            <a:endParaRPr lang="en-IN" dirty="0"/>
          </a:p>
          <a:p>
            <a:endParaRPr lang="en-IN" dirty="0"/>
          </a:p>
          <a:p>
            <a:pPr marL="0" indent="0">
              <a:lnSpc>
                <a:spcPct val="150000"/>
              </a:lnSpc>
              <a:buNone/>
            </a:pPr>
            <a:endParaRPr lang="en-IN" dirty="0" smtClean="0"/>
          </a:p>
        </p:txBody>
      </p:sp>
    </p:spTree>
    <p:extLst>
      <p:ext uri="{BB962C8B-B14F-4D97-AF65-F5344CB8AC3E}">
        <p14:creationId xmlns:p14="http://schemas.microsoft.com/office/powerpoint/2010/main" xmlns="" val="155054582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353" y="5"/>
            <a:ext cx="11639547" cy="6857999"/>
          </a:xfrm>
        </p:spPr>
        <p:txBody>
          <a:bodyPr>
            <a:normAutofit/>
          </a:bodyPr>
          <a:lstStyle/>
          <a:p>
            <a:pPr marL="0" indent="0">
              <a:buNone/>
            </a:pPr>
            <a:r>
              <a:rPr lang="en-IN" sz="3200" b="1" i="1" u="sng" dirty="0">
                <a:solidFill>
                  <a:schemeClr val="accent1"/>
                </a:solidFill>
              </a:rPr>
              <a:t>Diagnosis of attention deficit hyperactivity disorder-</a:t>
            </a:r>
          </a:p>
          <a:p>
            <a:pPr marL="0" indent="0">
              <a:buNone/>
            </a:pPr>
            <a:r>
              <a:rPr lang="en-IN" sz="2000" dirty="0">
                <a:solidFill>
                  <a:srgbClr val="FF0000"/>
                </a:solidFill>
              </a:rPr>
              <a:t>ICD 10 criteria</a:t>
            </a:r>
          </a:p>
          <a:p>
            <a:pPr marL="0" indent="0">
              <a:buNone/>
            </a:pPr>
            <a:r>
              <a:rPr lang="en-IN" dirty="0" smtClean="0"/>
              <a:t>The research diagnosis of hyperkinetic disorder requires the definite presence of abnormal level of </a:t>
            </a:r>
          </a:p>
          <a:p>
            <a:pPr marL="0" indent="0">
              <a:buNone/>
            </a:pPr>
            <a:r>
              <a:rPr lang="en-IN" dirty="0" smtClean="0"/>
              <a:t> </a:t>
            </a:r>
            <a:r>
              <a:rPr lang="en-IN" dirty="0" smtClean="0">
                <a:solidFill>
                  <a:schemeClr val="tx1"/>
                </a:solidFill>
              </a:rPr>
              <a:t>INATTENTION </a:t>
            </a:r>
          </a:p>
          <a:p>
            <a:pPr marL="0" indent="0">
              <a:buNone/>
            </a:pPr>
            <a:r>
              <a:rPr lang="en-IN" dirty="0" smtClean="0">
                <a:solidFill>
                  <a:schemeClr val="tx1"/>
                </a:solidFill>
              </a:rPr>
              <a:t> HYPERACTIVITY</a:t>
            </a:r>
          </a:p>
          <a:p>
            <a:pPr marL="0" indent="0">
              <a:buNone/>
            </a:pPr>
            <a:r>
              <a:rPr lang="en-IN" dirty="0" smtClean="0">
                <a:solidFill>
                  <a:schemeClr val="tx1"/>
                </a:solidFill>
              </a:rPr>
              <a:t> RESTLESSNESS</a:t>
            </a:r>
          </a:p>
          <a:p>
            <a:pPr marL="0" indent="0">
              <a:buNone/>
            </a:pPr>
            <a:r>
              <a:rPr lang="en-IN" sz="2000" b="1" dirty="0" smtClean="0">
                <a:solidFill>
                  <a:schemeClr val="accent1"/>
                </a:solidFill>
              </a:rPr>
              <a:t>G1- INATTENTION :</a:t>
            </a:r>
          </a:p>
          <a:p>
            <a:pPr marL="0" indent="0">
              <a:buNone/>
            </a:pPr>
            <a:r>
              <a:rPr lang="en-IN" dirty="0"/>
              <a:t>S</a:t>
            </a:r>
            <a:r>
              <a:rPr lang="en-IN" dirty="0" smtClean="0"/>
              <a:t>ymptoms of inattention have persisted for </a:t>
            </a:r>
            <a:r>
              <a:rPr lang="en-IN" dirty="0" err="1" smtClean="0"/>
              <a:t>atleast</a:t>
            </a:r>
            <a:r>
              <a:rPr lang="en-IN" dirty="0" smtClean="0"/>
              <a:t> 6 months.</a:t>
            </a:r>
          </a:p>
          <a:p>
            <a:pPr marL="0" indent="0">
              <a:lnSpc>
                <a:spcPct val="150000"/>
              </a:lnSpc>
              <a:buNone/>
            </a:pPr>
            <a:r>
              <a:rPr lang="en-IN" b="1" dirty="0">
                <a:solidFill>
                  <a:schemeClr val="accent1"/>
                </a:solidFill>
              </a:rPr>
              <a:t>G2 –</a:t>
            </a:r>
            <a:r>
              <a:rPr lang="en-IN" b="1" dirty="0" smtClean="0">
                <a:solidFill>
                  <a:schemeClr val="accent1"/>
                </a:solidFill>
              </a:rPr>
              <a:t>HYPERACTIVITY :</a:t>
            </a:r>
          </a:p>
          <a:p>
            <a:pPr marL="0" indent="0">
              <a:lnSpc>
                <a:spcPct val="150000"/>
              </a:lnSpc>
              <a:buNone/>
            </a:pPr>
            <a:r>
              <a:rPr lang="en-IN" b="1" dirty="0"/>
              <a:t>S</a:t>
            </a:r>
            <a:r>
              <a:rPr lang="en-IN" dirty="0" smtClean="0"/>
              <a:t>ymptoms </a:t>
            </a:r>
            <a:r>
              <a:rPr lang="en-IN" dirty="0"/>
              <a:t>of hyperactivity have persisted for at least 6 months</a:t>
            </a:r>
            <a:r>
              <a:rPr lang="en-IN" dirty="0" smtClean="0"/>
              <a:t>.</a:t>
            </a:r>
          </a:p>
          <a:p>
            <a:pPr marL="0" indent="0">
              <a:lnSpc>
                <a:spcPct val="150000"/>
              </a:lnSpc>
              <a:buNone/>
            </a:pPr>
            <a:r>
              <a:rPr lang="en-IN" sz="2000" b="1" dirty="0">
                <a:solidFill>
                  <a:schemeClr val="accent1"/>
                </a:solidFill>
              </a:rPr>
              <a:t>G3 –IMPULSIVITY</a:t>
            </a:r>
          </a:p>
          <a:p>
            <a:pPr marL="0" indent="0">
              <a:lnSpc>
                <a:spcPct val="150000"/>
              </a:lnSpc>
              <a:buNone/>
            </a:pPr>
            <a:r>
              <a:rPr lang="en-IN" dirty="0"/>
              <a:t>Symptoms of impulsivity must be present for at least 6 months.</a:t>
            </a:r>
          </a:p>
          <a:p>
            <a:pPr marL="0" indent="0">
              <a:lnSpc>
                <a:spcPct val="150000"/>
              </a:lnSpc>
              <a:buNone/>
            </a:pPr>
            <a:r>
              <a:rPr lang="en-IN" b="1" i="1" dirty="0">
                <a:solidFill>
                  <a:schemeClr val="accent1"/>
                </a:solidFill>
              </a:rPr>
              <a:t>G4 –onset of symptoms no later than 7 yrs.</a:t>
            </a:r>
          </a:p>
          <a:p>
            <a:pPr marL="0" indent="0">
              <a:lnSpc>
                <a:spcPct val="150000"/>
              </a:lnSpc>
              <a:buNone/>
            </a:pPr>
            <a:endParaRPr lang="en-IN" dirty="0"/>
          </a:p>
          <a:p>
            <a:pPr marL="0" indent="0">
              <a:buNone/>
            </a:pPr>
            <a:endParaRPr lang="en-IN" dirty="0" smtClean="0"/>
          </a:p>
          <a:p>
            <a:pPr marL="0" indent="0">
              <a:lnSpc>
                <a:spcPct val="150000"/>
              </a:lnSpc>
              <a:buNone/>
            </a:pPr>
            <a:endParaRPr lang="en-IN" dirty="0" smtClean="0"/>
          </a:p>
          <a:p>
            <a:endParaRPr lang="en-IN" dirty="0"/>
          </a:p>
        </p:txBody>
      </p:sp>
    </p:spTree>
    <p:extLst>
      <p:ext uri="{BB962C8B-B14F-4D97-AF65-F5344CB8AC3E}">
        <p14:creationId xmlns:p14="http://schemas.microsoft.com/office/powerpoint/2010/main" xmlns="" val="16536057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92001" cy="6857999"/>
          </a:xfrm>
        </p:spPr>
        <p:txBody>
          <a:bodyPr/>
          <a:lstStyle/>
          <a:p>
            <a:pPr marL="0" indent="0">
              <a:lnSpc>
                <a:spcPct val="150000"/>
              </a:lnSpc>
              <a:buNone/>
            </a:pPr>
            <a:r>
              <a:rPr lang="en-IN" b="1" i="1" dirty="0" smtClean="0">
                <a:solidFill>
                  <a:schemeClr val="accent1"/>
                </a:solidFill>
              </a:rPr>
              <a:t>G5-pervasiveness-the </a:t>
            </a:r>
            <a:r>
              <a:rPr lang="en-IN" b="1" i="1" dirty="0">
                <a:solidFill>
                  <a:schemeClr val="accent1"/>
                </a:solidFill>
              </a:rPr>
              <a:t>criteria should be met for more than single situation .</a:t>
            </a:r>
          </a:p>
          <a:p>
            <a:pPr marL="0" indent="0">
              <a:lnSpc>
                <a:spcPct val="150000"/>
              </a:lnSpc>
              <a:buNone/>
            </a:pPr>
            <a:r>
              <a:rPr lang="en-IN" b="1" i="1" dirty="0">
                <a:solidFill>
                  <a:schemeClr val="accent1"/>
                </a:solidFill>
              </a:rPr>
              <a:t>G6-G1-G3 causes significant distress in social, educational or occupational functionality.</a:t>
            </a:r>
          </a:p>
          <a:p>
            <a:pPr marL="0" indent="0">
              <a:lnSpc>
                <a:spcPct val="150000"/>
              </a:lnSpc>
              <a:buNone/>
            </a:pPr>
            <a:r>
              <a:rPr lang="en-IN" b="1" i="1" dirty="0">
                <a:solidFill>
                  <a:schemeClr val="accent1"/>
                </a:solidFill>
              </a:rPr>
              <a:t>G</a:t>
            </a:r>
            <a:r>
              <a:rPr lang="en-IN" b="1" i="1" dirty="0" smtClean="0">
                <a:solidFill>
                  <a:schemeClr val="accent1"/>
                </a:solidFill>
              </a:rPr>
              <a:t>7-the </a:t>
            </a:r>
            <a:r>
              <a:rPr lang="en-IN" b="1" i="1" dirty="0">
                <a:solidFill>
                  <a:schemeClr val="accent1"/>
                </a:solidFill>
              </a:rPr>
              <a:t>disorder does not meet the criteria for pervasive developmental disorder mania, depressive anxiety disorder</a:t>
            </a:r>
            <a:r>
              <a:rPr lang="en-IN" b="1" i="1" dirty="0" smtClean="0">
                <a:solidFill>
                  <a:schemeClr val="accent1"/>
                </a:solidFill>
              </a:rPr>
              <a:t>.</a:t>
            </a:r>
          </a:p>
          <a:p>
            <a:pPr>
              <a:lnSpc>
                <a:spcPct val="150000"/>
              </a:lnSpc>
            </a:pPr>
            <a:r>
              <a:rPr lang="en-IN" sz="3000" b="1" dirty="0">
                <a:solidFill>
                  <a:schemeClr val="accent1"/>
                </a:solidFill>
              </a:rPr>
              <a:t>MANAGEMENT-</a:t>
            </a:r>
          </a:p>
          <a:p>
            <a:pPr marL="0" indent="0">
              <a:lnSpc>
                <a:spcPct val="150000"/>
              </a:lnSpc>
              <a:buNone/>
            </a:pPr>
            <a:r>
              <a:rPr lang="en-IN" dirty="0"/>
              <a:t>The effective treatment modality include psychological and psychosocial approach intervening in the personal, social, educational and occupational spheres.</a:t>
            </a:r>
          </a:p>
          <a:p>
            <a:pPr marL="0" indent="0">
              <a:lnSpc>
                <a:spcPct val="150000"/>
              </a:lnSpc>
              <a:buNone/>
            </a:pPr>
            <a:r>
              <a:rPr lang="en-IN" b="1" dirty="0">
                <a:solidFill>
                  <a:schemeClr val="accent1"/>
                </a:solidFill>
              </a:rPr>
              <a:t>Pharmacological intervention-</a:t>
            </a:r>
          </a:p>
          <a:p>
            <a:pPr marL="0" indent="0">
              <a:lnSpc>
                <a:spcPct val="150000"/>
              </a:lnSpc>
              <a:buNone/>
            </a:pPr>
            <a:r>
              <a:rPr lang="en-IN" dirty="0"/>
              <a:t>Pharmacological treatment relies on agent targeting dopamine and/or norepinephrine receptors.</a:t>
            </a:r>
          </a:p>
          <a:p>
            <a:pPr marL="0" indent="0">
              <a:lnSpc>
                <a:spcPct val="150000"/>
              </a:lnSpc>
              <a:buNone/>
            </a:pPr>
            <a:endParaRPr lang="en-IN" b="1" i="1" dirty="0">
              <a:solidFill>
                <a:schemeClr val="accent1"/>
              </a:solidFill>
            </a:endParaRPr>
          </a:p>
          <a:p>
            <a:pPr marL="0" indent="0">
              <a:lnSpc>
                <a:spcPct val="150000"/>
              </a:lnSpc>
              <a:buNone/>
            </a:pPr>
            <a:endParaRPr lang="en-IN" b="1" i="1" dirty="0" smtClean="0">
              <a:solidFill>
                <a:srgbClr val="FFFF00"/>
              </a:solidFill>
            </a:endParaRPr>
          </a:p>
          <a:p>
            <a:pPr marL="0" indent="0">
              <a:lnSpc>
                <a:spcPct val="150000"/>
              </a:lnSpc>
              <a:buNone/>
            </a:pPr>
            <a:endParaRPr lang="en-IN" b="1" dirty="0" smtClean="0"/>
          </a:p>
          <a:p>
            <a:pPr>
              <a:lnSpc>
                <a:spcPct val="150000"/>
              </a:lnSpc>
              <a:buFont typeface="+mj-lt"/>
              <a:buAutoNum type="arabicPeriod"/>
            </a:pPr>
            <a:endParaRPr lang="en-IN" dirty="0" smtClean="0"/>
          </a:p>
          <a:p>
            <a:pPr>
              <a:lnSpc>
                <a:spcPct val="150000"/>
              </a:lnSpc>
              <a:buFont typeface="+mj-lt"/>
              <a:buAutoNum type="arabicPeriod"/>
            </a:pPr>
            <a:endParaRPr lang="en-IN" dirty="0"/>
          </a:p>
        </p:txBody>
      </p:sp>
    </p:spTree>
    <p:extLst>
      <p:ext uri="{BB962C8B-B14F-4D97-AF65-F5344CB8AC3E}">
        <p14:creationId xmlns:p14="http://schemas.microsoft.com/office/powerpoint/2010/main" xmlns="" val="36922805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274002" cy="6857999"/>
          </a:xfrm>
        </p:spPr>
        <p:txBody>
          <a:bodyPr>
            <a:normAutofit/>
          </a:bodyPr>
          <a:lstStyle/>
          <a:p>
            <a:pPr marL="0" indent="0">
              <a:lnSpc>
                <a:spcPct val="150000"/>
              </a:lnSpc>
              <a:buNone/>
            </a:pPr>
            <a:r>
              <a:rPr lang="en-IN" dirty="0" smtClean="0"/>
              <a:t>Stimulants treatments should be used in children more than 6 </a:t>
            </a:r>
            <a:r>
              <a:rPr lang="en-IN" dirty="0" err="1" smtClean="0"/>
              <a:t>yrs</a:t>
            </a:r>
            <a:r>
              <a:rPr lang="en-IN" dirty="0" smtClean="0"/>
              <a:t> or older.</a:t>
            </a:r>
          </a:p>
          <a:p>
            <a:pPr marL="0" indent="0">
              <a:lnSpc>
                <a:spcPct val="150000"/>
              </a:lnSpc>
              <a:buNone/>
            </a:pPr>
            <a:r>
              <a:rPr lang="en-IN" dirty="0" smtClean="0"/>
              <a:t>The most commonly used stimulants are </a:t>
            </a:r>
          </a:p>
          <a:p>
            <a:pPr marL="0" indent="0">
              <a:lnSpc>
                <a:spcPct val="150000"/>
              </a:lnSpc>
              <a:buNone/>
            </a:pPr>
            <a:r>
              <a:rPr lang="en-IN" dirty="0" smtClean="0"/>
              <a:t>1.Methyl phenidate</a:t>
            </a:r>
          </a:p>
          <a:p>
            <a:pPr marL="0" indent="0">
              <a:lnSpc>
                <a:spcPct val="150000"/>
              </a:lnSpc>
              <a:buNone/>
            </a:pPr>
            <a:r>
              <a:rPr lang="en-IN" dirty="0" smtClean="0"/>
              <a:t>2.Dextroamphetamine</a:t>
            </a:r>
          </a:p>
          <a:p>
            <a:pPr marL="0" indent="0">
              <a:lnSpc>
                <a:spcPct val="150000"/>
              </a:lnSpc>
              <a:buNone/>
            </a:pPr>
            <a:r>
              <a:rPr lang="en-IN" dirty="0" smtClean="0"/>
              <a:t>OR  </a:t>
            </a:r>
            <a:r>
              <a:rPr lang="en-IN" dirty="0"/>
              <a:t>combination of methylphenidate and amphetamine.</a:t>
            </a:r>
          </a:p>
          <a:p>
            <a:pPr marL="0" indent="0">
              <a:lnSpc>
                <a:spcPct val="150000"/>
              </a:lnSpc>
              <a:buNone/>
            </a:pPr>
            <a:r>
              <a:rPr lang="en-IN" dirty="0"/>
              <a:t>2</a:t>
            </a:r>
            <a:r>
              <a:rPr lang="en-IN" baseline="30000" dirty="0"/>
              <a:t>nd</a:t>
            </a:r>
            <a:r>
              <a:rPr lang="en-IN" dirty="0"/>
              <a:t> line drugs include antidepressants such as bupropion, venlafaxine, and tricyclic antidepressants. – </a:t>
            </a:r>
            <a:r>
              <a:rPr lang="en-IN" dirty="0" err="1"/>
              <a:t>desipramine</a:t>
            </a:r>
            <a:r>
              <a:rPr lang="en-IN" dirty="0"/>
              <a:t>, nortriptyline, Imipramine.</a:t>
            </a:r>
          </a:p>
          <a:p>
            <a:pPr marL="0" indent="0">
              <a:lnSpc>
                <a:spcPct val="150000"/>
              </a:lnSpc>
              <a:buNone/>
            </a:pPr>
            <a:endParaRPr lang="en-IN" dirty="0"/>
          </a:p>
          <a:p>
            <a:pPr marL="0" indent="0">
              <a:lnSpc>
                <a:spcPct val="150000"/>
              </a:lnSpc>
              <a:buNone/>
            </a:pPr>
            <a:endParaRPr lang="en-IN" dirty="0" smtClean="0"/>
          </a:p>
        </p:txBody>
      </p:sp>
    </p:spTree>
    <p:extLst>
      <p:ext uri="{BB962C8B-B14F-4D97-AF65-F5344CB8AC3E}">
        <p14:creationId xmlns:p14="http://schemas.microsoft.com/office/powerpoint/2010/main" xmlns="" val="18931871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274002" cy="6857999"/>
          </a:xfrm>
        </p:spPr>
        <p:txBody>
          <a:bodyPr>
            <a:normAutofit/>
          </a:bodyPr>
          <a:lstStyle/>
          <a:p>
            <a:pPr marL="0" indent="0">
              <a:lnSpc>
                <a:spcPct val="150000"/>
              </a:lnSpc>
              <a:buNone/>
            </a:pPr>
            <a:r>
              <a:rPr lang="en-IN" b="1" dirty="0">
                <a:solidFill>
                  <a:schemeClr val="accent1"/>
                </a:solidFill>
              </a:rPr>
              <a:t>Psychosocial intervention-</a:t>
            </a:r>
          </a:p>
          <a:p>
            <a:pPr marL="0" indent="0">
              <a:lnSpc>
                <a:spcPct val="150000"/>
              </a:lnSpc>
              <a:buNone/>
            </a:pPr>
            <a:r>
              <a:rPr lang="en-IN" dirty="0" smtClean="0"/>
              <a:t>Psychosocial </a:t>
            </a:r>
            <a:r>
              <a:rPr lang="en-IN" dirty="0"/>
              <a:t>treatment is beneficial in cases where pharmacological treatment </a:t>
            </a:r>
            <a:r>
              <a:rPr lang="en-IN" dirty="0" smtClean="0"/>
              <a:t>despite </a:t>
            </a:r>
            <a:r>
              <a:rPr lang="en-IN" dirty="0"/>
              <a:t>its effectiveness may lead to intolerable side effects.</a:t>
            </a:r>
          </a:p>
          <a:p>
            <a:pPr marL="0" indent="0">
              <a:lnSpc>
                <a:spcPct val="150000"/>
              </a:lnSpc>
              <a:buNone/>
            </a:pPr>
            <a:r>
              <a:rPr lang="en-IN" b="1" dirty="0">
                <a:solidFill>
                  <a:schemeClr val="accent1"/>
                </a:solidFill>
              </a:rPr>
              <a:t>Psychosocial treatment include –</a:t>
            </a:r>
          </a:p>
          <a:p>
            <a:pPr marL="0" indent="0">
              <a:lnSpc>
                <a:spcPct val="150000"/>
              </a:lnSpc>
              <a:buNone/>
            </a:pPr>
            <a:r>
              <a:rPr lang="en-IN" dirty="0" smtClean="0"/>
              <a:t>               Psychoeducation</a:t>
            </a:r>
            <a:endParaRPr lang="en-IN" dirty="0"/>
          </a:p>
          <a:p>
            <a:pPr marL="0" indent="0">
              <a:lnSpc>
                <a:spcPct val="150000"/>
              </a:lnSpc>
              <a:buNone/>
            </a:pPr>
            <a:r>
              <a:rPr lang="en-IN" dirty="0" smtClean="0"/>
              <a:t>               Parent </a:t>
            </a:r>
            <a:r>
              <a:rPr lang="en-IN" dirty="0"/>
              <a:t>training</a:t>
            </a:r>
          </a:p>
          <a:p>
            <a:pPr marL="0" indent="0">
              <a:lnSpc>
                <a:spcPct val="150000"/>
              </a:lnSpc>
              <a:buNone/>
            </a:pPr>
            <a:r>
              <a:rPr lang="en-IN" dirty="0" smtClean="0"/>
              <a:t>               Academic </a:t>
            </a:r>
            <a:r>
              <a:rPr lang="en-IN" dirty="0"/>
              <a:t>organisation skill teaching and remediation</a:t>
            </a:r>
          </a:p>
          <a:p>
            <a:pPr marL="0" indent="0">
              <a:lnSpc>
                <a:spcPct val="150000"/>
              </a:lnSpc>
              <a:buNone/>
            </a:pPr>
            <a:r>
              <a:rPr lang="en-IN" dirty="0" smtClean="0"/>
              <a:t>               Behaviour </a:t>
            </a:r>
            <a:r>
              <a:rPr lang="en-IN" dirty="0"/>
              <a:t>modification</a:t>
            </a:r>
          </a:p>
          <a:p>
            <a:pPr marL="0" indent="0">
              <a:lnSpc>
                <a:spcPct val="150000"/>
              </a:lnSpc>
              <a:buNone/>
            </a:pPr>
            <a:r>
              <a:rPr lang="en-IN" dirty="0" smtClean="0"/>
              <a:t>              Cognitive </a:t>
            </a:r>
            <a:r>
              <a:rPr lang="en-IN" dirty="0"/>
              <a:t>behaviour </a:t>
            </a:r>
            <a:r>
              <a:rPr lang="en-IN" dirty="0" smtClean="0"/>
              <a:t>therapy</a:t>
            </a:r>
          </a:p>
          <a:p>
            <a:pPr marL="0" indent="0">
              <a:lnSpc>
                <a:spcPct val="150000"/>
              </a:lnSpc>
              <a:buNone/>
            </a:pPr>
            <a:r>
              <a:rPr lang="en-IN" dirty="0"/>
              <a:t>Social skills training and individual therapy</a:t>
            </a:r>
            <a:r>
              <a:rPr lang="en-IN" dirty="0" smtClean="0"/>
              <a:t>.</a:t>
            </a:r>
          </a:p>
          <a:p>
            <a:pPr marL="0" indent="0">
              <a:lnSpc>
                <a:spcPct val="150000"/>
              </a:lnSpc>
              <a:buNone/>
            </a:pPr>
            <a:r>
              <a:rPr lang="en-IN" dirty="0"/>
              <a:t>These therapies focus on reducing attention deficit hyperactivity disorder related behaviours reinforcing desired behaviours and developing positive habits which in turn helps to improve social relationship and overall functioning.</a:t>
            </a:r>
          </a:p>
          <a:p>
            <a:pPr marL="0" indent="0">
              <a:lnSpc>
                <a:spcPct val="150000"/>
              </a:lnSpc>
              <a:buNone/>
            </a:pPr>
            <a:endParaRPr lang="en-IN" dirty="0" smtClean="0"/>
          </a:p>
          <a:p>
            <a:pPr marL="0" indent="0">
              <a:lnSpc>
                <a:spcPct val="150000"/>
              </a:lnSpc>
              <a:buNone/>
            </a:pPr>
            <a:endParaRPr lang="en-IN" dirty="0"/>
          </a:p>
          <a:p>
            <a:pPr marL="0" indent="0">
              <a:lnSpc>
                <a:spcPct val="150000"/>
              </a:lnSpc>
              <a:buNone/>
            </a:pPr>
            <a:endParaRPr lang="en-IN" dirty="0"/>
          </a:p>
          <a:p>
            <a:pPr marL="0" indent="0">
              <a:lnSpc>
                <a:spcPct val="150000"/>
              </a:lnSpc>
              <a:buNone/>
            </a:pPr>
            <a:endParaRPr lang="en-IN" dirty="0"/>
          </a:p>
          <a:p>
            <a:endParaRPr lang="en-IN" dirty="0"/>
          </a:p>
        </p:txBody>
      </p:sp>
    </p:spTree>
    <p:extLst>
      <p:ext uri="{BB962C8B-B14F-4D97-AF65-F5344CB8AC3E}">
        <p14:creationId xmlns:p14="http://schemas.microsoft.com/office/powerpoint/2010/main" xmlns="" val="3089162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00041" lvl="1" indent="0">
              <a:buNone/>
            </a:pPr>
            <a:r>
              <a:rPr lang="en-IN" sz="6400" b="1" i="1" u="sng" dirty="0">
                <a:solidFill>
                  <a:schemeClr val="accent1"/>
                </a:solidFill>
                <a:effectLst>
                  <a:outerShdw blurRad="50800" dist="38100" dir="5400000" algn="t" rotWithShape="0">
                    <a:schemeClr val="accent4">
                      <a:lumMod val="60000"/>
                      <a:lumOff val="40000"/>
                      <a:alpha val="40000"/>
                    </a:schemeClr>
                  </a:outerShdw>
                  <a:reflection stA="69000" endPos="65000" dist="50800" dir="5400000" sy="-100000" algn="bl" rotWithShape="0"/>
                </a:effectLst>
              </a:rPr>
              <a:t>INFANTILE COLIC </a:t>
            </a:r>
          </a:p>
        </p:txBody>
      </p:sp>
    </p:spTree>
    <p:extLst>
      <p:ext uri="{BB962C8B-B14F-4D97-AF65-F5344CB8AC3E}">
        <p14:creationId xmlns:p14="http://schemas.microsoft.com/office/powerpoint/2010/main" xmlns="" val="382521443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5897" y="467971"/>
            <a:ext cx="8788227" cy="3774412"/>
          </a:xfrm>
        </p:spPr>
        <p:txBody>
          <a:bodyPr>
            <a:normAutofit/>
          </a:bodyPr>
          <a:lstStyle/>
          <a:p>
            <a:pPr marL="0" indent="0">
              <a:buNone/>
            </a:pPr>
            <a:r>
              <a:rPr lang="en-IN" sz="4400" b="1" i="1" dirty="0">
                <a:solidFill>
                  <a:schemeClr val="accent1"/>
                </a:solidFill>
                <a:effectLst>
                  <a:reflection stA="96000" endPos="65000" dist="50800" dir="5400000" sy="-100000" algn="bl" rotWithShape="0"/>
                </a:effectLst>
              </a:rPr>
              <a:t>AUTISM SPECTRUM DISORDER</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628606" y="2872413"/>
            <a:ext cx="5484796" cy="3856383"/>
          </a:xfrm>
          <a:prstGeom prst="rect">
            <a:avLst/>
          </a:prstGeom>
        </p:spPr>
      </p:pic>
    </p:spTree>
    <p:extLst>
      <p:ext uri="{BB962C8B-B14F-4D97-AF65-F5344CB8AC3E}">
        <p14:creationId xmlns:p14="http://schemas.microsoft.com/office/powerpoint/2010/main" xmlns="" val="15467998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 y="0"/>
            <a:ext cx="9359727" cy="1930400"/>
          </a:xfrm>
        </p:spPr>
        <p:txBody>
          <a:bodyPr/>
          <a:lstStyle/>
          <a:p>
            <a:r>
              <a:rPr lang="en-IN" b="1" dirty="0" smtClean="0">
                <a:solidFill>
                  <a:schemeClr val="accent1"/>
                </a:solidFill>
              </a:rPr>
              <a:t>AUTISM SPECTRUM DISORDER</a:t>
            </a:r>
            <a:endParaRPr lang="en-IN" b="1" dirty="0">
              <a:solidFill>
                <a:schemeClr val="accent1"/>
              </a:solidFill>
            </a:endParaRPr>
          </a:p>
        </p:txBody>
      </p:sp>
      <p:sp>
        <p:nvSpPr>
          <p:cNvPr id="3" name="Content Placeholder 2"/>
          <p:cNvSpPr>
            <a:spLocks noGrp="1"/>
          </p:cNvSpPr>
          <p:nvPr>
            <p:ph idx="1"/>
          </p:nvPr>
        </p:nvSpPr>
        <p:spPr>
          <a:xfrm>
            <a:off x="-1" y="685800"/>
            <a:ext cx="12125325" cy="6172199"/>
          </a:xfrm>
        </p:spPr>
        <p:txBody>
          <a:bodyPr>
            <a:normAutofit/>
          </a:bodyPr>
          <a:lstStyle/>
          <a:p>
            <a:pPr>
              <a:lnSpc>
                <a:spcPct val="150000"/>
              </a:lnSpc>
            </a:pPr>
            <a:r>
              <a:rPr lang="en-IN" dirty="0" smtClean="0"/>
              <a:t>Autism spectrum disorder is a neurodevelopmental disorder characterized by persistent deficit in social communication and interaction and presence of repetitive, restricted patterns and behaviours, interest and activities.</a:t>
            </a:r>
          </a:p>
          <a:p>
            <a:pPr>
              <a:lnSpc>
                <a:spcPct val="150000"/>
              </a:lnSpc>
            </a:pPr>
            <a:r>
              <a:rPr lang="en-IN" dirty="0" smtClean="0"/>
              <a:t>It typically manifest in early developmental period ,usually before 3 yrs. of age and significantly affects the functioning of the child.</a:t>
            </a:r>
          </a:p>
          <a:p>
            <a:pPr>
              <a:lnSpc>
                <a:spcPct val="150000"/>
              </a:lnSpc>
            </a:pPr>
            <a:r>
              <a:rPr lang="en-IN" dirty="0" smtClean="0"/>
              <a:t>Previously an umbrella term name </a:t>
            </a:r>
            <a:r>
              <a:rPr lang="en-IN" dirty="0" smtClean="0">
                <a:solidFill>
                  <a:schemeClr val="accent1"/>
                </a:solidFill>
              </a:rPr>
              <a:t>pervasive developmental disorder </a:t>
            </a:r>
            <a:r>
              <a:rPr lang="en-IN" dirty="0" smtClean="0"/>
              <a:t>was used for these disorders and includes 5 diagnostic categories-</a:t>
            </a:r>
          </a:p>
          <a:p>
            <a:pPr marL="0" indent="0">
              <a:lnSpc>
                <a:spcPct val="150000"/>
              </a:lnSpc>
              <a:buNone/>
            </a:pPr>
            <a:r>
              <a:rPr lang="en-IN" dirty="0"/>
              <a:t> </a:t>
            </a:r>
            <a:r>
              <a:rPr lang="en-IN" dirty="0" smtClean="0"/>
              <a:t>         1.autistic disorders</a:t>
            </a:r>
          </a:p>
          <a:p>
            <a:pPr marL="0" indent="0">
              <a:lnSpc>
                <a:spcPct val="150000"/>
              </a:lnSpc>
              <a:buNone/>
            </a:pPr>
            <a:r>
              <a:rPr lang="en-IN" dirty="0" smtClean="0"/>
              <a:t>          2.Aspergers disorders</a:t>
            </a:r>
          </a:p>
          <a:p>
            <a:pPr marL="0" indent="0">
              <a:lnSpc>
                <a:spcPct val="150000"/>
              </a:lnSpc>
              <a:buNone/>
            </a:pPr>
            <a:r>
              <a:rPr lang="en-IN" dirty="0" smtClean="0"/>
              <a:t>          3.RETT disorders</a:t>
            </a:r>
          </a:p>
          <a:p>
            <a:pPr marL="0" indent="0">
              <a:lnSpc>
                <a:spcPct val="150000"/>
              </a:lnSpc>
              <a:buNone/>
            </a:pPr>
            <a:r>
              <a:rPr lang="en-IN" dirty="0" smtClean="0"/>
              <a:t>          4.Childhood disintegrated disorders</a:t>
            </a:r>
          </a:p>
          <a:p>
            <a:pPr marL="0" indent="0">
              <a:lnSpc>
                <a:spcPct val="150000"/>
              </a:lnSpc>
              <a:buNone/>
            </a:pPr>
            <a:r>
              <a:rPr lang="en-IN" dirty="0" smtClean="0"/>
              <a:t>          5.Pervasive development disorder not otherwise specified</a:t>
            </a:r>
          </a:p>
        </p:txBody>
      </p:sp>
    </p:spTree>
    <p:extLst>
      <p:ext uri="{BB962C8B-B14F-4D97-AF65-F5344CB8AC3E}">
        <p14:creationId xmlns:p14="http://schemas.microsoft.com/office/powerpoint/2010/main" xmlns="" val="19693933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0039350" cy="6857999"/>
          </a:xfrm>
        </p:spPr>
        <p:txBody>
          <a:bodyPr>
            <a:normAutofit/>
          </a:bodyPr>
          <a:lstStyle/>
          <a:p>
            <a:pPr marL="0" indent="0">
              <a:lnSpc>
                <a:spcPct val="150000"/>
              </a:lnSpc>
              <a:buNone/>
            </a:pPr>
            <a:r>
              <a:rPr lang="en-IN" dirty="0"/>
              <a:t>The estimated </a:t>
            </a:r>
            <a:r>
              <a:rPr lang="en-IN" dirty="0" smtClean="0"/>
              <a:t>prevalence </a:t>
            </a:r>
            <a:r>
              <a:rPr lang="en-IN" dirty="0"/>
              <a:t>of all </a:t>
            </a:r>
            <a:r>
              <a:rPr lang="en-IN" dirty="0" smtClean="0"/>
              <a:t>-       pervasive </a:t>
            </a:r>
            <a:r>
              <a:rPr lang="en-IN" dirty="0"/>
              <a:t>developmental disorder - 62/10000</a:t>
            </a:r>
          </a:p>
          <a:p>
            <a:pPr marL="0" indent="0">
              <a:lnSpc>
                <a:spcPct val="150000"/>
              </a:lnSpc>
              <a:buNone/>
            </a:pPr>
            <a:r>
              <a:rPr lang="en-IN" dirty="0"/>
              <a:t>                                                 </a:t>
            </a:r>
            <a:r>
              <a:rPr lang="en-IN" dirty="0" smtClean="0"/>
              <a:t>        -autistic </a:t>
            </a:r>
            <a:r>
              <a:rPr lang="en-IN" dirty="0"/>
              <a:t>disorder – </a:t>
            </a:r>
            <a:r>
              <a:rPr lang="en-IN" dirty="0" smtClean="0"/>
              <a:t>17/10000</a:t>
            </a:r>
          </a:p>
          <a:p>
            <a:pPr marL="0" indent="0">
              <a:lnSpc>
                <a:spcPct val="150000"/>
              </a:lnSpc>
              <a:buNone/>
            </a:pPr>
            <a:r>
              <a:rPr lang="en-IN" sz="2400" b="1" dirty="0">
                <a:solidFill>
                  <a:schemeClr val="accent1"/>
                </a:solidFill>
              </a:rPr>
              <a:t>ETOLOGY –</a:t>
            </a:r>
          </a:p>
          <a:p>
            <a:pPr marL="0" indent="0">
              <a:lnSpc>
                <a:spcPct val="150000"/>
              </a:lnSpc>
              <a:buNone/>
            </a:pPr>
            <a:r>
              <a:rPr lang="en-IN" dirty="0"/>
              <a:t> An association has been found between increasing parental age and increased risk, especially with of Autism spectrum disorder with intellectual disability.</a:t>
            </a:r>
          </a:p>
          <a:p>
            <a:pPr marL="0" indent="0">
              <a:lnSpc>
                <a:spcPct val="150000"/>
              </a:lnSpc>
              <a:buNone/>
            </a:pPr>
            <a:r>
              <a:rPr lang="en-IN" dirty="0"/>
              <a:t>Around 10 % of cases of autism spectrum disorder are associated with some or other syndrome e.g. </a:t>
            </a:r>
          </a:p>
          <a:p>
            <a:pPr marL="400041" lvl="1" indent="0">
              <a:lnSpc>
                <a:spcPct val="150000"/>
              </a:lnSpc>
              <a:buNone/>
            </a:pPr>
            <a:r>
              <a:rPr lang="en-IN" dirty="0"/>
              <a:t>–fragile x syndrome</a:t>
            </a:r>
          </a:p>
          <a:p>
            <a:pPr marL="400041" lvl="1" indent="0">
              <a:lnSpc>
                <a:spcPct val="150000"/>
              </a:lnSpc>
              <a:buNone/>
            </a:pPr>
            <a:r>
              <a:rPr lang="en-IN" dirty="0"/>
              <a:t>-tuberous sclerosis</a:t>
            </a:r>
          </a:p>
          <a:p>
            <a:pPr marL="400041" lvl="1" indent="0">
              <a:lnSpc>
                <a:spcPct val="150000"/>
              </a:lnSpc>
              <a:buNone/>
            </a:pPr>
            <a:r>
              <a:rPr lang="en-IN" dirty="0"/>
              <a:t>-neurofibromatosis</a:t>
            </a:r>
          </a:p>
          <a:p>
            <a:pPr marL="400041" lvl="1" indent="0">
              <a:lnSpc>
                <a:spcPct val="150000"/>
              </a:lnSpc>
              <a:buNone/>
            </a:pPr>
            <a:r>
              <a:rPr lang="en-IN" dirty="0"/>
              <a:t>-untreated phenylketonuria</a:t>
            </a:r>
          </a:p>
          <a:p>
            <a:pPr marL="400041" lvl="1" indent="0">
              <a:lnSpc>
                <a:spcPct val="150000"/>
              </a:lnSpc>
              <a:buNone/>
            </a:pPr>
            <a:r>
              <a:rPr lang="en-IN" dirty="0"/>
              <a:t>-angelman syndrome</a:t>
            </a:r>
          </a:p>
          <a:p>
            <a:pPr marL="0" indent="0">
              <a:lnSpc>
                <a:spcPct val="150000"/>
              </a:lnSpc>
              <a:buNone/>
            </a:pPr>
            <a:endParaRPr lang="en-IN" dirty="0" smtClean="0"/>
          </a:p>
          <a:p>
            <a:pPr marL="0" indent="0">
              <a:lnSpc>
                <a:spcPct val="150000"/>
              </a:lnSpc>
              <a:buNone/>
            </a:pPr>
            <a:endParaRPr lang="en-IN" dirty="0"/>
          </a:p>
          <a:p>
            <a:endParaRPr lang="en-IN" dirty="0"/>
          </a:p>
        </p:txBody>
      </p:sp>
    </p:spTree>
    <p:extLst>
      <p:ext uri="{BB962C8B-B14F-4D97-AF65-F5344CB8AC3E}">
        <p14:creationId xmlns:p14="http://schemas.microsoft.com/office/powerpoint/2010/main" xmlns="" val="4714537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829" y="5"/>
            <a:ext cx="9904759" cy="6857999"/>
          </a:xfrm>
        </p:spPr>
        <p:txBody>
          <a:bodyPr>
            <a:normAutofit/>
          </a:bodyPr>
          <a:lstStyle/>
          <a:p>
            <a:pPr marL="0" indent="0">
              <a:lnSpc>
                <a:spcPct val="200000"/>
              </a:lnSpc>
              <a:buNone/>
            </a:pPr>
            <a:r>
              <a:rPr lang="en-IN" sz="2800" b="1" i="1" u="sng" dirty="0" smtClean="0">
                <a:solidFill>
                  <a:schemeClr val="accent1"/>
                </a:solidFill>
              </a:rPr>
              <a:t>Clinical </a:t>
            </a:r>
            <a:r>
              <a:rPr lang="en-IN" sz="2800" b="1" i="1" u="sng" dirty="0">
                <a:solidFill>
                  <a:schemeClr val="accent1"/>
                </a:solidFill>
              </a:rPr>
              <a:t>features-</a:t>
            </a:r>
          </a:p>
          <a:p>
            <a:pPr marL="0" indent="0">
              <a:lnSpc>
                <a:spcPct val="200000"/>
              </a:lnSpc>
              <a:buNone/>
            </a:pPr>
            <a:r>
              <a:rPr lang="en-IN" dirty="0" smtClean="0"/>
              <a:t>DSM </a:t>
            </a:r>
            <a:r>
              <a:rPr lang="en-IN" dirty="0"/>
              <a:t>V</a:t>
            </a:r>
            <a:r>
              <a:rPr lang="en-IN" dirty="0" smtClean="0"/>
              <a:t> </a:t>
            </a:r>
            <a:r>
              <a:rPr lang="en-IN" dirty="0"/>
              <a:t>has describes clinical features of autism under two domains-</a:t>
            </a:r>
          </a:p>
          <a:p>
            <a:pPr marL="0" indent="0">
              <a:lnSpc>
                <a:spcPct val="200000"/>
              </a:lnSpc>
              <a:buNone/>
            </a:pPr>
            <a:r>
              <a:rPr lang="en-IN" dirty="0" err="1" smtClean="0"/>
              <a:t>i</a:t>
            </a:r>
            <a:r>
              <a:rPr lang="en-IN" dirty="0" smtClean="0"/>
              <a:t>-Deficit </a:t>
            </a:r>
            <a:r>
              <a:rPr lang="en-IN" dirty="0"/>
              <a:t>in social communication and social interaction</a:t>
            </a:r>
          </a:p>
          <a:p>
            <a:pPr marL="0" indent="0">
              <a:lnSpc>
                <a:spcPct val="200000"/>
              </a:lnSpc>
              <a:buNone/>
            </a:pPr>
            <a:r>
              <a:rPr lang="en-IN" dirty="0" smtClean="0"/>
              <a:t>Ii-Presence </a:t>
            </a:r>
            <a:r>
              <a:rPr lang="en-IN" dirty="0"/>
              <a:t>of restricted, repetitive patterns of </a:t>
            </a:r>
            <a:r>
              <a:rPr lang="en-IN" dirty="0" smtClean="0"/>
              <a:t>behaviour, interests </a:t>
            </a:r>
            <a:r>
              <a:rPr lang="en-IN" dirty="0"/>
              <a:t>and activities</a:t>
            </a:r>
            <a:r>
              <a:rPr lang="en-IN" dirty="0" smtClean="0"/>
              <a:t>.</a:t>
            </a:r>
          </a:p>
          <a:p>
            <a:pPr marL="0" indent="0">
              <a:lnSpc>
                <a:spcPct val="200000"/>
              </a:lnSpc>
              <a:buNone/>
            </a:pPr>
            <a:r>
              <a:rPr lang="en-IN" b="1" i="1" u="sng" dirty="0">
                <a:solidFill>
                  <a:schemeClr val="accent1"/>
                </a:solidFill>
              </a:rPr>
              <a:t>DEFICIT IN SOCIAL COMMUNICATION AND SOCIAL INTERACTION –</a:t>
            </a:r>
          </a:p>
          <a:p>
            <a:pPr marL="0" indent="0">
              <a:lnSpc>
                <a:spcPct val="200000"/>
              </a:lnSpc>
              <a:buNone/>
            </a:pPr>
            <a:r>
              <a:rPr lang="en-IN" dirty="0"/>
              <a:t>Would manifest as –</a:t>
            </a:r>
          </a:p>
          <a:p>
            <a:pPr marL="0" indent="0">
              <a:lnSpc>
                <a:spcPct val="200000"/>
              </a:lnSpc>
              <a:buNone/>
            </a:pPr>
            <a:r>
              <a:rPr lang="en-IN" dirty="0"/>
              <a:t>a. Deficit in social emotional reciprocity</a:t>
            </a:r>
          </a:p>
          <a:p>
            <a:pPr marL="0" indent="0">
              <a:lnSpc>
                <a:spcPct val="200000"/>
              </a:lnSpc>
              <a:buNone/>
            </a:pPr>
            <a:r>
              <a:rPr lang="en-IN" dirty="0"/>
              <a:t>b. Deficit in nonverbal communication used for social interaction.</a:t>
            </a:r>
          </a:p>
          <a:p>
            <a:pPr marL="0" indent="0">
              <a:lnSpc>
                <a:spcPct val="200000"/>
              </a:lnSpc>
              <a:buNone/>
            </a:pPr>
            <a:r>
              <a:rPr lang="en-IN" dirty="0"/>
              <a:t>c. Deficit in developing, maintaining and understanding relationship.</a:t>
            </a:r>
          </a:p>
          <a:p>
            <a:pPr marL="0" indent="0">
              <a:lnSpc>
                <a:spcPct val="200000"/>
              </a:lnSpc>
              <a:buNone/>
            </a:pPr>
            <a:endParaRPr lang="en-IN" dirty="0"/>
          </a:p>
        </p:txBody>
      </p:sp>
    </p:spTree>
    <p:extLst>
      <p:ext uri="{BB962C8B-B14F-4D97-AF65-F5344CB8AC3E}">
        <p14:creationId xmlns:p14="http://schemas.microsoft.com/office/powerpoint/2010/main" xmlns="" val="59796287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77700" cy="6857999"/>
          </a:xfrm>
        </p:spPr>
        <p:txBody>
          <a:bodyPr>
            <a:normAutofit/>
          </a:bodyPr>
          <a:lstStyle/>
          <a:p>
            <a:pPr marL="0" indent="0">
              <a:lnSpc>
                <a:spcPct val="200000"/>
              </a:lnSpc>
              <a:buNone/>
            </a:pPr>
            <a:r>
              <a:rPr lang="en-IN" sz="2400" b="1" u="sng" dirty="0">
                <a:solidFill>
                  <a:schemeClr val="accent1"/>
                </a:solidFill>
              </a:rPr>
              <a:t>RESTRICTIVE AND REPETITIVE PATTERNS OF BEHAVIOUR INTEREST OR ACTIVITIES.</a:t>
            </a:r>
            <a:endParaRPr lang="en-IN" sz="2400" b="1" u="sng" dirty="0" smtClean="0">
              <a:solidFill>
                <a:schemeClr val="accent1"/>
              </a:solidFill>
            </a:endParaRPr>
          </a:p>
          <a:p>
            <a:pPr>
              <a:lnSpc>
                <a:spcPct val="200000"/>
              </a:lnSpc>
              <a:buAutoNum type="alphaUcParenR"/>
            </a:pPr>
            <a:r>
              <a:rPr lang="en-IN" dirty="0" smtClean="0"/>
              <a:t>Stereotyped or repetitive motor movement, use of objects or speech</a:t>
            </a:r>
          </a:p>
          <a:p>
            <a:pPr>
              <a:lnSpc>
                <a:spcPct val="200000"/>
              </a:lnSpc>
              <a:buAutoNum type="alphaUcParenR"/>
            </a:pPr>
            <a:r>
              <a:rPr lang="en-IN" dirty="0" smtClean="0"/>
              <a:t>Inflexibility adherence to routine or ritualized pattern of verbal/non verbal behaviour.</a:t>
            </a:r>
          </a:p>
          <a:p>
            <a:pPr>
              <a:lnSpc>
                <a:spcPct val="200000"/>
              </a:lnSpc>
              <a:buAutoNum type="alphaUcParenR"/>
            </a:pPr>
            <a:r>
              <a:rPr lang="en-IN" dirty="0" smtClean="0"/>
              <a:t>Highly restricted fixated interest that are abnormal in intensity or focus.</a:t>
            </a:r>
          </a:p>
          <a:p>
            <a:pPr>
              <a:lnSpc>
                <a:spcPct val="200000"/>
              </a:lnSpc>
              <a:buAutoNum type="alphaUcParenR"/>
            </a:pPr>
            <a:r>
              <a:rPr lang="en-IN" dirty="0" smtClean="0"/>
              <a:t>Hyper or hypo activity to sensory input or unusual interests in sensory aspects of the environment</a:t>
            </a:r>
          </a:p>
          <a:p>
            <a:pPr>
              <a:lnSpc>
                <a:spcPct val="200000"/>
              </a:lnSpc>
            </a:pPr>
            <a:r>
              <a:rPr lang="en-IN" dirty="0"/>
              <a:t>Temper tantrums are often the results of unmet needs, due to their  inability to communicate.</a:t>
            </a:r>
          </a:p>
          <a:p>
            <a:pPr>
              <a:lnSpc>
                <a:spcPct val="200000"/>
              </a:lnSpc>
            </a:pPr>
            <a:r>
              <a:rPr lang="en-IN" dirty="0"/>
              <a:t>Children with autism spectrum disorder shows spectrum of intellectual functioning ranging from profound intellectual disability to superior intelligence.</a:t>
            </a:r>
          </a:p>
          <a:p>
            <a:pPr marL="0" indent="0">
              <a:lnSpc>
                <a:spcPct val="200000"/>
              </a:lnSpc>
              <a:buNone/>
            </a:pPr>
            <a:r>
              <a:rPr lang="en-IN" dirty="0"/>
              <a:t>About ¾  patients with autism spectrum disorder have global development delay or intellectual disability.</a:t>
            </a:r>
          </a:p>
          <a:p>
            <a:pPr marL="0" indent="0">
              <a:lnSpc>
                <a:spcPct val="200000"/>
              </a:lnSpc>
              <a:buNone/>
            </a:pPr>
            <a:endParaRPr lang="en-IN" dirty="0"/>
          </a:p>
        </p:txBody>
      </p:sp>
    </p:spTree>
    <p:extLst>
      <p:ext uri="{BB962C8B-B14F-4D97-AF65-F5344CB8AC3E}">
        <p14:creationId xmlns:p14="http://schemas.microsoft.com/office/powerpoint/2010/main" xmlns="" val="46560050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274002" cy="6857999"/>
          </a:xfrm>
        </p:spPr>
        <p:txBody>
          <a:bodyPr>
            <a:normAutofit/>
          </a:bodyPr>
          <a:lstStyle/>
          <a:p>
            <a:pPr marL="0" indent="0">
              <a:buNone/>
            </a:pPr>
            <a:endParaRPr lang="en-IN" dirty="0" smtClean="0"/>
          </a:p>
          <a:p>
            <a:pPr>
              <a:lnSpc>
                <a:spcPct val="150000"/>
              </a:lnSpc>
            </a:pPr>
            <a:r>
              <a:rPr lang="en-IN" dirty="0" smtClean="0"/>
              <a:t>Epilepsy is another common co morbidity of autism spectrum disorder </a:t>
            </a:r>
          </a:p>
          <a:p>
            <a:pPr>
              <a:lnSpc>
                <a:spcPct val="150000"/>
              </a:lnSpc>
            </a:pPr>
            <a:r>
              <a:rPr lang="en-IN" dirty="0" smtClean="0"/>
              <a:t>About 25% children with autism spectrum disorder have epilepsy, The onset of epilepsy in autism has two peaks first before 5 yrs. of age and another in adolescent.</a:t>
            </a:r>
          </a:p>
          <a:p>
            <a:pPr>
              <a:lnSpc>
                <a:spcPct val="150000"/>
              </a:lnSpc>
            </a:pPr>
            <a:r>
              <a:rPr lang="en-IN" dirty="0" smtClean="0"/>
              <a:t>The type of seizure and response to treatment are almost same in general population.</a:t>
            </a:r>
          </a:p>
          <a:p>
            <a:endParaRPr lang="en-IN" dirty="0"/>
          </a:p>
        </p:txBody>
      </p:sp>
    </p:spTree>
    <p:extLst>
      <p:ext uri="{BB962C8B-B14F-4D97-AF65-F5344CB8AC3E}">
        <p14:creationId xmlns:p14="http://schemas.microsoft.com/office/powerpoint/2010/main" xmlns="" val="5851156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75" y="5"/>
            <a:ext cx="12125325" cy="6857999"/>
          </a:xfrm>
        </p:spPr>
        <p:txBody>
          <a:bodyPr>
            <a:normAutofit/>
          </a:bodyPr>
          <a:lstStyle/>
          <a:p>
            <a:pPr marL="0" indent="0">
              <a:lnSpc>
                <a:spcPct val="150000"/>
              </a:lnSpc>
              <a:buNone/>
            </a:pPr>
            <a:r>
              <a:rPr lang="en-IN" sz="2800" b="1" dirty="0" smtClean="0">
                <a:solidFill>
                  <a:schemeClr val="accent1"/>
                </a:solidFill>
              </a:rPr>
              <a:t>RED FLAG SIGNS ARE-</a:t>
            </a:r>
          </a:p>
          <a:p>
            <a:pPr marL="0" indent="0">
              <a:lnSpc>
                <a:spcPct val="200000"/>
              </a:lnSpc>
              <a:buNone/>
            </a:pPr>
            <a:r>
              <a:rPr lang="en-IN" dirty="0" smtClean="0"/>
              <a:t>No big smiles or other warm joyful expression till 6 months or thereafter.</a:t>
            </a:r>
          </a:p>
          <a:p>
            <a:pPr marL="0" indent="0">
              <a:lnSpc>
                <a:spcPct val="200000"/>
              </a:lnSpc>
              <a:buNone/>
            </a:pPr>
            <a:r>
              <a:rPr lang="en-IN" dirty="0" smtClean="0"/>
              <a:t>No back n fort sharing of sounds, smiles, and other facial expression </a:t>
            </a:r>
            <a:r>
              <a:rPr lang="en-IN" dirty="0"/>
              <a:t>b</a:t>
            </a:r>
            <a:r>
              <a:rPr lang="en-IN" dirty="0" smtClean="0"/>
              <a:t>y 9 months or thereafter.</a:t>
            </a:r>
          </a:p>
          <a:p>
            <a:pPr marL="0" indent="0">
              <a:lnSpc>
                <a:spcPct val="200000"/>
              </a:lnSpc>
              <a:buNone/>
            </a:pPr>
            <a:r>
              <a:rPr lang="en-IN" dirty="0" smtClean="0"/>
              <a:t>No babbling by 12 months.</a:t>
            </a:r>
          </a:p>
          <a:p>
            <a:pPr marL="0" indent="0">
              <a:lnSpc>
                <a:spcPct val="200000"/>
              </a:lnSpc>
              <a:buNone/>
            </a:pPr>
            <a:r>
              <a:rPr lang="en-IN" dirty="0" smtClean="0"/>
              <a:t>No back and forth </a:t>
            </a:r>
            <a:r>
              <a:rPr lang="en-IN" dirty="0"/>
              <a:t>g</a:t>
            </a:r>
            <a:r>
              <a:rPr lang="en-IN" dirty="0" smtClean="0"/>
              <a:t>estures by 12 months.</a:t>
            </a:r>
          </a:p>
          <a:p>
            <a:pPr marL="0" indent="0">
              <a:lnSpc>
                <a:spcPct val="200000"/>
              </a:lnSpc>
              <a:buNone/>
            </a:pPr>
            <a:r>
              <a:rPr lang="en-IN" dirty="0" smtClean="0"/>
              <a:t> No </a:t>
            </a:r>
            <a:r>
              <a:rPr lang="en-IN" dirty="0"/>
              <a:t>words by 16 months.</a:t>
            </a:r>
          </a:p>
          <a:p>
            <a:pPr marL="0" indent="0">
              <a:lnSpc>
                <a:spcPct val="200000"/>
              </a:lnSpc>
              <a:buNone/>
            </a:pPr>
            <a:r>
              <a:rPr lang="en-IN" dirty="0" smtClean="0"/>
              <a:t>No two word meaning phrases by 24 months.</a:t>
            </a:r>
          </a:p>
          <a:p>
            <a:pPr marL="0" indent="0">
              <a:lnSpc>
                <a:spcPct val="200000"/>
              </a:lnSpc>
              <a:buNone/>
            </a:pPr>
            <a:r>
              <a:rPr lang="en-IN" dirty="0" smtClean="0"/>
              <a:t>Modifies checklist for autism in toddler (MCHAT) is the most widely used screening tool and is used in toddlers of age group of 18-30 months.</a:t>
            </a:r>
          </a:p>
        </p:txBody>
      </p:sp>
    </p:spTree>
    <p:extLst>
      <p:ext uri="{BB962C8B-B14F-4D97-AF65-F5344CB8AC3E}">
        <p14:creationId xmlns:p14="http://schemas.microsoft.com/office/powerpoint/2010/main" xmlns="" val="6267535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normAutofit/>
          </a:bodyPr>
          <a:lstStyle/>
          <a:p>
            <a:pPr>
              <a:lnSpc>
                <a:spcPct val="150000"/>
              </a:lnSpc>
            </a:pPr>
            <a:r>
              <a:rPr lang="en-IN" dirty="0"/>
              <a:t>Other screening tools used are - </a:t>
            </a:r>
          </a:p>
          <a:p>
            <a:pPr>
              <a:lnSpc>
                <a:spcPct val="150000"/>
              </a:lnSpc>
            </a:pPr>
            <a:r>
              <a:rPr lang="en-IN" b="1" dirty="0" smtClean="0"/>
              <a:t>STAT</a:t>
            </a:r>
            <a:r>
              <a:rPr lang="en-IN" dirty="0" smtClean="0"/>
              <a:t>-screening tool for autism in two tear old .</a:t>
            </a:r>
          </a:p>
          <a:p>
            <a:pPr>
              <a:lnSpc>
                <a:spcPct val="150000"/>
              </a:lnSpc>
            </a:pPr>
            <a:r>
              <a:rPr lang="en-IN" b="1" dirty="0" smtClean="0"/>
              <a:t>DBS-ES</a:t>
            </a:r>
            <a:r>
              <a:rPr lang="en-IN" dirty="0" smtClean="0"/>
              <a:t>-developmental behaviour checklist –early screen</a:t>
            </a:r>
          </a:p>
          <a:p>
            <a:pPr>
              <a:lnSpc>
                <a:spcPct val="150000"/>
              </a:lnSpc>
            </a:pPr>
            <a:r>
              <a:rPr lang="en-IN" b="1" dirty="0" smtClean="0"/>
              <a:t>CESDD</a:t>
            </a:r>
            <a:r>
              <a:rPr lang="en-IN" dirty="0" smtClean="0"/>
              <a:t>-checklist for early sign of development disorder.</a:t>
            </a:r>
          </a:p>
          <a:p>
            <a:pPr>
              <a:lnSpc>
                <a:spcPct val="150000"/>
              </a:lnSpc>
            </a:pPr>
            <a:r>
              <a:rPr lang="en-IN" b="1" dirty="0" smtClean="0"/>
              <a:t>ESAT</a:t>
            </a:r>
            <a:r>
              <a:rPr lang="en-IN" dirty="0" smtClean="0"/>
              <a:t>-early screening of autistic trait.</a:t>
            </a:r>
          </a:p>
          <a:p>
            <a:pPr marL="0" indent="0">
              <a:lnSpc>
                <a:spcPct val="150000"/>
              </a:lnSpc>
              <a:buNone/>
            </a:pPr>
            <a:r>
              <a:rPr lang="en-IN" sz="2400" b="1" dirty="0">
                <a:solidFill>
                  <a:schemeClr val="accent1"/>
                </a:solidFill>
              </a:rPr>
              <a:t>MANAGEMENT-</a:t>
            </a:r>
          </a:p>
          <a:p>
            <a:pPr marL="0" indent="0">
              <a:lnSpc>
                <a:spcPct val="150000"/>
              </a:lnSpc>
              <a:buNone/>
            </a:pPr>
            <a:r>
              <a:rPr lang="en-IN" b="1" dirty="0" smtClean="0">
                <a:solidFill>
                  <a:schemeClr val="accent1"/>
                </a:solidFill>
              </a:rPr>
              <a:t>EDUCATIONAL INTERVENTIONAL THERAPY</a:t>
            </a:r>
            <a:r>
              <a:rPr lang="en-IN" dirty="0" smtClean="0"/>
              <a:t> is the mainstay of treatment in children with autism spectrum disorder .</a:t>
            </a:r>
          </a:p>
          <a:p>
            <a:pPr marL="0" indent="0">
              <a:lnSpc>
                <a:spcPct val="150000"/>
              </a:lnSpc>
              <a:buNone/>
            </a:pPr>
            <a:r>
              <a:rPr lang="en-IN" dirty="0" smtClean="0"/>
              <a:t>Many different techniques </a:t>
            </a:r>
            <a:r>
              <a:rPr lang="en-IN" dirty="0"/>
              <a:t>f</a:t>
            </a:r>
            <a:r>
              <a:rPr lang="en-IN" dirty="0" smtClean="0"/>
              <a:t>or educational interventional therapy are evolved .</a:t>
            </a:r>
          </a:p>
          <a:p>
            <a:pPr marL="0" indent="0">
              <a:lnSpc>
                <a:spcPct val="150000"/>
              </a:lnSpc>
              <a:buNone/>
            </a:pPr>
            <a:r>
              <a:rPr lang="en-IN" dirty="0" smtClean="0"/>
              <a:t>Out of these programs based on ABA (applied behaviour analysis) are the most evidence based and practiced</a:t>
            </a:r>
          </a:p>
        </p:txBody>
      </p:sp>
    </p:spTree>
    <p:extLst>
      <p:ext uri="{BB962C8B-B14F-4D97-AF65-F5344CB8AC3E}">
        <p14:creationId xmlns:p14="http://schemas.microsoft.com/office/powerpoint/2010/main" xmlns="" val="42909325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normAutofit/>
          </a:bodyPr>
          <a:lstStyle/>
          <a:p>
            <a:pPr marL="0" indent="0">
              <a:lnSpc>
                <a:spcPct val="150000"/>
              </a:lnSpc>
              <a:buNone/>
            </a:pPr>
            <a:r>
              <a:rPr lang="en-IN" dirty="0"/>
              <a:t>Other </a:t>
            </a:r>
            <a:r>
              <a:rPr lang="en-IN" dirty="0" smtClean="0"/>
              <a:t>widely </a:t>
            </a:r>
            <a:r>
              <a:rPr lang="en-IN" dirty="0"/>
              <a:t>used techniques are-TEACCH-treatment and education of autistic and related communication-handicapped children.</a:t>
            </a:r>
          </a:p>
          <a:p>
            <a:pPr marL="0" indent="0">
              <a:lnSpc>
                <a:spcPct val="150000"/>
              </a:lnSpc>
              <a:buNone/>
            </a:pPr>
            <a:r>
              <a:rPr lang="en-IN" b="1" dirty="0">
                <a:solidFill>
                  <a:schemeClr val="tx1"/>
                </a:solidFill>
              </a:rPr>
              <a:t>PRT</a:t>
            </a:r>
            <a:r>
              <a:rPr lang="en-IN" dirty="0"/>
              <a:t>-PIVOTAL RESPONSE TREATMENT.</a:t>
            </a:r>
          </a:p>
          <a:p>
            <a:pPr marL="0" indent="0">
              <a:lnSpc>
                <a:spcPct val="150000"/>
              </a:lnSpc>
              <a:buNone/>
            </a:pPr>
            <a:r>
              <a:rPr lang="en-IN" b="1" dirty="0">
                <a:solidFill>
                  <a:schemeClr val="tx1"/>
                </a:solidFill>
              </a:rPr>
              <a:t>ABA-APPLIED BEHAVIUOR ANALYSIS </a:t>
            </a:r>
            <a:endParaRPr lang="en-IN" dirty="0"/>
          </a:p>
          <a:p>
            <a:pPr marL="0" indent="0">
              <a:lnSpc>
                <a:spcPct val="150000"/>
              </a:lnSpc>
              <a:buNone/>
            </a:pPr>
            <a:r>
              <a:rPr lang="en-IN" sz="2400" b="1" dirty="0" smtClean="0">
                <a:solidFill>
                  <a:schemeClr val="accent1"/>
                </a:solidFill>
              </a:rPr>
              <a:t>PHARMACOLOGICAL </a:t>
            </a:r>
            <a:r>
              <a:rPr lang="en-IN" sz="2400" b="1" dirty="0">
                <a:solidFill>
                  <a:schemeClr val="accent1"/>
                </a:solidFill>
              </a:rPr>
              <a:t>MANAGMENT-</a:t>
            </a:r>
          </a:p>
          <a:p>
            <a:pPr marL="0" indent="0">
              <a:lnSpc>
                <a:spcPct val="150000"/>
              </a:lnSpc>
              <a:buNone/>
            </a:pPr>
            <a:r>
              <a:rPr lang="en-IN" dirty="0" smtClean="0"/>
              <a:t>Psychotropic </a:t>
            </a:r>
            <a:r>
              <a:rPr lang="en-IN" dirty="0"/>
              <a:t>drugs like haloperidol, risperidone, olanzapine, and aripiprazole  have shown benefit in controlling these behaviours</a:t>
            </a:r>
            <a:r>
              <a:rPr lang="en-IN" dirty="0" smtClean="0"/>
              <a:t>.</a:t>
            </a:r>
          </a:p>
          <a:p>
            <a:pPr marL="0" indent="0">
              <a:lnSpc>
                <a:spcPct val="200000"/>
              </a:lnSpc>
              <a:buNone/>
            </a:pPr>
            <a:r>
              <a:rPr lang="en-IN" dirty="0"/>
              <a:t>Risperidone -0.5 mg/day with increment of 0.5 mg/day every 3</a:t>
            </a:r>
            <a:r>
              <a:rPr lang="en-IN" baseline="30000" dirty="0"/>
              <a:t>rd</a:t>
            </a:r>
            <a:r>
              <a:rPr lang="en-IN" dirty="0"/>
              <a:t> day till desirable effect is achieved max 3.5mg/day</a:t>
            </a:r>
          </a:p>
          <a:p>
            <a:pPr marL="0" indent="0">
              <a:lnSpc>
                <a:spcPct val="200000"/>
              </a:lnSpc>
              <a:buNone/>
            </a:pPr>
            <a:r>
              <a:rPr lang="en-IN" dirty="0"/>
              <a:t>Aripiprazole is another atypical antipsychotic for treating irritability in children aged 6-17 yrs. with autism spectrum disorder.</a:t>
            </a:r>
          </a:p>
          <a:p>
            <a:pPr marL="0" indent="0">
              <a:lnSpc>
                <a:spcPct val="200000"/>
              </a:lnSpc>
              <a:buNone/>
            </a:pPr>
            <a:r>
              <a:rPr lang="en-IN" dirty="0"/>
              <a:t>Methylphenidate and atomoxetine can also be used for management of inattention, impulsivity and hyper activity.</a:t>
            </a:r>
          </a:p>
          <a:p>
            <a:pPr marL="0" indent="0">
              <a:lnSpc>
                <a:spcPct val="150000"/>
              </a:lnSpc>
              <a:buNone/>
            </a:pPr>
            <a:endParaRPr lang="en-IN" dirty="0"/>
          </a:p>
          <a:p>
            <a:pPr marL="0" indent="0">
              <a:lnSpc>
                <a:spcPct val="150000"/>
              </a:lnSpc>
              <a:buNone/>
            </a:pPr>
            <a:endParaRPr lang="en-IN" dirty="0"/>
          </a:p>
          <a:p>
            <a:pPr marL="0" indent="0">
              <a:lnSpc>
                <a:spcPct val="150000"/>
              </a:lnSpc>
              <a:buNone/>
            </a:pPr>
            <a:endParaRPr lang="en-IN" dirty="0"/>
          </a:p>
          <a:p>
            <a:pPr marL="0" indent="0">
              <a:lnSpc>
                <a:spcPct val="150000"/>
              </a:lnSpc>
              <a:buNone/>
            </a:pPr>
            <a:endParaRPr lang="en-IN" dirty="0"/>
          </a:p>
          <a:p>
            <a:pPr>
              <a:lnSpc>
                <a:spcPct val="150000"/>
              </a:lnSpc>
            </a:pPr>
            <a:endParaRPr lang="en-IN" dirty="0"/>
          </a:p>
        </p:txBody>
      </p:sp>
    </p:spTree>
    <p:extLst>
      <p:ext uri="{BB962C8B-B14F-4D97-AF65-F5344CB8AC3E}">
        <p14:creationId xmlns:p14="http://schemas.microsoft.com/office/powerpoint/2010/main" xmlns="" val="32479430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9274002" cy="6041362"/>
          </a:xfrm>
          <a:effectLst>
            <a:outerShdw blurRad="50800" dist="50800" dir="5400000" sx="101000" sy="101000" algn="ctr" rotWithShape="0">
              <a:srgbClr val="000000">
                <a:alpha val="79000"/>
              </a:srgbClr>
            </a:outerShdw>
            <a:reflection blurRad="6350" stA="74000" endPos="39000" dir="5400000" sy="-100000" algn="bl" rotWithShape="0"/>
          </a:effectLst>
        </p:spPr>
        <p:txBody>
          <a:bodyPr/>
          <a:lstStyle/>
          <a:p>
            <a:endParaRPr lang="en-IN" dirty="0" smtClean="0"/>
          </a:p>
          <a:p>
            <a:endParaRPr lang="en-IN" dirty="0"/>
          </a:p>
          <a:p>
            <a:endParaRPr lang="en-IN" dirty="0" smtClean="0"/>
          </a:p>
          <a:p>
            <a:endParaRPr lang="en-IN" dirty="0"/>
          </a:p>
          <a:p>
            <a:endParaRPr lang="en-IN" dirty="0" smtClean="0"/>
          </a:p>
          <a:p>
            <a:endParaRPr lang="en-IN" dirty="0"/>
          </a:p>
          <a:p>
            <a:pPr marL="0" indent="0">
              <a:buNone/>
            </a:pPr>
            <a:r>
              <a:rPr lang="en-IN" sz="4000" b="1" i="1" u="sng" dirty="0">
                <a:solidFill>
                  <a:schemeClr val="accent1"/>
                </a:solidFill>
                <a:effectLst>
                  <a:reflection stA="71000" endPos="65000" dist="50800" dir="5400000" sy="-100000" algn="bl" rotWithShape="0"/>
                </a:effectLst>
              </a:rPr>
              <a:t>ANORXIA NERVOSA/BULMIA NERVOSA</a:t>
            </a:r>
          </a:p>
        </p:txBody>
      </p:sp>
    </p:spTree>
    <p:extLst>
      <p:ext uri="{BB962C8B-B14F-4D97-AF65-F5344CB8AC3E}">
        <p14:creationId xmlns:p14="http://schemas.microsoft.com/office/powerpoint/2010/main" xmlns="" val="2349371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8" y="114303"/>
            <a:ext cx="8596668" cy="1028700"/>
          </a:xfrm>
        </p:spPr>
        <p:txBody>
          <a:bodyPr/>
          <a:lstStyle/>
          <a:p>
            <a:r>
              <a:rPr lang="en-IN" dirty="0" smtClean="0">
                <a:solidFill>
                  <a:schemeClr val="accent1"/>
                </a:solidFill>
              </a:rPr>
              <a:t>INFANTILE COLIC</a:t>
            </a:r>
            <a:endParaRPr lang="en-IN" dirty="0">
              <a:solidFill>
                <a:schemeClr val="accent1"/>
              </a:solidFill>
            </a:endParaRPr>
          </a:p>
        </p:txBody>
      </p:sp>
      <p:sp>
        <p:nvSpPr>
          <p:cNvPr id="3" name="Content Placeholder 2"/>
          <p:cNvSpPr>
            <a:spLocks noGrp="1"/>
          </p:cNvSpPr>
          <p:nvPr>
            <p:ph idx="1"/>
          </p:nvPr>
        </p:nvSpPr>
        <p:spPr>
          <a:xfrm>
            <a:off x="171454" y="733429"/>
            <a:ext cx="11382375" cy="6124575"/>
          </a:xfrm>
        </p:spPr>
        <p:txBody>
          <a:bodyPr>
            <a:noAutofit/>
          </a:bodyPr>
          <a:lstStyle/>
          <a:p>
            <a:r>
              <a:rPr lang="en-IN" sz="2000" dirty="0"/>
              <a:t>In a normal healthy child time spend crying progressively increases to a mean </a:t>
            </a:r>
          </a:p>
          <a:p>
            <a:pPr marL="0" indent="0">
              <a:buNone/>
            </a:pPr>
            <a:r>
              <a:rPr lang="en-IN" dirty="0"/>
              <a:t> </a:t>
            </a:r>
            <a:r>
              <a:rPr lang="en-IN" dirty="0" smtClean="0"/>
              <a:t>    </a:t>
            </a:r>
            <a:r>
              <a:rPr lang="en-IN" sz="2000" dirty="0"/>
              <a:t>of approximately 2.5 hours /day during 2nd month of life and then decreases gradually   </a:t>
            </a:r>
          </a:p>
          <a:p>
            <a:pPr marL="0" indent="0">
              <a:buNone/>
            </a:pPr>
            <a:r>
              <a:rPr lang="en-IN" dirty="0"/>
              <a:t> </a:t>
            </a:r>
            <a:r>
              <a:rPr lang="en-IN" dirty="0" smtClean="0"/>
              <a:t>    </a:t>
            </a:r>
            <a:r>
              <a:rPr lang="en-IN" sz="2000" dirty="0"/>
              <a:t>For diagnosis of infantile colic in an otherwise healthy child - </a:t>
            </a:r>
          </a:p>
          <a:p>
            <a:pPr marL="0" indent="0">
              <a:buNone/>
            </a:pPr>
            <a:r>
              <a:rPr lang="en-IN" sz="2000" dirty="0"/>
              <a:t>                                     -    paroxysms of crying for more than 3 hours a day</a:t>
            </a:r>
          </a:p>
          <a:p>
            <a:pPr marL="0" indent="0">
              <a:buNone/>
            </a:pPr>
            <a:r>
              <a:rPr lang="en-IN" sz="2000" dirty="0"/>
              <a:t>                                      -   more than 3 days per week</a:t>
            </a:r>
          </a:p>
          <a:p>
            <a:pPr marL="0" indent="0">
              <a:buNone/>
            </a:pPr>
            <a:r>
              <a:rPr lang="en-IN" sz="2000" dirty="0"/>
              <a:t>                                       -  more than 3 weeks</a:t>
            </a:r>
          </a:p>
          <a:p>
            <a:r>
              <a:rPr lang="en-IN" sz="2000" dirty="0"/>
              <a:t>Incidence 5-19 %</a:t>
            </a:r>
          </a:p>
          <a:p>
            <a:r>
              <a:rPr lang="en-IN" sz="2000" dirty="0"/>
              <a:t>Affecting boys and girls equally</a:t>
            </a:r>
          </a:p>
          <a:p>
            <a:pPr marL="0" indent="0">
              <a:buNone/>
            </a:pPr>
            <a:endParaRPr lang="en-IN" sz="2000" dirty="0"/>
          </a:p>
          <a:p>
            <a:pPr marL="0" indent="0">
              <a:buNone/>
            </a:pPr>
            <a:r>
              <a:rPr lang="en-IN" sz="2000" dirty="0"/>
              <a:t>Aetiology of the infantile colic is not known but the physical problems must be excluded prior to the diagnosis of infantile colic are e.g.</a:t>
            </a:r>
          </a:p>
          <a:p>
            <a:pPr marL="0" indent="0">
              <a:buNone/>
            </a:pPr>
            <a:r>
              <a:rPr lang="en-IN" sz="2000" dirty="0"/>
              <a:t>         -acute otitis media                                      - corneal abrasion </a:t>
            </a:r>
          </a:p>
          <a:p>
            <a:pPr marL="0" indent="0">
              <a:buNone/>
            </a:pPr>
            <a:r>
              <a:rPr lang="en-IN" sz="2000" dirty="0"/>
              <a:t>         -meningitis                                                 - glaucoma</a:t>
            </a:r>
          </a:p>
          <a:p>
            <a:pPr marL="0" indent="0">
              <a:buNone/>
            </a:pPr>
            <a:r>
              <a:rPr lang="en-IN" sz="2000" dirty="0"/>
              <a:t>         -hidden boils under flexural areas/scalp      - intussusception</a:t>
            </a:r>
          </a:p>
          <a:p>
            <a:pPr marL="0" indent="0">
              <a:buNone/>
            </a:pPr>
            <a:endParaRPr lang="en-IN" sz="2000" dirty="0"/>
          </a:p>
        </p:txBody>
      </p:sp>
    </p:spTree>
    <p:extLst>
      <p:ext uri="{BB962C8B-B14F-4D97-AF65-F5344CB8AC3E}">
        <p14:creationId xmlns:p14="http://schemas.microsoft.com/office/powerpoint/2010/main" xmlns="" val="375351180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74002" cy="1219200"/>
          </a:xfrm>
        </p:spPr>
        <p:txBody>
          <a:bodyPr/>
          <a:lstStyle/>
          <a:p>
            <a:r>
              <a:rPr lang="en-IN" b="1" i="1" dirty="0" smtClean="0">
                <a:solidFill>
                  <a:schemeClr val="accent1"/>
                </a:solidFill>
              </a:rPr>
              <a:t>Anorexia nervosa</a:t>
            </a:r>
            <a:endParaRPr lang="en-IN" b="1" i="1" dirty="0">
              <a:solidFill>
                <a:schemeClr val="accent1"/>
              </a:solidFill>
            </a:endParaRPr>
          </a:p>
        </p:txBody>
      </p:sp>
      <p:sp>
        <p:nvSpPr>
          <p:cNvPr id="3" name="Content Placeholder 2"/>
          <p:cNvSpPr>
            <a:spLocks noGrp="1"/>
          </p:cNvSpPr>
          <p:nvPr>
            <p:ph idx="1"/>
          </p:nvPr>
        </p:nvSpPr>
        <p:spPr>
          <a:xfrm>
            <a:off x="-1" y="695325"/>
            <a:ext cx="10563225" cy="6162675"/>
          </a:xfrm>
        </p:spPr>
        <p:txBody>
          <a:bodyPr>
            <a:normAutofit fontScale="47500" lnSpcReduction="20000"/>
          </a:bodyPr>
          <a:lstStyle/>
          <a:p>
            <a:pPr>
              <a:lnSpc>
                <a:spcPct val="170000"/>
              </a:lnSpc>
            </a:pPr>
            <a:r>
              <a:rPr lang="en-IN" sz="4400" b="1" dirty="0">
                <a:solidFill>
                  <a:schemeClr val="accent1"/>
                </a:solidFill>
              </a:rPr>
              <a:t>Anorexia nervosa (AN</a:t>
            </a:r>
            <a:r>
              <a:rPr lang="en-IN" sz="4400" b="1" dirty="0" smtClean="0">
                <a:solidFill>
                  <a:schemeClr val="accent1"/>
                </a:solidFill>
              </a:rPr>
              <a:t>)-</a:t>
            </a:r>
          </a:p>
          <a:p>
            <a:pPr marL="0" indent="0">
              <a:lnSpc>
                <a:spcPct val="170000"/>
              </a:lnSpc>
              <a:buNone/>
            </a:pPr>
            <a:r>
              <a:rPr lang="en-IN" sz="2000" b="1" dirty="0"/>
              <a:t> </a:t>
            </a:r>
            <a:r>
              <a:rPr lang="en-IN" sz="2000" b="1" dirty="0" smtClean="0"/>
              <a:t>                               </a:t>
            </a:r>
            <a:r>
              <a:rPr lang="en-IN" sz="3600" dirty="0"/>
              <a:t>involves significant overestimation of </a:t>
            </a:r>
            <a:r>
              <a:rPr lang="en-IN" sz="3600" dirty="0" smtClean="0"/>
              <a:t>body</a:t>
            </a:r>
            <a:r>
              <a:rPr lang="en-IN" sz="3600" b="1" dirty="0" smtClean="0"/>
              <a:t> </a:t>
            </a:r>
            <a:r>
              <a:rPr lang="en-IN" sz="3600" dirty="0" smtClean="0"/>
              <a:t>size </a:t>
            </a:r>
            <a:r>
              <a:rPr lang="en-IN" sz="3600" dirty="0"/>
              <a:t>and </a:t>
            </a:r>
            <a:r>
              <a:rPr lang="en-IN" sz="3600" dirty="0" smtClean="0"/>
              <a:t> </a:t>
            </a:r>
          </a:p>
          <a:p>
            <a:pPr marL="0" indent="0">
              <a:lnSpc>
                <a:spcPct val="170000"/>
              </a:lnSpc>
              <a:buNone/>
            </a:pPr>
            <a:r>
              <a:rPr lang="en-IN" sz="3600" dirty="0"/>
              <a:t> </a:t>
            </a:r>
            <a:r>
              <a:rPr lang="en-IN" sz="3600" dirty="0" smtClean="0"/>
              <a:t>                               shape</a:t>
            </a:r>
            <a:r>
              <a:rPr lang="en-IN" sz="3600" dirty="0"/>
              <a:t>, with </a:t>
            </a:r>
            <a:r>
              <a:rPr lang="en-IN" sz="3600" dirty="0" smtClean="0"/>
              <a:t>a </a:t>
            </a:r>
            <a:r>
              <a:rPr lang="en-IN" sz="3600" dirty="0"/>
              <a:t>relentless pursuit of </a:t>
            </a:r>
            <a:r>
              <a:rPr lang="en-IN" sz="3600" dirty="0" smtClean="0"/>
              <a:t>thinness.</a:t>
            </a:r>
          </a:p>
          <a:p>
            <a:pPr marL="0" indent="0">
              <a:lnSpc>
                <a:spcPct val="170000"/>
              </a:lnSpc>
              <a:buNone/>
            </a:pPr>
            <a:r>
              <a:rPr lang="en-IN" sz="5100" b="1" dirty="0" smtClean="0">
                <a:solidFill>
                  <a:schemeClr val="accent1"/>
                </a:solidFill>
              </a:rPr>
              <a:t>There are two types of anorexia nervosa</a:t>
            </a:r>
          </a:p>
          <a:p>
            <a:pPr marL="0" indent="0">
              <a:lnSpc>
                <a:spcPct val="170000"/>
              </a:lnSpc>
              <a:buNone/>
            </a:pPr>
            <a:r>
              <a:rPr lang="en-IN" sz="5100" b="1" dirty="0" smtClean="0">
                <a:solidFill>
                  <a:schemeClr val="accent1"/>
                </a:solidFill>
              </a:rPr>
              <a:t>RESTRICTIVE SUBTYPE-</a:t>
            </a:r>
          </a:p>
          <a:p>
            <a:pPr marL="0" indent="0">
              <a:lnSpc>
                <a:spcPct val="170000"/>
              </a:lnSpc>
              <a:buNone/>
            </a:pPr>
            <a:r>
              <a:rPr lang="en-IN" sz="3600" dirty="0" smtClean="0"/>
              <a:t>This </a:t>
            </a:r>
            <a:r>
              <a:rPr lang="en-IN" sz="3600" dirty="0"/>
              <a:t>subtype </a:t>
            </a:r>
            <a:r>
              <a:rPr lang="en-IN" sz="3600" dirty="0" smtClean="0"/>
              <a:t>describes presentations </a:t>
            </a:r>
            <a:r>
              <a:rPr lang="en-IN" sz="3600" dirty="0"/>
              <a:t>in which weight loss is accomplished </a:t>
            </a:r>
            <a:r>
              <a:rPr lang="en-IN" sz="3600" dirty="0" smtClean="0"/>
              <a:t>primarily through </a:t>
            </a:r>
            <a:r>
              <a:rPr lang="en-IN" sz="3600" dirty="0"/>
              <a:t>dieting, fasting, and/or excessive exercise</a:t>
            </a:r>
            <a:r>
              <a:rPr lang="en-IN" sz="3600" dirty="0" smtClean="0"/>
              <a:t>.</a:t>
            </a:r>
          </a:p>
          <a:p>
            <a:pPr marL="0" indent="0">
              <a:lnSpc>
                <a:spcPct val="170000"/>
              </a:lnSpc>
              <a:buNone/>
            </a:pPr>
            <a:r>
              <a:rPr lang="en-IN" sz="3600" dirty="0"/>
              <a:t>The individual has not engaged in </a:t>
            </a:r>
            <a:r>
              <a:rPr lang="en-IN" sz="3600" dirty="0" smtClean="0"/>
              <a:t> recurrent </a:t>
            </a:r>
            <a:r>
              <a:rPr lang="en-IN" sz="3600" dirty="0"/>
              <a:t>episodes of binge eating or purging behaviour in last 3 months</a:t>
            </a:r>
            <a:r>
              <a:rPr lang="en-IN" sz="3600" dirty="0" smtClean="0"/>
              <a:t>.(</a:t>
            </a:r>
            <a:r>
              <a:rPr lang="en-IN" sz="3600" dirty="0"/>
              <a:t>i.e., self-induced vomiting or the misuse of </a:t>
            </a:r>
            <a:r>
              <a:rPr lang="en-IN" sz="3600" dirty="0" err="1" smtClean="0"/>
              <a:t>laxatives,diuretics</a:t>
            </a:r>
            <a:r>
              <a:rPr lang="en-IN" sz="3600" dirty="0"/>
              <a:t>, or enemas). </a:t>
            </a:r>
            <a:endParaRPr lang="en-IN" sz="3600" dirty="0" smtClean="0"/>
          </a:p>
          <a:p>
            <a:pPr marL="0" indent="0">
              <a:lnSpc>
                <a:spcPct val="220000"/>
              </a:lnSpc>
              <a:buNone/>
            </a:pPr>
            <a:endParaRPr lang="en-IN" dirty="0" smtClean="0"/>
          </a:p>
          <a:p>
            <a:pPr marL="0" indent="0">
              <a:lnSpc>
                <a:spcPct val="220000"/>
              </a:lnSpc>
              <a:buNone/>
            </a:pPr>
            <a:endParaRPr lang="en-IN" dirty="0" smtClean="0"/>
          </a:p>
          <a:p>
            <a:pPr marL="0" indent="0">
              <a:lnSpc>
                <a:spcPct val="220000"/>
              </a:lnSpc>
              <a:buNone/>
            </a:pPr>
            <a:r>
              <a:rPr lang="en-IN" b="1" dirty="0" smtClean="0"/>
              <a:t>            </a:t>
            </a:r>
            <a:endParaRPr lang="en-IN" dirty="0"/>
          </a:p>
        </p:txBody>
      </p:sp>
    </p:spTree>
    <p:extLst>
      <p:ext uri="{BB962C8B-B14F-4D97-AF65-F5344CB8AC3E}">
        <p14:creationId xmlns:p14="http://schemas.microsoft.com/office/powerpoint/2010/main" xmlns="" val="323815222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274002" cy="6857999"/>
          </a:xfrm>
        </p:spPr>
        <p:txBody>
          <a:bodyPr>
            <a:normAutofit/>
          </a:bodyPr>
          <a:lstStyle/>
          <a:p>
            <a:pPr marL="0" indent="0">
              <a:buNone/>
            </a:pPr>
            <a:r>
              <a:rPr lang="en-IN" sz="3000" b="1" dirty="0" smtClean="0">
                <a:solidFill>
                  <a:schemeClr val="accent1"/>
                </a:solidFill>
              </a:rPr>
              <a:t>Bulimia </a:t>
            </a:r>
            <a:r>
              <a:rPr lang="en-IN" sz="3000" b="1" dirty="0">
                <a:solidFill>
                  <a:schemeClr val="accent1"/>
                </a:solidFill>
              </a:rPr>
              <a:t>nervosa (BN)</a:t>
            </a:r>
          </a:p>
          <a:p>
            <a:pPr marL="0" indent="0">
              <a:lnSpc>
                <a:spcPct val="150000"/>
              </a:lnSpc>
              <a:buNone/>
            </a:pPr>
            <a:r>
              <a:rPr lang="en-IN" sz="2000" dirty="0"/>
              <a:t>           is characterized by episodes of eating large amounts of food in a brief </a:t>
            </a:r>
          </a:p>
          <a:p>
            <a:pPr marL="0" indent="0">
              <a:lnSpc>
                <a:spcPct val="150000"/>
              </a:lnSpc>
              <a:buNone/>
            </a:pPr>
            <a:r>
              <a:rPr lang="en-IN" sz="2000" dirty="0"/>
              <a:t>           period, followed by compensatory vomiting, laxative use, and exercise </a:t>
            </a:r>
          </a:p>
          <a:p>
            <a:pPr marL="0" indent="0">
              <a:lnSpc>
                <a:spcPct val="150000"/>
              </a:lnSpc>
              <a:buNone/>
            </a:pPr>
            <a:r>
              <a:rPr lang="en-IN" sz="2000" dirty="0"/>
              <a:t>           or fasting to rid the body of the effects of overeating in an effort to  </a:t>
            </a:r>
          </a:p>
          <a:p>
            <a:pPr marL="0" indent="0">
              <a:lnSpc>
                <a:spcPct val="150000"/>
              </a:lnSpc>
              <a:buNone/>
            </a:pPr>
            <a:r>
              <a:rPr lang="en-IN" sz="2000" dirty="0"/>
              <a:t>           avoid obesity</a:t>
            </a:r>
          </a:p>
          <a:p>
            <a:pPr marL="0" indent="0">
              <a:lnSpc>
                <a:spcPct val="150000"/>
              </a:lnSpc>
              <a:buNone/>
            </a:pPr>
            <a:r>
              <a:rPr lang="en-IN" sz="2000" dirty="0"/>
              <a:t>The minimum level of severity is based on the frequency of inappropriate compensatory behaviours .</a:t>
            </a:r>
          </a:p>
          <a:p>
            <a:pPr marL="0" indent="0">
              <a:lnSpc>
                <a:spcPct val="120000"/>
              </a:lnSpc>
              <a:buNone/>
            </a:pPr>
            <a:endParaRPr lang="en-IN" sz="3600" b="1" i="1" u="sng" dirty="0"/>
          </a:p>
          <a:p>
            <a:pPr marL="0" indent="0">
              <a:lnSpc>
                <a:spcPct val="120000"/>
              </a:lnSpc>
              <a:buNone/>
            </a:pPr>
            <a:endParaRPr lang="en-IN" sz="3600" b="1" i="1" u="sng" dirty="0"/>
          </a:p>
          <a:p>
            <a:pPr marL="0" indent="0">
              <a:lnSpc>
                <a:spcPct val="120000"/>
              </a:lnSpc>
              <a:buNone/>
            </a:pPr>
            <a:endParaRPr lang="en-IN" dirty="0"/>
          </a:p>
          <a:p>
            <a:endParaRPr lang="en-IN" dirty="0"/>
          </a:p>
        </p:txBody>
      </p:sp>
    </p:spTree>
    <p:extLst>
      <p:ext uri="{BB962C8B-B14F-4D97-AF65-F5344CB8AC3E}">
        <p14:creationId xmlns:p14="http://schemas.microsoft.com/office/powerpoint/2010/main" xmlns="" val="34351771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a:p>
          <a:p>
            <a:endParaRPr lang="en-IN" dirty="0"/>
          </a:p>
          <a:p>
            <a:endParaRPr lang="en-IN" dirty="0"/>
          </a:p>
          <a:p>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xmlns="" val="690350453"/>
              </p:ext>
            </p:extLst>
          </p:nvPr>
        </p:nvGraphicFramePr>
        <p:xfrm>
          <a:off x="295281" y="262119"/>
          <a:ext cx="9877418" cy="6529206"/>
        </p:xfrm>
        <a:graphic>
          <a:graphicData uri="http://schemas.openxmlformats.org/drawingml/2006/table">
            <a:tbl>
              <a:tblPr firstRow="1" bandRow="1">
                <a:tableStyleId>{5C22544A-7EE6-4342-B048-85BDC9FD1C3A}</a:tableStyleId>
              </a:tblPr>
              <a:tblGrid>
                <a:gridCol w="3651828"/>
                <a:gridCol w="3651828"/>
                <a:gridCol w="2573762"/>
              </a:tblGrid>
              <a:tr h="608348">
                <a:tc>
                  <a:txBody>
                    <a:bodyPr/>
                    <a:lstStyle/>
                    <a:p>
                      <a:endParaRPr lang="en-IN" sz="1300" dirty="0"/>
                    </a:p>
                  </a:txBody>
                  <a:tcPr/>
                </a:tc>
                <a:tc>
                  <a:txBody>
                    <a:bodyPr/>
                    <a:lstStyle/>
                    <a:p>
                      <a:r>
                        <a:rPr lang="en-IN" sz="1300" dirty="0" smtClean="0"/>
                        <a:t>Anorexia nervosa</a:t>
                      </a:r>
                      <a:endParaRPr lang="en-IN" sz="1300" dirty="0"/>
                    </a:p>
                  </a:txBody>
                  <a:tcPr/>
                </a:tc>
                <a:tc>
                  <a:txBody>
                    <a:bodyPr/>
                    <a:lstStyle/>
                    <a:p>
                      <a:r>
                        <a:rPr lang="en-IN" sz="1300" dirty="0" smtClean="0"/>
                        <a:t>Bulmia nervosa</a:t>
                      </a:r>
                      <a:endParaRPr lang="en-IN" sz="1300" dirty="0"/>
                    </a:p>
                  </a:txBody>
                  <a:tcPr/>
                </a:tc>
              </a:tr>
              <a:tr h="1064610">
                <a:tc>
                  <a:txBody>
                    <a:bodyPr/>
                    <a:lstStyle/>
                    <a:p>
                      <a:r>
                        <a:rPr lang="en-IN" sz="1300" dirty="0" smtClean="0"/>
                        <a:t>Weight</a:t>
                      </a:r>
                      <a:endParaRPr lang="en-IN" sz="1300" dirty="0"/>
                    </a:p>
                  </a:txBody>
                  <a:tcPr/>
                </a:tc>
                <a:tc>
                  <a:txBody>
                    <a:bodyPr/>
                    <a:lstStyle/>
                    <a:p>
                      <a:r>
                        <a:rPr lang="en-IN" sz="1300" dirty="0" smtClean="0"/>
                        <a:t>Significantly underweight</a:t>
                      </a:r>
                      <a:endParaRPr lang="en-IN" sz="1300" dirty="0"/>
                    </a:p>
                  </a:txBody>
                  <a:tcPr/>
                </a:tc>
                <a:tc>
                  <a:txBody>
                    <a:bodyPr/>
                    <a:lstStyle/>
                    <a:p>
                      <a:r>
                        <a:rPr lang="en-IN" sz="1300" dirty="0" smtClean="0"/>
                        <a:t>Normal weight</a:t>
                      </a:r>
                      <a:r>
                        <a:rPr lang="en-IN" sz="1300" baseline="0" dirty="0" smtClean="0"/>
                        <a:t> or over weight</a:t>
                      </a:r>
                      <a:endParaRPr lang="en-IN" sz="1300" dirty="0"/>
                    </a:p>
                  </a:txBody>
                  <a:tcPr/>
                </a:tc>
              </a:tr>
              <a:tr h="1520870">
                <a:tc>
                  <a:txBody>
                    <a:bodyPr/>
                    <a:lstStyle/>
                    <a:p>
                      <a:r>
                        <a:rPr lang="en-IN" sz="1300" dirty="0" smtClean="0"/>
                        <a:t>Eating</a:t>
                      </a:r>
                      <a:r>
                        <a:rPr lang="en-IN" sz="1300" baseline="0" dirty="0" smtClean="0"/>
                        <a:t> habits</a:t>
                      </a:r>
                      <a:endParaRPr lang="en-IN" sz="1300" dirty="0"/>
                    </a:p>
                  </a:txBody>
                  <a:tcPr/>
                </a:tc>
                <a:tc>
                  <a:txBody>
                    <a:bodyPr/>
                    <a:lstStyle/>
                    <a:p>
                      <a:r>
                        <a:rPr lang="en-IN" sz="1300" dirty="0" smtClean="0"/>
                        <a:t>Too little food /few calories</a:t>
                      </a:r>
                      <a:endParaRPr lang="en-IN" sz="1300" dirty="0"/>
                    </a:p>
                  </a:txBody>
                  <a:tcPr/>
                </a:tc>
                <a:tc>
                  <a:txBody>
                    <a:bodyPr/>
                    <a:lstStyle/>
                    <a:p>
                      <a:r>
                        <a:rPr lang="en-IN" sz="1300" dirty="0" smtClean="0"/>
                        <a:t>Eat large</a:t>
                      </a:r>
                      <a:r>
                        <a:rPr lang="en-IN" sz="1300" baseline="0" dirty="0" smtClean="0"/>
                        <a:t> amount of food then purges by vomiting and /or using laxatives</a:t>
                      </a:r>
                      <a:endParaRPr lang="en-IN" sz="1300" dirty="0"/>
                    </a:p>
                  </a:txBody>
                  <a:tcPr/>
                </a:tc>
              </a:tr>
              <a:tr h="2433392">
                <a:tc>
                  <a:txBody>
                    <a:bodyPr/>
                    <a:lstStyle/>
                    <a:p>
                      <a:r>
                        <a:rPr lang="en-IN" sz="1300" dirty="0" smtClean="0"/>
                        <a:t>Body image</a:t>
                      </a:r>
                      <a:endParaRPr lang="en-IN" sz="1300" dirty="0"/>
                    </a:p>
                  </a:txBody>
                  <a:tcPr/>
                </a:tc>
                <a:tc>
                  <a:txBody>
                    <a:bodyPr/>
                    <a:lstStyle/>
                    <a:p>
                      <a:r>
                        <a:rPr lang="en-IN" sz="1300" dirty="0" smtClean="0"/>
                        <a:t>Too concerned</a:t>
                      </a:r>
                      <a:r>
                        <a:rPr lang="en-IN" sz="1300" baseline="0" dirty="0" smtClean="0"/>
                        <a:t> on weight and appearance.</a:t>
                      </a:r>
                    </a:p>
                    <a:p>
                      <a:r>
                        <a:rPr lang="en-IN" sz="1300" baseline="0" dirty="0" smtClean="0"/>
                        <a:t>Dangerously thin but has false image that the body is still fat</a:t>
                      </a:r>
                      <a:endParaRPr lang="en-IN" sz="1300" dirty="0"/>
                    </a:p>
                  </a:txBody>
                  <a:tcPr/>
                </a:tc>
                <a:tc>
                  <a:txBody>
                    <a:bodyPr/>
                    <a:lstStyle/>
                    <a:p>
                      <a:r>
                        <a:rPr lang="en-IN" sz="1300" dirty="0" smtClean="0"/>
                        <a:t>Too concern on weight and appearance</a:t>
                      </a:r>
                      <a:endParaRPr lang="en-IN" sz="1300" dirty="0"/>
                    </a:p>
                  </a:txBody>
                  <a:tcPr/>
                </a:tc>
              </a:tr>
              <a:tr h="901986">
                <a:tc>
                  <a:txBody>
                    <a:bodyPr/>
                    <a:lstStyle/>
                    <a:p>
                      <a:r>
                        <a:rPr lang="en-IN" sz="1300" dirty="0" smtClean="0"/>
                        <a:t>Medical symptoms</a:t>
                      </a:r>
                      <a:endParaRPr lang="en-IN" sz="1300" dirty="0"/>
                    </a:p>
                  </a:txBody>
                  <a:tcPr/>
                </a:tc>
                <a:tc>
                  <a:txBody>
                    <a:bodyPr/>
                    <a:lstStyle/>
                    <a:p>
                      <a:r>
                        <a:rPr lang="en-IN" sz="1300" dirty="0" smtClean="0"/>
                        <a:t>Weakness fatigue nutritional deficiencies</a:t>
                      </a:r>
                    </a:p>
                    <a:p>
                      <a:r>
                        <a:rPr lang="en-IN" sz="1300" dirty="0" smtClean="0"/>
                        <a:t>Low blood pressure</a:t>
                      </a:r>
                      <a:endParaRPr lang="en-IN" sz="1300" dirty="0"/>
                    </a:p>
                  </a:txBody>
                  <a:tcPr/>
                </a:tc>
                <a:tc>
                  <a:txBody>
                    <a:bodyPr/>
                    <a:lstStyle/>
                    <a:p>
                      <a:r>
                        <a:rPr lang="en-IN" sz="1300" dirty="0" smtClean="0"/>
                        <a:t>Weakness fatigue </a:t>
                      </a:r>
                    </a:p>
                    <a:p>
                      <a:r>
                        <a:rPr lang="en-IN" sz="1300" dirty="0" smtClean="0"/>
                        <a:t>Dehydration</a:t>
                      </a:r>
                    </a:p>
                    <a:p>
                      <a:r>
                        <a:rPr lang="en-IN" sz="1300" dirty="0" smtClean="0"/>
                        <a:t>Mouth and throat problem</a:t>
                      </a:r>
                      <a:endParaRPr lang="en-IN" sz="1300" dirty="0"/>
                    </a:p>
                  </a:txBody>
                  <a:tcPr/>
                </a:tc>
              </a:tr>
            </a:tbl>
          </a:graphicData>
        </a:graphic>
      </p:graphicFrame>
    </p:spTree>
    <p:extLst>
      <p:ext uri="{BB962C8B-B14F-4D97-AF65-F5344CB8AC3E}">
        <p14:creationId xmlns:p14="http://schemas.microsoft.com/office/powerpoint/2010/main" xmlns="" val="257442253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5725"/>
            <a:ext cx="9274002" cy="6127087"/>
          </a:xfrm>
        </p:spPr>
        <p:txBody>
          <a:bodyPr>
            <a:normAutofit/>
          </a:bodyPr>
          <a:lstStyle/>
          <a:p>
            <a:pPr>
              <a:lnSpc>
                <a:spcPct val="150000"/>
              </a:lnSpc>
            </a:pPr>
            <a:r>
              <a:rPr lang="en-IN" sz="2000" dirty="0"/>
              <a:t>Hypothalamic dysfunction is  reflected in problems with thermoregulation (warming and cooling), satiety, sleep, autonomic cardio regulatory imbalance (orthostatic), and endocrine function (reduced gonadal and excessive adrenal cortex stimulation), all of which are reversible </a:t>
            </a:r>
          </a:p>
          <a:p>
            <a:pPr>
              <a:lnSpc>
                <a:spcPct val="150000"/>
              </a:lnSpc>
            </a:pPr>
            <a:r>
              <a:rPr lang="en-IN" sz="2000" dirty="0"/>
              <a:t>Amenorrhea precedes significant dieting and weight loss in up to 30% of females with AN, and most adolescents with E.Ds. perceive the absence of menses positively.</a:t>
            </a:r>
          </a:p>
          <a:p>
            <a:pPr>
              <a:lnSpc>
                <a:spcPct val="150000"/>
              </a:lnSpc>
            </a:pPr>
            <a:r>
              <a:rPr lang="en-IN" sz="2000" dirty="0"/>
              <a:t>The primary health concern is the negative effect of decreased ovarian function and oestrogen on bones.</a:t>
            </a:r>
          </a:p>
          <a:p>
            <a:pPr>
              <a:lnSpc>
                <a:spcPct val="150000"/>
              </a:lnSpc>
            </a:pPr>
            <a:r>
              <a:rPr lang="en-IN" sz="2000" b="1" dirty="0"/>
              <a:t> </a:t>
            </a:r>
            <a:r>
              <a:rPr lang="en-IN" sz="2000" dirty="0"/>
              <a:t>Decreased bone mineral density (BMD) with osteopenia or the more severe osteoporosis is a significant complication of EDs (more pronounced in AN than BN).  </a:t>
            </a:r>
          </a:p>
          <a:p>
            <a:pPr>
              <a:lnSpc>
                <a:spcPct val="150000"/>
              </a:lnSpc>
            </a:pPr>
            <a:endParaRPr lang="en-IN" sz="2000" dirty="0"/>
          </a:p>
        </p:txBody>
      </p:sp>
    </p:spTree>
    <p:extLst>
      <p:ext uri="{BB962C8B-B14F-4D97-AF65-F5344CB8AC3E}">
        <p14:creationId xmlns:p14="http://schemas.microsoft.com/office/powerpoint/2010/main" xmlns="" val="375104685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74002" cy="1930400"/>
          </a:xfrm>
        </p:spPr>
        <p:txBody>
          <a:bodyPr/>
          <a:lstStyle/>
          <a:p>
            <a:r>
              <a:rPr lang="en-IN" b="1" dirty="0" smtClean="0">
                <a:solidFill>
                  <a:schemeClr val="accent1"/>
                </a:solidFill>
              </a:rPr>
              <a:t>TREATMENT</a:t>
            </a:r>
            <a:endParaRPr lang="en-IN" b="1" dirty="0">
              <a:solidFill>
                <a:schemeClr val="accent1"/>
              </a:solidFill>
            </a:endParaRPr>
          </a:p>
        </p:txBody>
      </p:sp>
      <p:sp>
        <p:nvSpPr>
          <p:cNvPr id="3" name="Content Placeholder 2"/>
          <p:cNvSpPr>
            <a:spLocks noGrp="1"/>
          </p:cNvSpPr>
          <p:nvPr>
            <p:ph idx="1"/>
          </p:nvPr>
        </p:nvSpPr>
        <p:spPr>
          <a:xfrm>
            <a:off x="95251" y="714376"/>
            <a:ext cx="9178752" cy="6143624"/>
          </a:xfrm>
        </p:spPr>
        <p:txBody>
          <a:bodyPr>
            <a:normAutofit/>
          </a:bodyPr>
          <a:lstStyle/>
          <a:p>
            <a:pPr marL="0" indent="0">
              <a:buNone/>
            </a:pPr>
            <a:r>
              <a:rPr lang="en-IN" sz="2400" b="1" dirty="0">
                <a:solidFill>
                  <a:schemeClr val="accent1"/>
                </a:solidFill>
              </a:rPr>
              <a:t>Cognitive-behavioural therapy, which focuses on restructuring-</a:t>
            </a:r>
          </a:p>
          <a:p>
            <a:pPr marL="0" indent="0">
              <a:buNone/>
            </a:pPr>
            <a:r>
              <a:rPr lang="en-IN" dirty="0" smtClean="0"/>
              <a:t> “</a:t>
            </a:r>
            <a:r>
              <a:rPr lang="en-IN" dirty="0"/>
              <a:t>thinking errors” and establishing adaptive patterns of </a:t>
            </a:r>
            <a:r>
              <a:rPr lang="en-IN" dirty="0" smtClean="0"/>
              <a:t>behaviour,  is </a:t>
            </a:r>
            <a:r>
              <a:rPr lang="en-IN" dirty="0"/>
              <a:t>more </a:t>
            </a:r>
            <a:r>
              <a:rPr lang="en-IN" dirty="0" smtClean="0"/>
              <a:t>effective    </a:t>
            </a:r>
          </a:p>
          <a:p>
            <a:pPr marL="0" indent="0">
              <a:buNone/>
            </a:pPr>
            <a:r>
              <a:rPr lang="en-IN" dirty="0"/>
              <a:t> </a:t>
            </a:r>
            <a:r>
              <a:rPr lang="en-IN" dirty="0" smtClean="0"/>
              <a:t>  than </a:t>
            </a:r>
            <a:r>
              <a:rPr lang="en-IN" dirty="0"/>
              <a:t>interpersonal or psychoanalytic </a:t>
            </a:r>
            <a:r>
              <a:rPr lang="en-IN" dirty="0" smtClean="0"/>
              <a:t>approaches.</a:t>
            </a:r>
            <a:endParaRPr lang="en-IN" dirty="0"/>
          </a:p>
          <a:p>
            <a:pPr marL="0" indent="0">
              <a:buNone/>
            </a:pPr>
            <a:r>
              <a:rPr lang="en-IN" sz="2400" b="1" dirty="0">
                <a:solidFill>
                  <a:schemeClr val="accent1"/>
                </a:solidFill>
              </a:rPr>
              <a:t>Family-based treatment</a:t>
            </a:r>
          </a:p>
          <a:p>
            <a:pPr marL="0" indent="0">
              <a:buNone/>
            </a:pPr>
            <a:r>
              <a:rPr lang="en-IN" dirty="0" smtClean="0"/>
              <a:t>   3-phase </a:t>
            </a:r>
            <a:r>
              <a:rPr lang="en-IN" dirty="0"/>
              <a:t>intensive outpatient model helps parents play a positive </a:t>
            </a:r>
            <a:r>
              <a:rPr lang="en-IN" dirty="0" smtClean="0"/>
              <a:t>role in </a:t>
            </a:r>
            <a:r>
              <a:rPr lang="en-IN" dirty="0"/>
              <a:t>restoring </a:t>
            </a:r>
            <a:endParaRPr lang="en-IN" dirty="0" smtClean="0"/>
          </a:p>
          <a:p>
            <a:pPr marL="0" indent="0">
              <a:buNone/>
            </a:pPr>
            <a:r>
              <a:rPr lang="en-IN" dirty="0"/>
              <a:t> </a:t>
            </a:r>
            <a:r>
              <a:rPr lang="en-IN" dirty="0" smtClean="0"/>
              <a:t>  their child’s </a:t>
            </a:r>
            <a:r>
              <a:rPr lang="en-IN" dirty="0"/>
              <a:t>eating and weight to normal, then </a:t>
            </a:r>
            <a:r>
              <a:rPr lang="en-IN" dirty="0" smtClean="0"/>
              <a:t>returns control </a:t>
            </a:r>
            <a:r>
              <a:rPr lang="en-IN" dirty="0"/>
              <a:t>of eating to the child </a:t>
            </a:r>
            <a:endParaRPr lang="en-IN" dirty="0" smtClean="0"/>
          </a:p>
          <a:p>
            <a:pPr marL="0" indent="0">
              <a:buNone/>
            </a:pPr>
            <a:r>
              <a:rPr lang="en-IN" dirty="0" smtClean="0"/>
              <a:t>   Who has </a:t>
            </a:r>
            <a:r>
              <a:rPr lang="en-IN" dirty="0"/>
              <a:t>demonstrated the ability </a:t>
            </a:r>
            <a:r>
              <a:rPr lang="en-IN" dirty="0" smtClean="0"/>
              <a:t>to maintain </a:t>
            </a:r>
            <a:r>
              <a:rPr lang="en-IN" dirty="0"/>
              <a:t>healthy weight, and then encourages </a:t>
            </a:r>
            <a:endParaRPr lang="en-IN" dirty="0" smtClean="0"/>
          </a:p>
          <a:p>
            <a:pPr marL="0" indent="0">
              <a:buNone/>
            </a:pPr>
            <a:r>
              <a:rPr lang="en-IN" dirty="0"/>
              <a:t> </a:t>
            </a:r>
            <a:r>
              <a:rPr lang="en-IN" dirty="0" smtClean="0"/>
              <a:t>  healthy </a:t>
            </a:r>
            <a:r>
              <a:rPr lang="en-IN" dirty="0"/>
              <a:t>progression </a:t>
            </a:r>
            <a:r>
              <a:rPr lang="en-IN" dirty="0" smtClean="0"/>
              <a:t>in the other domains of adolescent development.</a:t>
            </a:r>
            <a:r>
              <a:rPr lang="en-IN" b="1" dirty="0"/>
              <a:t> </a:t>
            </a:r>
            <a:endParaRPr lang="en-IN" b="1" dirty="0" smtClean="0"/>
          </a:p>
          <a:p>
            <a:pPr marL="0" indent="0">
              <a:buNone/>
            </a:pPr>
            <a:r>
              <a:rPr lang="en-IN" sz="2400" b="1" dirty="0"/>
              <a:t>Dialect</a:t>
            </a:r>
            <a:r>
              <a:rPr lang="en-IN" sz="2400" b="1" dirty="0">
                <a:solidFill>
                  <a:schemeClr val="accent1"/>
                </a:solidFill>
              </a:rPr>
              <a:t>ical behavioural therapy</a:t>
            </a:r>
          </a:p>
          <a:p>
            <a:pPr marL="0" indent="0">
              <a:lnSpc>
                <a:spcPct val="150000"/>
              </a:lnSpc>
              <a:buNone/>
            </a:pPr>
            <a:r>
              <a:rPr lang="en-IN" b="1" dirty="0" smtClean="0"/>
              <a:t> </a:t>
            </a:r>
            <a:r>
              <a:rPr lang="en-IN" dirty="0"/>
              <a:t>I</a:t>
            </a:r>
            <a:r>
              <a:rPr lang="en-IN" dirty="0" smtClean="0"/>
              <a:t>n </a:t>
            </a:r>
            <a:r>
              <a:rPr lang="en-IN" dirty="0"/>
              <a:t>which distorted thoughts and </a:t>
            </a:r>
            <a:r>
              <a:rPr lang="en-IN" dirty="0" smtClean="0"/>
              <a:t>emotional responses are</a:t>
            </a:r>
            <a:r>
              <a:rPr lang="en-IN" dirty="0"/>
              <a:t> </a:t>
            </a:r>
            <a:r>
              <a:rPr lang="en-IN" dirty="0" smtClean="0"/>
              <a:t>challenged, analysed, and</a:t>
            </a:r>
            <a:r>
              <a:rPr lang="en-IN" dirty="0"/>
              <a:t> </a:t>
            </a:r>
            <a:r>
              <a:rPr lang="en-IN" dirty="0" smtClean="0"/>
              <a:t>replaced</a:t>
            </a:r>
            <a:r>
              <a:rPr lang="en-IN" dirty="0"/>
              <a:t> </a:t>
            </a:r>
            <a:r>
              <a:rPr lang="en-IN" dirty="0" smtClean="0"/>
              <a:t>with healthier</a:t>
            </a:r>
            <a:r>
              <a:rPr lang="en-IN" dirty="0"/>
              <a:t> </a:t>
            </a:r>
            <a:r>
              <a:rPr lang="en-IN" dirty="0" smtClean="0"/>
              <a:t>ones, with</a:t>
            </a:r>
            <a:r>
              <a:rPr lang="en-IN" dirty="0"/>
              <a:t> </a:t>
            </a:r>
            <a:r>
              <a:rPr lang="en-IN" dirty="0" smtClean="0"/>
              <a:t>an</a:t>
            </a:r>
            <a:r>
              <a:rPr lang="en-IN" dirty="0"/>
              <a:t> </a:t>
            </a:r>
            <a:r>
              <a:rPr lang="en-IN" dirty="0" smtClean="0"/>
              <a:t>emphasis</a:t>
            </a:r>
            <a:r>
              <a:rPr lang="en-IN" dirty="0"/>
              <a:t> </a:t>
            </a:r>
            <a:r>
              <a:rPr lang="en-IN" dirty="0" smtClean="0"/>
              <a:t>on</a:t>
            </a:r>
            <a:r>
              <a:rPr lang="en-IN" dirty="0"/>
              <a:t> </a:t>
            </a:r>
            <a:r>
              <a:rPr lang="en-IN" dirty="0" smtClean="0"/>
              <a:t>“mindfulness,” requires</a:t>
            </a:r>
            <a:r>
              <a:rPr lang="en-IN" dirty="0"/>
              <a:t> </a:t>
            </a:r>
            <a:r>
              <a:rPr lang="en-IN" dirty="0" smtClean="0"/>
              <a:t>adult</a:t>
            </a:r>
            <a:r>
              <a:rPr lang="en-IN" dirty="0"/>
              <a:t> </a:t>
            </a:r>
            <a:r>
              <a:rPr lang="en-IN" dirty="0" smtClean="0"/>
              <a:t>thinking</a:t>
            </a:r>
            <a:r>
              <a:rPr lang="en-IN" dirty="0"/>
              <a:t> </a:t>
            </a:r>
            <a:r>
              <a:rPr lang="en-IN" dirty="0" smtClean="0"/>
              <a:t>skills</a:t>
            </a:r>
            <a:r>
              <a:rPr lang="en-IN" dirty="0"/>
              <a:t> </a:t>
            </a:r>
            <a:r>
              <a:rPr lang="en-IN" dirty="0" smtClean="0"/>
              <a:t>and</a:t>
            </a:r>
            <a:r>
              <a:rPr lang="en-IN" dirty="0"/>
              <a:t> </a:t>
            </a:r>
            <a:r>
              <a:rPr lang="en-IN" dirty="0" smtClean="0"/>
              <a:t>is</a:t>
            </a:r>
            <a:r>
              <a:rPr lang="en-IN" dirty="0"/>
              <a:t> </a:t>
            </a:r>
            <a:r>
              <a:rPr lang="en-IN" dirty="0" smtClean="0"/>
              <a:t>useful </a:t>
            </a:r>
            <a:r>
              <a:rPr lang="en-IN" dirty="0"/>
              <a:t>for older patients with </a:t>
            </a:r>
            <a:r>
              <a:rPr lang="en-IN" dirty="0" smtClean="0"/>
              <a:t>Bulimia nervosa .</a:t>
            </a:r>
          </a:p>
          <a:p>
            <a:pPr>
              <a:lnSpc>
                <a:spcPct val="150000"/>
              </a:lnSpc>
            </a:pPr>
            <a:endParaRPr lang="en-IN" dirty="0"/>
          </a:p>
        </p:txBody>
      </p:sp>
    </p:spTree>
    <p:extLst>
      <p:ext uri="{BB962C8B-B14F-4D97-AF65-F5344CB8AC3E}">
        <p14:creationId xmlns:p14="http://schemas.microsoft.com/office/powerpoint/2010/main" xmlns="" val="381768397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8" y="133351"/>
            <a:ext cx="8596668" cy="1000125"/>
          </a:xfrm>
        </p:spPr>
        <p:txBody>
          <a:bodyPr/>
          <a:lstStyle/>
          <a:p>
            <a:r>
              <a:rPr lang="en-IN" dirty="0" smtClean="0">
                <a:solidFill>
                  <a:schemeClr val="accent1"/>
                </a:solidFill>
              </a:rPr>
              <a:t>Indications for hospitalisation</a:t>
            </a:r>
            <a:endParaRPr lang="en-IN" dirty="0">
              <a:solidFill>
                <a:schemeClr val="accent1"/>
              </a:solidFill>
            </a:endParaRPr>
          </a:p>
        </p:txBody>
      </p:sp>
      <p:sp>
        <p:nvSpPr>
          <p:cNvPr id="3" name="Content Placeholder 2"/>
          <p:cNvSpPr>
            <a:spLocks noGrp="1"/>
          </p:cNvSpPr>
          <p:nvPr>
            <p:ph idx="1"/>
          </p:nvPr>
        </p:nvSpPr>
        <p:spPr>
          <a:xfrm>
            <a:off x="257176" y="809629"/>
            <a:ext cx="9016827" cy="5231737"/>
          </a:xfrm>
        </p:spPr>
        <p:txBody>
          <a:bodyPr>
            <a:normAutofit/>
          </a:bodyPr>
          <a:lstStyle/>
          <a:p>
            <a:r>
              <a:rPr lang="en-IN" b="1" dirty="0">
                <a:solidFill>
                  <a:schemeClr val="accent1"/>
                </a:solidFill>
              </a:rPr>
              <a:t>PHYSICAL AND LABORATORY</a:t>
            </a:r>
          </a:p>
          <a:p>
            <a:r>
              <a:rPr lang="en-IN" dirty="0"/>
              <a:t>Heart rate &lt; 50 beats/min</a:t>
            </a:r>
          </a:p>
          <a:p>
            <a:r>
              <a:rPr lang="en-IN" dirty="0"/>
              <a:t>Other cardiac rhythm disturbances</a:t>
            </a:r>
          </a:p>
          <a:p>
            <a:r>
              <a:rPr lang="en-IN" dirty="0"/>
              <a:t>Blood pressure &lt; 80/50 mm Hg</a:t>
            </a:r>
          </a:p>
          <a:p>
            <a:r>
              <a:rPr lang="en-IN" dirty="0"/>
              <a:t>Postural hypotension resulting in a &gt;10 mm Hg drop or</a:t>
            </a:r>
          </a:p>
          <a:p>
            <a:r>
              <a:rPr lang="en-IN" dirty="0"/>
              <a:t>a &gt;25 beats/min increase</a:t>
            </a:r>
          </a:p>
          <a:p>
            <a:r>
              <a:rPr lang="en-IN" dirty="0" smtClean="0"/>
              <a:t>Hypokalaemia</a:t>
            </a:r>
            <a:endParaRPr lang="en-IN" dirty="0"/>
          </a:p>
          <a:p>
            <a:r>
              <a:rPr lang="en-IN" dirty="0"/>
              <a:t>Hypophosphatemia</a:t>
            </a:r>
          </a:p>
          <a:p>
            <a:r>
              <a:rPr lang="en-IN" dirty="0" smtClean="0"/>
              <a:t>Hypoglycaemia</a:t>
            </a:r>
          </a:p>
          <a:p>
            <a:r>
              <a:rPr lang="en-IN" dirty="0"/>
              <a:t>Dehydration</a:t>
            </a:r>
          </a:p>
          <a:p>
            <a:r>
              <a:rPr lang="en-IN" dirty="0"/>
              <a:t>Body temperature &lt; 36.1°C (97°F)</a:t>
            </a:r>
          </a:p>
          <a:p>
            <a:r>
              <a:rPr lang="en-IN" dirty="0"/>
              <a:t>&lt;80% healthy body weight</a:t>
            </a:r>
          </a:p>
          <a:p>
            <a:r>
              <a:rPr lang="en-IN" dirty="0"/>
              <a:t>Hepatic, cardiac, or renal compromise</a:t>
            </a:r>
          </a:p>
          <a:p>
            <a:endParaRPr lang="en-IN" dirty="0" smtClean="0"/>
          </a:p>
        </p:txBody>
      </p:sp>
    </p:spTree>
    <p:extLst>
      <p:ext uri="{BB962C8B-B14F-4D97-AF65-F5344CB8AC3E}">
        <p14:creationId xmlns:p14="http://schemas.microsoft.com/office/powerpoint/2010/main" xmlns="" val="317005258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2454" y="123826"/>
            <a:ext cx="8654876" cy="6365213"/>
          </a:xfrm>
        </p:spPr>
        <p:txBody>
          <a:bodyPr>
            <a:normAutofit/>
          </a:bodyPr>
          <a:lstStyle/>
          <a:p>
            <a:endParaRPr lang="en-IN" b="1" dirty="0" smtClean="0"/>
          </a:p>
          <a:p>
            <a:r>
              <a:rPr lang="en-IN" b="1" dirty="0" smtClean="0">
                <a:solidFill>
                  <a:schemeClr val="accent1"/>
                </a:solidFill>
              </a:rPr>
              <a:t>PSYCHIATRIC</a:t>
            </a:r>
            <a:endParaRPr lang="en-IN" b="1" dirty="0">
              <a:solidFill>
                <a:schemeClr val="accent1"/>
              </a:solidFill>
            </a:endParaRPr>
          </a:p>
          <a:p>
            <a:r>
              <a:rPr lang="en-IN" dirty="0"/>
              <a:t>Suicidal intent and plan</a:t>
            </a:r>
          </a:p>
          <a:p>
            <a:r>
              <a:rPr lang="en-IN" dirty="0"/>
              <a:t>Very poor motivation to recover (in family and patient)</a:t>
            </a:r>
          </a:p>
          <a:p>
            <a:r>
              <a:rPr lang="en-IN" dirty="0"/>
              <a:t>Preoccupation with ego-syntonic thoughts</a:t>
            </a:r>
          </a:p>
          <a:p>
            <a:r>
              <a:rPr lang="en-IN" dirty="0"/>
              <a:t>Coexisting psychiatric disorders</a:t>
            </a:r>
            <a:endParaRPr lang="en-IN" b="1" dirty="0"/>
          </a:p>
          <a:p>
            <a:pPr marL="0" indent="0">
              <a:buNone/>
            </a:pPr>
            <a:r>
              <a:rPr lang="en-IN" b="1" dirty="0" smtClean="0"/>
              <a:t>     </a:t>
            </a:r>
            <a:r>
              <a:rPr lang="en-IN" b="1" dirty="0" smtClean="0">
                <a:solidFill>
                  <a:schemeClr val="accent1"/>
                </a:solidFill>
              </a:rPr>
              <a:t>MISCELLANEOUS</a:t>
            </a:r>
            <a:endParaRPr lang="en-IN" b="1" dirty="0">
              <a:solidFill>
                <a:schemeClr val="accent1"/>
              </a:solidFill>
            </a:endParaRPr>
          </a:p>
          <a:p>
            <a:r>
              <a:rPr lang="en-IN" dirty="0"/>
              <a:t>Requires supervision after meals and while using the restroom</a:t>
            </a:r>
          </a:p>
          <a:p>
            <a:r>
              <a:rPr lang="en-IN" dirty="0"/>
              <a:t>Failed day </a:t>
            </a:r>
            <a:r>
              <a:rPr lang="en-IN" dirty="0" smtClean="0"/>
              <a:t>treatment</a:t>
            </a:r>
          </a:p>
          <a:p>
            <a:pPr marL="0" indent="0">
              <a:lnSpc>
                <a:spcPct val="150000"/>
              </a:lnSpc>
              <a:buNone/>
            </a:pPr>
            <a:r>
              <a:rPr lang="en-IN" dirty="0"/>
              <a:t>With early diagnosis and effective treatment, 80% or more of youth with AN </a:t>
            </a:r>
            <a:r>
              <a:rPr lang="en-IN" dirty="0" smtClean="0"/>
              <a:t>recover:</a:t>
            </a:r>
          </a:p>
          <a:p>
            <a:pPr marL="0" indent="0">
              <a:lnSpc>
                <a:spcPct val="150000"/>
              </a:lnSpc>
              <a:buNone/>
            </a:pPr>
            <a:r>
              <a:rPr lang="en-IN" dirty="0" smtClean="0"/>
              <a:t>They </a:t>
            </a:r>
            <a:r>
              <a:rPr lang="en-IN" dirty="0"/>
              <a:t>develop normal eating and weight control habits, resume menses, maintain average weight for height, and function in school, work, and relationships, although some still have poor body image. </a:t>
            </a:r>
          </a:p>
          <a:p>
            <a:endParaRPr lang="en-IN" dirty="0"/>
          </a:p>
          <a:p>
            <a:endParaRPr lang="en-IN" dirty="0"/>
          </a:p>
        </p:txBody>
      </p:sp>
    </p:spTree>
    <p:extLst>
      <p:ext uri="{BB962C8B-B14F-4D97-AF65-F5344CB8AC3E}">
        <p14:creationId xmlns:p14="http://schemas.microsoft.com/office/powerpoint/2010/main" xmlns="" val="415868559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8" y="1"/>
            <a:ext cx="8596668" cy="1133475"/>
          </a:xfrm>
        </p:spPr>
        <p:txBody>
          <a:bodyPr/>
          <a:lstStyle/>
          <a:p>
            <a:r>
              <a:rPr lang="en-IN" dirty="0" smtClean="0">
                <a:solidFill>
                  <a:srgbClr val="FF0000"/>
                </a:solidFill>
              </a:rPr>
              <a:t>Mental health action sign</a:t>
            </a:r>
            <a:endParaRPr lang="en-IN" dirty="0">
              <a:solidFill>
                <a:srgbClr val="FF0000"/>
              </a:solidFill>
            </a:endParaRPr>
          </a:p>
        </p:txBody>
      </p:sp>
      <p:sp>
        <p:nvSpPr>
          <p:cNvPr id="3" name="Content Placeholder 2"/>
          <p:cNvSpPr>
            <a:spLocks noGrp="1"/>
          </p:cNvSpPr>
          <p:nvPr>
            <p:ph idx="1"/>
          </p:nvPr>
        </p:nvSpPr>
        <p:spPr>
          <a:xfrm>
            <a:off x="361954" y="952501"/>
            <a:ext cx="8912052" cy="5553075"/>
          </a:xfrm>
        </p:spPr>
        <p:txBody>
          <a:bodyPr>
            <a:noAutofit/>
          </a:bodyPr>
          <a:lstStyle/>
          <a:p>
            <a:pPr marL="457189" indent="-457189">
              <a:lnSpc>
                <a:spcPct val="150000"/>
              </a:lnSpc>
              <a:buFont typeface="+mj-lt"/>
              <a:buAutoNum type="arabicPeriod"/>
            </a:pPr>
            <a:r>
              <a:rPr lang="en-IN" sz="2400" dirty="0"/>
              <a:t>Feeling very sad or withdrawn for more than 2 weeks</a:t>
            </a:r>
          </a:p>
          <a:p>
            <a:pPr marL="457189" indent="-457189">
              <a:lnSpc>
                <a:spcPct val="150000"/>
              </a:lnSpc>
              <a:buFont typeface="+mj-lt"/>
              <a:buAutoNum type="arabicPeriod"/>
            </a:pPr>
            <a:r>
              <a:rPr lang="en-IN" sz="2400" dirty="0"/>
              <a:t>Seriously trying to harm or kill someone, or making plans to do so</a:t>
            </a:r>
          </a:p>
          <a:p>
            <a:pPr marL="457189" indent="-457189">
              <a:lnSpc>
                <a:spcPct val="150000"/>
              </a:lnSpc>
              <a:buFont typeface="+mj-lt"/>
              <a:buAutoNum type="arabicPeriod"/>
            </a:pPr>
            <a:r>
              <a:rPr lang="en-IN" sz="2400" dirty="0"/>
              <a:t>Sudden overwhelming fear for no reason, sometimes with a  racing heart or fast breathing</a:t>
            </a:r>
          </a:p>
          <a:p>
            <a:pPr marL="457189" indent="-457189">
              <a:lnSpc>
                <a:spcPct val="150000"/>
              </a:lnSpc>
              <a:buFont typeface="+mj-lt"/>
              <a:buAutoNum type="arabicPeriod"/>
            </a:pPr>
            <a:r>
              <a:rPr lang="en-IN" sz="2400" dirty="0"/>
              <a:t>Involvement in many fights, using a weapon, or wanting to hurt others badly</a:t>
            </a:r>
          </a:p>
          <a:p>
            <a:pPr marL="457189" indent="-457189">
              <a:lnSpc>
                <a:spcPct val="150000"/>
              </a:lnSpc>
              <a:buFont typeface="+mj-lt"/>
              <a:buAutoNum type="arabicPeriod"/>
            </a:pPr>
            <a:r>
              <a:rPr lang="en-IN" sz="2400" dirty="0"/>
              <a:t>Severe out-of-control behaviour that can hurt self or others</a:t>
            </a:r>
          </a:p>
        </p:txBody>
      </p:sp>
    </p:spTree>
    <p:extLst>
      <p:ext uri="{BB962C8B-B14F-4D97-AF65-F5344CB8AC3E}">
        <p14:creationId xmlns:p14="http://schemas.microsoft.com/office/powerpoint/2010/main" xmlns="" val="31738414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303" y="542926"/>
            <a:ext cx="8778703" cy="5498437"/>
          </a:xfrm>
        </p:spPr>
        <p:txBody>
          <a:bodyPr>
            <a:normAutofit lnSpcReduction="10000"/>
          </a:bodyPr>
          <a:lstStyle/>
          <a:p>
            <a:pPr marL="457189" indent="-457189">
              <a:lnSpc>
                <a:spcPct val="150000"/>
              </a:lnSpc>
              <a:buFont typeface="+mj-lt"/>
              <a:buAutoNum type="arabicPeriod" startAt="7"/>
            </a:pPr>
            <a:r>
              <a:rPr lang="en-IN" sz="2400" dirty="0"/>
              <a:t>Not eating, throwing up, or using laxatives to make lose  weight</a:t>
            </a:r>
          </a:p>
          <a:p>
            <a:pPr marL="457189" indent="-457189">
              <a:lnSpc>
                <a:spcPct val="150000"/>
              </a:lnSpc>
              <a:buFont typeface="+mj-lt"/>
              <a:buAutoNum type="arabicPeriod" startAt="7"/>
            </a:pPr>
            <a:r>
              <a:rPr lang="en-IN" sz="2400" dirty="0"/>
              <a:t>Intense worries or fears that get in the way of daily activities</a:t>
            </a:r>
          </a:p>
          <a:p>
            <a:pPr marL="457189" indent="-457189">
              <a:lnSpc>
                <a:spcPct val="150000"/>
              </a:lnSpc>
              <a:buFont typeface="+mj-lt"/>
              <a:buAutoNum type="arabicPeriod" startAt="7"/>
            </a:pPr>
            <a:r>
              <a:rPr lang="en-IN" sz="2400" dirty="0"/>
              <a:t>Extreme difficulty in concentrating or staying still that puts one in physical danger or causes school failure</a:t>
            </a:r>
          </a:p>
          <a:p>
            <a:pPr marL="457189" indent="-457189">
              <a:lnSpc>
                <a:spcPct val="150000"/>
              </a:lnSpc>
              <a:buFont typeface="+mj-lt"/>
              <a:buAutoNum type="arabicPeriod" startAt="7"/>
            </a:pPr>
            <a:r>
              <a:rPr lang="en-IN" sz="2400" dirty="0"/>
              <a:t>Repeated use of drugs or alcohol</a:t>
            </a:r>
          </a:p>
          <a:p>
            <a:pPr marL="457189" indent="-457189">
              <a:lnSpc>
                <a:spcPct val="150000"/>
              </a:lnSpc>
              <a:buFont typeface="+mj-lt"/>
              <a:buAutoNum type="arabicPeriod" startAt="7"/>
            </a:pPr>
            <a:r>
              <a:rPr lang="en-IN" sz="2400" dirty="0"/>
              <a:t>Severe mood swings that cause problems in relationships</a:t>
            </a:r>
          </a:p>
          <a:p>
            <a:pPr marL="457189" indent="-457189">
              <a:lnSpc>
                <a:spcPct val="150000"/>
              </a:lnSpc>
              <a:buFont typeface="+mj-lt"/>
              <a:buAutoNum type="arabicPeriod" startAt="7"/>
            </a:pPr>
            <a:r>
              <a:rPr lang="en-IN" sz="2400" dirty="0"/>
              <a:t>Drastic changes in ones behaviour or personality</a:t>
            </a:r>
          </a:p>
          <a:p>
            <a:pPr marL="457189" indent="-457189">
              <a:buFont typeface="+mj-lt"/>
              <a:buAutoNum type="arabicPeriod" startAt="7"/>
            </a:pPr>
            <a:endParaRPr lang="en-IN" sz="2400" dirty="0"/>
          </a:p>
        </p:txBody>
      </p:sp>
    </p:spTree>
    <p:extLst>
      <p:ext uri="{BB962C8B-B14F-4D97-AF65-F5344CB8AC3E}">
        <p14:creationId xmlns:p14="http://schemas.microsoft.com/office/powerpoint/2010/main" xmlns="" val="106546424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8" y="2200346"/>
            <a:ext cx="8596668" cy="3880773"/>
          </a:xfrm>
        </p:spPr>
        <p:txBody>
          <a:bodyPr>
            <a:normAutofit/>
          </a:bodyPr>
          <a:lstStyle/>
          <a:p>
            <a:pPr marL="0" indent="0">
              <a:buNone/>
            </a:pPr>
            <a:r>
              <a:rPr lang="en-IN" sz="7200" b="1" i="1" u="sng" dirty="0">
                <a:solidFill>
                  <a:srgbClr val="FF0000"/>
                </a:solidFill>
                <a:effectLst>
                  <a:outerShdw blurRad="38100" dist="38100" dir="2700000" algn="tl">
                    <a:srgbClr val="000000">
                      <a:alpha val="43137"/>
                    </a:srgbClr>
                  </a:outerShdw>
                  <a:reflection stA="89000" endPos="65000" dist="50800" dir="5400000" sy="-100000" algn="bl" rotWithShape="0"/>
                </a:effectLst>
              </a:rPr>
              <a:t>THANK  U </a:t>
            </a:r>
          </a:p>
        </p:txBody>
      </p:sp>
    </p:spTree>
    <p:extLst>
      <p:ext uri="{BB962C8B-B14F-4D97-AF65-F5344CB8AC3E}">
        <p14:creationId xmlns:p14="http://schemas.microsoft.com/office/powerpoint/2010/main" xmlns="" val="3439074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451" y="457201"/>
            <a:ext cx="9102552" cy="5584163"/>
          </a:xfrm>
        </p:spPr>
        <p:txBody>
          <a:bodyPr>
            <a:normAutofit/>
          </a:bodyPr>
          <a:lstStyle/>
          <a:p>
            <a:pPr>
              <a:lnSpc>
                <a:spcPct val="150000"/>
              </a:lnSpc>
            </a:pPr>
            <a:endParaRPr lang="en-IN" sz="2400" dirty="0"/>
          </a:p>
          <a:p>
            <a:pPr>
              <a:lnSpc>
                <a:spcPct val="150000"/>
              </a:lnSpc>
            </a:pPr>
            <a:r>
              <a:rPr lang="en-IN" sz="3400" dirty="0">
                <a:solidFill>
                  <a:schemeClr val="accent1"/>
                </a:solidFill>
              </a:rPr>
              <a:t>MANAGEMENT:</a:t>
            </a:r>
          </a:p>
          <a:p>
            <a:pPr>
              <a:lnSpc>
                <a:spcPct val="150000"/>
              </a:lnSpc>
            </a:pPr>
            <a:r>
              <a:rPr lang="en-IN" sz="2000" dirty="0"/>
              <a:t>Infantile colic usually disappears by the age of 4-5 months</a:t>
            </a:r>
          </a:p>
          <a:p>
            <a:pPr>
              <a:lnSpc>
                <a:spcPct val="150000"/>
              </a:lnSpc>
            </a:pPr>
            <a:r>
              <a:rPr lang="en-IN" sz="2000" dirty="0"/>
              <a:t>It is important to reassure parents that their child is healthy help parents to understand theirs infants temperament traits contributing to increased crying.</a:t>
            </a:r>
          </a:p>
        </p:txBody>
      </p:sp>
    </p:spTree>
    <p:extLst>
      <p:ext uri="{BB962C8B-B14F-4D97-AF65-F5344CB8AC3E}">
        <p14:creationId xmlns:p14="http://schemas.microsoft.com/office/powerpoint/2010/main" xmlns="" val="37040202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IN" sz="11500" b="1" i="1" u="sng" dirty="0">
                <a:solidFill>
                  <a:schemeClr val="accent1"/>
                </a:solidFill>
                <a:effectLst>
                  <a:outerShdw blurRad="38100" dist="38100" dir="2700000" algn="tl">
                    <a:srgbClr val="000000">
                      <a:alpha val="43137"/>
                    </a:srgbClr>
                  </a:outerShdw>
                  <a:reflection stA="77000" endPos="65000" dist="50800" dir="5400000" sy="-100000" algn="bl" rotWithShape="0"/>
                </a:effectLst>
              </a:rPr>
              <a:t>Pica</a:t>
            </a:r>
            <a:r>
              <a:rPr lang="en-IN" sz="11500" b="1" i="1" u="sng" dirty="0">
                <a:effectLst>
                  <a:outerShdw blurRad="38100" dist="38100" dir="2700000" algn="tl">
                    <a:srgbClr val="000000">
                      <a:alpha val="43137"/>
                    </a:srgbClr>
                  </a:outerShdw>
                  <a:reflection stA="77000" endPos="65000" dist="50800" dir="5400000" sy="-100000" algn="bl" rotWithShape="0"/>
                </a:effectLst>
              </a:rPr>
              <a:t> </a:t>
            </a:r>
          </a:p>
        </p:txBody>
      </p:sp>
    </p:spTree>
    <p:extLst>
      <p:ext uri="{BB962C8B-B14F-4D97-AF65-F5344CB8AC3E}">
        <p14:creationId xmlns:p14="http://schemas.microsoft.com/office/powerpoint/2010/main" xmlns="" val="32823043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293103" y="304472"/>
            <a:ext cx="3898900" cy="3289609"/>
          </a:xfrm>
          <a:prstGeom prst="rect">
            <a:avLst/>
          </a:prstGeom>
        </p:spPr>
      </p:pic>
      <p:sp>
        <p:nvSpPr>
          <p:cNvPr id="2" name="Title 1"/>
          <p:cNvSpPr>
            <a:spLocks noGrp="1"/>
          </p:cNvSpPr>
          <p:nvPr>
            <p:ph type="title"/>
          </p:nvPr>
        </p:nvSpPr>
        <p:spPr>
          <a:xfrm>
            <a:off x="247651" y="0"/>
            <a:ext cx="9026352" cy="1930400"/>
          </a:xfrm>
        </p:spPr>
        <p:txBody>
          <a:bodyPr>
            <a:normAutofit/>
          </a:bodyPr>
          <a:lstStyle/>
          <a:p>
            <a:r>
              <a:rPr lang="en-IN" dirty="0" smtClean="0">
                <a:solidFill>
                  <a:schemeClr val="accent1"/>
                </a:solidFill>
              </a:rPr>
              <a:t>PICA</a:t>
            </a:r>
            <a:endParaRPr lang="en-IN" dirty="0">
              <a:solidFill>
                <a:schemeClr val="accent1"/>
              </a:solidFill>
            </a:endParaRPr>
          </a:p>
        </p:txBody>
      </p:sp>
      <p:sp>
        <p:nvSpPr>
          <p:cNvPr id="3" name="Content Placeholder 2"/>
          <p:cNvSpPr>
            <a:spLocks noGrp="1"/>
          </p:cNvSpPr>
          <p:nvPr>
            <p:ph idx="1"/>
          </p:nvPr>
        </p:nvSpPr>
        <p:spPr>
          <a:xfrm>
            <a:off x="76200" y="923925"/>
            <a:ext cx="9197803" cy="5934075"/>
          </a:xfrm>
        </p:spPr>
        <p:txBody>
          <a:bodyPr>
            <a:normAutofit/>
          </a:bodyPr>
          <a:lstStyle/>
          <a:p>
            <a:r>
              <a:rPr lang="en-IN" sz="2000" dirty="0"/>
              <a:t>Pica involves the persistent eating of non-nutritive, </a:t>
            </a:r>
          </a:p>
          <a:p>
            <a:pPr marL="0" indent="0">
              <a:buNone/>
            </a:pPr>
            <a:r>
              <a:rPr lang="en-IN" sz="2000" dirty="0"/>
              <a:t>     non-food substances (e.g., paper, soap, plaster, charcoal,</a:t>
            </a:r>
          </a:p>
          <a:p>
            <a:pPr marL="0" indent="0">
              <a:buNone/>
            </a:pPr>
            <a:r>
              <a:rPr lang="en-IN" sz="2000" dirty="0"/>
              <a:t>     clay, wool, ashes, paint, earth) over a period of at least 1</a:t>
            </a:r>
          </a:p>
          <a:p>
            <a:pPr marL="0" indent="0">
              <a:buNone/>
            </a:pPr>
            <a:r>
              <a:rPr lang="en-IN" sz="2000" dirty="0"/>
              <a:t>     month.</a:t>
            </a:r>
          </a:p>
          <a:p>
            <a:r>
              <a:rPr lang="en-IN" sz="2000" dirty="0"/>
              <a:t>Pica can occur throughout the lifetime, but occurs most</a:t>
            </a:r>
          </a:p>
          <a:p>
            <a:pPr marL="0" indent="0">
              <a:buNone/>
            </a:pPr>
            <a:r>
              <a:rPr lang="en-IN" sz="2000" dirty="0"/>
              <a:t>     commonly in childhood. It appears to be more common in </a:t>
            </a:r>
          </a:p>
          <a:p>
            <a:pPr marL="0" indent="0">
              <a:buNone/>
            </a:pPr>
            <a:r>
              <a:rPr lang="en-IN" sz="2000" dirty="0"/>
              <a:t>     those with intellectual  disability and autism spectrum disorders .</a:t>
            </a:r>
          </a:p>
          <a:p>
            <a:pPr marL="0" indent="0">
              <a:buNone/>
            </a:pPr>
            <a:endParaRPr lang="en-IN" sz="2000" dirty="0"/>
          </a:p>
          <a:p>
            <a:r>
              <a:rPr lang="en-IN" sz="2000" dirty="0"/>
              <a:t>It usually remits in childhood but can continue into adolescence and </a:t>
            </a:r>
          </a:p>
          <a:p>
            <a:pPr marL="0" indent="0">
              <a:buNone/>
            </a:pPr>
            <a:r>
              <a:rPr lang="en-IN" sz="2000" dirty="0"/>
              <a:t>     adulthood. </a:t>
            </a:r>
          </a:p>
          <a:p>
            <a:pPr>
              <a:lnSpc>
                <a:spcPct val="160000"/>
              </a:lnSpc>
            </a:pPr>
            <a:endParaRPr lang="en-IN" sz="2000" dirty="0"/>
          </a:p>
          <a:p>
            <a:pPr marL="0" indent="0">
              <a:buNone/>
            </a:pPr>
            <a:r>
              <a:rPr lang="en-IN" sz="2000" baseline="30000" dirty="0"/>
              <a:t>(NELSON 20TH EDITION,PG-138)</a:t>
            </a:r>
          </a:p>
          <a:p>
            <a:endParaRPr lang="en-IN" sz="2000" dirty="0"/>
          </a:p>
        </p:txBody>
      </p:sp>
    </p:spTree>
    <p:extLst>
      <p:ext uri="{BB962C8B-B14F-4D97-AF65-F5344CB8AC3E}">
        <p14:creationId xmlns:p14="http://schemas.microsoft.com/office/powerpoint/2010/main" xmlns="" val="3071325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7934</TotalTime>
  <Words>4668</Words>
  <Application>Microsoft Office PowerPoint</Application>
  <PresentationFormat>Custom</PresentationFormat>
  <Paragraphs>590</Paragraphs>
  <Slides>69</Slides>
  <Notes>2</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Facet</vt:lpstr>
      <vt:lpstr>BEHAVIOURAL ABNORMALITIES IN CHILDREN</vt:lpstr>
      <vt:lpstr>Slide 2</vt:lpstr>
      <vt:lpstr>CLASSIFICATION- BEHAVOURAL  DISORDERS   </vt:lpstr>
      <vt:lpstr>COMMON BEHAVOURAL PROBLEMS  </vt:lpstr>
      <vt:lpstr>Slide 5</vt:lpstr>
      <vt:lpstr>INFANTILE COLIC</vt:lpstr>
      <vt:lpstr>Slide 7</vt:lpstr>
      <vt:lpstr>Slide 8</vt:lpstr>
      <vt:lpstr>PICA</vt:lpstr>
      <vt:lpstr>Slide 10</vt:lpstr>
      <vt:lpstr>Slide 11</vt:lpstr>
      <vt:lpstr>Slide 12</vt:lpstr>
      <vt:lpstr>Slide 13</vt:lpstr>
      <vt:lpstr>Slide 14</vt:lpstr>
      <vt:lpstr>Slide 15</vt:lpstr>
      <vt:lpstr>TEMPER TANTRUMS</vt:lpstr>
      <vt:lpstr>Slide 17</vt:lpstr>
      <vt:lpstr>MANAGEMENT -</vt:lpstr>
      <vt:lpstr>Slide 19</vt:lpstr>
      <vt:lpstr>Slide 20</vt:lpstr>
      <vt:lpstr>Slide 21</vt:lpstr>
      <vt:lpstr>Slide 22</vt:lpstr>
      <vt:lpstr>Slide 23</vt:lpstr>
      <vt:lpstr>Slide 24</vt:lpstr>
      <vt:lpstr>ENCOPRESIS</vt:lpstr>
      <vt:lpstr>Slide 26</vt:lpstr>
      <vt:lpstr>Slide 27</vt:lpstr>
      <vt:lpstr>Slide 28</vt:lpstr>
      <vt:lpstr>Slide 29</vt:lpstr>
      <vt:lpstr>Slide 30</vt:lpstr>
      <vt:lpstr>Slide 31</vt:lpstr>
      <vt:lpstr>Breath holding spells</vt:lpstr>
      <vt:lpstr>Slide 33</vt:lpstr>
      <vt:lpstr>Slide 34</vt:lpstr>
      <vt:lpstr>Slide 35</vt:lpstr>
      <vt:lpstr>Slide 36</vt:lpstr>
      <vt:lpstr>Slide 37</vt:lpstr>
      <vt:lpstr>RETT SYNDROME</vt:lpstr>
      <vt:lpstr>Slide 39</vt:lpstr>
      <vt:lpstr>Slide 40</vt:lpstr>
      <vt:lpstr>Slide 41</vt:lpstr>
      <vt:lpstr>Slide 42</vt:lpstr>
      <vt:lpstr>MANAGEMENT</vt:lpstr>
      <vt:lpstr>Slide 44</vt:lpstr>
      <vt:lpstr>ATTENTION DEFICIT HYPERACTIVITY DISORDER</vt:lpstr>
      <vt:lpstr>Slide 46</vt:lpstr>
      <vt:lpstr>Slide 47</vt:lpstr>
      <vt:lpstr>Slide 48</vt:lpstr>
      <vt:lpstr>Slide 49</vt:lpstr>
      <vt:lpstr>Slide 50</vt:lpstr>
      <vt:lpstr>AUTISM SPECTRUM DISORDER</vt:lpstr>
      <vt:lpstr>Slide 52</vt:lpstr>
      <vt:lpstr>Slide 53</vt:lpstr>
      <vt:lpstr>Slide 54</vt:lpstr>
      <vt:lpstr>Slide 55</vt:lpstr>
      <vt:lpstr>Slide 56</vt:lpstr>
      <vt:lpstr>Slide 57</vt:lpstr>
      <vt:lpstr>Slide 58</vt:lpstr>
      <vt:lpstr>Slide 59</vt:lpstr>
      <vt:lpstr>Anorexia nervosa</vt:lpstr>
      <vt:lpstr>Slide 61</vt:lpstr>
      <vt:lpstr>Slide 62</vt:lpstr>
      <vt:lpstr>Slide 63</vt:lpstr>
      <vt:lpstr>TREATMENT</vt:lpstr>
      <vt:lpstr>Indications for hospitalisation</vt:lpstr>
      <vt:lpstr>Slide 66</vt:lpstr>
      <vt:lpstr>Mental health action sign</vt:lpstr>
      <vt:lpstr>Slide 68</vt:lpstr>
      <vt:lpstr>Slide 69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Behavoural abnormalities in children</dc:title>
  <dc:creator>Rahul</dc:creator>
  <cp:lastModifiedBy>Anusha</cp:lastModifiedBy>
  <cp:revision>643</cp:revision>
  <dcterms:created xsi:type="dcterms:W3CDTF">2018-05-11T14:44:12Z</dcterms:created>
  <dcterms:modified xsi:type="dcterms:W3CDTF">2020-08-17T04:55:11Z</dcterms:modified>
</cp:coreProperties>
</file>