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4" r:id="rId8"/>
    <p:sldId id="263" r:id="rId9"/>
    <p:sldId id="265" r:id="rId10"/>
    <p:sldId id="268" r:id="rId11"/>
    <p:sldId id="266" r:id="rId12"/>
    <p:sldId id="267" r:id="rId13"/>
    <p:sldId id="269" r:id="rId14"/>
    <p:sldId id="270" r:id="rId15"/>
    <p:sldId id="272" r:id="rId16"/>
    <p:sldId id="274" r:id="rId17"/>
    <p:sldId id="273" r:id="rId18"/>
    <p:sldId id="315" r:id="rId19"/>
    <p:sldId id="275" r:id="rId20"/>
    <p:sldId id="316" r:id="rId21"/>
    <p:sldId id="276" r:id="rId22"/>
    <p:sldId id="277" r:id="rId23"/>
    <p:sldId id="278" r:id="rId24"/>
    <p:sldId id="279" r:id="rId25"/>
    <p:sldId id="332" r:id="rId26"/>
    <p:sldId id="282" r:id="rId27"/>
    <p:sldId id="283" r:id="rId28"/>
    <p:sldId id="284" r:id="rId29"/>
    <p:sldId id="280" r:id="rId30"/>
    <p:sldId id="285" r:id="rId31"/>
    <p:sldId id="287" r:id="rId32"/>
    <p:sldId id="333" r:id="rId33"/>
    <p:sldId id="334" r:id="rId34"/>
    <p:sldId id="335" r:id="rId35"/>
    <p:sldId id="336" r:id="rId36"/>
    <p:sldId id="337" r:id="rId37"/>
    <p:sldId id="338" r:id="rId38"/>
    <p:sldId id="288" r:id="rId39"/>
    <p:sldId id="289" r:id="rId40"/>
    <p:sldId id="290" r:id="rId41"/>
    <p:sldId id="291" r:id="rId42"/>
    <p:sldId id="292" r:id="rId43"/>
    <p:sldId id="339" r:id="rId44"/>
    <p:sldId id="293" r:id="rId45"/>
    <p:sldId id="294" r:id="rId46"/>
    <p:sldId id="295" r:id="rId47"/>
    <p:sldId id="296" r:id="rId48"/>
    <p:sldId id="297" r:id="rId49"/>
    <p:sldId id="298" r:id="rId50"/>
    <p:sldId id="299" r:id="rId51"/>
    <p:sldId id="300" r:id="rId52"/>
    <p:sldId id="301" r:id="rId53"/>
    <p:sldId id="302"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1"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71E78-4F9B-4E11-8D78-81F3AAF044B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IN"/>
        </a:p>
      </dgm:t>
    </dgm:pt>
    <dgm:pt modelId="{018A394E-5FB4-4B49-A9F7-5B07FCD06B10}">
      <dgm:prSet phldrT="[Text]" custT="1"/>
      <dgm:spPr/>
      <dgm:t>
        <a:bodyPr/>
        <a:lstStyle/>
        <a:p>
          <a:r>
            <a:rPr lang="en-IN" sz="1700" b="0" i="0" dirty="0" smtClean="0"/>
            <a:t>Major histocompatibility (MHC) class I–related chain A (MICA)</a:t>
          </a:r>
          <a:endParaRPr lang="en-IN" sz="1700" dirty="0"/>
        </a:p>
      </dgm:t>
    </dgm:pt>
    <dgm:pt modelId="{6ABCBE40-0441-40F5-AA95-94EA14171364}" type="parTrans" cxnId="{7318D0B6-8846-4481-A6FB-650653F347E4}">
      <dgm:prSet/>
      <dgm:spPr/>
      <dgm:t>
        <a:bodyPr/>
        <a:lstStyle/>
        <a:p>
          <a:endParaRPr lang="en-IN"/>
        </a:p>
      </dgm:t>
    </dgm:pt>
    <dgm:pt modelId="{23A7A811-2071-4121-8652-1EA4FDED3138}" type="sibTrans" cxnId="{7318D0B6-8846-4481-A6FB-650653F347E4}">
      <dgm:prSet/>
      <dgm:spPr/>
      <dgm:t>
        <a:bodyPr/>
        <a:lstStyle/>
        <a:p>
          <a:endParaRPr lang="en-IN"/>
        </a:p>
      </dgm:t>
    </dgm:pt>
    <dgm:pt modelId="{777AB1E8-DE1E-494C-AD5C-4A64624E7D1C}">
      <dgm:prSet phldrT="[Text]" custT="1"/>
      <dgm:spPr/>
      <dgm:t>
        <a:bodyPr/>
        <a:lstStyle/>
        <a:p>
          <a:r>
            <a:rPr lang="en-IN" sz="1800" b="0" i="0" dirty="0" smtClean="0"/>
            <a:t>Natural killer and T-cells</a:t>
          </a:r>
          <a:endParaRPr lang="en-IN" sz="1800" dirty="0"/>
        </a:p>
      </dgm:t>
    </dgm:pt>
    <dgm:pt modelId="{7A54AB70-8C14-4FE8-A73B-81B806BD3CDA}" type="parTrans" cxnId="{AAEE2884-019C-4718-86DE-4EEABB1A6B64}">
      <dgm:prSet/>
      <dgm:spPr/>
      <dgm:t>
        <a:bodyPr/>
        <a:lstStyle/>
        <a:p>
          <a:endParaRPr lang="en-IN"/>
        </a:p>
      </dgm:t>
    </dgm:pt>
    <dgm:pt modelId="{73BEC474-720A-4C12-9F23-6D4D4486DFD6}" type="sibTrans" cxnId="{AAEE2884-019C-4718-86DE-4EEABB1A6B64}">
      <dgm:prSet/>
      <dgm:spPr/>
      <dgm:t>
        <a:bodyPr/>
        <a:lstStyle/>
        <a:p>
          <a:endParaRPr lang="en-IN"/>
        </a:p>
      </dgm:t>
    </dgm:pt>
    <dgm:pt modelId="{761AAE59-BB39-4C5E-B9CE-8BFF74349B6D}">
      <dgm:prSet phldrT="[Text]" custT="1"/>
      <dgm:spPr/>
      <dgm:t>
        <a:bodyPr/>
        <a:lstStyle/>
        <a:p>
          <a:r>
            <a:rPr lang="en-IN" sz="1800" b="0" i="0" dirty="0" smtClean="0"/>
            <a:t>Release of </a:t>
          </a:r>
          <a:r>
            <a:rPr lang="en-IN" sz="1800" b="0" i="0" dirty="0" err="1" smtClean="0"/>
            <a:t>Proinflammatory</a:t>
          </a:r>
          <a:r>
            <a:rPr lang="en-IN" sz="1800" b="0" i="0" dirty="0" smtClean="0"/>
            <a:t> cytokines</a:t>
          </a:r>
          <a:endParaRPr lang="en-IN" sz="1800" dirty="0"/>
        </a:p>
      </dgm:t>
    </dgm:pt>
    <dgm:pt modelId="{374A2480-799A-4FE9-BD37-61983EE5C2F0}" type="parTrans" cxnId="{9BA64345-E2B8-4718-BC63-4571547683D4}">
      <dgm:prSet/>
      <dgm:spPr/>
      <dgm:t>
        <a:bodyPr/>
        <a:lstStyle/>
        <a:p>
          <a:endParaRPr lang="en-IN"/>
        </a:p>
      </dgm:t>
    </dgm:pt>
    <dgm:pt modelId="{FC7C3670-8841-4ACD-97FE-9CCCEEA58A39}" type="sibTrans" cxnId="{9BA64345-E2B8-4718-BC63-4571547683D4}">
      <dgm:prSet/>
      <dgm:spPr/>
      <dgm:t>
        <a:bodyPr/>
        <a:lstStyle/>
        <a:p>
          <a:endParaRPr lang="en-IN"/>
        </a:p>
      </dgm:t>
    </dgm:pt>
    <dgm:pt modelId="{1E3D458A-EA2F-4251-B46D-F43F0D1EBA14}">
      <dgm:prSet phldrT="[Text]" custT="1"/>
      <dgm:spPr/>
      <dgm:t>
        <a:bodyPr/>
        <a:lstStyle/>
        <a:p>
          <a:r>
            <a:rPr lang="en-IN" sz="1800" b="0" i="0" dirty="0" smtClean="0"/>
            <a:t>Matrix </a:t>
          </a:r>
          <a:r>
            <a:rPr lang="en-IN" sz="1800" b="0" i="0" dirty="0" err="1" smtClean="0"/>
            <a:t>metalloproteinases</a:t>
          </a:r>
          <a:r>
            <a:rPr lang="en-IN" sz="1800" b="0" i="0" dirty="0" smtClean="0"/>
            <a:t> (MMPs)</a:t>
          </a:r>
          <a:endParaRPr lang="en-IN" sz="1800" dirty="0"/>
        </a:p>
      </dgm:t>
    </dgm:pt>
    <dgm:pt modelId="{39FFC4FC-25AA-4C32-8F1B-4282F958D65D}" type="parTrans" cxnId="{905F6AC0-ADAC-484C-AE26-DFC9F70527D2}">
      <dgm:prSet/>
      <dgm:spPr/>
      <dgm:t>
        <a:bodyPr/>
        <a:lstStyle/>
        <a:p>
          <a:endParaRPr lang="en-IN"/>
        </a:p>
      </dgm:t>
    </dgm:pt>
    <dgm:pt modelId="{A3F79E1A-61FF-4A24-8199-F95BA0ED8384}" type="sibTrans" cxnId="{905F6AC0-ADAC-484C-AE26-DFC9F70527D2}">
      <dgm:prSet/>
      <dgm:spPr/>
      <dgm:t>
        <a:bodyPr/>
        <a:lstStyle/>
        <a:p>
          <a:endParaRPr lang="en-IN"/>
        </a:p>
      </dgm:t>
    </dgm:pt>
    <dgm:pt modelId="{300F0733-B66B-4D21-AB6D-D5D19DB1D89D}">
      <dgm:prSet phldrT="[Text]" custT="1"/>
      <dgm:spPr/>
      <dgm:t>
        <a:bodyPr/>
        <a:lstStyle/>
        <a:p>
          <a:r>
            <a:rPr lang="en-IN" sz="1800" b="0" i="0" dirty="0" smtClean="0"/>
            <a:t>Inflammatory response</a:t>
          </a:r>
          <a:endParaRPr lang="en-IN" sz="1800" dirty="0"/>
        </a:p>
      </dgm:t>
    </dgm:pt>
    <dgm:pt modelId="{011131BE-F43B-45FF-93B8-1A4FE92A601E}" type="parTrans" cxnId="{BF1F6EBA-B8B3-42D2-B528-D2153D212342}">
      <dgm:prSet/>
      <dgm:spPr/>
      <dgm:t>
        <a:bodyPr/>
        <a:lstStyle/>
        <a:p>
          <a:endParaRPr lang="en-IN"/>
        </a:p>
      </dgm:t>
    </dgm:pt>
    <dgm:pt modelId="{46E88635-8EEE-4012-80C2-2EC0EAD15198}" type="sibTrans" cxnId="{BF1F6EBA-B8B3-42D2-B528-D2153D212342}">
      <dgm:prSet/>
      <dgm:spPr/>
      <dgm:t>
        <a:bodyPr/>
        <a:lstStyle/>
        <a:p>
          <a:endParaRPr lang="en-IN"/>
        </a:p>
      </dgm:t>
    </dgm:pt>
    <dgm:pt modelId="{6D036F49-5BE7-4339-A199-CA1E324FE3E4}" type="pres">
      <dgm:prSet presAssocID="{F0871E78-4F9B-4E11-8D78-81F3AAF044B8}" presName="cycle" presStyleCnt="0">
        <dgm:presLayoutVars>
          <dgm:dir/>
          <dgm:resizeHandles val="exact"/>
        </dgm:presLayoutVars>
      </dgm:prSet>
      <dgm:spPr/>
      <dgm:t>
        <a:bodyPr/>
        <a:lstStyle/>
        <a:p>
          <a:endParaRPr lang="en-IN"/>
        </a:p>
      </dgm:t>
    </dgm:pt>
    <dgm:pt modelId="{70AE18B8-2412-4B1E-A269-BDB9CFB7FC22}" type="pres">
      <dgm:prSet presAssocID="{018A394E-5FB4-4B49-A9F7-5B07FCD06B10}" presName="node" presStyleLbl="node1" presStyleIdx="0" presStyleCnt="5" custScaleX="127673" custScaleY="120666" custRadScaleRad="92809" custRadScaleInc="-4733">
        <dgm:presLayoutVars>
          <dgm:bulletEnabled val="1"/>
        </dgm:presLayoutVars>
      </dgm:prSet>
      <dgm:spPr/>
      <dgm:t>
        <a:bodyPr/>
        <a:lstStyle/>
        <a:p>
          <a:endParaRPr lang="en-IN"/>
        </a:p>
      </dgm:t>
    </dgm:pt>
    <dgm:pt modelId="{AD3E0F4A-992C-46FC-AA98-58B102CE7897}" type="pres">
      <dgm:prSet presAssocID="{018A394E-5FB4-4B49-A9F7-5B07FCD06B10}" presName="spNode" presStyleCnt="0"/>
      <dgm:spPr/>
    </dgm:pt>
    <dgm:pt modelId="{A3D5BC26-0501-49AB-9B2E-D0237F661F6D}" type="pres">
      <dgm:prSet presAssocID="{23A7A811-2071-4121-8652-1EA4FDED3138}" presName="sibTrans" presStyleLbl="sibTrans1D1" presStyleIdx="0" presStyleCnt="5"/>
      <dgm:spPr/>
      <dgm:t>
        <a:bodyPr/>
        <a:lstStyle/>
        <a:p>
          <a:endParaRPr lang="en-IN"/>
        </a:p>
      </dgm:t>
    </dgm:pt>
    <dgm:pt modelId="{D6104139-AAD3-47F5-8566-ADB3BE6A85C4}" type="pres">
      <dgm:prSet presAssocID="{777AB1E8-DE1E-494C-AD5C-4A64624E7D1C}" presName="node" presStyleLbl="node1" presStyleIdx="1" presStyleCnt="5" custScaleX="90446" custScaleY="100844" custRadScaleRad="121157" custRadScaleInc="19063">
        <dgm:presLayoutVars>
          <dgm:bulletEnabled val="1"/>
        </dgm:presLayoutVars>
      </dgm:prSet>
      <dgm:spPr/>
      <dgm:t>
        <a:bodyPr/>
        <a:lstStyle/>
        <a:p>
          <a:endParaRPr lang="en-IN"/>
        </a:p>
      </dgm:t>
    </dgm:pt>
    <dgm:pt modelId="{55BB1F77-1592-41ED-8D6C-7C7251C9D98D}" type="pres">
      <dgm:prSet presAssocID="{777AB1E8-DE1E-494C-AD5C-4A64624E7D1C}" presName="spNode" presStyleCnt="0"/>
      <dgm:spPr/>
    </dgm:pt>
    <dgm:pt modelId="{DE07559F-78B0-4ECA-ADBE-9B29D71D7FB3}" type="pres">
      <dgm:prSet presAssocID="{73BEC474-720A-4C12-9F23-6D4D4486DFD6}" presName="sibTrans" presStyleLbl="sibTrans1D1" presStyleIdx="1" presStyleCnt="5"/>
      <dgm:spPr/>
      <dgm:t>
        <a:bodyPr/>
        <a:lstStyle/>
        <a:p>
          <a:endParaRPr lang="en-IN"/>
        </a:p>
      </dgm:t>
    </dgm:pt>
    <dgm:pt modelId="{61CDDA86-54B3-4BC4-A635-C5021C23F4C1}" type="pres">
      <dgm:prSet presAssocID="{761AAE59-BB39-4C5E-B9CE-8BFF74349B6D}" presName="node" presStyleLbl="node1" presStyleIdx="2" presStyleCnt="5" custScaleX="134408" custScaleY="135376" custRadScaleRad="103321" custRadScaleInc="-48468">
        <dgm:presLayoutVars>
          <dgm:bulletEnabled val="1"/>
        </dgm:presLayoutVars>
      </dgm:prSet>
      <dgm:spPr/>
      <dgm:t>
        <a:bodyPr/>
        <a:lstStyle/>
        <a:p>
          <a:endParaRPr lang="en-IN"/>
        </a:p>
      </dgm:t>
    </dgm:pt>
    <dgm:pt modelId="{E4BA1C4C-8EE7-4098-A454-33531C4EFED1}" type="pres">
      <dgm:prSet presAssocID="{761AAE59-BB39-4C5E-B9CE-8BFF74349B6D}" presName="spNode" presStyleCnt="0"/>
      <dgm:spPr/>
    </dgm:pt>
    <dgm:pt modelId="{F94BE8FF-F4EB-47F4-9165-E9261EF550CB}" type="pres">
      <dgm:prSet presAssocID="{FC7C3670-8841-4ACD-97FE-9CCCEEA58A39}" presName="sibTrans" presStyleLbl="sibTrans1D1" presStyleIdx="2" presStyleCnt="5"/>
      <dgm:spPr/>
      <dgm:t>
        <a:bodyPr/>
        <a:lstStyle/>
        <a:p>
          <a:endParaRPr lang="en-IN"/>
        </a:p>
      </dgm:t>
    </dgm:pt>
    <dgm:pt modelId="{033AD496-BBE1-4C9B-AB79-6D429E27C5CD}" type="pres">
      <dgm:prSet presAssocID="{1E3D458A-EA2F-4251-B46D-F43F0D1EBA14}" presName="node" presStyleLbl="node1" presStyleIdx="3" presStyleCnt="5" custScaleX="134842">
        <dgm:presLayoutVars>
          <dgm:bulletEnabled val="1"/>
        </dgm:presLayoutVars>
      </dgm:prSet>
      <dgm:spPr/>
      <dgm:t>
        <a:bodyPr/>
        <a:lstStyle/>
        <a:p>
          <a:endParaRPr lang="en-IN"/>
        </a:p>
      </dgm:t>
    </dgm:pt>
    <dgm:pt modelId="{982B973B-E25E-4CB6-897C-30A814E3CE3C}" type="pres">
      <dgm:prSet presAssocID="{1E3D458A-EA2F-4251-B46D-F43F0D1EBA14}" presName="spNode" presStyleCnt="0"/>
      <dgm:spPr/>
    </dgm:pt>
    <dgm:pt modelId="{50FE3C82-89D4-4B59-BC01-976AC495280C}" type="pres">
      <dgm:prSet presAssocID="{A3F79E1A-61FF-4A24-8199-F95BA0ED8384}" presName="sibTrans" presStyleLbl="sibTrans1D1" presStyleIdx="3" presStyleCnt="5"/>
      <dgm:spPr/>
      <dgm:t>
        <a:bodyPr/>
        <a:lstStyle/>
        <a:p>
          <a:endParaRPr lang="en-IN"/>
        </a:p>
      </dgm:t>
    </dgm:pt>
    <dgm:pt modelId="{B1A4C999-4E30-4873-AF1D-466DCE35925E}" type="pres">
      <dgm:prSet presAssocID="{300F0733-B66B-4D21-AB6D-D5D19DB1D89D}" presName="node" presStyleLbl="node1" presStyleIdx="4" presStyleCnt="5" custScaleX="109119" custRadScaleRad="118303" custRadScaleInc="-54069">
        <dgm:presLayoutVars>
          <dgm:bulletEnabled val="1"/>
        </dgm:presLayoutVars>
      </dgm:prSet>
      <dgm:spPr/>
      <dgm:t>
        <a:bodyPr/>
        <a:lstStyle/>
        <a:p>
          <a:endParaRPr lang="en-IN"/>
        </a:p>
      </dgm:t>
    </dgm:pt>
    <dgm:pt modelId="{35FA8761-82CA-43FB-B3F0-93953F280684}" type="pres">
      <dgm:prSet presAssocID="{300F0733-B66B-4D21-AB6D-D5D19DB1D89D}" presName="spNode" presStyleCnt="0"/>
      <dgm:spPr/>
    </dgm:pt>
    <dgm:pt modelId="{7E3A15D1-5743-4F14-813B-CCB56E7F5FE9}" type="pres">
      <dgm:prSet presAssocID="{46E88635-8EEE-4012-80C2-2EC0EAD15198}" presName="sibTrans" presStyleLbl="sibTrans1D1" presStyleIdx="4" presStyleCnt="5"/>
      <dgm:spPr/>
      <dgm:t>
        <a:bodyPr/>
        <a:lstStyle/>
        <a:p>
          <a:endParaRPr lang="en-IN"/>
        </a:p>
      </dgm:t>
    </dgm:pt>
  </dgm:ptLst>
  <dgm:cxnLst>
    <dgm:cxn modelId="{D6D46CFA-93F1-4DAC-A045-49DF9FFF16F8}" type="presOf" srcId="{777AB1E8-DE1E-494C-AD5C-4A64624E7D1C}" destId="{D6104139-AAD3-47F5-8566-ADB3BE6A85C4}" srcOrd="0" destOrd="0" presId="urn:microsoft.com/office/officeart/2005/8/layout/cycle5"/>
    <dgm:cxn modelId="{351FC9C6-AF7A-4A6A-85D9-3885FA39D08F}" type="presOf" srcId="{23A7A811-2071-4121-8652-1EA4FDED3138}" destId="{A3D5BC26-0501-49AB-9B2E-D0237F661F6D}" srcOrd="0" destOrd="0" presId="urn:microsoft.com/office/officeart/2005/8/layout/cycle5"/>
    <dgm:cxn modelId="{9BA64345-E2B8-4718-BC63-4571547683D4}" srcId="{F0871E78-4F9B-4E11-8D78-81F3AAF044B8}" destId="{761AAE59-BB39-4C5E-B9CE-8BFF74349B6D}" srcOrd="2" destOrd="0" parTransId="{374A2480-799A-4FE9-BD37-61983EE5C2F0}" sibTransId="{FC7C3670-8841-4ACD-97FE-9CCCEEA58A39}"/>
    <dgm:cxn modelId="{64503E06-80DF-402B-AA90-D1E6F3FD9D1F}" type="presOf" srcId="{018A394E-5FB4-4B49-A9F7-5B07FCD06B10}" destId="{70AE18B8-2412-4B1E-A269-BDB9CFB7FC22}" srcOrd="0" destOrd="0" presId="urn:microsoft.com/office/officeart/2005/8/layout/cycle5"/>
    <dgm:cxn modelId="{905F6AC0-ADAC-484C-AE26-DFC9F70527D2}" srcId="{F0871E78-4F9B-4E11-8D78-81F3AAF044B8}" destId="{1E3D458A-EA2F-4251-B46D-F43F0D1EBA14}" srcOrd="3" destOrd="0" parTransId="{39FFC4FC-25AA-4C32-8F1B-4282F958D65D}" sibTransId="{A3F79E1A-61FF-4A24-8199-F95BA0ED8384}"/>
    <dgm:cxn modelId="{7F54B458-000E-4D48-9FC5-66E5D44D8144}" type="presOf" srcId="{1E3D458A-EA2F-4251-B46D-F43F0D1EBA14}" destId="{033AD496-BBE1-4C9B-AB79-6D429E27C5CD}" srcOrd="0" destOrd="0" presId="urn:microsoft.com/office/officeart/2005/8/layout/cycle5"/>
    <dgm:cxn modelId="{BF1F6EBA-B8B3-42D2-B528-D2153D212342}" srcId="{F0871E78-4F9B-4E11-8D78-81F3AAF044B8}" destId="{300F0733-B66B-4D21-AB6D-D5D19DB1D89D}" srcOrd="4" destOrd="0" parTransId="{011131BE-F43B-45FF-93B8-1A4FE92A601E}" sibTransId="{46E88635-8EEE-4012-80C2-2EC0EAD15198}"/>
    <dgm:cxn modelId="{5C72AF4D-FDBF-4A5F-AD0F-E063B23B99F9}" type="presOf" srcId="{46E88635-8EEE-4012-80C2-2EC0EAD15198}" destId="{7E3A15D1-5743-4F14-813B-CCB56E7F5FE9}" srcOrd="0" destOrd="0" presId="urn:microsoft.com/office/officeart/2005/8/layout/cycle5"/>
    <dgm:cxn modelId="{F95BAD84-D9B1-4473-A706-6D8E44ACB7DB}" type="presOf" srcId="{FC7C3670-8841-4ACD-97FE-9CCCEEA58A39}" destId="{F94BE8FF-F4EB-47F4-9165-E9261EF550CB}" srcOrd="0" destOrd="0" presId="urn:microsoft.com/office/officeart/2005/8/layout/cycle5"/>
    <dgm:cxn modelId="{D394D2CD-6F23-473A-BE76-C4A0F2C184CF}" type="presOf" srcId="{A3F79E1A-61FF-4A24-8199-F95BA0ED8384}" destId="{50FE3C82-89D4-4B59-BC01-976AC495280C}" srcOrd="0" destOrd="0" presId="urn:microsoft.com/office/officeart/2005/8/layout/cycle5"/>
    <dgm:cxn modelId="{7318D0B6-8846-4481-A6FB-650653F347E4}" srcId="{F0871E78-4F9B-4E11-8D78-81F3AAF044B8}" destId="{018A394E-5FB4-4B49-A9F7-5B07FCD06B10}" srcOrd="0" destOrd="0" parTransId="{6ABCBE40-0441-40F5-AA95-94EA14171364}" sibTransId="{23A7A811-2071-4121-8652-1EA4FDED3138}"/>
    <dgm:cxn modelId="{F48D5D4D-6AD6-4384-B4EF-1D9ED94343F1}" type="presOf" srcId="{300F0733-B66B-4D21-AB6D-D5D19DB1D89D}" destId="{B1A4C999-4E30-4873-AF1D-466DCE35925E}" srcOrd="0" destOrd="0" presId="urn:microsoft.com/office/officeart/2005/8/layout/cycle5"/>
    <dgm:cxn modelId="{7E88FC89-0C73-45B6-9771-3A08D7071B56}" type="presOf" srcId="{73BEC474-720A-4C12-9F23-6D4D4486DFD6}" destId="{DE07559F-78B0-4ECA-ADBE-9B29D71D7FB3}" srcOrd="0" destOrd="0" presId="urn:microsoft.com/office/officeart/2005/8/layout/cycle5"/>
    <dgm:cxn modelId="{AAEE2884-019C-4718-86DE-4EEABB1A6B64}" srcId="{F0871E78-4F9B-4E11-8D78-81F3AAF044B8}" destId="{777AB1E8-DE1E-494C-AD5C-4A64624E7D1C}" srcOrd="1" destOrd="0" parTransId="{7A54AB70-8C14-4FE8-A73B-81B806BD3CDA}" sibTransId="{73BEC474-720A-4C12-9F23-6D4D4486DFD6}"/>
    <dgm:cxn modelId="{E431682A-6244-4AA0-9C5D-1E1E4ACD6645}" type="presOf" srcId="{761AAE59-BB39-4C5E-B9CE-8BFF74349B6D}" destId="{61CDDA86-54B3-4BC4-A635-C5021C23F4C1}" srcOrd="0" destOrd="0" presId="urn:microsoft.com/office/officeart/2005/8/layout/cycle5"/>
    <dgm:cxn modelId="{338E4240-F1CB-44A6-924A-5F1E28975ACD}" type="presOf" srcId="{F0871E78-4F9B-4E11-8D78-81F3AAF044B8}" destId="{6D036F49-5BE7-4339-A199-CA1E324FE3E4}" srcOrd="0" destOrd="0" presId="urn:microsoft.com/office/officeart/2005/8/layout/cycle5"/>
    <dgm:cxn modelId="{3361ED2E-8FE1-4D5D-971B-D22075E5E4B3}" type="presParOf" srcId="{6D036F49-5BE7-4339-A199-CA1E324FE3E4}" destId="{70AE18B8-2412-4B1E-A269-BDB9CFB7FC22}" srcOrd="0" destOrd="0" presId="urn:microsoft.com/office/officeart/2005/8/layout/cycle5"/>
    <dgm:cxn modelId="{B081B833-026C-4D9F-9455-648F40BDB057}" type="presParOf" srcId="{6D036F49-5BE7-4339-A199-CA1E324FE3E4}" destId="{AD3E0F4A-992C-46FC-AA98-58B102CE7897}" srcOrd="1" destOrd="0" presId="urn:microsoft.com/office/officeart/2005/8/layout/cycle5"/>
    <dgm:cxn modelId="{377FD8DB-D93E-4509-B231-6AD01A513E9D}" type="presParOf" srcId="{6D036F49-5BE7-4339-A199-CA1E324FE3E4}" destId="{A3D5BC26-0501-49AB-9B2E-D0237F661F6D}" srcOrd="2" destOrd="0" presId="urn:microsoft.com/office/officeart/2005/8/layout/cycle5"/>
    <dgm:cxn modelId="{0B0E5185-1595-435E-87B3-C582D122FDBE}" type="presParOf" srcId="{6D036F49-5BE7-4339-A199-CA1E324FE3E4}" destId="{D6104139-AAD3-47F5-8566-ADB3BE6A85C4}" srcOrd="3" destOrd="0" presId="urn:microsoft.com/office/officeart/2005/8/layout/cycle5"/>
    <dgm:cxn modelId="{F4B22BDA-7614-4F57-94C4-7A308F006A41}" type="presParOf" srcId="{6D036F49-5BE7-4339-A199-CA1E324FE3E4}" destId="{55BB1F77-1592-41ED-8D6C-7C7251C9D98D}" srcOrd="4" destOrd="0" presId="urn:microsoft.com/office/officeart/2005/8/layout/cycle5"/>
    <dgm:cxn modelId="{A373C104-A45C-4712-A0A6-ECCEA817846D}" type="presParOf" srcId="{6D036F49-5BE7-4339-A199-CA1E324FE3E4}" destId="{DE07559F-78B0-4ECA-ADBE-9B29D71D7FB3}" srcOrd="5" destOrd="0" presId="urn:microsoft.com/office/officeart/2005/8/layout/cycle5"/>
    <dgm:cxn modelId="{599C0736-5A15-441F-A60F-1EA6C825E1FF}" type="presParOf" srcId="{6D036F49-5BE7-4339-A199-CA1E324FE3E4}" destId="{61CDDA86-54B3-4BC4-A635-C5021C23F4C1}" srcOrd="6" destOrd="0" presId="urn:microsoft.com/office/officeart/2005/8/layout/cycle5"/>
    <dgm:cxn modelId="{FEB84878-866F-4E0B-8637-7F64E83F8815}" type="presParOf" srcId="{6D036F49-5BE7-4339-A199-CA1E324FE3E4}" destId="{E4BA1C4C-8EE7-4098-A454-33531C4EFED1}" srcOrd="7" destOrd="0" presId="urn:microsoft.com/office/officeart/2005/8/layout/cycle5"/>
    <dgm:cxn modelId="{2AE12064-AF92-4346-9D9F-B3F28440EBF1}" type="presParOf" srcId="{6D036F49-5BE7-4339-A199-CA1E324FE3E4}" destId="{F94BE8FF-F4EB-47F4-9165-E9261EF550CB}" srcOrd="8" destOrd="0" presId="urn:microsoft.com/office/officeart/2005/8/layout/cycle5"/>
    <dgm:cxn modelId="{33FFC9D6-030E-49C8-8296-6058B043FC6E}" type="presParOf" srcId="{6D036F49-5BE7-4339-A199-CA1E324FE3E4}" destId="{033AD496-BBE1-4C9B-AB79-6D429E27C5CD}" srcOrd="9" destOrd="0" presId="urn:microsoft.com/office/officeart/2005/8/layout/cycle5"/>
    <dgm:cxn modelId="{055EB79A-6AD5-4AE7-A80D-8EE72B42DCB5}" type="presParOf" srcId="{6D036F49-5BE7-4339-A199-CA1E324FE3E4}" destId="{982B973B-E25E-4CB6-897C-30A814E3CE3C}" srcOrd="10" destOrd="0" presId="urn:microsoft.com/office/officeart/2005/8/layout/cycle5"/>
    <dgm:cxn modelId="{C97134B4-410C-4064-8D4C-AE9229AD009E}" type="presParOf" srcId="{6D036F49-5BE7-4339-A199-CA1E324FE3E4}" destId="{50FE3C82-89D4-4B59-BC01-976AC495280C}" srcOrd="11" destOrd="0" presId="urn:microsoft.com/office/officeart/2005/8/layout/cycle5"/>
    <dgm:cxn modelId="{CEEB9B9C-1A7A-4539-9C15-290CA5F86B85}" type="presParOf" srcId="{6D036F49-5BE7-4339-A199-CA1E324FE3E4}" destId="{B1A4C999-4E30-4873-AF1D-466DCE35925E}" srcOrd="12" destOrd="0" presId="urn:microsoft.com/office/officeart/2005/8/layout/cycle5"/>
    <dgm:cxn modelId="{42F0594C-AEA2-456A-9234-C8ABC76038A3}" type="presParOf" srcId="{6D036F49-5BE7-4339-A199-CA1E324FE3E4}" destId="{35FA8761-82CA-43FB-B3F0-93953F280684}" srcOrd="13" destOrd="0" presId="urn:microsoft.com/office/officeart/2005/8/layout/cycle5"/>
    <dgm:cxn modelId="{41C48EC6-CD25-4A94-9542-86CB8B668B97}" type="presParOf" srcId="{6D036F49-5BE7-4339-A199-CA1E324FE3E4}" destId="{7E3A15D1-5743-4F14-813B-CCB56E7F5FE9}" srcOrd="14" destOrd="0" presId="urn:microsoft.com/office/officeart/2005/8/layout/cycle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E18B8-2412-4B1E-A269-BDB9CFB7FC22}">
      <dsp:nvSpPr>
        <dsp:cNvPr id="0" name=""/>
        <dsp:cNvSpPr/>
      </dsp:nvSpPr>
      <dsp:spPr>
        <a:xfrm>
          <a:off x="3142679" y="39184"/>
          <a:ext cx="2016231" cy="1238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IN" sz="1700" b="0" i="0" kern="1200" dirty="0" smtClean="0"/>
            <a:t>Major histocompatibility (MHC) class I–related chain A (MICA)</a:t>
          </a:r>
          <a:endParaRPr lang="en-IN" sz="1700" kern="1200" dirty="0"/>
        </a:p>
      </dsp:txBody>
      <dsp:txXfrm>
        <a:off x="3203144" y="99649"/>
        <a:ext cx="1895301" cy="1117694"/>
      </dsp:txXfrm>
    </dsp:sp>
    <dsp:sp modelId="{A3D5BC26-0501-49AB-9B2E-D0237F661F6D}">
      <dsp:nvSpPr>
        <dsp:cNvPr id="0" name=""/>
        <dsp:cNvSpPr/>
      </dsp:nvSpPr>
      <dsp:spPr>
        <a:xfrm>
          <a:off x="2973937" y="919706"/>
          <a:ext cx="4100969" cy="4100969"/>
        </a:xfrm>
        <a:custGeom>
          <a:avLst/>
          <a:gdLst/>
          <a:ahLst/>
          <a:cxnLst/>
          <a:rect l="0" t="0" r="0" b="0"/>
          <a:pathLst>
            <a:path>
              <a:moveTo>
                <a:pt x="2456723" y="40644"/>
              </a:moveTo>
              <a:arcTo wR="2050484" hR="2050484" stAng="16885617" swAng="142514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6104139-AAD3-47F5-8566-ADB3BE6A85C4}">
      <dsp:nvSpPr>
        <dsp:cNvPr id="0" name=""/>
        <dsp:cNvSpPr/>
      </dsp:nvSpPr>
      <dsp:spPr>
        <a:xfrm>
          <a:off x="5890775" y="1466798"/>
          <a:ext cx="1428337" cy="10351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0" i="0" kern="1200" dirty="0" smtClean="0"/>
            <a:t>Natural killer and T-cells</a:t>
          </a:r>
          <a:endParaRPr lang="en-IN" sz="1800" kern="1200" dirty="0"/>
        </a:p>
      </dsp:txBody>
      <dsp:txXfrm>
        <a:off x="5941307" y="1517330"/>
        <a:ext cx="1327273" cy="934089"/>
      </dsp:txXfrm>
    </dsp:sp>
    <dsp:sp modelId="{DE07559F-78B0-4ECA-ADBE-9B29D71D7FB3}">
      <dsp:nvSpPr>
        <dsp:cNvPr id="0" name=""/>
        <dsp:cNvSpPr/>
      </dsp:nvSpPr>
      <dsp:spPr>
        <a:xfrm>
          <a:off x="2681402" y="-211839"/>
          <a:ext cx="4100969" cy="4100969"/>
        </a:xfrm>
        <a:custGeom>
          <a:avLst/>
          <a:gdLst/>
          <a:ahLst/>
          <a:cxnLst/>
          <a:rect l="0" t="0" r="0" b="0"/>
          <a:pathLst>
            <a:path>
              <a:moveTo>
                <a:pt x="3922292" y="2887637"/>
              </a:moveTo>
              <a:arcTo wR="2050484" hR="2050484" stAng="1445774" swAng="9538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CDDA86-54B3-4BC4-A635-C5021C23F4C1}">
      <dsp:nvSpPr>
        <dsp:cNvPr id="0" name=""/>
        <dsp:cNvSpPr/>
      </dsp:nvSpPr>
      <dsp:spPr>
        <a:xfrm>
          <a:off x="4692509" y="3294028"/>
          <a:ext cx="2122591" cy="1389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0" i="0" kern="1200" dirty="0" smtClean="0"/>
            <a:t>Release of </a:t>
          </a:r>
          <a:r>
            <a:rPr lang="en-IN" sz="1800" b="0" i="0" kern="1200" dirty="0" err="1" smtClean="0"/>
            <a:t>Proinflammatory</a:t>
          </a:r>
          <a:r>
            <a:rPr lang="en-IN" sz="1800" b="0" i="0" kern="1200" dirty="0" smtClean="0"/>
            <a:t> cytokines</a:t>
          </a:r>
          <a:endParaRPr lang="en-IN" sz="1800" kern="1200" dirty="0"/>
        </a:p>
      </dsp:txBody>
      <dsp:txXfrm>
        <a:off x="4760345" y="3361864"/>
        <a:ext cx="1986919" cy="1253948"/>
      </dsp:txXfrm>
    </dsp:sp>
    <dsp:sp modelId="{F94BE8FF-F4EB-47F4-9165-E9261EF550CB}">
      <dsp:nvSpPr>
        <dsp:cNvPr id="0" name=""/>
        <dsp:cNvSpPr/>
      </dsp:nvSpPr>
      <dsp:spPr>
        <a:xfrm>
          <a:off x="2357773" y="537747"/>
          <a:ext cx="4100969" cy="4100969"/>
        </a:xfrm>
        <a:custGeom>
          <a:avLst/>
          <a:gdLst/>
          <a:ahLst/>
          <a:cxnLst/>
          <a:rect l="0" t="0" r="0" b="0"/>
          <a:pathLst>
            <a:path>
              <a:moveTo>
                <a:pt x="2206578" y="4095019"/>
              </a:moveTo>
              <a:arcTo wR="2050484" hR="2050484" stAng="5138047" swAng="65294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33AD496-BBE1-4C9B-AB79-6D429E27C5CD}">
      <dsp:nvSpPr>
        <dsp:cNvPr id="0" name=""/>
        <dsp:cNvSpPr/>
      </dsp:nvSpPr>
      <dsp:spPr>
        <a:xfrm>
          <a:off x="1918554" y="3706789"/>
          <a:ext cx="2129445" cy="1026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0" i="0" kern="1200" dirty="0" smtClean="0"/>
            <a:t>Matrix </a:t>
          </a:r>
          <a:r>
            <a:rPr lang="en-IN" sz="1800" b="0" i="0" kern="1200" dirty="0" err="1" smtClean="0"/>
            <a:t>metalloproteinases</a:t>
          </a:r>
          <a:r>
            <a:rPr lang="en-IN" sz="1800" b="0" i="0" kern="1200" dirty="0" smtClean="0"/>
            <a:t> (MMPs)</a:t>
          </a:r>
          <a:endParaRPr lang="en-IN" sz="1800" kern="1200" dirty="0"/>
        </a:p>
      </dsp:txBody>
      <dsp:txXfrm>
        <a:off x="1968663" y="3756898"/>
        <a:ext cx="2029227" cy="926271"/>
      </dsp:txXfrm>
    </dsp:sp>
    <dsp:sp modelId="{50FE3C82-89D4-4B59-BC01-976AC495280C}">
      <dsp:nvSpPr>
        <dsp:cNvPr id="0" name=""/>
        <dsp:cNvSpPr/>
      </dsp:nvSpPr>
      <dsp:spPr>
        <a:xfrm>
          <a:off x="1599398" y="-33177"/>
          <a:ext cx="4100969" cy="4100969"/>
        </a:xfrm>
        <a:custGeom>
          <a:avLst/>
          <a:gdLst/>
          <a:ahLst/>
          <a:cxnLst/>
          <a:rect l="0" t="0" r="0" b="0"/>
          <a:pathLst>
            <a:path>
              <a:moveTo>
                <a:pt x="714100" y="3605658"/>
              </a:moveTo>
              <a:arcTo wR="2050484" hR="2050484" stAng="7840377" swAng="11307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1A4C999-4E30-4873-AF1D-466DCE35925E}">
      <dsp:nvSpPr>
        <dsp:cNvPr id="0" name=""/>
        <dsp:cNvSpPr/>
      </dsp:nvSpPr>
      <dsp:spPr>
        <a:xfrm>
          <a:off x="910442" y="1835502"/>
          <a:ext cx="1723223" cy="1026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0" i="0" kern="1200" dirty="0" smtClean="0"/>
            <a:t>Inflammatory response</a:t>
          </a:r>
          <a:endParaRPr lang="en-IN" sz="1800" kern="1200" dirty="0"/>
        </a:p>
      </dsp:txBody>
      <dsp:txXfrm>
        <a:off x="960551" y="1885611"/>
        <a:ext cx="1623005" cy="926271"/>
      </dsp:txXfrm>
    </dsp:sp>
    <dsp:sp modelId="{7E3A15D1-5743-4F14-813B-CCB56E7F5FE9}">
      <dsp:nvSpPr>
        <dsp:cNvPr id="0" name=""/>
        <dsp:cNvSpPr/>
      </dsp:nvSpPr>
      <dsp:spPr>
        <a:xfrm>
          <a:off x="1528124" y="924391"/>
          <a:ext cx="4100969" cy="4100969"/>
        </a:xfrm>
        <a:custGeom>
          <a:avLst/>
          <a:gdLst/>
          <a:ahLst/>
          <a:cxnLst/>
          <a:rect l="0" t="0" r="0" b="0"/>
          <a:pathLst>
            <a:path>
              <a:moveTo>
                <a:pt x="534746" y="669534"/>
              </a:moveTo>
              <a:arcTo wR="2050484" hR="2050484" stAng="13340151" swAng="16085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BC358D55-313D-492C-A9E4-09B55C91882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358D55-313D-492C-A9E4-09B55C91882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358D55-313D-492C-A9E4-09B55C91882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358D55-313D-492C-A9E4-09B55C91882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C358D55-313D-492C-A9E4-09B55C918825}"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358D55-313D-492C-A9E4-09B55C91882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C358D55-313D-492C-A9E4-09B55C91882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C358D55-313D-492C-A9E4-09B55C91882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C358D55-313D-492C-A9E4-09B55C91882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C358D55-313D-492C-A9E4-09B55C91882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418346-7AF5-48F6-947E-0EB9BB6108E1}" type="datetimeFigureOut">
              <a:rPr lang="en-IN" smtClean="0"/>
              <a:pPr/>
              <a:t>13-08-2020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BC358D55-313D-492C-A9E4-09B55C918825}"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418346-7AF5-48F6-947E-0EB9BB6108E1}" type="datetimeFigureOut">
              <a:rPr lang="en-IN" smtClean="0"/>
              <a:pPr/>
              <a:t>13-08-2020</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358D55-313D-492C-A9E4-09B55C918825}"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Takayasu’s</a:t>
            </a:r>
            <a:r>
              <a:rPr lang="en-US" dirty="0"/>
              <a:t> </a:t>
            </a:r>
            <a:r>
              <a:rPr lang="en-US" dirty="0" smtClean="0"/>
              <a:t>Arteritis</a:t>
            </a:r>
            <a:endParaRPr lang="en-IN" dirty="0"/>
          </a:p>
        </p:txBody>
      </p:sp>
      <p:sp>
        <p:nvSpPr>
          <p:cNvPr id="3" name="Subtitle 2"/>
          <p:cNvSpPr>
            <a:spLocks noGrp="1"/>
          </p:cNvSpPr>
          <p:nvPr>
            <p:ph type="subTitle" idx="1"/>
          </p:nvPr>
        </p:nvSpPr>
        <p:spPr/>
        <p:txBody>
          <a:bodyPr>
            <a:normAutofit fontScale="92500" lnSpcReduction="10000"/>
          </a:bodyPr>
          <a:lstStyle/>
          <a:p>
            <a:r>
              <a:rPr lang="en-US" dirty="0" smtClean="0"/>
              <a:t>Dr Cinosh Mathew</a:t>
            </a:r>
          </a:p>
          <a:p>
            <a:r>
              <a:rPr lang="en-IN" dirty="0" smtClean="0"/>
              <a:t>Associate Professor </a:t>
            </a:r>
          </a:p>
          <a:p>
            <a:r>
              <a:rPr lang="en-IN" dirty="0" smtClean="0"/>
              <a:t>Dept of Cardiology</a:t>
            </a:r>
          </a:p>
          <a:p>
            <a:r>
              <a:rPr lang="en-IN" smtClean="0"/>
              <a:t>SBKS MI &amp; RC</a:t>
            </a:r>
          </a:p>
          <a:p>
            <a:endParaRPr lang="en-IN" dirty="0"/>
          </a:p>
        </p:txBody>
      </p:sp>
    </p:spTree>
    <p:extLst>
      <p:ext uri="{BB962C8B-B14F-4D97-AF65-F5344CB8AC3E}">
        <p14:creationId xmlns="" xmlns:p14="http://schemas.microsoft.com/office/powerpoint/2010/main" val="2956199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ig06"/>
          <p:cNvPicPr>
            <a:picLocks noGrp="1" noChangeAspect="1" noChangeArrowheads="1"/>
          </p:cNvPicPr>
          <p:nvPr>
            <p:ph idx="1"/>
          </p:nvPr>
        </p:nvPicPr>
        <p:blipFill>
          <a:blip r:embed="rId2"/>
          <a:srcRect/>
          <a:stretch>
            <a:fillRect/>
          </a:stretch>
        </p:blipFill>
        <p:spPr bwMode="auto">
          <a:xfrm>
            <a:off x="2555776" y="856098"/>
            <a:ext cx="4104456" cy="5525230"/>
          </a:xfrm>
          <a:prstGeom prst="rect">
            <a:avLst/>
          </a:prstGeom>
          <a:noFill/>
        </p:spPr>
      </p:pic>
      <p:cxnSp>
        <p:nvCxnSpPr>
          <p:cNvPr id="6" name="Straight Arrow Connector 5"/>
          <p:cNvCxnSpPr/>
          <p:nvPr/>
        </p:nvCxnSpPr>
        <p:spPr>
          <a:xfrm flipV="1">
            <a:off x="3635896" y="3789040"/>
            <a:ext cx="863816" cy="36004"/>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107293776"/>
              </p:ext>
            </p:extLst>
          </p:nvPr>
        </p:nvGraphicFramePr>
        <p:xfrm>
          <a:off x="457200" y="1647131"/>
          <a:ext cx="8229600" cy="480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483768" y="662061"/>
            <a:ext cx="4572000" cy="646331"/>
          </a:xfrm>
          <a:prstGeom prst="rect">
            <a:avLst/>
          </a:prstGeom>
        </p:spPr>
        <p:txBody>
          <a:bodyPr>
            <a:spAutoFit/>
          </a:bodyPr>
          <a:lstStyle/>
          <a:p>
            <a:r>
              <a:rPr lang="en-IN" dirty="0" smtClean="0"/>
              <a:t>Antigen </a:t>
            </a:r>
            <a:r>
              <a:rPr lang="en-IN" dirty="0" smtClean="0">
                <a:sym typeface="Wingdings" pitchFamily="2" charset="2"/>
              </a:rPr>
              <a:t> Stimulates a</a:t>
            </a:r>
            <a:r>
              <a:rPr lang="en-IN" dirty="0" smtClean="0"/>
              <a:t>ortic tissue </a:t>
            </a:r>
            <a:r>
              <a:rPr lang="en-IN" dirty="0" smtClean="0">
                <a:sym typeface="Wingdings" pitchFamily="2" charset="2"/>
              </a:rPr>
              <a:t> E</a:t>
            </a:r>
            <a:r>
              <a:rPr lang="en-IN" dirty="0" smtClean="0"/>
              <a:t>xpression </a:t>
            </a:r>
            <a:r>
              <a:rPr lang="en-IN" dirty="0"/>
              <a:t>of heat shock </a:t>
            </a:r>
            <a:r>
              <a:rPr lang="en-IN" dirty="0" smtClean="0"/>
              <a:t>protein-65</a:t>
            </a:r>
            <a:endParaRPr lang="en-IN" dirty="0"/>
          </a:p>
        </p:txBody>
      </p:sp>
      <p:cxnSp>
        <p:nvCxnSpPr>
          <p:cNvPr id="7" name="Straight Arrow Connector 6"/>
          <p:cNvCxnSpPr/>
          <p:nvPr/>
        </p:nvCxnSpPr>
        <p:spPr>
          <a:xfrm>
            <a:off x="4644008" y="1308392"/>
            <a:ext cx="0" cy="320352"/>
          </a:xfrm>
          <a:prstGeom prst="straightConnector1">
            <a:avLst/>
          </a:prstGeom>
          <a:ln w="412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sz="1800" dirty="0"/>
              <a:t>In a case report, </a:t>
            </a:r>
            <a:r>
              <a:rPr lang="en-IN" sz="1800" i="1" dirty="0"/>
              <a:t>M tuberculosis</a:t>
            </a:r>
            <a:r>
              <a:rPr lang="en-IN" sz="1800" dirty="0"/>
              <a:t> and its </a:t>
            </a:r>
            <a:r>
              <a:rPr lang="en-IN" sz="1800" dirty="0" smtClean="0"/>
              <a:t>heat </a:t>
            </a:r>
            <a:r>
              <a:rPr lang="en-IN" sz="1800" dirty="0"/>
              <a:t>shock </a:t>
            </a:r>
            <a:r>
              <a:rPr lang="en-IN" sz="1800" dirty="0" smtClean="0"/>
              <a:t>protein 65 </a:t>
            </a:r>
            <a:r>
              <a:rPr lang="en-IN" sz="1800" dirty="0"/>
              <a:t>was implicated in the </a:t>
            </a:r>
            <a:r>
              <a:rPr lang="en-IN" sz="1800" dirty="0" err="1"/>
              <a:t>etiology</a:t>
            </a:r>
            <a:r>
              <a:rPr lang="en-IN" sz="1800" dirty="0"/>
              <a:t>. </a:t>
            </a:r>
            <a:endParaRPr lang="en-IN" sz="1800" dirty="0" smtClean="0"/>
          </a:p>
          <a:p>
            <a:endParaRPr lang="en-IN" sz="1800" dirty="0" smtClean="0"/>
          </a:p>
          <a:p>
            <a:r>
              <a:rPr lang="en-IN" sz="1800" dirty="0" smtClean="0"/>
              <a:t>Patients </a:t>
            </a:r>
            <a:r>
              <a:rPr lang="en-IN" sz="1800" dirty="0"/>
              <a:t>with </a:t>
            </a:r>
            <a:r>
              <a:rPr lang="en-IN" sz="1800" dirty="0" err="1"/>
              <a:t>Takayasu</a:t>
            </a:r>
            <a:r>
              <a:rPr lang="en-IN" sz="1800" dirty="0"/>
              <a:t> arteritis were found to have higher </a:t>
            </a:r>
            <a:r>
              <a:rPr lang="en-IN" sz="1800" dirty="0" err="1" smtClean="0"/>
              <a:t>IgG</a:t>
            </a:r>
            <a:r>
              <a:rPr lang="en-IN" sz="1800" dirty="0" smtClean="0"/>
              <a:t>, </a:t>
            </a:r>
            <a:r>
              <a:rPr lang="en-IN" sz="1800" dirty="0" err="1" smtClean="0"/>
              <a:t>IgM</a:t>
            </a:r>
            <a:r>
              <a:rPr lang="en-IN" sz="1800" dirty="0" smtClean="0"/>
              <a:t>, </a:t>
            </a:r>
            <a:r>
              <a:rPr lang="en-IN" sz="1800" dirty="0"/>
              <a:t>and </a:t>
            </a:r>
            <a:r>
              <a:rPr lang="en-IN" sz="1800" dirty="0" smtClean="0"/>
              <a:t>IgA </a:t>
            </a:r>
            <a:r>
              <a:rPr lang="en-IN" sz="1800" dirty="0" err="1"/>
              <a:t>titers</a:t>
            </a:r>
            <a:r>
              <a:rPr lang="en-IN" sz="1800" dirty="0"/>
              <a:t> against </a:t>
            </a:r>
            <a:r>
              <a:rPr lang="en-IN" sz="1800" dirty="0" smtClean="0"/>
              <a:t>the </a:t>
            </a:r>
            <a:r>
              <a:rPr lang="en-IN" sz="1800" i="1" dirty="0" smtClean="0"/>
              <a:t>M </a:t>
            </a:r>
            <a:r>
              <a:rPr lang="en-IN" sz="1800" i="1" dirty="0"/>
              <a:t>tuberculosis</a:t>
            </a:r>
            <a:r>
              <a:rPr lang="en-IN" sz="1800" dirty="0"/>
              <a:t> extract than did patients without the condition</a:t>
            </a:r>
            <a:r>
              <a:rPr lang="en-IN" sz="1800" dirty="0" smtClean="0"/>
              <a:t>.</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en-US" sz="4000" dirty="0" smtClean="0"/>
              <a:t>Clinical Presentation</a:t>
            </a:r>
            <a:endParaRPr lang="en-IN" sz="4000" dirty="0"/>
          </a:p>
        </p:txBody>
      </p:sp>
      <p:sp>
        <p:nvSpPr>
          <p:cNvPr id="3" name="Content Placeholder 2"/>
          <p:cNvSpPr>
            <a:spLocks noGrp="1"/>
          </p:cNvSpPr>
          <p:nvPr>
            <p:ph idx="1"/>
          </p:nvPr>
        </p:nvSpPr>
        <p:spPr>
          <a:xfrm>
            <a:off x="457200" y="1340768"/>
            <a:ext cx="8229600" cy="4983832"/>
          </a:xfrm>
        </p:spPr>
        <p:txBody>
          <a:bodyPr>
            <a:normAutofit/>
          </a:bodyPr>
          <a:lstStyle/>
          <a:p>
            <a:endParaRPr lang="en-IN" sz="1800" dirty="0" smtClean="0"/>
          </a:p>
          <a:p>
            <a:r>
              <a:rPr lang="en-IN" sz="1800" dirty="0" smtClean="0"/>
              <a:t>~10</a:t>
            </a:r>
            <a:r>
              <a:rPr lang="en-IN" sz="1800" dirty="0"/>
              <a:t>% of </a:t>
            </a:r>
            <a:r>
              <a:rPr lang="en-IN" sz="1800" dirty="0" smtClean="0"/>
              <a:t>patients </a:t>
            </a:r>
            <a:r>
              <a:rPr lang="en-IN" sz="1800" dirty="0"/>
              <a:t>are asymptomatic, with the disease detected based on abnormal vascular findings on examination</a:t>
            </a:r>
            <a:r>
              <a:rPr lang="en-IN" sz="1800" dirty="0" smtClean="0"/>
              <a:t>.</a:t>
            </a:r>
          </a:p>
          <a:p>
            <a:endParaRPr lang="en-IN" sz="1800" b="1" dirty="0" smtClean="0"/>
          </a:p>
          <a:p>
            <a:pPr>
              <a:buFont typeface="Wingdings" pitchFamily="2" charset="2"/>
              <a:buChar char="Ø"/>
            </a:pPr>
            <a:r>
              <a:rPr lang="en-IN" sz="1800" b="1" dirty="0" smtClean="0"/>
              <a:t>Constitutional symptoms</a:t>
            </a:r>
            <a:r>
              <a:rPr lang="en-IN" sz="1800" dirty="0" smtClean="0"/>
              <a:t>:</a:t>
            </a:r>
          </a:p>
          <a:p>
            <a:pPr lvl="1"/>
            <a:r>
              <a:rPr lang="en-IN" sz="1800" dirty="0" smtClean="0"/>
              <a:t>Headache </a:t>
            </a:r>
            <a:r>
              <a:rPr lang="en-IN" sz="1800" dirty="0"/>
              <a:t>(50%-70</a:t>
            </a:r>
            <a:r>
              <a:rPr lang="en-IN" sz="1800" dirty="0" smtClean="0"/>
              <a:t>%)</a:t>
            </a:r>
          </a:p>
          <a:p>
            <a:pPr lvl="1"/>
            <a:r>
              <a:rPr lang="en-IN" sz="1800" dirty="0" smtClean="0"/>
              <a:t>Malaise </a:t>
            </a:r>
            <a:r>
              <a:rPr lang="en-IN" sz="1800" dirty="0"/>
              <a:t>(35%-65</a:t>
            </a:r>
            <a:r>
              <a:rPr lang="en-IN" sz="1800" dirty="0" smtClean="0"/>
              <a:t>%)</a:t>
            </a:r>
          </a:p>
          <a:p>
            <a:pPr lvl="1"/>
            <a:r>
              <a:rPr lang="en-IN" sz="1800" dirty="0" err="1" smtClean="0"/>
              <a:t>Arthralgias</a:t>
            </a:r>
            <a:r>
              <a:rPr lang="en-IN" sz="1800" dirty="0" smtClean="0"/>
              <a:t> </a:t>
            </a:r>
            <a:r>
              <a:rPr lang="en-IN" sz="1800" dirty="0"/>
              <a:t>(28%-75</a:t>
            </a:r>
            <a:r>
              <a:rPr lang="en-IN" sz="1800" dirty="0" smtClean="0"/>
              <a:t>%)</a:t>
            </a:r>
          </a:p>
          <a:p>
            <a:pPr lvl="1"/>
            <a:r>
              <a:rPr lang="en-IN" sz="1800" dirty="0" smtClean="0"/>
              <a:t>Fever </a:t>
            </a:r>
            <a:r>
              <a:rPr lang="en-IN" sz="1800" dirty="0"/>
              <a:t>(9%-35</a:t>
            </a:r>
            <a:r>
              <a:rPr lang="en-IN" sz="1800" dirty="0" smtClean="0"/>
              <a:t>%)</a:t>
            </a:r>
          </a:p>
          <a:p>
            <a:pPr lvl="1"/>
            <a:r>
              <a:rPr lang="en-IN" sz="1800" dirty="0" smtClean="0"/>
              <a:t>Weight </a:t>
            </a:r>
            <a:r>
              <a:rPr lang="en-IN" sz="1800" dirty="0"/>
              <a:t>loss (10%-18%)</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47928"/>
          </a:xfrm>
        </p:spPr>
        <p:txBody>
          <a:bodyPr>
            <a:normAutofit fontScale="92500" lnSpcReduction="20000"/>
          </a:bodyPr>
          <a:lstStyle/>
          <a:p>
            <a:pPr>
              <a:buFont typeface="Wingdings" pitchFamily="2" charset="2"/>
              <a:buChar char="Ø"/>
            </a:pPr>
            <a:endParaRPr lang="en-IN" sz="1800" dirty="0" smtClean="0"/>
          </a:p>
          <a:p>
            <a:pPr>
              <a:buFont typeface="Wingdings" pitchFamily="2" charset="2"/>
              <a:buChar char="Ø"/>
            </a:pPr>
            <a:r>
              <a:rPr lang="en-IN" sz="1800" b="1" dirty="0" smtClean="0"/>
              <a:t>Cardiac </a:t>
            </a:r>
            <a:r>
              <a:rPr lang="en-IN" sz="1800" b="1" dirty="0"/>
              <a:t>and vascular </a:t>
            </a:r>
            <a:r>
              <a:rPr lang="en-IN" sz="1800" b="1" dirty="0" smtClean="0"/>
              <a:t>features:</a:t>
            </a:r>
            <a:endParaRPr lang="en-IN" sz="1800" b="1" dirty="0"/>
          </a:p>
          <a:p>
            <a:pPr lvl="1"/>
            <a:endParaRPr lang="en-IN" sz="1800" dirty="0" smtClean="0"/>
          </a:p>
          <a:p>
            <a:pPr lvl="1"/>
            <a:r>
              <a:rPr lang="en-IN" sz="1800" dirty="0" smtClean="0"/>
              <a:t>Bruit</a:t>
            </a:r>
            <a:r>
              <a:rPr lang="en-IN" sz="1800" dirty="0"/>
              <a:t>, with the most common location being the carotid artery (80%)</a:t>
            </a:r>
          </a:p>
          <a:p>
            <a:pPr lvl="1"/>
            <a:endParaRPr lang="en-IN" sz="1800" dirty="0" smtClean="0"/>
          </a:p>
          <a:p>
            <a:pPr lvl="1"/>
            <a:r>
              <a:rPr lang="en-IN" sz="1800" dirty="0" smtClean="0"/>
              <a:t>Blood </a:t>
            </a:r>
            <a:r>
              <a:rPr lang="en-IN" sz="1800" dirty="0"/>
              <a:t>pressure difference of extremities (45%-69%)</a:t>
            </a:r>
          </a:p>
          <a:p>
            <a:pPr lvl="1"/>
            <a:endParaRPr lang="en-IN" sz="1800" dirty="0" smtClean="0"/>
          </a:p>
          <a:p>
            <a:pPr lvl="1"/>
            <a:r>
              <a:rPr lang="en-IN" sz="1800" dirty="0" smtClean="0"/>
              <a:t>Claudication </a:t>
            </a:r>
            <a:r>
              <a:rPr lang="en-IN" sz="1800" dirty="0"/>
              <a:t>(38%-81%)</a:t>
            </a:r>
          </a:p>
          <a:p>
            <a:pPr lvl="1"/>
            <a:endParaRPr lang="en-IN" sz="1800" dirty="0" smtClean="0"/>
          </a:p>
          <a:p>
            <a:pPr lvl="1"/>
            <a:r>
              <a:rPr lang="en-IN" sz="1800" dirty="0" err="1" smtClean="0"/>
              <a:t>Carotodynia</a:t>
            </a:r>
            <a:r>
              <a:rPr lang="en-IN" sz="1800" dirty="0" smtClean="0"/>
              <a:t> </a:t>
            </a:r>
            <a:r>
              <a:rPr lang="en-IN" sz="1800" dirty="0"/>
              <a:t>or vessel tenderness (13%-32%)</a:t>
            </a:r>
          </a:p>
          <a:p>
            <a:pPr lvl="1"/>
            <a:endParaRPr lang="en-IN" sz="1800" dirty="0" smtClean="0"/>
          </a:p>
          <a:p>
            <a:pPr lvl="1"/>
            <a:r>
              <a:rPr lang="en-IN" sz="1800" dirty="0" smtClean="0"/>
              <a:t>Hypertension </a:t>
            </a:r>
            <a:r>
              <a:rPr lang="en-IN" sz="1800" dirty="0"/>
              <a:t>(28%-53%; 58% with renal artery stenosis in one series)</a:t>
            </a:r>
          </a:p>
          <a:p>
            <a:pPr lvl="1"/>
            <a:endParaRPr lang="en-IN" sz="1800" dirty="0" smtClean="0"/>
          </a:p>
          <a:p>
            <a:pPr lvl="1"/>
            <a:r>
              <a:rPr lang="en-IN" sz="1800" dirty="0" smtClean="0"/>
              <a:t>Aortic </a:t>
            </a:r>
            <a:r>
              <a:rPr lang="en-IN" sz="1800" dirty="0"/>
              <a:t>regurgitation (20%-24%)</a:t>
            </a:r>
          </a:p>
          <a:p>
            <a:pPr lvl="1"/>
            <a:endParaRPr lang="en-IN" sz="1800" dirty="0" smtClean="0"/>
          </a:p>
          <a:p>
            <a:pPr lvl="1"/>
            <a:r>
              <a:rPr lang="en-IN" sz="1800" dirty="0" smtClean="0"/>
              <a:t>Raynaud’s </a:t>
            </a:r>
            <a:r>
              <a:rPr lang="en-IN" sz="1800" dirty="0"/>
              <a:t>syndrome (15%)</a:t>
            </a:r>
          </a:p>
          <a:p>
            <a:pPr lvl="1"/>
            <a:endParaRPr lang="en-IN" sz="1800" dirty="0" smtClean="0"/>
          </a:p>
          <a:p>
            <a:pPr lvl="1"/>
            <a:r>
              <a:rPr lang="en-IN" sz="1800" dirty="0" smtClean="0"/>
              <a:t>Pericarditis </a:t>
            </a:r>
            <a:r>
              <a:rPr lang="en-IN" sz="1800" dirty="0"/>
              <a:t>(&lt; 8%)</a:t>
            </a:r>
          </a:p>
          <a:p>
            <a:pPr lvl="1"/>
            <a:endParaRPr lang="en-IN" sz="1800" dirty="0" smtClean="0"/>
          </a:p>
          <a:p>
            <a:pPr lvl="1"/>
            <a:r>
              <a:rPr lang="en-IN" sz="1800" dirty="0" smtClean="0"/>
              <a:t>Congestive </a:t>
            </a:r>
            <a:r>
              <a:rPr lang="en-IN" sz="1800" dirty="0"/>
              <a:t>heart failure (&lt; 7%)</a:t>
            </a:r>
          </a:p>
          <a:p>
            <a:pPr lvl="1"/>
            <a:endParaRPr lang="en-IN" sz="1800" dirty="0" smtClean="0"/>
          </a:p>
          <a:p>
            <a:pPr lvl="1"/>
            <a:r>
              <a:rPr lang="en-IN" sz="1800" dirty="0" smtClean="0"/>
              <a:t>Myocardial </a:t>
            </a:r>
            <a:r>
              <a:rPr lang="en-IN" sz="1800" dirty="0"/>
              <a:t>infarction (&lt; 3%)</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1432"/>
            <a:ext cx="8229600" cy="5703912"/>
          </a:xfrm>
        </p:spPr>
        <p:txBody>
          <a:bodyPr>
            <a:normAutofit/>
          </a:bodyPr>
          <a:lstStyle/>
          <a:p>
            <a:pPr>
              <a:buFont typeface="Wingdings" pitchFamily="2" charset="2"/>
              <a:buChar char="Ø"/>
            </a:pPr>
            <a:r>
              <a:rPr lang="en-IN" sz="1800" b="1" dirty="0"/>
              <a:t>Neurologic </a:t>
            </a:r>
            <a:r>
              <a:rPr lang="en-IN" sz="1800" b="1" dirty="0" smtClean="0"/>
              <a:t>features</a:t>
            </a:r>
            <a:r>
              <a:rPr lang="en-IN" sz="1800" dirty="0" smtClean="0"/>
              <a:t>:</a:t>
            </a:r>
            <a:endParaRPr lang="en-IN" sz="1800" dirty="0"/>
          </a:p>
          <a:p>
            <a:pPr lvl="1"/>
            <a:r>
              <a:rPr lang="en-IN" sz="1800" dirty="0"/>
              <a:t>Headache (50%-70%)</a:t>
            </a:r>
          </a:p>
          <a:p>
            <a:pPr lvl="1"/>
            <a:r>
              <a:rPr lang="en-IN" sz="1800" dirty="0"/>
              <a:t>Visual disturbance (16%-35%) - Strong association with common carotid and vertebral artery disease</a:t>
            </a:r>
          </a:p>
          <a:p>
            <a:pPr lvl="1"/>
            <a:r>
              <a:rPr lang="en-IN" sz="1800" dirty="0"/>
              <a:t>Stroke (5%-9%)</a:t>
            </a:r>
          </a:p>
          <a:p>
            <a:pPr lvl="1"/>
            <a:r>
              <a:rPr lang="en-IN" sz="1800" dirty="0"/>
              <a:t>Transient ischemic attacks (3%-7%)</a:t>
            </a:r>
          </a:p>
          <a:p>
            <a:pPr lvl="1"/>
            <a:r>
              <a:rPr lang="en-IN" sz="1800" dirty="0"/>
              <a:t>Seizures (0%-20%)</a:t>
            </a:r>
          </a:p>
          <a:p>
            <a:endParaRPr lang="en-IN" sz="1800" dirty="0" smtClean="0"/>
          </a:p>
          <a:p>
            <a:pPr>
              <a:buFont typeface="Wingdings" pitchFamily="2" charset="2"/>
              <a:buChar char="Ø"/>
            </a:pPr>
            <a:r>
              <a:rPr lang="en-IN" sz="1800" b="1" dirty="0" smtClean="0"/>
              <a:t>Dermatologic manifestations:</a:t>
            </a:r>
            <a:endParaRPr lang="en-IN" sz="1800" b="1" dirty="0"/>
          </a:p>
          <a:p>
            <a:pPr lvl="1"/>
            <a:r>
              <a:rPr lang="en-IN" sz="1800" dirty="0"/>
              <a:t>Erythema </a:t>
            </a:r>
            <a:r>
              <a:rPr lang="en-IN" sz="1800" dirty="0" err="1"/>
              <a:t>nodosum</a:t>
            </a:r>
            <a:r>
              <a:rPr lang="en-IN" sz="1800" dirty="0"/>
              <a:t> (6%-19%)</a:t>
            </a:r>
          </a:p>
          <a:p>
            <a:pPr lvl="1"/>
            <a:r>
              <a:rPr lang="en-IN" sz="1800" dirty="0"/>
              <a:t>Ulcerated </a:t>
            </a:r>
            <a:r>
              <a:rPr lang="en-IN" sz="1800" dirty="0" err="1"/>
              <a:t>subacute</a:t>
            </a:r>
            <a:r>
              <a:rPr lang="en-IN" sz="1800" dirty="0"/>
              <a:t> nodular lesions (&lt; 2.5%)</a:t>
            </a:r>
          </a:p>
          <a:p>
            <a:pPr lvl="1"/>
            <a:r>
              <a:rPr lang="en-IN" sz="1800" dirty="0" err="1"/>
              <a:t>Pyoderma</a:t>
            </a:r>
            <a:r>
              <a:rPr lang="en-IN" sz="1800" dirty="0"/>
              <a:t> </a:t>
            </a:r>
            <a:r>
              <a:rPr lang="en-IN" sz="1800" dirty="0" err="1"/>
              <a:t>gangrenosum</a:t>
            </a:r>
            <a:r>
              <a:rPr lang="en-IN" sz="1800" dirty="0"/>
              <a:t> (&lt; 1%)</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buFont typeface="Wingdings" pitchFamily="2" charset="2"/>
              <a:buChar char="Ø"/>
            </a:pPr>
            <a:r>
              <a:rPr lang="en-IN" sz="1800" b="1" dirty="0" smtClean="0"/>
              <a:t>PREGNANCY</a:t>
            </a:r>
          </a:p>
          <a:p>
            <a:endParaRPr lang="en-IN" sz="1800" dirty="0" smtClean="0"/>
          </a:p>
          <a:p>
            <a:r>
              <a:rPr lang="en-IN" sz="1800" dirty="0" smtClean="0"/>
              <a:t>Pregnancy </a:t>
            </a:r>
            <a:r>
              <a:rPr lang="en-IN" sz="1800" dirty="0"/>
              <a:t>per se does not exacerbate the </a:t>
            </a:r>
            <a:r>
              <a:rPr lang="en-IN" sz="1800" dirty="0" smtClean="0"/>
              <a:t>disease</a:t>
            </a:r>
          </a:p>
          <a:p>
            <a:endParaRPr lang="en-IN" sz="1800" dirty="0" smtClean="0"/>
          </a:p>
          <a:p>
            <a:r>
              <a:rPr lang="en-IN" sz="1800" dirty="0" smtClean="0"/>
              <a:t>Management </a:t>
            </a:r>
            <a:r>
              <a:rPr lang="en-IN" sz="1800" dirty="0"/>
              <a:t>of hypertension is </a:t>
            </a:r>
            <a:r>
              <a:rPr lang="en-IN" sz="1800" dirty="0" smtClean="0"/>
              <a:t>essential.</a:t>
            </a:r>
          </a:p>
          <a:p>
            <a:endParaRPr lang="en-IN" sz="1800" dirty="0" smtClean="0"/>
          </a:p>
          <a:p>
            <a:r>
              <a:rPr lang="en-IN" sz="1800" dirty="0" smtClean="0"/>
              <a:t>Maternal complications:</a:t>
            </a:r>
          </a:p>
          <a:p>
            <a:pPr lvl="1"/>
            <a:r>
              <a:rPr lang="en-IN" sz="1800" dirty="0" smtClean="0"/>
              <a:t>Superimposed </a:t>
            </a:r>
            <a:r>
              <a:rPr lang="en-IN" sz="1800" dirty="0"/>
              <a:t>pre- </a:t>
            </a:r>
            <a:r>
              <a:rPr lang="en-IN" sz="1800" dirty="0" err="1"/>
              <a:t>eclampsia</a:t>
            </a:r>
            <a:r>
              <a:rPr lang="en-IN" sz="1800" dirty="0"/>
              <a:t>, </a:t>
            </a:r>
            <a:endParaRPr lang="en-IN" sz="1800" dirty="0" smtClean="0"/>
          </a:p>
          <a:p>
            <a:pPr lvl="1"/>
            <a:r>
              <a:rPr lang="en-IN" sz="1800" dirty="0" smtClean="0"/>
              <a:t>Congestive </a:t>
            </a:r>
            <a:r>
              <a:rPr lang="en-IN" sz="1800" dirty="0"/>
              <a:t>cardiac </a:t>
            </a:r>
            <a:r>
              <a:rPr lang="en-IN" sz="1800" dirty="0" smtClean="0"/>
              <a:t>failure,</a:t>
            </a:r>
          </a:p>
          <a:p>
            <a:pPr lvl="1"/>
            <a:r>
              <a:rPr lang="en-IN" sz="1800" dirty="0"/>
              <a:t>P</a:t>
            </a:r>
            <a:r>
              <a:rPr lang="en-IN" sz="1800" dirty="0" smtClean="0"/>
              <a:t>rogressive </a:t>
            </a:r>
            <a:r>
              <a:rPr lang="en-IN" sz="1800" dirty="0"/>
              <a:t>renal </a:t>
            </a:r>
            <a:r>
              <a:rPr lang="en-IN" sz="1800" dirty="0" smtClean="0"/>
              <a:t>impairment.</a:t>
            </a:r>
          </a:p>
          <a:p>
            <a:endParaRPr lang="en-IN" sz="1800" dirty="0" smtClean="0"/>
          </a:p>
          <a:p>
            <a:r>
              <a:rPr lang="en-IN" sz="1800" dirty="0" smtClean="0"/>
              <a:t>Abdominal </a:t>
            </a:r>
            <a:r>
              <a:rPr lang="en-IN" sz="1800" dirty="0"/>
              <a:t>aortic involvement and a delay in seeking medical attention predicted a poor perinatal outcome.</a:t>
            </a:r>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99392"/>
            <a:ext cx="8229600" cy="1143000"/>
          </a:xfrm>
        </p:spPr>
        <p:txBody>
          <a:bodyPr>
            <a:normAutofit/>
          </a:bodyPr>
          <a:lstStyle/>
          <a:p>
            <a:r>
              <a:rPr lang="en-US" sz="4000" dirty="0" smtClean="0"/>
              <a:t>On Examination	</a:t>
            </a:r>
            <a:endParaRPr lang="en-IN" sz="4000" dirty="0"/>
          </a:p>
        </p:txBody>
      </p:sp>
      <p:sp>
        <p:nvSpPr>
          <p:cNvPr id="3" name="Content Placeholder 2"/>
          <p:cNvSpPr>
            <a:spLocks noGrp="1"/>
          </p:cNvSpPr>
          <p:nvPr>
            <p:ph idx="1"/>
          </p:nvPr>
        </p:nvSpPr>
        <p:spPr>
          <a:xfrm>
            <a:off x="457200" y="836712"/>
            <a:ext cx="8229600" cy="5832648"/>
          </a:xfrm>
        </p:spPr>
        <p:txBody>
          <a:bodyPr>
            <a:noAutofit/>
          </a:bodyPr>
          <a:lstStyle/>
          <a:p>
            <a:endParaRPr lang="en-IN" sz="1800" dirty="0" smtClean="0"/>
          </a:p>
          <a:p>
            <a:r>
              <a:rPr lang="en-IN" sz="1800" dirty="0" smtClean="0"/>
              <a:t>Particular </a:t>
            </a:r>
            <a:r>
              <a:rPr lang="en-IN" sz="1800" dirty="0"/>
              <a:t>attention </a:t>
            </a:r>
            <a:r>
              <a:rPr lang="en-IN" sz="1800" dirty="0" smtClean="0"/>
              <a:t>to </a:t>
            </a:r>
            <a:r>
              <a:rPr lang="en-IN" sz="1800" dirty="0"/>
              <a:t>peripheral </a:t>
            </a:r>
            <a:r>
              <a:rPr lang="en-IN" sz="1800" dirty="0" smtClean="0"/>
              <a:t>pulses.</a:t>
            </a:r>
          </a:p>
          <a:p>
            <a:endParaRPr lang="en-IN" sz="1800" dirty="0" smtClean="0"/>
          </a:p>
          <a:p>
            <a:r>
              <a:rPr lang="en-IN" sz="1800" dirty="0" smtClean="0"/>
              <a:t>Blood </a:t>
            </a:r>
            <a:r>
              <a:rPr lang="en-IN" sz="1800" dirty="0"/>
              <a:t>pressure in all 4 </a:t>
            </a:r>
            <a:r>
              <a:rPr lang="en-IN" sz="1800" dirty="0" smtClean="0"/>
              <a:t>extremities</a:t>
            </a:r>
            <a:r>
              <a:rPr lang="en-IN" sz="1800" dirty="0"/>
              <a:t>.</a:t>
            </a:r>
            <a:endParaRPr lang="en-IN" sz="1800" dirty="0" smtClean="0"/>
          </a:p>
          <a:p>
            <a:endParaRPr lang="en-IN" sz="1800" dirty="0" smtClean="0"/>
          </a:p>
          <a:p>
            <a:r>
              <a:rPr lang="en-IN" sz="1800" dirty="0" smtClean="0"/>
              <a:t>Ophthalmologic </a:t>
            </a:r>
            <a:r>
              <a:rPr lang="en-IN" sz="1800" dirty="0"/>
              <a:t>examination. </a:t>
            </a:r>
            <a:endParaRPr lang="en-IN" sz="1800" dirty="0" smtClean="0"/>
          </a:p>
          <a:p>
            <a:endParaRPr lang="en-IN" sz="1800" dirty="0" smtClean="0"/>
          </a:p>
          <a:p>
            <a:r>
              <a:rPr lang="en-IN" sz="1800" dirty="0" smtClean="0"/>
              <a:t>The </a:t>
            </a:r>
            <a:r>
              <a:rPr lang="en-IN" sz="1800" dirty="0"/>
              <a:t>most discriminatory finding is a systolic blood pressure difference (&gt;10 mm Hg) between arms.</a:t>
            </a:r>
          </a:p>
          <a:p>
            <a:endParaRPr lang="en-IN" sz="1800" dirty="0" smtClean="0"/>
          </a:p>
          <a:p>
            <a:r>
              <a:rPr lang="en-IN" sz="1800" dirty="0" smtClean="0"/>
              <a:t>Hypertension </a:t>
            </a:r>
            <a:r>
              <a:rPr lang="en-IN" sz="1800" dirty="0"/>
              <a:t>due to renal artery involvement (and sometimes leading to hypertensive encephalopathy) </a:t>
            </a:r>
            <a:r>
              <a:rPr lang="en-IN" sz="1800" dirty="0" smtClean="0"/>
              <a:t>(~50</a:t>
            </a:r>
            <a:r>
              <a:rPr lang="en-IN" sz="1800" dirty="0"/>
              <a:t>% of </a:t>
            </a:r>
            <a:r>
              <a:rPr lang="en-IN" sz="1800" dirty="0" smtClean="0"/>
              <a:t>patients).</a:t>
            </a:r>
          </a:p>
          <a:p>
            <a:endParaRPr lang="en-IN" sz="1800" dirty="0" smtClean="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832648"/>
          </a:xfrm>
        </p:spPr>
        <p:txBody>
          <a:bodyPr>
            <a:noAutofit/>
          </a:bodyPr>
          <a:lstStyle/>
          <a:p>
            <a:r>
              <a:rPr lang="en-IN" sz="1800" dirty="0" err="1" smtClean="0"/>
              <a:t>Carotidynia</a:t>
            </a:r>
            <a:r>
              <a:rPr lang="en-IN" sz="1800" dirty="0" smtClean="0"/>
              <a:t> </a:t>
            </a:r>
            <a:r>
              <a:rPr lang="en-IN" sz="1800" dirty="0"/>
              <a:t>may be present. </a:t>
            </a:r>
            <a:endParaRPr lang="en-IN" sz="1800" dirty="0" smtClean="0"/>
          </a:p>
          <a:p>
            <a:endParaRPr lang="en-IN" sz="1800" dirty="0" smtClean="0"/>
          </a:p>
          <a:p>
            <a:r>
              <a:rPr lang="en-IN" sz="1800" dirty="0" smtClean="0"/>
              <a:t>Aortic </a:t>
            </a:r>
            <a:r>
              <a:rPr lang="en-IN" sz="1800" dirty="0"/>
              <a:t>regurgitation is a common finding.</a:t>
            </a:r>
          </a:p>
          <a:p>
            <a:endParaRPr lang="en-IN" sz="1800" b="1" dirty="0" smtClean="0"/>
          </a:p>
          <a:p>
            <a:r>
              <a:rPr lang="en-IN" sz="1800" b="1" dirty="0" smtClean="0"/>
              <a:t>Absent </a:t>
            </a:r>
            <a:r>
              <a:rPr lang="en-IN" sz="1800" b="1" dirty="0"/>
              <a:t>or diminished pulses are the clinical hallmark</a:t>
            </a:r>
            <a:r>
              <a:rPr lang="en-IN" sz="1800" dirty="0"/>
              <a:t> of </a:t>
            </a:r>
            <a:r>
              <a:rPr lang="en-IN" sz="1800" dirty="0" err="1"/>
              <a:t>Takayasu</a:t>
            </a:r>
            <a:r>
              <a:rPr lang="en-IN" sz="1800" dirty="0"/>
              <a:t> </a:t>
            </a:r>
            <a:r>
              <a:rPr lang="en-IN" sz="1800" dirty="0" smtClean="0"/>
              <a:t>arteritis.</a:t>
            </a:r>
          </a:p>
          <a:p>
            <a:endParaRPr lang="en-IN" sz="1800" dirty="0" smtClean="0"/>
          </a:p>
          <a:p>
            <a:r>
              <a:rPr lang="en-IN" sz="1800" dirty="0" smtClean="0"/>
              <a:t>Pulses can be </a:t>
            </a:r>
            <a:r>
              <a:rPr lang="en-IN" sz="1800" dirty="0"/>
              <a:t>normal in many </a:t>
            </a:r>
            <a:r>
              <a:rPr lang="en-IN" sz="1800" dirty="0" smtClean="0"/>
              <a:t>patients.</a:t>
            </a:r>
          </a:p>
          <a:p>
            <a:endParaRPr lang="en-IN" sz="1800" dirty="0" smtClean="0"/>
          </a:p>
          <a:p>
            <a:r>
              <a:rPr lang="en-IN" sz="1800" dirty="0" smtClean="0"/>
              <a:t>Upper </a:t>
            </a:r>
            <a:r>
              <a:rPr lang="en-IN" sz="1800" dirty="0"/>
              <a:t>limbs are affected more often than lower limbs. </a:t>
            </a:r>
            <a:endParaRPr lang="en-IN" sz="1800" dirty="0" smtClean="0"/>
          </a:p>
          <a:p>
            <a:endParaRPr lang="en-IN" sz="1800" dirty="0" smtClean="0"/>
          </a:p>
          <a:p>
            <a:r>
              <a:rPr lang="en-IN" sz="1800" dirty="0" smtClean="0"/>
              <a:t>When </a:t>
            </a:r>
            <a:r>
              <a:rPr lang="en-IN" sz="1800" dirty="0" err="1"/>
              <a:t>pulselessness</a:t>
            </a:r>
            <a:r>
              <a:rPr lang="en-IN" sz="1800" dirty="0"/>
              <a:t> occurs, patient monitoring can be difficult or </a:t>
            </a:r>
            <a:r>
              <a:rPr lang="en-IN" sz="1800" dirty="0" smtClean="0"/>
              <a:t>impossible </a:t>
            </a:r>
            <a:r>
              <a:rPr lang="en-IN" sz="1800" dirty="0" smtClean="0">
                <a:sym typeface="Wingdings" pitchFamily="2" charset="2"/>
              </a:rPr>
              <a:t></a:t>
            </a:r>
            <a:r>
              <a:rPr lang="en-IN" sz="1800" dirty="0" smtClean="0"/>
              <a:t> calf </a:t>
            </a:r>
            <a:r>
              <a:rPr lang="en-IN" sz="1800" dirty="0"/>
              <a:t>blood pressures must be obtained</a:t>
            </a:r>
            <a:r>
              <a:rPr lang="en-IN" sz="1800" dirty="0" smtClean="0"/>
              <a:t>.</a:t>
            </a:r>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rmAutofit lnSpcReduction="10000"/>
          </a:bodyPr>
          <a:lstStyle/>
          <a:p>
            <a:pPr marL="0" indent="0">
              <a:buNone/>
            </a:pPr>
            <a:endParaRPr lang="en-IN" sz="1800" b="1" dirty="0" smtClean="0"/>
          </a:p>
          <a:p>
            <a:pPr>
              <a:buFont typeface="Wingdings" pitchFamily="2" charset="2"/>
              <a:buChar char="Ø"/>
            </a:pPr>
            <a:r>
              <a:rPr lang="en-IN" sz="1800" b="1" dirty="0" smtClean="0"/>
              <a:t>Ophthalmologic examination:</a:t>
            </a:r>
          </a:p>
          <a:p>
            <a:endParaRPr lang="en-IN" sz="1800" dirty="0" smtClean="0"/>
          </a:p>
          <a:p>
            <a:r>
              <a:rPr lang="en-IN" sz="1800" dirty="0" smtClean="0"/>
              <a:t>Retinal </a:t>
            </a:r>
            <a:r>
              <a:rPr lang="en-IN" sz="1800" dirty="0"/>
              <a:t>ischemia, </a:t>
            </a:r>
            <a:endParaRPr lang="en-IN" sz="1800" dirty="0" smtClean="0"/>
          </a:p>
          <a:p>
            <a:endParaRPr lang="en-IN" sz="1800" dirty="0" smtClean="0"/>
          </a:p>
          <a:p>
            <a:r>
              <a:rPr lang="en-IN" sz="1800" dirty="0" smtClean="0"/>
              <a:t>Retinal </a:t>
            </a:r>
            <a:r>
              <a:rPr lang="en-IN" sz="1800" dirty="0" err="1"/>
              <a:t>hemorrhages</a:t>
            </a:r>
            <a:r>
              <a:rPr lang="en-IN" sz="1800" dirty="0"/>
              <a:t>, </a:t>
            </a:r>
            <a:endParaRPr lang="en-IN" sz="1800" dirty="0" smtClean="0"/>
          </a:p>
          <a:p>
            <a:endParaRPr lang="en-IN" sz="1800" dirty="0" smtClean="0"/>
          </a:p>
          <a:p>
            <a:r>
              <a:rPr lang="en-IN" sz="1800" dirty="0" smtClean="0"/>
              <a:t>Cotton-wool </a:t>
            </a:r>
            <a:r>
              <a:rPr lang="en-IN" sz="1800" dirty="0"/>
              <a:t>exudates, </a:t>
            </a:r>
            <a:endParaRPr lang="en-IN" sz="1800" dirty="0" smtClean="0"/>
          </a:p>
          <a:p>
            <a:endParaRPr lang="en-IN" sz="1800" dirty="0" smtClean="0"/>
          </a:p>
          <a:p>
            <a:r>
              <a:rPr lang="en-IN" sz="1800" dirty="0" smtClean="0"/>
              <a:t>Venous </a:t>
            </a:r>
            <a:r>
              <a:rPr lang="en-IN" sz="1800" dirty="0"/>
              <a:t>dilatation and beading, </a:t>
            </a:r>
            <a:endParaRPr lang="en-IN" sz="1800" dirty="0" smtClean="0"/>
          </a:p>
          <a:p>
            <a:endParaRPr lang="en-IN" sz="1800" dirty="0" smtClean="0"/>
          </a:p>
          <a:p>
            <a:r>
              <a:rPr lang="en-IN" sz="1800" dirty="0" err="1" smtClean="0"/>
              <a:t>Microaneurysms</a:t>
            </a:r>
            <a:r>
              <a:rPr lang="en-IN" sz="1800" dirty="0" smtClean="0"/>
              <a:t> </a:t>
            </a:r>
            <a:r>
              <a:rPr lang="en-IN" sz="1800" dirty="0"/>
              <a:t>of peripheral retina, </a:t>
            </a:r>
            <a:endParaRPr lang="en-IN" sz="1800" dirty="0" smtClean="0"/>
          </a:p>
          <a:p>
            <a:endParaRPr lang="en-IN" sz="1800" dirty="0" smtClean="0"/>
          </a:p>
          <a:p>
            <a:r>
              <a:rPr lang="en-IN" sz="1800" dirty="0" smtClean="0"/>
              <a:t>Optic </a:t>
            </a:r>
            <a:r>
              <a:rPr lang="en-IN" sz="1800" dirty="0"/>
              <a:t>atrophy, </a:t>
            </a:r>
            <a:endParaRPr lang="en-IN" sz="1800" dirty="0" smtClean="0"/>
          </a:p>
          <a:p>
            <a:endParaRPr lang="en-IN" sz="1800" dirty="0" smtClean="0"/>
          </a:p>
          <a:p>
            <a:r>
              <a:rPr lang="en-IN" sz="1800" dirty="0" smtClean="0"/>
              <a:t>Vitreous </a:t>
            </a:r>
            <a:r>
              <a:rPr lang="en-IN" sz="1800" dirty="0" err="1"/>
              <a:t>hemorrhage</a:t>
            </a:r>
            <a:r>
              <a:rPr lang="en-IN" sz="1800" dirty="0"/>
              <a:t>, and </a:t>
            </a:r>
          </a:p>
          <a:p>
            <a:endParaRPr lang="en-IN" sz="1800" dirty="0"/>
          </a:p>
          <a:p>
            <a:r>
              <a:rPr lang="en-IN" sz="1800" dirty="0"/>
              <a:t>Classic, wreathlike </a:t>
            </a:r>
            <a:r>
              <a:rPr lang="en-IN" sz="1800" dirty="0" err="1"/>
              <a:t>peripapillary</a:t>
            </a:r>
            <a:r>
              <a:rPr lang="en-IN" sz="1800" dirty="0"/>
              <a:t> </a:t>
            </a:r>
            <a:r>
              <a:rPr lang="en-IN" sz="1800" dirty="0" err="1"/>
              <a:t>arteriovenous</a:t>
            </a:r>
            <a:r>
              <a:rPr lang="en-IN" sz="1800" dirty="0"/>
              <a:t> anastomoses (extremely rare). </a:t>
            </a:r>
          </a:p>
          <a:p>
            <a:endParaRPr lang="en-US" sz="1800" dirty="0" smtClean="0"/>
          </a:p>
          <a:p>
            <a:endParaRPr lang="en-IN" sz="1800" dirty="0" smtClean="0"/>
          </a:p>
          <a:p>
            <a:endParaRPr lang="en-IN" sz="1800" dirty="0" smtClean="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1143000"/>
          </a:xfrm>
        </p:spPr>
        <p:txBody>
          <a:bodyPr>
            <a:normAutofit/>
          </a:bodyPr>
          <a:lstStyle/>
          <a:p>
            <a:r>
              <a:rPr lang="en-US" sz="4000" dirty="0" smtClean="0"/>
              <a:t>Definition</a:t>
            </a:r>
            <a:endParaRPr lang="en-IN" sz="4000" dirty="0"/>
          </a:p>
        </p:txBody>
      </p:sp>
      <p:sp>
        <p:nvSpPr>
          <p:cNvPr id="3" name="Content Placeholder 2"/>
          <p:cNvSpPr>
            <a:spLocks noGrp="1"/>
          </p:cNvSpPr>
          <p:nvPr>
            <p:ph idx="1"/>
          </p:nvPr>
        </p:nvSpPr>
        <p:spPr/>
        <p:txBody>
          <a:bodyPr>
            <a:normAutofit/>
          </a:bodyPr>
          <a:lstStyle/>
          <a:p>
            <a:r>
              <a:rPr lang="en-IN" sz="1800" dirty="0" smtClean="0"/>
              <a:t>Rare</a:t>
            </a:r>
            <a:r>
              <a:rPr lang="en-IN" sz="1800" dirty="0"/>
              <a:t>, systemic, inflammatory large-vessel </a:t>
            </a:r>
            <a:r>
              <a:rPr lang="en-IN" sz="1800" dirty="0" err="1"/>
              <a:t>vasculitis</a:t>
            </a:r>
            <a:r>
              <a:rPr lang="en-IN" sz="1800" dirty="0"/>
              <a:t> of unknown </a:t>
            </a:r>
            <a:r>
              <a:rPr lang="en-IN" sz="1800" dirty="0" err="1" smtClean="0"/>
              <a:t>etiology</a:t>
            </a:r>
            <a:r>
              <a:rPr lang="en-IN" sz="1800" dirty="0" smtClean="0"/>
              <a:t>.</a:t>
            </a:r>
          </a:p>
          <a:p>
            <a:endParaRPr lang="en-IN" sz="1800" dirty="0" smtClean="0"/>
          </a:p>
          <a:p>
            <a:r>
              <a:rPr lang="en-IN" sz="1800" dirty="0" smtClean="0"/>
              <a:t>Commonly </a:t>
            </a:r>
            <a:r>
              <a:rPr lang="en-IN" sz="1800" dirty="0"/>
              <a:t>affects women of childbearing age. </a:t>
            </a:r>
            <a:endParaRPr lang="en-IN" sz="1800" dirty="0" smtClean="0"/>
          </a:p>
          <a:p>
            <a:endParaRPr lang="en-IN" sz="1800" dirty="0" smtClean="0"/>
          </a:p>
          <a:p>
            <a:r>
              <a:rPr lang="en-IN" sz="1800" dirty="0" smtClean="0"/>
              <a:t>It </a:t>
            </a:r>
            <a:r>
              <a:rPr lang="en-IN" sz="1800" dirty="0"/>
              <a:t>is defined as "granulomatous inflammation of the aorta and its major </a:t>
            </a:r>
            <a:r>
              <a:rPr lang="en-IN" sz="1800" dirty="0" smtClean="0"/>
              <a:t>branches“.</a:t>
            </a:r>
            <a:endParaRPr lang="en-IN" sz="1800" dirty="0"/>
          </a:p>
        </p:txBody>
      </p:sp>
    </p:spTree>
    <p:extLst>
      <p:ext uri="{BB962C8B-B14F-4D97-AF65-F5344CB8AC3E}">
        <p14:creationId xmlns="" xmlns:p14="http://schemas.microsoft.com/office/powerpoint/2010/main" val="4140345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1392"/>
            <a:ext cx="8229600" cy="6207968"/>
          </a:xfrm>
        </p:spPr>
        <p:txBody>
          <a:bodyPr>
            <a:normAutofit lnSpcReduction="10000"/>
          </a:bodyPr>
          <a:lstStyle/>
          <a:p>
            <a:pPr marL="0" indent="0">
              <a:buNone/>
            </a:pPr>
            <a:endParaRPr lang="en-IN" sz="1800" b="1" dirty="0" smtClean="0"/>
          </a:p>
          <a:p>
            <a:pPr>
              <a:buFont typeface="Wingdings" pitchFamily="2" charset="2"/>
              <a:buChar char="Ø"/>
            </a:pPr>
            <a:r>
              <a:rPr lang="en-IN" sz="1800" b="1" dirty="0" smtClean="0"/>
              <a:t>Dermatologic </a:t>
            </a:r>
            <a:r>
              <a:rPr lang="en-IN" sz="1800" b="1" dirty="0"/>
              <a:t>findings:</a:t>
            </a:r>
            <a:r>
              <a:rPr lang="en-IN" sz="1800" dirty="0"/>
              <a:t> resembling erythema </a:t>
            </a:r>
            <a:r>
              <a:rPr lang="en-IN" sz="1800" dirty="0" err="1"/>
              <a:t>nodosum</a:t>
            </a:r>
            <a:r>
              <a:rPr lang="en-IN" sz="1800" dirty="0"/>
              <a:t> or ulcerating nodular lesions may be seen.</a:t>
            </a:r>
          </a:p>
          <a:p>
            <a:endParaRPr lang="en-IN" sz="1800" dirty="0"/>
          </a:p>
          <a:p>
            <a:pPr>
              <a:buFont typeface="Wingdings" pitchFamily="2" charset="2"/>
              <a:buChar char="Ø"/>
            </a:pPr>
            <a:r>
              <a:rPr lang="en-IN" sz="1800" dirty="0"/>
              <a:t>Other significant findings include the following:</a:t>
            </a:r>
          </a:p>
          <a:p>
            <a:endParaRPr lang="en-IN" sz="1800" dirty="0" smtClean="0"/>
          </a:p>
          <a:p>
            <a:r>
              <a:rPr lang="en-IN" sz="1800" dirty="0" smtClean="0"/>
              <a:t>Vascular </a:t>
            </a:r>
            <a:r>
              <a:rPr lang="en-IN" sz="1800" dirty="0"/>
              <a:t>bruits – carotid, abdominal, </a:t>
            </a:r>
            <a:r>
              <a:rPr lang="en-IN" sz="1800" dirty="0" err="1"/>
              <a:t>subclavian</a:t>
            </a:r>
            <a:r>
              <a:rPr lang="en-IN" sz="1800" dirty="0"/>
              <a:t> and femoral arteries</a:t>
            </a:r>
          </a:p>
          <a:p>
            <a:endParaRPr lang="en-IN" sz="1800" dirty="0" smtClean="0"/>
          </a:p>
          <a:p>
            <a:r>
              <a:rPr lang="en-IN" sz="1800" dirty="0" err="1" smtClean="0"/>
              <a:t>Amaurosis</a:t>
            </a:r>
            <a:r>
              <a:rPr lang="en-IN" sz="1800" dirty="0" smtClean="0"/>
              <a:t> </a:t>
            </a:r>
            <a:r>
              <a:rPr lang="en-IN" sz="1800" dirty="0" err="1"/>
              <a:t>fugax</a:t>
            </a:r>
            <a:endParaRPr lang="en-IN" sz="1800" dirty="0"/>
          </a:p>
          <a:p>
            <a:endParaRPr lang="en-IN" sz="1800" dirty="0" smtClean="0"/>
          </a:p>
          <a:p>
            <a:r>
              <a:rPr lang="en-IN" sz="1800" dirty="0" smtClean="0"/>
              <a:t>Focal </a:t>
            </a:r>
            <a:r>
              <a:rPr lang="en-IN" sz="1800" dirty="0"/>
              <a:t>neurologic deficits consistent with cerebral infarction or TIA</a:t>
            </a:r>
          </a:p>
          <a:p>
            <a:endParaRPr lang="en-IN" sz="1800" dirty="0" smtClean="0"/>
          </a:p>
          <a:p>
            <a:r>
              <a:rPr lang="en-IN" sz="1800" dirty="0" err="1" smtClean="0"/>
              <a:t>Eclampsia</a:t>
            </a:r>
            <a:endParaRPr lang="en-IN" sz="1800" dirty="0"/>
          </a:p>
          <a:p>
            <a:endParaRPr lang="en-IN" sz="1800" dirty="0" smtClean="0"/>
          </a:p>
          <a:p>
            <a:r>
              <a:rPr lang="en-IN" sz="1800" dirty="0" smtClean="0"/>
              <a:t>SAH</a:t>
            </a:r>
            <a:r>
              <a:rPr lang="en-IN" sz="1800" dirty="0"/>
              <a:t>, probably secondary to hypertension</a:t>
            </a:r>
          </a:p>
          <a:p>
            <a:endParaRPr lang="en-IN" sz="1800" dirty="0" smtClean="0"/>
          </a:p>
          <a:p>
            <a:r>
              <a:rPr lang="en-IN" sz="1800" dirty="0" smtClean="0"/>
              <a:t>Myocardial </a:t>
            </a:r>
            <a:r>
              <a:rPr lang="en-IN" sz="1800" dirty="0"/>
              <a:t>infarction, DCM</a:t>
            </a:r>
          </a:p>
          <a:p>
            <a:endParaRPr lang="en-IN" sz="1800" dirty="0" smtClean="0"/>
          </a:p>
          <a:p>
            <a:r>
              <a:rPr lang="en-IN" sz="1800" dirty="0" smtClean="0"/>
              <a:t>Pedal </a:t>
            </a:r>
            <a:r>
              <a:rPr lang="en-IN" sz="1800" dirty="0"/>
              <a:t>edema due to renal failure secondary to renal artery stenosis and glomerulonephritis</a:t>
            </a:r>
          </a:p>
          <a:p>
            <a:endParaRPr lang="en-IN" sz="1800" dirty="0"/>
          </a:p>
          <a:p>
            <a:endParaRPr lang="en-IN" sz="1800" dirty="0" smtClean="0"/>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normAutofit/>
          </a:bodyPr>
          <a:lstStyle/>
          <a:p>
            <a:r>
              <a:rPr lang="en-US" sz="4000" dirty="0" smtClean="0"/>
              <a:t>Differential Diagnosis</a:t>
            </a:r>
            <a:endParaRPr lang="en-IN" sz="4000" dirty="0"/>
          </a:p>
        </p:txBody>
      </p:sp>
      <p:sp>
        <p:nvSpPr>
          <p:cNvPr id="3" name="Content Placeholder 2"/>
          <p:cNvSpPr>
            <a:spLocks noGrp="1"/>
          </p:cNvSpPr>
          <p:nvPr>
            <p:ph idx="1"/>
          </p:nvPr>
        </p:nvSpPr>
        <p:spPr>
          <a:xfrm>
            <a:off x="457200" y="1196752"/>
            <a:ext cx="8229600" cy="5127848"/>
          </a:xfrm>
        </p:spPr>
        <p:txBody>
          <a:bodyPr>
            <a:normAutofit/>
          </a:bodyPr>
          <a:lstStyle/>
          <a:p>
            <a:r>
              <a:rPr lang="en-IN" sz="1800" dirty="0" err="1"/>
              <a:t>Takayasu</a:t>
            </a:r>
            <a:r>
              <a:rPr lang="en-IN" sz="1800" dirty="0"/>
              <a:t> arteritis is rare and difficult to </a:t>
            </a:r>
            <a:r>
              <a:rPr lang="en-IN" sz="1800" dirty="0" smtClean="0"/>
              <a:t>diagnose.</a:t>
            </a:r>
          </a:p>
          <a:p>
            <a:endParaRPr lang="en-IN" sz="1800" dirty="0" smtClean="0"/>
          </a:p>
          <a:p>
            <a:r>
              <a:rPr lang="en-IN" sz="1800" dirty="0" smtClean="0"/>
              <a:t>Initially</a:t>
            </a:r>
            <a:r>
              <a:rPr lang="en-IN" sz="1800" dirty="0"/>
              <a:t>, symptoms are </a:t>
            </a:r>
            <a:r>
              <a:rPr lang="en-IN" sz="1800" dirty="0" smtClean="0"/>
              <a:t>vague.</a:t>
            </a:r>
          </a:p>
          <a:p>
            <a:endParaRPr lang="en-IN" sz="1800" dirty="0" smtClean="0"/>
          </a:p>
          <a:p>
            <a:r>
              <a:rPr lang="en-IN" sz="1800" dirty="0" smtClean="0"/>
              <a:t>Disease </a:t>
            </a:r>
            <a:r>
              <a:rPr lang="en-IN" sz="1800" dirty="0"/>
              <a:t>may </a:t>
            </a:r>
            <a:r>
              <a:rPr lang="en-IN" sz="1800" dirty="0" smtClean="0"/>
              <a:t>have progressed considerably on presentation and diagnosis.</a:t>
            </a:r>
          </a:p>
          <a:p>
            <a:pPr lvl="1"/>
            <a:r>
              <a:rPr lang="en-IN" sz="1800" dirty="0" smtClean="0"/>
              <a:t>Aortic </a:t>
            </a:r>
            <a:r>
              <a:rPr lang="en-IN" sz="1800" dirty="0" err="1" smtClean="0"/>
              <a:t>Coarctation</a:t>
            </a:r>
            <a:endParaRPr lang="en-IN" sz="1800" dirty="0"/>
          </a:p>
          <a:p>
            <a:pPr lvl="1"/>
            <a:r>
              <a:rPr lang="en-IN" sz="1800" dirty="0"/>
              <a:t>Atherosclerosis</a:t>
            </a:r>
          </a:p>
          <a:p>
            <a:pPr lvl="1"/>
            <a:r>
              <a:rPr lang="en-IN" sz="1800" dirty="0" err="1" smtClean="0"/>
              <a:t>Buerger</a:t>
            </a:r>
            <a:r>
              <a:rPr lang="en-IN" sz="1800" dirty="0" smtClean="0"/>
              <a:t> </a:t>
            </a:r>
            <a:r>
              <a:rPr lang="en-IN" sz="1800" dirty="0"/>
              <a:t>Disease (</a:t>
            </a:r>
            <a:r>
              <a:rPr lang="en-IN" sz="1800" dirty="0" err="1"/>
              <a:t>Thromboangiitis</a:t>
            </a:r>
            <a:r>
              <a:rPr lang="en-IN" sz="1800" dirty="0"/>
              <a:t> </a:t>
            </a:r>
            <a:r>
              <a:rPr lang="en-IN" sz="1800" dirty="0" err="1"/>
              <a:t>Obliterans</a:t>
            </a:r>
            <a:r>
              <a:rPr lang="en-IN" sz="1800" dirty="0"/>
              <a:t>)</a:t>
            </a:r>
          </a:p>
          <a:p>
            <a:pPr lvl="1"/>
            <a:r>
              <a:rPr lang="en-IN" sz="1800" dirty="0"/>
              <a:t>Giant Cell Arteritis</a:t>
            </a:r>
          </a:p>
          <a:p>
            <a:pPr lvl="1"/>
            <a:r>
              <a:rPr lang="en-IN" sz="1800" dirty="0" err="1" smtClean="0"/>
              <a:t>Sarcoidosis</a:t>
            </a:r>
            <a:endParaRPr lang="en-IN" sz="1800" dirty="0"/>
          </a:p>
          <a:p>
            <a:pPr lvl="1"/>
            <a:r>
              <a:rPr lang="en-IN" sz="1800" dirty="0"/>
              <a:t>Systemic Lupus </a:t>
            </a:r>
            <a:r>
              <a:rPr lang="en-IN" sz="1800" dirty="0" err="1"/>
              <a:t>Erythematosus</a:t>
            </a:r>
            <a:endParaRPr lang="en-IN" sz="1800" dirty="0"/>
          </a:p>
          <a:p>
            <a:pPr lvl="1"/>
            <a:r>
              <a:rPr lang="en-IN" sz="1800" dirty="0"/>
              <a:t>Wegener </a:t>
            </a:r>
            <a:r>
              <a:rPr lang="en-IN" sz="1800" dirty="0" err="1"/>
              <a:t>Granulomatosis</a:t>
            </a:r>
            <a:endParaRPr lang="en-IN" sz="1800" dirty="0"/>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US" sz="4000" dirty="0" smtClean="0"/>
              <a:t>Approach &amp; Work UP</a:t>
            </a:r>
            <a:endParaRPr lang="en-IN" sz="4000" dirty="0"/>
          </a:p>
        </p:txBody>
      </p:sp>
      <p:sp>
        <p:nvSpPr>
          <p:cNvPr id="3" name="Content Placeholder 2"/>
          <p:cNvSpPr>
            <a:spLocks noGrp="1"/>
          </p:cNvSpPr>
          <p:nvPr>
            <p:ph idx="1"/>
          </p:nvPr>
        </p:nvSpPr>
        <p:spPr>
          <a:xfrm>
            <a:off x="457200" y="1124744"/>
            <a:ext cx="8229600" cy="5199856"/>
          </a:xfrm>
        </p:spPr>
        <p:txBody>
          <a:bodyPr>
            <a:normAutofit lnSpcReduction="10000"/>
          </a:bodyPr>
          <a:lstStyle/>
          <a:p>
            <a:pPr marL="0" indent="0">
              <a:buNone/>
            </a:pPr>
            <a:endParaRPr lang="en-IN" sz="1800" b="1" dirty="0" smtClean="0"/>
          </a:p>
          <a:p>
            <a:pPr>
              <a:buFont typeface="Wingdings" pitchFamily="2" charset="2"/>
              <a:buChar char="Ø"/>
            </a:pPr>
            <a:r>
              <a:rPr lang="en-IN" sz="1800" b="1" dirty="0" smtClean="0"/>
              <a:t>Laboratory </a:t>
            </a:r>
            <a:r>
              <a:rPr lang="en-IN" sz="1800" b="1" dirty="0"/>
              <a:t>tests</a:t>
            </a:r>
            <a:r>
              <a:rPr lang="en-IN" sz="1800" dirty="0"/>
              <a:t> </a:t>
            </a:r>
            <a:endParaRPr lang="en-IN" sz="1800" dirty="0" smtClean="0"/>
          </a:p>
          <a:p>
            <a:endParaRPr lang="en-IN" sz="1800" dirty="0" smtClean="0"/>
          </a:p>
          <a:p>
            <a:r>
              <a:rPr lang="en-IN" sz="1800" dirty="0" smtClean="0"/>
              <a:t>Nonspecific</a:t>
            </a:r>
            <a:r>
              <a:rPr lang="en-IN" sz="1800" dirty="0"/>
              <a:t>. </a:t>
            </a:r>
            <a:endParaRPr lang="en-IN" sz="1800" dirty="0" smtClean="0"/>
          </a:p>
          <a:p>
            <a:endParaRPr lang="en-IN" sz="1800" dirty="0" smtClean="0"/>
          </a:p>
          <a:p>
            <a:r>
              <a:rPr lang="en-IN" sz="1800" dirty="0" smtClean="0"/>
              <a:t>ESR may </a:t>
            </a:r>
            <a:r>
              <a:rPr lang="en-IN" sz="1800" dirty="0"/>
              <a:t>be </a:t>
            </a:r>
            <a:r>
              <a:rPr lang="en-IN" sz="1800" dirty="0" smtClean="0"/>
              <a:t>high (&gt;50 mm/h) </a:t>
            </a:r>
            <a:r>
              <a:rPr lang="en-IN" sz="1800" dirty="0"/>
              <a:t>in early disease but normal later. </a:t>
            </a:r>
            <a:endParaRPr lang="en-IN" sz="1800" dirty="0" smtClean="0"/>
          </a:p>
          <a:p>
            <a:endParaRPr lang="en-IN" sz="1800" dirty="0" smtClean="0"/>
          </a:p>
          <a:p>
            <a:r>
              <a:rPr lang="en-IN" sz="1800" dirty="0" smtClean="0"/>
              <a:t>TLC: normal </a:t>
            </a:r>
            <a:r>
              <a:rPr lang="en-IN" sz="1800" dirty="0"/>
              <a:t>or slightly elevated. </a:t>
            </a:r>
            <a:endParaRPr lang="en-IN" sz="1800" dirty="0" smtClean="0"/>
          </a:p>
          <a:p>
            <a:endParaRPr lang="en-IN" sz="1800" dirty="0" smtClean="0"/>
          </a:p>
          <a:p>
            <a:r>
              <a:rPr lang="en-IN" sz="1800" dirty="0" smtClean="0"/>
              <a:t>A </a:t>
            </a:r>
            <a:r>
              <a:rPr lang="en-IN" sz="1800" dirty="0"/>
              <a:t>moderate, normochromic </a:t>
            </a:r>
            <a:r>
              <a:rPr lang="en-IN" sz="1800" dirty="0" smtClean="0"/>
              <a:t>anaemia </a:t>
            </a:r>
            <a:r>
              <a:rPr lang="en-IN" sz="1800" dirty="0"/>
              <a:t>may be present in individuals with active disease</a:t>
            </a:r>
            <a:r>
              <a:rPr lang="en-IN" sz="1800" dirty="0" smtClean="0"/>
              <a:t>.</a:t>
            </a:r>
          </a:p>
          <a:p>
            <a:endParaRPr lang="en-IN" sz="1800" dirty="0" smtClean="0"/>
          </a:p>
          <a:p>
            <a:r>
              <a:rPr lang="en-IN" sz="1800" dirty="0" smtClean="0"/>
              <a:t>Raised levels </a:t>
            </a:r>
            <a:r>
              <a:rPr lang="en-IN" sz="1800" dirty="0"/>
              <a:t>of soluble vascular cell adhesion molecule-1 (VCAM-1</a:t>
            </a:r>
            <a:r>
              <a:rPr lang="en-IN" sz="1800" dirty="0" smtClean="0"/>
              <a:t>).</a:t>
            </a:r>
          </a:p>
          <a:p>
            <a:endParaRPr lang="en-IN" sz="1800" dirty="0" smtClean="0"/>
          </a:p>
          <a:p>
            <a:r>
              <a:rPr lang="en-IN" sz="1800" dirty="0" err="1" smtClean="0"/>
              <a:t>Hypoalbuminemia</a:t>
            </a:r>
            <a:r>
              <a:rPr lang="en-IN" sz="1800" dirty="0" smtClean="0"/>
              <a:t> is common</a:t>
            </a:r>
            <a:r>
              <a:rPr lang="en-IN" sz="1800" dirty="0"/>
              <a:t>. </a:t>
            </a:r>
            <a:endParaRPr lang="en-IN" sz="1800" dirty="0" smtClean="0"/>
          </a:p>
          <a:p>
            <a:endParaRPr lang="en-IN" sz="1800" dirty="0" smtClean="0"/>
          </a:p>
          <a:p>
            <a:r>
              <a:rPr lang="en-IN" sz="1800" dirty="0" smtClean="0"/>
              <a:t>Urinalysis </a:t>
            </a:r>
            <a:r>
              <a:rPr lang="en-IN" sz="1800" dirty="0"/>
              <a:t>may be consistent with </a:t>
            </a:r>
            <a:r>
              <a:rPr lang="en-IN" sz="1800" dirty="0" err="1"/>
              <a:t>nephrotic</a:t>
            </a:r>
            <a:r>
              <a:rPr lang="en-IN" sz="1800" dirty="0"/>
              <a:t> syndrome.</a:t>
            </a:r>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buFont typeface="Wingdings" pitchFamily="2" charset="2"/>
              <a:buChar char="Ø"/>
            </a:pPr>
            <a:r>
              <a:rPr lang="en-IN" sz="1800" b="1" dirty="0"/>
              <a:t>Imaging </a:t>
            </a:r>
            <a:r>
              <a:rPr lang="en-IN" sz="1800" b="1" dirty="0" smtClean="0"/>
              <a:t>studies</a:t>
            </a:r>
          </a:p>
          <a:p>
            <a:endParaRPr lang="en-IN" sz="1800" dirty="0" smtClean="0"/>
          </a:p>
          <a:p>
            <a:r>
              <a:rPr lang="en-IN" sz="1800" dirty="0" smtClean="0"/>
              <a:t>CT </a:t>
            </a:r>
            <a:r>
              <a:rPr lang="en-IN" sz="1800" dirty="0"/>
              <a:t>scanning and </a:t>
            </a:r>
            <a:r>
              <a:rPr lang="en-IN" sz="1800" dirty="0" smtClean="0"/>
              <a:t>MRI: </a:t>
            </a:r>
          </a:p>
          <a:p>
            <a:pPr lvl="1"/>
            <a:r>
              <a:rPr lang="en-IN" sz="1600" dirty="0" smtClean="0"/>
              <a:t>patterns </a:t>
            </a:r>
            <a:r>
              <a:rPr lang="en-IN" sz="1600" dirty="0"/>
              <a:t>of stenosis or aneurysms of the </a:t>
            </a:r>
            <a:r>
              <a:rPr lang="en-IN" sz="1600" dirty="0" smtClean="0"/>
              <a:t>arteries.</a:t>
            </a:r>
          </a:p>
          <a:p>
            <a:endParaRPr lang="en-IN" sz="1800" b="1" dirty="0" smtClean="0"/>
          </a:p>
          <a:p>
            <a:r>
              <a:rPr lang="en-IN" sz="1800" b="1" dirty="0" smtClean="0"/>
              <a:t>Angiography</a:t>
            </a:r>
            <a:r>
              <a:rPr lang="en-IN" sz="1800" dirty="0" smtClean="0"/>
              <a:t>:</a:t>
            </a:r>
          </a:p>
          <a:p>
            <a:pPr lvl="1"/>
            <a:r>
              <a:rPr lang="en-IN" sz="1600" b="1" dirty="0" smtClean="0"/>
              <a:t>standard </a:t>
            </a:r>
            <a:r>
              <a:rPr lang="en-IN" sz="1600" b="1" dirty="0"/>
              <a:t>for diagnosis</a:t>
            </a:r>
            <a:r>
              <a:rPr lang="en-IN" sz="1600" dirty="0"/>
              <a:t> and evaluation of the </a:t>
            </a:r>
            <a:r>
              <a:rPr lang="en-IN" sz="1600" b="1" dirty="0"/>
              <a:t>extent of disease</a:t>
            </a:r>
            <a:r>
              <a:rPr lang="en-IN" sz="1600" dirty="0"/>
              <a:t>. </a:t>
            </a:r>
            <a:endParaRPr lang="en-IN" sz="1600" dirty="0" smtClean="0"/>
          </a:p>
          <a:p>
            <a:endParaRPr lang="en-IN" sz="1800" dirty="0" smtClean="0"/>
          </a:p>
          <a:p>
            <a:r>
              <a:rPr lang="en-IN" sz="1800" dirty="0" smtClean="0"/>
              <a:t>Studies show that </a:t>
            </a:r>
            <a:r>
              <a:rPr lang="en-IN" sz="1800" dirty="0" err="1" smtClean="0"/>
              <a:t>noninvasive</a:t>
            </a:r>
            <a:r>
              <a:rPr lang="en-IN" sz="1800" dirty="0" smtClean="0"/>
              <a:t> </a:t>
            </a:r>
            <a:r>
              <a:rPr lang="en-IN" sz="1800" dirty="0"/>
              <a:t>imaging modalities </a:t>
            </a:r>
            <a:r>
              <a:rPr lang="en-IN" sz="1800" dirty="0" smtClean="0"/>
              <a:t>- MRI</a:t>
            </a:r>
            <a:r>
              <a:rPr lang="en-IN" sz="1800" dirty="0"/>
              <a:t>, </a:t>
            </a:r>
            <a:r>
              <a:rPr lang="en-IN" sz="1800" dirty="0" smtClean="0"/>
              <a:t>USG and 18F-FDG-PET </a:t>
            </a:r>
            <a:r>
              <a:rPr lang="en-IN" sz="1800" dirty="0"/>
              <a:t>allow diagnosis of </a:t>
            </a:r>
            <a:r>
              <a:rPr lang="en-IN" sz="1800" dirty="0" err="1"/>
              <a:t>Takayasu</a:t>
            </a:r>
            <a:r>
              <a:rPr lang="en-IN" sz="1800" dirty="0"/>
              <a:t> arteritis earlier in the </a:t>
            </a:r>
            <a:r>
              <a:rPr lang="en-IN" sz="1800" dirty="0" smtClean="0"/>
              <a:t>disease </a:t>
            </a:r>
            <a:r>
              <a:rPr lang="en-IN" sz="1800" dirty="0"/>
              <a:t>than standard angiography and provide a means for monitoring disease activity</a:t>
            </a:r>
            <a:r>
              <a:rPr lang="en-IN" sz="1800" dirty="0" smtClean="0"/>
              <a:t>.</a:t>
            </a:r>
          </a:p>
          <a:p>
            <a:endParaRPr lang="en-IN" sz="1800" i="1" dirty="0" smtClean="0"/>
          </a:p>
          <a:p>
            <a:r>
              <a:rPr lang="en-IN" sz="1800" i="1" dirty="0" smtClean="0"/>
              <a:t>Angiography </a:t>
            </a:r>
            <a:r>
              <a:rPr lang="en-IN" sz="1800" i="1" dirty="0"/>
              <a:t>is used to evaluate only the appearance of the lumen and cannot be used to differentiate between active and inactive lesions.</a:t>
            </a:r>
          </a:p>
          <a:p>
            <a:endParaRPr lang="en-IN" sz="1800" b="1" dirty="0" smtClean="0"/>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a:bodyPr>
          <a:lstStyle/>
          <a:p>
            <a:r>
              <a:rPr lang="en-IN" sz="4000" dirty="0"/>
              <a:t>Diagnostic </a:t>
            </a:r>
            <a:r>
              <a:rPr lang="en-IN" sz="4000" dirty="0" smtClean="0"/>
              <a:t>Criteria</a:t>
            </a:r>
            <a:endParaRPr lang="en-IN" sz="4000" dirty="0"/>
          </a:p>
        </p:txBody>
      </p:sp>
      <p:sp>
        <p:nvSpPr>
          <p:cNvPr id="3" name="Content Placeholder 2"/>
          <p:cNvSpPr>
            <a:spLocks noGrp="1"/>
          </p:cNvSpPr>
          <p:nvPr>
            <p:ph idx="1"/>
          </p:nvPr>
        </p:nvSpPr>
        <p:spPr>
          <a:xfrm>
            <a:off x="457200" y="1268760"/>
            <a:ext cx="8229600" cy="5055840"/>
          </a:xfrm>
        </p:spPr>
        <p:txBody>
          <a:bodyPr>
            <a:noAutofit/>
          </a:bodyPr>
          <a:lstStyle/>
          <a:p>
            <a:pPr marL="0" indent="0">
              <a:buNone/>
            </a:pPr>
            <a:r>
              <a:rPr lang="en-IN" sz="2200" b="1" dirty="0" smtClean="0"/>
              <a:t>		Ishikawa criteria</a:t>
            </a:r>
            <a:r>
              <a:rPr lang="en-IN" sz="1800" b="1" dirty="0" smtClean="0"/>
              <a:t> </a:t>
            </a:r>
            <a:r>
              <a:rPr lang="en-IN" sz="1800" dirty="0" smtClean="0"/>
              <a:t>(1986)</a:t>
            </a:r>
          </a:p>
          <a:p>
            <a:pPr marL="0" indent="0">
              <a:buNone/>
            </a:pPr>
            <a:r>
              <a:rPr lang="en-US" sz="1800" dirty="0"/>
              <a:t>	</a:t>
            </a:r>
            <a:endParaRPr lang="en-US" sz="1800" dirty="0" smtClean="0"/>
          </a:p>
          <a:p>
            <a:r>
              <a:rPr lang="en-IN" sz="1800" b="1" dirty="0" smtClean="0"/>
              <a:t>Obligatory</a:t>
            </a:r>
            <a:r>
              <a:rPr lang="en-IN" sz="1800" b="1" dirty="0"/>
              <a:t>:</a:t>
            </a:r>
            <a:r>
              <a:rPr lang="en-IN" sz="1800" dirty="0"/>
              <a:t> </a:t>
            </a:r>
            <a:r>
              <a:rPr lang="en-IN" sz="1800" dirty="0" smtClean="0"/>
              <a:t>Age &lt;40yrs; </a:t>
            </a:r>
            <a:r>
              <a:rPr lang="en-IN" sz="1800" dirty="0"/>
              <a:t>at the time of diagnosis, at onset of characteristic symptoms &amp; signs of 1 month </a:t>
            </a:r>
            <a:r>
              <a:rPr lang="en-IN" sz="1800" dirty="0" smtClean="0"/>
              <a:t>duration.</a:t>
            </a:r>
          </a:p>
          <a:p>
            <a:endParaRPr lang="en-IN" sz="1800" b="1" dirty="0" smtClean="0"/>
          </a:p>
          <a:p>
            <a:r>
              <a:rPr lang="en-IN" sz="1800" b="1" dirty="0" smtClean="0"/>
              <a:t>Major: </a:t>
            </a:r>
            <a:r>
              <a:rPr lang="en-IN" sz="1800" dirty="0" smtClean="0"/>
              <a:t>2 major</a:t>
            </a:r>
            <a:endParaRPr lang="en-IN" sz="1800" dirty="0"/>
          </a:p>
          <a:p>
            <a:pPr lvl="1"/>
            <a:endParaRPr lang="en-IN" sz="1800" dirty="0" smtClean="0"/>
          </a:p>
          <a:p>
            <a:pPr lvl="1"/>
            <a:r>
              <a:rPr lang="en-IN" sz="1800" dirty="0" smtClean="0"/>
              <a:t>Lesions </a:t>
            </a:r>
            <a:r>
              <a:rPr lang="en-IN" sz="1800" dirty="0"/>
              <a:t>in the left and right </a:t>
            </a:r>
            <a:r>
              <a:rPr lang="en-IN" sz="1800" dirty="0" err="1"/>
              <a:t>midsubclavian</a:t>
            </a:r>
            <a:r>
              <a:rPr lang="en-IN" sz="1800" dirty="0"/>
              <a:t> </a:t>
            </a:r>
            <a:r>
              <a:rPr lang="en-IN" sz="1800" dirty="0" smtClean="0"/>
              <a:t>artery.</a:t>
            </a:r>
          </a:p>
          <a:p>
            <a:pPr lvl="1"/>
            <a:endParaRPr lang="en-IN" sz="1800" dirty="0" smtClean="0"/>
          </a:p>
          <a:p>
            <a:pPr lvl="1"/>
            <a:r>
              <a:rPr lang="en-IN" sz="1800" dirty="0" smtClean="0"/>
              <a:t>The </a:t>
            </a:r>
            <a:r>
              <a:rPr lang="en-IN" sz="1800" dirty="0"/>
              <a:t>most severe stenosis or occlusion present in the mid portion of the artery from a 1 cm point proximal to the left and right, respectively, of the vertebral artery orifices to a 3-cm distal point to the orifice as determined by angiography</a:t>
            </a:r>
            <a:r>
              <a:rPr lang="en-IN" sz="1800" dirty="0" smtClean="0"/>
              <a:t>.</a:t>
            </a:r>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Autofit/>
          </a:bodyPr>
          <a:lstStyle/>
          <a:p>
            <a:r>
              <a:rPr lang="en-IN" sz="1800" b="1" dirty="0"/>
              <a:t>Minor:</a:t>
            </a:r>
            <a:r>
              <a:rPr lang="en-IN" sz="1800" dirty="0"/>
              <a:t> 9 minor</a:t>
            </a:r>
          </a:p>
          <a:p>
            <a:pPr lvl="1"/>
            <a:r>
              <a:rPr lang="en-IN" sz="1800" dirty="0"/>
              <a:t>High ESR</a:t>
            </a:r>
          </a:p>
          <a:p>
            <a:pPr lvl="1"/>
            <a:r>
              <a:rPr lang="en-IN" sz="1800" dirty="0" smtClean="0"/>
              <a:t>Common </a:t>
            </a:r>
            <a:r>
              <a:rPr lang="en-IN" sz="1800" dirty="0"/>
              <a:t>carotid artery </a:t>
            </a:r>
            <a:r>
              <a:rPr lang="en-IN" sz="1800" dirty="0" smtClean="0"/>
              <a:t>tenderness</a:t>
            </a:r>
          </a:p>
          <a:p>
            <a:pPr lvl="1"/>
            <a:r>
              <a:rPr lang="en-IN" sz="1800" dirty="0" smtClean="0"/>
              <a:t>Hypertension</a:t>
            </a:r>
          </a:p>
          <a:p>
            <a:pPr lvl="1"/>
            <a:r>
              <a:rPr lang="en-IN" sz="1800" dirty="0"/>
              <a:t>A</a:t>
            </a:r>
            <a:r>
              <a:rPr lang="en-IN" sz="1800" dirty="0" smtClean="0"/>
              <a:t>ortic regurgitation or </a:t>
            </a:r>
            <a:r>
              <a:rPr lang="en-IN" sz="1800" dirty="0" err="1" smtClean="0"/>
              <a:t>annuloaortic</a:t>
            </a:r>
            <a:r>
              <a:rPr lang="en-IN" sz="1800" dirty="0" smtClean="0"/>
              <a:t> </a:t>
            </a:r>
            <a:r>
              <a:rPr lang="en-IN" sz="1800" dirty="0" err="1" smtClean="0"/>
              <a:t>ectasia</a:t>
            </a:r>
            <a:endParaRPr lang="en-IN" sz="1800" dirty="0" smtClean="0"/>
          </a:p>
          <a:p>
            <a:pPr lvl="1"/>
            <a:r>
              <a:rPr lang="en-IN" sz="1800" dirty="0" smtClean="0"/>
              <a:t>Lesions </a:t>
            </a:r>
            <a:r>
              <a:rPr lang="en-IN" sz="1800" dirty="0"/>
              <a:t>of the pulmonary </a:t>
            </a:r>
            <a:r>
              <a:rPr lang="en-IN" sz="1800" dirty="0" smtClean="0"/>
              <a:t>artery </a:t>
            </a:r>
          </a:p>
          <a:p>
            <a:pPr lvl="1"/>
            <a:r>
              <a:rPr lang="en-IN" sz="1800" dirty="0" smtClean="0"/>
              <a:t>Left </a:t>
            </a:r>
            <a:r>
              <a:rPr lang="en-IN" sz="1800" dirty="0"/>
              <a:t>mid common carotid </a:t>
            </a:r>
            <a:r>
              <a:rPr lang="en-IN" sz="1800" dirty="0" smtClean="0"/>
              <a:t>artery</a:t>
            </a:r>
          </a:p>
          <a:p>
            <a:pPr lvl="1"/>
            <a:r>
              <a:rPr lang="en-IN" sz="1800" dirty="0" smtClean="0"/>
              <a:t>Distal </a:t>
            </a:r>
            <a:r>
              <a:rPr lang="en-IN" sz="1800" dirty="0"/>
              <a:t>brachiocephalic </a:t>
            </a:r>
            <a:r>
              <a:rPr lang="en-IN" sz="1800" dirty="0" smtClean="0"/>
              <a:t>trunk</a:t>
            </a:r>
          </a:p>
          <a:p>
            <a:pPr lvl="1"/>
            <a:r>
              <a:rPr lang="en-IN" sz="1800" dirty="0"/>
              <a:t>T</a:t>
            </a:r>
            <a:r>
              <a:rPr lang="en-IN" sz="1800" dirty="0" smtClean="0"/>
              <a:t>horacic aorta</a:t>
            </a:r>
          </a:p>
          <a:p>
            <a:pPr lvl="1"/>
            <a:r>
              <a:rPr lang="en-IN" sz="1800" dirty="0"/>
              <a:t>A</a:t>
            </a:r>
            <a:r>
              <a:rPr lang="en-IN" sz="1800" dirty="0" smtClean="0"/>
              <a:t>bdominal aorta</a:t>
            </a:r>
          </a:p>
          <a:p>
            <a:pPr lvl="1"/>
            <a:endParaRPr lang="en-US" sz="1800" dirty="0"/>
          </a:p>
          <a:p>
            <a:r>
              <a:rPr lang="en-US" sz="1800" b="1" dirty="0"/>
              <a:t>Diagnosis:</a:t>
            </a:r>
          </a:p>
          <a:p>
            <a:pPr lvl="1"/>
            <a:r>
              <a:rPr lang="en-IN" sz="1800" b="1" dirty="0"/>
              <a:t>Obligatory criteria</a:t>
            </a:r>
            <a:r>
              <a:rPr lang="en-IN" sz="1800" dirty="0"/>
              <a:t> </a:t>
            </a:r>
            <a:r>
              <a:rPr lang="en-IN" sz="1800" b="1" dirty="0"/>
              <a:t>+</a:t>
            </a:r>
            <a:r>
              <a:rPr lang="en-IN" sz="1800" dirty="0"/>
              <a:t> 2 Major criteria or 1 Major and ≥ 2 Minor criteria or ≥4 Minor criteria.</a:t>
            </a:r>
          </a:p>
          <a:p>
            <a:pPr marL="484632" indent="-457200"/>
            <a:endParaRPr lang="en-IN" sz="1800" i="1" dirty="0" smtClean="0"/>
          </a:p>
          <a:p>
            <a:pPr marL="484632" indent="-457200"/>
            <a:r>
              <a:rPr lang="en-IN" sz="1800" i="1" dirty="0" smtClean="0"/>
              <a:t>Sensitivity </a:t>
            </a:r>
            <a:r>
              <a:rPr lang="en-IN" sz="1800" i="1" dirty="0"/>
              <a:t>of 60.4% and specificity of 95%.</a:t>
            </a:r>
          </a:p>
          <a:p>
            <a:pPr lvl="1"/>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Autofit/>
          </a:bodyPr>
          <a:lstStyle/>
          <a:p>
            <a:pPr marL="0" indent="0">
              <a:buNone/>
            </a:pPr>
            <a:endParaRPr lang="en-GB" sz="1800" b="1" dirty="0" smtClean="0"/>
          </a:p>
          <a:p>
            <a:pPr marL="0" indent="0" algn="ctr">
              <a:buNone/>
            </a:pPr>
            <a:r>
              <a:rPr lang="en-GB" sz="2200" b="1" dirty="0" smtClean="0"/>
              <a:t>Modified Ishikawa's </a:t>
            </a:r>
            <a:r>
              <a:rPr lang="en-GB" sz="2200" b="1" dirty="0"/>
              <a:t>Criteria for </a:t>
            </a:r>
            <a:r>
              <a:rPr lang="en-GB" sz="2200" b="1" dirty="0" err="1"/>
              <a:t>Takayasu's</a:t>
            </a:r>
            <a:r>
              <a:rPr lang="en-GB" sz="2200" b="1" dirty="0"/>
              <a:t> Arteritis (Modified According to Sharma et </a:t>
            </a:r>
            <a:r>
              <a:rPr lang="en-GB" sz="2200" b="1" dirty="0" smtClean="0"/>
              <a:t>al.), 1996</a:t>
            </a:r>
          </a:p>
          <a:p>
            <a:pPr marL="0" indent="0">
              <a:buNone/>
            </a:pPr>
            <a:endParaRPr lang="en-IN" sz="1800" dirty="0" smtClean="0"/>
          </a:p>
          <a:p>
            <a:pPr marL="0" indent="0">
              <a:buNone/>
            </a:pPr>
            <a:r>
              <a:rPr lang="en-IN" sz="1800" dirty="0" smtClean="0"/>
              <a:t>The </a:t>
            </a:r>
            <a:r>
              <a:rPr lang="en-IN" sz="1800" dirty="0"/>
              <a:t>proposed modifications include: </a:t>
            </a:r>
            <a:endParaRPr lang="en-IN" sz="1800" dirty="0" smtClean="0"/>
          </a:p>
          <a:p>
            <a:pPr marL="342900" indent="-342900">
              <a:buAutoNum type="alphaLcParenBoth"/>
            </a:pPr>
            <a:endParaRPr lang="en-IN" sz="1800" dirty="0" smtClean="0"/>
          </a:p>
          <a:p>
            <a:pPr marL="342900" indent="-342900">
              <a:buAutoNum type="alphaLcParenBoth"/>
            </a:pPr>
            <a:r>
              <a:rPr lang="en-IN" sz="1800" dirty="0" smtClean="0"/>
              <a:t>removal </a:t>
            </a:r>
            <a:r>
              <a:rPr lang="en-IN" sz="1800" dirty="0"/>
              <a:t>of the obligatory criteria of age less than 40 years; </a:t>
            </a:r>
            <a:endParaRPr lang="en-IN" sz="1800" dirty="0" smtClean="0"/>
          </a:p>
          <a:p>
            <a:pPr marL="342900" indent="-342900">
              <a:buAutoNum type="alphaLcParenBoth"/>
            </a:pPr>
            <a:endParaRPr lang="en-IN" sz="1800" dirty="0" smtClean="0"/>
          </a:p>
          <a:p>
            <a:pPr marL="342900" indent="-342900">
              <a:buAutoNum type="alphaLcParenBoth"/>
            </a:pPr>
            <a:r>
              <a:rPr lang="en-IN" sz="1800" dirty="0" smtClean="0"/>
              <a:t>inclusion </a:t>
            </a:r>
            <a:r>
              <a:rPr lang="en-IN" sz="1800" dirty="0"/>
              <a:t>of characteristic signs and symptoms as a major criteria; </a:t>
            </a:r>
            <a:endParaRPr lang="en-IN" sz="1800" dirty="0" smtClean="0"/>
          </a:p>
          <a:p>
            <a:pPr marL="342900" indent="-342900">
              <a:buAutoNum type="alphaLcParenBoth"/>
            </a:pPr>
            <a:endParaRPr lang="en-IN" sz="1800" dirty="0" smtClean="0"/>
          </a:p>
          <a:p>
            <a:pPr marL="342900" indent="-342900">
              <a:buAutoNum type="alphaLcParenBoth"/>
            </a:pPr>
            <a:r>
              <a:rPr lang="en-IN" sz="1800" dirty="0" smtClean="0"/>
              <a:t>removal </a:t>
            </a:r>
            <a:r>
              <a:rPr lang="en-IN" sz="1800" dirty="0"/>
              <a:t>of age in defining hypertension; </a:t>
            </a:r>
            <a:endParaRPr lang="en-IN" sz="1800" dirty="0" smtClean="0"/>
          </a:p>
          <a:p>
            <a:pPr marL="342900" indent="-342900">
              <a:buAutoNum type="alphaLcParenBoth"/>
            </a:pPr>
            <a:endParaRPr lang="en-IN" sz="1800" dirty="0" smtClean="0"/>
          </a:p>
          <a:p>
            <a:pPr marL="342900" indent="-342900">
              <a:buAutoNum type="alphaLcParenBoth"/>
            </a:pPr>
            <a:r>
              <a:rPr lang="en-IN" sz="1800" dirty="0" smtClean="0"/>
              <a:t>deletion </a:t>
            </a:r>
            <a:r>
              <a:rPr lang="en-IN" sz="1800" dirty="0"/>
              <a:t>of the absence of </a:t>
            </a:r>
            <a:r>
              <a:rPr lang="en-IN" sz="1800" dirty="0" err="1"/>
              <a:t>aorto</a:t>
            </a:r>
            <a:r>
              <a:rPr lang="en-IN" sz="1800" dirty="0"/>
              <a:t>-iliac lesion, in defining abdominal aortic lesion; and </a:t>
            </a:r>
            <a:endParaRPr lang="en-IN" sz="1800" dirty="0" smtClean="0"/>
          </a:p>
          <a:p>
            <a:pPr marL="342900" indent="-342900">
              <a:buAutoNum type="alphaLcParenBoth"/>
            </a:pPr>
            <a:endParaRPr lang="en-IN" sz="1800" dirty="0" smtClean="0"/>
          </a:p>
          <a:p>
            <a:pPr marL="342900" indent="-342900">
              <a:buAutoNum type="alphaLcParenBoth"/>
            </a:pPr>
            <a:r>
              <a:rPr lang="en-IN" sz="1800" dirty="0" smtClean="0"/>
              <a:t>an </a:t>
            </a:r>
            <a:r>
              <a:rPr lang="en-IN" sz="1800" dirty="0"/>
              <a:t>addition of coronary artery lesion in absence of risk factors.</a:t>
            </a:r>
            <a:endParaRPr lang="en-GB" sz="1800" b="1" dirty="0" smtClean="0"/>
          </a:p>
          <a:p>
            <a:pPr marL="0" indent="0">
              <a:buNone/>
            </a:pPr>
            <a:endParaRPr lang="en-IN" sz="1800" dirty="0" smtClean="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1432"/>
            <a:ext cx="8229600" cy="5631904"/>
          </a:xfrm>
        </p:spPr>
        <p:txBody>
          <a:bodyPr>
            <a:noAutofit/>
          </a:bodyPr>
          <a:lstStyle/>
          <a:p>
            <a:pPr marL="0" indent="0">
              <a:buNone/>
            </a:pPr>
            <a:r>
              <a:rPr lang="en-IN" sz="1800" b="1" dirty="0" smtClean="0"/>
              <a:t>Three </a:t>
            </a:r>
            <a:r>
              <a:rPr lang="en-IN" sz="1800" b="1" dirty="0"/>
              <a:t>major criteria:</a:t>
            </a:r>
          </a:p>
          <a:p>
            <a:pPr marL="342900" indent="-342900">
              <a:buAutoNum type="arabicPeriod"/>
            </a:pPr>
            <a:r>
              <a:rPr lang="en-IN" sz="1800" dirty="0" smtClean="0"/>
              <a:t>Left </a:t>
            </a:r>
            <a:r>
              <a:rPr lang="en-IN" sz="1800" dirty="0"/>
              <a:t>mid-</a:t>
            </a:r>
            <a:r>
              <a:rPr lang="en-IN" sz="1800" dirty="0" err="1"/>
              <a:t>subclavian</a:t>
            </a:r>
            <a:r>
              <a:rPr lang="en-IN" sz="1800" dirty="0"/>
              <a:t> artery </a:t>
            </a:r>
            <a:r>
              <a:rPr lang="en-IN" sz="1800" dirty="0" smtClean="0"/>
              <a:t>lesion</a:t>
            </a:r>
          </a:p>
          <a:p>
            <a:pPr marL="342900" indent="-342900">
              <a:buAutoNum type="arabicPeriod"/>
            </a:pPr>
            <a:endParaRPr lang="en-IN" sz="1800" dirty="0" smtClean="0"/>
          </a:p>
          <a:p>
            <a:pPr marL="342900" indent="-342900">
              <a:buAutoNum type="arabicPeriod"/>
            </a:pPr>
            <a:r>
              <a:rPr lang="en-IN" sz="1800" dirty="0" smtClean="0"/>
              <a:t>Right </a:t>
            </a:r>
            <a:r>
              <a:rPr lang="en-IN" sz="1800" dirty="0"/>
              <a:t>mid-</a:t>
            </a:r>
            <a:r>
              <a:rPr lang="en-IN" sz="1800" dirty="0" err="1"/>
              <a:t>subclavian</a:t>
            </a:r>
            <a:r>
              <a:rPr lang="en-IN" sz="1800" dirty="0"/>
              <a:t> artery </a:t>
            </a:r>
            <a:r>
              <a:rPr lang="en-IN" sz="1800" dirty="0" smtClean="0"/>
              <a:t>lesion</a:t>
            </a:r>
          </a:p>
          <a:p>
            <a:pPr marL="342900" indent="-342900">
              <a:buAutoNum type="arabicPeriod"/>
            </a:pPr>
            <a:endParaRPr lang="en-IN" sz="1800" dirty="0" smtClean="0"/>
          </a:p>
          <a:p>
            <a:pPr marL="342900" indent="-342900">
              <a:buAutoNum type="arabicPeriod"/>
            </a:pPr>
            <a:r>
              <a:rPr lang="en-IN" sz="1800" dirty="0" smtClean="0"/>
              <a:t>Characteristic </a:t>
            </a:r>
            <a:r>
              <a:rPr lang="en-IN" sz="1800" dirty="0"/>
              <a:t>signs and symptoms of at least 1 month duration</a:t>
            </a:r>
          </a:p>
          <a:p>
            <a:pPr lvl="1"/>
            <a:r>
              <a:rPr lang="en-IN" sz="1800" dirty="0" smtClean="0"/>
              <a:t>claudication</a:t>
            </a:r>
            <a:r>
              <a:rPr lang="en-IN" sz="1800" dirty="0"/>
              <a:t>, </a:t>
            </a:r>
            <a:endParaRPr lang="en-IN" sz="1800" dirty="0" smtClean="0"/>
          </a:p>
          <a:p>
            <a:pPr lvl="1"/>
            <a:r>
              <a:rPr lang="en-IN" sz="1800" dirty="0" err="1" smtClean="0"/>
              <a:t>pulselessness</a:t>
            </a:r>
            <a:r>
              <a:rPr lang="en-IN" sz="1800" dirty="0" smtClean="0"/>
              <a:t> </a:t>
            </a:r>
            <a:r>
              <a:rPr lang="en-IN" sz="1800" dirty="0"/>
              <a:t>or pulse differences in limbs, </a:t>
            </a:r>
            <a:endParaRPr lang="en-IN" sz="1800" dirty="0" smtClean="0"/>
          </a:p>
          <a:p>
            <a:pPr lvl="1"/>
            <a:r>
              <a:rPr lang="en-IN" sz="1800" dirty="0" smtClean="0"/>
              <a:t>unobtainable</a:t>
            </a:r>
            <a:r>
              <a:rPr lang="en-IN" sz="1800" dirty="0"/>
              <a:t> or significant blood pressure difference (&gt; 10 mmHg systolic blood pressure difference in limb), </a:t>
            </a:r>
            <a:endParaRPr lang="en-IN" sz="1800" dirty="0" smtClean="0"/>
          </a:p>
          <a:p>
            <a:pPr lvl="1"/>
            <a:r>
              <a:rPr lang="en-IN" sz="1800" dirty="0" smtClean="0"/>
              <a:t>fever</a:t>
            </a:r>
            <a:r>
              <a:rPr lang="en-IN" sz="1800" dirty="0"/>
              <a:t>, </a:t>
            </a:r>
            <a:endParaRPr lang="en-IN" sz="1800" dirty="0" smtClean="0"/>
          </a:p>
          <a:p>
            <a:pPr lvl="1"/>
            <a:r>
              <a:rPr lang="en-IN" sz="1800" dirty="0" smtClean="0"/>
              <a:t>neck </a:t>
            </a:r>
            <a:r>
              <a:rPr lang="en-IN" sz="1800" dirty="0"/>
              <a:t>pain, </a:t>
            </a:r>
            <a:endParaRPr lang="en-IN" sz="1800" dirty="0" smtClean="0"/>
          </a:p>
          <a:p>
            <a:pPr lvl="1"/>
            <a:r>
              <a:rPr lang="en-IN" sz="1800" dirty="0" smtClean="0"/>
              <a:t>transient </a:t>
            </a:r>
            <a:r>
              <a:rPr lang="en-IN" sz="1800" dirty="0" err="1"/>
              <a:t>amaurosis</a:t>
            </a:r>
            <a:r>
              <a:rPr lang="en-IN" sz="1800" dirty="0"/>
              <a:t>, </a:t>
            </a:r>
            <a:endParaRPr lang="en-IN" sz="1800" dirty="0" smtClean="0"/>
          </a:p>
          <a:p>
            <a:pPr lvl="1"/>
            <a:r>
              <a:rPr lang="en-IN" sz="1800" dirty="0" smtClean="0"/>
              <a:t>blurred </a:t>
            </a:r>
            <a:r>
              <a:rPr lang="en-IN" sz="1800" dirty="0"/>
              <a:t>vision, </a:t>
            </a:r>
            <a:endParaRPr lang="en-IN" sz="1800" dirty="0" smtClean="0"/>
          </a:p>
          <a:p>
            <a:pPr lvl="1"/>
            <a:r>
              <a:rPr lang="en-IN" sz="1800" dirty="0" smtClean="0"/>
              <a:t>syncope</a:t>
            </a:r>
            <a:r>
              <a:rPr lang="en-IN" sz="1800" dirty="0"/>
              <a:t>, </a:t>
            </a:r>
            <a:endParaRPr lang="en-IN" sz="1800" dirty="0" smtClean="0"/>
          </a:p>
          <a:p>
            <a:pPr lvl="1"/>
            <a:r>
              <a:rPr lang="en-IN" sz="1800" dirty="0" err="1" smtClean="0"/>
              <a:t>dyspnea</a:t>
            </a:r>
            <a:r>
              <a:rPr lang="en-IN" sz="1800" dirty="0" smtClean="0"/>
              <a:t> </a:t>
            </a:r>
            <a:r>
              <a:rPr lang="en-IN" sz="1800" dirty="0"/>
              <a:t>or </a:t>
            </a:r>
            <a:endParaRPr lang="en-IN" sz="1800" dirty="0" smtClean="0"/>
          </a:p>
          <a:p>
            <a:pPr lvl="1"/>
            <a:r>
              <a:rPr lang="en-IN" sz="1800" dirty="0" smtClean="0"/>
              <a:t>palpitations</a:t>
            </a:r>
            <a:r>
              <a:rPr lang="en-IN" sz="1800" dirty="0"/>
              <a:t>.</a:t>
            </a:r>
          </a:p>
          <a:p>
            <a:pPr marL="0" indent="0">
              <a:buNone/>
            </a:pPr>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a:bodyPr>
          <a:lstStyle/>
          <a:p>
            <a:pPr marL="0" indent="0">
              <a:buNone/>
            </a:pPr>
            <a:r>
              <a:rPr lang="en-IN" sz="1800" b="1" dirty="0"/>
              <a:t>Ten minor criteria:</a:t>
            </a:r>
          </a:p>
          <a:p>
            <a:r>
              <a:rPr lang="en-IN" sz="1800" dirty="0"/>
              <a:t>1. High ESR (&gt;20 mm/h)</a:t>
            </a:r>
          </a:p>
          <a:p>
            <a:r>
              <a:rPr lang="en-IN" sz="1800" dirty="0"/>
              <a:t>2. Carotid artery tenderness</a:t>
            </a:r>
          </a:p>
          <a:p>
            <a:r>
              <a:rPr lang="en-IN" sz="1800" dirty="0"/>
              <a:t>3. Hypertension</a:t>
            </a:r>
          </a:p>
          <a:p>
            <a:r>
              <a:rPr lang="en-IN" sz="1800" dirty="0"/>
              <a:t>4. Aortic regurgitation or </a:t>
            </a:r>
            <a:r>
              <a:rPr lang="en-IN" sz="1800" dirty="0" err="1"/>
              <a:t>annuloaortic</a:t>
            </a:r>
            <a:r>
              <a:rPr lang="en-IN" sz="1800" dirty="0"/>
              <a:t> </a:t>
            </a:r>
            <a:r>
              <a:rPr lang="en-IN" sz="1800" dirty="0" err="1"/>
              <a:t>ectasia</a:t>
            </a:r>
            <a:endParaRPr lang="en-IN" sz="1800" dirty="0"/>
          </a:p>
          <a:p>
            <a:r>
              <a:rPr lang="en-IN" sz="1800" dirty="0"/>
              <a:t>5. Pulmonary artery lesion</a:t>
            </a:r>
          </a:p>
          <a:p>
            <a:r>
              <a:rPr lang="en-IN" sz="1800" dirty="0"/>
              <a:t>6. Left mid common carotid lesion</a:t>
            </a:r>
          </a:p>
          <a:p>
            <a:r>
              <a:rPr lang="en-IN" sz="1800" dirty="0"/>
              <a:t>7. Distal brachiocephalic trunk lesion</a:t>
            </a:r>
          </a:p>
          <a:p>
            <a:r>
              <a:rPr lang="en-IN" sz="1800" dirty="0"/>
              <a:t>8. Descending thoracic aorta lesion</a:t>
            </a:r>
          </a:p>
          <a:p>
            <a:r>
              <a:rPr lang="en-IN" sz="1800" dirty="0"/>
              <a:t>9. Abdominal aorta lesion</a:t>
            </a:r>
          </a:p>
          <a:p>
            <a:r>
              <a:rPr lang="en-IN" sz="1800" dirty="0"/>
              <a:t>10. Coronary artery lesion</a:t>
            </a:r>
          </a:p>
          <a:p>
            <a:endParaRPr lang="en-US" sz="1800" dirty="0"/>
          </a:p>
          <a:p>
            <a:r>
              <a:rPr lang="en-IN" sz="1800" b="1" dirty="0" smtClean="0"/>
              <a:t>Diagnosis:</a:t>
            </a:r>
            <a:r>
              <a:rPr lang="en-IN" sz="1800" dirty="0" smtClean="0"/>
              <a:t> (a) two major </a:t>
            </a:r>
            <a:r>
              <a:rPr lang="en-IN" sz="1800" dirty="0"/>
              <a:t>or </a:t>
            </a:r>
            <a:r>
              <a:rPr lang="en-IN" sz="1800" dirty="0" smtClean="0"/>
              <a:t>(b) one </a:t>
            </a:r>
            <a:r>
              <a:rPr lang="en-IN" sz="1800" dirty="0"/>
              <a:t>major and two minor criteria or </a:t>
            </a:r>
            <a:r>
              <a:rPr lang="en-IN" sz="1800" dirty="0" smtClean="0"/>
              <a:t>(c) four </a:t>
            </a:r>
            <a:r>
              <a:rPr lang="en-IN" sz="1800" dirty="0"/>
              <a:t>minor </a:t>
            </a:r>
            <a:r>
              <a:rPr lang="en-IN" sz="1800" dirty="0" smtClean="0"/>
              <a:t>criteria.</a:t>
            </a:r>
            <a:endParaRPr lang="en-IN" sz="1800" dirty="0"/>
          </a:p>
          <a:p>
            <a:endParaRPr lang="en-IN" sz="1800" dirty="0" smtClean="0"/>
          </a:p>
          <a:p>
            <a:r>
              <a:rPr lang="en-IN" sz="1800" i="1" dirty="0" smtClean="0"/>
              <a:t>Sensitivity </a:t>
            </a:r>
            <a:r>
              <a:rPr lang="en-IN" sz="1800" i="1" dirty="0"/>
              <a:t>of 92.5% and specificity of 95</a:t>
            </a:r>
            <a:r>
              <a:rPr lang="en-IN" sz="1800" i="1" dirty="0" smtClean="0"/>
              <a:t>%.</a:t>
            </a:r>
            <a:endParaRPr lang="en-IN" sz="1800" i="1" dirty="0"/>
          </a:p>
          <a:p>
            <a:endParaRPr lang="en-IN" sz="1800" dirty="0"/>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082563604"/>
              </p:ext>
            </p:extLst>
          </p:nvPr>
        </p:nvGraphicFramePr>
        <p:xfrm>
          <a:off x="755576" y="1228599"/>
          <a:ext cx="7848872" cy="5542131"/>
        </p:xfrm>
        <a:graphic>
          <a:graphicData uri="http://schemas.openxmlformats.org/drawingml/2006/table">
            <a:tbl>
              <a:tblPr/>
              <a:tblGrid>
                <a:gridCol w="2098213"/>
                <a:gridCol w="5750659"/>
              </a:tblGrid>
              <a:tr h="244185">
                <a:tc>
                  <a:txBody>
                    <a:bodyPr/>
                    <a:lstStyle/>
                    <a:p>
                      <a:r>
                        <a:rPr lang="en-IN" sz="1800" b="1" dirty="0">
                          <a:solidFill>
                            <a:schemeClr val="accent2"/>
                          </a:solidFill>
                          <a:effectLst/>
                          <a:latin typeface="+mn-lt"/>
                        </a:rPr>
                        <a:t>Criteria</a:t>
                      </a:r>
                      <a:endParaRPr lang="en-IN" sz="1800" dirty="0">
                        <a:solidFill>
                          <a:schemeClr val="accent2"/>
                        </a:solidFill>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b="1" dirty="0">
                          <a:solidFill>
                            <a:schemeClr val="accent2"/>
                          </a:solidFill>
                          <a:effectLst/>
                          <a:latin typeface="+mn-lt"/>
                        </a:rPr>
                        <a:t>Definition</a:t>
                      </a:r>
                      <a:endParaRPr lang="en-IN" sz="1800" dirty="0">
                        <a:solidFill>
                          <a:schemeClr val="accent2"/>
                        </a:solidFill>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9992">
                <a:tc>
                  <a:txBody>
                    <a:bodyPr/>
                    <a:lstStyle/>
                    <a:p>
                      <a:r>
                        <a:rPr lang="en-IN" sz="1800" b="1" dirty="0" smtClean="0">
                          <a:solidFill>
                            <a:srgbClr val="000000"/>
                          </a:solidFill>
                          <a:effectLst/>
                          <a:latin typeface="+mn-lt"/>
                        </a:rPr>
                        <a:t>1.</a:t>
                      </a:r>
                      <a:r>
                        <a:rPr lang="en-IN" sz="1800" dirty="0" smtClean="0">
                          <a:solidFill>
                            <a:srgbClr val="000000"/>
                          </a:solidFill>
                          <a:effectLst/>
                          <a:latin typeface="+mn-lt"/>
                        </a:rPr>
                        <a:t> Age </a:t>
                      </a:r>
                      <a:r>
                        <a:rPr lang="en-IN" sz="1800" dirty="0">
                          <a:solidFill>
                            <a:srgbClr val="000000"/>
                          </a:solidFill>
                          <a:effectLst/>
                          <a:latin typeface="+mn-lt"/>
                        </a:rPr>
                        <a:t>at disease onset in year </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solidFill>
                            <a:srgbClr val="000000"/>
                          </a:solidFill>
                          <a:effectLst/>
                          <a:latin typeface="+mn-lt"/>
                        </a:rPr>
                        <a:t>Development of symptoms or findings related to </a:t>
                      </a:r>
                      <a:r>
                        <a:rPr lang="en-IN" sz="1800" dirty="0" err="1">
                          <a:solidFill>
                            <a:srgbClr val="000000"/>
                          </a:solidFill>
                          <a:effectLst/>
                          <a:latin typeface="+mn-lt"/>
                        </a:rPr>
                        <a:t>Takayasu</a:t>
                      </a:r>
                      <a:r>
                        <a:rPr lang="en-IN" sz="1800" dirty="0">
                          <a:solidFill>
                            <a:srgbClr val="000000"/>
                          </a:solidFill>
                          <a:effectLst/>
                          <a:latin typeface="+mn-lt"/>
                        </a:rPr>
                        <a:t> arteritis at age &lt;40 years. </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9992">
                <a:tc>
                  <a:txBody>
                    <a:bodyPr/>
                    <a:lstStyle/>
                    <a:p>
                      <a:r>
                        <a:rPr lang="en-IN" sz="1800" b="1" dirty="0" smtClean="0">
                          <a:solidFill>
                            <a:srgbClr val="000000"/>
                          </a:solidFill>
                          <a:effectLst/>
                          <a:latin typeface="+mn-lt"/>
                        </a:rPr>
                        <a:t>2.</a:t>
                      </a:r>
                      <a:r>
                        <a:rPr lang="en-IN" sz="1800" dirty="0" smtClean="0">
                          <a:solidFill>
                            <a:srgbClr val="000000"/>
                          </a:solidFill>
                          <a:effectLst/>
                          <a:latin typeface="+mn-lt"/>
                        </a:rPr>
                        <a:t> Claudication </a:t>
                      </a:r>
                      <a:r>
                        <a:rPr lang="en-IN" sz="1800" dirty="0">
                          <a:solidFill>
                            <a:srgbClr val="000000"/>
                          </a:solidFill>
                          <a:effectLst/>
                          <a:latin typeface="+mn-lt"/>
                        </a:rPr>
                        <a:t>of extremities </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solidFill>
                            <a:srgbClr val="000000"/>
                          </a:solidFill>
                          <a:effectLst/>
                          <a:latin typeface="+mn-lt"/>
                        </a:rPr>
                        <a:t>Development and worsening of fatigue and discomfort in muscles of one or more extremity while in use, especially the upper extremities. </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10910">
                <a:tc>
                  <a:txBody>
                    <a:bodyPr/>
                    <a:lstStyle/>
                    <a:p>
                      <a:r>
                        <a:rPr lang="en-IN" sz="1800" b="1" dirty="0" smtClean="0">
                          <a:solidFill>
                            <a:srgbClr val="000000"/>
                          </a:solidFill>
                          <a:effectLst/>
                          <a:latin typeface="+mn-lt"/>
                        </a:rPr>
                        <a:t>3.</a:t>
                      </a:r>
                      <a:r>
                        <a:rPr lang="en-IN" sz="1800" dirty="0" smtClean="0">
                          <a:solidFill>
                            <a:srgbClr val="000000"/>
                          </a:solidFill>
                          <a:effectLst/>
                          <a:latin typeface="+mn-lt"/>
                        </a:rPr>
                        <a:t> Decreased </a:t>
                      </a:r>
                      <a:r>
                        <a:rPr lang="en-IN" sz="1800" dirty="0">
                          <a:solidFill>
                            <a:srgbClr val="000000"/>
                          </a:solidFill>
                          <a:effectLst/>
                          <a:latin typeface="+mn-lt"/>
                        </a:rPr>
                        <a:t>brachial artery pulse</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solidFill>
                            <a:srgbClr val="000000"/>
                          </a:solidFill>
                          <a:effectLst/>
                          <a:latin typeface="+mn-lt"/>
                        </a:rPr>
                        <a:t>Decreased pulsation of one or both brachial </a:t>
                      </a:r>
                      <a:r>
                        <a:rPr lang="en-IN" sz="1800" dirty="0" smtClean="0">
                          <a:solidFill>
                            <a:srgbClr val="000000"/>
                          </a:solidFill>
                          <a:effectLst/>
                          <a:latin typeface="+mn-lt"/>
                        </a:rPr>
                        <a:t>arteries.</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7366">
                <a:tc>
                  <a:txBody>
                    <a:bodyPr/>
                    <a:lstStyle/>
                    <a:p>
                      <a:r>
                        <a:rPr lang="en-IN" sz="1800" b="1" dirty="0" smtClean="0">
                          <a:solidFill>
                            <a:srgbClr val="000000"/>
                          </a:solidFill>
                          <a:effectLst/>
                          <a:latin typeface="+mn-lt"/>
                        </a:rPr>
                        <a:t>4.</a:t>
                      </a:r>
                      <a:r>
                        <a:rPr lang="en-IN" sz="1800" dirty="0" smtClean="0">
                          <a:solidFill>
                            <a:srgbClr val="000000"/>
                          </a:solidFill>
                          <a:effectLst/>
                          <a:latin typeface="+mn-lt"/>
                        </a:rPr>
                        <a:t> BP </a:t>
                      </a:r>
                      <a:r>
                        <a:rPr lang="en-IN" sz="1800" dirty="0">
                          <a:solidFill>
                            <a:srgbClr val="000000"/>
                          </a:solidFill>
                          <a:effectLst/>
                          <a:latin typeface="+mn-lt"/>
                        </a:rPr>
                        <a:t>difference &gt;10mmHg</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solidFill>
                            <a:srgbClr val="000000"/>
                          </a:solidFill>
                          <a:effectLst/>
                          <a:latin typeface="+mn-lt"/>
                        </a:rPr>
                        <a:t>Difference of &gt;10mmHg in systolic blood pressure between </a:t>
                      </a:r>
                      <a:r>
                        <a:rPr lang="en-IN" sz="1800" dirty="0" smtClean="0">
                          <a:solidFill>
                            <a:srgbClr val="000000"/>
                          </a:solidFill>
                          <a:effectLst/>
                          <a:latin typeface="+mn-lt"/>
                        </a:rPr>
                        <a:t>arms.</a:t>
                      </a:r>
                      <a:r>
                        <a:rPr lang="en-IN" sz="1800" dirty="0">
                          <a:solidFill>
                            <a:srgbClr val="000000"/>
                          </a:solidFill>
                          <a:effectLst/>
                          <a:latin typeface="+mn-lt"/>
                        </a:rPr>
                        <a:t> </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09992">
                <a:tc>
                  <a:txBody>
                    <a:bodyPr/>
                    <a:lstStyle/>
                    <a:p>
                      <a:r>
                        <a:rPr lang="en-IN" sz="1800" b="1" dirty="0" smtClean="0">
                          <a:solidFill>
                            <a:srgbClr val="000000"/>
                          </a:solidFill>
                          <a:effectLst/>
                          <a:latin typeface="+mn-lt"/>
                        </a:rPr>
                        <a:t>5.</a:t>
                      </a:r>
                      <a:r>
                        <a:rPr lang="en-IN" sz="1800" dirty="0" smtClean="0">
                          <a:solidFill>
                            <a:srgbClr val="000000"/>
                          </a:solidFill>
                          <a:effectLst/>
                          <a:latin typeface="+mn-lt"/>
                        </a:rPr>
                        <a:t> Bruit </a:t>
                      </a:r>
                      <a:r>
                        <a:rPr lang="en-IN" sz="1800" dirty="0">
                          <a:solidFill>
                            <a:srgbClr val="000000"/>
                          </a:solidFill>
                          <a:effectLst/>
                          <a:latin typeface="+mn-lt"/>
                        </a:rPr>
                        <a:t>over </a:t>
                      </a:r>
                      <a:r>
                        <a:rPr lang="en-IN" sz="1800" dirty="0" err="1">
                          <a:solidFill>
                            <a:srgbClr val="000000"/>
                          </a:solidFill>
                          <a:effectLst/>
                          <a:latin typeface="+mn-lt"/>
                        </a:rPr>
                        <a:t>subclavian</a:t>
                      </a:r>
                      <a:r>
                        <a:rPr lang="en-IN" sz="1800" dirty="0">
                          <a:solidFill>
                            <a:srgbClr val="000000"/>
                          </a:solidFill>
                          <a:effectLst/>
                          <a:latin typeface="+mn-lt"/>
                        </a:rPr>
                        <a:t> arteries or aorta</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a:solidFill>
                            <a:srgbClr val="000000"/>
                          </a:solidFill>
                          <a:effectLst/>
                          <a:latin typeface="+mn-lt"/>
                        </a:rPr>
                        <a:t>Bruit audible on auscultation over one or both </a:t>
                      </a:r>
                      <a:r>
                        <a:rPr lang="en-IN" sz="1800" dirty="0" err="1">
                          <a:solidFill>
                            <a:srgbClr val="000000"/>
                          </a:solidFill>
                          <a:effectLst/>
                          <a:latin typeface="+mn-lt"/>
                        </a:rPr>
                        <a:t>subclavian</a:t>
                      </a:r>
                      <a:r>
                        <a:rPr lang="en-IN" sz="1800" dirty="0">
                          <a:solidFill>
                            <a:srgbClr val="000000"/>
                          </a:solidFill>
                          <a:effectLst/>
                          <a:latin typeface="+mn-lt"/>
                        </a:rPr>
                        <a:t> arteries or abdominal </a:t>
                      </a:r>
                      <a:r>
                        <a:rPr lang="en-IN" sz="1800" dirty="0" smtClean="0">
                          <a:solidFill>
                            <a:srgbClr val="000000"/>
                          </a:solidFill>
                          <a:effectLst/>
                          <a:latin typeface="+mn-lt"/>
                        </a:rPr>
                        <a:t>aorta.</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06317">
                <a:tc>
                  <a:txBody>
                    <a:bodyPr/>
                    <a:lstStyle/>
                    <a:p>
                      <a:r>
                        <a:rPr lang="en-IN" sz="1800" b="1" dirty="0" smtClean="0">
                          <a:solidFill>
                            <a:srgbClr val="000000"/>
                          </a:solidFill>
                          <a:effectLst/>
                          <a:latin typeface="+mn-lt"/>
                        </a:rPr>
                        <a:t>6.</a:t>
                      </a:r>
                      <a:r>
                        <a:rPr lang="en-IN" sz="1800" dirty="0" smtClean="0">
                          <a:solidFill>
                            <a:srgbClr val="000000"/>
                          </a:solidFill>
                          <a:effectLst/>
                          <a:latin typeface="+mn-lt"/>
                        </a:rPr>
                        <a:t> Arteriogram </a:t>
                      </a:r>
                      <a:r>
                        <a:rPr lang="en-IN" sz="1800" dirty="0">
                          <a:solidFill>
                            <a:srgbClr val="000000"/>
                          </a:solidFill>
                          <a:effectLst/>
                          <a:latin typeface="+mn-lt"/>
                        </a:rPr>
                        <a:t>abnormality </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800" dirty="0" err="1">
                          <a:solidFill>
                            <a:srgbClr val="000000"/>
                          </a:solidFill>
                          <a:effectLst/>
                          <a:latin typeface="+mn-lt"/>
                        </a:rPr>
                        <a:t>Arteriographic</a:t>
                      </a:r>
                      <a:r>
                        <a:rPr lang="en-IN" sz="1800" dirty="0">
                          <a:solidFill>
                            <a:srgbClr val="000000"/>
                          </a:solidFill>
                          <a:effectLst/>
                          <a:latin typeface="+mn-lt"/>
                        </a:rPr>
                        <a:t> narrowing or occlusion of the entire aorta, its primary branches, or large arteries in the proximal </a:t>
                      </a:r>
                      <a:r>
                        <a:rPr lang="en-IN" sz="1800" dirty="0" smtClean="0">
                          <a:solidFill>
                            <a:srgbClr val="000000"/>
                          </a:solidFill>
                          <a:effectLst/>
                          <a:latin typeface="+mn-lt"/>
                        </a:rPr>
                        <a:t>upper </a:t>
                      </a:r>
                      <a:r>
                        <a:rPr lang="en-IN" sz="1800" dirty="0">
                          <a:solidFill>
                            <a:srgbClr val="000000"/>
                          </a:solidFill>
                          <a:effectLst/>
                          <a:latin typeface="+mn-lt"/>
                        </a:rPr>
                        <a:t>or lower extremities, not due arteriosclerosis, fibro-muscular dysplasia, or similar causes: changes usually focal or </a:t>
                      </a:r>
                      <a:r>
                        <a:rPr lang="en-IN" sz="1800" dirty="0" smtClean="0">
                          <a:solidFill>
                            <a:srgbClr val="000000"/>
                          </a:solidFill>
                          <a:effectLst/>
                          <a:latin typeface="+mn-lt"/>
                        </a:rPr>
                        <a:t>segmental.</a:t>
                      </a:r>
                      <a:r>
                        <a:rPr lang="en-IN" sz="1800" dirty="0">
                          <a:solidFill>
                            <a:srgbClr val="000000"/>
                          </a:solidFill>
                          <a:effectLst/>
                          <a:latin typeface="+mn-lt"/>
                        </a:rPr>
                        <a:t> </a:t>
                      </a:r>
                      <a:endParaRPr lang="en-IN" sz="1800" dirty="0">
                        <a:effectLst/>
                        <a:latin typeface="+mn-lt"/>
                      </a:endParaRPr>
                    </a:p>
                  </a:txBody>
                  <a:tcPr marL="5754" marR="5754" marT="5754" marB="57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187624" y="551002"/>
            <a:ext cx="6840760" cy="892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0000"/>
                </a:solidFill>
                <a:effectLst/>
                <a:cs typeface="Arial" pitchFamily="34" charset="0"/>
              </a:rPr>
              <a:t>1990 Criteria of American College of Rheumatology (ACR) for the Classification of </a:t>
            </a:r>
            <a:r>
              <a:rPr kumimoji="0" lang="en-GB" b="1" i="0" u="none" strike="noStrike" cap="none" normalizeH="0" baseline="0" dirty="0" err="1" smtClean="0">
                <a:ln>
                  <a:noFill/>
                </a:ln>
                <a:solidFill>
                  <a:srgbClr val="000000"/>
                </a:solidFill>
                <a:effectLst/>
                <a:cs typeface="Arial" pitchFamily="34" charset="0"/>
              </a:rPr>
              <a:t>Takayasu</a:t>
            </a:r>
            <a:r>
              <a:rPr kumimoji="0" lang="en-GB" b="1" i="0" u="none" strike="noStrike" cap="none" normalizeH="0" baseline="0" dirty="0" smtClean="0">
                <a:ln>
                  <a:noFill/>
                </a:ln>
                <a:solidFill>
                  <a:srgbClr val="000000"/>
                </a:solidFill>
                <a:effectLst/>
                <a:cs typeface="Arial" pitchFamily="34" charset="0"/>
              </a:rPr>
              <a:t> Arteritis</a:t>
            </a:r>
            <a:endParaRPr kumimoji="0" lang="en-GB"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4000" dirty="0" smtClean="0"/>
              <a:t>Synonyms</a:t>
            </a:r>
            <a:endParaRPr lang="en-IN" sz="4000" dirty="0"/>
          </a:p>
        </p:txBody>
      </p:sp>
      <p:sp>
        <p:nvSpPr>
          <p:cNvPr id="3" name="Content Placeholder 2"/>
          <p:cNvSpPr>
            <a:spLocks noGrp="1"/>
          </p:cNvSpPr>
          <p:nvPr>
            <p:ph idx="1"/>
          </p:nvPr>
        </p:nvSpPr>
        <p:spPr>
          <a:xfrm>
            <a:off x="457200" y="1268760"/>
            <a:ext cx="8229600" cy="5328592"/>
          </a:xfrm>
        </p:spPr>
        <p:txBody>
          <a:bodyPr>
            <a:normAutofit/>
          </a:bodyPr>
          <a:lstStyle/>
          <a:p>
            <a:endParaRPr lang="en-IN" sz="1800" dirty="0"/>
          </a:p>
          <a:p>
            <a:r>
              <a:rPr lang="en-IN" sz="1800" dirty="0" err="1" smtClean="0"/>
              <a:t>Takayasu’s</a:t>
            </a:r>
            <a:r>
              <a:rPr lang="en-IN" sz="1800" dirty="0" smtClean="0"/>
              <a:t> Arteritis</a:t>
            </a:r>
          </a:p>
          <a:p>
            <a:endParaRPr lang="en-IN" sz="1800" dirty="0" smtClean="0"/>
          </a:p>
          <a:p>
            <a:r>
              <a:rPr lang="en-IN" sz="1800" dirty="0" err="1" smtClean="0"/>
              <a:t>Aortoarteritis</a:t>
            </a:r>
            <a:endParaRPr lang="en-IN" sz="1800" dirty="0" smtClean="0"/>
          </a:p>
          <a:p>
            <a:endParaRPr lang="en-IN" sz="1800" dirty="0" smtClean="0"/>
          </a:p>
          <a:p>
            <a:r>
              <a:rPr lang="en-IN" sz="1800" dirty="0" smtClean="0"/>
              <a:t>Pulseless Disease</a:t>
            </a:r>
          </a:p>
          <a:p>
            <a:endParaRPr lang="en-IN" sz="1800" dirty="0" smtClean="0"/>
          </a:p>
          <a:p>
            <a:r>
              <a:rPr lang="en-IN" sz="1800" dirty="0" smtClean="0"/>
              <a:t>Young </a:t>
            </a:r>
            <a:r>
              <a:rPr lang="en-IN" sz="1800" dirty="0"/>
              <a:t>female </a:t>
            </a:r>
            <a:r>
              <a:rPr lang="en-IN" sz="1800" dirty="0" smtClean="0"/>
              <a:t>Arteritis</a:t>
            </a:r>
          </a:p>
          <a:p>
            <a:endParaRPr lang="en-IN" sz="1800" dirty="0" smtClean="0"/>
          </a:p>
          <a:p>
            <a:r>
              <a:rPr lang="en-IN" sz="1800" dirty="0" smtClean="0"/>
              <a:t>Occlusive </a:t>
            </a:r>
            <a:r>
              <a:rPr lang="en-IN" sz="1800" dirty="0" err="1" smtClean="0"/>
              <a:t>thromboaortopathy</a:t>
            </a:r>
            <a:endParaRPr lang="en-IN" sz="1800" dirty="0" smtClean="0"/>
          </a:p>
          <a:p>
            <a:endParaRPr lang="en-IN" sz="1800" dirty="0" smtClean="0"/>
          </a:p>
          <a:p>
            <a:r>
              <a:rPr lang="en-IN" sz="1800" dirty="0" smtClean="0"/>
              <a:t>Aortic </a:t>
            </a:r>
            <a:r>
              <a:rPr lang="en-IN" sz="1800" dirty="0"/>
              <a:t>arch </a:t>
            </a:r>
            <a:r>
              <a:rPr lang="en-IN" sz="1800" dirty="0" smtClean="0"/>
              <a:t>syndrome</a:t>
            </a:r>
          </a:p>
          <a:p>
            <a:endParaRPr lang="en-IN" sz="1800" dirty="0" smtClean="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911824"/>
          </a:xfrm>
        </p:spPr>
        <p:txBody>
          <a:bodyPr>
            <a:normAutofit/>
          </a:bodyPr>
          <a:lstStyle/>
          <a:p>
            <a:r>
              <a:rPr lang="en-IN" sz="1800" b="1" dirty="0" smtClean="0"/>
              <a:t>Diagnosis: </a:t>
            </a:r>
          </a:p>
          <a:p>
            <a:pPr lvl="1"/>
            <a:endParaRPr lang="en-IN" sz="1800" dirty="0" smtClean="0"/>
          </a:p>
          <a:p>
            <a:pPr lvl="1"/>
            <a:r>
              <a:rPr lang="en-IN" sz="1800" dirty="0" smtClean="0"/>
              <a:t>3 </a:t>
            </a:r>
            <a:r>
              <a:rPr lang="en-IN" sz="1800" dirty="0"/>
              <a:t>of these 6</a:t>
            </a:r>
            <a:r>
              <a:rPr lang="en-IN" sz="1800" dirty="0" smtClean="0"/>
              <a:t> criteria. </a:t>
            </a:r>
            <a:r>
              <a:rPr lang="en-IN" sz="1800" i="1" dirty="0" smtClean="0"/>
              <a:t>(Sensitivity </a:t>
            </a:r>
            <a:r>
              <a:rPr lang="en-IN" sz="1800" i="1" dirty="0"/>
              <a:t>77.4%, specificity 95</a:t>
            </a:r>
            <a:r>
              <a:rPr lang="en-IN" sz="1800" i="1" dirty="0" smtClean="0"/>
              <a:t>%)</a:t>
            </a:r>
          </a:p>
          <a:p>
            <a:pPr lvl="1"/>
            <a:endParaRPr lang="en-IN" sz="1800" dirty="0" smtClean="0"/>
          </a:p>
          <a:p>
            <a:pPr lvl="1"/>
            <a:r>
              <a:rPr lang="en-IN" sz="1800" dirty="0" smtClean="0"/>
              <a:t>&gt;3 criteria </a:t>
            </a:r>
            <a:r>
              <a:rPr lang="en-IN" sz="1800" dirty="0"/>
              <a:t>yields a </a:t>
            </a:r>
            <a:r>
              <a:rPr lang="en-IN" sz="1800" i="1" dirty="0"/>
              <a:t>sensitivity of 90.5% and a specificity of 97.8</a:t>
            </a:r>
            <a:r>
              <a:rPr lang="en-IN" sz="1800" i="1" dirty="0" smtClean="0"/>
              <a:t>%.</a:t>
            </a:r>
            <a:endParaRPr lang="en-IN" sz="1800" i="1"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03912"/>
          </a:xfrm>
        </p:spPr>
        <p:txBody>
          <a:bodyPr>
            <a:normAutofit/>
          </a:bodyPr>
          <a:lstStyle/>
          <a:p>
            <a:pPr>
              <a:buFont typeface="Wingdings" pitchFamily="2" charset="2"/>
              <a:buChar char="v"/>
            </a:pPr>
            <a:endParaRPr lang="en-IN" sz="1800" dirty="0" smtClean="0"/>
          </a:p>
          <a:p>
            <a:pPr>
              <a:buFont typeface="Wingdings" pitchFamily="2" charset="2"/>
              <a:buChar char="v"/>
            </a:pPr>
            <a:r>
              <a:rPr lang="en-IN" sz="1800" dirty="0" err="1" smtClean="0"/>
              <a:t>Takayasu</a:t>
            </a:r>
            <a:r>
              <a:rPr lang="en-IN" sz="1800" dirty="0" smtClean="0"/>
              <a:t> </a:t>
            </a:r>
            <a:r>
              <a:rPr lang="en-IN" sz="1800" dirty="0"/>
              <a:t>arteritis can be divided into the following 6 types based on angiographic involvement</a:t>
            </a:r>
            <a:r>
              <a:rPr lang="en-IN" sz="1800" dirty="0" smtClean="0"/>
              <a:t>:</a:t>
            </a:r>
            <a:endParaRPr lang="en-IN" sz="1800" dirty="0"/>
          </a:p>
          <a:p>
            <a:endParaRPr lang="en-IN" sz="1800" dirty="0" smtClean="0"/>
          </a:p>
          <a:p>
            <a:r>
              <a:rPr lang="en-IN" sz="1800" dirty="0" smtClean="0"/>
              <a:t>Type </a:t>
            </a:r>
            <a:r>
              <a:rPr lang="en-IN" sz="1800" dirty="0"/>
              <a:t>I - Branches of the aortic arch</a:t>
            </a:r>
          </a:p>
          <a:p>
            <a:endParaRPr lang="en-IN" sz="1800" dirty="0" smtClean="0"/>
          </a:p>
          <a:p>
            <a:r>
              <a:rPr lang="en-IN" sz="1800" dirty="0" smtClean="0"/>
              <a:t>Type </a:t>
            </a:r>
            <a:r>
              <a:rPr lang="en-IN" sz="1800" dirty="0" err="1"/>
              <a:t>IIa</a:t>
            </a:r>
            <a:r>
              <a:rPr lang="en-IN" sz="1800" dirty="0"/>
              <a:t> - Ascending aorta, aortic arch, and its branches</a:t>
            </a:r>
          </a:p>
          <a:p>
            <a:endParaRPr lang="en-IN" sz="1800" dirty="0" smtClean="0"/>
          </a:p>
          <a:p>
            <a:r>
              <a:rPr lang="en-IN" sz="1800" dirty="0" smtClean="0"/>
              <a:t>Type </a:t>
            </a:r>
            <a:r>
              <a:rPr lang="en-IN" sz="1800" dirty="0" err="1"/>
              <a:t>IIb</a:t>
            </a:r>
            <a:r>
              <a:rPr lang="en-IN" sz="1800" dirty="0"/>
              <a:t> - Type </a:t>
            </a:r>
            <a:r>
              <a:rPr lang="en-IN" sz="1800" dirty="0" err="1"/>
              <a:t>IIa</a:t>
            </a:r>
            <a:r>
              <a:rPr lang="en-IN" sz="1800" dirty="0"/>
              <a:t> region plus thoracic descending aorta</a:t>
            </a:r>
          </a:p>
          <a:p>
            <a:endParaRPr lang="en-IN" sz="1800" dirty="0" smtClean="0"/>
          </a:p>
          <a:p>
            <a:r>
              <a:rPr lang="en-IN" sz="1800" dirty="0" smtClean="0"/>
              <a:t>Type </a:t>
            </a:r>
            <a:r>
              <a:rPr lang="en-IN" sz="1800" dirty="0"/>
              <a:t>III - Thoracic descending aorta, abdominal aorta, renal arteries, or a combination</a:t>
            </a:r>
          </a:p>
          <a:p>
            <a:endParaRPr lang="en-IN" sz="1800" dirty="0" smtClean="0"/>
          </a:p>
          <a:p>
            <a:r>
              <a:rPr lang="en-IN" sz="1800" dirty="0" smtClean="0"/>
              <a:t>Type </a:t>
            </a:r>
            <a:r>
              <a:rPr lang="en-IN" sz="1800" dirty="0"/>
              <a:t>IV - Abdominal aorta, renal arteries, or both</a:t>
            </a:r>
          </a:p>
          <a:p>
            <a:endParaRPr lang="en-IN" sz="1800" dirty="0" smtClean="0"/>
          </a:p>
          <a:p>
            <a:r>
              <a:rPr lang="en-IN" sz="1800" dirty="0" smtClean="0"/>
              <a:t>Type </a:t>
            </a:r>
            <a:r>
              <a:rPr lang="en-IN" sz="1800" dirty="0"/>
              <a:t>V - Entire aorta and its branches</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800" dirty="0"/>
              <a:t>Type I - Branches of the aortic </a:t>
            </a:r>
            <a:r>
              <a:rPr lang="en-IN" sz="2800" dirty="0" smtClean="0"/>
              <a:t>arch.</a:t>
            </a:r>
            <a:endParaRPr lang="en-IN" sz="2800" dirty="0"/>
          </a:p>
          <a:p>
            <a:endParaRPr lang="en-IN" sz="2800" dirty="0"/>
          </a:p>
          <a:p>
            <a:endParaRPr lang="en-IN" dirty="0"/>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04248" y="1628800"/>
            <a:ext cx="966465" cy="39594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0300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t>Type </a:t>
            </a:r>
            <a:r>
              <a:rPr lang="en-IN" sz="2800" dirty="0" err="1"/>
              <a:t>IIa</a:t>
            </a:r>
            <a:r>
              <a:rPr lang="en-IN" sz="2800" dirty="0"/>
              <a:t> - Ascending aorta, aortic arch</a:t>
            </a:r>
            <a:r>
              <a:rPr lang="en-IN" sz="2800" dirty="0" smtClean="0"/>
              <a:t>,</a:t>
            </a:r>
          </a:p>
          <a:p>
            <a:pPr marL="0" indent="0">
              <a:buNone/>
            </a:pPr>
            <a:r>
              <a:rPr lang="en-IN" sz="2800" dirty="0" smtClean="0"/>
              <a:t> </a:t>
            </a:r>
            <a:r>
              <a:rPr lang="en-IN" sz="2800" dirty="0"/>
              <a:t>and its </a:t>
            </a:r>
            <a:r>
              <a:rPr lang="en-IN" sz="2800" dirty="0" smtClean="0"/>
              <a:t>branches.</a:t>
            </a:r>
            <a:endParaRPr lang="en-IN" sz="2800" dirty="0"/>
          </a:p>
          <a:p>
            <a:endParaRPr lang="en-IN" sz="2800" dirty="0"/>
          </a:p>
          <a:p>
            <a:endParaRPr lang="en-IN" dirty="0"/>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48264" y="1988840"/>
            <a:ext cx="1208335" cy="38795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03373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t>Type </a:t>
            </a:r>
            <a:r>
              <a:rPr lang="en-IN" sz="2800" dirty="0" err="1"/>
              <a:t>IIb</a:t>
            </a:r>
            <a:r>
              <a:rPr lang="en-IN" sz="2800" dirty="0"/>
              <a:t> - Type </a:t>
            </a:r>
            <a:r>
              <a:rPr lang="en-IN" sz="2800" dirty="0" err="1"/>
              <a:t>IIa</a:t>
            </a:r>
            <a:r>
              <a:rPr lang="en-IN" sz="2800" dirty="0"/>
              <a:t> region plus thoracic </a:t>
            </a:r>
            <a:endParaRPr lang="en-IN" sz="2800" dirty="0" smtClean="0"/>
          </a:p>
          <a:p>
            <a:pPr marL="0" indent="0">
              <a:buNone/>
            </a:pPr>
            <a:r>
              <a:rPr lang="en-IN" sz="2800" dirty="0" smtClean="0"/>
              <a:t>descending aorta.</a:t>
            </a:r>
            <a:endParaRPr lang="en-IN" sz="2800" dirty="0"/>
          </a:p>
          <a:p>
            <a:endParaRPr lang="en-IN" sz="2800" dirty="0"/>
          </a:p>
          <a:p>
            <a:endParaRPr lang="en-IN" dirty="0"/>
          </a:p>
        </p:txBody>
      </p:sp>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64288" y="1916832"/>
            <a:ext cx="1505570" cy="4376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68144" y="2708920"/>
            <a:ext cx="1006483" cy="32314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3408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t>Type </a:t>
            </a:r>
            <a:r>
              <a:rPr lang="en-IN" sz="2800" dirty="0"/>
              <a:t>III - Thoracic descending aorta, </a:t>
            </a:r>
            <a:endParaRPr lang="en-IN" sz="2800" dirty="0" smtClean="0"/>
          </a:p>
          <a:p>
            <a:pPr marL="0" indent="0">
              <a:buNone/>
            </a:pPr>
            <a:r>
              <a:rPr lang="en-IN" sz="2800" dirty="0" smtClean="0"/>
              <a:t>abdominal </a:t>
            </a:r>
            <a:r>
              <a:rPr lang="en-IN" sz="2800" dirty="0"/>
              <a:t>aorta, renal arteries, or </a:t>
            </a:r>
            <a:endParaRPr lang="en-IN" sz="2800" dirty="0" smtClean="0"/>
          </a:p>
          <a:p>
            <a:pPr marL="0" indent="0">
              <a:buNone/>
            </a:pPr>
            <a:r>
              <a:rPr lang="en-IN" sz="2800" dirty="0" smtClean="0"/>
              <a:t>a combination.</a:t>
            </a:r>
            <a:endParaRPr lang="en-IN" sz="2800" dirty="0"/>
          </a:p>
        </p:txBody>
      </p:sp>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04248" y="1916832"/>
            <a:ext cx="1497632" cy="44358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83402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t>Type </a:t>
            </a:r>
            <a:r>
              <a:rPr lang="en-IN" sz="2800" dirty="0"/>
              <a:t>IV - Abdominal aorta, renal arteries</a:t>
            </a:r>
            <a:r>
              <a:rPr lang="en-IN" sz="2800" dirty="0" smtClean="0"/>
              <a:t>,</a:t>
            </a:r>
          </a:p>
          <a:p>
            <a:pPr marL="0" indent="0">
              <a:buNone/>
            </a:pPr>
            <a:r>
              <a:rPr lang="en-IN" sz="2800" dirty="0" smtClean="0"/>
              <a:t>or both.</a:t>
            </a:r>
            <a:endParaRPr lang="en-IN" sz="2800" dirty="0"/>
          </a:p>
        </p:txBody>
      </p:sp>
      <p:pic>
        <p:nvPicPr>
          <p:cNvPr id="143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55011" y="1916832"/>
            <a:ext cx="1521445" cy="42961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98318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800" dirty="0" smtClean="0"/>
              <a:t>Type </a:t>
            </a:r>
            <a:r>
              <a:rPr lang="en-IN" sz="2800" dirty="0"/>
              <a:t>V - Entire aorta and its </a:t>
            </a:r>
            <a:r>
              <a:rPr lang="en-IN" sz="2800" dirty="0" smtClean="0"/>
              <a:t>branches.</a:t>
            </a:r>
            <a:endParaRPr lang="en-IN" sz="2800" dirty="0"/>
          </a:p>
          <a:p>
            <a:endParaRPr lang="en-IN" dirty="0"/>
          </a:p>
        </p:txBody>
      </p:sp>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732240" y="1844824"/>
            <a:ext cx="1397049" cy="4485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25072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r="26206"/>
          <a:stretch/>
        </p:blipFill>
        <p:spPr bwMode="auto">
          <a:xfrm>
            <a:off x="1547664" y="1052736"/>
            <a:ext cx="6073005" cy="42276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fontScale="85000" lnSpcReduction="10000"/>
          </a:bodyPr>
          <a:lstStyle/>
          <a:p>
            <a:pPr marL="0" indent="0">
              <a:buNone/>
            </a:pPr>
            <a:r>
              <a:rPr lang="en-US" b="1" dirty="0"/>
              <a:t>	</a:t>
            </a:r>
            <a:r>
              <a:rPr lang="en-US" b="1" dirty="0" smtClean="0"/>
              <a:t>		</a:t>
            </a:r>
            <a:r>
              <a:rPr lang="en-US" b="1" u="sng" dirty="0" smtClean="0"/>
              <a:t>Disease Activity</a:t>
            </a:r>
          </a:p>
          <a:p>
            <a:pPr>
              <a:buFont typeface="Wingdings" pitchFamily="2" charset="2"/>
              <a:buChar char="v"/>
            </a:pPr>
            <a:endParaRPr lang="en-IN" dirty="0" smtClean="0"/>
          </a:p>
          <a:p>
            <a:pPr>
              <a:buFont typeface="Wingdings" pitchFamily="2" charset="2"/>
              <a:buChar char="v"/>
            </a:pPr>
            <a:r>
              <a:rPr lang="en-IN" dirty="0" smtClean="0"/>
              <a:t>New </a:t>
            </a:r>
            <a:r>
              <a:rPr lang="en-IN" dirty="0"/>
              <a:t>onset or worsening of 2 or more of the following features indicates active </a:t>
            </a:r>
            <a:r>
              <a:rPr lang="en-IN" dirty="0" smtClean="0"/>
              <a:t>disease:</a:t>
            </a:r>
            <a:endParaRPr lang="en-IN" dirty="0"/>
          </a:p>
          <a:p>
            <a:endParaRPr lang="en-IN" dirty="0" smtClean="0"/>
          </a:p>
          <a:p>
            <a:r>
              <a:rPr lang="en-IN" dirty="0" smtClean="0"/>
              <a:t>Systemic features: Fever </a:t>
            </a:r>
            <a:r>
              <a:rPr lang="en-IN" dirty="0"/>
              <a:t>and </a:t>
            </a:r>
            <a:r>
              <a:rPr lang="en-IN" dirty="0" err="1"/>
              <a:t>arthralgias</a:t>
            </a:r>
            <a:r>
              <a:rPr lang="en-IN" dirty="0"/>
              <a:t> (no identified cause</a:t>
            </a:r>
            <a:r>
              <a:rPr lang="en-IN" dirty="0" smtClean="0"/>
              <a:t>).</a:t>
            </a:r>
            <a:endParaRPr lang="en-IN" dirty="0"/>
          </a:p>
          <a:p>
            <a:endParaRPr lang="en-IN" dirty="0" smtClean="0"/>
          </a:p>
          <a:p>
            <a:r>
              <a:rPr lang="en-IN" dirty="0" smtClean="0"/>
              <a:t>Elevated ESR.</a:t>
            </a:r>
            <a:endParaRPr lang="en-IN" dirty="0"/>
          </a:p>
          <a:p>
            <a:endParaRPr lang="en-IN" dirty="0" smtClean="0"/>
          </a:p>
          <a:p>
            <a:r>
              <a:rPr lang="en-IN" dirty="0" smtClean="0"/>
              <a:t>Features </a:t>
            </a:r>
            <a:r>
              <a:rPr lang="en-IN" dirty="0"/>
              <a:t>of vascular ischemia or </a:t>
            </a:r>
            <a:r>
              <a:rPr lang="en-IN" dirty="0" smtClean="0"/>
              <a:t>inflammation </a:t>
            </a:r>
            <a:r>
              <a:rPr lang="en-IN" dirty="0" smtClean="0">
                <a:sym typeface="Wingdings" pitchFamily="2" charset="2"/>
              </a:rPr>
              <a:t> </a:t>
            </a:r>
            <a:r>
              <a:rPr lang="en-IN" dirty="0" smtClean="0"/>
              <a:t>claudication</a:t>
            </a:r>
            <a:r>
              <a:rPr lang="en-IN" dirty="0"/>
              <a:t>, diminished or absent pulse, bruit, </a:t>
            </a:r>
            <a:r>
              <a:rPr lang="en-IN" dirty="0" err="1"/>
              <a:t>carotodynia</a:t>
            </a:r>
            <a:r>
              <a:rPr lang="en-IN" dirty="0"/>
              <a:t>, or asymmetrical blood pressure in either the upper or lower limbs (or both</a:t>
            </a:r>
            <a:r>
              <a:rPr lang="en-IN" dirty="0" smtClean="0"/>
              <a:t>).</a:t>
            </a:r>
            <a:endParaRPr lang="en-IN" dirty="0"/>
          </a:p>
          <a:p>
            <a:endParaRPr lang="en-IN" dirty="0" smtClean="0"/>
          </a:p>
          <a:p>
            <a:r>
              <a:rPr lang="en-IN" dirty="0" smtClean="0"/>
              <a:t>Typical </a:t>
            </a:r>
            <a:r>
              <a:rPr lang="en-IN" dirty="0"/>
              <a:t>angiographic </a:t>
            </a:r>
            <a:r>
              <a:rPr lang="en-IN" dirty="0" smtClean="0"/>
              <a:t>features.</a:t>
            </a:r>
            <a:endParaRPr lang="en-IN" dirty="0"/>
          </a:p>
          <a:p>
            <a:endParaRPr lang="en-IN" b="1"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3752"/>
            <a:ext cx="8229600" cy="1143000"/>
          </a:xfrm>
        </p:spPr>
        <p:txBody>
          <a:bodyPr>
            <a:normAutofit/>
          </a:bodyPr>
          <a:lstStyle/>
          <a:p>
            <a:pPr marL="0" indent="0"/>
            <a:r>
              <a:rPr lang="en-IN" sz="4000" dirty="0"/>
              <a:t>History</a:t>
            </a:r>
          </a:p>
        </p:txBody>
      </p:sp>
      <p:sp>
        <p:nvSpPr>
          <p:cNvPr id="3" name="Content Placeholder 2"/>
          <p:cNvSpPr>
            <a:spLocks noGrp="1"/>
          </p:cNvSpPr>
          <p:nvPr>
            <p:ph idx="1"/>
          </p:nvPr>
        </p:nvSpPr>
        <p:spPr>
          <a:xfrm>
            <a:off x="457200" y="1124744"/>
            <a:ext cx="8229600" cy="5199856"/>
          </a:xfrm>
        </p:spPr>
        <p:txBody>
          <a:bodyPr>
            <a:normAutofit/>
          </a:bodyPr>
          <a:lstStyle/>
          <a:p>
            <a:endParaRPr lang="en-IN" sz="1800" dirty="0" smtClean="0"/>
          </a:p>
          <a:p>
            <a:endParaRPr lang="en-IN" sz="1800" dirty="0" smtClean="0"/>
          </a:p>
          <a:p>
            <a:r>
              <a:rPr lang="en-IN" sz="1800" dirty="0" smtClean="0"/>
              <a:t>1908- </a:t>
            </a:r>
            <a:r>
              <a:rPr lang="en-IN" sz="1800" dirty="0" err="1"/>
              <a:t>Takayasu</a:t>
            </a:r>
            <a:r>
              <a:rPr lang="en-IN" sz="1800" dirty="0"/>
              <a:t>, professor of ophthalmology - 21 </a:t>
            </a:r>
            <a:r>
              <a:rPr lang="en-IN" sz="1800" dirty="0" smtClean="0"/>
              <a:t>yrs. </a:t>
            </a:r>
            <a:r>
              <a:rPr lang="en-IN" sz="1800" dirty="0"/>
              <a:t>woman with characteristic fundal </a:t>
            </a:r>
            <a:r>
              <a:rPr lang="en-IN" sz="1800" dirty="0" err="1"/>
              <a:t>arterio</a:t>
            </a:r>
            <a:r>
              <a:rPr lang="en-IN" sz="1800" dirty="0"/>
              <a:t>- venous anastomoses and absent radial </a:t>
            </a:r>
            <a:r>
              <a:rPr lang="en-IN" sz="1800" dirty="0" smtClean="0"/>
              <a:t>pulse.</a:t>
            </a:r>
          </a:p>
          <a:p>
            <a:endParaRPr lang="en-IN" sz="1800" dirty="0" smtClean="0"/>
          </a:p>
          <a:p>
            <a:r>
              <a:rPr lang="en-IN" sz="1800" dirty="0" smtClean="0"/>
              <a:t>1921- </a:t>
            </a:r>
            <a:r>
              <a:rPr lang="en-IN" sz="1800" dirty="0" err="1" smtClean="0"/>
              <a:t>Shikare</a:t>
            </a:r>
            <a:r>
              <a:rPr lang="en-IN" sz="1800" dirty="0" smtClean="0"/>
              <a:t>- </a:t>
            </a:r>
            <a:r>
              <a:rPr lang="en-IN" sz="1800" dirty="0"/>
              <a:t>first case report in </a:t>
            </a:r>
            <a:r>
              <a:rPr lang="en-IN" sz="1800" dirty="0" smtClean="0"/>
              <a:t>India</a:t>
            </a:r>
          </a:p>
          <a:p>
            <a:endParaRPr lang="en-IN" sz="1800" dirty="0" smtClean="0"/>
          </a:p>
          <a:p>
            <a:r>
              <a:rPr lang="en-IN" sz="1800" dirty="0" smtClean="0"/>
              <a:t>1962 </a:t>
            </a:r>
            <a:r>
              <a:rPr lang="en-IN" sz="1800" dirty="0"/>
              <a:t>&amp; 1971 –</a:t>
            </a:r>
            <a:r>
              <a:rPr lang="en-IN" sz="1800" dirty="0" err="1"/>
              <a:t>Sen</a:t>
            </a:r>
            <a:r>
              <a:rPr lang="en-IN" sz="1800" dirty="0"/>
              <a:t> – Middle Aortic Syndrome and association with TB in </a:t>
            </a:r>
            <a:r>
              <a:rPr lang="en-IN" sz="1800" dirty="0" smtClean="0"/>
              <a:t>101 cases.</a:t>
            </a:r>
          </a:p>
          <a:p>
            <a:endParaRPr lang="en-IN" sz="1800" dirty="0" smtClean="0"/>
          </a:p>
          <a:p>
            <a:r>
              <a:rPr lang="en-IN" sz="1800" dirty="0" smtClean="0"/>
              <a:t>1993- </a:t>
            </a:r>
            <a:r>
              <a:rPr lang="en-IN" sz="1800" dirty="0" err="1"/>
              <a:t>Chappel</a:t>
            </a:r>
            <a:r>
              <a:rPr lang="en-IN" sz="1800" dirty="0"/>
              <a:t> Hill - </a:t>
            </a:r>
            <a:r>
              <a:rPr lang="en-IN" sz="1800" dirty="0" err="1"/>
              <a:t>Takayasu</a:t>
            </a:r>
            <a:r>
              <a:rPr lang="en-IN" sz="1800" dirty="0"/>
              <a:t> Arteritis as granulomatous inflammations of </a:t>
            </a:r>
            <a:r>
              <a:rPr lang="en-IN" sz="1800" dirty="0" smtClean="0"/>
              <a:t>Aorta </a:t>
            </a:r>
            <a:r>
              <a:rPr lang="en-IN" sz="1800" dirty="0"/>
              <a:t>and its major branches.</a:t>
            </a:r>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88632"/>
          </a:xfrm>
        </p:spPr>
        <p:txBody>
          <a:bodyPr>
            <a:noAutofit/>
          </a:bodyPr>
          <a:lstStyle/>
          <a:p>
            <a:pPr marL="0" indent="0">
              <a:buNone/>
            </a:pPr>
            <a:r>
              <a:rPr lang="en-IN" sz="1800" dirty="0" smtClean="0"/>
              <a:t>			</a:t>
            </a:r>
            <a:r>
              <a:rPr lang="en-IN" sz="2200" b="1" u="sng" dirty="0" smtClean="0"/>
              <a:t>Histologic Findings</a:t>
            </a:r>
          </a:p>
          <a:p>
            <a:endParaRPr lang="en-IN" sz="1800" dirty="0" smtClean="0"/>
          </a:p>
          <a:p>
            <a:r>
              <a:rPr lang="en-IN" sz="1800" dirty="0" smtClean="0"/>
              <a:t>The </a:t>
            </a:r>
            <a:r>
              <a:rPr lang="en-IN" sz="1800" b="1" dirty="0"/>
              <a:t>early </a:t>
            </a:r>
            <a:r>
              <a:rPr lang="en-IN" sz="1800" b="1" dirty="0" smtClean="0"/>
              <a:t>stage:</a:t>
            </a:r>
            <a:r>
              <a:rPr lang="en-IN" sz="1800" dirty="0" smtClean="0"/>
              <a:t> </a:t>
            </a:r>
            <a:r>
              <a:rPr lang="en-IN" sz="1800" dirty="0"/>
              <a:t>continuous or patchy granulomatous inflammatory reaction involving macrophages, lymphocytes, and multinucleated giant </a:t>
            </a:r>
            <a:r>
              <a:rPr lang="en-IN" sz="1800" dirty="0" smtClean="0"/>
              <a:t>cells.</a:t>
            </a:r>
          </a:p>
          <a:p>
            <a:endParaRPr lang="en-IN" sz="1800" dirty="0" smtClean="0"/>
          </a:p>
          <a:p>
            <a:r>
              <a:rPr lang="en-IN" sz="1800" dirty="0" smtClean="0"/>
              <a:t>Inflammation </a:t>
            </a:r>
            <a:r>
              <a:rPr lang="en-IN" sz="1800" dirty="0"/>
              <a:t>initially occurs in the vasa </a:t>
            </a:r>
            <a:r>
              <a:rPr lang="en-IN" sz="1800" dirty="0" err="1" smtClean="0"/>
              <a:t>vasorum</a:t>
            </a:r>
            <a:r>
              <a:rPr lang="en-IN" sz="1800" dirty="0" smtClean="0"/>
              <a:t> </a:t>
            </a:r>
            <a:r>
              <a:rPr lang="en-IN" sz="1800" dirty="0" smtClean="0">
                <a:sym typeface="Wingdings" pitchFamily="2" charset="2"/>
              </a:rPr>
              <a:t> </a:t>
            </a:r>
            <a:r>
              <a:rPr lang="en-IN" sz="1800" dirty="0" smtClean="0"/>
              <a:t>artery </a:t>
            </a:r>
            <a:r>
              <a:rPr lang="en-IN" sz="1800" dirty="0"/>
              <a:t>wall </a:t>
            </a:r>
            <a:r>
              <a:rPr lang="en-IN" sz="1800" dirty="0" smtClean="0"/>
              <a:t>becomes </a:t>
            </a:r>
            <a:r>
              <a:rPr lang="en-IN" sz="1800" dirty="0"/>
              <a:t>irregularly thickened and the lumen becoming narrowed. </a:t>
            </a:r>
            <a:endParaRPr lang="en-IN" sz="1800" dirty="0" smtClean="0"/>
          </a:p>
          <a:p>
            <a:endParaRPr lang="en-IN" sz="1800" dirty="0" smtClean="0"/>
          </a:p>
          <a:p>
            <a:r>
              <a:rPr lang="en-IN" sz="1800" dirty="0" err="1" smtClean="0"/>
              <a:t>Takayasu</a:t>
            </a:r>
            <a:r>
              <a:rPr lang="en-IN" sz="1800" dirty="0" smtClean="0"/>
              <a:t> </a:t>
            </a:r>
            <a:r>
              <a:rPr lang="en-IN" sz="1800" dirty="0"/>
              <a:t>arteritis progresses to a </a:t>
            </a:r>
            <a:r>
              <a:rPr lang="en-IN" sz="1800" b="1" dirty="0"/>
              <a:t>sclerotic stage</a:t>
            </a:r>
            <a:r>
              <a:rPr lang="en-IN" sz="1800" dirty="0"/>
              <a:t>, with intimal and adventitial fibrosis and scarring of the media. </a:t>
            </a:r>
            <a:endParaRPr lang="en-IN" sz="1800" dirty="0" smtClean="0"/>
          </a:p>
          <a:p>
            <a:endParaRPr lang="en-IN" sz="1800" i="1" dirty="0" smtClean="0"/>
          </a:p>
          <a:p>
            <a:r>
              <a:rPr lang="en-IN" sz="1800" i="1" dirty="0" smtClean="0"/>
              <a:t>Lesions </a:t>
            </a:r>
            <a:r>
              <a:rPr lang="en-IN" sz="1800" i="1" dirty="0"/>
              <a:t>are initially inflammatory and later become </a:t>
            </a:r>
            <a:r>
              <a:rPr lang="en-IN" sz="1800" b="1" i="1" dirty="0"/>
              <a:t>occlusive</a:t>
            </a:r>
            <a:r>
              <a:rPr lang="en-IN" sz="1800" i="1" dirty="0"/>
              <a:t>.</a:t>
            </a:r>
          </a:p>
          <a:p>
            <a:endParaRPr lang="en-IN" sz="1800" dirty="0" smtClean="0"/>
          </a:p>
          <a:p>
            <a:r>
              <a:rPr lang="en-IN" sz="1800" dirty="0" smtClean="0"/>
              <a:t>Inflammatory </a:t>
            </a:r>
            <a:r>
              <a:rPr lang="en-IN" sz="1800" dirty="0"/>
              <a:t>cells—predominantly CD4 and CD8 lymphocytes, macrophages, plasma cells, </a:t>
            </a:r>
            <a:r>
              <a:rPr lang="en-IN" sz="1800" dirty="0" err="1"/>
              <a:t>histiocytes</a:t>
            </a:r>
            <a:r>
              <a:rPr lang="en-IN" sz="1800" dirty="0"/>
              <a:t>, and giant cells—invade the adventitia and media but not the intima.</a:t>
            </a:r>
          </a:p>
          <a:p>
            <a:pPr marL="0" indent="0">
              <a:buNone/>
            </a:pPr>
            <a:endParaRPr lang="en-IN" sz="1800" dirty="0"/>
          </a:p>
          <a:p>
            <a:pPr marL="0" indent="0">
              <a:buNone/>
            </a:pPr>
            <a:r>
              <a:rPr lang="en-US" sz="1800" dirty="0" smtClean="0"/>
              <a:t>	</a:t>
            </a:r>
            <a:endParaRPr lang="en-IN" sz="1800" b="1"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4000" dirty="0" smtClean="0"/>
              <a:t>Treatment and Management</a:t>
            </a:r>
            <a:endParaRPr lang="en-IN" sz="4000" dirty="0"/>
          </a:p>
        </p:txBody>
      </p:sp>
      <p:sp>
        <p:nvSpPr>
          <p:cNvPr id="3" name="Content Placeholder 2"/>
          <p:cNvSpPr>
            <a:spLocks noGrp="1"/>
          </p:cNvSpPr>
          <p:nvPr>
            <p:ph idx="1"/>
          </p:nvPr>
        </p:nvSpPr>
        <p:spPr>
          <a:xfrm>
            <a:off x="457200" y="1340768"/>
            <a:ext cx="8229600" cy="4983832"/>
          </a:xfrm>
        </p:spPr>
        <p:txBody>
          <a:bodyPr/>
          <a:lstStyle/>
          <a:p>
            <a:pPr marL="0" indent="0">
              <a:buNone/>
            </a:pPr>
            <a:r>
              <a:rPr lang="en-US" dirty="0" smtClean="0"/>
              <a:t>			</a:t>
            </a:r>
            <a:r>
              <a:rPr lang="en-US" sz="2200" b="1" u="sng" dirty="0" smtClean="0"/>
              <a:t>APPROACH</a:t>
            </a:r>
          </a:p>
          <a:p>
            <a:endParaRPr lang="en-IN" sz="1800" dirty="0" smtClean="0"/>
          </a:p>
          <a:p>
            <a:r>
              <a:rPr lang="en-IN" sz="1800" dirty="0" smtClean="0"/>
              <a:t>Medical management </a:t>
            </a:r>
            <a:r>
              <a:rPr lang="en-IN" sz="1800" dirty="0"/>
              <a:t>depends </a:t>
            </a:r>
            <a:r>
              <a:rPr lang="en-IN" sz="1800" dirty="0" smtClean="0"/>
              <a:t>on:</a:t>
            </a:r>
          </a:p>
          <a:p>
            <a:pPr lvl="1"/>
            <a:r>
              <a:rPr lang="en-IN" sz="1800" dirty="0" smtClean="0"/>
              <a:t>disease </a:t>
            </a:r>
            <a:r>
              <a:rPr lang="en-IN" sz="1800" dirty="0"/>
              <a:t>activity </a:t>
            </a:r>
            <a:r>
              <a:rPr lang="en-IN" sz="1800" dirty="0" smtClean="0"/>
              <a:t>and</a:t>
            </a:r>
          </a:p>
          <a:p>
            <a:pPr lvl="1"/>
            <a:r>
              <a:rPr lang="en-IN" sz="1800" dirty="0" smtClean="0"/>
              <a:t>the </a:t>
            </a:r>
            <a:r>
              <a:rPr lang="en-IN" sz="1800" dirty="0"/>
              <a:t>complications that develop</a:t>
            </a:r>
            <a:r>
              <a:rPr lang="en-IN" sz="1800" dirty="0" smtClean="0"/>
              <a:t>.</a:t>
            </a:r>
          </a:p>
          <a:p>
            <a:endParaRPr lang="en-IN" sz="1800" dirty="0" smtClean="0"/>
          </a:p>
          <a:p>
            <a:r>
              <a:rPr lang="en-IN" sz="1800" dirty="0" smtClean="0"/>
              <a:t>The </a:t>
            </a:r>
            <a:r>
              <a:rPr lang="en-IN" sz="1800" dirty="0"/>
              <a:t>two most important aspects of </a:t>
            </a:r>
            <a:r>
              <a:rPr lang="en-IN" sz="1800" dirty="0" smtClean="0"/>
              <a:t>treatment:</a:t>
            </a:r>
          </a:p>
          <a:p>
            <a:pPr lvl="1"/>
            <a:r>
              <a:rPr lang="en-IN" sz="1800" b="1" dirty="0" smtClean="0"/>
              <a:t>controlling </a:t>
            </a:r>
            <a:r>
              <a:rPr lang="en-IN" sz="1800" b="1" dirty="0"/>
              <a:t>the inflammatory process </a:t>
            </a:r>
            <a:r>
              <a:rPr lang="en-IN" sz="1800" dirty="0"/>
              <a:t>and </a:t>
            </a:r>
          </a:p>
          <a:p>
            <a:pPr lvl="1"/>
            <a:r>
              <a:rPr lang="en-IN" sz="1800" b="1" dirty="0" smtClean="0"/>
              <a:t>controlling </a:t>
            </a:r>
            <a:r>
              <a:rPr lang="en-IN" sz="1800" b="1" dirty="0"/>
              <a:t>hypertension</a:t>
            </a:r>
            <a:r>
              <a:rPr lang="en-IN" sz="1800" dirty="0" smtClean="0"/>
              <a:t>.</a:t>
            </a:r>
          </a:p>
          <a:p>
            <a:endParaRPr lang="en-IN"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lnSpcReduction="10000"/>
          </a:bodyPr>
          <a:lstStyle/>
          <a:p>
            <a:pPr>
              <a:buFont typeface="Wingdings" pitchFamily="2" charset="2"/>
              <a:buChar char="v"/>
            </a:pPr>
            <a:r>
              <a:rPr lang="en-IN" sz="1800" b="1" u="sng" dirty="0" smtClean="0"/>
              <a:t>Corticosteroids</a:t>
            </a:r>
          </a:p>
          <a:p>
            <a:endParaRPr lang="en-IN" sz="1800" i="1" dirty="0" smtClean="0"/>
          </a:p>
          <a:p>
            <a:r>
              <a:rPr lang="en-IN" sz="1800" i="1" dirty="0" smtClean="0"/>
              <a:t>Mainstay </a:t>
            </a:r>
            <a:r>
              <a:rPr lang="en-IN" sz="1800" i="1" dirty="0"/>
              <a:t>of therapy for </a:t>
            </a:r>
            <a:r>
              <a:rPr lang="en-IN" sz="1800" i="1" dirty="0" smtClean="0"/>
              <a:t>active disease.</a:t>
            </a:r>
          </a:p>
          <a:p>
            <a:endParaRPr lang="en-IN" sz="1800" dirty="0" smtClean="0"/>
          </a:p>
          <a:p>
            <a:r>
              <a:rPr lang="en-IN" sz="1800" dirty="0" smtClean="0"/>
              <a:t>Some </a:t>
            </a:r>
            <a:r>
              <a:rPr lang="en-IN" sz="1800" dirty="0"/>
              <a:t>patients may require additional cytotoxic agents to achieve remission and taper of </a:t>
            </a:r>
            <a:r>
              <a:rPr lang="en-IN" sz="1800" dirty="0" smtClean="0"/>
              <a:t>chronic corticosteroid </a:t>
            </a:r>
            <a:r>
              <a:rPr lang="en-IN" sz="1800" dirty="0"/>
              <a:t>treatment</a:t>
            </a:r>
            <a:r>
              <a:rPr lang="en-IN" sz="1800" dirty="0" smtClean="0"/>
              <a:t>.</a:t>
            </a:r>
          </a:p>
          <a:p>
            <a:endParaRPr lang="en-IN" sz="1800" dirty="0" smtClean="0"/>
          </a:p>
          <a:p>
            <a:r>
              <a:rPr lang="en-IN" sz="1800" dirty="0" smtClean="0"/>
              <a:t>Oral </a:t>
            </a:r>
            <a:r>
              <a:rPr lang="en-IN" sz="1800" dirty="0"/>
              <a:t>corticosteroids </a:t>
            </a:r>
            <a:r>
              <a:rPr lang="en-IN" sz="1800" dirty="0" smtClean="0"/>
              <a:t>- </a:t>
            </a:r>
            <a:r>
              <a:rPr lang="en-IN" sz="1800" b="1" dirty="0"/>
              <a:t>1 mg/kg daily</a:t>
            </a:r>
            <a:r>
              <a:rPr lang="en-IN" sz="1800" dirty="0"/>
              <a:t> or divided twice daily and tapered over weeks to months as symptoms subside</a:t>
            </a:r>
            <a:r>
              <a:rPr lang="en-IN" sz="1800" dirty="0" smtClean="0"/>
              <a:t>.</a:t>
            </a:r>
          </a:p>
          <a:p>
            <a:pPr>
              <a:buFont typeface="Wingdings" pitchFamily="2" charset="2"/>
              <a:buChar char="v"/>
            </a:pPr>
            <a:endParaRPr lang="en-IN" sz="1800" b="1" dirty="0" smtClean="0"/>
          </a:p>
          <a:p>
            <a:pPr>
              <a:buFont typeface="Wingdings" pitchFamily="2" charset="2"/>
              <a:buChar char="v"/>
            </a:pPr>
            <a:r>
              <a:rPr lang="en-IN" sz="1800" b="1" u="sng" dirty="0" smtClean="0"/>
              <a:t>IL-6 </a:t>
            </a:r>
            <a:r>
              <a:rPr lang="en-IN" sz="1800" b="1" u="sng" dirty="0"/>
              <a:t>receptor </a:t>
            </a:r>
            <a:r>
              <a:rPr lang="en-IN" sz="1800" b="1" u="sng" dirty="0" smtClean="0"/>
              <a:t>inhibitor</a:t>
            </a:r>
          </a:p>
          <a:p>
            <a:endParaRPr lang="en-IN" sz="1800" dirty="0" smtClean="0"/>
          </a:p>
          <a:p>
            <a:r>
              <a:rPr lang="en-IN" sz="1800" dirty="0" smtClean="0"/>
              <a:t>Humanized </a:t>
            </a:r>
            <a:r>
              <a:rPr lang="en-IN" sz="1800" dirty="0"/>
              <a:t>monoclonal antibody </a:t>
            </a:r>
            <a:r>
              <a:rPr lang="en-IN" sz="1800" b="1" dirty="0" err="1" smtClean="0"/>
              <a:t>tocilizumab</a:t>
            </a:r>
            <a:r>
              <a:rPr lang="en-IN" sz="1800" dirty="0" smtClean="0"/>
              <a:t>.</a:t>
            </a:r>
          </a:p>
          <a:p>
            <a:endParaRPr lang="en-IN" sz="1800" dirty="0" smtClean="0"/>
          </a:p>
          <a:p>
            <a:r>
              <a:rPr lang="en-IN" sz="1800" dirty="0" smtClean="0"/>
              <a:t>IL-6 </a:t>
            </a:r>
            <a:r>
              <a:rPr lang="en-IN" sz="1800" dirty="0"/>
              <a:t>as a major component in the </a:t>
            </a:r>
            <a:r>
              <a:rPr lang="en-IN" sz="1800" dirty="0" err="1"/>
              <a:t>proinflammatory</a:t>
            </a:r>
            <a:r>
              <a:rPr lang="en-IN" sz="1800" dirty="0"/>
              <a:t> process of large-vessel </a:t>
            </a:r>
            <a:r>
              <a:rPr lang="en-IN" sz="1800" dirty="0" err="1"/>
              <a:t>vasculitis</a:t>
            </a:r>
            <a:r>
              <a:rPr lang="en-IN" sz="1800" dirty="0"/>
              <a:t>.</a:t>
            </a:r>
          </a:p>
          <a:p>
            <a:endParaRPr lang="en-IN" sz="1800" dirty="0"/>
          </a:p>
          <a:p>
            <a:r>
              <a:rPr lang="en-IN" sz="1800" dirty="0"/>
              <a:t>Remission using </a:t>
            </a:r>
            <a:r>
              <a:rPr lang="en-IN" sz="1800" dirty="0" err="1"/>
              <a:t>tocilizumab</a:t>
            </a:r>
            <a:r>
              <a:rPr lang="en-IN" sz="1800" dirty="0"/>
              <a:t> as </a:t>
            </a:r>
            <a:r>
              <a:rPr lang="en-IN" sz="1800" dirty="0" err="1"/>
              <a:t>monotherapy</a:t>
            </a:r>
            <a:r>
              <a:rPr lang="en-IN" sz="1800" dirty="0"/>
              <a:t>. Then shifting to methotrexate for maintenance therapy.</a:t>
            </a:r>
          </a:p>
          <a:p>
            <a:endParaRPr lang="en-IN" sz="1800" dirty="0" smtClean="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pPr>
              <a:buFont typeface="Wingdings" pitchFamily="2" charset="2"/>
              <a:buChar char="v"/>
            </a:pPr>
            <a:r>
              <a:rPr lang="en-IN" sz="1800" b="1" u="sng" dirty="0" smtClean="0"/>
              <a:t>B-cell </a:t>
            </a:r>
            <a:r>
              <a:rPr lang="en-IN" sz="1800" b="1" u="sng" dirty="0"/>
              <a:t>depletion</a:t>
            </a:r>
          </a:p>
          <a:p>
            <a:endParaRPr lang="en-IN" sz="1800" dirty="0" smtClean="0"/>
          </a:p>
          <a:p>
            <a:r>
              <a:rPr lang="en-IN" sz="1800" b="1" dirty="0" smtClean="0"/>
              <a:t>Rituximab</a:t>
            </a:r>
            <a:r>
              <a:rPr lang="en-IN" sz="1800" dirty="0"/>
              <a:t>, a chimeric IgG1 antibody that binds to CD20 expressed on the surface of B cells, has shown to improve clinical signs and </a:t>
            </a:r>
            <a:r>
              <a:rPr lang="en-IN" sz="1800" dirty="0" smtClean="0"/>
              <a:t>symptoms.</a:t>
            </a:r>
          </a:p>
          <a:p>
            <a:endParaRPr lang="en-US" sz="1800" dirty="0"/>
          </a:p>
          <a:p>
            <a:pPr>
              <a:buFont typeface="Wingdings" pitchFamily="2" charset="2"/>
              <a:buChar char="v"/>
            </a:pPr>
            <a:r>
              <a:rPr lang="en-IN" sz="1800" b="1" u="sng" dirty="0"/>
              <a:t>Cytotoxic agents</a:t>
            </a:r>
          </a:p>
          <a:p>
            <a:endParaRPr lang="en-IN" sz="1800" dirty="0" smtClean="0"/>
          </a:p>
          <a:p>
            <a:r>
              <a:rPr lang="en-IN" sz="1800" dirty="0" smtClean="0"/>
              <a:t>Used </a:t>
            </a:r>
            <a:r>
              <a:rPr lang="en-IN" sz="1800" dirty="0"/>
              <a:t>for patients whose disease is steroid resistant or relapsing. </a:t>
            </a:r>
          </a:p>
          <a:p>
            <a:endParaRPr lang="en-IN" sz="1800" dirty="0" smtClean="0"/>
          </a:p>
          <a:p>
            <a:r>
              <a:rPr lang="en-IN" sz="1800" dirty="0" smtClean="0"/>
              <a:t>Continued </a:t>
            </a:r>
            <a:r>
              <a:rPr lang="en-IN" sz="1800" dirty="0"/>
              <a:t>for at least 1 year after remission and are then tapered to discontinuation. </a:t>
            </a:r>
          </a:p>
          <a:p>
            <a:endParaRPr lang="en-IN" sz="1800" dirty="0" smtClean="0"/>
          </a:p>
          <a:p>
            <a:r>
              <a:rPr lang="en-IN" sz="1800" b="1" dirty="0" smtClean="0"/>
              <a:t>Methotrexate </a:t>
            </a:r>
            <a:r>
              <a:rPr lang="en-IN" sz="1800" dirty="0" smtClean="0"/>
              <a:t>(0.3 mg/kg/week),</a:t>
            </a:r>
            <a:r>
              <a:rPr lang="en-IN" sz="1800" b="1" dirty="0" smtClean="0"/>
              <a:t> azathioprine </a:t>
            </a:r>
            <a:r>
              <a:rPr lang="en-IN" sz="1800" dirty="0" smtClean="0"/>
              <a:t>(1-2 mg/kg/day),</a:t>
            </a:r>
            <a:r>
              <a:rPr lang="en-IN" sz="1800" b="1" dirty="0" smtClean="0"/>
              <a:t> </a:t>
            </a:r>
            <a:r>
              <a:rPr lang="en-IN" sz="1800" b="1" dirty="0"/>
              <a:t>and </a:t>
            </a:r>
            <a:r>
              <a:rPr lang="en-IN" sz="1800" b="1" dirty="0" smtClean="0"/>
              <a:t>cyclophosphamide </a:t>
            </a:r>
            <a:r>
              <a:rPr lang="en-IN" sz="1800" dirty="0" smtClean="0"/>
              <a:t>(1-2 mg/kg/day).</a:t>
            </a:r>
            <a:endParaRPr lang="en-IN" sz="1800" dirty="0"/>
          </a:p>
          <a:p>
            <a:endParaRPr lang="en-IN" sz="1800" dirty="0" smtClean="0"/>
          </a:p>
          <a:p>
            <a:r>
              <a:rPr lang="en-IN" sz="1800" dirty="0" smtClean="0"/>
              <a:t>Cyclophosphamide </a:t>
            </a:r>
            <a:r>
              <a:rPr lang="en-IN" sz="1800" dirty="0"/>
              <a:t>should be reserved for patients with the most severe and refractory disease states.</a:t>
            </a:r>
          </a:p>
          <a:p>
            <a:endParaRPr lang="en-IN" sz="1800" dirty="0" smtClean="0"/>
          </a:p>
          <a:p>
            <a:pPr>
              <a:buFont typeface="Wingdings" pitchFamily="2" charset="2"/>
              <a:buChar char="v"/>
            </a:pPr>
            <a:endParaRPr lang="en-IN" sz="1800" b="1" dirty="0" smtClean="0"/>
          </a:p>
          <a:p>
            <a:pPr>
              <a:buFont typeface="Wingdings" pitchFamily="2" charset="2"/>
              <a:buChar char="v"/>
            </a:pPr>
            <a:endParaRPr lang="en-IN" sz="1800" b="1" dirty="0"/>
          </a:p>
          <a:p>
            <a:endParaRPr lang="en-IN" sz="1800" b="1" dirty="0"/>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endParaRPr lang="en-US" sz="1800" b="1" dirty="0"/>
          </a:p>
          <a:p>
            <a:pPr>
              <a:buFont typeface="Wingdings" pitchFamily="2" charset="2"/>
              <a:buChar char="v"/>
            </a:pPr>
            <a:r>
              <a:rPr lang="en-IN" sz="1800" b="1" u="sng" dirty="0"/>
              <a:t>Anti-</a:t>
            </a:r>
            <a:r>
              <a:rPr lang="en-IN" sz="1800" b="1" u="sng" dirty="0" err="1"/>
              <a:t>tumor</a:t>
            </a:r>
            <a:r>
              <a:rPr lang="en-IN" sz="1800" b="1" u="sng" dirty="0"/>
              <a:t> necrosis factor agents</a:t>
            </a:r>
          </a:p>
          <a:p>
            <a:endParaRPr lang="en-IN" sz="1800" dirty="0" smtClean="0"/>
          </a:p>
          <a:p>
            <a:r>
              <a:rPr lang="en-IN" sz="1800" dirty="0" smtClean="0"/>
              <a:t>Used in relapsing disease.</a:t>
            </a:r>
            <a:endParaRPr lang="en-IN" sz="1800" dirty="0"/>
          </a:p>
          <a:p>
            <a:endParaRPr lang="en-IN" sz="1800" dirty="0" smtClean="0"/>
          </a:p>
          <a:p>
            <a:r>
              <a:rPr lang="en-IN" sz="1800" dirty="0" smtClean="0"/>
              <a:t>Initial </a:t>
            </a:r>
            <a:r>
              <a:rPr lang="en-IN" sz="1800" dirty="0"/>
              <a:t>dose of </a:t>
            </a:r>
            <a:r>
              <a:rPr lang="en-IN" sz="1800" b="1" dirty="0" err="1"/>
              <a:t>etanercept</a:t>
            </a:r>
            <a:r>
              <a:rPr lang="en-IN" sz="1800" dirty="0"/>
              <a:t> was 25 mg twice weekly (7 patients); </a:t>
            </a:r>
            <a:endParaRPr lang="en-IN" sz="1800" dirty="0" smtClean="0"/>
          </a:p>
          <a:p>
            <a:pPr marL="0" indent="0">
              <a:buNone/>
            </a:pPr>
            <a:r>
              <a:rPr lang="en-IN" sz="1800" b="1" dirty="0" smtClean="0"/>
              <a:t>infliximab</a:t>
            </a:r>
            <a:r>
              <a:rPr lang="en-IN" sz="1800" dirty="0" smtClean="0"/>
              <a:t> </a:t>
            </a:r>
            <a:r>
              <a:rPr lang="en-IN" sz="1800" dirty="0"/>
              <a:t>(11 patients [3 were switched from </a:t>
            </a:r>
            <a:r>
              <a:rPr lang="en-IN" sz="1800" dirty="0" err="1"/>
              <a:t>etanercept</a:t>
            </a:r>
            <a:r>
              <a:rPr lang="en-IN" sz="1800" dirty="0"/>
              <a:t> to infliximab]) was given at 3 mg/kg initially and at 2 weeks, 6 weeks, and then every 8 weeks thereafter. </a:t>
            </a:r>
          </a:p>
          <a:p>
            <a:endParaRPr lang="en-IN" sz="1800" dirty="0" smtClean="0"/>
          </a:p>
          <a:p>
            <a:r>
              <a:rPr lang="en-IN" sz="1800" dirty="0" smtClean="0"/>
              <a:t>In </a:t>
            </a:r>
            <a:r>
              <a:rPr lang="en-IN" sz="1800" dirty="0"/>
              <a:t>9 of the 14 responders, an increase in the anti-TNF dosage was required to sustain remission.</a:t>
            </a:r>
          </a:p>
          <a:p>
            <a:endParaRPr lang="en-IN" sz="1800" b="1" dirty="0"/>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31904"/>
          </a:xfrm>
        </p:spPr>
        <p:txBody>
          <a:bodyPr>
            <a:normAutofit/>
          </a:bodyPr>
          <a:lstStyle/>
          <a:p>
            <a:pPr>
              <a:buFont typeface="Wingdings" pitchFamily="2" charset="2"/>
              <a:buChar char="v"/>
            </a:pPr>
            <a:endParaRPr lang="en-IN" sz="1800" b="1" dirty="0" smtClean="0"/>
          </a:p>
          <a:p>
            <a:pPr>
              <a:buFont typeface="Wingdings" pitchFamily="2" charset="2"/>
              <a:buChar char="v"/>
            </a:pPr>
            <a:r>
              <a:rPr lang="en-IN" sz="1800" b="1" u="sng" dirty="0" smtClean="0"/>
              <a:t>Cardiovascular </a:t>
            </a:r>
            <a:r>
              <a:rPr lang="en-IN" sz="1800" b="1" u="sng" dirty="0"/>
              <a:t>procedures</a:t>
            </a:r>
          </a:p>
          <a:p>
            <a:endParaRPr lang="en-IN" sz="1800" dirty="0" smtClean="0"/>
          </a:p>
          <a:p>
            <a:r>
              <a:rPr lang="en-IN" sz="1800" dirty="0" smtClean="0"/>
              <a:t>Bypass </a:t>
            </a:r>
            <a:r>
              <a:rPr lang="en-IN" sz="1800" dirty="0"/>
              <a:t>graft </a:t>
            </a:r>
            <a:r>
              <a:rPr lang="en-IN" sz="1800" dirty="0" smtClean="0"/>
              <a:t>surgery: best </a:t>
            </a:r>
            <a:r>
              <a:rPr lang="en-IN" sz="1800" dirty="0"/>
              <a:t>long-term patency </a:t>
            </a:r>
            <a:r>
              <a:rPr lang="en-IN" sz="1800" dirty="0" smtClean="0"/>
              <a:t>rate.</a:t>
            </a:r>
          </a:p>
          <a:p>
            <a:endParaRPr lang="en-IN" sz="1800" dirty="0" smtClean="0"/>
          </a:p>
          <a:p>
            <a:r>
              <a:rPr lang="en-IN" sz="1800" dirty="0" smtClean="0"/>
              <a:t>Percutaneous </a:t>
            </a:r>
            <a:r>
              <a:rPr lang="en-IN" sz="1800" dirty="0"/>
              <a:t>balloon </a:t>
            </a:r>
            <a:r>
              <a:rPr lang="en-IN" sz="1800" dirty="0" smtClean="0"/>
              <a:t>angioplasty: </a:t>
            </a:r>
            <a:r>
              <a:rPr lang="en-IN" sz="1800" dirty="0"/>
              <a:t>good outcomes for short lesions. </a:t>
            </a:r>
            <a:endParaRPr lang="en-IN" sz="1800" dirty="0" smtClean="0"/>
          </a:p>
          <a:p>
            <a:endParaRPr lang="en-IN" sz="1800" dirty="0" smtClean="0"/>
          </a:p>
          <a:p>
            <a:r>
              <a:rPr lang="en-IN" sz="1800" dirty="0" smtClean="0"/>
              <a:t>Angioplasty </a:t>
            </a:r>
            <a:r>
              <a:rPr lang="en-IN" sz="1800" dirty="0"/>
              <a:t>and </a:t>
            </a:r>
            <a:r>
              <a:rPr lang="en-IN" sz="1800" dirty="0" smtClean="0"/>
              <a:t>stenting: for recurrent </a:t>
            </a:r>
            <a:r>
              <a:rPr lang="en-IN" sz="1800" dirty="0"/>
              <a:t>stenosis. </a:t>
            </a:r>
            <a:endParaRPr lang="en-IN" sz="1800" dirty="0" smtClean="0"/>
          </a:p>
          <a:p>
            <a:endParaRPr lang="en-IN" sz="1800" dirty="0" smtClean="0"/>
          </a:p>
          <a:p>
            <a:r>
              <a:rPr lang="en-IN" sz="1800" dirty="0" smtClean="0"/>
              <a:t>Conventional stents: </a:t>
            </a:r>
            <a:r>
              <a:rPr lang="en-IN" sz="1800" dirty="0"/>
              <a:t>high failure </a:t>
            </a:r>
            <a:r>
              <a:rPr lang="en-IN" sz="1800" dirty="0" smtClean="0"/>
              <a:t>rates.</a:t>
            </a:r>
          </a:p>
          <a:p>
            <a:endParaRPr lang="en-IN" sz="1800" dirty="0" smtClean="0"/>
          </a:p>
          <a:p>
            <a:r>
              <a:rPr lang="en-IN" sz="1800" dirty="0" smtClean="0"/>
              <a:t>Other </a:t>
            </a:r>
            <a:r>
              <a:rPr lang="en-IN" sz="1800" dirty="0"/>
              <a:t>procedures include aneurysm clipping and revascularization.</a:t>
            </a:r>
          </a:p>
          <a:p>
            <a:endParaRPr lang="en-IN" sz="1800" dirty="0" smtClean="0"/>
          </a:p>
          <a:p>
            <a:r>
              <a:rPr lang="en-IN" sz="1800" dirty="0" smtClean="0"/>
              <a:t>PTCA </a:t>
            </a:r>
            <a:r>
              <a:rPr lang="en-IN" sz="1800" dirty="0"/>
              <a:t>is followed by restenosis at the angioplasty site within 1-2 years in a substantial number of patients</a:t>
            </a:r>
            <a:r>
              <a:rPr lang="en-IN" sz="1800" dirty="0" smtClean="0"/>
              <a:t>.</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9424"/>
            <a:ext cx="8229600" cy="5631904"/>
          </a:xfrm>
        </p:spPr>
        <p:txBody>
          <a:bodyPr>
            <a:noAutofit/>
          </a:bodyPr>
          <a:lstStyle/>
          <a:p>
            <a:pPr marL="0" indent="0">
              <a:buNone/>
            </a:pPr>
            <a:r>
              <a:rPr lang="en-IN" sz="1800" b="1" u="sng" dirty="0" smtClean="0"/>
              <a:t>Surgical Therapy:</a:t>
            </a:r>
            <a:endParaRPr lang="en-IN" sz="1800" u="sng" dirty="0" smtClean="0"/>
          </a:p>
          <a:p>
            <a:pPr marL="0" indent="0">
              <a:buNone/>
            </a:pPr>
            <a:r>
              <a:rPr lang="en-IN" sz="1800" dirty="0" smtClean="0"/>
              <a:t>Critical </a:t>
            </a:r>
            <a:r>
              <a:rPr lang="en-IN" sz="1800" dirty="0" err="1"/>
              <a:t>stenotic</a:t>
            </a:r>
            <a:r>
              <a:rPr lang="en-IN" sz="1800" dirty="0"/>
              <a:t> lesions should be treated by angioplasty or surgical revascularization during periods of remission. Indications for surgical repair or angioplasty are as follows:</a:t>
            </a:r>
          </a:p>
          <a:p>
            <a:endParaRPr lang="en-IN" sz="1800" dirty="0" smtClean="0"/>
          </a:p>
          <a:p>
            <a:r>
              <a:rPr lang="en-IN" sz="1750" dirty="0" err="1" smtClean="0"/>
              <a:t>Renovascular</a:t>
            </a:r>
            <a:r>
              <a:rPr lang="en-IN" sz="1750" dirty="0" smtClean="0"/>
              <a:t> </a:t>
            </a:r>
            <a:r>
              <a:rPr lang="en-IN" sz="1750" dirty="0"/>
              <a:t>stenosis causing hypertension</a:t>
            </a:r>
          </a:p>
          <a:p>
            <a:endParaRPr lang="en-IN" sz="1750" dirty="0" smtClean="0"/>
          </a:p>
          <a:p>
            <a:r>
              <a:rPr lang="en-IN" sz="1750" dirty="0" smtClean="0"/>
              <a:t>Coronary </a:t>
            </a:r>
            <a:r>
              <a:rPr lang="en-IN" sz="1750" dirty="0"/>
              <a:t>artery stenosis leading to myocardial ischemia</a:t>
            </a:r>
          </a:p>
          <a:p>
            <a:endParaRPr lang="en-IN" sz="1750" dirty="0" smtClean="0"/>
          </a:p>
          <a:p>
            <a:r>
              <a:rPr lang="en-IN" sz="1750" dirty="0" smtClean="0"/>
              <a:t>Extremity </a:t>
            </a:r>
            <a:r>
              <a:rPr lang="en-IN" sz="1750" dirty="0"/>
              <a:t>claudication induced by routine activity</a:t>
            </a:r>
          </a:p>
          <a:p>
            <a:endParaRPr lang="en-IN" sz="1750" dirty="0" smtClean="0"/>
          </a:p>
          <a:p>
            <a:r>
              <a:rPr lang="en-IN" sz="1750" dirty="0" smtClean="0"/>
              <a:t>Cerebral </a:t>
            </a:r>
            <a:r>
              <a:rPr lang="en-IN" sz="1750" dirty="0"/>
              <a:t>ischemia and/or critical stenosis of 3 or more cerebral vessels</a:t>
            </a:r>
          </a:p>
          <a:p>
            <a:endParaRPr lang="en-IN" sz="1750" dirty="0" smtClean="0"/>
          </a:p>
          <a:p>
            <a:r>
              <a:rPr lang="en-IN" sz="1750" dirty="0" smtClean="0"/>
              <a:t>Aortic </a:t>
            </a:r>
            <a:r>
              <a:rPr lang="en-IN" sz="1750" dirty="0"/>
              <a:t>regurgitation</a:t>
            </a:r>
          </a:p>
          <a:p>
            <a:endParaRPr lang="en-IN" sz="1750" dirty="0" smtClean="0"/>
          </a:p>
          <a:p>
            <a:r>
              <a:rPr lang="en-IN" sz="1750" dirty="0" smtClean="0"/>
              <a:t>Thoracic </a:t>
            </a:r>
            <a:r>
              <a:rPr lang="en-IN" sz="1750" dirty="0"/>
              <a:t>or abdominal aneurysms larger than 5 cm in diameter</a:t>
            </a:r>
          </a:p>
          <a:p>
            <a:endParaRPr lang="en-IN" sz="1750" dirty="0" smtClean="0"/>
          </a:p>
          <a:p>
            <a:r>
              <a:rPr lang="en-IN" sz="1750" dirty="0" smtClean="0"/>
              <a:t>Severe </a:t>
            </a:r>
            <a:r>
              <a:rPr lang="en-IN" sz="1750" dirty="0" err="1"/>
              <a:t>coarctation</a:t>
            </a:r>
            <a:r>
              <a:rPr lang="en-IN" sz="1750" dirty="0"/>
              <a:t> of the aorta</a:t>
            </a:r>
          </a:p>
          <a:p>
            <a:pPr marL="0" indent="0">
              <a:buNone/>
            </a:pPr>
            <a:endParaRPr lang="en-IN" sz="1800" b="1" dirty="0" smtClean="0"/>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a:bodyPr>
          <a:lstStyle/>
          <a:p>
            <a:pPr marL="0" indent="0">
              <a:buNone/>
            </a:pPr>
            <a:r>
              <a:rPr lang="en-IN" sz="1800" b="1" u="sng" dirty="0"/>
              <a:t>Bypass graft surgery</a:t>
            </a:r>
          </a:p>
          <a:p>
            <a:endParaRPr lang="en-IN" sz="1800" dirty="0" smtClean="0"/>
          </a:p>
          <a:p>
            <a:r>
              <a:rPr lang="en-IN" sz="1800" dirty="0" smtClean="0"/>
              <a:t>Critical </a:t>
            </a:r>
            <a:r>
              <a:rPr lang="en-IN" sz="1800" dirty="0"/>
              <a:t>thoracic aortic arch arterial stenosis, upper and lower extremity ischemia, cerebrovascular accidents, and renal artery stenosis. </a:t>
            </a:r>
            <a:endParaRPr lang="en-IN" sz="1800" dirty="0" smtClean="0"/>
          </a:p>
          <a:p>
            <a:endParaRPr lang="en-IN" sz="1800" dirty="0"/>
          </a:p>
          <a:p>
            <a:r>
              <a:rPr lang="en-IN" sz="1800" dirty="0"/>
              <a:t>Anastomotic stenosis or graft occlusion is a potential complication of surgery.</a:t>
            </a:r>
          </a:p>
          <a:p>
            <a:endParaRPr lang="en-IN" sz="1800" dirty="0" smtClean="0"/>
          </a:p>
          <a:p>
            <a:r>
              <a:rPr lang="en-IN" sz="1800" dirty="0" smtClean="0"/>
              <a:t>Usually</a:t>
            </a:r>
            <a:r>
              <a:rPr lang="en-IN" sz="1800" dirty="0"/>
              <a:t>, the graft is a saphenous vein graft. </a:t>
            </a:r>
          </a:p>
          <a:p>
            <a:endParaRPr lang="en-IN" sz="1800" dirty="0" smtClean="0"/>
          </a:p>
          <a:p>
            <a:r>
              <a:rPr lang="en-IN" sz="1800" dirty="0" smtClean="0"/>
              <a:t>Examples: </a:t>
            </a:r>
          </a:p>
          <a:p>
            <a:pPr lvl="1"/>
            <a:r>
              <a:rPr lang="en-IN" sz="1800" dirty="0" smtClean="0"/>
              <a:t>Bypass </a:t>
            </a:r>
            <a:r>
              <a:rPr lang="en-IN" sz="1800" dirty="0"/>
              <a:t>of renal artery stenosis for renal salvage; </a:t>
            </a:r>
            <a:endParaRPr lang="en-IN" sz="1800" dirty="0" smtClean="0"/>
          </a:p>
          <a:p>
            <a:pPr lvl="1"/>
            <a:r>
              <a:rPr lang="en-IN" sz="1800" dirty="0"/>
              <a:t>B</a:t>
            </a:r>
            <a:r>
              <a:rPr lang="en-IN" sz="1800" dirty="0" smtClean="0"/>
              <a:t>ypass </a:t>
            </a:r>
            <a:r>
              <a:rPr lang="en-IN" sz="1800" dirty="0"/>
              <a:t>of innominate or carotid artery; </a:t>
            </a:r>
            <a:endParaRPr lang="en-IN" sz="1800" dirty="0" smtClean="0"/>
          </a:p>
          <a:p>
            <a:pPr lvl="1"/>
            <a:r>
              <a:rPr lang="en-IN" sz="1800" dirty="0" smtClean="0"/>
              <a:t>Bypass </a:t>
            </a:r>
            <a:r>
              <a:rPr lang="en-IN" sz="1800" dirty="0"/>
              <a:t>between </a:t>
            </a:r>
            <a:r>
              <a:rPr lang="en-IN" sz="1800" dirty="0" err="1"/>
              <a:t>subclavian</a:t>
            </a:r>
            <a:r>
              <a:rPr lang="en-IN" sz="1800" dirty="0"/>
              <a:t>-axillary and common carotid </a:t>
            </a:r>
            <a:r>
              <a:rPr lang="en-IN" sz="1800" dirty="0" smtClean="0"/>
              <a:t>arteries;</a:t>
            </a:r>
          </a:p>
          <a:p>
            <a:pPr lvl="1"/>
            <a:r>
              <a:rPr lang="en-IN" sz="1800" dirty="0" err="1" smtClean="0"/>
              <a:t>Extraintracranial</a:t>
            </a:r>
            <a:r>
              <a:rPr lang="en-IN" sz="1800" dirty="0" smtClean="0"/>
              <a:t> </a:t>
            </a:r>
            <a:r>
              <a:rPr lang="en-IN" sz="1800" dirty="0"/>
              <a:t>bypass operations generally are performed for stenosis of the internal carotid or middle cerebral arteries.</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487888"/>
          </a:xfrm>
        </p:spPr>
        <p:txBody>
          <a:bodyPr>
            <a:normAutofit lnSpcReduction="10000"/>
          </a:bodyPr>
          <a:lstStyle/>
          <a:p>
            <a:pPr marL="0" indent="0">
              <a:buNone/>
            </a:pPr>
            <a:endParaRPr lang="en-IN" sz="1800" b="1" dirty="0" smtClean="0"/>
          </a:p>
          <a:p>
            <a:pPr marL="0" indent="0">
              <a:buNone/>
            </a:pPr>
            <a:r>
              <a:rPr lang="en-IN" sz="1800" b="1" u="sng" dirty="0" smtClean="0"/>
              <a:t>Cardiovascular </a:t>
            </a:r>
            <a:r>
              <a:rPr lang="en-IN" sz="1800" b="1" u="sng" dirty="0"/>
              <a:t>risk factors</a:t>
            </a:r>
          </a:p>
          <a:p>
            <a:endParaRPr lang="en-IN" sz="1800" dirty="0" smtClean="0"/>
          </a:p>
          <a:p>
            <a:r>
              <a:rPr lang="en-IN" sz="1800" dirty="0" smtClean="0"/>
              <a:t>STRICT CONTROL of </a:t>
            </a:r>
            <a:r>
              <a:rPr lang="en-IN" sz="1800" dirty="0" err="1"/>
              <a:t>d</a:t>
            </a:r>
            <a:r>
              <a:rPr lang="en-IN" sz="1800" dirty="0" err="1" smtClean="0"/>
              <a:t>yslipidemia</a:t>
            </a:r>
            <a:r>
              <a:rPr lang="en-IN" sz="1800" dirty="0"/>
              <a:t>, hypertension, and lifestyle factors that increase the risk of cardiovascular </a:t>
            </a:r>
            <a:r>
              <a:rPr lang="en-IN" sz="1800" dirty="0" smtClean="0"/>
              <a:t>disease. </a:t>
            </a:r>
            <a:r>
              <a:rPr lang="en-IN" sz="1800" i="1" dirty="0"/>
              <a:t>These complications are the major cause of death in </a:t>
            </a:r>
            <a:r>
              <a:rPr lang="en-IN" sz="1800" i="1" dirty="0" err="1"/>
              <a:t>Takayasu</a:t>
            </a:r>
            <a:r>
              <a:rPr lang="en-IN" sz="1800" i="1" dirty="0"/>
              <a:t> arteritis.</a:t>
            </a:r>
          </a:p>
          <a:p>
            <a:endParaRPr lang="en-IN" sz="1800" dirty="0" smtClean="0"/>
          </a:p>
          <a:p>
            <a:r>
              <a:rPr lang="en-IN" sz="1800" dirty="0" smtClean="0"/>
              <a:t>Aggressive therapy for hypertension.</a:t>
            </a:r>
          </a:p>
          <a:p>
            <a:endParaRPr lang="en-IN" sz="1800" dirty="0" smtClean="0"/>
          </a:p>
          <a:p>
            <a:r>
              <a:rPr lang="en-IN" sz="1800" dirty="0" smtClean="0"/>
              <a:t>Low-dose </a:t>
            </a:r>
            <a:r>
              <a:rPr lang="en-IN" sz="1800" dirty="0"/>
              <a:t>aspirin may have a therapeutic effect in large vessel </a:t>
            </a:r>
            <a:r>
              <a:rPr lang="en-IN" sz="1800" dirty="0" err="1"/>
              <a:t>vasculitis</a:t>
            </a:r>
            <a:r>
              <a:rPr lang="en-IN" sz="1800" dirty="0"/>
              <a:t>.</a:t>
            </a:r>
          </a:p>
          <a:p>
            <a:endParaRPr lang="en-IN" sz="1800" dirty="0" smtClean="0"/>
          </a:p>
          <a:p>
            <a:r>
              <a:rPr lang="en-IN" sz="1800" dirty="0" smtClean="0"/>
              <a:t>Antiplatelet </a:t>
            </a:r>
            <a:r>
              <a:rPr lang="en-IN" sz="1800" dirty="0"/>
              <a:t>agents and heparin may prove useful in preventing </a:t>
            </a:r>
            <a:r>
              <a:rPr lang="en-IN" sz="1800" dirty="0" smtClean="0"/>
              <a:t>stroke.</a:t>
            </a:r>
          </a:p>
          <a:p>
            <a:endParaRPr lang="en-IN" sz="1800" dirty="0" smtClean="0"/>
          </a:p>
          <a:p>
            <a:r>
              <a:rPr lang="en-IN" sz="1800" dirty="0" smtClean="0"/>
              <a:t>Warfarin </a:t>
            </a:r>
            <a:r>
              <a:rPr lang="en-IN" sz="1800" dirty="0"/>
              <a:t>also has been used. </a:t>
            </a:r>
            <a:endParaRPr lang="en-IN" sz="1800" dirty="0" smtClean="0"/>
          </a:p>
          <a:p>
            <a:endParaRPr lang="en-IN" sz="1800" dirty="0" smtClean="0"/>
          </a:p>
          <a:p>
            <a:r>
              <a:rPr lang="en-IN" sz="1800" dirty="0" smtClean="0"/>
              <a:t>The </a:t>
            </a:r>
            <a:r>
              <a:rPr lang="en-IN" sz="1800" dirty="0"/>
              <a:t>literature reports a case of improvement in renal and systemic function with low-dose intravenous (IV) heparin therapy (10,000 U/d) followed by oral anticoagulant and antiplatelet agents.</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marL="0" indent="0">
              <a:buNone/>
            </a:pPr>
            <a:r>
              <a:rPr lang="en-IN" sz="1800" b="1" dirty="0"/>
              <a:t>Pregnancy</a:t>
            </a:r>
          </a:p>
          <a:p>
            <a:endParaRPr lang="en-IN" sz="1800" dirty="0" smtClean="0"/>
          </a:p>
          <a:p>
            <a:r>
              <a:rPr lang="en-IN" sz="1800" dirty="0" smtClean="0"/>
              <a:t>Important </a:t>
            </a:r>
            <a:r>
              <a:rPr lang="en-IN" sz="1800" dirty="0"/>
              <a:t>concern in </a:t>
            </a:r>
            <a:r>
              <a:rPr lang="en-IN" sz="1800" dirty="0" err="1"/>
              <a:t>Takayasu</a:t>
            </a:r>
            <a:r>
              <a:rPr lang="en-IN" sz="1800" dirty="0"/>
              <a:t> </a:t>
            </a:r>
            <a:r>
              <a:rPr lang="en-IN" sz="1800" dirty="0" smtClean="0"/>
              <a:t>arteritis.</a:t>
            </a:r>
          </a:p>
          <a:p>
            <a:endParaRPr lang="en-IN" sz="1800" dirty="0" smtClean="0"/>
          </a:p>
          <a:p>
            <a:r>
              <a:rPr lang="en-IN" sz="1800" dirty="0" smtClean="0"/>
              <a:t>Aggressive treatment required. </a:t>
            </a:r>
          </a:p>
          <a:p>
            <a:endParaRPr lang="en-IN" sz="1800" dirty="0" smtClean="0"/>
          </a:p>
          <a:p>
            <a:r>
              <a:rPr lang="en-IN" sz="1800" dirty="0" smtClean="0"/>
              <a:t>Exacerbate </a:t>
            </a:r>
            <a:r>
              <a:rPr lang="en-IN" sz="1800" dirty="0"/>
              <a:t>hypertension and/or cardiovascular </a:t>
            </a:r>
            <a:r>
              <a:rPr lang="en-IN" sz="1800" dirty="0" smtClean="0"/>
              <a:t>complications. </a:t>
            </a:r>
          </a:p>
          <a:p>
            <a:endParaRPr lang="en-IN" sz="1800" dirty="0" smtClean="0"/>
          </a:p>
          <a:p>
            <a:r>
              <a:rPr lang="en-IN" sz="1800" dirty="0" smtClean="0"/>
              <a:t>Increase risk </a:t>
            </a:r>
            <a:r>
              <a:rPr lang="en-IN" sz="1800" dirty="0"/>
              <a:t>for maternal and </a:t>
            </a:r>
            <a:r>
              <a:rPr lang="en-IN" sz="1800" dirty="0" err="1"/>
              <a:t>fetal</a:t>
            </a:r>
            <a:r>
              <a:rPr lang="en-IN" sz="1800" dirty="0"/>
              <a:t> morbidity and mortality. </a:t>
            </a:r>
            <a:endParaRPr lang="en-IN" sz="1800" dirty="0" smtClean="0"/>
          </a:p>
          <a:p>
            <a:endParaRPr lang="en-IN" sz="1800" dirty="0" smtClean="0"/>
          </a:p>
          <a:p>
            <a:r>
              <a:rPr lang="en-IN" sz="1800" dirty="0" smtClean="0"/>
              <a:t>Pregnancy </a:t>
            </a:r>
            <a:r>
              <a:rPr lang="en-IN" sz="1800" dirty="0"/>
              <a:t>may be safer during presumed remission of </a:t>
            </a:r>
            <a:r>
              <a:rPr lang="en-IN" sz="1800" dirty="0" err="1"/>
              <a:t>Takayasu</a:t>
            </a:r>
            <a:r>
              <a:rPr lang="en-IN" sz="1800" dirty="0"/>
              <a:t> </a:t>
            </a:r>
            <a:r>
              <a:rPr lang="en-IN" sz="1800" dirty="0" smtClean="0"/>
              <a:t>arteritis.</a:t>
            </a:r>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384"/>
            <a:ext cx="8229600" cy="1143000"/>
          </a:xfrm>
        </p:spPr>
        <p:txBody>
          <a:bodyPr>
            <a:normAutofit/>
          </a:bodyPr>
          <a:lstStyle/>
          <a:p>
            <a:r>
              <a:rPr lang="en-US" sz="4000" dirty="0" err="1" smtClean="0"/>
              <a:t>Epidimiology</a:t>
            </a:r>
            <a:endParaRPr lang="en-IN" sz="4000" dirty="0"/>
          </a:p>
        </p:txBody>
      </p:sp>
      <p:sp>
        <p:nvSpPr>
          <p:cNvPr id="3" name="Content Placeholder 2"/>
          <p:cNvSpPr>
            <a:spLocks noGrp="1"/>
          </p:cNvSpPr>
          <p:nvPr>
            <p:ph idx="1"/>
          </p:nvPr>
        </p:nvSpPr>
        <p:spPr>
          <a:xfrm>
            <a:off x="457200" y="1124744"/>
            <a:ext cx="8229600" cy="5199856"/>
          </a:xfrm>
        </p:spPr>
        <p:txBody>
          <a:bodyPr>
            <a:normAutofit fontScale="92500" lnSpcReduction="10000"/>
          </a:bodyPr>
          <a:lstStyle/>
          <a:p>
            <a:endParaRPr lang="en-IN" sz="1800" dirty="0" smtClean="0"/>
          </a:p>
          <a:p>
            <a:r>
              <a:rPr lang="en-IN" sz="1800" dirty="0" smtClean="0"/>
              <a:t>Worldwide incidence: </a:t>
            </a:r>
            <a:r>
              <a:rPr lang="en-IN" sz="1800" dirty="0"/>
              <a:t>2.6 cases per million per </a:t>
            </a:r>
            <a:r>
              <a:rPr lang="en-IN" sz="1800" dirty="0" smtClean="0"/>
              <a:t>year.</a:t>
            </a:r>
          </a:p>
          <a:p>
            <a:r>
              <a:rPr lang="en-IN" sz="1800" dirty="0" smtClean="0"/>
              <a:t>More frequent in </a:t>
            </a:r>
            <a:r>
              <a:rPr lang="en-IN" sz="1800" dirty="0"/>
              <a:t>Asian countries </a:t>
            </a:r>
            <a:r>
              <a:rPr lang="en-IN" sz="1800" dirty="0" smtClean="0"/>
              <a:t>- </a:t>
            </a:r>
            <a:r>
              <a:rPr lang="en-IN" sz="1800" dirty="0"/>
              <a:t>Japan, Korea, China, India, Thailand, </a:t>
            </a:r>
            <a:r>
              <a:rPr lang="en-IN" sz="1800" dirty="0" smtClean="0"/>
              <a:t>Singapore </a:t>
            </a:r>
            <a:r>
              <a:rPr lang="en-IN" sz="1800" dirty="0"/>
              <a:t>and </a:t>
            </a:r>
            <a:r>
              <a:rPr lang="en-IN" sz="1800" dirty="0" smtClean="0"/>
              <a:t>Turkey.</a:t>
            </a:r>
          </a:p>
          <a:p>
            <a:r>
              <a:rPr lang="en-IN" sz="1800" dirty="0" smtClean="0"/>
              <a:t>Japanese </a:t>
            </a:r>
            <a:r>
              <a:rPr lang="en-IN" sz="1800" dirty="0"/>
              <a:t>patients with </a:t>
            </a:r>
            <a:r>
              <a:rPr lang="en-IN" sz="1800" dirty="0" err="1" smtClean="0"/>
              <a:t>Takayasu</a:t>
            </a:r>
            <a:r>
              <a:rPr lang="en-IN" sz="1800" dirty="0" smtClean="0"/>
              <a:t> arteritis </a:t>
            </a:r>
            <a:r>
              <a:rPr lang="en-IN" sz="1800" dirty="0" smtClean="0">
                <a:sym typeface="Wingdings" pitchFamily="2" charset="2"/>
              </a:rPr>
              <a:t> </a:t>
            </a:r>
            <a:r>
              <a:rPr lang="en-IN" sz="1800" dirty="0" smtClean="0"/>
              <a:t>higher </a:t>
            </a:r>
            <a:r>
              <a:rPr lang="en-IN" sz="1800" dirty="0"/>
              <a:t>incidence of aortic arch involvement. </a:t>
            </a:r>
            <a:endParaRPr lang="en-IN" sz="1800" dirty="0" smtClean="0"/>
          </a:p>
          <a:p>
            <a:r>
              <a:rPr lang="en-IN" sz="1800" dirty="0" smtClean="0"/>
              <a:t>In </a:t>
            </a:r>
            <a:r>
              <a:rPr lang="en-IN" sz="1800" dirty="0"/>
              <a:t>contrast, </a:t>
            </a:r>
            <a:r>
              <a:rPr lang="en-IN" sz="1800" i="1" dirty="0"/>
              <a:t>series from India report higher incidences of abdominal </a:t>
            </a:r>
            <a:r>
              <a:rPr lang="en-IN" sz="1800" i="1" dirty="0" smtClean="0"/>
              <a:t>involvement</a:t>
            </a:r>
            <a:r>
              <a:rPr lang="en-IN" sz="1800" dirty="0" smtClean="0"/>
              <a:t>.</a:t>
            </a:r>
            <a:endParaRPr lang="en-US" sz="1800" b="1" dirty="0"/>
          </a:p>
          <a:p>
            <a:pPr marL="0" indent="0">
              <a:buNone/>
            </a:pPr>
            <a:endParaRPr lang="en-US" sz="1800" b="1" dirty="0" smtClean="0"/>
          </a:p>
          <a:p>
            <a:pPr marL="0" indent="0">
              <a:buNone/>
            </a:pPr>
            <a:r>
              <a:rPr lang="en-US" sz="1800" b="1" dirty="0" smtClean="0"/>
              <a:t>Age</a:t>
            </a:r>
            <a:r>
              <a:rPr lang="en-US" sz="1800" b="1" dirty="0"/>
              <a:t>:</a:t>
            </a:r>
          </a:p>
          <a:p>
            <a:r>
              <a:rPr lang="en-IN" sz="1800" dirty="0"/>
              <a:t>Predominantly a disease of young females: 2nd or 3rd decades.</a:t>
            </a:r>
          </a:p>
          <a:p>
            <a:r>
              <a:rPr lang="en-IN" sz="1800" dirty="0"/>
              <a:t>Mean age:</a:t>
            </a:r>
          </a:p>
          <a:p>
            <a:pPr lvl="1"/>
            <a:r>
              <a:rPr lang="en-IN" sz="1800" dirty="0"/>
              <a:t> European study - 41yrs</a:t>
            </a:r>
          </a:p>
          <a:p>
            <a:pPr lvl="1"/>
            <a:r>
              <a:rPr lang="en-IN" sz="1800" dirty="0"/>
              <a:t>Japan - 29yrs </a:t>
            </a:r>
          </a:p>
          <a:p>
            <a:pPr lvl="1"/>
            <a:r>
              <a:rPr lang="en-IN" sz="1800" dirty="0"/>
              <a:t>India – 24yrs </a:t>
            </a:r>
          </a:p>
          <a:p>
            <a:pPr marL="0" indent="0">
              <a:buNone/>
            </a:pPr>
            <a:endParaRPr lang="en-IN" sz="1800" b="1" dirty="0"/>
          </a:p>
          <a:p>
            <a:pPr marL="0" indent="0">
              <a:buNone/>
            </a:pPr>
            <a:r>
              <a:rPr lang="en-IN" sz="1800" b="1" dirty="0"/>
              <a:t>Sex:</a:t>
            </a:r>
            <a:r>
              <a:rPr lang="en-IN" sz="1800" dirty="0"/>
              <a:t> </a:t>
            </a:r>
          </a:p>
          <a:p>
            <a:r>
              <a:rPr lang="en-IN" sz="1800" dirty="0"/>
              <a:t>F&gt;M (~80% women) </a:t>
            </a:r>
          </a:p>
          <a:p>
            <a:r>
              <a:rPr lang="en-IN" sz="1800" dirty="0"/>
              <a:t>India – F : M = 1.6 : 1</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4000" dirty="0" smtClean="0"/>
              <a:t>Prognosis</a:t>
            </a:r>
            <a:endParaRPr lang="en-IN" sz="4000" dirty="0"/>
          </a:p>
        </p:txBody>
      </p:sp>
      <p:sp>
        <p:nvSpPr>
          <p:cNvPr id="3" name="Content Placeholder 2"/>
          <p:cNvSpPr>
            <a:spLocks noGrp="1"/>
          </p:cNvSpPr>
          <p:nvPr>
            <p:ph idx="1"/>
          </p:nvPr>
        </p:nvSpPr>
        <p:spPr>
          <a:xfrm>
            <a:off x="457200" y="1412776"/>
            <a:ext cx="8229600" cy="4911824"/>
          </a:xfrm>
        </p:spPr>
        <p:txBody>
          <a:bodyPr>
            <a:normAutofit lnSpcReduction="10000"/>
          </a:bodyPr>
          <a:lstStyle/>
          <a:p>
            <a:endParaRPr lang="en-IN" sz="1800" dirty="0" smtClean="0"/>
          </a:p>
          <a:p>
            <a:r>
              <a:rPr lang="en-IN" sz="1800" dirty="0" smtClean="0"/>
              <a:t>Substantial </a:t>
            </a:r>
            <a:r>
              <a:rPr lang="en-IN" sz="1800" dirty="0"/>
              <a:t>morbidity </a:t>
            </a:r>
            <a:r>
              <a:rPr lang="en-IN" sz="1800" dirty="0" smtClean="0"/>
              <a:t>and mortality.</a:t>
            </a:r>
          </a:p>
          <a:p>
            <a:endParaRPr lang="en-IN" sz="1800" dirty="0" smtClean="0"/>
          </a:p>
          <a:p>
            <a:r>
              <a:rPr lang="en-IN" sz="1800" dirty="0" smtClean="0"/>
              <a:t>Approximately </a:t>
            </a:r>
            <a:r>
              <a:rPr lang="en-IN" sz="1800" dirty="0"/>
              <a:t>20% of patients have a monophasic and self-limited disease. </a:t>
            </a:r>
            <a:endParaRPr lang="en-IN" sz="1800" dirty="0" smtClean="0"/>
          </a:p>
          <a:p>
            <a:endParaRPr lang="en-IN" sz="1800" dirty="0" smtClean="0"/>
          </a:p>
          <a:p>
            <a:r>
              <a:rPr lang="en-IN" sz="1800" dirty="0" smtClean="0"/>
              <a:t>A </a:t>
            </a:r>
            <a:r>
              <a:rPr lang="en-IN" sz="1800" dirty="0"/>
              <a:t>National Institutes of </a:t>
            </a:r>
            <a:r>
              <a:rPr lang="en-IN" sz="1800" dirty="0" smtClean="0"/>
              <a:t>Health (NIH) </a:t>
            </a:r>
            <a:r>
              <a:rPr lang="en-IN" sz="1800" dirty="0"/>
              <a:t>study of 60 patients with </a:t>
            </a:r>
            <a:r>
              <a:rPr lang="en-IN" sz="1800" dirty="0" err="1"/>
              <a:t>Takayasu</a:t>
            </a:r>
            <a:r>
              <a:rPr lang="en-IN" sz="1800" dirty="0"/>
              <a:t> </a:t>
            </a:r>
            <a:r>
              <a:rPr lang="en-IN" sz="1800" dirty="0" smtClean="0"/>
              <a:t>arteritis: </a:t>
            </a:r>
          </a:p>
          <a:p>
            <a:pPr lvl="1"/>
            <a:r>
              <a:rPr lang="en-IN" sz="1800" dirty="0" smtClean="0"/>
              <a:t>20</a:t>
            </a:r>
            <a:r>
              <a:rPr lang="en-IN" sz="1800" dirty="0"/>
              <a:t>% of patients had a monophasic illness, self-limiting illness and therefore did not require immunosuppressive treatment. </a:t>
            </a:r>
            <a:endParaRPr lang="en-IN" sz="1800" dirty="0" smtClean="0"/>
          </a:p>
          <a:p>
            <a:pPr lvl="1"/>
            <a:endParaRPr lang="en-IN" sz="1800" dirty="0" smtClean="0"/>
          </a:p>
          <a:p>
            <a:pPr lvl="1"/>
            <a:r>
              <a:rPr lang="en-IN" sz="1800" dirty="0" smtClean="0"/>
              <a:t>Remaining </a:t>
            </a:r>
            <a:r>
              <a:rPr lang="en-IN" sz="1800" dirty="0"/>
              <a:t>80% of patients, who did not have a monophasic illness and who experienced 1 exacerbation, immunosuppressive therapy resulted in remission in 60%. </a:t>
            </a:r>
            <a:endParaRPr lang="en-IN" sz="1800" dirty="0" smtClean="0"/>
          </a:p>
          <a:p>
            <a:pPr lvl="1"/>
            <a:endParaRPr lang="en-IN" sz="1800" dirty="0" smtClean="0"/>
          </a:p>
          <a:p>
            <a:pPr lvl="1"/>
            <a:r>
              <a:rPr lang="en-IN" sz="1800" dirty="0" smtClean="0"/>
              <a:t>Of </a:t>
            </a:r>
            <a:r>
              <a:rPr lang="en-IN" sz="1800" dirty="0"/>
              <a:t>these, one half experienced relapse after immunosuppressive therapy was stopped.</a:t>
            </a:r>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343872"/>
          </a:xfrm>
        </p:spPr>
        <p:txBody>
          <a:bodyPr>
            <a:normAutofit lnSpcReduction="10000"/>
          </a:bodyPr>
          <a:lstStyle/>
          <a:p>
            <a:pPr>
              <a:buFont typeface="Wingdings" pitchFamily="2" charset="2"/>
              <a:buChar char="v"/>
            </a:pPr>
            <a:r>
              <a:rPr lang="en-IN" sz="1800" b="1" dirty="0" smtClean="0"/>
              <a:t> Complications</a:t>
            </a:r>
          </a:p>
          <a:p>
            <a:endParaRPr lang="en-IN" sz="1800" dirty="0" smtClean="0"/>
          </a:p>
          <a:p>
            <a:r>
              <a:rPr lang="en-IN" sz="1800" dirty="0" smtClean="0"/>
              <a:t>Stroke</a:t>
            </a:r>
          </a:p>
          <a:p>
            <a:r>
              <a:rPr lang="en-IN" sz="1800" dirty="0" smtClean="0"/>
              <a:t>Intracranial haemorrhage</a:t>
            </a:r>
            <a:endParaRPr lang="en-IN" sz="1800" dirty="0"/>
          </a:p>
          <a:p>
            <a:r>
              <a:rPr lang="en-IN" sz="1800" dirty="0" smtClean="0"/>
              <a:t>Seizures</a:t>
            </a:r>
            <a:endParaRPr lang="en-IN" sz="1800" dirty="0"/>
          </a:p>
          <a:p>
            <a:r>
              <a:rPr lang="en-IN" sz="1800" dirty="0" smtClean="0"/>
              <a:t>Graft </a:t>
            </a:r>
            <a:r>
              <a:rPr lang="en-IN" sz="1800" dirty="0"/>
              <a:t>stenosis and/or occlusion</a:t>
            </a:r>
          </a:p>
          <a:p>
            <a:r>
              <a:rPr lang="en-IN" sz="1800" dirty="0" smtClean="0"/>
              <a:t>Ischemia</a:t>
            </a:r>
            <a:endParaRPr lang="en-IN" sz="1800" dirty="0"/>
          </a:p>
          <a:p>
            <a:r>
              <a:rPr lang="en-IN" sz="1800" dirty="0" smtClean="0"/>
              <a:t>Organ </a:t>
            </a:r>
            <a:r>
              <a:rPr lang="en-IN" sz="1800" dirty="0"/>
              <a:t>failure</a:t>
            </a:r>
          </a:p>
          <a:p>
            <a:r>
              <a:rPr lang="en-IN" sz="1800" dirty="0" smtClean="0"/>
              <a:t>Complications </a:t>
            </a:r>
            <a:r>
              <a:rPr lang="en-IN" sz="1800" dirty="0"/>
              <a:t>of hypertension</a:t>
            </a:r>
          </a:p>
          <a:p>
            <a:r>
              <a:rPr lang="en-IN" sz="1800" dirty="0" smtClean="0"/>
              <a:t>Foetal </a:t>
            </a:r>
            <a:r>
              <a:rPr lang="en-IN" sz="1800" dirty="0"/>
              <a:t>injury</a:t>
            </a:r>
          </a:p>
          <a:p>
            <a:r>
              <a:rPr lang="en-IN" sz="1800" dirty="0" err="1" smtClean="0"/>
              <a:t>Valvular</a:t>
            </a:r>
            <a:r>
              <a:rPr lang="en-IN" sz="1800" dirty="0" smtClean="0"/>
              <a:t> </a:t>
            </a:r>
            <a:r>
              <a:rPr lang="en-IN" sz="1800" dirty="0"/>
              <a:t>heart disease</a:t>
            </a:r>
          </a:p>
          <a:p>
            <a:r>
              <a:rPr lang="en-IN" sz="1800" dirty="0" smtClean="0"/>
              <a:t>Retinopathy</a:t>
            </a:r>
            <a:endParaRPr lang="en-IN" sz="1800" dirty="0"/>
          </a:p>
          <a:p>
            <a:r>
              <a:rPr lang="en-IN" sz="1800" dirty="0" err="1" smtClean="0"/>
              <a:t>Renovascular</a:t>
            </a:r>
            <a:r>
              <a:rPr lang="en-IN" sz="1800" dirty="0" smtClean="0"/>
              <a:t> </a:t>
            </a:r>
            <a:r>
              <a:rPr lang="en-IN" sz="1800" dirty="0"/>
              <a:t>hypertension</a:t>
            </a:r>
          </a:p>
          <a:p>
            <a:endParaRPr lang="en-IN" sz="1800" dirty="0" smtClean="0"/>
          </a:p>
          <a:p>
            <a:r>
              <a:rPr lang="en-IN" sz="1800" dirty="0" smtClean="0"/>
              <a:t>Long-term </a:t>
            </a:r>
            <a:r>
              <a:rPr lang="en-IN" sz="1800" dirty="0"/>
              <a:t>use of </a:t>
            </a:r>
            <a:r>
              <a:rPr lang="en-IN" sz="1800" dirty="0" smtClean="0"/>
              <a:t>corticosteroids: infection</a:t>
            </a:r>
            <a:r>
              <a:rPr lang="en-IN" sz="1800" dirty="0"/>
              <a:t>, adrenal suppression, cataracts, </a:t>
            </a:r>
            <a:r>
              <a:rPr lang="en-IN" sz="1800" dirty="0" err="1"/>
              <a:t>hyperglycemia</a:t>
            </a:r>
            <a:r>
              <a:rPr lang="en-IN" sz="1800" dirty="0"/>
              <a:t>, hypertension (which complicates blood pressure control), osteoporosis, and aseptic necrosis.</a:t>
            </a:r>
          </a:p>
          <a:p>
            <a:endParaRPr lang="en-IN" sz="1800" b="1" dirty="0"/>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a:bodyPr>
          <a:lstStyle/>
          <a:p>
            <a:pPr>
              <a:buFont typeface="Wingdings" pitchFamily="2" charset="2"/>
              <a:buChar char="v"/>
            </a:pPr>
            <a:r>
              <a:rPr lang="en-IN" sz="1800" b="1" dirty="0"/>
              <a:t>Morbidity and </a:t>
            </a:r>
            <a:r>
              <a:rPr lang="en-IN" sz="1800" b="1" dirty="0" smtClean="0"/>
              <a:t>mortality</a:t>
            </a:r>
          </a:p>
          <a:p>
            <a:endParaRPr lang="en-IN" sz="1800" dirty="0" smtClean="0"/>
          </a:p>
          <a:p>
            <a:r>
              <a:rPr lang="en-IN" sz="1800" dirty="0" smtClean="0"/>
              <a:t>Overall </a:t>
            </a:r>
            <a:r>
              <a:rPr lang="en-IN" sz="1800" dirty="0"/>
              <a:t>10-year survival rate is approximately 90</a:t>
            </a:r>
            <a:r>
              <a:rPr lang="en-IN" sz="1800" dirty="0" smtClean="0"/>
              <a:t>%.</a:t>
            </a:r>
          </a:p>
          <a:p>
            <a:endParaRPr lang="en-IN" sz="1800" dirty="0" smtClean="0"/>
          </a:p>
          <a:p>
            <a:r>
              <a:rPr lang="en-IN" sz="1800" dirty="0" smtClean="0"/>
              <a:t>Rate </a:t>
            </a:r>
            <a:r>
              <a:rPr lang="en-IN" sz="1800" dirty="0"/>
              <a:t>is reduced in the presence of major complications</a:t>
            </a:r>
            <a:r>
              <a:rPr lang="en-IN" sz="1800" dirty="0" smtClean="0"/>
              <a:t>.</a:t>
            </a:r>
            <a:endParaRPr lang="en-IN" sz="1800" b="1" dirty="0"/>
          </a:p>
          <a:p>
            <a:endParaRPr lang="en-IN" sz="1800" dirty="0" smtClean="0"/>
          </a:p>
          <a:p>
            <a:r>
              <a:rPr lang="en-IN" sz="1800" dirty="0" smtClean="0"/>
              <a:t>5- </a:t>
            </a:r>
            <a:r>
              <a:rPr lang="en-IN" sz="1800" dirty="0"/>
              <a:t>and 10-year survival rates are approximately 69% and 36%, respectively, in patients with 2 or more complications</a:t>
            </a:r>
            <a:r>
              <a:rPr lang="en-IN" sz="1800" dirty="0" smtClean="0"/>
              <a:t>.</a:t>
            </a:r>
          </a:p>
          <a:p>
            <a:endParaRPr lang="en-IN" sz="1800" dirty="0" smtClean="0"/>
          </a:p>
          <a:p>
            <a:r>
              <a:rPr lang="en-IN" sz="1800" dirty="0" smtClean="0"/>
              <a:t>5- </a:t>
            </a:r>
            <a:r>
              <a:rPr lang="en-IN" sz="1800" dirty="0"/>
              <a:t>and 10-year survival rates associated with 1 or fewer complications are 100% and 96%, </a:t>
            </a:r>
            <a:r>
              <a:rPr lang="en-IN" sz="1800" dirty="0" smtClean="0"/>
              <a:t>respectively.</a:t>
            </a:r>
          </a:p>
          <a:p>
            <a:pPr marL="0" indent="0">
              <a:buNone/>
            </a:pPr>
            <a:endParaRPr lang="en-IN" sz="1800" i="1" dirty="0" smtClean="0"/>
          </a:p>
          <a:p>
            <a:pPr marL="0" indent="0">
              <a:buNone/>
            </a:pPr>
            <a:r>
              <a:rPr lang="en-IN" sz="1800" i="1" dirty="0" smtClean="0"/>
              <a:t>Disease </a:t>
            </a:r>
            <a:r>
              <a:rPr lang="en-IN" sz="1800" i="1" dirty="0"/>
              <a:t>remission is the only factor that positively influences physical and mental quality of </a:t>
            </a:r>
            <a:r>
              <a:rPr lang="en-IN" sz="1800" i="1" dirty="0" smtClean="0"/>
              <a:t>life.</a:t>
            </a:r>
            <a:endParaRPr lang="en-IN" sz="1800" i="1"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9872" y="796062"/>
            <a:ext cx="2164119" cy="369332"/>
          </a:xfrm>
          <a:prstGeom prst="rect">
            <a:avLst/>
          </a:prstGeom>
          <a:noFill/>
        </p:spPr>
        <p:txBody>
          <a:bodyPr wrap="none" rtlCol="0">
            <a:spAutoFit/>
          </a:bodyPr>
          <a:lstStyle/>
          <a:p>
            <a:r>
              <a:rPr lang="en-US" b="1" dirty="0" smtClean="0"/>
              <a:t>Lung Involvement</a:t>
            </a:r>
            <a:endParaRPr lang="en-IN" b="1" dirty="0"/>
          </a:p>
        </p:txBody>
      </p:sp>
      <p:pic>
        <p:nvPicPr>
          <p:cNvPr id="7" name="Content Placeholder 3" descr="pulmonary.jpg"/>
          <p:cNvPicPr>
            <a:picLocks noGrp="1" noChangeAspect="1"/>
          </p:cNvPicPr>
          <p:nvPr>
            <p:ph idx="1"/>
          </p:nvPr>
        </p:nvPicPr>
        <p:blipFill>
          <a:blip r:embed="rId2"/>
          <a:stretch>
            <a:fillRect/>
          </a:stretch>
        </p:blipFill>
        <p:spPr>
          <a:xfrm>
            <a:off x="2735649" y="1356723"/>
            <a:ext cx="3532563" cy="417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539552" y="5662989"/>
            <a:ext cx="8064896" cy="646331"/>
          </a:xfrm>
          <a:prstGeom prst="rect">
            <a:avLst/>
          </a:prstGeom>
        </p:spPr>
        <p:txBody>
          <a:bodyPr wrap="square">
            <a:spAutoFit/>
          </a:bodyPr>
          <a:lstStyle/>
          <a:p>
            <a:r>
              <a:rPr lang="en-US" dirty="0" smtClean="0"/>
              <a:t>Pulmonary angiogram demonstrating beading and cut–off lesions of the RPA, and a large aneurysm of the LPA.</a:t>
            </a:r>
            <a:endParaRPr lang="en-US"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141912"/>
            <a:ext cx="8229600" cy="1383432"/>
          </a:xfrm>
        </p:spPr>
        <p:txBody>
          <a:bodyPr>
            <a:noAutofit/>
          </a:bodyPr>
          <a:lstStyle/>
          <a:p>
            <a:pPr marL="0" indent="0">
              <a:buNone/>
            </a:pPr>
            <a:r>
              <a:rPr lang="en-US" sz="1800" dirty="0" smtClean="0"/>
              <a:t>Close–up </a:t>
            </a:r>
            <a:r>
              <a:rPr lang="en-US" sz="1800" dirty="0"/>
              <a:t>view of an angiogram of the left vertebral and </a:t>
            </a:r>
            <a:r>
              <a:rPr lang="en-US" sz="1800" dirty="0" err="1"/>
              <a:t>subclavian</a:t>
            </a:r>
            <a:r>
              <a:rPr lang="en-US" sz="1800" dirty="0"/>
              <a:t> arteries in a patient with </a:t>
            </a:r>
            <a:r>
              <a:rPr lang="en-US" sz="1800" dirty="0" err="1"/>
              <a:t>Takayasu’s</a:t>
            </a:r>
            <a:r>
              <a:rPr lang="en-US" sz="1800" dirty="0"/>
              <a:t> arteritis. Note the narrowing and irregularities that occur at several sites, and the “corkscrew” configuration of one vessel segment near the junction of the two arteries. These changes, caused by inflammation in the blood vessel wall, sometimes cause complete blockage of the artery.</a:t>
            </a:r>
          </a:p>
          <a:p>
            <a:endParaRPr lang="en-IN" sz="1800" dirty="0"/>
          </a:p>
        </p:txBody>
      </p:sp>
      <p:pic>
        <p:nvPicPr>
          <p:cNvPr id="4" name="Content Placeholder 3" descr="corkscrew.jpg"/>
          <p:cNvPicPr>
            <a:picLocks noChangeAspect="1"/>
          </p:cNvPicPr>
          <p:nvPr/>
        </p:nvPicPr>
        <p:blipFill>
          <a:blip r:embed="rId2"/>
          <a:stretch>
            <a:fillRect/>
          </a:stretch>
        </p:blipFill>
        <p:spPr>
          <a:xfrm>
            <a:off x="1331640" y="548680"/>
            <a:ext cx="6721489" cy="4416152"/>
          </a:xfrm>
          <a:prstGeom prst="rect">
            <a:avLst/>
          </a:prstGeom>
        </p:spPr>
      </p:pic>
    </p:spTree>
    <p:extLst>
      <p:ext uri="{BB962C8B-B14F-4D97-AF65-F5344CB8AC3E}">
        <p14:creationId xmlns="" xmlns:p14="http://schemas.microsoft.com/office/powerpoint/2010/main" val="42790937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212432"/>
            <a:ext cx="8229600" cy="1168896"/>
          </a:xfrm>
        </p:spPr>
        <p:txBody>
          <a:bodyPr>
            <a:normAutofit/>
          </a:bodyPr>
          <a:lstStyle/>
          <a:p>
            <a:pPr marL="0" indent="0">
              <a:buNone/>
            </a:pPr>
            <a:r>
              <a:rPr lang="en-US" sz="1800" dirty="0" smtClean="0"/>
              <a:t>Normal </a:t>
            </a:r>
            <a:r>
              <a:rPr lang="en-US" sz="1800" dirty="0"/>
              <a:t>aortic arch </a:t>
            </a:r>
            <a:r>
              <a:rPr lang="en-US" sz="1800" i="1" dirty="0"/>
              <a:t>on the left</a:t>
            </a:r>
            <a:r>
              <a:rPr lang="en-US" sz="1800" dirty="0"/>
              <a:t>, with narrow, smooth blood vessels. </a:t>
            </a:r>
            <a:endParaRPr lang="en-US" sz="1800" dirty="0" smtClean="0"/>
          </a:p>
          <a:p>
            <a:pPr marL="0" indent="0">
              <a:buNone/>
            </a:pPr>
            <a:r>
              <a:rPr lang="en-US" sz="1800" i="1" dirty="0" smtClean="0"/>
              <a:t>On </a:t>
            </a:r>
            <a:r>
              <a:rPr lang="en-US" sz="1800" i="1" dirty="0"/>
              <a:t>the </a:t>
            </a:r>
            <a:r>
              <a:rPr lang="en-US" sz="1800" i="1" dirty="0" smtClean="0"/>
              <a:t>right,</a:t>
            </a:r>
            <a:r>
              <a:rPr lang="en-US" sz="1800" dirty="0" smtClean="0"/>
              <a:t> </a:t>
            </a:r>
            <a:r>
              <a:rPr lang="en-US" sz="1800" dirty="0"/>
              <a:t>an abnormal aortic arch in a patient with </a:t>
            </a:r>
            <a:r>
              <a:rPr lang="en-US" sz="1800" dirty="0" err="1"/>
              <a:t>Takayasu’s</a:t>
            </a:r>
            <a:r>
              <a:rPr lang="en-US" sz="1800" dirty="0"/>
              <a:t>, with obvious dilation of the ascending </a:t>
            </a:r>
            <a:r>
              <a:rPr lang="en-US" sz="1800" dirty="0" smtClean="0"/>
              <a:t>aorta.</a:t>
            </a:r>
            <a:endParaRPr lang="en-US" sz="1800" dirty="0"/>
          </a:p>
          <a:p>
            <a:endParaRPr lang="en-IN" sz="1800" dirty="0"/>
          </a:p>
        </p:txBody>
      </p:sp>
      <p:pic>
        <p:nvPicPr>
          <p:cNvPr id="4" name="Content Placeholder 3" descr="arch-300x196.gif"/>
          <p:cNvPicPr>
            <a:picLocks noChangeAspect="1"/>
          </p:cNvPicPr>
          <p:nvPr/>
        </p:nvPicPr>
        <p:blipFill>
          <a:blip r:embed="rId2"/>
          <a:stretch>
            <a:fillRect/>
          </a:stretch>
        </p:blipFill>
        <p:spPr>
          <a:xfrm>
            <a:off x="1403648" y="620688"/>
            <a:ext cx="6434820" cy="4535016"/>
          </a:xfrm>
          <a:prstGeom prst="rect">
            <a:avLst/>
          </a:prstGeom>
        </p:spPr>
      </p:pic>
    </p:spTree>
    <p:extLst>
      <p:ext uri="{BB962C8B-B14F-4D97-AF65-F5344CB8AC3E}">
        <p14:creationId xmlns="" xmlns:p14="http://schemas.microsoft.com/office/powerpoint/2010/main" val="168663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051720" y="1124744"/>
            <a:ext cx="4919071" cy="438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41810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83823" y="1124744"/>
            <a:ext cx="4376353" cy="438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063784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123728" y="1052736"/>
            <a:ext cx="4898791" cy="438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11208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123728" y="908720"/>
            <a:ext cx="5123558" cy="438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63241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sz="4000" dirty="0" smtClean="0"/>
              <a:t>Pathophysiology</a:t>
            </a:r>
            <a:endParaRPr lang="en-IN" sz="4000" dirty="0"/>
          </a:p>
        </p:txBody>
      </p:sp>
      <p:sp>
        <p:nvSpPr>
          <p:cNvPr id="3" name="Content Placeholder 2"/>
          <p:cNvSpPr>
            <a:spLocks noGrp="1"/>
          </p:cNvSpPr>
          <p:nvPr>
            <p:ph idx="1"/>
          </p:nvPr>
        </p:nvSpPr>
        <p:spPr>
          <a:xfrm>
            <a:off x="457200" y="1196752"/>
            <a:ext cx="8229600" cy="5127848"/>
          </a:xfrm>
        </p:spPr>
        <p:txBody>
          <a:bodyPr>
            <a:normAutofit/>
          </a:bodyPr>
          <a:lstStyle/>
          <a:p>
            <a:r>
              <a:rPr lang="en-IN" sz="1800" b="1" dirty="0" smtClean="0"/>
              <a:t>Inflammatory </a:t>
            </a:r>
            <a:r>
              <a:rPr lang="en-IN" sz="1800" b="1" dirty="0"/>
              <a:t>disease</a:t>
            </a:r>
            <a:r>
              <a:rPr lang="en-IN" sz="1800" dirty="0"/>
              <a:t> of large- and medium-sized </a:t>
            </a:r>
            <a:r>
              <a:rPr lang="en-IN" sz="1800" dirty="0" smtClean="0"/>
              <a:t>arteries.</a:t>
            </a:r>
          </a:p>
          <a:p>
            <a:endParaRPr lang="en-IN" sz="1800" dirty="0" smtClean="0"/>
          </a:p>
          <a:p>
            <a:r>
              <a:rPr lang="en-IN" sz="1800" dirty="0" smtClean="0"/>
              <a:t>Predilection </a:t>
            </a:r>
            <a:r>
              <a:rPr lang="en-IN" sz="1800" dirty="0"/>
              <a:t>for the aorta and its </a:t>
            </a:r>
            <a:r>
              <a:rPr lang="en-IN" sz="1800" dirty="0" smtClean="0"/>
              <a:t>branches.</a:t>
            </a:r>
          </a:p>
          <a:p>
            <a:endParaRPr lang="en-IN" sz="1800" dirty="0" smtClean="0"/>
          </a:p>
          <a:p>
            <a:r>
              <a:rPr lang="en-IN" sz="1800" dirty="0" smtClean="0"/>
              <a:t>Advanced lesions demonstrate a </a:t>
            </a:r>
            <a:r>
              <a:rPr lang="en-IN" sz="1800" b="1" dirty="0" err="1" smtClean="0"/>
              <a:t>panarteritis</a:t>
            </a:r>
            <a:r>
              <a:rPr lang="en-IN" sz="1800" dirty="0"/>
              <a:t> with intimal </a:t>
            </a:r>
            <a:r>
              <a:rPr lang="en-IN" sz="1800" dirty="0" smtClean="0"/>
              <a:t>proliferation, fibrosis, scarring </a:t>
            </a:r>
            <a:r>
              <a:rPr lang="en-IN" sz="1800" dirty="0"/>
              <a:t>and vascularisation of </a:t>
            </a:r>
            <a:r>
              <a:rPr lang="en-IN" sz="1800" dirty="0" smtClean="0"/>
              <a:t>media.</a:t>
            </a:r>
            <a:endParaRPr lang="en-IN" sz="1800" dirty="0"/>
          </a:p>
          <a:p>
            <a:endParaRPr lang="en-IN" sz="1800" dirty="0" smtClean="0"/>
          </a:p>
          <a:p>
            <a:r>
              <a:rPr lang="en-IN" sz="1800" dirty="0" smtClean="0"/>
              <a:t>Lesions </a:t>
            </a:r>
            <a:r>
              <a:rPr lang="en-IN" sz="1800" dirty="0" smtClean="0">
                <a:sym typeface="Wingdings" pitchFamily="2" charset="2"/>
              </a:rPr>
              <a:t></a:t>
            </a:r>
            <a:r>
              <a:rPr lang="en-IN" sz="1800" dirty="0" smtClean="0"/>
              <a:t> </a:t>
            </a:r>
            <a:r>
              <a:rPr lang="en-IN" sz="1800" dirty="0" err="1" smtClean="0"/>
              <a:t>stenotic</a:t>
            </a:r>
            <a:r>
              <a:rPr lang="en-IN" sz="1800" dirty="0"/>
              <a:t>, occlusive, or aneurysmal. </a:t>
            </a:r>
            <a:endParaRPr lang="en-IN" sz="1800" dirty="0" smtClean="0"/>
          </a:p>
          <a:p>
            <a:endParaRPr lang="en-IN" sz="1800" dirty="0" smtClean="0"/>
          </a:p>
          <a:p>
            <a:r>
              <a:rPr lang="en-IN" sz="1800" dirty="0" smtClean="0"/>
              <a:t>Vascular </a:t>
            </a:r>
            <a:r>
              <a:rPr lang="en-IN" sz="1800" dirty="0"/>
              <a:t>changes </a:t>
            </a:r>
            <a:r>
              <a:rPr lang="en-IN" sz="1800" dirty="0" smtClean="0">
                <a:sym typeface="Wingdings" pitchFamily="2" charset="2"/>
              </a:rPr>
              <a:t></a:t>
            </a:r>
            <a:r>
              <a:rPr lang="en-IN" sz="1800" dirty="0" smtClean="0"/>
              <a:t> complications</a:t>
            </a:r>
          </a:p>
          <a:p>
            <a:pPr lvl="1"/>
            <a:r>
              <a:rPr lang="en-IN" sz="1800" dirty="0" smtClean="0"/>
              <a:t>Hypertension - renal </a:t>
            </a:r>
            <a:r>
              <a:rPr lang="en-IN" sz="1800" dirty="0"/>
              <a:t>artery </a:t>
            </a:r>
            <a:r>
              <a:rPr lang="en-IN" sz="1800" dirty="0" smtClean="0"/>
              <a:t>stenosis, </a:t>
            </a:r>
            <a:r>
              <a:rPr lang="en-IN" sz="1800" dirty="0"/>
              <a:t>stenosis of the suprarenal aorta; </a:t>
            </a:r>
            <a:endParaRPr lang="en-IN" sz="1800" dirty="0" smtClean="0"/>
          </a:p>
          <a:p>
            <a:pPr lvl="1"/>
            <a:r>
              <a:rPr lang="en-IN" sz="1800" dirty="0" smtClean="0"/>
              <a:t>Aortic </a:t>
            </a:r>
            <a:r>
              <a:rPr lang="en-IN" sz="1800" dirty="0"/>
              <a:t>insufficiency due to aortic </a:t>
            </a:r>
            <a:r>
              <a:rPr lang="en-IN" sz="1800" dirty="0" smtClean="0"/>
              <a:t>valve involvement</a:t>
            </a:r>
            <a:r>
              <a:rPr lang="en-IN" sz="1800" dirty="0"/>
              <a:t>; </a:t>
            </a:r>
            <a:endParaRPr lang="en-IN" sz="1800" dirty="0" smtClean="0"/>
          </a:p>
          <a:p>
            <a:pPr lvl="1"/>
            <a:r>
              <a:rPr lang="en-IN" sz="1800" dirty="0" smtClean="0"/>
              <a:t>Pulmonary </a:t>
            </a:r>
            <a:r>
              <a:rPr lang="en-IN" sz="1800" dirty="0"/>
              <a:t>hypertension; </a:t>
            </a:r>
            <a:endParaRPr lang="en-IN" sz="1800" dirty="0" smtClean="0"/>
          </a:p>
          <a:p>
            <a:pPr lvl="1"/>
            <a:r>
              <a:rPr lang="en-IN" sz="1800" dirty="0" smtClean="0"/>
              <a:t>Aortic </a:t>
            </a:r>
            <a:r>
              <a:rPr lang="en-IN" sz="1800" dirty="0"/>
              <a:t>or arterial aneurysm.</a:t>
            </a:r>
          </a:p>
          <a:p>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691680" y="620689"/>
            <a:ext cx="5706979" cy="4824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35696" y="5733256"/>
            <a:ext cx="5508104" cy="369332"/>
          </a:xfrm>
          <a:prstGeom prst="rect">
            <a:avLst/>
          </a:prstGeom>
        </p:spPr>
        <p:txBody>
          <a:bodyPr wrap="square">
            <a:spAutoFit/>
          </a:bodyPr>
          <a:lstStyle/>
          <a:p>
            <a:endParaRPr lang="en-IN" dirty="0"/>
          </a:p>
        </p:txBody>
      </p:sp>
    </p:spTree>
    <p:extLst>
      <p:ext uri="{BB962C8B-B14F-4D97-AF65-F5344CB8AC3E}">
        <p14:creationId xmlns="" xmlns:p14="http://schemas.microsoft.com/office/powerpoint/2010/main" val="23443154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979712" y="980728"/>
            <a:ext cx="4896544" cy="32976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75656" y="4725144"/>
            <a:ext cx="5688632" cy="923330"/>
          </a:xfrm>
          <a:prstGeom prst="rect">
            <a:avLst/>
          </a:prstGeom>
        </p:spPr>
        <p:txBody>
          <a:bodyPr wrap="square">
            <a:spAutoFit/>
          </a:bodyPr>
          <a:lstStyle/>
          <a:p>
            <a:r>
              <a:rPr lang="en-IN" dirty="0"/>
              <a:t>(A) </a:t>
            </a:r>
            <a:r>
              <a:rPr lang="en-IN" dirty="0" smtClean="0"/>
              <a:t>Left coronary </a:t>
            </a:r>
            <a:r>
              <a:rPr lang="en-IN" dirty="0"/>
              <a:t>selective injection revealed 90% stenosis in the </a:t>
            </a:r>
            <a:r>
              <a:rPr lang="en-IN" dirty="0" err="1"/>
              <a:t>ostium</a:t>
            </a:r>
            <a:r>
              <a:rPr lang="en-IN" dirty="0"/>
              <a:t> of the left main coronary artery (LMCA).</a:t>
            </a:r>
          </a:p>
        </p:txBody>
      </p:sp>
    </p:spTree>
    <p:extLst>
      <p:ext uri="{BB962C8B-B14F-4D97-AF65-F5344CB8AC3E}">
        <p14:creationId xmlns="" xmlns:p14="http://schemas.microsoft.com/office/powerpoint/2010/main" val="35103665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39752" y="908720"/>
            <a:ext cx="5040560" cy="34778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9832" y="4581128"/>
            <a:ext cx="3278462" cy="369332"/>
          </a:xfrm>
          <a:prstGeom prst="rect">
            <a:avLst/>
          </a:prstGeom>
        </p:spPr>
        <p:txBody>
          <a:bodyPr wrap="none">
            <a:spAutoFit/>
          </a:bodyPr>
          <a:lstStyle/>
          <a:p>
            <a:r>
              <a:rPr lang="en-IN" dirty="0"/>
              <a:t>(B) Intact right coronary artery.</a:t>
            </a:r>
          </a:p>
        </p:txBody>
      </p:sp>
    </p:spTree>
    <p:extLst>
      <p:ext uri="{BB962C8B-B14F-4D97-AF65-F5344CB8AC3E}">
        <p14:creationId xmlns="" xmlns:p14="http://schemas.microsoft.com/office/powerpoint/2010/main" val="22273617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55895" y="1124744"/>
            <a:ext cx="4968552" cy="3432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78386" y="4725144"/>
            <a:ext cx="4387227" cy="369332"/>
          </a:xfrm>
          <a:prstGeom prst="rect">
            <a:avLst/>
          </a:prstGeom>
        </p:spPr>
        <p:txBody>
          <a:bodyPr wrap="none">
            <a:spAutoFit/>
          </a:bodyPr>
          <a:lstStyle/>
          <a:p>
            <a:r>
              <a:rPr lang="en-IN" dirty="0"/>
              <a:t>(C) Totally occluded left pulmonary artery.</a:t>
            </a:r>
          </a:p>
        </p:txBody>
      </p:sp>
    </p:spTree>
    <p:extLst>
      <p:ext uri="{BB962C8B-B14F-4D97-AF65-F5344CB8AC3E}">
        <p14:creationId xmlns="" xmlns:p14="http://schemas.microsoft.com/office/powerpoint/2010/main" val="40857466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39752" y="915394"/>
            <a:ext cx="4968552" cy="3394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23728" y="4665910"/>
            <a:ext cx="5400600" cy="923330"/>
          </a:xfrm>
          <a:prstGeom prst="rect">
            <a:avLst/>
          </a:prstGeom>
        </p:spPr>
        <p:txBody>
          <a:bodyPr wrap="square">
            <a:spAutoFit/>
          </a:bodyPr>
          <a:lstStyle/>
          <a:p>
            <a:r>
              <a:rPr lang="en-IN" dirty="0"/>
              <a:t>(D) Left coronary </a:t>
            </a:r>
            <a:r>
              <a:rPr lang="en-IN" dirty="0" smtClean="0"/>
              <a:t>angiography after </a:t>
            </a:r>
            <a:r>
              <a:rPr lang="en-IN" dirty="0"/>
              <a:t>percutaneous coronary stenting. The 90% stenosis of the LMCA was successfully dilated to 0%. </a:t>
            </a:r>
          </a:p>
        </p:txBody>
      </p:sp>
    </p:spTree>
    <p:extLst>
      <p:ext uri="{BB962C8B-B14F-4D97-AF65-F5344CB8AC3E}">
        <p14:creationId xmlns="" xmlns:p14="http://schemas.microsoft.com/office/powerpoint/2010/main" val="13857181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762600"/>
            <a:ext cx="8229600" cy="834752"/>
          </a:xfrm>
        </p:spPr>
        <p:txBody>
          <a:bodyPr>
            <a:normAutofit fontScale="70000" lnSpcReduction="20000"/>
          </a:bodyPr>
          <a:lstStyle/>
          <a:p>
            <a:pPr marL="0" indent="0">
              <a:buNone/>
            </a:pPr>
            <a:r>
              <a:rPr lang="en-IN" dirty="0"/>
              <a:t>Ultrasound examination of the right carotid artery in </a:t>
            </a:r>
            <a:endParaRPr lang="en-IN" dirty="0" smtClean="0"/>
          </a:p>
          <a:p>
            <a:pPr marL="0" indent="0">
              <a:buNone/>
            </a:pPr>
            <a:r>
              <a:rPr lang="en-IN" dirty="0" smtClean="0"/>
              <a:t>(</a:t>
            </a:r>
            <a:r>
              <a:rPr lang="en-IN" b="1" dirty="0"/>
              <a:t>A</a:t>
            </a:r>
            <a:r>
              <a:rPr lang="en-IN" dirty="0"/>
              <a:t>) longitudinal and (</a:t>
            </a:r>
            <a:r>
              <a:rPr lang="en-IN" b="1" dirty="0"/>
              <a:t>B</a:t>
            </a:r>
            <a:r>
              <a:rPr lang="en-IN" dirty="0"/>
              <a:t>) cross-section: marked echogenic mural </a:t>
            </a:r>
            <a:r>
              <a:rPr lang="en-IN" dirty="0" smtClean="0"/>
              <a:t>thickening.</a:t>
            </a:r>
            <a:endParaRPr lang="en-IN"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32560" y="260648"/>
            <a:ext cx="6278880" cy="5229200"/>
          </a:xfrm>
          <a:prstGeom prst="rect">
            <a:avLst/>
          </a:prstGeom>
        </p:spPr>
      </p:pic>
    </p:spTree>
    <p:extLst>
      <p:ext uri="{BB962C8B-B14F-4D97-AF65-F5344CB8AC3E}">
        <p14:creationId xmlns="" xmlns:p14="http://schemas.microsoft.com/office/powerpoint/2010/main" val="33842480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076056" y="1935480"/>
            <a:ext cx="3610744" cy="4389120"/>
          </a:xfrm>
        </p:spPr>
        <p:txBody>
          <a:bodyPr>
            <a:normAutofit/>
          </a:bodyPr>
          <a:lstStyle/>
          <a:p>
            <a:pPr marL="0" indent="0">
              <a:buNone/>
            </a:pPr>
            <a:r>
              <a:rPr lang="en-IN" sz="1800" dirty="0"/>
              <a:t>12-year-old girl with TA. </a:t>
            </a:r>
            <a:endParaRPr lang="en-IN" sz="1800" dirty="0" smtClean="0"/>
          </a:p>
          <a:p>
            <a:pPr marL="0" indent="0">
              <a:buNone/>
            </a:pPr>
            <a:r>
              <a:rPr lang="en-IN" sz="1800" dirty="0" smtClean="0"/>
              <a:t>MRI</a:t>
            </a:r>
            <a:r>
              <a:rPr lang="en-IN" sz="1800" dirty="0"/>
              <a:t>: sagittal oblique section: pronounced thickening of the aortic wall in its entire length </a:t>
            </a:r>
            <a:r>
              <a:rPr lang="en-IN" sz="1800" dirty="0" err="1"/>
              <a:t>Ectasia</a:t>
            </a:r>
            <a:r>
              <a:rPr lang="en-IN" sz="1800" dirty="0"/>
              <a:t> of the ascending aorta, aortic arch and descending aorta.</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15616" y="476672"/>
            <a:ext cx="3859530" cy="6165304"/>
          </a:xfrm>
          <a:prstGeom prst="rect">
            <a:avLst/>
          </a:prstGeom>
        </p:spPr>
      </p:pic>
    </p:spTree>
    <p:extLst>
      <p:ext uri="{BB962C8B-B14F-4D97-AF65-F5344CB8AC3E}">
        <p14:creationId xmlns="" xmlns:p14="http://schemas.microsoft.com/office/powerpoint/2010/main" val="28320239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thank you</a:t>
            </a:r>
            <a:endParaRPr lang="en-IN" sz="4000"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9632" b="9632"/>
          <a:stretch>
            <a:fillRect/>
          </a:stretch>
        </p:blipFill>
        <p:spPr/>
      </p:pic>
    </p:spTree>
    <p:extLst>
      <p:ext uri="{BB962C8B-B14F-4D97-AF65-F5344CB8AC3E}">
        <p14:creationId xmlns="" xmlns:p14="http://schemas.microsoft.com/office/powerpoint/2010/main" val="914094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igure 1"/>
          <p:cNvPicPr>
            <a:picLocks noGrp="1" noChangeAspect="1" noChangeArrowheads="1"/>
          </p:cNvPicPr>
          <p:nvPr>
            <p:ph idx="1"/>
          </p:nvPr>
        </p:nvPicPr>
        <p:blipFill>
          <a:blip r:embed="rId2"/>
          <a:srcRect/>
          <a:stretch>
            <a:fillRect/>
          </a:stretch>
        </p:blipFill>
        <p:spPr bwMode="auto">
          <a:xfrm>
            <a:off x="1403648" y="692696"/>
            <a:ext cx="6153472" cy="4138210"/>
          </a:xfrm>
          <a:prstGeom prst="rect">
            <a:avLst/>
          </a:prstGeom>
          <a:noFill/>
          <a:ln w="76200">
            <a:solidFill>
              <a:schemeClr val="bg2"/>
            </a:solidFill>
            <a:miter lim="800000"/>
            <a:headEnd/>
            <a:tailEnd/>
          </a:ln>
        </p:spPr>
      </p:pic>
      <p:sp>
        <p:nvSpPr>
          <p:cNvPr id="5" name="Rectangle 4"/>
          <p:cNvSpPr/>
          <p:nvPr/>
        </p:nvSpPr>
        <p:spPr>
          <a:xfrm>
            <a:off x="971600" y="5157192"/>
            <a:ext cx="7632848" cy="646331"/>
          </a:xfrm>
          <a:prstGeom prst="rect">
            <a:avLst/>
          </a:prstGeom>
        </p:spPr>
        <p:txBody>
          <a:bodyPr wrap="square">
            <a:spAutoFit/>
          </a:bodyPr>
          <a:lstStyle/>
          <a:p>
            <a:r>
              <a:rPr lang="en-CA" dirty="0"/>
              <a:t>C</a:t>
            </a:r>
            <a:r>
              <a:rPr lang="en-CA" dirty="0" smtClean="0"/>
              <a:t>hronic phase of </a:t>
            </a:r>
            <a:r>
              <a:rPr lang="en-CA" dirty="0" err="1" smtClean="0"/>
              <a:t>Takayasu’s</a:t>
            </a:r>
            <a:r>
              <a:rPr lang="en-CA" dirty="0" smtClean="0"/>
              <a:t> Arteritis - fibrosis in all the layers of the vessel wall and markedly thickened intima.</a:t>
            </a:r>
            <a:endParaRPr lang="en-IN"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559896"/>
          </a:xfrm>
        </p:spPr>
        <p:txBody>
          <a:bodyPr>
            <a:normAutofit/>
          </a:bodyPr>
          <a:lstStyle/>
          <a:p>
            <a:r>
              <a:rPr lang="en-IN" sz="1800" dirty="0"/>
              <a:t>Other pathophysiologic consequences </a:t>
            </a:r>
            <a:r>
              <a:rPr lang="en-IN" sz="1800" dirty="0" smtClean="0"/>
              <a:t>include:</a:t>
            </a:r>
          </a:p>
          <a:p>
            <a:pPr lvl="1"/>
            <a:endParaRPr lang="en-IN" sz="1800" dirty="0" smtClean="0"/>
          </a:p>
          <a:p>
            <a:pPr lvl="1"/>
            <a:r>
              <a:rPr lang="en-IN" sz="1800" dirty="0" smtClean="0"/>
              <a:t>Hypertensive </a:t>
            </a:r>
            <a:r>
              <a:rPr lang="en-IN" sz="1800" dirty="0"/>
              <a:t>ischemic retinopathy, </a:t>
            </a:r>
            <a:endParaRPr lang="en-IN" sz="1800" dirty="0" smtClean="0"/>
          </a:p>
          <a:p>
            <a:pPr lvl="1"/>
            <a:endParaRPr lang="en-IN" sz="1800" dirty="0" smtClean="0"/>
          </a:p>
          <a:p>
            <a:pPr lvl="1"/>
            <a:r>
              <a:rPr lang="en-IN" sz="1800" dirty="0" err="1" smtClean="0"/>
              <a:t>Vertebrobasilar</a:t>
            </a:r>
            <a:r>
              <a:rPr lang="en-IN" sz="1800" dirty="0" smtClean="0"/>
              <a:t> ischemia,</a:t>
            </a:r>
          </a:p>
          <a:p>
            <a:pPr lvl="1"/>
            <a:endParaRPr lang="en-IN" sz="1800" dirty="0" smtClean="0"/>
          </a:p>
          <a:p>
            <a:pPr lvl="1"/>
            <a:r>
              <a:rPr lang="en-IN" sz="1800" dirty="0" err="1" smtClean="0"/>
              <a:t>Microaneurysms</a:t>
            </a:r>
            <a:r>
              <a:rPr lang="en-IN" sz="1800" dirty="0"/>
              <a:t>, </a:t>
            </a:r>
            <a:endParaRPr lang="en-IN" sz="1800" dirty="0" smtClean="0"/>
          </a:p>
          <a:p>
            <a:pPr lvl="1"/>
            <a:endParaRPr lang="en-IN" sz="1800" dirty="0" smtClean="0"/>
          </a:p>
          <a:p>
            <a:pPr lvl="1"/>
            <a:r>
              <a:rPr lang="en-IN" sz="1800" dirty="0" smtClean="0"/>
              <a:t>Carotid </a:t>
            </a:r>
            <a:r>
              <a:rPr lang="en-IN" sz="1800" dirty="0"/>
              <a:t>stenosis, </a:t>
            </a:r>
            <a:endParaRPr lang="en-IN" sz="1800" dirty="0" smtClean="0"/>
          </a:p>
          <a:p>
            <a:pPr lvl="1"/>
            <a:endParaRPr lang="en-IN" sz="1800" dirty="0" smtClean="0"/>
          </a:p>
          <a:p>
            <a:pPr lvl="1"/>
            <a:r>
              <a:rPr lang="en-IN" sz="1800" dirty="0" smtClean="0"/>
              <a:t>Hypertensive encephalopathy.</a:t>
            </a:r>
            <a:endParaRPr lang="en-IN" sz="18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normAutofit/>
          </a:bodyPr>
          <a:lstStyle/>
          <a:p>
            <a:r>
              <a:rPr lang="en-IN" sz="4000" dirty="0" err="1" smtClean="0"/>
              <a:t>Etiology</a:t>
            </a:r>
            <a:r>
              <a:rPr lang="en-IN" sz="4000" dirty="0" smtClean="0"/>
              <a:t>	</a:t>
            </a:r>
            <a:endParaRPr lang="en-IN" sz="4000" dirty="0"/>
          </a:p>
        </p:txBody>
      </p:sp>
      <p:sp>
        <p:nvSpPr>
          <p:cNvPr id="3" name="Content Placeholder 2"/>
          <p:cNvSpPr>
            <a:spLocks noGrp="1"/>
          </p:cNvSpPr>
          <p:nvPr>
            <p:ph idx="1"/>
          </p:nvPr>
        </p:nvSpPr>
        <p:spPr>
          <a:xfrm>
            <a:off x="457200" y="1196752"/>
            <a:ext cx="8229600" cy="5328592"/>
          </a:xfrm>
        </p:spPr>
        <p:txBody>
          <a:bodyPr>
            <a:normAutofit lnSpcReduction="10000"/>
          </a:bodyPr>
          <a:lstStyle/>
          <a:p>
            <a:r>
              <a:rPr lang="en-IN" sz="1800" dirty="0" smtClean="0"/>
              <a:t>Exact </a:t>
            </a:r>
            <a:r>
              <a:rPr lang="en-IN" sz="1800" dirty="0" err="1" smtClean="0"/>
              <a:t>etiology</a:t>
            </a:r>
            <a:r>
              <a:rPr lang="en-IN" sz="1800" dirty="0" smtClean="0"/>
              <a:t> </a:t>
            </a:r>
            <a:r>
              <a:rPr lang="en-IN" sz="1800" dirty="0"/>
              <a:t>is </a:t>
            </a:r>
            <a:r>
              <a:rPr lang="en-IN" sz="1800" dirty="0" smtClean="0"/>
              <a:t>unknown.</a:t>
            </a:r>
          </a:p>
          <a:p>
            <a:endParaRPr lang="en-IN" sz="1600" dirty="0" smtClean="0"/>
          </a:p>
          <a:p>
            <a:r>
              <a:rPr lang="en-IN" sz="1800" dirty="0" smtClean="0"/>
              <a:t>Underlying </a:t>
            </a:r>
            <a:r>
              <a:rPr lang="en-IN" sz="1800" dirty="0"/>
              <a:t>pathologic process is </a:t>
            </a:r>
            <a:r>
              <a:rPr lang="en-IN" sz="1800" dirty="0" smtClean="0"/>
              <a:t>inflammatory.</a:t>
            </a:r>
          </a:p>
          <a:p>
            <a:endParaRPr lang="en-IN" sz="1600" dirty="0" smtClean="0"/>
          </a:p>
          <a:p>
            <a:r>
              <a:rPr lang="en-IN" sz="1800" dirty="0" smtClean="0"/>
              <a:t>Several </a:t>
            </a:r>
            <a:r>
              <a:rPr lang="en-IN" sz="1800" dirty="0"/>
              <a:t>etiologic factors having been </a:t>
            </a:r>
            <a:r>
              <a:rPr lang="en-IN" sz="1800" dirty="0" smtClean="0"/>
              <a:t>proposed:</a:t>
            </a:r>
          </a:p>
          <a:p>
            <a:pPr lvl="1"/>
            <a:r>
              <a:rPr lang="en-IN" sz="1700" dirty="0" smtClean="0"/>
              <a:t>Spirochetes,</a:t>
            </a:r>
            <a:endParaRPr lang="en-IN" sz="1700" dirty="0"/>
          </a:p>
          <a:p>
            <a:pPr lvl="1"/>
            <a:r>
              <a:rPr lang="en-IN" sz="1700" i="1" dirty="0" smtClean="0"/>
              <a:t>Mycobacterium </a:t>
            </a:r>
            <a:r>
              <a:rPr lang="en-IN" sz="1700" i="1" dirty="0"/>
              <a:t>tuberculosis</a:t>
            </a:r>
            <a:r>
              <a:rPr lang="en-IN" sz="1700" dirty="0"/>
              <a:t>, </a:t>
            </a:r>
            <a:endParaRPr lang="en-IN" sz="1700" dirty="0" smtClean="0"/>
          </a:p>
          <a:p>
            <a:pPr lvl="1"/>
            <a:r>
              <a:rPr lang="en-IN" sz="1700" dirty="0" smtClean="0"/>
              <a:t>Streptococcal organisms,</a:t>
            </a:r>
          </a:p>
          <a:p>
            <a:pPr lvl="1"/>
            <a:r>
              <a:rPr lang="en-IN" sz="1700" dirty="0" smtClean="0"/>
              <a:t>Circulating </a:t>
            </a:r>
            <a:r>
              <a:rPr lang="en-IN" sz="1700" dirty="0"/>
              <a:t>antibodies due to an autoimmune process. </a:t>
            </a:r>
            <a:endParaRPr lang="en-IN" sz="1700" dirty="0" smtClean="0"/>
          </a:p>
          <a:p>
            <a:endParaRPr lang="en-IN" sz="1600" dirty="0" smtClean="0"/>
          </a:p>
          <a:p>
            <a:r>
              <a:rPr lang="en-IN" sz="1800" dirty="0" smtClean="0"/>
              <a:t>Genetic </a:t>
            </a:r>
            <a:r>
              <a:rPr lang="en-IN" sz="1800" dirty="0"/>
              <a:t>factors may play a role in the pathogenesis</a:t>
            </a:r>
            <a:r>
              <a:rPr lang="en-IN" sz="1800" dirty="0" smtClean="0"/>
              <a:t>.</a:t>
            </a:r>
          </a:p>
          <a:p>
            <a:endParaRPr lang="en-IN" sz="1600" dirty="0" smtClean="0"/>
          </a:p>
          <a:p>
            <a:r>
              <a:rPr lang="en-IN" sz="1800" dirty="0" smtClean="0"/>
              <a:t>Raised </a:t>
            </a:r>
            <a:r>
              <a:rPr lang="en-IN" sz="1800" dirty="0"/>
              <a:t>ESR, leucocytosis, arthralgia and high </a:t>
            </a:r>
            <a:r>
              <a:rPr lang="en-IN" sz="1800" dirty="0" err="1"/>
              <a:t>titers</a:t>
            </a:r>
            <a:r>
              <a:rPr lang="en-IN" sz="1800" dirty="0"/>
              <a:t> of anti-aorta </a:t>
            </a:r>
            <a:r>
              <a:rPr lang="en-IN" sz="1800" dirty="0" smtClean="0"/>
              <a:t>antibodies.</a:t>
            </a:r>
          </a:p>
          <a:p>
            <a:endParaRPr lang="en-IN" sz="1600" dirty="0" smtClean="0"/>
          </a:p>
          <a:p>
            <a:r>
              <a:rPr lang="en-IN" sz="1800" dirty="0" smtClean="0"/>
              <a:t>Rheumatic: A study showed some patients </a:t>
            </a:r>
            <a:r>
              <a:rPr lang="en-IN" sz="1800" dirty="0"/>
              <a:t>had raised ASO </a:t>
            </a:r>
            <a:r>
              <a:rPr lang="en-IN" sz="1800" dirty="0" smtClean="0"/>
              <a:t>titre.</a:t>
            </a:r>
          </a:p>
          <a:p>
            <a:pPr lvl="1"/>
            <a:r>
              <a:rPr lang="en-IN" sz="1700" dirty="0" smtClean="0"/>
              <a:t>Female predilection: </a:t>
            </a:r>
            <a:r>
              <a:rPr lang="en-IN" sz="1700" dirty="0"/>
              <a:t>Urinary </a:t>
            </a:r>
            <a:r>
              <a:rPr lang="en-IN" sz="1700" dirty="0" err="1"/>
              <a:t>estrogens</a:t>
            </a:r>
            <a:r>
              <a:rPr lang="en-IN" sz="1700" dirty="0"/>
              <a:t> elevated. </a:t>
            </a:r>
            <a:endParaRPr lang="en-IN" sz="1700" dirty="0" smtClean="0"/>
          </a:p>
          <a:p>
            <a:pPr lvl="1"/>
            <a:r>
              <a:rPr lang="en-IN" sz="1700" dirty="0" err="1" smtClean="0"/>
              <a:t>Estradiol</a:t>
            </a:r>
            <a:r>
              <a:rPr lang="en-IN" sz="1700" dirty="0" smtClean="0"/>
              <a:t> </a:t>
            </a:r>
            <a:r>
              <a:rPr lang="en-IN" sz="1700" dirty="0"/>
              <a:t>and </a:t>
            </a:r>
            <a:r>
              <a:rPr lang="en-IN" sz="1700" dirty="0" smtClean="0"/>
              <a:t>progesterone (but </a:t>
            </a:r>
            <a:r>
              <a:rPr lang="en-IN" sz="1700" dirty="0"/>
              <a:t>not </a:t>
            </a:r>
            <a:r>
              <a:rPr lang="en-IN" sz="1700" dirty="0" smtClean="0"/>
              <a:t>testosterones), </a:t>
            </a:r>
            <a:r>
              <a:rPr lang="en-IN" sz="1700" dirty="0"/>
              <a:t>enhance leucocyte adhesion to endothelial cells in the presence of TNF.</a:t>
            </a:r>
            <a:endParaRPr lang="en-IN" sz="1700" dirty="0" smtClean="0"/>
          </a:p>
          <a:p>
            <a:endParaRPr lang="en-IN" sz="1600" dirty="0" smtClean="0"/>
          </a:p>
          <a:p>
            <a:endParaRPr lang="en-IN" sz="1600" dirty="0"/>
          </a:p>
        </p:txBody>
      </p:sp>
    </p:spTree>
    <p:extLst>
      <p:ext uri="{BB962C8B-B14F-4D97-AF65-F5344CB8AC3E}">
        <p14:creationId xmlns="" xmlns:p14="http://schemas.microsoft.com/office/powerpoint/2010/main" val="31085762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3833</TotalTime>
  <Words>2817</Words>
  <Application>Microsoft Office PowerPoint</Application>
  <PresentationFormat>On-screen Show (4:3)</PresentationFormat>
  <Paragraphs>569</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Flow</vt:lpstr>
      <vt:lpstr>Takayasu’s Arteritis</vt:lpstr>
      <vt:lpstr>Definition</vt:lpstr>
      <vt:lpstr>Synonyms</vt:lpstr>
      <vt:lpstr>History</vt:lpstr>
      <vt:lpstr>Epidimiology</vt:lpstr>
      <vt:lpstr>Pathophysiology</vt:lpstr>
      <vt:lpstr>Slide 7</vt:lpstr>
      <vt:lpstr>Slide 8</vt:lpstr>
      <vt:lpstr>Etiology </vt:lpstr>
      <vt:lpstr>Slide 10</vt:lpstr>
      <vt:lpstr>Slide 11</vt:lpstr>
      <vt:lpstr>Slide 12</vt:lpstr>
      <vt:lpstr>Clinical Presentation</vt:lpstr>
      <vt:lpstr>Slide 14</vt:lpstr>
      <vt:lpstr>Slide 15</vt:lpstr>
      <vt:lpstr>Slide 16</vt:lpstr>
      <vt:lpstr>On Examination </vt:lpstr>
      <vt:lpstr>Slide 18</vt:lpstr>
      <vt:lpstr>Slide 19</vt:lpstr>
      <vt:lpstr>Slide 20</vt:lpstr>
      <vt:lpstr>Differential Diagnosis</vt:lpstr>
      <vt:lpstr>Approach &amp; Work UP</vt:lpstr>
      <vt:lpstr>Slide 23</vt:lpstr>
      <vt:lpstr>Diagnostic Criteria</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Treatment and Management</vt:lpstr>
      <vt:lpstr>Slide 42</vt:lpstr>
      <vt:lpstr>Slide 43</vt:lpstr>
      <vt:lpstr>Slide 44</vt:lpstr>
      <vt:lpstr>Slide 45</vt:lpstr>
      <vt:lpstr>Slide 46</vt:lpstr>
      <vt:lpstr>Slide 47</vt:lpstr>
      <vt:lpstr>Slide 48</vt:lpstr>
      <vt:lpstr>Slide 49</vt:lpstr>
      <vt:lpstr>Prognosis</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drankurgupta</dc:creator>
  <cp:lastModifiedBy>user</cp:lastModifiedBy>
  <cp:revision>49</cp:revision>
  <dcterms:created xsi:type="dcterms:W3CDTF">2013-11-22T14:12:15Z</dcterms:created>
  <dcterms:modified xsi:type="dcterms:W3CDTF">2020-08-13T06:07:03Z</dcterms:modified>
</cp:coreProperties>
</file>