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8"/>
  </p:notesMasterIdLst>
  <p:sldIdLst>
    <p:sldId id="256" r:id="rId2"/>
    <p:sldId id="264" r:id="rId3"/>
    <p:sldId id="323" r:id="rId4"/>
    <p:sldId id="346" r:id="rId5"/>
    <p:sldId id="347" r:id="rId6"/>
    <p:sldId id="348" r:id="rId7"/>
    <p:sldId id="349" r:id="rId8"/>
    <p:sldId id="350" r:id="rId9"/>
    <p:sldId id="351" r:id="rId10"/>
    <p:sldId id="352" r:id="rId11"/>
    <p:sldId id="353" r:id="rId12"/>
    <p:sldId id="354"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266" r:id="rId36"/>
    <p:sldId id="270" r:id="rId37"/>
    <p:sldId id="293" r:id="rId38"/>
    <p:sldId id="292" r:id="rId39"/>
    <p:sldId id="273" r:id="rId40"/>
    <p:sldId id="291" r:id="rId41"/>
    <p:sldId id="294" r:id="rId42"/>
    <p:sldId id="276" r:id="rId43"/>
    <p:sldId id="317" r:id="rId44"/>
    <p:sldId id="318" r:id="rId45"/>
    <p:sldId id="319" r:id="rId46"/>
    <p:sldId id="320" r:id="rId47"/>
    <p:sldId id="277" r:id="rId48"/>
    <p:sldId id="355" r:id="rId49"/>
    <p:sldId id="278" r:id="rId50"/>
    <p:sldId id="279" r:id="rId51"/>
    <p:sldId id="280" r:id="rId52"/>
    <p:sldId id="282" r:id="rId53"/>
    <p:sldId id="283" r:id="rId54"/>
    <p:sldId id="321" r:id="rId55"/>
    <p:sldId id="322" r:id="rId56"/>
    <p:sldId id="35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294"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A3E37-A9E2-4EED-9E5D-8E4555F8DEF8}" type="datetimeFigureOut">
              <a:rPr lang="en-US" smtClean="0"/>
              <a:pPr/>
              <a:t>8/3/2016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457C5-DF60-42B4-923E-C89155FB8C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pPr>
              <a:tabLst>
                <a:tab pos="723900" algn="l"/>
                <a:tab pos="1447800" algn="l"/>
                <a:tab pos="2171700" algn="l"/>
                <a:tab pos="2895600" algn="l"/>
              </a:tabLst>
            </a:pPr>
            <a:fld id="{481EE846-8747-4598-A307-24277BA66F76}" type="slidenum">
              <a:rPr lang="en-US" altLang="ja-JP">
                <a:solidFill>
                  <a:srgbClr val="000000"/>
                </a:solidFill>
                <a:latin typeface="Times New Roman" pitchFamily="18" charset="0"/>
              </a:rPr>
              <a:pPr>
                <a:tabLst>
                  <a:tab pos="723900" algn="l"/>
                  <a:tab pos="1447800" algn="l"/>
                  <a:tab pos="2171700" algn="l"/>
                  <a:tab pos="2895600" algn="l"/>
                </a:tabLst>
              </a:pPr>
              <a:t>2</a:t>
            </a:fld>
            <a:endParaRPr lang="en-US" altLang="ja-JP">
              <a:solidFill>
                <a:srgbClr val="000000"/>
              </a:solidFill>
              <a:latin typeface="Times New Roman" pitchFamily="18" charset="0"/>
            </a:endParaRPr>
          </a:p>
        </p:txBody>
      </p:sp>
      <p:sp>
        <p:nvSpPr>
          <p:cNvPr id="95235" name="Text Box 1"/>
          <p:cNvSpPr txBox="1">
            <a:spLocks noChangeArrowheads="1"/>
          </p:cNvSpPr>
          <p:nvPr/>
        </p:nvSpPr>
        <p:spPr bwMode="auto">
          <a:xfrm>
            <a:off x="3883991" y="8684961"/>
            <a:ext cx="2972392" cy="457567"/>
          </a:xfrm>
          <a:prstGeom prst="rect">
            <a:avLst/>
          </a:prstGeom>
          <a:noFill/>
          <a:ln w="9525">
            <a:noFill/>
            <a:miter lim="800000"/>
            <a:headEnd/>
            <a:tailEnd/>
          </a:ln>
        </p:spPr>
        <p:txBody>
          <a:bodyPr lIns="90000" tIns="46800" rIns="90000" bIns="46800" anchor="b"/>
          <a:lstStyle/>
          <a:p>
            <a:pPr algn="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A7174D0-4D22-4E41-BEC9-C111C3395A60}" type="slidenum">
              <a:rPr lang="en-US" altLang="ja-JP" sz="1200">
                <a:solidFill>
                  <a:srgbClr val="000000"/>
                </a:solidFill>
                <a:latin typeface="Arial" pitchFamily="34" charset="0"/>
              </a:rPr>
              <a:pPr algn="r" defTabSz="449263">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US" altLang="ja-JP" sz="1200">
              <a:solidFill>
                <a:srgbClr val="000000"/>
              </a:solidFill>
              <a:latin typeface="Arial" pitchFamily="34" charset="0"/>
            </a:endParaRPr>
          </a:p>
        </p:txBody>
      </p:sp>
      <p:sp>
        <p:nvSpPr>
          <p:cNvPr id="95236" name="Rectangle 2"/>
          <p:cNvSpPr>
            <a:spLocks noGrp="1" noRot="1" noChangeAspect="1" noChangeArrowheads="1" noTextEdit="1"/>
          </p:cNvSpPr>
          <p:nvPr>
            <p:ph type="sldImg"/>
          </p:nvPr>
        </p:nvSpPr>
        <p:spPr>
          <a:xfrm>
            <a:off x="-2017713" y="808038"/>
            <a:ext cx="10987088" cy="8240712"/>
          </a:xfrm>
          <a:solidFill>
            <a:srgbClr val="FFFFFF"/>
          </a:solidFill>
          <a:ln/>
        </p:spPr>
      </p:sp>
      <p:sp>
        <p:nvSpPr>
          <p:cNvPr id="95237" name="Rectangle 3"/>
          <p:cNvSpPr>
            <a:spLocks noGrp="1" noChangeArrowheads="1"/>
          </p:cNvSpPr>
          <p:nvPr>
            <p:ph type="body" idx="1"/>
          </p:nvPr>
        </p:nvSpPr>
        <p:spPr>
          <a:xfrm>
            <a:off x="685316" y="4344688"/>
            <a:ext cx="5487370" cy="4113696"/>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DE" altLang="ja-JP"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ja-JP" alt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smtClean="0">
              <a:latin typeface="Times" charset="0"/>
            </a:endParaRPr>
          </a:p>
        </p:txBody>
      </p:sp>
      <p:sp>
        <p:nvSpPr>
          <p:cNvPr id="112644" name="Slide Number Placeholder 3"/>
          <p:cNvSpPr>
            <a:spLocks noGrp="1"/>
          </p:cNvSpPr>
          <p:nvPr>
            <p:ph type="sldNum" sz="quarter" idx="5"/>
          </p:nvPr>
        </p:nvSpPr>
        <p:spPr>
          <a:noFill/>
          <a:ln>
            <a:miter lim="800000"/>
            <a:headEnd/>
            <a:tailEnd/>
          </a:ln>
        </p:spPr>
        <p:txBody>
          <a:bodyPr/>
          <a:lstStyle/>
          <a:p>
            <a:fld id="{23433167-0CE2-4F8C-B37B-3EAEA6F2B0DC}" type="slidenum">
              <a:rPr lang="en-US" altLang="en-US">
                <a:solidFill>
                  <a:srgbClr val="000000"/>
                </a:solidFill>
              </a:rPr>
              <a:pPr/>
              <a:t>48</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a:ln/>
        </p:spPr>
      </p:sp>
      <p:sp>
        <p:nvSpPr>
          <p:cNvPr id="109571" name="Segnaposto note 2"/>
          <p:cNvSpPr>
            <a:spLocks noGrp="1"/>
          </p:cNvSpPr>
          <p:nvPr>
            <p:ph type="body" idx="1"/>
          </p:nvPr>
        </p:nvSpPr>
        <p:spPr>
          <a:noFill/>
        </p:spPr>
        <p:txBody>
          <a:bodyPr/>
          <a:lstStyle/>
          <a:p>
            <a:pPr eaLnBrk="1" hangingPunct="1">
              <a:spcBef>
                <a:spcPct val="0"/>
              </a:spcBef>
            </a:pPr>
            <a:r>
              <a:rPr lang="it-IT" altLang="en-US" smtClean="0">
                <a:latin typeface="Times" charset="0"/>
              </a:rPr>
              <a:t>Difference at 24W-6Mo</a:t>
            </a:r>
          </a:p>
          <a:p>
            <a:pPr eaLnBrk="1" hangingPunct="1">
              <a:spcBef>
                <a:spcPct val="0"/>
              </a:spcBef>
            </a:pPr>
            <a:r>
              <a:rPr lang="it-IT" altLang="en-US" smtClean="0">
                <a:latin typeface="Times" charset="0"/>
              </a:rPr>
              <a:t>Divergence up to 96 Mo -2 years</a:t>
            </a:r>
          </a:p>
          <a:p>
            <a:pPr eaLnBrk="1" hangingPunct="1">
              <a:spcBef>
                <a:spcPct val="0"/>
              </a:spcBef>
            </a:pPr>
            <a:r>
              <a:rPr lang="it-IT" altLang="en-US" smtClean="0">
                <a:latin typeface="Times" charset="0"/>
              </a:rPr>
              <a:t>123 events</a:t>
            </a:r>
          </a:p>
        </p:txBody>
      </p:sp>
      <p:sp>
        <p:nvSpPr>
          <p:cNvPr id="109572" name="Segnaposto numero diapositiva 3"/>
          <p:cNvSpPr>
            <a:spLocks noGrp="1"/>
          </p:cNvSpPr>
          <p:nvPr>
            <p:ph type="sldNum" sz="quarter" idx="5"/>
          </p:nvPr>
        </p:nvSpPr>
        <p:spPr>
          <a:noFill/>
          <a:ln>
            <a:miter lim="800000"/>
            <a:headEnd/>
            <a:tailEnd/>
          </a:ln>
        </p:spPr>
        <p:txBody>
          <a:bodyPr/>
          <a:lstStyle/>
          <a:p>
            <a:fld id="{751938ED-AC80-4097-99E5-90177CD17290}" type="slidenum">
              <a:rPr lang="en-US" altLang="en-US">
                <a:solidFill>
                  <a:srgbClr val="000000"/>
                </a:solidFill>
                <a:latin typeface="Calibri" pitchFamily="34" charset="0"/>
              </a:rPr>
              <a:pPr/>
              <a:t>49</a:t>
            </a:fld>
            <a:endParaRPr lang="en-US" altLang="en-US">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ea typeface="ＭＳ Ｐゴシック" charset="0"/>
              </a:rPr>
              <a:t>Source: </a:t>
            </a:r>
            <a:r>
              <a:rPr lang="en-GB" dirty="0" smtClean="0">
                <a:latin typeface="Arial" charset="0"/>
                <a:ea typeface="+mn-ea"/>
                <a:cs typeface="+mn-cs"/>
              </a:rPr>
              <a:t>Figure 1.35</a:t>
            </a:r>
          </a:p>
          <a:p>
            <a:pPr>
              <a:defRPr/>
            </a:pPr>
            <a:endParaRPr lang="it-IT" dirty="0" smtClean="0">
              <a:latin typeface="Arial" charset="0"/>
              <a:ea typeface="+mn-ea"/>
              <a:cs typeface="+mn-cs"/>
            </a:endParaRPr>
          </a:p>
          <a:p>
            <a:pPr>
              <a:defRPr/>
            </a:pPr>
            <a:r>
              <a:rPr lang="en-GB" dirty="0" smtClean="0">
                <a:latin typeface="Arial" charset="0"/>
                <a:ea typeface="+mn-ea"/>
                <a:cs typeface="+mn-cs"/>
              </a:rPr>
              <a:t>First square: Mean % change from baseline</a:t>
            </a:r>
          </a:p>
          <a:p>
            <a:pPr>
              <a:defRPr/>
            </a:pPr>
            <a:r>
              <a:rPr lang="en-GB" dirty="0" smtClean="0">
                <a:latin typeface="Arial" charset="0"/>
                <a:ea typeface="+mn-ea"/>
                <a:cs typeface="+mn-cs"/>
              </a:rPr>
              <a:t>Second Square: Mean % treatment difference (effect) as compared with the combo arm for Pooled (green), </a:t>
            </a:r>
            <a:r>
              <a:rPr lang="en-GB" dirty="0" err="1" smtClean="0">
                <a:latin typeface="Arial" charset="0"/>
                <a:ea typeface="+mn-ea"/>
                <a:cs typeface="+mn-cs"/>
              </a:rPr>
              <a:t>Amb</a:t>
            </a:r>
            <a:r>
              <a:rPr lang="en-GB" dirty="0" smtClean="0">
                <a:latin typeface="Arial" charset="0"/>
                <a:ea typeface="+mn-ea"/>
                <a:cs typeface="+mn-cs"/>
              </a:rPr>
              <a:t> (blue), Tad (red) statistical analysis performed here (on the difference)</a:t>
            </a:r>
            <a:endParaRPr lang="en-US" dirty="0" smtClean="0">
              <a:latin typeface="Arial" charset="0"/>
              <a:ea typeface="+mn-ea"/>
              <a:cs typeface="+mn-cs"/>
            </a:endParaRPr>
          </a:p>
          <a:p>
            <a:pPr>
              <a:defRPr/>
            </a:pPr>
            <a:endParaRPr lang="en-US" dirty="0" smtClean="0">
              <a:latin typeface="Arial" charset="0"/>
              <a:ea typeface="+mn-ea"/>
              <a:cs typeface="+mn-cs"/>
            </a:endParaRPr>
          </a:p>
        </p:txBody>
      </p:sp>
      <p:sp>
        <p:nvSpPr>
          <p:cNvPr id="110596" name="Slide Number Placeholder 3"/>
          <p:cNvSpPr>
            <a:spLocks noGrp="1"/>
          </p:cNvSpPr>
          <p:nvPr>
            <p:ph type="sldNum" sz="quarter" idx="5"/>
          </p:nvPr>
        </p:nvSpPr>
        <p:spPr>
          <a:noFill/>
          <a:ln>
            <a:miter lim="800000"/>
            <a:headEnd/>
            <a:tailEnd/>
          </a:ln>
        </p:spPr>
        <p:txBody>
          <a:bodyPr/>
          <a:lstStyle/>
          <a:p>
            <a:fld id="{4E7797FD-434B-4ECD-AD39-1B8815636B55}" type="slidenum">
              <a:rPr lang="en-GB" altLang="en-US">
                <a:solidFill>
                  <a:srgbClr val="000000"/>
                </a:solidFill>
                <a:latin typeface="Calibri" pitchFamily="34" charset="0"/>
              </a:rPr>
              <a:pPr/>
              <a:t>50</a:t>
            </a:fld>
            <a:endParaRPr lang="en-GB" altLang="en-US">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ea typeface="ＭＳ Ｐゴシック" charset="0"/>
              </a:rPr>
              <a:t>Source: </a:t>
            </a:r>
            <a:r>
              <a:rPr lang="en-GB" dirty="0" smtClean="0">
                <a:latin typeface="Arial" charset="0"/>
                <a:ea typeface="+mn-ea"/>
                <a:cs typeface="+mn-cs"/>
              </a:rPr>
              <a:t>Figure 1.36 (Delta = 23 meters)</a:t>
            </a:r>
          </a:p>
          <a:p>
            <a:pPr>
              <a:defRPr/>
            </a:pPr>
            <a:endParaRPr lang="it-IT" dirty="0" smtClean="0">
              <a:latin typeface="Arial" charset="0"/>
              <a:ea typeface="+mn-ea"/>
              <a:cs typeface="+mn-cs"/>
            </a:endParaRPr>
          </a:p>
          <a:p>
            <a:pPr>
              <a:defRPr/>
            </a:pPr>
            <a:r>
              <a:rPr lang="en-GB" dirty="0" smtClean="0">
                <a:latin typeface="Arial" charset="0"/>
                <a:ea typeface="+mn-ea"/>
                <a:cs typeface="+mn-cs"/>
              </a:rPr>
              <a:t>First square: Median change from baseline</a:t>
            </a:r>
          </a:p>
          <a:p>
            <a:pPr>
              <a:defRPr/>
            </a:pPr>
            <a:r>
              <a:rPr lang="en-GB" dirty="0" smtClean="0">
                <a:latin typeface="Arial" charset="0"/>
                <a:ea typeface="+mn-ea"/>
                <a:cs typeface="+mn-cs"/>
              </a:rPr>
              <a:t>Second Square: Median treatment difference as compared with the combo arm for Pooled (green), Amb (blue), Tad (red) and 95</a:t>
            </a:r>
            <a:r>
              <a:rPr lang="en-GB" baseline="30000" dirty="0" smtClean="0">
                <a:latin typeface="Arial" charset="0"/>
                <a:ea typeface="+mn-ea"/>
                <a:cs typeface="+mn-cs"/>
              </a:rPr>
              <a:t>%</a:t>
            </a:r>
            <a:r>
              <a:rPr lang="en-GB" dirty="0" smtClean="0">
                <a:latin typeface="Arial" charset="0"/>
                <a:ea typeface="+mn-ea"/>
                <a:cs typeface="+mn-cs"/>
              </a:rPr>
              <a:t> confidence </a:t>
            </a:r>
            <a:r>
              <a:rPr lang="en-GB" dirty="0" err="1" smtClean="0">
                <a:latin typeface="Arial" charset="0"/>
                <a:ea typeface="+mn-ea"/>
                <a:cs typeface="+mn-cs"/>
              </a:rPr>
              <a:t>iterval</a:t>
            </a:r>
            <a:endParaRPr lang="en-US" dirty="0" smtClean="0">
              <a:latin typeface="Arial" charset="0"/>
              <a:ea typeface="+mn-ea"/>
              <a:cs typeface="+mn-cs"/>
            </a:endParaRPr>
          </a:p>
          <a:p>
            <a:pPr>
              <a:defRPr/>
            </a:pPr>
            <a:endParaRPr lang="en-US" dirty="0" smtClean="0">
              <a:latin typeface="Arial" charset="0"/>
              <a:ea typeface="+mn-ea"/>
              <a:cs typeface="+mn-cs"/>
            </a:endParaRPr>
          </a:p>
        </p:txBody>
      </p:sp>
      <p:sp>
        <p:nvSpPr>
          <p:cNvPr id="111620" name="Slide Number Placeholder 3"/>
          <p:cNvSpPr>
            <a:spLocks noGrp="1"/>
          </p:cNvSpPr>
          <p:nvPr>
            <p:ph type="sldNum" sz="quarter" idx="5"/>
          </p:nvPr>
        </p:nvSpPr>
        <p:spPr>
          <a:noFill/>
          <a:ln>
            <a:miter lim="800000"/>
            <a:headEnd/>
            <a:tailEnd/>
          </a:ln>
        </p:spPr>
        <p:txBody>
          <a:bodyPr/>
          <a:lstStyle/>
          <a:p>
            <a:fld id="{ECC5EB40-14A1-4CA7-BD23-689476EF50F6}" type="slidenum">
              <a:rPr lang="en-GB" altLang="en-US">
                <a:solidFill>
                  <a:srgbClr val="000000"/>
                </a:solidFill>
                <a:latin typeface="Calibri" pitchFamily="34" charset="0"/>
              </a:rPr>
              <a:pPr/>
              <a:t>51</a:t>
            </a:fld>
            <a:endParaRPr lang="en-GB" altLang="en-US">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pPr eaLnBrk="1" hangingPunct="1">
              <a:spcBef>
                <a:spcPct val="0"/>
              </a:spcBef>
            </a:pPr>
            <a:endParaRPr lang="en-GB" alt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endParaRPr lang="en-GB" altLang="en-US" smtClean="0">
              <a:latin typeface="Times" charset="0"/>
            </a:endParaRPr>
          </a:p>
        </p:txBody>
      </p:sp>
      <p:sp>
        <p:nvSpPr>
          <p:cNvPr id="114692" name="Slide Number Placeholder 3"/>
          <p:cNvSpPr>
            <a:spLocks noGrp="1"/>
          </p:cNvSpPr>
          <p:nvPr>
            <p:ph type="sldNum" sz="quarter" idx="5"/>
          </p:nvPr>
        </p:nvSpPr>
        <p:spPr>
          <a:noFill/>
          <a:ln>
            <a:miter lim="800000"/>
            <a:headEnd/>
            <a:tailEnd/>
          </a:ln>
        </p:spPr>
        <p:txBody>
          <a:bodyPr/>
          <a:lstStyle/>
          <a:p>
            <a:fld id="{67FBCA4B-88F8-4F8C-8203-32CA59B34AB9}" type="slidenum">
              <a:rPr lang="en-GB" altLang="en-US">
                <a:solidFill>
                  <a:srgbClr val="000000"/>
                </a:solidFill>
              </a:rPr>
              <a:pPr/>
              <a:t>53</a:t>
            </a:fld>
            <a:endParaRPr lang="en-GB"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endParaRPr lang="en-US" altLang="en-US" smtClean="0">
              <a:latin typeface="Times" charset="0"/>
            </a:endParaRPr>
          </a:p>
        </p:txBody>
      </p:sp>
      <p:sp>
        <p:nvSpPr>
          <p:cNvPr id="115716" name="Slide Number Placeholder 3"/>
          <p:cNvSpPr>
            <a:spLocks noGrp="1"/>
          </p:cNvSpPr>
          <p:nvPr>
            <p:ph type="sldNum" sz="quarter" idx="5"/>
          </p:nvPr>
        </p:nvSpPr>
        <p:spPr>
          <a:noFill/>
          <a:ln>
            <a:miter lim="800000"/>
            <a:headEnd/>
            <a:tailEnd/>
          </a:ln>
        </p:spPr>
        <p:txBody>
          <a:bodyPr/>
          <a:lstStyle/>
          <a:p>
            <a:fld id="{B56AC58D-B31F-4292-95EB-5C0961D5030C}" type="slidenum">
              <a:rPr lang="en-GB" altLang="en-US">
                <a:solidFill>
                  <a:srgbClr val="000000"/>
                </a:solidFill>
                <a:latin typeface="Calibri" pitchFamily="34" charset="0"/>
              </a:rPr>
              <a:pPr/>
              <a:t>54</a:t>
            </a:fld>
            <a:endParaRPr lang="en-GB" altLang="en-US">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endParaRPr lang="en-GB" altLang="en-US" smtClean="0">
              <a:latin typeface="Times" charset="0"/>
            </a:endParaRPr>
          </a:p>
        </p:txBody>
      </p:sp>
      <p:sp>
        <p:nvSpPr>
          <p:cNvPr id="98308" name="Slide Number Placeholder 3"/>
          <p:cNvSpPr>
            <a:spLocks noGrp="1"/>
          </p:cNvSpPr>
          <p:nvPr>
            <p:ph type="sldNum" sz="quarter" idx="5"/>
          </p:nvPr>
        </p:nvSpPr>
        <p:spPr>
          <a:noFill/>
          <a:ln>
            <a:miter lim="800000"/>
            <a:headEnd/>
            <a:tailEnd/>
          </a:ln>
        </p:spPr>
        <p:txBody>
          <a:bodyPr/>
          <a:lstStyle/>
          <a:p>
            <a:fld id="{D3DCE720-99B6-482E-A737-B42F7779F61B}" type="slidenum">
              <a:rPr lang="en-GB" altLang="en-US">
                <a:solidFill>
                  <a:srgbClr val="000000"/>
                </a:solidFill>
                <a:latin typeface="Calibri" pitchFamily="34" charset="0"/>
              </a:rPr>
              <a:pPr/>
              <a:t>4</a:t>
            </a:fld>
            <a:endParaRPr lang="en-GB" altLang="en-US">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GB" altLang="en-US" smtClean="0">
              <a:latin typeface="Times" charset="0"/>
            </a:endParaRPr>
          </a:p>
        </p:txBody>
      </p:sp>
      <p:sp>
        <p:nvSpPr>
          <p:cNvPr id="99332" name="Slide Number Placeholder 3"/>
          <p:cNvSpPr>
            <a:spLocks noGrp="1"/>
          </p:cNvSpPr>
          <p:nvPr>
            <p:ph type="sldNum" sz="quarter" idx="5"/>
          </p:nvPr>
        </p:nvSpPr>
        <p:spPr>
          <a:noFill/>
          <a:ln>
            <a:miter lim="800000"/>
            <a:headEnd/>
            <a:tailEnd/>
          </a:ln>
        </p:spPr>
        <p:txBody>
          <a:bodyPr/>
          <a:lstStyle/>
          <a:p>
            <a:fld id="{11694160-20AB-4407-98ED-0BF8297F434B}" type="slidenum">
              <a:rPr lang="en-GB" altLang="en-US">
                <a:solidFill>
                  <a:srgbClr val="000000"/>
                </a:solidFill>
                <a:latin typeface="Calibri" pitchFamily="34" charset="0"/>
              </a:rPr>
              <a:pPr/>
              <a:t>5</a:t>
            </a:fld>
            <a:endParaRPr lang="en-GB" altLang="en-US">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endParaRPr lang="en-GB" altLang="en-US" smtClean="0">
              <a:latin typeface="Times" charset="0"/>
            </a:endParaRPr>
          </a:p>
        </p:txBody>
      </p:sp>
      <p:sp>
        <p:nvSpPr>
          <p:cNvPr id="100356" name="Slide Number Placeholder 3"/>
          <p:cNvSpPr>
            <a:spLocks noGrp="1"/>
          </p:cNvSpPr>
          <p:nvPr>
            <p:ph type="sldNum" sz="quarter" idx="5"/>
          </p:nvPr>
        </p:nvSpPr>
        <p:spPr>
          <a:noFill/>
          <a:ln>
            <a:miter lim="800000"/>
            <a:headEnd/>
            <a:tailEnd/>
          </a:ln>
        </p:spPr>
        <p:txBody>
          <a:bodyPr/>
          <a:lstStyle/>
          <a:p>
            <a:fld id="{5B8578B6-4D00-489A-94FC-930C3D183285}" type="slidenum">
              <a:rPr lang="en-GB" altLang="en-US">
                <a:solidFill>
                  <a:srgbClr val="000000"/>
                </a:solidFill>
                <a:latin typeface="Calibri" pitchFamily="34" charset="0"/>
              </a:rPr>
              <a:pPr/>
              <a:t>6</a:t>
            </a:fld>
            <a:endParaRPr lang="en-GB" altLang="en-US">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GB" altLang="en-US" smtClean="0">
              <a:latin typeface="Times" charset="0"/>
            </a:endParaRPr>
          </a:p>
        </p:txBody>
      </p:sp>
      <p:sp>
        <p:nvSpPr>
          <p:cNvPr id="96260" name="Slide Number Placeholder 3"/>
          <p:cNvSpPr>
            <a:spLocks noGrp="1"/>
          </p:cNvSpPr>
          <p:nvPr>
            <p:ph type="sldNum" sz="quarter" idx="5"/>
          </p:nvPr>
        </p:nvSpPr>
        <p:spPr>
          <a:noFill/>
          <a:ln>
            <a:miter lim="800000"/>
            <a:headEnd/>
            <a:tailEnd/>
          </a:ln>
        </p:spPr>
        <p:txBody>
          <a:bodyPr/>
          <a:lstStyle/>
          <a:p>
            <a:fld id="{7A7AA42C-CAE9-40CE-9C1A-F2C4F0F5738D}" type="slidenum">
              <a:rPr lang="en-GB" altLang="en-US">
                <a:solidFill>
                  <a:srgbClr val="000000"/>
                </a:solidFill>
                <a:latin typeface="Calibri" pitchFamily="34" charset="0"/>
              </a:rPr>
              <a:pPr/>
              <a:t>7</a:t>
            </a:fld>
            <a:endParaRPr lang="en-GB" altLang="en-US">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ja-JP" alt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pPr marL="169863" indent="-169863" algn="just">
              <a:spcBef>
                <a:spcPts val="600"/>
              </a:spcBef>
              <a:buFontTx/>
              <a:buChar char="•"/>
            </a:pPr>
            <a:endParaRPr lang="en-GB" altLang="en-US" sz="1100" smtClean="0">
              <a:latin typeface="Arial" pitchFamily="34" charset="0"/>
              <a:cs typeface="Arial" pitchFamily="34" charset="0"/>
            </a:endParaRPr>
          </a:p>
        </p:txBody>
      </p:sp>
      <p:sp>
        <p:nvSpPr>
          <p:cNvPr id="101380" name="Slide Number Placeholder 3"/>
          <p:cNvSpPr>
            <a:spLocks noGrp="1"/>
          </p:cNvSpPr>
          <p:nvPr>
            <p:ph type="sldNum" sz="quarter" idx="5"/>
          </p:nvPr>
        </p:nvSpPr>
        <p:spPr>
          <a:noFill/>
          <a:ln>
            <a:miter lim="800000"/>
            <a:headEnd/>
            <a:tailEnd/>
          </a:ln>
        </p:spPr>
        <p:txBody>
          <a:bodyPr/>
          <a:lstStyle/>
          <a:p>
            <a:pPr eaLnBrk="1" hangingPunct="1"/>
            <a:fld id="{FC4AEC03-DB58-4A36-A011-4B5283B64560}" type="slidenum">
              <a:rPr lang="de-CH" altLang="en-US" sz="1100">
                <a:solidFill>
                  <a:srgbClr val="000000"/>
                </a:solidFill>
                <a:latin typeface="Arial" pitchFamily="34" charset="0"/>
                <a:cs typeface="Arial" pitchFamily="34" charset="0"/>
              </a:rPr>
              <a:pPr eaLnBrk="1" hangingPunct="1"/>
              <a:t>36</a:t>
            </a:fld>
            <a:endParaRPr lang="de-CH" altLang="en-US" sz="1100">
              <a:solidFill>
                <a:srgbClr val="000000"/>
              </a:solidFill>
              <a:latin typeface="Arial" pitchFamily="34" charset="0"/>
              <a:cs typeface="Arial" pitchFamily="34" charset="0"/>
            </a:endParaRPr>
          </a:p>
        </p:txBody>
      </p:sp>
      <p:sp>
        <p:nvSpPr>
          <p:cNvPr id="101381" name="Footer Placeholder 4"/>
          <p:cNvSpPr>
            <a:spLocks noGrp="1"/>
          </p:cNvSpPr>
          <p:nvPr>
            <p:ph type="ftr" sz="quarter" idx="4"/>
          </p:nvPr>
        </p:nvSpPr>
        <p:spPr>
          <a:noFill/>
          <a:ln>
            <a:miter lim="800000"/>
            <a:headEnd/>
            <a:tailEnd/>
          </a:ln>
        </p:spPr>
        <p:txBody>
          <a:bodyPr/>
          <a:lstStyle/>
          <a:p>
            <a:pPr eaLnBrk="1" hangingPunct="1"/>
            <a:r>
              <a:rPr lang="de-CH" altLang="en-US" sz="1100" smtClean="0">
                <a:solidFill>
                  <a:srgbClr val="000000"/>
                </a:solidFill>
                <a:latin typeface="Arial" pitchFamily="34" charset="0"/>
                <a:ea typeface="MS PGothic" pitchFamily="34" charset="-128"/>
                <a:cs typeface="Arial" pitchFamily="34" charset="0"/>
              </a:rPr>
              <a:t>Confidential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pPr marL="171450" indent="-171450" algn="just">
              <a:spcBef>
                <a:spcPts val="600"/>
              </a:spcBef>
              <a:buFontTx/>
              <a:buChar char="•"/>
            </a:pPr>
            <a:endParaRPr lang="en-GB" altLang="en-US" smtClean="0">
              <a:latin typeface="Times" charset="0"/>
            </a:endParaRPr>
          </a:p>
        </p:txBody>
      </p:sp>
      <p:sp>
        <p:nvSpPr>
          <p:cNvPr id="104452" name="Slide Number Placeholder 3"/>
          <p:cNvSpPr>
            <a:spLocks noGrp="1"/>
          </p:cNvSpPr>
          <p:nvPr>
            <p:ph type="sldNum" sz="quarter" idx="5"/>
          </p:nvPr>
        </p:nvSpPr>
        <p:spPr>
          <a:noFill/>
          <a:ln>
            <a:miter lim="800000"/>
            <a:headEnd/>
            <a:tailEnd/>
          </a:ln>
        </p:spPr>
        <p:txBody>
          <a:bodyPr/>
          <a:lstStyle/>
          <a:p>
            <a:fld id="{A182EC6D-123E-4A7E-953D-2659F3D45187}" type="slidenum">
              <a:rPr lang="en-GB" altLang="en-US" sz="1100">
                <a:solidFill>
                  <a:srgbClr val="000000"/>
                </a:solidFill>
                <a:latin typeface="Arial" pitchFamily="34" charset="0"/>
                <a:cs typeface="Arial" pitchFamily="34" charset="0"/>
              </a:rPr>
              <a:pPr/>
              <a:t>39</a:t>
            </a:fld>
            <a:endParaRPr lang="en-GB" altLang="en-US" sz="1100">
              <a:solidFill>
                <a:srgbClr val="000000"/>
              </a:solidFill>
              <a:latin typeface="Arial" pitchFamily="34" charset="0"/>
              <a:cs typeface="Arial" pitchFamily="34" charset="0"/>
            </a:endParaRPr>
          </a:p>
        </p:txBody>
      </p:sp>
      <p:sp>
        <p:nvSpPr>
          <p:cNvPr id="104453" name="Footer Placeholder 4"/>
          <p:cNvSpPr>
            <a:spLocks noGrp="1"/>
          </p:cNvSpPr>
          <p:nvPr>
            <p:ph type="ftr" sz="quarter" idx="4"/>
          </p:nvPr>
        </p:nvSpPr>
        <p:spPr>
          <a:xfrm>
            <a:off x="0" y="8684961"/>
            <a:ext cx="2972393" cy="457567"/>
          </a:xfrm>
          <a:noFill/>
          <a:ln>
            <a:miter lim="800000"/>
            <a:headEnd/>
            <a:tailEnd/>
          </a:ln>
        </p:spPr>
        <p:txBody>
          <a:bodyPr/>
          <a:lstStyle/>
          <a:p>
            <a:r>
              <a:rPr lang="de-CH" altLang="en-US" sz="1100" smtClean="0">
                <a:solidFill>
                  <a:srgbClr val="000000"/>
                </a:solidFill>
                <a:latin typeface="Arial" pitchFamily="34" charset="0"/>
                <a:ea typeface="MS PGothic" pitchFamily="34" charset="-128"/>
                <a:cs typeface="Arial" pitchFamily="34" charset="0"/>
              </a:rPr>
              <a:t>Confidential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3991" y="8684961"/>
            <a:ext cx="2972392" cy="457567"/>
          </a:xfrm>
          <a:prstGeom prst="rect">
            <a:avLst/>
          </a:prstGeom>
          <a:noFill/>
          <a:ln w="9525">
            <a:noFill/>
            <a:miter lim="800000"/>
            <a:headEnd/>
            <a:tailEnd/>
          </a:ln>
        </p:spPr>
        <p:txBody>
          <a:bodyPr anchor="b"/>
          <a:lstStyle/>
          <a:p>
            <a:pPr algn="r" eaLnBrk="1" hangingPunct="1"/>
            <a:fld id="{B88D4521-8D7B-4F27-B5E5-594BD89FCD7A}" type="slidenum">
              <a:rPr lang="en-US" altLang="ja-JP" sz="1200">
                <a:latin typeface="Arial" pitchFamily="34" charset="0"/>
              </a:rPr>
              <a:pPr algn="r" eaLnBrk="1" hangingPunct="1"/>
              <a:t>42</a:t>
            </a:fld>
            <a:endParaRPr lang="en-US" altLang="ja-JP" sz="1200">
              <a:latin typeface="Arial" pitchFamily="34" charset="0"/>
            </a:endParaRPr>
          </a:p>
        </p:txBody>
      </p:sp>
      <p:sp>
        <p:nvSpPr>
          <p:cNvPr id="107523" name="Rectangle 2"/>
          <p:cNvSpPr>
            <a:spLocks noGrp="1" noRot="1" noChangeAspect="1" noChangeArrowheads="1" noTextEdit="1"/>
          </p:cNvSpPr>
          <p:nvPr>
            <p:ph type="sldImg"/>
          </p:nvPr>
        </p:nvSpPr>
        <p:spPr>
          <a:xfrm>
            <a:off x="-2016125" y="811213"/>
            <a:ext cx="10985500" cy="8239125"/>
          </a:xfrm>
          <a:ln/>
        </p:spPr>
      </p:sp>
      <p:sp>
        <p:nvSpPr>
          <p:cNvPr id="107524" name="Rectangle 3"/>
          <p:cNvSpPr>
            <a:spLocks noGrp="1" noChangeArrowheads="1"/>
          </p:cNvSpPr>
          <p:nvPr>
            <p:ph type="body" idx="1"/>
          </p:nvPr>
        </p:nvSpPr>
        <p:spPr>
          <a:xfrm>
            <a:off x="685316" y="4341745"/>
            <a:ext cx="5487370" cy="4116639"/>
          </a:xfrm>
          <a:solidFill>
            <a:srgbClr val="FFFFFF"/>
          </a:solidFill>
          <a:ln>
            <a:solidFill>
              <a:srgbClr val="000000"/>
            </a:solidFill>
            <a:miter lim="800000"/>
            <a:headEnd/>
            <a:tailEnd/>
          </a:ln>
        </p:spPr>
        <p:txBody>
          <a:bodyPr/>
          <a:lstStyle/>
          <a:p>
            <a:pPr eaLnBrk="1" hangingPunct="1">
              <a:spcBef>
                <a:spcPct val="0"/>
              </a:spcBef>
            </a:pPr>
            <a:endParaRPr lang="en-GB" altLang="ja-JP" sz="2400"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8/3/2016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Only_New">
    <p:spTree>
      <p:nvGrpSpPr>
        <p:cNvPr id="1" name=""/>
        <p:cNvGrpSpPr/>
        <p:nvPr/>
      </p:nvGrpSpPr>
      <p:grpSpPr>
        <a:xfrm>
          <a:off x="0" y="0"/>
          <a:ext cx="0" cy="0"/>
          <a:chOff x="0" y="0"/>
          <a:chExt cx="0" cy="0"/>
        </a:xfrm>
      </p:grpSpPr>
      <p:sp>
        <p:nvSpPr>
          <p:cNvPr id="3" name="Rectangle 2"/>
          <p:cNvSpPr/>
          <p:nvPr/>
        </p:nvSpPr>
        <p:spPr>
          <a:xfrm>
            <a:off x="0" y="0"/>
            <a:ext cx="9144000" cy="1196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CH" dirty="0">
              <a:solidFill>
                <a:srgbClr val="FFFFFF"/>
              </a:solidFill>
              <a:cs typeface="Arial" pitchFamily="34" charset="0"/>
            </a:endParaRPr>
          </a:p>
        </p:txBody>
      </p:sp>
      <p:sp>
        <p:nvSpPr>
          <p:cNvPr id="4" name="TextBox 4"/>
          <p:cNvSpPr txBox="1">
            <a:spLocks noChangeArrowheads="1"/>
          </p:cNvSpPr>
          <p:nvPr userDrawn="1"/>
        </p:nvSpPr>
        <p:spPr bwMode="auto">
          <a:xfrm>
            <a:off x="169863" y="6465888"/>
            <a:ext cx="412750" cy="274637"/>
          </a:xfrm>
          <a:prstGeom prst="rect">
            <a:avLst/>
          </a:prstGeom>
          <a:noFill/>
          <a:ln>
            <a:noFill/>
          </a:ln>
          <a:extLst>
            <a:ext uri="{909E8E84-426E-40dd-AFC4-6F175D3DCCD1}"/>
            <a:ext uri="{91240B29-F687-4f45-9708-019B960494DF}"/>
          </a:extLst>
        </p:spPr>
        <p:txBody>
          <a:bodyPr wrap="none">
            <a:spAutoFit/>
          </a:bodyPr>
          <a:lstStyle/>
          <a:p>
            <a:pPr eaLnBrk="1" hangingPunct="1">
              <a:defRPr/>
            </a:pPr>
            <a:fld id="{F3AEBB15-B7F6-4A43-916C-53C0EC2BBB12}" type="slidenum">
              <a:rPr lang="en-US" altLang="en-US" sz="1200" i="1">
                <a:solidFill>
                  <a:srgbClr val="BFBFBF"/>
                </a:solidFill>
                <a:latin typeface="Arial" pitchFamily="34" charset="0"/>
                <a:cs typeface="Arial" pitchFamily="34" charset="0"/>
              </a:rPr>
              <a:pPr eaLnBrk="1" hangingPunct="1">
                <a:defRPr/>
              </a:pPr>
              <a:t>‹#›</a:t>
            </a:fld>
            <a:r>
              <a:rPr lang="en-US" altLang="en-US" sz="1200" i="1">
                <a:solidFill>
                  <a:srgbClr val="BFBFBF"/>
                </a:solidFill>
                <a:latin typeface="Arial" pitchFamily="34" charset="0"/>
                <a:cs typeface="Arial" pitchFamily="34" charset="0"/>
              </a:rPr>
              <a:t>;</a:t>
            </a:r>
          </a:p>
        </p:txBody>
      </p:sp>
      <p:sp>
        <p:nvSpPr>
          <p:cNvPr id="5" name="TextBox 5"/>
          <p:cNvSpPr txBox="1">
            <a:spLocks noChangeArrowheads="1"/>
          </p:cNvSpPr>
          <p:nvPr userDrawn="1"/>
        </p:nvSpPr>
        <p:spPr bwMode="auto">
          <a:xfrm>
            <a:off x="439738" y="6464300"/>
            <a:ext cx="1196975" cy="274638"/>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1200" i="1" smtClean="0">
                <a:solidFill>
                  <a:srgbClr val="BFBFBF"/>
                </a:solidFill>
                <a:latin typeface="Arial" charset="0"/>
                <a:cs typeface="Arial" charset="0"/>
              </a:rPr>
              <a:t>29 March 2015</a:t>
            </a:r>
          </a:p>
        </p:txBody>
      </p:sp>
      <p:sp>
        <p:nvSpPr>
          <p:cNvPr id="6" name="Rectangle 5"/>
          <p:cNvSpPr/>
          <p:nvPr userDrawn="1"/>
        </p:nvSpPr>
        <p:spPr>
          <a:xfrm>
            <a:off x="0" y="0"/>
            <a:ext cx="9144000" cy="1196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CH" sz="1800" dirty="0">
              <a:solidFill>
                <a:srgbClr val="FFFFFF"/>
              </a:solidFill>
              <a:cs typeface="Arial" pitchFamily="34" charset="0"/>
            </a:endParaRPr>
          </a:p>
        </p:txBody>
      </p:sp>
      <p:sp>
        <p:nvSpPr>
          <p:cNvPr id="2" name="Title 1"/>
          <p:cNvSpPr>
            <a:spLocks noGrp="1"/>
          </p:cNvSpPr>
          <p:nvPr>
            <p:ph type="title"/>
          </p:nvPr>
        </p:nvSpPr>
        <p:spPr>
          <a:xfrm>
            <a:off x="446856" y="44624"/>
            <a:ext cx="8229600" cy="1143000"/>
          </a:xfrm>
        </p:spPr>
        <p:txBody>
          <a:bodyPr>
            <a:normAutofit/>
          </a:bodyPr>
          <a:lstStyle>
            <a:lvl1pPr algn="l">
              <a:defRPr sz="2800" b="1">
                <a:solidFill>
                  <a:srgbClr val="183962"/>
                </a:solidFill>
              </a:defRPr>
            </a:lvl1pPr>
          </a:lstStyle>
          <a:p>
            <a:r>
              <a:rPr lang="en-US" smtClean="0"/>
              <a:t>Click to edit Master title style</a:t>
            </a:r>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8/3/2016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7.xml.rels><?xml version="1.0" encoding="UTF-8" standalone="yes"?>
<Relationships xmlns="http://schemas.openxmlformats.org/package/2006/relationships"><Relationship Id="rId3" Type="http://schemas.openxmlformats.org/officeDocument/2006/relationships/hyperlink" Target="http://www.clinicaltrials.gov/ct2/show/NCT0061730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linicaltrials.gov/ct2/show/NCT01042158"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Management of Pulmonary Hypertension </a:t>
            </a:r>
            <a:endParaRPr lang="en-US" sz="3200" dirty="0"/>
          </a:p>
        </p:txBody>
      </p:sp>
      <p:sp>
        <p:nvSpPr>
          <p:cNvPr id="3" name="Subtitle 2"/>
          <p:cNvSpPr>
            <a:spLocks noGrp="1"/>
          </p:cNvSpPr>
          <p:nvPr>
            <p:ph type="subTitle" idx="1"/>
          </p:nvPr>
        </p:nvSpPr>
        <p:spPr/>
        <p:txBody>
          <a:bodyPr>
            <a:normAutofit fontScale="92500" lnSpcReduction="20000"/>
          </a:bodyPr>
          <a:lstStyle/>
          <a:p>
            <a:pPr algn="r"/>
            <a:r>
              <a:rPr lang="en-US" sz="2800" dirty="0" smtClean="0"/>
              <a:t>Dr. </a:t>
            </a:r>
            <a:r>
              <a:rPr lang="en-US" sz="2800" dirty="0" err="1" smtClean="0"/>
              <a:t>Jayesh</a:t>
            </a:r>
            <a:r>
              <a:rPr lang="en-US" sz="2800" dirty="0" smtClean="0"/>
              <a:t> </a:t>
            </a:r>
            <a:r>
              <a:rPr lang="en-US" sz="2800" dirty="0" err="1" smtClean="0"/>
              <a:t>Rawal</a:t>
            </a:r>
            <a:r>
              <a:rPr lang="en-US" sz="2800" dirty="0" smtClean="0"/>
              <a:t> </a:t>
            </a:r>
          </a:p>
          <a:p>
            <a:pPr algn="r"/>
            <a:r>
              <a:rPr lang="en-US" sz="2400" dirty="0" smtClean="0"/>
              <a:t>MD, </a:t>
            </a:r>
            <a:r>
              <a:rPr lang="en-US" sz="2400" dirty="0" smtClean="0"/>
              <a:t>DM,</a:t>
            </a:r>
          </a:p>
          <a:p>
            <a:pPr algn="r"/>
            <a:r>
              <a:rPr lang="en-US" sz="2400" dirty="0" smtClean="0"/>
              <a:t>Interventional Cardiologist</a:t>
            </a:r>
            <a:endParaRPr lang="en-US" sz="2400" dirty="0" smtClean="0"/>
          </a:p>
          <a:p>
            <a:pPr algn="r"/>
            <a:r>
              <a:rPr lang="en-US" sz="2400" dirty="0" smtClean="0"/>
              <a:t>Prof. and HOD Cardiology Dept.</a:t>
            </a:r>
          </a:p>
          <a:p>
            <a:pPr algn="r"/>
            <a:r>
              <a:rPr lang="en-US" sz="2400" dirty="0" err="1" smtClean="0"/>
              <a:t>Dhiraj</a:t>
            </a:r>
            <a:r>
              <a:rPr lang="en-US" sz="2400" dirty="0" smtClean="0"/>
              <a:t> Hospital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56" y="1"/>
            <a:ext cx="7886700" cy="1325563"/>
          </a:xfrm>
        </p:spPr>
        <p:txBody>
          <a:bodyPr>
            <a:normAutofit/>
          </a:bodyPr>
          <a:lstStyle/>
          <a:p>
            <a:r>
              <a:rPr lang="en-US" sz="4000" b="1" dirty="0" smtClean="0">
                <a:effectLst>
                  <a:outerShdw blurRad="38100" dist="38100" dir="2700000" algn="tl">
                    <a:srgbClr val="000000">
                      <a:alpha val="43137"/>
                    </a:srgbClr>
                  </a:outerShdw>
                </a:effectLst>
              </a:rPr>
              <a:t>Recommendation for General Measures</a:t>
            </a:r>
            <a:endParaRPr lang="en-US" sz="40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750853" y="1862909"/>
            <a:ext cx="3467860" cy="3264704"/>
          </a:xfrm>
          <a:prstGeom prst="rect">
            <a:avLst/>
          </a:prstGeom>
        </p:spPr>
      </p:pic>
      <p:pic>
        <p:nvPicPr>
          <p:cNvPr id="6" name="Picture 5"/>
          <p:cNvPicPr>
            <a:picLocks noChangeAspect="1"/>
          </p:cNvPicPr>
          <p:nvPr/>
        </p:nvPicPr>
        <p:blipFill>
          <a:blip r:embed="rId3"/>
          <a:stretch>
            <a:fillRect/>
          </a:stretch>
        </p:blipFill>
        <p:spPr>
          <a:xfrm>
            <a:off x="4677634" y="2244003"/>
            <a:ext cx="3505968" cy="2883610"/>
          </a:xfrm>
          <a:prstGeom prst="rect">
            <a:avLst/>
          </a:prstGeom>
        </p:spPr>
      </p:pic>
      <p:pic>
        <p:nvPicPr>
          <p:cNvPr id="7" name="Picture 6"/>
          <p:cNvPicPr>
            <a:picLocks noChangeAspect="1"/>
          </p:cNvPicPr>
          <p:nvPr/>
        </p:nvPicPr>
        <p:blipFill>
          <a:blip r:embed="rId4"/>
          <a:stretch>
            <a:fillRect/>
          </a:stretch>
        </p:blipFill>
        <p:spPr>
          <a:xfrm>
            <a:off x="4677634" y="1862909"/>
            <a:ext cx="3505968" cy="381094"/>
          </a:xfrm>
          <a:prstGeom prst="rect">
            <a:avLst/>
          </a:prstGeom>
        </p:spPr>
      </p:pic>
      <p:sp>
        <p:nvSpPr>
          <p:cNvPr id="8" name="Rectangle 7"/>
          <p:cNvSpPr/>
          <p:nvPr/>
        </p:nvSpPr>
        <p:spPr>
          <a:xfrm>
            <a:off x="0" y="6200086"/>
            <a:ext cx="5764237" cy="553998"/>
          </a:xfrm>
          <a:prstGeom prst="rect">
            <a:avLst/>
          </a:prstGeom>
        </p:spPr>
        <p:txBody>
          <a:bodyPr wrap="square">
            <a:spAutoFit/>
          </a:bodyPr>
          <a:lstStyle/>
          <a:p>
            <a:r>
              <a:rPr lang="fr-FR" sz="1000" b="1" dirty="0" smtClean="0"/>
              <a:t>Eur </a:t>
            </a:r>
            <a:r>
              <a:rPr lang="fr-FR" sz="1000" b="1" dirty="0" err="1" smtClean="0"/>
              <a:t>Respir</a:t>
            </a:r>
            <a:r>
              <a:rPr lang="fr-FR" sz="1000" b="1" dirty="0" smtClean="0"/>
              <a:t> J. 2015 </a:t>
            </a:r>
            <a:r>
              <a:rPr lang="fr-FR" sz="1000" b="1" dirty="0" err="1" smtClean="0"/>
              <a:t>Aug</a:t>
            </a:r>
            <a:r>
              <a:rPr lang="fr-FR" sz="1000" b="1" dirty="0" smtClean="0"/>
              <a:t> 29. </a:t>
            </a:r>
            <a:r>
              <a:rPr lang="fr-FR" sz="1000" b="1" dirty="0" err="1" smtClean="0"/>
              <a:t>pii</a:t>
            </a:r>
            <a:r>
              <a:rPr lang="fr-FR" sz="1000" b="1" dirty="0" smtClean="0"/>
              <a:t>: ERJ-01032-2015</a:t>
            </a:r>
          </a:p>
          <a:p>
            <a:r>
              <a:rPr lang="fr-FR" sz="1000" b="1" dirty="0" smtClean="0"/>
              <a:t>Eur </a:t>
            </a:r>
            <a:r>
              <a:rPr lang="fr-FR" sz="1000" b="1" dirty="0" err="1" smtClean="0"/>
              <a:t>Respir</a:t>
            </a:r>
            <a:r>
              <a:rPr lang="fr-FR" sz="1000" b="1" dirty="0" smtClean="0"/>
              <a:t> J 2012; 40: 881–885</a:t>
            </a:r>
          </a:p>
          <a:p>
            <a:r>
              <a:rPr lang="fr-FR" sz="1000" b="1" dirty="0" smtClean="0"/>
              <a:t>Eur </a:t>
            </a:r>
            <a:r>
              <a:rPr lang="fr-FR" sz="1000" b="1" dirty="0" err="1" smtClean="0"/>
              <a:t>Respir</a:t>
            </a:r>
            <a:r>
              <a:rPr lang="fr-FR" sz="1000" b="1" dirty="0" smtClean="0"/>
              <a:t> J 2009; 34: 669–675</a:t>
            </a:r>
            <a:endParaRPr lang="en-US" sz="1000" b="1" dirty="0" smtClean="0"/>
          </a:p>
        </p:txBody>
      </p:sp>
    </p:spTree>
    <p:extLst>
      <p:ext uri="{BB962C8B-B14F-4D97-AF65-F5344CB8AC3E}">
        <p14:creationId xmlns:p14="http://schemas.microsoft.com/office/powerpoint/2010/main" xmlns="" val="436021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01" y="1"/>
            <a:ext cx="7886700" cy="1325563"/>
          </a:xfrm>
        </p:spPr>
        <p:txBody>
          <a:bodyPr>
            <a:normAutofit/>
          </a:bodyPr>
          <a:lstStyle/>
          <a:p>
            <a:r>
              <a:rPr lang="en-US" sz="4000" b="1" dirty="0" smtClean="0">
                <a:effectLst>
                  <a:outerShdw blurRad="38100" dist="38100" dir="2700000" algn="tl">
                    <a:srgbClr val="000000">
                      <a:alpha val="43137"/>
                    </a:srgbClr>
                  </a:outerShdw>
                </a:effectLst>
              </a:rPr>
              <a:t>Recommendation for Supportive Therapy</a:t>
            </a:r>
            <a:endParaRPr lang="en-US" sz="4000" b="1" dirty="0">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2"/>
          <a:srcRect r="1851"/>
          <a:stretch/>
        </p:blipFill>
        <p:spPr>
          <a:xfrm>
            <a:off x="639201" y="2010019"/>
            <a:ext cx="3366269" cy="3633094"/>
          </a:xfrm>
          <a:prstGeom prst="rect">
            <a:avLst/>
          </a:prstGeom>
        </p:spPr>
      </p:pic>
      <p:pic>
        <p:nvPicPr>
          <p:cNvPr id="6" name="Picture 5"/>
          <p:cNvPicPr>
            <a:picLocks noChangeAspect="1"/>
          </p:cNvPicPr>
          <p:nvPr/>
        </p:nvPicPr>
        <p:blipFill>
          <a:blip r:embed="rId3"/>
          <a:stretch>
            <a:fillRect/>
          </a:stretch>
        </p:blipFill>
        <p:spPr>
          <a:xfrm>
            <a:off x="4456499" y="2365706"/>
            <a:ext cx="3391643" cy="2921719"/>
          </a:xfrm>
          <a:prstGeom prst="rect">
            <a:avLst/>
          </a:prstGeom>
        </p:spPr>
      </p:pic>
      <p:pic>
        <p:nvPicPr>
          <p:cNvPr id="7" name="Picture 6"/>
          <p:cNvPicPr>
            <a:picLocks noChangeAspect="1"/>
          </p:cNvPicPr>
          <p:nvPr/>
        </p:nvPicPr>
        <p:blipFill>
          <a:blip r:embed="rId4"/>
          <a:stretch>
            <a:fillRect/>
          </a:stretch>
        </p:blipFill>
        <p:spPr>
          <a:xfrm>
            <a:off x="4456500" y="2010019"/>
            <a:ext cx="3391643" cy="406500"/>
          </a:xfrm>
          <a:prstGeom prst="rect">
            <a:avLst/>
          </a:prstGeom>
        </p:spPr>
      </p:pic>
      <p:sp>
        <p:nvSpPr>
          <p:cNvPr id="8" name="Rectangle 7"/>
          <p:cNvSpPr/>
          <p:nvPr/>
        </p:nvSpPr>
        <p:spPr>
          <a:xfrm>
            <a:off x="0" y="6200086"/>
            <a:ext cx="5764237" cy="707886"/>
          </a:xfrm>
          <a:prstGeom prst="rect">
            <a:avLst/>
          </a:prstGeom>
        </p:spPr>
        <p:txBody>
          <a:bodyPr wrap="square">
            <a:spAutoFit/>
          </a:bodyPr>
          <a:lstStyle/>
          <a:p>
            <a:r>
              <a:rPr lang="fr-FR" sz="1000" b="1" dirty="0" smtClean="0"/>
              <a:t>Eur </a:t>
            </a:r>
            <a:r>
              <a:rPr lang="fr-FR" sz="1000" b="1" dirty="0" err="1" smtClean="0"/>
              <a:t>Respir</a:t>
            </a:r>
            <a:r>
              <a:rPr lang="fr-FR" sz="1000" b="1" dirty="0" smtClean="0"/>
              <a:t> J. 2015 </a:t>
            </a:r>
            <a:r>
              <a:rPr lang="fr-FR" sz="1000" b="1" dirty="0" err="1" smtClean="0"/>
              <a:t>Aug</a:t>
            </a:r>
            <a:r>
              <a:rPr lang="fr-FR" sz="1000" b="1" dirty="0" smtClean="0"/>
              <a:t> 29. </a:t>
            </a:r>
            <a:r>
              <a:rPr lang="fr-FR" sz="1000" b="1" dirty="0" err="1" smtClean="0"/>
              <a:t>pii</a:t>
            </a:r>
            <a:r>
              <a:rPr lang="fr-FR" sz="1000" b="1" dirty="0" smtClean="0"/>
              <a:t>: ERJ-01032-2015</a:t>
            </a:r>
          </a:p>
          <a:p>
            <a:r>
              <a:rPr lang="de-DE" sz="1000" b="1" dirty="0" smtClean="0"/>
              <a:t>Am J Med 2001; 111: 577</a:t>
            </a:r>
          </a:p>
          <a:p>
            <a:r>
              <a:rPr lang="en-US" sz="1000" b="1" dirty="0" smtClean="0"/>
              <a:t>Am J </a:t>
            </a:r>
            <a:r>
              <a:rPr lang="en-US" sz="1000" b="1" dirty="0" err="1" smtClean="0"/>
              <a:t>Respir</a:t>
            </a:r>
            <a:r>
              <a:rPr lang="en-US" sz="1000" b="1" dirty="0" smtClean="0"/>
              <a:t> </a:t>
            </a:r>
            <a:r>
              <a:rPr lang="en-US" sz="1000" b="1" dirty="0" err="1" smtClean="0"/>
              <a:t>Crit</a:t>
            </a:r>
            <a:r>
              <a:rPr lang="en-US" sz="1000" b="1" dirty="0" smtClean="0"/>
              <a:t> Care Med 2014; 189: A2464</a:t>
            </a:r>
          </a:p>
          <a:p>
            <a:r>
              <a:rPr lang="en-US" sz="1000" b="1" dirty="0" smtClean="0"/>
              <a:t>J Am </a:t>
            </a:r>
            <a:r>
              <a:rPr lang="en-US" sz="1000" b="1" dirty="0" err="1" smtClean="0"/>
              <a:t>Coll</a:t>
            </a:r>
            <a:r>
              <a:rPr lang="en-US" sz="1000" b="1" dirty="0" smtClean="0"/>
              <a:t> </a:t>
            </a:r>
            <a:r>
              <a:rPr lang="en-US" sz="1000" b="1" dirty="0" err="1" smtClean="0"/>
              <a:t>Cardiol</a:t>
            </a:r>
            <a:r>
              <a:rPr lang="en-US" sz="1000" b="1" dirty="0" smtClean="0"/>
              <a:t> 2011; 58: 300–309</a:t>
            </a:r>
            <a:endParaRPr lang="fr-FR" sz="1000" b="1" dirty="0" smtClean="0"/>
          </a:p>
        </p:txBody>
      </p:sp>
    </p:spTree>
    <p:extLst>
      <p:ext uri="{BB962C8B-B14F-4D97-AF65-F5344CB8AC3E}">
        <p14:creationId xmlns:p14="http://schemas.microsoft.com/office/powerpoint/2010/main" xmlns="" val="760097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39201" y="1"/>
            <a:ext cx="7886700" cy="1325563"/>
          </a:xfrm>
        </p:spPr>
        <p:txBody>
          <a:bodyPr>
            <a:normAutofit/>
          </a:bodyPr>
          <a:lstStyle/>
          <a:p>
            <a:r>
              <a:rPr lang="en-US" sz="3600" b="1" dirty="0" smtClean="0">
                <a:effectLst>
                  <a:outerShdw blurRad="38100" dist="38100" dir="2700000" algn="tl">
                    <a:srgbClr val="000000">
                      <a:alpha val="43137"/>
                    </a:srgbClr>
                  </a:outerShdw>
                </a:effectLst>
              </a:rPr>
              <a:t>Recommendation for </a:t>
            </a:r>
            <a:r>
              <a:rPr lang="en-US" sz="3600" b="1" u="sng" dirty="0" smtClean="0">
                <a:effectLst>
                  <a:outerShdw blurRad="38100" dist="38100" dir="2700000" algn="tl">
                    <a:srgbClr val="000000">
                      <a:alpha val="43137"/>
                    </a:srgbClr>
                  </a:outerShdw>
                </a:effectLst>
              </a:rPr>
              <a:t>CCBs</a:t>
            </a:r>
            <a:r>
              <a:rPr lang="en-US" sz="3600" b="1" dirty="0" smtClean="0">
                <a:effectLst>
                  <a:outerShdw blurRad="38100" dist="38100" dir="2700000" algn="tl">
                    <a:srgbClr val="000000">
                      <a:alpha val="43137"/>
                    </a:srgbClr>
                  </a:outerShdw>
                </a:effectLst>
              </a:rPr>
              <a:t> in </a:t>
            </a:r>
            <a:r>
              <a:rPr lang="en-US" sz="3600" b="1" dirty="0" err="1" smtClean="0">
                <a:effectLst>
                  <a:outerShdw blurRad="38100" dist="38100" dir="2700000" algn="tl">
                    <a:srgbClr val="000000">
                      <a:alpha val="43137"/>
                    </a:srgbClr>
                  </a:outerShdw>
                </a:effectLst>
              </a:rPr>
              <a:t>Vasoreactive</a:t>
            </a:r>
            <a:r>
              <a:rPr lang="en-US" sz="3600" b="1" dirty="0" smtClean="0">
                <a:effectLst>
                  <a:outerShdw blurRad="38100" dist="38100" dir="2700000" algn="tl">
                    <a:srgbClr val="000000">
                      <a:alpha val="43137"/>
                    </a:srgbClr>
                  </a:outerShdw>
                </a:effectLst>
              </a:rPr>
              <a:t> Patients</a:t>
            </a:r>
            <a:endParaRPr lang="en-US" sz="3600" dirty="0"/>
          </a:p>
        </p:txBody>
      </p:sp>
      <p:pic>
        <p:nvPicPr>
          <p:cNvPr id="6" name="Picture 5"/>
          <p:cNvPicPr>
            <a:picLocks noChangeAspect="1"/>
          </p:cNvPicPr>
          <p:nvPr/>
        </p:nvPicPr>
        <p:blipFill>
          <a:blip r:embed="rId2"/>
          <a:stretch>
            <a:fillRect/>
          </a:stretch>
        </p:blipFill>
        <p:spPr>
          <a:xfrm>
            <a:off x="639201" y="1661780"/>
            <a:ext cx="3467860" cy="4382579"/>
          </a:xfrm>
          <a:prstGeom prst="rect">
            <a:avLst/>
          </a:prstGeom>
        </p:spPr>
      </p:pic>
      <p:pic>
        <p:nvPicPr>
          <p:cNvPr id="7" name="Picture 6"/>
          <p:cNvPicPr>
            <a:picLocks noChangeAspect="1"/>
          </p:cNvPicPr>
          <p:nvPr/>
        </p:nvPicPr>
        <p:blipFill>
          <a:blip r:embed="rId3"/>
          <a:stretch>
            <a:fillRect/>
          </a:stretch>
        </p:blipFill>
        <p:spPr>
          <a:xfrm>
            <a:off x="4468087" y="2244874"/>
            <a:ext cx="3467860" cy="406500"/>
          </a:xfrm>
          <a:prstGeom prst="rect">
            <a:avLst/>
          </a:prstGeom>
        </p:spPr>
      </p:pic>
      <p:pic>
        <p:nvPicPr>
          <p:cNvPr id="8" name="Picture 7"/>
          <p:cNvPicPr>
            <a:picLocks noChangeAspect="1"/>
          </p:cNvPicPr>
          <p:nvPr/>
        </p:nvPicPr>
        <p:blipFill>
          <a:blip r:embed="rId4"/>
          <a:stretch>
            <a:fillRect/>
          </a:stretch>
        </p:blipFill>
        <p:spPr>
          <a:xfrm>
            <a:off x="4468087" y="2651374"/>
            <a:ext cx="3467860" cy="2654954"/>
          </a:xfrm>
          <a:prstGeom prst="rect">
            <a:avLst/>
          </a:prstGeom>
        </p:spPr>
      </p:pic>
      <p:sp>
        <p:nvSpPr>
          <p:cNvPr id="10" name="Rectangle 9"/>
          <p:cNvSpPr/>
          <p:nvPr/>
        </p:nvSpPr>
        <p:spPr>
          <a:xfrm>
            <a:off x="0" y="6200086"/>
            <a:ext cx="5764237" cy="553998"/>
          </a:xfrm>
          <a:prstGeom prst="rect">
            <a:avLst/>
          </a:prstGeom>
        </p:spPr>
        <p:txBody>
          <a:bodyPr wrap="square">
            <a:spAutoFit/>
          </a:bodyPr>
          <a:lstStyle/>
          <a:p>
            <a:r>
              <a:rPr lang="fr-FR" sz="1000" b="1" dirty="0" smtClean="0"/>
              <a:t>Eur </a:t>
            </a:r>
            <a:r>
              <a:rPr lang="fr-FR" sz="1000" b="1" dirty="0" err="1" smtClean="0"/>
              <a:t>Respir</a:t>
            </a:r>
            <a:r>
              <a:rPr lang="fr-FR" sz="1000" b="1" dirty="0" smtClean="0"/>
              <a:t> J. 2015 </a:t>
            </a:r>
            <a:r>
              <a:rPr lang="fr-FR" sz="1000" b="1" dirty="0" err="1" smtClean="0"/>
              <a:t>Aug</a:t>
            </a:r>
            <a:r>
              <a:rPr lang="fr-FR" sz="1000" b="1" dirty="0" smtClean="0"/>
              <a:t> 29. </a:t>
            </a:r>
            <a:r>
              <a:rPr lang="fr-FR" sz="1000" b="1" dirty="0" err="1" smtClean="0"/>
              <a:t>pii</a:t>
            </a:r>
            <a:r>
              <a:rPr lang="fr-FR" sz="1000" b="1" dirty="0" smtClean="0"/>
              <a:t>: ERJ-01032-2015</a:t>
            </a:r>
          </a:p>
          <a:p>
            <a:r>
              <a:rPr lang="fr-FR" sz="1000" b="1" dirty="0" smtClean="0"/>
              <a:t> Circulation 2005; 111: 3105–3111</a:t>
            </a:r>
          </a:p>
          <a:p>
            <a:r>
              <a:rPr lang="fr-FR" sz="1000" b="1" dirty="0" smtClean="0"/>
              <a:t>N </a:t>
            </a:r>
            <a:r>
              <a:rPr lang="fr-FR" sz="1000" b="1" dirty="0" err="1" smtClean="0"/>
              <a:t>Engl</a:t>
            </a:r>
            <a:r>
              <a:rPr lang="fr-FR" sz="1000" b="1" dirty="0" smtClean="0"/>
              <a:t> J Med 1992; 327: 76–81</a:t>
            </a:r>
          </a:p>
        </p:txBody>
      </p:sp>
    </p:spTree>
    <p:extLst>
      <p:ext uri="{BB962C8B-B14F-4D97-AF65-F5344CB8AC3E}">
        <p14:creationId xmlns:p14="http://schemas.microsoft.com/office/powerpoint/2010/main" xmlns="" val="1030242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b="1" dirty="0" err="1" smtClean="0">
                <a:solidFill>
                  <a:srgbClr val="002060"/>
                </a:solidFill>
                <a:effectLst>
                  <a:outerShdw blurRad="38100" dist="38100" dir="2700000" algn="tl">
                    <a:srgbClr val="000000">
                      <a:alpha val="43137"/>
                    </a:srgbClr>
                  </a:outerShdw>
                </a:effectLst>
              </a:rPr>
              <a:t>Endothelin</a:t>
            </a:r>
            <a:r>
              <a:rPr lang="en-US" sz="3600" b="1" dirty="0" smtClean="0">
                <a:solidFill>
                  <a:srgbClr val="002060"/>
                </a:solidFill>
                <a:effectLst>
                  <a:outerShdw blurRad="38100" dist="38100" dir="2700000" algn="tl">
                    <a:srgbClr val="000000">
                      <a:alpha val="43137"/>
                    </a:srgbClr>
                  </a:outerShdw>
                </a:effectLst>
              </a:rPr>
              <a:t> pathway :</a:t>
            </a:r>
            <a:br>
              <a:rPr lang="en-US" sz="3600" b="1" dirty="0" smtClean="0">
                <a:solidFill>
                  <a:srgbClr val="002060"/>
                </a:solidFill>
                <a:effectLst>
                  <a:outerShdw blurRad="38100" dist="38100" dir="2700000" algn="tl">
                    <a:srgbClr val="000000">
                      <a:alpha val="43137"/>
                    </a:srgbClr>
                  </a:outerShdw>
                </a:effectLst>
              </a:rPr>
            </a:br>
            <a:r>
              <a:rPr lang="en-US" sz="3600" b="1" dirty="0" err="1" smtClean="0">
                <a:solidFill>
                  <a:srgbClr val="002060"/>
                </a:solidFill>
                <a:effectLst>
                  <a:outerShdw blurRad="38100" dist="38100" dir="2700000" algn="tl">
                    <a:srgbClr val="000000">
                      <a:alpha val="43137"/>
                    </a:srgbClr>
                  </a:outerShdw>
                </a:effectLst>
              </a:rPr>
              <a:t>Bosentan</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1900" dirty="0"/>
              <a:t>Dual </a:t>
            </a:r>
            <a:r>
              <a:rPr lang="en-US" sz="1900" dirty="0" err="1"/>
              <a:t>endothelin</a:t>
            </a:r>
            <a:r>
              <a:rPr lang="en-US" sz="1900" dirty="0"/>
              <a:t>-A and –B receptor </a:t>
            </a:r>
            <a:r>
              <a:rPr lang="en-US" sz="1900" dirty="0" smtClean="0"/>
              <a:t>antagonist</a:t>
            </a:r>
          </a:p>
          <a:p>
            <a:pPr>
              <a:buNone/>
            </a:pPr>
            <a:endParaRPr lang="en-US" sz="1900" dirty="0" smtClean="0"/>
          </a:p>
          <a:p>
            <a:r>
              <a:rPr lang="en-US" sz="1900" dirty="0" smtClean="0"/>
              <a:t>Chemically </a:t>
            </a:r>
            <a:r>
              <a:rPr lang="en-US" sz="1900" dirty="0"/>
              <a:t>- belongs to </a:t>
            </a:r>
            <a:r>
              <a:rPr lang="en-US" sz="1900" dirty="0" err="1"/>
              <a:t>sulphonamide</a:t>
            </a:r>
            <a:r>
              <a:rPr lang="en-US" sz="1900" dirty="0"/>
              <a:t> class of ERA </a:t>
            </a:r>
          </a:p>
          <a:p>
            <a:endParaRPr lang="en-US" sz="1900" dirty="0" smtClean="0"/>
          </a:p>
          <a:p>
            <a:r>
              <a:rPr lang="en-US" sz="1900" dirty="0" err="1" smtClean="0"/>
              <a:t>Bosentan</a:t>
            </a:r>
            <a:r>
              <a:rPr lang="en-US" sz="1900" dirty="0" smtClean="0"/>
              <a:t> </a:t>
            </a:r>
            <a:r>
              <a:rPr lang="en-US" sz="1900" dirty="0"/>
              <a:t>has been evaluated in </a:t>
            </a:r>
            <a:endParaRPr lang="en-US" sz="1900" dirty="0" smtClean="0"/>
          </a:p>
          <a:p>
            <a:pPr lvl="1"/>
            <a:r>
              <a:rPr lang="en-US" sz="1900" dirty="0" smtClean="0"/>
              <a:t>PAH </a:t>
            </a:r>
            <a:r>
              <a:rPr lang="en-US" sz="1900" dirty="0"/>
              <a:t>(idiopathic, associated with connective tissue disease and </a:t>
            </a:r>
            <a:r>
              <a:rPr lang="en-US" sz="1900" dirty="0" err="1"/>
              <a:t>Eisenmenger’s</a:t>
            </a:r>
            <a:r>
              <a:rPr lang="en-US" sz="1900" dirty="0"/>
              <a:t> syndrome) </a:t>
            </a:r>
            <a:endParaRPr lang="en-US" sz="1900" dirty="0" smtClean="0"/>
          </a:p>
          <a:p>
            <a:pPr lvl="1"/>
            <a:r>
              <a:rPr lang="en-US" sz="1900" dirty="0" smtClean="0"/>
              <a:t>In 5 </a:t>
            </a:r>
            <a:r>
              <a:rPr lang="en-US" sz="1900" dirty="0"/>
              <a:t>RCTs (Study-351, BREATHE [Bosentan </a:t>
            </a:r>
            <a:r>
              <a:rPr lang="en-US" sz="1900" dirty="0" err="1"/>
              <a:t>Randomised</a:t>
            </a:r>
            <a:r>
              <a:rPr lang="en-US" sz="1900" dirty="0"/>
              <a:t> trial of Endothelin Antagonist </a:t>
            </a:r>
            <a:r>
              <a:rPr lang="en-US" sz="1900" dirty="0" err="1"/>
              <a:t>THErapy</a:t>
            </a:r>
            <a:r>
              <a:rPr lang="en-US" sz="1900" dirty="0"/>
              <a:t>]-1, BREATHE-2, BREATHE-5, and EARLY [Endothelin Antagonist </a:t>
            </a:r>
            <a:r>
              <a:rPr lang="en-US" sz="1900" dirty="0" smtClean="0"/>
              <a:t>trial </a:t>
            </a:r>
            <a:r>
              <a:rPr lang="en-US" sz="1900" dirty="0"/>
              <a:t>in </a:t>
            </a:r>
            <a:r>
              <a:rPr lang="en-US" sz="1900" dirty="0" smtClean="0"/>
              <a:t>mildly </a:t>
            </a:r>
            <a:r>
              <a:rPr lang="en-US" sz="1900" dirty="0"/>
              <a:t>symptomatic pulmonary arterial hypertension patients</a:t>
            </a:r>
            <a:r>
              <a:rPr lang="en-US" sz="1900" dirty="0" smtClean="0"/>
              <a:t>]</a:t>
            </a:r>
            <a:endParaRPr lang="en-US" sz="1900" dirty="0"/>
          </a:p>
          <a:p>
            <a:endParaRPr lang="en-US" sz="1900" dirty="0" smtClean="0"/>
          </a:p>
          <a:p>
            <a:r>
              <a:rPr lang="en-US" sz="1900" dirty="0" err="1" smtClean="0"/>
              <a:t>Bosentan</a:t>
            </a:r>
            <a:r>
              <a:rPr lang="en-US" sz="1900" dirty="0" smtClean="0"/>
              <a:t> </a:t>
            </a:r>
            <a:r>
              <a:rPr lang="en-US" sz="1900" dirty="0"/>
              <a:t>has shown improvement in exercise capacity, functional class, hemodynamics, echocardiographic and Doppler variables, and time to clinical worsening </a:t>
            </a:r>
          </a:p>
          <a:p>
            <a:endParaRPr lang="en-US" dirty="0"/>
          </a:p>
        </p:txBody>
      </p:sp>
    </p:spTree>
    <p:extLst>
      <p:ext uri="{BB962C8B-B14F-4D97-AF65-F5344CB8AC3E}">
        <p14:creationId xmlns:p14="http://schemas.microsoft.com/office/powerpoint/2010/main" xmlns="" val="928234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2060"/>
                </a:solidFill>
                <a:effectLst>
                  <a:outerShdw blurRad="38100" dist="38100" dir="2700000" algn="tl">
                    <a:srgbClr val="000000">
                      <a:alpha val="43137"/>
                    </a:srgbClr>
                  </a:outerShdw>
                </a:effectLst>
              </a:rPr>
              <a:t>Bosentan</a:t>
            </a:r>
            <a:endParaRPr lang="en-US" sz="3600" dirty="0"/>
          </a:p>
        </p:txBody>
      </p:sp>
      <p:sp>
        <p:nvSpPr>
          <p:cNvPr id="3" name="Content Placeholder 2"/>
          <p:cNvSpPr>
            <a:spLocks noGrp="1"/>
          </p:cNvSpPr>
          <p:nvPr>
            <p:ph idx="1"/>
          </p:nvPr>
        </p:nvSpPr>
        <p:spPr/>
        <p:txBody>
          <a:bodyPr>
            <a:normAutofit/>
          </a:bodyPr>
          <a:lstStyle/>
          <a:p>
            <a:endParaRPr lang="en-US" sz="1800" dirty="0" smtClean="0"/>
          </a:p>
          <a:p>
            <a:endParaRPr lang="en-US" sz="1800" dirty="0" smtClean="0"/>
          </a:p>
          <a:p>
            <a:r>
              <a:rPr lang="en-US" sz="1800" dirty="0" smtClean="0"/>
              <a:t>In </a:t>
            </a:r>
            <a:r>
              <a:rPr lang="en-US" sz="1800" dirty="0"/>
              <a:t>approximately 10% of the subjects on </a:t>
            </a:r>
            <a:r>
              <a:rPr lang="en-US" sz="1800" dirty="0" err="1"/>
              <a:t>bosentan</a:t>
            </a:r>
            <a:r>
              <a:rPr lang="en-US" sz="1800" dirty="0"/>
              <a:t>, developed increases in hepatic aminotransferases which were found to be dose-dependent and reversible after dose reduction or discontinuation</a:t>
            </a:r>
          </a:p>
          <a:p>
            <a:endParaRPr lang="en-US" sz="1800" dirty="0" smtClean="0"/>
          </a:p>
          <a:p>
            <a:endParaRPr lang="en-US" sz="1800" dirty="0" smtClean="0"/>
          </a:p>
          <a:p>
            <a:r>
              <a:rPr lang="en-US" sz="1800" dirty="0" smtClean="0"/>
              <a:t>Hence</a:t>
            </a:r>
            <a:r>
              <a:rPr lang="en-US" sz="1800" dirty="0"/>
              <a:t>, monthly liver function testing is recommended in patients receiving </a:t>
            </a:r>
            <a:r>
              <a:rPr lang="en-US" sz="1800" dirty="0" err="1"/>
              <a:t>bosentan</a:t>
            </a:r>
            <a:endParaRPr lang="en-US" sz="1800" dirty="0"/>
          </a:p>
          <a:p>
            <a:endParaRPr lang="en-US" dirty="0"/>
          </a:p>
        </p:txBody>
      </p:sp>
    </p:spTree>
    <p:extLst>
      <p:ext uri="{BB962C8B-B14F-4D97-AF65-F5344CB8AC3E}">
        <p14:creationId xmlns:p14="http://schemas.microsoft.com/office/powerpoint/2010/main" xmlns="" val="121779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solidFill>
                  <a:srgbClr val="002060"/>
                </a:solidFill>
                <a:effectLst>
                  <a:outerShdw blurRad="38100" dist="38100" dir="2700000" algn="tl">
                    <a:srgbClr val="000000">
                      <a:alpha val="43137"/>
                    </a:srgbClr>
                  </a:outerShdw>
                </a:effectLst>
              </a:rPr>
              <a:t>Ambrisentan</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endParaRPr lang="en-US" sz="1800" dirty="0" smtClean="0"/>
          </a:p>
          <a:p>
            <a:r>
              <a:rPr lang="en-US" sz="1800" dirty="0" smtClean="0"/>
              <a:t>Selective </a:t>
            </a:r>
            <a:r>
              <a:rPr lang="en-US" sz="1800" dirty="0"/>
              <a:t>for the </a:t>
            </a:r>
            <a:r>
              <a:rPr lang="en-US" sz="1800" dirty="0" err="1"/>
              <a:t>endothelin</a:t>
            </a:r>
            <a:r>
              <a:rPr lang="en-US" sz="1800" dirty="0"/>
              <a:t>-A receptor</a:t>
            </a:r>
          </a:p>
          <a:p>
            <a:endParaRPr lang="en-US" sz="1800" dirty="0" smtClean="0"/>
          </a:p>
          <a:p>
            <a:r>
              <a:rPr lang="en-US" sz="1800" dirty="0" smtClean="0"/>
              <a:t>Chemically </a:t>
            </a:r>
            <a:r>
              <a:rPr lang="en-US" sz="1800" dirty="0"/>
              <a:t>belongs to </a:t>
            </a:r>
            <a:r>
              <a:rPr lang="en-US" sz="1800" dirty="0" err="1"/>
              <a:t>nonsulfonamide</a:t>
            </a:r>
            <a:r>
              <a:rPr lang="en-US" sz="1800" dirty="0"/>
              <a:t>, </a:t>
            </a:r>
            <a:r>
              <a:rPr lang="en-US" sz="1800" dirty="0" err="1"/>
              <a:t>propanoic</a:t>
            </a:r>
            <a:r>
              <a:rPr lang="en-US" sz="1800" dirty="0"/>
              <a:t> acid class of </a:t>
            </a:r>
            <a:r>
              <a:rPr lang="en-US" sz="1800" dirty="0" err="1"/>
              <a:t>endothelin</a:t>
            </a:r>
            <a:r>
              <a:rPr lang="en-US" sz="1800" dirty="0"/>
              <a:t> receptor antagonist (ERA) </a:t>
            </a:r>
          </a:p>
          <a:p>
            <a:endParaRPr lang="en-US" sz="1800" dirty="0" smtClean="0"/>
          </a:p>
          <a:p>
            <a:r>
              <a:rPr lang="en-US" sz="1800" dirty="0" smtClean="0"/>
              <a:t>Clinically </a:t>
            </a:r>
            <a:r>
              <a:rPr lang="en-US" sz="1800" dirty="0"/>
              <a:t>studied in 2 large RCTs (ARIES [</a:t>
            </a:r>
            <a:r>
              <a:rPr lang="en-US" sz="1800" dirty="0" err="1"/>
              <a:t>Ambrisentan</a:t>
            </a:r>
            <a:r>
              <a:rPr lang="en-US" sz="1800" dirty="0"/>
              <a:t> in pulmonary arterial hypertension, Randomized, double-blind, </a:t>
            </a:r>
            <a:r>
              <a:rPr lang="en-US" sz="1800" dirty="0" err="1"/>
              <a:t>placebocontrolled</a:t>
            </a:r>
            <a:r>
              <a:rPr lang="en-US" sz="1800" dirty="0"/>
              <a:t>, multicentre, Efficacy Study]-1 and -2)</a:t>
            </a:r>
          </a:p>
          <a:p>
            <a:endParaRPr lang="en-US" sz="1800" dirty="0" smtClean="0"/>
          </a:p>
          <a:p>
            <a:r>
              <a:rPr lang="en-US" sz="1800" dirty="0" smtClean="0"/>
              <a:t>These </a:t>
            </a:r>
            <a:r>
              <a:rPr lang="en-US" sz="1800" dirty="0"/>
              <a:t>studies have demonstrated positive efficacy of </a:t>
            </a:r>
            <a:r>
              <a:rPr lang="en-US" sz="1800" dirty="0" err="1"/>
              <a:t>ambrisentan</a:t>
            </a:r>
            <a:r>
              <a:rPr lang="en-US" sz="1800" dirty="0"/>
              <a:t> on symptoms, exercise capacity, hemodynamics, and time to clinical worsening of patients with idiopathic PAH and PAH associated with connective tissue disease and human immunodeficiency virus infection</a:t>
            </a:r>
          </a:p>
          <a:p>
            <a:endParaRPr lang="en-US" dirty="0"/>
          </a:p>
        </p:txBody>
      </p:sp>
    </p:spTree>
    <p:extLst>
      <p:ext uri="{BB962C8B-B14F-4D97-AF65-F5344CB8AC3E}">
        <p14:creationId xmlns:p14="http://schemas.microsoft.com/office/powerpoint/2010/main" xmlns="" val="8441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smtClean="0">
                <a:solidFill>
                  <a:srgbClr val="002060"/>
                </a:solidFill>
                <a:effectLst>
                  <a:outerShdw blurRad="38100" dist="38100" dir="2700000" algn="tl">
                    <a:srgbClr val="000000">
                      <a:alpha val="43137"/>
                    </a:srgbClr>
                  </a:outerShdw>
                </a:effectLst>
              </a:rPr>
              <a:t>Ambrisentan</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endParaRPr lang="en-US" sz="2000" dirty="0" smtClean="0"/>
          </a:p>
          <a:p>
            <a:r>
              <a:rPr lang="en-US" sz="2000" dirty="0" smtClean="0"/>
              <a:t>Currently</a:t>
            </a:r>
            <a:r>
              <a:rPr lang="en-US" sz="2000" dirty="0"/>
              <a:t>, approved for the treatment of patients with WHO-FC II and III</a:t>
            </a:r>
          </a:p>
          <a:p>
            <a:endParaRPr lang="en-US" sz="2000" dirty="0" smtClean="0"/>
          </a:p>
          <a:p>
            <a:r>
              <a:rPr lang="en-US" sz="2000" dirty="0" smtClean="0"/>
              <a:t>Unlike </a:t>
            </a:r>
            <a:r>
              <a:rPr lang="en-US" sz="2000" dirty="0"/>
              <a:t>other ERA, </a:t>
            </a:r>
            <a:r>
              <a:rPr lang="en-US" sz="2000" dirty="0" err="1"/>
              <a:t>ambrisentan</a:t>
            </a:r>
            <a:r>
              <a:rPr lang="en-US" sz="2000" dirty="0"/>
              <a:t> shows no tendency for development of abnormal liver function tests and hence, monthly liver function assessment is not mandated</a:t>
            </a:r>
          </a:p>
          <a:p>
            <a:endParaRPr lang="en-US" sz="2000" dirty="0" smtClean="0"/>
          </a:p>
          <a:p>
            <a:r>
              <a:rPr lang="en-US" sz="2000" dirty="0" smtClean="0"/>
              <a:t>However</a:t>
            </a:r>
            <a:r>
              <a:rPr lang="en-US" sz="2000" dirty="0"/>
              <a:t>, an increased incidence of peripheral edema has been reported with </a:t>
            </a:r>
            <a:r>
              <a:rPr lang="en-US" sz="2000" dirty="0" err="1"/>
              <a:t>ambrisentan</a:t>
            </a:r>
            <a:r>
              <a:rPr lang="en-US" sz="2000" dirty="0"/>
              <a:t> use</a:t>
            </a:r>
          </a:p>
          <a:p>
            <a:endParaRPr lang="en-US" dirty="0"/>
          </a:p>
        </p:txBody>
      </p:sp>
    </p:spTree>
    <p:extLst>
      <p:ext uri="{BB962C8B-B14F-4D97-AF65-F5344CB8AC3E}">
        <p14:creationId xmlns:p14="http://schemas.microsoft.com/office/powerpoint/2010/main" xmlns="" val="3811171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smtClean="0">
                <a:solidFill>
                  <a:srgbClr val="002060"/>
                </a:solidFill>
                <a:effectLst>
                  <a:outerShdw blurRad="38100" dist="38100" dir="2700000" algn="tl">
                    <a:srgbClr val="000000">
                      <a:alpha val="43137"/>
                    </a:srgbClr>
                  </a:outerShdw>
                </a:effectLst>
              </a:rPr>
              <a:t>Macitentan</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000" dirty="0" err="1"/>
              <a:t>Macitentan</a:t>
            </a:r>
            <a:r>
              <a:rPr lang="en-US" sz="2000" dirty="0"/>
              <a:t> is the latest approved dual ERA which was developed by modifying the structure of </a:t>
            </a:r>
            <a:r>
              <a:rPr lang="en-US" sz="2000" dirty="0" err="1"/>
              <a:t>bosentan</a:t>
            </a:r>
            <a:r>
              <a:rPr lang="en-US" sz="2000" dirty="0"/>
              <a:t> to its increase efficacy and </a:t>
            </a:r>
            <a:r>
              <a:rPr lang="en-US" sz="2000" dirty="0" smtClean="0"/>
              <a:t>safety.</a:t>
            </a:r>
            <a:endParaRPr lang="en-US" sz="2000" dirty="0"/>
          </a:p>
          <a:p>
            <a:endParaRPr lang="en-US" sz="2000" dirty="0" smtClean="0"/>
          </a:p>
          <a:p>
            <a:r>
              <a:rPr lang="en-US" sz="2000" dirty="0" smtClean="0"/>
              <a:t>Sustained </a:t>
            </a:r>
            <a:r>
              <a:rPr lang="en-US" sz="2000" dirty="0"/>
              <a:t>receptor binding and enhanced tissue penetration are the key characteristics of </a:t>
            </a:r>
            <a:r>
              <a:rPr lang="en-US" sz="2000" dirty="0" err="1" smtClean="0"/>
              <a:t>macitentan</a:t>
            </a:r>
            <a:r>
              <a:rPr lang="en-US" sz="2000" dirty="0" smtClean="0"/>
              <a:t>. </a:t>
            </a:r>
            <a:endParaRPr lang="en-US" sz="2000" dirty="0"/>
          </a:p>
          <a:p>
            <a:endParaRPr lang="en-US" sz="2000" dirty="0" smtClean="0"/>
          </a:p>
          <a:p>
            <a:r>
              <a:rPr lang="en-US" sz="2000" dirty="0" smtClean="0"/>
              <a:t>In </a:t>
            </a:r>
            <a:r>
              <a:rPr lang="en-US" sz="2000" dirty="0"/>
              <a:t>the event driven SERAPHIN (Study with an Endothelin Receptor Antagonist in Pulmonary Arterial Hypertension to Improve Clinical Outcome) study, 742 PAH patients were treated for an average of 100 weeks with 3 or 10 mg </a:t>
            </a:r>
            <a:r>
              <a:rPr lang="en-US" sz="2000" dirty="0" err="1"/>
              <a:t>macitentan</a:t>
            </a:r>
            <a:r>
              <a:rPr lang="en-US" sz="2000" dirty="0"/>
              <a:t> as compared with </a:t>
            </a:r>
            <a:r>
              <a:rPr lang="en-US" sz="2000" dirty="0" smtClean="0"/>
              <a:t>placebo. </a:t>
            </a:r>
            <a:endParaRPr lang="en-US" sz="2000" dirty="0"/>
          </a:p>
          <a:p>
            <a:pPr marL="0" indent="0">
              <a:buNone/>
            </a:pPr>
            <a:endParaRPr lang="en-US" sz="2400" dirty="0"/>
          </a:p>
        </p:txBody>
      </p:sp>
    </p:spTree>
    <p:extLst>
      <p:ext uri="{BB962C8B-B14F-4D97-AF65-F5344CB8AC3E}">
        <p14:creationId xmlns:p14="http://schemas.microsoft.com/office/powerpoint/2010/main" xmlns="" val="3319130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smtClean="0">
                <a:solidFill>
                  <a:srgbClr val="002060"/>
                </a:solidFill>
                <a:effectLst>
                  <a:outerShdw blurRad="38100" dist="38100" dir="2700000" algn="tl">
                    <a:srgbClr val="000000">
                      <a:alpha val="43137"/>
                    </a:srgbClr>
                  </a:outerShdw>
                </a:effectLst>
              </a:rPr>
              <a:t>Macitentan</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endParaRPr lang="en-US" sz="2000" dirty="0" smtClean="0"/>
          </a:p>
          <a:p>
            <a:r>
              <a:rPr lang="en-US" sz="2000" dirty="0" err="1" smtClean="0"/>
              <a:t>Macitentan</a:t>
            </a:r>
            <a:r>
              <a:rPr lang="en-US" sz="2000" dirty="0" smtClean="0"/>
              <a:t> </a:t>
            </a:r>
            <a:r>
              <a:rPr lang="en-US" sz="2000" dirty="0"/>
              <a:t>significantly reduced the time from the initiation of treatment to the first occurrence of a composite endpoint of death, atrial </a:t>
            </a:r>
            <a:r>
              <a:rPr lang="en-US" sz="2000" dirty="0" err="1"/>
              <a:t>septostomy</a:t>
            </a:r>
            <a:r>
              <a:rPr lang="en-US" sz="2000" dirty="0"/>
              <a:t>, lung transplantation, initiation of treatment with intravenous or subcutaneous </a:t>
            </a:r>
            <a:r>
              <a:rPr lang="en-US" sz="2000" dirty="0" err="1"/>
              <a:t>prostanoids</a:t>
            </a:r>
            <a:r>
              <a:rPr lang="en-US" sz="2000" dirty="0"/>
              <a:t>, or worsening of PAH with an increase in exercise </a:t>
            </a:r>
            <a:r>
              <a:rPr lang="en-US" sz="2000" dirty="0" smtClean="0"/>
              <a:t>capacity.</a:t>
            </a:r>
            <a:endParaRPr lang="en-US" sz="2000" dirty="0"/>
          </a:p>
          <a:p>
            <a:endParaRPr lang="en-US" sz="2000" dirty="0" smtClean="0"/>
          </a:p>
          <a:p>
            <a:r>
              <a:rPr lang="en-US" sz="2000" dirty="0" err="1" smtClean="0"/>
              <a:t>Macitentan</a:t>
            </a:r>
            <a:r>
              <a:rPr lang="en-US" sz="2000" dirty="0" smtClean="0"/>
              <a:t> </a:t>
            </a:r>
            <a:r>
              <a:rPr lang="en-US" sz="2000" dirty="0"/>
              <a:t>caused no liver toxicity but a reduction in blood hemoglobin ≤8 g/dl was observed in 4.3% of patients receiving 10 </a:t>
            </a:r>
            <a:r>
              <a:rPr lang="en-US" sz="2000" dirty="0" smtClean="0"/>
              <a:t>mg.</a:t>
            </a:r>
            <a:endParaRPr lang="en-US" sz="2000" dirty="0"/>
          </a:p>
        </p:txBody>
      </p:sp>
    </p:spTree>
    <p:extLst>
      <p:ext uri="{BB962C8B-B14F-4D97-AF65-F5344CB8AC3E}">
        <p14:creationId xmlns:p14="http://schemas.microsoft.com/office/powerpoint/2010/main" xmlns="" val="2420383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b="1" dirty="0" smtClean="0">
                <a:solidFill>
                  <a:srgbClr val="002060"/>
                </a:solidFill>
                <a:effectLst>
                  <a:outerShdw blurRad="38100" dist="38100" dir="2700000" algn="tl">
                    <a:srgbClr val="000000">
                      <a:alpha val="43137"/>
                    </a:srgbClr>
                  </a:outerShdw>
                </a:effectLst>
              </a:rPr>
              <a:t>Nitric Oxide Pathway</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sz="2600" dirty="0"/>
              <a:t>The pathogenesis of PAH involves, impairment of NO synthesis and signaling through the NO–soluble guanylate cyclase (</a:t>
            </a:r>
            <a:r>
              <a:rPr lang="en-US" sz="2600" dirty="0" err="1"/>
              <a:t>sGC</a:t>
            </a:r>
            <a:r>
              <a:rPr lang="en-US" sz="2600" dirty="0"/>
              <a:t>) – cyclic guanosine monophosphate (cGMP) pathway</a:t>
            </a:r>
            <a:r>
              <a:rPr lang="en-US" sz="2600" dirty="0" smtClean="0"/>
              <a:t>.</a:t>
            </a:r>
          </a:p>
          <a:p>
            <a:endParaRPr lang="en-US" sz="2600" dirty="0"/>
          </a:p>
          <a:p>
            <a:r>
              <a:rPr lang="en-US" sz="2600" dirty="0" smtClean="0"/>
              <a:t>Soluble </a:t>
            </a:r>
            <a:r>
              <a:rPr lang="en-US" sz="2600" dirty="0"/>
              <a:t>guanylate cyclase stimulators </a:t>
            </a:r>
          </a:p>
          <a:p>
            <a:pPr lvl="1"/>
            <a:r>
              <a:rPr lang="en-US" sz="2600" dirty="0"/>
              <a:t>The </a:t>
            </a:r>
            <a:r>
              <a:rPr lang="en-US" sz="2600" dirty="0" err="1"/>
              <a:t>sGC</a:t>
            </a:r>
            <a:r>
              <a:rPr lang="en-US" sz="2600" dirty="0"/>
              <a:t> stimulators (</a:t>
            </a:r>
            <a:r>
              <a:rPr lang="en-US" sz="2600" dirty="0" err="1"/>
              <a:t>riociguat</a:t>
            </a:r>
            <a:r>
              <a:rPr lang="en-US" sz="2600" dirty="0"/>
              <a:t>) enhance cGMP production and are potentially effective also in conditions in which endogenous NO is depleted, unlike the PDE-5is (sildenafil, </a:t>
            </a:r>
            <a:r>
              <a:rPr lang="en-US" sz="2600" dirty="0" err="1"/>
              <a:t>tadalafil</a:t>
            </a:r>
            <a:r>
              <a:rPr lang="en-US" sz="2600" dirty="0"/>
              <a:t>) which enhance the NO–cGMP pathway thus slowing cGMP degradation. The </a:t>
            </a:r>
            <a:r>
              <a:rPr lang="en-US" sz="2600" dirty="0" err="1"/>
              <a:t>sGC</a:t>
            </a:r>
            <a:r>
              <a:rPr lang="en-US" sz="2600" dirty="0"/>
              <a:t> stimulators have shown </a:t>
            </a:r>
            <a:r>
              <a:rPr lang="en-US" sz="2600" dirty="0" err="1"/>
              <a:t>antiproliferative</a:t>
            </a:r>
            <a:r>
              <a:rPr lang="en-US" sz="2600" dirty="0"/>
              <a:t> and </a:t>
            </a:r>
            <a:r>
              <a:rPr lang="en-US" sz="2600" dirty="0" err="1"/>
              <a:t>antiremodeling</a:t>
            </a:r>
            <a:r>
              <a:rPr lang="en-US" sz="2600" dirty="0"/>
              <a:t> properties in various animal models in pre-clinical studies</a:t>
            </a:r>
            <a:r>
              <a:rPr lang="en-US" sz="2600" dirty="0" smtClean="0"/>
              <a:t>.</a:t>
            </a:r>
          </a:p>
          <a:p>
            <a:pPr lvl="1"/>
            <a:endParaRPr lang="en-US" sz="2600" dirty="0"/>
          </a:p>
          <a:p>
            <a:r>
              <a:rPr lang="en-US" sz="2600" dirty="0" smtClean="0"/>
              <a:t>PDE-5is</a:t>
            </a:r>
            <a:endParaRPr lang="en-US" sz="2600" dirty="0"/>
          </a:p>
          <a:p>
            <a:pPr lvl="1"/>
            <a:r>
              <a:rPr lang="en-US" sz="2600" dirty="0"/>
              <a:t>PDE-5is inhibits g enzyme PDE-5 which degrades the cyclic guanosine monophosphate resulting in vasodilation through the NO/cGMP pathway at sites expressing this enzyme. The potential clinical benefit of PDE-5i has been investigated in PAH because of the pulmonary vasculature contains substantial amounts of PDE-5.</a:t>
            </a:r>
          </a:p>
          <a:p>
            <a:endParaRPr lang="en-US" dirty="0"/>
          </a:p>
        </p:txBody>
      </p:sp>
    </p:spTree>
    <p:extLst>
      <p:ext uri="{BB962C8B-B14F-4D97-AF65-F5344CB8AC3E}">
        <p14:creationId xmlns:p14="http://schemas.microsoft.com/office/powerpoint/2010/main" xmlns="" val="142237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381000" y="0"/>
            <a:ext cx="8358188" cy="525463"/>
          </a:xfrm>
          <a:prstGeom prst="rect">
            <a:avLst/>
          </a:prstGeom>
          <a:noFill/>
          <a:ln w="9525">
            <a:noFill/>
            <a:miter lim="800000"/>
            <a:headEnd/>
            <a:tailEnd/>
          </a:ln>
        </p:spPr>
        <p:txBody>
          <a:bodyPr wrap="none" lIns="90000" tIns="46800" rIns="90000" bIns="46800">
            <a:spAutoFit/>
          </a:bodyPr>
          <a:lstStyle/>
          <a:p>
            <a:pPr algn="ct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800" dirty="0">
                <a:latin typeface="Tahoma" pitchFamily="34" charset="0"/>
              </a:rPr>
              <a:t>Pathogenic Pathways and Treatment Targets in PAH</a:t>
            </a:r>
          </a:p>
        </p:txBody>
      </p:sp>
      <p:grpSp>
        <p:nvGrpSpPr>
          <p:cNvPr id="2" name="Group 2"/>
          <p:cNvGrpSpPr>
            <a:grpSpLocks/>
          </p:cNvGrpSpPr>
          <p:nvPr/>
        </p:nvGrpSpPr>
        <p:grpSpPr bwMode="auto">
          <a:xfrm>
            <a:off x="457200" y="625475"/>
            <a:ext cx="8228013" cy="5849938"/>
            <a:chOff x="288" y="394"/>
            <a:chExt cx="5183" cy="3685"/>
          </a:xfrm>
        </p:grpSpPr>
        <p:pic>
          <p:nvPicPr>
            <p:cNvPr id="70661" name="Picture 3"/>
            <p:cNvPicPr>
              <a:picLocks noChangeAspect="1" noChangeArrowheads="1"/>
            </p:cNvPicPr>
            <p:nvPr/>
          </p:nvPicPr>
          <p:blipFill>
            <a:blip r:embed="rId3"/>
            <a:srcRect/>
            <a:stretch>
              <a:fillRect/>
            </a:stretch>
          </p:blipFill>
          <p:spPr bwMode="auto">
            <a:xfrm>
              <a:off x="288" y="394"/>
              <a:ext cx="5183" cy="3685"/>
            </a:xfrm>
            <a:prstGeom prst="rect">
              <a:avLst/>
            </a:prstGeom>
            <a:noFill/>
            <a:ln w="9525">
              <a:noFill/>
              <a:miter lim="800000"/>
              <a:headEnd/>
              <a:tailEnd/>
            </a:ln>
          </p:spPr>
        </p:pic>
        <p:sp>
          <p:nvSpPr>
            <p:cNvPr id="70662" name="Text Box 4"/>
            <p:cNvSpPr txBox="1">
              <a:spLocks noChangeArrowheads="1"/>
            </p:cNvSpPr>
            <p:nvPr/>
          </p:nvSpPr>
          <p:spPr bwMode="auto">
            <a:xfrm>
              <a:off x="288" y="394"/>
              <a:ext cx="5183" cy="3685"/>
            </a:xfrm>
            <a:prstGeom prst="rect">
              <a:avLst/>
            </a:prstGeom>
            <a:noFill/>
            <a:ln w="9525">
              <a:noFill/>
              <a:miter lim="800000"/>
              <a:headEnd/>
              <a:tailEnd/>
            </a:ln>
          </p:spPr>
          <p:txBody>
            <a:bodyPr wrap="none" anchor="ctr"/>
            <a:lstStyle/>
            <a:p>
              <a:pPr defTabSz="449263">
                <a:buClr>
                  <a:srgbClr val="000000"/>
                </a:buClr>
                <a:buFont typeface="Times New Roman" pitchFamily="18" charset="0"/>
                <a:buNone/>
              </a:pPr>
              <a:endParaRPr lang="ja-JP" altLang="en-US">
                <a:solidFill>
                  <a:srgbClr val="FFFFFF"/>
                </a:solidFill>
              </a:endParaRPr>
            </a:p>
          </p:txBody>
        </p:sp>
      </p:grpSp>
      <p:sp>
        <p:nvSpPr>
          <p:cNvPr id="70660" name="Text Box 5"/>
          <p:cNvSpPr txBox="1">
            <a:spLocks noChangeArrowheads="1"/>
          </p:cNvSpPr>
          <p:nvPr/>
        </p:nvSpPr>
        <p:spPr bwMode="auto">
          <a:xfrm>
            <a:off x="527050" y="6483350"/>
            <a:ext cx="4411663" cy="309563"/>
          </a:xfrm>
          <a:prstGeom prst="rect">
            <a:avLst/>
          </a:prstGeom>
          <a:noFill/>
          <a:ln w="9525">
            <a:noFill/>
            <a:miter lim="800000"/>
            <a:headEnd/>
            <a:tailEnd/>
          </a:ln>
        </p:spPr>
        <p:txBody>
          <a:bodyPr wrap="none" lIns="90000" tIns="46800" rIns="90000" bIns="46800">
            <a:sp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1400" dirty="0" err="1">
                <a:latin typeface="Tahoma" pitchFamily="34" charset="0"/>
              </a:rPr>
              <a:t>Humbert</a:t>
            </a:r>
            <a:r>
              <a:rPr lang="en-US" altLang="ja-JP" sz="1400" dirty="0">
                <a:latin typeface="Tahoma" pitchFamily="34" charset="0"/>
              </a:rPr>
              <a:t> M et al: </a:t>
            </a:r>
            <a:r>
              <a:rPr lang="en-US" altLang="ja-JP" sz="1400" i="1" dirty="0">
                <a:latin typeface="Tahoma" pitchFamily="34" charset="0"/>
              </a:rPr>
              <a:t>N Eng J Med</a:t>
            </a:r>
            <a:r>
              <a:rPr lang="en-US" altLang="ja-JP" sz="1400" dirty="0">
                <a:latin typeface="Tahoma" pitchFamily="34" charset="0"/>
              </a:rPr>
              <a:t> 2004; 351: 1425-1436</a:t>
            </a:r>
          </a:p>
        </p:txBody>
      </p:sp>
    </p:spTree>
  </p:cSld>
  <p:clrMapOvr>
    <a:masterClrMapping/>
  </p:clrMapOvr>
  <p:transition spd="slow">
    <p:pull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rPr>
              <a:t>Riociguat</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000" dirty="0"/>
              <a:t>Dual mode of action, acting in synergy with endogenous NO and also directly stimulating </a:t>
            </a:r>
            <a:r>
              <a:rPr lang="en-US" sz="2000" dirty="0" err="1"/>
              <a:t>sGC</a:t>
            </a:r>
            <a:r>
              <a:rPr lang="en-US" sz="2000" dirty="0"/>
              <a:t> independent of NO </a:t>
            </a:r>
            <a:r>
              <a:rPr lang="en-US" sz="2000" dirty="0" smtClean="0"/>
              <a:t>availability.</a:t>
            </a:r>
          </a:p>
          <a:p>
            <a:endParaRPr lang="en-US" sz="2000" dirty="0" smtClean="0"/>
          </a:p>
          <a:p>
            <a:r>
              <a:rPr lang="en-US" sz="2000" dirty="0" err="1" smtClean="0"/>
              <a:t>Riociguat</a:t>
            </a:r>
            <a:r>
              <a:rPr lang="en-US" sz="2000" dirty="0" smtClean="0"/>
              <a:t> </a:t>
            </a:r>
            <a:r>
              <a:rPr lang="en-US" sz="2000" dirty="0"/>
              <a:t>is the latest approved drug acting on nitric oxide pathway </a:t>
            </a:r>
          </a:p>
          <a:p>
            <a:endParaRPr lang="en-US" sz="2000" dirty="0" smtClean="0"/>
          </a:p>
          <a:p>
            <a:r>
              <a:rPr lang="en-US" sz="2000" dirty="0" err="1" smtClean="0"/>
              <a:t>Riociguat</a:t>
            </a:r>
            <a:r>
              <a:rPr lang="en-US" sz="2000" dirty="0" smtClean="0"/>
              <a:t> </a:t>
            </a:r>
            <a:r>
              <a:rPr lang="en-US" sz="2000" dirty="0"/>
              <a:t>has been evaluated in an RCT (PATENT [Pulmonary Arterial Hypertension Soluble Guanylate Cyclase–Stimulator Trial]-1) in 443 PAH patients (44% and 6% on background therapy with ERA or </a:t>
            </a:r>
            <a:r>
              <a:rPr lang="en-US" sz="2000" dirty="0" err="1"/>
              <a:t>prostanoids</a:t>
            </a:r>
            <a:r>
              <a:rPr lang="en-US" sz="2000" dirty="0"/>
              <a:t>, respectively) treated with </a:t>
            </a:r>
            <a:r>
              <a:rPr lang="en-US" sz="2000" dirty="0" err="1"/>
              <a:t>riociguat</a:t>
            </a:r>
            <a:r>
              <a:rPr lang="en-US" sz="2000" dirty="0"/>
              <a:t> up to 2.5 mg 3 times daily. </a:t>
            </a:r>
          </a:p>
          <a:p>
            <a:endParaRPr lang="en-US" dirty="0"/>
          </a:p>
        </p:txBody>
      </p:sp>
    </p:spTree>
    <p:extLst>
      <p:ext uri="{BB962C8B-B14F-4D97-AF65-F5344CB8AC3E}">
        <p14:creationId xmlns:p14="http://schemas.microsoft.com/office/powerpoint/2010/main" xmlns="" val="90069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rPr>
              <a:t>Riociguat</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000" dirty="0"/>
              <a:t>Riociguat has shown </a:t>
            </a:r>
            <a:r>
              <a:rPr lang="en-US" sz="2000" dirty="0" err="1"/>
              <a:t>favourable</a:t>
            </a:r>
            <a:r>
              <a:rPr lang="en-US" sz="2000" dirty="0"/>
              <a:t> results on exercise capacity, hemodynamics, WHO-FC, and time to clinical worsening. </a:t>
            </a:r>
          </a:p>
          <a:p>
            <a:endParaRPr lang="en-US" sz="2000" dirty="0" smtClean="0"/>
          </a:p>
          <a:p>
            <a:r>
              <a:rPr lang="en-US" sz="2000" dirty="0" smtClean="0"/>
              <a:t>Syncope </a:t>
            </a:r>
            <a:r>
              <a:rPr lang="en-US" sz="2000" dirty="0"/>
              <a:t>was the most common serious adverse event in the placebo group and the 2.5 mg group was (4% and 1%, respectively). </a:t>
            </a:r>
          </a:p>
          <a:p>
            <a:endParaRPr lang="en-US" sz="2000" dirty="0" smtClean="0"/>
          </a:p>
          <a:p>
            <a:r>
              <a:rPr lang="en-US" sz="2000" dirty="0" smtClean="0"/>
              <a:t>Due </a:t>
            </a:r>
            <a:r>
              <a:rPr lang="en-US" sz="2000" dirty="0"/>
              <a:t>to hypotension and other relevant side effects detected in the open-label phase of the PATENT-plus study, the combination of </a:t>
            </a:r>
            <a:r>
              <a:rPr lang="en-US" sz="2000" dirty="0" err="1"/>
              <a:t>riociguat</a:t>
            </a:r>
            <a:r>
              <a:rPr lang="en-US" sz="2000" dirty="0"/>
              <a:t> and PDE-5i is contraindicated. </a:t>
            </a:r>
          </a:p>
        </p:txBody>
      </p:sp>
    </p:spTree>
    <p:extLst>
      <p:ext uri="{BB962C8B-B14F-4D97-AF65-F5344CB8AC3E}">
        <p14:creationId xmlns:p14="http://schemas.microsoft.com/office/powerpoint/2010/main" xmlns="" val="1361174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rPr>
              <a:t>Sildenafil</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000" dirty="0"/>
              <a:t>Orally active, potent, and selective </a:t>
            </a:r>
            <a:r>
              <a:rPr lang="en-US" sz="2000" dirty="0" smtClean="0"/>
              <a:t>PDE-5i.</a:t>
            </a:r>
            <a:endParaRPr lang="en-US" sz="2000" dirty="0"/>
          </a:p>
          <a:p>
            <a:endParaRPr lang="en-US" sz="2000" dirty="0" smtClean="0"/>
          </a:p>
          <a:p>
            <a:r>
              <a:rPr lang="en-US" sz="2000" dirty="0" err="1" smtClean="0"/>
              <a:t>Sildenafil</a:t>
            </a:r>
            <a:r>
              <a:rPr lang="en-US" sz="2000" dirty="0" smtClean="0"/>
              <a:t> </a:t>
            </a:r>
            <a:r>
              <a:rPr lang="en-US" sz="2000" dirty="0"/>
              <a:t>has been studied in 5 RCTs in PAH patients treated with sildenafil, which have confirmed positive results on exercise capacity, symptoms, and/or </a:t>
            </a:r>
            <a:r>
              <a:rPr lang="en-US" sz="2000" dirty="0" err="1" smtClean="0"/>
              <a:t>hemodynamics</a:t>
            </a:r>
            <a:r>
              <a:rPr lang="en-US" sz="2000" dirty="0" smtClean="0"/>
              <a:t>. </a:t>
            </a:r>
            <a:endParaRPr lang="en-US" sz="2000" dirty="0"/>
          </a:p>
          <a:p>
            <a:endParaRPr lang="en-US" sz="2000" dirty="0" smtClean="0"/>
          </a:p>
          <a:p>
            <a:r>
              <a:rPr lang="en-US" sz="2000" dirty="0" err="1" smtClean="0"/>
              <a:t>Sildenafil</a:t>
            </a:r>
            <a:r>
              <a:rPr lang="en-US" sz="2000" dirty="0" smtClean="0"/>
              <a:t> </a:t>
            </a:r>
            <a:r>
              <a:rPr lang="en-US" sz="2000" dirty="0"/>
              <a:t>show mild to moderate and mainly related to vasodilation (headache, flushing, and </a:t>
            </a:r>
            <a:r>
              <a:rPr lang="en-US" sz="2000" dirty="0" err="1"/>
              <a:t>epistaxis</a:t>
            </a:r>
            <a:r>
              <a:rPr lang="en-US" sz="2000" dirty="0" smtClean="0"/>
              <a:t>).</a:t>
            </a:r>
            <a:endParaRPr lang="en-US" sz="2000" dirty="0"/>
          </a:p>
        </p:txBody>
      </p:sp>
    </p:spTree>
    <p:extLst>
      <p:ext uri="{BB962C8B-B14F-4D97-AF65-F5344CB8AC3E}">
        <p14:creationId xmlns:p14="http://schemas.microsoft.com/office/powerpoint/2010/main" xmlns="" val="4701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rPr>
              <a:t>Sildenafil</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000" dirty="0"/>
              <a:t>Sildenafil has been approved by the FDA and EMA as a bridge for PAH patients on long-term oral treatment who are temporarily unable to ingest tablets, on the basis of pharmacokinetic data an intravenous </a:t>
            </a:r>
            <a:r>
              <a:rPr lang="en-US" sz="2000" dirty="0" smtClean="0"/>
              <a:t>formulation</a:t>
            </a:r>
          </a:p>
          <a:p>
            <a:pPr marL="0" indent="0">
              <a:buNone/>
            </a:pPr>
            <a:endParaRPr lang="en-US" sz="2000" dirty="0"/>
          </a:p>
          <a:p>
            <a:r>
              <a:rPr lang="en-US" sz="2000" dirty="0" smtClean="0"/>
              <a:t>The </a:t>
            </a:r>
            <a:r>
              <a:rPr lang="en-US" sz="2000" dirty="0"/>
              <a:t>approved dose of sildenafil is 20 mg three times daily</a:t>
            </a:r>
          </a:p>
        </p:txBody>
      </p:sp>
    </p:spTree>
    <p:extLst>
      <p:ext uri="{BB962C8B-B14F-4D97-AF65-F5344CB8AC3E}">
        <p14:creationId xmlns:p14="http://schemas.microsoft.com/office/powerpoint/2010/main" xmlns="" val="907554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solidFill>
                  <a:srgbClr val="002060"/>
                </a:solidFill>
                <a:effectLst>
                  <a:outerShdw blurRad="38100" dist="38100" dir="2700000" algn="tl">
                    <a:srgbClr val="000000">
                      <a:alpha val="43137"/>
                    </a:srgbClr>
                  </a:outerShdw>
                </a:effectLst>
              </a:rPr>
              <a:t>Tadalafil</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000" dirty="0" err="1"/>
              <a:t>Tadalafil</a:t>
            </a:r>
            <a:r>
              <a:rPr lang="en-US" sz="2000" dirty="0"/>
              <a:t> is a once daily dispensed, selective PDE-5i</a:t>
            </a:r>
          </a:p>
          <a:p>
            <a:endParaRPr lang="en-US" sz="2000" dirty="0" smtClean="0"/>
          </a:p>
          <a:p>
            <a:r>
              <a:rPr lang="en-US" sz="2000" dirty="0" smtClean="0"/>
              <a:t>It </a:t>
            </a:r>
            <a:r>
              <a:rPr lang="en-US" sz="2000" dirty="0"/>
              <a:t>has been studied in an RCT (PHIRST [Pulmonary arterial Hypertension and </a:t>
            </a:r>
            <a:r>
              <a:rPr lang="en-US" sz="2000" dirty="0" err="1"/>
              <a:t>ReSponse</a:t>
            </a:r>
            <a:r>
              <a:rPr lang="en-US" sz="2000" dirty="0"/>
              <a:t> to </a:t>
            </a:r>
            <a:r>
              <a:rPr lang="en-US" sz="2000" dirty="0" err="1"/>
              <a:t>Tadalafil</a:t>
            </a:r>
            <a:r>
              <a:rPr lang="en-US" sz="2000" dirty="0"/>
              <a:t>] trial) in 406 PAH patients (53% on background </a:t>
            </a:r>
            <a:r>
              <a:rPr lang="en-US" sz="2000" dirty="0" err="1"/>
              <a:t>bosentan</a:t>
            </a:r>
            <a:r>
              <a:rPr lang="en-US" sz="2000" dirty="0"/>
              <a:t> therapy) treated with </a:t>
            </a:r>
            <a:r>
              <a:rPr lang="en-US" sz="2000" dirty="0" err="1"/>
              <a:t>tadalafil</a:t>
            </a:r>
            <a:r>
              <a:rPr lang="en-US" sz="2000" dirty="0"/>
              <a:t> 2.5, 10, 20, or 40 mg once daily</a:t>
            </a:r>
          </a:p>
          <a:p>
            <a:endParaRPr lang="en-US" sz="2000" dirty="0" smtClean="0"/>
          </a:p>
          <a:p>
            <a:r>
              <a:rPr lang="en-US" sz="2000" dirty="0" err="1" smtClean="0"/>
              <a:t>Tadalafil</a:t>
            </a:r>
            <a:r>
              <a:rPr lang="en-US" sz="2000" dirty="0" smtClean="0"/>
              <a:t> </a:t>
            </a:r>
            <a:r>
              <a:rPr lang="en-US" sz="2000" dirty="0"/>
              <a:t>has shown favorable results on exercise capacity, symptoms, hemodynamics, and time to clinical worsening at the highest dose</a:t>
            </a:r>
          </a:p>
          <a:p>
            <a:endParaRPr lang="en-US" sz="2000" dirty="0" smtClean="0"/>
          </a:p>
          <a:p>
            <a:r>
              <a:rPr lang="en-US" sz="2000" dirty="0" smtClean="0"/>
              <a:t>The </a:t>
            </a:r>
            <a:r>
              <a:rPr lang="en-US" sz="2000" dirty="0"/>
              <a:t>side effect profile of </a:t>
            </a:r>
            <a:r>
              <a:rPr lang="en-US" sz="2000" dirty="0" err="1"/>
              <a:t>tadalafil</a:t>
            </a:r>
            <a:r>
              <a:rPr lang="en-US" sz="2000" dirty="0"/>
              <a:t> was similar to that of </a:t>
            </a:r>
            <a:r>
              <a:rPr lang="en-US" sz="2000" dirty="0" err="1" smtClean="0"/>
              <a:t>sildenafil</a:t>
            </a:r>
            <a:endParaRPr lang="en-US" sz="2000" dirty="0"/>
          </a:p>
        </p:txBody>
      </p:sp>
    </p:spTree>
    <p:extLst>
      <p:ext uri="{BB962C8B-B14F-4D97-AF65-F5344CB8AC3E}">
        <p14:creationId xmlns:p14="http://schemas.microsoft.com/office/powerpoint/2010/main" xmlns="" val="287888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2060"/>
                </a:solidFill>
                <a:effectLst>
                  <a:outerShdw blurRad="38100" dist="38100" dir="2700000" algn="tl">
                    <a:srgbClr val="000000">
                      <a:alpha val="43137"/>
                    </a:srgbClr>
                  </a:outerShdw>
                </a:effectLst>
              </a:rPr>
              <a:t>Prostacyclin</a:t>
            </a:r>
            <a:r>
              <a:rPr lang="en-US" dirty="0" smtClean="0"/>
              <a:t> </a:t>
            </a:r>
            <a:r>
              <a:rPr lang="en-US" sz="3600" b="1" dirty="0">
                <a:solidFill>
                  <a:srgbClr val="002060"/>
                </a:solidFill>
                <a:effectLst>
                  <a:outerShdw blurRad="38100" dist="38100" dir="2700000" algn="tl">
                    <a:srgbClr val="000000">
                      <a:alpha val="43137"/>
                    </a:srgbClr>
                  </a:outerShdw>
                </a:effectLst>
              </a:rPr>
              <a:t>Pathway</a:t>
            </a:r>
          </a:p>
        </p:txBody>
      </p:sp>
      <p:sp>
        <p:nvSpPr>
          <p:cNvPr id="3" name="Content Placeholder 2"/>
          <p:cNvSpPr>
            <a:spLocks noGrp="1"/>
          </p:cNvSpPr>
          <p:nvPr>
            <p:ph idx="1"/>
          </p:nvPr>
        </p:nvSpPr>
        <p:spPr/>
        <p:txBody>
          <a:bodyPr>
            <a:normAutofit/>
          </a:bodyPr>
          <a:lstStyle/>
          <a:p>
            <a:r>
              <a:rPr lang="en-US" sz="2000" dirty="0"/>
              <a:t>Prostacyclin, which is produced chiefly by endothelial cells, induces potent vasodilation of all vascular beds, inhibitory effect on platelet aggregation along with both </a:t>
            </a:r>
            <a:r>
              <a:rPr lang="en-US" sz="2000" dirty="0" err="1"/>
              <a:t>cytoprotective</a:t>
            </a:r>
            <a:r>
              <a:rPr lang="en-US" sz="2000" dirty="0"/>
              <a:t> and </a:t>
            </a:r>
            <a:r>
              <a:rPr lang="en-US" sz="2000" dirty="0" err="1"/>
              <a:t>antiproliferative</a:t>
            </a:r>
            <a:r>
              <a:rPr lang="en-US" sz="2000" dirty="0"/>
              <a:t> </a:t>
            </a:r>
            <a:r>
              <a:rPr lang="en-US" sz="2000" dirty="0" smtClean="0"/>
              <a:t>activities.</a:t>
            </a:r>
            <a:endParaRPr lang="en-US" sz="2000" dirty="0"/>
          </a:p>
          <a:p>
            <a:pPr algn="just"/>
            <a:endParaRPr lang="en-US" sz="2000" dirty="0" smtClean="0"/>
          </a:p>
          <a:p>
            <a:pPr algn="just"/>
            <a:endParaRPr lang="en-US" sz="2000" dirty="0" smtClean="0"/>
          </a:p>
          <a:p>
            <a:pPr algn="just"/>
            <a:endParaRPr lang="en-US" sz="2000" dirty="0" smtClean="0"/>
          </a:p>
          <a:p>
            <a:pPr algn="just"/>
            <a:r>
              <a:rPr lang="en-US" sz="2000" dirty="0" smtClean="0"/>
              <a:t>As </a:t>
            </a:r>
            <a:r>
              <a:rPr lang="en-US" sz="2000" dirty="0"/>
              <a:t>evaluated, the reduction of prostacyclin synthase expression in the pulmonary arteries and of urinary metabolites of prostacyclin, the patients with PAH show dysregulation of the prostacyclin metabolic </a:t>
            </a:r>
            <a:r>
              <a:rPr lang="en-US" sz="2000" dirty="0" smtClean="0"/>
              <a:t>pathways.</a:t>
            </a:r>
            <a:endParaRPr lang="en-US" sz="2000" dirty="0"/>
          </a:p>
          <a:p>
            <a:endParaRPr lang="en-US" dirty="0"/>
          </a:p>
        </p:txBody>
      </p:sp>
    </p:spTree>
    <p:extLst>
      <p:ext uri="{BB962C8B-B14F-4D97-AF65-F5344CB8AC3E}">
        <p14:creationId xmlns:p14="http://schemas.microsoft.com/office/powerpoint/2010/main" xmlns="" val="127890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sz="3600" b="1" dirty="0">
                <a:solidFill>
                  <a:srgbClr val="002060"/>
                </a:solidFill>
                <a:effectLst>
                  <a:outerShdw blurRad="38100" dist="38100" dir="2700000" algn="tl">
                    <a:srgbClr val="000000">
                      <a:alpha val="43137"/>
                    </a:srgbClr>
                  </a:outerShdw>
                </a:effectLst>
              </a:rPr>
              <a:t>Beraprost</a:t>
            </a:r>
          </a:p>
        </p:txBody>
      </p:sp>
      <p:sp>
        <p:nvSpPr>
          <p:cNvPr id="3" name="Content Placeholder 2"/>
          <p:cNvSpPr>
            <a:spLocks noGrp="1"/>
          </p:cNvSpPr>
          <p:nvPr>
            <p:ph idx="1"/>
          </p:nvPr>
        </p:nvSpPr>
        <p:spPr>
          <a:xfrm>
            <a:off x="457200" y="1600200"/>
            <a:ext cx="8229600" cy="5257800"/>
          </a:xfrm>
        </p:spPr>
        <p:txBody>
          <a:bodyPr>
            <a:normAutofit/>
          </a:bodyPr>
          <a:lstStyle/>
          <a:p>
            <a:r>
              <a:rPr lang="en-US" sz="2000" dirty="0"/>
              <a:t>Beraprost is the first chemically stable and orally active prostacyclin analogue</a:t>
            </a:r>
          </a:p>
          <a:p>
            <a:endParaRPr lang="en-US" sz="2000" dirty="0" smtClean="0"/>
          </a:p>
          <a:p>
            <a:r>
              <a:rPr lang="en-US" sz="2000" dirty="0" err="1" smtClean="0"/>
              <a:t>Beraprost</a:t>
            </a:r>
            <a:r>
              <a:rPr lang="en-US" sz="2000" dirty="0" smtClean="0"/>
              <a:t> </a:t>
            </a:r>
            <a:r>
              <a:rPr lang="en-US" sz="2000" dirty="0"/>
              <a:t>is studied in the RCT ALPHABET (Arterial Pulmonary Hypertension and Beraprost European Trial) in Europe and a second study in the United States</a:t>
            </a:r>
          </a:p>
          <a:p>
            <a:endParaRPr lang="en-US" sz="2000" dirty="0" smtClean="0"/>
          </a:p>
          <a:p>
            <a:r>
              <a:rPr lang="en-US" sz="2000" dirty="0" err="1" smtClean="0"/>
              <a:t>Beraprost</a:t>
            </a:r>
            <a:r>
              <a:rPr lang="en-US" sz="2000" dirty="0" smtClean="0"/>
              <a:t> </a:t>
            </a:r>
            <a:r>
              <a:rPr lang="en-US" sz="2000" dirty="0"/>
              <a:t>has shown an improvement in exercise capacity, which unfortunately continues only up to 3 to 6 months </a:t>
            </a:r>
          </a:p>
          <a:p>
            <a:endParaRPr lang="en-US" sz="2000" dirty="0" smtClean="0"/>
          </a:p>
          <a:p>
            <a:r>
              <a:rPr lang="en-US" sz="2000" dirty="0" smtClean="0"/>
              <a:t>Moreover</a:t>
            </a:r>
            <a:r>
              <a:rPr lang="en-US" sz="2000" dirty="0"/>
              <a:t>, </a:t>
            </a:r>
            <a:r>
              <a:rPr lang="en-US" sz="2000" dirty="0" err="1"/>
              <a:t>beraprost</a:t>
            </a:r>
            <a:r>
              <a:rPr lang="en-US" sz="2000" dirty="0"/>
              <a:t> has shown no hemodynamic benefits </a:t>
            </a:r>
          </a:p>
          <a:p>
            <a:endParaRPr lang="en-US" sz="2000" dirty="0" smtClean="0"/>
          </a:p>
          <a:p>
            <a:r>
              <a:rPr lang="en-US" sz="2000" dirty="0" smtClean="0"/>
              <a:t>The </a:t>
            </a:r>
            <a:r>
              <a:rPr lang="en-US" sz="2000" dirty="0"/>
              <a:t>most frequent adverse events shown by </a:t>
            </a:r>
            <a:r>
              <a:rPr lang="en-US" sz="2000" dirty="0" err="1"/>
              <a:t>beraprost</a:t>
            </a:r>
            <a:r>
              <a:rPr lang="en-US" sz="2000" dirty="0"/>
              <a:t> are headache, flushing, jaw pain, and diarrhea</a:t>
            </a:r>
          </a:p>
          <a:p>
            <a:pPr marL="0" indent="0" algn="ctr">
              <a:buNone/>
            </a:pPr>
            <a:r>
              <a:rPr lang="en-US" sz="2000" b="1" dirty="0"/>
              <a:t>Beraprost is approved for PAH in Japan and South Korea only</a:t>
            </a:r>
          </a:p>
          <a:p>
            <a:endParaRPr lang="en-US" dirty="0"/>
          </a:p>
        </p:txBody>
      </p:sp>
    </p:spTree>
    <p:extLst>
      <p:ext uri="{BB962C8B-B14F-4D97-AF65-F5344CB8AC3E}">
        <p14:creationId xmlns:p14="http://schemas.microsoft.com/office/powerpoint/2010/main" xmlns="" val="1251169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lstStyle/>
          <a:p>
            <a:r>
              <a:rPr lang="en-US" sz="3600" b="1" dirty="0">
                <a:solidFill>
                  <a:srgbClr val="002060"/>
                </a:solidFill>
                <a:effectLst>
                  <a:outerShdw blurRad="38100" dist="38100" dir="2700000" algn="tl">
                    <a:srgbClr val="000000">
                      <a:alpha val="43137"/>
                    </a:srgbClr>
                  </a:outerShdw>
                </a:effectLst>
              </a:rPr>
              <a:t>Epoprostenol</a:t>
            </a:r>
          </a:p>
        </p:txBody>
      </p:sp>
      <p:sp>
        <p:nvSpPr>
          <p:cNvPr id="3" name="Content Placeholder 2"/>
          <p:cNvSpPr>
            <a:spLocks noGrp="1"/>
          </p:cNvSpPr>
          <p:nvPr>
            <p:ph idx="1"/>
          </p:nvPr>
        </p:nvSpPr>
        <p:spPr>
          <a:xfrm>
            <a:off x="457200" y="1600200"/>
            <a:ext cx="8229600" cy="5257800"/>
          </a:xfrm>
        </p:spPr>
        <p:txBody>
          <a:bodyPr>
            <a:normAutofit/>
          </a:bodyPr>
          <a:lstStyle/>
          <a:p>
            <a:r>
              <a:rPr lang="en-US" sz="2000" dirty="0"/>
              <a:t>Epoprostenol is a synthetic prostacyclin with a short half-life (3 to 5 min) and is stable at room temperature for only 8 hours (requires cooling)</a:t>
            </a:r>
          </a:p>
          <a:p>
            <a:endParaRPr lang="en-US" sz="2000" dirty="0" smtClean="0"/>
          </a:p>
          <a:p>
            <a:r>
              <a:rPr lang="en-US" sz="2000" dirty="0" smtClean="0"/>
              <a:t>It </a:t>
            </a:r>
            <a:r>
              <a:rPr lang="en-US" sz="2000" dirty="0"/>
              <a:t>is given by continuous administration through an infusion pump and a permanent </a:t>
            </a:r>
            <a:r>
              <a:rPr lang="en-US" sz="2000" dirty="0" err="1"/>
              <a:t>tunnelled</a:t>
            </a:r>
            <a:r>
              <a:rPr lang="en-US" sz="2000" dirty="0"/>
              <a:t> catheter</a:t>
            </a:r>
          </a:p>
          <a:p>
            <a:endParaRPr lang="en-US" sz="2000" dirty="0" smtClean="0"/>
          </a:p>
          <a:p>
            <a:r>
              <a:rPr lang="en-US" sz="2000" dirty="0" err="1" smtClean="0"/>
              <a:t>Epoprostenol</a:t>
            </a:r>
            <a:r>
              <a:rPr lang="en-US" sz="2000" dirty="0" smtClean="0"/>
              <a:t> </a:t>
            </a:r>
            <a:r>
              <a:rPr lang="en-US" sz="2000" dirty="0"/>
              <a:t>(continuous intravenous (IV) administration) has been studied in 3 </a:t>
            </a:r>
            <a:r>
              <a:rPr lang="en-US" sz="2000" dirty="0" err="1"/>
              <a:t>unblinded</a:t>
            </a:r>
            <a:r>
              <a:rPr lang="en-US" sz="2000" dirty="0"/>
              <a:t> RCTs in patients with idiopathic PAH and in those with PAH associated with the scleroderma</a:t>
            </a:r>
          </a:p>
          <a:p>
            <a:endParaRPr lang="en-US" sz="2000" dirty="0" smtClean="0"/>
          </a:p>
          <a:p>
            <a:r>
              <a:rPr lang="en-US" sz="2000" dirty="0" err="1" smtClean="0"/>
              <a:t>Epoprostenol</a:t>
            </a:r>
            <a:r>
              <a:rPr lang="en-US" sz="2000" dirty="0" smtClean="0"/>
              <a:t> </a:t>
            </a:r>
            <a:r>
              <a:rPr lang="en-US" sz="2000" dirty="0"/>
              <a:t>has shown to improve the symptoms, exercise capacity, and hemodynamics in both clinical conditions, and is the only treatment in PAH management to show a reduction in mortality in idiopathic PAH in a randomized study</a:t>
            </a:r>
          </a:p>
          <a:p>
            <a:endParaRPr lang="en-US" sz="2000" dirty="0"/>
          </a:p>
        </p:txBody>
      </p:sp>
    </p:spTree>
    <p:extLst>
      <p:ext uri="{BB962C8B-B14F-4D97-AF65-F5344CB8AC3E}">
        <p14:creationId xmlns:p14="http://schemas.microsoft.com/office/powerpoint/2010/main" xmlns="" val="3415309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2060"/>
                </a:solidFill>
                <a:effectLst>
                  <a:outerShdw blurRad="38100" dist="38100" dir="2700000" algn="tl">
                    <a:srgbClr val="000000">
                      <a:alpha val="43137"/>
                    </a:srgbClr>
                  </a:outerShdw>
                </a:effectLst>
              </a:rPr>
              <a:t>Epoprostenol</a:t>
            </a:r>
          </a:p>
        </p:txBody>
      </p:sp>
      <p:sp>
        <p:nvSpPr>
          <p:cNvPr id="3" name="Content Placeholder 2"/>
          <p:cNvSpPr>
            <a:spLocks noGrp="1"/>
          </p:cNvSpPr>
          <p:nvPr>
            <p:ph idx="1"/>
          </p:nvPr>
        </p:nvSpPr>
        <p:spPr/>
        <p:txBody>
          <a:bodyPr>
            <a:normAutofit/>
          </a:bodyPr>
          <a:lstStyle/>
          <a:p>
            <a:r>
              <a:rPr lang="en-US" sz="2400" dirty="0"/>
              <a:t>Epoprostenol has shown serious adverse events associated with the delivery system like pump malfunction, local site infection, catheter obstruction, and </a:t>
            </a:r>
            <a:r>
              <a:rPr lang="en-US" sz="2400" dirty="0" smtClean="0"/>
              <a:t>sepsis</a:t>
            </a:r>
          </a:p>
          <a:p>
            <a:pPr marL="0" indent="0">
              <a:buNone/>
            </a:pPr>
            <a:endParaRPr lang="en-US" sz="2400" dirty="0"/>
          </a:p>
          <a:p>
            <a:pPr marL="0" indent="0" algn="ctr">
              <a:buNone/>
            </a:pPr>
            <a:endParaRPr lang="en-US" sz="2400" b="1" dirty="0"/>
          </a:p>
          <a:p>
            <a:r>
              <a:rPr lang="en-US" sz="2400" dirty="0"/>
              <a:t>In the United States, Canada, Japan and in most of the European countries, a thermostable formulation of </a:t>
            </a:r>
            <a:r>
              <a:rPr lang="en-US" sz="2400" dirty="0" err="1"/>
              <a:t>epoprostenol</a:t>
            </a:r>
            <a:r>
              <a:rPr lang="en-US" sz="2400" dirty="0"/>
              <a:t>, which does not require cooling packs to maintain stability beyond 8 to 12 hours, is approved</a:t>
            </a:r>
          </a:p>
          <a:p>
            <a:endParaRPr lang="en-US" dirty="0"/>
          </a:p>
        </p:txBody>
      </p:sp>
    </p:spTree>
    <p:extLst>
      <p:ext uri="{BB962C8B-B14F-4D97-AF65-F5344CB8AC3E}">
        <p14:creationId xmlns:p14="http://schemas.microsoft.com/office/powerpoint/2010/main" xmlns="" val="1445890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2060"/>
                </a:solidFill>
                <a:effectLst>
                  <a:outerShdw blurRad="38100" dist="38100" dir="2700000" algn="tl">
                    <a:srgbClr val="000000">
                      <a:alpha val="43137"/>
                    </a:srgbClr>
                  </a:outerShdw>
                </a:effectLst>
              </a:rPr>
              <a:t>Iloprost</a:t>
            </a:r>
          </a:p>
        </p:txBody>
      </p:sp>
      <p:sp>
        <p:nvSpPr>
          <p:cNvPr id="3" name="Content Placeholder 2"/>
          <p:cNvSpPr>
            <a:spLocks noGrp="1"/>
          </p:cNvSpPr>
          <p:nvPr>
            <p:ph idx="1"/>
          </p:nvPr>
        </p:nvSpPr>
        <p:spPr/>
        <p:txBody>
          <a:bodyPr>
            <a:normAutofit lnSpcReduction="10000"/>
          </a:bodyPr>
          <a:lstStyle/>
          <a:p>
            <a:r>
              <a:rPr lang="en-US" sz="2000" dirty="0"/>
              <a:t>Iloprost is a chemically stable prostacyclin analogue available in intravenous, oral, and inhaled formulations</a:t>
            </a:r>
          </a:p>
          <a:p>
            <a:endParaRPr lang="en-US" sz="2000" dirty="0" smtClean="0"/>
          </a:p>
          <a:p>
            <a:endParaRPr lang="en-US" sz="2000" dirty="0" smtClean="0"/>
          </a:p>
          <a:p>
            <a:r>
              <a:rPr lang="en-US" sz="2000" dirty="0" smtClean="0"/>
              <a:t>The </a:t>
            </a:r>
            <a:r>
              <a:rPr lang="en-US" sz="2000" dirty="0"/>
              <a:t>efficacy of inhaled </a:t>
            </a:r>
            <a:r>
              <a:rPr lang="en-US" sz="2000" dirty="0" err="1"/>
              <a:t>iloprost</a:t>
            </a:r>
            <a:r>
              <a:rPr lang="en-US" sz="2000" dirty="0"/>
              <a:t> has been evaluated in 1 RCT (AIR [Aerosolized Iloprost Randomized] study) which involved daily </a:t>
            </a:r>
            <a:r>
              <a:rPr lang="en-US" sz="2000" dirty="0" err="1"/>
              <a:t>iloprost</a:t>
            </a:r>
            <a:r>
              <a:rPr lang="en-US" sz="2000" dirty="0"/>
              <a:t> inhalations (6 to 9 times, 2.5 to 5 mg/inhalation, median 30 mg daily), compared with placebo inhalation in patients with PAH and CTEPH</a:t>
            </a:r>
          </a:p>
          <a:p>
            <a:endParaRPr lang="en-US" sz="2000" dirty="0" smtClean="0"/>
          </a:p>
          <a:p>
            <a:endParaRPr lang="en-US" sz="2000" dirty="0" smtClean="0"/>
          </a:p>
          <a:p>
            <a:r>
              <a:rPr lang="en-US" sz="2000" dirty="0" smtClean="0"/>
              <a:t>Inhaled </a:t>
            </a:r>
            <a:r>
              <a:rPr lang="en-US" sz="2000" dirty="0" err="1"/>
              <a:t>iloprost</a:t>
            </a:r>
            <a:r>
              <a:rPr lang="en-US" sz="2000" dirty="0"/>
              <a:t> exhibited an increase in exercise capacity and improvement in symptoms, pulmonary vascular resistance (PVR) and clinical events in enrolled patients</a:t>
            </a:r>
          </a:p>
          <a:p>
            <a:endParaRPr lang="en-US" dirty="0"/>
          </a:p>
        </p:txBody>
      </p:sp>
    </p:spTree>
    <p:extLst>
      <p:ext uri="{BB962C8B-B14F-4D97-AF65-F5344CB8AC3E}">
        <p14:creationId xmlns:p14="http://schemas.microsoft.com/office/powerpoint/2010/main" xmlns="" val="110761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050"/>
          <p:cNvSpPr>
            <a:spLocks noGrp="1" noChangeArrowheads="1"/>
          </p:cNvSpPr>
          <p:nvPr>
            <p:ph type="title"/>
          </p:nvPr>
        </p:nvSpPr>
        <p:spPr>
          <a:xfrm>
            <a:off x="596504" y="8733"/>
            <a:ext cx="7886700" cy="1325563"/>
          </a:xfrm>
        </p:spPr>
        <p:txBody>
          <a:bodyPr>
            <a:normAutofit/>
          </a:bodyPr>
          <a:lstStyle/>
          <a:p>
            <a:r>
              <a:rPr lang="en-US" sz="3600" b="1" dirty="0">
                <a:effectLst>
                  <a:outerShdw blurRad="38100" dist="38100" dir="2700000" algn="tl">
                    <a:srgbClr val="000000">
                      <a:alpha val="43137"/>
                    </a:srgbClr>
                  </a:outerShdw>
                </a:effectLst>
              </a:rPr>
              <a:t>Targeted Therapies for PAH</a:t>
            </a:r>
          </a:p>
        </p:txBody>
      </p:sp>
      <p:sp>
        <p:nvSpPr>
          <p:cNvPr id="114691" name="Rectangle 2051"/>
          <p:cNvSpPr>
            <a:spLocks noChangeArrowheads="1"/>
          </p:cNvSpPr>
          <p:nvPr/>
        </p:nvSpPr>
        <p:spPr bwMode="auto">
          <a:xfrm>
            <a:off x="3352800" y="6324600"/>
            <a:ext cx="2457450" cy="457200"/>
          </a:xfrm>
          <a:prstGeom prst="rect">
            <a:avLst/>
          </a:prstGeom>
          <a:noFill/>
          <a:ln w="9525">
            <a:noFill/>
            <a:miter lim="800000"/>
            <a:headEnd/>
            <a:tailEnd/>
          </a:ln>
          <a:effectLst/>
        </p:spPr>
        <p:txBody>
          <a:bodyPr/>
          <a:lstStyle/>
          <a:p>
            <a:r>
              <a:rPr lang="en-US" sz="1600" i="1" dirty="0"/>
              <a:t>N </a:t>
            </a:r>
            <a:r>
              <a:rPr lang="en-US" sz="1600" i="1" dirty="0" err="1"/>
              <a:t>Engl</a:t>
            </a:r>
            <a:r>
              <a:rPr lang="en-US" sz="1600" i="1" dirty="0"/>
              <a:t> J Med</a:t>
            </a:r>
            <a:r>
              <a:rPr lang="en-US" sz="1600" dirty="0"/>
              <a:t> 2004; 351: 1425-1436</a:t>
            </a:r>
          </a:p>
        </p:txBody>
      </p:sp>
      <p:sp>
        <p:nvSpPr>
          <p:cNvPr id="114692" name="Text Box 2052"/>
          <p:cNvSpPr txBox="1">
            <a:spLocks noChangeArrowheads="1"/>
          </p:cNvSpPr>
          <p:nvPr/>
        </p:nvSpPr>
        <p:spPr bwMode="auto">
          <a:xfrm>
            <a:off x="3494486" y="1300165"/>
            <a:ext cx="2374106" cy="376237"/>
          </a:xfrm>
          <a:prstGeom prst="rect">
            <a:avLst/>
          </a:prstGeom>
          <a:solidFill>
            <a:schemeClr val="folHlink"/>
          </a:solidFill>
          <a:ln w="9525">
            <a:solidFill>
              <a:schemeClr val="tx2"/>
            </a:solidFill>
            <a:miter lim="800000"/>
            <a:headEnd/>
            <a:tailEnd/>
          </a:ln>
          <a:effectLst/>
        </p:spPr>
        <p:txBody>
          <a:bodyPr>
            <a:spAutoFit/>
          </a:bodyPr>
          <a:lstStyle/>
          <a:p>
            <a:pPr algn="ctr">
              <a:spcBef>
                <a:spcPct val="50000"/>
              </a:spcBef>
            </a:pPr>
            <a:r>
              <a:rPr lang="en-US" b="1">
                <a:latin typeface="Century Gothic" pitchFamily="34" charset="0"/>
              </a:rPr>
              <a:t>PAH Treatment</a:t>
            </a:r>
          </a:p>
        </p:txBody>
      </p:sp>
      <p:sp>
        <p:nvSpPr>
          <p:cNvPr id="114693" name="Text Box 2053"/>
          <p:cNvSpPr txBox="1">
            <a:spLocks noChangeArrowheads="1"/>
          </p:cNvSpPr>
          <p:nvPr/>
        </p:nvSpPr>
        <p:spPr bwMode="auto">
          <a:xfrm>
            <a:off x="3832624" y="2314575"/>
            <a:ext cx="1612106" cy="590550"/>
          </a:xfrm>
          <a:prstGeom prst="rect">
            <a:avLst/>
          </a:prstGeom>
          <a:solidFill>
            <a:srgbClr val="BABAE8"/>
          </a:solidFill>
          <a:ln w="9525">
            <a:solidFill>
              <a:schemeClr val="tx2"/>
            </a:solidFill>
            <a:miter lim="800000"/>
            <a:headEnd/>
            <a:tailEnd/>
          </a:ln>
          <a:effectLst/>
        </p:spPr>
        <p:txBody>
          <a:bodyPr>
            <a:spAutoFit/>
          </a:bodyPr>
          <a:lstStyle/>
          <a:p>
            <a:pPr algn="ctr">
              <a:spcBef>
                <a:spcPct val="50000"/>
              </a:spcBef>
            </a:pPr>
            <a:r>
              <a:rPr lang="en-US" sz="1600">
                <a:latin typeface="Century Gothic" pitchFamily="34" charset="0"/>
              </a:rPr>
              <a:t>Nitric Oxide Pathway</a:t>
            </a:r>
          </a:p>
        </p:txBody>
      </p:sp>
      <p:grpSp>
        <p:nvGrpSpPr>
          <p:cNvPr id="2" name="Group 2054"/>
          <p:cNvGrpSpPr>
            <a:grpSpLocks/>
          </p:cNvGrpSpPr>
          <p:nvPr/>
        </p:nvGrpSpPr>
        <p:grpSpPr bwMode="auto">
          <a:xfrm>
            <a:off x="3832624" y="3052764"/>
            <a:ext cx="1612106" cy="1382713"/>
            <a:chOff x="2259" y="1923"/>
            <a:chExt cx="1354" cy="871"/>
          </a:xfrm>
        </p:grpSpPr>
        <p:sp>
          <p:nvSpPr>
            <p:cNvPr id="114695" name="Text Box 2055"/>
            <p:cNvSpPr txBox="1">
              <a:spLocks noChangeArrowheads="1"/>
            </p:cNvSpPr>
            <p:nvPr/>
          </p:nvSpPr>
          <p:spPr bwMode="auto">
            <a:xfrm>
              <a:off x="2259" y="2271"/>
              <a:ext cx="1354" cy="523"/>
            </a:xfrm>
            <a:prstGeom prst="rect">
              <a:avLst/>
            </a:prstGeom>
            <a:solidFill>
              <a:srgbClr val="BABAE8"/>
            </a:solidFill>
            <a:ln w="9525">
              <a:solidFill>
                <a:schemeClr val="tx2"/>
              </a:solidFill>
              <a:miter lim="800000"/>
              <a:headEnd/>
              <a:tailEnd/>
            </a:ln>
            <a:effectLst/>
          </p:spPr>
          <p:txBody>
            <a:bodyPr>
              <a:spAutoFit/>
            </a:bodyPr>
            <a:lstStyle/>
            <a:p>
              <a:pPr algn="ctr">
                <a:spcBef>
                  <a:spcPct val="50000"/>
                </a:spcBef>
              </a:pPr>
              <a:r>
                <a:rPr lang="en-US" sz="1600">
                  <a:latin typeface="Century Gothic" pitchFamily="34" charset="0"/>
                </a:rPr>
                <a:t>Phosphodiesterase 5 Inhibitors</a:t>
              </a:r>
            </a:p>
          </p:txBody>
        </p:sp>
        <p:sp>
          <p:nvSpPr>
            <p:cNvPr id="114696" name="Line 2056"/>
            <p:cNvSpPr>
              <a:spLocks noChangeShapeType="1"/>
            </p:cNvSpPr>
            <p:nvPr/>
          </p:nvSpPr>
          <p:spPr bwMode="auto">
            <a:xfrm>
              <a:off x="2901" y="1923"/>
              <a:ext cx="0" cy="348"/>
            </a:xfrm>
            <a:prstGeom prst="line">
              <a:avLst/>
            </a:prstGeom>
            <a:noFill/>
            <a:ln w="28575">
              <a:solidFill>
                <a:schemeClr val="accent2"/>
              </a:solidFill>
              <a:round/>
              <a:headEnd/>
              <a:tailEnd type="triangle" w="med" len="med"/>
            </a:ln>
            <a:effectLst/>
          </p:spPr>
          <p:txBody>
            <a:bodyPr/>
            <a:lstStyle/>
            <a:p>
              <a:endParaRPr lang="en-US"/>
            </a:p>
          </p:txBody>
        </p:sp>
      </p:grpSp>
      <p:sp>
        <p:nvSpPr>
          <p:cNvPr id="114697" name="Text Box 2057"/>
          <p:cNvSpPr txBox="1">
            <a:spLocks noChangeArrowheads="1"/>
          </p:cNvSpPr>
          <p:nvPr/>
        </p:nvSpPr>
        <p:spPr bwMode="auto">
          <a:xfrm>
            <a:off x="1882380" y="2314575"/>
            <a:ext cx="1612106" cy="584775"/>
          </a:xfrm>
          <a:prstGeom prst="rect">
            <a:avLst/>
          </a:prstGeom>
          <a:solidFill>
            <a:srgbClr val="BABAE8"/>
          </a:solidFill>
          <a:ln w="9525">
            <a:solidFill>
              <a:schemeClr val="tx2"/>
            </a:solidFill>
            <a:miter lim="800000"/>
            <a:headEnd/>
            <a:tailEnd/>
          </a:ln>
          <a:effectLst/>
        </p:spPr>
        <p:txBody>
          <a:bodyPr>
            <a:spAutoFit/>
          </a:bodyPr>
          <a:lstStyle/>
          <a:p>
            <a:pPr algn="ctr">
              <a:spcBef>
                <a:spcPct val="50000"/>
              </a:spcBef>
            </a:pPr>
            <a:r>
              <a:rPr lang="en-US" sz="1600">
                <a:latin typeface="Century Gothic" pitchFamily="34" charset="0"/>
              </a:rPr>
              <a:t>Endothelin Pathway</a:t>
            </a:r>
          </a:p>
        </p:txBody>
      </p:sp>
      <p:sp>
        <p:nvSpPr>
          <p:cNvPr id="114698" name="Text Box 2058"/>
          <p:cNvSpPr txBox="1">
            <a:spLocks noChangeArrowheads="1"/>
          </p:cNvSpPr>
          <p:nvPr/>
        </p:nvSpPr>
        <p:spPr bwMode="auto">
          <a:xfrm>
            <a:off x="5953126" y="2314575"/>
            <a:ext cx="1612106" cy="590550"/>
          </a:xfrm>
          <a:prstGeom prst="rect">
            <a:avLst/>
          </a:prstGeom>
          <a:solidFill>
            <a:srgbClr val="BABAE8"/>
          </a:solidFill>
          <a:ln w="9525">
            <a:solidFill>
              <a:schemeClr val="tx2"/>
            </a:solidFill>
            <a:miter lim="800000"/>
            <a:headEnd/>
            <a:tailEnd/>
          </a:ln>
          <a:effectLst/>
        </p:spPr>
        <p:txBody>
          <a:bodyPr>
            <a:spAutoFit/>
          </a:bodyPr>
          <a:lstStyle/>
          <a:p>
            <a:pPr algn="ctr">
              <a:spcBef>
                <a:spcPct val="50000"/>
              </a:spcBef>
            </a:pPr>
            <a:r>
              <a:rPr lang="en-US" sz="1600">
                <a:latin typeface="Century Gothic" pitchFamily="34" charset="0"/>
              </a:rPr>
              <a:t>Prostacyclin Pathway</a:t>
            </a:r>
          </a:p>
        </p:txBody>
      </p:sp>
      <p:grpSp>
        <p:nvGrpSpPr>
          <p:cNvPr id="3" name="Group 2059"/>
          <p:cNvGrpSpPr>
            <a:grpSpLocks/>
          </p:cNvGrpSpPr>
          <p:nvPr/>
        </p:nvGrpSpPr>
        <p:grpSpPr bwMode="auto">
          <a:xfrm>
            <a:off x="2645569" y="1760540"/>
            <a:ext cx="4071938" cy="554037"/>
            <a:chOff x="1262" y="1109"/>
            <a:chExt cx="3420" cy="349"/>
          </a:xfrm>
        </p:grpSpPr>
        <p:sp>
          <p:nvSpPr>
            <p:cNvPr id="114700" name="Line 2060"/>
            <p:cNvSpPr>
              <a:spLocks noChangeShapeType="1"/>
            </p:cNvSpPr>
            <p:nvPr/>
          </p:nvSpPr>
          <p:spPr bwMode="auto">
            <a:xfrm>
              <a:off x="2901" y="1109"/>
              <a:ext cx="0" cy="349"/>
            </a:xfrm>
            <a:prstGeom prst="line">
              <a:avLst/>
            </a:prstGeom>
            <a:noFill/>
            <a:ln w="28575">
              <a:solidFill>
                <a:schemeClr val="accent2"/>
              </a:solidFill>
              <a:round/>
              <a:headEnd/>
              <a:tailEnd type="triangle" w="med" len="med"/>
            </a:ln>
            <a:effectLst/>
          </p:spPr>
          <p:txBody>
            <a:bodyPr/>
            <a:lstStyle/>
            <a:p>
              <a:endParaRPr lang="en-US"/>
            </a:p>
          </p:txBody>
        </p:sp>
        <p:sp>
          <p:nvSpPr>
            <p:cNvPr id="114701" name="Line 2061"/>
            <p:cNvSpPr>
              <a:spLocks noChangeShapeType="1"/>
            </p:cNvSpPr>
            <p:nvPr/>
          </p:nvSpPr>
          <p:spPr bwMode="auto">
            <a:xfrm>
              <a:off x="1262" y="1226"/>
              <a:ext cx="3420" cy="0"/>
            </a:xfrm>
            <a:prstGeom prst="line">
              <a:avLst/>
            </a:prstGeom>
            <a:noFill/>
            <a:ln w="28575">
              <a:solidFill>
                <a:schemeClr val="accent2"/>
              </a:solidFill>
              <a:round/>
              <a:headEnd/>
              <a:tailEnd/>
            </a:ln>
            <a:effectLst/>
          </p:spPr>
          <p:txBody>
            <a:bodyPr/>
            <a:lstStyle/>
            <a:p>
              <a:endParaRPr lang="en-US"/>
            </a:p>
          </p:txBody>
        </p:sp>
        <p:sp>
          <p:nvSpPr>
            <p:cNvPr id="114702" name="Line 2062"/>
            <p:cNvSpPr>
              <a:spLocks noChangeShapeType="1"/>
            </p:cNvSpPr>
            <p:nvPr/>
          </p:nvSpPr>
          <p:spPr bwMode="auto">
            <a:xfrm>
              <a:off x="1262" y="1226"/>
              <a:ext cx="0" cy="232"/>
            </a:xfrm>
            <a:prstGeom prst="line">
              <a:avLst/>
            </a:prstGeom>
            <a:noFill/>
            <a:ln w="28575">
              <a:solidFill>
                <a:schemeClr val="accent2"/>
              </a:solidFill>
              <a:round/>
              <a:headEnd/>
              <a:tailEnd type="triangle" w="med" len="med"/>
            </a:ln>
            <a:effectLst/>
          </p:spPr>
          <p:txBody>
            <a:bodyPr/>
            <a:lstStyle/>
            <a:p>
              <a:endParaRPr lang="en-US"/>
            </a:p>
          </p:txBody>
        </p:sp>
        <p:sp>
          <p:nvSpPr>
            <p:cNvPr id="114703" name="Line 2063"/>
            <p:cNvSpPr>
              <a:spLocks noChangeShapeType="1"/>
            </p:cNvSpPr>
            <p:nvPr/>
          </p:nvSpPr>
          <p:spPr bwMode="auto">
            <a:xfrm>
              <a:off x="4682" y="1226"/>
              <a:ext cx="0" cy="232"/>
            </a:xfrm>
            <a:prstGeom prst="line">
              <a:avLst/>
            </a:prstGeom>
            <a:noFill/>
            <a:ln w="28575">
              <a:solidFill>
                <a:schemeClr val="accent2"/>
              </a:solidFill>
              <a:round/>
              <a:headEnd/>
              <a:tailEnd type="triangle" w="med" len="med"/>
            </a:ln>
            <a:effectLst/>
          </p:spPr>
          <p:txBody>
            <a:bodyPr/>
            <a:lstStyle/>
            <a:p>
              <a:endParaRPr lang="en-US"/>
            </a:p>
          </p:txBody>
        </p:sp>
      </p:grpSp>
      <p:grpSp>
        <p:nvGrpSpPr>
          <p:cNvPr id="4" name="Group 2064"/>
          <p:cNvGrpSpPr>
            <a:grpSpLocks/>
          </p:cNvGrpSpPr>
          <p:nvPr/>
        </p:nvGrpSpPr>
        <p:grpSpPr bwMode="auto">
          <a:xfrm>
            <a:off x="1882380" y="3052763"/>
            <a:ext cx="1612106" cy="1389062"/>
            <a:chOff x="621" y="1923"/>
            <a:chExt cx="1354" cy="875"/>
          </a:xfrm>
        </p:grpSpPr>
        <p:sp>
          <p:nvSpPr>
            <p:cNvPr id="114705" name="Text Box 2065"/>
            <p:cNvSpPr txBox="1">
              <a:spLocks noChangeArrowheads="1"/>
            </p:cNvSpPr>
            <p:nvPr/>
          </p:nvSpPr>
          <p:spPr bwMode="auto">
            <a:xfrm>
              <a:off x="621" y="2271"/>
              <a:ext cx="1354" cy="527"/>
            </a:xfrm>
            <a:prstGeom prst="rect">
              <a:avLst/>
            </a:prstGeom>
            <a:solidFill>
              <a:srgbClr val="BABAE8"/>
            </a:solidFill>
            <a:ln w="9525">
              <a:solidFill>
                <a:schemeClr val="tx2"/>
              </a:solidFill>
              <a:miter lim="800000"/>
              <a:headEnd/>
              <a:tailEnd/>
            </a:ln>
            <a:effectLst/>
          </p:spPr>
          <p:txBody>
            <a:bodyPr>
              <a:spAutoFit/>
            </a:bodyPr>
            <a:lstStyle/>
            <a:p>
              <a:pPr algn="ctr">
                <a:spcBef>
                  <a:spcPct val="50000"/>
                </a:spcBef>
              </a:pPr>
              <a:r>
                <a:rPr lang="en-US" sz="1600">
                  <a:latin typeface="Century Gothic" pitchFamily="34" charset="0"/>
                </a:rPr>
                <a:t>Endothelin Receptor Antagonists</a:t>
              </a:r>
            </a:p>
          </p:txBody>
        </p:sp>
        <p:sp>
          <p:nvSpPr>
            <p:cNvPr id="114706" name="Line 2066"/>
            <p:cNvSpPr>
              <a:spLocks noChangeShapeType="1"/>
            </p:cNvSpPr>
            <p:nvPr/>
          </p:nvSpPr>
          <p:spPr bwMode="auto">
            <a:xfrm>
              <a:off x="1262" y="1923"/>
              <a:ext cx="0" cy="348"/>
            </a:xfrm>
            <a:prstGeom prst="line">
              <a:avLst/>
            </a:prstGeom>
            <a:noFill/>
            <a:ln w="28575">
              <a:solidFill>
                <a:schemeClr val="accent2"/>
              </a:solidFill>
              <a:round/>
              <a:headEnd/>
              <a:tailEnd type="triangle" w="med" len="med"/>
            </a:ln>
            <a:effectLst/>
          </p:spPr>
          <p:txBody>
            <a:bodyPr/>
            <a:lstStyle/>
            <a:p>
              <a:endParaRPr lang="en-US"/>
            </a:p>
          </p:txBody>
        </p:sp>
      </p:grpSp>
      <p:grpSp>
        <p:nvGrpSpPr>
          <p:cNvPr id="5" name="Group 2067"/>
          <p:cNvGrpSpPr>
            <a:grpSpLocks/>
          </p:cNvGrpSpPr>
          <p:nvPr/>
        </p:nvGrpSpPr>
        <p:grpSpPr bwMode="auto">
          <a:xfrm>
            <a:off x="5953126" y="3052765"/>
            <a:ext cx="1612106" cy="1144587"/>
            <a:chOff x="4040" y="1923"/>
            <a:chExt cx="1354" cy="721"/>
          </a:xfrm>
        </p:grpSpPr>
        <p:sp>
          <p:nvSpPr>
            <p:cNvPr id="114708" name="Text Box 2068"/>
            <p:cNvSpPr txBox="1">
              <a:spLocks noChangeArrowheads="1"/>
            </p:cNvSpPr>
            <p:nvPr/>
          </p:nvSpPr>
          <p:spPr bwMode="auto">
            <a:xfrm>
              <a:off x="4040" y="2271"/>
              <a:ext cx="1354" cy="373"/>
            </a:xfrm>
            <a:prstGeom prst="rect">
              <a:avLst/>
            </a:prstGeom>
            <a:solidFill>
              <a:srgbClr val="BABAE8"/>
            </a:solidFill>
            <a:ln w="9525">
              <a:solidFill>
                <a:schemeClr val="tx2"/>
              </a:solidFill>
              <a:miter lim="800000"/>
              <a:headEnd/>
              <a:tailEnd/>
            </a:ln>
            <a:effectLst/>
          </p:spPr>
          <p:txBody>
            <a:bodyPr>
              <a:spAutoFit/>
            </a:bodyPr>
            <a:lstStyle/>
            <a:p>
              <a:pPr algn="ctr">
                <a:spcBef>
                  <a:spcPct val="50000"/>
                </a:spcBef>
              </a:pPr>
              <a:r>
                <a:rPr lang="en-US" sz="1600">
                  <a:latin typeface="Century Gothic" pitchFamily="34" charset="0"/>
                </a:rPr>
                <a:t>Prostacyclin Derivatives</a:t>
              </a:r>
            </a:p>
          </p:txBody>
        </p:sp>
        <p:sp>
          <p:nvSpPr>
            <p:cNvPr id="114709" name="Line 2069"/>
            <p:cNvSpPr>
              <a:spLocks noChangeShapeType="1"/>
            </p:cNvSpPr>
            <p:nvPr/>
          </p:nvSpPr>
          <p:spPr bwMode="auto">
            <a:xfrm>
              <a:off x="4682" y="1923"/>
              <a:ext cx="0" cy="348"/>
            </a:xfrm>
            <a:prstGeom prst="line">
              <a:avLst/>
            </a:prstGeom>
            <a:noFill/>
            <a:ln w="28575">
              <a:solidFill>
                <a:schemeClr val="accent2"/>
              </a:solidFill>
              <a:round/>
              <a:headEnd/>
              <a:tailEnd type="triangle" w="med" len="med"/>
            </a:ln>
            <a:effectLst/>
          </p:spPr>
          <p:txBody>
            <a:bodyPr/>
            <a:lstStyle/>
            <a:p>
              <a:endParaRPr lang="en-US"/>
            </a:p>
          </p:txBody>
        </p:sp>
      </p:grpSp>
      <p:grpSp>
        <p:nvGrpSpPr>
          <p:cNvPr id="6" name="Group 2070"/>
          <p:cNvGrpSpPr>
            <a:grpSpLocks/>
          </p:cNvGrpSpPr>
          <p:nvPr/>
        </p:nvGrpSpPr>
        <p:grpSpPr bwMode="auto">
          <a:xfrm>
            <a:off x="1828801" y="4486277"/>
            <a:ext cx="1693069" cy="1138238"/>
            <a:chOff x="576" y="2826"/>
            <a:chExt cx="1422" cy="717"/>
          </a:xfrm>
        </p:grpSpPr>
        <p:sp>
          <p:nvSpPr>
            <p:cNvPr id="114711" name="Text Box 2071"/>
            <p:cNvSpPr txBox="1">
              <a:spLocks noChangeArrowheads="1"/>
            </p:cNvSpPr>
            <p:nvPr/>
          </p:nvSpPr>
          <p:spPr bwMode="auto">
            <a:xfrm>
              <a:off x="666" y="2916"/>
              <a:ext cx="1332" cy="231"/>
            </a:xfrm>
            <a:prstGeom prst="rect">
              <a:avLst/>
            </a:prstGeom>
            <a:noFill/>
            <a:ln w="9525">
              <a:noFill/>
              <a:miter lim="800000"/>
              <a:headEnd/>
              <a:tailEnd/>
            </a:ln>
            <a:effectLst/>
          </p:spPr>
          <p:txBody>
            <a:bodyPr>
              <a:spAutoFit/>
            </a:bodyPr>
            <a:lstStyle/>
            <a:p>
              <a:pPr>
                <a:spcBef>
                  <a:spcPct val="50000"/>
                </a:spcBef>
              </a:pPr>
              <a:endParaRPr lang="en-US">
                <a:latin typeface="Century Gothic" pitchFamily="34" charset="0"/>
              </a:endParaRPr>
            </a:p>
          </p:txBody>
        </p:sp>
        <p:sp>
          <p:nvSpPr>
            <p:cNvPr id="114712" name="Text Box 2072"/>
            <p:cNvSpPr txBox="1">
              <a:spLocks noChangeArrowheads="1"/>
            </p:cNvSpPr>
            <p:nvPr/>
          </p:nvSpPr>
          <p:spPr bwMode="auto">
            <a:xfrm>
              <a:off x="576" y="2961"/>
              <a:ext cx="1377" cy="582"/>
            </a:xfrm>
            <a:prstGeom prst="rect">
              <a:avLst/>
            </a:prstGeom>
            <a:solidFill>
              <a:srgbClr val="E5FCE4"/>
            </a:solidFill>
            <a:ln w="9525">
              <a:solidFill>
                <a:srgbClr val="003399"/>
              </a:solidFill>
              <a:miter lim="800000"/>
              <a:headEnd/>
              <a:tailEnd/>
            </a:ln>
            <a:effectLst/>
          </p:spPr>
          <p:txBody>
            <a:bodyPr wrap="square">
              <a:spAutoFit/>
            </a:bodyPr>
            <a:lstStyle/>
            <a:p>
              <a:pPr algn="ctr">
                <a:spcBef>
                  <a:spcPct val="50000"/>
                </a:spcBef>
              </a:pPr>
              <a:r>
                <a:rPr lang="en-US" b="1" dirty="0">
                  <a:solidFill>
                    <a:srgbClr val="003399"/>
                  </a:solidFill>
                  <a:latin typeface="Century Gothic" pitchFamily="34" charset="0"/>
                </a:rPr>
                <a:t>Bosentan, Ambrisentan, </a:t>
              </a:r>
              <a:r>
                <a:rPr lang="en-US" b="1" dirty="0" err="1">
                  <a:solidFill>
                    <a:srgbClr val="003399"/>
                  </a:solidFill>
                  <a:latin typeface="Century Gothic" pitchFamily="34" charset="0"/>
                </a:rPr>
                <a:t>Macitentan</a:t>
              </a:r>
              <a:endParaRPr lang="en-US" b="1" dirty="0">
                <a:solidFill>
                  <a:srgbClr val="003399"/>
                </a:solidFill>
                <a:latin typeface="Century Gothic" pitchFamily="34" charset="0"/>
              </a:endParaRPr>
            </a:p>
          </p:txBody>
        </p:sp>
        <p:sp>
          <p:nvSpPr>
            <p:cNvPr id="114713" name="AutoShape 2073"/>
            <p:cNvSpPr>
              <a:spLocks noChangeArrowheads="1"/>
            </p:cNvSpPr>
            <p:nvPr/>
          </p:nvSpPr>
          <p:spPr bwMode="auto">
            <a:xfrm>
              <a:off x="1242" y="2826"/>
              <a:ext cx="135" cy="108"/>
            </a:xfrm>
            <a:prstGeom prst="downArrow">
              <a:avLst>
                <a:gd name="adj1" fmla="val 50000"/>
                <a:gd name="adj2" fmla="val 25000"/>
              </a:avLst>
            </a:prstGeom>
            <a:solidFill>
              <a:schemeClr val="accent2"/>
            </a:solidFill>
            <a:ln w="9525">
              <a:solidFill>
                <a:schemeClr val="tx1"/>
              </a:solidFill>
              <a:miter lim="800000"/>
              <a:headEnd/>
              <a:tailEnd/>
            </a:ln>
            <a:effectLst/>
          </p:spPr>
          <p:txBody>
            <a:bodyPr vert="eaVert" wrap="none" anchor="ctr"/>
            <a:lstStyle/>
            <a:p>
              <a:endParaRPr lang="en-US"/>
            </a:p>
          </p:txBody>
        </p:sp>
      </p:grpSp>
      <p:grpSp>
        <p:nvGrpSpPr>
          <p:cNvPr id="7" name="Group 2074"/>
          <p:cNvGrpSpPr>
            <a:grpSpLocks/>
          </p:cNvGrpSpPr>
          <p:nvPr/>
        </p:nvGrpSpPr>
        <p:grpSpPr bwMode="auto">
          <a:xfrm>
            <a:off x="3886200" y="4572000"/>
            <a:ext cx="1596628" cy="1223962"/>
            <a:chOff x="2277" y="2637"/>
            <a:chExt cx="1341" cy="771"/>
          </a:xfrm>
        </p:grpSpPr>
        <p:sp>
          <p:nvSpPr>
            <p:cNvPr id="114715" name="Text Box 2075"/>
            <p:cNvSpPr txBox="1">
              <a:spLocks noChangeArrowheads="1"/>
            </p:cNvSpPr>
            <p:nvPr/>
          </p:nvSpPr>
          <p:spPr bwMode="auto">
            <a:xfrm>
              <a:off x="2295" y="2637"/>
              <a:ext cx="1305" cy="491"/>
            </a:xfrm>
            <a:prstGeom prst="rect">
              <a:avLst/>
            </a:prstGeom>
            <a:noFill/>
            <a:ln w="9525">
              <a:noFill/>
              <a:miter lim="800000"/>
              <a:headEnd/>
              <a:tailEnd/>
            </a:ln>
            <a:effectLst/>
          </p:spPr>
          <p:txBody>
            <a:bodyPr>
              <a:spAutoFit/>
            </a:bodyPr>
            <a:lstStyle/>
            <a:p>
              <a:pPr>
                <a:spcBef>
                  <a:spcPct val="50000"/>
                </a:spcBef>
              </a:pPr>
              <a:endParaRPr lang="en-US">
                <a:latin typeface="Century Gothic" pitchFamily="34" charset="0"/>
              </a:endParaRPr>
            </a:p>
            <a:p>
              <a:pPr>
                <a:spcBef>
                  <a:spcPct val="50000"/>
                </a:spcBef>
              </a:pPr>
              <a:endParaRPr lang="en-US">
                <a:latin typeface="Century Gothic" pitchFamily="34" charset="0"/>
              </a:endParaRPr>
            </a:p>
          </p:txBody>
        </p:sp>
        <p:sp>
          <p:nvSpPr>
            <p:cNvPr id="114716" name="Text Box 2076"/>
            <p:cNvSpPr txBox="1">
              <a:spLocks noChangeArrowheads="1"/>
            </p:cNvSpPr>
            <p:nvPr/>
          </p:nvSpPr>
          <p:spPr bwMode="auto">
            <a:xfrm>
              <a:off x="2277" y="2826"/>
              <a:ext cx="1341" cy="582"/>
            </a:xfrm>
            <a:prstGeom prst="rect">
              <a:avLst/>
            </a:prstGeom>
            <a:solidFill>
              <a:srgbClr val="E5FCE4"/>
            </a:solidFill>
            <a:ln w="9525">
              <a:solidFill>
                <a:srgbClr val="003399"/>
              </a:solidFill>
              <a:miter lim="800000"/>
              <a:headEnd/>
              <a:tailEnd/>
            </a:ln>
            <a:effectLst/>
          </p:spPr>
          <p:txBody>
            <a:bodyPr>
              <a:spAutoFit/>
            </a:bodyPr>
            <a:lstStyle/>
            <a:p>
              <a:pPr algn="ctr">
                <a:spcBef>
                  <a:spcPct val="50000"/>
                </a:spcBef>
              </a:pPr>
              <a:r>
                <a:rPr lang="en-US" b="1" dirty="0">
                  <a:solidFill>
                    <a:srgbClr val="003399"/>
                  </a:solidFill>
                  <a:latin typeface="Century Gothic" pitchFamily="34" charset="0"/>
                </a:rPr>
                <a:t>Sildenafil, Tadalafil, </a:t>
              </a:r>
              <a:r>
                <a:rPr lang="en-US" b="1" dirty="0" err="1">
                  <a:solidFill>
                    <a:srgbClr val="003399"/>
                  </a:solidFill>
                  <a:latin typeface="Century Gothic" pitchFamily="34" charset="0"/>
                </a:rPr>
                <a:t>Riociguat</a:t>
              </a:r>
              <a:endParaRPr lang="en-US" b="1" dirty="0">
                <a:solidFill>
                  <a:srgbClr val="003399"/>
                </a:solidFill>
                <a:latin typeface="Century Gothic" pitchFamily="34" charset="0"/>
              </a:endParaRPr>
            </a:p>
          </p:txBody>
        </p:sp>
        <p:sp>
          <p:nvSpPr>
            <p:cNvPr id="114717" name="AutoShape 2077"/>
            <p:cNvSpPr>
              <a:spLocks noChangeArrowheads="1"/>
            </p:cNvSpPr>
            <p:nvPr/>
          </p:nvSpPr>
          <p:spPr bwMode="auto">
            <a:xfrm>
              <a:off x="2853" y="2664"/>
              <a:ext cx="135" cy="108"/>
            </a:xfrm>
            <a:prstGeom prst="downArrow">
              <a:avLst>
                <a:gd name="adj1" fmla="val 50000"/>
                <a:gd name="adj2" fmla="val 25000"/>
              </a:avLst>
            </a:prstGeom>
            <a:solidFill>
              <a:schemeClr val="accent2"/>
            </a:solidFill>
            <a:ln w="9525">
              <a:solidFill>
                <a:schemeClr val="tx1"/>
              </a:solidFill>
              <a:miter lim="800000"/>
              <a:headEnd/>
              <a:tailEnd/>
            </a:ln>
            <a:effectLst/>
          </p:spPr>
          <p:txBody>
            <a:bodyPr vert="eaVert" wrap="none" anchor="ctr"/>
            <a:lstStyle/>
            <a:p>
              <a:endParaRPr lang="en-US"/>
            </a:p>
          </p:txBody>
        </p:sp>
      </p:grpSp>
      <p:grpSp>
        <p:nvGrpSpPr>
          <p:cNvPr id="8" name="Group 2078"/>
          <p:cNvGrpSpPr>
            <a:grpSpLocks/>
          </p:cNvGrpSpPr>
          <p:nvPr/>
        </p:nvGrpSpPr>
        <p:grpSpPr bwMode="auto">
          <a:xfrm>
            <a:off x="5922169" y="4257677"/>
            <a:ext cx="1714500" cy="2617788"/>
            <a:chOff x="4014" y="2682"/>
            <a:chExt cx="1440" cy="1649"/>
          </a:xfrm>
        </p:grpSpPr>
        <p:sp>
          <p:nvSpPr>
            <p:cNvPr id="114719" name="Text Box 2079"/>
            <p:cNvSpPr txBox="1">
              <a:spLocks noChangeArrowheads="1"/>
            </p:cNvSpPr>
            <p:nvPr/>
          </p:nvSpPr>
          <p:spPr bwMode="auto">
            <a:xfrm>
              <a:off x="4059" y="2736"/>
              <a:ext cx="1305" cy="491"/>
            </a:xfrm>
            <a:prstGeom prst="rect">
              <a:avLst/>
            </a:prstGeom>
            <a:noFill/>
            <a:ln w="9525">
              <a:noFill/>
              <a:miter lim="800000"/>
              <a:headEnd/>
              <a:tailEnd/>
            </a:ln>
            <a:effectLst/>
          </p:spPr>
          <p:txBody>
            <a:bodyPr>
              <a:spAutoFit/>
            </a:bodyPr>
            <a:lstStyle/>
            <a:p>
              <a:pPr>
                <a:spcBef>
                  <a:spcPct val="50000"/>
                </a:spcBef>
              </a:pPr>
              <a:endParaRPr lang="en-US">
                <a:latin typeface="Century Gothic" pitchFamily="34" charset="0"/>
              </a:endParaRPr>
            </a:p>
            <a:p>
              <a:pPr>
                <a:spcBef>
                  <a:spcPct val="50000"/>
                </a:spcBef>
              </a:pPr>
              <a:endParaRPr lang="en-US">
                <a:latin typeface="Century Gothic" pitchFamily="34" charset="0"/>
              </a:endParaRPr>
            </a:p>
          </p:txBody>
        </p:sp>
        <p:sp>
          <p:nvSpPr>
            <p:cNvPr id="114720" name="Text Box 2080"/>
            <p:cNvSpPr txBox="1">
              <a:spLocks noChangeArrowheads="1"/>
            </p:cNvSpPr>
            <p:nvPr/>
          </p:nvSpPr>
          <p:spPr bwMode="auto">
            <a:xfrm>
              <a:off x="4014" y="2790"/>
              <a:ext cx="1440" cy="1541"/>
            </a:xfrm>
            <a:prstGeom prst="rect">
              <a:avLst/>
            </a:prstGeom>
            <a:solidFill>
              <a:srgbClr val="E5FCE4"/>
            </a:solidFill>
            <a:ln w="9525">
              <a:solidFill>
                <a:srgbClr val="003399"/>
              </a:solidFill>
              <a:miter lim="800000"/>
              <a:headEnd/>
              <a:tailEnd/>
            </a:ln>
            <a:effectLst/>
          </p:spPr>
          <p:txBody>
            <a:bodyPr>
              <a:spAutoFit/>
            </a:bodyPr>
            <a:lstStyle/>
            <a:p>
              <a:pPr algn="ctr">
                <a:spcBef>
                  <a:spcPct val="50000"/>
                </a:spcBef>
              </a:pPr>
              <a:r>
                <a:rPr lang="en-US" b="1">
                  <a:solidFill>
                    <a:srgbClr val="003399"/>
                  </a:solidFill>
                  <a:latin typeface="Century Gothic" pitchFamily="34" charset="0"/>
                </a:rPr>
                <a:t>Epoprostenol, </a:t>
              </a:r>
            </a:p>
            <a:p>
              <a:pPr algn="ctr">
                <a:spcBef>
                  <a:spcPct val="50000"/>
                </a:spcBef>
              </a:pPr>
              <a:r>
                <a:rPr lang="en-US" b="1">
                  <a:solidFill>
                    <a:srgbClr val="003399"/>
                  </a:solidFill>
                  <a:latin typeface="Century Gothic" pitchFamily="34" charset="0"/>
                </a:rPr>
                <a:t>Treprorostinil</a:t>
              </a:r>
            </a:p>
            <a:p>
              <a:pPr algn="ctr">
                <a:spcBef>
                  <a:spcPct val="50000"/>
                </a:spcBef>
              </a:pPr>
              <a:r>
                <a:rPr lang="en-US" b="1">
                  <a:solidFill>
                    <a:srgbClr val="003399"/>
                  </a:solidFill>
                  <a:latin typeface="Century Gothic" pitchFamily="34" charset="0"/>
                </a:rPr>
                <a:t>Beraprost</a:t>
              </a:r>
            </a:p>
            <a:p>
              <a:pPr algn="ctr">
                <a:spcBef>
                  <a:spcPct val="50000"/>
                </a:spcBef>
              </a:pPr>
              <a:r>
                <a:rPr lang="en-US" b="1">
                  <a:solidFill>
                    <a:srgbClr val="003399"/>
                  </a:solidFill>
                  <a:latin typeface="Century Gothic" pitchFamily="34" charset="0"/>
                </a:rPr>
                <a:t>Inhaled iloprost, Intravenous iloprost</a:t>
              </a:r>
            </a:p>
          </p:txBody>
        </p:sp>
        <p:sp>
          <p:nvSpPr>
            <p:cNvPr id="114721" name="AutoShape 2081"/>
            <p:cNvSpPr>
              <a:spLocks noChangeArrowheads="1"/>
            </p:cNvSpPr>
            <p:nvPr/>
          </p:nvSpPr>
          <p:spPr bwMode="auto">
            <a:xfrm>
              <a:off x="4635" y="2682"/>
              <a:ext cx="135" cy="108"/>
            </a:xfrm>
            <a:prstGeom prst="downArrow">
              <a:avLst>
                <a:gd name="adj1" fmla="val 50000"/>
                <a:gd name="adj2" fmla="val 25000"/>
              </a:avLst>
            </a:prstGeom>
            <a:solidFill>
              <a:schemeClr val="accent2"/>
            </a:solidFill>
            <a:ln w="9525">
              <a:solidFill>
                <a:schemeClr val="tx1"/>
              </a:solidFill>
              <a:miter lim="800000"/>
              <a:headEnd/>
              <a:tailEnd/>
            </a:ln>
            <a:effectLst/>
          </p:spPr>
          <p:txBody>
            <a:bodyPr vert="eaVert" wrap="none" anchor="ctr"/>
            <a:lstStyle/>
            <a:p>
              <a:endParaRPr lang="en-US"/>
            </a:p>
          </p:txBody>
        </p:sp>
      </p:grpSp>
    </p:spTree>
    <p:extLst>
      <p:ext uri="{BB962C8B-B14F-4D97-AF65-F5344CB8AC3E}">
        <p14:creationId xmlns:p14="http://schemas.microsoft.com/office/powerpoint/2010/main" xmlns="" val="1805204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lstStyle/>
          <a:p>
            <a:r>
              <a:rPr lang="en-US" sz="3600" b="1" dirty="0">
                <a:solidFill>
                  <a:srgbClr val="002060"/>
                </a:solidFill>
                <a:effectLst>
                  <a:outerShdw blurRad="38100" dist="38100" dir="2700000" algn="tl">
                    <a:srgbClr val="000000">
                      <a:alpha val="43137"/>
                    </a:srgbClr>
                  </a:outerShdw>
                </a:effectLst>
              </a:rPr>
              <a:t>Iloprost</a:t>
            </a:r>
          </a:p>
        </p:txBody>
      </p:sp>
      <p:sp>
        <p:nvSpPr>
          <p:cNvPr id="3" name="Content Placeholder 2"/>
          <p:cNvSpPr>
            <a:spLocks noGrp="1"/>
          </p:cNvSpPr>
          <p:nvPr>
            <p:ph idx="1"/>
          </p:nvPr>
        </p:nvSpPr>
        <p:spPr>
          <a:xfrm>
            <a:off x="457200" y="1143000"/>
            <a:ext cx="8229600" cy="3962400"/>
          </a:xfrm>
        </p:spPr>
        <p:txBody>
          <a:bodyPr>
            <a:noAutofit/>
          </a:bodyPr>
          <a:lstStyle/>
          <a:p>
            <a:r>
              <a:rPr lang="en-US" sz="2000" dirty="0" smtClean="0"/>
              <a:t>2 </a:t>
            </a:r>
            <a:r>
              <a:rPr lang="en-US" sz="2000" dirty="0"/>
              <a:t>additional RCTs (STEP [Safety and pilot efficacy Trial of inhaled </a:t>
            </a:r>
            <a:r>
              <a:rPr lang="en-US" sz="2000" dirty="0" err="1"/>
              <a:t>iloprost</a:t>
            </a:r>
            <a:r>
              <a:rPr lang="en-US" sz="2000" dirty="0"/>
              <a:t> in combination with </a:t>
            </a:r>
            <a:r>
              <a:rPr lang="en-US" sz="2000" dirty="0" err="1"/>
              <a:t>bosentan</a:t>
            </a:r>
            <a:r>
              <a:rPr lang="en-US" sz="2000" dirty="0"/>
              <a:t> for Evaluation in Pulmonary arterial hypertension] and COMBI [</a:t>
            </a:r>
            <a:r>
              <a:rPr lang="en-US" sz="2000" dirty="0" err="1" smtClean="0"/>
              <a:t>COMbination</a:t>
            </a:r>
            <a:r>
              <a:rPr lang="en-US" sz="2000" dirty="0" smtClean="0"/>
              <a:t> </a:t>
            </a:r>
            <a:r>
              <a:rPr lang="en-US" sz="2000" dirty="0"/>
              <a:t>therapy of Bosentan and aerosolized Iloprost in idiopathic pulmonary arterial hypertension]) involving patients on </a:t>
            </a:r>
            <a:r>
              <a:rPr lang="en-US" sz="2000" dirty="0" err="1"/>
              <a:t>bosentan</a:t>
            </a:r>
            <a:r>
              <a:rPr lang="en-US" sz="2000" dirty="0"/>
              <a:t>, showed conflicting results of the addition of inhaled </a:t>
            </a:r>
            <a:r>
              <a:rPr lang="en-US" sz="2000" dirty="0" err="1"/>
              <a:t>iloprost</a:t>
            </a:r>
            <a:endParaRPr lang="en-US" sz="2000" dirty="0"/>
          </a:p>
          <a:p>
            <a:endParaRPr lang="en-US" sz="2000" dirty="0" smtClean="0"/>
          </a:p>
          <a:p>
            <a:endParaRPr lang="en-US" sz="2000" dirty="0" smtClean="0"/>
          </a:p>
          <a:p>
            <a:r>
              <a:rPr lang="en-US" sz="2000" dirty="0" smtClean="0"/>
              <a:t>Inhaled </a:t>
            </a:r>
            <a:r>
              <a:rPr lang="en-US" sz="2000" dirty="0" err="1"/>
              <a:t>iloprost</a:t>
            </a:r>
            <a:r>
              <a:rPr lang="en-US" sz="2000" dirty="0"/>
              <a:t> is well tolerated with the most common side-effect of flushing and jaw pain</a:t>
            </a:r>
          </a:p>
          <a:p>
            <a:endParaRPr lang="en-US" sz="2000" dirty="0" smtClean="0"/>
          </a:p>
          <a:p>
            <a:endParaRPr lang="en-US" sz="2000" dirty="0" smtClean="0"/>
          </a:p>
          <a:p>
            <a:r>
              <a:rPr lang="en-US" sz="2000" dirty="0" smtClean="0"/>
              <a:t>In </a:t>
            </a:r>
            <a:r>
              <a:rPr lang="en-US" sz="2000" dirty="0"/>
              <a:t>a small uncontrolled series of patients with PAH and CTEPH, continuous IV administration of </a:t>
            </a:r>
            <a:r>
              <a:rPr lang="en-US" sz="2000" dirty="0" err="1"/>
              <a:t>iloprost</a:t>
            </a:r>
            <a:r>
              <a:rPr lang="en-US" sz="2000" dirty="0"/>
              <a:t> showed similar efficacy as </a:t>
            </a:r>
            <a:r>
              <a:rPr lang="en-US" sz="2000" dirty="0" err="1"/>
              <a:t>epoprostenol</a:t>
            </a:r>
            <a:endParaRPr lang="en-US" sz="2000" dirty="0"/>
          </a:p>
          <a:p>
            <a:pPr marL="0" indent="0" algn="ctr">
              <a:buNone/>
            </a:pPr>
            <a:r>
              <a:rPr lang="en-US" sz="2000" b="1" dirty="0" smtClean="0"/>
              <a:t>      Inhaled </a:t>
            </a:r>
            <a:r>
              <a:rPr lang="en-US" sz="2000" b="1" dirty="0" err="1"/>
              <a:t>iloprost</a:t>
            </a:r>
            <a:r>
              <a:rPr lang="en-US" sz="2000" b="1" dirty="0"/>
              <a:t> is approved for PAH while, the IV formulation is approved for PAH in New </a:t>
            </a:r>
            <a:r>
              <a:rPr lang="en-US" sz="2000" b="1" dirty="0" smtClean="0"/>
              <a:t>Zealand</a:t>
            </a:r>
            <a:endParaRPr lang="en-US" sz="2000" b="1" dirty="0"/>
          </a:p>
        </p:txBody>
      </p:sp>
    </p:spTree>
    <p:extLst>
      <p:ext uri="{BB962C8B-B14F-4D97-AF65-F5344CB8AC3E}">
        <p14:creationId xmlns:p14="http://schemas.microsoft.com/office/powerpoint/2010/main" xmlns="" val="1170530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lstStyle/>
          <a:p>
            <a:r>
              <a:rPr lang="en-US" sz="3600" b="1" dirty="0" err="1">
                <a:solidFill>
                  <a:srgbClr val="002060"/>
                </a:solidFill>
                <a:effectLst>
                  <a:outerShdw blurRad="38100" dist="38100" dir="2700000" algn="tl">
                    <a:srgbClr val="000000">
                      <a:alpha val="43137"/>
                    </a:srgbClr>
                  </a:outerShdw>
                </a:effectLst>
              </a:rPr>
              <a:t>Treprostinil</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sz="2000" dirty="0" err="1"/>
              <a:t>Treprostinil</a:t>
            </a:r>
            <a:r>
              <a:rPr lang="en-US" sz="2000" dirty="0"/>
              <a:t> is a tricyclic </a:t>
            </a:r>
            <a:r>
              <a:rPr lang="en-US" sz="2000" dirty="0" err="1"/>
              <a:t>benzidine</a:t>
            </a:r>
            <a:r>
              <a:rPr lang="en-US" sz="2000" dirty="0"/>
              <a:t> analogue of </a:t>
            </a:r>
            <a:r>
              <a:rPr lang="en-US" sz="2000" dirty="0" err="1"/>
              <a:t>epoprostenol</a:t>
            </a:r>
            <a:r>
              <a:rPr lang="en-US" sz="2000" dirty="0"/>
              <a:t>, which is chemical stabile at ambient temperature</a:t>
            </a:r>
          </a:p>
          <a:p>
            <a:endParaRPr lang="en-US" sz="2000" dirty="0" smtClean="0"/>
          </a:p>
          <a:p>
            <a:endParaRPr lang="en-US" sz="2000" dirty="0" smtClean="0"/>
          </a:p>
          <a:p>
            <a:r>
              <a:rPr lang="en-US" sz="2000" dirty="0" err="1" smtClean="0"/>
              <a:t>Treprostinil</a:t>
            </a:r>
            <a:r>
              <a:rPr lang="en-US" sz="2000" dirty="0" smtClean="0"/>
              <a:t> </a:t>
            </a:r>
            <a:r>
              <a:rPr lang="en-US" sz="2000" dirty="0"/>
              <a:t>is available in IV, subcutaneous and oral formulations </a:t>
            </a:r>
          </a:p>
          <a:p>
            <a:endParaRPr lang="en-US" sz="2000" dirty="0" smtClean="0"/>
          </a:p>
          <a:p>
            <a:endParaRPr lang="en-US" sz="2000" dirty="0" smtClean="0"/>
          </a:p>
          <a:p>
            <a:r>
              <a:rPr lang="en-US" sz="2000" dirty="0" smtClean="0"/>
              <a:t>The </a:t>
            </a:r>
            <a:r>
              <a:rPr lang="en-US" sz="2000" dirty="0" err="1"/>
              <a:t>treprostinil</a:t>
            </a:r>
            <a:r>
              <a:rPr lang="en-US" sz="2000" dirty="0"/>
              <a:t> is given by subcutaneous route via a </a:t>
            </a:r>
            <a:r>
              <a:rPr lang="en-US" sz="2000" dirty="0" err="1"/>
              <a:t>microinfusion</a:t>
            </a:r>
            <a:r>
              <a:rPr lang="en-US" sz="2000" dirty="0"/>
              <a:t> pump and a small subcutaneous catheter</a:t>
            </a:r>
          </a:p>
          <a:p>
            <a:endParaRPr lang="en-US" sz="2000" dirty="0" smtClean="0"/>
          </a:p>
          <a:p>
            <a:endParaRPr lang="en-US" sz="2000" dirty="0" smtClean="0"/>
          </a:p>
          <a:p>
            <a:r>
              <a:rPr lang="en-US" sz="2000" dirty="0" smtClean="0"/>
              <a:t>The </a:t>
            </a:r>
            <a:r>
              <a:rPr lang="en-US" sz="2000" dirty="0"/>
              <a:t>efficacy of </a:t>
            </a:r>
            <a:r>
              <a:rPr lang="en-US" sz="2000" dirty="0" err="1"/>
              <a:t>treprostinil</a:t>
            </a:r>
            <a:r>
              <a:rPr lang="en-US" sz="2000" dirty="0"/>
              <a:t> in PAH was studied in an RCT which showed improvements in exercise capacity, hemodynamics, and symptoms</a:t>
            </a:r>
          </a:p>
        </p:txBody>
      </p:sp>
    </p:spTree>
    <p:extLst>
      <p:ext uri="{BB962C8B-B14F-4D97-AF65-F5344CB8AC3E}">
        <p14:creationId xmlns:p14="http://schemas.microsoft.com/office/powerpoint/2010/main" xmlns="" val="9989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lstStyle/>
          <a:p>
            <a:r>
              <a:rPr lang="en-US" sz="3600" b="1" dirty="0" err="1">
                <a:solidFill>
                  <a:srgbClr val="002060"/>
                </a:solidFill>
                <a:effectLst>
                  <a:outerShdw blurRad="38100" dist="38100" dir="2700000" algn="tl">
                    <a:srgbClr val="000000">
                      <a:alpha val="43137"/>
                    </a:srgbClr>
                  </a:outerShdw>
                </a:effectLst>
              </a:rPr>
              <a:t>Treprostinil</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2000" dirty="0"/>
              <a:t>The most common adverse effect of </a:t>
            </a:r>
            <a:r>
              <a:rPr lang="en-US" sz="2000" dirty="0" err="1"/>
              <a:t>treprostinil</a:t>
            </a:r>
            <a:r>
              <a:rPr lang="en-US" sz="2000" dirty="0"/>
              <a:t> was the pain at infusion site pain which has resulted into discontinuation of the treatment in 8% of cases on active drug with limiting dose increase in an additional proportion of patients</a:t>
            </a:r>
          </a:p>
          <a:p>
            <a:endParaRPr lang="en-US" sz="2000" dirty="0" smtClean="0"/>
          </a:p>
          <a:p>
            <a:endParaRPr lang="en-US" sz="2000" dirty="0" smtClean="0"/>
          </a:p>
          <a:p>
            <a:r>
              <a:rPr lang="en-US" sz="2000" dirty="0" smtClean="0"/>
              <a:t>Inhaled </a:t>
            </a:r>
            <a:r>
              <a:rPr lang="en-US" sz="2000" dirty="0" err="1"/>
              <a:t>treprostinil</a:t>
            </a:r>
            <a:r>
              <a:rPr lang="en-US" sz="2000" dirty="0"/>
              <a:t> was studied in an RCT (TRIUMPH [inhaled </a:t>
            </a:r>
            <a:r>
              <a:rPr lang="en-US" sz="2000" dirty="0" err="1"/>
              <a:t>TReprostInil</a:t>
            </a:r>
            <a:r>
              <a:rPr lang="en-US" sz="2000" dirty="0"/>
              <a:t> sodium in Patients with severe Pulmonary arterial Hypertension]) with PAH patients on background therapy with either </a:t>
            </a:r>
            <a:r>
              <a:rPr lang="en-US" sz="2000" dirty="0" err="1"/>
              <a:t>bosentan</a:t>
            </a:r>
            <a:r>
              <a:rPr lang="en-US" sz="2000" dirty="0"/>
              <a:t> or sildenafil </a:t>
            </a:r>
          </a:p>
          <a:p>
            <a:endParaRPr lang="en-US" sz="2000" dirty="0" smtClean="0"/>
          </a:p>
          <a:p>
            <a:endParaRPr lang="en-US" sz="2000" dirty="0" smtClean="0"/>
          </a:p>
          <a:p>
            <a:r>
              <a:rPr lang="en-US" sz="2000" dirty="0" smtClean="0"/>
              <a:t>Inhaled </a:t>
            </a:r>
            <a:r>
              <a:rPr lang="en-US" sz="2000" dirty="0" err="1"/>
              <a:t>treprostinil</a:t>
            </a:r>
            <a:r>
              <a:rPr lang="en-US" sz="2000" dirty="0"/>
              <a:t> showed improvements in 6MWD by 20 m at peak dose, N-terminal pro– B-type natriuretic peptide (NT-</a:t>
            </a:r>
            <a:r>
              <a:rPr lang="en-US" sz="2000" dirty="0" err="1"/>
              <a:t>proBNP</a:t>
            </a:r>
            <a:r>
              <a:rPr lang="en-US" sz="2000" dirty="0"/>
              <a:t>) and quality-of-life measures</a:t>
            </a:r>
          </a:p>
          <a:p>
            <a:endParaRPr lang="en-US" dirty="0"/>
          </a:p>
        </p:txBody>
      </p:sp>
    </p:spTree>
    <p:extLst>
      <p:ext uri="{BB962C8B-B14F-4D97-AF65-F5344CB8AC3E}">
        <p14:creationId xmlns:p14="http://schemas.microsoft.com/office/powerpoint/2010/main" xmlns="" val="3492509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a:solidFill>
                  <a:srgbClr val="002060"/>
                </a:solidFill>
                <a:effectLst>
                  <a:outerShdw blurRad="38100" dist="38100" dir="2700000" algn="tl">
                    <a:srgbClr val="000000">
                      <a:alpha val="43137"/>
                    </a:srgbClr>
                  </a:outerShdw>
                </a:effectLst>
              </a:rPr>
              <a:t>Treprostinil</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000" dirty="0" smtClean="0"/>
              <a:t>The efficacy of oral </a:t>
            </a:r>
            <a:r>
              <a:rPr lang="en-US" sz="2000" dirty="0" err="1" smtClean="0"/>
              <a:t>treprostinil</a:t>
            </a:r>
            <a:r>
              <a:rPr lang="en-US" sz="2000" dirty="0" smtClean="0"/>
              <a:t> was evaluated in 2 RCTs in PAH patients on background therapy with </a:t>
            </a:r>
            <a:r>
              <a:rPr lang="en-US" sz="2000" dirty="0" err="1" smtClean="0"/>
              <a:t>bosentan</a:t>
            </a:r>
            <a:r>
              <a:rPr lang="en-US" sz="2000" dirty="0" smtClean="0"/>
              <a:t> and/or </a:t>
            </a:r>
            <a:r>
              <a:rPr lang="en-US" sz="2000" dirty="0" err="1" smtClean="0"/>
              <a:t>sildenafil</a:t>
            </a:r>
            <a:r>
              <a:rPr lang="en-US" sz="2000" dirty="0" smtClean="0"/>
              <a:t> (FREEDOM [Multicenter, Double-101 Blind, Randomized, Placebo-Controlled Study of the Efficacy and Safety of Oral </a:t>
            </a:r>
            <a:r>
              <a:rPr lang="en-US" sz="2000" dirty="0" err="1" smtClean="0"/>
              <a:t>treprostinil</a:t>
            </a:r>
            <a:r>
              <a:rPr lang="en-US" sz="2000" dirty="0" smtClean="0"/>
              <a:t> Sustained Release Tablets in Subjects With Pulmonary Arterial Hypertension] C1 and C2)</a:t>
            </a:r>
          </a:p>
          <a:p>
            <a:endParaRPr lang="en-US" sz="2000" dirty="0" smtClean="0"/>
          </a:p>
          <a:p>
            <a:endParaRPr lang="en-US" sz="2000" dirty="0" smtClean="0"/>
          </a:p>
          <a:p>
            <a:endParaRPr lang="en-US" sz="2000" dirty="0" smtClean="0"/>
          </a:p>
          <a:p>
            <a:r>
              <a:rPr lang="en-US" sz="2000" dirty="0" smtClean="0"/>
              <a:t>Oral </a:t>
            </a:r>
            <a:r>
              <a:rPr lang="en-US" sz="2000" dirty="0" err="1" smtClean="0"/>
              <a:t>treprostinil</a:t>
            </a:r>
            <a:r>
              <a:rPr lang="en-US" sz="2000" dirty="0" smtClean="0"/>
              <a:t> </a:t>
            </a:r>
            <a:r>
              <a:rPr lang="en-US" sz="2000" b="1" dirty="0" smtClean="0"/>
              <a:t>failed to show </a:t>
            </a:r>
            <a:r>
              <a:rPr lang="en-US" sz="2000" dirty="0" smtClean="0"/>
              <a:t>any statistical significance in the primary endpoint 6MWD in both the studies</a:t>
            </a:r>
          </a:p>
          <a:p>
            <a:endParaRPr lang="en-US" dirty="0"/>
          </a:p>
        </p:txBody>
      </p:sp>
    </p:spTree>
    <p:extLst>
      <p:ext uri="{BB962C8B-B14F-4D97-AF65-F5344CB8AC3E}">
        <p14:creationId xmlns:p14="http://schemas.microsoft.com/office/powerpoint/2010/main" xmlns="" val="317579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sz="3600" b="1" dirty="0" err="1">
                <a:solidFill>
                  <a:srgbClr val="002060"/>
                </a:solidFill>
                <a:effectLst>
                  <a:outerShdw blurRad="38100" dist="38100" dir="2700000" algn="tl">
                    <a:srgbClr val="000000">
                      <a:alpha val="43137"/>
                    </a:srgbClr>
                  </a:outerShdw>
                </a:effectLst>
              </a:rPr>
              <a:t>Selexipag</a:t>
            </a:r>
            <a:endParaRPr lang="en-US" sz="36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2000" dirty="0" err="1"/>
              <a:t>Selexipag</a:t>
            </a:r>
            <a:r>
              <a:rPr lang="en-US" sz="2000" dirty="0"/>
              <a:t> is an orally active, selective prostacyclin IP receptor agonist</a:t>
            </a:r>
          </a:p>
          <a:p>
            <a:endParaRPr lang="en-US" sz="2000" dirty="0" smtClean="0"/>
          </a:p>
          <a:p>
            <a:r>
              <a:rPr lang="en-US" sz="2000" dirty="0" err="1" smtClean="0"/>
              <a:t>Selexipag</a:t>
            </a:r>
            <a:r>
              <a:rPr lang="en-US" sz="2000" dirty="0" smtClean="0"/>
              <a:t> </a:t>
            </a:r>
            <a:r>
              <a:rPr lang="en-US" sz="2000" dirty="0"/>
              <a:t>and its metabolite show similar modes of action to that of endogenous prostacyclin (IP receptor </a:t>
            </a:r>
            <a:r>
              <a:rPr lang="en-US" sz="2000" dirty="0" err="1"/>
              <a:t>agonism</a:t>
            </a:r>
            <a:r>
              <a:rPr lang="en-US" sz="2000" dirty="0"/>
              <a:t>) however, pharmacologically, they are chemically distinct from prostacyclin</a:t>
            </a:r>
          </a:p>
          <a:p>
            <a:endParaRPr lang="en-US" sz="2000" dirty="0" smtClean="0"/>
          </a:p>
          <a:p>
            <a:r>
              <a:rPr lang="en-US" sz="2000" dirty="0" err="1" smtClean="0"/>
              <a:t>Selexipag</a:t>
            </a:r>
            <a:r>
              <a:rPr lang="en-US" sz="2000" dirty="0" smtClean="0"/>
              <a:t> </a:t>
            </a:r>
            <a:r>
              <a:rPr lang="en-US" sz="2000" dirty="0"/>
              <a:t>has shown to reduce PVR after 17 weeks, in a pilot RCT in PAH patients (receiving stable ERA and/or a PDE-5i therapy)</a:t>
            </a:r>
          </a:p>
          <a:p>
            <a:endParaRPr lang="en-US" sz="2000" dirty="0" smtClean="0"/>
          </a:p>
          <a:p>
            <a:r>
              <a:rPr lang="en-US" sz="2000" dirty="0" smtClean="0"/>
              <a:t>A </a:t>
            </a:r>
            <a:r>
              <a:rPr lang="en-US" sz="2000" dirty="0"/>
              <a:t>large event-driven phase 3 RCT (GRIPHON [</a:t>
            </a:r>
            <a:r>
              <a:rPr lang="en-US" sz="2000" dirty="0" err="1"/>
              <a:t>Prostocyclin</a:t>
            </a:r>
            <a:r>
              <a:rPr lang="en-US" sz="2000" dirty="0"/>
              <a:t> (PGI2) Receptor Agonist in Pulmonary Arterial Hypertension] trial) is currently ongoing</a:t>
            </a:r>
          </a:p>
          <a:p>
            <a:endParaRPr lang="en-US" sz="2000" dirty="0" smtClean="0"/>
          </a:p>
          <a:p>
            <a:r>
              <a:rPr lang="en-US" sz="2000" dirty="0" err="1" smtClean="0"/>
              <a:t>Selexipag</a:t>
            </a:r>
            <a:r>
              <a:rPr lang="en-US" sz="2000" dirty="0" smtClean="0"/>
              <a:t> </a:t>
            </a:r>
            <a:r>
              <a:rPr lang="en-US" sz="2000" dirty="0"/>
              <a:t>is currently </a:t>
            </a:r>
            <a:r>
              <a:rPr lang="en-US" sz="2000" dirty="0" smtClean="0"/>
              <a:t>approved </a:t>
            </a:r>
            <a:r>
              <a:rPr lang="en-US" sz="2000" dirty="0"/>
              <a:t>for PAH</a:t>
            </a:r>
          </a:p>
          <a:p>
            <a:endParaRPr lang="en-US" dirty="0"/>
          </a:p>
        </p:txBody>
      </p:sp>
    </p:spTree>
    <p:extLst>
      <p:ext uri="{BB962C8B-B14F-4D97-AF65-F5344CB8AC3E}">
        <p14:creationId xmlns:p14="http://schemas.microsoft.com/office/powerpoint/2010/main" xmlns="" val="3706491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
          <p:cNvSpPr>
            <a:spLocks noGrp="1"/>
          </p:cNvSpPr>
          <p:nvPr>
            <p:ph type="title"/>
          </p:nvPr>
        </p:nvSpPr>
        <p:spPr>
          <a:xfrm>
            <a:off x="685800" y="9525"/>
            <a:ext cx="7772400" cy="1143000"/>
          </a:xfrm>
        </p:spPr>
        <p:txBody>
          <a:bodyPr>
            <a:normAutofit/>
          </a:bodyPr>
          <a:lstStyle/>
          <a:p>
            <a:pPr algn="ctr"/>
            <a:r>
              <a:rPr lang="en-US" altLang="en-US" sz="3600" b="0" smtClean="0">
                <a:solidFill>
                  <a:schemeClr val="tx1"/>
                </a:solidFill>
                <a:latin typeface="Tahoma" pitchFamily="34" charset="0"/>
                <a:cs typeface="Tahoma" pitchFamily="34" charset="0"/>
              </a:rPr>
              <a:t>Evolution From Exercise Capacity to Morbidity and Mortality RCTs </a:t>
            </a:r>
          </a:p>
        </p:txBody>
      </p:sp>
      <p:sp>
        <p:nvSpPr>
          <p:cNvPr id="72707" name="Text Box 4"/>
          <p:cNvSpPr txBox="1">
            <a:spLocks noChangeArrowheads="1"/>
          </p:cNvSpPr>
          <p:nvPr/>
        </p:nvSpPr>
        <p:spPr bwMode="auto">
          <a:xfrm>
            <a:off x="125413" y="5753100"/>
            <a:ext cx="8926512" cy="923330"/>
          </a:xfrm>
          <a:prstGeom prst="rect">
            <a:avLst/>
          </a:prstGeom>
          <a:noFill/>
          <a:ln w="19050">
            <a:noFill/>
            <a:miter lim="800000"/>
            <a:headEnd/>
            <a:tailEnd type="none" w="med" len="sm"/>
          </a:ln>
        </p:spPr>
        <p:txBody>
          <a:bodyPr anchor="b">
            <a:spAutoFit/>
          </a:bodyPr>
          <a:lstStyle/>
          <a:p>
            <a:r>
              <a:rPr lang="en-US" altLang="ja-JP" sz="900" dirty="0">
                <a:solidFill>
                  <a:srgbClr val="FFFFFF"/>
                </a:solidFill>
                <a:latin typeface="Arial" pitchFamily="34" charset="0"/>
                <a:cs typeface="Arial" pitchFamily="34" charset="0"/>
              </a:rPr>
              <a:t>*Estimated mean study drug exposure.</a:t>
            </a:r>
            <a:r>
              <a:rPr lang="en-US" altLang="ja-JP" sz="900" baseline="30000" dirty="0">
                <a:solidFill>
                  <a:srgbClr val="FFFFFF"/>
                </a:solidFill>
                <a:latin typeface="Arial" pitchFamily="34" charset="0"/>
                <a:cs typeface="Arial" pitchFamily="34" charset="0"/>
              </a:rPr>
              <a:t> †</a:t>
            </a:r>
            <a:r>
              <a:rPr lang="en-US" altLang="ja-JP" sz="900" dirty="0">
                <a:solidFill>
                  <a:srgbClr val="FFFFFF"/>
                </a:solidFill>
                <a:latin typeface="Arial" pitchFamily="34" charset="0"/>
                <a:cs typeface="Arial" pitchFamily="34" charset="0"/>
              </a:rPr>
              <a:t>Estimated median study drug exposure. </a:t>
            </a:r>
            <a:r>
              <a:rPr lang="en-US" altLang="ja-JP" sz="900" baseline="30000" dirty="0">
                <a:solidFill>
                  <a:srgbClr val="FFFFFF"/>
                </a:solidFill>
                <a:latin typeface="Arial" pitchFamily="34" charset="0"/>
                <a:cs typeface="Arial" pitchFamily="34" charset="0"/>
              </a:rPr>
              <a:t>‡</a:t>
            </a:r>
            <a:r>
              <a:rPr lang="en-US" altLang="ja-JP" sz="900" dirty="0">
                <a:solidFill>
                  <a:srgbClr val="FFFFFF"/>
                </a:solidFill>
                <a:latin typeface="Arial" pitchFamily="34" charset="0"/>
                <a:cs typeface="Arial" pitchFamily="34" charset="0"/>
              </a:rPr>
              <a:t>Estimated target enrollment.</a:t>
            </a:r>
          </a:p>
          <a:p>
            <a:r>
              <a:rPr lang="en-US" altLang="ja-JP" sz="900" dirty="0">
                <a:solidFill>
                  <a:srgbClr val="FFFFFF"/>
                </a:solidFill>
                <a:latin typeface="Arial" pitchFamily="34" charset="0"/>
                <a:cs typeface="Arial" pitchFamily="34" charset="0"/>
              </a:rPr>
              <a:t>PAH=pulmonary arterial hypertension; RCT=randomized controlled trial. </a:t>
            </a:r>
          </a:p>
          <a:p>
            <a:r>
              <a:rPr lang="de-CH" altLang="ja-JP" sz="900" dirty="0">
                <a:latin typeface="Arial" pitchFamily="34" charset="0"/>
                <a:cs typeface="Arial" pitchFamily="34" charset="0"/>
              </a:rPr>
              <a:t>Channick RN et al. </a:t>
            </a:r>
            <a:r>
              <a:rPr lang="de-CH" altLang="ja-JP" sz="900" i="1" dirty="0">
                <a:latin typeface="Arial" pitchFamily="34" charset="0"/>
                <a:cs typeface="Arial" pitchFamily="34" charset="0"/>
              </a:rPr>
              <a:t>Lancet. </a:t>
            </a:r>
            <a:r>
              <a:rPr lang="de-CH" altLang="ja-JP" sz="900" dirty="0">
                <a:latin typeface="Arial" pitchFamily="34" charset="0"/>
                <a:cs typeface="Arial" pitchFamily="34" charset="0"/>
              </a:rPr>
              <a:t>2001;358:1119-1123. </a:t>
            </a:r>
            <a:r>
              <a:rPr lang="en-US" altLang="ja-JP" sz="900" dirty="0">
                <a:latin typeface="Arial" pitchFamily="34" charset="0"/>
                <a:cs typeface="Arial" pitchFamily="34" charset="0"/>
              </a:rPr>
              <a:t> </a:t>
            </a:r>
            <a:r>
              <a:rPr lang="de-CH" altLang="ja-JP" sz="900" dirty="0">
                <a:latin typeface="Arial" pitchFamily="34" charset="0"/>
                <a:cs typeface="Arial" pitchFamily="34" charset="0"/>
              </a:rPr>
              <a:t>Rubin LJ et al. </a:t>
            </a:r>
            <a:r>
              <a:rPr lang="de-CH" altLang="ja-JP" sz="900" i="1" dirty="0">
                <a:latin typeface="Arial" pitchFamily="34" charset="0"/>
                <a:cs typeface="Arial" pitchFamily="34" charset="0"/>
              </a:rPr>
              <a:t>N Engl J Med. </a:t>
            </a:r>
            <a:r>
              <a:rPr lang="de-CH" altLang="ja-JP" sz="900" dirty="0">
                <a:latin typeface="Arial" pitchFamily="34" charset="0"/>
                <a:cs typeface="Arial" pitchFamily="34" charset="0"/>
              </a:rPr>
              <a:t>2002;346:896-903.</a:t>
            </a:r>
            <a:r>
              <a:rPr lang="en-US" altLang="ja-JP" sz="900" dirty="0">
                <a:latin typeface="Arial" pitchFamily="34" charset="0"/>
                <a:cs typeface="Arial" pitchFamily="34" charset="0"/>
              </a:rPr>
              <a:t> </a:t>
            </a:r>
            <a:r>
              <a:rPr lang="de-CH" altLang="ja-JP" sz="900" dirty="0">
                <a:latin typeface="Arial" pitchFamily="34" charset="0"/>
                <a:cs typeface="Arial" pitchFamily="34" charset="0"/>
              </a:rPr>
              <a:t>Galiè N et al. </a:t>
            </a:r>
            <a:r>
              <a:rPr lang="de-CH" altLang="ja-JP" sz="900" i="1" dirty="0">
                <a:latin typeface="Arial" pitchFamily="34" charset="0"/>
                <a:cs typeface="Arial" pitchFamily="34" charset="0"/>
              </a:rPr>
              <a:t>Lancet.</a:t>
            </a:r>
            <a:r>
              <a:rPr lang="de-CH" altLang="ja-JP" sz="900" dirty="0">
                <a:latin typeface="Arial" pitchFamily="34" charset="0"/>
                <a:cs typeface="Arial" pitchFamily="34" charset="0"/>
              </a:rPr>
              <a:t> 2008;371:2093-2100. Galiè N</a:t>
            </a:r>
            <a:r>
              <a:rPr lang="de-CH" altLang="ja-JP" sz="900" i="1" dirty="0">
                <a:latin typeface="Arial" pitchFamily="34" charset="0"/>
                <a:cs typeface="Arial" pitchFamily="34" charset="0"/>
              </a:rPr>
              <a:t> </a:t>
            </a:r>
            <a:r>
              <a:rPr lang="de-CH" altLang="ja-JP" sz="900" dirty="0">
                <a:latin typeface="Arial" pitchFamily="34" charset="0"/>
                <a:cs typeface="Arial" pitchFamily="34" charset="0"/>
              </a:rPr>
              <a:t>et al. </a:t>
            </a:r>
            <a:r>
              <a:rPr lang="de-CH" altLang="ja-JP" sz="900" i="1" dirty="0">
                <a:latin typeface="Arial" pitchFamily="34" charset="0"/>
                <a:cs typeface="Arial" pitchFamily="34" charset="0"/>
              </a:rPr>
              <a:t>Circulation. </a:t>
            </a:r>
            <a:r>
              <a:rPr lang="de-CH" altLang="ja-JP" sz="900" dirty="0">
                <a:latin typeface="Arial" pitchFamily="34" charset="0"/>
                <a:cs typeface="Arial" pitchFamily="34" charset="0"/>
              </a:rPr>
              <a:t>2008;117:3010-3019.</a:t>
            </a:r>
            <a:r>
              <a:rPr lang="en-US" altLang="ja-JP" sz="900" dirty="0">
                <a:latin typeface="Arial" pitchFamily="34" charset="0"/>
                <a:cs typeface="Arial" pitchFamily="34" charset="0"/>
              </a:rPr>
              <a:t> </a:t>
            </a:r>
            <a:r>
              <a:rPr lang="de-CH" altLang="ja-JP" sz="900" dirty="0">
                <a:latin typeface="Arial" pitchFamily="34" charset="0"/>
                <a:cs typeface="Arial" pitchFamily="34" charset="0"/>
              </a:rPr>
              <a:t>Galiè N et al. </a:t>
            </a:r>
            <a:r>
              <a:rPr lang="de-CH" altLang="ja-JP" sz="900" i="1" dirty="0">
                <a:latin typeface="Arial" pitchFamily="34" charset="0"/>
                <a:cs typeface="Arial" pitchFamily="34" charset="0"/>
              </a:rPr>
              <a:t>N Engl J Med. </a:t>
            </a:r>
            <a:r>
              <a:rPr lang="de-CH" altLang="ja-JP" sz="900" dirty="0">
                <a:latin typeface="Arial" pitchFamily="34" charset="0"/>
                <a:cs typeface="Arial" pitchFamily="34" charset="0"/>
              </a:rPr>
              <a:t>2005;353:2148-2157.</a:t>
            </a:r>
            <a:r>
              <a:rPr lang="en-US" altLang="ja-JP" sz="900" dirty="0">
                <a:latin typeface="Arial" pitchFamily="34" charset="0"/>
                <a:cs typeface="Arial" pitchFamily="34" charset="0"/>
              </a:rPr>
              <a:t> </a:t>
            </a:r>
            <a:r>
              <a:rPr lang="fr-FR" altLang="ja-JP" sz="900" dirty="0" err="1">
                <a:latin typeface="Arial" pitchFamily="34" charset="0"/>
                <a:cs typeface="Arial" pitchFamily="34" charset="0"/>
              </a:rPr>
              <a:t>Simonneau</a:t>
            </a:r>
            <a:r>
              <a:rPr lang="fr-FR" altLang="ja-JP" sz="900" dirty="0">
                <a:latin typeface="Arial" pitchFamily="34" charset="0"/>
                <a:cs typeface="Arial" pitchFamily="34" charset="0"/>
              </a:rPr>
              <a:t> G et al. </a:t>
            </a:r>
            <a:r>
              <a:rPr lang="en-US" altLang="ja-JP" sz="900" i="1" dirty="0">
                <a:latin typeface="Arial" pitchFamily="34" charset="0"/>
                <a:cs typeface="Arial" pitchFamily="34" charset="0"/>
              </a:rPr>
              <a:t>Am J </a:t>
            </a:r>
            <a:r>
              <a:rPr lang="en-US" altLang="ja-JP" sz="900" i="1" dirty="0" err="1">
                <a:latin typeface="Arial" pitchFamily="34" charset="0"/>
                <a:cs typeface="Arial" pitchFamily="34" charset="0"/>
              </a:rPr>
              <a:t>Respir</a:t>
            </a:r>
            <a:r>
              <a:rPr lang="en-US" altLang="ja-JP" sz="900" i="1" dirty="0">
                <a:latin typeface="Arial" pitchFamily="34" charset="0"/>
                <a:cs typeface="Arial" pitchFamily="34" charset="0"/>
              </a:rPr>
              <a:t> </a:t>
            </a:r>
            <a:r>
              <a:rPr lang="en-US" altLang="ja-JP" sz="900" i="1" dirty="0" err="1">
                <a:latin typeface="Arial" pitchFamily="34" charset="0"/>
                <a:cs typeface="Arial" pitchFamily="34" charset="0"/>
              </a:rPr>
              <a:t>Crit</a:t>
            </a:r>
            <a:r>
              <a:rPr lang="en-US" altLang="ja-JP" sz="900" i="1" dirty="0">
                <a:latin typeface="Arial" pitchFamily="34" charset="0"/>
                <a:cs typeface="Arial" pitchFamily="34" charset="0"/>
              </a:rPr>
              <a:t> Care Med.</a:t>
            </a:r>
            <a:r>
              <a:rPr lang="en-US" altLang="ja-JP" sz="900" dirty="0">
                <a:latin typeface="Arial" pitchFamily="34" charset="0"/>
                <a:cs typeface="Arial" pitchFamily="34" charset="0"/>
              </a:rPr>
              <a:t> 2002;165:800-804. McLaughlin VV et al. </a:t>
            </a:r>
            <a:r>
              <a:rPr lang="en-US" altLang="ja-JP" sz="900" i="1" dirty="0">
                <a:latin typeface="Arial" pitchFamily="34" charset="0"/>
                <a:cs typeface="Arial" pitchFamily="34" charset="0"/>
              </a:rPr>
              <a:t>Am J </a:t>
            </a:r>
            <a:r>
              <a:rPr lang="en-US" altLang="ja-JP" sz="900" i="1" dirty="0" err="1">
                <a:latin typeface="Arial" pitchFamily="34" charset="0"/>
                <a:cs typeface="Arial" pitchFamily="34" charset="0"/>
              </a:rPr>
              <a:t>Respir</a:t>
            </a:r>
            <a:r>
              <a:rPr lang="en-US" altLang="ja-JP" sz="900" i="1" dirty="0">
                <a:latin typeface="Arial" pitchFamily="34" charset="0"/>
                <a:cs typeface="Arial" pitchFamily="34" charset="0"/>
              </a:rPr>
              <a:t> </a:t>
            </a:r>
            <a:r>
              <a:rPr lang="en-US" altLang="ja-JP" sz="900" i="1" dirty="0" err="1">
                <a:latin typeface="Arial" pitchFamily="34" charset="0"/>
                <a:cs typeface="Arial" pitchFamily="34" charset="0"/>
              </a:rPr>
              <a:t>Crit</a:t>
            </a:r>
            <a:r>
              <a:rPr lang="en-US" altLang="ja-JP" sz="900" i="1" dirty="0">
                <a:latin typeface="Arial" pitchFamily="34" charset="0"/>
                <a:cs typeface="Arial" pitchFamily="34" charset="0"/>
              </a:rPr>
              <a:t> Care Med.</a:t>
            </a:r>
            <a:r>
              <a:rPr lang="en-US" altLang="ja-JP" sz="900" dirty="0">
                <a:latin typeface="Arial" pitchFamily="34" charset="0"/>
                <a:cs typeface="Arial" pitchFamily="34" charset="0"/>
              </a:rPr>
              <a:t> 2006;174:1257-1263. </a:t>
            </a:r>
            <a:r>
              <a:rPr lang="de-CH" altLang="ja-JP" sz="900" dirty="0">
                <a:latin typeface="Arial" pitchFamily="34" charset="0"/>
                <a:cs typeface="Arial" pitchFamily="34" charset="0"/>
              </a:rPr>
              <a:t>Galiè N</a:t>
            </a:r>
            <a:r>
              <a:rPr lang="de-CH" altLang="ja-JP" sz="900" i="1" dirty="0">
                <a:latin typeface="Arial" pitchFamily="34" charset="0"/>
                <a:cs typeface="Arial" pitchFamily="34" charset="0"/>
              </a:rPr>
              <a:t> </a:t>
            </a:r>
            <a:r>
              <a:rPr lang="de-CH" altLang="ja-JP" sz="900" dirty="0">
                <a:latin typeface="Arial" pitchFamily="34" charset="0"/>
                <a:cs typeface="Arial" pitchFamily="34" charset="0"/>
              </a:rPr>
              <a:t>et al. </a:t>
            </a:r>
            <a:r>
              <a:rPr lang="de-CH" altLang="ja-JP" sz="900" i="1" dirty="0">
                <a:latin typeface="Arial" pitchFamily="34" charset="0"/>
                <a:cs typeface="Arial" pitchFamily="34" charset="0"/>
              </a:rPr>
              <a:t>Circulation. </a:t>
            </a:r>
            <a:r>
              <a:rPr lang="de-CH" altLang="ja-JP" sz="900" dirty="0">
                <a:latin typeface="Arial" pitchFamily="34" charset="0"/>
                <a:cs typeface="Arial" pitchFamily="34" charset="0"/>
              </a:rPr>
              <a:t>2009;119:2894-2903. </a:t>
            </a:r>
            <a:r>
              <a:rPr lang="en-US" altLang="ja-JP" sz="900" dirty="0" err="1">
                <a:latin typeface="Arial" pitchFamily="34" charset="0"/>
                <a:cs typeface="Arial" pitchFamily="34" charset="0"/>
              </a:rPr>
              <a:t>Simonneau</a:t>
            </a:r>
            <a:r>
              <a:rPr lang="en-US" altLang="ja-JP" sz="900" dirty="0">
                <a:latin typeface="Arial" pitchFamily="34" charset="0"/>
                <a:cs typeface="Arial" pitchFamily="34" charset="0"/>
              </a:rPr>
              <a:t> G et al. </a:t>
            </a:r>
            <a:r>
              <a:rPr lang="en-US" altLang="ja-JP" sz="900" i="1" dirty="0">
                <a:latin typeface="Arial" pitchFamily="34" charset="0"/>
                <a:cs typeface="Arial" pitchFamily="34" charset="0"/>
              </a:rPr>
              <a:t>Ann Intern Med.</a:t>
            </a:r>
            <a:r>
              <a:rPr lang="en-US" altLang="ja-JP" sz="900" dirty="0">
                <a:latin typeface="Arial" pitchFamily="34" charset="0"/>
                <a:cs typeface="Arial" pitchFamily="34" charset="0"/>
              </a:rPr>
              <a:t> 2008;149:521-530. </a:t>
            </a:r>
            <a:r>
              <a:rPr lang="da-DK" altLang="ja-JP" sz="900" dirty="0">
                <a:latin typeface="Arial" pitchFamily="34" charset="0"/>
                <a:cs typeface="Arial" pitchFamily="34" charset="0"/>
              </a:rPr>
              <a:t>Olschewski H et al. </a:t>
            </a:r>
            <a:r>
              <a:rPr lang="en-US" altLang="ja-JP" sz="900" i="1" dirty="0">
                <a:latin typeface="Arial" pitchFamily="34" charset="0"/>
                <a:cs typeface="Arial" pitchFamily="34" charset="0"/>
              </a:rPr>
              <a:t>N </a:t>
            </a:r>
            <a:r>
              <a:rPr lang="en-US" altLang="ja-JP" sz="900" i="1" dirty="0" err="1">
                <a:latin typeface="Arial" pitchFamily="34" charset="0"/>
                <a:cs typeface="Arial" pitchFamily="34" charset="0"/>
              </a:rPr>
              <a:t>Engl</a:t>
            </a:r>
            <a:r>
              <a:rPr lang="en-US" altLang="ja-JP" sz="900" i="1" dirty="0">
                <a:latin typeface="Arial" pitchFamily="34" charset="0"/>
                <a:cs typeface="Arial" pitchFamily="34" charset="0"/>
              </a:rPr>
              <a:t> J Med</a:t>
            </a:r>
            <a:r>
              <a:rPr lang="en-US" altLang="ja-JP" sz="900" dirty="0">
                <a:latin typeface="Arial" pitchFamily="34" charset="0"/>
                <a:cs typeface="Arial" pitchFamily="34" charset="0"/>
              </a:rPr>
              <a:t>. 2002;347:322-329. </a:t>
            </a:r>
            <a:r>
              <a:rPr lang="de-CH" altLang="ja-JP" sz="900" dirty="0">
                <a:cs typeface="Arial" pitchFamily="34" charset="0"/>
              </a:rPr>
              <a:t>SERAPHIN, GRIPHON, and AMBITION study designs available at: www.clinicaltrials.gov. Accessed 24 Sept 2012.</a:t>
            </a:r>
            <a:endParaRPr lang="en-US" altLang="ja-JP" sz="900" dirty="0">
              <a:latin typeface="Arial" pitchFamily="34" charset="0"/>
              <a:cs typeface="Arial" pitchFamily="34" charset="0"/>
            </a:endParaRPr>
          </a:p>
        </p:txBody>
      </p:sp>
      <p:sp>
        <p:nvSpPr>
          <p:cNvPr id="1133" name="Freeform 109"/>
          <p:cNvSpPr>
            <a:spLocks noEditPoints="1"/>
          </p:cNvSpPr>
          <p:nvPr/>
        </p:nvSpPr>
        <p:spPr bwMode="auto">
          <a:xfrm>
            <a:off x="3109913" y="1581150"/>
            <a:ext cx="790575" cy="2681288"/>
          </a:xfrm>
          <a:custGeom>
            <a:avLst/>
            <a:gdLst>
              <a:gd name="T0" fmla="*/ 630039063 w 498"/>
              <a:gd name="T1" fmla="*/ 2147483647 h 1802"/>
              <a:gd name="T2" fmla="*/ 0 w 498"/>
              <a:gd name="T3" fmla="*/ 2147483647 h 1802"/>
              <a:gd name="T4" fmla="*/ 0 w 498"/>
              <a:gd name="T5" fmla="*/ 2147483647 h 1802"/>
              <a:gd name="T6" fmla="*/ 630039063 w 498"/>
              <a:gd name="T7" fmla="*/ 2147483647 h 1802"/>
              <a:gd name="T8" fmla="*/ 630039063 w 498"/>
              <a:gd name="T9" fmla="*/ 2147483647 h 1802"/>
              <a:gd name="T10" fmla="*/ 834172513 w 498"/>
              <a:gd name="T11" fmla="*/ 2147483647 h 1802"/>
              <a:gd name="T12" fmla="*/ 0 w 498"/>
              <a:gd name="T13" fmla="*/ 2147483647 h 1802"/>
              <a:gd name="T14" fmla="*/ 0 w 498"/>
              <a:gd name="T15" fmla="*/ 2147483647 h 1802"/>
              <a:gd name="T16" fmla="*/ 834172513 w 498"/>
              <a:gd name="T17" fmla="*/ 2147483647 h 1802"/>
              <a:gd name="T18" fmla="*/ 834172513 w 498"/>
              <a:gd name="T19" fmla="*/ 2147483647 h 1802"/>
              <a:gd name="T20" fmla="*/ 834172513 w 498"/>
              <a:gd name="T21" fmla="*/ 2147483647 h 1802"/>
              <a:gd name="T22" fmla="*/ 0 w 498"/>
              <a:gd name="T23" fmla="*/ 2147483647 h 1802"/>
              <a:gd name="T24" fmla="*/ 0 w 498"/>
              <a:gd name="T25" fmla="*/ 2147483647 h 1802"/>
              <a:gd name="T26" fmla="*/ 834172513 w 498"/>
              <a:gd name="T27" fmla="*/ 2147483647 h 1802"/>
              <a:gd name="T28" fmla="*/ 834172513 w 498"/>
              <a:gd name="T29" fmla="*/ 2147483647 h 1802"/>
              <a:gd name="T30" fmla="*/ 630039063 w 498"/>
              <a:gd name="T31" fmla="*/ 2147483647 h 1802"/>
              <a:gd name="T32" fmla="*/ 0 w 498"/>
              <a:gd name="T33" fmla="*/ 2147483647 h 1802"/>
              <a:gd name="T34" fmla="*/ 0 w 498"/>
              <a:gd name="T35" fmla="*/ 2147483647 h 1802"/>
              <a:gd name="T36" fmla="*/ 630039063 w 498"/>
              <a:gd name="T37" fmla="*/ 2147483647 h 1802"/>
              <a:gd name="T38" fmla="*/ 630039063 w 498"/>
              <a:gd name="T39" fmla="*/ 2147483647 h 1802"/>
              <a:gd name="T40" fmla="*/ 630039063 w 498"/>
              <a:gd name="T41" fmla="*/ 2147483647 h 1802"/>
              <a:gd name="T42" fmla="*/ 0 w 498"/>
              <a:gd name="T43" fmla="*/ 2147483647 h 1802"/>
              <a:gd name="T44" fmla="*/ 0 w 498"/>
              <a:gd name="T45" fmla="*/ 2147483647 h 1802"/>
              <a:gd name="T46" fmla="*/ 630039063 w 498"/>
              <a:gd name="T47" fmla="*/ 2147483647 h 1802"/>
              <a:gd name="T48" fmla="*/ 630039063 w 498"/>
              <a:gd name="T49" fmla="*/ 2147483647 h 1802"/>
              <a:gd name="T50" fmla="*/ 630039063 w 498"/>
              <a:gd name="T51" fmla="*/ 2136508904 h 1802"/>
              <a:gd name="T52" fmla="*/ 0 w 498"/>
              <a:gd name="T53" fmla="*/ 2136508904 h 1802"/>
              <a:gd name="T54" fmla="*/ 0 w 498"/>
              <a:gd name="T55" fmla="*/ 1853116701 h 1802"/>
              <a:gd name="T56" fmla="*/ 630039063 w 498"/>
              <a:gd name="T57" fmla="*/ 1853116701 h 1802"/>
              <a:gd name="T58" fmla="*/ 630039063 w 498"/>
              <a:gd name="T59" fmla="*/ 2136508904 h 1802"/>
              <a:gd name="T60" fmla="*/ 630039063 w 498"/>
              <a:gd name="T61" fmla="*/ 1768984966 h 1802"/>
              <a:gd name="T62" fmla="*/ 0 w 498"/>
              <a:gd name="T63" fmla="*/ 1768984966 h 1802"/>
              <a:gd name="T64" fmla="*/ 0 w 498"/>
              <a:gd name="T65" fmla="*/ 1481164620 h 1802"/>
              <a:gd name="T66" fmla="*/ 630039063 w 498"/>
              <a:gd name="T67" fmla="*/ 1481164620 h 1802"/>
              <a:gd name="T68" fmla="*/ 630039063 w 498"/>
              <a:gd name="T69" fmla="*/ 1768984966 h 1802"/>
              <a:gd name="T70" fmla="*/ 630039063 w 498"/>
              <a:gd name="T71" fmla="*/ 1397032885 h 1802"/>
              <a:gd name="T72" fmla="*/ 0 w 498"/>
              <a:gd name="T73" fmla="*/ 1397032885 h 1802"/>
              <a:gd name="T74" fmla="*/ 0 w 498"/>
              <a:gd name="T75" fmla="*/ 1109214028 h 1802"/>
              <a:gd name="T76" fmla="*/ 630039063 w 498"/>
              <a:gd name="T77" fmla="*/ 1109214028 h 1802"/>
              <a:gd name="T78" fmla="*/ 630039063 w 498"/>
              <a:gd name="T79" fmla="*/ 1397032885 h 1802"/>
              <a:gd name="T80" fmla="*/ 1255037813 w 498"/>
              <a:gd name="T81" fmla="*/ 1025080805 h 1802"/>
              <a:gd name="T82" fmla="*/ 0 w 498"/>
              <a:gd name="T83" fmla="*/ 1025080805 h 1802"/>
              <a:gd name="T84" fmla="*/ 0 w 498"/>
              <a:gd name="T85" fmla="*/ 741690090 h 1802"/>
              <a:gd name="T86" fmla="*/ 1255037813 w 498"/>
              <a:gd name="T87" fmla="*/ 741690090 h 1802"/>
              <a:gd name="T88" fmla="*/ 1255037813 w 498"/>
              <a:gd name="T89" fmla="*/ 1025080805 h 1802"/>
              <a:gd name="T90" fmla="*/ 834172513 w 498"/>
              <a:gd name="T91" fmla="*/ 653130212 h 1802"/>
              <a:gd name="T92" fmla="*/ 0 w 498"/>
              <a:gd name="T93" fmla="*/ 653130212 h 1802"/>
              <a:gd name="T94" fmla="*/ 0 w 498"/>
              <a:gd name="T95" fmla="*/ 371952081 h 1802"/>
              <a:gd name="T96" fmla="*/ 834172513 w 498"/>
              <a:gd name="T97" fmla="*/ 371952081 h 1802"/>
              <a:gd name="T98" fmla="*/ 834172513 w 498"/>
              <a:gd name="T99" fmla="*/ 653130212 h 1802"/>
              <a:gd name="T100" fmla="*/ 630039063 w 498"/>
              <a:gd name="T101" fmla="*/ 285606274 h 1802"/>
              <a:gd name="T102" fmla="*/ 0 w 498"/>
              <a:gd name="T103" fmla="*/ 285606274 h 1802"/>
              <a:gd name="T104" fmla="*/ 0 w 498"/>
              <a:gd name="T105" fmla="*/ 0 h 1802"/>
              <a:gd name="T106" fmla="*/ 630039063 w 498"/>
              <a:gd name="T107" fmla="*/ 0 h 1802"/>
              <a:gd name="T108" fmla="*/ 630039063 w 498"/>
              <a:gd name="T109" fmla="*/ 285606274 h 18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8"/>
              <a:gd name="T166" fmla="*/ 0 h 1802"/>
              <a:gd name="T167" fmla="*/ 498 w 498"/>
              <a:gd name="T168" fmla="*/ 1802 h 18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8" h="1802">
                <a:moveTo>
                  <a:pt x="250" y="1802"/>
                </a:moveTo>
                <a:lnTo>
                  <a:pt x="0" y="1802"/>
                </a:lnTo>
                <a:lnTo>
                  <a:pt x="0" y="1673"/>
                </a:lnTo>
                <a:lnTo>
                  <a:pt x="250" y="1673"/>
                </a:lnTo>
                <a:lnTo>
                  <a:pt x="250" y="1802"/>
                </a:lnTo>
                <a:close/>
                <a:moveTo>
                  <a:pt x="331" y="1634"/>
                </a:moveTo>
                <a:lnTo>
                  <a:pt x="0" y="1634"/>
                </a:lnTo>
                <a:lnTo>
                  <a:pt x="0" y="1507"/>
                </a:lnTo>
                <a:lnTo>
                  <a:pt x="331" y="1507"/>
                </a:lnTo>
                <a:lnTo>
                  <a:pt x="331" y="1634"/>
                </a:lnTo>
                <a:close/>
                <a:moveTo>
                  <a:pt x="331" y="1468"/>
                </a:moveTo>
                <a:lnTo>
                  <a:pt x="0" y="1468"/>
                </a:lnTo>
                <a:lnTo>
                  <a:pt x="0" y="1339"/>
                </a:lnTo>
                <a:lnTo>
                  <a:pt x="331" y="1339"/>
                </a:lnTo>
                <a:lnTo>
                  <a:pt x="331" y="1468"/>
                </a:lnTo>
                <a:close/>
                <a:moveTo>
                  <a:pt x="250" y="1300"/>
                </a:moveTo>
                <a:lnTo>
                  <a:pt x="0" y="1300"/>
                </a:lnTo>
                <a:lnTo>
                  <a:pt x="0" y="1171"/>
                </a:lnTo>
                <a:lnTo>
                  <a:pt x="250" y="1171"/>
                </a:lnTo>
                <a:lnTo>
                  <a:pt x="250" y="1300"/>
                </a:lnTo>
                <a:close/>
                <a:moveTo>
                  <a:pt x="250" y="1133"/>
                </a:moveTo>
                <a:lnTo>
                  <a:pt x="0" y="1133"/>
                </a:lnTo>
                <a:lnTo>
                  <a:pt x="0" y="1005"/>
                </a:lnTo>
                <a:lnTo>
                  <a:pt x="250" y="1005"/>
                </a:lnTo>
                <a:lnTo>
                  <a:pt x="250" y="1133"/>
                </a:lnTo>
                <a:close/>
                <a:moveTo>
                  <a:pt x="250" y="965"/>
                </a:moveTo>
                <a:lnTo>
                  <a:pt x="0" y="965"/>
                </a:lnTo>
                <a:lnTo>
                  <a:pt x="0" y="837"/>
                </a:lnTo>
                <a:lnTo>
                  <a:pt x="250" y="837"/>
                </a:lnTo>
                <a:lnTo>
                  <a:pt x="250" y="965"/>
                </a:lnTo>
                <a:close/>
                <a:moveTo>
                  <a:pt x="250" y="799"/>
                </a:moveTo>
                <a:lnTo>
                  <a:pt x="0" y="799"/>
                </a:lnTo>
                <a:lnTo>
                  <a:pt x="0" y="669"/>
                </a:lnTo>
                <a:lnTo>
                  <a:pt x="250" y="669"/>
                </a:lnTo>
                <a:lnTo>
                  <a:pt x="250" y="799"/>
                </a:lnTo>
                <a:close/>
                <a:moveTo>
                  <a:pt x="250" y="631"/>
                </a:moveTo>
                <a:lnTo>
                  <a:pt x="0" y="631"/>
                </a:lnTo>
                <a:lnTo>
                  <a:pt x="0" y="501"/>
                </a:lnTo>
                <a:lnTo>
                  <a:pt x="250" y="501"/>
                </a:lnTo>
                <a:lnTo>
                  <a:pt x="250" y="631"/>
                </a:lnTo>
                <a:close/>
                <a:moveTo>
                  <a:pt x="498" y="463"/>
                </a:moveTo>
                <a:lnTo>
                  <a:pt x="0" y="463"/>
                </a:lnTo>
                <a:lnTo>
                  <a:pt x="0" y="335"/>
                </a:lnTo>
                <a:lnTo>
                  <a:pt x="498" y="335"/>
                </a:lnTo>
                <a:lnTo>
                  <a:pt x="498" y="463"/>
                </a:lnTo>
                <a:close/>
                <a:moveTo>
                  <a:pt x="331" y="295"/>
                </a:moveTo>
                <a:lnTo>
                  <a:pt x="0" y="295"/>
                </a:lnTo>
                <a:lnTo>
                  <a:pt x="0" y="168"/>
                </a:lnTo>
                <a:lnTo>
                  <a:pt x="331" y="168"/>
                </a:lnTo>
                <a:lnTo>
                  <a:pt x="331" y="295"/>
                </a:lnTo>
                <a:close/>
                <a:moveTo>
                  <a:pt x="250" y="129"/>
                </a:moveTo>
                <a:lnTo>
                  <a:pt x="0" y="129"/>
                </a:lnTo>
                <a:lnTo>
                  <a:pt x="0" y="0"/>
                </a:lnTo>
                <a:lnTo>
                  <a:pt x="250" y="0"/>
                </a:lnTo>
                <a:lnTo>
                  <a:pt x="250" y="129"/>
                </a:lnTo>
                <a:close/>
              </a:path>
            </a:pathLst>
          </a:custGeom>
          <a:solidFill>
            <a:srgbClr val="99CC00"/>
          </a:solidFill>
          <a:ln>
            <a:noFill/>
          </a:ln>
          <a:effectLst>
            <a:outerShdw blurRad="63500" dist="38100" dir="2700000" algn="tl" rotWithShape="0">
              <a:srgbClr val="000000">
                <a:alpha val="39998"/>
              </a:srgbClr>
            </a:outerShdw>
          </a:effectLst>
          <a:extLst>
            <a:ext uri="{91240B29-F687-4F45-9708-019B960494DF}"/>
          </a:extLst>
        </p:spPr>
        <p:txBody>
          <a:bodyPr/>
          <a:lstStyle/>
          <a:p>
            <a:pPr>
              <a:defRPr/>
            </a:pPr>
            <a:endParaRPr lang="en-IN">
              <a:latin typeface="Times" panose="02020603050405020304" pitchFamily="18" charset="0"/>
            </a:endParaRPr>
          </a:p>
        </p:txBody>
      </p:sp>
      <p:sp>
        <p:nvSpPr>
          <p:cNvPr id="72709" name="TextBox 6"/>
          <p:cNvSpPr txBox="1">
            <a:spLocks noChangeArrowheads="1"/>
          </p:cNvSpPr>
          <p:nvPr/>
        </p:nvSpPr>
        <p:spPr bwMode="auto">
          <a:xfrm>
            <a:off x="3252788" y="5503863"/>
            <a:ext cx="4967287" cy="276225"/>
          </a:xfrm>
          <a:prstGeom prst="rect">
            <a:avLst/>
          </a:prstGeom>
          <a:noFill/>
          <a:ln w="9525">
            <a:noFill/>
            <a:miter lim="800000"/>
            <a:headEnd/>
            <a:tailEnd/>
          </a:ln>
        </p:spPr>
        <p:txBody>
          <a:bodyPr>
            <a:spAutoFit/>
          </a:bodyPr>
          <a:lstStyle/>
          <a:p>
            <a:pPr algn="ctr"/>
            <a:r>
              <a:rPr lang="en-US" altLang="ja-JP" sz="1200" b="1">
                <a:solidFill>
                  <a:srgbClr val="FFFFFF"/>
                </a:solidFill>
                <a:latin typeface="Arial" pitchFamily="34" charset="0"/>
                <a:cs typeface="Arial" pitchFamily="34" charset="0"/>
              </a:rPr>
              <a:t>Weeks</a:t>
            </a:r>
          </a:p>
        </p:txBody>
      </p:sp>
      <p:sp>
        <p:nvSpPr>
          <p:cNvPr id="72710" name="TextBox 7"/>
          <p:cNvSpPr txBox="1">
            <a:spLocks noChangeArrowheads="1"/>
          </p:cNvSpPr>
          <p:nvPr/>
        </p:nvSpPr>
        <p:spPr bwMode="auto">
          <a:xfrm>
            <a:off x="3556000" y="1517650"/>
            <a:ext cx="665163" cy="276225"/>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N=32</a:t>
            </a:r>
          </a:p>
        </p:txBody>
      </p:sp>
      <p:sp>
        <p:nvSpPr>
          <p:cNvPr id="72711" name="TextBox 8"/>
          <p:cNvSpPr txBox="1">
            <a:spLocks noChangeArrowheads="1"/>
          </p:cNvSpPr>
          <p:nvPr/>
        </p:nvSpPr>
        <p:spPr bwMode="auto">
          <a:xfrm>
            <a:off x="3651250" y="1766888"/>
            <a:ext cx="663575" cy="274637"/>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N=213</a:t>
            </a:r>
          </a:p>
        </p:txBody>
      </p:sp>
      <p:sp>
        <p:nvSpPr>
          <p:cNvPr id="72712" name="TextBox 9"/>
          <p:cNvSpPr txBox="1">
            <a:spLocks noChangeArrowheads="1"/>
          </p:cNvSpPr>
          <p:nvPr/>
        </p:nvSpPr>
        <p:spPr bwMode="auto">
          <a:xfrm>
            <a:off x="3911600" y="2017713"/>
            <a:ext cx="665163" cy="276225"/>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N=185</a:t>
            </a:r>
          </a:p>
        </p:txBody>
      </p:sp>
      <p:sp>
        <p:nvSpPr>
          <p:cNvPr id="72713" name="TextBox 10"/>
          <p:cNvSpPr txBox="1">
            <a:spLocks noChangeArrowheads="1"/>
          </p:cNvSpPr>
          <p:nvPr/>
        </p:nvSpPr>
        <p:spPr bwMode="auto">
          <a:xfrm>
            <a:off x="3527425" y="2266950"/>
            <a:ext cx="663575" cy="276225"/>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N=202</a:t>
            </a:r>
          </a:p>
        </p:txBody>
      </p:sp>
      <p:sp>
        <p:nvSpPr>
          <p:cNvPr id="72714" name="TextBox 11"/>
          <p:cNvSpPr txBox="1">
            <a:spLocks noChangeArrowheads="1"/>
          </p:cNvSpPr>
          <p:nvPr/>
        </p:nvSpPr>
        <p:spPr bwMode="auto">
          <a:xfrm>
            <a:off x="3527425" y="2516188"/>
            <a:ext cx="663575" cy="274637"/>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N=192</a:t>
            </a:r>
          </a:p>
        </p:txBody>
      </p:sp>
      <p:sp>
        <p:nvSpPr>
          <p:cNvPr id="72715" name="TextBox 12"/>
          <p:cNvSpPr txBox="1">
            <a:spLocks noChangeArrowheads="1"/>
          </p:cNvSpPr>
          <p:nvPr/>
        </p:nvSpPr>
        <p:spPr bwMode="auto">
          <a:xfrm>
            <a:off x="3527425" y="2765425"/>
            <a:ext cx="663575" cy="274638"/>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N=277</a:t>
            </a:r>
          </a:p>
        </p:txBody>
      </p:sp>
      <p:sp>
        <p:nvSpPr>
          <p:cNvPr id="72716" name="TextBox 13"/>
          <p:cNvSpPr txBox="1">
            <a:spLocks noChangeArrowheads="1"/>
          </p:cNvSpPr>
          <p:nvPr/>
        </p:nvSpPr>
        <p:spPr bwMode="auto">
          <a:xfrm>
            <a:off x="3527425" y="3016250"/>
            <a:ext cx="663575" cy="276225"/>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N=470</a:t>
            </a:r>
          </a:p>
        </p:txBody>
      </p:sp>
      <p:sp>
        <p:nvSpPr>
          <p:cNvPr id="72717" name="TextBox 14"/>
          <p:cNvSpPr txBox="1">
            <a:spLocks noChangeArrowheads="1"/>
          </p:cNvSpPr>
          <p:nvPr/>
        </p:nvSpPr>
        <p:spPr bwMode="auto">
          <a:xfrm>
            <a:off x="3527425" y="3265488"/>
            <a:ext cx="663575" cy="276225"/>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N=67</a:t>
            </a:r>
          </a:p>
        </p:txBody>
      </p:sp>
      <p:sp>
        <p:nvSpPr>
          <p:cNvPr id="72718" name="TextBox 15"/>
          <p:cNvSpPr txBox="1">
            <a:spLocks noChangeArrowheads="1"/>
          </p:cNvSpPr>
          <p:nvPr/>
        </p:nvSpPr>
        <p:spPr bwMode="auto">
          <a:xfrm>
            <a:off x="3651250" y="3514725"/>
            <a:ext cx="663575" cy="274638"/>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N=405</a:t>
            </a:r>
          </a:p>
        </p:txBody>
      </p:sp>
      <p:sp>
        <p:nvSpPr>
          <p:cNvPr id="72719" name="TextBox 16"/>
          <p:cNvSpPr txBox="1">
            <a:spLocks noChangeArrowheads="1"/>
          </p:cNvSpPr>
          <p:nvPr/>
        </p:nvSpPr>
        <p:spPr bwMode="auto">
          <a:xfrm>
            <a:off x="3651250" y="3765550"/>
            <a:ext cx="663575" cy="276225"/>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N=267</a:t>
            </a:r>
          </a:p>
        </p:txBody>
      </p:sp>
      <p:sp>
        <p:nvSpPr>
          <p:cNvPr id="72720" name="TextBox 17"/>
          <p:cNvSpPr txBox="1">
            <a:spLocks noChangeArrowheads="1"/>
          </p:cNvSpPr>
          <p:nvPr/>
        </p:nvSpPr>
        <p:spPr bwMode="auto">
          <a:xfrm>
            <a:off x="3527425" y="4014788"/>
            <a:ext cx="663575" cy="276225"/>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N=203</a:t>
            </a:r>
          </a:p>
        </p:txBody>
      </p:sp>
      <p:grpSp>
        <p:nvGrpSpPr>
          <p:cNvPr id="2" name="Group 175"/>
          <p:cNvGrpSpPr>
            <a:grpSpLocks/>
          </p:cNvGrpSpPr>
          <p:nvPr/>
        </p:nvGrpSpPr>
        <p:grpSpPr bwMode="auto">
          <a:xfrm>
            <a:off x="3070225" y="5359400"/>
            <a:ext cx="5440363" cy="184150"/>
            <a:chOff x="3309073" y="5170488"/>
            <a:chExt cx="5441213" cy="197137"/>
          </a:xfrm>
        </p:grpSpPr>
        <p:sp>
          <p:nvSpPr>
            <p:cNvPr id="72758" name="Rectangle 114"/>
            <p:cNvSpPr>
              <a:spLocks noChangeArrowheads="1"/>
            </p:cNvSpPr>
            <p:nvPr/>
          </p:nvSpPr>
          <p:spPr bwMode="auto">
            <a:xfrm>
              <a:off x="3309073" y="5170488"/>
              <a:ext cx="84960" cy="197103"/>
            </a:xfrm>
            <a:prstGeom prst="rect">
              <a:avLst/>
            </a:prstGeom>
            <a:noFill/>
            <a:ln w="9525">
              <a:noFill/>
              <a:miter lim="800000"/>
              <a:headEnd/>
              <a:tailEnd/>
            </a:ln>
          </p:spPr>
          <p:txBody>
            <a:bodyPr wrap="none" lIns="0" tIns="0" rIns="0" bIns="0">
              <a:spAutoFit/>
            </a:bodyPr>
            <a:lstStyle/>
            <a:p>
              <a:pPr algn="ctr"/>
              <a:r>
                <a:rPr lang="en-US" altLang="ja-JP" sz="1200">
                  <a:solidFill>
                    <a:srgbClr val="FFFFFF"/>
                  </a:solidFill>
                  <a:latin typeface="Arial" pitchFamily="34" charset="0"/>
                  <a:cs typeface="Arial" pitchFamily="34" charset="0"/>
                </a:rPr>
                <a:t>0</a:t>
              </a:r>
            </a:p>
          </p:txBody>
        </p:sp>
        <p:sp>
          <p:nvSpPr>
            <p:cNvPr id="72759" name="Rectangle 115"/>
            <p:cNvSpPr>
              <a:spLocks noChangeArrowheads="1"/>
            </p:cNvSpPr>
            <p:nvPr/>
          </p:nvSpPr>
          <p:spPr bwMode="auto">
            <a:xfrm>
              <a:off x="3926994" y="5170499"/>
              <a:ext cx="169919" cy="197103"/>
            </a:xfrm>
            <a:prstGeom prst="rect">
              <a:avLst/>
            </a:prstGeom>
            <a:noFill/>
            <a:ln w="9525">
              <a:noFill/>
              <a:miter lim="800000"/>
              <a:headEnd/>
              <a:tailEnd/>
            </a:ln>
          </p:spPr>
          <p:txBody>
            <a:bodyPr wrap="none" lIns="0" tIns="0" rIns="0" bIns="0">
              <a:spAutoFit/>
            </a:bodyPr>
            <a:lstStyle/>
            <a:p>
              <a:pPr algn="ctr"/>
              <a:r>
                <a:rPr lang="en-US" altLang="ja-JP" sz="1200">
                  <a:solidFill>
                    <a:srgbClr val="FFFFFF"/>
                  </a:solidFill>
                  <a:latin typeface="Arial" pitchFamily="34" charset="0"/>
                  <a:cs typeface="Arial" pitchFamily="34" charset="0"/>
                </a:rPr>
                <a:t>20</a:t>
              </a:r>
            </a:p>
          </p:txBody>
        </p:sp>
        <p:sp>
          <p:nvSpPr>
            <p:cNvPr id="72760" name="Rectangle 116"/>
            <p:cNvSpPr>
              <a:spLocks noChangeArrowheads="1"/>
            </p:cNvSpPr>
            <p:nvPr/>
          </p:nvSpPr>
          <p:spPr bwMode="auto">
            <a:xfrm>
              <a:off x="4585807" y="5170507"/>
              <a:ext cx="169919" cy="197103"/>
            </a:xfrm>
            <a:prstGeom prst="rect">
              <a:avLst/>
            </a:prstGeom>
            <a:noFill/>
            <a:ln w="9525">
              <a:noFill/>
              <a:miter lim="800000"/>
              <a:headEnd/>
              <a:tailEnd/>
            </a:ln>
          </p:spPr>
          <p:txBody>
            <a:bodyPr wrap="none" lIns="0" tIns="0" rIns="0" bIns="0">
              <a:spAutoFit/>
            </a:bodyPr>
            <a:lstStyle/>
            <a:p>
              <a:pPr algn="ctr"/>
              <a:r>
                <a:rPr lang="en-US" altLang="ja-JP" sz="1200">
                  <a:solidFill>
                    <a:srgbClr val="FFFFFF"/>
                  </a:solidFill>
                  <a:latin typeface="Arial" pitchFamily="34" charset="0"/>
                  <a:cs typeface="Arial" pitchFamily="34" charset="0"/>
                </a:rPr>
                <a:t>40</a:t>
              </a:r>
            </a:p>
          </p:txBody>
        </p:sp>
        <p:sp>
          <p:nvSpPr>
            <p:cNvPr id="72761" name="Rectangle 117"/>
            <p:cNvSpPr>
              <a:spLocks noChangeArrowheads="1"/>
            </p:cNvSpPr>
            <p:nvPr/>
          </p:nvSpPr>
          <p:spPr bwMode="auto">
            <a:xfrm>
              <a:off x="5244619" y="5170521"/>
              <a:ext cx="169919" cy="197103"/>
            </a:xfrm>
            <a:prstGeom prst="rect">
              <a:avLst/>
            </a:prstGeom>
            <a:noFill/>
            <a:ln w="9525">
              <a:noFill/>
              <a:miter lim="800000"/>
              <a:headEnd/>
              <a:tailEnd/>
            </a:ln>
          </p:spPr>
          <p:txBody>
            <a:bodyPr wrap="none" lIns="0" tIns="0" rIns="0" bIns="0">
              <a:spAutoFit/>
            </a:bodyPr>
            <a:lstStyle/>
            <a:p>
              <a:pPr algn="ctr"/>
              <a:r>
                <a:rPr lang="en-US" altLang="ja-JP" sz="1200">
                  <a:solidFill>
                    <a:srgbClr val="FFFFFF"/>
                  </a:solidFill>
                  <a:latin typeface="Arial" pitchFamily="34" charset="0"/>
                  <a:cs typeface="Arial" pitchFamily="34" charset="0"/>
                </a:rPr>
                <a:t>60</a:t>
              </a:r>
            </a:p>
          </p:txBody>
        </p:sp>
        <p:sp>
          <p:nvSpPr>
            <p:cNvPr id="72762" name="Rectangle 118"/>
            <p:cNvSpPr>
              <a:spLocks noChangeArrowheads="1"/>
            </p:cNvSpPr>
            <p:nvPr/>
          </p:nvSpPr>
          <p:spPr bwMode="auto">
            <a:xfrm>
              <a:off x="5903432" y="5170522"/>
              <a:ext cx="169919" cy="197103"/>
            </a:xfrm>
            <a:prstGeom prst="rect">
              <a:avLst/>
            </a:prstGeom>
            <a:noFill/>
            <a:ln w="9525">
              <a:noFill/>
              <a:miter lim="800000"/>
              <a:headEnd/>
              <a:tailEnd/>
            </a:ln>
          </p:spPr>
          <p:txBody>
            <a:bodyPr wrap="none" lIns="0" tIns="0" rIns="0" bIns="0">
              <a:spAutoFit/>
            </a:bodyPr>
            <a:lstStyle/>
            <a:p>
              <a:pPr algn="ctr"/>
              <a:r>
                <a:rPr lang="en-US" altLang="ja-JP" sz="1200">
                  <a:solidFill>
                    <a:srgbClr val="FFFFFF"/>
                  </a:solidFill>
                  <a:latin typeface="Arial" pitchFamily="34" charset="0"/>
                  <a:cs typeface="Arial" pitchFamily="34" charset="0"/>
                </a:rPr>
                <a:t>80</a:t>
              </a:r>
            </a:p>
          </p:txBody>
        </p:sp>
        <p:sp>
          <p:nvSpPr>
            <p:cNvPr id="72763" name="Rectangle 119"/>
            <p:cNvSpPr>
              <a:spLocks noChangeArrowheads="1"/>
            </p:cNvSpPr>
            <p:nvPr/>
          </p:nvSpPr>
          <p:spPr bwMode="auto">
            <a:xfrm>
              <a:off x="6518970" y="5170520"/>
              <a:ext cx="254878" cy="197103"/>
            </a:xfrm>
            <a:prstGeom prst="rect">
              <a:avLst/>
            </a:prstGeom>
            <a:noFill/>
            <a:ln w="9525">
              <a:noFill/>
              <a:miter lim="800000"/>
              <a:headEnd/>
              <a:tailEnd/>
            </a:ln>
          </p:spPr>
          <p:txBody>
            <a:bodyPr wrap="none" lIns="0" tIns="0" rIns="0" bIns="0">
              <a:spAutoFit/>
            </a:bodyPr>
            <a:lstStyle/>
            <a:p>
              <a:pPr algn="ctr"/>
              <a:r>
                <a:rPr lang="en-US" altLang="ja-JP" sz="1200">
                  <a:solidFill>
                    <a:srgbClr val="FFFFFF"/>
                  </a:solidFill>
                  <a:latin typeface="Arial" pitchFamily="34" charset="0"/>
                  <a:cs typeface="Arial" pitchFamily="34" charset="0"/>
                </a:rPr>
                <a:t>100</a:t>
              </a:r>
            </a:p>
          </p:txBody>
        </p:sp>
        <p:sp>
          <p:nvSpPr>
            <p:cNvPr id="72764" name="Rectangle 120"/>
            <p:cNvSpPr>
              <a:spLocks noChangeArrowheads="1"/>
            </p:cNvSpPr>
            <p:nvPr/>
          </p:nvSpPr>
          <p:spPr bwMode="auto">
            <a:xfrm>
              <a:off x="7177783" y="5170520"/>
              <a:ext cx="254878" cy="197103"/>
            </a:xfrm>
            <a:prstGeom prst="rect">
              <a:avLst/>
            </a:prstGeom>
            <a:noFill/>
            <a:ln w="9525">
              <a:noFill/>
              <a:miter lim="800000"/>
              <a:headEnd/>
              <a:tailEnd/>
            </a:ln>
          </p:spPr>
          <p:txBody>
            <a:bodyPr wrap="none" lIns="0" tIns="0" rIns="0" bIns="0">
              <a:spAutoFit/>
            </a:bodyPr>
            <a:lstStyle/>
            <a:p>
              <a:pPr algn="ctr"/>
              <a:r>
                <a:rPr lang="en-US" altLang="ja-JP" sz="1200">
                  <a:solidFill>
                    <a:srgbClr val="FFFFFF"/>
                  </a:solidFill>
                  <a:latin typeface="Arial" pitchFamily="34" charset="0"/>
                  <a:cs typeface="Arial" pitchFamily="34" charset="0"/>
                </a:rPr>
                <a:t>120</a:t>
              </a:r>
            </a:p>
          </p:txBody>
        </p:sp>
        <p:sp>
          <p:nvSpPr>
            <p:cNvPr id="72765" name="Rectangle 121"/>
            <p:cNvSpPr>
              <a:spLocks noChangeArrowheads="1"/>
            </p:cNvSpPr>
            <p:nvPr/>
          </p:nvSpPr>
          <p:spPr bwMode="auto">
            <a:xfrm>
              <a:off x="7836595" y="5170520"/>
              <a:ext cx="254878" cy="197103"/>
            </a:xfrm>
            <a:prstGeom prst="rect">
              <a:avLst/>
            </a:prstGeom>
            <a:noFill/>
            <a:ln w="9525">
              <a:noFill/>
              <a:miter lim="800000"/>
              <a:headEnd/>
              <a:tailEnd/>
            </a:ln>
          </p:spPr>
          <p:txBody>
            <a:bodyPr wrap="none" lIns="0" tIns="0" rIns="0" bIns="0">
              <a:spAutoFit/>
            </a:bodyPr>
            <a:lstStyle/>
            <a:p>
              <a:pPr algn="ctr"/>
              <a:r>
                <a:rPr lang="en-US" altLang="ja-JP" sz="1200">
                  <a:solidFill>
                    <a:srgbClr val="FFFFFF"/>
                  </a:solidFill>
                  <a:latin typeface="Arial" pitchFamily="34" charset="0"/>
                  <a:cs typeface="Arial" pitchFamily="34" charset="0"/>
                </a:rPr>
                <a:t>140</a:t>
              </a:r>
            </a:p>
          </p:txBody>
        </p:sp>
        <p:sp>
          <p:nvSpPr>
            <p:cNvPr id="72766" name="Rectangle 122"/>
            <p:cNvSpPr>
              <a:spLocks noChangeArrowheads="1"/>
            </p:cNvSpPr>
            <p:nvPr/>
          </p:nvSpPr>
          <p:spPr bwMode="auto">
            <a:xfrm>
              <a:off x="8495408" y="5170520"/>
              <a:ext cx="254878" cy="197103"/>
            </a:xfrm>
            <a:prstGeom prst="rect">
              <a:avLst/>
            </a:prstGeom>
            <a:noFill/>
            <a:ln w="9525">
              <a:noFill/>
              <a:miter lim="800000"/>
              <a:headEnd/>
              <a:tailEnd/>
            </a:ln>
          </p:spPr>
          <p:txBody>
            <a:bodyPr wrap="none" lIns="0" tIns="0" rIns="0" bIns="0">
              <a:spAutoFit/>
            </a:bodyPr>
            <a:lstStyle/>
            <a:p>
              <a:pPr algn="ctr"/>
              <a:r>
                <a:rPr lang="en-US" altLang="ja-JP" sz="1200">
                  <a:solidFill>
                    <a:srgbClr val="FFFFFF"/>
                  </a:solidFill>
                  <a:latin typeface="Arial" pitchFamily="34" charset="0"/>
                  <a:cs typeface="Arial" pitchFamily="34" charset="0"/>
                </a:rPr>
                <a:t>160</a:t>
              </a:r>
            </a:p>
          </p:txBody>
        </p:sp>
      </p:grpSp>
      <p:sp>
        <p:nvSpPr>
          <p:cNvPr id="72722" name="Rectangle 126"/>
          <p:cNvSpPr>
            <a:spLocks noChangeArrowheads="1"/>
          </p:cNvSpPr>
          <p:nvPr/>
        </p:nvSpPr>
        <p:spPr bwMode="auto">
          <a:xfrm>
            <a:off x="2746375" y="4065588"/>
            <a:ext cx="261938" cy="182562"/>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AIR</a:t>
            </a:r>
            <a:endParaRPr lang="en-US" altLang="ja-JP" sz="1200">
              <a:solidFill>
                <a:srgbClr val="FFFFFF"/>
              </a:solidFill>
              <a:latin typeface="Arial" pitchFamily="34" charset="0"/>
              <a:cs typeface="Arial" pitchFamily="34" charset="0"/>
            </a:endParaRPr>
          </a:p>
        </p:txBody>
      </p:sp>
      <p:sp>
        <p:nvSpPr>
          <p:cNvPr id="72723" name="Rectangle 127"/>
          <p:cNvSpPr>
            <a:spLocks noChangeArrowheads="1"/>
          </p:cNvSpPr>
          <p:nvPr/>
        </p:nvSpPr>
        <p:spPr bwMode="auto">
          <a:xfrm>
            <a:off x="2484438" y="3816350"/>
            <a:ext cx="523875" cy="182563"/>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PACES</a:t>
            </a:r>
            <a:endParaRPr lang="en-US" altLang="ja-JP" sz="1200">
              <a:solidFill>
                <a:srgbClr val="FFFFFF"/>
              </a:solidFill>
              <a:latin typeface="Arial" pitchFamily="34" charset="0"/>
              <a:cs typeface="Arial" pitchFamily="34" charset="0"/>
            </a:endParaRPr>
          </a:p>
        </p:txBody>
      </p:sp>
      <p:sp>
        <p:nvSpPr>
          <p:cNvPr id="72724" name="Rectangle 128"/>
          <p:cNvSpPr>
            <a:spLocks noChangeArrowheads="1"/>
          </p:cNvSpPr>
          <p:nvPr/>
        </p:nvSpPr>
        <p:spPr bwMode="auto">
          <a:xfrm>
            <a:off x="2449513" y="3568700"/>
            <a:ext cx="558800" cy="182563"/>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PHIRST</a:t>
            </a:r>
            <a:endParaRPr lang="en-US" altLang="ja-JP" sz="1200">
              <a:solidFill>
                <a:srgbClr val="FFFFFF"/>
              </a:solidFill>
              <a:latin typeface="Arial" pitchFamily="34" charset="0"/>
              <a:cs typeface="Arial" pitchFamily="34" charset="0"/>
            </a:endParaRPr>
          </a:p>
        </p:txBody>
      </p:sp>
      <p:sp>
        <p:nvSpPr>
          <p:cNvPr id="72725" name="Rectangle 129"/>
          <p:cNvSpPr>
            <a:spLocks noChangeArrowheads="1"/>
          </p:cNvSpPr>
          <p:nvPr/>
        </p:nvSpPr>
        <p:spPr bwMode="auto">
          <a:xfrm>
            <a:off x="2609850" y="3319463"/>
            <a:ext cx="398463" cy="182562"/>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STEP</a:t>
            </a:r>
            <a:endParaRPr lang="en-US" altLang="ja-JP" sz="1200">
              <a:solidFill>
                <a:srgbClr val="FFFFFF"/>
              </a:solidFill>
              <a:latin typeface="Arial" pitchFamily="34" charset="0"/>
              <a:cs typeface="Arial" pitchFamily="34" charset="0"/>
            </a:endParaRPr>
          </a:p>
        </p:txBody>
      </p:sp>
      <p:sp>
        <p:nvSpPr>
          <p:cNvPr id="72726" name="Rectangle 130"/>
          <p:cNvSpPr>
            <a:spLocks noChangeArrowheads="1"/>
          </p:cNvSpPr>
          <p:nvPr/>
        </p:nvSpPr>
        <p:spPr bwMode="auto">
          <a:xfrm>
            <a:off x="1687513" y="3070225"/>
            <a:ext cx="1320800" cy="182563"/>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Treprostinil (2002)</a:t>
            </a:r>
            <a:endParaRPr lang="en-US" altLang="ja-JP" sz="1200">
              <a:solidFill>
                <a:srgbClr val="FFFFFF"/>
              </a:solidFill>
              <a:latin typeface="Arial" pitchFamily="34" charset="0"/>
              <a:cs typeface="Arial" pitchFamily="34" charset="0"/>
            </a:endParaRPr>
          </a:p>
        </p:txBody>
      </p:sp>
      <p:sp>
        <p:nvSpPr>
          <p:cNvPr id="72727" name="Rectangle 131"/>
          <p:cNvSpPr>
            <a:spLocks noChangeArrowheads="1"/>
          </p:cNvSpPr>
          <p:nvPr/>
        </p:nvSpPr>
        <p:spPr bwMode="auto">
          <a:xfrm>
            <a:off x="2349500" y="2820988"/>
            <a:ext cx="658813" cy="182562"/>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SUPER-1</a:t>
            </a:r>
            <a:endParaRPr lang="en-US" altLang="ja-JP" sz="1200">
              <a:solidFill>
                <a:srgbClr val="FFFFFF"/>
              </a:solidFill>
              <a:latin typeface="Arial" pitchFamily="34" charset="0"/>
              <a:cs typeface="Arial" pitchFamily="34" charset="0"/>
            </a:endParaRPr>
          </a:p>
        </p:txBody>
      </p:sp>
      <p:sp>
        <p:nvSpPr>
          <p:cNvPr id="72728" name="Rectangle 134"/>
          <p:cNvSpPr>
            <a:spLocks noChangeArrowheads="1"/>
          </p:cNvSpPr>
          <p:nvPr/>
        </p:nvSpPr>
        <p:spPr bwMode="auto">
          <a:xfrm>
            <a:off x="2408238" y="2571750"/>
            <a:ext cx="600075" cy="182563"/>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ARIES-2</a:t>
            </a:r>
            <a:endParaRPr lang="en-US" altLang="ja-JP" sz="1200">
              <a:solidFill>
                <a:srgbClr val="FFFFFF"/>
              </a:solidFill>
              <a:latin typeface="Arial" pitchFamily="34" charset="0"/>
              <a:cs typeface="Arial" pitchFamily="34" charset="0"/>
            </a:endParaRPr>
          </a:p>
        </p:txBody>
      </p:sp>
      <p:sp>
        <p:nvSpPr>
          <p:cNvPr id="72729" name="Rectangle 137"/>
          <p:cNvSpPr>
            <a:spLocks noChangeArrowheads="1"/>
          </p:cNvSpPr>
          <p:nvPr/>
        </p:nvSpPr>
        <p:spPr bwMode="auto">
          <a:xfrm>
            <a:off x="2408238" y="2324100"/>
            <a:ext cx="600075" cy="182563"/>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ARIES-1</a:t>
            </a:r>
            <a:endParaRPr lang="en-US" altLang="ja-JP" sz="1200">
              <a:solidFill>
                <a:srgbClr val="FFFFFF"/>
              </a:solidFill>
              <a:latin typeface="Arial" pitchFamily="34" charset="0"/>
              <a:cs typeface="Arial" pitchFamily="34" charset="0"/>
            </a:endParaRPr>
          </a:p>
        </p:txBody>
      </p:sp>
      <p:sp>
        <p:nvSpPr>
          <p:cNvPr id="72730" name="Rectangle 140"/>
          <p:cNvSpPr>
            <a:spLocks noChangeArrowheads="1"/>
          </p:cNvSpPr>
          <p:nvPr/>
        </p:nvSpPr>
        <p:spPr bwMode="auto">
          <a:xfrm>
            <a:off x="2492375" y="2073275"/>
            <a:ext cx="515938" cy="182563"/>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EARLY</a:t>
            </a:r>
            <a:endParaRPr lang="en-US" altLang="ja-JP" sz="1200">
              <a:solidFill>
                <a:srgbClr val="FFFFFF"/>
              </a:solidFill>
              <a:latin typeface="Arial" pitchFamily="34" charset="0"/>
              <a:cs typeface="Arial" pitchFamily="34" charset="0"/>
            </a:endParaRPr>
          </a:p>
        </p:txBody>
      </p:sp>
      <p:sp>
        <p:nvSpPr>
          <p:cNvPr id="72731" name="Rectangle 143"/>
          <p:cNvSpPr>
            <a:spLocks noChangeArrowheads="1"/>
          </p:cNvSpPr>
          <p:nvPr/>
        </p:nvSpPr>
        <p:spPr bwMode="auto">
          <a:xfrm>
            <a:off x="2138363" y="1825625"/>
            <a:ext cx="869950" cy="182563"/>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BREATHE-1</a:t>
            </a:r>
            <a:endParaRPr lang="en-US" altLang="ja-JP" sz="1200">
              <a:solidFill>
                <a:srgbClr val="FFFFFF"/>
              </a:solidFill>
              <a:latin typeface="Arial" pitchFamily="34" charset="0"/>
              <a:cs typeface="Arial" pitchFamily="34" charset="0"/>
            </a:endParaRPr>
          </a:p>
        </p:txBody>
      </p:sp>
      <p:sp>
        <p:nvSpPr>
          <p:cNvPr id="72732" name="Rectangle 144"/>
          <p:cNvSpPr>
            <a:spLocks noChangeArrowheads="1"/>
          </p:cNvSpPr>
          <p:nvPr/>
        </p:nvSpPr>
        <p:spPr bwMode="auto">
          <a:xfrm>
            <a:off x="2289175" y="1577975"/>
            <a:ext cx="719138" cy="182563"/>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Study 351</a:t>
            </a:r>
            <a:endParaRPr lang="en-US" altLang="ja-JP" sz="1200">
              <a:solidFill>
                <a:srgbClr val="FFFFFF"/>
              </a:solidFill>
              <a:latin typeface="Arial" pitchFamily="34" charset="0"/>
              <a:cs typeface="Arial" pitchFamily="34" charset="0"/>
            </a:endParaRPr>
          </a:p>
        </p:txBody>
      </p:sp>
      <p:sp>
        <p:nvSpPr>
          <p:cNvPr id="72733" name="Rectangle 144"/>
          <p:cNvSpPr>
            <a:spLocks noChangeArrowheads="1"/>
          </p:cNvSpPr>
          <p:nvPr/>
        </p:nvSpPr>
        <p:spPr bwMode="auto">
          <a:xfrm>
            <a:off x="1942574" y="1263650"/>
            <a:ext cx="1065740" cy="215444"/>
          </a:xfrm>
          <a:prstGeom prst="rect">
            <a:avLst/>
          </a:prstGeom>
          <a:noFill/>
          <a:ln w="9525">
            <a:noFill/>
            <a:miter lim="800000"/>
            <a:headEnd/>
            <a:tailEnd/>
          </a:ln>
        </p:spPr>
        <p:txBody>
          <a:bodyPr wrap="none" lIns="0" tIns="0" rIns="0" bIns="0">
            <a:spAutoFit/>
          </a:bodyPr>
          <a:lstStyle/>
          <a:p>
            <a:pPr algn="r"/>
            <a:r>
              <a:rPr lang="en-US" altLang="ja-JP" sz="1400" b="1" u="sng" dirty="0">
                <a:latin typeface="Arial" pitchFamily="34" charset="0"/>
                <a:cs typeface="Arial" pitchFamily="34" charset="0"/>
              </a:rPr>
              <a:t>6MWD Trials</a:t>
            </a:r>
            <a:endParaRPr lang="en-US" altLang="ja-JP" sz="1400" u="sng" dirty="0">
              <a:latin typeface="Arial" pitchFamily="34" charset="0"/>
              <a:cs typeface="Arial" pitchFamily="34" charset="0"/>
            </a:endParaRPr>
          </a:p>
        </p:txBody>
      </p:sp>
      <p:grpSp>
        <p:nvGrpSpPr>
          <p:cNvPr id="3" name="Group 71"/>
          <p:cNvGrpSpPr>
            <a:grpSpLocks/>
          </p:cNvGrpSpPr>
          <p:nvPr/>
        </p:nvGrpSpPr>
        <p:grpSpPr bwMode="auto">
          <a:xfrm>
            <a:off x="523914" y="4287840"/>
            <a:ext cx="6997661" cy="1060567"/>
            <a:chOff x="523928" y="4288354"/>
            <a:chExt cx="6997813" cy="1059759"/>
          </a:xfrm>
        </p:grpSpPr>
        <p:grpSp>
          <p:nvGrpSpPr>
            <p:cNvPr id="4" name="Group 177"/>
            <p:cNvGrpSpPr>
              <a:grpSpLocks/>
            </p:cNvGrpSpPr>
            <p:nvPr/>
          </p:nvGrpSpPr>
          <p:grpSpPr bwMode="auto">
            <a:xfrm>
              <a:off x="2222735" y="4525348"/>
              <a:ext cx="5299006" cy="822765"/>
              <a:chOff x="2462021" y="4234816"/>
              <a:chExt cx="5299006" cy="878174"/>
            </a:xfrm>
          </p:grpSpPr>
          <p:sp>
            <p:nvSpPr>
              <p:cNvPr id="77862" name="Rectangle 167"/>
              <p:cNvSpPr>
                <a:spLocks noChangeArrowheads="1"/>
              </p:cNvSpPr>
              <p:nvPr/>
            </p:nvSpPr>
            <p:spPr bwMode="auto">
              <a:xfrm>
                <a:off x="3342919" y="4288313"/>
                <a:ext cx="3492576" cy="209947"/>
              </a:xfrm>
              <a:prstGeom prst="rect">
                <a:avLst/>
              </a:prstGeom>
              <a:solidFill>
                <a:srgbClr val="99CC00"/>
              </a:solidFill>
              <a:ln w="25400">
                <a:noFill/>
                <a:miter lim="800000"/>
                <a:headEnd/>
                <a:tailEnd/>
              </a:ln>
              <a:effectLst>
                <a:outerShdw dist="38100" dir="2700000" algn="tl" rotWithShape="0">
                  <a:srgbClr val="808080">
                    <a:alpha val="39998"/>
                  </a:srgbClr>
                </a:outerShdw>
              </a:effectLst>
            </p:spPr>
            <p:txBody>
              <a:bodyPr anchor="ctr"/>
              <a:lstStyle/>
              <a:p>
                <a:pPr algn="ctr">
                  <a:defRPr/>
                </a:pPr>
                <a:endParaRPr lang="ja-JP" altLang="en-US">
                  <a:solidFill>
                    <a:srgbClr val="FFFFFF"/>
                  </a:solidFill>
                  <a:latin typeface="Arial" pitchFamily="34" charset="0"/>
                  <a:cs typeface="Arial" pitchFamily="34" charset="0"/>
                </a:endParaRPr>
              </a:p>
            </p:txBody>
          </p:sp>
          <p:sp>
            <p:nvSpPr>
              <p:cNvPr id="77863" name="Rectangle 168"/>
              <p:cNvSpPr>
                <a:spLocks noChangeArrowheads="1"/>
              </p:cNvSpPr>
              <p:nvPr/>
            </p:nvSpPr>
            <p:spPr bwMode="auto">
              <a:xfrm>
                <a:off x="3342919" y="4557520"/>
                <a:ext cx="3427486" cy="209947"/>
              </a:xfrm>
              <a:prstGeom prst="rect">
                <a:avLst/>
              </a:prstGeom>
              <a:solidFill>
                <a:srgbClr val="99CC00"/>
              </a:solidFill>
              <a:ln w="25400">
                <a:noFill/>
                <a:miter lim="800000"/>
                <a:headEnd/>
                <a:tailEnd/>
              </a:ln>
              <a:effectLst>
                <a:outerShdw dist="38100" dir="2700000" algn="tl" rotWithShape="0">
                  <a:srgbClr val="808080">
                    <a:alpha val="39998"/>
                  </a:srgbClr>
                </a:outerShdw>
              </a:effectLst>
            </p:spPr>
            <p:txBody>
              <a:bodyPr anchor="ctr"/>
              <a:lstStyle/>
              <a:p>
                <a:pPr algn="ctr">
                  <a:defRPr/>
                </a:pPr>
                <a:endParaRPr lang="ja-JP" altLang="en-US">
                  <a:solidFill>
                    <a:srgbClr val="FFFFFF"/>
                  </a:solidFill>
                  <a:latin typeface="Arial" pitchFamily="34" charset="0"/>
                  <a:cs typeface="Arial" pitchFamily="34" charset="0"/>
                </a:endParaRPr>
              </a:p>
            </p:txBody>
          </p:sp>
          <p:sp>
            <p:nvSpPr>
              <p:cNvPr id="77864" name="Rectangle 169"/>
              <p:cNvSpPr>
                <a:spLocks noChangeArrowheads="1"/>
              </p:cNvSpPr>
              <p:nvPr/>
            </p:nvSpPr>
            <p:spPr bwMode="auto">
              <a:xfrm>
                <a:off x="3349269" y="4818260"/>
                <a:ext cx="3421136" cy="211639"/>
              </a:xfrm>
              <a:prstGeom prst="rect">
                <a:avLst/>
              </a:prstGeom>
              <a:solidFill>
                <a:srgbClr val="99CC00"/>
              </a:solidFill>
              <a:ln w="25400">
                <a:noFill/>
                <a:miter lim="800000"/>
                <a:headEnd/>
                <a:tailEnd/>
              </a:ln>
              <a:effectLst>
                <a:outerShdw dist="38100" dir="2700000" algn="tl" rotWithShape="0">
                  <a:srgbClr val="808080">
                    <a:alpha val="39998"/>
                  </a:srgbClr>
                </a:outerShdw>
              </a:effectLst>
            </p:spPr>
            <p:txBody>
              <a:bodyPr anchor="ctr"/>
              <a:lstStyle/>
              <a:p>
                <a:pPr algn="ctr">
                  <a:defRPr/>
                </a:pPr>
                <a:endParaRPr lang="ja-JP" altLang="en-US">
                  <a:solidFill>
                    <a:srgbClr val="FFFFFF"/>
                  </a:solidFill>
                  <a:latin typeface="Arial" pitchFamily="34" charset="0"/>
                  <a:cs typeface="Arial" pitchFamily="34" charset="0"/>
                </a:endParaRPr>
              </a:p>
            </p:txBody>
          </p:sp>
          <p:grpSp>
            <p:nvGrpSpPr>
              <p:cNvPr id="5" name="Group 171"/>
              <p:cNvGrpSpPr>
                <a:grpSpLocks/>
              </p:cNvGrpSpPr>
              <p:nvPr/>
            </p:nvGrpSpPr>
            <p:grpSpPr bwMode="auto">
              <a:xfrm>
                <a:off x="6813749" y="4234816"/>
                <a:ext cx="745001" cy="325117"/>
                <a:chOff x="6813749" y="4234816"/>
                <a:chExt cx="745001" cy="325117"/>
              </a:xfrm>
            </p:grpSpPr>
            <p:sp>
              <p:nvSpPr>
                <p:cNvPr id="72756" name="TextBox 18"/>
                <p:cNvSpPr txBox="1">
                  <a:spLocks noChangeArrowheads="1"/>
                </p:cNvSpPr>
                <p:nvPr/>
              </p:nvSpPr>
              <p:spPr bwMode="auto">
                <a:xfrm>
                  <a:off x="6894590" y="4234816"/>
                  <a:ext cx="664160" cy="292944"/>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N=742</a:t>
                  </a:r>
                </a:p>
              </p:txBody>
            </p:sp>
            <p:sp>
              <p:nvSpPr>
                <p:cNvPr id="72757" name="TextBox 21"/>
                <p:cNvSpPr txBox="1">
                  <a:spLocks noChangeArrowheads="1"/>
                </p:cNvSpPr>
                <p:nvPr/>
              </p:nvSpPr>
              <p:spPr bwMode="auto">
                <a:xfrm>
                  <a:off x="6813749" y="4234816"/>
                  <a:ext cx="225085" cy="325117"/>
                </a:xfrm>
                <a:prstGeom prst="rect">
                  <a:avLst/>
                </a:prstGeom>
                <a:noFill/>
                <a:ln w="9525">
                  <a:noFill/>
                  <a:miter lim="800000"/>
                  <a:headEnd/>
                  <a:tailEnd/>
                </a:ln>
              </p:spPr>
              <p:txBody>
                <a:bodyPr>
                  <a:spAutoFit/>
                </a:bodyPr>
                <a:lstStyle/>
                <a:p>
                  <a:pPr algn="ctr"/>
                  <a:r>
                    <a:rPr lang="en-US" altLang="ja-JP" sz="1400" b="1">
                      <a:solidFill>
                        <a:srgbClr val="FFFFFF"/>
                      </a:solidFill>
                      <a:latin typeface="Arial" pitchFamily="34" charset="0"/>
                      <a:cs typeface="Arial" pitchFamily="34" charset="0"/>
                    </a:rPr>
                    <a:t>*</a:t>
                  </a:r>
                </a:p>
              </p:txBody>
            </p:sp>
          </p:grpSp>
          <p:grpSp>
            <p:nvGrpSpPr>
              <p:cNvPr id="6" name="Group 172"/>
              <p:cNvGrpSpPr>
                <a:grpSpLocks/>
              </p:cNvGrpSpPr>
              <p:nvPr/>
            </p:nvGrpSpPr>
            <p:grpSpPr bwMode="auto">
              <a:xfrm>
                <a:off x="6741179" y="4501322"/>
                <a:ext cx="1019848" cy="342050"/>
                <a:chOff x="6770207" y="4501322"/>
                <a:chExt cx="1019848" cy="342050"/>
              </a:xfrm>
            </p:grpSpPr>
            <p:sp>
              <p:nvSpPr>
                <p:cNvPr id="72754" name="TextBox 19"/>
                <p:cNvSpPr txBox="1">
                  <a:spLocks noChangeArrowheads="1"/>
                </p:cNvSpPr>
                <p:nvPr/>
              </p:nvSpPr>
              <p:spPr bwMode="auto">
                <a:xfrm>
                  <a:off x="6924296" y="4501322"/>
                  <a:ext cx="865759" cy="292944"/>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N=1150</a:t>
                  </a:r>
                </a:p>
              </p:txBody>
            </p:sp>
            <p:sp>
              <p:nvSpPr>
                <p:cNvPr id="72755" name="TextBox 22"/>
                <p:cNvSpPr txBox="1">
                  <a:spLocks noChangeArrowheads="1"/>
                </p:cNvSpPr>
                <p:nvPr/>
              </p:nvSpPr>
              <p:spPr bwMode="auto">
                <a:xfrm>
                  <a:off x="6770207" y="4518255"/>
                  <a:ext cx="254168" cy="325117"/>
                </a:xfrm>
                <a:prstGeom prst="rect">
                  <a:avLst/>
                </a:prstGeom>
                <a:noFill/>
                <a:ln w="9525">
                  <a:noFill/>
                  <a:miter lim="800000"/>
                  <a:headEnd/>
                  <a:tailEnd/>
                </a:ln>
              </p:spPr>
              <p:txBody>
                <a:bodyPr>
                  <a:spAutoFit/>
                </a:bodyPr>
                <a:lstStyle/>
                <a:p>
                  <a:pPr algn="ctr"/>
                  <a:r>
                    <a:rPr lang="en-US" altLang="ja-JP" sz="1400" b="1" dirty="0">
                      <a:solidFill>
                        <a:srgbClr val="FFFFFF"/>
                      </a:solidFill>
                      <a:latin typeface="Arial" pitchFamily="34" charset="0"/>
                      <a:cs typeface="Arial" pitchFamily="34" charset="0"/>
                    </a:rPr>
                    <a:t>*</a:t>
                  </a:r>
                  <a:endParaRPr lang="en-US" altLang="ja-JP" sz="1400" b="1" dirty="0">
                    <a:latin typeface="Arial" pitchFamily="34" charset="0"/>
                    <a:cs typeface="Arial" pitchFamily="34" charset="0"/>
                  </a:endParaRPr>
                </a:p>
              </p:txBody>
            </p:sp>
          </p:grpSp>
          <p:grpSp>
            <p:nvGrpSpPr>
              <p:cNvPr id="7" name="Group 173"/>
              <p:cNvGrpSpPr>
                <a:grpSpLocks/>
              </p:cNvGrpSpPr>
              <p:nvPr/>
            </p:nvGrpSpPr>
            <p:grpSpPr bwMode="auto">
              <a:xfrm>
                <a:off x="6764154" y="4767822"/>
                <a:ext cx="915757" cy="345168"/>
                <a:chOff x="6793182" y="4767822"/>
                <a:chExt cx="915757" cy="345168"/>
              </a:xfrm>
            </p:grpSpPr>
            <p:sp>
              <p:nvSpPr>
                <p:cNvPr id="72752" name="TextBox 20"/>
                <p:cNvSpPr txBox="1">
                  <a:spLocks noChangeArrowheads="1"/>
                </p:cNvSpPr>
                <p:nvPr/>
              </p:nvSpPr>
              <p:spPr bwMode="auto">
                <a:xfrm>
                  <a:off x="6923324" y="4767822"/>
                  <a:ext cx="785615" cy="292606"/>
                </a:xfrm>
                <a:prstGeom prst="rect">
                  <a:avLst/>
                </a:prstGeom>
                <a:noFill/>
                <a:ln w="9525">
                  <a:noFill/>
                  <a:miter lim="800000"/>
                  <a:headEnd/>
                  <a:tailEnd/>
                </a:ln>
              </p:spPr>
              <p:txBody>
                <a:bodyPr>
                  <a:spAutoFit/>
                </a:bodyPr>
                <a:lstStyle/>
                <a:p>
                  <a:r>
                    <a:rPr lang="en-US" altLang="ja-JP" sz="1200" b="1" dirty="0">
                      <a:latin typeface="Arial" pitchFamily="34" charset="0"/>
                      <a:cs typeface="Arial" pitchFamily="34" charset="0"/>
                    </a:rPr>
                    <a:t>N=545</a:t>
                  </a:r>
                  <a:r>
                    <a:rPr lang="en-US" altLang="ja-JP" sz="1200" b="1" baseline="30000" dirty="0">
                      <a:solidFill>
                        <a:srgbClr val="FFFFFF"/>
                      </a:solidFill>
                      <a:latin typeface="Arial" pitchFamily="34" charset="0"/>
                      <a:cs typeface="Arial" pitchFamily="34" charset="0"/>
                    </a:rPr>
                    <a:t>‡</a:t>
                  </a:r>
                  <a:endParaRPr lang="en-US" altLang="ja-JP" sz="1200" b="1" dirty="0">
                    <a:solidFill>
                      <a:srgbClr val="FFFFFF"/>
                    </a:solidFill>
                    <a:latin typeface="Arial" pitchFamily="34" charset="0"/>
                    <a:cs typeface="Arial" pitchFamily="34" charset="0"/>
                  </a:endParaRPr>
                </a:p>
              </p:txBody>
            </p:sp>
            <p:sp>
              <p:nvSpPr>
                <p:cNvPr id="72753" name="TextBox 23"/>
                <p:cNvSpPr txBox="1">
                  <a:spLocks noChangeArrowheads="1"/>
                </p:cNvSpPr>
                <p:nvPr/>
              </p:nvSpPr>
              <p:spPr bwMode="auto">
                <a:xfrm>
                  <a:off x="6793182" y="4784736"/>
                  <a:ext cx="253936" cy="328254"/>
                </a:xfrm>
                <a:prstGeom prst="rect">
                  <a:avLst/>
                </a:prstGeom>
                <a:noFill/>
                <a:ln w="9525">
                  <a:noFill/>
                  <a:miter lim="800000"/>
                  <a:headEnd/>
                  <a:tailEnd/>
                </a:ln>
              </p:spPr>
              <p:txBody>
                <a:bodyPr>
                  <a:spAutoFit/>
                </a:bodyPr>
                <a:lstStyle/>
                <a:p>
                  <a:pPr algn="ctr"/>
                  <a:r>
                    <a:rPr lang="en-US" altLang="ja-JP" sz="1400" b="1" baseline="30000" dirty="0">
                      <a:latin typeface="Arial" pitchFamily="34" charset="0"/>
                      <a:cs typeface="Arial" pitchFamily="34" charset="0"/>
                    </a:rPr>
                    <a:t>†</a:t>
                  </a:r>
                  <a:endParaRPr lang="en-US" altLang="ja-JP" sz="1400" b="1" dirty="0">
                    <a:latin typeface="Arial" pitchFamily="34" charset="0"/>
                    <a:cs typeface="Arial" pitchFamily="34" charset="0"/>
                  </a:endParaRPr>
                </a:p>
              </p:txBody>
            </p:sp>
          </p:grpSp>
          <p:grpSp>
            <p:nvGrpSpPr>
              <p:cNvPr id="8" name="Group 176"/>
              <p:cNvGrpSpPr>
                <a:grpSpLocks/>
              </p:cNvGrpSpPr>
              <p:nvPr/>
            </p:nvGrpSpPr>
            <p:grpSpPr bwMode="auto">
              <a:xfrm>
                <a:off x="2462021" y="4289426"/>
                <a:ext cx="785552" cy="723944"/>
                <a:chOff x="2462021" y="4289426"/>
                <a:chExt cx="785552" cy="723944"/>
              </a:xfrm>
            </p:grpSpPr>
            <p:sp>
              <p:nvSpPr>
                <p:cNvPr id="72749" name="Rectangle 123"/>
                <p:cNvSpPr>
                  <a:spLocks noChangeArrowheads="1"/>
                </p:cNvSpPr>
                <p:nvPr/>
              </p:nvSpPr>
              <p:spPr bwMode="auto">
                <a:xfrm>
                  <a:off x="2493760" y="4818852"/>
                  <a:ext cx="753813" cy="194518"/>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AMBITION</a:t>
                  </a:r>
                  <a:endParaRPr lang="en-US" altLang="ja-JP" sz="1200">
                    <a:solidFill>
                      <a:srgbClr val="FFFFFF"/>
                    </a:solidFill>
                    <a:latin typeface="Arial" pitchFamily="34" charset="0"/>
                    <a:cs typeface="Arial" pitchFamily="34" charset="0"/>
                  </a:endParaRPr>
                </a:p>
              </p:txBody>
            </p:sp>
            <p:sp>
              <p:nvSpPr>
                <p:cNvPr id="72750" name="Rectangle 124"/>
                <p:cNvSpPr>
                  <a:spLocks noChangeArrowheads="1"/>
                </p:cNvSpPr>
                <p:nvPr/>
              </p:nvSpPr>
              <p:spPr bwMode="auto">
                <a:xfrm>
                  <a:off x="2536609" y="4554985"/>
                  <a:ext cx="710964" cy="194518"/>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GRIPHON</a:t>
                  </a:r>
                  <a:endParaRPr lang="en-US" altLang="ja-JP" sz="1200">
                    <a:solidFill>
                      <a:srgbClr val="FFFFFF"/>
                    </a:solidFill>
                    <a:latin typeface="Arial" pitchFamily="34" charset="0"/>
                    <a:cs typeface="Arial" pitchFamily="34" charset="0"/>
                  </a:endParaRPr>
                </a:p>
              </p:txBody>
            </p:sp>
            <p:sp>
              <p:nvSpPr>
                <p:cNvPr id="72751" name="Rectangle 125"/>
                <p:cNvSpPr>
                  <a:spLocks noChangeArrowheads="1"/>
                </p:cNvSpPr>
                <p:nvPr/>
              </p:nvSpPr>
              <p:spPr bwMode="auto">
                <a:xfrm>
                  <a:off x="2462021" y="4289426"/>
                  <a:ext cx="785552" cy="194518"/>
                </a:xfrm>
                <a:prstGeom prst="rect">
                  <a:avLst/>
                </a:prstGeom>
                <a:noFill/>
                <a:ln w="9525">
                  <a:noFill/>
                  <a:miter lim="800000"/>
                  <a:headEnd/>
                  <a:tailEnd/>
                </a:ln>
              </p:spPr>
              <p:txBody>
                <a:bodyPr wrap="none" lIns="0" tIns="0" rIns="0" bIns="0">
                  <a:spAutoFit/>
                </a:bodyPr>
                <a:lstStyle/>
                <a:p>
                  <a:pPr algn="r"/>
                  <a:r>
                    <a:rPr lang="en-US" altLang="ja-JP" sz="1200" b="1">
                      <a:solidFill>
                        <a:srgbClr val="FFFFFF"/>
                      </a:solidFill>
                      <a:latin typeface="Arial" pitchFamily="34" charset="0"/>
                      <a:cs typeface="Arial" pitchFamily="34" charset="0"/>
                    </a:rPr>
                    <a:t>SERAPHIN</a:t>
                  </a:r>
                  <a:endParaRPr lang="en-US" altLang="ja-JP" sz="1200">
                    <a:solidFill>
                      <a:srgbClr val="FFFFFF"/>
                    </a:solidFill>
                    <a:latin typeface="Arial" pitchFamily="34" charset="0"/>
                    <a:cs typeface="Arial" pitchFamily="34" charset="0"/>
                  </a:endParaRPr>
                </a:p>
              </p:txBody>
            </p:sp>
          </p:grpSp>
        </p:grpSp>
        <p:sp>
          <p:nvSpPr>
            <p:cNvPr id="72741" name="Rectangle 144"/>
            <p:cNvSpPr>
              <a:spLocks noChangeArrowheads="1"/>
            </p:cNvSpPr>
            <p:nvPr/>
          </p:nvSpPr>
          <p:spPr bwMode="auto">
            <a:xfrm>
              <a:off x="523928" y="4288354"/>
              <a:ext cx="2484452" cy="215280"/>
            </a:xfrm>
            <a:prstGeom prst="rect">
              <a:avLst/>
            </a:prstGeom>
            <a:noFill/>
            <a:ln w="9525">
              <a:noFill/>
              <a:miter lim="800000"/>
              <a:headEnd/>
              <a:tailEnd/>
            </a:ln>
          </p:spPr>
          <p:txBody>
            <a:bodyPr wrap="none" lIns="0" tIns="0" rIns="0" bIns="0">
              <a:spAutoFit/>
            </a:bodyPr>
            <a:lstStyle/>
            <a:p>
              <a:pPr algn="r"/>
              <a:r>
                <a:rPr lang="en-US" altLang="ja-JP" sz="1400" b="1" u="sng" dirty="0">
                  <a:latin typeface="Arial" pitchFamily="34" charset="0"/>
                  <a:cs typeface="Arial" pitchFamily="34" charset="0"/>
                </a:rPr>
                <a:t>Morbidity and Mortality Trials</a:t>
              </a:r>
              <a:endParaRPr lang="en-US" altLang="ja-JP" sz="1400" u="sng" dirty="0">
                <a:latin typeface="Arial" pitchFamily="34" charset="0"/>
                <a:cs typeface="Arial" pitchFamily="34" charset="0"/>
              </a:endParaRPr>
            </a:p>
          </p:txBody>
        </p:sp>
      </p:grpSp>
      <p:grpSp>
        <p:nvGrpSpPr>
          <p:cNvPr id="9" name="Group 70"/>
          <p:cNvGrpSpPr/>
          <p:nvPr/>
        </p:nvGrpSpPr>
        <p:grpSpPr>
          <a:xfrm>
            <a:off x="3044952" y="1549908"/>
            <a:ext cx="5345413" cy="3795836"/>
            <a:chOff x="3044952" y="1549908"/>
            <a:chExt cx="5345413" cy="3795836"/>
          </a:xfrm>
          <a:solidFill>
            <a:schemeClr val="tx1"/>
          </a:solidFill>
        </p:grpSpPr>
        <p:cxnSp>
          <p:nvCxnSpPr>
            <p:cNvPr id="66" name="Straight Connector 65"/>
            <p:cNvCxnSpPr/>
            <p:nvPr/>
          </p:nvCxnSpPr>
          <p:spPr>
            <a:xfrm flipV="1">
              <a:off x="3108960" y="1549908"/>
              <a:ext cx="0" cy="3739896"/>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69"/>
            <p:cNvGrpSpPr/>
            <p:nvPr/>
          </p:nvGrpSpPr>
          <p:grpSpPr>
            <a:xfrm>
              <a:off x="3054777" y="1801418"/>
              <a:ext cx="5335588" cy="3544326"/>
              <a:chOff x="3054777" y="1801418"/>
              <a:chExt cx="5335588" cy="3544326"/>
            </a:xfrm>
            <a:grpFill/>
          </p:grpSpPr>
          <p:sp>
            <p:nvSpPr>
              <p:cNvPr id="1134" name="Rectangle 110"/>
              <p:cNvSpPr>
                <a:spLocks noChangeArrowheads="1"/>
              </p:cNvSpPr>
              <p:nvPr/>
            </p:nvSpPr>
            <p:spPr bwMode="auto">
              <a:xfrm>
                <a:off x="3111927" y="5287738"/>
                <a:ext cx="5270500" cy="16360"/>
              </a:xfrm>
              <a:prstGeom prst="rect">
                <a:avLst/>
              </a:prstGeom>
              <a:grpFill/>
              <a:ln w="1588" cap="flat">
                <a:solidFill>
                  <a:schemeClr val="tx1"/>
                </a:solidFill>
                <a:prstDash val="solid"/>
                <a:bevel/>
                <a:headEnd/>
                <a:tailEnd/>
              </a:ln>
            </p:spPr>
            <p:txBody>
              <a:bodyPr/>
              <a:lstStyle/>
              <a:p>
                <a:pPr>
                  <a:defRPr/>
                </a:pPr>
                <a:endParaRPr lang="en-US" sz="1200" dirty="0">
                  <a:solidFill>
                    <a:srgbClr val="FFFFFF"/>
                  </a:solidFill>
                  <a:ea typeface="ＭＳ Ｐゴシック" charset="0"/>
                  <a:cs typeface="ＭＳ Ｐゴシック" charset="0"/>
                </a:endParaRPr>
              </a:p>
            </p:txBody>
          </p:sp>
          <p:sp>
            <p:nvSpPr>
              <p:cNvPr id="1135" name="Freeform 111"/>
              <p:cNvSpPr>
                <a:spLocks noEditPoints="1"/>
              </p:cNvSpPr>
              <p:nvPr/>
            </p:nvSpPr>
            <p:spPr bwMode="auto">
              <a:xfrm>
                <a:off x="3102402" y="5296662"/>
                <a:ext cx="5287963" cy="49082"/>
              </a:xfrm>
              <a:custGeom>
                <a:avLst/>
                <a:gdLst/>
                <a:ahLst/>
                <a:cxnLst>
                  <a:cxn ang="0">
                    <a:pos x="11" y="0"/>
                  </a:cxn>
                  <a:cxn ang="0">
                    <a:pos x="11" y="33"/>
                  </a:cxn>
                  <a:cxn ang="0">
                    <a:pos x="0" y="33"/>
                  </a:cxn>
                  <a:cxn ang="0">
                    <a:pos x="0" y="0"/>
                  </a:cxn>
                  <a:cxn ang="0">
                    <a:pos x="11" y="0"/>
                  </a:cxn>
                  <a:cxn ang="0">
                    <a:pos x="426" y="0"/>
                  </a:cxn>
                  <a:cxn ang="0">
                    <a:pos x="426" y="33"/>
                  </a:cxn>
                  <a:cxn ang="0">
                    <a:pos x="415" y="33"/>
                  </a:cxn>
                  <a:cxn ang="0">
                    <a:pos x="415" y="0"/>
                  </a:cxn>
                  <a:cxn ang="0">
                    <a:pos x="426" y="0"/>
                  </a:cxn>
                  <a:cxn ang="0">
                    <a:pos x="840" y="0"/>
                  </a:cxn>
                  <a:cxn ang="0">
                    <a:pos x="840" y="33"/>
                  </a:cxn>
                  <a:cxn ang="0">
                    <a:pos x="829" y="33"/>
                  </a:cxn>
                  <a:cxn ang="0">
                    <a:pos x="829" y="0"/>
                  </a:cxn>
                  <a:cxn ang="0">
                    <a:pos x="840" y="0"/>
                  </a:cxn>
                  <a:cxn ang="0">
                    <a:pos x="1257" y="0"/>
                  </a:cxn>
                  <a:cxn ang="0">
                    <a:pos x="1257" y="33"/>
                  </a:cxn>
                  <a:cxn ang="0">
                    <a:pos x="1245" y="33"/>
                  </a:cxn>
                  <a:cxn ang="0">
                    <a:pos x="1245" y="0"/>
                  </a:cxn>
                  <a:cxn ang="0">
                    <a:pos x="1257" y="0"/>
                  </a:cxn>
                  <a:cxn ang="0">
                    <a:pos x="1671" y="0"/>
                  </a:cxn>
                  <a:cxn ang="0">
                    <a:pos x="1671" y="33"/>
                  </a:cxn>
                  <a:cxn ang="0">
                    <a:pos x="1660" y="33"/>
                  </a:cxn>
                  <a:cxn ang="0">
                    <a:pos x="1660" y="0"/>
                  </a:cxn>
                  <a:cxn ang="0">
                    <a:pos x="1671" y="0"/>
                  </a:cxn>
                  <a:cxn ang="0">
                    <a:pos x="2086" y="0"/>
                  </a:cxn>
                  <a:cxn ang="0">
                    <a:pos x="2086" y="33"/>
                  </a:cxn>
                  <a:cxn ang="0">
                    <a:pos x="2075" y="33"/>
                  </a:cxn>
                  <a:cxn ang="0">
                    <a:pos x="2075" y="0"/>
                  </a:cxn>
                  <a:cxn ang="0">
                    <a:pos x="2086" y="0"/>
                  </a:cxn>
                  <a:cxn ang="0">
                    <a:pos x="2501" y="0"/>
                  </a:cxn>
                  <a:cxn ang="0">
                    <a:pos x="2501" y="33"/>
                  </a:cxn>
                  <a:cxn ang="0">
                    <a:pos x="2489" y="33"/>
                  </a:cxn>
                  <a:cxn ang="0">
                    <a:pos x="2489" y="0"/>
                  </a:cxn>
                  <a:cxn ang="0">
                    <a:pos x="2501" y="0"/>
                  </a:cxn>
                  <a:cxn ang="0">
                    <a:pos x="2915" y="0"/>
                  </a:cxn>
                  <a:cxn ang="0">
                    <a:pos x="2915" y="33"/>
                  </a:cxn>
                  <a:cxn ang="0">
                    <a:pos x="2904" y="33"/>
                  </a:cxn>
                  <a:cxn ang="0">
                    <a:pos x="2904" y="0"/>
                  </a:cxn>
                  <a:cxn ang="0">
                    <a:pos x="2915" y="0"/>
                  </a:cxn>
                  <a:cxn ang="0">
                    <a:pos x="3331" y="0"/>
                  </a:cxn>
                  <a:cxn ang="0">
                    <a:pos x="3331" y="33"/>
                  </a:cxn>
                  <a:cxn ang="0">
                    <a:pos x="3320" y="33"/>
                  </a:cxn>
                  <a:cxn ang="0">
                    <a:pos x="3320" y="0"/>
                  </a:cxn>
                  <a:cxn ang="0">
                    <a:pos x="3331" y="0"/>
                  </a:cxn>
                </a:cxnLst>
                <a:rect l="0" t="0" r="r" b="b"/>
                <a:pathLst>
                  <a:path w="3331" h="33">
                    <a:moveTo>
                      <a:pt x="11" y="0"/>
                    </a:moveTo>
                    <a:lnTo>
                      <a:pt x="11" y="33"/>
                    </a:lnTo>
                    <a:lnTo>
                      <a:pt x="0" y="33"/>
                    </a:lnTo>
                    <a:lnTo>
                      <a:pt x="0" y="0"/>
                    </a:lnTo>
                    <a:lnTo>
                      <a:pt x="11" y="0"/>
                    </a:lnTo>
                    <a:close/>
                    <a:moveTo>
                      <a:pt x="426" y="0"/>
                    </a:moveTo>
                    <a:lnTo>
                      <a:pt x="426" y="33"/>
                    </a:lnTo>
                    <a:lnTo>
                      <a:pt x="415" y="33"/>
                    </a:lnTo>
                    <a:lnTo>
                      <a:pt x="415" y="0"/>
                    </a:lnTo>
                    <a:lnTo>
                      <a:pt x="426" y="0"/>
                    </a:lnTo>
                    <a:close/>
                    <a:moveTo>
                      <a:pt x="840" y="0"/>
                    </a:moveTo>
                    <a:lnTo>
                      <a:pt x="840" y="33"/>
                    </a:lnTo>
                    <a:lnTo>
                      <a:pt x="829" y="33"/>
                    </a:lnTo>
                    <a:lnTo>
                      <a:pt x="829" y="0"/>
                    </a:lnTo>
                    <a:lnTo>
                      <a:pt x="840" y="0"/>
                    </a:lnTo>
                    <a:close/>
                    <a:moveTo>
                      <a:pt x="1257" y="0"/>
                    </a:moveTo>
                    <a:lnTo>
                      <a:pt x="1257" y="33"/>
                    </a:lnTo>
                    <a:lnTo>
                      <a:pt x="1245" y="33"/>
                    </a:lnTo>
                    <a:lnTo>
                      <a:pt x="1245" y="0"/>
                    </a:lnTo>
                    <a:lnTo>
                      <a:pt x="1257" y="0"/>
                    </a:lnTo>
                    <a:close/>
                    <a:moveTo>
                      <a:pt x="1671" y="0"/>
                    </a:moveTo>
                    <a:lnTo>
                      <a:pt x="1671" y="33"/>
                    </a:lnTo>
                    <a:lnTo>
                      <a:pt x="1660" y="33"/>
                    </a:lnTo>
                    <a:lnTo>
                      <a:pt x="1660" y="0"/>
                    </a:lnTo>
                    <a:lnTo>
                      <a:pt x="1671" y="0"/>
                    </a:lnTo>
                    <a:close/>
                    <a:moveTo>
                      <a:pt x="2086" y="0"/>
                    </a:moveTo>
                    <a:lnTo>
                      <a:pt x="2086" y="33"/>
                    </a:lnTo>
                    <a:lnTo>
                      <a:pt x="2075" y="33"/>
                    </a:lnTo>
                    <a:lnTo>
                      <a:pt x="2075" y="0"/>
                    </a:lnTo>
                    <a:lnTo>
                      <a:pt x="2086" y="0"/>
                    </a:lnTo>
                    <a:close/>
                    <a:moveTo>
                      <a:pt x="2501" y="0"/>
                    </a:moveTo>
                    <a:lnTo>
                      <a:pt x="2501" y="33"/>
                    </a:lnTo>
                    <a:lnTo>
                      <a:pt x="2489" y="33"/>
                    </a:lnTo>
                    <a:lnTo>
                      <a:pt x="2489" y="0"/>
                    </a:lnTo>
                    <a:lnTo>
                      <a:pt x="2501" y="0"/>
                    </a:lnTo>
                    <a:close/>
                    <a:moveTo>
                      <a:pt x="2915" y="0"/>
                    </a:moveTo>
                    <a:lnTo>
                      <a:pt x="2915" y="33"/>
                    </a:lnTo>
                    <a:lnTo>
                      <a:pt x="2904" y="33"/>
                    </a:lnTo>
                    <a:lnTo>
                      <a:pt x="2904" y="0"/>
                    </a:lnTo>
                    <a:lnTo>
                      <a:pt x="2915" y="0"/>
                    </a:lnTo>
                    <a:close/>
                    <a:moveTo>
                      <a:pt x="3331" y="0"/>
                    </a:moveTo>
                    <a:lnTo>
                      <a:pt x="3331" y="33"/>
                    </a:lnTo>
                    <a:lnTo>
                      <a:pt x="3320" y="33"/>
                    </a:lnTo>
                    <a:lnTo>
                      <a:pt x="3320" y="0"/>
                    </a:lnTo>
                    <a:lnTo>
                      <a:pt x="3331" y="0"/>
                    </a:lnTo>
                    <a:close/>
                  </a:path>
                </a:pathLst>
              </a:custGeom>
              <a:grpFill/>
              <a:ln w="1588" cap="flat">
                <a:solidFill>
                  <a:schemeClr val="tx1"/>
                </a:solidFill>
                <a:prstDash val="solid"/>
                <a:bevel/>
                <a:headEnd/>
                <a:tailEnd/>
              </a:ln>
            </p:spPr>
            <p:txBody>
              <a:bodyPr/>
              <a:lstStyle/>
              <a:p>
                <a:pPr>
                  <a:defRPr/>
                </a:pPr>
                <a:endParaRPr lang="en-US" sz="1200" dirty="0">
                  <a:solidFill>
                    <a:srgbClr val="FFFFFF"/>
                  </a:solidFill>
                  <a:ea typeface="ＭＳ Ｐゴシック" charset="0"/>
                  <a:cs typeface="ＭＳ Ｐゴシック" charset="0"/>
                </a:endParaRPr>
              </a:p>
            </p:txBody>
          </p:sp>
          <p:sp>
            <p:nvSpPr>
              <p:cNvPr id="1137" name="Freeform 113"/>
              <p:cNvSpPr>
                <a:spLocks noEditPoints="1"/>
              </p:cNvSpPr>
              <p:nvPr/>
            </p:nvSpPr>
            <p:spPr bwMode="auto">
              <a:xfrm>
                <a:off x="3054777" y="1801418"/>
                <a:ext cx="57150" cy="3502681"/>
              </a:xfrm>
              <a:custGeom>
                <a:avLst/>
                <a:gdLst/>
                <a:ahLst/>
                <a:cxnLst>
                  <a:cxn ang="0">
                    <a:pos x="36" y="2344"/>
                  </a:cxn>
                  <a:cxn ang="0">
                    <a:pos x="0" y="2355"/>
                  </a:cxn>
                  <a:cxn ang="0">
                    <a:pos x="0" y="2176"/>
                  </a:cxn>
                  <a:cxn ang="0">
                    <a:pos x="36" y="2188"/>
                  </a:cxn>
                  <a:cxn ang="0">
                    <a:pos x="0" y="2176"/>
                  </a:cxn>
                  <a:cxn ang="0">
                    <a:pos x="36" y="2009"/>
                  </a:cxn>
                  <a:cxn ang="0">
                    <a:pos x="0" y="2020"/>
                  </a:cxn>
                  <a:cxn ang="0">
                    <a:pos x="0" y="1841"/>
                  </a:cxn>
                  <a:cxn ang="0">
                    <a:pos x="36" y="1852"/>
                  </a:cxn>
                  <a:cxn ang="0">
                    <a:pos x="0" y="1841"/>
                  </a:cxn>
                  <a:cxn ang="0">
                    <a:pos x="36" y="1675"/>
                  </a:cxn>
                  <a:cxn ang="0">
                    <a:pos x="0" y="1686"/>
                  </a:cxn>
                  <a:cxn ang="0">
                    <a:pos x="0" y="1507"/>
                  </a:cxn>
                  <a:cxn ang="0">
                    <a:pos x="36" y="1518"/>
                  </a:cxn>
                  <a:cxn ang="0">
                    <a:pos x="0" y="1507"/>
                  </a:cxn>
                  <a:cxn ang="0">
                    <a:pos x="36" y="1339"/>
                  </a:cxn>
                  <a:cxn ang="0">
                    <a:pos x="0" y="1350"/>
                  </a:cxn>
                  <a:cxn ang="0">
                    <a:pos x="0" y="1173"/>
                  </a:cxn>
                  <a:cxn ang="0">
                    <a:pos x="36" y="1184"/>
                  </a:cxn>
                  <a:cxn ang="0">
                    <a:pos x="0" y="1173"/>
                  </a:cxn>
                  <a:cxn ang="0">
                    <a:pos x="36" y="1005"/>
                  </a:cxn>
                  <a:cxn ang="0">
                    <a:pos x="0" y="1016"/>
                  </a:cxn>
                  <a:cxn ang="0">
                    <a:pos x="0" y="837"/>
                  </a:cxn>
                  <a:cxn ang="0">
                    <a:pos x="36" y="849"/>
                  </a:cxn>
                  <a:cxn ang="0">
                    <a:pos x="0" y="837"/>
                  </a:cxn>
                  <a:cxn ang="0">
                    <a:pos x="36" y="670"/>
                  </a:cxn>
                  <a:cxn ang="0">
                    <a:pos x="0" y="681"/>
                  </a:cxn>
                  <a:cxn ang="0">
                    <a:pos x="0" y="504"/>
                  </a:cxn>
                  <a:cxn ang="0">
                    <a:pos x="36" y="515"/>
                  </a:cxn>
                  <a:cxn ang="0">
                    <a:pos x="0" y="504"/>
                  </a:cxn>
                  <a:cxn ang="0">
                    <a:pos x="36" y="336"/>
                  </a:cxn>
                  <a:cxn ang="0">
                    <a:pos x="0" y="347"/>
                  </a:cxn>
                  <a:cxn ang="0">
                    <a:pos x="0" y="168"/>
                  </a:cxn>
                  <a:cxn ang="0">
                    <a:pos x="36" y="179"/>
                  </a:cxn>
                  <a:cxn ang="0">
                    <a:pos x="0" y="168"/>
                  </a:cxn>
                  <a:cxn ang="0">
                    <a:pos x="36" y="0"/>
                  </a:cxn>
                  <a:cxn ang="0">
                    <a:pos x="0" y="11"/>
                  </a:cxn>
                </a:cxnLst>
                <a:rect l="0" t="0" r="r" b="b"/>
                <a:pathLst>
                  <a:path w="36" h="2355">
                    <a:moveTo>
                      <a:pt x="0" y="2344"/>
                    </a:moveTo>
                    <a:lnTo>
                      <a:pt x="36" y="2344"/>
                    </a:lnTo>
                    <a:lnTo>
                      <a:pt x="36" y="2355"/>
                    </a:lnTo>
                    <a:lnTo>
                      <a:pt x="0" y="2355"/>
                    </a:lnTo>
                    <a:lnTo>
                      <a:pt x="0" y="2344"/>
                    </a:lnTo>
                    <a:close/>
                    <a:moveTo>
                      <a:pt x="0" y="2176"/>
                    </a:moveTo>
                    <a:lnTo>
                      <a:pt x="36" y="2176"/>
                    </a:lnTo>
                    <a:lnTo>
                      <a:pt x="36" y="2188"/>
                    </a:lnTo>
                    <a:lnTo>
                      <a:pt x="0" y="2188"/>
                    </a:lnTo>
                    <a:lnTo>
                      <a:pt x="0" y="2176"/>
                    </a:lnTo>
                    <a:close/>
                    <a:moveTo>
                      <a:pt x="0" y="2009"/>
                    </a:moveTo>
                    <a:lnTo>
                      <a:pt x="36" y="2009"/>
                    </a:lnTo>
                    <a:lnTo>
                      <a:pt x="36" y="2020"/>
                    </a:lnTo>
                    <a:lnTo>
                      <a:pt x="0" y="2020"/>
                    </a:lnTo>
                    <a:lnTo>
                      <a:pt x="0" y="2009"/>
                    </a:lnTo>
                    <a:close/>
                    <a:moveTo>
                      <a:pt x="0" y="1841"/>
                    </a:moveTo>
                    <a:lnTo>
                      <a:pt x="36" y="1841"/>
                    </a:lnTo>
                    <a:lnTo>
                      <a:pt x="36" y="1852"/>
                    </a:lnTo>
                    <a:lnTo>
                      <a:pt x="0" y="1852"/>
                    </a:lnTo>
                    <a:lnTo>
                      <a:pt x="0" y="1841"/>
                    </a:lnTo>
                    <a:close/>
                    <a:moveTo>
                      <a:pt x="0" y="1675"/>
                    </a:moveTo>
                    <a:lnTo>
                      <a:pt x="36" y="1675"/>
                    </a:lnTo>
                    <a:lnTo>
                      <a:pt x="36" y="1686"/>
                    </a:lnTo>
                    <a:lnTo>
                      <a:pt x="0" y="1686"/>
                    </a:lnTo>
                    <a:lnTo>
                      <a:pt x="0" y="1675"/>
                    </a:lnTo>
                    <a:close/>
                    <a:moveTo>
                      <a:pt x="0" y="1507"/>
                    </a:moveTo>
                    <a:lnTo>
                      <a:pt x="36" y="1507"/>
                    </a:lnTo>
                    <a:lnTo>
                      <a:pt x="36" y="1518"/>
                    </a:lnTo>
                    <a:lnTo>
                      <a:pt x="0" y="1518"/>
                    </a:lnTo>
                    <a:lnTo>
                      <a:pt x="0" y="1507"/>
                    </a:lnTo>
                    <a:close/>
                    <a:moveTo>
                      <a:pt x="0" y="1339"/>
                    </a:moveTo>
                    <a:lnTo>
                      <a:pt x="36" y="1339"/>
                    </a:lnTo>
                    <a:lnTo>
                      <a:pt x="36" y="1350"/>
                    </a:lnTo>
                    <a:lnTo>
                      <a:pt x="0" y="1350"/>
                    </a:lnTo>
                    <a:lnTo>
                      <a:pt x="0" y="1339"/>
                    </a:lnTo>
                    <a:close/>
                    <a:moveTo>
                      <a:pt x="0" y="1173"/>
                    </a:moveTo>
                    <a:lnTo>
                      <a:pt x="36" y="1173"/>
                    </a:lnTo>
                    <a:lnTo>
                      <a:pt x="36" y="1184"/>
                    </a:lnTo>
                    <a:lnTo>
                      <a:pt x="0" y="1184"/>
                    </a:lnTo>
                    <a:lnTo>
                      <a:pt x="0" y="1173"/>
                    </a:lnTo>
                    <a:close/>
                    <a:moveTo>
                      <a:pt x="0" y="1005"/>
                    </a:moveTo>
                    <a:lnTo>
                      <a:pt x="36" y="1005"/>
                    </a:lnTo>
                    <a:lnTo>
                      <a:pt x="36" y="1016"/>
                    </a:lnTo>
                    <a:lnTo>
                      <a:pt x="0" y="1016"/>
                    </a:lnTo>
                    <a:lnTo>
                      <a:pt x="0" y="1005"/>
                    </a:lnTo>
                    <a:close/>
                    <a:moveTo>
                      <a:pt x="0" y="837"/>
                    </a:moveTo>
                    <a:lnTo>
                      <a:pt x="36" y="837"/>
                    </a:lnTo>
                    <a:lnTo>
                      <a:pt x="36" y="849"/>
                    </a:lnTo>
                    <a:lnTo>
                      <a:pt x="0" y="849"/>
                    </a:lnTo>
                    <a:lnTo>
                      <a:pt x="0" y="837"/>
                    </a:lnTo>
                    <a:close/>
                    <a:moveTo>
                      <a:pt x="0" y="670"/>
                    </a:moveTo>
                    <a:lnTo>
                      <a:pt x="36" y="670"/>
                    </a:lnTo>
                    <a:lnTo>
                      <a:pt x="36" y="681"/>
                    </a:lnTo>
                    <a:lnTo>
                      <a:pt x="0" y="681"/>
                    </a:lnTo>
                    <a:lnTo>
                      <a:pt x="0" y="670"/>
                    </a:lnTo>
                    <a:close/>
                    <a:moveTo>
                      <a:pt x="0" y="504"/>
                    </a:moveTo>
                    <a:lnTo>
                      <a:pt x="36" y="504"/>
                    </a:lnTo>
                    <a:lnTo>
                      <a:pt x="36" y="515"/>
                    </a:lnTo>
                    <a:lnTo>
                      <a:pt x="0" y="515"/>
                    </a:lnTo>
                    <a:lnTo>
                      <a:pt x="0" y="504"/>
                    </a:lnTo>
                    <a:close/>
                    <a:moveTo>
                      <a:pt x="0" y="336"/>
                    </a:moveTo>
                    <a:lnTo>
                      <a:pt x="36" y="336"/>
                    </a:lnTo>
                    <a:lnTo>
                      <a:pt x="36" y="347"/>
                    </a:lnTo>
                    <a:lnTo>
                      <a:pt x="0" y="347"/>
                    </a:lnTo>
                    <a:lnTo>
                      <a:pt x="0" y="336"/>
                    </a:lnTo>
                    <a:close/>
                    <a:moveTo>
                      <a:pt x="0" y="168"/>
                    </a:moveTo>
                    <a:lnTo>
                      <a:pt x="36" y="168"/>
                    </a:lnTo>
                    <a:lnTo>
                      <a:pt x="36" y="179"/>
                    </a:lnTo>
                    <a:lnTo>
                      <a:pt x="0" y="179"/>
                    </a:lnTo>
                    <a:lnTo>
                      <a:pt x="0" y="168"/>
                    </a:lnTo>
                    <a:close/>
                    <a:moveTo>
                      <a:pt x="0" y="0"/>
                    </a:moveTo>
                    <a:lnTo>
                      <a:pt x="36" y="0"/>
                    </a:lnTo>
                    <a:lnTo>
                      <a:pt x="36" y="11"/>
                    </a:lnTo>
                    <a:lnTo>
                      <a:pt x="0" y="11"/>
                    </a:lnTo>
                    <a:lnTo>
                      <a:pt x="0" y="0"/>
                    </a:lnTo>
                    <a:close/>
                  </a:path>
                </a:pathLst>
              </a:custGeom>
              <a:grpFill/>
              <a:ln w="1588" cap="flat">
                <a:solidFill>
                  <a:schemeClr val="tx1"/>
                </a:solidFill>
                <a:prstDash val="solid"/>
                <a:bevel/>
                <a:headEnd/>
                <a:tailEnd/>
              </a:ln>
            </p:spPr>
            <p:txBody>
              <a:bodyPr/>
              <a:lstStyle/>
              <a:p>
                <a:pPr>
                  <a:defRPr/>
                </a:pPr>
                <a:endParaRPr lang="en-US" sz="1200" dirty="0">
                  <a:solidFill>
                    <a:srgbClr val="FFFFFF"/>
                  </a:solidFill>
                  <a:ea typeface="ＭＳ Ｐゴシック" charset="0"/>
                  <a:cs typeface="ＭＳ Ｐゴシック" charset="0"/>
                </a:endParaRPr>
              </a:p>
            </p:txBody>
          </p:sp>
        </p:grpSp>
        <p:cxnSp>
          <p:nvCxnSpPr>
            <p:cNvPr id="68" name="Straight Connector 67"/>
            <p:cNvCxnSpPr/>
            <p:nvPr/>
          </p:nvCxnSpPr>
          <p:spPr>
            <a:xfrm flipH="1">
              <a:off x="3044952" y="1549908"/>
              <a:ext cx="6858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7708900" y="4595352"/>
            <a:ext cx="1257300" cy="523220"/>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45720" rIns="45720">
            <a:spAutoFit/>
          </a:bodyPr>
          <a:lstStyle/>
          <a:p>
            <a:pPr algn="ctr">
              <a:defRPr/>
            </a:pPr>
            <a:r>
              <a:rPr lang="en-US" sz="1400" dirty="0">
                <a:solidFill>
                  <a:srgbClr val="FFFFFF"/>
                </a:solidFill>
                <a:latin typeface="Arial" pitchFamily="34" charset="0"/>
                <a:ea typeface="ＭＳ Ｐゴシック" charset="0"/>
                <a:cs typeface="ＭＳ Ｐゴシック" charset="0"/>
              </a:rPr>
              <a:t>Completed trials</a:t>
            </a:r>
          </a:p>
        </p:txBody>
      </p:sp>
      <p:sp>
        <p:nvSpPr>
          <p:cNvPr id="69" name="Right Brace 68"/>
          <p:cNvSpPr/>
          <p:nvPr/>
        </p:nvSpPr>
        <p:spPr>
          <a:xfrm>
            <a:off x="7275513" y="4545013"/>
            <a:ext cx="222250" cy="71596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FFFFFF"/>
              </a:solidFill>
              <a:cs typeface="ＭＳ Ｐゴシック" charset="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46088" y="304800"/>
            <a:ext cx="8229600" cy="1143000"/>
          </a:xfrm>
        </p:spPr>
        <p:txBody>
          <a:bodyPr>
            <a:noAutofit/>
          </a:bodyPr>
          <a:lstStyle/>
          <a:p>
            <a:pPr eaLnBrk="1" hangingPunct="1"/>
            <a:r>
              <a:rPr lang="en-GB" altLang="en-US" sz="3600" dirty="0" smtClean="0"/>
              <a:t>SERAPHIN has a novel and robust composite morbidity/mortality primary endpoint</a:t>
            </a:r>
          </a:p>
        </p:txBody>
      </p:sp>
      <p:grpSp>
        <p:nvGrpSpPr>
          <p:cNvPr id="2" name="Group 1"/>
          <p:cNvGrpSpPr>
            <a:grpSpLocks/>
          </p:cNvGrpSpPr>
          <p:nvPr/>
        </p:nvGrpSpPr>
        <p:grpSpPr bwMode="auto">
          <a:xfrm>
            <a:off x="815220" y="1612007"/>
            <a:ext cx="7512805" cy="4485581"/>
            <a:chOff x="343288" y="1361976"/>
            <a:chExt cx="7512677" cy="4485439"/>
          </a:xfrm>
        </p:grpSpPr>
        <p:sp>
          <p:nvSpPr>
            <p:cNvPr id="19" name="TextBox 18"/>
            <p:cNvSpPr txBox="1"/>
            <p:nvPr/>
          </p:nvSpPr>
          <p:spPr>
            <a:xfrm>
              <a:off x="343288" y="2663492"/>
              <a:ext cx="1160597" cy="954107"/>
            </a:xfrm>
            <a:prstGeom prst="rect">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defPPr>
                <a:defRPr lang="de-DE"/>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chemeClr val="tx2"/>
                  </a:solidFill>
                  <a:effectLst/>
                  <a:uLnTx/>
                  <a:uFillTx/>
                  <a:latin typeface="Arial" pitchFamily="34" charset="0"/>
                  <a:cs typeface="Arial" pitchFamily="34" charset="0"/>
                </a:defRPr>
              </a:lvl1pPr>
            </a:lstStyle>
            <a:p>
              <a:pPr eaLnBrk="1" hangingPunct="1">
                <a:defRPr/>
              </a:pPr>
              <a:r>
                <a:rPr lang="en-GB" dirty="0">
                  <a:solidFill>
                    <a:srgbClr val="183962"/>
                  </a:solidFill>
                </a:rPr>
                <a:t>Time to 1st morbidity or mortality event</a:t>
              </a:r>
            </a:p>
          </p:txBody>
        </p:sp>
        <p:grpSp>
          <p:nvGrpSpPr>
            <p:cNvPr id="4" name="Group 2"/>
            <p:cNvGrpSpPr>
              <a:grpSpLocks/>
            </p:cNvGrpSpPr>
            <p:nvPr/>
          </p:nvGrpSpPr>
          <p:grpSpPr bwMode="auto">
            <a:xfrm>
              <a:off x="3655511" y="1392238"/>
              <a:ext cx="3636140" cy="3984624"/>
              <a:chOff x="3491093" y="1392262"/>
              <a:chExt cx="3636699" cy="3983902"/>
            </a:xfrm>
          </p:grpSpPr>
          <p:sp>
            <p:nvSpPr>
              <p:cNvPr id="38" name="TextBox 37"/>
              <p:cNvSpPr txBox="1"/>
              <p:nvPr/>
            </p:nvSpPr>
            <p:spPr>
              <a:xfrm>
                <a:off x="3983163" y="1392262"/>
                <a:ext cx="3144629" cy="738664"/>
              </a:xfrm>
              <a:prstGeom prst="rect">
                <a:avLst/>
              </a:prstGeom>
              <a:solidFill>
                <a:srgbClr val="5160AB"/>
              </a:solidFill>
              <a:ln/>
            </p:spPr>
            <p:style>
              <a:lnRef idx="0">
                <a:schemeClr val="accent4"/>
              </a:lnRef>
              <a:fillRef idx="3">
                <a:schemeClr val="accent4"/>
              </a:fillRef>
              <a:effectRef idx="3">
                <a:schemeClr val="accent4"/>
              </a:effectRef>
              <a:fontRef idx="minor">
                <a:schemeClr val="lt1"/>
              </a:fontRef>
            </p:style>
            <p:txBody>
              <a:bodyPr anchor="ctr"/>
              <a:lstStyle>
                <a:defPPr>
                  <a:defRPr lang="de-DE"/>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chemeClr val="bg1"/>
                    </a:solidFill>
                    <a:effectLst/>
                    <a:uLnTx/>
                    <a:uFillTx/>
                    <a:latin typeface="Arial" pitchFamily="34" charset="0"/>
                    <a:cs typeface="Arial" pitchFamily="34" charset="0"/>
                  </a:defRPr>
                </a:lvl1pPr>
              </a:lstStyle>
              <a:p>
                <a:pPr algn="l" eaLnBrk="1" hangingPunct="1">
                  <a:defRPr/>
                </a:pPr>
                <a:r>
                  <a:rPr lang="en-GB" dirty="0">
                    <a:solidFill>
                      <a:srgbClr val="FFFFFF"/>
                    </a:solidFill>
                  </a:rPr>
                  <a:t>A decrease in </a:t>
                </a:r>
                <a:r>
                  <a:rPr lang="en-GB" dirty="0" smtClean="0">
                    <a:solidFill>
                      <a:srgbClr val="FFFFFF"/>
                    </a:solidFill>
                  </a:rPr>
                  <a:t>6MWD </a:t>
                </a:r>
                <a:r>
                  <a:rPr lang="en-GB" dirty="0">
                    <a:solidFill>
                      <a:srgbClr val="FFFFFF"/>
                    </a:solidFill>
                  </a:rPr>
                  <a:t>of at least 15%, confirmed by 2 tests on different days</a:t>
                </a:r>
              </a:p>
            </p:txBody>
          </p:sp>
          <p:sp>
            <p:nvSpPr>
              <p:cNvPr id="39" name="TextBox 38"/>
              <p:cNvSpPr txBox="1"/>
              <p:nvPr/>
            </p:nvSpPr>
            <p:spPr>
              <a:xfrm>
                <a:off x="3983163" y="2532971"/>
                <a:ext cx="3144629" cy="1169551"/>
              </a:xfrm>
              <a:prstGeom prst="rect">
                <a:avLst/>
              </a:prstGeom>
              <a:solidFill>
                <a:srgbClr val="5160AB"/>
              </a:solidFill>
              <a:ln/>
            </p:spPr>
            <p:style>
              <a:lnRef idx="0">
                <a:schemeClr val="accent4"/>
              </a:lnRef>
              <a:fillRef idx="3">
                <a:schemeClr val="accent4"/>
              </a:fillRef>
              <a:effectRef idx="3">
                <a:schemeClr val="accent4"/>
              </a:effectRef>
              <a:fontRef idx="minor">
                <a:schemeClr val="lt1"/>
              </a:fontRef>
            </p:style>
            <p:txBody>
              <a:bodyPr anchor="ctr"/>
              <a:lstStyle>
                <a:defPPr>
                  <a:defRPr lang="de-DE"/>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chemeClr val="bg1"/>
                    </a:solidFill>
                    <a:effectLst/>
                    <a:uLnTx/>
                    <a:uFillTx/>
                    <a:latin typeface="Arial" pitchFamily="34" charset="0"/>
                    <a:cs typeface="Arial" pitchFamily="34" charset="0"/>
                  </a:defRPr>
                </a:lvl1pPr>
              </a:lstStyle>
              <a:p>
                <a:pPr algn="l" eaLnBrk="1" hangingPunct="1">
                  <a:defRPr/>
                </a:pPr>
                <a:r>
                  <a:rPr lang="en-GB" dirty="0">
                    <a:solidFill>
                      <a:srgbClr val="FFFFFF"/>
                    </a:solidFill>
                  </a:rPr>
                  <a:t>Worsening of PAH symptoms, which must include either:</a:t>
                </a:r>
              </a:p>
              <a:p>
                <a:pPr marL="177800" indent="-177800" algn="l" eaLnBrk="1" hangingPunct="1">
                  <a:buFont typeface="Arial" pitchFamily="34" charset="0"/>
                  <a:buChar char="•"/>
                  <a:defRPr/>
                </a:pPr>
                <a:r>
                  <a:rPr lang="en-GB" dirty="0">
                    <a:solidFill>
                      <a:srgbClr val="FFFFFF"/>
                    </a:solidFill>
                  </a:rPr>
                  <a:t>An increase in FC, or </a:t>
                </a:r>
              </a:p>
              <a:p>
                <a:pPr marL="177800" indent="-177800" algn="l" eaLnBrk="1" hangingPunct="1">
                  <a:buFont typeface="Arial" pitchFamily="34" charset="0"/>
                  <a:buChar char="•"/>
                  <a:defRPr/>
                </a:pPr>
                <a:r>
                  <a:rPr lang="en-GB" dirty="0">
                    <a:solidFill>
                      <a:srgbClr val="FFFFFF"/>
                    </a:solidFill>
                  </a:rPr>
                  <a:t>Appearance or worsening of symptoms of </a:t>
                </a:r>
                <a:r>
                  <a:rPr lang="en-GB" dirty="0" smtClean="0">
                    <a:solidFill>
                      <a:srgbClr val="FFFFFF"/>
                    </a:solidFill>
                  </a:rPr>
                  <a:t>right heart failure    </a:t>
                </a:r>
                <a:endParaRPr lang="en-GB" dirty="0">
                  <a:solidFill>
                    <a:srgbClr val="FFFFFF"/>
                  </a:solidFill>
                </a:endParaRPr>
              </a:p>
            </p:txBody>
          </p:sp>
          <p:sp>
            <p:nvSpPr>
              <p:cNvPr id="37" name="TextBox 36"/>
              <p:cNvSpPr txBox="1"/>
              <p:nvPr/>
            </p:nvSpPr>
            <p:spPr>
              <a:xfrm>
                <a:off x="3983163" y="4083005"/>
                <a:ext cx="3144629" cy="1293159"/>
              </a:xfrm>
              <a:prstGeom prst="rect">
                <a:avLst/>
              </a:prstGeom>
              <a:solidFill>
                <a:srgbClr val="5160AB"/>
              </a:solidFill>
              <a:ln/>
            </p:spPr>
            <p:style>
              <a:lnRef idx="0">
                <a:schemeClr val="accent4"/>
              </a:lnRef>
              <a:fillRef idx="3">
                <a:schemeClr val="accent4"/>
              </a:fillRef>
              <a:effectRef idx="3">
                <a:schemeClr val="accent4"/>
              </a:effectRef>
              <a:fontRef idx="minor">
                <a:schemeClr val="lt1"/>
              </a:fontRef>
            </p:style>
            <p:txBody>
              <a:bodyPr anchor="ctr"/>
              <a:lstStyle>
                <a:defPPr>
                  <a:defRPr lang="de-DE"/>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chemeClr val="bg1"/>
                    </a:solidFill>
                    <a:effectLst/>
                    <a:uLnTx/>
                    <a:uFillTx/>
                    <a:latin typeface="Arial" pitchFamily="34" charset="0"/>
                    <a:cs typeface="Arial" pitchFamily="34" charset="0"/>
                  </a:defRPr>
                </a:lvl1pPr>
              </a:lstStyle>
              <a:p>
                <a:pPr algn="l" eaLnBrk="1" hangingPunct="1">
                  <a:defRPr/>
                </a:pPr>
                <a:r>
                  <a:rPr lang="en-GB" dirty="0">
                    <a:solidFill>
                      <a:srgbClr val="FFFFFF"/>
                    </a:solidFill>
                  </a:rPr>
                  <a:t>Need for new PAH treatment(s):</a:t>
                </a:r>
              </a:p>
              <a:p>
                <a:pPr marL="177800" indent="-177800" algn="l" eaLnBrk="1" hangingPunct="1">
                  <a:buFont typeface="Arial" pitchFamily="34" charset="0"/>
                  <a:buChar char="•"/>
                  <a:defRPr/>
                </a:pPr>
                <a:r>
                  <a:rPr lang="en-GB" dirty="0">
                    <a:solidFill>
                      <a:srgbClr val="FFFFFF"/>
                    </a:solidFill>
                  </a:rPr>
                  <a:t>Oral or inhaled </a:t>
                </a:r>
                <a:r>
                  <a:rPr lang="en-GB" dirty="0" err="1">
                    <a:solidFill>
                      <a:srgbClr val="FFFFFF"/>
                    </a:solidFill>
                  </a:rPr>
                  <a:t>prostanoids</a:t>
                </a:r>
                <a:endParaRPr lang="en-GB" dirty="0">
                  <a:solidFill>
                    <a:srgbClr val="FFFFFF"/>
                  </a:solidFill>
                </a:endParaRPr>
              </a:p>
              <a:p>
                <a:pPr marL="177800" indent="-177800" algn="l" eaLnBrk="1" hangingPunct="1">
                  <a:buFont typeface="Arial" pitchFamily="34" charset="0"/>
                  <a:buChar char="•"/>
                  <a:defRPr/>
                </a:pPr>
                <a:r>
                  <a:rPr lang="en-GB" dirty="0">
                    <a:solidFill>
                      <a:srgbClr val="FFFFFF"/>
                    </a:solidFill>
                  </a:rPr>
                  <a:t>Oral PDE-5 inhibitors</a:t>
                </a:r>
              </a:p>
              <a:p>
                <a:pPr marL="177800" indent="-177800" algn="l" eaLnBrk="1" hangingPunct="1">
                  <a:buFont typeface="Arial" pitchFamily="34" charset="0"/>
                  <a:buChar char="•"/>
                  <a:defRPr/>
                </a:pPr>
                <a:r>
                  <a:rPr lang="en-GB" dirty="0">
                    <a:solidFill>
                      <a:srgbClr val="FFFFFF"/>
                    </a:solidFill>
                  </a:rPr>
                  <a:t>ERA after </a:t>
                </a:r>
                <a:r>
                  <a:rPr lang="en-GB" dirty="0" smtClean="0">
                    <a:solidFill>
                      <a:srgbClr val="FFFFFF"/>
                    </a:solidFill>
                  </a:rPr>
                  <a:t>discontinuation of study drug</a:t>
                </a:r>
                <a:endParaRPr lang="en-GB" dirty="0">
                  <a:solidFill>
                    <a:srgbClr val="FFFFFF"/>
                  </a:solidFill>
                </a:endParaRPr>
              </a:p>
              <a:p>
                <a:pPr marL="177800" indent="-177800" algn="l" eaLnBrk="1" hangingPunct="1">
                  <a:buFont typeface="Arial" pitchFamily="34" charset="0"/>
                  <a:buChar char="•"/>
                  <a:defRPr/>
                </a:pPr>
                <a:r>
                  <a:rPr lang="en-GB" dirty="0">
                    <a:solidFill>
                      <a:srgbClr val="FFFFFF"/>
                    </a:solidFill>
                  </a:rPr>
                  <a:t>Intravenous diuretics    </a:t>
                </a:r>
              </a:p>
            </p:txBody>
          </p:sp>
          <p:cxnSp>
            <p:nvCxnSpPr>
              <p:cNvPr id="32" name="Straight Connector 31"/>
              <p:cNvCxnSpPr/>
              <p:nvPr/>
            </p:nvCxnSpPr>
            <p:spPr>
              <a:xfrm flipV="1">
                <a:off x="3491093" y="1761276"/>
                <a:ext cx="492192" cy="2909268"/>
              </a:xfrm>
              <a:prstGeom prst="line">
                <a:avLst/>
              </a:prstGeom>
              <a:noFill/>
              <a:ln w="9525" cap="flat" cmpd="sng" algn="ctr">
                <a:solidFill>
                  <a:schemeClr val="bg1">
                    <a:lumMod val="65000"/>
                  </a:schemeClr>
                </a:solidFill>
                <a:prstDash val="solid"/>
              </a:ln>
              <a:effectLst/>
            </p:spPr>
          </p:cxnSp>
          <p:cxnSp>
            <p:nvCxnSpPr>
              <p:cNvPr id="33" name="Straight Connector 32"/>
              <p:cNvCxnSpPr/>
              <p:nvPr/>
            </p:nvCxnSpPr>
            <p:spPr>
              <a:xfrm flipV="1">
                <a:off x="3491093" y="3116713"/>
                <a:ext cx="492192" cy="1553831"/>
              </a:xfrm>
              <a:prstGeom prst="line">
                <a:avLst/>
              </a:prstGeom>
              <a:noFill/>
              <a:ln w="9525" cap="flat" cmpd="sng" algn="ctr">
                <a:solidFill>
                  <a:schemeClr val="bg1">
                    <a:lumMod val="65000"/>
                  </a:schemeClr>
                </a:solidFill>
                <a:prstDash val="solid"/>
              </a:ln>
              <a:effectLst/>
            </p:spPr>
          </p:cxnSp>
          <p:cxnSp>
            <p:nvCxnSpPr>
              <p:cNvPr id="34" name="Straight Connector 33"/>
              <p:cNvCxnSpPr/>
              <p:nvPr/>
            </p:nvCxnSpPr>
            <p:spPr>
              <a:xfrm>
                <a:off x="3491093" y="4670544"/>
                <a:ext cx="492192" cy="60312"/>
              </a:xfrm>
              <a:prstGeom prst="line">
                <a:avLst/>
              </a:prstGeom>
              <a:noFill/>
              <a:ln w="9525" cap="flat" cmpd="sng" algn="ctr">
                <a:solidFill>
                  <a:schemeClr val="bg1">
                    <a:lumMod val="65000"/>
                  </a:schemeClr>
                </a:solidFill>
                <a:prstDash val="solid"/>
              </a:ln>
              <a:effectLst/>
            </p:spPr>
          </p:cxnSp>
          <p:sp>
            <p:nvSpPr>
              <p:cNvPr id="17" name="TextBox 16"/>
              <p:cNvSpPr txBox="1"/>
              <p:nvPr/>
            </p:nvSpPr>
            <p:spPr>
              <a:xfrm>
                <a:off x="5243934" y="2183462"/>
                <a:ext cx="574274" cy="307712"/>
              </a:xfrm>
              <a:prstGeom prst="rect">
                <a:avLst/>
              </a:prstGeom>
              <a:noFill/>
            </p:spPr>
            <p:txBody>
              <a:bodyPr wrap="none">
                <a:spAutoFit/>
              </a:bodyPr>
              <a:lstStyle/>
              <a:p>
                <a:pPr>
                  <a:defRPr/>
                </a:pPr>
                <a:r>
                  <a:rPr lang="en-GB" sz="1400" b="1" i="1" kern="0" dirty="0" smtClean="0">
                    <a:latin typeface="Arial"/>
                    <a:ea typeface="+mn-ea"/>
                    <a:cs typeface="Arial" pitchFamily="34" charset="0"/>
                  </a:rPr>
                  <a:t>AN</a:t>
                </a:r>
                <a:r>
                  <a:rPr lang="en-GB" sz="1400" b="1" i="1" kern="0" dirty="0" smtClean="0">
                    <a:latin typeface="Arial"/>
                    <a:cs typeface="Arial" pitchFamily="34" charset="0"/>
                  </a:rPr>
                  <a:t>D</a:t>
                </a:r>
                <a:endParaRPr lang="en-GB" sz="1400" b="1" i="1" kern="0" dirty="0">
                  <a:latin typeface="Arial"/>
                  <a:ea typeface="+mn-ea"/>
                  <a:cs typeface="Arial" pitchFamily="34" charset="0"/>
                </a:endParaRPr>
              </a:p>
            </p:txBody>
          </p:sp>
          <p:sp>
            <p:nvSpPr>
              <p:cNvPr id="18" name="TextBox 17"/>
              <p:cNvSpPr txBox="1"/>
              <p:nvPr/>
            </p:nvSpPr>
            <p:spPr>
              <a:xfrm>
                <a:off x="5243933" y="3751577"/>
                <a:ext cx="569991" cy="304735"/>
              </a:xfrm>
              <a:prstGeom prst="rect">
                <a:avLst/>
              </a:prstGeom>
              <a:noFill/>
            </p:spPr>
            <p:txBody>
              <a:bodyPr wrap="none">
                <a:spAutoFit/>
              </a:bodyPr>
              <a:lstStyle/>
              <a:p>
                <a:pPr eaLnBrk="1" fontAlgn="auto" hangingPunct="1">
                  <a:spcBef>
                    <a:spcPts val="0"/>
                  </a:spcBef>
                  <a:spcAft>
                    <a:spcPts val="0"/>
                  </a:spcAft>
                  <a:defRPr/>
                </a:pPr>
                <a:r>
                  <a:rPr lang="en-GB" sz="1400" b="1" i="1" kern="0" dirty="0">
                    <a:latin typeface="Arial"/>
                    <a:ea typeface="+mn-ea"/>
                    <a:cs typeface="Arial" pitchFamily="34" charset="0"/>
                  </a:rPr>
                  <a:t>AND</a:t>
                </a:r>
              </a:p>
            </p:txBody>
          </p:sp>
        </p:grpSp>
        <p:sp>
          <p:nvSpPr>
            <p:cNvPr id="20" name="TextBox 19"/>
            <p:cNvSpPr txBox="1"/>
            <p:nvPr/>
          </p:nvSpPr>
          <p:spPr>
            <a:xfrm>
              <a:off x="1808936" y="1361976"/>
              <a:ext cx="1845111" cy="468000"/>
            </a:xfrm>
            <a:prstGeom prst="rect">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defPPr>
                <a:defRPr lang="de-DE"/>
              </a:defPPr>
              <a:lvl1pPr marR="0" lvl="0" indent="0" fontAlgn="auto">
                <a:lnSpc>
                  <a:spcPct val="100000"/>
                </a:lnSpc>
                <a:spcBef>
                  <a:spcPts val="0"/>
                </a:spcBef>
                <a:spcAft>
                  <a:spcPts val="0"/>
                </a:spcAft>
                <a:buClrTx/>
                <a:buSzTx/>
                <a:buFontTx/>
                <a:buNone/>
                <a:tabLst/>
                <a:defRPr kumimoji="0" sz="1200" b="1" i="0" u="none" strike="noStrike" kern="0" cap="none" spc="0" normalizeH="0" baseline="0">
                  <a:ln>
                    <a:noFill/>
                  </a:ln>
                  <a:solidFill>
                    <a:schemeClr val="accent4"/>
                  </a:solidFill>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eaLnBrk="1" hangingPunct="1">
                <a:defRPr/>
              </a:pPr>
              <a:r>
                <a:rPr lang="en-GB" sz="1400" dirty="0" smtClean="0">
                  <a:solidFill>
                    <a:srgbClr val="183962"/>
                  </a:solidFill>
                  <a:cs typeface="Arial" pitchFamily="34" charset="0"/>
                </a:rPr>
                <a:t>All-cause death</a:t>
              </a:r>
              <a:endParaRPr lang="en-GB" sz="1400" dirty="0">
                <a:solidFill>
                  <a:srgbClr val="183962"/>
                </a:solidFill>
                <a:cs typeface="Arial" pitchFamily="34" charset="0"/>
              </a:endParaRPr>
            </a:p>
          </p:txBody>
        </p:sp>
        <p:sp>
          <p:nvSpPr>
            <p:cNvPr id="21" name="TextBox 20"/>
            <p:cNvSpPr txBox="1"/>
            <p:nvPr/>
          </p:nvSpPr>
          <p:spPr>
            <a:xfrm>
              <a:off x="1808936" y="2130285"/>
              <a:ext cx="1845111" cy="468000"/>
            </a:xfrm>
            <a:prstGeom prst="rect">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defPPr>
                <a:defRPr lang="de-DE"/>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chemeClr val="tx2"/>
                  </a:solidFill>
                  <a:effectLst/>
                  <a:uLnTx/>
                  <a:uFillTx/>
                  <a:latin typeface="Arial" pitchFamily="34" charset="0"/>
                  <a:cs typeface="Arial" pitchFamily="34" charset="0"/>
                </a:defRPr>
              </a:lvl1pPr>
            </a:lstStyle>
            <a:p>
              <a:pPr eaLnBrk="1" hangingPunct="1">
                <a:defRPr/>
              </a:pPr>
              <a:r>
                <a:rPr lang="en-GB" dirty="0" err="1">
                  <a:solidFill>
                    <a:srgbClr val="183962"/>
                  </a:solidFill>
                </a:rPr>
                <a:t>Atrial</a:t>
              </a:r>
              <a:r>
                <a:rPr lang="en-GB" dirty="0">
                  <a:solidFill>
                    <a:srgbClr val="183962"/>
                  </a:solidFill>
                </a:rPr>
                <a:t> </a:t>
              </a:r>
              <a:r>
                <a:rPr lang="en-GB" dirty="0" err="1">
                  <a:solidFill>
                    <a:srgbClr val="183962"/>
                  </a:solidFill>
                </a:rPr>
                <a:t>septostomy</a:t>
              </a:r>
              <a:endParaRPr lang="en-GB" dirty="0">
                <a:solidFill>
                  <a:srgbClr val="183962"/>
                </a:solidFill>
              </a:endParaRPr>
            </a:p>
          </p:txBody>
        </p:sp>
        <p:sp>
          <p:nvSpPr>
            <p:cNvPr id="22" name="TextBox 21"/>
            <p:cNvSpPr txBox="1"/>
            <p:nvPr/>
          </p:nvSpPr>
          <p:spPr>
            <a:xfrm>
              <a:off x="1808936" y="2905737"/>
              <a:ext cx="1845111" cy="468000"/>
            </a:xfrm>
            <a:prstGeom prst="rect">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defPPr>
                <a:defRPr lang="de-DE"/>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chemeClr val="tx2"/>
                  </a:solidFill>
                  <a:effectLst/>
                  <a:uLnTx/>
                  <a:uFillTx/>
                  <a:latin typeface="Arial" pitchFamily="34" charset="0"/>
                  <a:cs typeface="Arial" pitchFamily="34" charset="0"/>
                </a:defRPr>
              </a:lvl1pPr>
            </a:lstStyle>
            <a:p>
              <a:pPr eaLnBrk="1" hangingPunct="1">
                <a:defRPr/>
              </a:pPr>
              <a:r>
                <a:rPr lang="en-GB" dirty="0">
                  <a:solidFill>
                    <a:srgbClr val="183962"/>
                  </a:solidFill>
                </a:rPr>
                <a:t>Lung transplantation</a:t>
              </a:r>
            </a:p>
          </p:txBody>
        </p:sp>
        <p:sp>
          <p:nvSpPr>
            <p:cNvPr id="23" name="TextBox 22"/>
            <p:cNvSpPr txBox="1"/>
            <p:nvPr/>
          </p:nvSpPr>
          <p:spPr>
            <a:xfrm>
              <a:off x="1808936" y="3666903"/>
              <a:ext cx="1845111" cy="468000"/>
            </a:xfrm>
            <a:prstGeom prst="rect">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defPPr>
                <a:defRPr lang="de-DE"/>
              </a:defPPr>
              <a:lvl1pPr marR="0" lvl="0" indent="0" algn="ctr" fontAlgn="auto">
                <a:lnSpc>
                  <a:spcPct val="100000"/>
                </a:lnSpc>
                <a:spcBef>
                  <a:spcPts val="0"/>
                </a:spcBef>
                <a:spcAft>
                  <a:spcPts val="0"/>
                </a:spcAft>
                <a:buClrTx/>
                <a:buSzTx/>
                <a:buFontTx/>
                <a:buNone/>
                <a:tabLst/>
                <a:defRPr kumimoji="0" sz="1400" b="1" i="0" u="none" strike="noStrike" kern="0" cap="none" spc="0" normalizeH="0" baseline="0">
                  <a:ln>
                    <a:noFill/>
                  </a:ln>
                  <a:solidFill>
                    <a:schemeClr val="tx2"/>
                  </a:solidFill>
                  <a:effectLst/>
                  <a:uLnTx/>
                  <a:uFillTx/>
                  <a:latin typeface="Arial" pitchFamily="34" charset="0"/>
                  <a:cs typeface="Arial" pitchFamily="34" charset="0"/>
                </a:defRPr>
              </a:lvl1pPr>
            </a:lstStyle>
            <a:p>
              <a:pPr eaLnBrk="1" hangingPunct="1">
                <a:defRPr/>
              </a:pPr>
              <a:r>
                <a:rPr lang="en-GB" dirty="0">
                  <a:solidFill>
                    <a:srgbClr val="183962"/>
                  </a:solidFill>
                </a:rPr>
                <a:t>Initiation of </a:t>
              </a:r>
              <a:r>
                <a:rPr lang="en-GB" dirty="0" err="1">
                  <a:solidFill>
                    <a:srgbClr val="183962"/>
                  </a:solidFill>
                </a:rPr>
                <a:t>i.v.</a:t>
              </a:r>
              <a:r>
                <a:rPr lang="en-GB" dirty="0">
                  <a:solidFill>
                    <a:srgbClr val="183962"/>
                  </a:solidFill>
                </a:rPr>
                <a:t> or </a:t>
              </a:r>
              <a:r>
                <a:rPr lang="en-GB" dirty="0" err="1">
                  <a:solidFill>
                    <a:srgbClr val="183962"/>
                  </a:solidFill>
                </a:rPr>
                <a:t>s.c.</a:t>
              </a:r>
              <a:r>
                <a:rPr lang="en-GB" dirty="0">
                  <a:solidFill>
                    <a:srgbClr val="183962"/>
                  </a:solidFill>
                </a:rPr>
                <a:t> </a:t>
              </a:r>
              <a:r>
                <a:rPr lang="en-GB" dirty="0" err="1">
                  <a:solidFill>
                    <a:srgbClr val="183962"/>
                  </a:solidFill>
                </a:rPr>
                <a:t>prostanoids</a:t>
              </a:r>
              <a:endParaRPr lang="en-GB" dirty="0">
                <a:solidFill>
                  <a:srgbClr val="183962"/>
                </a:solidFill>
              </a:endParaRPr>
            </a:p>
          </p:txBody>
        </p:sp>
        <p:sp>
          <p:nvSpPr>
            <p:cNvPr id="24" name="TextBox 23"/>
            <p:cNvSpPr txBox="1"/>
            <p:nvPr/>
          </p:nvSpPr>
          <p:spPr>
            <a:xfrm>
              <a:off x="2528406" y="1834342"/>
              <a:ext cx="450842" cy="304790"/>
            </a:xfrm>
            <a:prstGeom prst="rect">
              <a:avLst/>
            </a:prstGeom>
            <a:noFill/>
          </p:spPr>
          <p:txBody>
            <a:bodyPr wrap="none">
              <a:spAutoFit/>
            </a:bodyPr>
            <a:lstStyle/>
            <a:p>
              <a:pPr eaLnBrk="1" fontAlgn="auto" hangingPunct="1">
                <a:spcBef>
                  <a:spcPts val="0"/>
                </a:spcBef>
                <a:spcAft>
                  <a:spcPts val="0"/>
                </a:spcAft>
                <a:defRPr/>
              </a:pPr>
              <a:r>
                <a:rPr lang="en-GB" sz="1400" b="1" i="1" kern="0" dirty="0">
                  <a:latin typeface="Arial"/>
                  <a:ea typeface="+mn-ea"/>
                  <a:cs typeface="Arial" pitchFamily="34" charset="0"/>
                </a:rPr>
                <a:t>OR</a:t>
              </a:r>
            </a:p>
          </p:txBody>
        </p:sp>
        <p:sp>
          <p:nvSpPr>
            <p:cNvPr id="25" name="TextBox 24"/>
            <p:cNvSpPr txBox="1"/>
            <p:nvPr/>
          </p:nvSpPr>
          <p:spPr>
            <a:xfrm>
              <a:off x="2528406" y="2629654"/>
              <a:ext cx="450842" cy="304790"/>
            </a:xfrm>
            <a:prstGeom prst="rect">
              <a:avLst/>
            </a:prstGeom>
            <a:noFill/>
          </p:spPr>
          <p:txBody>
            <a:bodyPr wrap="none" anchor="ctr">
              <a:spAutoFit/>
            </a:bodyPr>
            <a:lstStyle/>
            <a:p>
              <a:pPr eaLnBrk="1" fontAlgn="auto" hangingPunct="1">
                <a:spcBef>
                  <a:spcPts val="0"/>
                </a:spcBef>
                <a:spcAft>
                  <a:spcPts val="0"/>
                </a:spcAft>
                <a:defRPr/>
              </a:pPr>
              <a:r>
                <a:rPr lang="en-GB" sz="1400" b="1" i="1" kern="0" dirty="0">
                  <a:latin typeface="Arial"/>
                  <a:ea typeface="+mn-ea"/>
                  <a:cs typeface="Arial" pitchFamily="34" charset="0"/>
                </a:rPr>
                <a:t>OR</a:t>
              </a:r>
            </a:p>
          </p:txBody>
        </p:sp>
        <p:sp>
          <p:nvSpPr>
            <p:cNvPr id="26" name="TextBox 25"/>
            <p:cNvSpPr txBox="1"/>
            <p:nvPr/>
          </p:nvSpPr>
          <p:spPr>
            <a:xfrm>
              <a:off x="2528406" y="3383693"/>
              <a:ext cx="450842" cy="304790"/>
            </a:xfrm>
            <a:prstGeom prst="rect">
              <a:avLst/>
            </a:prstGeom>
            <a:noFill/>
          </p:spPr>
          <p:txBody>
            <a:bodyPr wrap="none">
              <a:spAutoFit/>
            </a:bodyPr>
            <a:lstStyle/>
            <a:p>
              <a:pPr eaLnBrk="1" fontAlgn="auto" hangingPunct="1">
                <a:spcBef>
                  <a:spcPts val="0"/>
                </a:spcBef>
                <a:spcAft>
                  <a:spcPts val="0"/>
                </a:spcAft>
                <a:defRPr/>
              </a:pPr>
              <a:r>
                <a:rPr lang="en-GB" sz="1400" b="1" i="1" kern="0" dirty="0">
                  <a:latin typeface="Arial"/>
                  <a:ea typeface="+mn-ea"/>
                  <a:cs typeface="Arial" pitchFamily="34" charset="0"/>
                </a:rPr>
                <a:t>OR</a:t>
              </a:r>
            </a:p>
          </p:txBody>
        </p:sp>
        <p:sp>
          <p:nvSpPr>
            <p:cNvPr id="27" name="TextBox 26"/>
            <p:cNvSpPr txBox="1"/>
            <p:nvPr/>
          </p:nvSpPr>
          <p:spPr>
            <a:xfrm>
              <a:off x="3201494" y="4594917"/>
              <a:ext cx="450842" cy="304790"/>
            </a:xfrm>
            <a:prstGeom prst="rect">
              <a:avLst/>
            </a:prstGeom>
            <a:noFill/>
          </p:spPr>
          <p:txBody>
            <a:bodyPr wrap="none">
              <a:spAutoFit/>
            </a:bodyPr>
            <a:lstStyle/>
            <a:p>
              <a:pPr eaLnBrk="1" fontAlgn="auto" hangingPunct="1">
                <a:spcBef>
                  <a:spcPts val="0"/>
                </a:spcBef>
                <a:spcAft>
                  <a:spcPts val="0"/>
                </a:spcAft>
                <a:defRPr/>
              </a:pPr>
              <a:r>
                <a:rPr lang="en-GB" sz="1400" b="1" i="1" kern="0" dirty="0">
                  <a:solidFill>
                    <a:srgbClr val="FFFF00"/>
                  </a:solidFill>
                  <a:latin typeface="Arial"/>
                  <a:ea typeface="+mn-ea"/>
                  <a:cs typeface="Arial" pitchFamily="34" charset="0"/>
                </a:rPr>
                <a:t>OR</a:t>
              </a:r>
            </a:p>
          </p:txBody>
        </p:sp>
        <p:cxnSp>
          <p:nvCxnSpPr>
            <p:cNvPr id="28" name="Straight Connector 27"/>
            <p:cNvCxnSpPr/>
            <p:nvPr/>
          </p:nvCxnSpPr>
          <p:spPr>
            <a:xfrm flipV="1">
              <a:off x="1504486" y="1594637"/>
              <a:ext cx="304795" cy="1544589"/>
            </a:xfrm>
            <a:prstGeom prst="line">
              <a:avLst/>
            </a:prstGeom>
            <a:noFill/>
            <a:ln w="9525" cap="flat" cmpd="sng" algn="ctr">
              <a:solidFill>
                <a:schemeClr val="bg1">
                  <a:lumMod val="65000"/>
                </a:schemeClr>
              </a:solidFill>
              <a:prstDash val="solid"/>
            </a:ln>
            <a:effectLst/>
          </p:spPr>
        </p:cxnSp>
        <p:cxnSp>
          <p:nvCxnSpPr>
            <p:cNvPr id="29" name="Straight Connector 28"/>
            <p:cNvCxnSpPr/>
            <p:nvPr/>
          </p:nvCxnSpPr>
          <p:spPr>
            <a:xfrm>
              <a:off x="1504486" y="3139226"/>
              <a:ext cx="304795" cy="760388"/>
            </a:xfrm>
            <a:prstGeom prst="line">
              <a:avLst/>
            </a:prstGeom>
            <a:noFill/>
            <a:ln w="9525" cap="flat" cmpd="sng" algn="ctr">
              <a:solidFill>
                <a:schemeClr val="bg1">
                  <a:lumMod val="65000"/>
                </a:schemeClr>
              </a:solidFill>
              <a:prstDash val="solid"/>
            </a:ln>
            <a:effectLst/>
          </p:spPr>
        </p:cxnSp>
        <p:cxnSp>
          <p:nvCxnSpPr>
            <p:cNvPr id="30" name="Straight Connector 29"/>
            <p:cNvCxnSpPr/>
            <p:nvPr/>
          </p:nvCxnSpPr>
          <p:spPr>
            <a:xfrm>
              <a:off x="1504486" y="3139226"/>
              <a:ext cx="304795" cy="1528714"/>
            </a:xfrm>
            <a:prstGeom prst="line">
              <a:avLst/>
            </a:prstGeom>
            <a:noFill/>
            <a:ln w="9525" cap="flat" cmpd="sng" algn="ctr">
              <a:solidFill>
                <a:schemeClr val="bg1">
                  <a:lumMod val="65000"/>
                </a:schemeClr>
              </a:solidFill>
              <a:prstDash val="solid"/>
            </a:ln>
            <a:effectLst/>
          </p:spPr>
        </p:cxnSp>
        <p:sp>
          <p:nvSpPr>
            <p:cNvPr id="35" name="TextBox 34"/>
            <p:cNvSpPr txBox="1"/>
            <p:nvPr/>
          </p:nvSpPr>
          <p:spPr>
            <a:xfrm>
              <a:off x="1808936" y="4435213"/>
              <a:ext cx="1845111" cy="468000"/>
            </a:xfrm>
            <a:prstGeom prst="rect">
              <a:avLst/>
            </a:prstGeom>
            <a:solidFill>
              <a:schemeClr val="bg1">
                <a:lumMod val="85000"/>
              </a:schemeClr>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GB" sz="1400" b="1" kern="0" dirty="0">
                  <a:solidFill>
                    <a:srgbClr val="183962"/>
                  </a:solidFill>
                  <a:cs typeface="Arial" pitchFamily="34" charset="0"/>
                </a:rPr>
                <a:t>Other worsening </a:t>
              </a:r>
              <a:br>
                <a:rPr lang="en-GB" sz="1400" b="1" kern="0" dirty="0">
                  <a:solidFill>
                    <a:srgbClr val="183962"/>
                  </a:solidFill>
                  <a:cs typeface="Arial" pitchFamily="34" charset="0"/>
                </a:rPr>
              </a:br>
              <a:r>
                <a:rPr lang="en-GB" sz="1400" b="1" kern="0" dirty="0">
                  <a:solidFill>
                    <a:srgbClr val="183962"/>
                  </a:solidFill>
                  <a:cs typeface="Arial" pitchFamily="34" charset="0"/>
                </a:rPr>
                <a:t>of PAH</a:t>
              </a:r>
            </a:p>
          </p:txBody>
        </p:sp>
        <p:cxnSp>
          <p:nvCxnSpPr>
            <p:cNvPr id="14" name="Straight Connector 13"/>
            <p:cNvCxnSpPr/>
            <p:nvPr/>
          </p:nvCxnSpPr>
          <p:spPr>
            <a:xfrm flipV="1">
              <a:off x="1504486" y="2362962"/>
              <a:ext cx="304795" cy="776263"/>
            </a:xfrm>
            <a:prstGeom prst="line">
              <a:avLst/>
            </a:prstGeom>
            <a:noFill/>
            <a:ln w="9525" cap="flat" cmpd="sng" algn="ctr">
              <a:solidFill>
                <a:schemeClr val="bg1">
                  <a:lumMod val="65000"/>
                </a:schemeClr>
              </a:solidFill>
              <a:prstDash val="solid"/>
            </a:ln>
            <a:effectLst/>
          </p:spPr>
        </p:cxnSp>
        <p:cxnSp>
          <p:nvCxnSpPr>
            <p:cNvPr id="15" name="Straight Connector 14"/>
            <p:cNvCxnSpPr/>
            <p:nvPr/>
          </p:nvCxnSpPr>
          <p:spPr>
            <a:xfrm flipV="1">
              <a:off x="1504486" y="3139226"/>
              <a:ext cx="304795" cy="0"/>
            </a:xfrm>
            <a:prstGeom prst="line">
              <a:avLst/>
            </a:prstGeom>
            <a:noFill/>
            <a:ln w="9525" cap="flat" cmpd="sng" algn="ctr">
              <a:solidFill>
                <a:schemeClr val="bg1">
                  <a:lumMod val="65000"/>
                </a:schemeClr>
              </a:solidFill>
              <a:prstDash val="solid"/>
            </a:ln>
            <a:effectLst/>
          </p:spPr>
        </p:cxnSp>
        <p:sp>
          <p:nvSpPr>
            <p:cNvPr id="76834" name="Right Brace 39"/>
            <p:cNvSpPr>
              <a:spLocks noChangeAspect="1"/>
            </p:cNvSpPr>
            <p:nvPr/>
          </p:nvSpPr>
          <p:spPr bwMode="auto">
            <a:xfrm rot="5400000">
              <a:off x="7111441" y="5331492"/>
              <a:ext cx="234943" cy="307970"/>
            </a:xfrm>
            <a:prstGeom prst="rightBrace">
              <a:avLst>
                <a:gd name="adj1" fmla="val 449"/>
                <a:gd name="adj2" fmla="val 50000"/>
              </a:avLst>
            </a:prstGeom>
            <a:noFill/>
            <a:ln w="19050">
              <a:solidFill>
                <a:schemeClr val="bg1"/>
              </a:solidFill>
              <a:round/>
              <a:headEnd/>
              <a:tailEnd/>
            </a:ln>
          </p:spPr>
          <p:txBody>
            <a:bodyPr lIns="0" tIns="0" rIns="0" bIns="0">
              <a:spAutoFit/>
            </a:bodyPr>
            <a:lstStyle/>
            <a:p>
              <a:pPr>
                <a:spcBef>
                  <a:spcPct val="50000"/>
                </a:spcBef>
              </a:pPr>
              <a:endParaRPr lang="en-US" altLang="en-US" sz="1900" b="1">
                <a:solidFill>
                  <a:srgbClr val="183962"/>
                </a:solidFill>
                <a:latin typeface="Arial" pitchFamily="34" charset="0"/>
                <a:ea typeface="ヒラギノ角ゴ Pro W3" charset="-128"/>
                <a:cs typeface="Arial" pitchFamily="34" charset="0"/>
              </a:endParaRPr>
            </a:p>
          </p:txBody>
        </p:sp>
        <p:sp>
          <p:nvSpPr>
            <p:cNvPr id="31783" name="TextBox 40"/>
            <p:cNvSpPr txBox="1">
              <a:spLocks noChangeArrowheads="1"/>
            </p:cNvSpPr>
            <p:nvPr/>
          </p:nvSpPr>
          <p:spPr bwMode="auto">
            <a:xfrm>
              <a:off x="1210803" y="5542625"/>
              <a:ext cx="6645162" cy="30479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GB" sz="1400" b="1" i="1" dirty="0" smtClean="0">
                  <a:solidFill>
                    <a:srgbClr val="FFFFFF"/>
                  </a:solidFill>
                  <a:latin typeface="Arial" pitchFamily="34" charset="0"/>
                  <a:ea typeface="+mn-ea"/>
                </a:rPr>
                <a:t>All events adjudicated by </a:t>
              </a:r>
              <a:r>
                <a:rPr lang="en-GB" sz="1400" b="1" i="1" dirty="0" smtClean="0">
                  <a:latin typeface="Arial" pitchFamily="34" charset="0"/>
                  <a:ea typeface="+mn-ea"/>
                </a:rPr>
                <a:t>a blinded clinical events committee</a:t>
              </a:r>
              <a:endParaRPr lang="en-GB" sz="1400" b="1" baseline="30000" dirty="0" smtClean="0">
                <a:latin typeface="Arial" pitchFamily="34" charset="0"/>
                <a:ea typeface="+mn-ea"/>
              </a:endParaRPr>
            </a:p>
          </p:txBody>
        </p:sp>
        <p:sp>
          <p:nvSpPr>
            <p:cNvPr id="31" name="TextBox 30"/>
            <p:cNvSpPr txBox="1"/>
            <p:nvPr/>
          </p:nvSpPr>
          <p:spPr>
            <a:xfrm>
              <a:off x="1808936" y="4435213"/>
              <a:ext cx="1845111" cy="468000"/>
            </a:xfrm>
            <a:prstGeom prst="rect">
              <a:avLst/>
            </a:prstGeom>
            <a:solidFill>
              <a:srgbClr val="5160AB"/>
            </a:solidFill>
            <a:ln/>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GB" sz="1400" b="1" kern="0" dirty="0">
                  <a:solidFill>
                    <a:srgbClr val="FFFFFF"/>
                  </a:solidFill>
                  <a:cs typeface="Arial" pitchFamily="34" charset="0"/>
                </a:rPr>
                <a:t>Other worsening </a:t>
              </a:r>
              <a:br>
                <a:rPr lang="en-GB" sz="1400" b="1" kern="0" dirty="0">
                  <a:solidFill>
                    <a:srgbClr val="FFFFFF"/>
                  </a:solidFill>
                  <a:cs typeface="Arial" pitchFamily="34" charset="0"/>
                </a:rPr>
              </a:br>
              <a:r>
                <a:rPr lang="en-GB" sz="1400" b="1" kern="0" dirty="0">
                  <a:solidFill>
                    <a:srgbClr val="FFFFFF"/>
                  </a:solidFill>
                  <a:cs typeface="Arial" pitchFamily="34" charset="0"/>
                </a:rPr>
                <a:t>of PAH</a:t>
              </a:r>
            </a:p>
          </p:txBody>
        </p:sp>
        <p:sp>
          <p:nvSpPr>
            <p:cNvPr id="36" name="TextBox 35"/>
            <p:cNvSpPr txBox="1"/>
            <p:nvPr/>
          </p:nvSpPr>
          <p:spPr>
            <a:xfrm>
              <a:off x="2529994" y="4132969"/>
              <a:ext cx="450842" cy="304790"/>
            </a:xfrm>
            <a:prstGeom prst="rect">
              <a:avLst/>
            </a:prstGeom>
            <a:noFill/>
          </p:spPr>
          <p:txBody>
            <a:bodyPr wrap="none">
              <a:spAutoFit/>
            </a:bodyPr>
            <a:lstStyle/>
            <a:p>
              <a:pPr eaLnBrk="1" fontAlgn="auto" hangingPunct="1">
                <a:spcBef>
                  <a:spcPts val="0"/>
                </a:spcBef>
                <a:spcAft>
                  <a:spcPts val="0"/>
                </a:spcAft>
                <a:defRPr/>
              </a:pPr>
              <a:r>
                <a:rPr lang="en-GB" sz="1400" b="1" i="1" kern="0" dirty="0">
                  <a:latin typeface="Arial"/>
                  <a:ea typeface="+mn-ea"/>
                  <a:cs typeface="Arial" pitchFamily="34" charset="0"/>
                </a:rPr>
                <a:t>OR</a:t>
              </a:r>
            </a:p>
          </p:txBody>
        </p:sp>
      </p:grpSp>
      <p:sp>
        <p:nvSpPr>
          <p:cNvPr id="42" name="Rectangle 41"/>
          <p:cNvSpPr/>
          <p:nvPr/>
        </p:nvSpPr>
        <p:spPr>
          <a:xfrm>
            <a:off x="5565775" y="6472238"/>
            <a:ext cx="3430588" cy="274637"/>
          </a:xfrm>
          <a:prstGeom prst="rect">
            <a:avLst/>
          </a:prstGeom>
        </p:spPr>
        <p:txBody>
          <a:bodyPr wrap="none">
            <a:spAutoFit/>
          </a:bodyPr>
          <a:lstStyle/>
          <a:p>
            <a:pPr algn="r" eaLnBrk="1" fontAlgn="auto" hangingPunct="1">
              <a:spcBef>
                <a:spcPts val="0"/>
              </a:spcBef>
              <a:spcAft>
                <a:spcPts val="0"/>
              </a:spcAft>
              <a:defRPr/>
            </a:pPr>
            <a:r>
              <a:rPr lang="de-CH" sz="1200" dirty="0">
                <a:solidFill>
                  <a:srgbClr val="FFFFFF"/>
                </a:solidFill>
                <a:latin typeface="Arial"/>
                <a:ea typeface="+mn-ea"/>
                <a:cs typeface="Arial" pitchFamily="34" charset="0"/>
              </a:rPr>
              <a:t> Pulido T, </a:t>
            </a:r>
            <a:r>
              <a:rPr lang="de-CH" sz="1200" i="1" dirty="0">
                <a:solidFill>
                  <a:srgbClr val="FFFFFF"/>
                </a:solidFill>
                <a:latin typeface="Arial"/>
                <a:ea typeface="+mn-ea"/>
                <a:cs typeface="Arial" pitchFamily="34" charset="0"/>
              </a:rPr>
              <a:t>et al. N Engl J Med </a:t>
            </a:r>
            <a:r>
              <a:rPr lang="de-CH" sz="1200" dirty="0">
                <a:solidFill>
                  <a:srgbClr val="FFFFFF"/>
                </a:solidFill>
                <a:latin typeface="Arial"/>
                <a:ea typeface="+mn-ea"/>
                <a:cs typeface="Arial" pitchFamily="34" charset="0"/>
              </a:rPr>
              <a:t>2013; 369:809-18.</a:t>
            </a:r>
          </a:p>
        </p:txBody>
      </p:sp>
      <p:sp>
        <p:nvSpPr>
          <p:cNvPr id="3" name="TextBox 2"/>
          <p:cNvSpPr txBox="1"/>
          <p:nvPr/>
        </p:nvSpPr>
        <p:spPr>
          <a:xfrm>
            <a:off x="160338" y="6084888"/>
            <a:ext cx="8424862" cy="457200"/>
          </a:xfrm>
          <a:prstGeom prst="rect">
            <a:avLst/>
          </a:prstGeom>
          <a:noFill/>
        </p:spPr>
        <p:txBody>
          <a:bodyPr>
            <a:spAutoFit/>
          </a:bodyPr>
          <a:lstStyle/>
          <a:p>
            <a:pPr eaLnBrk="1" fontAlgn="auto" hangingPunct="1">
              <a:spcBef>
                <a:spcPts val="0"/>
              </a:spcBef>
              <a:spcAft>
                <a:spcPts val="0"/>
              </a:spcAft>
              <a:defRPr/>
            </a:pPr>
            <a:r>
              <a:rPr lang="en-GB" sz="1200" dirty="0">
                <a:solidFill>
                  <a:srgbClr val="FFFFFF"/>
                </a:solidFill>
                <a:latin typeface="Arial"/>
                <a:ea typeface="+mn-ea"/>
                <a:cs typeface="Arial" pitchFamily="34" charset="0"/>
              </a:rPr>
              <a:t>6MWD: 6-minute walk distance; ERA: endothelin receptor antagonist; </a:t>
            </a:r>
          </a:p>
          <a:p>
            <a:pPr eaLnBrk="1" fontAlgn="auto" hangingPunct="1">
              <a:spcBef>
                <a:spcPts val="0"/>
              </a:spcBef>
              <a:spcAft>
                <a:spcPts val="0"/>
              </a:spcAft>
              <a:defRPr/>
            </a:pPr>
            <a:r>
              <a:rPr lang="en-GB" sz="1200" dirty="0">
                <a:solidFill>
                  <a:srgbClr val="FFFFFF"/>
                </a:solidFill>
                <a:latin typeface="Arial"/>
                <a:ea typeface="+mn-ea"/>
                <a:cs typeface="Arial" pitchFamily="34" charset="0"/>
              </a:rPr>
              <a:t>FC: functional class; PDE-5: phosphodiesterase-5</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19021" t="15153" r="2859" b="12452"/>
          <a:stretch>
            <a:fillRect/>
          </a:stretch>
        </p:blipFill>
        <p:spPr bwMode="auto">
          <a:xfrm>
            <a:off x="-58479" y="1"/>
            <a:ext cx="9202479" cy="686194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20368" t="15153" r="2859" b="10768"/>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46088" y="228600"/>
            <a:ext cx="8229600" cy="1600200"/>
          </a:xfrm>
        </p:spPr>
        <p:txBody>
          <a:bodyPr>
            <a:normAutofit/>
          </a:bodyPr>
          <a:lstStyle/>
          <a:p>
            <a:pPr eaLnBrk="1" hangingPunct="1"/>
            <a:r>
              <a:rPr lang="en-GB" altLang="en-US" sz="2400" dirty="0" smtClean="0"/>
              <a:t>SERAPHIN: Morbidity/mortality events contributing to the composite primary endpoint</a:t>
            </a:r>
          </a:p>
        </p:txBody>
      </p:sp>
      <p:graphicFrame>
        <p:nvGraphicFramePr>
          <p:cNvPr id="5" name="Content Placeholder 7"/>
          <p:cNvGraphicFramePr>
            <a:graphicFrameLocks noGrp="1"/>
          </p:cNvGraphicFramePr>
          <p:nvPr/>
        </p:nvGraphicFramePr>
        <p:xfrm>
          <a:off x="330200" y="2128834"/>
          <a:ext cx="8566150" cy="3662366"/>
        </p:xfrm>
        <a:graphic>
          <a:graphicData uri="http://schemas.openxmlformats.org/drawingml/2006/table">
            <a:tbl>
              <a:tblPr/>
              <a:tblGrid>
                <a:gridCol w="3433763"/>
                <a:gridCol w="2271712"/>
                <a:gridCol w="2860675"/>
              </a:tblGrid>
              <a:tr h="640027">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dirty="0" smtClean="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91439" marR="91439" marT="45696" marB="4569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7E84C5"/>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Placebo</a:t>
                      </a:r>
                      <a:br>
                        <a:rPr kumimoji="0" lang="en-GB" altLang="en-US" sz="1800" b="1" i="0" u="none" strike="noStrike" cap="none" normalizeH="0" baseline="0" smtClean="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br>
                      <a:r>
                        <a:rPr kumimoji="0" lang="en-GB" altLang="en-US" sz="1800" b="1" i="1" u="none" strike="noStrike" cap="none" normalizeH="0" baseline="0" smtClean="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n</a:t>
                      </a:r>
                      <a:r>
                        <a:rPr kumimoji="0" lang="en-GB" altLang="en-US" sz="1800" b="1" i="0" u="none" strike="noStrike" cap="none" normalizeH="0" baseline="0" smtClean="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 = 250</a:t>
                      </a:r>
                    </a:p>
                  </a:txBody>
                  <a:tcPr marL="91439" marR="91439" marT="45696" marB="4569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7E84C5"/>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Macitentan 10 mg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1" u="none" strike="noStrike" cap="none" normalizeH="0" baseline="0" smtClean="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n</a:t>
                      </a:r>
                      <a:r>
                        <a:rPr kumimoji="0" lang="en-GB" altLang="en-US" sz="1800" b="1" i="0" u="none" strike="noStrike" cap="none" normalizeH="0" baseline="0" smtClean="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 = 242</a:t>
                      </a:r>
                    </a:p>
                  </a:txBody>
                  <a:tcPr marL="91439" marR="91439" marT="45696" marB="4569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7E84C5"/>
                    </a:solidFill>
                  </a:tcPr>
                </a:tc>
              </a:tr>
              <a:tr h="431762">
                <a:tc>
                  <a:txBody>
                    <a:bodyPr/>
                    <a:lstStyle>
                      <a:lvl1pPr defTabSz="355600">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defTabSz="35560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defTabSz="355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l" defTabSz="355600" rtl="0" eaLnBrk="1" fontAlgn="base" latinLnBrk="0" hangingPunct="1">
                        <a:lnSpc>
                          <a:spcPct val="100000"/>
                        </a:lnSpc>
                        <a:spcBef>
                          <a:spcPct val="0"/>
                        </a:spcBef>
                        <a:spcAft>
                          <a:spcPct val="0"/>
                        </a:spcAft>
                        <a:buClrTx/>
                        <a:buSzPct val="80000"/>
                        <a:buFont typeface="Arial" panose="020B0604020202020204" pitchFamily="34" charset="0"/>
                        <a:buNone/>
                        <a:tabLst/>
                      </a:pPr>
                      <a:r>
                        <a:rPr kumimoji="0" lang="de-CH"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Patients with event, </a:t>
                      </a:r>
                      <a:r>
                        <a:rPr kumimoji="0" lang="de-CH" altLang="en-US" sz="1800" b="1" i="1"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n</a:t>
                      </a:r>
                      <a:r>
                        <a:rPr kumimoji="0" lang="de-CH"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kumimoji="0" lang="en-GB" altLang="en-US" sz="18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0" marB="0" anchor="ctr" horzOverflow="overflow">
                    <a:lnL>
                      <a:noFill/>
                    </a:lnL>
                    <a:lnR>
                      <a:noFill/>
                    </a:lnR>
                    <a:lnT>
                      <a:noFill/>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116 (46.4)</a:t>
                      </a:r>
                    </a:p>
                  </a:txBody>
                  <a:tcPr marL="0" marR="0" marT="0" marB="0" anchor="ctr" horzOverflow="overflow">
                    <a:lnL>
                      <a:noFill/>
                    </a:lnL>
                    <a:lnR>
                      <a:noFill/>
                    </a:lnR>
                    <a:lnT>
                      <a:noFill/>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76 (31.4)</a:t>
                      </a:r>
                    </a:p>
                  </a:txBody>
                  <a:tcPr marL="0" marR="0" marT="0" marB="0" anchor="ctr" horzOverflow="overflow">
                    <a:lnL>
                      <a:noFill/>
                    </a:lnL>
                    <a:lnR>
                      <a:noFill/>
                    </a:lnR>
                    <a:lnT>
                      <a:noFill/>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r>
              <a:tr h="431762">
                <a:tc>
                  <a:txBody>
                    <a:bodyPr/>
                    <a:lstStyle>
                      <a:lvl1pPr marL="4763" defTabSz="355600">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defTabSz="35560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defTabSz="355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4763" marR="0" lvl="0" indent="0" algn="l" defTabSz="355600" rtl="0" eaLnBrk="1" fontAlgn="base" latinLnBrk="0" hangingPunct="1">
                        <a:lnSpc>
                          <a:spcPct val="100000"/>
                        </a:lnSpc>
                        <a:spcBef>
                          <a:spcPct val="0"/>
                        </a:spcBef>
                        <a:spcAft>
                          <a:spcPct val="0"/>
                        </a:spcAft>
                        <a:buClrTx/>
                        <a:buSzPct val="80000"/>
                        <a:buFont typeface="Arial" panose="020B0604020202020204" pitchFamily="34" charset="0"/>
                        <a:buNone/>
                        <a:tabLst/>
                      </a:pPr>
                      <a:r>
                        <a:rPr kumimoji="0" lang="en-GB" altLang="en-US" sz="1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kumimoji="0" lang="en-GB" altLang="en-US" sz="1800" b="1" i="0" u="sng"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First</a:t>
                      </a:r>
                      <a:r>
                        <a:rPr kumimoji="0" lang="en-GB" altLang="en-US" sz="1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event type, </a:t>
                      </a:r>
                      <a:r>
                        <a:rPr kumimoji="0" lang="en-GB" altLang="en-US" sz="1800" b="1" i="1"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n</a:t>
                      </a:r>
                      <a:r>
                        <a:rPr kumimoji="0" lang="en-GB" altLang="en-US" sz="1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txBody>
                  <a:tcPr marL="0" marR="0" marT="0" marB="0"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0" marB="0"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8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0" marR="0" marT="0" marB="0"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r>
              <a:tr h="431762">
                <a:tc>
                  <a:txBody>
                    <a:bodyPr/>
                    <a:lstStyle>
                      <a:lvl1pPr marL="179388" defTabSz="355600">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defTabSz="35560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defTabSz="355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179388" marR="0" lvl="0" indent="0" algn="l" defTabSz="355600" rtl="0" eaLnBrk="1" fontAlgn="base" latinLnBrk="0" hangingPunct="1">
                        <a:lnSpc>
                          <a:spcPct val="100000"/>
                        </a:lnSpc>
                        <a:spcBef>
                          <a:spcPct val="0"/>
                        </a:spcBef>
                        <a:spcAft>
                          <a:spcPct val="0"/>
                        </a:spcAft>
                        <a:buClrTx/>
                        <a:buSzPct val="80000"/>
                        <a:buFont typeface="Arial" panose="020B0604020202020204" pitchFamily="34" charset="0"/>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Worsening of PAH</a:t>
                      </a:r>
                    </a:p>
                  </a:txBody>
                  <a:tcPr marL="0" marR="0" marT="0" marB="0"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93 (37.2)</a:t>
                      </a:r>
                    </a:p>
                  </a:txBody>
                  <a:tcPr marL="0" marR="0" marT="0" marB="0"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59 (24.4)</a:t>
                      </a:r>
                    </a:p>
                  </a:txBody>
                  <a:tcPr marL="0" marR="0" marT="0" marB="0"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r>
              <a:tr h="431762">
                <a:tc>
                  <a:txBody>
                    <a:bodyPr/>
                    <a:lstStyle>
                      <a:lvl1pPr marL="179388" defTabSz="355600">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defTabSz="35560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defTabSz="355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179388" marR="0" lvl="0" indent="0" algn="l" defTabSz="355600" rtl="0" eaLnBrk="1" fontAlgn="base" latinLnBrk="0" hangingPunct="1">
                        <a:lnSpc>
                          <a:spcPct val="100000"/>
                        </a:lnSpc>
                        <a:spcBef>
                          <a:spcPct val="0"/>
                        </a:spcBef>
                        <a:spcAft>
                          <a:spcPct val="0"/>
                        </a:spcAft>
                        <a:buClrTx/>
                        <a:buSzPct val="80000"/>
                        <a:buFont typeface="Arial" panose="020B0604020202020204" pitchFamily="34" charset="0"/>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Death</a:t>
                      </a:r>
                    </a:p>
                  </a:txBody>
                  <a:tcPr marL="0" marR="0" marT="0" marB="0" anchor="ctr" horzOverflow="overflow">
                    <a:lnL>
                      <a:noFill/>
                    </a:lnL>
                    <a:lnR w="12700" cap="flat" cmpd="sng" algn="ctr">
                      <a:solidFill>
                        <a:schemeClr val="bg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17 (6.8)</a:t>
                      </a:r>
                    </a:p>
                  </a:txBody>
                  <a:tcPr marL="0" marR="0" marT="0" marB="0" anchor="ctr" horzOverflow="overflow">
                    <a:lnL w="12700" cap="flat" cmpd="sng" algn="ctr">
                      <a:solidFill>
                        <a:schemeClr val="bg2"/>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16 (6.6)</a:t>
                      </a:r>
                    </a:p>
                  </a:txBody>
                  <a:tcPr marL="0" marR="0" marT="0" marB="0"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r>
              <a:tr h="431762">
                <a:tc>
                  <a:txBody>
                    <a:bodyPr/>
                    <a:lstStyle>
                      <a:lvl1pPr marL="179388" defTabSz="355600">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defTabSz="35560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defTabSz="355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179388" marR="0" lvl="0" indent="0" algn="l" defTabSz="355600" rtl="0" eaLnBrk="1" fontAlgn="base" latinLnBrk="0" hangingPunct="1">
                        <a:lnSpc>
                          <a:spcPct val="100000"/>
                        </a:lnSpc>
                        <a:spcBef>
                          <a:spcPct val="0"/>
                        </a:spcBef>
                        <a:spcAft>
                          <a:spcPct val="0"/>
                        </a:spcAft>
                        <a:buClrTx/>
                        <a:buSzPct val="80000"/>
                        <a:buFont typeface="Arial" panose="020B0604020202020204" pitchFamily="34" charset="0"/>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i.v./s.c. prostanoid initiation</a:t>
                      </a:r>
                    </a:p>
                  </a:txBody>
                  <a:tcPr marL="0" marR="0" marT="0" marB="0"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6 (2.4)</a:t>
                      </a:r>
                    </a:p>
                  </a:txBody>
                  <a:tcPr marL="0" marR="0" marT="0" marB="0"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1 (0.4)</a:t>
                      </a:r>
                    </a:p>
                  </a:txBody>
                  <a:tcPr marL="0" marR="0" marT="0" marB="0"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r>
              <a:tr h="431762">
                <a:tc>
                  <a:txBody>
                    <a:bodyPr/>
                    <a:lstStyle>
                      <a:lvl1pPr marL="179388" defTabSz="355600">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defTabSz="35560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defTabSz="355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179388" marR="0" lvl="0" indent="0" algn="l" defTabSz="355600" rtl="0" eaLnBrk="1" fontAlgn="base" latinLnBrk="0" hangingPunct="1">
                        <a:lnSpc>
                          <a:spcPct val="100000"/>
                        </a:lnSpc>
                        <a:spcBef>
                          <a:spcPct val="0"/>
                        </a:spcBef>
                        <a:spcAft>
                          <a:spcPct val="0"/>
                        </a:spcAft>
                        <a:buClrTx/>
                        <a:buSzPct val="80000"/>
                        <a:buFont typeface="Arial" panose="020B0604020202020204" pitchFamily="34" charset="0"/>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Lung transplantation</a:t>
                      </a:r>
                    </a:p>
                  </a:txBody>
                  <a:tcPr marL="0" marR="0" marT="0" marB="0"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p>
                  </a:txBody>
                  <a:tcPr marL="0" marR="0" marT="0" marB="0"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p>
                  </a:txBody>
                  <a:tcPr marL="0" marR="0" marT="0" marB="0" anchor="ctr" horzOverflow="overflow">
                    <a:lnL>
                      <a:noFill/>
                    </a:lnL>
                    <a:lnR>
                      <a:noFill/>
                    </a:lnR>
                    <a:lnT w="12700" cap="flat" cmpd="sng" algn="ctr">
                      <a:solidFill>
                        <a:srgbClr val="D9D9D9"/>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r>
              <a:tr h="431762">
                <a:tc>
                  <a:txBody>
                    <a:bodyPr/>
                    <a:lstStyle>
                      <a:lvl1pPr marL="179388" defTabSz="355600">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defTabSz="35560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defTabSz="355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defTabSz="355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defTabSz="355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179388" marR="0" lvl="0" indent="0" algn="l" defTabSz="355600" rtl="0" eaLnBrk="1" fontAlgn="base" latinLnBrk="0" hangingPunct="1">
                        <a:lnSpc>
                          <a:spcPct val="100000"/>
                        </a:lnSpc>
                        <a:spcBef>
                          <a:spcPct val="0"/>
                        </a:spcBef>
                        <a:spcAft>
                          <a:spcPct val="0"/>
                        </a:spcAft>
                        <a:buClrTx/>
                        <a:buSzPct val="80000"/>
                        <a:buFont typeface="Arial" panose="020B0604020202020204" pitchFamily="34" charset="0"/>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Atrial septostomy</a:t>
                      </a:r>
                    </a:p>
                  </a:txBody>
                  <a:tcPr marL="0" marR="0" marT="0" marB="0"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p>
                  </a:txBody>
                  <a:tcPr marL="0" marR="0" marT="0" marB="0"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000">
                          <a:solidFill>
                            <a:schemeClr val="bg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a:solidFill>
                            <a:schemeClr val="bg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1600">
                          <a:solidFill>
                            <a:schemeClr val="bg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sz="14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p>
                  </a:txBody>
                  <a:tcPr marL="0" marR="0" marT="0" marB="0"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solidFill>
                      <a:srgbClr val="D9D9D9"/>
                    </a:solidFill>
                  </a:tcPr>
                </a:tc>
              </a:tr>
            </a:tbl>
          </a:graphicData>
        </a:graphic>
      </p:graphicFrame>
      <p:sp>
        <p:nvSpPr>
          <p:cNvPr id="8" name="Rectangle 7"/>
          <p:cNvSpPr/>
          <p:nvPr/>
        </p:nvSpPr>
        <p:spPr>
          <a:xfrm>
            <a:off x="5565775" y="6472238"/>
            <a:ext cx="3430588" cy="274637"/>
          </a:xfrm>
          <a:prstGeom prst="rect">
            <a:avLst/>
          </a:prstGeom>
        </p:spPr>
        <p:txBody>
          <a:bodyPr wrap="none">
            <a:spAutoFit/>
          </a:bodyPr>
          <a:lstStyle/>
          <a:p>
            <a:pPr algn="r" eaLnBrk="1" fontAlgn="auto" hangingPunct="1">
              <a:spcBef>
                <a:spcPts val="0"/>
              </a:spcBef>
              <a:spcAft>
                <a:spcPts val="0"/>
              </a:spcAft>
              <a:defRPr/>
            </a:pPr>
            <a:r>
              <a:rPr lang="de-CH" sz="1200" dirty="0">
                <a:solidFill>
                  <a:srgbClr val="FFFFFF"/>
                </a:solidFill>
                <a:latin typeface="Arial" pitchFamily="34" charset="0"/>
                <a:ea typeface="+mn-ea"/>
                <a:cs typeface="Arial" pitchFamily="34" charset="0"/>
              </a:rPr>
              <a:t> Pulido T, </a:t>
            </a:r>
            <a:r>
              <a:rPr lang="de-CH" sz="1200" i="1" dirty="0">
                <a:solidFill>
                  <a:srgbClr val="FFFFFF"/>
                </a:solidFill>
                <a:latin typeface="Arial" pitchFamily="34" charset="0"/>
                <a:ea typeface="+mn-ea"/>
                <a:cs typeface="Arial" pitchFamily="34" charset="0"/>
              </a:rPr>
              <a:t>et al. N Engl J Med </a:t>
            </a:r>
            <a:r>
              <a:rPr lang="de-CH" sz="1200" dirty="0">
                <a:solidFill>
                  <a:srgbClr val="FFFFFF"/>
                </a:solidFill>
                <a:latin typeface="Arial" pitchFamily="34" charset="0"/>
                <a:ea typeface="+mn-ea"/>
                <a:cs typeface="Arial" pitchFamily="34" charset="0"/>
              </a:rPr>
              <a:t>2013; 369:809-18.</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531813" y="44450"/>
            <a:ext cx="8229600" cy="1143000"/>
          </a:xfrm>
        </p:spPr>
        <p:txBody>
          <a:bodyPr/>
          <a:lstStyle/>
          <a:p>
            <a:pPr eaLnBrk="1" hangingPunct="1"/>
            <a:r>
              <a:rPr lang="en-GB" altLang="en-US" sz="2400" dirty="0" smtClean="0"/>
              <a:t>Evidence-based treatment algorithm: Part 1</a:t>
            </a:r>
            <a:br>
              <a:rPr lang="en-GB" altLang="en-US" sz="2400" dirty="0" smtClean="0"/>
            </a:br>
            <a:endParaRPr lang="en-GB" altLang="en-US" sz="2400" i="1" dirty="0" smtClean="0"/>
          </a:p>
        </p:txBody>
      </p:sp>
      <p:pic>
        <p:nvPicPr>
          <p:cNvPr id="73731" name="Picture 37"/>
          <p:cNvPicPr>
            <a:picLocks noChangeAspect="1"/>
          </p:cNvPicPr>
          <p:nvPr/>
        </p:nvPicPr>
        <p:blipFill>
          <a:blip r:embed="rId3"/>
          <a:srcRect/>
          <a:stretch>
            <a:fillRect/>
          </a:stretch>
        </p:blipFill>
        <p:spPr bwMode="auto">
          <a:xfrm>
            <a:off x="708025" y="1962150"/>
            <a:ext cx="7877175" cy="412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19021" t="15153" r="2859" b="10768"/>
          <a:stretch>
            <a:fillRect/>
          </a:stretch>
        </p:blipFill>
        <p:spPr bwMode="auto">
          <a:xfrm>
            <a:off x="1" y="-26276"/>
            <a:ext cx="9227124" cy="688427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18856" t="15153" r="3024" b="12452"/>
          <a:stretch>
            <a:fillRect/>
          </a:stretch>
        </p:blipFill>
        <p:spPr bwMode="auto">
          <a:xfrm>
            <a:off x="-85061" y="0"/>
            <a:ext cx="9229061" cy="68580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963613" y="6373813"/>
            <a:ext cx="5489575" cy="366712"/>
          </a:xfrm>
          <a:prstGeom prst="rect">
            <a:avLst/>
          </a:prstGeom>
          <a:noFill/>
          <a:ln w="9525">
            <a:noFill/>
            <a:miter lim="800000"/>
            <a:headEnd/>
            <a:tailEnd/>
          </a:ln>
        </p:spPr>
        <p:txBody>
          <a:bodyPr>
            <a:spAutoFit/>
          </a:bodyPr>
          <a:lstStyle/>
          <a:p>
            <a:pPr algn="r"/>
            <a:r>
              <a:rPr lang="fr-FR" altLang="ja-JP" sz="1800" b="1">
                <a:latin typeface="Arial" pitchFamily="34" charset="0"/>
                <a:cs typeface="Arial" pitchFamily="34" charset="0"/>
              </a:rPr>
              <a:t>Simonneau et al.(Ann Int Med 2008)</a:t>
            </a:r>
          </a:p>
        </p:txBody>
      </p:sp>
      <p:sp>
        <p:nvSpPr>
          <p:cNvPr id="82947" name="Rectangle 3"/>
          <p:cNvSpPr>
            <a:spLocks noGrp="1" noChangeArrowheads="1"/>
          </p:cNvSpPr>
          <p:nvPr>
            <p:ph type="title" idx="4294967295"/>
          </p:nvPr>
        </p:nvSpPr>
        <p:spPr>
          <a:xfrm>
            <a:off x="381000" y="0"/>
            <a:ext cx="8991600" cy="1258888"/>
          </a:xfrm>
          <a:noFill/>
        </p:spPr>
        <p:txBody>
          <a:bodyPr anchor="t">
            <a:normAutofit/>
          </a:bodyPr>
          <a:lstStyle/>
          <a:p>
            <a:pPr eaLnBrk="1" hangingPunct="1">
              <a:lnSpc>
                <a:spcPct val="120000"/>
              </a:lnSpc>
            </a:pPr>
            <a:r>
              <a:rPr lang="en-US" altLang="ja-JP" sz="3200" b="0" dirty="0" smtClean="0">
                <a:latin typeface="Tahoma" pitchFamily="34" charset="0"/>
              </a:rPr>
              <a:t>PACES-1: </a:t>
            </a:r>
            <a:r>
              <a:rPr lang="en-US" altLang="ja-JP" sz="3200" b="0" dirty="0" err="1" smtClean="0">
                <a:latin typeface="Tahoma" pitchFamily="34" charset="0"/>
              </a:rPr>
              <a:t>Prespecified</a:t>
            </a:r>
            <a:r>
              <a:rPr lang="en-US" altLang="ja-JP" sz="3200" b="0" dirty="0" smtClean="0">
                <a:latin typeface="Tahoma" pitchFamily="34" charset="0"/>
              </a:rPr>
              <a:t> Subgroup Analysis </a:t>
            </a:r>
            <a:br>
              <a:rPr lang="en-US" altLang="ja-JP" sz="3200" b="0" dirty="0" smtClean="0">
                <a:latin typeface="Tahoma" pitchFamily="34" charset="0"/>
              </a:rPr>
            </a:br>
            <a:r>
              <a:rPr lang="en-US" altLang="ja-JP" sz="3200" b="0" dirty="0" smtClean="0">
                <a:latin typeface="Tahoma" pitchFamily="34" charset="0"/>
              </a:rPr>
              <a:t>According to Baseline 6MW</a:t>
            </a:r>
          </a:p>
        </p:txBody>
      </p:sp>
      <p:grpSp>
        <p:nvGrpSpPr>
          <p:cNvPr id="2" name="Group 4"/>
          <p:cNvGrpSpPr>
            <a:grpSpLocks/>
          </p:cNvGrpSpPr>
          <p:nvPr/>
        </p:nvGrpSpPr>
        <p:grpSpPr bwMode="auto">
          <a:xfrm>
            <a:off x="355600" y="3414713"/>
            <a:ext cx="8499475" cy="519112"/>
            <a:chOff x="224" y="2151"/>
            <a:chExt cx="5354" cy="327"/>
          </a:xfrm>
        </p:grpSpPr>
        <p:sp>
          <p:nvSpPr>
            <p:cNvPr id="82962" name="Rectangle 5"/>
            <p:cNvSpPr>
              <a:spLocks noChangeArrowheads="1"/>
            </p:cNvSpPr>
            <p:nvPr/>
          </p:nvSpPr>
          <p:spPr bwMode="auto">
            <a:xfrm>
              <a:off x="224" y="2166"/>
              <a:ext cx="1540" cy="296"/>
            </a:xfrm>
            <a:prstGeom prst="rect">
              <a:avLst/>
            </a:prstGeom>
            <a:noFill/>
            <a:ln w="25400">
              <a:noFill/>
              <a:miter lim="800000"/>
              <a:headEnd/>
              <a:tailEnd/>
            </a:ln>
          </p:spPr>
          <p:txBody>
            <a:bodyPr wrap="none" anchor="ctr"/>
            <a:lstStyle/>
            <a:p>
              <a:r>
                <a:rPr lang="en-GB" altLang="ja-JP" sz="2800" dirty="0">
                  <a:latin typeface="Tahoma" pitchFamily="34" charset="0"/>
                  <a:cs typeface="Arial" pitchFamily="34" charset="0"/>
                </a:rPr>
                <a:t>6min WD (m)</a:t>
              </a:r>
            </a:p>
          </p:txBody>
        </p:sp>
        <p:sp>
          <p:nvSpPr>
            <p:cNvPr id="82963" name="Rectangle 6"/>
            <p:cNvSpPr>
              <a:spLocks noChangeArrowheads="1"/>
            </p:cNvSpPr>
            <p:nvPr/>
          </p:nvSpPr>
          <p:spPr bwMode="auto">
            <a:xfrm>
              <a:off x="2006" y="2193"/>
              <a:ext cx="1293" cy="242"/>
            </a:xfrm>
            <a:prstGeom prst="rect">
              <a:avLst/>
            </a:prstGeom>
            <a:noFill/>
            <a:ln w="25400">
              <a:noFill/>
              <a:miter lim="800000"/>
              <a:headEnd/>
              <a:tailEnd/>
            </a:ln>
          </p:spPr>
          <p:txBody>
            <a:bodyPr anchor="ctr"/>
            <a:lstStyle/>
            <a:p>
              <a:pPr algn="ctr"/>
              <a:r>
                <a:rPr lang="en-GB" altLang="ja-JP" sz="2800">
                  <a:latin typeface="Tahoma" pitchFamily="34" charset="0"/>
                  <a:cs typeface="Arial" pitchFamily="34" charset="0"/>
                </a:rPr>
                <a:t>-2.3</a:t>
              </a:r>
            </a:p>
          </p:txBody>
        </p:sp>
        <p:sp>
          <p:nvSpPr>
            <p:cNvPr id="82964" name="Text Box 7"/>
            <p:cNvSpPr txBox="1">
              <a:spLocks noChangeArrowheads="1"/>
            </p:cNvSpPr>
            <p:nvPr/>
          </p:nvSpPr>
          <p:spPr bwMode="auto">
            <a:xfrm>
              <a:off x="3651" y="2151"/>
              <a:ext cx="1927" cy="327"/>
            </a:xfrm>
            <a:prstGeom prst="rect">
              <a:avLst/>
            </a:prstGeom>
            <a:noFill/>
            <a:ln w="12700">
              <a:noFill/>
              <a:miter lim="800000"/>
              <a:headEnd/>
              <a:tailEnd/>
            </a:ln>
          </p:spPr>
          <p:txBody>
            <a:bodyPr>
              <a:spAutoFit/>
            </a:bodyPr>
            <a:lstStyle/>
            <a:p>
              <a:pPr algn="ctr"/>
              <a:r>
                <a:rPr lang="fr-FR" altLang="ja-JP" sz="2800">
                  <a:latin typeface="Tahoma" pitchFamily="34" charset="0"/>
                  <a:cs typeface="Arial" pitchFamily="34" charset="0"/>
                </a:rPr>
                <a:t>+38.4</a:t>
              </a:r>
            </a:p>
          </p:txBody>
        </p:sp>
      </p:grpSp>
      <p:grpSp>
        <p:nvGrpSpPr>
          <p:cNvPr id="3" name="Group 8"/>
          <p:cNvGrpSpPr>
            <a:grpSpLocks/>
          </p:cNvGrpSpPr>
          <p:nvPr/>
        </p:nvGrpSpPr>
        <p:grpSpPr bwMode="auto">
          <a:xfrm>
            <a:off x="355600" y="5116513"/>
            <a:ext cx="8102600" cy="701675"/>
            <a:chOff x="224" y="3223"/>
            <a:chExt cx="5104" cy="442"/>
          </a:xfrm>
        </p:grpSpPr>
        <p:sp>
          <p:nvSpPr>
            <p:cNvPr id="82959" name="Text Box 9"/>
            <p:cNvSpPr txBox="1">
              <a:spLocks noChangeArrowheads="1"/>
            </p:cNvSpPr>
            <p:nvPr/>
          </p:nvSpPr>
          <p:spPr bwMode="auto">
            <a:xfrm>
              <a:off x="224" y="3281"/>
              <a:ext cx="1126" cy="327"/>
            </a:xfrm>
            <a:prstGeom prst="rect">
              <a:avLst/>
            </a:prstGeom>
            <a:noFill/>
            <a:ln w="12700">
              <a:noFill/>
              <a:miter lim="800000"/>
              <a:headEnd/>
              <a:tailEnd/>
            </a:ln>
          </p:spPr>
          <p:txBody>
            <a:bodyPr wrap="none" anchor="ctr"/>
            <a:lstStyle/>
            <a:p>
              <a:r>
                <a:rPr lang="fr-FR" altLang="ja-JP" sz="2800">
                  <a:latin typeface="Tahoma" pitchFamily="34" charset="0"/>
                  <a:cs typeface="Arial" pitchFamily="34" charset="0"/>
                </a:rPr>
                <a:t>Deaths</a:t>
              </a:r>
            </a:p>
          </p:txBody>
        </p:sp>
        <p:sp>
          <p:nvSpPr>
            <p:cNvPr id="82960" name="Text Box 10"/>
            <p:cNvSpPr txBox="1">
              <a:spLocks noChangeArrowheads="1"/>
            </p:cNvSpPr>
            <p:nvPr/>
          </p:nvSpPr>
          <p:spPr bwMode="auto">
            <a:xfrm>
              <a:off x="2006" y="3223"/>
              <a:ext cx="1293" cy="442"/>
            </a:xfrm>
            <a:prstGeom prst="rect">
              <a:avLst/>
            </a:prstGeom>
            <a:noFill/>
            <a:ln w="12700">
              <a:noFill/>
              <a:miter lim="800000"/>
              <a:headEnd/>
              <a:tailEnd/>
            </a:ln>
          </p:spPr>
          <p:txBody>
            <a:bodyPr>
              <a:spAutoFit/>
            </a:bodyPr>
            <a:lstStyle/>
            <a:p>
              <a:r>
                <a:rPr lang="fr-FR" altLang="ja-JP" sz="2000">
                  <a:latin typeface="Tahoma" pitchFamily="34" charset="0"/>
                  <a:cs typeface="Arial" pitchFamily="34" charset="0"/>
                </a:rPr>
                <a:t>Placebo    7/34</a:t>
              </a:r>
            </a:p>
            <a:p>
              <a:r>
                <a:rPr lang="fr-FR" altLang="ja-JP" sz="2000">
                  <a:latin typeface="Tahoma" pitchFamily="34" charset="0"/>
                  <a:cs typeface="Arial" pitchFamily="34" charset="0"/>
                </a:rPr>
                <a:t>Sildenafil   0/41</a:t>
              </a:r>
            </a:p>
          </p:txBody>
        </p:sp>
        <p:sp>
          <p:nvSpPr>
            <p:cNvPr id="82961" name="Text Box 11"/>
            <p:cNvSpPr txBox="1">
              <a:spLocks noChangeArrowheads="1"/>
            </p:cNvSpPr>
            <p:nvPr/>
          </p:nvSpPr>
          <p:spPr bwMode="auto">
            <a:xfrm>
              <a:off x="4005" y="3223"/>
              <a:ext cx="1323" cy="442"/>
            </a:xfrm>
            <a:prstGeom prst="rect">
              <a:avLst/>
            </a:prstGeom>
            <a:noFill/>
            <a:ln w="12700">
              <a:noFill/>
              <a:miter lim="800000"/>
              <a:headEnd/>
              <a:tailEnd/>
            </a:ln>
          </p:spPr>
          <p:txBody>
            <a:bodyPr>
              <a:spAutoFit/>
            </a:bodyPr>
            <a:lstStyle/>
            <a:p>
              <a:r>
                <a:rPr lang="fr-FR" altLang="ja-JP" sz="2000">
                  <a:latin typeface="Tahoma" pitchFamily="34" charset="0"/>
                  <a:cs typeface="Arial" pitchFamily="34" charset="0"/>
                </a:rPr>
                <a:t>Placebo    0/99</a:t>
              </a:r>
            </a:p>
            <a:p>
              <a:r>
                <a:rPr lang="fr-FR" altLang="ja-JP" sz="2000">
                  <a:latin typeface="Tahoma" pitchFamily="34" charset="0"/>
                  <a:cs typeface="Arial" pitchFamily="34" charset="0"/>
                </a:rPr>
                <a:t>Sildenafil   0/91</a:t>
              </a:r>
            </a:p>
          </p:txBody>
        </p:sp>
      </p:grpSp>
      <p:grpSp>
        <p:nvGrpSpPr>
          <p:cNvPr id="4" name="Group 12"/>
          <p:cNvGrpSpPr>
            <a:grpSpLocks/>
          </p:cNvGrpSpPr>
          <p:nvPr/>
        </p:nvGrpSpPr>
        <p:grpSpPr bwMode="auto">
          <a:xfrm>
            <a:off x="2671763" y="1479550"/>
            <a:ext cx="6192837" cy="1614488"/>
            <a:chOff x="1683" y="932"/>
            <a:chExt cx="3901" cy="1017"/>
          </a:xfrm>
        </p:grpSpPr>
        <p:sp>
          <p:nvSpPr>
            <p:cNvPr id="82955" name="Rectangle 13"/>
            <p:cNvSpPr>
              <a:spLocks noChangeArrowheads="1"/>
            </p:cNvSpPr>
            <p:nvPr/>
          </p:nvSpPr>
          <p:spPr bwMode="auto">
            <a:xfrm>
              <a:off x="3787" y="932"/>
              <a:ext cx="1657" cy="545"/>
            </a:xfrm>
            <a:prstGeom prst="rect">
              <a:avLst/>
            </a:prstGeom>
            <a:noFill/>
            <a:ln w="25400">
              <a:noFill/>
              <a:miter lim="800000"/>
              <a:headEnd/>
              <a:tailEnd/>
            </a:ln>
          </p:spPr>
          <p:txBody>
            <a:bodyPr/>
            <a:lstStyle/>
            <a:p>
              <a:pPr algn="ctr"/>
              <a:r>
                <a:rPr lang="en-GB" altLang="ja-JP" sz="2800">
                  <a:solidFill>
                    <a:schemeClr val="tx2"/>
                  </a:solidFill>
                  <a:latin typeface="Tahoma" pitchFamily="34" charset="0"/>
                  <a:cs typeface="Times New Roman" pitchFamily="18" charset="0"/>
                </a:rPr>
                <a:t>&gt;325 meters</a:t>
              </a:r>
            </a:p>
            <a:p>
              <a:pPr algn="ctr"/>
              <a:r>
                <a:rPr lang="en-GB" altLang="ja-JP" sz="1800">
                  <a:solidFill>
                    <a:schemeClr val="tx2"/>
                  </a:solidFill>
                  <a:latin typeface="Tahoma" pitchFamily="34" charset="0"/>
                  <a:cs typeface="Arial" pitchFamily="34" charset="0"/>
                </a:rPr>
                <a:t>(n=192)</a:t>
              </a:r>
            </a:p>
          </p:txBody>
        </p:sp>
        <p:sp>
          <p:nvSpPr>
            <p:cNvPr id="82956" name="Rectangle 14"/>
            <p:cNvSpPr>
              <a:spLocks noChangeArrowheads="1"/>
            </p:cNvSpPr>
            <p:nvPr/>
          </p:nvSpPr>
          <p:spPr bwMode="auto">
            <a:xfrm>
              <a:off x="1746" y="932"/>
              <a:ext cx="1813" cy="545"/>
            </a:xfrm>
            <a:prstGeom prst="rect">
              <a:avLst/>
            </a:prstGeom>
            <a:noFill/>
            <a:ln w="25400">
              <a:noFill/>
              <a:miter lim="800000"/>
              <a:headEnd/>
              <a:tailEnd/>
            </a:ln>
          </p:spPr>
          <p:txBody>
            <a:bodyPr/>
            <a:lstStyle/>
            <a:p>
              <a:pPr algn="ctr"/>
              <a:r>
                <a:rPr lang="en-GB" altLang="ja-JP" sz="2800">
                  <a:solidFill>
                    <a:schemeClr val="tx2"/>
                  </a:solidFill>
                  <a:latin typeface="Tahoma" pitchFamily="34" charset="0"/>
                  <a:cs typeface="Times New Roman" pitchFamily="18" charset="0"/>
                </a:rPr>
                <a:t>&lt;325 meters</a:t>
              </a:r>
            </a:p>
            <a:p>
              <a:pPr algn="ctr"/>
              <a:r>
                <a:rPr lang="en-GB" altLang="ja-JP" sz="1800">
                  <a:solidFill>
                    <a:schemeClr val="tx2"/>
                  </a:solidFill>
                  <a:latin typeface="Tahoma" pitchFamily="34" charset="0"/>
                  <a:cs typeface="Arial" pitchFamily="34" charset="0"/>
                </a:rPr>
                <a:t>(n=75)</a:t>
              </a:r>
            </a:p>
          </p:txBody>
        </p:sp>
        <p:sp>
          <p:nvSpPr>
            <p:cNvPr id="82957" name="Text Box 15"/>
            <p:cNvSpPr txBox="1">
              <a:spLocks noChangeArrowheads="1"/>
            </p:cNvSpPr>
            <p:nvPr/>
          </p:nvSpPr>
          <p:spPr bwMode="auto">
            <a:xfrm>
              <a:off x="1683" y="1431"/>
              <a:ext cx="1938" cy="518"/>
            </a:xfrm>
            <a:prstGeom prst="rect">
              <a:avLst/>
            </a:prstGeom>
            <a:noFill/>
            <a:ln w="12700">
              <a:noFill/>
              <a:miter lim="800000"/>
              <a:headEnd/>
              <a:tailEnd/>
            </a:ln>
          </p:spPr>
          <p:txBody>
            <a:bodyPr>
              <a:spAutoFit/>
            </a:bodyPr>
            <a:lstStyle/>
            <a:p>
              <a:pPr algn="ctr"/>
              <a:r>
                <a:rPr lang="fr-FR" altLang="ja-JP">
                  <a:solidFill>
                    <a:schemeClr val="accent2"/>
                  </a:solidFill>
                  <a:latin typeface="Tahoma" pitchFamily="34" charset="0"/>
                  <a:cs typeface="Arial" pitchFamily="34" charset="0"/>
                </a:rPr>
                <a:t>Treatment effect</a:t>
              </a:r>
              <a:br>
                <a:rPr lang="fr-FR" altLang="ja-JP">
                  <a:solidFill>
                    <a:schemeClr val="accent2"/>
                  </a:solidFill>
                  <a:latin typeface="Tahoma" pitchFamily="34" charset="0"/>
                  <a:cs typeface="Arial" pitchFamily="34" charset="0"/>
                </a:rPr>
              </a:br>
              <a:r>
                <a:rPr lang="fr-FR" altLang="ja-JP">
                  <a:solidFill>
                    <a:schemeClr val="accent2"/>
                  </a:solidFill>
                  <a:latin typeface="Tahoma" pitchFamily="34" charset="0"/>
                  <a:cs typeface="Arial" pitchFamily="34" charset="0"/>
                </a:rPr>
                <a:t>(Sildenafil-placebo)</a:t>
              </a:r>
            </a:p>
          </p:txBody>
        </p:sp>
        <p:sp>
          <p:nvSpPr>
            <p:cNvPr id="82958" name="Text Box 16"/>
            <p:cNvSpPr txBox="1">
              <a:spLocks noChangeArrowheads="1"/>
            </p:cNvSpPr>
            <p:nvPr/>
          </p:nvSpPr>
          <p:spPr bwMode="auto">
            <a:xfrm>
              <a:off x="3646" y="1431"/>
              <a:ext cx="1938" cy="518"/>
            </a:xfrm>
            <a:prstGeom prst="rect">
              <a:avLst/>
            </a:prstGeom>
            <a:noFill/>
            <a:ln w="12700">
              <a:noFill/>
              <a:miter lim="800000"/>
              <a:headEnd/>
              <a:tailEnd/>
            </a:ln>
          </p:spPr>
          <p:txBody>
            <a:bodyPr>
              <a:spAutoFit/>
            </a:bodyPr>
            <a:lstStyle/>
            <a:p>
              <a:pPr algn="ctr"/>
              <a:r>
                <a:rPr lang="fr-FR" altLang="ja-JP">
                  <a:solidFill>
                    <a:schemeClr val="accent2"/>
                  </a:solidFill>
                  <a:latin typeface="Tahoma" pitchFamily="34" charset="0"/>
                  <a:cs typeface="Arial" pitchFamily="34" charset="0"/>
                </a:rPr>
                <a:t>Treatment effect</a:t>
              </a:r>
              <a:br>
                <a:rPr lang="fr-FR" altLang="ja-JP">
                  <a:solidFill>
                    <a:schemeClr val="accent2"/>
                  </a:solidFill>
                  <a:latin typeface="Tahoma" pitchFamily="34" charset="0"/>
                  <a:cs typeface="Arial" pitchFamily="34" charset="0"/>
                </a:rPr>
              </a:br>
              <a:r>
                <a:rPr lang="fr-FR" altLang="ja-JP">
                  <a:solidFill>
                    <a:schemeClr val="accent2"/>
                  </a:solidFill>
                  <a:latin typeface="Tahoma" pitchFamily="34" charset="0"/>
                  <a:cs typeface="Arial" pitchFamily="34" charset="0"/>
                </a:rPr>
                <a:t>(Sildenafil-placebo)</a:t>
              </a:r>
            </a:p>
          </p:txBody>
        </p:sp>
      </p:grpSp>
      <p:grpSp>
        <p:nvGrpSpPr>
          <p:cNvPr id="5" name="Group 17"/>
          <p:cNvGrpSpPr>
            <a:grpSpLocks/>
          </p:cNvGrpSpPr>
          <p:nvPr/>
        </p:nvGrpSpPr>
        <p:grpSpPr bwMode="auto">
          <a:xfrm>
            <a:off x="355600" y="4064000"/>
            <a:ext cx="7843838" cy="852488"/>
            <a:chOff x="224" y="2560"/>
            <a:chExt cx="4941" cy="537"/>
          </a:xfrm>
        </p:grpSpPr>
        <p:sp>
          <p:nvSpPr>
            <p:cNvPr id="82952" name="Rectangle 18"/>
            <p:cNvSpPr>
              <a:spLocks noChangeArrowheads="1"/>
            </p:cNvSpPr>
            <p:nvPr/>
          </p:nvSpPr>
          <p:spPr bwMode="auto">
            <a:xfrm>
              <a:off x="224" y="2610"/>
              <a:ext cx="1434" cy="437"/>
            </a:xfrm>
            <a:prstGeom prst="rect">
              <a:avLst/>
            </a:prstGeom>
            <a:noFill/>
            <a:ln w="25400">
              <a:noFill/>
              <a:miter lim="800000"/>
              <a:headEnd/>
              <a:tailEnd/>
            </a:ln>
          </p:spPr>
          <p:txBody>
            <a:bodyPr wrap="none" anchor="ctr"/>
            <a:lstStyle/>
            <a:p>
              <a:pPr>
                <a:spcBef>
                  <a:spcPct val="20000"/>
                </a:spcBef>
              </a:pPr>
              <a:r>
                <a:rPr lang="en-GB" altLang="ja-JP" sz="2800">
                  <a:latin typeface="Tahoma" pitchFamily="34" charset="0"/>
                  <a:cs typeface="Times New Roman" pitchFamily="18" charset="0"/>
                </a:rPr>
                <a:t>CO (L/min)</a:t>
              </a:r>
              <a:endParaRPr lang="en-GB" altLang="ja-JP">
                <a:latin typeface="Tahoma" pitchFamily="34" charset="0"/>
                <a:cs typeface="Arial" pitchFamily="34" charset="0"/>
              </a:endParaRPr>
            </a:p>
          </p:txBody>
        </p:sp>
        <p:sp>
          <p:nvSpPr>
            <p:cNvPr id="82953" name="Rectangle 19"/>
            <p:cNvSpPr>
              <a:spLocks noChangeArrowheads="1"/>
            </p:cNvSpPr>
            <p:nvPr/>
          </p:nvSpPr>
          <p:spPr bwMode="auto">
            <a:xfrm>
              <a:off x="4065" y="2560"/>
              <a:ext cx="1100" cy="537"/>
            </a:xfrm>
            <a:prstGeom prst="rect">
              <a:avLst/>
            </a:prstGeom>
            <a:noFill/>
            <a:ln w="25400">
              <a:noFill/>
              <a:miter lim="800000"/>
              <a:headEnd/>
              <a:tailEnd/>
            </a:ln>
          </p:spPr>
          <p:txBody>
            <a:bodyPr anchor="ctr" anchorCtr="1"/>
            <a:lstStyle/>
            <a:p>
              <a:pPr algn="ctr">
                <a:spcBef>
                  <a:spcPct val="20000"/>
                </a:spcBef>
              </a:pPr>
              <a:r>
                <a:rPr lang="en-GB" altLang="ja-JP" sz="2800">
                  <a:latin typeface="Tahoma" pitchFamily="34" charset="0"/>
                  <a:cs typeface="Times New Roman" pitchFamily="18" charset="0"/>
                </a:rPr>
                <a:t>+0.6</a:t>
              </a:r>
              <a:endParaRPr lang="en-GB" altLang="ja-JP">
                <a:latin typeface="Tahoma" pitchFamily="34" charset="0"/>
                <a:cs typeface="Arial" pitchFamily="34" charset="0"/>
              </a:endParaRPr>
            </a:p>
          </p:txBody>
        </p:sp>
        <p:sp>
          <p:nvSpPr>
            <p:cNvPr id="82954" name="Rectangle 20"/>
            <p:cNvSpPr>
              <a:spLocks noChangeArrowheads="1"/>
            </p:cNvSpPr>
            <p:nvPr/>
          </p:nvSpPr>
          <p:spPr bwMode="auto">
            <a:xfrm>
              <a:off x="2272" y="2610"/>
              <a:ext cx="760" cy="437"/>
            </a:xfrm>
            <a:prstGeom prst="rect">
              <a:avLst/>
            </a:prstGeom>
            <a:noFill/>
            <a:ln w="25400">
              <a:noFill/>
              <a:miter lim="800000"/>
              <a:headEnd/>
              <a:tailEnd/>
            </a:ln>
          </p:spPr>
          <p:txBody>
            <a:bodyPr anchor="ctr" anchorCtr="1"/>
            <a:lstStyle/>
            <a:p>
              <a:pPr>
                <a:spcBef>
                  <a:spcPct val="20000"/>
                </a:spcBef>
              </a:pPr>
              <a:r>
                <a:rPr lang="en-GB" altLang="ja-JP" sz="2800">
                  <a:latin typeface="Tahoma" pitchFamily="34" charset="0"/>
                  <a:cs typeface="Times New Roman" pitchFamily="18" charset="0"/>
                </a:rPr>
                <a:t>+1.3</a:t>
              </a:r>
              <a:endParaRPr lang="en-GB" altLang="ja-JP">
                <a:latin typeface="Tahoma" pitchFamily="34" charset="0"/>
                <a:cs typeface="Arial"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rPr>
              <a:t>Recommendations for </a:t>
            </a:r>
            <a:r>
              <a:rPr lang="en-US" sz="3600" b="1" u="sng" dirty="0" smtClean="0">
                <a:solidFill>
                  <a:srgbClr val="002060"/>
                </a:solidFill>
                <a:effectLst>
                  <a:outerShdw blurRad="38100" dist="38100" dir="2700000" algn="tl">
                    <a:srgbClr val="000000">
                      <a:alpha val="43137"/>
                    </a:srgbClr>
                  </a:outerShdw>
                </a:effectLst>
              </a:rPr>
              <a:t>Drug Monotherapy</a:t>
            </a:r>
            <a:endParaRPr lang="en-US" sz="3600" b="1" dirty="0">
              <a:solidFill>
                <a:srgbClr val="00206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418190" y="2059046"/>
            <a:ext cx="8307620" cy="4090407"/>
          </a:xfrm>
          <a:prstGeom prst="rect">
            <a:avLst/>
          </a:prstGeom>
        </p:spPr>
      </p:pic>
      <p:sp>
        <p:nvSpPr>
          <p:cNvPr id="5" name="Rectangle 4"/>
          <p:cNvSpPr/>
          <p:nvPr/>
        </p:nvSpPr>
        <p:spPr>
          <a:xfrm>
            <a:off x="0" y="6478497"/>
            <a:ext cx="5764237" cy="246221"/>
          </a:xfrm>
          <a:prstGeom prst="rect">
            <a:avLst/>
          </a:prstGeom>
        </p:spPr>
        <p:txBody>
          <a:bodyPr wrap="square">
            <a:spAutoFit/>
          </a:bodyPr>
          <a:lstStyle/>
          <a:p>
            <a:r>
              <a:rPr lang="fr-FR" sz="1000" b="1" dirty="0" smtClean="0"/>
              <a:t>Eur </a:t>
            </a:r>
            <a:r>
              <a:rPr lang="fr-FR" sz="1000" b="1" dirty="0" err="1" smtClean="0"/>
              <a:t>Respir</a:t>
            </a:r>
            <a:r>
              <a:rPr lang="fr-FR" sz="1000" b="1" dirty="0" smtClean="0"/>
              <a:t> J. 2015 </a:t>
            </a:r>
            <a:r>
              <a:rPr lang="fr-FR" sz="1000" b="1" dirty="0" err="1" smtClean="0"/>
              <a:t>Aug</a:t>
            </a:r>
            <a:r>
              <a:rPr lang="fr-FR" sz="1000" b="1" dirty="0" smtClean="0"/>
              <a:t> 29. </a:t>
            </a:r>
            <a:r>
              <a:rPr lang="fr-FR" sz="1000" b="1" dirty="0" err="1" smtClean="0"/>
              <a:t>pii</a:t>
            </a:r>
            <a:r>
              <a:rPr lang="fr-FR" sz="1000" b="1" dirty="0" smtClean="0"/>
              <a:t>: ERJ-01032-2015</a:t>
            </a:r>
          </a:p>
        </p:txBody>
      </p:sp>
    </p:spTree>
    <p:extLst>
      <p:ext uri="{BB962C8B-B14F-4D97-AF65-F5344CB8AC3E}">
        <p14:creationId xmlns:p14="http://schemas.microsoft.com/office/powerpoint/2010/main" xmlns="" val="17092558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rPr>
              <a:t>Recommendations for </a:t>
            </a:r>
            <a:r>
              <a:rPr lang="en-US" sz="3600" b="1" u="sng" dirty="0">
                <a:solidFill>
                  <a:srgbClr val="002060"/>
                </a:solidFill>
                <a:effectLst>
                  <a:outerShdw blurRad="38100" dist="38100" dir="2700000" algn="tl">
                    <a:srgbClr val="000000">
                      <a:alpha val="43137"/>
                    </a:srgbClr>
                  </a:outerShdw>
                </a:effectLst>
              </a:rPr>
              <a:t>D</a:t>
            </a:r>
            <a:r>
              <a:rPr lang="en-US" sz="3600" b="1" u="sng" dirty="0" smtClean="0">
                <a:solidFill>
                  <a:srgbClr val="002060"/>
                </a:solidFill>
                <a:effectLst>
                  <a:outerShdw blurRad="38100" dist="38100" dir="2700000" algn="tl">
                    <a:srgbClr val="000000">
                      <a:alpha val="43137"/>
                    </a:srgbClr>
                  </a:outerShdw>
                </a:effectLst>
              </a:rPr>
              <a:t>rug Monotherapy</a:t>
            </a:r>
            <a:endParaRPr lang="en-US" sz="3600" dirty="0"/>
          </a:p>
        </p:txBody>
      </p:sp>
      <p:pic>
        <p:nvPicPr>
          <p:cNvPr id="4" name="Picture 3"/>
          <p:cNvPicPr>
            <a:picLocks noChangeAspect="1"/>
          </p:cNvPicPr>
          <p:nvPr/>
        </p:nvPicPr>
        <p:blipFill>
          <a:blip r:embed="rId2"/>
          <a:stretch>
            <a:fillRect/>
          </a:stretch>
        </p:blipFill>
        <p:spPr>
          <a:xfrm>
            <a:off x="418190" y="2325860"/>
            <a:ext cx="8307620" cy="3950672"/>
          </a:xfrm>
          <a:prstGeom prst="rect">
            <a:avLst/>
          </a:prstGeom>
        </p:spPr>
      </p:pic>
      <p:sp>
        <p:nvSpPr>
          <p:cNvPr id="5" name="Rectangle 4"/>
          <p:cNvSpPr/>
          <p:nvPr/>
        </p:nvSpPr>
        <p:spPr>
          <a:xfrm>
            <a:off x="0" y="6478497"/>
            <a:ext cx="5764237" cy="246221"/>
          </a:xfrm>
          <a:prstGeom prst="rect">
            <a:avLst/>
          </a:prstGeom>
        </p:spPr>
        <p:txBody>
          <a:bodyPr wrap="square">
            <a:spAutoFit/>
          </a:bodyPr>
          <a:lstStyle/>
          <a:p>
            <a:r>
              <a:rPr lang="fr-FR" sz="1000" b="1" dirty="0" smtClean="0"/>
              <a:t>Eur </a:t>
            </a:r>
            <a:r>
              <a:rPr lang="fr-FR" sz="1000" b="1" dirty="0" err="1" smtClean="0"/>
              <a:t>Respir</a:t>
            </a:r>
            <a:r>
              <a:rPr lang="fr-FR" sz="1000" b="1" dirty="0" smtClean="0"/>
              <a:t> J. 2015 </a:t>
            </a:r>
            <a:r>
              <a:rPr lang="fr-FR" sz="1000" b="1" dirty="0" err="1" smtClean="0"/>
              <a:t>Aug</a:t>
            </a:r>
            <a:r>
              <a:rPr lang="fr-FR" sz="1000" b="1" dirty="0" smtClean="0"/>
              <a:t> 29. </a:t>
            </a:r>
            <a:r>
              <a:rPr lang="fr-FR" sz="1000" b="1" dirty="0" err="1" smtClean="0"/>
              <a:t>pii</a:t>
            </a:r>
            <a:r>
              <a:rPr lang="fr-FR" sz="1000" b="1" dirty="0" smtClean="0"/>
              <a:t>: ERJ-01032-2015</a:t>
            </a:r>
          </a:p>
        </p:txBody>
      </p:sp>
    </p:spTree>
    <p:extLst>
      <p:ext uri="{BB962C8B-B14F-4D97-AF65-F5344CB8AC3E}">
        <p14:creationId xmlns:p14="http://schemas.microsoft.com/office/powerpoint/2010/main" xmlns="" val="2105571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2060"/>
                </a:solidFill>
                <a:effectLst>
                  <a:outerShdw blurRad="38100" dist="38100" dir="2700000" algn="tl">
                    <a:srgbClr val="000000">
                      <a:alpha val="43137"/>
                    </a:srgbClr>
                  </a:outerShdw>
                </a:effectLst>
              </a:rPr>
              <a:t>Recommendations for </a:t>
            </a:r>
            <a:r>
              <a:rPr lang="en-US" sz="3600" b="1" u="sng" dirty="0">
                <a:solidFill>
                  <a:srgbClr val="002060"/>
                </a:solidFill>
                <a:effectLst>
                  <a:outerShdw blurRad="38100" dist="38100" dir="2700000" algn="tl">
                    <a:srgbClr val="000000">
                      <a:alpha val="43137"/>
                    </a:srgbClr>
                  </a:outerShdw>
                </a:effectLst>
              </a:rPr>
              <a:t>I</a:t>
            </a:r>
            <a:r>
              <a:rPr lang="en-US" sz="3600" b="1" u="sng" dirty="0" smtClean="0">
                <a:solidFill>
                  <a:srgbClr val="002060"/>
                </a:solidFill>
                <a:effectLst>
                  <a:outerShdw blurRad="38100" dist="38100" dir="2700000" algn="tl">
                    <a:srgbClr val="000000">
                      <a:alpha val="43137"/>
                    </a:srgbClr>
                  </a:outerShdw>
                </a:effectLst>
              </a:rPr>
              <a:t>nitial </a:t>
            </a:r>
            <a:r>
              <a:rPr lang="en-US" sz="3600" b="1" u="sng" dirty="0">
                <a:solidFill>
                  <a:srgbClr val="002060"/>
                </a:solidFill>
                <a:effectLst>
                  <a:outerShdw blurRad="38100" dist="38100" dir="2700000" algn="tl">
                    <a:srgbClr val="000000">
                      <a:alpha val="43137"/>
                    </a:srgbClr>
                  </a:outerShdw>
                </a:effectLst>
              </a:rPr>
              <a:t>D</a:t>
            </a:r>
            <a:r>
              <a:rPr lang="en-US" sz="3600" b="1" u="sng" dirty="0" smtClean="0">
                <a:solidFill>
                  <a:srgbClr val="002060"/>
                </a:solidFill>
                <a:effectLst>
                  <a:outerShdw blurRad="38100" dist="38100" dir="2700000" algn="tl">
                    <a:srgbClr val="000000">
                      <a:alpha val="43137"/>
                    </a:srgbClr>
                  </a:outerShdw>
                </a:effectLst>
              </a:rPr>
              <a:t>rug Combination</a:t>
            </a:r>
            <a:endParaRPr lang="en-US" sz="3600" dirty="0"/>
          </a:p>
        </p:txBody>
      </p:sp>
      <p:pic>
        <p:nvPicPr>
          <p:cNvPr id="5" name="Picture 4"/>
          <p:cNvPicPr>
            <a:picLocks noChangeAspect="1"/>
          </p:cNvPicPr>
          <p:nvPr/>
        </p:nvPicPr>
        <p:blipFill>
          <a:blip r:embed="rId2"/>
          <a:stretch>
            <a:fillRect/>
          </a:stretch>
        </p:blipFill>
        <p:spPr>
          <a:xfrm>
            <a:off x="628651" y="2380056"/>
            <a:ext cx="3544076" cy="2972532"/>
          </a:xfrm>
          <a:prstGeom prst="rect">
            <a:avLst/>
          </a:prstGeom>
        </p:spPr>
      </p:pic>
      <p:pic>
        <p:nvPicPr>
          <p:cNvPr id="6" name="Picture 5"/>
          <p:cNvPicPr>
            <a:picLocks noChangeAspect="1"/>
          </p:cNvPicPr>
          <p:nvPr/>
        </p:nvPicPr>
        <p:blipFill>
          <a:blip r:embed="rId3"/>
          <a:stretch>
            <a:fillRect/>
          </a:stretch>
        </p:blipFill>
        <p:spPr>
          <a:xfrm>
            <a:off x="4738916" y="3114357"/>
            <a:ext cx="3470806" cy="2437014"/>
          </a:xfrm>
          <a:prstGeom prst="rect">
            <a:avLst/>
          </a:prstGeom>
        </p:spPr>
      </p:pic>
      <p:pic>
        <p:nvPicPr>
          <p:cNvPr id="7" name="Picture 6"/>
          <p:cNvPicPr>
            <a:picLocks noChangeAspect="1"/>
          </p:cNvPicPr>
          <p:nvPr/>
        </p:nvPicPr>
        <p:blipFill>
          <a:blip r:embed="rId4"/>
          <a:stretch>
            <a:fillRect/>
          </a:stretch>
        </p:blipFill>
        <p:spPr>
          <a:xfrm>
            <a:off x="4738916" y="2088424"/>
            <a:ext cx="3470806" cy="947728"/>
          </a:xfrm>
          <a:prstGeom prst="rect">
            <a:avLst/>
          </a:prstGeom>
        </p:spPr>
      </p:pic>
      <p:sp>
        <p:nvSpPr>
          <p:cNvPr id="8" name="Rectangle 7"/>
          <p:cNvSpPr/>
          <p:nvPr/>
        </p:nvSpPr>
        <p:spPr>
          <a:xfrm>
            <a:off x="0" y="6478497"/>
            <a:ext cx="5764237" cy="246221"/>
          </a:xfrm>
          <a:prstGeom prst="rect">
            <a:avLst/>
          </a:prstGeom>
        </p:spPr>
        <p:txBody>
          <a:bodyPr wrap="square">
            <a:spAutoFit/>
          </a:bodyPr>
          <a:lstStyle/>
          <a:p>
            <a:r>
              <a:rPr lang="fr-FR" sz="1000" b="1" dirty="0" smtClean="0"/>
              <a:t>Eur </a:t>
            </a:r>
            <a:r>
              <a:rPr lang="fr-FR" sz="1000" b="1" dirty="0" err="1" smtClean="0"/>
              <a:t>Respir</a:t>
            </a:r>
            <a:r>
              <a:rPr lang="fr-FR" sz="1000" b="1" dirty="0" smtClean="0"/>
              <a:t> J. 2015 </a:t>
            </a:r>
            <a:r>
              <a:rPr lang="fr-FR" sz="1000" b="1" dirty="0" err="1" smtClean="0"/>
              <a:t>Aug</a:t>
            </a:r>
            <a:r>
              <a:rPr lang="fr-FR" sz="1000" b="1" dirty="0" smtClean="0"/>
              <a:t> 29. </a:t>
            </a:r>
            <a:r>
              <a:rPr lang="fr-FR" sz="1000" b="1" dirty="0" err="1" smtClean="0"/>
              <a:t>pii</a:t>
            </a:r>
            <a:r>
              <a:rPr lang="fr-FR" sz="1000" b="1" dirty="0" smtClean="0"/>
              <a:t>: ERJ-01032-2015</a:t>
            </a:r>
          </a:p>
        </p:txBody>
      </p:sp>
    </p:spTree>
    <p:extLst>
      <p:ext uri="{BB962C8B-B14F-4D97-AF65-F5344CB8AC3E}">
        <p14:creationId xmlns:p14="http://schemas.microsoft.com/office/powerpoint/2010/main" xmlns="" val="4591444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473"/>
            <a:ext cx="7886700" cy="1325563"/>
          </a:xfrm>
        </p:spPr>
        <p:txBody>
          <a:bodyPr>
            <a:normAutofit/>
          </a:bodyPr>
          <a:lstStyle/>
          <a:p>
            <a:r>
              <a:rPr lang="en-US" sz="3600" b="1" dirty="0" smtClean="0">
                <a:solidFill>
                  <a:srgbClr val="002060"/>
                </a:solidFill>
                <a:effectLst>
                  <a:outerShdw blurRad="38100" dist="38100" dir="2700000" algn="tl">
                    <a:srgbClr val="000000">
                      <a:alpha val="43137"/>
                    </a:srgbClr>
                  </a:outerShdw>
                </a:effectLst>
              </a:rPr>
              <a:t>Recommendations for </a:t>
            </a:r>
            <a:r>
              <a:rPr lang="en-US" sz="3600" b="1" u="sng" dirty="0">
                <a:solidFill>
                  <a:srgbClr val="002060"/>
                </a:solidFill>
                <a:effectLst>
                  <a:outerShdw blurRad="38100" dist="38100" dir="2700000" algn="tl">
                    <a:srgbClr val="000000">
                      <a:alpha val="43137"/>
                    </a:srgbClr>
                  </a:outerShdw>
                </a:effectLst>
              </a:rPr>
              <a:t>S</a:t>
            </a:r>
            <a:r>
              <a:rPr lang="en-US" sz="3600" b="1" u="sng" dirty="0" smtClean="0">
                <a:solidFill>
                  <a:srgbClr val="002060"/>
                </a:solidFill>
                <a:effectLst>
                  <a:outerShdw blurRad="38100" dist="38100" dir="2700000" algn="tl">
                    <a:srgbClr val="000000">
                      <a:alpha val="43137"/>
                    </a:srgbClr>
                  </a:outerShdw>
                </a:effectLst>
              </a:rPr>
              <a:t>equential </a:t>
            </a:r>
            <a:r>
              <a:rPr lang="en-US" sz="3600" b="1" u="sng" dirty="0">
                <a:solidFill>
                  <a:srgbClr val="002060"/>
                </a:solidFill>
                <a:effectLst>
                  <a:outerShdw blurRad="38100" dist="38100" dir="2700000" algn="tl">
                    <a:srgbClr val="000000">
                      <a:alpha val="43137"/>
                    </a:srgbClr>
                  </a:outerShdw>
                </a:effectLst>
              </a:rPr>
              <a:t>D</a:t>
            </a:r>
            <a:r>
              <a:rPr lang="en-US" sz="3600" b="1" u="sng" dirty="0" smtClean="0">
                <a:solidFill>
                  <a:srgbClr val="002060"/>
                </a:solidFill>
                <a:effectLst>
                  <a:outerShdw blurRad="38100" dist="38100" dir="2700000" algn="tl">
                    <a:srgbClr val="000000">
                      <a:alpha val="43137"/>
                    </a:srgbClr>
                  </a:outerShdw>
                </a:effectLst>
              </a:rPr>
              <a:t>rug Combination</a:t>
            </a:r>
            <a:endParaRPr lang="en-US" sz="3600" dirty="0"/>
          </a:p>
        </p:txBody>
      </p:sp>
      <p:pic>
        <p:nvPicPr>
          <p:cNvPr id="5" name="Picture 4"/>
          <p:cNvPicPr>
            <a:picLocks noChangeAspect="1"/>
          </p:cNvPicPr>
          <p:nvPr/>
        </p:nvPicPr>
        <p:blipFill>
          <a:blip r:embed="rId2"/>
          <a:stretch>
            <a:fillRect/>
          </a:stretch>
        </p:blipFill>
        <p:spPr>
          <a:xfrm>
            <a:off x="4943104" y="2353994"/>
            <a:ext cx="3338639" cy="4071281"/>
          </a:xfrm>
          <a:prstGeom prst="rect">
            <a:avLst/>
          </a:prstGeom>
        </p:spPr>
      </p:pic>
      <p:pic>
        <p:nvPicPr>
          <p:cNvPr id="6" name="Picture 5"/>
          <p:cNvPicPr>
            <a:picLocks noChangeAspect="1"/>
          </p:cNvPicPr>
          <p:nvPr/>
        </p:nvPicPr>
        <p:blipFill>
          <a:blip r:embed="rId3"/>
          <a:stretch>
            <a:fillRect/>
          </a:stretch>
        </p:blipFill>
        <p:spPr>
          <a:xfrm>
            <a:off x="1360438" y="2353994"/>
            <a:ext cx="3356123" cy="4071281"/>
          </a:xfrm>
          <a:prstGeom prst="rect">
            <a:avLst/>
          </a:prstGeom>
        </p:spPr>
      </p:pic>
      <p:pic>
        <p:nvPicPr>
          <p:cNvPr id="7" name="Picture 6"/>
          <p:cNvPicPr>
            <a:picLocks noChangeAspect="1"/>
          </p:cNvPicPr>
          <p:nvPr/>
        </p:nvPicPr>
        <p:blipFill>
          <a:blip r:embed="rId4"/>
          <a:stretch>
            <a:fillRect/>
          </a:stretch>
        </p:blipFill>
        <p:spPr>
          <a:xfrm>
            <a:off x="1360439" y="1426665"/>
            <a:ext cx="3356122" cy="927328"/>
          </a:xfrm>
          <a:prstGeom prst="rect">
            <a:avLst/>
          </a:prstGeom>
        </p:spPr>
      </p:pic>
      <p:pic>
        <p:nvPicPr>
          <p:cNvPr id="8" name="Picture 7"/>
          <p:cNvPicPr>
            <a:picLocks noChangeAspect="1"/>
          </p:cNvPicPr>
          <p:nvPr/>
        </p:nvPicPr>
        <p:blipFill>
          <a:blip r:embed="rId4"/>
          <a:stretch>
            <a:fillRect/>
          </a:stretch>
        </p:blipFill>
        <p:spPr>
          <a:xfrm>
            <a:off x="4943104" y="1406276"/>
            <a:ext cx="3338639" cy="927328"/>
          </a:xfrm>
          <a:prstGeom prst="rect">
            <a:avLst/>
          </a:prstGeom>
        </p:spPr>
      </p:pic>
      <p:sp>
        <p:nvSpPr>
          <p:cNvPr id="9" name="Rectangle 8"/>
          <p:cNvSpPr/>
          <p:nvPr/>
        </p:nvSpPr>
        <p:spPr>
          <a:xfrm>
            <a:off x="0" y="6478497"/>
            <a:ext cx="5764237" cy="246221"/>
          </a:xfrm>
          <a:prstGeom prst="rect">
            <a:avLst/>
          </a:prstGeom>
        </p:spPr>
        <p:txBody>
          <a:bodyPr wrap="square">
            <a:spAutoFit/>
          </a:bodyPr>
          <a:lstStyle/>
          <a:p>
            <a:r>
              <a:rPr lang="fr-FR" sz="1000" b="1" dirty="0" smtClean="0"/>
              <a:t>Eur </a:t>
            </a:r>
            <a:r>
              <a:rPr lang="fr-FR" sz="1000" b="1" dirty="0" err="1" smtClean="0"/>
              <a:t>Respir</a:t>
            </a:r>
            <a:r>
              <a:rPr lang="fr-FR" sz="1000" b="1" dirty="0" smtClean="0"/>
              <a:t> J. 2015 </a:t>
            </a:r>
            <a:r>
              <a:rPr lang="fr-FR" sz="1000" b="1" dirty="0" err="1" smtClean="0"/>
              <a:t>Aug</a:t>
            </a:r>
            <a:r>
              <a:rPr lang="fr-FR" sz="1000" b="1" dirty="0" smtClean="0"/>
              <a:t> 29. </a:t>
            </a:r>
            <a:r>
              <a:rPr lang="fr-FR" sz="1000" b="1" dirty="0" err="1" smtClean="0"/>
              <a:t>pii</a:t>
            </a:r>
            <a:r>
              <a:rPr lang="fr-FR" sz="1000" b="1" dirty="0" smtClean="0"/>
              <a:t>: ERJ-01032-2015</a:t>
            </a:r>
          </a:p>
        </p:txBody>
      </p:sp>
    </p:spTree>
    <p:extLst>
      <p:ext uri="{BB962C8B-B14F-4D97-AF65-F5344CB8AC3E}">
        <p14:creationId xmlns:p14="http://schemas.microsoft.com/office/powerpoint/2010/main" xmlns="" val="3111376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79400" y="203200"/>
            <a:ext cx="8488363" cy="990600"/>
          </a:xfrm>
        </p:spPr>
        <p:txBody>
          <a:bodyPr>
            <a:normAutofit fontScale="90000"/>
          </a:bodyPr>
          <a:lstStyle/>
          <a:p>
            <a:r>
              <a:rPr altLang="ja-JP" sz="3200" b="0" smtClean="0">
                <a:latin typeface="Tahoma" pitchFamily="34" charset="0"/>
                <a:cs typeface="Tahoma" pitchFamily="34" charset="0"/>
              </a:rPr>
              <a:t>Investigational Treatment Combinations for PAH</a:t>
            </a:r>
          </a:p>
        </p:txBody>
      </p:sp>
      <p:sp>
        <p:nvSpPr>
          <p:cNvPr id="83971" name="Text Box 16"/>
          <p:cNvSpPr txBox="1">
            <a:spLocks noChangeArrowheads="1"/>
          </p:cNvSpPr>
          <p:nvPr/>
        </p:nvSpPr>
        <p:spPr bwMode="auto">
          <a:xfrm>
            <a:off x="2671763" y="2574925"/>
            <a:ext cx="3341687" cy="3663950"/>
          </a:xfrm>
          <a:prstGeom prst="rect">
            <a:avLst/>
          </a:prstGeom>
          <a:solidFill>
            <a:schemeClr val="accent1"/>
          </a:solidFill>
          <a:ln w="9525">
            <a:solidFill>
              <a:schemeClr val="accent1"/>
            </a:solidFill>
            <a:miter lim="800000"/>
            <a:headEnd/>
            <a:tailEnd/>
          </a:ln>
        </p:spPr>
        <p:txBody>
          <a:bodyPr>
            <a:spAutoFit/>
          </a:bodyPr>
          <a:lstStyle/>
          <a:p>
            <a:pPr algn="ctr"/>
            <a:r>
              <a:rPr lang="en-US" altLang="ja-JP" u="sng">
                <a:solidFill>
                  <a:srgbClr val="FFFF00"/>
                </a:solidFill>
                <a:latin typeface="Arial" pitchFamily="34" charset="0"/>
                <a:cs typeface="Arial" pitchFamily="34" charset="0"/>
              </a:rPr>
              <a:t>AMBITION</a:t>
            </a:r>
          </a:p>
          <a:p>
            <a:pPr algn="ctr"/>
            <a:endParaRPr lang="en-US" altLang="ja-JP" u="sng">
              <a:solidFill>
                <a:srgbClr val="FFFF00"/>
              </a:solidFill>
              <a:latin typeface="Arial" pitchFamily="34" charset="0"/>
              <a:cs typeface="Arial" pitchFamily="34" charset="0"/>
            </a:endParaRPr>
          </a:p>
          <a:p>
            <a:pPr algn="ctr"/>
            <a:r>
              <a:rPr lang="en-US" altLang="ja-JP">
                <a:solidFill>
                  <a:srgbClr val="FFFF00"/>
                </a:solidFill>
                <a:latin typeface="Arial" pitchFamily="34" charset="0"/>
                <a:cs typeface="Arial" pitchFamily="34" charset="0"/>
              </a:rPr>
              <a:t>Ambrisentan+Tadalafil</a:t>
            </a:r>
          </a:p>
          <a:p>
            <a:pPr algn="ctr"/>
            <a:endParaRPr lang="en-US" altLang="ja-JP">
              <a:solidFill>
                <a:srgbClr val="FFFF00"/>
              </a:solidFill>
              <a:latin typeface="Arial" pitchFamily="34" charset="0"/>
              <a:cs typeface="Arial" pitchFamily="34" charset="0"/>
            </a:endParaRPr>
          </a:p>
          <a:p>
            <a:pPr algn="ctr"/>
            <a:r>
              <a:rPr lang="en-US" altLang="ja-JP">
                <a:solidFill>
                  <a:srgbClr val="FFFF00"/>
                </a:solidFill>
                <a:latin typeface="Arial" pitchFamily="34" charset="0"/>
                <a:cs typeface="Arial" pitchFamily="34" charset="0"/>
              </a:rPr>
              <a:t>Ambrisentan+Placebo</a:t>
            </a:r>
          </a:p>
          <a:p>
            <a:pPr algn="ctr"/>
            <a:endParaRPr lang="en-US" altLang="ja-JP">
              <a:solidFill>
                <a:srgbClr val="FFFF00"/>
              </a:solidFill>
              <a:latin typeface="Arial" pitchFamily="34" charset="0"/>
              <a:cs typeface="Arial" pitchFamily="34" charset="0"/>
            </a:endParaRPr>
          </a:p>
          <a:p>
            <a:pPr algn="ctr"/>
            <a:r>
              <a:rPr lang="en-US" altLang="ja-JP">
                <a:solidFill>
                  <a:srgbClr val="FFFF00"/>
                </a:solidFill>
                <a:latin typeface="Arial" pitchFamily="34" charset="0"/>
                <a:cs typeface="Arial" pitchFamily="34" charset="0"/>
              </a:rPr>
              <a:t>Tadalafil+Placebo</a:t>
            </a:r>
          </a:p>
          <a:p>
            <a:pPr algn="ctr"/>
            <a:endParaRPr lang="en-US" altLang="ja-JP" sz="1800">
              <a:solidFill>
                <a:srgbClr val="FFFF00"/>
              </a:solidFill>
              <a:latin typeface="Arial" pitchFamily="34" charset="0"/>
              <a:cs typeface="Arial" pitchFamily="34" charset="0"/>
            </a:endParaRPr>
          </a:p>
          <a:p>
            <a:pPr algn="ctr"/>
            <a:endParaRPr lang="en-US" altLang="ja-JP" sz="1800">
              <a:solidFill>
                <a:srgbClr val="FFFF00"/>
              </a:solidFill>
              <a:latin typeface="Arial" pitchFamily="34" charset="0"/>
              <a:cs typeface="Arial" pitchFamily="34" charset="0"/>
            </a:endParaRPr>
          </a:p>
          <a:p>
            <a:pPr algn="ctr"/>
            <a:endParaRPr lang="en-US" altLang="ja-JP" sz="1800">
              <a:solidFill>
                <a:srgbClr val="FFFF00"/>
              </a:solidFill>
              <a:latin typeface="Arial" pitchFamily="34" charset="0"/>
              <a:cs typeface="Arial" pitchFamily="34" charset="0"/>
            </a:endParaRPr>
          </a:p>
          <a:p>
            <a:pPr algn="ctr"/>
            <a:endParaRPr lang="en-US" altLang="ja-JP" sz="1800" baseline="30000">
              <a:solidFill>
                <a:srgbClr val="FFFF00"/>
              </a:solidFill>
              <a:latin typeface="Arial" pitchFamily="34" charset="0"/>
              <a:cs typeface="Arial" pitchFamily="34" charset="0"/>
            </a:endParaRPr>
          </a:p>
        </p:txBody>
      </p:sp>
      <p:sp>
        <p:nvSpPr>
          <p:cNvPr id="83972" name="Text Box 4"/>
          <p:cNvSpPr txBox="1">
            <a:spLocks noChangeArrowheads="1"/>
          </p:cNvSpPr>
          <p:nvPr/>
        </p:nvSpPr>
        <p:spPr bwMode="auto">
          <a:xfrm>
            <a:off x="174625" y="6299200"/>
            <a:ext cx="7748588" cy="457200"/>
          </a:xfrm>
          <a:prstGeom prst="rect">
            <a:avLst/>
          </a:prstGeom>
          <a:noFill/>
          <a:ln w="9525">
            <a:noFill/>
            <a:miter lim="800000"/>
            <a:headEnd/>
            <a:tailEnd/>
          </a:ln>
        </p:spPr>
        <p:txBody>
          <a:bodyPr wrap="none">
            <a:spAutoFit/>
          </a:bodyPr>
          <a:lstStyle/>
          <a:p>
            <a:r>
              <a:rPr lang="en-US" altLang="ja-JP" sz="1200">
                <a:solidFill>
                  <a:srgbClr val="FFFFFF"/>
                </a:solidFill>
                <a:latin typeface="Arial" pitchFamily="34" charset="0"/>
                <a:cs typeface="Arial" pitchFamily="34" charset="0"/>
              </a:rPr>
              <a:t>Available at 1) </a:t>
            </a:r>
            <a:r>
              <a:rPr lang="en-US" altLang="ja-JP" sz="1200">
                <a:solidFill>
                  <a:srgbClr val="FFFFFF"/>
                </a:solidFill>
                <a:latin typeface="Arial" pitchFamily="34" charset="0"/>
                <a:cs typeface="Arial" pitchFamily="34" charset="0"/>
                <a:hlinkClick r:id="rId3"/>
              </a:rPr>
              <a:t>www.clinicaltrials.gov/ct2/show/NCT00617305</a:t>
            </a:r>
            <a:r>
              <a:rPr lang="en-US" altLang="ja-JP" sz="1200">
                <a:solidFill>
                  <a:srgbClr val="FFFFFF"/>
                </a:solidFill>
                <a:latin typeface="Arial" pitchFamily="34" charset="0"/>
                <a:cs typeface="Arial" pitchFamily="34" charset="0"/>
              </a:rPr>
              <a:t>; 2) </a:t>
            </a:r>
            <a:r>
              <a:rPr lang="en-US" altLang="ja-JP" sz="1200">
                <a:solidFill>
                  <a:srgbClr val="FFFFFF"/>
                </a:solidFill>
                <a:latin typeface="Arial" pitchFamily="34" charset="0"/>
                <a:cs typeface="Arial" pitchFamily="34" charset="0"/>
                <a:hlinkClick r:id="rId4"/>
              </a:rPr>
              <a:t>www.clinicaltrials.gov/ct2/show/NCT01042158</a:t>
            </a:r>
            <a:r>
              <a:rPr lang="en-US" altLang="ja-JP" sz="1200">
                <a:solidFill>
                  <a:srgbClr val="FFFFFF"/>
                </a:solidFill>
                <a:latin typeface="Arial" pitchFamily="34" charset="0"/>
                <a:cs typeface="Arial" pitchFamily="34" charset="0"/>
              </a:rPr>
              <a:t>. </a:t>
            </a:r>
          </a:p>
          <a:p>
            <a:endParaRPr lang="en-US" altLang="ja-JP" sz="1200">
              <a:solidFill>
                <a:srgbClr val="FFFFFF"/>
              </a:solidFill>
              <a:latin typeface="Arial" pitchFamily="34" charset="0"/>
              <a:cs typeface="Arial" pitchFamily="34" charset="0"/>
            </a:endParaRPr>
          </a:p>
        </p:txBody>
      </p:sp>
      <p:sp>
        <p:nvSpPr>
          <p:cNvPr id="83973" name="Text Box 8"/>
          <p:cNvSpPr txBox="1">
            <a:spLocks noChangeArrowheads="1"/>
          </p:cNvSpPr>
          <p:nvPr/>
        </p:nvSpPr>
        <p:spPr bwMode="auto">
          <a:xfrm>
            <a:off x="719138" y="1931988"/>
            <a:ext cx="6915150" cy="457200"/>
          </a:xfrm>
          <a:prstGeom prst="rect">
            <a:avLst/>
          </a:prstGeom>
          <a:solidFill>
            <a:srgbClr val="FF9900"/>
          </a:solidFill>
          <a:ln w="9525">
            <a:noFill/>
            <a:miter lim="800000"/>
            <a:headEnd/>
            <a:tailEnd/>
          </a:ln>
          <a:effectLst>
            <a:prstShdw prst="shdw17" dist="17961" dir="2700000">
              <a:srgbClr val="995C00">
                <a:alpha val="74997"/>
              </a:srgbClr>
            </a:prstShdw>
          </a:effectLst>
        </p:spPr>
        <p:txBody>
          <a:bodyPr wrap="none">
            <a:spAutoFit/>
          </a:bodyPr>
          <a:lstStyle/>
          <a:p>
            <a:r>
              <a:rPr lang="en-US" altLang="ja-JP">
                <a:solidFill>
                  <a:srgbClr val="000000"/>
                </a:solidFill>
                <a:latin typeface="Arial" pitchFamily="34" charset="0"/>
                <a:cs typeface="Arial" pitchFamily="34" charset="0"/>
              </a:rPr>
              <a:t>Front-Line Combination Therapy vs. Monotherapy</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79400" y="203200"/>
            <a:ext cx="8488363" cy="990600"/>
          </a:xfrm>
        </p:spPr>
        <p:txBody>
          <a:bodyPr>
            <a:normAutofit/>
          </a:bodyPr>
          <a:lstStyle/>
          <a:p>
            <a:pPr eaLnBrk="1" hangingPunct="1"/>
            <a:r>
              <a:rPr lang="en-GB" altLang="en-US" sz="2800" dirty="0" smtClean="0"/>
              <a:t>PAH: Parameters for Assessing Disease Severity, Stability and Prognosis</a:t>
            </a:r>
            <a:endParaRPr altLang="en-US" sz="2800" smtClean="0"/>
          </a:p>
        </p:txBody>
      </p:sp>
      <p:graphicFrame>
        <p:nvGraphicFramePr>
          <p:cNvPr id="6" name="Table 5"/>
          <p:cNvGraphicFramePr>
            <a:graphicFrameLocks noGrp="1"/>
          </p:cNvGraphicFramePr>
          <p:nvPr/>
        </p:nvGraphicFramePr>
        <p:xfrm>
          <a:off x="-9318625" y="2994025"/>
          <a:ext cx="8382000" cy="4806950"/>
        </p:xfrm>
        <a:graphic>
          <a:graphicData uri="http://schemas.openxmlformats.org/drawingml/2006/table">
            <a:tbl>
              <a:tblPr firstRow="1" bandRow="1">
                <a:tableStyleId>{5C22544A-7EE6-4342-B048-85BDC9FD1C3A}</a:tableStyleId>
              </a:tblPr>
              <a:tblGrid>
                <a:gridCol w="2794000"/>
                <a:gridCol w="2794000"/>
                <a:gridCol w="2794000"/>
              </a:tblGrid>
              <a:tr h="640174">
                <a:tc>
                  <a:txBody>
                    <a:bodyPr/>
                    <a:lstStyle/>
                    <a:p>
                      <a:pPr algn="ctr"/>
                      <a:r>
                        <a:rPr lang="en-US" sz="1800" b="1" u="none" dirty="0" smtClean="0">
                          <a:solidFill>
                            <a:schemeClr val="tx1"/>
                          </a:solidFill>
                        </a:rPr>
                        <a:t>Lower Risk</a:t>
                      </a:r>
                      <a:endParaRPr lang="en-US" sz="1800" b="1" u="none" dirty="0">
                        <a:solidFill>
                          <a:schemeClr val="tx1"/>
                        </a:solidFill>
                      </a:endParaRPr>
                    </a:p>
                  </a:txBody>
                  <a:tcPr marT="45727" marB="4572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975"/>
                    </a:solidFill>
                  </a:tcPr>
                </a:tc>
                <a:tc>
                  <a:txBody>
                    <a:bodyPr/>
                    <a:lstStyle/>
                    <a:p>
                      <a:pPr algn="ctr"/>
                      <a:r>
                        <a:rPr lang="en-US" sz="1800" b="1" u="none" dirty="0" smtClean="0">
                          <a:solidFill>
                            <a:schemeClr val="tx1"/>
                          </a:solidFill>
                        </a:rPr>
                        <a:t>Determinants of Risk</a:t>
                      </a:r>
                      <a:endParaRPr lang="en-US" sz="1800" b="1" u="none" dirty="0">
                        <a:solidFill>
                          <a:schemeClr val="tx1"/>
                        </a:solidFill>
                      </a:endParaRPr>
                    </a:p>
                  </a:txBody>
                  <a:tcPr marT="45727" marB="4572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1800" b="1" u="none" dirty="0" smtClean="0">
                        <a:solidFill>
                          <a:schemeClr val="tx1"/>
                        </a:solidFill>
                      </a:endParaRPr>
                    </a:p>
                    <a:p>
                      <a:pPr algn="ctr"/>
                      <a:r>
                        <a:rPr lang="en-US" sz="1800" b="1" u="none" baseline="0" dirty="0" smtClean="0">
                          <a:solidFill>
                            <a:schemeClr val="tx1"/>
                          </a:solidFill>
                        </a:rPr>
                        <a:t>   </a:t>
                      </a:r>
                      <a:r>
                        <a:rPr lang="en-US" sz="1800" b="1" u="none" dirty="0" smtClean="0">
                          <a:solidFill>
                            <a:schemeClr val="tx1"/>
                          </a:solidFill>
                        </a:rPr>
                        <a:t>Higher Risk</a:t>
                      </a:r>
                      <a:endParaRPr lang="en-US" sz="1800" b="1" u="none" dirty="0">
                        <a:solidFill>
                          <a:schemeClr val="tx1"/>
                        </a:solidFill>
                      </a:endParaRPr>
                    </a:p>
                  </a:txBody>
                  <a:tcPr marT="45727" marB="4572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587767">
                <a:tc>
                  <a:txBody>
                    <a:bodyPr/>
                    <a:lstStyle/>
                    <a:p>
                      <a:pPr algn="ctr"/>
                      <a:r>
                        <a:rPr lang="en-US" sz="1600" dirty="0" smtClean="0"/>
                        <a:t>No</a:t>
                      </a:r>
                      <a:endParaRPr lang="en-US" sz="1600" b="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975"/>
                    </a:solidFill>
                  </a:tcPr>
                </a:tc>
                <a:tc>
                  <a:txBody>
                    <a:bodyPr/>
                    <a:lstStyle/>
                    <a:p>
                      <a:pPr algn="ctr"/>
                      <a:r>
                        <a:rPr lang="en-US" sz="1600" dirty="0" smtClean="0"/>
                        <a:t>Clinical</a:t>
                      </a:r>
                      <a:r>
                        <a:rPr lang="en-US" sz="1600" baseline="0" dirty="0" smtClean="0"/>
                        <a:t> evidence of </a:t>
                      </a:r>
                      <a:br>
                        <a:rPr lang="en-US" sz="1600" baseline="0" dirty="0" smtClean="0"/>
                      </a:br>
                      <a:r>
                        <a:rPr lang="en-US" sz="1600" baseline="0" dirty="0" smtClean="0"/>
                        <a:t>RV failure</a:t>
                      </a:r>
                      <a:endParaRPr lang="en-US" sz="1600" b="1"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t>Yes</a:t>
                      </a:r>
                      <a:endParaRPr lang="en-US" sz="1600" b="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587767">
                <a:tc>
                  <a:txBody>
                    <a:bodyPr/>
                    <a:lstStyle/>
                    <a:p>
                      <a:pPr algn="ctr"/>
                      <a:r>
                        <a:rPr lang="en-US" sz="1600" dirty="0" smtClean="0"/>
                        <a:t>Gradual</a:t>
                      </a:r>
                      <a:endParaRPr lang="en-US" sz="1600" b="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975"/>
                    </a:solidFill>
                  </a:tcPr>
                </a:tc>
                <a:tc>
                  <a:txBody>
                    <a:bodyPr/>
                    <a:lstStyle/>
                    <a:p>
                      <a:pPr algn="ctr"/>
                      <a:r>
                        <a:rPr lang="en-US" sz="1600" dirty="0" smtClean="0"/>
                        <a:t>Progression</a:t>
                      </a:r>
                      <a:endParaRPr lang="en-US" sz="1600" b="1"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t>Rapid</a:t>
                      </a:r>
                      <a:endParaRPr lang="en-US" sz="1600" b="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587767">
                <a:tc>
                  <a:txBody>
                    <a:bodyPr/>
                    <a:lstStyle/>
                    <a:p>
                      <a:pPr algn="ctr"/>
                      <a:r>
                        <a:rPr lang="en-US" sz="1800" dirty="0" smtClean="0"/>
                        <a:t>II, III</a:t>
                      </a:r>
                      <a:endParaRPr lang="en-US" sz="1800" b="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975"/>
                    </a:solidFill>
                  </a:tcPr>
                </a:tc>
                <a:tc>
                  <a:txBody>
                    <a:bodyPr/>
                    <a:lstStyle/>
                    <a:p>
                      <a:pPr algn="ctr"/>
                      <a:r>
                        <a:rPr lang="en-US" sz="1800" b="1" dirty="0" smtClean="0"/>
                        <a:t>WHO class</a:t>
                      </a:r>
                      <a:endParaRPr lang="en-US" sz="1800" b="1"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smtClean="0"/>
                        <a:t>IV</a:t>
                      </a:r>
                      <a:endParaRPr lang="en-US" sz="1800" b="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587767">
                <a:tc>
                  <a:txBody>
                    <a:bodyPr/>
                    <a:lstStyle/>
                    <a:p>
                      <a:pPr algn="ctr"/>
                      <a:r>
                        <a:rPr lang="en-US" sz="1800" dirty="0" smtClean="0"/>
                        <a:t>Longer (&gt;400m)</a:t>
                      </a:r>
                      <a:endParaRPr lang="en-US" sz="180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975"/>
                    </a:solidFill>
                  </a:tcPr>
                </a:tc>
                <a:tc>
                  <a:txBody>
                    <a:bodyPr/>
                    <a:lstStyle/>
                    <a:p>
                      <a:pPr algn="ctr"/>
                      <a:r>
                        <a:rPr lang="en-US" sz="1800" b="1" dirty="0" smtClean="0"/>
                        <a:t>6MWD</a:t>
                      </a:r>
                      <a:endParaRPr lang="en-US" sz="1800" b="1"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smtClean="0"/>
                        <a:t>Shorter (&lt;300 m)</a:t>
                      </a:r>
                      <a:endParaRPr lang="en-US" sz="180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587767">
                <a:tc>
                  <a:txBody>
                    <a:bodyPr/>
                    <a:lstStyle/>
                    <a:p>
                      <a:pPr algn="ctr"/>
                      <a:r>
                        <a:rPr lang="en-US" sz="1800" dirty="0" smtClean="0"/>
                        <a:t>Minimally elevated</a:t>
                      </a:r>
                      <a:endParaRPr lang="en-US" sz="180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975"/>
                    </a:solidFill>
                  </a:tcPr>
                </a:tc>
                <a:tc>
                  <a:txBody>
                    <a:bodyPr/>
                    <a:lstStyle/>
                    <a:p>
                      <a:pPr algn="ctr"/>
                      <a:r>
                        <a:rPr lang="en-US" sz="1800" b="1" dirty="0" smtClean="0"/>
                        <a:t>BNP</a:t>
                      </a:r>
                      <a:endParaRPr lang="en-US" sz="1800" b="1"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smtClean="0"/>
                        <a:t>Very elevated</a:t>
                      </a:r>
                      <a:endParaRPr lang="en-US" sz="180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587767">
                <a:tc>
                  <a:txBody>
                    <a:bodyPr/>
                    <a:lstStyle/>
                    <a:p>
                      <a:pPr algn="ctr"/>
                      <a:r>
                        <a:rPr lang="en-US" sz="1600" dirty="0" smtClean="0"/>
                        <a:t>Minimal RV dysfunction</a:t>
                      </a:r>
                      <a:endParaRPr lang="en-US" sz="160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975"/>
                    </a:solidFill>
                  </a:tcPr>
                </a:tc>
                <a:tc>
                  <a:txBody>
                    <a:bodyPr/>
                    <a:lstStyle/>
                    <a:p>
                      <a:pPr algn="ctr"/>
                      <a:r>
                        <a:rPr lang="en-US" sz="1600" dirty="0" smtClean="0"/>
                        <a:t>Echocardiographic findings</a:t>
                      </a:r>
                      <a:endParaRPr lang="en-US" sz="1600" b="1"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t>Pericardial</a:t>
                      </a:r>
                      <a:r>
                        <a:rPr lang="en-US" sz="1600" baseline="0" dirty="0" smtClean="0"/>
                        <a:t> effusion, significant RV dysfunction</a:t>
                      </a:r>
                      <a:endParaRPr lang="en-US" sz="160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r h="640174">
                <a:tc>
                  <a:txBody>
                    <a:bodyPr/>
                    <a:lstStyle/>
                    <a:p>
                      <a:pPr algn="ctr"/>
                      <a:r>
                        <a:rPr lang="en-US" sz="1800" dirty="0" smtClean="0"/>
                        <a:t>Normal/near</a:t>
                      </a:r>
                      <a:r>
                        <a:rPr lang="en-US" sz="1800" baseline="0" dirty="0" smtClean="0"/>
                        <a:t> normal </a:t>
                      </a:r>
                      <a:br>
                        <a:rPr lang="en-US" sz="1800" baseline="0" dirty="0" smtClean="0"/>
                      </a:br>
                      <a:r>
                        <a:rPr lang="en-US" sz="1800" baseline="0" dirty="0" smtClean="0"/>
                        <a:t>RAP and CI</a:t>
                      </a:r>
                      <a:endParaRPr lang="en-US" sz="180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9D975"/>
                    </a:solidFill>
                  </a:tcPr>
                </a:tc>
                <a:tc>
                  <a:txBody>
                    <a:bodyPr/>
                    <a:lstStyle/>
                    <a:p>
                      <a:pPr algn="ctr"/>
                      <a:r>
                        <a:rPr lang="en-US" sz="1800" b="1" dirty="0" smtClean="0"/>
                        <a:t>Hemodynamics</a:t>
                      </a:r>
                      <a:endParaRPr lang="en-US" sz="1800" b="1"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smtClean="0"/>
                        <a:t>High RAP, low</a:t>
                      </a:r>
                      <a:r>
                        <a:rPr lang="en-US" sz="1800" baseline="0" dirty="0" smtClean="0"/>
                        <a:t> CI</a:t>
                      </a:r>
                      <a:endParaRPr lang="en-US" sz="1800" dirty="0">
                        <a:solidFill>
                          <a:schemeClr val="tx1"/>
                        </a:solidFill>
                      </a:endParaRPr>
                    </a:p>
                  </a:txBody>
                  <a:tcPr marT="45727" marB="4572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r>
            </a:tbl>
          </a:graphicData>
        </a:graphic>
      </p:graphicFrame>
      <p:sp>
        <p:nvSpPr>
          <p:cNvPr id="3" name="Rectangle 2"/>
          <p:cNvSpPr/>
          <p:nvPr/>
        </p:nvSpPr>
        <p:spPr>
          <a:xfrm>
            <a:off x="-6507163" y="2994025"/>
            <a:ext cx="2768600" cy="4729163"/>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pic>
        <p:nvPicPr>
          <p:cNvPr id="88102" name="Picture 3"/>
          <p:cNvPicPr>
            <a:picLocks noChangeAspect="1"/>
          </p:cNvPicPr>
          <p:nvPr/>
        </p:nvPicPr>
        <p:blipFill>
          <a:blip r:embed="rId3"/>
          <a:srcRect/>
          <a:stretch>
            <a:fillRect/>
          </a:stretch>
        </p:blipFill>
        <p:spPr bwMode="auto">
          <a:xfrm>
            <a:off x="-9228138" y="-2132013"/>
            <a:ext cx="7673975" cy="5105401"/>
          </a:xfrm>
          <a:prstGeom prst="rect">
            <a:avLst/>
          </a:prstGeom>
          <a:noFill/>
          <a:ln w="9525">
            <a:noFill/>
            <a:miter lim="800000"/>
            <a:headEnd/>
            <a:tailEnd/>
          </a:ln>
        </p:spPr>
      </p:pic>
      <p:grpSp>
        <p:nvGrpSpPr>
          <p:cNvPr id="2" name="Group 10"/>
          <p:cNvGrpSpPr>
            <a:grpSpLocks/>
          </p:cNvGrpSpPr>
          <p:nvPr/>
        </p:nvGrpSpPr>
        <p:grpSpPr bwMode="auto">
          <a:xfrm>
            <a:off x="728663" y="1447802"/>
            <a:ext cx="17718087" cy="4624388"/>
            <a:chOff x="46159" y="1554755"/>
            <a:chExt cx="17718441" cy="4624532"/>
          </a:xfrm>
        </p:grpSpPr>
        <p:pic>
          <p:nvPicPr>
            <p:cNvPr id="88153" name="Picture 2"/>
            <p:cNvPicPr>
              <a:picLocks noChangeAspect="1" noChangeArrowheads="1"/>
            </p:cNvPicPr>
            <p:nvPr/>
          </p:nvPicPr>
          <p:blipFill>
            <a:blip r:embed="rId4"/>
            <a:srcRect t="12038"/>
            <a:stretch>
              <a:fillRect/>
            </a:stretch>
          </p:blipFill>
          <p:spPr bwMode="auto">
            <a:xfrm>
              <a:off x="9176219" y="1554755"/>
              <a:ext cx="8588381" cy="4624532"/>
            </a:xfrm>
            <a:prstGeom prst="rect">
              <a:avLst/>
            </a:prstGeom>
            <a:noFill/>
            <a:ln w="9525">
              <a:noFill/>
              <a:miter lim="800000"/>
              <a:headEnd/>
              <a:tailEnd/>
            </a:ln>
          </p:spPr>
        </p:pic>
        <p:sp>
          <p:nvSpPr>
            <p:cNvPr id="8" name="Rectangle 2"/>
            <p:cNvSpPr/>
            <p:nvPr/>
          </p:nvSpPr>
          <p:spPr>
            <a:xfrm>
              <a:off x="12341592" y="3078801"/>
              <a:ext cx="2463849" cy="59533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9" name="Rectangle 2"/>
            <p:cNvSpPr/>
            <p:nvPr/>
          </p:nvSpPr>
          <p:spPr>
            <a:xfrm>
              <a:off x="12341592" y="4756842"/>
              <a:ext cx="2463849" cy="50484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12" name="Rectangle 2"/>
            <p:cNvSpPr/>
            <p:nvPr/>
          </p:nvSpPr>
          <p:spPr>
            <a:xfrm>
              <a:off x="12341592" y="3958304"/>
              <a:ext cx="2463849" cy="415938"/>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88157" name="TextBox 4"/>
            <p:cNvSpPr txBox="1">
              <a:spLocks noChangeArrowheads="1"/>
            </p:cNvSpPr>
            <p:nvPr/>
          </p:nvSpPr>
          <p:spPr bwMode="auto">
            <a:xfrm>
              <a:off x="46159" y="2915284"/>
              <a:ext cx="4178383" cy="366724"/>
            </a:xfrm>
            <a:prstGeom prst="rect">
              <a:avLst/>
            </a:prstGeom>
            <a:solidFill>
              <a:srgbClr val="FFFF00"/>
            </a:solidFill>
            <a:ln w="9525">
              <a:noFill/>
              <a:miter lim="800000"/>
              <a:headEnd/>
              <a:tailEnd/>
            </a:ln>
          </p:spPr>
          <p:txBody>
            <a:bodyPr>
              <a:spAutoFit/>
            </a:bodyPr>
            <a:lstStyle/>
            <a:p>
              <a:r>
                <a:rPr lang="en-US" altLang="en-US" sz="1800">
                  <a:solidFill>
                    <a:srgbClr val="FF0000"/>
                  </a:solidFill>
                  <a:latin typeface="Arial" pitchFamily="34" charset="0"/>
                  <a:cs typeface="Arial" pitchFamily="34" charset="0"/>
                </a:rPr>
                <a:t>Can we clean this up??</a:t>
              </a:r>
            </a:p>
          </p:txBody>
        </p:sp>
      </p:grpSp>
      <p:graphicFrame>
        <p:nvGraphicFramePr>
          <p:cNvPr id="13" name="Table 12"/>
          <p:cNvGraphicFramePr>
            <a:graphicFrameLocks noGrp="1"/>
          </p:cNvGraphicFramePr>
          <p:nvPr/>
        </p:nvGraphicFramePr>
        <p:xfrm>
          <a:off x="381000" y="1433513"/>
          <a:ext cx="8382000" cy="4816475"/>
        </p:xfrm>
        <a:graphic>
          <a:graphicData uri="http://schemas.openxmlformats.org/drawingml/2006/table">
            <a:tbl>
              <a:tblPr/>
              <a:tblGrid>
                <a:gridCol w="2794000"/>
                <a:gridCol w="2794000"/>
                <a:gridCol w="2794000"/>
              </a:tblGrid>
              <a:tr h="530225">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rPr>
                        <a:t>Lower Risk</a:t>
                      </a:r>
                    </a:p>
                  </a:txBody>
                  <a:tcPr marT="45726" marB="45726"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9D975"/>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Determinants of Risk</a:t>
                      </a:r>
                    </a:p>
                  </a:txBody>
                  <a:tcPr marT="45726" marB="45726"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   Higher Risk</a:t>
                      </a:r>
                    </a:p>
                  </a:txBody>
                  <a:tcPr marT="45726" marB="45726"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A9AB"/>
                    </a:solidFill>
                  </a:tcPr>
                </a:tc>
              </a:tr>
              <a:tr h="476250">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No</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975"/>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Clinical evidence of </a:t>
                      </a:r>
                      <a:b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b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RV failure</a:t>
                      </a:r>
                      <a:endParaRPr kumimoji="0" lang="en-US" altLang="en-US" sz="1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Yes</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A9AB"/>
                    </a:solidFill>
                  </a:tcPr>
                </a:tc>
              </a:tr>
              <a:tr h="476250">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Slow</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975"/>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Rate of progression </a:t>
                      </a:r>
                      <a:b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b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of symptoms</a:t>
                      </a:r>
                      <a:endParaRPr kumimoji="0" lang="en-US" altLang="en-US" sz="1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Rapid</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A9AB"/>
                    </a:solidFill>
                  </a:tcPr>
                </a:tc>
              </a:tr>
              <a:tr h="476250">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No</a:t>
                      </a: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975"/>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Syncope</a:t>
                      </a: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rPr>
                        <a:t>Yes</a:t>
                      </a: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A9AB"/>
                    </a:solidFill>
                  </a:tcPr>
                </a:tc>
              </a:tr>
              <a:tr h="476250">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II, III</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975"/>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WHO-FC</a:t>
                      </a:r>
                      <a:endParaRPr kumimoji="0" lang="en-US" altLang="en-US" sz="1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IV</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A9AB"/>
                    </a:solidFill>
                  </a:tcPr>
                </a:tc>
              </a:tr>
              <a:tr h="476250">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Longer (&gt;500m)</a:t>
                      </a:r>
                      <a:endParaRPr kumimoji="0" lang="en-US" altLang="en-US" sz="1200" b="0" i="0" u="none" strike="noStrike" cap="none" normalizeH="0" baseline="0" dirty="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975"/>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6MWT</a:t>
                      </a:r>
                      <a:endParaRPr kumimoji="0" lang="en-US" altLang="en-US" sz="1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Shorter (&lt;300 m)</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A9AB"/>
                    </a:solidFill>
                  </a:tcPr>
                </a:tc>
              </a:tr>
              <a:tr h="476250">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Peak O</a:t>
                      </a:r>
                      <a:r>
                        <a:rPr kumimoji="0" lang="en-US" altLang="en-US" sz="1200" b="0" i="0" u="none" strike="noStrike" cap="none" normalizeH="0" baseline="-25000" smtClean="0">
                          <a:ln>
                            <a:noFill/>
                          </a:ln>
                          <a:solidFill>
                            <a:srgbClr val="000000"/>
                          </a:solidFill>
                          <a:effectLst/>
                          <a:latin typeface="Arial" panose="020B0604020202020204" pitchFamily="34" charset="0"/>
                          <a:ea typeface="MS PGothic" panose="020B0600070205080204" pitchFamily="34" charset="-128"/>
                        </a:rPr>
                        <a:t>2</a:t>
                      </a: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consumption &gt;15 mL/min/kg</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975"/>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Cardio-pulmonary </a:t>
                      </a:r>
                      <a:b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b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exercise test</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Peak O</a:t>
                      </a:r>
                      <a:r>
                        <a:rPr kumimoji="0" lang="en-US" altLang="en-US" sz="1200" b="0" i="0" u="none" strike="noStrike" cap="none" normalizeH="0" baseline="-25000" smtClean="0">
                          <a:ln>
                            <a:noFill/>
                          </a:ln>
                          <a:solidFill>
                            <a:srgbClr val="000000"/>
                          </a:solidFill>
                          <a:effectLst/>
                          <a:latin typeface="Arial" panose="020B0604020202020204" pitchFamily="34" charset="0"/>
                          <a:ea typeface="MS PGothic" panose="020B0600070205080204" pitchFamily="34" charset="-128"/>
                        </a:rPr>
                        <a:t>2</a:t>
                      </a: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 consumption &lt;12 mL/min/kg</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A9AB"/>
                    </a:solidFill>
                  </a:tcPr>
                </a:tc>
              </a:tr>
              <a:tr h="476250">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Normal or near-normal</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975"/>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BNP/NT-proBNP plasma levels</a:t>
                      </a:r>
                      <a:endParaRPr kumimoji="0" lang="en-US" altLang="en-US" sz="1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Very elevated and rising</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A9AB"/>
                    </a:solidFill>
                  </a:tcPr>
                </a:tc>
              </a:tr>
              <a:tr h="476250">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No pericardial effusion, </a:t>
                      </a:r>
                      <a:b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b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TAPSE &gt;2.0 cm</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9D975"/>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Echocardiographic findings</a:t>
                      </a:r>
                      <a:endParaRPr kumimoji="0" lang="en-US" altLang="en-US" sz="1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Pericardial effusion, </a:t>
                      </a:r>
                      <a:b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b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TAPSE &lt;1.5 cm</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A9AB"/>
                    </a:solidFill>
                  </a:tcPr>
                </a:tc>
              </a:tr>
              <a:tr h="476250">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RAP &lt;8 mmHg or </a:t>
                      </a:r>
                      <a:b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b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CI ≥2.5 L/min/m</a:t>
                      </a:r>
                      <a:r>
                        <a:rPr kumimoji="0" lang="en-US" altLang="en-US" sz="1200" b="0" i="0" u="none" strike="noStrike" cap="none" normalizeH="0" baseline="30000" smtClean="0">
                          <a:ln>
                            <a:noFill/>
                          </a:ln>
                          <a:solidFill>
                            <a:srgbClr val="000000"/>
                          </a:solidFill>
                          <a:effectLst/>
                          <a:latin typeface="Arial" panose="020B0604020202020204" pitchFamily="34" charset="0"/>
                          <a:ea typeface="MS PGothic" panose="020B0600070205080204" pitchFamily="34" charset="-128"/>
                        </a:rPr>
                        <a:t>2</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9D975"/>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Hemodynamics</a:t>
                      </a:r>
                      <a:endParaRPr kumimoji="0" lang="en-US" altLang="en-US" sz="1200" b="1"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lnSpc>
                          <a:spcPct val="95000"/>
                        </a:lnSpc>
                        <a:spcBef>
                          <a:spcPts val="600"/>
                        </a:spcBef>
                        <a:spcAft>
                          <a:spcPts val="600"/>
                        </a:spcAft>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2pPr>
                      <a:lvl3pPr marL="11430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4pPr>
                      <a:lvl5pPr marL="2057400" indent="-22860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95000"/>
                        </a:lnSpc>
                        <a:spcBef>
                          <a:spcPts val="600"/>
                        </a:spcBef>
                        <a:spcAft>
                          <a:spcPts val="600"/>
                        </a:spcAft>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RAP &gt;15 mmHg or </a:t>
                      </a:r>
                      <a:b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br>
                      <a:r>
                        <a:rPr kumimoji="0" lang="en-US" altLang="en-US" sz="12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CI ≤2.0 L/min/m</a:t>
                      </a:r>
                      <a:r>
                        <a:rPr kumimoji="0" lang="en-US" altLang="en-US" sz="1200" b="0" i="0" u="none" strike="noStrike" cap="none" normalizeH="0" baseline="30000" smtClean="0">
                          <a:ln>
                            <a:noFill/>
                          </a:ln>
                          <a:solidFill>
                            <a:srgbClr val="000000"/>
                          </a:solidFill>
                          <a:effectLst/>
                          <a:latin typeface="Arial" panose="020B0604020202020204" pitchFamily="34" charset="0"/>
                          <a:ea typeface="MS PGothic" panose="020B0600070205080204" pitchFamily="34" charset="-128"/>
                        </a:rPr>
                        <a:t>2</a:t>
                      </a:r>
                      <a:endParaRPr kumimoji="0" lang="en-US" altLang="en-US" sz="1200" b="0" i="0" u="none" strike="noStrike" cap="none" normalizeH="0" baseline="0" smtClean="0">
                        <a:ln>
                          <a:noFill/>
                        </a:ln>
                        <a:solidFill>
                          <a:schemeClr val="tx1"/>
                        </a:solidFill>
                        <a:effectLst/>
                        <a:latin typeface="Arial" panose="020B0604020202020204" pitchFamily="34" charset="0"/>
                        <a:ea typeface="MS PGothic" panose="020B0600070205080204" pitchFamily="34" charset="-128"/>
                      </a:endParaRPr>
                    </a:p>
                  </a:txBody>
                  <a:tcPr marT="45726" marB="45726"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5A9AB"/>
                    </a:solidFill>
                  </a:tcPr>
                </a:tc>
              </a:tr>
            </a:tbl>
          </a:graphicData>
        </a:graphic>
      </p:graphicFrame>
      <p:sp>
        <p:nvSpPr>
          <p:cNvPr id="15" name="Text Placeholder 2"/>
          <p:cNvSpPr txBox="1">
            <a:spLocks/>
          </p:cNvSpPr>
          <p:nvPr/>
        </p:nvSpPr>
        <p:spPr bwMode="auto">
          <a:xfrm>
            <a:off x="304800" y="6251575"/>
            <a:ext cx="5303838" cy="409575"/>
          </a:xfrm>
          <a:prstGeom prst="rect">
            <a:avLst/>
          </a:prstGeom>
          <a:noFill/>
          <a:ln>
            <a:noFill/>
          </a:ln>
          <a:extLst>
            <a:ext uri="{909E8E84-426E-40dd-AFC4-6F175D3DCCD1}"/>
            <a:ext uri="{91240B29-F687-4f45-9708-019B960494DF}"/>
          </a:extLst>
        </p:spPr>
        <p:txBody>
          <a:bodyPr/>
          <a:lstStyle>
            <a:lvl1pPr marL="225425" indent="-225425" algn="l" rtl="0" fontAlgn="base">
              <a:lnSpc>
                <a:spcPct val="95000"/>
              </a:lnSpc>
              <a:spcBef>
                <a:spcPts val="600"/>
              </a:spcBef>
              <a:spcAft>
                <a:spcPts val="600"/>
              </a:spcAft>
              <a:buFont typeface="Arial" panose="020B0604020202020204" pitchFamily="34" charset="0"/>
              <a:buChar char="•"/>
              <a:defRPr sz="2800" kern="1200">
                <a:solidFill>
                  <a:schemeClr val="tx1"/>
                </a:solidFill>
                <a:latin typeface="+mj-lt"/>
                <a:ea typeface="+mn-ea"/>
                <a:cs typeface="Arial" pitchFamily="34" charset="0"/>
              </a:defRPr>
            </a:lvl1pPr>
            <a:lvl2pPr marL="742950" indent="-285750" algn="l" rtl="0" fontAlgn="base">
              <a:lnSpc>
                <a:spcPct val="95000"/>
              </a:lnSpc>
              <a:spcBef>
                <a:spcPts val="600"/>
              </a:spcBef>
              <a:spcAft>
                <a:spcPts val="600"/>
              </a:spcAft>
              <a:buFont typeface="Arial" panose="020B0604020202020204" pitchFamily="34" charset="0"/>
              <a:buChar char="–"/>
              <a:defRPr sz="2400" kern="1200">
                <a:solidFill>
                  <a:schemeClr val="tx1"/>
                </a:solidFill>
                <a:latin typeface="+mj-lt"/>
                <a:ea typeface="+mn-ea"/>
                <a:cs typeface="Arial" pitchFamily="34" charset="0"/>
              </a:defRPr>
            </a:lvl2pPr>
            <a:lvl3pPr marL="1143000" indent="-228600" algn="l" rtl="0" fontAlgn="base">
              <a:lnSpc>
                <a:spcPct val="95000"/>
              </a:lnSpc>
              <a:spcBef>
                <a:spcPts val="600"/>
              </a:spcBef>
              <a:spcAft>
                <a:spcPts val="600"/>
              </a:spcAft>
              <a:buFont typeface="Arial" panose="020B0604020202020204" pitchFamily="34" charset="0"/>
              <a:buChar char="•"/>
              <a:defRPr sz="2200" kern="1200">
                <a:solidFill>
                  <a:schemeClr val="tx1"/>
                </a:solidFill>
                <a:latin typeface="+mj-lt"/>
                <a:ea typeface="+mn-ea"/>
                <a:cs typeface="Arial" pitchFamily="34" charset="0"/>
              </a:defRPr>
            </a:lvl3pPr>
            <a:lvl4pPr marL="1600200" indent="-228600" algn="l" rtl="0" fontAlgn="base">
              <a:lnSpc>
                <a:spcPct val="95000"/>
              </a:lnSpc>
              <a:spcBef>
                <a:spcPts val="600"/>
              </a:spcBef>
              <a:spcAft>
                <a:spcPts val="600"/>
              </a:spcAft>
              <a:buFont typeface="Arial" panose="020B0604020202020204" pitchFamily="34" charset="0"/>
              <a:buChar char="–"/>
              <a:defRPr sz="2200" kern="1200">
                <a:solidFill>
                  <a:schemeClr val="tx1"/>
                </a:solidFill>
                <a:latin typeface="+mj-lt"/>
                <a:ea typeface="+mn-ea"/>
                <a:cs typeface="Arial" pitchFamily="34" charset="0"/>
              </a:defRPr>
            </a:lvl4pPr>
            <a:lvl5pPr marL="2057400" indent="-228600" algn="l" rtl="0" fontAlgn="base">
              <a:lnSpc>
                <a:spcPct val="95000"/>
              </a:lnSpc>
              <a:spcBef>
                <a:spcPts val="600"/>
              </a:spcBef>
              <a:spcAft>
                <a:spcPts val="600"/>
              </a:spcAft>
              <a:buFont typeface="Arial" panose="020B0604020202020204" pitchFamily="34" charset="0"/>
              <a:buChar char="»"/>
              <a:defRPr sz="22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panose="020B0604020202020204" pitchFamily="34" charset="0"/>
              <a:buNone/>
              <a:defRPr/>
            </a:pPr>
            <a:r>
              <a:rPr lang="en-US" sz="1050" dirty="0" smtClean="0">
                <a:solidFill>
                  <a:srgbClr val="000000"/>
                </a:solidFill>
              </a:rPr>
              <a:t>ESC/ERS Guidelines for the diagnosis and treatment of PH; EHJ 2009, 30, 2493-2537, Adapted from McLaughlin and </a:t>
            </a:r>
            <a:r>
              <a:rPr lang="en-US" sz="1050" dirty="0" err="1" smtClean="0">
                <a:solidFill>
                  <a:srgbClr val="000000"/>
                </a:solidFill>
              </a:rPr>
              <a:t>McGoon</a:t>
            </a:r>
            <a:endParaRPr lang="en-US" sz="1050" dirty="0">
              <a:solidFill>
                <a:srgbClr val="000000"/>
              </a:solidFill>
            </a:endParaRPr>
          </a:p>
        </p:txBody>
      </p:sp>
      <p:sp>
        <p:nvSpPr>
          <p:cNvPr id="16" name="Rectangle 2"/>
          <p:cNvSpPr/>
          <p:nvPr/>
        </p:nvSpPr>
        <p:spPr>
          <a:xfrm>
            <a:off x="3189288" y="3416300"/>
            <a:ext cx="2767012" cy="911225"/>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19" name="Rectangle 2"/>
          <p:cNvSpPr/>
          <p:nvPr/>
        </p:nvSpPr>
        <p:spPr>
          <a:xfrm>
            <a:off x="3189288" y="4843463"/>
            <a:ext cx="2767012" cy="425450"/>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pic>
        <p:nvPicPr>
          <p:cNvPr id="88150" name="Picture 2"/>
          <p:cNvPicPr>
            <a:picLocks noChangeAspect="1" noChangeArrowheads="1"/>
          </p:cNvPicPr>
          <p:nvPr/>
        </p:nvPicPr>
        <p:blipFill>
          <a:blip r:embed="rId5"/>
          <a:srcRect/>
          <a:stretch>
            <a:fillRect/>
          </a:stretch>
        </p:blipFill>
        <p:spPr bwMode="auto">
          <a:xfrm>
            <a:off x="9839325" y="-968375"/>
            <a:ext cx="9220200" cy="752475"/>
          </a:xfrm>
          <a:prstGeom prst="rect">
            <a:avLst/>
          </a:prstGeom>
          <a:noFill/>
          <a:ln w="9525">
            <a:noFill/>
            <a:miter lim="800000"/>
            <a:headEnd/>
            <a:tailEnd/>
          </a:ln>
        </p:spPr>
      </p:pic>
      <p:pic>
        <p:nvPicPr>
          <p:cNvPr id="88151" name="Picture 3"/>
          <p:cNvPicPr>
            <a:picLocks noChangeAspect="1" noChangeArrowheads="1"/>
          </p:cNvPicPr>
          <p:nvPr/>
        </p:nvPicPr>
        <p:blipFill>
          <a:blip r:embed="rId6"/>
          <a:srcRect/>
          <a:stretch>
            <a:fillRect/>
          </a:stretch>
        </p:blipFill>
        <p:spPr bwMode="auto">
          <a:xfrm>
            <a:off x="10439400" y="2286000"/>
            <a:ext cx="7554912" cy="6545262"/>
          </a:xfrm>
          <a:prstGeom prst="rect">
            <a:avLst/>
          </a:prstGeom>
          <a:noFill/>
          <a:ln w="9525">
            <a:noFill/>
            <a:miter lim="800000"/>
            <a:headEnd/>
            <a:tailEnd/>
          </a:ln>
        </p:spPr>
      </p:pic>
      <p:sp>
        <p:nvSpPr>
          <p:cNvPr id="23" name="Rectangle 2"/>
          <p:cNvSpPr/>
          <p:nvPr/>
        </p:nvSpPr>
        <p:spPr>
          <a:xfrm>
            <a:off x="3189288" y="5799138"/>
            <a:ext cx="2767012" cy="423862"/>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88" y="-26988"/>
            <a:ext cx="9180512" cy="1231106"/>
          </a:xfrm>
          <a:prstGeom prst="rect">
            <a:avLst/>
          </a:prstGeom>
        </p:spPr>
        <p:txBody>
          <a:bodyPr>
            <a:spAutoFit/>
          </a:bodyPr>
          <a:lstStyle/>
          <a:p>
            <a:pPr eaLnBrk="1" fontAlgn="auto" hangingPunct="1">
              <a:spcBef>
                <a:spcPts val="0"/>
              </a:spcBef>
              <a:spcAft>
                <a:spcPts val="0"/>
              </a:spcAft>
              <a:defRPr/>
            </a:pPr>
            <a:r>
              <a:rPr lang="en-US" sz="2800" b="1" kern="0" dirty="0">
                <a:latin typeface="Calibri"/>
                <a:ea typeface="+mn-ea"/>
              </a:rPr>
              <a:t>Kaplan-Meier cumulative curve for time to first adjudicated clinical f</a:t>
            </a:r>
            <a:r>
              <a:rPr lang="en-US" sz="2800" b="1" kern="0" dirty="0" err="1">
                <a:latin typeface="Calibri"/>
                <a:ea typeface="+mn-ea"/>
              </a:rPr>
              <a:t>ailure</a:t>
            </a:r>
            <a:endParaRPr lang="en-US" sz="2800" b="1" kern="0" dirty="0">
              <a:latin typeface="Calibri"/>
              <a:ea typeface="+mn-ea"/>
            </a:endParaRPr>
          </a:p>
          <a:p>
            <a:pPr eaLnBrk="1" fontAlgn="auto" hangingPunct="1">
              <a:spcBef>
                <a:spcPts val="0"/>
              </a:spcBef>
              <a:spcAft>
                <a:spcPts val="0"/>
              </a:spcAft>
              <a:defRPr/>
            </a:pPr>
            <a:r>
              <a:rPr lang="en-US" b="1" kern="0" dirty="0" smtClean="0">
                <a:latin typeface="Calibri"/>
                <a:ea typeface="+mn-ea"/>
              </a:rPr>
              <a:t>                                                     Primary </a:t>
            </a:r>
            <a:r>
              <a:rPr lang="en-US" b="1" kern="0" dirty="0">
                <a:latin typeface="Calibri"/>
                <a:ea typeface="+mn-ea"/>
              </a:rPr>
              <a:t>Analysis Set</a:t>
            </a:r>
            <a:endParaRPr lang="it-IT" kern="0" dirty="0">
              <a:latin typeface="Calibri"/>
              <a:ea typeface="+mn-ea"/>
            </a:endParaRPr>
          </a:p>
        </p:txBody>
      </p:sp>
      <p:sp>
        <p:nvSpPr>
          <p:cNvPr id="2" name="CasellaDiTesto 1"/>
          <p:cNvSpPr txBox="1"/>
          <p:nvPr/>
        </p:nvSpPr>
        <p:spPr>
          <a:xfrm>
            <a:off x="884238" y="1393825"/>
            <a:ext cx="7416800" cy="461963"/>
          </a:xfrm>
          <a:prstGeom prst="rect">
            <a:avLst/>
          </a:prstGeom>
          <a:noFill/>
        </p:spPr>
        <p:txBody>
          <a:bodyPr>
            <a:spAutoFit/>
          </a:bodyPr>
          <a:lstStyle/>
          <a:p>
            <a:pPr algn="ctr" eaLnBrk="1" fontAlgn="auto" hangingPunct="1">
              <a:spcBef>
                <a:spcPts val="0"/>
              </a:spcBef>
              <a:spcAft>
                <a:spcPts val="0"/>
              </a:spcAft>
              <a:defRPr/>
            </a:pPr>
            <a:r>
              <a:rPr lang="it-IT" b="1" dirty="0">
                <a:solidFill>
                  <a:srgbClr val="000000"/>
                </a:solidFill>
                <a:latin typeface="Calibri"/>
                <a:ea typeface="+mn-ea"/>
              </a:rPr>
              <a:t>Combination</a:t>
            </a:r>
            <a:r>
              <a:rPr lang="it-IT" b="1" dirty="0">
                <a:solidFill>
                  <a:srgbClr val="FF0000"/>
                </a:solidFill>
                <a:latin typeface="Calibri"/>
                <a:ea typeface="+mn-ea"/>
              </a:rPr>
              <a:t> </a:t>
            </a:r>
            <a:r>
              <a:rPr lang="it-IT" b="1" dirty="0">
                <a:solidFill>
                  <a:srgbClr val="000000"/>
                </a:solidFill>
                <a:latin typeface="Calibri"/>
                <a:ea typeface="+mn-ea"/>
              </a:rPr>
              <a:t>vs</a:t>
            </a:r>
            <a:r>
              <a:rPr lang="it-IT" b="1" dirty="0">
                <a:solidFill>
                  <a:srgbClr val="FF0000"/>
                </a:solidFill>
                <a:latin typeface="Calibri"/>
                <a:ea typeface="+mn-ea"/>
              </a:rPr>
              <a:t> </a:t>
            </a:r>
            <a:r>
              <a:rPr lang="it-IT" b="1" dirty="0" err="1">
                <a:solidFill>
                  <a:srgbClr val="00B050"/>
                </a:solidFill>
                <a:latin typeface="Calibri"/>
                <a:ea typeface="+mn-ea"/>
              </a:rPr>
              <a:t>pooled</a:t>
            </a:r>
            <a:r>
              <a:rPr lang="it-IT" b="1" dirty="0">
                <a:solidFill>
                  <a:srgbClr val="00B050"/>
                </a:solidFill>
                <a:latin typeface="Calibri"/>
                <a:ea typeface="+mn-ea"/>
              </a:rPr>
              <a:t> </a:t>
            </a:r>
            <a:r>
              <a:rPr lang="it-IT" b="1" dirty="0" err="1">
                <a:solidFill>
                  <a:srgbClr val="00B050"/>
                </a:solidFill>
                <a:latin typeface="Calibri"/>
                <a:ea typeface="+mn-ea"/>
              </a:rPr>
              <a:t>monotherapy</a:t>
            </a:r>
            <a:endParaRPr lang="it-IT" b="1" dirty="0">
              <a:solidFill>
                <a:srgbClr val="00B050"/>
              </a:solidFill>
              <a:latin typeface="Calibri"/>
              <a:ea typeface="+mn-ea"/>
            </a:endParaRPr>
          </a:p>
        </p:txBody>
      </p:sp>
      <p:sp>
        <p:nvSpPr>
          <p:cNvPr id="3" name="TextBox 2"/>
          <p:cNvSpPr txBox="1"/>
          <p:nvPr/>
        </p:nvSpPr>
        <p:spPr>
          <a:xfrm>
            <a:off x="247650" y="6453188"/>
            <a:ext cx="8501063" cy="246062"/>
          </a:xfrm>
          <a:prstGeom prst="rect">
            <a:avLst/>
          </a:prstGeom>
          <a:noFill/>
        </p:spPr>
        <p:txBody>
          <a:bodyPr>
            <a:spAutoFit/>
          </a:bodyPr>
          <a:lstStyle/>
          <a:p>
            <a:pPr eaLnBrk="1" fontAlgn="auto" hangingPunct="1">
              <a:spcBef>
                <a:spcPts val="0"/>
              </a:spcBef>
              <a:spcAft>
                <a:spcPts val="0"/>
              </a:spcAft>
              <a:defRPr/>
            </a:pPr>
            <a:r>
              <a:rPr lang="en-US" sz="1000">
                <a:solidFill>
                  <a:srgbClr val="002060"/>
                </a:solidFill>
                <a:latin typeface="Calibri"/>
                <a:ea typeface="+mn-ea"/>
              </a:rPr>
              <a:t>95% CIs (using log-log transform method) are presented for each treatment group at weeks 4, 8, 16, 24, and then every 12 weeks up to week 96.</a:t>
            </a:r>
          </a:p>
        </p:txBody>
      </p:sp>
      <p:pic>
        <p:nvPicPr>
          <p:cNvPr id="84997" name="Picture 5" descr="Slide 18.jpg"/>
          <p:cNvPicPr>
            <a:picLocks noChangeAspect="1"/>
          </p:cNvPicPr>
          <p:nvPr/>
        </p:nvPicPr>
        <p:blipFill>
          <a:blip r:embed="rId3"/>
          <a:srcRect/>
          <a:stretch>
            <a:fillRect/>
          </a:stretch>
        </p:blipFill>
        <p:spPr bwMode="auto">
          <a:xfrm>
            <a:off x="468313" y="1916113"/>
            <a:ext cx="8281987" cy="43211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31813" y="44450"/>
            <a:ext cx="8229600" cy="1143000"/>
          </a:xfrm>
        </p:spPr>
        <p:txBody>
          <a:bodyPr/>
          <a:lstStyle/>
          <a:p>
            <a:pPr eaLnBrk="1" hangingPunct="1"/>
            <a:r>
              <a:rPr lang="en-GB" altLang="en-US" sz="2400" smtClean="0"/>
              <a:t>Evidence-based treatment algorithm: Part 2</a:t>
            </a:r>
            <a:br>
              <a:rPr lang="en-GB" altLang="en-US" sz="2400" smtClean="0"/>
            </a:br>
            <a:endParaRPr lang="en-GB" altLang="en-US" sz="2400" i="1" smtClean="0"/>
          </a:p>
        </p:txBody>
      </p:sp>
      <p:sp>
        <p:nvSpPr>
          <p:cNvPr id="4" name="Rounded Rectangle 3"/>
          <p:cNvSpPr/>
          <p:nvPr/>
        </p:nvSpPr>
        <p:spPr>
          <a:xfrm>
            <a:off x="26988" y="1341438"/>
            <a:ext cx="2530475" cy="117316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Initial Monotherapy</a:t>
            </a:r>
          </a:p>
        </p:txBody>
      </p:sp>
      <p:sp>
        <p:nvSpPr>
          <p:cNvPr id="5" name="Rounded Rectangle 4"/>
          <p:cNvSpPr/>
          <p:nvPr/>
        </p:nvSpPr>
        <p:spPr>
          <a:xfrm>
            <a:off x="3319463" y="1341438"/>
            <a:ext cx="2532062" cy="117316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Initial Oral Combination</a:t>
            </a:r>
          </a:p>
        </p:txBody>
      </p:sp>
      <p:sp>
        <p:nvSpPr>
          <p:cNvPr id="6" name="Rounded Rectangle 5"/>
          <p:cNvSpPr/>
          <p:nvPr/>
        </p:nvSpPr>
        <p:spPr>
          <a:xfrm>
            <a:off x="6613525" y="1341438"/>
            <a:ext cx="2530475" cy="117316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Initial Combination including PCA</a:t>
            </a:r>
          </a:p>
        </p:txBody>
      </p:sp>
      <p:pic>
        <p:nvPicPr>
          <p:cNvPr id="74758" name="Picture 6"/>
          <p:cNvPicPr>
            <a:picLocks noChangeAspect="1"/>
          </p:cNvPicPr>
          <p:nvPr/>
        </p:nvPicPr>
        <p:blipFill>
          <a:blip r:embed="rId3"/>
          <a:srcRect/>
          <a:stretch>
            <a:fillRect/>
          </a:stretch>
        </p:blipFill>
        <p:spPr bwMode="auto">
          <a:xfrm>
            <a:off x="346075" y="2552700"/>
            <a:ext cx="8294688" cy="3816350"/>
          </a:xfrm>
          <a:prstGeom prst="rect">
            <a:avLst/>
          </a:prstGeom>
          <a:noFill/>
          <a:ln w="9525">
            <a:noFill/>
            <a:miter lim="800000"/>
            <a:headEnd/>
            <a:tailEnd/>
          </a:ln>
        </p:spPr>
      </p:pic>
      <p:sp>
        <p:nvSpPr>
          <p:cNvPr id="8" name="Rounded Rectangle 7"/>
          <p:cNvSpPr/>
          <p:nvPr/>
        </p:nvSpPr>
        <p:spPr>
          <a:xfrm>
            <a:off x="3498850" y="2963863"/>
            <a:ext cx="2352675" cy="53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Inadequate Clinical Response</a:t>
            </a:r>
          </a:p>
        </p:txBody>
      </p:sp>
      <p:sp>
        <p:nvSpPr>
          <p:cNvPr id="9" name="Rounded Rectangle 8"/>
          <p:cNvSpPr/>
          <p:nvPr/>
        </p:nvSpPr>
        <p:spPr>
          <a:xfrm>
            <a:off x="2557463" y="3725863"/>
            <a:ext cx="4306887" cy="7223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Double or Triple Sequential Combination</a:t>
            </a:r>
          </a:p>
        </p:txBody>
      </p:sp>
      <p:sp>
        <p:nvSpPr>
          <p:cNvPr id="10" name="Rounded Rectangle 9"/>
          <p:cNvSpPr/>
          <p:nvPr/>
        </p:nvSpPr>
        <p:spPr>
          <a:xfrm>
            <a:off x="2557463" y="5608638"/>
            <a:ext cx="4306887" cy="7223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Consider for Lung Transplantation</a:t>
            </a:r>
          </a:p>
        </p:txBody>
      </p:sp>
      <p:sp>
        <p:nvSpPr>
          <p:cNvPr id="11" name="Rounded Rectangle 10"/>
          <p:cNvSpPr/>
          <p:nvPr/>
        </p:nvSpPr>
        <p:spPr>
          <a:xfrm>
            <a:off x="3535363" y="4794250"/>
            <a:ext cx="2352675" cy="53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Inadequate Clinical Response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3"/>
          <p:cNvSpPr>
            <a:spLocks noGrp="1"/>
          </p:cNvSpPr>
          <p:nvPr>
            <p:ph type="title"/>
          </p:nvPr>
        </p:nvSpPr>
        <p:spPr>
          <a:xfrm>
            <a:off x="250825" y="115888"/>
            <a:ext cx="9037638" cy="896937"/>
          </a:xfrm>
        </p:spPr>
        <p:txBody>
          <a:bodyPr>
            <a:normAutofit fontScale="90000"/>
          </a:bodyPr>
          <a:lstStyle/>
          <a:p>
            <a:pPr eaLnBrk="1" hangingPunct="1"/>
            <a:r>
              <a:rPr altLang="en-US" sz="2800" smtClean="0">
                <a:latin typeface="Calibri" pitchFamily="34" charset="0"/>
              </a:rPr>
              <a:t>NT-proBNP: change from baseline to week 24 and treatment differences </a:t>
            </a:r>
            <a:br>
              <a:rPr altLang="en-US" sz="2800" smtClean="0">
                <a:latin typeface="Calibri" pitchFamily="34" charset="0"/>
              </a:rPr>
            </a:br>
            <a:r>
              <a:rPr altLang="en-US" sz="2400" smtClean="0">
                <a:latin typeface="Calibri" pitchFamily="34" charset="0"/>
              </a:rPr>
              <a:t>Primary Analysis Set</a:t>
            </a:r>
            <a:endParaRPr altLang="en-US" sz="2800" smtClean="0">
              <a:latin typeface="Calibri" pitchFamily="34" charset="0"/>
            </a:endParaRPr>
          </a:p>
        </p:txBody>
      </p:sp>
      <p:sp>
        <p:nvSpPr>
          <p:cNvPr id="9" name="TextBox 8"/>
          <p:cNvSpPr txBox="1"/>
          <p:nvPr/>
        </p:nvSpPr>
        <p:spPr>
          <a:xfrm>
            <a:off x="107950" y="6453188"/>
            <a:ext cx="9036050" cy="400050"/>
          </a:xfrm>
          <a:prstGeom prst="rect">
            <a:avLst/>
          </a:prstGeom>
          <a:noFill/>
        </p:spPr>
        <p:txBody>
          <a:bodyPr>
            <a:spAutoFit/>
          </a:bodyPr>
          <a:lstStyle/>
          <a:p>
            <a:pPr eaLnBrk="1" fontAlgn="auto" hangingPunct="1">
              <a:spcBef>
                <a:spcPts val="0"/>
              </a:spcBef>
              <a:spcAft>
                <a:spcPts val="0"/>
              </a:spcAft>
              <a:defRPr/>
            </a:pPr>
            <a:r>
              <a:rPr lang="en-US" sz="1000" dirty="0">
                <a:solidFill>
                  <a:srgbClr val="002060"/>
                </a:solidFill>
                <a:latin typeface="Calibri"/>
                <a:ea typeface="+mn-ea"/>
              </a:rPr>
              <a:t>Vertical bars represent 95% CIs. Graph is a mixed models repeated measures (MMRM) analysis adjusted for baseline aetiology of PAH (IPAH/HPAH vs non-IPAH), WHO FC (II vs III) and baseline, with no imputation for missing data.</a:t>
            </a:r>
            <a:endParaRPr lang="en-US" sz="1000">
              <a:solidFill>
                <a:srgbClr val="002060"/>
              </a:solidFill>
              <a:latin typeface="Calibri"/>
              <a:ea typeface="+mn-ea"/>
            </a:endParaRPr>
          </a:p>
        </p:txBody>
      </p:sp>
      <p:pic>
        <p:nvPicPr>
          <p:cNvPr id="86020" name="Picture 4" descr="Slide 29.jpg"/>
          <p:cNvPicPr>
            <a:picLocks noChangeAspect="1"/>
          </p:cNvPicPr>
          <p:nvPr/>
        </p:nvPicPr>
        <p:blipFill>
          <a:blip r:embed="rId3"/>
          <a:srcRect/>
          <a:stretch>
            <a:fillRect/>
          </a:stretch>
        </p:blipFill>
        <p:spPr bwMode="auto">
          <a:xfrm>
            <a:off x="539750" y="1412875"/>
            <a:ext cx="8008938" cy="4968875"/>
          </a:xfrm>
          <a:prstGeom prst="rect">
            <a:avLst/>
          </a:prstGeom>
          <a:noFill/>
          <a:ln w="9525">
            <a:noFill/>
            <a:miter lim="800000"/>
            <a:headEnd/>
            <a:tailEnd/>
          </a:ln>
        </p:spPr>
      </p:pic>
      <p:sp>
        <p:nvSpPr>
          <p:cNvPr id="3" name="TextBox 2"/>
          <p:cNvSpPr txBox="1"/>
          <p:nvPr/>
        </p:nvSpPr>
        <p:spPr>
          <a:xfrm>
            <a:off x="1403350" y="1557338"/>
            <a:ext cx="3744913" cy="338137"/>
          </a:xfrm>
          <a:prstGeom prst="rect">
            <a:avLst/>
          </a:prstGeom>
          <a:noFill/>
        </p:spPr>
        <p:txBody>
          <a:bodyPr>
            <a:spAutoFit/>
          </a:bodyPr>
          <a:lstStyle/>
          <a:p>
            <a:pPr eaLnBrk="1" fontAlgn="auto" hangingPunct="1">
              <a:spcBef>
                <a:spcPts val="0"/>
              </a:spcBef>
              <a:spcAft>
                <a:spcPts val="0"/>
              </a:spcAft>
              <a:defRPr/>
            </a:pPr>
            <a:r>
              <a:rPr lang="en-US" sz="1600" b="1" dirty="0">
                <a:solidFill>
                  <a:srgbClr val="014785"/>
                </a:solidFill>
                <a:latin typeface="Calibri"/>
                <a:ea typeface="+mn-ea"/>
              </a:rPr>
              <a:t>Ratio of NT-</a:t>
            </a:r>
            <a:r>
              <a:rPr lang="en-US" sz="1600" b="1" dirty="0" err="1">
                <a:solidFill>
                  <a:srgbClr val="014785"/>
                </a:solidFill>
                <a:latin typeface="Calibri"/>
                <a:ea typeface="+mn-ea"/>
              </a:rPr>
              <a:t>proBNP</a:t>
            </a:r>
            <a:r>
              <a:rPr lang="en-US" sz="1600" b="1" dirty="0">
                <a:solidFill>
                  <a:srgbClr val="014785"/>
                </a:solidFill>
                <a:latin typeface="Calibri"/>
                <a:ea typeface="+mn-ea"/>
              </a:rPr>
              <a:t> (</a:t>
            </a:r>
            <a:r>
              <a:rPr lang="en-US" sz="1600" b="1" dirty="0" err="1">
                <a:solidFill>
                  <a:srgbClr val="014785"/>
                </a:solidFill>
                <a:latin typeface="Calibri"/>
                <a:ea typeface="+mn-ea"/>
              </a:rPr>
              <a:t>pg</a:t>
            </a:r>
            <a:r>
              <a:rPr lang="en-US" sz="1600" b="1" dirty="0">
                <a:solidFill>
                  <a:srgbClr val="014785"/>
                </a:solidFill>
                <a:latin typeface="Calibri"/>
                <a:ea typeface="+mn-ea"/>
              </a:rPr>
              <a:t>/ml) to BASELINE</a:t>
            </a:r>
          </a:p>
        </p:txBody>
      </p:sp>
      <p:sp>
        <p:nvSpPr>
          <p:cNvPr id="8" name="TextBox 7"/>
          <p:cNvSpPr txBox="1"/>
          <p:nvPr/>
        </p:nvSpPr>
        <p:spPr>
          <a:xfrm>
            <a:off x="5292725" y="1557338"/>
            <a:ext cx="2592388" cy="338137"/>
          </a:xfrm>
          <a:prstGeom prst="rect">
            <a:avLst/>
          </a:prstGeom>
          <a:noFill/>
        </p:spPr>
        <p:txBody>
          <a:bodyPr>
            <a:spAutoFit/>
          </a:bodyPr>
          <a:lstStyle/>
          <a:p>
            <a:pPr eaLnBrk="1" fontAlgn="auto" hangingPunct="1">
              <a:spcBef>
                <a:spcPts val="0"/>
              </a:spcBef>
              <a:spcAft>
                <a:spcPts val="0"/>
              </a:spcAft>
              <a:defRPr/>
            </a:pPr>
            <a:r>
              <a:rPr lang="en-US" sz="1600" b="1" dirty="0">
                <a:solidFill>
                  <a:srgbClr val="014785"/>
                </a:solidFill>
                <a:latin typeface="Calibri"/>
                <a:ea typeface="+mn-ea"/>
              </a:rPr>
              <a:t>Treatment ratios to COMBO</a:t>
            </a:r>
          </a:p>
        </p:txBody>
      </p:sp>
      <p:sp>
        <p:nvSpPr>
          <p:cNvPr id="7" name="CasellaDiTesto 6"/>
          <p:cNvSpPr txBox="1"/>
          <p:nvPr/>
        </p:nvSpPr>
        <p:spPr>
          <a:xfrm>
            <a:off x="5364163" y="4365625"/>
            <a:ext cx="2520950" cy="768350"/>
          </a:xfrm>
          <a:prstGeom prst="rect">
            <a:avLst/>
          </a:prstGeom>
          <a:noFill/>
        </p:spPr>
        <p:txBody>
          <a:bodyPr>
            <a:spAutoFit/>
          </a:bodyPr>
          <a:lstStyle/>
          <a:p>
            <a:pPr eaLnBrk="1" fontAlgn="auto" hangingPunct="1">
              <a:spcBef>
                <a:spcPts val="0"/>
              </a:spcBef>
              <a:spcAft>
                <a:spcPts val="0"/>
              </a:spcAft>
              <a:defRPr/>
            </a:pPr>
            <a:r>
              <a:rPr lang="it-IT" sz="1100" b="1" dirty="0">
                <a:solidFill>
                  <a:srgbClr val="000000"/>
                </a:solidFill>
                <a:latin typeface="Calibri"/>
                <a:ea typeface="+mn-ea"/>
              </a:rPr>
              <a:t>Week 24</a:t>
            </a:r>
          </a:p>
          <a:p>
            <a:pPr eaLnBrk="1" fontAlgn="auto" hangingPunct="1">
              <a:spcBef>
                <a:spcPts val="0"/>
              </a:spcBef>
              <a:spcAft>
                <a:spcPts val="0"/>
              </a:spcAft>
              <a:defRPr/>
            </a:pPr>
            <a:r>
              <a:rPr lang="it-IT" sz="1100" b="1" dirty="0">
                <a:solidFill>
                  <a:srgbClr val="000000"/>
                </a:solidFill>
                <a:latin typeface="Calibri"/>
                <a:ea typeface="+mn-ea"/>
              </a:rPr>
              <a:t>Combo vs </a:t>
            </a:r>
            <a:r>
              <a:rPr lang="it-IT" sz="1100" b="1" dirty="0" err="1">
                <a:solidFill>
                  <a:srgbClr val="000000"/>
                </a:solidFill>
                <a:latin typeface="Calibri"/>
                <a:ea typeface="+mn-ea"/>
              </a:rPr>
              <a:t>pooled</a:t>
            </a:r>
            <a:r>
              <a:rPr lang="it-IT" sz="1100" b="1" dirty="0">
                <a:solidFill>
                  <a:srgbClr val="000000"/>
                </a:solidFill>
                <a:latin typeface="Calibri"/>
                <a:ea typeface="+mn-ea"/>
              </a:rPr>
              <a:t> mono p&lt;0.0001</a:t>
            </a:r>
          </a:p>
          <a:p>
            <a:pPr eaLnBrk="1" fontAlgn="auto" hangingPunct="1">
              <a:spcBef>
                <a:spcPts val="0"/>
              </a:spcBef>
              <a:spcAft>
                <a:spcPts val="0"/>
              </a:spcAft>
              <a:defRPr/>
            </a:pPr>
            <a:r>
              <a:rPr lang="it-IT" sz="1100" b="1" dirty="0">
                <a:solidFill>
                  <a:srgbClr val="000000"/>
                </a:solidFill>
                <a:latin typeface="Calibri"/>
                <a:ea typeface="+mn-ea"/>
              </a:rPr>
              <a:t>Combo vs ambrisentan mono p=0.0070</a:t>
            </a:r>
          </a:p>
          <a:p>
            <a:pPr eaLnBrk="1" fontAlgn="auto" hangingPunct="1">
              <a:spcBef>
                <a:spcPts val="0"/>
              </a:spcBef>
              <a:spcAft>
                <a:spcPts val="0"/>
              </a:spcAft>
              <a:defRPr/>
            </a:pPr>
            <a:r>
              <a:rPr lang="it-IT" sz="1100" b="1" dirty="0">
                <a:solidFill>
                  <a:srgbClr val="000000"/>
                </a:solidFill>
                <a:latin typeface="Calibri"/>
                <a:ea typeface="+mn-ea"/>
              </a:rPr>
              <a:t>Combo vs </a:t>
            </a:r>
            <a:r>
              <a:rPr lang="it-IT" sz="1100" b="1" dirty="0" err="1">
                <a:solidFill>
                  <a:srgbClr val="000000"/>
                </a:solidFill>
                <a:latin typeface="Calibri"/>
                <a:ea typeface="+mn-ea"/>
              </a:rPr>
              <a:t>tadalafil</a:t>
            </a:r>
            <a:r>
              <a:rPr lang="it-IT" sz="1100" b="1" dirty="0">
                <a:solidFill>
                  <a:srgbClr val="000000"/>
                </a:solidFill>
                <a:latin typeface="Calibri"/>
                <a:ea typeface="+mn-ea"/>
              </a:rPr>
              <a:t> mono p&lt;0.0001</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1" descr="Slide 33 FINAL FINAL.jpg"/>
          <p:cNvPicPr>
            <a:picLocks noChangeAspect="1"/>
          </p:cNvPicPr>
          <p:nvPr/>
        </p:nvPicPr>
        <p:blipFill>
          <a:blip r:embed="rId3"/>
          <a:srcRect/>
          <a:stretch>
            <a:fillRect/>
          </a:stretch>
        </p:blipFill>
        <p:spPr bwMode="auto">
          <a:xfrm>
            <a:off x="468313" y="1557338"/>
            <a:ext cx="8135937" cy="4856162"/>
          </a:xfrm>
          <a:prstGeom prst="rect">
            <a:avLst/>
          </a:prstGeom>
          <a:noFill/>
          <a:ln w="9525">
            <a:noFill/>
            <a:miter lim="800000"/>
            <a:headEnd/>
            <a:tailEnd/>
          </a:ln>
        </p:spPr>
      </p:pic>
      <p:sp>
        <p:nvSpPr>
          <p:cNvPr id="87043" name="Title 3"/>
          <p:cNvSpPr>
            <a:spLocks noGrp="1"/>
          </p:cNvSpPr>
          <p:nvPr>
            <p:ph type="title"/>
          </p:nvPr>
        </p:nvSpPr>
        <p:spPr>
          <a:xfrm>
            <a:off x="107950" y="71438"/>
            <a:ext cx="8785225" cy="1125537"/>
          </a:xfrm>
        </p:spPr>
        <p:txBody>
          <a:bodyPr>
            <a:normAutofit fontScale="90000"/>
          </a:bodyPr>
          <a:lstStyle/>
          <a:p>
            <a:pPr eaLnBrk="1" hangingPunct="1"/>
            <a:r>
              <a:rPr altLang="en-US" sz="3000" smtClean="0">
                <a:latin typeface="Calibri" pitchFamily="34" charset="0"/>
              </a:rPr>
              <a:t>6MWD: change from baseline to week 24 and treatment differences</a:t>
            </a:r>
            <a:r>
              <a:rPr altLang="en-US" sz="3600" smtClean="0">
                <a:latin typeface="Calibri" pitchFamily="34" charset="0"/>
              </a:rPr>
              <a:t/>
            </a:r>
            <a:br>
              <a:rPr altLang="en-US" sz="3600" smtClean="0">
                <a:latin typeface="Calibri" pitchFamily="34" charset="0"/>
              </a:rPr>
            </a:br>
            <a:r>
              <a:rPr altLang="en-US" sz="2400" smtClean="0">
                <a:latin typeface="Calibri" pitchFamily="34" charset="0"/>
              </a:rPr>
              <a:t>Primary Analysis Set</a:t>
            </a:r>
            <a:endParaRPr altLang="en-US" sz="3600" smtClean="0">
              <a:latin typeface="Calibri" pitchFamily="34" charset="0"/>
            </a:endParaRPr>
          </a:p>
        </p:txBody>
      </p:sp>
      <p:sp>
        <p:nvSpPr>
          <p:cNvPr id="8" name="TextBox 7"/>
          <p:cNvSpPr txBox="1"/>
          <p:nvPr/>
        </p:nvSpPr>
        <p:spPr>
          <a:xfrm>
            <a:off x="1150938" y="1557338"/>
            <a:ext cx="3925887" cy="338137"/>
          </a:xfrm>
          <a:prstGeom prst="rect">
            <a:avLst/>
          </a:prstGeom>
          <a:noFill/>
        </p:spPr>
        <p:txBody>
          <a:bodyPr wrap="none">
            <a:spAutoFit/>
          </a:bodyPr>
          <a:lstStyle/>
          <a:p>
            <a:pPr eaLnBrk="1" fontAlgn="auto" hangingPunct="1">
              <a:spcBef>
                <a:spcPts val="0"/>
              </a:spcBef>
              <a:spcAft>
                <a:spcPts val="0"/>
              </a:spcAft>
              <a:defRPr/>
            </a:pPr>
            <a:r>
              <a:rPr lang="en-US" sz="1600" b="1" dirty="0">
                <a:solidFill>
                  <a:srgbClr val="014785"/>
                </a:solidFill>
                <a:latin typeface="Calibri"/>
                <a:ea typeface="+mn-ea"/>
              </a:rPr>
              <a:t>Median change in 6MWD (m) from baseline</a:t>
            </a:r>
          </a:p>
        </p:txBody>
      </p:sp>
      <p:sp>
        <p:nvSpPr>
          <p:cNvPr id="9" name="TextBox 8"/>
          <p:cNvSpPr txBox="1"/>
          <p:nvPr/>
        </p:nvSpPr>
        <p:spPr>
          <a:xfrm>
            <a:off x="5219700" y="1557338"/>
            <a:ext cx="2659063" cy="584200"/>
          </a:xfrm>
          <a:prstGeom prst="rect">
            <a:avLst/>
          </a:prstGeom>
          <a:noFill/>
        </p:spPr>
        <p:txBody>
          <a:bodyPr wrap="none">
            <a:spAutoFit/>
          </a:bodyPr>
          <a:lstStyle/>
          <a:p>
            <a:pPr eaLnBrk="1" fontAlgn="auto" hangingPunct="1">
              <a:spcBef>
                <a:spcPts val="0"/>
              </a:spcBef>
              <a:spcAft>
                <a:spcPts val="0"/>
              </a:spcAft>
              <a:defRPr/>
            </a:pPr>
            <a:r>
              <a:rPr lang="en-US" sz="1600" b="1" dirty="0">
                <a:solidFill>
                  <a:srgbClr val="014785"/>
                </a:solidFill>
                <a:latin typeface="Calibri"/>
                <a:ea typeface="+mn-ea"/>
              </a:rPr>
              <a:t>Median treatment difference</a:t>
            </a:r>
          </a:p>
          <a:p>
            <a:pPr eaLnBrk="1" fontAlgn="auto" hangingPunct="1">
              <a:spcBef>
                <a:spcPts val="0"/>
              </a:spcBef>
              <a:spcAft>
                <a:spcPts val="0"/>
              </a:spcAft>
              <a:defRPr/>
            </a:pPr>
            <a:r>
              <a:rPr lang="en-US" sz="1600" b="1" dirty="0">
                <a:solidFill>
                  <a:srgbClr val="014785"/>
                </a:solidFill>
                <a:latin typeface="Calibri"/>
                <a:ea typeface="+mn-ea"/>
              </a:rPr>
              <a:t>with COMBO (m)</a:t>
            </a:r>
          </a:p>
        </p:txBody>
      </p:sp>
      <p:sp>
        <p:nvSpPr>
          <p:cNvPr id="6" name="Rettangolo 5"/>
          <p:cNvSpPr/>
          <p:nvPr/>
        </p:nvSpPr>
        <p:spPr>
          <a:xfrm>
            <a:off x="1331913" y="4149725"/>
            <a:ext cx="2016125" cy="792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1800">
              <a:solidFill>
                <a:srgbClr val="FFFFFF"/>
              </a:solidFill>
              <a:latin typeface="Calibri"/>
            </a:endParaRPr>
          </a:p>
        </p:txBody>
      </p:sp>
      <p:sp>
        <p:nvSpPr>
          <p:cNvPr id="13" name="CasellaDiTesto 6"/>
          <p:cNvSpPr txBox="1"/>
          <p:nvPr/>
        </p:nvSpPr>
        <p:spPr>
          <a:xfrm>
            <a:off x="5364163" y="4340225"/>
            <a:ext cx="2520950" cy="769938"/>
          </a:xfrm>
          <a:prstGeom prst="rect">
            <a:avLst/>
          </a:prstGeom>
          <a:noFill/>
        </p:spPr>
        <p:txBody>
          <a:bodyPr>
            <a:spAutoFit/>
          </a:bodyPr>
          <a:lstStyle/>
          <a:p>
            <a:pPr eaLnBrk="1" fontAlgn="auto" hangingPunct="1">
              <a:spcBef>
                <a:spcPts val="0"/>
              </a:spcBef>
              <a:spcAft>
                <a:spcPts val="0"/>
              </a:spcAft>
              <a:defRPr/>
            </a:pPr>
            <a:r>
              <a:rPr lang="it-IT" sz="1100" b="1" dirty="0">
                <a:solidFill>
                  <a:srgbClr val="000000"/>
                </a:solidFill>
                <a:latin typeface="Calibri"/>
                <a:ea typeface="+mn-ea"/>
              </a:rPr>
              <a:t>Week 24</a:t>
            </a:r>
          </a:p>
          <a:p>
            <a:pPr eaLnBrk="1" fontAlgn="auto" hangingPunct="1">
              <a:spcBef>
                <a:spcPts val="0"/>
              </a:spcBef>
              <a:spcAft>
                <a:spcPts val="0"/>
              </a:spcAft>
              <a:defRPr/>
            </a:pPr>
            <a:r>
              <a:rPr lang="it-IT" sz="1100" b="1" dirty="0">
                <a:solidFill>
                  <a:srgbClr val="000000"/>
                </a:solidFill>
                <a:latin typeface="Calibri"/>
                <a:ea typeface="+mn-ea"/>
              </a:rPr>
              <a:t>Combo vs </a:t>
            </a:r>
            <a:r>
              <a:rPr lang="it-IT" sz="1100" b="1" dirty="0" err="1">
                <a:solidFill>
                  <a:srgbClr val="000000"/>
                </a:solidFill>
                <a:latin typeface="Calibri"/>
                <a:ea typeface="+mn-ea"/>
              </a:rPr>
              <a:t>pooled</a:t>
            </a:r>
            <a:r>
              <a:rPr lang="it-IT" sz="1100" b="1" dirty="0">
                <a:solidFill>
                  <a:srgbClr val="000000"/>
                </a:solidFill>
                <a:latin typeface="Calibri"/>
                <a:ea typeface="+mn-ea"/>
              </a:rPr>
              <a:t> mono p&lt;0.0001</a:t>
            </a:r>
          </a:p>
          <a:p>
            <a:pPr eaLnBrk="1" fontAlgn="auto" hangingPunct="1">
              <a:spcBef>
                <a:spcPts val="0"/>
              </a:spcBef>
              <a:spcAft>
                <a:spcPts val="0"/>
              </a:spcAft>
              <a:defRPr/>
            </a:pPr>
            <a:r>
              <a:rPr lang="it-IT" sz="1100" b="1" dirty="0">
                <a:solidFill>
                  <a:srgbClr val="000000"/>
                </a:solidFill>
                <a:latin typeface="Calibri"/>
                <a:ea typeface="+mn-ea"/>
              </a:rPr>
              <a:t>Combo vs ambrisentan mono p=0.0005</a:t>
            </a:r>
          </a:p>
          <a:p>
            <a:pPr eaLnBrk="1" fontAlgn="auto" hangingPunct="1">
              <a:spcBef>
                <a:spcPts val="0"/>
              </a:spcBef>
              <a:spcAft>
                <a:spcPts val="0"/>
              </a:spcAft>
              <a:defRPr/>
            </a:pPr>
            <a:r>
              <a:rPr lang="it-IT" sz="1100" b="1" dirty="0">
                <a:solidFill>
                  <a:srgbClr val="000000"/>
                </a:solidFill>
                <a:latin typeface="Calibri"/>
                <a:ea typeface="+mn-ea"/>
              </a:rPr>
              <a:t>Combo vs tadalafil mono p=0.0030</a:t>
            </a:r>
          </a:p>
        </p:txBody>
      </p:sp>
      <p:sp>
        <p:nvSpPr>
          <p:cNvPr id="87048" name="Rectangle 10"/>
          <p:cNvSpPr>
            <a:spLocks noChangeArrowheads="1"/>
          </p:cNvSpPr>
          <p:nvPr/>
        </p:nvSpPr>
        <p:spPr bwMode="auto">
          <a:xfrm>
            <a:off x="0" y="6427788"/>
            <a:ext cx="8712200" cy="396875"/>
          </a:xfrm>
          <a:prstGeom prst="rect">
            <a:avLst/>
          </a:prstGeom>
          <a:noFill/>
          <a:ln w="9525">
            <a:noFill/>
            <a:miter lim="800000"/>
            <a:headEnd/>
            <a:tailEnd/>
          </a:ln>
        </p:spPr>
        <p:txBody>
          <a:bodyPr>
            <a:spAutoFit/>
          </a:bodyPr>
          <a:lstStyle/>
          <a:p>
            <a:pPr eaLnBrk="1" hangingPunct="1"/>
            <a:r>
              <a:rPr lang="en-GB" altLang="en-US" sz="1000">
                <a:solidFill>
                  <a:srgbClr val="353769"/>
                </a:solidFill>
                <a:latin typeface="Calibri" pitchFamily="34" charset="0"/>
                <a:cs typeface="Arial" pitchFamily="34" charset="0"/>
              </a:rPr>
              <a:t>Vertical bars represent 95% CIs. </a:t>
            </a:r>
            <a:r>
              <a:rPr lang="en-US" altLang="en-US" sz="1000">
                <a:solidFill>
                  <a:srgbClr val="353769"/>
                </a:solidFill>
                <a:latin typeface="Calibri" pitchFamily="34" charset="0"/>
                <a:cs typeface="Arial" pitchFamily="34" charset="0"/>
              </a:rPr>
              <a:t>Stratified Wilcoxon Rank Sum analysis. Worst rank scores were used for missing data following death or adjudicated hospitalisation; otherwise, LOCF imputation was used.”</a:t>
            </a:r>
            <a:endParaRPr lang="en-GB" altLang="en-US" sz="1000">
              <a:solidFill>
                <a:srgbClr val="353769"/>
              </a:solidFill>
              <a:latin typeface="Calibri" pitchFamily="34" charset="0"/>
              <a:cs typeface="Arial" pitchFamily="34" charset="0"/>
            </a:endParaRPr>
          </a:p>
        </p:txBody>
      </p:sp>
      <p:sp>
        <p:nvSpPr>
          <p:cNvPr id="10" name="CasellaDiTesto 6"/>
          <p:cNvSpPr txBox="1"/>
          <p:nvPr/>
        </p:nvSpPr>
        <p:spPr>
          <a:xfrm>
            <a:off x="1619250" y="4149725"/>
            <a:ext cx="2520950" cy="938213"/>
          </a:xfrm>
          <a:prstGeom prst="rect">
            <a:avLst/>
          </a:prstGeom>
          <a:noFill/>
        </p:spPr>
        <p:txBody>
          <a:bodyPr>
            <a:spAutoFit/>
          </a:bodyPr>
          <a:lstStyle/>
          <a:p>
            <a:pPr eaLnBrk="1" fontAlgn="auto" hangingPunct="1">
              <a:spcBef>
                <a:spcPts val="0"/>
              </a:spcBef>
              <a:spcAft>
                <a:spcPts val="0"/>
              </a:spcAft>
              <a:defRPr/>
            </a:pPr>
            <a:r>
              <a:rPr lang="it-IT" sz="1100" b="1" dirty="0">
                <a:solidFill>
                  <a:srgbClr val="C00000"/>
                </a:solidFill>
                <a:latin typeface="Calibri"/>
                <a:ea typeface="+mn-ea"/>
              </a:rPr>
              <a:t>Week 24</a:t>
            </a:r>
          </a:p>
          <a:p>
            <a:pPr eaLnBrk="1" fontAlgn="auto" hangingPunct="1">
              <a:spcBef>
                <a:spcPts val="0"/>
              </a:spcBef>
              <a:spcAft>
                <a:spcPts val="0"/>
              </a:spcAft>
              <a:defRPr/>
            </a:pPr>
            <a:r>
              <a:rPr lang="it-IT" sz="1100" b="1" dirty="0">
                <a:solidFill>
                  <a:srgbClr val="C00000"/>
                </a:solidFill>
                <a:latin typeface="Calibri"/>
                <a:ea typeface="+mn-ea"/>
              </a:rPr>
              <a:t>Combination: +49.0m</a:t>
            </a:r>
          </a:p>
          <a:p>
            <a:pPr eaLnBrk="1" fontAlgn="auto" hangingPunct="1">
              <a:spcBef>
                <a:spcPts val="0"/>
              </a:spcBef>
              <a:spcAft>
                <a:spcPts val="0"/>
              </a:spcAft>
              <a:defRPr/>
            </a:pPr>
            <a:r>
              <a:rPr lang="it-IT" sz="1100" b="1" dirty="0">
                <a:solidFill>
                  <a:srgbClr val="C00000"/>
                </a:solidFill>
                <a:latin typeface="Calibri"/>
                <a:ea typeface="+mn-ea"/>
              </a:rPr>
              <a:t>Pooled mono: +23.8m</a:t>
            </a:r>
          </a:p>
          <a:p>
            <a:pPr eaLnBrk="1" fontAlgn="auto" hangingPunct="1">
              <a:spcBef>
                <a:spcPts val="0"/>
              </a:spcBef>
              <a:spcAft>
                <a:spcPts val="0"/>
              </a:spcAft>
              <a:defRPr/>
            </a:pPr>
            <a:r>
              <a:rPr lang="it-IT" sz="1100" b="1" dirty="0">
                <a:solidFill>
                  <a:srgbClr val="C00000"/>
                </a:solidFill>
                <a:latin typeface="Calibri"/>
                <a:ea typeface="+mn-ea"/>
              </a:rPr>
              <a:t>Ambrisentan mono: +27.0m</a:t>
            </a:r>
          </a:p>
          <a:p>
            <a:pPr eaLnBrk="1" fontAlgn="auto" hangingPunct="1">
              <a:spcBef>
                <a:spcPts val="0"/>
              </a:spcBef>
              <a:spcAft>
                <a:spcPts val="0"/>
              </a:spcAft>
              <a:defRPr/>
            </a:pPr>
            <a:r>
              <a:rPr lang="it-IT" sz="1100" b="1" dirty="0">
                <a:solidFill>
                  <a:srgbClr val="C00000"/>
                </a:solidFill>
                <a:latin typeface="Calibri"/>
                <a:ea typeface="+mn-ea"/>
              </a:rPr>
              <a:t>Tadalafil mono: +22.7m</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GB" altLang="en-US" smtClean="0"/>
              <a:t>5</a:t>
            </a:r>
            <a:r>
              <a:rPr lang="en-GB" altLang="en-US" baseline="30000" smtClean="0"/>
              <a:t>th</a:t>
            </a:r>
            <a:r>
              <a:rPr lang="en-GB" altLang="en-US" smtClean="0"/>
              <a:t> World Symposium on PH:</a:t>
            </a:r>
            <a:br>
              <a:rPr lang="en-GB" altLang="en-US" smtClean="0"/>
            </a:br>
            <a:r>
              <a:rPr lang="en-GB" altLang="en-US" smtClean="0"/>
              <a:t>Raising the bar on treatment goals</a:t>
            </a:r>
          </a:p>
        </p:txBody>
      </p:sp>
      <p:sp>
        <p:nvSpPr>
          <p:cNvPr id="89091" name="Text Box 4"/>
          <p:cNvSpPr txBox="1">
            <a:spLocks noChangeArrowheads="1"/>
          </p:cNvSpPr>
          <p:nvPr/>
        </p:nvSpPr>
        <p:spPr bwMode="auto">
          <a:xfrm>
            <a:off x="4940300" y="6473825"/>
            <a:ext cx="4052888" cy="274638"/>
          </a:xfrm>
          <a:prstGeom prst="rect">
            <a:avLst/>
          </a:prstGeom>
          <a:noFill/>
          <a:ln w="9525">
            <a:noFill/>
            <a:miter lim="800000"/>
            <a:headEnd/>
            <a:tailEnd/>
          </a:ln>
        </p:spPr>
        <p:txBody>
          <a:bodyPr wrap="none">
            <a:spAutoFit/>
          </a:bodyPr>
          <a:lstStyle/>
          <a:p>
            <a:pPr algn="r">
              <a:buClr>
                <a:srgbClr val="FFFFFF"/>
              </a:buClr>
              <a:buFont typeface="Univers" pitchFamily="34" charset="0"/>
              <a:buNone/>
            </a:pPr>
            <a:r>
              <a:rPr lang="en-GB" altLang="en-US" sz="1200">
                <a:solidFill>
                  <a:srgbClr val="FFFFFF"/>
                </a:solidFill>
                <a:cs typeface="Arial" pitchFamily="34" charset="0"/>
              </a:rPr>
              <a:t>McLaughlin VV, </a:t>
            </a:r>
            <a:r>
              <a:rPr lang="en-GB" altLang="en-US" sz="1200" i="1">
                <a:solidFill>
                  <a:srgbClr val="FFFFFF"/>
                </a:solidFill>
                <a:cs typeface="Arial" pitchFamily="34" charset="0"/>
              </a:rPr>
              <a:t>et al. J Am Coll Cardiol </a:t>
            </a:r>
            <a:r>
              <a:rPr lang="en-GB" altLang="en-US" sz="1200">
                <a:solidFill>
                  <a:srgbClr val="FFFFFF"/>
                </a:solidFill>
                <a:cs typeface="Arial" pitchFamily="34" charset="0"/>
              </a:rPr>
              <a:t>2013; 62:D73-81.</a:t>
            </a:r>
          </a:p>
        </p:txBody>
      </p:sp>
      <p:graphicFrame>
        <p:nvGraphicFramePr>
          <p:cNvPr id="2" name="Table 1"/>
          <p:cNvGraphicFramePr>
            <a:graphicFrameLocks noGrp="1"/>
          </p:cNvGraphicFramePr>
          <p:nvPr/>
        </p:nvGraphicFramePr>
        <p:xfrm>
          <a:off x="922338" y="1736725"/>
          <a:ext cx="7318375" cy="3403600"/>
        </p:xfrm>
        <a:graphic>
          <a:graphicData uri="http://schemas.openxmlformats.org/drawingml/2006/table">
            <a:tbl>
              <a:tblPr firstRow="1" bandRow="1">
                <a:tableStyleId>{5C22544A-7EE6-4342-B048-85BDC9FD1C3A}</a:tableStyleId>
              </a:tblPr>
              <a:tblGrid>
                <a:gridCol w="2114854"/>
                <a:gridCol w="5203521"/>
              </a:tblGrid>
              <a:tr h="370840">
                <a:tc>
                  <a:txBody>
                    <a:bodyPr/>
                    <a:lstStyle/>
                    <a:p>
                      <a:r>
                        <a:rPr lang="en-GB" dirty="0" smtClean="0"/>
                        <a:t>Variable</a:t>
                      </a:r>
                      <a:endParaRPr lang="en-GB" dirty="0"/>
                    </a:p>
                  </a:txBody>
                  <a:tcPr marL="91456" marR="91456">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GB" dirty="0" smtClean="0"/>
                        <a:t>Treatment goal</a:t>
                      </a:r>
                      <a:endParaRPr lang="en-GB" dirty="0"/>
                    </a:p>
                  </a:txBody>
                  <a:tcPr marL="91456" marR="91456">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0840">
                <a:tc>
                  <a:txBody>
                    <a:bodyPr/>
                    <a:lstStyle/>
                    <a:p>
                      <a:r>
                        <a:rPr lang="en-GB" dirty="0" smtClean="0"/>
                        <a:t>FC</a:t>
                      </a:r>
                      <a:endParaRPr lang="en-GB" dirty="0"/>
                    </a:p>
                  </a:txBody>
                  <a:tcPr marL="91456" marR="91456">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c>
                  <a:txBody>
                    <a:bodyPr/>
                    <a:lstStyle/>
                    <a:p>
                      <a:r>
                        <a:rPr lang="en-GB" dirty="0" smtClean="0"/>
                        <a:t>I or II</a:t>
                      </a:r>
                      <a:endParaRPr lang="en-GB" dirty="0"/>
                    </a:p>
                  </a:txBody>
                  <a:tcPr marL="91456" marR="91456">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r>
              <a:tr h="370840">
                <a:tc>
                  <a:txBody>
                    <a:bodyPr/>
                    <a:lstStyle/>
                    <a:p>
                      <a:r>
                        <a:rPr lang="en-GB" dirty="0" smtClean="0"/>
                        <a:t>Echo/CMR</a:t>
                      </a:r>
                      <a:endParaRPr lang="en-GB" dirty="0"/>
                    </a:p>
                  </a:txBody>
                  <a:tcPr marL="91456" marR="91456">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r>
                        <a:rPr lang="en-GB" dirty="0" smtClean="0"/>
                        <a:t>Normal/near normal RV size and function</a:t>
                      </a:r>
                      <a:endParaRPr lang="en-GB" dirty="0"/>
                    </a:p>
                  </a:txBody>
                  <a:tcPr marL="91456" marR="91456">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r>
              <a:tr h="639609">
                <a:tc>
                  <a:txBody>
                    <a:bodyPr/>
                    <a:lstStyle/>
                    <a:p>
                      <a:r>
                        <a:rPr lang="en-GB" dirty="0" smtClean="0"/>
                        <a:t>Haemodynamics</a:t>
                      </a:r>
                      <a:endParaRPr lang="en-GB" dirty="0"/>
                    </a:p>
                  </a:txBody>
                  <a:tcPr marL="91456" marR="91456">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c>
                  <a:txBody>
                    <a:bodyPr/>
                    <a:lstStyle/>
                    <a:p>
                      <a:r>
                        <a:rPr lang="en-GB" dirty="0" smtClean="0"/>
                        <a:t>Normalisation of RV function </a:t>
                      </a:r>
                      <a:br>
                        <a:rPr lang="en-GB" dirty="0" smtClean="0"/>
                      </a:br>
                      <a:r>
                        <a:rPr lang="en-GB" dirty="0" smtClean="0"/>
                        <a:t>(RAP &lt; 8 mmHg and CI &gt; 2.5 to 3.0 l/min/m</a:t>
                      </a:r>
                      <a:r>
                        <a:rPr lang="en-GB" baseline="30000" dirty="0" smtClean="0"/>
                        <a:t>2</a:t>
                      </a:r>
                      <a:r>
                        <a:rPr lang="en-GB" baseline="0" dirty="0" smtClean="0"/>
                        <a:t>)</a:t>
                      </a:r>
                      <a:endParaRPr lang="en-GB" baseline="30000" dirty="0"/>
                    </a:p>
                  </a:txBody>
                  <a:tcPr marL="91456" marR="91456">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r>
              <a:tr h="370840">
                <a:tc>
                  <a:txBody>
                    <a:bodyPr/>
                    <a:lstStyle/>
                    <a:p>
                      <a:r>
                        <a:rPr lang="en-GB" dirty="0" smtClean="0"/>
                        <a:t>6MWD</a:t>
                      </a:r>
                      <a:endParaRPr lang="en-GB" dirty="0"/>
                    </a:p>
                  </a:txBody>
                  <a:tcPr marL="91456" marR="91456">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r>
                        <a:rPr lang="en-GB" dirty="0" smtClean="0"/>
                        <a:t>&gt;</a:t>
                      </a:r>
                      <a:r>
                        <a:rPr lang="en-GB" baseline="0" dirty="0" smtClean="0"/>
                        <a:t> 380 to 440 m; may not be aggressive enough for young individuals</a:t>
                      </a:r>
                      <a:endParaRPr lang="en-GB" dirty="0"/>
                    </a:p>
                  </a:txBody>
                  <a:tcPr marL="91456" marR="91456">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r>
              <a:tr h="370840">
                <a:tc>
                  <a:txBody>
                    <a:bodyPr/>
                    <a:lstStyle/>
                    <a:p>
                      <a:r>
                        <a:rPr lang="en-GB" dirty="0" smtClean="0"/>
                        <a:t>CPET</a:t>
                      </a:r>
                      <a:endParaRPr lang="en-GB" dirty="0"/>
                    </a:p>
                  </a:txBody>
                  <a:tcPr marL="91456" marR="91456">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c>
                  <a:txBody>
                    <a:bodyPr/>
                    <a:lstStyle/>
                    <a:p>
                      <a:r>
                        <a:rPr lang="en-GB" dirty="0" smtClean="0"/>
                        <a:t>Peak VO</a:t>
                      </a:r>
                      <a:r>
                        <a:rPr lang="en-GB" baseline="-25000" dirty="0" smtClean="0"/>
                        <a:t>2</a:t>
                      </a:r>
                      <a:r>
                        <a:rPr lang="en-GB" dirty="0" smtClean="0"/>
                        <a:t> &gt; 15 ml/min/k</a:t>
                      </a:r>
                      <a:r>
                        <a:rPr lang="en-GB" baseline="0" dirty="0" smtClean="0"/>
                        <a:t>g and </a:t>
                      </a:r>
                      <a:br>
                        <a:rPr lang="en-GB" baseline="0" dirty="0" smtClean="0"/>
                      </a:br>
                      <a:r>
                        <a:rPr lang="en-GB" baseline="0" dirty="0" smtClean="0"/>
                        <a:t>EqCO</a:t>
                      </a:r>
                      <a:r>
                        <a:rPr lang="en-GB" baseline="-25000" dirty="0" smtClean="0"/>
                        <a:t>2</a:t>
                      </a:r>
                      <a:r>
                        <a:rPr lang="en-GB" baseline="0" dirty="0" smtClean="0"/>
                        <a:t> &lt; 45 l/min/l/min</a:t>
                      </a:r>
                      <a:endParaRPr lang="en-GB" dirty="0"/>
                    </a:p>
                  </a:txBody>
                  <a:tcPr marL="91456" marR="91456">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F2F2F2"/>
                    </a:solidFill>
                  </a:tcPr>
                </a:tc>
              </a:tr>
              <a:tr h="370840">
                <a:tc>
                  <a:txBody>
                    <a:bodyPr/>
                    <a:lstStyle/>
                    <a:p>
                      <a:r>
                        <a:rPr lang="en-GB" dirty="0" smtClean="0"/>
                        <a:t>BNP level</a:t>
                      </a:r>
                      <a:endParaRPr lang="en-GB" dirty="0"/>
                    </a:p>
                  </a:txBody>
                  <a:tcPr marL="91456" marR="91456">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r>
                        <a:rPr lang="en-GB" dirty="0" smtClean="0"/>
                        <a:t>Normal</a:t>
                      </a:r>
                      <a:endParaRPr lang="en-GB" dirty="0"/>
                    </a:p>
                  </a:txBody>
                  <a:tcPr marL="91456" marR="91456">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r>
            </a:tbl>
          </a:graphicData>
        </a:graphic>
      </p:graphicFrame>
      <p:sp>
        <p:nvSpPr>
          <p:cNvPr id="89136" name="TextBox 4"/>
          <p:cNvSpPr txBox="1">
            <a:spLocks noChangeArrowheads="1"/>
          </p:cNvSpPr>
          <p:nvPr/>
        </p:nvSpPr>
        <p:spPr bwMode="auto">
          <a:xfrm>
            <a:off x="617538" y="5265738"/>
            <a:ext cx="8170862" cy="581025"/>
          </a:xfrm>
          <a:prstGeom prst="rect">
            <a:avLst/>
          </a:prstGeom>
          <a:noFill/>
          <a:ln w="9525">
            <a:noFill/>
            <a:miter lim="800000"/>
            <a:headEnd/>
            <a:tailEnd/>
          </a:ln>
        </p:spPr>
        <p:txBody>
          <a:bodyPr>
            <a:spAutoFit/>
          </a:bodyPr>
          <a:lstStyle/>
          <a:p>
            <a:pPr marL="285750" indent="-285750">
              <a:buFont typeface="Arial" pitchFamily="34" charset="0"/>
              <a:buChar char="•"/>
            </a:pPr>
            <a:r>
              <a:rPr lang="en-GB" altLang="en-US" sz="1600">
                <a:solidFill>
                  <a:srgbClr val="FFFFFF"/>
                </a:solidFill>
                <a:cs typeface="Arial" pitchFamily="34" charset="0"/>
              </a:rPr>
              <a:t>No single parameter can fulfil the role of a reliable prognostic indicator, there is a need for multiple robust parameters that correlate with long-term outcomes</a:t>
            </a:r>
          </a:p>
        </p:txBody>
      </p:sp>
      <p:sp>
        <p:nvSpPr>
          <p:cNvPr id="89137" name="TextBox 2"/>
          <p:cNvSpPr txBox="1">
            <a:spLocks noChangeArrowheads="1"/>
          </p:cNvSpPr>
          <p:nvPr/>
        </p:nvSpPr>
        <p:spPr bwMode="auto">
          <a:xfrm>
            <a:off x="139700" y="5899150"/>
            <a:ext cx="8555038" cy="639763"/>
          </a:xfrm>
          <a:prstGeom prst="rect">
            <a:avLst/>
          </a:prstGeom>
          <a:noFill/>
          <a:ln w="9525">
            <a:noFill/>
            <a:miter lim="800000"/>
            <a:headEnd/>
            <a:tailEnd/>
          </a:ln>
        </p:spPr>
        <p:txBody>
          <a:bodyPr>
            <a:spAutoFit/>
          </a:bodyPr>
          <a:lstStyle/>
          <a:p>
            <a:r>
              <a:rPr lang="en-GB" altLang="en-US" sz="1200">
                <a:solidFill>
                  <a:srgbClr val="FFFFFF"/>
                </a:solidFill>
                <a:cs typeface="Arial" pitchFamily="34" charset="0"/>
              </a:rPr>
              <a:t>6MWD: 6-minute walk distance; BNP: brain natriuretic peptide; CI: cardiac index; CMR: cardiac magnetic resonance; </a:t>
            </a:r>
          </a:p>
          <a:p>
            <a:r>
              <a:rPr lang="en-GB" altLang="en-US" sz="1200">
                <a:solidFill>
                  <a:srgbClr val="FFFFFF"/>
                </a:solidFill>
                <a:cs typeface="Arial" pitchFamily="34" charset="0"/>
              </a:rPr>
              <a:t>CPET: cardiopulmonary exercise testing; EqCO</a:t>
            </a:r>
            <a:r>
              <a:rPr lang="en-GB" altLang="en-US" sz="1200" baseline="-25000">
                <a:solidFill>
                  <a:srgbClr val="FFFFFF"/>
                </a:solidFill>
                <a:cs typeface="Arial" pitchFamily="34" charset="0"/>
              </a:rPr>
              <a:t>2</a:t>
            </a:r>
            <a:r>
              <a:rPr lang="en-GB" altLang="en-US" sz="1200">
                <a:solidFill>
                  <a:srgbClr val="FFFFFF"/>
                </a:solidFill>
                <a:cs typeface="Arial" pitchFamily="34" charset="0"/>
              </a:rPr>
              <a:t>: ventilatory equivalent for CO</a:t>
            </a:r>
            <a:r>
              <a:rPr lang="en-GB" altLang="en-US" sz="1200" baseline="-25000">
                <a:solidFill>
                  <a:srgbClr val="FFFFFF"/>
                </a:solidFill>
                <a:cs typeface="Arial" pitchFamily="34" charset="0"/>
              </a:rPr>
              <a:t>2</a:t>
            </a:r>
            <a:r>
              <a:rPr lang="en-GB" altLang="en-US" sz="1200">
                <a:solidFill>
                  <a:srgbClr val="FFFFFF"/>
                </a:solidFill>
                <a:cs typeface="Arial" pitchFamily="34" charset="0"/>
              </a:rPr>
              <a:t>; FC: functional class; </a:t>
            </a:r>
          </a:p>
          <a:p>
            <a:r>
              <a:rPr lang="en-GB" altLang="en-US" sz="1200">
                <a:solidFill>
                  <a:srgbClr val="FFFFFF"/>
                </a:solidFill>
                <a:cs typeface="Arial" pitchFamily="34" charset="0"/>
              </a:rPr>
              <a:t>RAP: right atrial pressure; RV: right ventricular; VO</a:t>
            </a:r>
            <a:r>
              <a:rPr lang="en-GB" altLang="en-US" sz="1200" baseline="-25000">
                <a:solidFill>
                  <a:srgbClr val="FFFFFF"/>
                </a:solidFill>
                <a:cs typeface="Arial" pitchFamily="34" charset="0"/>
              </a:rPr>
              <a:t>2</a:t>
            </a:r>
            <a:r>
              <a:rPr lang="en-GB" altLang="en-US" sz="1200">
                <a:solidFill>
                  <a:srgbClr val="FFFFFF"/>
                </a:solidFill>
                <a:cs typeface="Arial" pitchFamily="34" charset="0"/>
              </a:rPr>
              <a:t>: oxygen consumption</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03200"/>
            <a:ext cx="8488363" cy="990600"/>
          </a:xfrm>
        </p:spPr>
        <p:txBody>
          <a:bodyPr>
            <a:normAutofit fontScale="90000"/>
          </a:bodyPr>
          <a:lstStyle/>
          <a:p>
            <a:pPr>
              <a:defRPr/>
            </a:pPr>
            <a:r>
              <a:rPr lang="en-GB">
                <a:ea typeface="ＭＳ Ｐゴシック" charset="0"/>
                <a:cs typeface="Arial" charset="0"/>
              </a:rPr>
              <a:t>5</a:t>
            </a:r>
            <a:r>
              <a:rPr lang="en-GB" baseline="30000">
                <a:ea typeface="ＭＳ Ｐゴシック" charset="0"/>
                <a:cs typeface="Arial" charset="0"/>
              </a:rPr>
              <a:t>th</a:t>
            </a:r>
            <a:r>
              <a:rPr lang="en-GB">
                <a:ea typeface="ＭＳ Ｐゴシック" charset="0"/>
                <a:cs typeface="Arial" charset="0"/>
              </a:rPr>
              <a:t> World Symposium on PH: </a:t>
            </a:r>
            <a:r>
              <a:rPr lang="en-GB" smtClean="0">
                <a:ea typeface="ＭＳ Ｐゴシック" charset="0"/>
                <a:cs typeface="Arial" charset="0"/>
              </a:rPr>
              <a:t/>
            </a:r>
            <a:br>
              <a:rPr lang="en-GB" smtClean="0">
                <a:ea typeface="ＭＳ Ｐゴシック" charset="0"/>
                <a:cs typeface="Arial" charset="0"/>
              </a:rPr>
            </a:br>
            <a:r>
              <a:rPr lang="en-GB" smtClean="0">
                <a:ea typeface="ＭＳ Ｐゴシック" charset="0"/>
              </a:rPr>
              <a:t>Variables used in clinical practice</a:t>
            </a:r>
            <a:endParaRPr lang="en-GB">
              <a:ea typeface="ＭＳ Ｐゴシック" charset="0"/>
            </a:endParaRPr>
          </a:p>
        </p:txBody>
      </p:sp>
      <p:sp>
        <p:nvSpPr>
          <p:cNvPr id="90115" name="TextBox 9"/>
          <p:cNvSpPr txBox="1">
            <a:spLocks noChangeArrowheads="1"/>
          </p:cNvSpPr>
          <p:nvPr/>
        </p:nvSpPr>
        <p:spPr bwMode="auto">
          <a:xfrm>
            <a:off x="255588" y="5491163"/>
            <a:ext cx="7493000" cy="457200"/>
          </a:xfrm>
          <a:prstGeom prst="rect">
            <a:avLst/>
          </a:prstGeom>
          <a:noFill/>
          <a:ln w="9525">
            <a:noFill/>
            <a:miter lim="800000"/>
            <a:headEnd/>
            <a:tailEnd/>
          </a:ln>
        </p:spPr>
        <p:txBody>
          <a:bodyPr>
            <a:spAutoFit/>
          </a:bodyPr>
          <a:lstStyle/>
          <a:p>
            <a:pPr marL="285750" indent="-285750">
              <a:buFont typeface="Arial" pitchFamily="34" charset="0"/>
              <a:buChar char="•"/>
            </a:pPr>
            <a:r>
              <a:rPr lang="en-GB" altLang="en-US">
                <a:solidFill>
                  <a:srgbClr val="FFFFFF"/>
                </a:solidFill>
                <a:cs typeface="Arial" pitchFamily="34" charset="0"/>
              </a:rPr>
              <a:t>A multi-parameter approach is suggested</a:t>
            </a:r>
          </a:p>
        </p:txBody>
      </p:sp>
      <p:graphicFrame>
        <p:nvGraphicFramePr>
          <p:cNvPr id="11" name="Table 10"/>
          <p:cNvGraphicFramePr>
            <a:graphicFrameLocks noGrp="1"/>
          </p:cNvGraphicFramePr>
          <p:nvPr/>
        </p:nvGraphicFramePr>
        <p:xfrm>
          <a:off x="249238" y="1384300"/>
          <a:ext cx="8645524" cy="3995739"/>
        </p:xfrm>
        <a:graphic>
          <a:graphicData uri="http://schemas.openxmlformats.org/drawingml/2006/table">
            <a:tbl>
              <a:tblPr firstRow="1" bandRow="1"/>
              <a:tblGrid>
                <a:gridCol w="4227228"/>
                <a:gridCol w="2209148"/>
                <a:gridCol w="2209148"/>
              </a:tblGrid>
              <a:tr h="518251">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r>
                        <a:rPr lang="en-GB" sz="1400" dirty="0" smtClean="0"/>
                        <a:t>Variable</a:t>
                      </a:r>
                      <a:endParaRPr lang="en-GB" sz="1400" dirty="0"/>
                    </a:p>
                  </a:txBody>
                  <a:tcPr marT="45728" marB="45728">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a:r>
                        <a:rPr lang="en-GB" sz="1400" dirty="0" smtClean="0"/>
                        <a:t>Prognostic implications </a:t>
                      </a:r>
                      <a:br>
                        <a:rPr lang="en-GB" sz="1400" dirty="0" smtClean="0"/>
                      </a:br>
                      <a:r>
                        <a:rPr lang="en-GB" sz="1400" dirty="0" smtClean="0"/>
                        <a:t>at baseline</a:t>
                      </a:r>
                      <a:endParaRPr lang="en-GB" sz="1400" dirty="0"/>
                    </a:p>
                  </a:txBody>
                  <a:tcPr marT="45728" marB="45728">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lgn="ctr"/>
                      <a:r>
                        <a:rPr lang="en-GB" sz="1400" dirty="0" smtClean="0"/>
                        <a:t>Prognostic implications </a:t>
                      </a:r>
                      <a:br>
                        <a:rPr lang="en-GB" sz="1400" dirty="0" smtClean="0"/>
                      </a:br>
                      <a:r>
                        <a:rPr lang="en-GB" sz="1400" dirty="0" smtClean="0"/>
                        <a:t>at follow-up</a:t>
                      </a:r>
                      <a:endParaRPr lang="en-GB" sz="1400" dirty="0"/>
                    </a:p>
                  </a:txBody>
                  <a:tcPr marT="45728" marB="45728">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945045">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400" b="1" dirty="0" smtClean="0"/>
                        <a:t>Exercise tolerance:</a:t>
                      </a:r>
                    </a:p>
                    <a:p>
                      <a:r>
                        <a:rPr lang="en-GB" sz="1400" dirty="0" smtClean="0"/>
                        <a:t>Functional class (FC)</a:t>
                      </a:r>
                    </a:p>
                    <a:p>
                      <a:r>
                        <a:rPr lang="en-GB" sz="1400" dirty="0" smtClean="0"/>
                        <a:t>6-minute walk distance (6MWD)</a:t>
                      </a:r>
                    </a:p>
                    <a:p>
                      <a:r>
                        <a:rPr lang="en-GB" sz="1400" dirty="0" smtClean="0"/>
                        <a:t>Peak oxygen consumption (peak VO</a:t>
                      </a:r>
                      <a:r>
                        <a:rPr lang="en-GB" sz="1400" baseline="-25000" dirty="0" smtClean="0"/>
                        <a:t>2</a:t>
                      </a:r>
                      <a:r>
                        <a:rPr lang="en-GB" sz="1400" baseline="0" dirty="0" smtClean="0"/>
                        <a:t>)</a:t>
                      </a:r>
                      <a:endParaRPr lang="en-GB" sz="1400" baseline="0" dirty="0"/>
                    </a:p>
                  </a:txBody>
                  <a:tcPr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endParaRPr lang="en-GB" sz="1400" dirty="0" smtClean="0"/>
                    </a:p>
                    <a:p>
                      <a:pPr algn="ctr"/>
                      <a:r>
                        <a:rPr lang="en-GB" sz="1400" dirty="0" smtClean="0"/>
                        <a:t>++++</a:t>
                      </a:r>
                    </a:p>
                    <a:p>
                      <a:pPr algn="ctr"/>
                      <a:r>
                        <a:rPr lang="en-GB" sz="1400" dirty="0" smtClean="0"/>
                        <a:t>++++</a:t>
                      </a:r>
                    </a:p>
                    <a:p>
                      <a:pPr algn="ctr"/>
                      <a:r>
                        <a:rPr lang="en-GB" sz="1400" dirty="0" smtClean="0"/>
                        <a:t>+</a:t>
                      </a:r>
                      <a:endParaRPr lang="en-GB" sz="1400" dirty="0"/>
                    </a:p>
                  </a:txBody>
                  <a:tcPr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endParaRPr lang="en-GB" sz="1400" dirty="0" smtClean="0"/>
                    </a:p>
                    <a:p>
                      <a:pPr algn="ctr"/>
                      <a:r>
                        <a:rPr lang="en-GB" sz="1400" dirty="0" smtClean="0"/>
                        <a:t>+++</a:t>
                      </a:r>
                      <a:endParaRPr lang="en-GB" sz="1400" dirty="0"/>
                    </a:p>
                  </a:txBody>
                  <a:tcPr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371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400" b="1" dirty="0" smtClean="0"/>
                        <a:t>Haemodynamics:</a:t>
                      </a:r>
                    </a:p>
                    <a:p>
                      <a:r>
                        <a:rPr lang="en-GB" sz="1400" dirty="0" smtClean="0"/>
                        <a:t>Right arterial pressure (RAP)</a:t>
                      </a:r>
                    </a:p>
                    <a:p>
                      <a:r>
                        <a:rPr lang="en-GB" sz="1400" dirty="0" smtClean="0"/>
                        <a:t>Mean pulmonary arterial pressure (mPAP)</a:t>
                      </a:r>
                    </a:p>
                    <a:p>
                      <a:r>
                        <a:rPr lang="en-GB" sz="1400" dirty="0" smtClean="0"/>
                        <a:t>Pulmonary vascular resistance (PVR)</a:t>
                      </a:r>
                    </a:p>
                    <a:p>
                      <a:r>
                        <a:rPr lang="en-GB" sz="1400" dirty="0" smtClean="0"/>
                        <a:t>Cardiac</a:t>
                      </a:r>
                      <a:r>
                        <a:rPr lang="en-GB" sz="1400" baseline="0" dirty="0" smtClean="0"/>
                        <a:t> output (</a:t>
                      </a:r>
                      <a:r>
                        <a:rPr lang="en-GB" sz="1400" dirty="0" smtClean="0"/>
                        <a:t>CO)/Cardiac index (CI)</a:t>
                      </a:r>
                    </a:p>
                    <a:p>
                      <a:r>
                        <a:rPr lang="en-GB" sz="1400" dirty="0" smtClean="0"/>
                        <a:t>Mixed venous oxygen saturation (SvO</a:t>
                      </a:r>
                      <a:r>
                        <a:rPr lang="en-GB" sz="1400" baseline="-25000" dirty="0" smtClean="0"/>
                        <a:t>2</a:t>
                      </a:r>
                      <a:r>
                        <a:rPr lang="en-GB" sz="1400" baseline="0" dirty="0" smtClean="0"/>
                        <a:t>)</a:t>
                      </a:r>
                      <a:endParaRPr lang="en-GB" sz="1400" baseline="0" dirty="0"/>
                    </a:p>
                  </a:txBody>
                  <a:tcPr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endParaRPr lang="en-GB" sz="1400" smtClean="0"/>
                    </a:p>
                    <a:p>
                      <a:pPr algn="ctr"/>
                      <a:r>
                        <a:rPr lang="en-GB" sz="1400" smtClean="0"/>
                        <a:t>++++</a:t>
                      </a:r>
                    </a:p>
                    <a:p>
                      <a:pPr algn="ctr"/>
                      <a:r>
                        <a:rPr lang="en-GB" sz="1400" smtClean="0"/>
                        <a:t>++</a:t>
                      </a:r>
                    </a:p>
                    <a:p>
                      <a:pPr algn="ctr"/>
                      <a:r>
                        <a:rPr lang="en-GB" sz="1400" smtClean="0"/>
                        <a:t>+</a:t>
                      </a:r>
                    </a:p>
                    <a:p>
                      <a:pPr algn="ctr"/>
                      <a:r>
                        <a:rPr lang="en-GB" sz="1400" smtClean="0"/>
                        <a:t>++++</a:t>
                      </a:r>
                    </a:p>
                    <a:p>
                      <a:pPr algn="ctr"/>
                      <a:r>
                        <a:rPr lang="en-GB" sz="1400" smtClean="0"/>
                        <a:t>+++</a:t>
                      </a:r>
                    </a:p>
                  </a:txBody>
                  <a:tcPr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endParaRPr lang="en-GB" sz="1400" dirty="0" smtClean="0"/>
                    </a:p>
                    <a:p>
                      <a:pPr algn="ctr"/>
                      <a:r>
                        <a:rPr lang="en-GB" sz="1400" dirty="0" smtClean="0"/>
                        <a:t>+</a:t>
                      </a:r>
                    </a:p>
                    <a:p>
                      <a:pPr algn="ctr"/>
                      <a:endParaRPr lang="en-GB" sz="1400" dirty="0" smtClean="0"/>
                    </a:p>
                    <a:p>
                      <a:pPr algn="ctr"/>
                      <a:r>
                        <a:rPr lang="en-GB" sz="1400" dirty="0" smtClean="0"/>
                        <a:t>+</a:t>
                      </a:r>
                    </a:p>
                    <a:p>
                      <a:pPr algn="ctr"/>
                      <a:r>
                        <a:rPr lang="en-GB" sz="1400" dirty="0" smtClean="0"/>
                        <a:t>++</a:t>
                      </a:r>
                    </a:p>
                    <a:p>
                      <a:pPr algn="ctr"/>
                      <a:r>
                        <a:rPr lang="en-GB" sz="1400" dirty="0" smtClean="0"/>
                        <a:t>++</a:t>
                      </a:r>
                      <a:endParaRPr lang="en-GB" sz="1400" dirty="0"/>
                    </a:p>
                  </a:txBody>
                  <a:tcPr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160603">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GB" sz="1400" b="1" dirty="0" smtClean="0"/>
                        <a:t>Echocardiographic</a:t>
                      </a:r>
                      <a:r>
                        <a:rPr lang="en-GB" sz="1400" b="1" baseline="0" dirty="0" smtClean="0"/>
                        <a:t> variables</a:t>
                      </a:r>
                      <a:r>
                        <a:rPr lang="en-GB" sz="1400" b="1" dirty="0" smtClean="0"/>
                        <a:t>:</a:t>
                      </a:r>
                    </a:p>
                    <a:p>
                      <a:r>
                        <a:rPr lang="en-GB" sz="1400" dirty="0" smtClean="0"/>
                        <a:t>Tricuspid annular plane</a:t>
                      </a:r>
                      <a:r>
                        <a:rPr lang="en-GB" sz="1400" baseline="0" dirty="0" smtClean="0"/>
                        <a:t> systolic excursion (TAPSE)</a:t>
                      </a:r>
                      <a:endParaRPr lang="en-GB" sz="1400" dirty="0" smtClean="0"/>
                    </a:p>
                    <a:p>
                      <a:r>
                        <a:rPr lang="en-GB" sz="1400" dirty="0" smtClean="0"/>
                        <a:t>Right ventricular strain</a:t>
                      </a:r>
                    </a:p>
                    <a:p>
                      <a:r>
                        <a:rPr lang="en-GB" sz="1400" dirty="0" smtClean="0"/>
                        <a:t>Right atrial area</a:t>
                      </a:r>
                    </a:p>
                    <a:p>
                      <a:r>
                        <a:rPr lang="en-GB" sz="1400" dirty="0" smtClean="0"/>
                        <a:t>Pericardial effusion</a:t>
                      </a:r>
                      <a:endParaRPr lang="en-GB" sz="1400" dirty="0"/>
                    </a:p>
                  </a:txBody>
                  <a:tcPr marL="90000" marR="18000" marT="46808" marB="468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endParaRPr lang="en-GB" sz="1400" baseline="0" dirty="0"/>
                    </a:p>
                    <a:p>
                      <a:pPr algn="ctr"/>
                      <a:r>
                        <a:rPr lang="en-GB" sz="1400" baseline="0" dirty="0" smtClean="0"/>
                        <a:t>+</a:t>
                      </a:r>
                    </a:p>
                    <a:p>
                      <a:pPr algn="ctr"/>
                      <a:r>
                        <a:rPr lang="en-GB" sz="1400" baseline="0" dirty="0" smtClean="0"/>
                        <a:t>+</a:t>
                      </a:r>
                    </a:p>
                    <a:p>
                      <a:pPr algn="ctr"/>
                      <a:r>
                        <a:rPr lang="en-GB" sz="1400" baseline="0" dirty="0" smtClean="0"/>
                        <a:t>+</a:t>
                      </a:r>
                    </a:p>
                    <a:p>
                      <a:pPr algn="ctr"/>
                      <a:r>
                        <a:rPr lang="en-GB" sz="1400" baseline="0" dirty="0" smtClean="0"/>
                        <a:t>++</a:t>
                      </a:r>
                    </a:p>
                  </a:txBody>
                  <a:tcPr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endParaRPr lang="en-GB" sz="1400" baseline="30000" dirty="0"/>
                    </a:p>
                  </a:txBody>
                  <a:tcPr marT="45728" marB="4572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
        <p:nvSpPr>
          <p:cNvPr id="90134" name="Text Box 4"/>
          <p:cNvSpPr txBox="1">
            <a:spLocks noChangeArrowheads="1"/>
          </p:cNvSpPr>
          <p:nvPr/>
        </p:nvSpPr>
        <p:spPr bwMode="auto">
          <a:xfrm>
            <a:off x="3995738" y="6478588"/>
            <a:ext cx="5008562" cy="274637"/>
          </a:xfrm>
          <a:prstGeom prst="rect">
            <a:avLst/>
          </a:prstGeom>
          <a:noFill/>
          <a:ln w="9525">
            <a:noFill/>
            <a:miter lim="800000"/>
            <a:headEnd/>
            <a:tailEnd/>
          </a:ln>
        </p:spPr>
        <p:txBody>
          <a:bodyPr wrap="none">
            <a:spAutoFit/>
          </a:bodyPr>
          <a:lstStyle/>
          <a:p>
            <a:pPr algn="r">
              <a:buClr>
                <a:srgbClr val="FFFFFF"/>
              </a:buClr>
              <a:buFont typeface="Univers" pitchFamily="34" charset="0"/>
              <a:buNone/>
            </a:pPr>
            <a:r>
              <a:rPr lang="en-GB" altLang="en-US" sz="1200">
                <a:solidFill>
                  <a:srgbClr val="FFFFFF"/>
                </a:solidFill>
                <a:cs typeface="Arial" pitchFamily="34" charset="0"/>
              </a:rPr>
              <a:t>Adapted from McLaughlin VV, </a:t>
            </a:r>
            <a:r>
              <a:rPr lang="en-GB" altLang="en-US" sz="1200" i="1">
                <a:solidFill>
                  <a:srgbClr val="FFFFFF"/>
                </a:solidFill>
                <a:cs typeface="Arial" pitchFamily="34" charset="0"/>
              </a:rPr>
              <a:t>et al. J Am Coll Cardiol </a:t>
            </a:r>
            <a:r>
              <a:rPr lang="en-GB" altLang="en-US" sz="1200">
                <a:solidFill>
                  <a:srgbClr val="FFFFFF"/>
                </a:solidFill>
                <a:cs typeface="Arial" pitchFamily="34" charset="0"/>
              </a:rPr>
              <a:t>2013; 62:D73-81.</a:t>
            </a:r>
          </a:p>
        </p:txBody>
      </p:sp>
      <p:sp>
        <p:nvSpPr>
          <p:cNvPr id="90135" name="TextBox 13"/>
          <p:cNvSpPr txBox="1">
            <a:spLocks noChangeArrowheads="1"/>
          </p:cNvSpPr>
          <p:nvPr/>
        </p:nvSpPr>
        <p:spPr bwMode="auto">
          <a:xfrm>
            <a:off x="147638" y="6086475"/>
            <a:ext cx="8756650" cy="457200"/>
          </a:xfrm>
          <a:prstGeom prst="rect">
            <a:avLst/>
          </a:prstGeom>
          <a:noFill/>
          <a:ln w="9525">
            <a:noFill/>
            <a:miter lim="800000"/>
            <a:headEnd/>
            <a:tailEnd/>
          </a:ln>
        </p:spPr>
        <p:txBody>
          <a:bodyPr>
            <a:spAutoFit/>
          </a:bodyPr>
          <a:lstStyle/>
          <a:p>
            <a:r>
              <a:rPr lang="en-GB" altLang="en-US" sz="1200">
                <a:solidFill>
                  <a:srgbClr val="FFFFFF"/>
                </a:solidFill>
                <a:cs typeface="Arial" pitchFamily="34" charset="0"/>
              </a:rPr>
              <a:t>Table indicates the number of studies that have shown prognostic implications for each variable at baseline or follow-up </a:t>
            </a:r>
            <a:br>
              <a:rPr lang="en-GB" altLang="en-US" sz="1200">
                <a:solidFill>
                  <a:srgbClr val="FFFFFF"/>
                </a:solidFill>
                <a:cs typeface="Arial" pitchFamily="34" charset="0"/>
              </a:rPr>
            </a:br>
            <a:r>
              <a:rPr lang="en-GB" altLang="en-US" sz="1200">
                <a:solidFill>
                  <a:srgbClr val="FFFFFF"/>
                </a:solidFill>
                <a:cs typeface="Arial" pitchFamily="34" charset="0"/>
              </a:rPr>
              <a:t>(+ = one study, ++ = two studies, +++ = three studies, ++++ = four or more studies).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46088" y="44450"/>
            <a:ext cx="8229600" cy="1143000"/>
          </a:xfrm>
        </p:spPr>
        <p:txBody>
          <a:bodyPr/>
          <a:lstStyle/>
          <a:p>
            <a:pPr eaLnBrk="1" hangingPunct="1"/>
            <a:r>
              <a:rPr lang="en-GB" altLang="en-US" smtClean="0"/>
              <a:t>Summary</a:t>
            </a:r>
          </a:p>
        </p:txBody>
      </p:sp>
      <p:sp>
        <p:nvSpPr>
          <p:cNvPr id="91139" name="Content Placeholder 2"/>
          <p:cNvSpPr>
            <a:spLocks noGrp="1"/>
          </p:cNvSpPr>
          <p:nvPr>
            <p:ph idx="1"/>
          </p:nvPr>
        </p:nvSpPr>
        <p:spPr>
          <a:xfrm>
            <a:off x="350838" y="1414462"/>
            <a:ext cx="8442325" cy="5443537"/>
          </a:xfrm>
        </p:spPr>
        <p:txBody>
          <a:bodyPr>
            <a:normAutofit lnSpcReduction="10000"/>
          </a:bodyPr>
          <a:lstStyle/>
          <a:p>
            <a:pPr eaLnBrk="1" hangingPunct="1">
              <a:spcBef>
                <a:spcPts val="600"/>
              </a:spcBef>
            </a:pPr>
            <a:r>
              <a:rPr lang="en-GB" altLang="en-US" sz="2000" dirty="0" smtClean="0"/>
              <a:t>An updated clinical classification of PH has been proposed, which now applies to both adult and paediatric patients </a:t>
            </a:r>
          </a:p>
          <a:p>
            <a:pPr eaLnBrk="1" hangingPunct="1">
              <a:spcBef>
                <a:spcPts val="600"/>
              </a:spcBef>
            </a:pPr>
            <a:endParaRPr lang="en-GB" altLang="en-US" sz="2000" dirty="0" smtClean="0"/>
          </a:p>
          <a:p>
            <a:pPr eaLnBrk="1" hangingPunct="1">
              <a:spcBef>
                <a:spcPts val="600"/>
              </a:spcBef>
            </a:pPr>
            <a:r>
              <a:rPr lang="en-GB" altLang="en-US" sz="2000" dirty="0" smtClean="0"/>
              <a:t>There is a new </a:t>
            </a:r>
            <a:r>
              <a:rPr lang="en-GB" altLang="en-US" sz="2000" dirty="0" err="1" smtClean="0"/>
              <a:t>haemodynamic</a:t>
            </a:r>
            <a:r>
              <a:rPr lang="en-GB" altLang="en-US" sz="2000" dirty="0" smtClean="0"/>
              <a:t> definition for PAH, which now includes PVR</a:t>
            </a:r>
          </a:p>
          <a:p>
            <a:pPr eaLnBrk="1" hangingPunct="1">
              <a:spcBef>
                <a:spcPts val="600"/>
              </a:spcBef>
            </a:pPr>
            <a:endParaRPr lang="en-GB" altLang="en-US" sz="2000" dirty="0" smtClean="0"/>
          </a:p>
          <a:p>
            <a:pPr eaLnBrk="1" hangingPunct="1">
              <a:spcBef>
                <a:spcPts val="600"/>
              </a:spcBef>
            </a:pPr>
            <a:r>
              <a:rPr lang="en-GB" altLang="en-US" sz="2000" dirty="0" smtClean="0"/>
              <a:t>New screening recommendations for </a:t>
            </a:r>
            <a:r>
              <a:rPr lang="en-GB" altLang="en-US" sz="2000" dirty="0" err="1" smtClean="0"/>
              <a:t>SSc</a:t>
            </a:r>
            <a:r>
              <a:rPr lang="en-GB" altLang="en-US" sz="2000" dirty="0" smtClean="0"/>
              <a:t> patients have been proposed, including the use of the two-step DETECT screening algorithm</a:t>
            </a:r>
          </a:p>
          <a:p>
            <a:pPr eaLnBrk="1" hangingPunct="1">
              <a:spcBef>
                <a:spcPts val="600"/>
              </a:spcBef>
            </a:pPr>
            <a:r>
              <a:rPr lang="en-GB" altLang="en-US" sz="2000" dirty="0" smtClean="0"/>
              <a:t>Treatment goals have been updated and the need to analyse multiple goals in order to correlate with long-term outcomes has been highlighted</a:t>
            </a:r>
          </a:p>
          <a:p>
            <a:pPr eaLnBrk="1" hangingPunct="1">
              <a:spcBef>
                <a:spcPts val="600"/>
              </a:spcBef>
            </a:pPr>
            <a:r>
              <a:rPr lang="en-GB" altLang="en-US" sz="2000" dirty="0" smtClean="0"/>
              <a:t>An updated treatment algorithm has been provided</a:t>
            </a:r>
          </a:p>
          <a:p>
            <a:pPr lvl="1" eaLnBrk="1" hangingPunct="1">
              <a:spcBef>
                <a:spcPts val="600"/>
              </a:spcBef>
            </a:pPr>
            <a:r>
              <a:rPr lang="en-GB" altLang="en-US" sz="2000" dirty="0" smtClean="0"/>
              <a:t>Drugs with a morbidity and mortality primary endpoint in RCTs or drugs with a demonstrated reduction in all-cause mortality (prospectively defined) have been highlighted</a:t>
            </a:r>
          </a:p>
          <a:p>
            <a:pPr lvl="1" eaLnBrk="1" hangingPunct="1">
              <a:spcBef>
                <a:spcPts val="600"/>
              </a:spcBef>
            </a:pPr>
            <a:r>
              <a:rPr lang="en-GB" altLang="en-US" sz="2000" dirty="0" smtClean="0"/>
              <a:t>Sequential combination therapy is recommended for patients with an inadequate response to </a:t>
            </a:r>
            <a:r>
              <a:rPr lang="en-GB" altLang="en-US" sz="2000" dirty="0" err="1" smtClean="0"/>
              <a:t>monotherapy</a:t>
            </a:r>
            <a:endParaRPr lang="en-GB" altLang="en-US" sz="2000" dirty="0" smtClean="0"/>
          </a:p>
        </p:txBody>
      </p:sp>
      <p:sp>
        <p:nvSpPr>
          <p:cNvPr id="8" name="TextBox 7"/>
          <p:cNvSpPr txBox="1"/>
          <p:nvPr/>
        </p:nvSpPr>
        <p:spPr>
          <a:xfrm>
            <a:off x="141288" y="6259513"/>
            <a:ext cx="6573837" cy="274637"/>
          </a:xfrm>
          <a:prstGeom prst="rect">
            <a:avLst/>
          </a:prstGeom>
          <a:noFill/>
        </p:spPr>
        <p:txBody>
          <a:bodyPr wrap="none">
            <a:spAutoFit/>
          </a:bodyPr>
          <a:lstStyle/>
          <a:p>
            <a:pPr eaLnBrk="1" fontAlgn="auto" hangingPunct="1">
              <a:spcBef>
                <a:spcPts val="0"/>
              </a:spcBef>
              <a:spcAft>
                <a:spcPts val="0"/>
              </a:spcAft>
              <a:defRPr/>
            </a:pPr>
            <a:r>
              <a:rPr lang="en-GB" sz="1200" dirty="0">
                <a:solidFill>
                  <a:srgbClr val="FFFFFF"/>
                </a:solidFill>
                <a:latin typeface="Arial" pitchFamily="34" charset="0"/>
                <a:ea typeface="+mn-ea"/>
                <a:cs typeface="Arial" pitchFamily="34" charset="0"/>
              </a:rPr>
              <a:t>PVR: pulmonary vascular resistance; RCT: randomised controlled trial; SSc: systemic sclerosis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Title 1"/>
          <p:cNvSpPr>
            <a:spLocks noGrp="1"/>
          </p:cNvSpPr>
          <p:nvPr>
            <p:ph type="title"/>
          </p:nvPr>
        </p:nvSpPr>
        <p:spPr>
          <a:xfrm>
            <a:off x="446088" y="228600"/>
            <a:ext cx="8012112" cy="958850"/>
          </a:xfrm>
        </p:spPr>
        <p:txBody>
          <a:bodyPr>
            <a:normAutofit fontScale="90000"/>
          </a:bodyPr>
          <a:lstStyle/>
          <a:p>
            <a:r>
              <a:rPr lang="en-US" altLang="ja-JP" sz="3600" b="0" dirty="0" smtClean="0">
                <a:latin typeface="Tahoma" pitchFamily="34" charset="0"/>
                <a:cs typeface="Tahoma" pitchFamily="34" charset="0"/>
              </a:rPr>
              <a:t>Challenges for the Future</a:t>
            </a:r>
            <a:r>
              <a:rPr lang="en-US" altLang="ja-JP" b="0" dirty="0" smtClean="0">
                <a:latin typeface="Tahoma" pitchFamily="34" charset="0"/>
                <a:cs typeface="Tahoma" pitchFamily="34" charset="0"/>
              </a:rPr>
              <a:t/>
            </a:r>
            <a:br>
              <a:rPr lang="en-US" altLang="ja-JP" b="0" dirty="0" smtClean="0">
                <a:latin typeface="Tahoma" pitchFamily="34" charset="0"/>
                <a:cs typeface="Tahoma" pitchFamily="34" charset="0"/>
              </a:rPr>
            </a:br>
            <a:endParaRPr lang="en-US" altLang="ja-JP" b="0" dirty="0" smtClean="0">
              <a:latin typeface="Tahoma" pitchFamily="34" charset="0"/>
              <a:cs typeface="Tahoma" pitchFamily="34" charset="0"/>
            </a:endParaRPr>
          </a:p>
        </p:txBody>
      </p:sp>
      <p:sp>
        <p:nvSpPr>
          <p:cNvPr id="92163" name="Content Placeholder 2"/>
          <p:cNvSpPr>
            <a:spLocks noGrp="1"/>
          </p:cNvSpPr>
          <p:nvPr>
            <p:ph idx="1"/>
          </p:nvPr>
        </p:nvSpPr>
        <p:spPr/>
        <p:txBody>
          <a:bodyPr/>
          <a:lstStyle/>
          <a:p>
            <a:pPr marL="0" indent="0">
              <a:buFontTx/>
              <a:buNone/>
            </a:pPr>
            <a:r>
              <a:rPr lang="en-US" altLang="ja-JP" sz="2400" dirty="0" smtClean="0"/>
              <a:t>To Develop:</a:t>
            </a:r>
          </a:p>
          <a:p>
            <a:pPr marL="0" indent="0">
              <a:buFontTx/>
              <a:buNone/>
            </a:pPr>
            <a:endParaRPr lang="en-US" altLang="ja-JP" sz="2400" dirty="0" smtClean="0"/>
          </a:p>
          <a:p>
            <a:pPr marL="0" indent="0"/>
            <a:r>
              <a:rPr lang="en-US" altLang="ja-JP" sz="2400" dirty="0" smtClean="0"/>
              <a:t>New and novel approaches to therapy</a:t>
            </a:r>
          </a:p>
          <a:p>
            <a:pPr marL="0" indent="0"/>
            <a:r>
              <a:rPr lang="en-US" altLang="ja-JP" sz="2400" dirty="0" smtClean="0"/>
              <a:t>Technologies to bridge to transplantation</a:t>
            </a:r>
          </a:p>
          <a:p>
            <a:pPr marL="0" indent="0"/>
            <a:r>
              <a:rPr lang="en-US" altLang="ja-JP" sz="2400" dirty="0" smtClean="0"/>
              <a:t>New endpoints for clinical trials</a:t>
            </a:r>
          </a:p>
          <a:p>
            <a:pPr marL="0" indent="0"/>
            <a:r>
              <a:rPr lang="en-US" altLang="ja-JP" sz="2400" dirty="0" smtClean="0"/>
              <a:t>Meaningful/useful biomarkers</a:t>
            </a:r>
          </a:p>
          <a:p>
            <a:pPr marL="0" indent="0"/>
            <a:r>
              <a:rPr lang="en-US" altLang="ja-JP" sz="2400" dirty="0" smtClean="0"/>
              <a:t>Effective strategies for other forms of PH</a:t>
            </a:r>
          </a:p>
          <a:p>
            <a:pPr marL="0" indent="0"/>
            <a:endParaRPr lang="en-US" altLang="ja-JP" dirty="0" smtClean="0"/>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r>
              <a:rPr lang="en-US" dirty="0" smtClean="0"/>
              <a:t>                     </a:t>
            </a:r>
            <a:r>
              <a:rPr lang="en-US" sz="8800" dirty="0" smtClean="0"/>
              <a:t>Thank You </a:t>
            </a:r>
            <a:endParaRPr lang="en-US" sz="8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44450"/>
            <a:ext cx="8229600" cy="1143000"/>
          </a:xfrm>
        </p:spPr>
        <p:txBody>
          <a:bodyPr/>
          <a:lstStyle/>
          <a:p>
            <a:pPr eaLnBrk="1" hangingPunct="1"/>
            <a:r>
              <a:rPr lang="en-GB" altLang="en-US" sz="2400" smtClean="0"/>
              <a:t>5</a:t>
            </a:r>
            <a:r>
              <a:rPr lang="en-GB" altLang="en-US" sz="2400" baseline="30000" smtClean="0"/>
              <a:t>th</a:t>
            </a:r>
            <a:r>
              <a:rPr lang="en-GB" altLang="en-US" sz="2400" smtClean="0"/>
              <a:t> World Symposium on PH: Evidence-based treatment algorithm </a:t>
            </a:r>
            <a:br>
              <a:rPr lang="en-GB" altLang="en-US" sz="2400" smtClean="0"/>
            </a:br>
            <a:r>
              <a:rPr lang="en-GB" altLang="en-US" sz="2000" i="1" smtClean="0"/>
              <a:t>Combination therapy and interventional procedures</a:t>
            </a:r>
            <a:endParaRPr lang="en-GB" altLang="en-US" sz="2400" i="1" smtClean="0"/>
          </a:p>
        </p:txBody>
      </p:sp>
      <p:sp>
        <p:nvSpPr>
          <p:cNvPr id="75779" name="TextBox 11"/>
          <p:cNvSpPr txBox="1">
            <a:spLocks noChangeArrowheads="1"/>
          </p:cNvSpPr>
          <p:nvPr/>
        </p:nvSpPr>
        <p:spPr bwMode="auto">
          <a:xfrm>
            <a:off x="152400" y="6477000"/>
            <a:ext cx="3538538" cy="274638"/>
          </a:xfrm>
          <a:prstGeom prst="rect">
            <a:avLst/>
          </a:prstGeom>
          <a:noFill/>
          <a:ln w="9525">
            <a:noFill/>
            <a:miter lim="800000"/>
            <a:headEnd/>
            <a:tailEnd/>
          </a:ln>
        </p:spPr>
        <p:txBody>
          <a:bodyPr wrap="none">
            <a:spAutoFit/>
          </a:bodyPr>
          <a:lstStyle/>
          <a:p>
            <a:pPr algn="r" eaLnBrk="1" hangingPunct="1"/>
            <a:r>
              <a:rPr lang="en-US" altLang="en-US" sz="1200" dirty="0" err="1">
                <a:latin typeface="Arial" pitchFamily="34" charset="0"/>
                <a:cs typeface="Arial" pitchFamily="34" charset="0"/>
              </a:rPr>
              <a:t>Galiè</a:t>
            </a:r>
            <a:r>
              <a:rPr lang="en-US" altLang="en-US" sz="1200" dirty="0">
                <a:latin typeface="Arial" pitchFamily="34" charset="0"/>
                <a:cs typeface="Arial" pitchFamily="34" charset="0"/>
              </a:rPr>
              <a:t> N, </a:t>
            </a:r>
            <a:r>
              <a:rPr lang="en-US" altLang="en-US" sz="1200" i="1" dirty="0">
                <a:latin typeface="Arial" pitchFamily="34" charset="0"/>
                <a:cs typeface="Arial" pitchFamily="34" charset="0"/>
              </a:rPr>
              <a:t>et al. J Am </a:t>
            </a:r>
            <a:r>
              <a:rPr lang="en-US" altLang="en-US" sz="1200" i="1" dirty="0" err="1">
                <a:latin typeface="Arial" pitchFamily="34" charset="0"/>
                <a:cs typeface="Arial" pitchFamily="34" charset="0"/>
              </a:rPr>
              <a:t>Coll</a:t>
            </a:r>
            <a:r>
              <a:rPr lang="en-US" altLang="en-US" sz="1200" i="1" dirty="0">
                <a:latin typeface="Arial" pitchFamily="34" charset="0"/>
                <a:cs typeface="Arial" pitchFamily="34" charset="0"/>
              </a:rPr>
              <a:t> </a:t>
            </a:r>
            <a:r>
              <a:rPr lang="en-US" altLang="en-US" sz="1200" i="1" dirty="0" err="1">
                <a:latin typeface="Arial" pitchFamily="34" charset="0"/>
                <a:cs typeface="Arial" pitchFamily="34" charset="0"/>
              </a:rPr>
              <a:t>Cardiol</a:t>
            </a:r>
            <a:r>
              <a:rPr lang="en-US" altLang="en-US" sz="1200" i="1" dirty="0">
                <a:latin typeface="Arial" pitchFamily="34" charset="0"/>
                <a:cs typeface="Arial" pitchFamily="34" charset="0"/>
              </a:rPr>
              <a:t> </a:t>
            </a:r>
            <a:r>
              <a:rPr lang="en-US" altLang="en-US" sz="1200" dirty="0">
                <a:latin typeface="Arial" pitchFamily="34" charset="0"/>
                <a:cs typeface="Arial" pitchFamily="34" charset="0"/>
              </a:rPr>
              <a:t>2013; 62:D60-72.</a:t>
            </a:r>
          </a:p>
        </p:txBody>
      </p:sp>
      <p:grpSp>
        <p:nvGrpSpPr>
          <p:cNvPr id="3" name="Group 4"/>
          <p:cNvGrpSpPr>
            <a:grpSpLocks/>
          </p:cNvGrpSpPr>
          <p:nvPr/>
        </p:nvGrpSpPr>
        <p:grpSpPr bwMode="auto">
          <a:xfrm>
            <a:off x="203200" y="1762125"/>
            <a:ext cx="8702675" cy="3773488"/>
            <a:chOff x="202772" y="1305091"/>
            <a:chExt cx="8703485" cy="3773298"/>
          </a:xfrm>
        </p:grpSpPr>
        <p:sp>
          <p:nvSpPr>
            <p:cNvPr id="7" name="Rectangle 49"/>
            <p:cNvSpPr>
              <a:spLocks noChangeArrowheads="1"/>
            </p:cNvSpPr>
            <p:nvPr/>
          </p:nvSpPr>
          <p:spPr bwMode="auto">
            <a:xfrm>
              <a:off x="223558" y="3004020"/>
              <a:ext cx="3306451" cy="1745852"/>
            </a:xfrm>
            <a:prstGeom prst="rect">
              <a:avLst/>
            </a:prstGeom>
            <a:solidFill>
              <a:schemeClr val="accent2">
                <a:lumMod val="60000"/>
                <a:lumOff val="40000"/>
              </a:schemeClr>
            </a:solidFill>
            <a:ln w="9525">
              <a:noFill/>
              <a:miter lim="800000"/>
              <a:headEnd/>
              <a:tailEnd/>
            </a:ln>
            <a:scene3d>
              <a:camera prst="orthographicFront"/>
              <a:lightRig rig="balanced" dir="t"/>
            </a:scene3d>
            <a:sp3d>
              <a:bevelT/>
            </a:sp3d>
          </p:spPr>
          <p:txBody>
            <a:bodyPr wrap="none" anchor="ctr"/>
            <a:lstStyle/>
            <a:p>
              <a:pPr algn="ctr" eaLnBrk="1" fontAlgn="auto" hangingPunct="1">
                <a:spcBef>
                  <a:spcPts val="0"/>
                </a:spcBef>
                <a:spcAft>
                  <a:spcPts val="0"/>
                </a:spcAft>
                <a:defRPr/>
              </a:pPr>
              <a:endParaRPr lang="de-CH" sz="1600" dirty="0">
                <a:solidFill>
                  <a:srgbClr val="183962"/>
                </a:solidFill>
                <a:latin typeface="Arial"/>
                <a:ea typeface="+mn-ea"/>
              </a:endParaRPr>
            </a:p>
          </p:txBody>
        </p:sp>
        <p:sp>
          <p:nvSpPr>
            <p:cNvPr id="8" name="Text Box 41"/>
            <p:cNvSpPr txBox="1">
              <a:spLocks noChangeArrowheads="1"/>
            </p:cNvSpPr>
            <p:nvPr/>
          </p:nvSpPr>
          <p:spPr bwMode="auto">
            <a:xfrm>
              <a:off x="2318615" y="2094033"/>
              <a:ext cx="3561485" cy="338554"/>
            </a:xfrm>
            <a:prstGeom prst="rect">
              <a:avLst/>
            </a:prstGeom>
            <a:solidFill>
              <a:schemeClr val="accent1"/>
            </a:solidFill>
            <a:ln w="31750">
              <a:noFill/>
              <a:miter lim="800000"/>
              <a:headEnd/>
              <a:tailEnd/>
            </a:ln>
            <a:scene3d>
              <a:camera prst="orthographicFront"/>
              <a:lightRig rig="threePt" dir="t"/>
            </a:scene3d>
            <a:sp3d>
              <a:bevelT/>
            </a:sp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GB" sz="1600" b="1" dirty="0" smtClean="0">
                  <a:solidFill>
                    <a:srgbClr val="FFFFFF"/>
                  </a:solidFill>
                  <a:latin typeface="Arial"/>
                  <a:ea typeface="+mn-ea"/>
                </a:rPr>
                <a:t>Inadequate clinical response</a:t>
              </a:r>
              <a:endParaRPr lang="en-GB" sz="1600" b="1" dirty="0">
                <a:solidFill>
                  <a:srgbClr val="FFFFFF"/>
                </a:solidFill>
                <a:latin typeface="Arial"/>
                <a:ea typeface="+mn-ea"/>
              </a:endParaRPr>
            </a:p>
          </p:txBody>
        </p:sp>
        <p:sp>
          <p:nvSpPr>
            <p:cNvPr id="9" name="Text Box 42"/>
            <p:cNvSpPr txBox="1">
              <a:spLocks noChangeArrowheads="1"/>
            </p:cNvSpPr>
            <p:nvPr/>
          </p:nvSpPr>
          <p:spPr bwMode="auto">
            <a:xfrm>
              <a:off x="609210" y="3019505"/>
              <a:ext cx="2533886" cy="580996"/>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600" b="1" u="sng" dirty="0" smtClean="0">
                  <a:solidFill>
                    <a:srgbClr val="183962"/>
                  </a:solidFill>
                  <a:latin typeface="Arial"/>
                  <a:ea typeface="+mn-ea"/>
                </a:rPr>
                <a:t>Sequential combination </a:t>
              </a:r>
            </a:p>
            <a:p>
              <a:pPr algn="ctr" eaLnBrk="1" fontAlgn="auto" hangingPunct="1">
                <a:spcBef>
                  <a:spcPts val="0"/>
                </a:spcBef>
                <a:spcAft>
                  <a:spcPts val="0"/>
                </a:spcAft>
                <a:defRPr/>
              </a:pPr>
              <a:r>
                <a:rPr lang="en-GB" sz="1600" b="1" u="sng" dirty="0" smtClean="0">
                  <a:solidFill>
                    <a:srgbClr val="183962"/>
                  </a:solidFill>
                  <a:latin typeface="Arial"/>
                  <a:ea typeface="+mn-ea"/>
                </a:rPr>
                <a:t>therapy </a:t>
              </a:r>
              <a:r>
                <a:rPr lang="en-GB" sz="1600" b="1" u="sng" dirty="0" smtClean="0">
                  <a:solidFill>
                    <a:srgbClr val="FFFF00"/>
                  </a:solidFill>
                  <a:latin typeface="Arial"/>
                  <a:ea typeface="+mn-ea"/>
                </a:rPr>
                <a:t>(I-A)</a:t>
              </a:r>
              <a:endParaRPr lang="en-GB" sz="1600" b="1" u="sng" dirty="0">
                <a:solidFill>
                  <a:srgbClr val="FFFF00"/>
                </a:solidFill>
                <a:latin typeface="Arial"/>
                <a:ea typeface="+mn-ea"/>
              </a:endParaRPr>
            </a:p>
          </p:txBody>
        </p:sp>
        <p:sp>
          <p:nvSpPr>
            <p:cNvPr id="10" name="Text Box 43"/>
            <p:cNvSpPr txBox="1">
              <a:spLocks noChangeArrowheads="1"/>
            </p:cNvSpPr>
            <p:nvPr/>
          </p:nvSpPr>
          <p:spPr bwMode="auto">
            <a:xfrm>
              <a:off x="1666583" y="3598913"/>
              <a:ext cx="723967" cy="287323"/>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ct val="80000"/>
                </a:lnSpc>
                <a:spcBef>
                  <a:spcPts val="0"/>
                </a:spcBef>
                <a:spcAft>
                  <a:spcPts val="0"/>
                </a:spcAft>
                <a:defRPr/>
              </a:pPr>
              <a:r>
                <a:rPr lang="de-CH" sz="1600" b="1" dirty="0" smtClean="0">
                  <a:solidFill>
                    <a:srgbClr val="183962"/>
                  </a:solidFill>
                  <a:latin typeface="Arial"/>
                  <a:ea typeface="+mn-ea"/>
                </a:rPr>
                <a:t>ERAs</a:t>
              </a:r>
              <a:endParaRPr lang="de-CH" sz="1600" b="1" dirty="0">
                <a:solidFill>
                  <a:srgbClr val="183962"/>
                </a:solidFill>
                <a:latin typeface="Arial"/>
                <a:ea typeface="+mn-ea"/>
              </a:endParaRPr>
            </a:p>
          </p:txBody>
        </p:sp>
        <p:sp>
          <p:nvSpPr>
            <p:cNvPr id="11" name="Text Box 44"/>
            <p:cNvSpPr txBox="1">
              <a:spLocks noChangeArrowheads="1"/>
            </p:cNvSpPr>
            <p:nvPr/>
          </p:nvSpPr>
          <p:spPr bwMode="auto">
            <a:xfrm>
              <a:off x="202772" y="4337063"/>
              <a:ext cx="1357439" cy="336533"/>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spcBef>
                  <a:spcPct val="50000"/>
                </a:spcBef>
                <a:spcAft>
                  <a:spcPts val="0"/>
                </a:spcAft>
                <a:defRPr/>
              </a:pPr>
              <a:r>
                <a:rPr lang="de-CH" sz="1600" b="1" dirty="0">
                  <a:solidFill>
                    <a:srgbClr val="183962"/>
                  </a:solidFill>
                  <a:latin typeface="Arial"/>
                  <a:ea typeface="+mn-ea"/>
                </a:rPr>
                <a:t>Prostanoids</a:t>
              </a:r>
            </a:p>
          </p:txBody>
        </p:sp>
        <p:sp>
          <p:nvSpPr>
            <p:cNvPr id="13" name="Text Box 45"/>
            <p:cNvSpPr txBox="1">
              <a:spLocks noChangeArrowheads="1"/>
            </p:cNvSpPr>
            <p:nvPr/>
          </p:nvSpPr>
          <p:spPr bwMode="auto">
            <a:xfrm>
              <a:off x="2552491" y="4270392"/>
              <a:ext cx="997043" cy="498450"/>
            </a:xfrm>
            <a:prstGeom prst="rect">
              <a:avLst/>
            </a:prstGeom>
            <a:noFill/>
            <a:ln>
              <a:noFill/>
            </a:ln>
            <a:extLst>
              <a:ext uri="{909E8E84-426E-40dd-AFC4-6F175D3DCCD1}"/>
              <a:ext uri="{91240B29-F687-4f45-9708-019B960494DF}"/>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auto" hangingPunct="1">
                <a:lnSpc>
                  <a:spcPts val="1600"/>
                </a:lnSpc>
                <a:spcBef>
                  <a:spcPts val="0"/>
                </a:spcBef>
                <a:spcAft>
                  <a:spcPts val="0"/>
                </a:spcAft>
                <a:defRPr/>
              </a:pPr>
              <a:r>
                <a:rPr lang="de-CH" sz="1600" b="1" dirty="0" smtClean="0">
                  <a:solidFill>
                    <a:srgbClr val="183962"/>
                  </a:solidFill>
                  <a:latin typeface="Arial"/>
                  <a:ea typeface="+mn-ea"/>
                </a:rPr>
                <a:t>PDE-5i </a:t>
              </a:r>
            </a:p>
            <a:p>
              <a:pPr algn="ctr" eaLnBrk="1" fontAlgn="auto" hangingPunct="1">
                <a:lnSpc>
                  <a:spcPts val="1600"/>
                </a:lnSpc>
                <a:spcBef>
                  <a:spcPts val="0"/>
                </a:spcBef>
                <a:spcAft>
                  <a:spcPts val="0"/>
                </a:spcAft>
                <a:defRPr/>
              </a:pPr>
              <a:r>
                <a:rPr lang="de-CH" sz="1600" b="1" dirty="0" smtClean="0">
                  <a:solidFill>
                    <a:srgbClr val="183962"/>
                  </a:solidFill>
                  <a:latin typeface="Arial"/>
                  <a:ea typeface="+mn-ea"/>
                </a:rPr>
                <a:t>or sGCS</a:t>
              </a:r>
              <a:endParaRPr lang="de-CH" sz="1600" b="1" dirty="0">
                <a:solidFill>
                  <a:srgbClr val="183962"/>
                </a:solidFill>
                <a:latin typeface="Arial"/>
                <a:ea typeface="+mn-ea"/>
              </a:endParaRPr>
            </a:p>
          </p:txBody>
        </p:sp>
        <p:cxnSp>
          <p:nvCxnSpPr>
            <p:cNvPr id="75792" name="AutoShape 46"/>
            <p:cNvCxnSpPr>
              <a:cxnSpLocks noChangeShapeType="1"/>
              <a:stCxn id="10" idx="2"/>
            </p:cNvCxnSpPr>
            <p:nvPr/>
          </p:nvCxnSpPr>
          <p:spPr bwMode="auto">
            <a:xfrm flipH="1">
              <a:off x="1279261" y="3888274"/>
              <a:ext cx="749350" cy="498302"/>
            </a:xfrm>
            <a:prstGeom prst="straightConnector1">
              <a:avLst/>
            </a:prstGeom>
            <a:noFill/>
            <a:ln w="28575">
              <a:solidFill>
                <a:schemeClr val="bg1"/>
              </a:solidFill>
              <a:round/>
              <a:headEnd/>
              <a:tailEnd/>
            </a:ln>
          </p:spPr>
        </p:cxnSp>
        <p:cxnSp>
          <p:nvCxnSpPr>
            <p:cNvPr id="75793" name="AutoShape 47"/>
            <p:cNvCxnSpPr>
              <a:cxnSpLocks noChangeShapeType="1"/>
            </p:cNvCxnSpPr>
            <p:nvPr/>
          </p:nvCxnSpPr>
          <p:spPr bwMode="auto">
            <a:xfrm>
              <a:off x="1530210" y="4516985"/>
              <a:ext cx="1080000" cy="0"/>
            </a:xfrm>
            <a:prstGeom prst="straightConnector1">
              <a:avLst/>
            </a:prstGeom>
            <a:noFill/>
            <a:ln w="28575">
              <a:solidFill>
                <a:schemeClr val="bg1"/>
              </a:solidFill>
              <a:round/>
              <a:headEnd/>
              <a:tailEnd/>
            </a:ln>
          </p:spPr>
        </p:cxnSp>
        <p:sp>
          <p:nvSpPr>
            <p:cNvPr id="16" name="Text Box 43"/>
            <p:cNvSpPr txBox="1">
              <a:spLocks noChangeArrowheads="1"/>
            </p:cNvSpPr>
            <p:nvPr/>
          </p:nvSpPr>
          <p:spPr bwMode="auto">
            <a:xfrm>
              <a:off x="1496705" y="3998943"/>
              <a:ext cx="304828" cy="288910"/>
            </a:xfrm>
            <a:prstGeom prst="rect">
              <a:avLst/>
            </a:prstGeom>
            <a:solidFill>
              <a:schemeClr val="accent2">
                <a:lumMod val="60000"/>
                <a:lumOff val="40000"/>
              </a:schemeClr>
            </a:solidFill>
            <a:ln w="9525">
              <a:no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ct val="80000"/>
                </a:lnSpc>
                <a:spcBef>
                  <a:spcPts val="0"/>
                </a:spcBef>
                <a:spcAft>
                  <a:spcPts val="0"/>
                </a:spcAft>
                <a:defRPr/>
              </a:pPr>
              <a:r>
                <a:rPr lang="de-CH" sz="1600" b="1" dirty="0" smtClean="0">
                  <a:solidFill>
                    <a:srgbClr val="183962"/>
                  </a:solidFill>
                  <a:latin typeface="Arial"/>
                  <a:ea typeface="+mn-ea"/>
                </a:rPr>
                <a:t>+</a:t>
              </a:r>
            </a:p>
          </p:txBody>
        </p:sp>
        <p:sp>
          <p:nvSpPr>
            <p:cNvPr id="17" name="Text Box 43"/>
            <p:cNvSpPr txBox="1">
              <a:spLocks noChangeArrowheads="1"/>
            </p:cNvSpPr>
            <p:nvPr/>
          </p:nvSpPr>
          <p:spPr bwMode="auto">
            <a:xfrm>
              <a:off x="1876153" y="4383099"/>
              <a:ext cx="304828" cy="288910"/>
            </a:xfrm>
            <a:prstGeom prst="rect">
              <a:avLst/>
            </a:prstGeom>
            <a:solidFill>
              <a:schemeClr val="accent2">
                <a:lumMod val="60000"/>
                <a:lumOff val="40000"/>
              </a:schemeClr>
            </a:solidFill>
            <a:ln w="9525">
              <a:no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ct val="80000"/>
                </a:lnSpc>
                <a:spcBef>
                  <a:spcPts val="0"/>
                </a:spcBef>
                <a:spcAft>
                  <a:spcPts val="0"/>
                </a:spcAft>
                <a:defRPr/>
              </a:pPr>
              <a:r>
                <a:rPr lang="de-CH" sz="1600" b="1" dirty="0" smtClean="0">
                  <a:solidFill>
                    <a:srgbClr val="183962"/>
                  </a:solidFill>
                  <a:latin typeface="Arial"/>
                  <a:ea typeface="+mn-ea"/>
                </a:rPr>
                <a:t>+</a:t>
              </a:r>
            </a:p>
          </p:txBody>
        </p:sp>
        <p:sp>
          <p:nvSpPr>
            <p:cNvPr id="18" name="Text Box 41"/>
            <p:cNvSpPr txBox="1">
              <a:spLocks noChangeArrowheads="1"/>
            </p:cNvSpPr>
            <p:nvPr/>
          </p:nvSpPr>
          <p:spPr bwMode="auto">
            <a:xfrm>
              <a:off x="1569545" y="1318172"/>
              <a:ext cx="5076000" cy="369332"/>
            </a:xfrm>
            <a:prstGeom prst="rect">
              <a:avLst/>
            </a:prstGeom>
            <a:solidFill>
              <a:schemeClr val="accent6"/>
            </a:solidFill>
            <a:ln w="31750">
              <a:noFill/>
              <a:miter lim="800000"/>
              <a:headEnd/>
              <a:tailEnd/>
            </a:ln>
            <a:scene3d>
              <a:camera prst="orthographicFront"/>
              <a:lightRig rig="threePt" dir="t"/>
            </a:scene3d>
            <a:sp3d>
              <a:bevelT/>
            </a:sp3d>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GB" sz="1800" b="1" dirty="0" smtClean="0">
                  <a:solidFill>
                    <a:srgbClr val="183962"/>
                  </a:solidFill>
                  <a:latin typeface="Arial"/>
                  <a:ea typeface="+mn-ea"/>
                </a:rPr>
                <a:t>Initial therapy with PAH approved drugs</a:t>
              </a:r>
              <a:endParaRPr lang="en-GB" sz="1800" b="1" dirty="0">
                <a:solidFill>
                  <a:srgbClr val="183962"/>
                </a:solidFill>
                <a:latin typeface="Arial"/>
                <a:ea typeface="+mn-ea"/>
              </a:endParaRPr>
            </a:p>
          </p:txBody>
        </p:sp>
        <p:cxnSp>
          <p:nvCxnSpPr>
            <p:cNvPr id="75799" name="AutoShape 46"/>
            <p:cNvCxnSpPr>
              <a:cxnSpLocks noChangeShapeType="1"/>
              <a:stCxn id="10" idx="2"/>
            </p:cNvCxnSpPr>
            <p:nvPr/>
          </p:nvCxnSpPr>
          <p:spPr bwMode="auto">
            <a:xfrm>
              <a:off x="2028611" y="3888274"/>
              <a:ext cx="640161" cy="449506"/>
            </a:xfrm>
            <a:prstGeom prst="straightConnector1">
              <a:avLst/>
            </a:prstGeom>
            <a:noFill/>
            <a:ln w="28575">
              <a:solidFill>
                <a:schemeClr val="bg1"/>
              </a:solidFill>
              <a:round/>
              <a:headEnd/>
              <a:tailEnd/>
            </a:ln>
          </p:spPr>
        </p:cxnSp>
        <p:sp>
          <p:nvSpPr>
            <p:cNvPr id="20" name="Text Box 43"/>
            <p:cNvSpPr txBox="1">
              <a:spLocks noChangeArrowheads="1"/>
            </p:cNvSpPr>
            <p:nvPr/>
          </p:nvSpPr>
          <p:spPr bwMode="auto">
            <a:xfrm rot="16200000">
              <a:off x="2246097" y="3986222"/>
              <a:ext cx="304785" cy="288952"/>
            </a:xfrm>
            <a:prstGeom prst="rect">
              <a:avLst/>
            </a:prstGeom>
            <a:solidFill>
              <a:schemeClr val="accent2">
                <a:lumMod val="60000"/>
                <a:lumOff val="40000"/>
              </a:schemeClr>
            </a:solidFill>
            <a:ln w="9525">
              <a:no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lnSpc>
                  <a:spcPct val="80000"/>
                </a:lnSpc>
                <a:spcBef>
                  <a:spcPts val="0"/>
                </a:spcBef>
                <a:spcAft>
                  <a:spcPts val="0"/>
                </a:spcAft>
                <a:defRPr/>
              </a:pPr>
              <a:r>
                <a:rPr lang="de-CH" sz="1600" b="1" dirty="0" smtClean="0">
                  <a:solidFill>
                    <a:srgbClr val="183962"/>
                  </a:solidFill>
                  <a:latin typeface="Arial"/>
                  <a:ea typeface="+mn-ea"/>
                </a:rPr>
                <a:t>+</a:t>
              </a:r>
            </a:p>
          </p:txBody>
        </p:sp>
        <p:sp>
          <p:nvSpPr>
            <p:cNvPr id="21" name="Rectangle 49"/>
            <p:cNvSpPr>
              <a:spLocks noChangeArrowheads="1"/>
            </p:cNvSpPr>
            <p:nvPr/>
          </p:nvSpPr>
          <p:spPr bwMode="auto">
            <a:xfrm>
              <a:off x="6085905" y="3367032"/>
              <a:ext cx="2805684" cy="924765"/>
            </a:xfrm>
            <a:prstGeom prst="rect">
              <a:avLst/>
            </a:prstGeom>
            <a:solidFill>
              <a:schemeClr val="accent2">
                <a:lumMod val="60000"/>
                <a:lumOff val="40000"/>
              </a:schemeClr>
            </a:solidFill>
            <a:ln w="9525">
              <a:noFill/>
              <a:miter lim="800000"/>
              <a:headEnd/>
              <a:tailEnd/>
            </a:ln>
            <a:scene3d>
              <a:camera prst="orthographicFront"/>
              <a:lightRig rig="balanced" dir="t"/>
            </a:scene3d>
            <a:sp3d>
              <a:bevelT/>
            </a:sp3d>
          </p:spPr>
          <p:txBody>
            <a:bodyPr wrap="none" anchor="ctr"/>
            <a:lstStyle/>
            <a:p>
              <a:pPr algn="ctr" eaLnBrk="1" fontAlgn="auto" hangingPunct="1">
                <a:spcBef>
                  <a:spcPct val="50000"/>
                </a:spcBef>
                <a:spcAft>
                  <a:spcPts val="0"/>
                </a:spcAft>
                <a:defRPr/>
              </a:pPr>
              <a:r>
                <a:rPr lang="de-CH" sz="1600" b="1" dirty="0">
                  <a:solidFill>
                    <a:srgbClr val="183962"/>
                  </a:solidFill>
                  <a:latin typeface="Arial"/>
                  <a:ea typeface="+mn-ea"/>
                </a:rPr>
                <a:t>Referral for</a:t>
              </a:r>
            </a:p>
            <a:p>
              <a:pPr algn="ctr" eaLnBrk="1" fontAlgn="auto" hangingPunct="1">
                <a:spcBef>
                  <a:spcPts val="0"/>
                </a:spcBef>
                <a:spcAft>
                  <a:spcPts val="0"/>
                </a:spcAft>
                <a:defRPr/>
              </a:pPr>
              <a:r>
                <a:rPr lang="de-CH" sz="1600" b="1" dirty="0">
                  <a:solidFill>
                    <a:srgbClr val="183962"/>
                  </a:solidFill>
                  <a:latin typeface="Arial"/>
                  <a:ea typeface="+mn-ea"/>
                </a:rPr>
                <a:t>LUNG TRANSPLANTATION </a:t>
              </a:r>
            </a:p>
            <a:p>
              <a:pPr algn="ctr" eaLnBrk="1" fontAlgn="auto" hangingPunct="1">
                <a:spcBef>
                  <a:spcPts val="0"/>
                </a:spcBef>
                <a:spcAft>
                  <a:spcPts val="0"/>
                </a:spcAft>
                <a:defRPr/>
              </a:pPr>
              <a:r>
                <a:rPr lang="de-CH" sz="1600" b="1" dirty="0">
                  <a:solidFill>
                    <a:srgbClr val="FFFF00"/>
                  </a:solidFill>
                  <a:latin typeface="Arial"/>
                  <a:ea typeface="+mn-ea"/>
                </a:rPr>
                <a:t>(I-C)</a:t>
              </a:r>
            </a:p>
          </p:txBody>
        </p:sp>
        <p:sp>
          <p:nvSpPr>
            <p:cNvPr id="22" name="Text Box 42"/>
            <p:cNvSpPr txBox="1">
              <a:spLocks noChangeArrowheads="1"/>
            </p:cNvSpPr>
            <p:nvPr/>
          </p:nvSpPr>
          <p:spPr bwMode="auto">
            <a:xfrm>
              <a:off x="6277693" y="1985934"/>
              <a:ext cx="2355132" cy="584775"/>
            </a:xfrm>
            <a:prstGeom prst="rect">
              <a:avLst/>
            </a:prstGeom>
            <a:solidFill>
              <a:schemeClr val="bg1">
                <a:lumMod val="75000"/>
              </a:schemeClr>
            </a:solidFill>
            <a:ln>
              <a:noFill/>
            </a:ln>
            <a:scene3d>
              <a:camera prst="orthographicFront"/>
              <a:lightRig rig="threePt" dir="t"/>
            </a:scene3d>
            <a:sp3d>
              <a:bevelT/>
            </a:sp3d>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600" b="1" dirty="0" smtClean="0">
                  <a:solidFill>
                    <a:srgbClr val="183962"/>
                  </a:solidFill>
                  <a:latin typeface="Arial"/>
                  <a:ea typeface="+mn-ea"/>
                </a:rPr>
                <a:t>Consider eligibility for</a:t>
              </a:r>
            </a:p>
            <a:p>
              <a:pPr algn="ctr" eaLnBrk="1" fontAlgn="auto" hangingPunct="1">
                <a:spcBef>
                  <a:spcPts val="0"/>
                </a:spcBef>
                <a:spcAft>
                  <a:spcPts val="0"/>
                </a:spcAft>
                <a:defRPr/>
              </a:pPr>
              <a:r>
                <a:rPr lang="en-GB" sz="1600" b="1" dirty="0" smtClean="0">
                  <a:solidFill>
                    <a:srgbClr val="183962"/>
                  </a:solidFill>
                  <a:latin typeface="Arial"/>
                  <a:ea typeface="+mn-ea"/>
                </a:rPr>
                <a:t> lung transplantation</a:t>
              </a:r>
              <a:endParaRPr lang="en-GB" sz="1600" b="1" dirty="0">
                <a:solidFill>
                  <a:srgbClr val="183962"/>
                </a:solidFill>
                <a:latin typeface="Arial"/>
                <a:ea typeface="+mn-ea"/>
              </a:endParaRPr>
            </a:p>
          </p:txBody>
        </p:sp>
        <p:cxnSp>
          <p:nvCxnSpPr>
            <p:cNvPr id="23" name="Straight Arrow Connector 22"/>
            <p:cNvCxnSpPr/>
            <p:nvPr/>
          </p:nvCxnSpPr>
          <p:spPr>
            <a:xfrm>
              <a:off x="4102035" y="1700359"/>
              <a:ext cx="0" cy="385743"/>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a:off x="6084213" y="2074169"/>
              <a:ext cx="0" cy="385798"/>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474199" y="2581377"/>
              <a:ext cx="0" cy="792123"/>
            </a:xfrm>
            <a:prstGeom prst="straightConnector1">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776786" y="4227532"/>
              <a:ext cx="0" cy="503212"/>
            </a:xfrm>
            <a:prstGeom prst="straightConnector1">
              <a:avLst/>
            </a:prstGeom>
            <a:ln w="38100">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 Box 42"/>
            <p:cNvSpPr txBox="1">
              <a:spLocks noChangeArrowheads="1"/>
            </p:cNvSpPr>
            <p:nvPr/>
          </p:nvSpPr>
          <p:spPr bwMode="auto">
            <a:xfrm>
              <a:off x="4142075" y="4725992"/>
              <a:ext cx="1257075" cy="338554"/>
            </a:xfrm>
            <a:prstGeom prst="rect">
              <a:avLst/>
            </a:prstGeom>
            <a:solidFill>
              <a:schemeClr val="accent2">
                <a:lumMod val="60000"/>
                <a:lumOff val="40000"/>
              </a:schemeClr>
            </a:solidFill>
            <a:ln>
              <a:noFill/>
            </a:ln>
            <a:scene3d>
              <a:camera prst="orthographicFront"/>
              <a:lightRig rig="balanced" dir="t"/>
            </a:scene3d>
            <a:sp3d>
              <a:bevelT/>
            </a:sp3d>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de-CH" sz="1600" b="1" dirty="0" smtClean="0">
                  <a:solidFill>
                    <a:srgbClr val="183962"/>
                  </a:solidFill>
                  <a:latin typeface="Arial"/>
                  <a:ea typeface="+mn-ea"/>
                </a:rPr>
                <a:t>BAS </a:t>
              </a:r>
              <a:r>
                <a:rPr lang="de-CH" sz="1600" b="1" dirty="0" smtClean="0">
                  <a:solidFill>
                    <a:srgbClr val="FFFF00"/>
                  </a:solidFill>
                  <a:latin typeface="Arial"/>
                  <a:ea typeface="+mn-ea"/>
                </a:rPr>
                <a:t>(IIa-C)</a:t>
              </a:r>
              <a:endParaRPr lang="de-CH" sz="1600" b="1" dirty="0">
                <a:solidFill>
                  <a:srgbClr val="FFFF00"/>
                </a:solidFill>
                <a:latin typeface="Arial"/>
                <a:ea typeface="+mn-ea"/>
              </a:endParaRPr>
            </a:p>
          </p:txBody>
        </p:sp>
        <p:cxnSp>
          <p:nvCxnSpPr>
            <p:cNvPr id="28" name="Straight Arrow Connector 27"/>
            <p:cNvCxnSpPr/>
            <p:nvPr/>
          </p:nvCxnSpPr>
          <p:spPr>
            <a:xfrm flipV="1">
              <a:off x="5399144" y="4291029"/>
              <a:ext cx="2170314" cy="603220"/>
            </a:xfrm>
            <a:prstGeom prst="straightConnector1">
              <a:avLst/>
            </a:prstGeom>
            <a:ln w="38100">
              <a:solidFill>
                <a:schemeClr val="bg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30482" y="3817977"/>
              <a:ext cx="2556113" cy="0"/>
            </a:xfrm>
            <a:prstGeom prst="straightConnector1">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685635" y="2252781"/>
              <a:ext cx="635059" cy="0"/>
            </a:xfrm>
            <a:prstGeom prst="straightConnector1">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1" name="Text Box 42"/>
            <p:cNvSpPr txBox="1">
              <a:spLocks noChangeArrowheads="1"/>
            </p:cNvSpPr>
            <p:nvPr/>
          </p:nvSpPr>
          <p:spPr bwMode="auto">
            <a:xfrm>
              <a:off x="3736887" y="3396937"/>
              <a:ext cx="2079415" cy="830997"/>
            </a:xfrm>
            <a:prstGeom prst="rect">
              <a:avLst/>
            </a:prstGeom>
            <a:solidFill>
              <a:schemeClr val="accent1"/>
            </a:solidFill>
            <a:ln>
              <a:noFill/>
            </a:ln>
            <a:scene3d>
              <a:camera prst="orthographicFront"/>
              <a:lightRig rig="threePt" dir="t"/>
            </a:scene3d>
            <a:sp3d>
              <a:bevelT/>
            </a:sp3d>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GB" sz="1600" b="1" dirty="0" smtClean="0">
                  <a:solidFill>
                    <a:srgbClr val="FFFFFF"/>
                  </a:solidFill>
                  <a:latin typeface="Arial"/>
                  <a:ea typeface="+mn-ea"/>
                </a:rPr>
                <a:t>Inadequate clinical </a:t>
              </a:r>
            </a:p>
            <a:p>
              <a:pPr algn="ctr" eaLnBrk="1" fontAlgn="auto" hangingPunct="1">
                <a:spcBef>
                  <a:spcPts val="0"/>
                </a:spcBef>
                <a:spcAft>
                  <a:spcPts val="0"/>
                </a:spcAft>
                <a:defRPr/>
              </a:pPr>
              <a:r>
                <a:rPr lang="en-GB" sz="1600" b="1" dirty="0" smtClean="0">
                  <a:solidFill>
                    <a:srgbClr val="FFFFFF"/>
                  </a:solidFill>
                  <a:latin typeface="Arial"/>
                  <a:ea typeface="+mn-ea"/>
                </a:rPr>
                <a:t>response on </a:t>
              </a:r>
            </a:p>
            <a:p>
              <a:pPr algn="ctr" eaLnBrk="1" fontAlgn="auto" hangingPunct="1">
                <a:spcBef>
                  <a:spcPts val="0"/>
                </a:spcBef>
                <a:spcAft>
                  <a:spcPts val="0"/>
                </a:spcAft>
                <a:defRPr/>
              </a:pPr>
              <a:r>
                <a:rPr lang="en-GB" sz="1600" b="1" dirty="0" smtClean="0">
                  <a:solidFill>
                    <a:srgbClr val="FFFFFF"/>
                  </a:solidFill>
                  <a:latin typeface="Arial"/>
                  <a:ea typeface="+mn-ea"/>
                </a:rPr>
                <a:t>maximal therapy</a:t>
              </a:r>
              <a:endParaRPr lang="en-GB" sz="1600" b="1" dirty="0">
                <a:solidFill>
                  <a:srgbClr val="FFFFFF"/>
                </a:solidFill>
                <a:latin typeface="Arial"/>
                <a:ea typeface="+mn-ea"/>
              </a:endParaRPr>
            </a:p>
          </p:txBody>
        </p:sp>
        <p:cxnSp>
          <p:nvCxnSpPr>
            <p:cNvPr id="32" name="Straight Arrow Connector 31"/>
            <p:cNvCxnSpPr/>
            <p:nvPr/>
          </p:nvCxnSpPr>
          <p:spPr>
            <a:xfrm flipH="1">
              <a:off x="1680873" y="2240082"/>
              <a:ext cx="0" cy="75561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50813" y="6073775"/>
            <a:ext cx="8763000" cy="457200"/>
          </a:xfrm>
          <a:prstGeom prst="rect">
            <a:avLst/>
          </a:prstGeom>
          <a:noFill/>
        </p:spPr>
        <p:txBody>
          <a:bodyPr>
            <a:spAutoFit/>
          </a:bodyPr>
          <a:lstStyle/>
          <a:p>
            <a:pPr eaLnBrk="1" fontAlgn="auto" hangingPunct="1">
              <a:spcBef>
                <a:spcPts val="0"/>
              </a:spcBef>
              <a:spcAft>
                <a:spcPts val="0"/>
              </a:spcAft>
              <a:defRPr/>
            </a:pPr>
            <a:r>
              <a:rPr lang="en-GB" sz="1200" dirty="0" smtClean="0">
                <a:latin typeface="Arial"/>
                <a:ea typeface="+mn-ea"/>
                <a:cs typeface="Arial" pitchFamily="34" charset="0"/>
              </a:rPr>
              <a:t>receptor </a:t>
            </a:r>
            <a:r>
              <a:rPr lang="en-GB" sz="1200" dirty="0">
                <a:latin typeface="Arial"/>
                <a:ea typeface="+mn-ea"/>
                <a:cs typeface="Arial" pitchFamily="34" charset="0"/>
              </a:rPr>
              <a:t>antagonist; PDE-5i: phosphodiesterase-5 inhibitor; </a:t>
            </a:r>
          </a:p>
          <a:p>
            <a:pPr eaLnBrk="1" fontAlgn="auto" hangingPunct="1">
              <a:spcBef>
                <a:spcPts val="0"/>
              </a:spcBef>
              <a:spcAft>
                <a:spcPts val="0"/>
              </a:spcAft>
              <a:defRPr/>
            </a:pPr>
            <a:r>
              <a:rPr lang="en-GB" sz="1200" dirty="0" err="1">
                <a:latin typeface="Arial"/>
                <a:ea typeface="+mn-ea"/>
                <a:cs typeface="Arial" pitchFamily="34" charset="0"/>
              </a:rPr>
              <a:t>sGCS</a:t>
            </a:r>
            <a:r>
              <a:rPr lang="en-GB" sz="1200" dirty="0">
                <a:latin typeface="Arial"/>
                <a:ea typeface="+mn-ea"/>
                <a:cs typeface="Arial" pitchFamily="34" charset="0"/>
              </a:rPr>
              <a:t>: soluble guanylate cyclase stimulator</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377950" y="2192338"/>
            <a:ext cx="696913" cy="14097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61938" y="2192338"/>
            <a:ext cx="1812925" cy="14097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5" name="Line 209"/>
          <p:cNvSpPr>
            <a:spLocks noChangeShapeType="1"/>
          </p:cNvSpPr>
          <p:nvPr/>
        </p:nvSpPr>
        <p:spPr bwMode="auto">
          <a:xfrm flipH="1">
            <a:off x="7699375" y="3744913"/>
            <a:ext cx="0" cy="539750"/>
          </a:xfrm>
          <a:prstGeom prst="line">
            <a:avLst/>
          </a:prstGeom>
          <a:noFill/>
          <a:ln w="12700">
            <a:solidFill>
              <a:schemeClr val="bg1"/>
            </a:solidFill>
            <a:prstDash val="dash"/>
            <a:round/>
            <a:headEnd type="none" w="med" len="med"/>
            <a:tailEnd type="triangle" w="med" len="me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dirty="0">
              <a:solidFill>
                <a:srgbClr val="183962"/>
              </a:solidFill>
              <a:latin typeface="Arial"/>
              <a:ea typeface="+mn-ea"/>
            </a:endParaRPr>
          </a:p>
        </p:txBody>
      </p:sp>
      <p:sp>
        <p:nvSpPr>
          <p:cNvPr id="115" name="Line 209"/>
          <p:cNvSpPr>
            <a:spLocks noChangeShapeType="1"/>
          </p:cNvSpPr>
          <p:nvPr/>
        </p:nvSpPr>
        <p:spPr bwMode="auto">
          <a:xfrm>
            <a:off x="6116638" y="3546475"/>
            <a:ext cx="0" cy="1655763"/>
          </a:xfrm>
          <a:prstGeom prst="line">
            <a:avLst/>
          </a:prstGeom>
          <a:noFill/>
          <a:ln w="12700">
            <a:solidFill>
              <a:schemeClr val="bg1"/>
            </a:solidFill>
            <a:prstDash val="dash"/>
            <a:round/>
            <a:headEnd type="none" w="med" len="med"/>
            <a:tailEnd type="triangle" w="med" len="me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dirty="0">
              <a:solidFill>
                <a:srgbClr val="183962"/>
              </a:solidFill>
              <a:latin typeface="Arial"/>
              <a:ea typeface="+mn-ea"/>
            </a:endParaRPr>
          </a:p>
        </p:txBody>
      </p:sp>
      <p:sp>
        <p:nvSpPr>
          <p:cNvPr id="113" name="Line 209"/>
          <p:cNvSpPr>
            <a:spLocks noChangeShapeType="1"/>
          </p:cNvSpPr>
          <p:nvPr/>
        </p:nvSpPr>
        <p:spPr bwMode="auto">
          <a:xfrm>
            <a:off x="5260975" y="2438400"/>
            <a:ext cx="2035175" cy="977900"/>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133" name="Line 209"/>
          <p:cNvSpPr>
            <a:spLocks noChangeShapeType="1"/>
          </p:cNvSpPr>
          <p:nvPr/>
        </p:nvSpPr>
        <p:spPr bwMode="auto">
          <a:xfrm>
            <a:off x="2392363" y="3251200"/>
            <a:ext cx="771525" cy="165100"/>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119" name="Line 209"/>
          <p:cNvSpPr>
            <a:spLocks noChangeShapeType="1"/>
          </p:cNvSpPr>
          <p:nvPr/>
        </p:nvSpPr>
        <p:spPr bwMode="auto">
          <a:xfrm flipH="1">
            <a:off x="3859213" y="3817938"/>
            <a:ext cx="566737" cy="442912"/>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120" name="Line 209"/>
          <p:cNvSpPr>
            <a:spLocks noChangeShapeType="1"/>
          </p:cNvSpPr>
          <p:nvPr/>
        </p:nvSpPr>
        <p:spPr bwMode="auto">
          <a:xfrm>
            <a:off x="2544763" y="3217863"/>
            <a:ext cx="1136650" cy="222250"/>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71690" name="Title 5"/>
          <p:cNvSpPr>
            <a:spLocks noGrp="1"/>
          </p:cNvSpPr>
          <p:nvPr>
            <p:ph type="title"/>
          </p:nvPr>
        </p:nvSpPr>
        <p:spPr/>
        <p:txBody>
          <a:bodyPr/>
          <a:lstStyle/>
          <a:p>
            <a:pPr eaLnBrk="1" hangingPunct="1"/>
            <a:r>
              <a:rPr lang="en-GB" altLang="en-US" smtClean="0"/>
              <a:t>Approval of PAH therapies</a:t>
            </a:r>
          </a:p>
        </p:txBody>
      </p:sp>
      <p:sp>
        <p:nvSpPr>
          <p:cNvPr id="37" name="AutoShape 15"/>
          <p:cNvSpPr>
            <a:spLocks noChangeArrowheads="1"/>
          </p:cNvSpPr>
          <p:nvPr/>
        </p:nvSpPr>
        <p:spPr bwMode="auto">
          <a:xfrm>
            <a:off x="255588" y="3416300"/>
            <a:ext cx="8585200" cy="401638"/>
          </a:xfrm>
          <a:prstGeom prst="chevron">
            <a:avLst>
              <a:gd name="adj" fmla="val 96500"/>
            </a:avLst>
          </a:prstGeom>
          <a:solidFill>
            <a:schemeClr val="accent2">
              <a:lumMod val="75000"/>
            </a:schemeClr>
          </a:solidFill>
          <a:ln w="9525">
            <a:noFill/>
            <a:miter lim="800000"/>
            <a:headEnd/>
            <a:tailEnd/>
          </a:ln>
        </p:spPr>
        <p:txBody>
          <a:bodyPr wrap="none" anchor="ctr"/>
          <a:lstStyle/>
          <a:p>
            <a:pPr eaLnBrk="1" fontAlgn="auto" hangingPunct="1">
              <a:spcBef>
                <a:spcPts val="0"/>
              </a:spcBef>
              <a:spcAft>
                <a:spcPts val="0"/>
              </a:spcAft>
              <a:defRPr/>
            </a:pPr>
            <a:endParaRPr lang="de-DE" sz="1400">
              <a:solidFill>
                <a:srgbClr val="FFFFFF"/>
              </a:solidFill>
              <a:latin typeface="Arial"/>
              <a:ea typeface="+mn-ea"/>
            </a:endParaRPr>
          </a:p>
        </p:txBody>
      </p:sp>
      <p:sp>
        <p:nvSpPr>
          <p:cNvPr id="71692" name="TextBox 1"/>
          <p:cNvSpPr txBox="1">
            <a:spLocks noChangeArrowheads="1"/>
          </p:cNvSpPr>
          <p:nvPr/>
        </p:nvSpPr>
        <p:spPr bwMode="auto">
          <a:xfrm>
            <a:off x="1073150" y="2525713"/>
            <a:ext cx="1401763" cy="730250"/>
          </a:xfrm>
          <a:prstGeom prst="rect">
            <a:avLst/>
          </a:prstGeom>
          <a:solidFill>
            <a:schemeClr val="accent1"/>
          </a:solidFill>
          <a:ln w="9525">
            <a:noFill/>
            <a:miter lim="800000"/>
            <a:headEnd/>
            <a:tailEnd/>
          </a:ln>
        </p:spPr>
        <p:txBody>
          <a:bodyPr anchor="ctr">
            <a:spAutoFit/>
          </a:bodyPr>
          <a:lstStyle/>
          <a:p>
            <a:pPr eaLnBrk="1" hangingPunct="1"/>
            <a:r>
              <a:rPr lang="en-GB" altLang="en-US" sz="1400">
                <a:solidFill>
                  <a:srgbClr val="FFFFFF"/>
                </a:solidFill>
                <a:latin typeface="Arial" pitchFamily="34" charset="0"/>
                <a:cs typeface="Arial" pitchFamily="34" charset="0"/>
              </a:rPr>
              <a:t>Bosentan </a:t>
            </a:r>
          </a:p>
          <a:p>
            <a:pPr eaLnBrk="1" hangingPunct="1"/>
            <a:r>
              <a:rPr lang="en-GB" altLang="en-US" sz="1400">
                <a:solidFill>
                  <a:srgbClr val="FFFFFF"/>
                </a:solidFill>
                <a:latin typeface="Arial" pitchFamily="34" charset="0"/>
                <a:cs typeface="Arial" pitchFamily="34" charset="0"/>
              </a:rPr>
              <a:t>2001 – US</a:t>
            </a:r>
          </a:p>
          <a:p>
            <a:pPr eaLnBrk="1" hangingPunct="1"/>
            <a:r>
              <a:rPr lang="en-GB" altLang="en-US" sz="1400">
                <a:solidFill>
                  <a:srgbClr val="FFFFFF"/>
                </a:solidFill>
                <a:latin typeface="Arial" pitchFamily="34" charset="0"/>
                <a:cs typeface="Arial" pitchFamily="34" charset="0"/>
              </a:rPr>
              <a:t>2002 – Europe</a:t>
            </a:r>
          </a:p>
        </p:txBody>
      </p:sp>
      <p:sp>
        <p:nvSpPr>
          <p:cNvPr id="71693" name="TextBox 53"/>
          <p:cNvSpPr txBox="1">
            <a:spLocks noChangeArrowheads="1"/>
          </p:cNvSpPr>
          <p:nvPr/>
        </p:nvSpPr>
        <p:spPr bwMode="auto">
          <a:xfrm>
            <a:off x="244475" y="4206875"/>
            <a:ext cx="1441450" cy="942975"/>
          </a:xfrm>
          <a:prstGeom prst="rect">
            <a:avLst/>
          </a:prstGeom>
          <a:solidFill>
            <a:schemeClr val="accent1"/>
          </a:solidFill>
          <a:ln w="9525">
            <a:noFill/>
            <a:miter lim="800000"/>
            <a:headEnd/>
            <a:tailEnd/>
          </a:ln>
        </p:spPr>
        <p:txBody>
          <a:bodyPr rIns="36000">
            <a:spAutoFit/>
          </a:bodyPr>
          <a:lstStyle/>
          <a:p>
            <a:pPr eaLnBrk="1" hangingPunct="1"/>
            <a:r>
              <a:rPr lang="en-GB" altLang="en-US" sz="1400">
                <a:solidFill>
                  <a:srgbClr val="FFFFFF"/>
                </a:solidFill>
                <a:latin typeface="Arial" pitchFamily="34" charset="0"/>
                <a:cs typeface="Arial" pitchFamily="34" charset="0"/>
              </a:rPr>
              <a:t>Epoprostenol i.v. </a:t>
            </a:r>
          </a:p>
          <a:p>
            <a:pPr eaLnBrk="1" hangingPunct="1"/>
            <a:r>
              <a:rPr lang="en-GB" altLang="en-US" sz="1400">
                <a:solidFill>
                  <a:srgbClr val="FFFFFF"/>
                </a:solidFill>
                <a:latin typeface="Arial" pitchFamily="34" charset="0"/>
                <a:cs typeface="Arial" pitchFamily="34" charset="0"/>
              </a:rPr>
              <a:t>1995 – US </a:t>
            </a:r>
          </a:p>
          <a:p>
            <a:pPr eaLnBrk="1" hangingPunct="1"/>
            <a:r>
              <a:rPr lang="en-GB" altLang="en-US" sz="1400">
                <a:solidFill>
                  <a:srgbClr val="FFFFFF"/>
                </a:solidFill>
                <a:latin typeface="Arial" pitchFamily="34" charset="0"/>
                <a:cs typeface="Arial" pitchFamily="34" charset="0"/>
              </a:rPr>
              <a:t>2001 – Europe </a:t>
            </a:r>
          </a:p>
        </p:txBody>
      </p:sp>
      <p:sp>
        <p:nvSpPr>
          <p:cNvPr id="71694" name="TextBox 54"/>
          <p:cNvSpPr txBox="1">
            <a:spLocks noChangeArrowheads="1"/>
          </p:cNvSpPr>
          <p:nvPr/>
        </p:nvSpPr>
        <p:spPr bwMode="auto">
          <a:xfrm>
            <a:off x="5256213" y="1689100"/>
            <a:ext cx="3708400" cy="730250"/>
          </a:xfrm>
          <a:prstGeom prst="rect">
            <a:avLst/>
          </a:prstGeom>
          <a:solidFill>
            <a:schemeClr val="accent1"/>
          </a:solidFill>
          <a:ln w="9525">
            <a:noFill/>
            <a:miter lim="800000"/>
            <a:headEnd/>
            <a:tailEnd/>
          </a:ln>
        </p:spPr>
        <p:txBody>
          <a:bodyPr anchor="ctr">
            <a:spAutoFit/>
          </a:bodyPr>
          <a:lstStyle/>
          <a:p>
            <a:pPr eaLnBrk="1" hangingPunct="1"/>
            <a:r>
              <a:rPr lang="en-GB" altLang="en-US" sz="1400">
                <a:solidFill>
                  <a:srgbClr val="FFFFFF"/>
                </a:solidFill>
                <a:latin typeface="Arial" pitchFamily="34" charset="0"/>
                <a:cs typeface="Arial" pitchFamily="34" charset="0"/>
              </a:rPr>
              <a:t>Room-temperature stable epoprostenol i.v.</a:t>
            </a:r>
          </a:p>
          <a:p>
            <a:pPr eaLnBrk="1" hangingPunct="1"/>
            <a:r>
              <a:rPr lang="en-GB" altLang="en-US" sz="1400">
                <a:solidFill>
                  <a:srgbClr val="FFFFFF"/>
                </a:solidFill>
                <a:latin typeface="Arial" pitchFamily="34" charset="0"/>
                <a:cs typeface="Arial" pitchFamily="34" charset="0"/>
              </a:rPr>
              <a:t>2012 – US, Switzerland &amp; Canada</a:t>
            </a:r>
          </a:p>
          <a:p>
            <a:pPr eaLnBrk="1" hangingPunct="1"/>
            <a:r>
              <a:rPr lang="en-GB" altLang="en-US" sz="1400">
                <a:solidFill>
                  <a:srgbClr val="FFFFFF"/>
                </a:solidFill>
                <a:latin typeface="Arial" pitchFamily="34" charset="0"/>
                <a:cs typeface="Arial" pitchFamily="34" charset="0"/>
              </a:rPr>
              <a:t>2013 – Japan &amp; Europe* </a:t>
            </a:r>
          </a:p>
        </p:txBody>
      </p:sp>
      <p:sp>
        <p:nvSpPr>
          <p:cNvPr id="71695" name="TextBox 59"/>
          <p:cNvSpPr txBox="1">
            <a:spLocks noChangeArrowheads="1"/>
          </p:cNvSpPr>
          <p:nvPr/>
        </p:nvSpPr>
        <p:spPr bwMode="auto">
          <a:xfrm>
            <a:off x="7308850" y="4275138"/>
            <a:ext cx="1511300" cy="1733550"/>
          </a:xfrm>
          <a:prstGeom prst="rect">
            <a:avLst/>
          </a:prstGeom>
          <a:solidFill>
            <a:schemeClr val="accent1"/>
          </a:solidFill>
          <a:ln w="9525">
            <a:noFill/>
            <a:miter lim="800000"/>
            <a:headEnd/>
            <a:tailEnd/>
          </a:ln>
        </p:spPr>
        <p:txBody>
          <a:bodyPr>
            <a:spAutoFit/>
          </a:bodyPr>
          <a:lstStyle/>
          <a:p>
            <a:pPr eaLnBrk="1" hangingPunct="1"/>
            <a:r>
              <a:rPr lang="en-GB" altLang="en-US" sz="1400" b="1">
                <a:solidFill>
                  <a:srgbClr val="FFFFFF"/>
                </a:solidFill>
                <a:latin typeface="Arial" pitchFamily="34" charset="0"/>
                <a:cs typeface="Arial" pitchFamily="34" charset="0"/>
              </a:rPr>
              <a:t>2013</a:t>
            </a:r>
          </a:p>
          <a:p>
            <a:pPr eaLnBrk="1" hangingPunct="1"/>
            <a:r>
              <a:rPr lang="en-GB" altLang="en-US" sz="1400">
                <a:solidFill>
                  <a:srgbClr val="FFFFFF"/>
                </a:solidFill>
                <a:latin typeface="Arial" pitchFamily="34" charset="0"/>
                <a:cs typeface="Arial" pitchFamily="34" charset="0"/>
              </a:rPr>
              <a:t>Macitentan</a:t>
            </a:r>
            <a:r>
              <a:rPr lang="en-GB" altLang="en-US" sz="1400" baseline="30000">
                <a:solidFill>
                  <a:srgbClr val="FFFFFF"/>
                </a:solidFill>
                <a:latin typeface="Arial" pitchFamily="34" charset="0"/>
                <a:cs typeface="Arial" pitchFamily="34" charset="0"/>
              </a:rPr>
              <a:t>†</a:t>
            </a:r>
            <a:endParaRPr lang="en-GB" altLang="en-US" sz="1400">
              <a:solidFill>
                <a:srgbClr val="FFFFFF"/>
              </a:solidFill>
              <a:latin typeface="Arial" pitchFamily="34" charset="0"/>
              <a:cs typeface="Arial" pitchFamily="34" charset="0"/>
            </a:endParaRPr>
          </a:p>
          <a:p>
            <a:pPr eaLnBrk="1" hangingPunct="1">
              <a:spcBef>
                <a:spcPts val="600"/>
              </a:spcBef>
            </a:pPr>
            <a:r>
              <a:rPr lang="en-GB" altLang="en-US" sz="1400">
                <a:solidFill>
                  <a:srgbClr val="FFFFFF"/>
                </a:solidFill>
                <a:latin typeface="Arial" pitchFamily="34" charset="0"/>
                <a:cs typeface="Arial" pitchFamily="34" charset="0"/>
              </a:rPr>
              <a:t>Treprostinil oral</a:t>
            </a:r>
            <a:r>
              <a:rPr lang="en-GB" altLang="en-US" sz="1400" baseline="30000">
                <a:solidFill>
                  <a:srgbClr val="FFFFFF"/>
                </a:solidFill>
                <a:latin typeface="Arial" pitchFamily="34" charset="0"/>
                <a:cs typeface="Arial" pitchFamily="34" charset="0"/>
              </a:rPr>
              <a:t>†</a:t>
            </a:r>
            <a:r>
              <a:rPr lang="en-GB" altLang="en-US" sz="1400">
                <a:solidFill>
                  <a:srgbClr val="FFFFFF"/>
                </a:solidFill>
                <a:latin typeface="Arial" pitchFamily="34" charset="0"/>
                <a:cs typeface="Arial" pitchFamily="34" charset="0"/>
              </a:rPr>
              <a:t> </a:t>
            </a:r>
          </a:p>
          <a:p>
            <a:pPr eaLnBrk="1" hangingPunct="1"/>
            <a:r>
              <a:rPr lang="en-GB" altLang="en-US" sz="1400">
                <a:solidFill>
                  <a:srgbClr val="FFFFFF"/>
                </a:solidFill>
                <a:latin typeface="Arial" pitchFamily="34" charset="0"/>
                <a:cs typeface="Arial" pitchFamily="34" charset="0"/>
              </a:rPr>
              <a:t>US</a:t>
            </a:r>
          </a:p>
          <a:p>
            <a:pPr eaLnBrk="1" hangingPunct="1">
              <a:spcBef>
                <a:spcPts val="600"/>
              </a:spcBef>
            </a:pPr>
            <a:r>
              <a:rPr lang="en-GB" altLang="en-US" sz="1400">
                <a:solidFill>
                  <a:srgbClr val="FFFFFF"/>
                </a:solidFill>
                <a:latin typeface="Arial" pitchFamily="34" charset="0"/>
                <a:cs typeface="Arial" pitchFamily="34" charset="0"/>
              </a:rPr>
              <a:t>Riociguat</a:t>
            </a:r>
            <a:r>
              <a:rPr lang="en-GB" altLang="en-US" sz="1400" baseline="30000">
                <a:solidFill>
                  <a:srgbClr val="FFFFFF"/>
                </a:solidFill>
                <a:latin typeface="Arial" pitchFamily="34" charset="0"/>
                <a:cs typeface="Arial" pitchFamily="34" charset="0"/>
              </a:rPr>
              <a:t>†</a:t>
            </a:r>
            <a:endParaRPr lang="en-GB" altLang="en-US" sz="1400">
              <a:solidFill>
                <a:srgbClr val="FFFFFF"/>
              </a:solidFill>
              <a:latin typeface="Arial" pitchFamily="34" charset="0"/>
              <a:cs typeface="Arial" pitchFamily="34" charset="0"/>
            </a:endParaRPr>
          </a:p>
          <a:p>
            <a:pPr eaLnBrk="1" hangingPunct="1"/>
            <a:r>
              <a:rPr lang="en-GB" altLang="en-US" sz="1400">
                <a:solidFill>
                  <a:srgbClr val="FFFFFF"/>
                </a:solidFill>
                <a:latin typeface="Arial" pitchFamily="34" charset="0"/>
                <a:cs typeface="Arial" pitchFamily="34" charset="0"/>
              </a:rPr>
              <a:t>2013 – US</a:t>
            </a:r>
          </a:p>
          <a:p>
            <a:pPr eaLnBrk="1" hangingPunct="1"/>
            <a:r>
              <a:rPr lang="en-GB" altLang="en-US" sz="1400">
                <a:solidFill>
                  <a:srgbClr val="FFFFFF"/>
                </a:solidFill>
                <a:latin typeface="Arial" pitchFamily="34" charset="0"/>
                <a:cs typeface="Arial" pitchFamily="34" charset="0"/>
              </a:rPr>
              <a:t>2014 – Europe</a:t>
            </a:r>
          </a:p>
        </p:txBody>
      </p:sp>
      <p:sp>
        <p:nvSpPr>
          <p:cNvPr id="71696" name="TextBox 60"/>
          <p:cNvSpPr txBox="1">
            <a:spLocks noChangeArrowheads="1"/>
          </p:cNvSpPr>
          <p:nvPr/>
        </p:nvSpPr>
        <p:spPr bwMode="auto">
          <a:xfrm>
            <a:off x="2544763" y="1616075"/>
            <a:ext cx="1620837" cy="1581150"/>
          </a:xfrm>
          <a:prstGeom prst="rect">
            <a:avLst/>
          </a:prstGeom>
          <a:solidFill>
            <a:schemeClr val="accent1"/>
          </a:solidFill>
          <a:ln w="9525">
            <a:noFill/>
            <a:miter lim="800000"/>
            <a:headEnd/>
            <a:tailEnd/>
          </a:ln>
        </p:spPr>
        <p:txBody>
          <a:bodyPr anchor="ctr">
            <a:spAutoFit/>
          </a:bodyPr>
          <a:lstStyle/>
          <a:p>
            <a:pPr eaLnBrk="1" hangingPunct="1"/>
            <a:r>
              <a:rPr lang="en-GB" altLang="en-US" sz="1400">
                <a:solidFill>
                  <a:srgbClr val="FFFFFF"/>
                </a:solidFill>
                <a:latin typeface="Arial" pitchFamily="34" charset="0"/>
                <a:cs typeface="Arial" pitchFamily="34" charset="0"/>
              </a:rPr>
              <a:t>Iloprost inhaled</a:t>
            </a:r>
          </a:p>
          <a:p>
            <a:pPr eaLnBrk="1" hangingPunct="1"/>
            <a:r>
              <a:rPr lang="en-GB" altLang="en-US" sz="1400">
                <a:solidFill>
                  <a:srgbClr val="FFFFFF"/>
                </a:solidFill>
                <a:latin typeface="Arial" pitchFamily="34" charset="0"/>
                <a:cs typeface="Arial" pitchFamily="34" charset="0"/>
              </a:rPr>
              <a:t>2004 – US</a:t>
            </a:r>
          </a:p>
          <a:p>
            <a:pPr eaLnBrk="1" hangingPunct="1"/>
            <a:r>
              <a:rPr lang="en-GB" altLang="en-US" sz="1400">
                <a:solidFill>
                  <a:srgbClr val="FFFFFF"/>
                </a:solidFill>
                <a:latin typeface="Arial" pitchFamily="34" charset="0"/>
                <a:cs typeface="Arial" pitchFamily="34" charset="0"/>
              </a:rPr>
              <a:t>2003 – Europe</a:t>
            </a:r>
          </a:p>
          <a:p>
            <a:pPr eaLnBrk="1" hangingPunct="1"/>
            <a:endParaRPr lang="en-GB" altLang="en-US" sz="1400">
              <a:solidFill>
                <a:srgbClr val="FFFFFF"/>
              </a:solidFill>
              <a:latin typeface="Arial" pitchFamily="34" charset="0"/>
              <a:cs typeface="Arial" pitchFamily="34" charset="0"/>
            </a:endParaRPr>
          </a:p>
          <a:p>
            <a:pPr eaLnBrk="1" hangingPunct="1"/>
            <a:r>
              <a:rPr lang="en-GB" altLang="en-US" sz="1400">
                <a:solidFill>
                  <a:srgbClr val="FFFFFF"/>
                </a:solidFill>
                <a:latin typeface="Arial" pitchFamily="34" charset="0"/>
                <a:cs typeface="Arial" pitchFamily="34" charset="0"/>
              </a:rPr>
              <a:t>Iloprost i.v.</a:t>
            </a:r>
          </a:p>
          <a:p>
            <a:pPr eaLnBrk="1" hangingPunct="1"/>
            <a:r>
              <a:rPr lang="en-GB" altLang="en-US" sz="1400">
                <a:solidFill>
                  <a:srgbClr val="FFFFFF"/>
                </a:solidFill>
                <a:latin typeface="Arial" pitchFamily="34" charset="0"/>
                <a:cs typeface="Arial" pitchFamily="34" charset="0"/>
              </a:rPr>
              <a:t>Only approved in New Zealand </a:t>
            </a:r>
          </a:p>
        </p:txBody>
      </p:sp>
      <p:sp>
        <p:nvSpPr>
          <p:cNvPr id="66" name="Line 209"/>
          <p:cNvSpPr>
            <a:spLocks noChangeShapeType="1"/>
          </p:cNvSpPr>
          <p:nvPr/>
        </p:nvSpPr>
        <p:spPr bwMode="auto">
          <a:xfrm flipH="1">
            <a:off x="239713" y="3846513"/>
            <a:ext cx="239712" cy="376237"/>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67" name="Line 209"/>
          <p:cNvSpPr>
            <a:spLocks noChangeShapeType="1"/>
          </p:cNvSpPr>
          <p:nvPr/>
        </p:nvSpPr>
        <p:spPr bwMode="auto">
          <a:xfrm flipH="1">
            <a:off x="4083050" y="3208338"/>
            <a:ext cx="42863" cy="207962"/>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grpSp>
        <p:nvGrpSpPr>
          <p:cNvPr id="2" name="Group 121"/>
          <p:cNvGrpSpPr>
            <a:grpSpLocks/>
          </p:cNvGrpSpPr>
          <p:nvPr/>
        </p:nvGrpSpPr>
        <p:grpSpPr bwMode="auto">
          <a:xfrm>
            <a:off x="250825" y="3457575"/>
            <a:ext cx="8497888" cy="504825"/>
            <a:chOff x="323528" y="2881400"/>
            <a:chExt cx="8496944" cy="504056"/>
          </a:xfrm>
        </p:grpSpPr>
        <p:sp>
          <p:nvSpPr>
            <p:cNvPr id="41" name="Text Box 12"/>
            <p:cNvSpPr txBox="1">
              <a:spLocks noChangeArrowheads="1"/>
            </p:cNvSpPr>
            <p:nvPr/>
          </p:nvSpPr>
          <p:spPr bwMode="auto">
            <a:xfrm>
              <a:off x="6349009" y="3139769"/>
              <a:ext cx="455562" cy="245687"/>
            </a:xfrm>
            <a:prstGeom prst="rect">
              <a:avLst/>
            </a:prstGeom>
            <a:noFill/>
            <a:ln w="9525" algn="ctr">
              <a:noFill/>
              <a:miter lim="800000"/>
              <a:headEnd/>
              <a:tailEnd/>
            </a:ln>
          </p:spPr>
          <p:txBody>
            <a:bodyPr lIns="0" tIns="0" rIns="0" bIns="0">
              <a:spAutoFit/>
            </a:bodyPr>
            <a:lstStyle/>
            <a:p>
              <a:pPr eaLnBrk="1" hangingPunct="1">
                <a:defRPr/>
              </a:pPr>
              <a:r>
                <a:rPr lang="en-US" sz="1600" b="1" kern="0" dirty="0">
                  <a:latin typeface="Arial" pitchFamily="34" charset="0"/>
                  <a:ea typeface="+mn-ea"/>
                  <a:cs typeface="Arial" pitchFamily="34" charset="0"/>
                </a:rPr>
                <a:t>2010</a:t>
              </a:r>
            </a:p>
          </p:txBody>
        </p:sp>
        <p:grpSp>
          <p:nvGrpSpPr>
            <p:cNvPr id="3" name="Group 109"/>
            <p:cNvGrpSpPr>
              <a:grpSpLocks/>
            </p:cNvGrpSpPr>
            <p:nvPr/>
          </p:nvGrpSpPr>
          <p:grpSpPr bwMode="auto">
            <a:xfrm>
              <a:off x="539552" y="2881400"/>
              <a:ext cx="8034864" cy="270000"/>
              <a:chOff x="713600" y="2881400"/>
              <a:chExt cx="7314784" cy="270000"/>
            </a:xfrm>
          </p:grpSpPr>
          <p:cxnSp>
            <p:nvCxnSpPr>
              <p:cNvPr id="12" name="Straight Connector 11"/>
              <p:cNvCxnSpPr/>
              <p:nvPr/>
            </p:nvCxnSpPr>
            <p:spPr>
              <a:xfrm>
                <a:off x="713465" y="3025643"/>
                <a:ext cx="69493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103"/>
              <p:cNvGrpSpPr>
                <a:grpSpLocks/>
              </p:cNvGrpSpPr>
              <p:nvPr/>
            </p:nvGrpSpPr>
            <p:grpSpPr bwMode="auto">
              <a:xfrm>
                <a:off x="713600" y="2881400"/>
                <a:ext cx="7314784" cy="270000"/>
                <a:chOff x="713600" y="2881400"/>
                <a:chExt cx="7314784" cy="270000"/>
              </a:xfrm>
            </p:grpSpPr>
            <p:cxnSp>
              <p:nvCxnSpPr>
                <p:cNvPr id="69" name="Straight Connector 68"/>
                <p:cNvCxnSpPr/>
                <p:nvPr/>
              </p:nvCxnSpPr>
              <p:spPr>
                <a:xfrm>
                  <a:off x="713465" y="2881400"/>
                  <a:ext cx="0" cy="2694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079068"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444670"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810273"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175875"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541477" y="2881400"/>
                  <a:ext cx="0" cy="2694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908525"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274127"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639730"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005331"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370934" y="2881400"/>
                  <a:ext cx="0" cy="2694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736536"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102139"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467741"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5833344"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198945" y="2881400"/>
                  <a:ext cx="0" cy="2694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6565993"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931596"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297198"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662800" y="2978090"/>
                  <a:ext cx="0" cy="10778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028402" y="2881400"/>
                  <a:ext cx="0" cy="2694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03" name="Text Box 12"/>
            <p:cNvSpPr txBox="1">
              <a:spLocks noChangeArrowheads="1"/>
            </p:cNvSpPr>
            <p:nvPr/>
          </p:nvSpPr>
          <p:spPr bwMode="auto">
            <a:xfrm>
              <a:off x="8364910" y="3139769"/>
              <a:ext cx="455562" cy="245687"/>
            </a:xfrm>
            <a:prstGeom prst="rect">
              <a:avLst/>
            </a:prstGeom>
            <a:noFill/>
            <a:ln w="9525" algn="ctr">
              <a:noFill/>
              <a:miter lim="800000"/>
              <a:headEnd/>
              <a:tailEnd/>
            </a:ln>
          </p:spPr>
          <p:txBody>
            <a:bodyPr lIns="0" tIns="0" rIns="0" bIns="0">
              <a:spAutoFit/>
            </a:bodyPr>
            <a:lstStyle/>
            <a:p>
              <a:pPr eaLnBrk="1" hangingPunct="1">
                <a:defRPr/>
              </a:pPr>
              <a:r>
                <a:rPr lang="en-US" sz="1600" b="1" kern="0" dirty="0">
                  <a:latin typeface="Arial" pitchFamily="34" charset="0"/>
                  <a:ea typeface="+mn-ea"/>
                  <a:cs typeface="Arial" pitchFamily="34" charset="0"/>
                </a:rPr>
                <a:t>2015</a:t>
              </a:r>
            </a:p>
          </p:txBody>
        </p:sp>
        <p:sp>
          <p:nvSpPr>
            <p:cNvPr id="102" name="Text Box 11"/>
            <p:cNvSpPr txBox="1">
              <a:spLocks noChangeArrowheads="1"/>
            </p:cNvSpPr>
            <p:nvPr/>
          </p:nvSpPr>
          <p:spPr bwMode="auto">
            <a:xfrm>
              <a:off x="4333108" y="3139769"/>
              <a:ext cx="463499" cy="245687"/>
            </a:xfrm>
            <a:prstGeom prst="rect">
              <a:avLst/>
            </a:prstGeom>
            <a:noFill/>
            <a:ln w="9525" algn="ctr">
              <a:noFill/>
              <a:miter lim="800000"/>
              <a:headEnd/>
              <a:tailEnd/>
            </a:ln>
          </p:spPr>
          <p:txBody>
            <a:bodyPr wrap="square" lIns="0" tIns="0" rIns="0" bIns="0">
              <a:spAutoFit/>
            </a:bodyPr>
            <a:lstStyle/>
            <a:p>
              <a:pPr eaLnBrk="1" hangingPunct="1">
                <a:defRPr/>
              </a:pPr>
              <a:r>
                <a:rPr lang="en-US" sz="1600" b="1" kern="0" dirty="0">
                  <a:latin typeface="Arial" pitchFamily="34" charset="0"/>
                  <a:ea typeface="+mn-ea"/>
                  <a:cs typeface="Arial" pitchFamily="34" charset="0"/>
                </a:rPr>
                <a:t>2005</a:t>
              </a:r>
            </a:p>
          </p:txBody>
        </p:sp>
        <p:sp>
          <p:nvSpPr>
            <p:cNvPr id="39" name="Text Box 10"/>
            <p:cNvSpPr txBox="1">
              <a:spLocks noChangeArrowheads="1"/>
            </p:cNvSpPr>
            <p:nvPr/>
          </p:nvSpPr>
          <p:spPr bwMode="auto">
            <a:xfrm>
              <a:off x="323528" y="3139769"/>
              <a:ext cx="455562" cy="245687"/>
            </a:xfrm>
            <a:prstGeom prst="rect">
              <a:avLst/>
            </a:prstGeom>
            <a:noFill/>
            <a:ln w="9525" algn="ctr">
              <a:noFill/>
              <a:miter lim="800000"/>
              <a:headEnd/>
              <a:tailEnd/>
            </a:ln>
          </p:spPr>
          <p:txBody>
            <a:bodyPr lIns="0" tIns="0" rIns="0" bIns="0">
              <a:spAutoFit/>
            </a:bodyPr>
            <a:lstStyle/>
            <a:p>
              <a:pPr eaLnBrk="1" hangingPunct="1">
                <a:defRPr/>
              </a:pPr>
              <a:r>
                <a:rPr lang="en-US" sz="1600" b="1" kern="0" dirty="0">
                  <a:latin typeface="Arial" pitchFamily="34" charset="0"/>
                  <a:ea typeface="+mn-ea"/>
                  <a:cs typeface="Arial" pitchFamily="34" charset="0"/>
                </a:rPr>
                <a:t>1995</a:t>
              </a:r>
            </a:p>
          </p:txBody>
        </p:sp>
        <p:sp>
          <p:nvSpPr>
            <p:cNvPr id="40" name="Text Box 11"/>
            <p:cNvSpPr txBox="1">
              <a:spLocks noChangeArrowheads="1"/>
            </p:cNvSpPr>
            <p:nvPr/>
          </p:nvSpPr>
          <p:spPr bwMode="auto">
            <a:xfrm>
              <a:off x="2339429" y="3139769"/>
              <a:ext cx="476197" cy="245687"/>
            </a:xfrm>
            <a:prstGeom prst="rect">
              <a:avLst/>
            </a:prstGeom>
            <a:noFill/>
            <a:ln w="9525" algn="ctr">
              <a:noFill/>
              <a:miter lim="800000"/>
              <a:headEnd/>
              <a:tailEnd/>
            </a:ln>
          </p:spPr>
          <p:txBody>
            <a:bodyPr wrap="square" lIns="0" tIns="0" rIns="0" bIns="0">
              <a:spAutoFit/>
            </a:bodyPr>
            <a:lstStyle/>
            <a:p>
              <a:pPr eaLnBrk="1" hangingPunct="1">
                <a:defRPr/>
              </a:pPr>
              <a:r>
                <a:rPr lang="en-US" sz="1600" b="1" kern="0" dirty="0">
                  <a:latin typeface="Arial" pitchFamily="34" charset="0"/>
                  <a:ea typeface="+mn-ea"/>
                  <a:cs typeface="Arial" pitchFamily="34" charset="0"/>
                </a:rPr>
                <a:t>2000</a:t>
              </a:r>
            </a:p>
          </p:txBody>
        </p:sp>
      </p:grpSp>
      <p:sp>
        <p:nvSpPr>
          <p:cNvPr id="114" name="Line 209"/>
          <p:cNvSpPr>
            <a:spLocks noChangeShapeType="1"/>
          </p:cNvSpPr>
          <p:nvPr/>
        </p:nvSpPr>
        <p:spPr bwMode="auto">
          <a:xfrm flipH="1">
            <a:off x="7658100" y="2419350"/>
            <a:ext cx="1298575" cy="1020763"/>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118" name="Line 209"/>
          <p:cNvSpPr>
            <a:spLocks noChangeShapeType="1"/>
          </p:cNvSpPr>
          <p:nvPr/>
        </p:nvSpPr>
        <p:spPr bwMode="auto">
          <a:xfrm flipH="1">
            <a:off x="2016125" y="3817938"/>
            <a:ext cx="1263650" cy="436562"/>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123" name="Line 209"/>
          <p:cNvSpPr>
            <a:spLocks noChangeShapeType="1"/>
          </p:cNvSpPr>
          <p:nvPr/>
        </p:nvSpPr>
        <p:spPr bwMode="auto">
          <a:xfrm flipH="1">
            <a:off x="4165600" y="3846513"/>
            <a:ext cx="1122363" cy="423862"/>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124" name="Line 209"/>
          <p:cNvSpPr>
            <a:spLocks noChangeShapeType="1"/>
          </p:cNvSpPr>
          <p:nvPr/>
        </p:nvSpPr>
        <p:spPr bwMode="auto">
          <a:xfrm>
            <a:off x="5689600" y="3838575"/>
            <a:ext cx="296863" cy="460375"/>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71704" name="TextBox 55"/>
          <p:cNvSpPr txBox="1">
            <a:spLocks noChangeArrowheads="1"/>
          </p:cNvSpPr>
          <p:nvPr/>
        </p:nvSpPr>
        <p:spPr bwMode="auto">
          <a:xfrm>
            <a:off x="5226050" y="5211763"/>
            <a:ext cx="1771650" cy="1231900"/>
          </a:xfrm>
          <a:prstGeom prst="rect">
            <a:avLst/>
          </a:prstGeom>
          <a:solidFill>
            <a:schemeClr val="accent1"/>
          </a:solidFill>
          <a:ln w="9525">
            <a:noFill/>
            <a:miter lim="800000"/>
            <a:headEnd/>
            <a:tailEnd/>
          </a:ln>
        </p:spPr>
        <p:txBody>
          <a:bodyPr>
            <a:spAutoFit/>
          </a:bodyPr>
          <a:lstStyle/>
          <a:p>
            <a:pPr eaLnBrk="1" hangingPunct="1"/>
            <a:r>
              <a:rPr lang="en-GB" altLang="en-US" sz="1400" b="1">
                <a:solidFill>
                  <a:srgbClr val="FFFFFF"/>
                </a:solidFill>
                <a:latin typeface="Arial" pitchFamily="34" charset="0"/>
                <a:cs typeface="Arial" pitchFamily="34" charset="0"/>
              </a:rPr>
              <a:t>2009</a:t>
            </a:r>
          </a:p>
          <a:p>
            <a:pPr eaLnBrk="1" hangingPunct="1"/>
            <a:r>
              <a:rPr lang="en-GB" altLang="en-US" sz="1400">
                <a:solidFill>
                  <a:srgbClr val="FFFFFF"/>
                </a:solidFill>
                <a:latin typeface="Arial" pitchFamily="34" charset="0"/>
                <a:cs typeface="Arial" pitchFamily="34" charset="0"/>
              </a:rPr>
              <a:t>Treprostinil inhaled</a:t>
            </a:r>
            <a:r>
              <a:rPr lang="en-GB" altLang="en-US" sz="1400" baseline="30000">
                <a:solidFill>
                  <a:srgbClr val="FFFFFF"/>
                </a:solidFill>
                <a:latin typeface="Arial" pitchFamily="34" charset="0"/>
                <a:cs typeface="Arial" pitchFamily="34" charset="0"/>
              </a:rPr>
              <a:t>†</a:t>
            </a:r>
            <a:endParaRPr lang="en-GB" altLang="en-US" sz="1400">
              <a:solidFill>
                <a:srgbClr val="FFFFFF"/>
              </a:solidFill>
              <a:latin typeface="Arial" pitchFamily="34" charset="0"/>
              <a:cs typeface="Arial" pitchFamily="34" charset="0"/>
            </a:endParaRPr>
          </a:p>
          <a:p>
            <a:pPr eaLnBrk="1" hangingPunct="1">
              <a:spcBef>
                <a:spcPts val="600"/>
              </a:spcBef>
            </a:pPr>
            <a:r>
              <a:rPr lang="en-GB" altLang="en-US" sz="1400">
                <a:solidFill>
                  <a:srgbClr val="FFFFFF"/>
                </a:solidFill>
                <a:latin typeface="Arial" pitchFamily="34" charset="0"/>
                <a:cs typeface="Arial" pitchFamily="34" charset="0"/>
              </a:rPr>
              <a:t>Tadalafil</a:t>
            </a:r>
          </a:p>
          <a:p>
            <a:pPr eaLnBrk="1" hangingPunct="1"/>
            <a:r>
              <a:rPr lang="en-GB" altLang="en-US" sz="1400">
                <a:solidFill>
                  <a:srgbClr val="FFFFFF"/>
                </a:solidFill>
                <a:latin typeface="Arial" pitchFamily="34" charset="0"/>
                <a:cs typeface="Arial" pitchFamily="34" charset="0"/>
              </a:rPr>
              <a:t>2008 – Europe</a:t>
            </a:r>
          </a:p>
          <a:p>
            <a:pPr eaLnBrk="1" hangingPunct="1"/>
            <a:r>
              <a:rPr lang="en-GB" altLang="en-US" sz="1400">
                <a:solidFill>
                  <a:srgbClr val="FFFFFF"/>
                </a:solidFill>
                <a:latin typeface="Arial" pitchFamily="34" charset="0"/>
                <a:cs typeface="Arial" pitchFamily="34" charset="0"/>
              </a:rPr>
              <a:t>2009 – US</a:t>
            </a:r>
          </a:p>
        </p:txBody>
      </p:sp>
      <p:sp>
        <p:nvSpPr>
          <p:cNvPr id="127" name="Line 209"/>
          <p:cNvSpPr>
            <a:spLocks noChangeShapeType="1"/>
          </p:cNvSpPr>
          <p:nvPr/>
        </p:nvSpPr>
        <p:spPr bwMode="auto">
          <a:xfrm flipH="1">
            <a:off x="1673225" y="3817938"/>
            <a:ext cx="1204913" cy="379412"/>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128" name="Line 209"/>
          <p:cNvSpPr>
            <a:spLocks noChangeShapeType="1"/>
          </p:cNvSpPr>
          <p:nvPr/>
        </p:nvSpPr>
        <p:spPr bwMode="auto">
          <a:xfrm>
            <a:off x="4487863" y="3133725"/>
            <a:ext cx="0" cy="323850"/>
          </a:xfrm>
          <a:prstGeom prst="line">
            <a:avLst/>
          </a:prstGeom>
          <a:noFill/>
          <a:ln w="12700">
            <a:solidFill>
              <a:schemeClr val="bg1"/>
            </a:solidFill>
            <a:prstDash val="dash"/>
            <a:round/>
            <a:headEnd type="none" w="med" len="med"/>
            <a:tailEnd type="triangle" w="med" len="me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52" name="TextBox 51"/>
          <p:cNvSpPr txBox="1"/>
          <p:nvPr/>
        </p:nvSpPr>
        <p:spPr>
          <a:xfrm>
            <a:off x="4211638" y="2755900"/>
            <a:ext cx="936625" cy="517525"/>
          </a:xfrm>
          <a:prstGeom prst="rect">
            <a:avLst/>
          </a:prstGeom>
          <a:solidFill>
            <a:schemeClr val="accent1"/>
          </a:solidFill>
          <a:ln>
            <a:noFill/>
          </a:ln>
        </p:spPr>
        <p:txBody>
          <a:bodyPr anchor="ctr">
            <a:spAutoFit/>
          </a:bodyPr>
          <a:lstStyle/>
          <a:p>
            <a:pPr eaLnBrk="1" fontAlgn="auto" hangingPunct="1">
              <a:spcBef>
                <a:spcPts val="0"/>
              </a:spcBef>
              <a:spcAft>
                <a:spcPts val="0"/>
              </a:spcAft>
              <a:defRPr/>
            </a:pPr>
            <a:r>
              <a:rPr lang="en-GB" sz="1400" dirty="0">
                <a:solidFill>
                  <a:srgbClr val="FFFFFF"/>
                </a:solidFill>
                <a:latin typeface="Arial" pitchFamily="34" charset="0"/>
                <a:ea typeface="+mn-ea"/>
                <a:cs typeface="Arial" pitchFamily="34" charset="0"/>
              </a:rPr>
              <a:t>Sildenafil </a:t>
            </a:r>
          </a:p>
          <a:p>
            <a:pPr eaLnBrk="1" fontAlgn="auto" hangingPunct="1">
              <a:spcBef>
                <a:spcPts val="0"/>
              </a:spcBef>
              <a:spcAft>
                <a:spcPts val="0"/>
              </a:spcAft>
              <a:defRPr/>
            </a:pPr>
            <a:r>
              <a:rPr lang="en-GB" sz="1400" dirty="0">
                <a:solidFill>
                  <a:srgbClr val="FFFFFF"/>
                </a:solidFill>
                <a:latin typeface="Arial" pitchFamily="34" charset="0"/>
                <a:ea typeface="+mn-ea"/>
                <a:cs typeface="Arial" pitchFamily="34" charset="0"/>
              </a:rPr>
              <a:t>2005</a:t>
            </a:r>
          </a:p>
        </p:txBody>
      </p:sp>
      <p:cxnSp>
        <p:nvCxnSpPr>
          <p:cNvPr id="131" name="Straight Connector 130"/>
          <p:cNvCxnSpPr/>
          <p:nvPr/>
        </p:nvCxnSpPr>
        <p:spPr>
          <a:xfrm>
            <a:off x="8101013" y="3602038"/>
            <a:ext cx="419100"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2" name="Line 209"/>
          <p:cNvSpPr>
            <a:spLocks noChangeShapeType="1"/>
          </p:cNvSpPr>
          <p:nvPr/>
        </p:nvSpPr>
        <p:spPr bwMode="auto">
          <a:xfrm>
            <a:off x="1073150" y="3259138"/>
            <a:ext cx="1709738" cy="157162"/>
          </a:xfrm>
          <a:prstGeom prst="line">
            <a:avLst/>
          </a:prstGeom>
          <a:noFill/>
          <a:ln w="12700">
            <a:solidFill>
              <a:schemeClr val="bg1"/>
            </a:solidFill>
            <a:prstDash val="dash"/>
            <a:round/>
            <a:headEnd/>
            <a:tailEn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63" name="Line 209"/>
          <p:cNvSpPr>
            <a:spLocks noChangeShapeType="1"/>
          </p:cNvSpPr>
          <p:nvPr/>
        </p:nvSpPr>
        <p:spPr bwMode="auto">
          <a:xfrm>
            <a:off x="5292725" y="3119438"/>
            <a:ext cx="0" cy="323850"/>
          </a:xfrm>
          <a:prstGeom prst="line">
            <a:avLst/>
          </a:prstGeom>
          <a:noFill/>
          <a:ln w="12700">
            <a:solidFill>
              <a:schemeClr val="bg1"/>
            </a:solidFill>
            <a:prstDash val="dash"/>
            <a:round/>
            <a:headEnd type="none" w="med" len="med"/>
            <a:tailEnd type="triangle" w="med" len="med"/>
          </a:ln>
          <a:extLst>
            <a:ext uri="{909E8E84-426E-40dd-AFC4-6F175D3DCCD1}"/>
          </a:extLst>
        </p:spPr>
        <p:txBody>
          <a:bodyPr lIns="0" tIns="0" rIns="0" bIns="0">
            <a:spAutoFit/>
          </a:bodyPr>
          <a:lstStyle/>
          <a:p>
            <a:pPr eaLnBrk="1" fontAlgn="auto" hangingPunct="1">
              <a:spcBef>
                <a:spcPts val="0"/>
              </a:spcBef>
              <a:spcAft>
                <a:spcPts val="0"/>
              </a:spcAft>
              <a:defRPr/>
            </a:pPr>
            <a:endParaRPr lang="en-GB" sz="1800">
              <a:solidFill>
                <a:srgbClr val="183962"/>
              </a:solidFill>
              <a:latin typeface="Arial"/>
              <a:ea typeface="+mn-ea"/>
            </a:endParaRPr>
          </a:p>
        </p:txBody>
      </p:sp>
      <p:sp>
        <p:nvSpPr>
          <p:cNvPr id="71711" name="TextBox 61"/>
          <p:cNvSpPr txBox="1">
            <a:spLocks noChangeArrowheads="1"/>
          </p:cNvSpPr>
          <p:nvPr/>
        </p:nvSpPr>
        <p:spPr bwMode="auto">
          <a:xfrm>
            <a:off x="5181600" y="2784475"/>
            <a:ext cx="1116013" cy="517525"/>
          </a:xfrm>
          <a:prstGeom prst="rect">
            <a:avLst/>
          </a:prstGeom>
          <a:solidFill>
            <a:schemeClr val="accent1"/>
          </a:solidFill>
          <a:ln w="9525">
            <a:noFill/>
            <a:miter lim="800000"/>
            <a:headEnd/>
            <a:tailEnd/>
          </a:ln>
        </p:spPr>
        <p:txBody>
          <a:bodyPr anchor="ctr">
            <a:spAutoFit/>
          </a:bodyPr>
          <a:lstStyle/>
          <a:p>
            <a:pPr eaLnBrk="1" hangingPunct="1"/>
            <a:r>
              <a:rPr lang="en-GB" altLang="en-US" sz="1400">
                <a:solidFill>
                  <a:srgbClr val="FFFFFF"/>
                </a:solidFill>
                <a:latin typeface="Arial" pitchFamily="34" charset="0"/>
                <a:cs typeface="Arial" pitchFamily="34" charset="0"/>
              </a:rPr>
              <a:t>Beraprost</a:t>
            </a:r>
            <a:r>
              <a:rPr lang="en-GB" altLang="en-US" sz="1400" baseline="30000">
                <a:solidFill>
                  <a:srgbClr val="FFFFFF"/>
                </a:solidFill>
                <a:latin typeface="Arial" pitchFamily="34" charset="0"/>
                <a:cs typeface="Arial" pitchFamily="34" charset="0"/>
              </a:rPr>
              <a:t>‡†</a:t>
            </a:r>
            <a:endParaRPr lang="en-GB" altLang="en-US" sz="1400">
              <a:solidFill>
                <a:srgbClr val="FFFFFF"/>
              </a:solidFill>
              <a:latin typeface="Arial" pitchFamily="34" charset="0"/>
              <a:cs typeface="Arial" pitchFamily="34" charset="0"/>
            </a:endParaRPr>
          </a:p>
          <a:p>
            <a:pPr eaLnBrk="1" hangingPunct="1"/>
            <a:r>
              <a:rPr lang="en-GB" altLang="en-US" sz="1400">
                <a:solidFill>
                  <a:srgbClr val="FFFFFF"/>
                </a:solidFill>
                <a:latin typeface="Arial" pitchFamily="34" charset="0"/>
                <a:cs typeface="Arial" pitchFamily="34" charset="0"/>
              </a:rPr>
              <a:t>2007</a:t>
            </a:r>
          </a:p>
        </p:txBody>
      </p:sp>
      <p:sp>
        <p:nvSpPr>
          <p:cNvPr id="71712" name="TextBox 4"/>
          <p:cNvSpPr txBox="1">
            <a:spLocks noChangeArrowheads="1"/>
          </p:cNvSpPr>
          <p:nvPr/>
        </p:nvSpPr>
        <p:spPr bwMode="auto">
          <a:xfrm>
            <a:off x="161925" y="5526088"/>
            <a:ext cx="4554538" cy="1004887"/>
          </a:xfrm>
          <a:prstGeom prst="rect">
            <a:avLst/>
          </a:prstGeom>
          <a:noFill/>
          <a:ln w="9525">
            <a:noFill/>
            <a:miter lim="800000"/>
            <a:headEnd/>
            <a:tailEnd/>
          </a:ln>
        </p:spPr>
        <p:txBody>
          <a:bodyPr>
            <a:spAutoFit/>
          </a:bodyPr>
          <a:lstStyle/>
          <a:p>
            <a:pPr eaLnBrk="1" hangingPunct="1"/>
            <a:r>
              <a:rPr lang="en-GB" altLang="en-US" sz="1200" dirty="0">
                <a:solidFill>
                  <a:srgbClr val="FFFFFF"/>
                </a:solidFill>
                <a:latin typeface="Arial" pitchFamily="34" charset="0"/>
                <a:cs typeface="Arial" pitchFamily="34" charset="0"/>
              </a:rPr>
              <a:t>*End of decentralised procedure in EU; local approvals ongoing</a:t>
            </a:r>
          </a:p>
          <a:p>
            <a:pPr eaLnBrk="1" hangingPunct="1"/>
            <a:r>
              <a:rPr lang="en-GB" altLang="en-US" sz="1200" baseline="30000" dirty="0">
                <a:solidFill>
                  <a:srgbClr val="FFFFFF"/>
                </a:solidFill>
                <a:latin typeface="Arial" pitchFamily="34" charset="0"/>
                <a:cs typeface="Arial" pitchFamily="34" charset="0"/>
              </a:rPr>
              <a:t>†</a:t>
            </a:r>
            <a:r>
              <a:rPr lang="en-GB" altLang="en-US" sz="1200" dirty="0">
                <a:solidFill>
                  <a:srgbClr val="FFFFFF"/>
                </a:solidFill>
                <a:latin typeface="Arial" pitchFamily="34" charset="0"/>
                <a:cs typeface="Arial" pitchFamily="34" charset="0"/>
              </a:rPr>
              <a:t>Approval of these therapies varies by country, and thus they might not be approved in the indications mentioned in your country. Please refer to your local full </a:t>
            </a:r>
            <a:r>
              <a:rPr lang="en-GB" altLang="en-US" sz="1200" dirty="0" err="1">
                <a:solidFill>
                  <a:srgbClr val="FFFFFF"/>
                </a:solidFill>
                <a:latin typeface="Arial" pitchFamily="34" charset="0"/>
                <a:cs typeface="Arial" pitchFamily="34" charset="0"/>
              </a:rPr>
              <a:t>SmPC</a:t>
            </a:r>
            <a:r>
              <a:rPr lang="en-GB" altLang="en-US" sz="1200" dirty="0">
                <a:solidFill>
                  <a:srgbClr val="FFFFFF"/>
                </a:solidFill>
                <a:latin typeface="Arial" pitchFamily="34" charset="0"/>
                <a:cs typeface="Arial" pitchFamily="34" charset="0"/>
              </a:rPr>
              <a:t> before prescribing.</a:t>
            </a:r>
          </a:p>
          <a:p>
            <a:pPr eaLnBrk="1" hangingPunct="1"/>
            <a:r>
              <a:rPr lang="en-GB" altLang="en-US" sz="1200" baseline="30000" dirty="0">
                <a:solidFill>
                  <a:srgbClr val="FFFFFF"/>
                </a:solidFill>
                <a:latin typeface="Arial" pitchFamily="34" charset="0"/>
                <a:cs typeface="Arial" pitchFamily="34" charset="0"/>
              </a:rPr>
              <a:t>‡</a:t>
            </a:r>
            <a:r>
              <a:rPr lang="en-GB" altLang="en-US" sz="1200" dirty="0">
                <a:solidFill>
                  <a:srgbClr val="FFFFFF"/>
                </a:solidFill>
                <a:latin typeface="Arial" pitchFamily="34" charset="0"/>
                <a:cs typeface="Arial" pitchFamily="34" charset="0"/>
              </a:rPr>
              <a:t>Prolonged release derivative</a:t>
            </a:r>
          </a:p>
        </p:txBody>
      </p:sp>
      <p:sp>
        <p:nvSpPr>
          <p:cNvPr id="71713" name="TextBox 50"/>
          <p:cNvSpPr txBox="1">
            <a:spLocks noChangeArrowheads="1"/>
          </p:cNvSpPr>
          <p:nvPr/>
        </p:nvSpPr>
        <p:spPr bwMode="auto">
          <a:xfrm>
            <a:off x="4165600" y="4286250"/>
            <a:ext cx="1833563" cy="730250"/>
          </a:xfrm>
          <a:prstGeom prst="rect">
            <a:avLst/>
          </a:prstGeom>
          <a:solidFill>
            <a:schemeClr val="accent1"/>
          </a:solidFill>
          <a:ln w="9525">
            <a:noFill/>
            <a:miter lim="800000"/>
            <a:headEnd/>
            <a:tailEnd/>
          </a:ln>
        </p:spPr>
        <p:txBody>
          <a:bodyPr>
            <a:spAutoFit/>
          </a:bodyPr>
          <a:lstStyle/>
          <a:p>
            <a:pPr eaLnBrk="1" hangingPunct="1"/>
            <a:r>
              <a:rPr lang="en-GB" altLang="en-US" sz="1400">
                <a:solidFill>
                  <a:srgbClr val="FFFFFF"/>
                </a:solidFill>
                <a:latin typeface="Arial" pitchFamily="34" charset="0"/>
                <a:cs typeface="Arial" pitchFamily="34" charset="0"/>
              </a:rPr>
              <a:t>Ambrisentan</a:t>
            </a:r>
          </a:p>
          <a:p>
            <a:pPr eaLnBrk="1" hangingPunct="1"/>
            <a:r>
              <a:rPr lang="en-GB" altLang="en-US" sz="1400">
                <a:solidFill>
                  <a:srgbClr val="FFFFFF"/>
                </a:solidFill>
                <a:latin typeface="Arial" pitchFamily="34" charset="0"/>
                <a:cs typeface="Arial" pitchFamily="34" charset="0"/>
              </a:rPr>
              <a:t>2007 – US </a:t>
            </a:r>
          </a:p>
          <a:p>
            <a:pPr eaLnBrk="1" hangingPunct="1"/>
            <a:r>
              <a:rPr lang="en-GB" altLang="en-US" sz="1400">
                <a:solidFill>
                  <a:srgbClr val="FFFFFF"/>
                </a:solidFill>
                <a:latin typeface="Arial" pitchFamily="34" charset="0"/>
                <a:cs typeface="Arial" pitchFamily="34" charset="0"/>
              </a:rPr>
              <a:t>2008 – Europe </a:t>
            </a:r>
          </a:p>
        </p:txBody>
      </p:sp>
      <p:sp>
        <p:nvSpPr>
          <p:cNvPr id="71714" name="TextBox 67"/>
          <p:cNvSpPr txBox="1">
            <a:spLocks noChangeArrowheads="1"/>
          </p:cNvSpPr>
          <p:nvPr/>
        </p:nvSpPr>
        <p:spPr bwMode="auto">
          <a:xfrm>
            <a:off x="261938" y="1684338"/>
            <a:ext cx="1116012" cy="517525"/>
          </a:xfrm>
          <a:prstGeom prst="rect">
            <a:avLst/>
          </a:prstGeom>
          <a:solidFill>
            <a:schemeClr val="accent1"/>
          </a:solidFill>
          <a:ln w="9525">
            <a:noFill/>
            <a:miter lim="800000"/>
            <a:headEnd/>
            <a:tailEnd/>
          </a:ln>
        </p:spPr>
        <p:txBody>
          <a:bodyPr anchor="ctr">
            <a:spAutoFit/>
          </a:bodyPr>
          <a:lstStyle/>
          <a:p>
            <a:pPr eaLnBrk="1" hangingPunct="1"/>
            <a:r>
              <a:rPr lang="en-GB" altLang="en-US" sz="1400">
                <a:solidFill>
                  <a:srgbClr val="FFFFFF"/>
                </a:solidFill>
                <a:latin typeface="Arial" pitchFamily="34" charset="0"/>
                <a:cs typeface="Arial" pitchFamily="34" charset="0"/>
              </a:rPr>
              <a:t>Beraprost</a:t>
            </a:r>
            <a:r>
              <a:rPr lang="en-GB" altLang="en-US" sz="1400" baseline="30000">
                <a:solidFill>
                  <a:srgbClr val="FFFFFF"/>
                </a:solidFill>
                <a:latin typeface="Arial" pitchFamily="34" charset="0"/>
                <a:cs typeface="Arial" pitchFamily="34" charset="0"/>
              </a:rPr>
              <a:t>†</a:t>
            </a:r>
            <a:endParaRPr lang="en-GB" altLang="en-US" sz="1400">
              <a:solidFill>
                <a:srgbClr val="FFFFFF"/>
              </a:solidFill>
              <a:latin typeface="Arial" pitchFamily="34" charset="0"/>
              <a:cs typeface="Arial" pitchFamily="34" charset="0"/>
            </a:endParaRPr>
          </a:p>
          <a:p>
            <a:pPr eaLnBrk="1" hangingPunct="1"/>
            <a:r>
              <a:rPr lang="en-GB" altLang="en-US" sz="1400">
                <a:solidFill>
                  <a:srgbClr val="FFFFFF"/>
                </a:solidFill>
                <a:latin typeface="Arial" pitchFamily="34" charset="0"/>
                <a:cs typeface="Arial" pitchFamily="34" charset="0"/>
              </a:rPr>
              <a:t>1999</a:t>
            </a:r>
          </a:p>
        </p:txBody>
      </p:sp>
      <p:sp>
        <p:nvSpPr>
          <p:cNvPr id="71715" name="TextBox 56"/>
          <p:cNvSpPr txBox="1">
            <a:spLocks noChangeArrowheads="1"/>
          </p:cNvSpPr>
          <p:nvPr/>
        </p:nvSpPr>
        <p:spPr bwMode="auto">
          <a:xfrm>
            <a:off x="1982788" y="4260850"/>
            <a:ext cx="1871662" cy="730250"/>
          </a:xfrm>
          <a:prstGeom prst="rect">
            <a:avLst/>
          </a:prstGeom>
          <a:solidFill>
            <a:schemeClr val="accent1"/>
          </a:solidFill>
          <a:ln w="9525">
            <a:noFill/>
            <a:miter lim="800000"/>
            <a:headEnd/>
            <a:tailEnd/>
          </a:ln>
        </p:spPr>
        <p:txBody>
          <a:bodyPr>
            <a:spAutoFit/>
          </a:bodyPr>
          <a:lstStyle/>
          <a:p>
            <a:pPr eaLnBrk="1" hangingPunct="1"/>
            <a:r>
              <a:rPr lang="en-GB" altLang="en-US" sz="1400">
                <a:solidFill>
                  <a:srgbClr val="FFFFFF"/>
                </a:solidFill>
                <a:latin typeface="Arial" pitchFamily="34" charset="0"/>
                <a:cs typeface="Arial" pitchFamily="34" charset="0"/>
              </a:rPr>
              <a:t>Treprostinil i.v. or s.c.</a:t>
            </a:r>
          </a:p>
          <a:p>
            <a:pPr eaLnBrk="1" hangingPunct="1"/>
            <a:r>
              <a:rPr lang="en-GB" altLang="en-US" sz="1400">
                <a:solidFill>
                  <a:srgbClr val="FFFFFF"/>
                </a:solidFill>
                <a:latin typeface="Arial" pitchFamily="34" charset="0"/>
                <a:cs typeface="Arial" pitchFamily="34" charset="0"/>
              </a:rPr>
              <a:t>2002 – US</a:t>
            </a:r>
          </a:p>
          <a:p>
            <a:pPr eaLnBrk="1" hangingPunct="1"/>
            <a:r>
              <a:rPr lang="en-GB" altLang="en-US" sz="1400">
                <a:solidFill>
                  <a:srgbClr val="FFFFFF"/>
                </a:solidFill>
                <a:latin typeface="Arial" pitchFamily="34" charset="0"/>
                <a:cs typeface="Arial" pitchFamily="34" charset="0"/>
              </a:rPr>
              <a:t>2005 – Europe </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2060"/>
                </a:solidFill>
                <a:effectLst>
                  <a:outerShdw blurRad="38100" dist="38100" dir="2700000" algn="tl">
                    <a:srgbClr val="000000">
                      <a:alpha val="43137"/>
                    </a:srgbClr>
                  </a:outerShdw>
                </a:effectLst>
              </a:rPr>
              <a:t>Classes of Recommendations: Predefined Scales</a:t>
            </a:r>
            <a:endParaRPr lang="en-US" sz="4000" b="1" dirty="0">
              <a:solidFill>
                <a:srgbClr val="00206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819381" y="1690688"/>
            <a:ext cx="5716253" cy="4977398"/>
          </a:xfrm>
          <a:prstGeom prst="rect">
            <a:avLst/>
          </a:prstGeom>
        </p:spPr>
      </p:pic>
      <p:sp>
        <p:nvSpPr>
          <p:cNvPr id="5" name="Rectangle 4"/>
          <p:cNvSpPr/>
          <p:nvPr/>
        </p:nvSpPr>
        <p:spPr>
          <a:xfrm>
            <a:off x="0" y="6611780"/>
            <a:ext cx="5764237" cy="246221"/>
          </a:xfrm>
          <a:prstGeom prst="rect">
            <a:avLst/>
          </a:prstGeom>
        </p:spPr>
        <p:txBody>
          <a:bodyPr wrap="square">
            <a:spAutoFit/>
          </a:bodyPr>
          <a:lstStyle/>
          <a:p>
            <a:r>
              <a:rPr lang="fr-FR" sz="1000" b="1" dirty="0" smtClean="0"/>
              <a:t>Eur </a:t>
            </a:r>
            <a:r>
              <a:rPr lang="fr-FR" sz="1000" b="1" dirty="0" err="1" smtClean="0"/>
              <a:t>Respir</a:t>
            </a:r>
            <a:r>
              <a:rPr lang="fr-FR" sz="1000" b="1" dirty="0" smtClean="0"/>
              <a:t> J. 2015 </a:t>
            </a:r>
            <a:r>
              <a:rPr lang="fr-FR" sz="1000" b="1" dirty="0" err="1" smtClean="0"/>
              <a:t>Aug</a:t>
            </a:r>
            <a:r>
              <a:rPr lang="fr-FR" sz="1000" b="1" dirty="0" smtClean="0"/>
              <a:t> 29. </a:t>
            </a:r>
            <a:r>
              <a:rPr lang="fr-FR" sz="1000" b="1" dirty="0" err="1" smtClean="0"/>
              <a:t>pii</a:t>
            </a:r>
            <a:r>
              <a:rPr lang="fr-FR" sz="1000" b="1" dirty="0" smtClean="0"/>
              <a:t>: ERJ-01032-2015</a:t>
            </a:r>
            <a:endParaRPr lang="en-US" sz="1000" b="1" dirty="0" smtClean="0"/>
          </a:p>
        </p:txBody>
      </p:sp>
    </p:spTree>
    <p:extLst>
      <p:ext uri="{BB962C8B-B14F-4D97-AF65-F5344CB8AC3E}">
        <p14:creationId xmlns:p14="http://schemas.microsoft.com/office/powerpoint/2010/main" xmlns="" val="864342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2060"/>
                </a:solidFill>
                <a:effectLst>
                  <a:outerShdw blurRad="38100" dist="38100" dir="2700000" algn="tl">
                    <a:srgbClr val="000000">
                      <a:alpha val="43137"/>
                    </a:srgbClr>
                  </a:outerShdw>
                </a:effectLst>
              </a:rPr>
              <a:t>Level of </a:t>
            </a:r>
            <a:r>
              <a:rPr lang="en-US" sz="4000" b="1" dirty="0" smtClean="0">
                <a:solidFill>
                  <a:srgbClr val="002060"/>
                </a:solidFill>
                <a:effectLst>
                  <a:outerShdw blurRad="38100" dist="38100" dir="2700000" algn="tl">
                    <a:srgbClr val="000000">
                      <a:alpha val="43137"/>
                    </a:srgbClr>
                  </a:outerShdw>
                </a:effectLst>
              </a:rPr>
              <a:t>Evidence: Predefined Scales</a:t>
            </a:r>
            <a:endParaRPr lang="en-US" sz="4000" b="1" dirty="0">
              <a:solidFill>
                <a:srgbClr val="00206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612514" y="1740494"/>
            <a:ext cx="5702686" cy="3683085"/>
          </a:xfrm>
          <a:prstGeom prst="rect">
            <a:avLst/>
          </a:prstGeom>
        </p:spPr>
      </p:pic>
      <p:sp>
        <p:nvSpPr>
          <p:cNvPr id="5" name="Rectangle 4"/>
          <p:cNvSpPr/>
          <p:nvPr/>
        </p:nvSpPr>
        <p:spPr>
          <a:xfrm>
            <a:off x="0" y="6611780"/>
            <a:ext cx="5764237" cy="246221"/>
          </a:xfrm>
          <a:prstGeom prst="rect">
            <a:avLst/>
          </a:prstGeom>
        </p:spPr>
        <p:txBody>
          <a:bodyPr wrap="square">
            <a:spAutoFit/>
          </a:bodyPr>
          <a:lstStyle/>
          <a:p>
            <a:r>
              <a:rPr lang="fr-FR" sz="1000" b="1" dirty="0" smtClean="0"/>
              <a:t>Eur </a:t>
            </a:r>
            <a:r>
              <a:rPr lang="fr-FR" sz="1000" b="1" dirty="0" err="1" smtClean="0"/>
              <a:t>Respir</a:t>
            </a:r>
            <a:r>
              <a:rPr lang="fr-FR" sz="1000" b="1" dirty="0" smtClean="0"/>
              <a:t> J. 2015 </a:t>
            </a:r>
            <a:r>
              <a:rPr lang="fr-FR" sz="1000" b="1" dirty="0" err="1" smtClean="0"/>
              <a:t>Aug</a:t>
            </a:r>
            <a:r>
              <a:rPr lang="fr-FR" sz="1000" b="1" dirty="0" smtClean="0"/>
              <a:t> 29. </a:t>
            </a:r>
            <a:r>
              <a:rPr lang="fr-FR" sz="1000" b="1" dirty="0" err="1" smtClean="0"/>
              <a:t>pii</a:t>
            </a:r>
            <a:r>
              <a:rPr lang="fr-FR" sz="1000" b="1" dirty="0" smtClean="0"/>
              <a:t>: ERJ-01032-2015</a:t>
            </a:r>
            <a:endParaRPr lang="en-US" sz="1000" b="1" dirty="0" smtClean="0"/>
          </a:p>
        </p:txBody>
      </p:sp>
    </p:spTree>
    <p:extLst>
      <p:ext uri="{BB962C8B-B14F-4D97-AF65-F5344CB8AC3E}">
        <p14:creationId xmlns:p14="http://schemas.microsoft.com/office/powerpoint/2010/main" xmlns="" val="3394113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151</TotalTime>
  <Words>3925</Words>
  <Application>Microsoft Office PowerPoint</Application>
  <PresentationFormat>On-screen Show (4:3)</PresentationFormat>
  <Paragraphs>624</Paragraphs>
  <Slides>56</Slides>
  <Notes>17</Notes>
  <HiddenSlides>2</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Flow</vt:lpstr>
      <vt:lpstr>Management of Pulmonary Hypertension </vt:lpstr>
      <vt:lpstr>Slide 2</vt:lpstr>
      <vt:lpstr>Targeted Therapies for PAH</vt:lpstr>
      <vt:lpstr>Evidence-based treatment algorithm: Part 1 </vt:lpstr>
      <vt:lpstr>Evidence-based treatment algorithm: Part 2 </vt:lpstr>
      <vt:lpstr>5th World Symposium on PH: Evidence-based treatment algorithm  Combination therapy and interventional procedures</vt:lpstr>
      <vt:lpstr>Approval of PAH therapies</vt:lpstr>
      <vt:lpstr>Classes of Recommendations: Predefined Scales</vt:lpstr>
      <vt:lpstr>Level of Evidence: Predefined Scales</vt:lpstr>
      <vt:lpstr>Recommendation for General Measures</vt:lpstr>
      <vt:lpstr>Recommendation for Supportive Therapy</vt:lpstr>
      <vt:lpstr>Recommendation for CCBs in Vasoreactive Patients</vt:lpstr>
      <vt:lpstr>Endothelin pathway : Bosentan</vt:lpstr>
      <vt:lpstr>Bosentan</vt:lpstr>
      <vt:lpstr>Ambrisentan</vt:lpstr>
      <vt:lpstr>Ambrisentan</vt:lpstr>
      <vt:lpstr>Macitentan</vt:lpstr>
      <vt:lpstr>Macitentan</vt:lpstr>
      <vt:lpstr>Nitric Oxide Pathway</vt:lpstr>
      <vt:lpstr>Riociguat</vt:lpstr>
      <vt:lpstr>Riociguat</vt:lpstr>
      <vt:lpstr>Sildenafil</vt:lpstr>
      <vt:lpstr>Sildenafil</vt:lpstr>
      <vt:lpstr>Tadalafil</vt:lpstr>
      <vt:lpstr>Prostacyclin Pathway</vt:lpstr>
      <vt:lpstr>Beraprost</vt:lpstr>
      <vt:lpstr>Epoprostenol</vt:lpstr>
      <vt:lpstr>Epoprostenol</vt:lpstr>
      <vt:lpstr>Iloprost</vt:lpstr>
      <vt:lpstr>Iloprost</vt:lpstr>
      <vt:lpstr>Treprostinil</vt:lpstr>
      <vt:lpstr>Treprostinil</vt:lpstr>
      <vt:lpstr>Treprostinil</vt:lpstr>
      <vt:lpstr>Selexipag</vt:lpstr>
      <vt:lpstr>Evolution From Exercise Capacity to Morbidity and Mortality RCTs </vt:lpstr>
      <vt:lpstr>SERAPHIN has a novel and robust composite morbidity/mortality primary endpoint</vt:lpstr>
      <vt:lpstr>Slide 37</vt:lpstr>
      <vt:lpstr>Slide 38</vt:lpstr>
      <vt:lpstr>SERAPHIN: Morbidity/mortality events contributing to the composite primary endpoint</vt:lpstr>
      <vt:lpstr>Slide 40</vt:lpstr>
      <vt:lpstr>Slide 41</vt:lpstr>
      <vt:lpstr>PACES-1: Prespecified Subgroup Analysis  According to Baseline 6MW</vt:lpstr>
      <vt:lpstr>Recommendations for Drug Monotherapy</vt:lpstr>
      <vt:lpstr>Recommendations for Drug Monotherapy</vt:lpstr>
      <vt:lpstr>Recommendations for Initial Drug Combination</vt:lpstr>
      <vt:lpstr>Recommendations for Sequential Drug Combination</vt:lpstr>
      <vt:lpstr>Investigational Treatment Combinations for PAH</vt:lpstr>
      <vt:lpstr>PAH: Parameters for Assessing Disease Severity, Stability and Prognosis</vt:lpstr>
      <vt:lpstr>Slide 49</vt:lpstr>
      <vt:lpstr>NT-proBNP: change from baseline to week 24 and treatment differences  Primary Analysis Set</vt:lpstr>
      <vt:lpstr>6MWD: change from baseline to week 24 and treatment differences Primary Analysis Set</vt:lpstr>
      <vt:lpstr>5th World Symposium on PH: Raising the bar on treatment goals</vt:lpstr>
      <vt:lpstr>5th World Symposium on PH:  Variables used in clinical practice</vt:lpstr>
      <vt:lpstr>Summary</vt:lpstr>
      <vt:lpstr>Challenges for the Future </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Pulmonary Hypertension</dc:title>
  <dc:creator>dell</dc:creator>
  <cp:lastModifiedBy>cathlab</cp:lastModifiedBy>
  <cp:revision>81</cp:revision>
  <dcterms:created xsi:type="dcterms:W3CDTF">2006-08-16T00:00:00Z</dcterms:created>
  <dcterms:modified xsi:type="dcterms:W3CDTF">2016-08-03T17:20:01Z</dcterms:modified>
</cp:coreProperties>
</file>