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80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8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986"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89EB9-F682-4662-A8EF-05D35749543B}" type="datetimeFigureOut">
              <a:rPr lang="en-US" smtClean="0"/>
              <a:pPr/>
              <a:t>13/08/2020</a:t>
            </a:fld>
            <a:endParaRPr lang="en-US"/>
          </a:p>
        </p:txBody>
      </p:sp>
      <p:sp>
        <p:nvSpPr>
          <p:cNvPr id="1048987"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988"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89"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990"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CA2B1-1868-4300-8BE6-024634CCE6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Slide Image Placeholder 1"/>
          <p:cNvSpPr>
            <a:spLocks noGrp="1" noRot="1" noChangeAspect="1" noTextEdit="1"/>
          </p:cNvSpPr>
          <p:nvPr>
            <p:ph type="sldImg"/>
          </p:nvPr>
        </p:nvSpPr>
        <p:spPr>
          <a:xfrm>
            <a:off x="1143000" y="685800"/>
            <a:ext cx="4572000" cy="3429000"/>
          </a:xfrm>
        </p:spPr>
      </p:sp>
      <p:sp>
        <p:nvSpPr>
          <p:cNvPr id="1048705" name="Notes Placeholder 2"/>
          <p:cNvSpPr>
            <a:spLocks noGrp="1"/>
          </p:cNvSpPr>
          <p:nvPr>
            <p:ph type="body" idx="1"/>
          </p:nvPr>
        </p:nvSpPr>
        <p:spPr>
          <a:noFill/>
        </p:spPr>
        <p:txBody>
          <a:bodyPr/>
          <a:lstStyle/>
          <a:p>
            <a:pPr eaLnBrk="1" hangingPunct="1"/>
            <a:endParaRPr lang="en-US"/>
          </a:p>
        </p:txBody>
      </p:sp>
      <p:sp>
        <p:nvSpPr>
          <p:cNvPr id="1048706" name="Slide Number Placeholder 3"/>
          <p:cNvSpPr>
            <a:spLocks noGrp="1"/>
          </p:cNvSpPr>
          <p:nvPr>
            <p:ph type="sldNum" sz="quarter" idx="5"/>
          </p:nvPr>
        </p:nvSpPr>
        <p:spPr>
          <a:noFill/>
        </p:spPr>
        <p:txBody>
          <a:bodyPr/>
          <a:lstStyle/>
          <a:p>
            <a:fld id="{63941FC1-372C-4761-81E9-66ACBED766A2}" type="slidenum">
              <a:rPr lang="en-US" smtClean="0"/>
              <a:pPr/>
              <a:t>26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3" name="Slide Image Placeholder 1"/>
          <p:cNvSpPr>
            <a:spLocks noGrp="1" noRot="1" noChangeAspect="1" noTextEdit="1"/>
          </p:cNvSpPr>
          <p:nvPr>
            <p:ph type="sldImg"/>
          </p:nvPr>
        </p:nvSpPr>
        <p:spPr>
          <a:xfrm>
            <a:off x="1143000" y="685800"/>
            <a:ext cx="4572000" cy="3429000"/>
          </a:xfrm>
        </p:spPr>
      </p:sp>
      <p:sp>
        <p:nvSpPr>
          <p:cNvPr id="1048844" name="Notes Placeholder 2"/>
          <p:cNvSpPr>
            <a:spLocks noGrp="1"/>
          </p:cNvSpPr>
          <p:nvPr>
            <p:ph type="body" idx="1"/>
          </p:nvPr>
        </p:nvSpPr>
        <p:spPr>
          <a:noFill/>
        </p:spPr>
        <p:txBody>
          <a:bodyPr/>
          <a:lstStyle/>
          <a:p>
            <a:pPr eaLnBrk="1" hangingPunct="1"/>
            <a:endParaRPr lang="en-US"/>
          </a:p>
        </p:txBody>
      </p:sp>
      <p:sp>
        <p:nvSpPr>
          <p:cNvPr id="1048845" name="Slide Number Placeholder 3"/>
          <p:cNvSpPr>
            <a:spLocks noGrp="1"/>
          </p:cNvSpPr>
          <p:nvPr>
            <p:ph type="sldNum" sz="quarter" idx="5"/>
          </p:nvPr>
        </p:nvSpPr>
        <p:spPr>
          <a:noFill/>
        </p:spPr>
        <p:txBody>
          <a:bodyPr/>
          <a:lstStyle/>
          <a:p>
            <a:fld id="{3E5CE295-DB7A-49C8-83CE-AA8A5775D404}" type="slidenum">
              <a:rPr lang="en-US" smtClean="0"/>
              <a:pPr/>
              <a:t>62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0" name="Slide Image Placeholder 1"/>
          <p:cNvSpPr>
            <a:spLocks noGrp="1" noRot="1" noChangeAspect="1" noTextEdit="1"/>
          </p:cNvSpPr>
          <p:nvPr>
            <p:ph type="sldImg"/>
          </p:nvPr>
        </p:nvSpPr>
        <p:spPr>
          <a:xfrm>
            <a:off x="1143000" y="685800"/>
            <a:ext cx="4572000" cy="3429000"/>
          </a:xfrm>
        </p:spPr>
      </p:sp>
      <p:sp>
        <p:nvSpPr>
          <p:cNvPr id="1048851" name="Notes Placeholder 2"/>
          <p:cNvSpPr>
            <a:spLocks noGrp="1"/>
          </p:cNvSpPr>
          <p:nvPr>
            <p:ph type="body" idx="1"/>
          </p:nvPr>
        </p:nvSpPr>
        <p:spPr>
          <a:noFill/>
        </p:spPr>
        <p:txBody>
          <a:bodyPr/>
          <a:lstStyle/>
          <a:p>
            <a:pPr eaLnBrk="1" hangingPunct="1"/>
            <a:endParaRPr lang="en-US"/>
          </a:p>
        </p:txBody>
      </p:sp>
      <p:sp>
        <p:nvSpPr>
          <p:cNvPr id="1048852" name="Slide Number Placeholder 3"/>
          <p:cNvSpPr>
            <a:spLocks noGrp="1"/>
          </p:cNvSpPr>
          <p:nvPr>
            <p:ph type="sldNum" sz="quarter" idx="5"/>
          </p:nvPr>
        </p:nvSpPr>
        <p:spPr>
          <a:noFill/>
        </p:spPr>
        <p:txBody>
          <a:bodyPr/>
          <a:lstStyle/>
          <a:p>
            <a:fld id="{56108BE7-84F0-47DC-99A6-204158309F92}" type="slidenum">
              <a:rPr lang="en-US" smtClean="0"/>
              <a:pPr/>
              <a:t>65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0" name="Slide Image Placeholder 1"/>
          <p:cNvSpPr>
            <a:spLocks noGrp="1" noRot="1" noChangeAspect="1" noTextEdit="1"/>
          </p:cNvSpPr>
          <p:nvPr>
            <p:ph type="sldImg"/>
          </p:nvPr>
        </p:nvSpPr>
        <p:spPr>
          <a:xfrm>
            <a:off x="1143000" y="685800"/>
            <a:ext cx="4572000" cy="3429000"/>
          </a:xfrm>
        </p:spPr>
      </p:sp>
      <p:sp>
        <p:nvSpPr>
          <p:cNvPr id="1048861" name="Notes Placeholder 2"/>
          <p:cNvSpPr>
            <a:spLocks noGrp="1"/>
          </p:cNvSpPr>
          <p:nvPr>
            <p:ph type="body" idx="1"/>
          </p:nvPr>
        </p:nvSpPr>
        <p:spPr>
          <a:noFill/>
        </p:spPr>
        <p:txBody>
          <a:bodyPr/>
          <a:lstStyle/>
          <a:p>
            <a:pPr eaLnBrk="1" hangingPunct="1"/>
            <a:endParaRPr lang="en-US"/>
          </a:p>
        </p:txBody>
      </p:sp>
      <p:sp>
        <p:nvSpPr>
          <p:cNvPr id="1048862" name="Slide Number Placeholder 3"/>
          <p:cNvSpPr>
            <a:spLocks noGrp="1"/>
          </p:cNvSpPr>
          <p:nvPr>
            <p:ph type="sldNum" sz="quarter" idx="5"/>
          </p:nvPr>
        </p:nvSpPr>
        <p:spPr>
          <a:noFill/>
        </p:spPr>
        <p:txBody>
          <a:bodyPr/>
          <a:lstStyle/>
          <a:p>
            <a:fld id="{50619737-4A74-42EF-A528-236D2A98B95D}" type="slidenum">
              <a:rPr lang="en-US" smtClean="0"/>
              <a:pPr/>
              <a:t>69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5" name="Slide Image Placeholder 1"/>
          <p:cNvSpPr>
            <a:spLocks noGrp="1" noRot="1" noChangeAspect="1" noTextEdit="1"/>
          </p:cNvSpPr>
          <p:nvPr>
            <p:ph type="sldImg"/>
          </p:nvPr>
        </p:nvSpPr>
        <p:spPr>
          <a:xfrm>
            <a:off x="1143000" y="685800"/>
            <a:ext cx="4572000" cy="3429000"/>
          </a:xfrm>
        </p:spPr>
      </p:sp>
      <p:sp>
        <p:nvSpPr>
          <p:cNvPr id="1048866" name="Notes Placeholder 2"/>
          <p:cNvSpPr>
            <a:spLocks noGrp="1"/>
          </p:cNvSpPr>
          <p:nvPr>
            <p:ph type="body" idx="1"/>
          </p:nvPr>
        </p:nvSpPr>
        <p:spPr>
          <a:noFill/>
        </p:spPr>
        <p:txBody>
          <a:bodyPr/>
          <a:lstStyle/>
          <a:p>
            <a:pPr eaLnBrk="1" hangingPunct="1"/>
            <a:endParaRPr lang="en-US"/>
          </a:p>
        </p:txBody>
      </p:sp>
      <p:sp>
        <p:nvSpPr>
          <p:cNvPr id="1048867" name="Slide Number Placeholder 3"/>
          <p:cNvSpPr>
            <a:spLocks noGrp="1"/>
          </p:cNvSpPr>
          <p:nvPr>
            <p:ph type="sldNum" sz="quarter" idx="5"/>
          </p:nvPr>
        </p:nvSpPr>
        <p:spPr>
          <a:noFill/>
        </p:spPr>
        <p:txBody>
          <a:bodyPr/>
          <a:lstStyle/>
          <a:p>
            <a:fld id="{D30ABA4C-D620-4350-A724-B18F4FE77D8E}" type="slidenum">
              <a:rPr lang="en-US" smtClean="0"/>
              <a:pPr/>
              <a:t>70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0" name="Slide Image Placeholder 1"/>
          <p:cNvSpPr>
            <a:spLocks noGrp="1" noRot="1" noChangeAspect="1" noTextEdit="1"/>
          </p:cNvSpPr>
          <p:nvPr>
            <p:ph type="sldImg"/>
          </p:nvPr>
        </p:nvSpPr>
        <p:spPr>
          <a:xfrm>
            <a:off x="1143000" y="685800"/>
            <a:ext cx="4572000" cy="3429000"/>
          </a:xfrm>
        </p:spPr>
      </p:sp>
      <p:sp>
        <p:nvSpPr>
          <p:cNvPr id="1048871" name="Notes Placeholder 2"/>
          <p:cNvSpPr>
            <a:spLocks noGrp="1"/>
          </p:cNvSpPr>
          <p:nvPr>
            <p:ph type="body" idx="1"/>
          </p:nvPr>
        </p:nvSpPr>
        <p:spPr>
          <a:noFill/>
        </p:spPr>
        <p:txBody>
          <a:bodyPr/>
          <a:lstStyle/>
          <a:p>
            <a:pPr eaLnBrk="1" hangingPunct="1"/>
            <a:endParaRPr lang="en-US"/>
          </a:p>
        </p:txBody>
      </p:sp>
      <p:sp>
        <p:nvSpPr>
          <p:cNvPr id="1048872" name="Slide Number Placeholder 3"/>
          <p:cNvSpPr>
            <a:spLocks noGrp="1"/>
          </p:cNvSpPr>
          <p:nvPr>
            <p:ph type="sldNum" sz="quarter" idx="5"/>
          </p:nvPr>
        </p:nvSpPr>
        <p:spPr>
          <a:noFill/>
        </p:spPr>
        <p:txBody>
          <a:bodyPr/>
          <a:lstStyle/>
          <a:p>
            <a:fld id="{61AC9A42-5D40-41CA-A215-9D780770433B}" type="slidenum">
              <a:rPr lang="en-US" smtClean="0"/>
              <a:pPr/>
              <a:t>71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7" name="Slide Image Placeholder 1"/>
          <p:cNvSpPr>
            <a:spLocks noGrp="1" noRot="1" noChangeAspect="1" noTextEdit="1"/>
          </p:cNvSpPr>
          <p:nvPr>
            <p:ph type="sldImg"/>
          </p:nvPr>
        </p:nvSpPr>
        <p:spPr>
          <a:xfrm>
            <a:off x="1143000" y="685800"/>
            <a:ext cx="4572000" cy="3429000"/>
          </a:xfrm>
        </p:spPr>
      </p:sp>
      <p:sp>
        <p:nvSpPr>
          <p:cNvPr id="1048878" name="Notes Placeholder 2"/>
          <p:cNvSpPr>
            <a:spLocks noGrp="1"/>
          </p:cNvSpPr>
          <p:nvPr>
            <p:ph type="body" idx="1"/>
          </p:nvPr>
        </p:nvSpPr>
        <p:spPr>
          <a:noFill/>
        </p:spPr>
        <p:txBody>
          <a:bodyPr/>
          <a:lstStyle/>
          <a:p>
            <a:pPr eaLnBrk="1" hangingPunct="1"/>
            <a:endParaRPr lang="en-US"/>
          </a:p>
        </p:txBody>
      </p:sp>
      <p:sp>
        <p:nvSpPr>
          <p:cNvPr id="1048879" name="Slide Number Placeholder 3"/>
          <p:cNvSpPr>
            <a:spLocks noGrp="1"/>
          </p:cNvSpPr>
          <p:nvPr>
            <p:ph type="sldNum" sz="quarter" idx="5"/>
          </p:nvPr>
        </p:nvSpPr>
        <p:spPr>
          <a:noFill/>
        </p:spPr>
        <p:txBody>
          <a:bodyPr/>
          <a:lstStyle/>
          <a:p>
            <a:fld id="{1E2D0AFD-BB28-4FF4-A8C9-2C996830B5D9}" type="slidenum">
              <a:rPr lang="en-US" smtClean="0"/>
              <a:pPr/>
              <a:t>74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4" name="Rectangle 7"/>
          <p:cNvSpPr>
            <a:spLocks noGrp="1" noChangeArrowheads="1"/>
          </p:cNvSpPr>
          <p:nvPr>
            <p:ph type="sldNum" sz="quarter" idx="5"/>
          </p:nvPr>
        </p:nvSpPr>
        <p:spPr>
          <a:noFill/>
        </p:spPr>
        <p:txBody>
          <a:bodyPr/>
          <a:lstStyle/>
          <a:p>
            <a:fld id="{D2FF210C-3FFF-4254-8E40-D59B20004C30}" type="slidenum">
              <a:rPr lang="en-US" smtClean="0"/>
              <a:pPr/>
              <a:t>77</a:t>
            </a:fld>
            <a:endParaRPr lang="en-US"/>
          </a:p>
        </p:txBody>
      </p:sp>
      <p:sp>
        <p:nvSpPr>
          <p:cNvPr id="1048885" name="Rectangle 2"/>
          <p:cNvSpPr>
            <a:spLocks noGrp="1" noRot="1" noChangeAspect="1" noChangeArrowheads="1" noTextEdit="1"/>
          </p:cNvSpPr>
          <p:nvPr>
            <p:ph type="sldImg"/>
          </p:nvPr>
        </p:nvSpPr>
        <p:spPr>
          <a:xfrm>
            <a:off x="1143000" y="685800"/>
            <a:ext cx="4572000" cy="3429000"/>
          </a:xfrm>
        </p:spPr>
      </p:sp>
      <p:sp>
        <p:nvSpPr>
          <p:cNvPr id="1048886" name="Rectangle 3"/>
          <p:cNvSpPr>
            <a:spLocks noGrp="1" noChangeArrowheads="1"/>
          </p:cNvSpPr>
          <p:nvPr>
            <p:ph type="body" idx="1"/>
          </p:nvPr>
        </p:nvSpPr>
        <p:spPr>
          <a:noFill/>
        </p:spPr>
        <p:txBody>
          <a:bodyPr/>
          <a:lstStyle/>
          <a:p>
            <a:pPr eaLnBrk="1" hangingPunct="1"/>
            <a:r>
              <a:rPr lang="en-US" dirty="0"/>
              <a:t>Study based on 15,000 cardiac procedures from 1984-1988. Renaud L. A 5-y follow-up of the radiation exposure to in-room personnel during cardiac catheterization.  Health Physics 1992; 62(1):10-15.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Rectangle 7"/>
          <p:cNvSpPr>
            <a:spLocks noGrp="1" noChangeArrowheads="1"/>
          </p:cNvSpPr>
          <p:nvPr>
            <p:ph type="sldNum" sz="quarter" idx="5"/>
          </p:nvPr>
        </p:nvSpPr>
        <p:spPr>
          <a:noFill/>
        </p:spPr>
        <p:txBody>
          <a:bodyPr/>
          <a:lstStyle/>
          <a:p>
            <a:fld id="{5064784A-28B6-416A-B81C-F09997EB3884}" type="slidenum">
              <a:rPr lang="en-US" smtClean="0"/>
              <a:pPr/>
              <a:t>33</a:t>
            </a:fld>
            <a:endParaRPr lang="en-US"/>
          </a:p>
        </p:txBody>
      </p:sp>
      <p:sp>
        <p:nvSpPr>
          <p:cNvPr id="1048722" name="Rectangle 2"/>
          <p:cNvSpPr>
            <a:spLocks noGrp="1" noRot="1" noChangeAspect="1" noChangeArrowheads="1" noTextEdit="1"/>
          </p:cNvSpPr>
          <p:nvPr>
            <p:ph type="sldImg"/>
          </p:nvPr>
        </p:nvSpPr>
        <p:spPr>
          <a:xfrm>
            <a:off x="1143000" y="685800"/>
            <a:ext cx="4572000" cy="3429000"/>
          </a:xfrm>
        </p:spPr>
      </p:sp>
      <p:sp>
        <p:nvSpPr>
          <p:cNvPr id="1048723" name="Rectangle 3"/>
          <p:cNvSpPr>
            <a:spLocks noGrp="1" noChangeArrowheads="1"/>
          </p:cNvSpPr>
          <p:nvPr>
            <p:ph type="body" idx="1"/>
          </p:nvPr>
        </p:nvSpPr>
        <p:spPr>
          <a:noFill/>
        </p:spPr>
        <p:txBody>
          <a:bodyPr/>
          <a:lstStyle/>
          <a:p>
            <a:pPr eaLnBrk="1" hangingPunct="1"/>
            <a:r>
              <a:rPr lang="en-US"/>
              <a:t>Fluoroscopy equipment automatically adjusts the kVp and mA to optimize image quality</a:t>
            </a:r>
          </a:p>
          <a:p>
            <a:pPr eaLnBrk="1" hangingPunct="1"/>
            <a:r>
              <a:rPr lang="en-US"/>
              <a:t>This automatic exposure control (AEC) uses an electronic sensor to maintain brightness</a:t>
            </a:r>
          </a:p>
          <a:p>
            <a:pPr eaLnBrk="1" hangingPunct="1"/>
            <a:r>
              <a:rPr lang="en-US"/>
              <a:t>Equipment designed so that x-rays cannot be produced unless image intensifier is in position to intercept the entire beam</a:t>
            </a:r>
          </a:p>
          <a:p>
            <a:pPr eaLnBrk="1" hangingPunct="1"/>
            <a:r>
              <a:rPr lang="en-US"/>
              <a:t>These collimators restrict the size of the x-ray field</a:t>
            </a:r>
          </a:p>
          <a:p>
            <a:pPr eaLnBrk="1" hangingPunct="1"/>
            <a:r>
              <a:rPr lang="en-US"/>
              <a:t>Used to manually adjust the field size to the area of interest</a:t>
            </a:r>
          </a:p>
          <a:p>
            <a:pPr eaLnBrk="1" hangingPunct="1"/>
            <a:r>
              <a:rPr lang="en-US"/>
              <a:t>Generally, Image intensifiers utilize 3 field sizes and modes of magnification to optically adjust the field size and magnification. As field size decreases with magnification the local patient radiation dose rate must increase to compensate for the loss of brightness from the image intensifier.  Scatter decreases and image quality improves.  Changing Table or intensifier height can also rpoduce optical manigfication.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Slide Image Placeholder 1"/>
          <p:cNvSpPr>
            <a:spLocks noGrp="1" noRot="1" noChangeAspect="1" noTextEdit="1"/>
          </p:cNvSpPr>
          <p:nvPr>
            <p:ph type="sldImg"/>
          </p:nvPr>
        </p:nvSpPr>
        <p:spPr>
          <a:xfrm>
            <a:off x="1143000" y="685800"/>
            <a:ext cx="4572000" cy="3429000"/>
          </a:xfrm>
        </p:spPr>
      </p:sp>
      <p:sp>
        <p:nvSpPr>
          <p:cNvPr id="1048764" name="Notes Placeholder 2"/>
          <p:cNvSpPr>
            <a:spLocks noGrp="1"/>
          </p:cNvSpPr>
          <p:nvPr>
            <p:ph type="body" idx="1"/>
          </p:nvPr>
        </p:nvSpPr>
        <p:spPr>
          <a:noFill/>
        </p:spPr>
        <p:txBody>
          <a:bodyPr/>
          <a:lstStyle/>
          <a:p>
            <a:pPr eaLnBrk="1" hangingPunct="1"/>
            <a:endParaRPr lang="en-US"/>
          </a:p>
        </p:txBody>
      </p:sp>
      <p:sp>
        <p:nvSpPr>
          <p:cNvPr id="1048765" name="Slide Number Placeholder 3"/>
          <p:cNvSpPr>
            <a:spLocks noGrp="1"/>
          </p:cNvSpPr>
          <p:nvPr>
            <p:ph type="sldNum" sz="quarter" idx="5"/>
          </p:nvPr>
        </p:nvSpPr>
        <p:spPr>
          <a:noFill/>
        </p:spPr>
        <p:txBody>
          <a:bodyPr/>
          <a:lstStyle/>
          <a:p>
            <a:fld id="{4FC0D767-DBE9-402E-87AD-8889C6B9FEA4}"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1" name="Rectangle 7"/>
          <p:cNvSpPr>
            <a:spLocks noGrp="1" noChangeArrowheads="1"/>
          </p:cNvSpPr>
          <p:nvPr>
            <p:ph type="sldNum" sz="quarter" idx="5"/>
          </p:nvPr>
        </p:nvSpPr>
        <p:spPr>
          <a:noFill/>
        </p:spPr>
        <p:txBody>
          <a:bodyPr/>
          <a:lstStyle/>
          <a:p>
            <a:fld id="{B9179078-ECCD-449E-9E5D-278886BC5ED1}" type="slidenum">
              <a:rPr lang="en-US" smtClean="0"/>
              <a:pPr/>
              <a:t>37</a:t>
            </a:fld>
            <a:endParaRPr lang="en-US"/>
          </a:p>
        </p:txBody>
      </p:sp>
      <p:sp>
        <p:nvSpPr>
          <p:cNvPr id="1048772" name="Rectangle 2"/>
          <p:cNvSpPr>
            <a:spLocks noGrp="1" noRot="1" noChangeAspect="1" noChangeArrowheads="1" noTextEdit="1"/>
          </p:cNvSpPr>
          <p:nvPr>
            <p:ph type="sldImg"/>
          </p:nvPr>
        </p:nvSpPr>
        <p:spPr>
          <a:xfrm>
            <a:off x="1143000" y="685800"/>
            <a:ext cx="4572000" cy="3429000"/>
          </a:xfrm>
        </p:spPr>
      </p:sp>
      <p:sp>
        <p:nvSpPr>
          <p:cNvPr id="1048773" name="Rectangle 3"/>
          <p:cNvSpPr>
            <a:spLocks noGrp="1" noChangeArrowheads="1"/>
          </p:cNvSpPr>
          <p:nvPr>
            <p:ph type="body" idx="1"/>
          </p:nvPr>
        </p:nvSpPr>
        <p:spPr>
          <a:noFill/>
        </p:spPr>
        <p:txBody>
          <a:bodyPr/>
          <a:lstStyle/>
          <a:p>
            <a:pPr eaLnBrk="1" hangingPunct="1"/>
            <a:r>
              <a:rPr lang="en-US"/>
              <a:t>Higher frame rates have higher radiation doses</a:t>
            </a:r>
          </a:p>
          <a:p>
            <a:pPr eaLnBrk="1" hangingPunct="1"/>
            <a:r>
              <a:rPr lang="en-US"/>
              <a:t>Digital image acquistion will soon replace cine film due to lower radiation doses and opportunities for image processing.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Slide Image Placeholder 1"/>
          <p:cNvSpPr>
            <a:spLocks noGrp="1" noRot="1" noChangeAspect="1" noTextEdit="1"/>
          </p:cNvSpPr>
          <p:nvPr>
            <p:ph type="sldImg"/>
          </p:nvPr>
        </p:nvSpPr>
        <p:spPr>
          <a:xfrm>
            <a:off x="1143000" y="685800"/>
            <a:ext cx="4572000" cy="3429000"/>
          </a:xfrm>
        </p:spPr>
      </p:sp>
      <p:sp>
        <p:nvSpPr>
          <p:cNvPr id="1048791" name="Notes Placeholder 2"/>
          <p:cNvSpPr>
            <a:spLocks noGrp="1"/>
          </p:cNvSpPr>
          <p:nvPr>
            <p:ph type="body" idx="1"/>
          </p:nvPr>
        </p:nvSpPr>
        <p:spPr>
          <a:noFill/>
        </p:spPr>
        <p:txBody>
          <a:bodyPr/>
          <a:lstStyle/>
          <a:p>
            <a:pPr eaLnBrk="1" hangingPunct="1"/>
            <a:endParaRPr lang="en-US"/>
          </a:p>
        </p:txBody>
      </p:sp>
      <p:sp>
        <p:nvSpPr>
          <p:cNvPr id="1048792" name="Slide Number Placeholder 3"/>
          <p:cNvSpPr>
            <a:spLocks noGrp="1"/>
          </p:cNvSpPr>
          <p:nvPr>
            <p:ph type="sldNum" sz="quarter" idx="5"/>
          </p:nvPr>
        </p:nvSpPr>
        <p:spPr>
          <a:noFill/>
        </p:spPr>
        <p:txBody>
          <a:bodyPr/>
          <a:lstStyle/>
          <a:p>
            <a:fld id="{73C20106-497B-401D-9269-E3320EBD37C1}" type="slidenum">
              <a:rPr lang="en-US" smtClean="0"/>
              <a:pPr/>
              <a:t>44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7" name="Slide Image Placeholder 1"/>
          <p:cNvSpPr>
            <a:spLocks noGrp="1" noRot="1" noChangeAspect="1" noTextEdit="1"/>
          </p:cNvSpPr>
          <p:nvPr>
            <p:ph type="sldImg"/>
          </p:nvPr>
        </p:nvSpPr>
        <p:spPr>
          <a:xfrm>
            <a:off x="1143000" y="685800"/>
            <a:ext cx="4572000" cy="3429000"/>
          </a:xfrm>
        </p:spPr>
      </p:sp>
      <p:sp>
        <p:nvSpPr>
          <p:cNvPr id="1048798" name="Notes Placeholder 2"/>
          <p:cNvSpPr>
            <a:spLocks noGrp="1"/>
          </p:cNvSpPr>
          <p:nvPr>
            <p:ph type="body" idx="1"/>
          </p:nvPr>
        </p:nvSpPr>
        <p:spPr>
          <a:noFill/>
        </p:spPr>
        <p:txBody>
          <a:bodyPr/>
          <a:lstStyle/>
          <a:p>
            <a:pPr eaLnBrk="1" hangingPunct="1"/>
            <a:endParaRPr lang="en-US"/>
          </a:p>
        </p:txBody>
      </p:sp>
      <p:sp>
        <p:nvSpPr>
          <p:cNvPr id="1048799" name="Slide Number Placeholder 3"/>
          <p:cNvSpPr>
            <a:spLocks noGrp="1"/>
          </p:cNvSpPr>
          <p:nvPr>
            <p:ph type="sldNum" sz="quarter" idx="5"/>
          </p:nvPr>
        </p:nvSpPr>
        <p:spPr>
          <a:noFill/>
        </p:spPr>
        <p:txBody>
          <a:bodyPr/>
          <a:lstStyle/>
          <a:p>
            <a:fld id="{D0E2C614-6CC9-4691-9858-64D6E29E943F}" type="slidenum">
              <a:rPr lang="en-US" smtClean="0"/>
              <a:pPr/>
              <a:t>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2" name="Slide Image Placeholder 1"/>
          <p:cNvSpPr>
            <a:spLocks noGrp="1" noRot="1" noChangeAspect="1" noTextEdit="1"/>
          </p:cNvSpPr>
          <p:nvPr>
            <p:ph type="sldImg"/>
          </p:nvPr>
        </p:nvSpPr>
        <p:spPr>
          <a:xfrm>
            <a:off x="1143000" y="685800"/>
            <a:ext cx="4572000" cy="3429000"/>
          </a:xfrm>
        </p:spPr>
      </p:sp>
      <p:sp>
        <p:nvSpPr>
          <p:cNvPr id="1048803" name="Notes Placeholder 2"/>
          <p:cNvSpPr>
            <a:spLocks noGrp="1"/>
          </p:cNvSpPr>
          <p:nvPr>
            <p:ph type="body" idx="1"/>
          </p:nvPr>
        </p:nvSpPr>
        <p:spPr>
          <a:noFill/>
        </p:spPr>
        <p:txBody>
          <a:bodyPr/>
          <a:lstStyle/>
          <a:p>
            <a:pPr eaLnBrk="1" hangingPunct="1"/>
            <a:endParaRPr lang="en-US"/>
          </a:p>
        </p:txBody>
      </p:sp>
      <p:sp>
        <p:nvSpPr>
          <p:cNvPr id="1048804" name="Slide Number Placeholder 3"/>
          <p:cNvSpPr>
            <a:spLocks noGrp="1"/>
          </p:cNvSpPr>
          <p:nvPr>
            <p:ph type="sldNum" sz="quarter" idx="5"/>
          </p:nvPr>
        </p:nvSpPr>
        <p:spPr>
          <a:noFill/>
        </p:spPr>
        <p:txBody>
          <a:bodyPr/>
          <a:lstStyle/>
          <a:p>
            <a:fld id="{32E714D1-23C5-49D6-AF65-799094B93D8B}" type="slidenum">
              <a:rPr lang="en-US" smtClean="0"/>
              <a:pPr/>
              <a:t>47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7" name="Slide Image Placeholder 1"/>
          <p:cNvSpPr>
            <a:spLocks noGrp="1" noRot="1" noChangeAspect="1" noTextEdit="1"/>
          </p:cNvSpPr>
          <p:nvPr>
            <p:ph type="sldImg"/>
          </p:nvPr>
        </p:nvSpPr>
        <p:spPr>
          <a:xfrm>
            <a:off x="1143000" y="685800"/>
            <a:ext cx="4572000" cy="3429000"/>
          </a:xfrm>
        </p:spPr>
      </p:sp>
      <p:sp>
        <p:nvSpPr>
          <p:cNvPr id="1048808" name="Notes Placeholder 2"/>
          <p:cNvSpPr>
            <a:spLocks noGrp="1"/>
          </p:cNvSpPr>
          <p:nvPr>
            <p:ph type="body" idx="1"/>
          </p:nvPr>
        </p:nvSpPr>
        <p:spPr>
          <a:noFill/>
        </p:spPr>
        <p:txBody>
          <a:bodyPr/>
          <a:lstStyle/>
          <a:p>
            <a:pPr eaLnBrk="1" hangingPunct="1"/>
            <a:endParaRPr lang="en-US"/>
          </a:p>
        </p:txBody>
      </p:sp>
      <p:sp>
        <p:nvSpPr>
          <p:cNvPr id="1048809" name="Slide Number Placeholder 3"/>
          <p:cNvSpPr>
            <a:spLocks noGrp="1"/>
          </p:cNvSpPr>
          <p:nvPr>
            <p:ph type="sldNum" sz="quarter" idx="5"/>
          </p:nvPr>
        </p:nvSpPr>
        <p:spPr>
          <a:noFill/>
        </p:spPr>
        <p:txBody>
          <a:bodyPr/>
          <a:lstStyle/>
          <a:p>
            <a:fld id="{CF0CECDE-0E0D-4E46-8CA1-77D96A7AFC36}" type="slidenum">
              <a:rPr lang="en-US" smtClean="0"/>
              <a:pPr/>
              <a:t>48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Slide Image Placeholder 1"/>
          <p:cNvSpPr>
            <a:spLocks noGrp="1" noRot="1" noChangeAspect="1" noTextEdit="1"/>
          </p:cNvSpPr>
          <p:nvPr>
            <p:ph type="sldImg"/>
          </p:nvPr>
        </p:nvSpPr>
        <p:spPr>
          <a:xfrm>
            <a:off x="1143000" y="685800"/>
            <a:ext cx="4572000" cy="3429000"/>
          </a:xfrm>
        </p:spPr>
      </p:sp>
      <p:sp>
        <p:nvSpPr>
          <p:cNvPr id="1048813" name="Notes Placeholder 2"/>
          <p:cNvSpPr>
            <a:spLocks noGrp="1"/>
          </p:cNvSpPr>
          <p:nvPr>
            <p:ph type="body" idx="1"/>
          </p:nvPr>
        </p:nvSpPr>
        <p:spPr>
          <a:noFill/>
        </p:spPr>
        <p:txBody>
          <a:bodyPr/>
          <a:lstStyle/>
          <a:p>
            <a:pPr eaLnBrk="1" hangingPunct="1"/>
            <a:endParaRPr lang="en-US"/>
          </a:p>
        </p:txBody>
      </p:sp>
      <p:sp>
        <p:nvSpPr>
          <p:cNvPr id="1048814" name="Slide Number Placeholder 3"/>
          <p:cNvSpPr>
            <a:spLocks noGrp="1"/>
          </p:cNvSpPr>
          <p:nvPr>
            <p:ph type="sldNum" sz="quarter" idx="5"/>
          </p:nvPr>
        </p:nvSpPr>
        <p:spPr>
          <a:noFill/>
        </p:spPr>
        <p:txBody>
          <a:bodyPr/>
          <a:lstStyle/>
          <a:p>
            <a:fld id="{6F4153A8-3F67-4C8B-9267-7BF936EAB9D5}"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97153" name="Picture 7" descr="C3-HD-BTM.png"/>
          <p:cNvPicPr>
            <a:picLocks noChangeAspect="1"/>
          </p:cNvPicPr>
          <p:nvPr/>
        </p:nvPicPr>
        <p:blipFill>
          <a:blip r:embed="rId2"/>
          <a:stretch>
            <a:fillRect/>
          </a:stretch>
        </p:blipFill>
        <p:spPr>
          <a:xfrm>
            <a:off x="0" y="4995862"/>
            <a:ext cx="9144000" cy="1862138"/>
          </a:xfrm>
          <a:prstGeom prst="rect">
            <a:avLst/>
          </a:prstGeom>
        </p:spPr>
      </p:pic>
      <p:sp>
        <p:nvSpPr>
          <p:cNvPr id="1048581"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1048582"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8583" name="Date Placeholder 3"/>
          <p:cNvSpPr>
            <a:spLocks noGrp="1"/>
          </p:cNvSpPr>
          <p:nvPr>
            <p:ph type="dt" sz="half" idx="10"/>
          </p:nvPr>
        </p:nvSpPr>
        <p:spPr>
          <a:xfrm>
            <a:off x="5932170" y="4323845"/>
            <a:ext cx="2297429" cy="365125"/>
          </a:xfrm>
        </p:spPr>
        <p:txBody>
          <a:bodyPr/>
          <a:lstStyle/>
          <a:p>
            <a:fld id="{53F87AC7-4A57-47CE-A9F1-7E65AC5E711B}" type="datetimeFigureOut">
              <a:rPr lang="en-US" smtClean="0"/>
              <a:pPr/>
              <a:t>13/08/2020</a:t>
            </a:fld>
            <a:endParaRPr lang="en-US"/>
          </a:p>
        </p:txBody>
      </p:sp>
      <p:sp>
        <p:nvSpPr>
          <p:cNvPr id="1048584" name="Footer Placeholder 4"/>
          <p:cNvSpPr>
            <a:spLocks noGrp="1"/>
          </p:cNvSpPr>
          <p:nvPr>
            <p:ph type="ftr" sz="quarter" idx="11"/>
          </p:nvPr>
        </p:nvSpPr>
        <p:spPr>
          <a:xfrm>
            <a:off x="914400" y="4323846"/>
            <a:ext cx="4880610" cy="365125"/>
          </a:xfrm>
        </p:spPr>
        <p:txBody>
          <a:bodyPr/>
          <a:lstStyle/>
          <a:p>
            <a:endParaRPr lang="en-US"/>
          </a:p>
        </p:txBody>
      </p:sp>
      <p:sp>
        <p:nvSpPr>
          <p:cNvPr id="1048585" name="Slide Number Placeholder 5"/>
          <p:cNvSpPr>
            <a:spLocks noGrp="1"/>
          </p:cNvSpPr>
          <p:nvPr>
            <p:ph type="sldNum" sz="quarter" idx="12"/>
          </p:nvPr>
        </p:nvSpPr>
        <p:spPr>
          <a:xfrm>
            <a:off x="6057900" y="1430867"/>
            <a:ext cx="2171700" cy="365125"/>
          </a:xfrm>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979"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1048980"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981"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982" name="Date Placeholder 4"/>
          <p:cNvSpPr>
            <a:spLocks noGrp="1"/>
          </p:cNvSpPr>
          <p:nvPr>
            <p:ph type="dt" sz="half" idx="10"/>
          </p:nvPr>
        </p:nvSpPr>
        <p:spPr/>
        <p:txBody>
          <a:bodyPr/>
          <a:lstStyle/>
          <a:p>
            <a:fld id="{53F87AC7-4A57-47CE-A9F1-7E65AC5E711B}" type="datetimeFigureOut">
              <a:rPr lang="en-US" smtClean="0"/>
              <a:pPr/>
              <a:t>13/08/2020</a:t>
            </a:fld>
            <a:endParaRPr lang="en-US"/>
          </a:p>
        </p:txBody>
      </p:sp>
      <p:sp>
        <p:nvSpPr>
          <p:cNvPr id="1048983" name="Footer Placeholder 5"/>
          <p:cNvSpPr>
            <a:spLocks noGrp="1"/>
          </p:cNvSpPr>
          <p:nvPr>
            <p:ph type="ftr" sz="quarter" idx="11"/>
          </p:nvPr>
        </p:nvSpPr>
        <p:spPr/>
        <p:txBody>
          <a:bodyPr/>
          <a:lstStyle/>
          <a:p>
            <a:endParaRPr lang="en-US"/>
          </a:p>
        </p:txBody>
      </p:sp>
      <p:sp>
        <p:nvSpPr>
          <p:cNvPr id="1048984" name="Slide Number Placeholder 6"/>
          <p:cNvSpPr>
            <a:spLocks noGrp="1"/>
          </p:cNvSpPr>
          <p:nvPr>
            <p:ph type="sldNum" sz="quarter" idx="12"/>
          </p:nvPr>
        </p:nvSpPr>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2097196" name="Picture 7" descr="C3-HD-BTM.png"/>
          <p:cNvPicPr>
            <a:picLocks noChangeAspect="1"/>
          </p:cNvPicPr>
          <p:nvPr/>
        </p:nvPicPr>
        <p:blipFill>
          <a:blip r:embed="rId2"/>
          <a:stretch>
            <a:fillRect/>
          </a:stretch>
        </p:blipFill>
        <p:spPr>
          <a:xfrm>
            <a:off x="0" y="4995862"/>
            <a:ext cx="9144000" cy="1862138"/>
          </a:xfrm>
          <a:prstGeom prst="rect">
            <a:avLst/>
          </a:prstGeom>
        </p:spPr>
      </p:pic>
      <p:sp>
        <p:nvSpPr>
          <p:cNvPr id="1048941"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1048942"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943" name="Date Placeholder 4"/>
          <p:cNvSpPr>
            <a:spLocks noGrp="1"/>
          </p:cNvSpPr>
          <p:nvPr>
            <p:ph type="dt" sz="half" idx="10"/>
          </p:nvPr>
        </p:nvSpPr>
        <p:spPr>
          <a:xfrm>
            <a:off x="5562176" y="381001"/>
            <a:ext cx="2183130" cy="365125"/>
          </a:xfrm>
        </p:spPr>
        <p:txBody>
          <a:bodyPr/>
          <a:lstStyle>
            <a:lvl1pPr algn="r"/>
          </a:lstStyle>
          <a:p>
            <a:fld id="{53F87AC7-4A57-47CE-A9F1-7E65AC5E711B}" type="datetimeFigureOut">
              <a:rPr lang="en-US" smtClean="0"/>
              <a:pPr/>
              <a:t>13/08/2020</a:t>
            </a:fld>
            <a:endParaRPr lang="en-US"/>
          </a:p>
        </p:txBody>
      </p:sp>
      <p:sp>
        <p:nvSpPr>
          <p:cNvPr id="1048944" name="Footer Placeholder 5"/>
          <p:cNvSpPr>
            <a:spLocks noGrp="1"/>
          </p:cNvSpPr>
          <p:nvPr>
            <p:ph type="ftr" sz="quarter" idx="11"/>
          </p:nvPr>
        </p:nvSpPr>
        <p:spPr>
          <a:xfrm>
            <a:off x="594360" y="381001"/>
            <a:ext cx="4830656" cy="365125"/>
          </a:xfrm>
        </p:spPr>
        <p:txBody>
          <a:bodyPr/>
          <a:lstStyle/>
          <a:p>
            <a:endParaRPr lang="en-US"/>
          </a:p>
        </p:txBody>
      </p:sp>
      <p:sp>
        <p:nvSpPr>
          <p:cNvPr id="1048945" name="Slide Number Placeholder 6"/>
          <p:cNvSpPr>
            <a:spLocks noGrp="1"/>
          </p:cNvSpPr>
          <p:nvPr>
            <p:ph type="sldNum" sz="quarter" idx="12"/>
          </p:nvPr>
        </p:nvSpPr>
        <p:spPr>
          <a:xfrm>
            <a:off x="7882466" y="381001"/>
            <a:ext cx="667174" cy="365125"/>
          </a:xfrm>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2097195" name="Picture 14" descr="C3-HD-BTM.png"/>
          <p:cNvPicPr>
            <a:picLocks noChangeAspect="1"/>
          </p:cNvPicPr>
          <p:nvPr/>
        </p:nvPicPr>
        <p:blipFill>
          <a:blip r:embed="rId2"/>
          <a:stretch>
            <a:fillRect/>
          </a:stretch>
        </p:blipFill>
        <p:spPr>
          <a:xfrm>
            <a:off x="0" y="4995862"/>
            <a:ext cx="9144000" cy="1862138"/>
          </a:xfrm>
          <a:prstGeom prst="rect">
            <a:avLst/>
          </a:prstGeom>
        </p:spPr>
      </p:pic>
      <p:sp>
        <p:nvSpPr>
          <p:cNvPr id="1048933"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048934"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935"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936" name="Date Placeholder 4"/>
          <p:cNvSpPr>
            <a:spLocks noGrp="1"/>
          </p:cNvSpPr>
          <p:nvPr>
            <p:ph type="dt" sz="half" idx="10"/>
          </p:nvPr>
        </p:nvSpPr>
        <p:spPr>
          <a:xfrm>
            <a:off x="5562176" y="381001"/>
            <a:ext cx="2183130" cy="365125"/>
          </a:xfrm>
        </p:spPr>
        <p:txBody>
          <a:bodyPr/>
          <a:lstStyle>
            <a:lvl1pPr algn="r"/>
          </a:lstStyle>
          <a:p>
            <a:fld id="{53F87AC7-4A57-47CE-A9F1-7E65AC5E711B}" type="datetimeFigureOut">
              <a:rPr lang="en-US" smtClean="0"/>
              <a:pPr/>
              <a:t>13/08/2020</a:t>
            </a:fld>
            <a:endParaRPr lang="en-US"/>
          </a:p>
        </p:txBody>
      </p:sp>
      <p:sp>
        <p:nvSpPr>
          <p:cNvPr id="1048937" name="Footer Placeholder 5"/>
          <p:cNvSpPr>
            <a:spLocks noGrp="1"/>
          </p:cNvSpPr>
          <p:nvPr>
            <p:ph type="ftr" sz="quarter" idx="11"/>
          </p:nvPr>
        </p:nvSpPr>
        <p:spPr>
          <a:xfrm>
            <a:off x="594360" y="379438"/>
            <a:ext cx="4830656" cy="365125"/>
          </a:xfrm>
        </p:spPr>
        <p:txBody>
          <a:bodyPr/>
          <a:lstStyle/>
          <a:p>
            <a:endParaRPr lang="en-US"/>
          </a:p>
        </p:txBody>
      </p:sp>
      <p:sp>
        <p:nvSpPr>
          <p:cNvPr id="1048938" name="Slide Number Placeholder 6"/>
          <p:cNvSpPr>
            <a:spLocks noGrp="1"/>
          </p:cNvSpPr>
          <p:nvPr>
            <p:ph type="sldNum" sz="quarter" idx="12"/>
          </p:nvPr>
        </p:nvSpPr>
        <p:spPr>
          <a:xfrm>
            <a:off x="7882466" y="381001"/>
            <a:ext cx="667174" cy="365125"/>
          </a:xfrm>
        </p:spPr>
        <p:txBody>
          <a:bodyPr/>
          <a:lstStyle/>
          <a:p>
            <a:fld id="{BB9D72DA-27A3-4DF8-887E-EB231BE2DF41}" type="slidenum">
              <a:rPr lang="en-US" smtClean="0"/>
              <a:pPr/>
              <a:t>‹#›</a:t>
            </a:fld>
            <a:endParaRPr lang="en-US"/>
          </a:p>
        </p:txBody>
      </p:sp>
      <p:sp>
        <p:nvSpPr>
          <p:cNvPr id="1048939"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48940"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2097197" name="Picture 8" descr="C3-HD-BTM.png"/>
          <p:cNvPicPr>
            <a:picLocks noChangeAspect="1"/>
          </p:cNvPicPr>
          <p:nvPr/>
        </p:nvPicPr>
        <p:blipFill>
          <a:blip r:embed="rId2"/>
          <a:stretch>
            <a:fillRect/>
          </a:stretch>
        </p:blipFill>
        <p:spPr>
          <a:xfrm>
            <a:off x="0" y="4995862"/>
            <a:ext cx="9144000" cy="1862138"/>
          </a:xfrm>
          <a:prstGeom prst="rect">
            <a:avLst/>
          </a:prstGeom>
        </p:spPr>
      </p:pic>
      <p:sp>
        <p:nvSpPr>
          <p:cNvPr id="1048949"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1048950"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951" name="Date Placeholder 4"/>
          <p:cNvSpPr>
            <a:spLocks noGrp="1"/>
          </p:cNvSpPr>
          <p:nvPr>
            <p:ph type="dt" sz="half" idx="10"/>
          </p:nvPr>
        </p:nvSpPr>
        <p:spPr>
          <a:xfrm>
            <a:off x="5562176" y="378884"/>
            <a:ext cx="2183130" cy="365125"/>
          </a:xfrm>
        </p:spPr>
        <p:txBody>
          <a:bodyPr/>
          <a:lstStyle>
            <a:lvl1pPr algn="r"/>
          </a:lstStyle>
          <a:p>
            <a:fld id="{53F87AC7-4A57-47CE-A9F1-7E65AC5E711B}" type="datetimeFigureOut">
              <a:rPr lang="en-US" smtClean="0"/>
              <a:pPr/>
              <a:t>13/08/2020</a:t>
            </a:fld>
            <a:endParaRPr lang="en-US"/>
          </a:p>
        </p:txBody>
      </p:sp>
      <p:sp>
        <p:nvSpPr>
          <p:cNvPr id="1048952" name="Footer Placeholder 5"/>
          <p:cNvSpPr>
            <a:spLocks noGrp="1"/>
          </p:cNvSpPr>
          <p:nvPr>
            <p:ph type="ftr" sz="quarter" idx="11"/>
          </p:nvPr>
        </p:nvSpPr>
        <p:spPr>
          <a:xfrm>
            <a:off x="594360" y="378884"/>
            <a:ext cx="4830656" cy="365125"/>
          </a:xfrm>
        </p:spPr>
        <p:txBody>
          <a:bodyPr/>
          <a:lstStyle/>
          <a:p>
            <a:endParaRPr lang="en-US"/>
          </a:p>
        </p:txBody>
      </p:sp>
      <p:sp>
        <p:nvSpPr>
          <p:cNvPr id="1048953" name="Slide Number Placeholder 6"/>
          <p:cNvSpPr>
            <a:spLocks noGrp="1"/>
          </p:cNvSpPr>
          <p:nvPr>
            <p:ph type="sldNum" sz="quarter" idx="12"/>
          </p:nvPr>
        </p:nvSpPr>
        <p:spPr>
          <a:xfrm>
            <a:off x="7882466" y="381001"/>
            <a:ext cx="667174" cy="365125"/>
          </a:xfrm>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8969"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1048970"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971"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972"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973"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974"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975"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976" name="Date Placeholder 2"/>
          <p:cNvSpPr>
            <a:spLocks noGrp="1"/>
          </p:cNvSpPr>
          <p:nvPr>
            <p:ph type="dt" sz="half" idx="10"/>
          </p:nvPr>
        </p:nvSpPr>
        <p:spPr/>
        <p:txBody>
          <a:bodyPr/>
          <a:lstStyle/>
          <a:p>
            <a:fld id="{53F87AC7-4A57-47CE-A9F1-7E65AC5E711B}" type="datetimeFigureOut">
              <a:rPr lang="en-US" smtClean="0"/>
              <a:pPr/>
              <a:t>13/08/2020</a:t>
            </a:fld>
            <a:endParaRPr lang="en-US"/>
          </a:p>
        </p:txBody>
      </p:sp>
      <p:sp>
        <p:nvSpPr>
          <p:cNvPr id="1048977" name="Footer Placeholder 3"/>
          <p:cNvSpPr>
            <a:spLocks noGrp="1"/>
          </p:cNvSpPr>
          <p:nvPr>
            <p:ph type="ftr" sz="quarter" idx="11"/>
          </p:nvPr>
        </p:nvSpPr>
        <p:spPr/>
        <p:txBody>
          <a:bodyPr/>
          <a:lstStyle/>
          <a:p>
            <a:endParaRPr lang="en-US"/>
          </a:p>
        </p:txBody>
      </p:sp>
      <p:sp>
        <p:nvSpPr>
          <p:cNvPr id="1048978" name="Slide Number Placeholder 4"/>
          <p:cNvSpPr>
            <a:spLocks noGrp="1"/>
          </p:cNvSpPr>
          <p:nvPr>
            <p:ph type="sldNum" sz="quarter" idx="12"/>
          </p:nvPr>
        </p:nvSpPr>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8902"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048903"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904"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905"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906"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907"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908"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909"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910"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911"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48912" name="Date Placeholder 2"/>
          <p:cNvSpPr>
            <a:spLocks noGrp="1"/>
          </p:cNvSpPr>
          <p:nvPr>
            <p:ph type="dt" sz="half" idx="10"/>
          </p:nvPr>
        </p:nvSpPr>
        <p:spPr/>
        <p:txBody>
          <a:bodyPr/>
          <a:lstStyle/>
          <a:p>
            <a:fld id="{53F87AC7-4A57-47CE-A9F1-7E65AC5E711B}" type="datetimeFigureOut">
              <a:rPr lang="en-US" smtClean="0"/>
              <a:pPr/>
              <a:t>13/08/2020</a:t>
            </a:fld>
            <a:endParaRPr lang="en-US"/>
          </a:p>
        </p:txBody>
      </p:sp>
      <p:sp>
        <p:nvSpPr>
          <p:cNvPr id="1048913" name="Footer Placeholder 3"/>
          <p:cNvSpPr>
            <a:spLocks noGrp="1"/>
          </p:cNvSpPr>
          <p:nvPr>
            <p:ph type="ftr" sz="quarter" idx="11"/>
          </p:nvPr>
        </p:nvSpPr>
        <p:spPr/>
        <p:txBody>
          <a:bodyPr/>
          <a:lstStyle/>
          <a:p>
            <a:endParaRPr lang="en-US"/>
          </a:p>
        </p:txBody>
      </p:sp>
      <p:sp>
        <p:nvSpPr>
          <p:cNvPr id="1048914" name="Slide Number Placeholder 4"/>
          <p:cNvSpPr>
            <a:spLocks noGrp="1"/>
          </p:cNvSpPr>
          <p:nvPr>
            <p:ph type="sldNum" sz="quarter" idx="12"/>
          </p:nvPr>
        </p:nvSpPr>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28" name="Title 1"/>
          <p:cNvSpPr>
            <a:spLocks noGrp="1"/>
          </p:cNvSpPr>
          <p:nvPr>
            <p:ph type="title"/>
          </p:nvPr>
        </p:nvSpPr>
        <p:spPr/>
        <p:txBody>
          <a:bodyPr/>
          <a:lstStyle/>
          <a:p>
            <a:r>
              <a:rPr lang="en-US"/>
              <a:t>Click to edit Master title style</a:t>
            </a:r>
            <a:endParaRPr lang="en-US" dirty="0"/>
          </a:p>
        </p:txBody>
      </p:sp>
      <p:sp>
        <p:nvSpPr>
          <p:cNvPr id="1048929"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30" name="Date Placeholder 3"/>
          <p:cNvSpPr>
            <a:spLocks noGrp="1"/>
          </p:cNvSpPr>
          <p:nvPr>
            <p:ph type="dt" sz="half" idx="10"/>
          </p:nvPr>
        </p:nvSpPr>
        <p:spPr/>
        <p:txBody>
          <a:bodyPr/>
          <a:lstStyle/>
          <a:p>
            <a:fld id="{53F87AC7-4A57-47CE-A9F1-7E65AC5E711B}" type="datetimeFigureOut">
              <a:rPr lang="en-US" smtClean="0"/>
              <a:pPr/>
              <a:t>13/08/2020</a:t>
            </a:fld>
            <a:endParaRPr lang="en-US"/>
          </a:p>
        </p:txBody>
      </p:sp>
      <p:sp>
        <p:nvSpPr>
          <p:cNvPr id="1048931" name="Footer Placeholder 4"/>
          <p:cNvSpPr>
            <a:spLocks noGrp="1"/>
          </p:cNvSpPr>
          <p:nvPr>
            <p:ph type="ftr" sz="quarter" idx="11"/>
          </p:nvPr>
        </p:nvSpPr>
        <p:spPr/>
        <p:txBody>
          <a:bodyPr/>
          <a:lstStyle/>
          <a:p>
            <a:endParaRPr lang="en-US"/>
          </a:p>
        </p:txBody>
      </p:sp>
      <p:sp>
        <p:nvSpPr>
          <p:cNvPr id="1048932" name="Slide Number Placeholder 5"/>
          <p:cNvSpPr>
            <a:spLocks noGrp="1"/>
          </p:cNvSpPr>
          <p:nvPr>
            <p:ph type="sldNum" sz="quarter" idx="12"/>
          </p:nvPr>
        </p:nvSpPr>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2097194" name="Picture 7" descr="C3-HD-BTM.png"/>
          <p:cNvPicPr>
            <a:picLocks noChangeAspect="1"/>
          </p:cNvPicPr>
          <p:nvPr/>
        </p:nvPicPr>
        <p:blipFill>
          <a:blip r:embed="rId2"/>
          <a:stretch>
            <a:fillRect/>
          </a:stretch>
        </p:blipFill>
        <p:spPr>
          <a:xfrm>
            <a:off x="0" y="4995862"/>
            <a:ext cx="9144000" cy="1862138"/>
          </a:xfrm>
          <a:prstGeom prst="rect">
            <a:avLst/>
          </a:prstGeom>
        </p:spPr>
      </p:pic>
      <p:sp>
        <p:nvSpPr>
          <p:cNvPr id="1048915" name="Vertical Title 1"/>
          <p:cNvSpPr>
            <a:spLocks noGrp="1"/>
          </p:cNvSpPr>
          <p:nvPr>
            <p:ph type="title" orient="vert"/>
          </p:nvPr>
        </p:nvSpPr>
        <p:spPr>
          <a:xfrm>
            <a:off x="7006590" y="747183"/>
            <a:ext cx="1543050" cy="4248675"/>
          </a:xfrm>
        </p:spPr>
        <p:txBody>
          <a:bodyPr vert="eaVert"/>
          <a:lstStyle>
            <a:lvl1pPr algn="l"/>
          </a:lstStyle>
          <a:p>
            <a:r>
              <a:rPr lang="en-US"/>
              <a:t>Click to edit Master title style</a:t>
            </a:r>
            <a:endParaRPr lang="en-US" dirty="0"/>
          </a:p>
        </p:txBody>
      </p:sp>
      <p:sp>
        <p:nvSpPr>
          <p:cNvPr id="1048916"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17" name="Date Placeholder 3"/>
          <p:cNvSpPr>
            <a:spLocks noGrp="1"/>
          </p:cNvSpPr>
          <p:nvPr>
            <p:ph type="dt" sz="half" idx="10"/>
          </p:nvPr>
        </p:nvSpPr>
        <p:spPr>
          <a:xfrm>
            <a:off x="5562176" y="381001"/>
            <a:ext cx="2183130" cy="365125"/>
          </a:xfrm>
        </p:spPr>
        <p:txBody>
          <a:bodyPr/>
          <a:lstStyle>
            <a:lvl1pPr algn="r"/>
          </a:lstStyle>
          <a:p>
            <a:fld id="{53F87AC7-4A57-47CE-A9F1-7E65AC5E711B}" type="datetimeFigureOut">
              <a:rPr lang="en-US" smtClean="0"/>
              <a:pPr/>
              <a:t>13/08/2020</a:t>
            </a:fld>
            <a:endParaRPr lang="en-US"/>
          </a:p>
        </p:txBody>
      </p:sp>
      <p:sp>
        <p:nvSpPr>
          <p:cNvPr id="1048918" name="Footer Placeholder 4"/>
          <p:cNvSpPr>
            <a:spLocks noGrp="1"/>
          </p:cNvSpPr>
          <p:nvPr>
            <p:ph type="ftr" sz="quarter" idx="11"/>
          </p:nvPr>
        </p:nvSpPr>
        <p:spPr>
          <a:xfrm>
            <a:off x="594360" y="381001"/>
            <a:ext cx="4830656" cy="365125"/>
          </a:xfrm>
        </p:spPr>
        <p:txBody>
          <a:bodyPr/>
          <a:lstStyle/>
          <a:p>
            <a:endParaRPr lang="en-US"/>
          </a:p>
        </p:txBody>
      </p:sp>
      <p:sp>
        <p:nvSpPr>
          <p:cNvPr id="1048919" name="Slide Number Placeholder 5"/>
          <p:cNvSpPr>
            <a:spLocks noGrp="1"/>
          </p:cNvSpPr>
          <p:nvPr>
            <p:ph type="sldNum" sz="quarter" idx="12"/>
          </p:nvPr>
        </p:nvSpPr>
        <p:spPr>
          <a:xfrm>
            <a:off x="7882466" y="381001"/>
            <a:ext cx="667174" cy="365125"/>
          </a:xfrm>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1048604" name="Title 1"/>
          <p:cNvSpPr>
            <a:spLocks noGrp="1"/>
          </p:cNvSpPr>
          <p:nvPr>
            <p:ph type="title"/>
          </p:nvPr>
        </p:nvSpPr>
        <p:spPr>
          <a:xfrm>
            <a:off x="1150939" y="214314"/>
            <a:ext cx="7793037" cy="1462087"/>
          </a:xfrm>
        </p:spPr>
        <p:txBody>
          <a:bodyPr/>
          <a:lstStyle/>
          <a:p>
            <a:r>
              <a:rPr lang="en-US"/>
              <a:t>Click to edit Master title style</a:t>
            </a:r>
          </a:p>
        </p:txBody>
      </p:sp>
      <p:sp>
        <p:nvSpPr>
          <p:cNvPr id="1048605"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6"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7" name="Rectangle 11"/>
          <p:cNvSpPr>
            <a:spLocks noGrp="1" noChangeArrowheads="1"/>
          </p:cNvSpPr>
          <p:nvPr>
            <p:ph type="dt" sz="half" idx="10"/>
          </p:nvPr>
        </p:nvSpPr>
        <p:spPr/>
        <p:txBody>
          <a:bodyPr/>
          <a:lstStyle/>
          <a:p>
            <a:endParaRPr lang="en-US"/>
          </a:p>
        </p:txBody>
      </p:sp>
      <p:sp>
        <p:nvSpPr>
          <p:cNvPr id="1048608" name="Rectangle 12"/>
          <p:cNvSpPr>
            <a:spLocks noGrp="1" noChangeArrowheads="1"/>
          </p:cNvSpPr>
          <p:nvPr>
            <p:ph type="ftr" sz="quarter" idx="11"/>
          </p:nvPr>
        </p:nvSpPr>
        <p:spPr/>
        <p:txBody>
          <a:bodyPr/>
          <a:lstStyle/>
          <a:p>
            <a:endParaRPr lang="en-US"/>
          </a:p>
        </p:txBody>
      </p:sp>
      <p:sp>
        <p:nvSpPr>
          <p:cNvPr id="1048609" name="Rectangle 13"/>
          <p:cNvSpPr>
            <a:spLocks noGrp="1" noChangeArrowheads="1"/>
          </p:cNvSpPr>
          <p:nvPr>
            <p:ph type="sldNum" sz="quarter" idx="12"/>
          </p:nvPr>
        </p:nvSpPr>
        <p:spPr/>
        <p:txBody>
          <a:bodyPr/>
          <a:lstStyle/>
          <a:p>
            <a:fld id="{8B4131C5-6C41-4C4D-A29B-CA3E5CF22A14}" type="slidenum">
              <a:rPr lang="en-US"/>
              <a:pPr/>
              <a:t>‹#›</a:t>
            </a:fld>
            <a:endParaRPr lang="en-US"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1048635" name="Title 1"/>
          <p:cNvSpPr>
            <a:spLocks noGrp="1"/>
          </p:cNvSpPr>
          <p:nvPr>
            <p:ph type="title"/>
          </p:nvPr>
        </p:nvSpPr>
        <p:spPr>
          <a:xfrm>
            <a:off x="457200" y="457200"/>
            <a:ext cx="8229600" cy="1371600"/>
          </a:xfrm>
        </p:spPr>
        <p:txBody>
          <a:bodyPr/>
          <a:lstStyle/>
          <a:p>
            <a:r>
              <a:rPr lang="en-US"/>
              <a:t>Click to edit Master title style</a:t>
            </a:r>
          </a:p>
        </p:txBody>
      </p:sp>
      <p:sp>
        <p:nvSpPr>
          <p:cNvPr id="1048636" name="Content Placeholder 2"/>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7" name="Text Placeholder 3"/>
          <p:cNvSpPr>
            <a:spLocks noGrp="1"/>
          </p:cNvSpPr>
          <p:nvPr>
            <p:ph type="body"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8" name="Footer Placeholder 4"/>
          <p:cNvSpPr>
            <a:spLocks noGrp="1"/>
          </p:cNvSpPr>
          <p:nvPr>
            <p:ph type="ftr" sz="quarter" idx="10"/>
          </p:nvPr>
        </p:nvSpPr>
        <p:spPr>
          <a:xfrm>
            <a:off x="3124200" y="6248400"/>
            <a:ext cx="2895600" cy="457200"/>
          </a:xfrm>
        </p:spPr>
        <p:txBody>
          <a:bodyPr/>
          <a:lstStyle/>
          <a:p>
            <a:endParaRPr lang="en-US"/>
          </a:p>
        </p:txBody>
      </p:sp>
      <p:sp>
        <p:nvSpPr>
          <p:cNvPr id="1048639" name="Slide Number Placeholder 5"/>
          <p:cNvSpPr>
            <a:spLocks noGrp="1"/>
          </p:cNvSpPr>
          <p:nvPr>
            <p:ph type="sldNum" sz="quarter" idx="11"/>
          </p:nvPr>
        </p:nvSpPr>
        <p:spPr>
          <a:xfrm>
            <a:off x="6553200" y="6248400"/>
            <a:ext cx="2133600" cy="457200"/>
          </a:xfrm>
        </p:spPr>
        <p:txBody>
          <a:bodyPr/>
          <a:lstStyle/>
          <a:p>
            <a:fld id="{E159B6F3-0238-449C-A130-718DBBEB47E0}" type="slidenum">
              <a:rPr lang="en-US"/>
              <a:pPr/>
              <a:t>‹#›</a:t>
            </a:fld>
            <a:endParaRPr lang="en-US"/>
          </a:p>
        </p:txBody>
      </p:sp>
      <p:sp>
        <p:nvSpPr>
          <p:cNvPr id="1048640" name="Date Placeholder 6"/>
          <p:cNvSpPr>
            <a:spLocks noGrp="1"/>
          </p:cNvSpPr>
          <p:nvPr>
            <p:ph type="dt" sz="half" idx="12"/>
          </p:nvPr>
        </p:nvSpPr>
        <p:spPr>
          <a:xfrm>
            <a:off x="457200" y="6245225"/>
            <a:ext cx="2133600" cy="476250"/>
          </a:xfrm>
        </p:spPr>
        <p:txBody>
          <a:bodyPr/>
          <a:lstStyle/>
          <a:p>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9" name="Title 1"/>
          <p:cNvSpPr>
            <a:spLocks noGrp="1"/>
          </p:cNvSpPr>
          <p:nvPr>
            <p:ph type="title"/>
          </p:nvPr>
        </p:nvSpPr>
        <p:spPr/>
        <p:txBody>
          <a:bodyPr/>
          <a:lstStyle/>
          <a:p>
            <a:r>
              <a:rPr lang="en-US"/>
              <a:t>Click to edit Master title style</a:t>
            </a:r>
            <a:endParaRPr lang="en-US" dirty="0"/>
          </a:p>
        </p:txBody>
      </p:sp>
      <p:sp>
        <p:nvSpPr>
          <p:cNvPr id="1048590"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91" name="Date Placeholder 3"/>
          <p:cNvSpPr>
            <a:spLocks noGrp="1"/>
          </p:cNvSpPr>
          <p:nvPr>
            <p:ph type="dt" sz="half" idx="10"/>
          </p:nvPr>
        </p:nvSpPr>
        <p:spPr/>
        <p:txBody>
          <a:bodyPr/>
          <a:lstStyle/>
          <a:p>
            <a:fld id="{53F87AC7-4A57-47CE-A9F1-7E65AC5E711B}" type="datetimeFigureOut">
              <a:rPr lang="en-US" smtClean="0"/>
              <a:pPr/>
              <a:t>13/08/2020</a:t>
            </a:fld>
            <a:endParaRPr lang="en-US"/>
          </a:p>
        </p:txBody>
      </p:sp>
      <p:sp>
        <p:nvSpPr>
          <p:cNvPr id="1048592" name="Footer Placeholder 4"/>
          <p:cNvSpPr>
            <a:spLocks noGrp="1"/>
          </p:cNvSpPr>
          <p:nvPr>
            <p:ph type="ftr" sz="quarter" idx="11"/>
          </p:nvPr>
        </p:nvSpPr>
        <p:spPr/>
        <p:txBody>
          <a:bodyPr/>
          <a:lstStyle/>
          <a:p>
            <a:endParaRPr lang="en-US"/>
          </a:p>
        </p:txBody>
      </p:sp>
      <p:sp>
        <p:nvSpPr>
          <p:cNvPr id="1048593" name="Slide Number Placeholder 5"/>
          <p:cNvSpPr>
            <a:spLocks noGrp="1"/>
          </p:cNvSpPr>
          <p:nvPr>
            <p:ph type="sldNum" sz="quarter" idx="12"/>
          </p:nvPr>
        </p:nvSpPr>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2097198" name="Picture 8" descr="C3-HD-BTM.png"/>
          <p:cNvPicPr>
            <a:picLocks noChangeAspect="1"/>
          </p:cNvPicPr>
          <p:nvPr/>
        </p:nvPicPr>
        <p:blipFill>
          <a:blip r:embed="rId2"/>
          <a:stretch>
            <a:fillRect/>
          </a:stretch>
        </p:blipFill>
        <p:spPr>
          <a:xfrm>
            <a:off x="0" y="4995862"/>
            <a:ext cx="9144000" cy="1862138"/>
          </a:xfrm>
          <a:prstGeom prst="rect">
            <a:avLst/>
          </a:prstGeom>
        </p:spPr>
      </p:pic>
      <p:sp>
        <p:nvSpPr>
          <p:cNvPr id="1048954"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1048955"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8956" name="Date Placeholder 3"/>
          <p:cNvSpPr>
            <a:spLocks noGrp="1"/>
          </p:cNvSpPr>
          <p:nvPr>
            <p:ph type="dt" sz="half" idx="10"/>
          </p:nvPr>
        </p:nvSpPr>
        <p:spPr>
          <a:xfrm>
            <a:off x="5562176" y="381001"/>
            <a:ext cx="2183130" cy="365125"/>
          </a:xfrm>
        </p:spPr>
        <p:txBody>
          <a:bodyPr/>
          <a:lstStyle>
            <a:lvl1pPr algn="r"/>
          </a:lstStyle>
          <a:p>
            <a:fld id="{53F87AC7-4A57-47CE-A9F1-7E65AC5E711B}" type="datetimeFigureOut">
              <a:rPr lang="en-US" smtClean="0"/>
              <a:pPr/>
              <a:t>13/08/2020</a:t>
            </a:fld>
            <a:endParaRPr lang="en-US"/>
          </a:p>
        </p:txBody>
      </p:sp>
      <p:sp>
        <p:nvSpPr>
          <p:cNvPr id="1048957" name="Footer Placeholder 4"/>
          <p:cNvSpPr>
            <a:spLocks noGrp="1"/>
          </p:cNvSpPr>
          <p:nvPr>
            <p:ph type="ftr" sz="quarter" idx="11"/>
          </p:nvPr>
        </p:nvSpPr>
        <p:spPr>
          <a:xfrm>
            <a:off x="594360" y="381001"/>
            <a:ext cx="4830656" cy="365125"/>
          </a:xfrm>
        </p:spPr>
        <p:txBody>
          <a:bodyPr/>
          <a:lstStyle/>
          <a:p>
            <a:endParaRPr lang="en-US"/>
          </a:p>
        </p:txBody>
      </p:sp>
      <p:sp>
        <p:nvSpPr>
          <p:cNvPr id="1048958" name="Slide Number Placeholder 5"/>
          <p:cNvSpPr>
            <a:spLocks noGrp="1"/>
          </p:cNvSpPr>
          <p:nvPr>
            <p:ph type="sldNum" sz="quarter" idx="12"/>
          </p:nvPr>
        </p:nvSpPr>
        <p:spPr>
          <a:xfrm>
            <a:off x="7882466" y="381001"/>
            <a:ext cx="667173" cy="365125"/>
          </a:xfrm>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16" name="Title 1"/>
          <p:cNvSpPr>
            <a:spLocks noGrp="1"/>
          </p:cNvSpPr>
          <p:nvPr>
            <p:ph type="title"/>
          </p:nvPr>
        </p:nvSpPr>
        <p:spPr/>
        <p:txBody>
          <a:bodyPr/>
          <a:lstStyle/>
          <a:p>
            <a:r>
              <a:rPr lang="en-US"/>
              <a:t>Click to edit Master title style</a:t>
            </a:r>
            <a:endParaRPr lang="en-US" dirty="0"/>
          </a:p>
        </p:txBody>
      </p:sp>
      <p:sp>
        <p:nvSpPr>
          <p:cNvPr id="1048617"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18"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19" name="Date Placeholder 4"/>
          <p:cNvSpPr>
            <a:spLocks noGrp="1"/>
          </p:cNvSpPr>
          <p:nvPr>
            <p:ph type="dt" sz="half" idx="10"/>
          </p:nvPr>
        </p:nvSpPr>
        <p:spPr/>
        <p:txBody>
          <a:bodyPr/>
          <a:lstStyle/>
          <a:p>
            <a:fld id="{53F87AC7-4A57-47CE-A9F1-7E65AC5E711B}" type="datetimeFigureOut">
              <a:rPr lang="en-US" smtClean="0"/>
              <a:pPr/>
              <a:t>13/08/2020</a:t>
            </a:fld>
            <a:endParaRPr lang="en-US"/>
          </a:p>
        </p:txBody>
      </p:sp>
      <p:sp>
        <p:nvSpPr>
          <p:cNvPr id="1048620" name="Footer Placeholder 5"/>
          <p:cNvSpPr>
            <a:spLocks noGrp="1"/>
          </p:cNvSpPr>
          <p:nvPr>
            <p:ph type="ftr" sz="quarter" idx="11"/>
          </p:nvPr>
        </p:nvSpPr>
        <p:spPr/>
        <p:txBody>
          <a:bodyPr/>
          <a:lstStyle/>
          <a:p>
            <a:endParaRPr lang="en-US"/>
          </a:p>
        </p:txBody>
      </p:sp>
      <p:sp>
        <p:nvSpPr>
          <p:cNvPr id="1048621" name="Slide Number Placeholder 6"/>
          <p:cNvSpPr>
            <a:spLocks noGrp="1"/>
          </p:cNvSpPr>
          <p:nvPr>
            <p:ph type="sldNum" sz="quarter" idx="12"/>
          </p:nvPr>
        </p:nvSpPr>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20"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1048921"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922"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23"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924"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25" name="Date Placeholder 6"/>
          <p:cNvSpPr>
            <a:spLocks noGrp="1"/>
          </p:cNvSpPr>
          <p:nvPr>
            <p:ph type="dt" sz="half" idx="10"/>
          </p:nvPr>
        </p:nvSpPr>
        <p:spPr/>
        <p:txBody>
          <a:bodyPr/>
          <a:lstStyle/>
          <a:p>
            <a:fld id="{53F87AC7-4A57-47CE-A9F1-7E65AC5E711B}" type="datetimeFigureOut">
              <a:rPr lang="en-US" smtClean="0"/>
              <a:pPr/>
              <a:t>13/08/2020</a:t>
            </a:fld>
            <a:endParaRPr lang="en-US"/>
          </a:p>
        </p:txBody>
      </p:sp>
      <p:sp>
        <p:nvSpPr>
          <p:cNvPr id="1048926" name="Footer Placeholder 7"/>
          <p:cNvSpPr>
            <a:spLocks noGrp="1"/>
          </p:cNvSpPr>
          <p:nvPr>
            <p:ph type="ftr" sz="quarter" idx="11"/>
          </p:nvPr>
        </p:nvSpPr>
        <p:spPr/>
        <p:txBody>
          <a:bodyPr/>
          <a:lstStyle/>
          <a:p>
            <a:endParaRPr lang="en-US"/>
          </a:p>
        </p:txBody>
      </p:sp>
      <p:sp>
        <p:nvSpPr>
          <p:cNvPr id="1048927" name="Slide Number Placeholder 8"/>
          <p:cNvSpPr>
            <a:spLocks noGrp="1"/>
          </p:cNvSpPr>
          <p:nvPr>
            <p:ph type="sldNum" sz="quarter" idx="12"/>
          </p:nvPr>
        </p:nvSpPr>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65" name="Title 1"/>
          <p:cNvSpPr>
            <a:spLocks noGrp="1"/>
          </p:cNvSpPr>
          <p:nvPr>
            <p:ph type="title"/>
          </p:nvPr>
        </p:nvSpPr>
        <p:spPr/>
        <p:txBody>
          <a:bodyPr/>
          <a:lstStyle/>
          <a:p>
            <a:r>
              <a:rPr lang="en-US"/>
              <a:t>Click to edit Master title style</a:t>
            </a:r>
            <a:endParaRPr lang="en-US" dirty="0"/>
          </a:p>
        </p:txBody>
      </p:sp>
      <p:sp>
        <p:nvSpPr>
          <p:cNvPr id="1048966" name="Date Placeholder 2"/>
          <p:cNvSpPr>
            <a:spLocks noGrp="1"/>
          </p:cNvSpPr>
          <p:nvPr>
            <p:ph type="dt" sz="half" idx="10"/>
          </p:nvPr>
        </p:nvSpPr>
        <p:spPr/>
        <p:txBody>
          <a:bodyPr/>
          <a:lstStyle/>
          <a:p>
            <a:fld id="{53F87AC7-4A57-47CE-A9F1-7E65AC5E711B}" type="datetimeFigureOut">
              <a:rPr lang="en-US" smtClean="0"/>
              <a:pPr/>
              <a:t>13/08/2020</a:t>
            </a:fld>
            <a:endParaRPr lang="en-US"/>
          </a:p>
        </p:txBody>
      </p:sp>
      <p:sp>
        <p:nvSpPr>
          <p:cNvPr id="1048967" name="Footer Placeholder 3"/>
          <p:cNvSpPr>
            <a:spLocks noGrp="1"/>
          </p:cNvSpPr>
          <p:nvPr>
            <p:ph type="ftr" sz="quarter" idx="11"/>
          </p:nvPr>
        </p:nvSpPr>
        <p:spPr/>
        <p:txBody>
          <a:bodyPr/>
          <a:lstStyle/>
          <a:p>
            <a:endParaRPr lang="en-US"/>
          </a:p>
        </p:txBody>
      </p:sp>
      <p:sp>
        <p:nvSpPr>
          <p:cNvPr id="1048968" name="Slide Number Placeholder 4"/>
          <p:cNvSpPr>
            <a:spLocks noGrp="1"/>
          </p:cNvSpPr>
          <p:nvPr>
            <p:ph type="sldNum" sz="quarter" idx="12"/>
          </p:nvPr>
        </p:nvSpPr>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946" name="Date Placeholder 1"/>
          <p:cNvSpPr>
            <a:spLocks noGrp="1"/>
          </p:cNvSpPr>
          <p:nvPr>
            <p:ph type="dt" sz="half" idx="10"/>
          </p:nvPr>
        </p:nvSpPr>
        <p:spPr/>
        <p:txBody>
          <a:bodyPr/>
          <a:lstStyle/>
          <a:p>
            <a:fld id="{53F87AC7-4A57-47CE-A9F1-7E65AC5E711B}" type="datetimeFigureOut">
              <a:rPr lang="en-US" smtClean="0"/>
              <a:pPr/>
              <a:t>13/08/2020</a:t>
            </a:fld>
            <a:endParaRPr lang="en-US"/>
          </a:p>
        </p:txBody>
      </p:sp>
      <p:sp>
        <p:nvSpPr>
          <p:cNvPr id="1048947" name="Footer Placeholder 2"/>
          <p:cNvSpPr>
            <a:spLocks noGrp="1"/>
          </p:cNvSpPr>
          <p:nvPr>
            <p:ph type="ftr" sz="quarter" idx="11"/>
          </p:nvPr>
        </p:nvSpPr>
        <p:spPr/>
        <p:txBody>
          <a:bodyPr/>
          <a:lstStyle/>
          <a:p>
            <a:endParaRPr lang="en-US"/>
          </a:p>
        </p:txBody>
      </p:sp>
      <p:sp>
        <p:nvSpPr>
          <p:cNvPr id="1048948" name="Slide Number Placeholder 3"/>
          <p:cNvSpPr>
            <a:spLocks noGrp="1"/>
          </p:cNvSpPr>
          <p:nvPr>
            <p:ph type="sldNum" sz="quarter" idx="12"/>
          </p:nvPr>
        </p:nvSpPr>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59"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1048960"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61"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962" name="Date Placeholder 4"/>
          <p:cNvSpPr>
            <a:spLocks noGrp="1"/>
          </p:cNvSpPr>
          <p:nvPr>
            <p:ph type="dt" sz="half" idx="10"/>
          </p:nvPr>
        </p:nvSpPr>
        <p:spPr/>
        <p:txBody>
          <a:bodyPr/>
          <a:lstStyle/>
          <a:p>
            <a:fld id="{53F87AC7-4A57-47CE-A9F1-7E65AC5E711B}" type="datetimeFigureOut">
              <a:rPr lang="en-US" smtClean="0"/>
              <a:pPr/>
              <a:t>13/08/2020</a:t>
            </a:fld>
            <a:endParaRPr lang="en-US"/>
          </a:p>
        </p:txBody>
      </p:sp>
      <p:sp>
        <p:nvSpPr>
          <p:cNvPr id="1048963" name="Footer Placeholder 5"/>
          <p:cNvSpPr>
            <a:spLocks noGrp="1"/>
          </p:cNvSpPr>
          <p:nvPr>
            <p:ph type="ftr" sz="quarter" idx="11"/>
          </p:nvPr>
        </p:nvSpPr>
        <p:spPr/>
        <p:txBody>
          <a:bodyPr/>
          <a:lstStyle/>
          <a:p>
            <a:endParaRPr lang="en-US"/>
          </a:p>
        </p:txBody>
      </p:sp>
      <p:sp>
        <p:nvSpPr>
          <p:cNvPr id="1048964" name="Slide Number Placeholder 6"/>
          <p:cNvSpPr>
            <a:spLocks noGrp="1"/>
          </p:cNvSpPr>
          <p:nvPr>
            <p:ph type="sldNum" sz="quarter" idx="12"/>
          </p:nvPr>
        </p:nvSpPr>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15"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1048816"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817"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818" name="Date Placeholder 4"/>
          <p:cNvSpPr>
            <a:spLocks noGrp="1"/>
          </p:cNvSpPr>
          <p:nvPr>
            <p:ph type="dt" sz="half" idx="10"/>
          </p:nvPr>
        </p:nvSpPr>
        <p:spPr/>
        <p:txBody>
          <a:bodyPr/>
          <a:lstStyle/>
          <a:p>
            <a:fld id="{53F87AC7-4A57-47CE-A9F1-7E65AC5E711B}" type="datetimeFigureOut">
              <a:rPr lang="en-US" smtClean="0"/>
              <a:pPr/>
              <a:t>13/08/2020</a:t>
            </a:fld>
            <a:endParaRPr lang="en-US"/>
          </a:p>
        </p:txBody>
      </p:sp>
      <p:sp>
        <p:nvSpPr>
          <p:cNvPr id="1048819" name="Footer Placeholder 5"/>
          <p:cNvSpPr>
            <a:spLocks noGrp="1"/>
          </p:cNvSpPr>
          <p:nvPr>
            <p:ph type="ftr" sz="quarter" idx="11"/>
          </p:nvPr>
        </p:nvSpPr>
        <p:spPr/>
        <p:txBody>
          <a:bodyPr/>
          <a:lstStyle/>
          <a:p>
            <a:endParaRPr lang="en-US"/>
          </a:p>
        </p:txBody>
      </p:sp>
      <p:sp>
        <p:nvSpPr>
          <p:cNvPr id="1048820" name="Slide Number Placeholder 6"/>
          <p:cNvSpPr>
            <a:spLocks noGrp="1"/>
          </p:cNvSpPr>
          <p:nvPr>
            <p:ph type="sldNum" sz="quarter" idx="12"/>
          </p:nvPr>
        </p:nvSpPr>
        <p:spPr/>
        <p:txBody>
          <a:bodyPr/>
          <a:lstStyle/>
          <a:p>
            <a:fld id="{BB9D72DA-27A3-4DF8-887E-EB231BE2DF41}"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97152" name="Picture 7" descr="C3-HD-TOP.png"/>
          <p:cNvPicPr>
            <a:picLocks noChangeAspect="1"/>
          </p:cNvPicPr>
          <p:nvPr/>
        </p:nvPicPr>
        <p:blipFill>
          <a:blip r:embed="rId21"/>
          <a:stretch>
            <a:fillRect/>
          </a:stretch>
        </p:blipFill>
        <p:spPr>
          <a:xfrm>
            <a:off x="0" y="0"/>
            <a:ext cx="9144000" cy="1081088"/>
          </a:xfrm>
          <a:prstGeom prst="rect">
            <a:avLst/>
          </a:prstGeom>
        </p:spPr>
      </p:pic>
      <p:sp>
        <p:nvSpPr>
          <p:cNvPr id="1048576"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577"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F87AC7-4A57-47CE-A9F1-7E65AC5E711B}" type="datetimeFigureOut">
              <a:rPr lang="en-US" smtClean="0"/>
              <a:pPr/>
              <a:t>13/08/2020</a:t>
            </a:fld>
            <a:endParaRPr lang="en-US"/>
          </a:p>
        </p:txBody>
      </p:sp>
      <p:sp>
        <p:nvSpPr>
          <p:cNvPr id="1048579"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B9D72DA-27A3-4DF8-887E-EB231BE2DF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fade/>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Subtitle 2"/>
          <p:cNvSpPr>
            <a:spLocks noGrp="1"/>
          </p:cNvSpPr>
          <p:nvPr>
            <p:ph type="subTitle" idx="1"/>
          </p:nvPr>
        </p:nvSpPr>
        <p:spPr>
          <a:xfrm>
            <a:off x="2514600" y="3628501"/>
            <a:ext cx="6400800" cy="1752600"/>
          </a:xfrm>
        </p:spPr>
        <p:txBody>
          <a:bodyPr>
            <a:normAutofit/>
          </a:bodyPr>
          <a:lstStyle/>
          <a:p>
            <a:pPr algn="r"/>
            <a:r>
              <a:rPr lang="en-US" b="1" dirty="0">
                <a:latin typeface="Cambria" panose="02040503050406030204" pitchFamily="18" charset="0"/>
              </a:rPr>
              <a:t>Dr. Cinosh Mathew</a:t>
            </a:r>
          </a:p>
          <a:p>
            <a:pPr algn="r"/>
            <a:r>
              <a:rPr lang="en-US" b="1" dirty="0">
                <a:latin typeface="Cambria" panose="02040503050406030204" pitchFamily="18" charset="0"/>
              </a:rPr>
              <a:t>Associate Prof</a:t>
            </a:r>
          </a:p>
          <a:p>
            <a:pPr algn="r"/>
            <a:r>
              <a:rPr lang="en-US" b="1" dirty="0">
                <a:latin typeface="Cambria" panose="02040503050406030204" pitchFamily="18" charset="0"/>
              </a:rPr>
              <a:t>Department of Cardiology</a:t>
            </a:r>
          </a:p>
          <a:p>
            <a:pPr algn="r"/>
            <a:r>
              <a:rPr lang="en-US" b="1" dirty="0" err="1">
                <a:latin typeface="Cambria" panose="02040503050406030204" pitchFamily="18" charset="0"/>
              </a:rPr>
              <a:t>Dhiraj</a:t>
            </a:r>
            <a:r>
              <a:rPr lang="en-US" b="1" dirty="0">
                <a:latin typeface="Cambria" panose="02040503050406030204" pitchFamily="18" charset="0"/>
              </a:rPr>
              <a:t> Hospital, SBKSMIRC, </a:t>
            </a:r>
            <a:r>
              <a:rPr lang="en-US" b="1" dirty="0" err="1">
                <a:latin typeface="Cambria" panose="02040503050406030204" pitchFamily="18" charset="0"/>
              </a:rPr>
              <a:t>Sumandeep</a:t>
            </a:r>
            <a:r>
              <a:rPr lang="en-US" b="1" dirty="0">
                <a:latin typeface="Cambria" panose="02040503050406030204" pitchFamily="18" charset="0"/>
              </a:rPr>
              <a:t> </a:t>
            </a:r>
            <a:r>
              <a:rPr lang="en-US" b="1" dirty="0" err="1">
                <a:latin typeface="Cambria" panose="02040503050406030204" pitchFamily="18" charset="0"/>
              </a:rPr>
              <a:t>Vidyapeeth</a:t>
            </a:r>
            <a:endParaRPr lang="en-US" b="1" dirty="0">
              <a:latin typeface="Cambria" panose="02040503050406030204" pitchFamily="18" charset="0"/>
            </a:endParaRPr>
          </a:p>
        </p:txBody>
      </p:sp>
      <p:sp>
        <p:nvSpPr>
          <p:cNvPr id="1048587" name="TextBox 5"/>
          <p:cNvSpPr txBox="1"/>
          <p:nvPr/>
        </p:nvSpPr>
        <p:spPr>
          <a:xfrm>
            <a:off x="1095343" y="1308016"/>
            <a:ext cx="309880" cy="688340"/>
          </a:xfrm>
          <a:prstGeom prst="rect">
            <a:avLst/>
          </a:prstGeom>
          <a:solidFill>
            <a:schemeClr val="bg1"/>
          </a:solidFill>
          <a:ln>
            <a:solidFill>
              <a:srgbClr val="FF0000"/>
            </a:solidFill>
          </a:ln>
        </p:spPr>
        <p:txBody>
          <a:bodyPr wrap="none" rtlCol="0">
            <a:spAutoFit/>
          </a:bodyPr>
          <a:lstStyle/>
          <a:p>
            <a:endParaRPr lang="en-US" sz="4000" b="1" dirty="0">
              <a:latin typeface="Cambria" panose="02040503050406030204" pitchFamily="18" charset="0"/>
            </a:endParaRPr>
          </a:p>
        </p:txBody>
      </p:sp>
      <p:sp>
        <p:nvSpPr>
          <p:cNvPr id="1048588" name="Title 6"/>
          <p:cNvSpPr>
            <a:spLocks noGrp="1"/>
          </p:cNvSpPr>
          <p:nvPr>
            <p:ph type="ctrTitle"/>
          </p:nvPr>
        </p:nvSpPr>
        <p:spPr/>
        <p:txBody>
          <a:bodyPr>
            <a:noAutofit/>
          </a:bodyPr>
          <a:lstStyle/>
          <a:p>
            <a:r>
              <a:rPr lang="en-US" sz="4000" dirty="0">
                <a:latin typeface="Arial Rounded MT Bold" panose="020F0704030504030204" pitchFamily="34" charset="0"/>
              </a:rPr>
              <a:t>Radiation protection in </a:t>
            </a:r>
            <a:r>
              <a:rPr lang="en-US" sz="4000" dirty="0" err="1">
                <a:latin typeface="Arial Rounded MT Bold" panose="020F0704030504030204" pitchFamily="34" charset="0"/>
              </a:rPr>
              <a:t>cath</a:t>
            </a:r>
            <a:r>
              <a:rPr lang="en-US" sz="4000" dirty="0">
                <a:latin typeface="Arial Rounded MT Bold" panose="020F0704030504030204" pitchFamily="34" charset="0"/>
              </a:rPr>
              <a:t> lab</a:t>
            </a:r>
            <a:endParaRPr lang="en-US" sz="40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Rectangle 2"/>
          <p:cNvSpPr>
            <a:spLocks noGrp="1" noChangeArrowheads="1"/>
          </p:cNvSpPr>
          <p:nvPr>
            <p:ph type="title"/>
          </p:nvPr>
        </p:nvSpPr>
        <p:spPr/>
        <p:txBody>
          <a:bodyPr/>
          <a:lstStyle/>
          <a:p>
            <a:pPr eaLnBrk="1" hangingPunct="1"/>
            <a:r>
              <a:rPr lang="en-US" altLang="en-US"/>
              <a:t>The Classic X-ray Image</a:t>
            </a:r>
          </a:p>
        </p:txBody>
      </p:sp>
      <p:sp>
        <p:nvSpPr>
          <p:cNvPr id="1048611" name="Rectangle 5"/>
          <p:cNvSpPr>
            <a:spLocks noGrp="1" noChangeArrowheads="1"/>
          </p:cNvSpPr>
          <p:nvPr>
            <p:ph type="body" sz="half" idx="1"/>
          </p:nvPr>
        </p:nvSpPr>
        <p:spPr/>
        <p:txBody>
          <a:bodyPr>
            <a:normAutofit/>
          </a:bodyPr>
          <a:lstStyle/>
          <a:p>
            <a:pPr eaLnBrk="1" hangingPunct="1"/>
            <a:r>
              <a:rPr lang="en-US" altLang="en-US" sz="3000" dirty="0">
                <a:latin typeface="Calibri" panose="020F0502020204030204" pitchFamily="34" charset="0"/>
                <a:cs typeface="Calibri" panose="020F0502020204030204" pitchFamily="34" charset="0"/>
              </a:rPr>
              <a:t>The first X-ray image taken by Wilhelm Roentgen.</a:t>
            </a:r>
          </a:p>
          <a:p>
            <a:pPr eaLnBrk="1" hangingPunct="1"/>
            <a:r>
              <a:rPr lang="en-US" altLang="en-US" sz="3000" dirty="0">
                <a:latin typeface="Calibri" panose="020F0502020204030204" pitchFamily="34" charset="0"/>
                <a:cs typeface="Calibri" panose="020F0502020204030204" pitchFamily="34" charset="0"/>
              </a:rPr>
              <a:t>Incidentally, that’s Mrs. Roentgen’s hand.  </a:t>
            </a:r>
          </a:p>
        </p:txBody>
      </p:sp>
      <p:pic>
        <p:nvPicPr>
          <p:cNvPr id="2097161" name="Picture 7" descr="roentgen"/>
          <p:cNvPicPr>
            <a:picLocks noGrp="1" noChangeAspect="1" noChangeArrowheads="1"/>
          </p:cNvPicPr>
          <p:nvPr>
            <p:ph sz="half" idx="2"/>
          </p:nvPr>
        </p:nvPicPr>
        <p:blipFill>
          <a:blip r:embed="rId2"/>
          <a:stretch>
            <a:fillRect/>
          </a:stretch>
        </p:blipFill>
        <p:spPr>
          <a:xfrm>
            <a:off x="5845175" y="2655888"/>
            <a:ext cx="2409825" cy="2838450"/>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6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Rectangle 2"/>
          <p:cNvSpPr>
            <a:spLocks noGrp="1" noChangeArrowheads="1"/>
          </p:cNvSpPr>
          <p:nvPr>
            <p:ph type="title"/>
          </p:nvPr>
        </p:nvSpPr>
        <p:spPr/>
        <p:txBody>
          <a:bodyPr/>
          <a:lstStyle/>
          <a:p>
            <a:pPr eaLnBrk="1" hangingPunct="1"/>
            <a:r>
              <a:rPr lang="en-US"/>
              <a:t>Fluoroscopy</a:t>
            </a:r>
          </a:p>
        </p:txBody>
      </p:sp>
      <p:sp>
        <p:nvSpPr>
          <p:cNvPr id="1048613" name="Rectangle 3"/>
          <p:cNvSpPr>
            <a:spLocks noGrp="1" noChangeArrowheads="1"/>
          </p:cNvSpPr>
          <p:nvPr>
            <p:ph idx="1"/>
          </p:nvPr>
        </p:nvSpPr>
        <p:spPr/>
        <p:txBody>
          <a:bodyPr>
            <a:normAutofit/>
          </a:bodyPr>
          <a:lstStyle/>
          <a:p>
            <a:pPr eaLnBrk="1" hangingPunct="1"/>
            <a:r>
              <a:rPr lang="en-US" sz="3000" dirty="0">
                <a:latin typeface="Calibri" panose="020F0502020204030204" pitchFamily="34" charset="0"/>
                <a:cs typeface="Calibri" panose="020F0502020204030204" pitchFamily="34" charset="0"/>
              </a:rPr>
              <a:t>Fluoroscopy is real-time X-ray imaging.</a:t>
            </a:r>
          </a:p>
          <a:p>
            <a:pPr eaLnBrk="1" hangingPunct="1"/>
            <a:r>
              <a:rPr lang="en-US" sz="3000" dirty="0">
                <a:latin typeface="Calibri" panose="020F0502020204030204" pitchFamily="34" charset="0"/>
                <a:cs typeface="Calibri" panose="020F0502020204030204" pitchFamily="34" charset="0"/>
              </a:rPr>
              <a:t>Instead of a piece of film, the fluoroscope image is formed on an image intensifier </a:t>
            </a:r>
            <a:r>
              <a:rPr lang="en-US" sz="3000" b="1" dirty="0">
                <a:latin typeface="Calibri" panose="020F0502020204030204" pitchFamily="34" charset="0"/>
                <a:cs typeface="Calibri" panose="020F0502020204030204" pitchFamily="34" charset="0"/>
              </a:rPr>
              <a:t>(the “II”).  </a:t>
            </a:r>
            <a:r>
              <a:rPr lang="en-US" sz="3000" dirty="0">
                <a:latin typeface="Calibri" panose="020F0502020204030204" pitchFamily="34" charset="0"/>
                <a:cs typeface="Calibri" panose="020F0502020204030204" pitchFamily="34" charset="0"/>
              </a:rPr>
              <a:t>It is displayed on a monitor.</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p:txBody>
          <a:bodyPr/>
          <a:lstStyle/>
          <a:p>
            <a:r>
              <a:rPr lang="en-US"/>
              <a:t>Types of Fluoroscopes</a:t>
            </a:r>
          </a:p>
        </p:txBody>
      </p:sp>
      <p:sp>
        <p:nvSpPr>
          <p:cNvPr id="1048615" name="Content Placeholder 2"/>
          <p:cNvSpPr>
            <a:spLocks noGrp="1"/>
          </p:cNvSpPr>
          <p:nvPr>
            <p:ph idx="1"/>
          </p:nvPr>
        </p:nvSpPr>
        <p:spPr/>
        <p:txBody>
          <a:bodyPr>
            <a:normAutofit/>
          </a:bodyPr>
          <a:lstStyle/>
          <a:p>
            <a:r>
              <a:rPr lang="en-US" sz="3200" dirty="0">
                <a:latin typeface="Calibri" panose="020F0502020204030204" pitchFamily="34" charset="0"/>
                <a:cs typeface="Calibri" panose="020F0502020204030204" pitchFamily="34" charset="0"/>
              </a:rPr>
              <a:t>General purpose fluoroscopes may have the X-ray head under or over the table.</a:t>
            </a:r>
          </a:p>
          <a:p>
            <a:r>
              <a:rPr lang="en-US" sz="3200" dirty="0">
                <a:latin typeface="Calibri" panose="020F0502020204030204" pitchFamily="34" charset="0"/>
                <a:cs typeface="Calibri" panose="020F0502020204030204" pitchFamily="34" charset="0"/>
              </a:rPr>
              <a:t>Over-table units can be used for general radiology as well.</a:t>
            </a:r>
          </a:p>
          <a:p>
            <a:r>
              <a:rPr lang="en-US" sz="3200" dirty="0">
                <a:latin typeface="Calibri" panose="020F0502020204030204" pitchFamily="34" charset="0"/>
                <a:cs typeface="Calibri" panose="020F0502020204030204" pitchFamily="34" charset="0"/>
              </a:rPr>
              <a:t>The II on an under-table unit is called the tower for an obvious reason.</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r>
              <a:rPr lang="en-US"/>
              <a:t>Stationary Fluoroscopes</a:t>
            </a:r>
          </a:p>
        </p:txBody>
      </p:sp>
      <p:sp>
        <p:nvSpPr>
          <p:cNvPr id="1048623" name="Content Placeholder 3"/>
          <p:cNvSpPr>
            <a:spLocks noGrp="1"/>
          </p:cNvSpPr>
          <p:nvPr>
            <p:ph sz="half" idx="1"/>
          </p:nvPr>
        </p:nvSpPr>
        <p:spPr/>
        <p:txBody>
          <a:bodyPr/>
          <a:lstStyle/>
          <a:p>
            <a:r>
              <a:rPr lang="en-US"/>
              <a:t>Undertable</a:t>
            </a:r>
          </a:p>
          <a:p>
            <a:pPr>
              <a:buFont typeface="Wingdings" pitchFamily="2" charset="2"/>
              <a:buNone/>
            </a:pPr>
            <a:endParaRPr lang="en-US"/>
          </a:p>
          <a:p>
            <a:pPr>
              <a:buFont typeface="Wingdings" pitchFamily="2" charset="2"/>
              <a:buNone/>
            </a:pPr>
            <a:endParaRPr lang="en-US"/>
          </a:p>
        </p:txBody>
      </p:sp>
      <p:sp>
        <p:nvSpPr>
          <p:cNvPr id="1048624" name="Content Placeholder 4"/>
          <p:cNvSpPr>
            <a:spLocks noGrp="1"/>
          </p:cNvSpPr>
          <p:nvPr>
            <p:ph sz="half" idx="2"/>
          </p:nvPr>
        </p:nvSpPr>
        <p:spPr/>
        <p:txBody>
          <a:bodyPr/>
          <a:lstStyle/>
          <a:p>
            <a:r>
              <a:rPr lang="en-US"/>
              <a:t>Over table</a:t>
            </a:r>
          </a:p>
        </p:txBody>
      </p:sp>
      <p:pic>
        <p:nvPicPr>
          <p:cNvPr id="2097162" name="Picture 5" descr="Over table.jpg"/>
          <p:cNvPicPr>
            <a:picLocks noChangeAspect="1"/>
          </p:cNvPicPr>
          <p:nvPr/>
        </p:nvPicPr>
        <p:blipFill>
          <a:blip r:embed="rId2"/>
          <a:srcRect/>
          <a:stretch>
            <a:fillRect/>
          </a:stretch>
        </p:blipFill>
        <p:spPr bwMode="auto">
          <a:xfrm>
            <a:off x="5562600" y="2590800"/>
            <a:ext cx="2127250" cy="3773488"/>
          </a:xfrm>
          <a:prstGeom prst="rect">
            <a:avLst/>
          </a:prstGeom>
          <a:noFill/>
          <a:ln w="9525">
            <a:noFill/>
            <a:miter lim="800000"/>
            <a:headEnd/>
            <a:tailEnd/>
          </a:ln>
        </p:spPr>
      </p:pic>
      <p:pic>
        <p:nvPicPr>
          <p:cNvPr id="2097163" name="Picture 6" descr="Under table.jpg"/>
          <p:cNvPicPr>
            <a:picLocks noChangeAspect="1"/>
          </p:cNvPicPr>
          <p:nvPr/>
        </p:nvPicPr>
        <p:blipFill>
          <a:blip r:embed="rId3"/>
          <a:srcRect/>
          <a:stretch>
            <a:fillRect/>
          </a:stretch>
        </p:blipFill>
        <p:spPr bwMode="auto">
          <a:xfrm>
            <a:off x="1371600" y="2590802"/>
            <a:ext cx="2501900" cy="3586163"/>
          </a:xfrm>
          <a:prstGeom prst="rect">
            <a:avLst/>
          </a:prstGeom>
          <a:noFill/>
          <a:ln w="9525">
            <a:noFill/>
            <a:miter lim="800000"/>
            <a:headEnd/>
            <a:tailEnd/>
          </a:ln>
        </p:spPr>
      </p:pic>
      <p:sp>
        <p:nvSpPr>
          <p:cNvPr id="1048625" name="TextBox 7"/>
          <p:cNvSpPr txBox="1">
            <a:spLocks noChangeArrowheads="1"/>
          </p:cNvSpPr>
          <p:nvPr/>
        </p:nvSpPr>
        <p:spPr bwMode="auto">
          <a:xfrm>
            <a:off x="4114800" y="2514601"/>
            <a:ext cx="1371600" cy="369332"/>
          </a:xfrm>
          <a:prstGeom prst="rect">
            <a:avLst/>
          </a:prstGeom>
          <a:noFill/>
          <a:ln w="9525">
            <a:noFill/>
            <a:miter lim="800000"/>
            <a:headEnd/>
            <a:tailEnd/>
          </a:ln>
        </p:spPr>
        <p:txBody>
          <a:bodyPr>
            <a:spAutoFit/>
          </a:bodyPr>
          <a:lstStyle/>
          <a:p>
            <a:pPr algn="ctr"/>
            <a:r>
              <a:rPr lang="en-US"/>
              <a:t>X-ray head</a:t>
            </a:r>
          </a:p>
        </p:txBody>
      </p:sp>
      <p:sp>
        <p:nvSpPr>
          <p:cNvPr id="1048626" name="TextBox 8"/>
          <p:cNvSpPr txBox="1">
            <a:spLocks noChangeArrowheads="1"/>
          </p:cNvSpPr>
          <p:nvPr/>
        </p:nvSpPr>
        <p:spPr bwMode="auto">
          <a:xfrm>
            <a:off x="4038600" y="3962402"/>
            <a:ext cx="1447800" cy="646113"/>
          </a:xfrm>
          <a:prstGeom prst="rect">
            <a:avLst/>
          </a:prstGeom>
          <a:noFill/>
          <a:ln w="9525">
            <a:noFill/>
            <a:miter lim="800000"/>
            <a:headEnd/>
            <a:tailEnd/>
          </a:ln>
        </p:spPr>
        <p:txBody>
          <a:bodyPr>
            <a:spAutoFit/>
          </a:bodyPr>
          <a:lstStyle/>
          <a:p>
            <a:pPr algn="ctr"/>
            <a:r>
              <a:rPr lang="en-US"/>
              <a:t>Image intensifier</a:t>
            </a:r>
          </a:p>
        </p:txBody>
      </p:sp>
      <p:cxnSp>
        <p:nvCxnSpPr>
          <p:cNvPr id="3145728" name="Straight Arrow Connector 10"/>
          <p:cNvCxnSpPr>
            <a:cxnSpLocks noChangeShapeType="1"/>
          </p:cNvCxnSpPr>
          <p:nvPr/>
        </p:nvCxnSpPr>
        <p:spPr bwMode="auto">
          <a:xfrm rot="10800000" flipV="1">
            <a:off x="2819400" y="2743200"/>
            <a:ext cx="1295400" cy="3314700"/>
          </a:xfrm>
          <a:prstGeom prst="straightConnector1">
            <a:avLst/>
          </a:prstGeom>
          <a:noFill/>
          <a:ln w="25400" algn="ctr">
            <a:solidFill>
              <a:schemeClr val="tx1"/>
            </a:solidFill>
            <a:round/>
            <a:headEnd/>
            <a:tailEnd type="arrow" w="med" len="med"/>
          </a:ln>
        </p:spPr>
      </p:cxnSp>
      <p:cxnSp>
        <p:nvCxnSpPr>
          <p:cNvPr id="3145729" name="Straight Arrow Connector 12"/>
          <p:cNvCxnSpPr>
            <a:cxnSpLocks noChangeShapeType="1"/>
          </p:cNvCxnSpPr>
          <p:nvPr/>
        </p:nvCxnSpPr>
        <p:spPr bwMode="auto">
          <a:xfrm>
            <a:off x="5486400" y="2743200"/>
            <a:ext cx="1066800" cy="76200"/>
          </a:xfrm>
          <a:prstGeom prst="straightConnector1">
            <a:avLst/>
          </a:prstGeom>
          <a:noFill/>
          <a:ln w="25400" algn="ctr">
            <a:solidFill>
              <a:schemeClr val="tx1"/>
            </a:solidFill>
            <a:round/>
            <a:headEnd/>
            <a:tailEnd type="arrow" w="med" len="med"/>
          </a:ln>
        </p:spPr>
      </p:cxnSp>
      <p:cxnSp>
        <p:nvCxnSpPr>
          <p:cNvPr id="3145730" name="Straight Arrow Connector 14"/>
          <p:cNvCxnSpPr>
            <a:cxnSpLocks noChangeShapeType="1"/>
          </p:cNvCxnSpPr>
          <p:nvPr/>
        </p:nvCxnSpPr>
        <p:spPr bwMode="auto">
          <a:xfrm>
            <a:off x="5257800" y="4267200"/>
            <a:ext cx="1524000" cy="990600"/>
          </a:xfrm>
          <a:prstGeom prst="straightConnector1">
            <a:avLst/>
          </a:prstGeom>
          <a:noFill/>
          <a:ln w="25400" algn="ctr">
            <a:solidFill>
              <a:schemeClr val="tx1"/>
            </a:solidFill>
            <a:round/>
            <a:headEnd/>
            <a:tailEnd type="arrow" w="med" len="med"/>
          </a:ln>
        </p:spPr>
      </p:cxnSp>
      <p:cxnSp>
        <p:nvCxnSpPr>
          <p:cNvPr id="3145731" name="Straight Arrow Connector 17"/>
          <p:cNvCxnSpPr>
            <a:cxnSpLocks noChangeShapeType="1"/>
          </p:cNvCxnSpPr>
          <p:nvPr/>
        </p:nvCxnSpPr>
        <p:spPr bwMode="auto">
          <a:xfrm rot="10800000">
            <a:off x="2514600" y="3810000"/>
            <a:ext cx="1828800" cy="381000"/>
          </a:xfrm>
          <a:prstGeom prst="straightConnector1">
            <a:avLst/>
          </a:prstGeom>
          <a:noFill/>
          <a:ln w="25400" algn="ctr">
            <a:solidFill>
              <a:schemeClr val="tx1"/>
            </a:solidFill>
            <a:round/>
            <a:headEnd/>
            <a:tailEnd type="arrow" w="med" len="med"/>
          </a:ln>
        </p:spPr>
      </p:cxn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6"/>
          <p:cNvSpPr>
            <a:spLocks noGrp="1"/>
          </p:cNvSpPr>
          <p:nvPr>
            <p:ph type="title"/>
          </p:nvPr>
        </p:nvSpPr>
        <p:spPr/>
        <p:txBody>
          <a:bodyPr/>
          <a:lstStyle/>
          <a:p>
            <a:r>
              <a:rPr lang="en-US"/>
              <a:t>Types of Fluoroscopes</a:t>
            </a:r>
          </a:p>
        </p:txBody>
      </p:sp>
      <p:sp>
        <p:nvSpPr>
          <p:cNvPr id="1048628" name="Content Placeholder 5"/>
          <p:cNvSpPr>
            <a:spLocks noGrp="1"/>
          </p:cNvSpPr>
          <p:nvPr>
            <p:ph idx="1"/>
          </p:nvPr>
        </p:nvSpPr>
        <p:spPr/>
        <p:txBody>
          <a:bodyPr>
            <a:normAutofit/>
          </a:bodyPr>
          <a:lstStyle/>
          <a:p>
            <a:r>
              <a:rPr lang="en-US" sz="3200" dirty="0">
                <a:latin typeface="Calibri" panose="020F0502020204030204" pitchFamily="34" charset="0"/>
                <a:cs typeface="Calibri" panose="020F0502020204030204" pitchFamily="34" charset="0"/>
              </a:rPr>
              <a:t>If the X-ray head and II are linked together by a large C-shaped arm the fluoroscope is a called a C-arm. </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Mobile C-arms can roll around.  Mini C-arms are tiny fluoroscopes used only for extremities.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p:txBody>
          <a:bodyPr/>
          <a:lstStyle/>
          <a:p>
            <a:r>
              <a:rPr lang="en-US"/>
              <a:t>C-arms</a:t>
            </a:r>
          </a:p>
        </p:txBody>
      </p:sp>
      <p:sp>
        <p:nvSpPr>
          <p:cNvPr id="1048630" name="Content Placeholder 2"/>
          <p:cNvSpPr>
            <a:spLocks noGrp="1"/>
          </p:cNvSpPr>
          <p:nvPr>
            <p:ph sz="half" idx="1"/>
          </p:nvPr>
        </p:nvSpPr>
        <p:spPr/>
        <p:txBody>
          <a:bodyPr/>
          <a:lstStyle/>
          <a:p>
            <a:r>
              <a:rPr lang="en-US"/>
              <a:t>Mobile C-arm</a:t>
            </a:r>
          </a:p>
        </p:txBody>
      </p:sp>
      <p:sp>
        <p:nvSpPr>
          <p:cNvPr id="1048631" name="Content Placeholder 3"/>
          <p:cNvSpPr>
            <a:spLocks noGrp="1"/>
          </p:cNvSpPr>
          <p:nvPr>
            <p:ph sz="half" idx="2"/>
          </p:nvPr>
        </p:nvSpPr>
        <p:spPr/>
        <p:txBody>
          <a:bodyPr/>
          <a:lstStyle/>
          <a:p>
            <a:r>
              <a:rPr lang="en-US" dirty="0"/>
              <a:t>Mini C-arm</a:t>
            </a:r>
          </a:p>
        </p:txBody>
      </p:sp>
      <p:pic>
        <p:nvPicPr>
          <p:cNvPr id="2097164" name="Picture 5" descr="Mobile C1.jpg"/>
          <p:cNvPicPr>
            <a:picLocks noChangeAspect="1"/>
          </p:cNvPicPr>
          <p:nvPr/>
        </p:nvPicPr>
        <p:blipFill>
          <a:blip r:embed="rId2"/>
          <a:srcRect/>
          <a:stretch>
            <a:fillRect/>
          </a:stretch>
        </p:blipFill>
        <p:spPr bwMode="auto">
          <a:xfrm>
            <a:off x="457202" y="2667000"/>
            <a:ext cx="3967163" cy="3429000"/>
          </a:xfrm>
          <a:prstGeom prst="rect">
            <a:avLst/>
          </a:prstGeom>
          <a:noFill/>
          <a:ln w="9525">
            <a:noFill/>
            <a:miter lim="800000"/>
            <a:headEnd/>
            <a:tailEnd/>
          </a:ln>
        </p:spPr>
      </p:pic>
      <p:pic>
        <p:nvPicPr>
          <p:cNvPr id="2097165" name="Picture 6" descr="Mini C2.jpg"/>
          <p:cNvPicPr>
            <a:picLocks noChangeAspect="1"/>
          </p:cNvPicPr>
          <p:nvPr/>
        </p:nvPicPr>
        <p:blipFill>
          <a:blip r:embed="rId3"/>
          <a:srcRect/>
          <a:stretch>
            <a:fillRect/>
          </a:stretch>
        </p:blipFill>
        <p:spPr bwMode="auto">
          <a:xfrm>
            <a:off x="4419600" y="2667000"/>
            <a:ext cx="4572000" cy="3429000"/>
          </a:xfrm>
          <a:prstGeom prst="rect">
            <a:avLst/>
          </a:prstGeom>
          <a:noFill/>
          <a:ln w="9525">
            <a:noFill/>
            <a:miter lim="800000"/>
            <a:headEnd/>
            <a:tailEnd/>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US"/>
              <a:t>Fixed C-arm</a:t>
            </a:r>
          </a:p>
        </p:txBody>
      </p:sp>
      <p:pic>
        <p:nvPicPr>
          <p:cNvPr id="2097166" name="Content Placeholder 3" descr="Fixed C, flat panel2.jpg"/>
          <p:cNvPicPr>
            <a:picLocks noGrp="1" noChangeAspect="1"/>
          </p:cNvPicPr>
          <p:nvPr>
            <p:ph idx="1"/>
          </p:nvPr>
        </p:nvPicPr>
        <p:blipFill>
          <a:blip r:embed="rId2"/>
          <a:stretch>
            <a:fillRect/>
          </a:stretch>
        </p:blipFill>
        <p:spPr>
          <a:xfrm>
            <a:off x="1858433" y="2193925"/>
            <a:ext cx="5427133" cy="4070350"/>
          </a:xfr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itle 1"/>
          <p:cNvSpPr>
            <a:spLocks noGrp="1"/>
          </p:cNvSpPr>
          <p:nvPr>
            <p:ph type="title"/>
          </p:nvPr>
        </p:nvSpPr>
        <p:spPr/>
        <p:txBody>
          <a:bodyPr/>
          <a:lstStyle/>
          <a:p>
            <a:r>
              <a:rPr lang="en-US"/>
              <a:t>Proper Positioning</a:t>
            </a:r>
          </a:p>
        </p:txBody>
      </p:sp>
      <p:sp>
        <p:nvSpPr>
          <p:cNvPr id="1048634" name="Content Placeholder 2"/>
          <p:cNvSpPr>
            <a:spLocks noGrp="1"/>
          </p:cNvSpPr>
          <p:nvPr>
            <p:ph idx="1"/>
          </p:nvPr>
        </p:nvSpPr>
        <p:spPr/>
        <p:txBody>
          <a:bodyPr>
            <a:normAutofit fontScale="93750" lnSpcReduction="20000"/>
          </a:bodyPr>
          <a:lstStyle/>
          <a:p>
            <a:r>
              <a:rPr lang="en-US" sz="3200" dirty="0">
                <a:latin typeface="Calibri" panose="020F0502020204030204" pitchFamily="34" charset="0"/>
                <a:cs typeface="Calibri" panose="020F0502020204030204" pitchFamily="34" charset="0"/>
              </a:rPr>
              <a:t>Whenever possible, position the X-ray head </a:t>
            </a:r>
            <a:r>
              <a:rPr lang="en-US" sz="3200" b="1" dirty="0">
                <a:latin typeface="Calibri" panose="020F0502020204030204" pitchFamily="34" charset="0"/>
                <a:cs typeface="Calibri" panose="020F0502020204030204" pitchFamily="34" charset="0"/>
              </a:rPr>
              <a:t>under</a:t>
            </a:r>
            <a:r>
              <a:rPr lang="en-US" sz="3200" dirty="0">
                <a:latin typeface="Calibri" panose="020F0502020204030204" pitchFamily="34" charset="0"/>
                <a:cs typeface="Calibri" panose="020F0502020204030204" pitchFamily="34" charset="0"/>
              </a:rPr>
              <a:t> the patient.  (This isn’t possible on an over-table unit.)</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The X-ray source (inside the head) must be at least 12” away from the patient’s skin.  This is built in to most fixed units.  C-arms have spacer cones to keep the right distance. </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Rectangle 2"/>
          <p:cNvSpPr>
            <a:spLocks noGrp="1" noChangeArrowheads="1"/>
          </p:cNvSpPr>
          <p:nvPr>
            <p:ph type="title"/>
          </p:nvPr>
        </p:nvSpPr>
        <p:spPr>
          <a:xfrm>
            <a:off x="457200" y="277815"/>
            <a:ext cx="8382000" cy="712787"/>
          </a:xfrm>
        </p:spPr>
        <p:txBody>
          <a:bodyPr/>
          <a:lstStyle/>
          <a:p>
            <a:r>
              <a:rPr lang="en-US"/>
              <a:t>X-ray Tube Position</a:t>
            </a:r>
          </a:p>
        </p:txBody>
      </p:sp>
      <p:pic>
        <p:nvPicPr>
          <p:cNvPr id="2097167" name="Picture 4" descr="fluoro tube position"/>
          <p:cNvPicPr>
            <a:picLocks noGrp="1" noChangeAspect="1" noChangeArrowheads="1"/>
          </p:cNvPicPr>
          <p:nvPr>
            <p:ph sz="half" idx="1"/>
          </p:nvPr>
        </p:nvPicPr>
        <p:blipFill>
          <a:blip r:embed="rId2"/>
          <a:srcRect/>
          <a:stretch>
            <a:fillRect/>
          </a:stretch>
        </p:blipFill>
        <p:spPr>
          <a:xfrm>
            <a:off x="381000" y="1905002"/>
            <a:ext cx="4495800" cy="2936875"/>
          </a:xfrm>
          <a:noFill/>
        </p:spPr>
      </p:pic>
      <p:sp>
        <p:nvSpPr>
          <p:cNvPr id="1048642" name="Rectangle 3"/>
          <p:cNvSpPr>
            <a:spLocks noGrp="1" noChangeArrowheads="1"/>
          </p:cNvSpPr>
          <p:nvPr>
            <p:ph type="body" sz="half" idx="2"/>
          </p:nvPr>
        </p:nvSpPr>
        <p:spPr>
          <a:xfrm>
            <a:off x="4953000" y="1371600"/>
            <a:ext cx="4038600" cy="5181600"/>
          </a:xfrm>
        </p:spPr>
        <p:txBody>
          <a:bodyPr>
            <a:normAutofit lnSpcReduction="10000"/>
          </a:bodyPr>
          <a:lstStyle/>
          <a:p>
            <a:pPr>
              <a:buClr>
                <a:srgbClr val="990000"/>
              </a:buClr>
            </a:pPr>
            <a:r>
              <a:rPr lang="en-US" sz="2400" dirty="0">
                <a:latin typeface="Calibri" panose="020F0502020204030204" pitchFamily="34" charset="0"/>
                <a:cs typeface="Calibri" panose="020F0502020204030204" pitchFamily="34" charset="0"/>
              </a:rPr>
              <a:t>Position the X-ray tube under the patient not above the patient.</a:t>
            </a:r>
          </a:p>
          <a:p>
            <a:pPr>
              <a:buClr>
                <a:srgbClr val="990000"/>
              </a:buClr>
            </a:pPr>
            <a:endParaRPr lang="en-US" sz="2400" dirty="0">
              <a:latin typeface="Calibri" panose="020F0502020204030204" pitchFamily="34" charset="0"/>
              <a:cs typeface="Calibri" panose="020F0502020204030204" pitchFamily="34" charset="0"/>
            </a:endParaRPr>
          </a:p>
          <a:p>
            <a:pPr>
              <a:buClr>
                <a:srgbClr val="990000"/>
              </a:buClr>
            </a:pPr>
            <a:r>
              <a:rPr lang="en-US" sz="2400" dirty="0">
                <a:latin typeface="Calibri" panose="020F0502020204030204" pitchFamily="34" charset="0"/>
                <a:cs typeface="Calibri" panose="020F0502020204030204" pitchFamily="34" charset="0"/>
              </a:rPr>
              <a:t>The largest amount of scatter radiation is produced where the x-ray beam enters the patient.</a:t>
            </a:r>
          </a:p>
          <a:p>
            <a:pPr>
              <a:buClr>
                <a:srgbClr val="990000"/>
              </a:buClr>
            </a:pPr>
            <a:endParaRPr lang="en-US" sz="2400" dirty="0">
              <a:latin typeface="Calibri" panose="020F0502020204030204" pitchFamily="34" charset="0"/>
              <a:cs typeface="Calibri" panose="020F0502020204030204" pitchFamily="34" charset="0"/>
            </a:endParaRPr>
          </a:p>
          <a:p>
            <a:pPr>
              <a:buClr>
                <a:srgbClr val="990000"/>
              </a:buClr>
            </a:pPr>
            <a:r>
              <a:rPr lang="en-US" sz="2400" dirty="0">
                <a:latin typeface="Calibri" panose="020F0502020204030204" pitchFamily="34" charset="0"/>
                <a:cs typeface="Calibri" panose="020F0502020204030204" pitchFamily="34" charset="0"/>
              </a:rPr>
              <a:t>By positioning the x-ray tube below the patient, you decrease the amount of scatter radiation that reaches your upper body.</a:t>
            </a:r>
          </a:p>
        </p:txBody>
      </p:sp>
      <p:sp>
        <p:nvSpPr>
          <p:cNvPr id="1048643" name="Line 5"/>
          <p:cNvSpPr>
            <a:spLocks noChangeShapeType="1"/>
          </p:cNvSpPr>
          <p:nvPr/>
        </p:nvSpPr>
        <p:spPr bwMode="auto">
          <a:xfrm flipV="1">
            <a:off x="2971800" y="4800600"/>
            <a:ext cx="457200" cy="1066800"/>
          </a:xfrm>
          <a:prstGeom prst="line">
            <a:avLst/>
          </a:prstGeom>
          <a:noFill/>
          <a:ln w="9525">
            <a:solidFill>
              <a:schemeClr val="folHlink"/>
            </a:solidFill>
            <a:round/>
            <a:headEnd/>
            <a:tailEnd type="triangle" w="med" len="med"/>
          </a:ln>
          <a:effectLst/>
        </p:spPr>
        <p:txBody>
          <a:bodyPr/>
          <a:lstStyle/>
          <a:p>
            <a:endParaRPr lang="en-US"/>
          </a:p>
        </p:txBody>
      </p:sp>
      <p:sp>
        <p:nvSpPr>
          <p:cNvPr id="1048644" name="Text Box 6"/>
          <p:cNvSpPr txBox="1">
            <a:spLocks noChangeArrowheads="1"/>
          </p:cNvSpPr>
          <p:nvPr/>
        </p:nvSpPr>
        <p:spPr bwMode="auto">
          <a:xfrm>
            <a:off x="2057400" y="5867402"/>
            <a:ext cx="2133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048645" name="Text Box 7"/>
          <p:cNvSpPr txBox="1">
            <a:spLocks noChangeArrowheads="1"/>
          </p:cNvSpPr>
          <p:nvPr/>
        </p:nvSpPr>
        <p:spPr bwMode="auto">
          <a:xfrm>
            <a:off x="2133600" y="5867402"/>
            <a:ext cx="2209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048646" name="Text Box 8"/>
          <p:cNvSpPr txBox="1">
            <a:spLocks noChangeArrowheads="1"/>
          </p:cNvSpPr>
          <p:nvPr/>
        </p:nvSpPr>
        <p:spPr bwMode="auto">
          <a:xfrm>
            <a:off x="2438400" y="5791202"/>
            <a:ext cx="1905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048647" name="Text Box 9"/>
          <p:cNvSpPr txBox="1">
            <a:spLocks noChangeArrowheads="1"/>
          </p:cNvSpPr>
          <p:nvPr/>
        </p:nvSpPr>
        <p:spPr bwMode="auto">
          <a:xfrm>
            <a:off x="2286000" y="5867402"/>
            <a:ext cx="2133600" cy="366713"/>
          </a:xfrm>
          <a:prstGeom prst="rect">
            <a:avLst/>
          </a:prstGeom>
          <a:noFill/>
          <a:ln w="9525">
            <a:noFill/>
            <a:miter lim="800000"/>
            <a:headEnd/>
            <a:tailEnd/>
          </a:ln>
          <a:effectLst/>
        </p:spPr>
        <p:txBody>
          <a:bodyPr>
            <a:spAutoFit/>
          </a:bodyPr>
          <a:lstStyle/>
          <a:p>
            <a:pPr>
              <a:spcBef>
                <a:spcPct val="50000"/>
              </a:spcBef>
            </a:pPr>
            <a:r>
              <a:rPr lang="en-US"/>
              <a:t>X-ray Tube</a:t>
            </a:r>
          </a:p>
        </p:txBody>
      </p:sp>
      <p:sp>
        <p:nvSpPr>
          <p:cNvPr id="1048648" name="Text Box 10"/>
          <p:cNvSpPr txBox="1">
            <a:spLocks noChangeArrowheads="1"/>
          </p:cNvSpPr>
          <p:nvPr/>
        </p:nvSpPr>
        <p:spPr bwMode="auto">
          <a:xfrm>
            <a:off x="1600200" y="1447802"/>
            <a:ext cx="2514600" cy="366713"/>
          </a:xfrm>
          <a:prstGeom prst="rect">
            <a:avLst/>
          </a:prstGeom>
          <a:noFill/>
          <a:ln w="9525">
            <a:noFill/>
            <a:miter lim="800000"/>
            <a:headEnd/>
            <a:tailEnd/>
          </a:ln>
          <a:effectLst/>
        </p:spPr>
        <p:txBody>
          <a:bodyPr>
            <a:spAutoFit/>
          </a:bodyPr>
          <a:lstStyle/>
          <a:p>
            <a:pPr>
              <a:spcBef>
                <a:spcPct val="50000"/>
              </a:spcBef>
            </a:pPr>
            <a:r>
              <a:rPr lang="en-US"/>
              <a:t>Image Intensifier</a:t>
            </a:r>
          </a:p>
        </p:txBody>
      </p:sp>
      <p:sp>
        <p:nvSpPr>
          <p:cNvPr id="1048649" name="Line 11"/>
          <p:cNvSpPr>
            <a:spLocks noChangeShapeType="1"/>
          </p:cNvSpPr>
          <p:nvPr/>
        </p:nvSpPr>
        <p:spPr bwMode="auto">
          <a:xfrm>
            <a:off x="2667000" y="2133600"/>
            <a:ext cx="762000" cy="914400"/>
          </a:xfrm>
          <a:prstGeom prst="line">
            <a:avLst/>
          </a:prstGeom>
          <a:noFill/>
          <a:ln w="9525">
            <a:solidFill>
              <a:schemeClr val="folHlink"/>
            </a:solidFill>
            <a:round/>
            <a:headEnd/>
            <a:tailEnd type="triangle" w="med" len="med"/>
          </a:ln>
          <a:effectLst/>
        </p:spPr>
        <p:txBody>
          <a:bodyPr/>
          <a:lstStyle/>
          <a:p>
            <a:endParaRPr lang="en-US"/>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Rectangle 2"/>
          <p:cNvSpPr>
            <a:spLocks noGrp="1" noChangeArrowheads="1"/>
          </p:cNvSpPr>
          <p:nvPr>
            <p:ph type="title"/>
          </p:nvPr>
        </p:nvSpPr>
        <p:spPr>
          <a:xfrm>
            <a:off x="457200" y="457202"/>
            <a:ext cx="8229600" cy="1038225"/>
          </a:xfrm>
        </p:spPr>
        <p:txBody>
          <a:bodyPr/>
          <a:lstStyle/>
          <a:p>
            <a:r>
              <a:rPr lang="en-US"/>
              <a:t>Collimation</a:t>
            </a:r>
          </a:p>
        </p:txBody>
      </p:sp>
      <p:pic>
        <p:nvPicPr>
          <p:cNvPr id="2097168" name="Picture 4" descr="collimation"/>
          <p:cNvPicPr>
            <a:picLocks noGrp="1" noChangeAspect="1" noChangeArrowheads="1"/>
          </p:cNvPicPr>
          <p:nvPr>
            <p:ph sz="half" idx="1"/>
          </p:nvPr>
        </p:nvPicPr>
        <p:blipFill>
          <a:blip r:embed="rId2"/>
          <a:srcRect/>
          <a:stretch>
            <a:fillRect/>
          </a:stretch>
        </p:blipFill>
        <p:spPr>
          <a:xfrm>
            <a:off x="533400" y="2505075"/>
            <a:ext cx="4800600" cy="2560638"/>
          </a:xfrm>
          <a:noFill/>
        </p:spPr>
      </p:pic>
      <p:sp>
        <p:nvSpPr>
          <p:cNvPr id="1048651" name="Rectangle 3"/>
          <p:cNvSpPr>
            <a:spLocks noGrp="1" noChangeArrowheads="1"/>
          </p:cNvSpPr>
          <p:nvPr>
            <p:ph type="body" sz="half" idx="2"/>
          </p:nvPr>
        </p:nvSpPr>
        <p:spPr>
          <a:xfrm>
            <a:off x="5257800" y="1295400"/>
            <a:ext cx="3733800" cy="5410200"/>
          </a:xfrm>
        </p:spPr>
        <p:txBody>
          <a:bodyPr>
            <a:normAutofit fontScale="95833" lnSpcReduction="10000"/>
          </a:bodyPr>
          <a:lstStyle/>
          <a:p>
            <a:pPr>
              <a:buClr>
                <a:schemeClr val="tx1"/>
              </a:buClr>
              <a:buFont typeface="Wingdings" pitchFamily="2" charset="2"/>
              <a:buNone/>
            </a:pPr>
            <a:r>
              <a:rPr lang="en-US" sz="3200" dirty="0">
                <a:latin typeface="Calibri" panose="020F0502020204030204" pitchFamily="34" charset="0"/>
                <a:cs typeface="Calibri" panose="020F0502020204030204" pitchFamily="34" charset="0"/>
              </a:rPr>
              <a:t>Collimate tightly to the area of interest.</a:t>
            </a:r>
          </a:p>
          <a:p>
            <a:pPr lvl="1">
              <a:buClr>
                <a:srgbClr val="990000"/>
              </a:buClr>
              <a:buFont typeface="Wingdings" pitchFamily="2" charset="2"/>
              <a:buChar char="Ø"/>
            </a:pPr>
            <a:r>
              <a:rPr lang="en-US" sz="3200" dirty="0">
                <a:latin typeface="Calibri" panose="020F0502020204030204" pitchFamily="34" charset="0"/>
                <a:cs typeface="Calibri" panose="020F0502020204030204" pitchFamily="34" charset="0"/>
              </a:rPr>
              <a:t>Reduces the patient’s total entrance skin exposure.</a:t>
            </a:r>
          </a:p>
          <a:p>
            <a:pPr lvl="1">
              <a:buClr>
                <a:srgbClr val="990000"/>
              </a:buClr>
              <a:buFont typeface="Wingdings" pitchFamily="2" charset="2"/>
              <a:buChar char="Ø"/>
            </a:pPr>
            <a:r>
              <a:rPr lang="en-US" sz="3200" dirty="0">
                <a:latin typeface="Calibri" panose="020F0502020204030204" pitchFamily="34" charset="0"/>
                <a:cs typeface="Calibri" panose="020F0502020204030204" pitchFamily="34" charset="0"/>
              </a:rPr>
              <a:t>Improves image contrast.</a:t>
            </a:r>
          </a:p>
          <a:p>
            <a:pPr lvl="1">
              <a:buClr>
                <a:srgbClr val="990000"/>
              </a:buClr>
              <a:buFont typeface="Wingdings" pitchFamily="2" charset="2"/>
              <a:buChar char="Ø"/>
            </a:pPr>
            <a:r>
              <a:rPr lang="en-US" sz="3200" dirty="0">
                <a:latin typeface="Calibri" panose="020F0502020204030204" pitchFamily="34" charset="0"/>
                <a:cs typeface="Calibri" panose="020F0502020204030204" pitchFamily="34" charset="0"/>
              </a:rPr>
              <a:t>Scatter radiation to the operator will also decrease</a:t>
            </a:r>
            <a:r>
              <a:rPr lang="en-US" sz="2400" dirty="0"/>
              <a:t>.</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p:txBody>
          <a:bodyPr/>
          <a:lstStyle/>
          <a:p>
            <a:endParaRPr lang="en-US"/>
          </a:p>
        </p:txBody>
      </p:sp>
      <p:sp>
        <p:nvSpPr>
          <p:cNvPr id="1048595" name="Content Placeholder 2"/>
          <p:cNvSpPr>
            <a:spLocks noGrp="1"/>
          </p:cNvSpPr>
          <p:nvPr>
            <p:ph idx="1"/>
          </p:nvPr>
        </p:nvSpPr>
        <p:spPr/>
        <p:txBody>
          <a:bodyPr>
            <a:normAutofit/>
          </a:bodyPr>
          <a:lstStyle/>
          <a:p>
            <a:pPr algn="ctr"/>
            <a:r>
              <a:rPr lang="en-US" sz="7200" dirty="0">
                <a:latin typeface="Cambria" panose="02040503050406030204" pitchFamily="18" charset="0"/>
              </a:rPr>
              <a:t>WHY?</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4"/>
          <p:cNvSpPr>
            <a:spLocks noGrp="1"/>
          </p:cNvSpPr>
          <p:nvPr>
            <p:ph type="title"/>
          </p:nvPr>
        </p:nvSpPr>
        <p:spPr/>
        <p:txBody>
          <a:bodyPr/>
          <a:lstStyle/>
          <a:p>
            <a:r>
              <a:rPr lang="en-US"/>
              <a:t>Foot Pedals</a:t>
            </a:r>
          </a:p>
        </p:txBody>
      </p:sp>
      <p:sp>
        <p:nvSpPr>
          <p:cNvPr id="1048653" name="Content Placeholder 5"/>
          <p:cNvSpPr>
            <a:spLocks noGrp="1"/>
          </p:cNvSpPr>
          <p:nvPr>
            <p:ph idx="1"/>
          </p:nvPr>
        </p:nvSpPr>
        <p:spPr/>
        <p:txBody>
          <a:bodyPr>
            <a:normAutofit/>
          </a:bodyPr>
          <a:lstStyle/>
          <a:p>
            <a:r>
              <a:rPr lang="en-US" sz="3200" dirty="0">
                <a:latin typeface="Calibri" panose="020F0502020204030204" pitchFamily="34" charset="0"/>
                <a:cs typeface="Calibri" panose="020F0502020204030204" pitchFamily="34" charset="0"/>
              </a:rPr>
              <a:t>All fluoroscopes of any type are operated by a foot pedal.</a:t>
            </a:r>
          </a:p>
          <a:p>
            <a:r>
              <a:rPr lang="en-US" sz="3200" dirty="0">
                <a:latin typeface="Calibri" panose="020F0502020204030204" pitchFamily="34" charset="0"/>
                <a:cs typeface="Calibri" panose="020F0502020204030204" pitchFamily="34" charset="0"/>
              </a:rPr>
              <a:t>The pedal is a “dead man” switch.  The machine will only operate when there is pressure on the switch.</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p:txBody>
          <a:bodyPr/>
          <a:lstStyle/>
          <a:p>
            <a:r>
              <a:rPr lang="en-US"/>
              <a:t>Image Intensifiers</a:t>
            </a:r>
          </a:p>
        </p:txBody>
      </p:sp>
      <p:sp>
        <p:nvSpPr>
          <p:cNvPr id="1048655" name="Content Placeholder 2"/>
          <p:cNvSpPr>
            <a:spLocks noGrp="1"/>
          </p:cNvSpPr>
          <p:nvPr>
            <p:ph idx="1"/>
          </p:nvPr>
        </p:nvSpPr>
        <p:spPr/>
        <p:txBody>
          <a:bodyPr>
            <a:normAutofit lnSpcReduction="10000"/>
          </a:bodyPr>
          <a:lstStyle/>
          <a:p>
            <a:r>
              <a:rPr lang="en-US" sz="3200" dirty="0">
                <a:latin typeface="Calibri" panose="020F0502020204030204" pitchFamily="34" charset="0"/>
                <a:cs typeface="Calibri" panose="020F0502020204030204" pitchFamily="34" charset="0"/>
              </a:rPr>
              <a:t>The Image Intensifier (II) converts the radiographic image into a TV image and makes it considerably brighter.</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The II may be a large vacuum device or a flat panel.  </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II’s can magnify the image.</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Rectangle 2"/>
          <p:cNvSpPr>
            <a:spLocks noGrp="1" noChangeArrowheads="1"/>
          </p:cNvSpPr>
          <p:nvPr>
            <p:ph type="title"/>
          </p:nvPr>
        </p:nvSpPr>
        <p:spPr/>
        <p:txBody>
          <a:bodyPr/>
          <a:lstStyle/>
          <a:p>
            <a:pPr eaLnBrk="1" hangingPunct="1"/>
            <a:r>
              <a:rPr lang="en-US"/>
              <a:t>Image Intensifiers</a:t>
            </a:r>
          </a:p>
        </p:txBody>
      </p:sp>
      <p:pic>
        <p:nvPicPr>
          <p:cNvPr id="2097169" name="Picture 6" descr="j0149627"/>
          <p:cNvPicPr>
            <a:picLocks noGrp="1" noChangeAspect="1" noChangeArrowheads="1"/>
          </p:cNvPicPr>
          <p:nvPr>
            <p:ph sz="half" idx="1"/>
          </p:nvPr>
        </p:nvPicPr>
        <p:blipFill>
          <a:blip r:embed="rId2"/>
          <a:stretch>
            <a:fillRect/>
          </a:stretch>
        </p:blipFill>
        <p:spPr>
          <a:xfrm>
            <a:off x="563582" y="3305801"/>
            <a:ext cx="2530437" cy="1800563"/>
          </a:xfrm>
        </p:spPr>
      </p:pic>
      <p:pic>
        <p:nvPicPr>
          <p:cNvPr id="2097170" name="Picture 7" descr="j0304933"/>
          <p:cNvPicPr>
            <a:picLocks noGrp="1" noChangeAspect="1" noChangeArrowheads="1"/>
          </p:cNvPicPr>
          <p:nvPr>
            <p:ph sz="half" idx="2"/>
          </p:nvPr>
        </p:nvPicPr>
        <p:blipFill>
          <a:blip r:embed="rId3"/>
          <a:stretch>
            <a:fillRect/>
          </a:stretch>
        </p:blipFill>
        <p:spPr>
          <a:xfrm>
            <a:off x="5684361" y="3393787"/>
            <a:ext cx="1823403" cy="1670625"/>
          </a:xfrm>
        </p:spPr>
      </p:pic>
      <p:pic>
        <p:nvPicPr>
          <p:cNvPr id="2097171" name="Picture 4" descr="Fixed C, flat panel1.jpg"/>
          <p:cNvPicPr>
            <a:picLocks noChangeAspect="1"/>
          </p:cNvPicPr>
          <p:nvPr/>
        </p:nvPicPr>
        <p:blipFill>
          <a:blip r:embed="rId4"/>
          <a:srcRect/>
          <a:stretch>
            <a:fillRect/>
          </a:stretch>
        </p:blipFill>
        <p:spPr bwMode="auto">
          <a:xfrm>
            <a:off x="457200" y="2209800"/>
            <a:ext cx="4064000" cy="3048000"/>
          </a:xfrm>
          <a:prstGeom prst="rect">
            <a:avLst/>
          </a:prstGeom>
          <a:noFill/>
          <a:ln w="9525">
            <a:noFill/>
            <a:miter lim="800000"/>
            <a:headEnd/>
            <a:tailEnd/>
          </a:ln>
        </p:spPr>
      </p:pic>
      <p:pic>
        <p:nvPicPr>
          <p:cNvPr id="2097172" name="Picture 5" descr="Overtable3.jpg"/>
          <p:cNvPicPr>
            <a:picLocks noChangeAspect="1"/>
          </p:cNvPicPr>
          <p:nvPr/>
        </p:nvPicPr>
        <p:blipFill>
          <a:blip r:embed="rId5"/>
          <a:srcRect/>
          <a:stretch>
            <a:fillRect/>
          </a:stretch>
        </p:blipFill>
        <p:spPr bwMode="auto">
          <a:xfrm>
            <a:off x="4521200" y="2209800"/>
            <a:ext cx="4064000" cy="3048000"/>
          </a:xfrm>
          <a:prstGeom prst="rect">
            <a:avLst/>
          </a:prstGeom>
          <a:noFill/>
          <a:ln w="9525">
            <a:noFill/>
            <a:miter lim="800000"/>
            <a:headEnd/>
            <a:tailEnd/>
          </a:ln>
        </p:spPr>
      </p:pic>
      <p:sp>
        <p:nvSpPr>
          <p:cNvPr id="1048657" name="TextBox 6"/>
          <p:cNvSpPr txBox="1">
            <a:spLocks noChangeArrowheads="1"/>
          </p:cNvSpPr>
          <p:nvPr/>
        </p:nvSpPr>
        <p:spPr bwMode="auto">
          <a:xfrm>
            <a:off x="609600" y="5638800"/>
            <a:ext cx="1676400" cy="369888"/>
          </a:xfrm>
          <a:prstGeom prst="rect">
            <a:avLst/>
          </a:prstGeom>
          <a:noFill/>
          <a:ln w="9525">
            <a:noFill/>
            <a:miter lim="800000"/>
            <a:headEnd/>
            <a:tailEnd/>
          </a:ln>
        </p:spPr>
        <p:txBody>
          <a:bodyPr>
            <a:spAutoFit/>
          </a:bodyPr>
          <a:lstStyle/>
          <a:p>
            <a:pPr algn="ctr"/>
            <a:r>
              <a:rPr lang="en-US"/>
              <a:t>Flat Panel</a:t>
            </a:r>
          </a:p>
        </p:txBody>
      </p:sp>
      <p:sp>
        <p:nvSpPr>
          <p:cNvPr id="1048658" name="TextBox 7"/>
          <p:cNvSpPr txBox="1">
            <a:spLocks noChangeArrowheads="1"/>
          </p:cNvSpPr>
          <p:nvPr/>
        </p:nvSpPr>
        <p:spPr bwMode="auto">
          <a:xfrm>
            <a:off x="6189513" y="5638800"/>
            <a:ext cx="641650" cy="369332"/>
          </a:xfrm>
          <a:prstGeom prst="rect">
            <a:avLst/>
          </a:prstGeom>
          <a:noFill/>
          <a:ln w="9525">
            <a:noFill/>
            <a:miter lim="800000"/>
            <a:headEnd/>
            <a:tailEnd/>
          </a:ln>
        </p:spPr>
        <p:txBody>
          <a:bodyPr wrap="none">
            <a:spAutoFit/>
          </a:bodyPr>
          <a:lstStyle/>
          <a:p>
            <a:pPr algn="ctr"/>
            <a:r>
              <a:rPr lang="en-US"/>
              <a:t>Tube</a:t>
            </a:r>
          </a:p>
        </p:txBody>
      </p:sp>
      <p:cxnSp>
        <p:nvCxnSpPr>
          <p:cNvPr id="3145732" name="Straight Arrow Connector 12"/>
          <p:cNvCxnSpPr>
            <a:cxnSpLocks/>
          </p:cNvCxnSpPr>
          <p:nvPr/>
        </p:nvCxnSpPr>
        <p:spPr bwMode="auto">
          <a:xfrm rot="5400000" flipH="1" flipV="1">
            <a:off x="5981700" y="4533900"/>
            <a:ext cx="1447800" cy="762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45733" name="Straight Arrow Connector 14"/>
          <p:cNvCxnSpPr>
            <a:cxnSpLocks/>
            <a:stCxn id="1048657" idx="0"/>
          </p:cNvCxnSpPr>
          <p:nvPr/>
        </p:nvCxnSpPr>
        <p:spPr bwMode="auto">
          <a:xfrm rot="5400000" flipH="1" flipV="1">
            <a:off x="914400" y="4114800"/>
            <a:ext cx="2057400" cy="990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4"/>
          <p:cNvSpPr>
            <a:spLocks noGrp="1"/>
          </p:cNvSpPr>
          <p:nvPr>
            <p:ph type="title"/>
          </p:nvPr>
        </p:nvSpPr>
        <p:spPr/>
        <p:txBody>
          <a:bodyPr/>
          <a:lstStyle/>
          <a:p>
            <a:r>
              <a:rPr lang="en-US"/>
              <a:t>The Fluoroscopic Image</a:t>
            </a:r>
          </a:p>
        </p:txBody>
      </p:sp>
      <p:sp>
        <p:nvSpPr>
          <p:cNvPr id="1048660" name="Content Placeholder 5"/>
          <p:cNvSpPr>
            <a:spLocks noGrp="1"/>
          </p:cNvSpPr>
          <p:nvPr>
            <p:ph idx="1"/>
          </p:nvPr>
        </p:nvSpPr>
        <p:spPr/>
        <p:txBody>
          <a:bodyPr>
            <a:normAutofit/>
          </a:bodyPr>
          <a:lstStyle/>
          <a:p>
            <a:r>
              <a:rPr lang="en-US" sz="3200" dirty="0">
                <a:latin typeface="Calibri" panose="020F0502020204030204" pitchFamily="34" charset="0"/>
                <a:cs typeface="Calibri" panose="020F0502020204030204" pitchFamily="34" charset="0"/>
              </a:rPr>
              <a:t>Compared to conventional X-ray images, fluoroscopic images are grainy.</a:t>
            </a:r>
          </a:p>
          <a:p>
            <a:r>
              <a:rPr lang="en-US" sz="3200" dirty="0">
                <a:latin typeface="Calibri" panose="020F0502020204030204" pitchFamily="34" charset="0"/>
                <a:cs typeface="Calibri" panose="020F0502020204030204" pitchFamily="34" charset="0"/>
              </a:rPr>
              <a:t>This is because </a:t>
            </a:r>
            <a:r>
              <a:rPr lang="en-US" sz="3200" dirty="0" err="1">
                <a:latin typeface="Calibri" panose="020F0502020204030204" pitchFamily="34" charset="0"/>
                <a:cs typeface="Calibri" panose="020F0502020204030204" pitchFamily="34" charset="0"/>
              </a:rPr>
              <a:t>fluoro</a:t>
            </a:r>
            <a:r>
              <a:rPr lang="en-US" sz="3200" dirty="0">
                <a:latin typeface="Calibri" panose="020F0502020204030204" pitchFamily="34" charset="0"/>
                <a:cs typeface="Calibri" panose="020F0502020204030204" pitchFamily="34" charset="0"/>
              </a:rPr>
              <a:t> images use as little radiation as possible.</a:t>
            </a:r>
          </a:p>
          <a:p>
            <a:r>
              <a:rPr lang="en-US" sz="3200" dirty="0">
                <a:latin typeface="Calibri" panose="020F0502020204030204" pitchFamily="34" charset="0"/>
                <a:cs typeface="Calibri" panose="020F0502020204030204" pitchFamily="34" charset="0"/>
              </a:rPr>
              <a:t>Less radiation = more noise (image grain)</a:t>
            </a:r>
          </a:p>
          <a:p>
            <a:r>
              <a:rPr lang="en-US" sz="3200" dirty="0">
                <a:latin typeface="Calibri" panose="020F0502020204030204" pitchFamily="34" charset="0"/>
                <a:cs typeface="Calibri" panose="020F0502020204030204" pitchFamily="34" charset="0"/>
              </a:rPr>
              <a:t>More noise = harder to see fine detail</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6"/>
          <p:cNvSpPr>
            <a:spLocks noGrp="1"/>
          </p:cNvSpPr>
          <p:nvPr>
            <p:ph type="title"/>
          </p:nvPr>
        </p:nvSpPr>
        <p:spPr/>
        <p:txBody>
          <a:bodyPr/>
          <a:lstStyle/>
          <a:p>
            <a:r>
              <a:rPr lang="en-US"/>
              <a:t>Image Noise</a:t>
            </a:r>
          </a:p>
        </p:txBody>
      </p:sp>
      <p:sp>
        <p:nvSpPr>
          <p:cNvPr id="1048662" name="Content Placeholder 7"/>
          <p:cNvSpPr>
            <a:spLocks noGrp="1"/>
          </p:cNvSpPr>
          <p:nvPr>
            <p:ph idx="1"/>
          </p:nvPr>
        </p:nvSpPr>
        <p:spPr>
          <a:xfrm>
            <a:off x="1182688" y="2017715"/>
            <a:ext cx="7772400" cy="4306887"/>
          </a:xfrm>
        </p:spPr>
        <p:txBody>
          <a:bodyPr>
            <a:normAutofit/>
          </a:bodyPr>
          <a:lstStyle/>
          <a:p>
            <a:r>
              <a:rPr lang="en-US" sz="3200" dirty="0">
                <a:latin typeface="Calibri" panose="020F0502020204030204" pitchFamily="34" charset="0"/>
                <a:cs typeface="Calibri" panose="020F0502020204030204" pitchFamily="34" charset="0"/>
              </a:rPr>
              <a:t>The grainy appearance of an image is called noise.</a:t>
            </a:r>
          </a:p>
          <a:p>
            <a:r>
              <a:rPr lang="en-US" sz="3200" dirty="0">
                <a:latin typeface="Calibri" panose="020F0502020204030204" pitchFamily="34" charset="0"/>
                <a:cs typeface="Calibri" panose="020F0502020204030204" pitchFamily="34" charset="0"/>
              </a:rPr>
              <a:t>It’s just like static on the radio. </a:t>
            </a:r>
          </a:p>
          <a:p>
            <a:r>
              <a:rPr lang="en-US" sz="3200" dirty="0">
                <a:latin typeface="Calibri" panose="020F0502020204030204" pitchFamily="34" charset="0"/>
                <a:cs typeface="Calibri" panose="020F0502020204030204" pitchFamily="34" charset="0"/>
              </a:rPr>
              <a:t>The main cause of noise is too little radiation.</a:t>
            </a:r>
          </a:p>
          <a:p>
            <a:r>
              <a:rPr lang="en-US" sz="3200" dirty="0">
                <a:latin typeface="Calibri" panose="020F0502020204030204" pitchFamily="34" charset="0"/>
                <a:cs typeface="Calibri" panose="020F0502020204030204" pitchFamily="34" charset="0"/>
              </a:rPr>
              <a:t>Too much radiation makes a great image but overdoses the patient—and you. </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
          <p:cNvSpPr>
            <a:spLocks noGrp="1"/>
          </p:cNvSpPr>
          <p:nvPr>
            <p:ph type="title"/>
          </p:nvPr>
        </p:nvSpPr>
        <p:spPr/>
        <p:txBody>
          <a:bodyPr/>
          <a:lstStyle/>
          <a:p>
            <a:endParaRPr lang="en-US" dirty="0"/>
          </a:p>
        </p:txBody>
      </p:sp>
      <p:sp>
        <p:nvSpPr>
          <p:cNvPr id="1048664" name="Content Placeholder 2"/>
          <p:cNvSpPr>
            <a:spLocks noGrp="1"/>
          </p:cNvSpPr>
          <p:nvPr>
            <p:ph idx="1"/>
          </p:nvPr>
        </p:nvSpPr>
        <p:spPr/>
        <p:txBody>
          <a:bodyPr>
            <a:normAutofit/>
          </a:bodyPr>
          <a:lstStyle/>
          <a:p>
            <a:r>
              <a:rPr lang="en-US" sz="3200" dirty="0">
                <a:latin typeface="Calibri" panose="020F0502020204030204" pitchFamily="34" charset="0"/>
                <a:cs typeface="Calibri" panose="020F0502020204030204" pitchFamily="34" charset="0"/>
              </a:rPr>
              <a:t>Fine image resolution is needed to diagnose unknown conditions.  </a:t>
            </a:r>
          </a:p>
          <a:p>
            <a:r>
              <a:rPr lang="en-US" sz="3200" dirty="0">
                <a:latin typeface="Calibri" panose="020F0502020204030204" pitchFamily="34" charset="0"/>
                <a:cs typeface="Calibri" panose="020F0502020204030204" pitchFamily="34" charset="0"/>
              </a:rPr>
              <a:t>Fluoroscopy is rarely used for diagnosis.</a:t>
            </a:r>
          </a:p>
          <a:p>
            <a:r>
              <a:rPr lang="en-US" sz="3200" dirty="0">
                <a:latin typeface="Calibri" panose="020F0502020204030204" pitchFamily="34" charset="0"/>
                <a:cs typeface="Calibri" panose="020F0502020204030204" pitchFamily="34" charset="0"/>
              </a:rPr>
              <a:t>Under </a:t>
            </a:r>
            <a:r>
              <a:rPr lang="en-US" sz="3200" dirty="0" err="1">
                <a:latin typeface="Calibri" panose="020F0502020204030204" pitchFamily="34" charset="0"/>
                <a:cs typeface="Calibri" panose="020F0502020204030204" pitchFamily="34" charset="0"/>
              </a:rPr>
              <a:t>fluoro</a:t>
            </a:r>
            <a:r>
              <a:rPr lang="en-US" sz="3200" dirty="0">
                <a:latin typeface="Calibri" panose="020F0502020204030204" pitchFamily="34" charset="0"/>
                <a:cs typeface="Calibri" panose="020F0502020204030204" pitchFamily="34" charset="0"/>
              </a:rPr>
              <a:t> you’re usually looking for something large or filled with contrast, and sometimes both.</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Line 15"/>
          <p:cNvSpPr>
            <a:spLocks noChangeShapeType="1"/>
          </p:cNvSpPr>
          <p:nvPr/>
        </p:nvSpPr>
        <p:spPr bwMode="auto">
          <a:xfrm>
            <a:off x="1828800" y="4800600"/>
            <a:ext cx="0" cy="685800"/>
          </a:xfrm>
          <a:prstGeom prst="line">
            <a:avLst/>
          </a:prstGeom>
          <a:noFill/>
          <a:ln w="38100">
            <a:solidFill>
              <a:schemeClr val="tx1"/>
            </a:solidFill>
            <a:round/>
            <a:headEnd/>
            <a:tailEnd/>
          </a:ln>
        </p:spPr>
        <p:txBody>
          <a:bodyPr/>
          <a:lstStyle/>
          <a:p>
            <a:endParaRPr lang="en-US"/>
          </a:p>
        </p:txBody>
      </p:sp>
      <p:sp>
        <p:nvSpPr>
          <p:cNvPr id="1048666" name="Rectangle 2"/>
          <p:cNvSpPr>
            <a:spLocks noGrp="1" noChangeArrowheads="1"/>
          </p:cNvSpPr>
          <p:nvPr>
            <p:ph type="title"/>
          </p:nvPr>
        </p:nvSpPr>
        <p:spPr/>
        <p:txBody>
          <a:bodyPr/>
          <a:lstStyle/>
          <a:p>
            <a:pPr eaLnBrk="1" hangingPunct="1"/>
            <a:r>
              <a:rPr lang="en-US"/>
              <a:t>X-Ray Tube Assembly</a:t>
            </a:r>
          </a:p>
        </p:txBody>
      </p:sp>
      <p:sp>
        <p:nvSpPr>
          <p:cNvPr id="1048667" name="Rectangle 6"/>
          <p:cNvSpPr>
            <a:spLocks noGrp="1" noChangeArrowheads="1"/>
          </p:cNvSpPr>
          <p:nvPr>
            <p:ph idx="1"/>
          </p:nvPr>
        </p:nvSpPr>
        <p:spPr/>
        <p:txBody>
          <a:bodyPr/>
          <a:lstStyle/>
          <a:p>
            <a:pPr eaLnBrk="1" hangingPunct="1">
              <a:buFont typeface="Wingdings" pitchFamily="2" charset="2"/>
              <a:buNone/>
            </a:pPr>
            <a:r>
              <a:rPr lang="en-US" sz="1200"/>
              <a:t>                        transmitted radiation</a:t>
            </a:r>
          </a:p>
        </p:txBody>
      </p:sp>
      <p:sp>
        <p:nvSpPr>
          <p:cNvPr id="1048668" name="Rectangle 7"/>
          <p:cNvSpPr>
            <a:spLocks noChangeArrowheads="1"/>
          </p:cNvSpPr>
          <p:nvPr/>
        </p:nvSpPr>
        <p:spPr bwMode="auto">
          <a:xfrm>
            <a:off x="1447800" y="2438400"/>
            <a:ext cx="24384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48669" name="Line 8"/>
          <p:cNvSpPr>
            <a:spLocks noChangeShapeType="1"/>
          </p:cNvSpPr>
          <p:nvPr/>
        </p:nvSpPr>
        <p:spPr bwMode="auto">
          <a:xfrm>
            <a:off x="1447800" y="4191000"/>
            <a:ext cx="0" cy="990600"/>
          </a:xfrm>
          <a:prstGeom prst="line">
            <a:avLst/>
          </a:prstGeom>
          <a:noFill/>
          <a:ln w="9525">
            <a:solidFill>
              <a:schemeClr val="tx1"/>
            </a:solidFill>
            <a:round/>
            <a:headEnd/>
            <a:tailEnd/>
          </a:ln>
        </p:spPr>
        <p:txBody>
          <a:bodyPr/>
          <a:lstStyle/>
          <a:p>
            <a:endParaRPr lang="en-US"/>
          </a:p>
        </p:txBody>
      </p:sp>
      <p:sp>
        <p:nvSpPr>
          <p:cNvPr id="1048670" name="Line 9"/>
          <p:cNvSpPr>
            <a:spLocks noChangeShapeType="1"/>
          </p:cNvSpPr>
          <p:nvPr/>
        </p:nvSpPr>
        <p:spPr bwMode="auto">
          <a:xfrm>
            <a:off x="1447800" y="5181600"/>
            <a:ext cx="2362200" cy="0"/>
          </a:xfrm>
          <a:prstGeom prst="line">
            <a:avLst/>
          </a:prstGeom>
          <a:noFill/>
          <a:ln w="9525">
            <a:solidFill>
              <a:schemeClr val="tx1"/>
            </a:solidFill>
            <a:round/>
            <a:headEnd/>
            <a:tailEnd/>
          </a:ln>
        </p:spPr>
        <p:txBody>
          <a:bodyPr/>
          <a:lstStyle/>
          <a:p>
            <a:endParaRPr lang="en-US"/>
          </a:p>
        </p:txBody>
      </p:sp>
      <p:sp>
        <p:nvSpPr>
          <p:cNvPr id="1048671" name="Line 10"/>
          <p:cNvSpPr>
            <a:spLocks noChangeShapeType="1"/>
          </p:cNvSpPr>
          <p:nvPr/>
        </p:nvSpPr>
        <p:spPr bwMode="auto">
          <a:xfrm>
            <a:off x="3810000" y="4191000"/>
            <a:ext cx="0" cy="990600"/>
          </a:xfrm>
          <a:prstGeom prst="line">
            <a:avLst/>
          </a:prstGeom>
          <a:noFill/>
          <a:ln w="9525">
            <a:solidFill>
              <a:schemeClr val="tx1"/>
            </a:solidFill>
            <a:round/>
            <a:headEnd/>
            <a:tailEnd/>
          </a:ln>
        </p:spPr>
        <p:txBody>
          <a:bodyPr/>
          <a:lstStyle/>
          <a:p>
            <a:endParaRPr lang="en-US"/>
          </a:p>
        </p:txBody>
      </p:sp>
      <p:sp>
        <p:nvSpPr>
          <p:cNvPr id="1048672" name="Line 11"/>
          <p:cNvSpPr>
            <a:spLocks noChangeShapeType="1"/>
          </p:cNvSpPr>
          <p:nvPr/>
        </p:nvSpPr>
        <p:spPr bwMode="auto">
          <a:xfrm>
            <a:off x="1447800" y="4191000"/>
            <a:ext cx="228600" cy="0"/>
          </a:xfrm>
          <a:prstGeom prst="line">
            <a:avLst/>
          </a:prstGeom>
          <a:noFill/>
          <a:ln w="9525">
            <a:solidFill>
              <a:schemeClr val="tx1"/>
            </a:solidFill>
            <a:round/>
            <a:headEnd/>
            <a:tailEnd/>
          </a:ln>
        </p:spPr>
        <p:txBody>
          <a:bodyPr/>
          <a:lstStyle/>
          <a:p>
            <a:endParaRPr lang="en-US"/>
          </a:p>
        </p:txBody>
      </p:sp>
      <p:sp>
        <p:nvSpPr>
          <p:cNvPr id="1048673" name="Line 12"/>
          <p:cNvSpPr>
            <a:spLocks noChangeShapeType="1"/>
          </p:cNvSpPr>
          <p:nvPr/>
        </p:nvSpPr>
        <p:spPr bwMode="auto">
          <a:xfrm flipH="1">
            <a:off x="2514600" y="4191000"/>
            <a:ext cx="1295400" cy="0"/>
          </a:xfrm>
          <a:prstGeom prst="line">
            <a:avLst/>
          </a:prstGeom>
          <a:noFill/>
          <a:ln w="9525">
            <a:solidFill>
              <a:schemeClr val="tx1"/>
            </a:solidFill>
            <a:round/>
            <a:headEnd/>
            <a:tailEnd/>
          </a:ln>
        </p:spPr>
        <p:txBody>
          <a:bodyPr/>
          <a:lstStyle/>
          <a:p>
            <a:endParaRPr lang="en-US"/>
          </a:p>
        </p:txBody>
      </p:sp>
      <p:sp>
        <p:nvSpPr>
          <p:cNvPr id="1048674" name="Rectangle 13"/>
          <p:cNvSpPr>
            <a:spLocks noChangeArrowheads="1"/>
          </p:cNvSpPr>
          <p:nvPr/>
        </p:nvSpPr>
        <p:spPr bwMode="auto">
          <a:xfrm rot="-2703134">
            <a:off x="1943100" y="4610100"/>
            <a:ext cx="762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48675" name="Rectangle 14"/>
          <p:cNvSpPr>
            <a:spLocks noChangeArrowheads="1"/>
          </p:cNvSpPr>
          <p:nvPr/>
        </p:nvSpPr>
        <p:spPr bwMode="auto">
          <a:xfrm>
            <a:off x="1752600" y="5105400"/>
            <a:ext cx="2286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48676" name="Line 16"/>
          <p:cNvSpPr>
            <a:spLocks noChangeShapeType="1"/>
          </p:cNvSpPr>
          <p:nvPr/>
        </p:nvSpPr>
        <p:spPr bwMode="auto">
          <a:xfrm>
            <a:off x="1828800" y="5486400"/>
            <a:ext cx="2590800" cy="0"/>
          </a:xfrm>
          <a:prstGeom prst="line">
            <a:avLst/>
          </a:prstGeom>
          <a:noFill/>
          <a:ln w="38100">
            <a:solidFill>
              <a:schemeClr val="tx1"/>
            </a:solidFill>
            <a:round/>
            <a:headEnd/>
            <a:tailEnd/>
          </a:ln>
        </p:spPr>
        <p:txBody>
          <a:bodyPr/>
          <a:lstStyle/>
          <a:p>
            <a:endParaRPr lang="en-US"/>
          </a:p>
        </p:txBody>
      </p:sp>
      <p:sp>
        <p:nvSpPr>
          <p:cNvPr id="1048677" name="Line 17"/>
          <p:cNvSpPr>
            <a:spLocks noChangeShapeType="1"/>
          </p:cNvSpPr>
          <p:nvPr/>
        </p:nvSpPr>
        <p:spPr bwMode="auto">
          <a:xfrm flipH="1">
            <a:off x="1828800" y="4724400"/>
            <a:ext cx="1676400" cy="0"/>
          </a:xfrm>
          <a:prstGeom prst="line">
            <a:avLst/>
          </a:prstGeom>
          <a:noFill/>
          <a:ln w="9525">
            <a:solidFill>
              <a:schemeClr val="tx1"/>
            </a:solidFill>
            <a:round/>
            <a:headEnd/>
            <a:tailEnd type="triangle" w="med" len="med"/>
          </a:ln>
        </p:spPr>
        <p:txBody>
          <a:bodyPr/>
          <a:lstStyle/>
          <a:p>
            <a:endParaRPr lang="en-US"/>
          </a:p>
        </p:txBody>
      </p:sp>
      <p:sp>
        <p:nvSpPr>
          <p:cNvPr id="1048678" name="Line 19"/>
          <p:cNvSpPr>
            <a:spLocks noChangeShapeType="1"/>
          </p:cNvSpPr>
          <p:nvPr/>
        </p:nvSpPr>
        <p:spPr bwMode="auto">
          <a:xfrm flipH="1">
            <a:off x="1981200" y="4876800"/>
            <a:ext cx="1524000" cy="0"/>
          </a:xfrm>
          <a:prstGeom prst="line">
            <a:avLst/>
          </a:prstGeom>
          <a:noFill/>
          <a:ln w="9525">
            <a:solidFill>
              <a:schemeClr val="tx1"/>
            </a:solidFill>
            <a:round/>
            <a:headEnd/>
            <a:tailEnd type="triangle" w="med" len="med"/>
          </a:ln>
        </p:spPr>
        <p:txBody>
          <a:bodyPr/>
          <a:lstStyle/>
          <a:p>
            <a:endParaRPr lang="en-US"/>
          </a:p>
        </p:txBody>
      </p:sp>
      <p:sp>
        <p:nvSpPr>
          <p:cNvPr id="1048679" name="Line 20"/>
          <p:cNvSpPr>
            <a:spLocks noChangeShapeType="1"/>
          </p:cNvSpPr>
          <p:nvPr/>
        </p:nvSpPr>
        <p:spPr bwMode="auto">
          <a:xfrm>
            <a:off x="3505200" y="4800600"/>
            <a:ext cx="0" cy="0"/>
          </a:xfrm>
          <a:prstGeom prst="line">
            <a:avLst/>
          </a:prstGeom>
          <a:noFill/>
          <a:ln w="9525">
            <a:solidFill>
              <a:schemeClr val="tx1"/>
            </a:solidFill>
            <a:round/>
            <a:headEnd/>
            <a:tailEnd type="triangle" w="med" len="med"/>
          </a:ln>
        </p:spPr>
        <p:txBody>
          <a:bodyPr/>
          <a:lstStyle/>
          <a:p>
            <a:endParaRPr lang="en-US"/>
          </a:p>
        </p:txBody>
      </p:sp>
      <p:sp>
        <p:nvSpPr>
          <p:cNvPr id="1048680" name="Line 25"/>
          <p:cNvSpPr>
            <a:spLocks noChangeShapeType="1"/>
          </p:cNvSpPr>
          <p:nvPr/>
        </p:nvSpPr>
        <p:spPr bwMode="auto">
          <a:xfrm flipH="1">
            <a:off x="2133600" y="5029200"/>
            <a:ext cx="1371600" cy="0"/>
          </a:xfrm>
          <a:prstGeom prst="line">
            <a:avLst/>
          </a:prstGeom>
          <a:noFill/>
          <a:ln w="9525">
            <a:solidFill>
              <a:schemeClr val="tx1"/>
            </a:solidFill>
            <a:round/>
            <a:headEnd/>
            <a:tailEnd type="triangle" w="med" len="med"/>
          </a:ln>
        </p:spPr>
        <p:txBody>
          <a:bodyPr/>
          <a:lstStyle/>
          <a:p>
            <a:endParaRPr lang="en-US"/>
          </a:p>
        </p:txBody>
      </p:sp>
      <p:sp>
        <p:nvSpPr>
          <p:cNvPr id="1048681" name="Line 28"/>
          <p:cNvSpPr>
            <a:spLocks noChangeShapeType="1"/>
          </p:cNvSpPr>
          <p:nvPr/>
        </p:nvSpPr>
        <p:spPr bwMode="auto">
          <a:xfrm>
            <a:off x="3810000" y="5029200"/>
            <a:ext cx="533400" cy="0"/>
          </a:xfrm>
          <a:prstGeom prst="line">
            <a:avLst/>
          </a:prstGeom>
          <a:noFill/>
          <a:ln w="9525">
            <a:solidFill>
              <a:schemeClr val="tx1"/>
            </a:solidFill>
            <a:round/>
            <a:headEnd/>
            <a:tailEnd/>
          </a:ln>
        </p:spPr>
        <p:txBody>
          <a:bodyPr/>
          <a:lstStyle/>
          <a:p>
            <a:endParaRPr lang="en-US"/>
          </a:p>
        </p:txBody>
      </p:sp>
      <p:sp>
        <p:nvSpPr>
          <p:cNvPr id="1048682" name="Line 29"/>
          <p:cNvSpPr>
            <a:spLocks noChangeShapeType="1"/>
          </p:cNvSpPr>
          <p:nvPr/>
        </p:nvSpPr>
        <p:spPr bwMode="auto">
          <a:xfrm>
            <a:off x="3810000" y="4343400"/>
            <a:ext cx="533400" cy="0"/>
          </a:xfrm>
          <a:prstGeom prst="line">
            <a:avLst/>
          </a:prstGeom>
          <a:noFill/>
          <a:ln w="9525">
            <a:solidFill>
              <a:schemeClr val="tx1"/>
            </a:solidFill>
            <a:round/>
            <a:headEnd/>
            <a:tailEnd/>
          </a:ln>
        </p:spPr>
        <p:txBody>
          <a:bodyPr/>
          <a:lstStyle/>
          <a:p>
            <a:endParaRPr lang="en-US"/>
          </a:p>
        </p:txBody>
      </p:sp>
      <p:sp>
        <p:nvSpPr>
          <p:cNvPr id="1048683" name="Freeform 30"/>
          <p:cNvSpPr/>
          <p:nvPr/>
        </p:nvSpPr>
        <p:spPr bwMode="auto">
          <a:xfrm>
            <a:off x="3719515" y="4352927"/>
            <a:ext cx="179387" cy="695325"/>
          </a:xfrm>
          <a:custGeom>
            <a:avLst/>
            <a:gdLst>
              <a:gd name="T0" fmla="*/ 128526832 w 113"/>
              <a:gd name="T1" fmla="*/ 0 h 438"/>
              <a:gd name="T2" fmla="*/ 68043242 w 113"/>
              <a:gd name="T3" fmla="*/ 120967516 h 438"/>
              <a:gd name="T4" fmla="*/ 158768614 w 113"/>
              <a:gd name="T5" fmla="*/ 151209382 h 438"/>
              <a:gd name="T6" fmla="*/ 219252229 w 113"/>
              <a:gd name="T7" fmla="*/ 136088449 h 438"/>
              <a:gd name="T8" fmla="*/ 173889505 w 113"/>
              <a:gd name="T9" fmla="*/ 105846583 h 438"/>
              <a:gd name="T10" fmla="*/ 98285024 w 113"/>
              <a:gd name="T11" fmla="*/ 120967516 h 438"/>
              <a:gd name="T12" fmla="*/ 52922351 w 113"/>
              <a:gd name="T13" fmla="*/ 151209382 h 438"/>
              <a:gd name="T14" fmla="*/ 219252229 w 113"/>
              <a:gd name="T15" fmla="*/ 302418765 h 438"/>
              <a:gd name="T16" fmla="*/ 113405940 w 113"/>
              <a:gd name="T17" fmla="*/ 272176898 h 438"/>
              <a:gd name="T18" fmla="*/ 83164133 w 113"/>
              <a:gd name="T19" fmla="*/ 362902498 h 438"/>
              <a:gd name="T20" fmla="*/ 219252229 w 113"/>
              <a:gd name="T21" fmla="*/ 438507264 h 438"/>
              <a:gd name="T22" fmla="*/ 52922351 w 113"/>
              <a:gd name="T23" fmla="*/ 514111930 h 438"/>
              <a:gd name="T24" fmla="*/ 204131288 w 113"/>
              <a:gd name="T25" fmla="*/ 604837530 h 438"/>
              <a:gd name="T26" fmla="*/ 68043242 w 113"/>
              <a:gd name="T27" fmla="*/ 619958463 h 438"/>
              <a:gd name="T28" fmla="*/ 68043242 w 113"/>
              <a:gd name="T29" fmla="*/ 725804996 h 438"/>
              <a:gd name="T30" fmla="*/ 158768614 w 113"/>
              <a:gd name="T31" fmla="*/ 756046863 h 438"/>
              <a:gd name="T32" fmla="*/ 219252229 w 113"/>
              <a:gd name="T33" fmla="*/ 740925929 h 438"/>
              <a:gd name="T34" fmla="*/ 173889505 w 113"/>
              <a:gd name="T35" fmla="*/ 710684063 h 438"/>
              <a:gd name="T36" fmla="*/ 113405940 w 113"/>
              <a:gd name="T37" fmla="*/ 725804996 h 438"/>
              <a:gd name="T38" fmla="*/ 68043242 w 113"/>
              <a:gd name="T39" fmla="*/ 756046863 h 438"/>
              <a:gd name="T40" fmla="*/ 173889505 w 113"/>
              <a:gd name="T41" fmla="*/ 877014527 h 438"/>
              <a:gd name="T42" fmla="*/ 219252229 w 113"/>
              <a:gd name="T43" fmla="*/ 861893594 h 438"/>
              <a:gd name="T44" fmla="*/ 83164133 w 113"/>
              <a:gd name="T45" fmla="*/ 846772661 h 438"/>
              <a:gd name="T46" fmla="*/ 128526832 w 113"/>
              <a:gd name="T47" fmla="*/ 952619194 h 438"/>
              <a:gd name="T48" fmla="*/ 219252229 w 113"/>
              <a:gd name="T49" fmla="*/ 937498261 h 438"/>
              <a:gd name="T50" fmla="*/ 173889505 w 113"/>
              <a:gd name="T51" fmla="*/ 922377327 h 438"/>
              <a:gd name="T52" fmla="*/ 83164133 w 113"/>
              <a:gd name="T53" fmla="*/ 952619194 h 438"/>
              <a:gd name="T54" fmla="*/ 83164133 w 113"/>
              <a:gd name="T55" fmla="*/ 1073586660 h 438"/>
              <a:gd name="T56" fmla="*/ 143647723 w 113"/>
              <a:gd name="T57" fmla="*/ 1103828527 h 4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
              <a:gd name="T88" fmla="*/ 0 h 438"/>
              <a:gd name="T89" fmla="*/ 113 w 113"/>
              <a:gd name="T90" fmla="*/ 438 h 4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 h="438">
                <a:moveTo>
                  <a:pt x="51" y="0"/>
                </a:moveTo>
                <a:cubicBezTo>
                  <a:pt x="36" y="5"/>
                  <a:pt x="1" y="26"/>
                  <a:pt x="27" y="48"/>
                </a:cubicBezTo>
                <a:cubicBezTo>
                  <a:pt x="37" y="56"/>
                  <a:pt x="63" y="60"/>
                  <a:pt x="63" y="60"/>
                </a:cubicBezTo>
                <a:cubicBezTo>
                  <a:pt x="71" y="58"/>
                  <a:pt x="84" y="62"/>
                  <a:pt x="87" y="54"/>
                </a:cubicBezTo>
                <a:cubicBezTo>
                  <a:pt x="89" y="47"/>
                  <a:pt x="76" y="43"/>
                  <a:pt x="69" y="42"/>
                </a:cubicBezTo>
                <a:cubicBezTo>
                  <a:pt x="59" y="41"/>
                  <a:pt x="49" y="46"/>
                  <a:pt x="39" y="48"/>
                </a:cubicBezTo>
                <a:cubicBezTo>
                  <a:pt x="33" y="52"/>
                  <a:pt x="23" y="53"/>
                  <a:pt x="21" y="60"/>
                </a:cubicBezTo>
                <a:cubicBezTo>
                  <a:pt x="9" y="113"/>
                  <a:pt x="52" y="111"/>
                  <a:pt x="87" y="120"/>
                </a:cubicBezTo>
                <a:cubicBezTo>
                  <a:pt x="93" y="103"/>
                  <a:pt x="113" y="61"/>
                  <a:pt x="45" y="108"/>
                </a:cubicBezTo>
                <a:cubicBezTo>
                  <a:pt x="35" y="115"/>
                  <a:pt x="33" y="144"/>
                  <a:pt x="33" y="144"/>
                </a:cubicBezTo>
                <a:cubicBezTo>
                  <a:pt x="41" y="186"/>
                  <a:pt x="47" y="182"/>
                  <a:pt x="87" y="174"/>
                </a:cubicBezTo>
                <a:cubicBezTo>
                  <a:pt x="47" y="148"/>
                  <a:pt x="33" y="167"/>
                  <a:pt x="21" y="204"/>
                </a:cubicBezTo>
                <a:cubicBezTo>
                  <a:pt x="29" y="253"/>
                  <a:pt x="33" y="248"/>
                  <a:pt x="81" y="240"/>
                </a:cubicBezTo>
                <a:cubicBezTo>
                  <a:pt x="56" y="223"/>
                  <a:pt x="51" y="230"/>
                  <a:pt x="27" y="246"/>
                </a:cubicBezTo>
                <a:cubicBezTo>
                  <a:pt x="23" y="258"/>
                  <a:pt x="13" y="276"/>
                  <a:pt x="27" y="288"/>
                </a:cubicBezTo>
                <a:cubicBezTo>
                  <a:pt x="37" y="296"/>
                  <a:pt x="63" y="300"/>
                  <a:pt x="63" y="300"/>
                </a:cubicBezTo>
                <a:cubicBezTo>
                  <a:pt x="71" y="298"/>
                  <a:pt x="84" y="302"/>
                  <a:pt x="87" y="294"/>
                </a:cubicBezTo>
                <a:cubicBezTo>
                  <a:pt x="89" y="287"/>
                  <a:pt x="76" y="283"/>
                  <a:pt x="69" y="282"/>
                </a:cubicBezTo>
                <a:cubicBezTo>
                  <a:pt x="61" y="281"/>
                  <a:pt x="53" y="286"/>
                  <a:pt x="45" y="288"/>
                </a:cubicBezTo>
                <a:cubicBezTo>
                  <a:pt x="39" y="292"/>
                  <a:pt x="32" y="294"/>
                  <a:pt x="27" y="300"/>
                </a:cubicBezTo>
                <a:cubicBezTo>
                  <a:pt x="0" y="334"/>
                  <a:pt x="48" y="343"/>
                  <a:pt x="69" y="348"/>
                </a:cubicBezTo>
                <a:cubicBezTo>
                  <a:pt x="75" y="346"/>
                  <a:pt x="87" y="348"/>
                  <a:pt x="87" y="342"/>
                </a:cubicBezTo>
                <a:cubicBezTo>
                  <a:pt x="87" y="322"/>
                  <a:pt x="55" y="332"/>
                  <a:pt x="33" y="336"/>
                </a:cubicBezTo>
                <a:cubicBezTo>
                  <a:pt x="25" y="361"/>
                  <a:pt x="25" y="369"/>
                  <a:pt x="51" y="378"/>
                </a:cubicBezTo>
                <a:cubicBezTo>
                  <a:pt x="63" y="376"/>
                  <a:pt x="77" y="379"/>
                  <a:pt x="87" y="372"/>
                </a:cubicBezTo>
                <a:cubicBezTo>
                  <a:pt x="92" y="368"/>
                  <a:pt x="75" y="365"/>
                  <a:pt x="69" y="366"/>
                </a:cubicBezTo>
                <a:cubicBezTo>
                  <a:pt x="56" y="367"/>
                  <a:pt x="33" y="378"/>
                  <a:pt x="33" y="378"/>
                </a:cubicBezTo>
                <a:cubicBezTo>
                  <a:pt x="27" y="395"/>
                  <a:pt x="20" y="407"/>
                  <a:pt x="33" y="426"/>
                </a:cubicBezTo>
                <a:cubicBezTo>
                  <a:pt x="38" y="433"/>
                  <a:pt x="51" y="432"/>
                  <a:pt x="57" y="438"/>
                </a:cubicBezTo>
              </a:path>
            </a:pathLst>
          </a:custGeom>
          <a:noFill/>
          <a:ln w="9525">
            <a:solidFill>
              <a:schemeClr val="tx1"/>
            </a:solidFill>
            <a:round/>
            <a:headEnd/>
            <a:tailEnd/>
          </a:ln>
        </p:spPr>
        <p:txBody>
          <a:bodyPr/>
          <a:lstStyle/>
          <a:p>
            <a:endParaRPr lang="en-US"/>
          </a:p>
        </p:txBody>
      </p:sp>
      <p:sp>
        <p:nvSpPr>
          <p:cNvPr id="1048684" name="Line 33"/>
          <p:cNvSpPr>
            <a:spLocks noChangeShapeType="1"/>
          </p:cNvSpPr>
          <p:nvPr/>
        </p:nvSpPr>
        <p:spPr bwMode="auto">
          <a:xfrm flipV="1">
            <a:off x="1905000" y="2590800"/>
            <a:ext cx="0" cy="2133600"/>
          </a:xfrm>
          <a:prstGeom prst="line">
            <a:avLst/>
          </a:prstGeom>
          <a:noFill/>
          <a:ln w="9525">
            <a:solidFill>
              <a:schemeClr val="tx1"/>
            </a:solidFill>
            <a:round/>
            <a:headEnd/>
            <a:tailEnd type="triangle" w="med" len="med"/>
          </a:ln>
        </p:spPr>
        <p:txBody>
          <a:bodyPr/>
          <a:lstStyle/>
          <a:p>
            <a:endParaRPr lang="en-US"/>
          </a:p>
        </p:txBody>
      </p:sp>
      <p:sp>
        <p:nvSpPr>
          <p:cNvPr id="1048685" name="Line 34"/>
          <p:cNvSpPr>
            <a:spLocks noChangeShapeType="1"/>
          </p:cNvSpPr>
          <p:nvPr/>
        </p:nvSpPr>
        <p:spPr bwMode="auto">
          <a:xfrm flipV="1">
            <a:off x="2057400" y="2209800"/>
            <a:ext cx="0" cy="2667000"/>
          </a:xfrm>
          <a:prstGeom prst="line">
            <a:avLst/>
          </a:prstGeom>
          <a:noFill/>
          <a:ln w="9525">
            <a:solidFill>
              <a:schemeClr val="tx1"/>
            </a:solidFill>
            <a:round/>
            <a:headEnd/>
            <a:tailEnd type="triangle" w="med" len="med"/>
          </a:ln>
        </p:spPr>
        <p:txBody>
          <a:bodyPr/>
          <a:lstStyle/>
          <a:p>
            <a:endParaRPr lang="en-US"/>
          </a:p>
        </p:txBody>
      </p:sp>
      <p:sp>
        <p:nvSpPr>
          <p:cNvPr id="1048686" name="Line 36"/>
          <p:cNvSpPr>
            <a:spLocks noChangeShapeType="1"/>
          </p:cNvSpPr>
          <p:nvPr/>
        </p:nvSpPr>
        <p:spPr bwMode="auto">
          <a:xfrm flipV="1">
            <a:off x="2133600" y="2590800"/>
            <a:ext cx="0" cy="2438400"/>
          </a:xfrm>
          <a:prstGeom prst="line">
            <a:avLst/>
          </a:prstGeom>
          <a:noFill/>
          <a:ln w="9525">
            <a:solidFill>
              <a:schemeClr val="tx1"/>
            </a:solidFill>
            <a:round/>
            <a:headEnd/>
            <a:tailEnd/>
          </a:ln>
        </p:spPr>
        <p:txBody>
          <a:bodyPr/>
          <a:lstStyle/>
          <a:p>
            <a:endParaRPr lang="en-US"/>
          </a:p>
        </p:txBody>
      </p:sp>
      <p:sp>
        <p:nvSpPr>
          <p:cNvPr id="1048687" name="Line 37"/>
          <p:cNvSpPr>
            <a:spLocks noChangeShapeType="1"/>
          </p:cNvSpPr>
          <p:nvPr/>
        </p:nvSpPr>
        <p:spPr bwMode="auto">
          <a:xfrm>
            <a:off x="2133600" y="2590800"/>
            <a:ext cx="838200" cy="304800"/>
          </a:xfrm>
          <a:prstGeom prst="line">
            <a:avLst/>
          </a:prstGeom>
          <a:noFill/>
          <a:ln w="9525">
            <a:solidFill>
              <a:schemeClr val="tx1"/>
            </a:solidFill>
            <a:round/>
            <a:headEnd/>
            <a:tailEnd type="triangle" w="med" len="med"/>
          </a:ln>
        </p:spPr>
        <p:txBody>
          <a:bodyPr/>
          <a:lstStyle/>
          <a:p>
            <a:endParaRPr lang="en-US"/>
          </a:p>
        </p:txBody>
      </p:sp>
      <p:sp>
        <p:nvSpPr>
          <p:cNvPr id="1048688" name="Line 38"/>
          <p:cNvSpPr>
            <a:spLocks noChangeShapeType="1"/>
          </p:cNvSpPr>
          <p:nvPr/>
        </p:nvSpPr>
        <p:spPr bwMode="auto">
          <a:xfrm>
            <a:off x="2133600" y="2590800"/>
            <a:ext cx="685800" cy="685800"/>
          </a:xfrm>
          <a:prstGeom prst="line">
            <a:avLst/>
          </a:prstGeom>
          <a:noFill/>
          <a:ln w="9525">
            <a:solidFill>
              <a:schemeClr val="tx1"/>
            </a:solidFill>
            <a:round/>
            <a:headEnd/>
            <a:tailEnd type="triangle" w="med" len="med"/>
          </a:ln>
        </p:spPr>
        <p:txBody>
          <a:bodyPr/>
          <a:lstStyle/>
          <a:p>
            <a:endParaRPr lang="en-US"/>
          </a:p>
        </p:txBody>
      </p:sp>
      <p:sp>
        <p:nvSpPr>
          <p:cNvPr id="1048689" name="Freeform 39"/>
          <p:cNvSpPr/>
          <p:nvPr/>
        </p:nvSpPr>
        <p:spPr bwMode="auto">
          <a:xfrm>
            <a:off x="1676400" y="4191000"/>
            <a:ext cx="838200" cy="177800"/>
          </a:xfrm>
          <a:custGeom>
            <a:avLst/>
            <a:gdLst>
              <a:gd name="T0" fmla="*/ 0 w 528"/>
              <a:gd name="T1" fmla="*/ 0 h 112"/>
              <a:gd name="T2" fmla="*/ 483869975 w 528"/>
              <a:gd name="T3" fmla="*/ 241935033 h 112"/>
              <a:gd name="T4" fmla="*/ 967739949 w 528"/>
              <a:gd name="T5" fmla="*/ 241935033 h 112"/>
              <a:gd name="T6" fmla="*/ 1330642282 w 528"/>
              <a:gd name="T7" fmla="*/ 0 h 112"/>
              <a:gd name="T8" fmla="*/ 0 60000 65536"/>
              <a:gd name="T9" fmla="*/ 0 60000 65536"/>
              <a:gd name="T10" fmla="*/ 0 60000 65536"/>
              <a:gd name="T11" fmla="*/ 0 60000 65536"/>
              <a:gd name="T12" fmla="*/ 0 w 528"/>
              <a:gd name="T13" fmla="*/ 0 h 112"/>
              <a:gd name="T14" fmla="*/ 528 w 528"/>
              <a:gd name="T15" fmla="*/ 112 h 112"/>
            </a:gdLst>
            <a:ahLst/>
            <a:cxnLst>
              <a:cxn ang="T8">
                <a:pos x="T0" y="T1"/>
              </a:cxn>
              <a:cxn ang="T9">
                <a:pos x="T2" y="T3"/>
              </a:cxn>
              <a:cxn ang="T10">
                <a:pos x="T4" y="T5"/>
              </a:cxn>
              <a:cxn ang="T11">
                <a:pos x="T6" y="T7"/>
              </a:cxn>
            </a:cxnLst>
            <a:rect l="T12" t="T13" r="T14" b="T15"/>
            <a:pathLst>
              <a:path w="528" h="112">
                <a:moveTo>
                  <a:pt x="0" y="0"/>
                </a:moveTo>
                <a:cubicBezTo>
                  <a:pt x="64" y="40"/>
                  <a:pt x="128" y="80"/>
                  <a:pt x="192" y="96"/>
                </a:cubicBezTo>
                <a:cubicBezTo>
                  <a:pt x="256" y="112"/>
                  <a:pt x="328" y="112"/>
                  <a:pt x="384" y="96"/>
                </a:cubicBezTo>
                <a:cubicBezTo>
                  <a:pt x="440" y="80"/>
                  <a:pt x="484" y="40"/>
                  <a:pt x="528" y="0"/>
                </a:cubicBezTo>
              </a:path>
            </a:pathLst>
          </a:custGeom>
          <a:noFill/>
          <a:ln w="9525">
            <a:solidFill>
              <a:schemeClr val="tx1"/>
            </a:solidFill>
            <a:round/>
            <a:headEnd/>
            <a:tailEnd/>
          </a:ln>
        </p:spPr>
        <p:txBody>
          <a:bodyPr/>
          <a:lstStyle/>
          <a:p>
            <a:endParaRPr lang="en-US"/>
          </a:p>
        </p:txBody>
      </p:sp>
      <p:sp>
        <p:nvSpPr>
          <p:cNvPr id="1048690" name="Text Box 42"/>
          <p:cNvSpPr txBox="1">
            <a:spLocks noChangeArrowheads="1"/>
          </p:cNvSpPr>
          <p:nvPr/>
        </p:nvSpPr>
        <p:spPr bwMode="auto">
          <a:xfrm>
            <a:off x="2286000" y="5715000"/>
            <a:ext cx="1981200" cy="304800"/>
          </a:xfrm>
          <a:prstGeom prst="rect">
            <a:avLst/>
          </a:prstGeom>
          <a:noFill/>
          <a:ln w="9525">
            <a:noFill/>
            <a:miter lim="800000"/>
            <a:headEnd/>
            <a:tailEnd/>
          </a:ln>
        </p:spPr>
        <p:txBody>
          <a:bodyPr>
            <a:spAutoFit/>
          </a:bodyPr>
          <a:lstStyle/>
          <a:p>
            <a:pPr algn="l" eaLnBrk="1" hangingPunct="1">
              <a:spcBef>
                <a:spcPct val="50000"/>
              </a:spcBef>
            </a:pPr>
            <a:r>
              <a:rPr lang="en-US" sz="1400"/>
              <a:t>High voltage lead</a:t>
            </a:r>
          </a:p>
        </p:txBody>
      </p:sp>
      <p:sp>
        <p:nvSpPr>
          <p:cNvPr id="1048691" name="Text Box 44"/>
          <p:cNvSpPr txBox="1">
            <a:spLocks noChangeArrowheads="1"/>
          </p:cNvSpPr>
          <p:nvPr/>
        </p:nvSpPr>
        <p:spPr bwMode="auto">
          <a:xfrm>
            <a:off x="4800600" y="4572000"/>
            <a:ext cx="1066800" cy="304800"/>
          </a:xfrm>
          <a:prstGeom prst="rect">
            <a:avLst/>
          </a:prstGeom>
          <a:noFill/>
          <a:ln w="9525">
            <a:noFill/>
            <a:miter lim="800000"/>
            <a:headEnd/>
            <a:tailEnd/>
          </a:ln>
        </p:spPr>
        <p:txBody>
          <a:bodyPr>
            <a:spAutoFit/>
          </a:bodyPr>
          <a:lstStyle/>
          <a:p>
            <a:pPr algn="l" eaLnBrk="1" hangingPunct="1">
              <a:spcBef>
                <a:spcPct val="50000"/>
              </a:spcBef>
            </a:pPr>
            <a:r>
              <a:rPr lang="en-US" sz="1400"/>
              <a:t>current</a:t>
            </a:r>
          </a:p>
        </p:txBody>
      </p:sp>
      <p:sp>
        <p:nvSpPr>
          <p:cNvPr id="1048692" name="Text Box 47"/>
          <p:cNvSpPr txBox="1">
            <a:spLocks noChangeArrowheads="1"/>
          </p:cNvSpPr>
          <p:nvPr/>
        </p:nvSpPr>
        <p:spPr bwMode="auto">
          <a:xfrm>
            <a:off x="3276600" y="3124200"/>
            <a:ext cx="1295400" cy="523220"/>
          </a:xfrm>
          <a:prstGeom prst="rect">
            <a:avLst/>
          </a:prstGeom>
          <a:noFill/>
          <a:ln w="9525">
            <a:noFill/>
            <a:miter lim="800000"/>
            <a:headEnd/>
            <a:tailEnd/>
          </a:ln>
        </p:spPr>
        <p:txBody>
          <a:bodyPr>
            <a:spAutoFit/>
          </a:bodyPr>
          <a:lstStyle/>
          <a:p>
            <a:pPr algn="l" eaLnBrk="1" hangingPunct="1">
              <a:spcBef>
                <a:spcPct val="50000"/>
              </a:spcBef>
            </a:pPr>
            <a:r>
              <a:rPr lang="en-US" sz="1400"/>
              <a:t>Scattered radiaion</a:t>
            </a:r>
          </a:p>
        </p:txBody>
      </p:sp>
      <p:sp>
        <p:nvSpPr>
          <p:cNvPr id="1048693" name="Text Box 48"/>
          <p:cNvSpPr txBox="1">
            <a:spLocks noChangeArrowheads="1"/>
          </p:cNvSpPr>
          <p:nvPr/>
        </p:nvSpPr>
        <p:spPr bwMode="auto">
          <a:xfrm>
            <a:off x="381000" y="4648200"/>
            <a:ext cx="838200" cy="274638"/>
          </a:xfrm>
          <a:prstGeom prst="rect">
            <a:avLst/>
          </a:prstGeom>
          <a:noFill/>
          <a:ln w="9525">
            <a:noFill/>
            <a:miter lim="800000"/>
            <a:headEnd/>
            <a:tailEnd/>
          </a:ln>
        </p:spPr>
        <p:txBody>
          <a:bodyPr>
            <a:spAutoFit/>
          </a:bodyPr>
          <a:lstStyle/>
          <a:p>
            <a:pPr algn="l" eaLnBrk="1" hangingPunct="1">
              <a:spcBef>
                <a:spcPct val="50000"/>
              </a:spcBef>
            </a:pPr>
            <a:r>
              <a:rPr lang="en-US" sz="1200"/>
              <a:t>anode</a:t>
            </a:r>
          </a:p>
        </p:txBody>
      </p:sp>
      <p:sp>
        <p:nvSpPr>
          <p:cNvPr id="1048694" name="Line 49"/>
          <p:cNvSpPr>
            <a:spLocks noChangeShapeType="1"/>
          </p:cNvSpPr>
          <p:nvPr/>
        </p:nvSpPr>
        <p:spPr bwMode="auto">
          <a:xfrm flipV="1">
            <a:off x="990600" y="4724400"/>
            <a:ext cx="762000" cy="76200"/>
          </a:xfrm>
          <a:prstGeom prst="line">
            <a:avLst/>
          </a:prstGeom>
          <a:noFill/>
          <a:ln w="9525">
            <a:solidFill>
              <a:schemeClr val="tx1"/>
            </a:solidFill>
            <a:round/>
            <a:headEnd/>
            <a:tailEnd type="triangle" w="med" len="med"/>
          </a:ln>
        </p:spPr>
        <p:txBody>
          <a:bodyPr/>
          <a:lstStyle/>
          <a:p>
            <a:endParaRPr lang="en-US"/>
          </a:p>
        </p:txBody>
      </p:sp>
      <p:sp>
        <p:nvSpPr>
          <p:cNvPr id="1048695" name="Text Box 50"/>
          <p:cNvSpPr txBox="1">
            <a:spLocks noChangeArrowheads="1"/>
          </p:cNvSpPr>
          <p:nvPr/>
        </p:nvSpPr>
        <p:spPr bwMode="auto">
          <a:xfrm>
            <a:off x="2438400" y="3810000"/>
            <a:ext cx="1371600" cy="274638"/>
          </a:xfrm>
          <a:prstGeom prst="rect">
            <a:avLst/>
          </a:prstGeom>
          <a:noFill/>
          <a:ln w="9525">
            <a:noFill/>
            <a:miter lim="800000"/>
            <a:headEnd/>
            <a:tailEnd/>
          </a:ln>
        </p:spPr>
        <p:txBody>
          <a:bodyPr>
            <a:spAutoFit/>
          </a:bodyPr>
          <a:lstStyle/>
          <a:p>
            <a:pPr eaLnBrk="1" hangingPunct="1">
              <a:spcBef>
                <a:spcPct val="50000"/>
              </a:spcBef>
            </a:pPr>
            <a:r>
              <a:rPr lang="en-US" sz="1200"/>
              <a:t>filtration</a:t>
            </a:r>
          </a:p>
        </p:txBody>
      </p:sp>
      <p:cxnSp>
        <p:nvCxnSpPr>
          <p:cNvPr id="3145734" name="AutoShape 53"/>
          <p:cNvCxnSpPr>
            <a:cxnSpLocks noChangeShapeType="1"/>
            <a:stCxn id="1048695" idx="2"/>
            <a:endCxn id="1048689" idx="3"/>
          </p:cNvCxnSpPr>
          <p:nvPr/>
        </p:nvCxnSpPr>
        <p:spPr bwMode="auto">
          <a:xfrm rot="5400000">
            <a:off x="2766219" y="3833019"/>
            <a:ext cx="106362" cy="609600"/>
          </a:xfrm>
          <a:prstGeom prst="curvedConnector2">
            <a:avLst/>
          </a:prstGeom>
          <a:noFill/>
          <a:ln w="9525">
            <a:solidFill>
              <a:schemeClr val="tx1"/>
            </a:solidFill>
            <a:round/>
            <a:headEnd/>
            <a:tailEnd type="triangle" w="med" len="med"/>
          </a:ln>
        </p:spPr>
      </p:cxnSp>
      <p:sp>
        <p:nvSpPr>
          <p:cNvPr id="1048696" name="Line 54"/>
          <p:cNvSpPr>
            <a:spLocks noChangeShapeType="1"/>
          </p:cNvSpPr>
          <p:nvPr/>
        </p:nvSpPr>
        <p:spPr bwMode="auto">
          <a:xfrm flipV="1">
            <a:off x="2286000" y="5562600"/>
            <a:ext cx="0" cy="304800"/>
          </a:xfrm>
          <a:prstGeom prst="line">
            <a:avLst/>
          </a:prstGeom>
          <a:noFill/>
          <a:ln w="9525">
            <a:solidFill>
              <a:schemeClr val="tx1"/>
            </a:solidFill>
            <a:round/>
            <a:headEnd/>
            <a:tailEnd type="triangle" w="med" len="med"/>
          </a:ln>
        </p:spPr>
        <p:txBody>
          <a:bodyPr/>
          <a:lstStyle/>
          <a:p>
            <a:endParaRPr lang="en-US"/>
          </a:p>
        </p:txBody>
      </p:sp>
      <p:sp>
        <p:nvSpPr>
          <p:cNvPr id="1048697" name="Line 55"/>
          <p:cNvSpPr>
            <a:spLocks noChangeShapeType="1"/>
          </p:cNvSpPr>
          <p:nvPr/>
        </p:nvSpPr>
        <p:spPr bwMode="auto">
          <a:xfrm flipH="1">
            <a:off x="4114800" y="4419600"/>
            <a:ext cx="304800" cy="0"/>
          </a:xfrm>
          <a:prstGeom prst="line">
            <a:avLst/>
          </a:prstGeom>
          <a:noFill/>
          <a:ln w="9525">
            <a:solidFill>
              <a:schemeClr val="tx1"/>
            </a:solidFill>
            <a:round/>
            <a:headEnd/>
            <a:tailEnd type="triangle" w="med" len="med"/>
          </a:ln>
        </p:spPr>
        <p:txBody>
          <a:bodyPr/>
          <a:lstStyle/>
          <a:p>
            <a:endParaRPr lang="en-US"/>
          </a:p>
        </p:txBody>
      </p:sp>
      <p:sp>
        <p:nvSpPr>
          <p:cNvPr id="1048698" name="Line 56"/>
          <p:cNvSpPr>
            <a:spLocks noChangeShapeType="1"/>
          </p:cNvSpPr>
          <p:nvPr/>
        </p:nvSpPr>
        <p:spPr bwMode="auto">
          <a:xfrm>
            <a:off x="4114800" y="4953000"/>
            <a:ext cx="381000" cy="0"/>
          </a:xfrm>
          <a:prstGeom prst="line">
            <a:avLst/>
          </a:prstGeom>
          <a:noFill/>
          <a:ln w="9525">
            <a:solidFill>
              <a:schemeClr val="tx1"/>
            </a:solidFill>
            <a:round/>
            <a:headEnd/>
            <a:tailEnd type="triangle" w="med" len="med"/>
          </a:ln>
        </p:spPr>
        <p:txBody>
          <a:bodyPr/>
          <a:lstStyle/>
          <a:p>
            <a:endParaRPr lang="en-US"/>
          </a:p>
        </p:txBody>
      </p:sp>
      <p:sp>
        <p:nvSpPr>
          <p:cNvPr id="1048699" name="Text Box 57"/>
          <p:cNvSpPr txBox="1">
            <a:spLocks noChangeArrowheads="1"/>
          </p:cNvSpPr>
          <p:nvPr/>
        </p:nvSpPr>
        <p:spPr bwMode="auto">
          <a:xfrm>
            <a:off x="609600" y="2362200"/>
            <a:ext cx="914400" cy="457200"/>
          </a:xfrm>
          <a:prstGeom prst="rect">
            <a:avLst/>
          </a:prstGeom>
          <a:noFill/>
          <a:ln w="9525">
            <a:noFill/>
            <a:miter lim="800000"/>
            <a:headEnd/>
            <a:tailEnd/>
          </a:ln>
        </p:spPr>
        <p:txBody>
          <a:bodyPr>
            <a:spAutoFit/>
          </a:bodyPr>
          <a:lstStyle/>
          <a:p>
            <a:pPr algn="l" eaLnBrk="1" hangingPunct="1">
              <a:spcBef>
                <a:spcPct val="50000"/>
              </a:spcBef>
            </a:pPr>
            <a:r>
              <a:rPr lang="en-US" sz="1200"/>
              <a:t>Absorbed radiation</a:t>
            </a:r>
          </a:p>
        </p:txBody>
      </p:sp>
      <p:sp>
        <p:nvSpPr>
          <p:cNvPr id="1048700" name="Text Box 58"/>
          <p:cNvSpPr txBox="1">
            <a:spLocks noChangeArrowheads="1"/>
          </p:cNvSpPr>
          <p:nvPr/>
        </p:nvSpPr>
        <p:spPr bwMode="auto">
          <a:xfrm>
            <a:off x="4343400" y="3733800"/>
            <a:ext cx="1524000" cy="336550"/>
          </a:xfrm>
          <a:prstGeom prst="rect">
            <a:avLst/>
          </a:prstGeom>
          <a:noFill/>
          <a:ln w="9525">
            <a:noFill/>
            <a:miter lim="800000"/>
            <a:headEnd/>
            <a:tailEnd/>
          </a:ln>
        </p:spPr>
        <p:txBody>
          <a:bodyPr>
            <a:spAutoFit/>
          </a:bodyPr>
          <a:lstStyle/>
          <a:p>
            <a:pPr>
              <a:spcBef>
                <a:spcPct val="50000"/>
              </a:spcBef>
            </a:pPr>
            <a:r>
              <a:rPr lang="en-US" sz="1600" i="1"/>
              <a:t>electrons</a:t>
            </a:r>
          </a:p>
        </p:txBody>
      </p:sp>
      <p:sp>
        <p:nvSpPr>
          <p:cNvPr id="1048701" name="Line 59"/>
          <p:cNvSpPr>
            <a:spLocks noChangeShapeType="1"/>
          </p:cNvSpPr>
          <p:nvPr/>
        </p:nvSpPr>
        <p:spPr bwMode="auto">
          <a:xfrm flipH="1">
            <a:off x="3276600" y="3886200"/>
            <a:ext cx="1295400" cy="762000"/>
          </a:xfrm>
          <a:prstGeom prst="line">
            <a:avLst/>
          </a:prstGeom>
          <a:noFill/>
          <a:ln w="9525">
            <a:solidFill>
              <a:schemeClr val="tx1"/>
            </a:solidFill>
            <a:round/>
            <a:headEnd/>
            <a:tailEnd type="triangle" w="med" len="med"/>
          </a:ln>
        </p:spPr>
        <p:txBody>
          <a:bodyPr/>
          <a:lstStyle/>
          <a:p>
            <a:endParaRPr lang="en-US"/>
          </a:p>
        </p:txBody>
      </p:sp>
      <p:sp>
        <p:nvSpPr>
          <p:cNvPr id="1048702" name="Text Box 60"/>
          <p:cNvSpPr txBox="1">
            <a:spLocks noChangeArrowheads="1"/>
          </p:cNvSpPr>
          <p:nvPr/>
        </p:nvSpPr>
        <p:spPr bwMode="auto">
          <a:xfrm>
            <a:off x="4267200" y="2362202"/>
            <a:ext cx="2590800" cy="366713"/>
          </a:xfrm>
          <a:prstGeom prst="rect">
            <a:avLst/>
          </a:prstGeom>
          <a:noFill/>
          <a:ln w="9525">
            <a:noFill/>
            <a:miter lim="800000"/>
            <a:headEnd/>
            <a:tailEnd/>
          </a:ln>
        </p:spPr>
        <p:txBody>
          <a:bodyPr>
            <a:spAutoFit/>
          </a:bodyPr>
          <a:lstStyle/>
          <a:p>
            <a:pPr>
              <a:spcBef>
                <a:spcPct val="50000"/>
              </a:spcBef>
            </a:pPr>
            <a:r>
              <a:rPr lang="en-US"/>
              <a:t>Target (ie patient)</a:t>
            </a:r>
          </a:p>
        </p:txBody>
      </p:sp>
      <p:sp>
        <p:nvSpPr>
          <p:cNvPr id="1048703" name="Line 61"/>
          <p:cNvSpPr>
            <a:spLocks noChangeShapeType="1"/>
          </p:cNvSpPr>
          <p:nvPr/>
        </p:nvSpPr>
        <p:spPr bwMode="auto">
          <a:xfrm flipH="1">
            <a:off x="4038600" y="2590800"/>
            <a:ext cx="5334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Rectangle 2"/>
          <p:cNvSpPr>
            <a:spLocks noGrp="1" noChangeArrowheads="1"/>
          </p:cNvSpPr>
          <p:nvPr>
            <p:ph type="title"/>
          </p:nvPr>
        </p:nvSpPr>
        <p:spPr/>
        <p:txBody>
          <a:bodyPr/>
          <a:lstStyle/>
          <a:p>
            <a:pPr eaLnBrk="1" hangingPunct="1"/>
            <a:r>
              <a:rPr lang="en-US"/>
              <a:t>X-ray Technique</a:t>
            </a:r>
          </a:p>
        </p:txBody>
      </p:sp>
      <p:sp>
        <p:nvSpPr>
          <p:cNvPr id="1048708" name="Rectangle 3"/>
          <p:cNvSpPr>
            <a:spLocks noGrp="1" noChangeArrowheads="1"/>
          </p:cNvSpPr>
          <p:nvPr>
            <p:ph idx="1"/>
          </p:nvPr>
        </p:nvSpPr>
        <p:spPr/>
        <p:txBody>
          <a:bodyPr>
            <a:noAutofit/>
          </a:bodyPr>
          <a:lstStyle/>
          <a:p>
            <a:pPr eaLnBrk="1" hangingPunct="1">
              <a:lnSpc>
                <a:spcPct val="80000"/>
              </a:lnSpc>
            </a:pPr>
            <a:r>
              <a:rPr lang="en-US" sz="2600" dirty="0">
                <a:latin typeface="Calibri" panose="020F0502020204030204" pitchFamily="34" charset="0"/>
                <a:cs typeface="Calibri" panose="020F0502020204030204" pitchFamily="34" charset="0"/>
              </a:rPr>
              <a:t>The energy of the X-rays is determined by the voltage applied to the anode (commonly called the </a:t>
            </a:r>
            <a:r>
              <a:rPr lang="en-US" sz="2600" dirty="0" err="1">
                <a:latin typeface="Calibri" panose="020F0502020204030204" pitchFamily="34" charset="0"/>
                <a:cs typeface="Calibri" panose="020F0502020204030204" pitchFamily="34" charset="0"/>
              </a:rPr>
              <a:t>kilovoltage</a:t>
            </a:r>
            <a:r>
              <a:rPr lang="en-US" sz="2600" dirty="0">
                <a:latin typeface="Calibri" panose="020F0502020204030204" pitchFamily="34" charset="0"/>
                <a:cs typeface="Calibri" panose="020F0502020204030204" pitchFamily="34" charset="0"/>
              </a:rPr>
              <a:t> or </a:t>
            </a:r>
            <a:r>
              <a:rPr lang="en-US" sz="2600" b="1" dirty="0">
                <a:solidFill>
                  <a:srgbClr val="FF0000"/>
                </a:solidFill>
                <a:latin typeface="Calibri" panose="020F0502020204030204" pitchFamily="34" charset="0"/>
                <a:cs typeface="Calibri" panose="020F0502020204030204" pitchFamily="34" charset="0"/>
              </a:rPr>
              <a:t>kV</a:t>
            </a:r>
            <a:r>
              <a:rPr lang="en-US" sz="2600" dirty="0">
                <a:latin typeface="Calibri" panose="020F0502020204030204" pitchFamily="34" charset="0"/>
                <a:cs typeface="Calibri" panose="020F0502020204030204" pitchFamily="34" charset="0"/>
              </a:rPr>
              <a:t>).</a:t>
            </a:r>
          </a:p>
          <a:p>
            <a:pPr eaLnBrk="1" hangingPunct="1">
              <a:lnSpc>
                <a:spcPct val="80000"/>
              </a:lnSpc>
              <a:buNone/>
            </a:pPr>
            <a:endParaRPr lang="en-US" sz="2600" dirty="0">
              <a:latin typeface="Calibri" panose="020F0502020204030204" pitchFamily="34" charset="0"/>
              <a:cs typeface="Calibri" panose="020F0502020204030204" pitchFamily="34" charset="0"/>
            </a:endParaRPr>
          </a:p>
          <a:p>
            <a:pPr eaLnBrk="1" hangingPunct="1">
              <a:lnSpc>
                <a:spcPct val="80000"/>
              </a:lnSpc>
            </a:pPr>
            <a:r>
              <a:rPr lang="en-US" sz="2600" dirty="0">
                <a:latin typeface="Calibri" panose="020F0502020204030204" pitchFamily="34" charset="0"/>
                <a:cs typeface="Calibri" panose="020F0502020204030204" pitchFamily="34" charset="0"/>
              </a:rPr>
              <a:t>The intensity of the X-rays is determined by the flow of electrons from the cathode to the anode.</a:t>
            </a:r>
          </a:p>
          <a:p>
            <a:pPr eaLnBrk="1" hangingPunct="1">
              <a:lnSpc>
                <a:spcPct val="80000"/>
              </a:lnSpc>
              <a:buNone/>
            </a:pPr>
            <a:endParaRPr lang="en-US" sz="2600" dirty="0">
              <a:latin typeface="Calibri" panose="020F0502020204030204" pitchFamily="34" charset="0"/>
              <a:cs typeface="Calibri" panose="020F0502020204030204" pitchFamily="34" charset="0"/>
            </a:endParaRPr>
          </a:p>
          <a:p>
            <a:pPr eaLnBrk="1" hangingPunct="1">
              <a:lnSpc>
                <a:spcPct val="80000"/>
              </a:lnSpc>
            </a:pPr>
            <a:r>
              <a:rPr lang="en-US" sz="2600" dirty="0">
                <a:latin typeface="Calibri" panose="020F0502020204030204" pitchFamily="34" charset="0"/>
                <a:cs typeface="Calibri" panose="020F0502020204030204" pitchFamily="34" charset="0"/>
              </a:rPr>
              <a:t>The electron flow is often called the </a:t>
            </a:r>
            <a:r>
              <a:rPr lang="en-US" sz="2600" dirty="0" err="1">
                <a:solidFill>
                  <a:srgbClr val="FF0000"/>
                </a:solidFill>
                <a:latin typeface="Calibri" panose="020F0502020204030204" pitchFamily="34" charset="0"/>
                <a:cs typeface="Calibri" panose="020F0502020204030204" pitchFamily="34" charset="0"/>
              </a:rPr>
              <a:t>mA</a:t>
            </a:r>
            <a:r>
              <a:rPr lang="en-US" sz="2600" dirty="0" err="1">
                <a:latin typeface="Calibri" panose="020F0502020204030204" pitchFamily="34" charset="0"/>
                <a:cs typeface="Calibri" panose="020F0502020204030204" pitchFamily="34" charset="0"/>
              </a:rPr>
              <a:t>s</a:t>
            </a:r>
            <a:r>
              <a:rPr lang="en-US" sz="2600" dirty="0">
                <a:latin typeface="Calibri" panose="020F0502020204030204" pitchFamily="34" charset="0"/>
                <a:cs typeface="Calibri" panose="020F0502020204030204" pitchFamily="34" charset="0"/>
              </a:rPr>
              <a:t> (for milliamp-second).</a:t>
            </a:r>
          </a:p>
          <a:p>
            <a:pPr eaLnBrk="1" hangingPunct="1">
              <a:lnSpc>
                <a:spcPct val="80000"/>
              </a:lnSpc>
              <a:buNone/>
            </a:pPr>
            <a:endParaRPr lang="en-US" sz="2600" dirty="0">
              <a:latin typeface="Calibri" panose="020F0502020204030204" pitchFamily="34" charset="0"/>
              <a:cs typeface="Calibri" panose="020F0502020204030204" pitchFamily="34" charset="0"/>
            </a:endParaRPr>
          </a:p>
          <a:p>
            <a:pPr eaLnBrk="1" hangingPunct="1">
              <a:lnSpc>
                <a:spcPct val="80000"/>
              </a:lnSpc>
            </a:pPr>
            <a:r>
              <a:rPr lang="en-US" sz="2600" dirty="0">
                <a:latin typeface="Calibri" panose="020F0502020204030204" pitchFamily="34" charset="0"/>
                <a:cs typeface="Calibri" panose="020F0502020204030204" pitchFamily="34" charset="0"/>
              </a:rPr>
              <a:t>Together </a:t>
            </a:r>
            <a:r>
              <a:rPr lang="en-US" sz="2600" dirty="0">
                <a:solidFill>
                  <a:srgbClr val="FF0000"/>
                </a:solidFill>
                <a:latin typeface="Calibri" panose="020F0502020204030204" pitchFamily="34" charset="0"/>
                <a:cs typeface="Calibri" panose="020F0502020204030204" pitchFamily="34" charset="0"/>
              </a:rPr>
              <a:t>the kV and </a:t>
            </a:r>
            <a:r>
              <a:rPr lang="en-US" sz="2600" dirty="0" err="1">
                <a:solidFill>
                  <a:srgbClr val="FF0000"/>
                </a:solidFill>
                <a:latin typeface="Calibri" panose="020F0502020204030204" pitchFamily="34" charset="0"/>
                <a:cs typeface="Calibri" panose="020F0502020204030204" pitchFamily="34" charset="0"/>
              </a:rPr>
              <a:t>mAs</a:t>
            </a:r>
            <a:r>
              <a:rPr lang="en-US" sz="2600" dirty="0">
                <a:solidFill>
                  <a:srgbClr val="FF0000"/>
                </a:solidFill>
                <a:latin typeface="Calibri" panose="020F0502020204030204" pitchFamily="34" charset="0"/>
                <a:cs typeface="Calibri" panose="020F0502020204030204" pitchFamily="34" charset="0"/>
              </a:rPr>
              <a:t> make up the </a:t>
            </a:r>
            <a:r>
              <a:rPr lang="en-US" sz="2600" i="1" dirty="0">
                <a:solidFill>
                  <a:srgbClr val="FF0000"/>
                </a:solidFill>
                <a:latin typeface="Calibri" panose="020F0502020204030204" pitchFamily="34" charset="0"/>
                <a:cs typeface="Calibri" panose="020F0502020204030204" pitchFamily="34" charset="0"/>
              </a:rPr>
              <a:t>X-ray technique</a:t>
            </a:r>
            <a:r>
              <a:rPr lang="en-US" sz="2600" dirty="0">
                <a:latin typeface="Calibri" panose="020F0502020204030204" pitchFamily="34" charset="0"/>
                <a:cs typeface="Calibri" panose="020F0502020204030204" pitchFamily="34" charset="0"/>
              </a:rPr>
              <a:t>.  </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Rectangle 2"/>
          <p:cNvSpPr>
            <a:spLocks noGrp="1" noChangeArrowheads="1"/>
          </p:cNvSpPr>
          <p:nvPr>
            <p:ph type="title"/>
          </p:nvPr>
        </p:nvSpPr>
        <p:spPr/>
        <p:txBody>
          <a:bodyPr/>
          <a:lstStyle/>
          <a:p>
            <a:pPr eaLnBrk="1" hangingPunct="1"/>
            <a:r>
              <a:rPr lang="en-US"/>
              <a:t>X-ray Technique—kV </a:t>
            </a:r>
          </a:p>
        </p:txBody>
      </p:sp>
      <p:sp>
        <p:nvSpPr>
          <p:cNvPr id="1048710" name="Rectangle 3"/>
          <p:cNvSpPr>
            <a:spLocks noGrp="1" noChangeArrowheads="1"/>
          </p:cNvSpPr>
          <p:nvPr>
            <p:ph idx="1"/>
          </p:nvPr>
        </p:nvSpPr>
        <p:spPr/>
        <p:txBody>
          <a:bodyPr>
            <a:normAutofit/>
          </a:bodyPr>
          <a:lstStyle/>
          <a:p>
            <a:pPr eaLnBrk="1" hangingPunct="1"/>
            <a:r>
              <a:rPr lang="en-US" sz="3000" dirty="0">
                <a:latin typeface="Calibri" panose="020F0502020204030204" pitchFamily="34" charset="0"/>
                <a:cs typeface="Calibri" panose="020F0502020204030204" pitchFamily="34" charset="0"/>
              </a:rPr>
              <a:t>The kV determines how much energy gets through the subject.</a:t>
            </a:r>
          </a:p>
          <a:p>
            <a:pPr eaLnBrk="1" hangingPunct="1"/>
            <a:r>
              <a:rPr lang="en-US" sz="3000" dirty="0">
                <a:latin typeface="Calibri" panose="020F0502020204030204" pitchFamily="34" charset="0"/>
                <a:cs typeface="Calibri" panose="020F0502020204030204" pitchFamily="34" charset="0"/>
              </a:rPr>
              <a:t>Use high kV to penetrate bone, large people, or large boney people.</a:t>
            </a:r>
          </a:p>
          <a:p>
            <a:pPr eaLnBrk="1" hangingPunct="1"/>
            <a:r>
              <a:rPr lang="en-US" sz="3000" dirty="0">
                <a:latin typeface="Calibri" panose="020F0502020204030204" pitchFamily="34" charset="0"/>
                <a:cs typeface="Calibri" panose="020F0502020204030204" pitchFamily="34" charset="0"/>
              </a:rPr>
              <a:t>Use low kV to show soft tissues.</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Rectangle 2"/>
          <p:cNvSpPr>
            <a:spLocks noGrp="1" noChangeArrowheads="1"/>
          </p:cNvSpPr>
          <p:nvPr>
            <p:ph type="title"/>
          </p:nvPr>
        </p:nvSpPr>
        <p:spPr/>
        <p:txBody>
          <a:bodyPr/>
          <a:lstStyle/>
          <a:p>
            <a:pPr eaLnBrk="1" hangingPunct="1"/>
            <a:r>
              <a:rPr lang="en-US"/>
              <a:t>X-ray Technique—kV </a:t>
            </a:r>
          </a:p>
        </p:txBody>
      </p:sp>
      <p:sp>
        <p:nvSpPr>
          <p:cNvPr id="1048712" name="Rectangle 3"/>
          <p:cNvSpPr>
            <a:spLocks noGrp="1" noChangeArrowheads="1"/>
          </p:cNvSpPr>
          <p:nvPr>
            <p:ph idx="1"/>
          </p:nvPr>
        </p:nvSpPr>
        <p:spPr/>
        <p:txBody>
          <a:bodyPr>
            <a:normAutofit/>
          </a:bodyPr>
          <a:lstStyle/>
          <a:p>
            <a:pPr eaLnBrk="1" hangingPunct="1"/>
            <a:r>
              <a:rPr lang="en-US" sz="3000" dirty="0" err="1">
                <a:latin typeface="Calibri" panose="020F0502020204030204" pitchFamily="34" charset="0"/>
                <a:cs typeface="Calibri" panose="020F0502020204030204" pitchFamily="34" charset="0"/>
              </a:rPr>
              <a:t>kVs</a:t>
            </a:r>
            <a:r>
              <a:rPr lang="en-US" sz="3000" dirty="0">
                <a:latin typeface="Calibri" panose="020F0502020204030204" pitchFamily="34" charset="0"/>
                <a:cs typeface="Calibri" panose="020F0502020204030204" pitchFamily="34" charset="0"/>
              </a:rPr>
              <a:t> range from about 25 kV for mammography to 150 kV for chest X-rays.</a:t>
            </a:r>
          </a:p>
          <a:p>
            <a:pPr eaLnBrk="1" hangingPunct="1"/>
            <a:r>
              <a:rPr lang="en-US" sz="3000" dirty="0">
                <a:latin typeface="Calibri" panose="020F0502020204030204" pitchFamily="34" charset="0"/>
                <a:cs typeface="Calibri" panose="020F0502020204030204" pitchFamily="34" charset="0"/>
              </a:rPr>
              <a:t>Typical fluoroscope </a:t>
            </a:r>
            <a:r>
              <a:rPr lang="en-US" sz="3000" dirty="0" err="1">
                <a:solidFill>
                  <a:srgbClr val="FF0000"/>
                </a:solidFill>
                <a:latin typeface="Calibri" panose="020F0502020204030204" pitchFamily="34" charset="0"/>
                <a:cs typeface="Calibri" panose="020F0502020204030204" pitchFamily="34" charset="0"/>
              </a:rPr>
              <a:t>kVs</a:t>
            </a:r>
            <a:r>
              <a:rPr lang="en-US" sz="3000" dirty="0">
                <a:solidFill>
                  <a:srgbClr val="FF0000"/>
                </a:solidFill>
                <a:latin typeface="Calibri" panose="020F0502020204030204" pitchFamily="34" charset="0"/>
                <a:cs typeface="Calibri" panose="020F0502020204030204" pitchFamily="34" charset="0"/>
              </a:rPr>
              <a:t> are in the 50 kV to 80 kV </a:t>
            </a:r>
            <a:r>
              <a:rPr lang="en-US" sz="3000" dirty="0">
                <a:latin typeface="Calibri" panose="020F0502020204030204" pitchFamily="34" charset="0"/>
                <a:cs typeface="Calibri" panose="020F0502020204030204" pitchFamily="34" charset="0"/>
              </a:rPr>
              <a:t>range.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p:txBody>
          <a:bodyPr/>
          <a:lstStyle/>
          <a:p>
            <a:endParaRPr lang="en-US"/>
          </a:p>
        </p:txBody>
      </p:sp>
      <p:pic>
        <p:nvPicPr>
          <p:cNvPr id="2097155" name="Content Placeholder 4"/>
          <p:cNvPicPr>
            <a:picLocks noGrp="1" noChangeAspect="1"/>
          </p:cNvPicPr>
          <p:nvPr>
            <p:ph idx="1"/>
          </p:nvPr>
        </p:nvPicPr>
        <p:blipFill>
          <a:blip r:embed="rId2"/>
          <a:stretch>
            <a:fillRect/>
          </a:stretch>
        </p:blipFill>
        <p:spPr>
          <a:xfrm>
            <a:off x="794782" y="2193925"/>
            <a:ext cx="7554435" cy="4070350"/>
          </a:xfrm>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Rectangle 2"/>
          <p:cNvSpPr>
            <a:spLocks noGrp="1" noChangeArrowheads="1"/>
          </p:cNvSpPr>
          <p:nvPr>
            <p:ph type="title"/>
          </p:nvPr>
        </p:nvSpPr>
        <p:spPr/>
        <p:txBody>
          <a:bodyPr/>
          <a:lstStyle/>
          <a:p>
            <a:pPr eaLnBrk="1" hangingPunct="1"/>
            <a:r>
              <a:rPr lang="en-US"/>
              <a:t>X-ray Technique—mAs</a:t>
            </a:r>
          </a:p>
        </p:txBody>
      </p:sp>
      <p:sp>
        <p:nvSpPr>
          <p:cNvPr id="1048714" name="Rectangle 3"/>
          <p:cNvSpPr>
            <a:spLocks noGrp="1" noChangeArrowheads="1"/>
          </p:cNvSpPr>
          <p:nvPr>
            <p:ph idx="1"/>
          </p:nvPr>
        </p:nvSpPr>
        <p:spPr/>
        <p:txBody>
          <a:bodyPr>
            <a:normAutofit/>
          </a:bodyPr>
          <a:lstStyle/>
          <a:p>
            <a:pPr eaLnBrk="1" hangingPunct="1"/>
            <a:r>
              <a:rPr lang="en-US" sz="3000" dirty="0">
                <a:latin typeface="Calibri" panose="020F0502020204030204" pitchFamily="34" charset="0"/>
                <a:cs typeface="Calibri" panose="020F0502020204030204" pitchFamily="34" charset="0"/>
              </a:rPr>
              <a:t>The </a:t>
            </a:r>
            <a:r>
              <a:rPr lang="en-US" sz="3000" dirty="0" err="1">
                <a:latin typeface="Calibri" panose="020F0502020204030204" pitchFamily="34" charset="0"/>
                <a:cs typeface="Calibri" panose="020F0502020204030204" pitchFamily="34" charset="0"/>
              </a:rPr>
              <a:t>mAs</a:t>
            </a:r>
            <a:r>
              <a:rPr lang="en-US" sz="3000" dirty="0">
                <a:latin typeface="Calibri" panose="020F0502020204030204" pitchFamily="34" charset="0"/>
                <a:cs typeface="Calibri" panose="020F0502020204030204" pitchFamily="34" charset="0"/>
              </a:rPr>
              <a:t> determines the total amount of radiation used to make an image.</a:t>
            </a:r>
          </a:p>
          <a:p>
            <a:pPr eaLnBrk="1" hangingPunct="1"/>
            <a:r>
              <a:rPr lang="en-US" sz="3000" dirty="0">
                <a:latin typeface="Calibri" panose="020F0502020204030204" pitchFamily="34" charset="0"/>
                <a:cs typeface="Calibri" panose="020F0502020204030204" pitchFamily="34" charset="0"/>
              </a:rPr>
              <a:t>In a conventional X-ray the time (s) is very short and the tube current (mA) is fairly large.</a:t>
            </a:r>
          </a:p>
          <a:p>
            <a:pPr eaLnBrk="1" hangingPunct="1"/>
            <a:r>
              <a:rPr lang="en-US" sz="3000" dirty="0">
                <a:latin typeface="Calibri" panose="020F0502020204030204" pitchFamily="34" charset="0"/>
                <a:cs typeface="Calibri" panose="020F0502020204030204" pitchFamily="34" charset="0"/>
              </a:rPr>
              <a:t>Fluoroscopy uses a small mA, but exposures may run for several seconds.</a:t>
            </a:r>
          </a:p>
          <a:p>
            <a:pPr eaLnBrk="1" hangingPunct="1"/>
            <a:r>
              <a:rPr lang="en-US" sz="3000" dirty="0">
                <a:latin typeface="Calibri" panose="020F0502020204030204" pitchFamily="34" charset="0"/>
                <a:cs typeface="Calibri" panose="020F0502020204030204" pitchFamily="34" charset="0"/>
              </a:rPr>
              <a:t>The result is a moving, but grainy image. </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Rectangle 2"/>
          <p:cNvSpPr>
            <a:spLocks noGrp="1" noChangeArrowheads="1"/>
          </p:cNvSpPr>
          <p:nvPr>
            <p:ph type="title"/>
          </p:nvPr>
        </p:nvSpPr>
        <p:spPr/>
        <p:txBody>
          <a:bodyPr/>
          <a:lstStyle/>
          <a:p>
            <a:pPr eaLnBrk="1" hangingPunct="1"/>
            <a:r>
              <a:rPr lang="en-US"/>
              <a:t>X-ray Technique—kV and mA</a:t>
            </a:r>
          </a:p>
        </p:txBody>
      </p:sp>
      <p:sp>
        <p:nvSpPr>
          <p:cNvPr id="1048716" name="Rectangle 3"/>
          <p:cNvSpPr>
            <a:spLocks noGrp="1" noChangeArrowheads="1"/>
          </p:cNvSpPr>
          <p:nvPr>
            <p:ph idx="1"/>
          </p:nvPr>
        </p:nvSpPr>
        <p:spPr/>
        <p:txBody>
          <a:bodyPr>
            <a:normAutofit fontScale="84375" lnSpcReduction="20000"/>
          </a:bodyPr>
          <a:lstStyle/>
          <a:p>
            <a:pPr eaLnBrk="1" hangingPunct="1"/>
            <a:r>
              <a:rPr lang="en-US" sz="3200" dirty="0">
                <a:latin typeface="Calibri" panose="020F0502020204030204" pitchFamily="34" charset="0"/>
                <a:cs typeface="Calibri" panose="020F0502020204030204" pitchFamily="34" charset="0"/>
              </a:rPr>
              <a:t>Typically, the kV is set to penetrate the chosen body part, and the mA is adjusted to give a suitable image.</a:t>
            </a:r>
          </a:p>
          <a:p>
            <a:pPr eaLnBrk="1" hangingPunct="1"/>
            <a:r>
              <a:rPr lang="en-US" sz="3200" dirty="0">
                <a:latin typeface="Calibri" panose="020F0502020204030204" pitchFamily="34" charset="0"/>
                <a:cs typeface="Calibri" panose="020F0502020204030204" pitchFamily="34" charset="0"/>
              </a:rPr>
              <a:t>In fluoroscopy this procedure is usually done automatically in a process called auto-</a:t>
            </a:r>
            <a:r>
              <a:rPr lang="en-US" sz="3200" dirty="0" err="1">
                <a:latin typeface="Calibri" panose="020F0502020204030204" pitchFamily="34" charset="0"/>
                <a:cs typeface="Calibri" panose="020F0502020204030204" pitchFamily="34" charset="0"/>
              </a:rPr>
              <a:t>fluoro</a:t>
            </a:r>
            <a:r>
              <a:rPr lang="en-US" sz="3200" dirty="0">
                <a:latin typeface="Calibri" panose="020F0502020204030204" pitchFamily="34" charset="0"/>
                <a:cs typeface="Calibri" panose="020F0502020204030204" pitchFamily="34" charset="0"/>
              </a:rPr>
              <a:t>.</a:t>
            </a:r>
          </a:p>
          <a:p>
            <a:r>
              <a:rPr lang="en-US" sz="3200" dirty="0"/>
              <a:t>Step on the pedal and the machine automatically adjusts the kV and mA to give a good image.</a:t>
            </a:r>
          </a:p>
          <a:p>
            <a:r>
              <a:rPr lang="en-US" sz="3200" dirty="0"/>
              <a:t>As you move the fluoroscope around the kV and mA automatically adjust.</a:t>
            </a:r>
          </a:p>
          <a:p>
            <a:pPr eaLnBrk="1" hangingPunct="1"/>
            <a:endParaRPr lang="en-US" sz="3200" dirty="0">
              <a:latin typeface="Calibri" panose="020F0502020204030204" pitchFamily="34" charset="0"/>
              <a:cs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7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7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7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Rectangle 2"/>
          <p:cNvSpPr>
            <a:spLocks noGrp="1" noChangeArrowheads="1"/>
          </p:cNvSpPr>
          <p:nvPr>
            <p:ph type="title"/>
          </p:nvPr>
        </p:nvSpPr>
        <p:spPr/>
        <p:txBody>
          <a:bodyPr/>
          <a:lstStyle/>
          <a:p>
            <a:pPr eaLnBrk="1" hangingPunct="1"/>
            <a:r>
              <a:rPr lang="en-US"/>
              <a:t>Patient Dose</a:t>
            </a:r>
          </a:p>
        </p:txBody>
      </p:sp>
      <p:sp>
        <p:nvSpPr>
          <p:cNvPr id="1048718" name="Rectangle 3"/>
          <p:cNvSpPr>
            <a:spLocks noGrp="1" noChangeArrowheads="1"/>
          </p:cNvSpPr>
          <p:nvPr>
            <p:ph idx="1"/>
          </p:nvPr>
        </p:nvSpPr>
        <p:spPr/>
        <p:txBody>
          <a:bodyPr>
            <a:normAutofit/>
          </a:bodyPr>
          <a:lstStyle/>
          <a:p>
            <a:pPr eaLnBrk="1" hangingPunct="1"/>
            <a:r>
              <a:rPr lang="en-US" sz="2800" dirty="0"/>
              <a:t>Only a small portion of the radiation from a fluoroscope makes it to the II.</a:t>
            </a:r>
          </a:p>
          <a:p>
            <a:pPr eaLnBrk="1" hangingPunct="1"/>
            <a:r>
              <a:rPr lang="en-US" sz="2800" dirty="0"/>
              <a:t>The rest stays in the patient.  This energy is the patient dose.</a:t>
            </a:r>
          </a:p>
          <a:p>
            <a:pPr eaLnBrk="1" hangingPunct="1"/>
            <a:r>
              <a:rPr lang="en-US" sz="2800" dirty="0"/>
              <a:t>The patient dose is responsible for damage to a patient’s skin or increase in cancer risk.</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Rectangle 2"/>
          <p:cNvSpPr>
            <a:spLocks noGrp="1" noChangeArrowheads="1"/>
          </p:cNvSpPr>
          <p:nvPr>
            <p:ph type="title"/>
          </p:nvPr>
        </p:nvSpPr>
        <p:spPr/>
        <p:txBody>
          <a:bodyPr/>
          <a:lstStyle/>
          <a:p>
            <a:pPr eaLnBrk="1" hangingPunct="1"/>
            <a:r>
              <a:rPr lang="en-US"/>
              <a:t>Image quality</a:t>
            </a:r>
          </a:p>
        </p:txBody>
      </p:sp>
      <p:sp>
        <p:nvSpPr>
          <p:cNvPr id="1048720" name="Rectangle 3"/>
          <p:cNvSpPr>
            <a:spLocks noGrp="1" noChangeArrowheads="1"/>
          </p:cNvSpPr>
          <p:nvPr>
            <p:ph idx="1"/>
          </p:nvPr>
        </p:nvSpPr>
        <p:spPr/>
        <p:txBody>
          <a:bodyPr>
            <a:normAutofit/>
          </a:bodyPr>
          <a:lstStyle/>
          <a:p>
            <a:pPr eaLnBrk="1" hangingPunct="1">
              <a:lnSpc>
                <a:spcPct val="90000"/>
              </a:lnSpc>
            </a:pPr>
            <a:r>
              <a:rPr lang="en-US" sz="2400" dirty="0">
                <a:latin typeface="Calibri" panose="020F0502020204030204" pitchFamily="34" charset="0"/>
                <a:cs typeface="Calibri" panose="020F0502020204030204" pitchFamily="34" charset="0"/>
              </a:rPr>
              <a:t>Automatic brightness control –automatically adjusted to maintain brightness </a:t>
            </a:r>
          </a:p>
          <a:p>
            <a:pPr eaLnBrk="1" hangingPunct="1">
              <a:lnSpc>
                <a:spcPct val="90000"/>
              </a:lnSpc>
            </a:pPr>
            <a:r>
              <a:rPr lang="en-US" sz="2400" dirty="0">
                <a:latin typeface="Calibri" panose="020F0502020204030204" pitchFamily="34" charset="0"/>
                <a:cs typeface="Calibri" panose="020F0502020204030204" pitchFamily="34" charset="0"/>
              </a:rPr>
              <a:t>Collimation</a:t>
            </a:r>
          </a:p>
          <a:p>
            <a:pPr lvl="1" eaLnBrk="1" hangingPunct="1">
              <a:lnSpc>
                <a:spcPct val="90000"/>
              </a:lnSpc>
            </a:pPr>
            <a:r>
              <a:rPr lang="en-US" sz="2100" dirty="0">
                <a:latin typeface="Calibri" panose="020F0502020204030204" pitchFamily="34" charset="0"/>
                <a:cs typeface="Calibri" panose="020F0502020204030204" pitchFamily="34" charset="0"/>
              </a:rPr>
              <a:t>restrict the size of the x-ray field</a:t>
            </a:r>
          </a:p>
          <a:p>
            <a:pPr eaLnBrk="1" hangingPunct="1">
              <a:lnSpc>
                <a:spcPct val="90000"/>
              </a:lnSpc>
            </a:pPr>
            <a:r>
              <a:rPr lang="en-US" sz="2400" dirty="0">
                <a:latin typeface="Calibri" panose="020F0502020204030204" pitchFamily="34" charset="0"/>
                <a:cs typeface="Calibri" panose="020F0502020204030204" pitchFamily="34" charset="0"/>
              </a:rPr>
              <a:t>Field Size and Magnification </a:t>
            </a:r>
          </a:p>
          <a:p>
            <a:pPr lvl="1" eaLnBrk="1" hangingPunct="1">
              <a:lnSpc>
                <a:spcPct val="90000"/>
              </a:lnSpc>
            </a:pPr>
            <a:r>
              <a:rPr lang="en-US" sz="2100" dirty="0">
                <a:latin typeface="Calibri" panose="020F0502020204030204" pitchFamily="34" charset="0"/>
                <a:cs typeface="Calibri" panose="020F0502020204030204" pitchFamily="34" charset="0"/>
              </a:rPr>
              <a:t>Field size decreases with magnification, therefore, the local patient radiation dose must increase to compensate for the loss of brightness</a:t>
            </a:r>
          </a:p>
          <a:p>
            <a:pPr lvl="1" eaLnBrk="1" hangingPunct="1">
              <a:lnSpc>
                <a:spcPct val="90000"/>
              </a:lnSpc>
            </a:pPr>
            <a:r>
              <a:rPr lang="en-US" sz="2100" dirty="0">
                <a:latin typeface="Calibri" panose="020F0502020204030204" pitchFamily="34" charset="0"/>
                <a:cs typeface="Calibri" panose="020F0502020204030204" pitchFamily="34" charset="0"/>
              </a:rPr>
              <a:t>Low magnification (9-11 inch) </a:t>
            </a:r>
          </a:p>
          <a:p>
            <a:pPr lvl="1" eaLnBrk="1" hangingPunct="1">
              <a:lnSpc>
                <a:spcPct val="90000"/>
              </a:lnSpc>
            </a:pPr>
            <a:r>
              <a:rPr lang="en-US" sz="2100" dirty="0">
                <a:latin typeface="Calibri" panose="020F0502020204030204" pitchFamily="34" charset="0"/>
                <a:cs typeface="Calibri" panose="020F0502020204030204" pitchFamily="34" charset="0"/>
              </a:rPr>
              <a:t>Intermediate magnification(6-7 inch)</a:t>
            </a:r>
          </a:p>
          <a:p>
            <a:pPr lvl="1" eaLnBrk="1" hangingPunct="1">
              <a:lnSpc>
                <a:spcPct val="90000"/>
              </a:lnSpc>
            </a:pPr>
            <a:r>
              <a:rPr lang="en-US" sz="2100" dirty="0">
                <a:latin typeface="Calibri" panose="020F0502020204030204" pitchFamily="34" charset="0"/>
                <a:cs typeface="Calibri" panose="020F0502020204030204" pitchFamily="34" charset="0"/>
              </a:rPr>
              <a:t>High magnification (4-5 inch)</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Rectangle 4"/>
          <p:cNvSpPr>
            <a:spLocks noGrp="1" noChangeArrowheads="1"/>
          </p:cNvSpPr>
          <p:nvPr>
            <p:ph type="title"/>
          </p:nvPr>
        </p:nvSpPr>
        <p:spPr/>
        <p:txBody>
          <a:bodyPr>
            <a:normAutofit/>
          </a:bodyPr>
          <a:lstStyle/>
          <a:p>
            <a:pPr algn="ctr" eaLnBrk="1" hangingPunct="1"/>
            <a:r>
              <a:rPr lang="en-US"/>
              <a:t>Image Intensifier Magnification Modes</a:t>
            </a:r>
          </a:p>
        </p:txBody>
      </p:sp>
      <p:sp>
        <p:nvSpPr>
          <p:cNvPr id="1048725" name="Line 17"/>
          <p:cNvSpPr>
            <a:spLocks noChangeShapeType="1"/>
          </p:cNvSpPr>
          <p:nvPr/>
        </p:nvSpPr>
        <p:spPr bwMode="auto">
          <a:xfrm flipV="1">
            <a:off x="2743200" y="2819400"/>
            <a:ext cx="381000" cy="609600"/>
          </a:xfrm>
          <a:prstGeom prst="line">
            <a:avLst/>
          </a:prstGeom>
          <a:noFill/>
          <a:ln w="9525">
            <a:solidFill>
              <a:schemeClr val="tx1"/>
            </a:solidFill>
            <a:round/>
            <a:headEnd/>
            <a:tailEnd/>
          </a:ln>
        </p:spPr>
        <p:txBody>
          <a:bodyPr/>
          <a:lstStyle/>
          <a:p>
            <a:endParaRPr lang="en-US"/>
          </a:p>
        </p:txBody>
      </p:sp>
      <p:sp>
        <p:nvSpPr>
          <p:cNvPr id="1048726" name="Line 18"/>
          <p:cNvSpPr>
            <a:spLocks noChangeShapeType="1"/>
          </p:cNvSpPr>
          <p:nvPr/>
        </p:nvSpPr>
        <p:spPr bwMode="auto">
          <a:xfrm flipV="1">
            <a:off x="5410200" y="2819400"/>
            <a:ext cx="304800" cy="609600"/>
          </a:xfrm>
          <a:prstGeom prst="line">
            <a:avLst/>
          </a:prstGeom>
          <a:noFill/>
          <a:ln w="9525">
            <a:solidFill>
              <a:schemeClr val="tx1"/>
            </a:solidFill>
            <a:round/>
            <a:headEnd/>
            <a:tailEnd/>
          </a:ln>
        </p:spPr>
        <p:txBody>
          <a:bodyPr/>
          <a:lstStyle/>
          <a:p>
            <a:endParaRPr lang="en-US"/>
          </a:p>
        </p:txBody>
      </p:sp>
      <p:sp>
        <p:nvSpPr>
          <p:cNvPr id="1048727" name="Line 19"/>
          <p:cNvSpPr>
            <a:spLocks noChangeShapeType="1"/>
          </p:cNvSpPr>
          <p:nvPr/>
        </p:nvSpPr>
        <p:spPr bwMode="auto">
          <a:xfrm flipH="1" flipV="1">
            <a:off x="3505200" y="2819400"/>
            <a:ext cx="457200" cy="609600"/>
          </a:xfrm>
          <a:prstGeom prst="line">
            <a:avLst/>
          </a:prstGeom>
          <a:noFill/>
          <a:ln w="9525">
            <a:solidFill>
              <a:schemeClr val="tx1"/>
            </a:solidFill>
            <a:round/>
            <a:headEnd/>
            <a:tailEnd/>
          </a:ln>
        </p:spPr>
        <p:txBody>
          <a:bodyPr/>
          <a:lstStyle/>
          <a:p>
            <a:endParaRPr lang="en-US"/>
          </a:p>
        </p:txBody>
      </p:sp>
      <p:sp>
        <p:nvSpPr>
          <p:cNvPr id="1048728" name="Line 21"/>
          <p:cNvSpPr>
            <a:spLocks noChangeShapeType="1"/>
          </p:cNvSpPr>
          <p:nvPr/>
        </p:nvSpPr>
        <p:spPr bwMode="auto">
          <a:xfrm flipH="1" flipV="1">
            <a:off x="6248400" y="2819400"/>
            <a:ext cx="381000" cy="685800"/>
          </a:xfrm>
          <a:prstGeom prst="line">
            <a:avLst/>
          </a:prstGeom>
          <a:noFill/>
          <a:ln w="9525">
            <a:solidFill>
              <a:schemeClr val="tx1"/>
            </a:solidFill>
            <a:round/>
            <a:headEnd/>
            <a:tailEnd/>
          </a:ln>
        </p:spPr>
        <p:txBody>
          <a:bodyPr/>
          <a:lstStyle/>
          <a:p>
            <a:endParaRPr lang="en-US"/>
          </a:p>
        </p:txBody>
      </p:sp>
      <p:sp>
        <p:nvSpPr>
          <p:cNvPr id="1048729" name="Line 22"/>
          <p:cNvSpPr>
            <a:spLocks noChangeShapeType="1"/>
          </p:cNvSpPr>
          <p:nvPr/>
        </p:nvSpPr>
        <p:spPr bwMode="auto">
          <a:xfrm>
            <a:off x="3124200" y="2819400"/>
            <a:ext cx="381000" cy="0"/>
          </a:xfrm>
          <a:prstGeom prst="line">
            <a:avLst/>
          </a:prstGeom>
          <a:noFill/>
          <a:ln w="38100">
            <a:solidFill>
              <a:schemeClr val="tx1"/>
            </a:solidFill>
            <a:round/>
            <a:headEnd/>
            <a:tailEnd/>
          </a:ln>
        </p:spPr>
        <p:txBody>
          <a:bodyPr/>
          <a:lstStyle/>
          <a:p>
            <a:endParaRPr lang="en-US"/>
          </a:p>
        </p:txBody>
      </p:sp>
      <p:sp>
        <p:nvSpPr>
          <p:cNvPr id="1048730" name="Line 23"/>
          <p:cNvSpPr>
            <a:spLocks noChangeShapeType="1"/>
          </p:cNvSpPr>
          <p:nvPr/>
        </p:nvSpPr>
        <p:spPr bwMode="auto">
          <a:xfrm>
            <a:off x="5715000" y="2819400"/>
            <a:ext cx="533400" cy="0"/>
          </a:xfrm>
          <a:prstGeom prst="line">
            <a:avLst/>
          </a:prstGeom>
          <a:noFill/>
          <a:ln w="38100">
            <a:solidFill>
              <a:schemeClr val="tx1"/>
            </a:solidFill>
            <a:round/>
            <a:headEnd/>
            <a:tailEnd/>
          </a:ln>
        </p:spPr>
        <p:txBody>
          <a:bodyPr/>
          <a:lstStyle/>
          <a:p>
            <a:endParaRPr lang="en-US"/>
          </a:p>
        </p:txBody>
      </p:sp>
      <p:sp>
        <p:nvSpPr>
          <p:cNvPr id="1048731" name="Line 24"/>
          <p:cNvSpPr>
            <a:spLocks noChangeShapeType="1"/>
          </p:cNvSpPr>
          <p:nvPr/>
        </p:nvSpPr>
        <p:spPr bwMode="auto">
          <a:xfrm>
            <a:off x="2743200" y="3429000"/>
            <a:ext cx="0" cy="1905000"/>
          </a:xfrm>
          <a:prstGeom prst="line">
            <a:avLst/>
          </a:prstGeom>
          <a:noFill/>
          <a:ln w="9525">
            <a:solidFill>
              <a:schemeClr val="tx1"/>
            </a:solidFill>
            <a:round/>
            <a:headEnd/>
            <a:tailEnd/>
          </a:ln>
        </p:spPr>
        <p:txBody>
          <a:bodyPr/>
          <a:lstStyle/>
          <a:p>
            <a:endParaRPr lang="en-US"/>
          </a:p>
        </p:txBody>
      </p:sp>
      <p:sp>
        <p:nvSpPr>
          <p:cNvPr id="1048732" name="Line 25"/>
          <p:cNvSpPr>
            <a:spLocks noChangeShapeType="1"/>
          </p:cNvSpPr>
          <p:nvPr/>
        </p:nvSpPr>
        <p:spPr bwMode="auto">
          <a:xfrm>
            <a:off x="3962400" y="3429000"/>
            <a:ext cx="0" cy="1905000"/>
          </a:xfrm>
          <a:prstGeom prst="line">
            <a:avLst/>
          </a:prstGeom>
          <a:noFill/>
          <a:ln w="9525">
            <a:solidFill>
              <a:schemeClr val="tx1"/>
            </a:solidFill>
            <a:round/>
            <a:headEnd/>
            <a:tailEnd/>
          </a:ln>
        </p:spPr>
        <p:txBody>
          <a:bodyPr/>
          <a:lstStyle/>
          <a:p>
            <a:endParaRPr lang="en-US"/>
          </a:p>
        </p:txBody>
      </p:sp>
      <p:sp>
        <p:nvSpPr>
          <p:cNvPr id="1048733" name="Line 26"/>
          <p:cNvSpPr>
            <a:spLocks noChangeShapeType="1"/>
          </p:cNvSpPr>
          <p:nvPr/>
        </p:nvSpPr>
        <p:spPr bwMode="auto">
          <a:xfrm>
            <a:off x="5410200" y="3429000"/>
            <a:ext cx="0" cy="1905000"/>
          </a:xfrm>
          <a:prstGeom prst="line">
            <a:avLst/>
          </a:prstGeom>
          <a:noFill/>
          <a:ln w="9525">
            <a:solidFill>
              <a:schemeClr val="tx1"/>
            </a:solidFill>
            <a:round/>
            <a:headEnd/>
            <a:tailEnd/>
          </a:ln>
        </p:spPr>
        <p:txBody>
          <a:bodyPr/>
          <a:lstStyle/>
          <a:p>
            <a:endParaRPr lang="en-US"/>
          </a:p>
        </p:txBody>
      </p:sp>
      <p:sp>
        <p:nvSpPr>
          <p:cNvPr id="1048734" name="Line 27"/>
          <p:cNvSpPr>
            <a:spLocks noChangeShapeType="1"/>
          </p:cNvSpPr>
          <p:nvPr/>
        </p:nvSpPr>
        <p:spPr bwMode="auto">
          <a:xfrm>
            <a:off x="6629400" y="3505200"/>
            <a:ext cx="0" cy="1828800"/>
          </a:xfrm>
          <a:prstGeom prst="line">
            <a:avLst/>
          </a:prstGeom>
          <a:noFill/>
          <a:ln w="9525">
            <a:solidFill>
              <a:schemeClr val="tx1"/>
            </a:solidFill>
            <a:round/>
            <a:headEnd/>
            <a:tailEnd/>
          </a:ln>
        </p:spPr>
        <p:txBody>
          <a:bodyPr/>
          <a:lstStyle/>
          <a:p>
            <a:endParaRPr lang="en-US"/>
          </a:p>
        </p:txBody>
      </p:sp>
      <p:sp>
        <p:nvSpPr>
          <p:cNvPr id="1048735" name="Line 28"/>
          <p:cNvSpPr>
            <a:spLocks noChangeShapeType="1"/>
          </p:cNvSpPr>
          <p:nvPr/>
        </p:nvSpPr>
        <p:spPr bwMode="auto">
          <a:xfrm>
            <a:off x="2743200" y="5334000"/>
            <a:ext cx="1219200" cy="0"/>
          </a:xfrm>
          <a:prstGeom prst="line">
            <a:avLst/>
          </a:prstGeom>
          <a:noFill/>
          <a:ln w="9525">
            <a:solidFill>
              <a:schemeClr val="tx1"/>
            </a:solidFill>
            <a:round/>
            <a:headEnd/>
            <a:tailEnd/>
          </a:ln>
        </p:spPr>
        <p:txBody>
          <a:bodyPr/>
          <a:lstStyle/>
          <a:p>
            <a:endParaRPr lang="en-US"/>
          </a:p>
        </p:txBody>
      </p:sp>
      <p:sp>
        <p:nvSpPr>
          <p:cNvPr id="1048736" name="Line 29"/>
          <p:cNvSpPr>
            <a:spLocks noChangeShapeType="1"/>
          </p:cNvSpPr>
          <p:nvPr/>
        </p:nvSpPr>
        <p:spPr bwMode="auto">
          <a:xfrm>
            <a:off x="5410200" y="5334000"/>
            <a:ext cx="1219200" cy="0"/>
          </a:xfrm>
          <a:prstGeom prst="line">
            <a:avLst/>
          </a:prstGeom>
          <a:noFill/>
          <a:ln w="9525">
            <a:solidFill>
              <a:schemeClr val="tx1"/>
            </a:solidFill>
            <a:round/>
            <a:headEnd/>
            <a:tailEnd/>
          </a:ln>
        </p:spPr>
        <p:txBody>
          <a:bodyPr/>
          <a:lstStyle/>
          <a:p>
            <a:endParaRPr lang="en-US"/>
          </a:p>
        </p:txBody>
      </p:sp>
      <p:sp>
        <p:nvSpPr>
          <p:cNvPr id="1048737" name="AutoShape 30"/>
          <p:cNvSpPr>
            <a:spLocks noChangeArrowheads="1"/>
          </p:cNvSpPr>
          <p:nvPr/>
        </p:nvSpPr>
        <p:spPr bwMode="auto">
          <a:xfrm>
            <a:off x="2819400" y="5486400"/>
            <a:ext cx="152400" cy="2286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1048738" name="AutoShape 31"/>
          <p:cNvSpPr>
            <a:spLocks noChangeArrowheads="1"/>
          </p:cNvSpPr>
          <p:nvPr/>
        </p:nvSpPr>
        <p:spPr bwMode="auto">
          <a:xfrm>
            <a:off x="2971800" y="5486400"/>
            <a:ext cx="152400" cy="2286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1048739" name="AutoShape 32"/>
          <p:cNvSpPr>
            <a:spLocks noChangeArrowheads="1"/>
          </p:cNvSpPr>
          <p:nvPr/>
        </p:nvSpPr>
        <p:spPr bwMode="auto">
          <a:xfrm>
            <a:off x="3124200" y="5486400"/>
            <a:ext cx="152400" cy="2286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1048740" name="AutoShape 33"/>
          <p:cNvSpPr>
            <a:spLocks noChangeArrowheads="1"/>
          </p:cNvSpPr>
          <p:nvPr/>
        </p:nvSpPr>
        <p:spPr bwMode="auto">
          <a:xfrm>
            <a:off x="3276600" y="5486400"/>
            <a:ext cx="152400" cy="2286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1048741" name="AutoShape 34"/>
          <p:cNvSpPr>
            <a:spLocks noChangeArrowheads="1"/>
          </p:cNvSpPr>
          <p:nvPr/>
        </p:nvSpPr>
        <p:spPr bwMode="auto">
          <a:xfrm>
            <a:off x="3429000" y="5486400"/>
            <a:ext cx="152400" cy="2286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1048742" name="AutoShape 35"/>
          <p:cNvSpPr>
            <a:spLocks noChangeArrowheads="1"/>
          </p:cNvSpPr>
          <p:nvPr/>
        </p:nvSpPr>
        <p:spPr bwMode="auto">
          <a:xfrm>
            <a:off x="3581400" y="5486400"/>
            <a:ext cx="152400" cy="2286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1048743" name="AutoShape 36"/>
          <p:cNvSpPr>
            <a:spLocks noChangeArrowheads="1"/>
          </p:cNvSpPr>
          <p:nvPr/>
        </p:nvSpPr>
        <p:spPr bwMode="auto">
          <a:xfrm>
            <a:off x="3733800" y="5486400"/>
            <a:ext cx="152400" cy="2286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1048744" name="AutoShape 37"/>
          <p:cNvSpPr>
            <a:spLocks noChangeArrowheads="1"/>
          </p:cNvSpPr>
          <p:nvPr/>
        </p:nvSpPr>
        <p:spPr bwMode="auto">
          <a:xfrm>
            <a:off x="5867400" y="5410200"/>
            <a:ext cx="152400" cy="2286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1048745" name="AutoShape 38"/>
          <p:cNvSpPr>
            <a:spLocks noChangeArrowheads="1"/>
          </p:cNvSpPr>
          <p:nvPr/>
        </p:nvSpPr>
        <p:spPr bwMode="auto">
          <a:xfrm>
            <a:off x="5715000" y="5410200"/>
            <a:ext cx="152400" cy="2286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1048746" name="AutoShape 39"/>
          <p:cNvSpPr>
            <a:spLocks noChangeArrowheads="1"/>
          </p:cNvSpPr>
          <p:nvPr/>
        </p:nvSpPr>
        <p:spPr bwMode="auto">
          <a:xfrm>
            <a:off x="6172200" y="5410200"/>
            <a:ext cx="152400" cy="2286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1048747" name="AutoShape 40"/>
          <p:cNvSpPr>
            <a:spLocks noChangeArrowheads="1"/>
          </p:cNvSpPr>
          <p:nvPr/>
        </p:nvSpPr>
        <p:spPr bwMode="auto">
          <a:xfrm>
            <a:off x="6019800" y="5410200"/>
            <a:ext cx="152400" cy="228600"/>
          </a:xfrm>
          <a:prstGeom prst="up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1048748" name="Line 42"/>
          <p:cNvSpPr>
            <a:spLocks noChangeShapeType="1"/>
          </p:cNvSpPr>
          <p:nvPr/>
        </p:nvSpPr>
        <p:spPr bwMode="auto">
          <a:xfrm flipV="1">
            <a:off x="2743200" y="2819400"/>
            <a:ext cx="762000" cy="2514600"/>
          </a:xfrm>
          <a:prstGeom prst="line">
            <a:avLst/>
          </a:prstGeom>
          <a:noFill/>
          <a:ln w="9525">
            <a:solidFill>
              <a:schemeClr val="tx1"/>
            </a:solidFill>
            <a:round/>
            <a:headEnd/>
            <a:tailEnd/>
          </a:ln>
        </p:spPr>
        <p:txBody>
          <a:bodyPr/>
          <a:lstStyle/>
          <a:p>
            <a:endParaRPr lang="en-US"/>
          </a:p>
        </p:txBody>
      </p:sp>
      <p:sp>
        <p:nvSpPr>
          <p:cNvPr id="1048749" name="Line 43"/>
          <p:cNvSpPr>
            <a:spLocks noChangeShapeType="1"/>
          </p:cNvSpPr>
          <p:nvPr/>
        </p:nvSpPr>
        <p:spPr bwMode="auto">
          <a:xfrm flipH="1" flipV="1">
            <a:off x="3124200" y="2819400"/>
            <a:ext cx="838200" cy="2514600"/>
          </a:xfrm>
          <a:prstGeom prst="line">
            <a:avLst/>
          </a:prstGeom>
          <a:noFill/>
          <a:ln w="9525">
            <a:solidFill>
              <a:schemeClr val="tx1"/>
            </a:solidFill>
            <a:round/>
            <a:headEnd/>
            <a:tailEnd/>
          </a:ln>
        </p:spPr>
        <p:txBody>
          <a:bodyPr/>
          <a:lstStyle/>
          <a:p>
            <a:endParaRPr lang="en-US"/>
          </a:p>
        </p:txBody>
      </p:sp>
      <p:sp>
        <p:nvSpPr>
          <p:cNvPr id="1048750" name="Line 44"/>
          <p:cNvSpPr>
            <a:spLocks noChangeShapeType="1"/>
          </p:cNvSpPr>
          <p:nvPr/>
        </p:nvSpPr>
        <p:spPr bwMode="auto">
          <a:xfrm flipV="1">
            <a:off x="5715000" y="2819400"/>
            <a:ext cx="533400" cy="2514600"/>
          </a:xfrm>
          <a:prstGeom prst="line">
            <a:avLst/>
          </a:prstGeom>
          <a:noFill/>
          <a:ln w="9525">
            <a:solidFill>
              <a:schemeClr val="tx1"/>
            </a:solidFill>
            <a:round/>
            <a:headEnd/>
            <a:tailEnd/>
          </a:ln>
        </p:spPr>
        <p:txBody>
          <a:bodyPr/>
          <a:lstStyle/>
          <a:p>
            <a:endParaRPr lang="en-US"/>
          </a:p>
        </p:txBody>
      </p:sp>
      <p:sp>
        <p:nvSpPr>
          <p:cNvPr id="1048751" name="Line 45"/>
          <p:cNvSpPr>
            <a:spLocks noChangeShapeType="1"/>
          </p:cNvSpPr>
          <p:nvPr/>
        </p:nvSpPr>
        <p:spPr bwMode="auto">
          <a:xfrm flipH="1" flipV="1">
            <a:off x="5715000" y="2819400"/>
            <a:ext cx="533400" cy="2514600"/>
          </a:xfrm>
          <a:prstGeom prst="line">
            <a:avLst/>
          </a:prstGeom>
          <a:noFill/>
          <a:ln w="9525">
            <a:solidFill>
              <a:schemeClr val="tx1"/>
            </a:solidFill>
            <a:round/>
            <a:headEnd/>
            <a:tailEnd/>
          </a:ln>
        </p:spPr>
        <p:txBody>
          <a:bodyPr/>
          <a:lstStyle/>
          <a:p>
            <a:endParaRPr lang="en-US"/>
          </a:p>
        </p:txBody>
      </p:sp>
      <p:sp>
        <p:nvSpPr>
          <p:cNvPr id="1048752" name="Text Box 46"/>
          <p:cNvSpPr txBox="1">
            <a:spLocks noChangeArrowheads="1"/>
          </p:cNvSpPr>
          <p:nvPr/>
        </p:nvSpPr>
        <p:spPr bwMode="auto">
          <a:xfrm>
            <a:off x="2667000" y="5791200"/>
            <a:ext cx="1295400" cy="304800"/>
          </a:xfrm>
          <a:prstGeom prst="rect">
            <a:avLst/>
          </a:prstGeom>
          <a:noFill/>
          <a:ln w="9525">
            <a:noFill/>
            <a:miter lim="800000"/>
            <a:headEnd/>
            <a:tailEnd/>
          </a:ln>
        </p:spPr>
        <p:txBody>
          <a:bodyPr>
            <a:spAutoFit/>
          </a:bodyPr>
          <a:lstStyle/>
          <a:p>
            <a:pPr algn="l" eaLnBrk="1" hangingPunct="1">
              <a:spcBef>
                <a:spcPct val="50000"/>
              </a:spcBef>
            </a:pPr>
            <a:r>
              <a:rPr lang="en-US" sz="1400"/>
              <a:t>9 inch field</a:t>
            </a:r>
          </a:p>
        </p:txBody>
      </p:sp>
      <p:sp>
        <p:nvSpPr>
          <p:cNvPr id="1048753" name="Text Box 47"/>
          <p:cNvSpPr txBox="1">
            <a:spLocks noChangeArrowheads="1"/>
          </p:cNvSpPr>
          <p:nvPr/>
        </p:nvSpPr>
        <p:spPr bwMode="auto">
          <a:xfrm>
            <a:off x="5410200" y="5791200"/>
            <a:ext cx="1371600" cy="304800"/>
          </a:xfrm>
          <a:prstGeom prst="rect">
            <a:avLst/>
          </a:prstGeom>
          <a:noFill/>
          <a:ln w="9525">
            <a:noFill/>
            <a:miter lim="800000"/>
            <a:headEnd/>
            <a:tailEnd/>
          </a:ln>
        </p:spPr>
        <p:txBody>
          <a:bodyPr>
            <a:spAutoFit/>
          </a:bodyPr>
          <a:lstStyle/>
          <a:p>
            <a:pPr algn="l" eaLnBrk="1" hangingPunct="1">
              <a:spcBef>
                <a:spcPct val="50000"/>
              </a:spcBef>
            </a:pPr>
            <a:r>
              <a:rPr lang="en-US" sz="1400"/>
              <a:t>6.5 inch field</a:t>
            </a:r>
          </a:p>
        </p:txBody>
      </p:sp>
      <p:sp>
        <p:nvSpPr>
          <p:cNvPr id="1048754" name="Text Box 48"/>
          <p:cNvSpPr txBox="1">
            <a:spLocks noChangeArrowheads="1"/>
          </p:cNvSpPr>
          <p:nvPr/>
        </p:nvSpPr>
        <p:spPr bwMode="auto">
          <a:xfrm>
            <a:off x="3886200" y="2362202"/>
            <a:ext cx="1447800" cy="366713"/>
          </a:xfrm>
          <a:prstGeom prst="rect">
            <a:avLst/>
          </a:prstGeom>
          <a:noFill/>
          <a:ln w="9525">
            <a:noFill/>
            <a:miter lim="800000"/>
            <a:headEnd/>
            <a:tailEnd/>
          </a:ln>
        </p:spPr>
        <p:txBody>
          <a:bodyPr>
            <a:spAutoFit/>
          </a:bodyPr>
          <a:lstStyle/>
          <a:p>
            <a:pPr algn="l" eaLnBrk="1" hangingPunct="1">
              <a:spcBef>
                <a:spcPct val="50000"/>
              </a:spcBef>
            </a:pPr>
            <a:r>
              <a:rPr lang="en-US"/>
              <a:t>Same area</a:t>
            </a:r>
          </a:p>
        </p:txBody>
      </p:sp>
      <p:sp>
        <p:nvSpPr>
          <p:cNvPr id="1048755" name="Line 49"/>
          <p:cNvSpPr>
            <a:spLocks noChangeShapeType="1"/>
          </p:cNvSpPr>
          <p:nvPr/>
        </p:nvSpPr>
        <p:spPr bwMode="auto">
          <a:xfrm flipH="1">
            <a:off x="3429000" y="2590800"/>
            <a:ext cx="457200" cy="228600"/>
          </a:xfrm>
          <a:prstGeom prst="line">
            <a:avLst/>
          </a:prstGeom>
          <a:noFill/>
          <a:ln w="9525">
            <a:solidFill>
              <a:schemeClr val="tx1"/>
            </a:solidFill>
            <a:round/>
            <a:headEnd/>
            <a:tailEnd type="triangle" w="med" len="med"/>
          </a:ln>
        </p:spPr>
        <p:txBody>
          <a:bodyPr/>
          <a:lstStyle/>
          <a:p>
            <a:endParaRPr lang="en-US"/>
          </a:p>
        </p:txBody>
      </p:sp>
      <p:sp>
        <p:nvSpPr>
          <p:cNvPr id="1048756" name="Line 50"/>
          <p:cNvSpPr>
            <a:spLocks noChangeShapeType="1"/>
          </p:cNvSpPr>
          <p:nvPr/>
        </p:nvSpPr>
        <p:spPr bwMode="auto">
          <a:xfrm>
            <a:off x="5257800" y="2590800"/>
            <a:ext cx="457200" cy="228600"/>
          </a:xfrm>
          <a:prstGeom prst="line">
            <a:avLst/>
          </a:prstGeom>
          <a:noFill/>
          <a:ln w="9525">
            <a:solidFill>
              <a:schemeClr val="tx1"/>
            </a:solidFill>
            <a:round/>
            <a:headEnd/>
            <a:tailEnd type="triangle" w="med" len="med"/>
          </a:ln>
        </p:spPr>
        <p:txBody>
          <a:bodyPr/>
          <a:lstStyle/>
          <a:p>
            <a:endParaRPr lang="en-US"/>
          </a:p>
        </p:txBody>
      </p:sp>
      <p:sp>
        <p:nvSpPr>
          <p:cNvPr id="1048757" name="Text Box 52"/>
          <p:cNvSpPr txBox="1">
            <a:spLocks noChangeArrowheads="1"/>
          </p:cNvSpPr>
          <p:nvPr/>
        </p:nvSpPr>
        <p:spPr bwMode="auto">
          <a:xfrm>
            <a:off x="4114800" y="3048001"/>
            <a:ext cx="1219200" cy="646331"/>
          </a:xfrm>
          <a:prstGeom prst="rect">
            <a:avLst/>
          </a:prstGeom>
          <a:noFill/>
          <a:ln w="9525">
            <a:noFill/>
            <a:miter lim="800000"/>
            <a:headEnd/>
            <a:tailEnd/>
          </a:ln>
        </p:spPr>
        <p:txBody>
          <a:bodyPr>
            <a:spAutoFit/>
          </a:bodyPr>
          <a:lstStyle/>
          <a:p>
            <a:pPr>
              <a:spcBef>
                <a:spcPct val="50000"/>
              </a:spcBef>
            </a:pPr>
            <a:r>
              <a:rPr lang="en-US"/>
              <a:t>Output phosphor</a:t>
            </a:r>
          </a:p>
        </p:txBody>
      </p:sp>
      <p:sp>
        <p:nvSpPr>
          <p:cNvPr id="1048758" name="Text Box 53"/>
          <p:cNvSpPr txBox="1">
            <a:spLocks noChangeArrowheads="1"/>
          </p:cNvSpPr>
          <p:nvPr/>
        </p:nvSpPr>
        <p:spPr bwMode="auto">
          <a:xfrm>
            <a:off x="4114800" y="4724400"/>
            <a:ext cx="1219200" cy="641350"/>
          </a:xfrm>
          <a:prstGeom prst="rect">
            <a:avLst/>
          </a:prstGeom>
          <a:noFill/>
          <a:ln w="9525">
            <a:noFill/>
            <a:miter lim="800000"/>
            <a:headEnd/>
            <a:tailEnd/>
          </a:ln>
        </p:spPr>
        <p:txBody>
          <a:bodyPr>
            <a:spAutoFit/>
          </a:bodyPr>
          <a:lstStyle/>
          <a:p>
            <a:pPr>
              <a:spcBef>
                <a:spcPct val="50000"/>
              </a:spcBef>
            </a:pPr>
            <a:r>
              <a:rPr lang="en-US"/>
              <a:t>Input Phosphor</a:t>
            </a:r>
          </a:p>
        </p:txBody>
      </p:sp>
      <p:sp>
        <p:nvSpPr>
          <p:cNvPr id="1048759" name="Line 54"/>
          <p:cNvSpPr>
            <a:spLocks noChangeShapeType="1"/>
          </p:cNvSpPr>
          <p:nvPr/>
        </p:nvSpPr>
        <p:spPr bwMode="auto">
          <a:xfrm flipV="1">
            <a:off x="5257800" y="2895600"/>
            <a:ext cx="838200" cy="609600"/>
          </a:xfrm>
          <a:prstGeom prst="line">
            <a:avLst/>
          </a:prstGeom>
          <a:noFill/>
          <a:ln w="9525">
            <a:solidFill>
              <a:schemeClr val="tx1"/>
            </a:solidFill>
            <a:round/>
            <a:headEnd/>
            <a:tailEnd type="triangle" w="med" len="med"/>
          </a:ln>
        </p:spPr>
        <p:txBody>
          <a:bodyPr/>
          <a:lstStyle/>
          <a:p>
            <a:endParaRPr lang="en-US"/>
          </a:p>
        </p:txBody>
      </p:sp>
      <p:sp>
        <p:nvSpPr>
          <p:cNvPr id="1048760" name="Line 55"/>
          <p:cNvSpPr>
            <a:spLocks noChangeShapeType="1"/>
          </p:cNvSpPr>
          <p:nvPr/>
        </p:nvSpPr>
        <p:spPr bwMode="auto">
          <a:xfrm flipH="1" flipV="1">
            <a:off x="3352800" y="2895600"/>
            <a:ext cx="762000" cy="609600"/>
          </a:xfrm>
          <a:prstGeom prst="line">
            <a:avLst/>
          </a:prstGeom>
          <a:noFill/>
          <a:ln w="9525">
            <a:solidFill>
              <a:schemeClr val="tx1"/>
            </a:solidFill>
            <a:round/>
            <a:headEnd/>
            <a:tailEnd type="triangle" w="med" len="med"/>
          </a:ln>
        </p:spPr>
        <p:txBody>
          <a:bodyPr/>
          <a:lstStyle/>
          <a:p>
            <a:endParaRPr lang="en-US"/>
          </a:p>
        </p:txBody>
      </p:sp>
      <p:sp>
        <p:nvSpPr>
          <p:cNvPr id="1048761" name="Line 56"/>
          <p:cNvSpPr>
            <a:spLocks noChangeShapeType="1"/>
          </p:cNvSpPr>
          <p:nvPr/>
        </p:nvSpPr>
        <p:spPr bwMode="auto">
          <a:xfrm>
            <a:off x="5181600" y="4876800"/>
            <a:ext cx="609600" cy="381000"/>
          </a:xfrm>
          <a:prstGeom prst="line">
            <a:avLst/>
          </a:prstGeom>
          <a:noFill/>
          <a:ln w="9525">
            <a:solidFill>
              <a:schemeClr val="tx1"/>
            </a:solidFill>
            <a:round/>
            <a:headEnd/>
            <a:tailEnd type="triangle" w="med" len="med"/>
          </a:ln>
        </p:spPr>
        <p:txBody>
          <a:bodyPr/>
          <a:lstStyle/>
          <a:p>
            <a:endParaRPr lang="en-US"/>
          </a:p>
        </p:txBody>
      </p:sp>
      <p:sp>
        <p:nvSpPr>
          <p:cNvPr id="1048762" name="Line 57"/>
          <p:cNvSpPr>
            <a:spLocks noChangeShapeType="1"/>
          </p:cNvSpPr>
          <p:nvPr/>
        </p:nvSpPr>
        <p:spPr bwMode="auto">
          <a:xfrm flipH="1">
            <a:off x="3505200" y="4876800"/>
            <a:ext cx="838200" cy="3810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6" name="Title 1"/>
          <p:cNvSpPr>
            <a:spLocks noGrp="1"/>
          </p:cNvSpPr>
          <p:nvPr>
            <p:ph type="title"/>
          </p:nvPr>
        </p:nvSpPr>
        <p:spPr/>
        <p:txBody>
          <a:bodyPr/>
          <a:lstStyle/>
          <a:p>
            <a:endParaRPr lang="en-US"/>
          </a:p>
        </p:txBody>
      </p:sp>
      <p:pic>
        <p:nvPicPr>
          <p:cNvPr id="2097173" name="Content Placeholder 4"/>
          <p:cNvPicPr>
            <a:picLocks noGrp="1" noChangeAspect="1"/>
          </p:cNvPicPr>
          <p:nvPr>
            <p:ph idx="1"/>
          </p:nvPr>
        </p:nvPicPr>
        <p:blipFill>
          <a:blip r:embed="rId2"/>
          <a:stretch>
            <a:fillRect/>
          </a:stretch>
        </p:blipFill>
        <p:spPr>
          <a:xfrm>
            <a:off x="1036320" y="990600"/>
            <a:ext cx="7543800" cy="5663762"/>
          </a:xfrm>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Title 1"/>
          <p:cNvSpPr>
            <a:spLocks noGrp="1"/>
          </p:cNvSpPr>
          <p:nvPr>
            <p:ph type="title"/>
          </p:nvPr>
        </p:nvSpPr>
        <p:spPr/>
        <p:txBody>
          <a:bodyPr/>
          <a:lstStyle/>
          <a:p>
            <a:r>
              <a:rPr lang="en-US" dirty="0"/>
              <a:t>Cine Angiography</a:t>
            </a:r>
          </a:p>
        </p:txBody>
      </p:sp>
      <p:sp>
        <p:nvSpPr>
          <p:cNvPr id="1048768" name="Content Placeholder 2"/>
          <p:cNvSpPr>
            <a:spLocks noGrp="1"/>
          </p:cNvSpPr>
          <p:nvPr>
            <p:ph idx="1"/>
          </p:nvPr>
        </p:nvSpPr>
        <p:spPr/>
        <p:txBody>
          <a:bodyPr>
            <a:normAutofit/>
          </a:bodyPr>
          <a:lstStyle/>
          <a:p>
            <a:r>
              <a:rPr lang="en-US" sz="3200" dirty="0" err="1">
                <a:latin typeface="Calibri" panose="020F0502020204030204" pitchFamily="34" charset="0"/>
                <a:cs typeface="Calibri" panose="020F0502020204030204" pitchFamily="34" charset="0"/>
              </a:rPr>
              <a:t>Ciné</a:t>
            </a:r>
            <a:r>
              <a:rPr lang="en-US" sz="3200" dirty="0">
                <a:latin typeface="Calibri" panose="020F0502020204030204" pitchFamily="34" charset="0"/>
                <a:cs typeface="Calibri" panose="020F0502020204030204" pitchFamily="34" charset="0"/>
              </a:rPr>
              <a:t> was originally a term for film movies made with fluoroscopy.</a:t>
            </a:r>
          </a:p>
          <a:p>
            <a:r>
              <a:rPr lang="en-US" sz="3200" dirty="0">
                <a:latin typeface="Calibri" panose="020F0502020204030204" pitchFamily="34" charset="0"/>
                <a:cs typeface="Calibri" panose="020F0502020204030204" pitchFamily="34" charset="0"/>
              </a:rPr>
              <a:t>The term is still used for high-resolution digital moving images.</a:t>
            </a:r>
          </a:p>
          <a:p>
            <a:r>
              <a:rPr lang="en-US" sz="3200" dirty="0" err="1">
                <a:latin typeface="Calibri" panose="020F0502020204030204" pitchFamily="34" charset="0"/>
                <a:cs typeface="Calibri" panose="020F0502020204030204" pitchFamily="34" charset="0"/>
              </a:rPr>
              <a:t>Ciné</a:t>
            </a:r>
            <a:r>
              <a:rPr lang="en-US" sz="3200" dirty="0">
                <a:latin typeface="Calibri" panose="020F0502020204030204" pitchFamily="34" charset="0"/>
                <a:cs typeface="Calibri" panose="020F0502020204030204" pitchFamily="34" charset="0"/>
              </a:rPr>
              <a:t> requires intense, short bursts of radiation.</a:t>
            </a:r>
          </a:p>
          <a:p>
            <a:r>
              <a:rPr lang="en-US" sz="3200" dirty="0">
                <a:latin typeface="Calibri" panose="020F0502020204030204" pitchFamily="34" charset="0"/>
                <a:cs typeface="Calibri" panose="020F0502020204030204" pitchFamily="34" charset="0"/>
              </a:rPr>
              <a:t>The exposure level can easily be 5 to 10 times higher than normal fluoroscopy.</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9" name="Rectangle 2"/>
          <p:cNvSpPr>
            <a:spLocks noGrp="1" noChangeArrowheads="1"/>
          </p:cNvSpPr>
          <p:nvPr>
            <p:ph type="title"/>
          </p:nvPr>
        </p:nvSpPr>
        <p:spPr/>
        <p:txBody>
          <a:bodyPr/>
          <a:lstStyle/>
          <a:p>
            <a:pPr eaLnBrk="1" hangingPunct="1"/>
            <a:r>
              <a:rPr lang="en-US" dirty="0"/>
              <a:t>Cine Angiography</a:t>
            </a:r>
          </a:p>
        </p:txBody>
      </p:sp>
      <p:sp>
        <p:nvSpPr>
          <p:cNvPr id="1048770" name="Rectangle 3"/>
          <p:cNvSpPr>
            <a:spLocks noGrp="1" noChangeArrowheads="1"/>
          </p:cNvSpPr>
          <p:nvPr>
            <p:ph idx="1"/>
          </p:nvPr>
        </p:nvSpPr>
        <p:spPr/>
        <p:txBody>
          <a:bodyPr>
            <a:normAutofit/>
          </a:bodyPr>
          <a:lstStyle/>
          <a:p>
            <a:pPr eaLnBrk="1" hangingPunct="1"/>
            <a:r>
              <a:rPr lang="en-US" sz="3200" dirty="0">
                <a:latin typeface="Calibri" panose="020F0502020204030204" pitchFamily="34" charset="0"/>
                <a:cs typeface="Calibri" panose="020F0502020204030204" pitchFamily="34" charset="0"/>
              </a:rPr>
              <a:t>Standard cameras use 35mm film at frame rates of 15-60frames/sec (15-30fps for angiography and 60fps for ventriculography)</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4" name="Title 1"/>
          <p:cNvSpPr>
            <a:spLocks noGrp="1"/>
          </p:cNvSpPr>
          <p:nvPr>
            <p:ph type="title"/>
          </p:nvPr>
        </p:nvSpPr>
        <p:spPr/>
        <p:txBody>
          <a:bodyPr>
            <a:normAutofit/>
          </a:bodyPr>
          <a:lstStyle/>
          <a:p>
            <a:r>
              <a:rPr lang="en-US" dirty="0"/>
              <a:t>The Units </a:t>
            </a:r>
            <a:br>
              <a:rPr lang="en-US" dirty="0"/>
            </a:br>
            <a:r>
              <a:rPr lang="en-US" sz="2400" dirty="0"/>
              <a:t>(the m before a unit stands for </a:t>
            </a:r>
            <a:r>
              <a:rPr lang="en-US" sz="2400" dirty="0" err="1"/>
              <a:t>milli</a:t>
            </a:r>
            <a:r>
              <a:rPr lang="en-US" sz="2400" dirty="0"/>
              <a:t>-, or 1/1000</a:t>
            </a:r>
            <a:r>
              <a:rPr lang="en-US" sz="2400" baseline="30000" dirty="0"/>
              <a:t>th</a:t>
            </a:r>
            <a:r>
              <a:rPr lang="en-US" sz="2400" dirty="0"/>
              <a:t>)</a:t>
            </a:r>
          </a:p>
        </p:txBody>
      </p:sp>
      <p:sp>
        <p:nvSpPr>
          <p:cNvPr id="1048775" name="Content Placeholder 3"/>
          <p:cNvSpPr>
            <a:spLocks noGrp="1"/>
          </p:cNvSpPr>
          <p:nvPr>
            <p:ph sz="half" idx="1"/>
          </p:nvPr>
        </p:nvSpPr>
        <p:spPr/>
        <p:txBody>
          <a:bodyPr>
            <a:normAutofit/>
          </a:bodyPr>
          <a:lstStyle/>
          <a:p>
            <a:pPr>
              <a:buFont typeface="Wingdings" pitchFamily="2" charset="2"/>
              <a:buNone/>
            </a:pPr>
            <a:r>
              <a:rPr lang="en-US" u="sng" dirty="0">
                <a:latin typeface="Calibri" panose="020F0502020204030204" pitchFamily="34" charset="0"/>
                <a:cs typeface="Calibri" panose="020F0502020204030204" pitchFamily="34" charset="0"/>
              </a:rPr>
              <a:t>Old Units</a:t>
            </a:r>
          </a:p>
          <a:p>
            <a:r>
              <a:rPr lang="en-US" dirty="0">
                <a:latin typeface="Calibri" panose="020F0502020204030204" pitchFamily="34" charset="0"/>
                <a:cs typeface="Calibri" panose="020F0502020204030204" pitchFamily="34" charset="0"/>
              </a:rPr>
              <a:t>Exposure—Roentgen (R, </a:t>
            </a:r>
            <a:r>
              <a:rPr lang="en-US" dirty="0" err="1">
                <a:latin typeface="Calibri" panose="020F0502020204030204" pitchFamily="34" charset="0"/>
                <a:cs typeface="Calibri" panose="020F0502020204030204" pitchFamily="34" charset="0"/>
              </a:rPr>
              <a:t>mR</a:t>
            </a:r>
            <a:r>
              <a:rPr lang="en-US" dirty="0">
                <a:latin typeface="Calibri" panose="020F0502020204030204" pitchFamily="34" charset="0"/>
                <a:cs typeface="Calibri" panose="020F0502020204030204" pitchFamily="34" charset="0"/>
              </a:rPr>
              <a:t>)</a:t>
            </a:r>
          </a:p>
          <a:p>
            <a:pPr>
              <a:buFont typeface="Wingdings" pitchFamily="2" charset="2"/>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Dose—rad (r, </a:t>
            </a:r>
            <a:r>
              <a:rPr lang="en-US" dirty="0" err="1">
                <a:latin typeface="Calibri" panose="020F0502020204030204" pitchFamily="34" charset="0"/>
                <a:cs typeface="Calibri" panose="020F0502020204030204" pitchFamily="34" charset="0"/>
              </a:rPr>
              <a:t>mrad</a:t>
            </a:r>
            <a:r>
              <a:rPr lang="en-US" dirty="0">
                <a:latin typeface="Calibri" panose="020F0502020204030204" pitchFamily="34" charset="0"/>
                <a:cs typeface="Calibri" panose="020F0502020204030204" pitchFamily="34" charset="0"/>
              </a:rPr>
              <a:t>)</a:t>
            </a:r>
          </a:p>
          <a:p>
            <a:pPr>
              <a:buFont typeface="Wingdings" pitchFamily="2" charset="2"/>
              <a:buNone/>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Effective dose—rem (rem, mrem)</a:t>
            </a:r>
          </a:p>
        </p:txBody>
      </p:sp>
      <p:sp>
        <p:nvSpPr>
          <p:cNvPr id="1048776" name="Content Placeholder 4"/>
          <p:cNvSpPr>
            <a:spLocks noGrp="1"/>
          </p:cNvSpPr>
          <p:nvPr>
            <p:ph sz="half" idx="2"/>
          </p:nvPr>
        </p:nvSpPr>
        <p:spPr/>
        <p:txBody>
          <a:bodyPr>
            <a:normAutofit fontScale="93750" lnSpcReduction="20000"/>
          </a:bodyPr>
          <a:lstStyle/>
          <a:p>
            <a:pPr>
              <a:buFont typeface="Wingdings" pitchFamily="2" charset="2"/>
              <a:buNone/>
            </a:pPr>
            <a:r>
              <a:rPr lang="en-US" sz="3200" u="sng" dirty="0">
                <a:latin typeface="Calibri" panose="020F0502020204030204" pitchFamily="34" charset="0"/>
                <a:cs typeface="Calibri" panose="020F0502020204030204" pitchFamily="34" charset="0"/>
              </a:rPr>
              <a:t>New Units</a:t>
            </a:r>
          </a:p>
          <a:p>
            <a:r>
              <a:rPr lang="en-US" sz="3200" dirty="0">
                <a:latin typeface="Calibri" panose="020F0502020204030204" pitchFamily="34" charset="0"/>
                <a:cs typeface="Calibri" panose="020F0502020204030204" pitchFamily="34" charset="0"/>
              </a:rPr>
              <a:t>Exposure—Air </a:t>
            </a:r>
            <a:r>
              <a:rPr lang="en-US" sz="3200" dirty="0" err="1">
                <a:latin typeface="Calibri" panose="020F0502020204030204" pitchFamily="34" charset="0"/>
                <a:cs typeface="Calibri" panose="020F0502020204030204" pitchFamily="34" charset="0"/>
              </a:rPr>
              <a:t>Kerma</a:t>
            </a:r>
            <a:r>
              <a:rPr lang="en-US" sz="3200" dirty="0">
                <a:latin typeface="Calibri" panose="020F0502020204030204" pitchFamily="34" charset="0"/>
                <a:cs typeface="Calibri" panose="020F0502020204030204" pitchFamily="34" charset="0"/>
              </a:rPr>
              <a:t> (no accepted abbreviation yet)</a:t>
            </a:r>
          </a:p>
          <a:p>
            <a:r>
              <a:rPr lang="en-US" sz="3200" dirty="0">
                <a:latin typeface="Calibri" panose="020F0502020204030204" pitchFamily="34" charset="0"/>
                <a:cs typeface="Calibri" panose="020F0502020204030204" pitchFamily="34" charset="0"/>
              </a:rPr>
              <a:t>Dose—Gray (</a:t>
            </a:r>
            <a:r>
              <a:rPr lang="en-US" sz="3200" dirty="0" err="1">
                <a:latin typeface="Calibri" panose="020F0502020204030204" pitchFamily="34" charset="0"/>
                <a:cs typeface="Calibri" panose="020F0502020204030204" pitchFamily="34" charset="0"/>
              </a:rPr>
              <a:t>Gy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mGy</a:t>
            </a:r>
            <a:r>
              <a:rPr lang="en-US" sz="3200" dirty="0">
                <a:latin typeface="Calibri" panose="020F0502020204030204" pitchFamily="34" charset="0"/>
                <a:cs typeface="Calibri" panose="020F0502020204030204" pitchFamily="34" charset="0"/>
              </a:rPr>
              <a:t>)</a:t>
            </a:r>
          </a:p>
          <a:p>
            <a:r>
              <a:rPr lang="en-US" sz="3200" dirty="0">
                <a:latin typeface="Calibri" panose="020F0502020204030204" pitchFamily="34" charset="0"/>
                <a:cs typeface="Calibri" panose="020F0502020204030204" pitchFamily="34" charset="0"/>
              </a:rPr>
              <a:t>Effective dose—Sievert (</a:t>
            </a:r>
            <a:r>
              <a:rPr lang="en-US" sz="3200" dirty="0" err="1">
                <a:latin typeface="Calibri" panose="020F0502020204030204" pitchFamily="34" charset="0"/>
                <a:cs typeface="Calibri" panose="020F0502020204030204" pitchFamily="34" charset="0"/>
              </a:rPr>
              <a:t>Sv</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mSv</a:t>
            </a:r>
            <a:r>
              <a:rPr lang="en-US" sz="3200" dirty="0">
                <a:latin typeface="Calibri" panose="020F0502020204030204" pitchFamily="34" charset="0"/>
                <a:cs typeface="Calibri" panose="020F0502020204030204" pitchFamily="34" charset="0"/>
              </a:rPr>
              <a:t>)</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Title 1"/>
          <p:cNvSpPr>
            <a:spLocks noGrp="1"/>
          </p:cNvSpPr>
          <p:nvPr>
            <p:ph type="title"/>
          </p:nvPr>
        </p:nvSpPr>
        <p:spPr/>
        <p:txBody>
          <a:bodyPr/>
          <a:lstStyle/>
          <a:p>
            <a:endParaRPr lang="en-US"/>
          </a:p>
        </p:txBody>
      </p:sp>
      <p:sp>
        <p:nvSpPr>
          <p:cNvPr id="1048778" name="Content Placeholder 2"/>
          <p:cNvSpPr>
            <a:spLocks noGrp="1"/>
          </p:cNvSpPr>
          <p:nvPr>
            <p:ph idx="1"/>
          </p:nvPr>
        </p:nvSpPr>
        <p:spPr/>
        <p:txBody>
          <a:bodyPr/>
          <a:lstStyle/>
          <a:p>
            <a:r>
              <a:rPr lang="en-US" sz="3200" dirty="0">
                <a:latin typeface="Calibri" panose="020F0502020204030204" pitchFamily="34" charset="0"/>
                <a:cs typeface="Calibri" panose="020F0502020204030204" pitchFamily="34" charset="0"/>
              </a:rPr>
              <a:t>The dose (sometimes called organ dose) is calculated to determine the effect of radiation on a particular organ.  This is used a lot in radiation therapy treatment planning.</a:t>
            </a:r>
          </a:p>
          <a:p>
            <a:r>
              <a:rPr lang="en-US" sz="3200" dirty="0">
                <a:latin typeface="Calibri" panose="020F0502020204030204" pitchFamily="34" charset="0"/>
                <a:cs typeface="Calibri" panose="020F0502020204030204" pitchFamily="34" charset="0"/>
              </a:rPr>
              <a:t>The effective dose is calculated from the exposure of a film badge and reported as part of your monthly badge reading.</a:t>
            </a:r>
          </a:p>
          <a:p>
            <a:pPr>
              <a:buNone/>
            </a:pPr>
            <a:endParaRPr 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a:p>
        </p:txBody>
      </p:sp>
      <p:pic>
        <p:nvPicPr>
          <p:cNvPr id="2097156" name="Content Placeholder 4"/>
          <p:cNvPicPr>
            <a:picLocks noGrp="1" noChangeAspect="1"/>
          </p:cNvPicPr>
          <p:nvPr>
            <p:ph idx="1"/>
          </p:nvPr>
        </p:nvPicPr>
        <p:blipFill>
          <a:blip r:embed="rId2"/>
          <a:stretch>
            <a:fillRect/>
          </a:stretch>
        </p:blipFill>
        <p:spPr>
          <a:xfrm>
            <a:off x="838200" y="1905000"/>
            <a:ext cx="7854331" cy="4419600"/>
          </a:xfrm>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9" name="Rectangle 2"/>
          <p:cNvSpPr>
            <a:spLocks noGrp="1" noChangeArrowheads="1"/>
          </p:cNvSpPr>
          <p:nvPr>
            <p:ph type="title"/>
          </p:nvPr>
        </p:nvSpPr>
        <p:spPr/>
        <p:txBody>
          <a:bodyPr/>
          <a:lstStyle/>
          <a:p>
            <a:pPr eaLnBrk="1" hangingPunct="1"/>
            <a:r>
              <a:rPr lang="en-US"/>
              <a:t>Biological Effect of Radiation</a:t>
            </a:r>
          </a:p>
        </p:txBody>
      </p:sp>
      <p:sp>
        <p:nvSpPr>
          <p:cNvPr id="1048780" name="Rectangle 3"/>
          <p:cNvSpPr>
            <a:spLocks noGrp="1" noChangeArrowheads="1"/>
          </p:cNvSpPr>
          <p:nvPr>
            <p:ph idx="1"/>
          </p:nvPr>
        </p:nvSpPr>
        <p:spPr/>
        <p:txBody>
          <a:bodyPr/>
          <a:lstStyle/>
          <a:p>
            <a:pPr eaLnBrk="1" hangingPunct="1"/>
            <a:r>
              <a:rPr lang="en-US" sz="3200" dirty="0">
                <a:latin typeface="Calibri" panose="020F0502020204030204" pitchFamily="34" charset="0"/>
                <a:cs typeface="Calibri" panose="020F0502020204030204" pitchFamily="34" charset="0"/>
              </a:rPr>
              <a:t>Radiation ionizes (knocks off electrons from) atoms.</a:t>
            </a:r>
          </a:p>
          <a:p>
            <a:pPr eaLnBrk="1" hangingPunct="1"/>
            <a:r>
              <a:rPr lang="en-US" sz="3200" dirty="0">
                <a:latin typeface="Calibri" panose="020F0502020204030204" pitchFamily="34" charset="0"/>
                <a:cs typeface="Calibri" panose="020F0502020204030204" pitchFamily="34" charset="0"/>
              </a:rPr>
              <a:t>In the human body, mostly it ionizes water.</a:t>
            </a:r>
          </a:p>
          <a:p>
            <a:pPr eaLnBrk="1" hangingPunct="1"/>
            <a:r>
              <a:rPr lang="en-US" sz="3200" dirty="0">
                <a:latin typeface="Calibri" panose="020F0502020204030204" pitchFamily="34" charset="0"/>
                <a:cs typeface="Calibri" panose="020F0502020204030204" pitchFamily="34" charset="0"/>
              </a:rPr>
              <a:t>The ionized water breaks up into radicals that break DNA chains.</a:t>
            </a:r>
          </a:p>
          <a:p>
            <a:pPr eaLnBrk="1" hangingPunct="1">
              <a:buFont typeface="Wingdings" pitchFamily="2" charset="2"/>
              <a:buNone/>
            </a:pPr>
            <a:endParaRPr lang="en-US" dirty="0"/>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1" name="Rectangle 2"/>
          <p:cNvSpPr>
            <a:spLocks noGrp="1" noChangeArrowheads="1"/>
          </p:cNvSpPr>
          <p:nvPr>
            <p:ph type="title"/>
          </p:nvPr>
        </p:nvSpPr>
        <p:spPr/>
        <p:txBody>
          <a:bodyPr/>
          <a:lstStyle/>
          <a:p>
            <a:pPr eaLnBrk="1" hangingPunct="1"/>
            <a:endParaRPr lang="en-US" dirty="0"/>
          </a:p>
        </p:txBody>
      </p:sp>
      <p:sp>
        <p:nvSpPr>
          <p:cNvPr id="1048782" name="Rectangle 3"/>
          <p:cNvSpPr>
            <a:spLocks noGrp="1" noChangeArrowheads="1"/>
          </p:cNvSpPr>
          <p:nvPr>
            <p:ph idx="1"/>
          </p:nvPr>
        </p:nvSpPr>
        <p:spPr/>
        <p:txBody>
          <a:bodyPr>
            <a:normAutofit/>
          </a:bodyPr>
          <a:lstStyle/>
          <a:p>
            <a:pPr eaLnBrk="1" hangingPunct="1"/>
            <a:r>
              <a:rPr lang="en-US" sz="3000" dirty="0">
                <a:latin typeface="Calibri" panose="020F0502020204030204" pitchFamily="34" charset="0"/>
                <a:cs typeface="Calibri" panose="020F0502020204030204" pitchFamily="34" charset="0"/>
              </a:rPr>
              <a:t>If left alone long enough, a broken DNA chain can repair itself.  No harm done. </a:t>
            </a:r>
          </a:p>
          <a:p>
            <a:pPr eaLnBrk="1" hangingPunct="1"/>
            <a:r>
              <a:rPr lang="en-US" sz="3000" dirty="0">
                <a:latin typeface="Calibri" panose="020F0502020204030204" pitchFamily="34" charset="0"/>
                <a:cs typeface="Calibri" panose="020F0502020204030204" pitchFamily="34" charset="0"/>
              </a:rPr>
              <a:t>If the cell divides before the chain repairs itself, the cell dies. </a:t>
            </a:r>
          </a:p>
          <a:p>
            <a:pPr eaLnBrk="1" hangingPunct="1"/>
            <a:r>
              <a:rPr lang="en-US" sz="3000" dirty="0">
                <a:latin typeface="Calibri" panose="020F0502020204030204" pitchFamily="34" charset="0"/>
                <a:cs typeface="Calibri" panose="020F0502020204030204" pitchFamily="34" charset="0"/>
              </a:rPr>
              <a:t>Cells die when they divide too fast to repair themselves or when the radiation is coming in too fast to give them a chance.</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Rectangle 2"/>
          <p:cNvSpPr>
            <a:spLocks noGrp="1" noChangeArrowheads="1"/>
          </p:cNvSpPr>
          <p:nvPr>
            <p:ph type="title"/>
          </p:nvPr>
        </p:nvSpPr>
        <p:spPr/>
        <p:txBody>
          <a:bodyPr/>
          <a:lstStyle/>
          <a:p>
            <a:pPr eaLnBrk="1" hangingPunct="1"/>
            <a:r>
              <a:rPr lang="en-US"/>
              <a:t>Radiation Sensitivity</a:t>
            </a:r>
          </a:p>
        </p:txBody>
      </p:sp>
      <p:sp>
        <p:nvSpPr>
          <p:cNvPr id="1048784" name="Rectangle 3"/>
          <p:cNvSpPr>
            <a:spLocks noGrp="1" noChangeArrowheads="1"/>
          </p:cNvSpPr>
          <p:nvPr>
            <p:ph sz="half" idx="1"/>
          </p:nvPr>
        </p:nvSpPr>
        <p:spPr/>
        <p:txBody>
          <a:bodyPr>
            <a:normAutofit/>
          </a:bodyPr>
          <a:lstStyle/>
          <a:p>
            <a:pPr eaLnBrk="1" hangingPunct="1"/>
            <a:r>
              <a:rPr lang="en-US" sz="3200" u="sng" dirty="0">
                <a:latin typeface="Calibri" panose="020F0502020204030204" pitchFamily="34" charset="0"/>
                <a:cs typeface="Calibri" panose="020F0502020204030204" pitchFamily="34" charset="0"/>
              </a:rPr>
              <a:t>Rapidly dividing cells (most sensitive)</a:t>
            </a:r>
          </a:p>
          <a:p>
            <a:pPr lvl="1" eaLnBrk="1" hangingPunct="1"/>
            <a:r>
              <a:rPr lang="en-US" sz="3200" dirty="0">
                <a:latin typeface="Calibri" panose="020F0502020204030204" pitchFamily="34" charset="0"/>
                <a:cs typeface="Calibri" panose="020F0502020204030204" pitchFamily="34" charset="0"/>
              </a:rPr>
              <a:t>sperm</a:t>
            </a:r>
          </a:p>
          <a:p>
            <a:pPr lvl="1" eaLnBrk="1" hangingPunct="1"/>
            <a:r>
              <a:rPr lang="en-US" sz="3200" dirty="0">
                <a:latin typeface="Calibri" panose="020F0502020204030204" pitchFamily="34" charset="0"/>
                <a:cs typeface="Calibri" panose="020F0502020204030204" pitchFamily="34" charset="0"/>
              </a:rPr>
              <a:t>lymphocytes</a:t>
            </a:r>
          </a:p>
          <a:p>
            <a:pPr lvl="1" eaLnBrk="1" hangingPunct="1"/>
            <a:r>
              <a:rPr lang="en-US" sz="3200" dirty="0">
                <a:latin typeface="Calibri" panose="020F0502020204030204" pitchFamily="34" charset="0"/>
                <a:cs typeface="Calibri" panose="020F0502020204030204" pitchFamily="34" charset="0"/>
              </a:rPr>
              <a:t>small intestine</a:t>
            </a:r>
          </a:p>
          <a:p>
            <a:pPr lvl="1" eaLnBrk="1" hangingPunct="1"/>
            <a:r>
              <a:rPr lang="en-US" sz="3200" dirty="0">
                <a:latin typeface="Calibri" panose="020F0502020204030204" pitchFamily="34" charset="0"/>
                <a:cs typeface="Calibri" panose="020F0502020204030204" pitchFamily="34" charset="0"/>
              </a:rPr>
              <a:t>stomach</a:t>
            </a:r>
          </a:p>
        </p:txBody>
      </p:sp>
      <p:sp>
        <p:nvSpPr>
          <p:cNvPr id="1048785" name="Rectangle 4"/>
          <p:cNvSpPr>
            <a:spLocks noGrp="1" noChangeArrowheads="1"/>
          </p:cNvSpPr>
          <p:nvPr>
            <p:ph sz="half" idx="2"/>
          </p:nvPr>
        </p:nvSpPr>
        <p:spPr/>
        <p:txBody>
          <a:bodyPr/>
          <a:lstStyle/>
          <a:p>
            <a:pPr eaLnBrk="1" hangingPunct="1"/>
            <a:r>
              <a:rPr lang="en-US" sz="3200" u="sng" dirty="0">
                <a:latin typeface="Calibri" panose="020F0502020204030204" pitchFamily="34" charset="0"/>
                <a:cs typeface="Calibri" panose="020F0502020204030204" pitchFamily="34" charset="0"/>
              </a:rPr>
              <a:t>Slowly dividing cells (least sensitive</a:t>
            </a:r>
            <a:r>
              <a:rPr lang="en-US" sz="3200" dirty="0">
                <a:latin typeface="Calibri" panose="020F0502020204030204" pitchFamily="34" charset="0"/>
                <a:cs typeface="Calibri" panose="020F0502020204030204" pitchFamily="34" charset="0"/>
              </a:rPr>
              <a:t>)</a:t>
            </a:r>
          </a:p>
          <a:p>
            <a:pPr lvl="1" eaLnBrk="1" hangingPunct="1"/>
            <a:r>
              <a:rPr lang="en-US" sz="3200" dirty="0">
                <a:latin typeface="Calibri" panose="020F0502020204030204" pitchFamily="34" charset="0"/>
                <a:cs typeface="Calibri" panose="020F0502020204030204" pitchFamily="34" charset="0"/>
              </a:rPr>
              <a:t>bone</a:t>
            </a:r>
          </a:p>
          <a:p>
            <a:pPr lvl="1" eaLnBrk="1" hangingPunct="1"/>
            <a:r>
              <a:rPr lang="en-US" sz="3200" dirty="0">
                <a:latin typeface="Calibri" panose="020F0502020204030204" pitchFamily="34" charset="0"/>
                <a:cs typeface="Calibri" panose="020F0502020204030204" pitchFamily="34" charset="0"/>
              </a:rPr>
              <a:t>skin</a:t>
            </a:r>
          </a:p>
          <a:p>
            <a:pPr lvl="1" eaLnBrk="1" hangingPunct="1"/>
            <a:r>
              <a:rPr lang="en-US" sz="3200" dirty="0">
                <a:latin typeface="Calibri" panose="020F0502020204030204" pitchFamily="34" charset="0"/>
                <a:cs typeface="Calibri" panose="020F0502020204030204" pitchFamily="34" charset="0"/>
              </a:rPr>
              <a:t>nerves</a:t>
            </a:r>
          </a:p>
          <a:p>
            <a:pPr lvl="1" eaLnBrk="1" hangingPunct="1"/>
            <a:r>
              <a:rPr lang="en-US" sz="3200" dirty="0">
                <a:latin typeface="Calibri" panose="020F0502020204030204" pitchFamily="34" charset="0"/>
                <a:cs typeface="Calibri" panose="020F0502020204030204" pitchFamily="34" charset="0"/>
              </a:rPr>
              <a:t>colon</a:t>
            </a:r>
          </a:p>
          <a:p>
            <a:pPr eaLnBrk="1" hangingPunct="1">
              <a:buFont typeface="Wingdings" pitchFamily="2" charset="2"/>
              <a:buNone/>
            </a:pPr>
            <a:endParaRPr lang="en-US" dirty="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6" name="Rectangle 2"/>
          <p:cNvSpPr>
            <a:spLocks noGrp="1" noChangeArrowheads="1"/>
          </p:cNvSpPr>
          <p:nvPr>
            <p:ph type="title"/>
          </p:nvPr>
        </p:nvSpPr>
        <p:spPr/>
        <p:txBody>
          <a:bodyPr>
            <a:normAutofit/>
          </a:bodyPr>
          <a:lstStyle/>
          <a:p>
            <a:pPr eaLnBrk="1" hangingPunct="1"/>
            <a:r>
              <a:rPr lang="en-US"/>
              <a:t>The Nature of Radiation Damage</a:t>
            </a:r>
          </a:p>
        </p:txBody>
      </p:sp>
      <p:sp>
        <p:nvSpPr>
          <p:cNvPr id="1048787" name="Rectangle 3"/>
          <p:cNvSpPr>
            <a:spLocks noGrp="1" noChangeArrowheads="1"/>
          </p:cNvSpPr>
          <p:nvPr>
            <p:ph idx="1"/>
          </p:nvPr>
        </p:nvSpPr>
        <p:spPr/>
        <p:txBody>
          <a:bodyPr>
            <a:normAutofit/>
          </a:bodyPr>
          <a:lstStyle/>
          <a:p>
            <a:pPr eaLnBrk="1" hangingPunct="1">
              <a:lnSpc>
                <a:spcPct val="90000"/>
              </a:lnSpc>
            </a:pPr>
            <a:r>
              <a:rPr lang="en-US" sz="3200" dirty="0">
                <a:latin typeface="Calibri" panose="020F0502020204030204" pitchFamily="34" charset="0"/>
                <a:cs typeface="Calibri" panose="020F0502020204030204" pitchFamily="34" charset="0"/>
              </a:rPr>
              <a:t>Radiation damage seldom appears at the time of irradiation.</a:t>
            </a:r>
          </a:p>
          <a:p>
            <a:pPr eaLnBrk="1" hangingPunct="1">
              <a:lnSpc>
                <a:spcPct val="90000"/>
              </a:lnSpc>
            </a:pPr>
            <a:r>
              <a:rPr lang="en-US" sz="3200" dirty="0">
                <a:latin typeface="Calibri" panose="020F0502020204030204" pitchFamily="34" charset="0"/>
                <a:cs typeface="Calibri" panose="020F0502020204030204" pitchFamily="34" charset="0"/>
              </a:rPr>
              <a:t>Visible effects occur later, from several hours to nearly a year.</a:t>
            </a:r>
          </a:p>
          <a:p>
            <a:pPr eaLnBrk="1" hangingPunct="1">
              <a:lnSpc>
                <a:spcPct val="90000"/>
              </a:lnSpc>
            </a:pPr>
            <a:r>
              <a:rPr lang="en-US" sz="3200" dirty="0">
                <a:latin typeface="Calibri" panose="020F0502020204030204" pitchFamily="34" charset="0"/>
                <a:cs typeface="Calibri" panose="020F0502020204030204" pitchFamily="34" charset="0"/>
              </a:rPr>
              <a:t>The first (almost) visible effect is a drop in the white blood count.</a:t>
            </a:r>
          </a:p>
          <a:p>
            <a:pPr eaLnBrk="1" hangingPunct="1">
              <a:lnSpc>
                <a:spcPct val="90000"/>
              </a:lnSpc>
            </a:pPr>
            <a:r>
              <a:rPr lang="en-US" sz="3200" dirty="0">
                <a:latin typeface="Calibri" panose="020F0502020204030204" pitchFamily="34" charset="0"/>
                <a:cs typeface="Calibri" panose="020F0502020204030204" pitchFamily="34" charset="0"/>
              </a:rPr>
              <a:t>The first external visible effect is a skin burn.</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Rectangle 2"/>
          <p:cNvSpPr>
            <a:spLocks noGrp="1" noChangeArrowheads="1"/>
          </p:cNvSpPr>
          <p:nvPr>
            <p:ph type="title"/>
          </p:nvPr>
        </p:nvSpPr>
        <p:spPr/>
        <p:txBody>
          <a:bodyPr/>
          <a:lstStyle/>
          <a:p>
            <a:pPr eaLnBrk="1" hangingPunct="1"/>
            <a:r>
              <a:rPr lang="en-US"/>
              <a:t>Radiation Biology</a:t>
            </a:r>
          </a:p>
        </p:txBody>
      </p:sp>
      <p:sp>
        <p:nvSpPr>
          <p:cNvPr id="1048789" name="Rectangle 3"/>
          <p:cNvSpPr>
            <a:spLocks noGrp="1" noChangeArrowheads="1"/>
          </p:cNvSpPr>
          <p:nvPr>
            <p:ph idx="1"/>
          </p:nvPr>
        </p:nvSpPr>
        <p:spPr/>
        <p:txBody>
          <a:bodyPr>
            <a:noAutofit/>
          </a:bodyPr>
          <a:lstStyle/>
          <a:p>
            <a:pPr eaLnBrk="1" hangingPunct="1"/>
            <a:r>
              <a:rPr lang="en-US" sz="2800" b="1" dirty="0">
                <a:solidFill>
                  <a:srgbClr val="FF0000"/>
                </a:solidFill>
                <a:latin typeface="Calibri" panose="020F0502020204030204" pitchFamily="34" charset="0"/>
                <a:cs typeface="Calibri" panose="020F0502020204030204" pitchFamily="34" charset="0"/>
              </a:rPr>
              <a:t>Deterministic effects </a:t>
            </a:r>
            <a:r>
              <a:rPr lang="en-US" sz="2800" dirty="0">
                <a:latin typeface="Calibri" panose="020F0502020204030204" pitchFamily="34" charset="0"/>
                <a:cs typeface="Calibri" panose="020F0502020204030204" pitchFamily="34" charset="0"/>
              </a:rPr>
              <a:t>– those in which the number of cells lost in an organ or tissue is so great that there is a loss of tissue function</a:t>
            </a:r>
          </a:p>
          <a:p>
            <a:pPr lvl="1" eaLnBrk="1" hangingPunct="1"/>
            <a:r>
              <a:rPr lang="en-US" sz="2800" dirty="0">
                <a:latin typeface="Calibri" panose="020F0502020204030204" pitchFamily="34" charset="0"/>
                <a:cs typeface="Calibri" panose="020F0502020204030204" pitchFamily="34" charset="0"/>
              </a:rPr>
              <a:t>IE skin erythema and ulceration</a:t>
            </a:r>
          </a:p>
          <a:p>
            <a:pPr eaLnBrk="1" hangingPunct="1"/>
            <a:r>
              <a:rPr lang="en-US" sz="2800" b="1" dirty="0">
                <a:solidFill>
                  <a:srgbClr val="FF0000"/>
                </a:solidFill>
                <a:latin typeface="Calibri" panose="020F0502020204030204" pitchFamily="34" charset="0"/>
                <a:cs typeface="Calibri" panose="020F0502020204030204" pitchFamily="34" charset="0"/>
              </a:rPr>
              <a:t>Stochastic effects</a:t>
            </a:r>
            <a:r>
              <a:rPr lang="en-US" sz="2800" dirty="0">
                <a:latin typeface="Calibri" panose="020F0502020204030204" pitchFamily="34" charset="0"/>
                <a:cs typeface="Calibri" panose="020F0502020204030204" pitchFamily="34" charset="0"/>
              </a:rPr>
              <a:t>– occur if an irradiated cell is modified rather than killed and then goes on to reproduce</a:t>
            </a:r>
          </a:p>
          <a:p>
            <a:pPr lvl="1" eaLnBrk="1" hangingPunct="1"/>
            <a:r>
              <a:rPr lang="en-US" sz="2800" dirty="0">
                <a:latin typeface="Calibri" panose="020F0502020204030204" pitchFamily="34" charset="0"/>
                <a:cs typeface="Calibri" panose="020F0502020204030204" pitchFamily="34" charset="0"/>
              </a:rPr>
              <a:t>Do not appear to have a threshold and the probability of the effect occurring is related to the radiation dose</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Title 1"/>
          <p:cNvSpPr>
            <a:spLocks noGrp="1"/>
          </p:cNvSpPr>
          <p:nvPr>
            <p:ph type="title"/>
          </p:nvPr>
        </p:nvSpPr>
        <p:spPr/>
        <p:txBody>
          <a:bodyPr/>
          <a:lstStyle/>
          <a:p>
            <a:r>
              <a:rPr lang="en-US"/>
              <a:t>Radiation Damage</a:t>
            </a:r>
          </a:p>
        </p:txBody>
      </p:sp>
      <p:sp>
        <p:nvSpPr>
          <p:cNvPr id="1048794" name="Content Placeholder 2"/>
          <p:cNvSpPr>
            <a:spLocks noGrp="1"/>
          </p:cNvSpPr>
          <p:nvPr>
            <p:ph idx="1"/>
          </p:nvPr>
        </p:nvSpPr>
        <p:spPr/>
        <p:txBody>
          <a:bodyPr>
            <a:normAutofit/>
          </a:bodyPr>
          <a:lstStyle/>
          <a:p>
            <a:r>
              <a:rPr lang="en-US" sz="3000" dirty="0">
                <a:latin typeface="Calibri" panose="020F0502020204030204" pitchFamily="34" charset="0"/>
                <a:cs typeface="Calibri" panose="020F0502020204030204" pitchFamily="34" charset="0"/>
              </a:rPr>
              <a:t>Radiation damage is not apparent at the time of irradiation.</a:t>
            </a:r>
          </a:p>
          <a:p>
            <a:r>
              <a:rPr lang="en-US" sz="3000" b="1" dirty="0">
                <a:solidFill>
                  <a:srgbClr val="FF0000"/>
                </a:solidFill>
                <a:latin typeface="Calibri" panose="020F0502020204030204" pitchFamily="34" charset="0"/>
                <a:cs typeface="Calibri" panose="020F0502020204030204" pitchFamily="34" charset="0"/>
              </a:rPr>
              <a:t>There is no physical sensation to being irradiated!</a:t>
            </a:r>
          </a:p>
          <a:p>
            <a:r>
              <a:rPr lang="en-US" sz="3000" dirty="0">
                <a:latin typeface="Calibri" panose="020F0502020204030204" pitchFamily="34" charset="0"/>
                <a:cs typeface="Calibri" panose="020F0502020204030204" pitchFamily="34" charset="0"/>
              </a:rPr>
              <a:t>The severity of the effect depends on how much area was irradiated.</a:t>
            </a:r>
          </a:p>
          <a:p>
            <a:r>
              <a:rPr lang="en-US" sz="3000" dirty="0">
                <a:latin typeface="Calibri" panose="020F0502020204030204" pitchFamily="34" charset="0"/>
                <a:cs typeface="Calibri" panose="020F0502020204030204" pitchFamily="34" charset="0"/>
              </a:rPr>
              <a:t>Small areas can tolerate higher doses.</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Rectangle 2"/>
          <p:cNvSpPr>
            <a:spLocks noGrp="1" noChangeArrowheads="1"/>
          </p:cNvSpPr>
          <p:nvPr>
            <p:ph type="title"/>
          </p:nvPr>
        </p:nvSpPr>
        <p:spPr/>
        <p:txBody>
          <a:bodyPr/>
          <a:lstStyle/>
          <a:p>
            <a:pPr eaLnBrk="1" hangingPunct="1"/>
            <a:r>
              <a:rPr lang="en-US"/>
              <a:t>Damage and Repair</a:t>
            </a:r>
          </a:p>
        </p:txBody>
      </p:sp>
      <p:sp>
        <p:nvSpPr>
          <p:cNvPr id="1048796" name="Rectangle 3"/>
          <p:cNvSpPr>
            <a:spLocks noGrp="1" noChangeArrowheads="1"/>
          </p:cNvSpPr>
          <p:nvPr>
            <p:ph idx="1"/>
          </p:nvPr>
        </p:nvSpPr>
        <p:spPr/>
        <p:txBody>
          <a:bodyPr>
            <a:normAutofit/>
          </a:bodyPr>
          <a:lstStyle/>
          <a:p>
            <a:pPr eaLnBrk="1" hangingPunct="1"/>
            <a:r>
              <a:rPr lang="en-US" sz="3000" dirty="0">
                <a:latin typeface="Calibri" panose="020F0502020204030204" pitchFamily="34" charset="0"/>
                <a:cs typeface="Calibri" panose="020F0502020204030204" pitchFamily="34" charset="0"/>
              </a:rPr>
              <a:t>Injury produced by large amounts of energy transferred to individual molecules</a:t>
            </a:r>
          </a:p>
          <a:p>
            <a:pPr lvl="1" eaLnBrk="1" hangingPunct="1"/>
            <a:r>
              <a:rPr lang="en-US" sz="3000" dirty="0">
                <a:latin typeface="Calibri" panose="020F0502020204030204" pitchFamily="34" charset="0"/>
                <a:cs typeface="Calibri" panose="020F0502020204030204" pitchFamily="34" charset="0"/>
              </a:rPr>
              <a:t>Causes ejection of electrons</a:t>
            </a:r>
          </a:p>
          <a:p>
            <a:pPr lvl="1" eaLnBrk="1" hangingPunct="1"/>
            <a:r>
              <a:rPr lang="en-US" sz="3000" dirty="0">
                <a:latin typeface="Calibri" panose="020F0502020204030204" pitchFamily="34" charset="0"/>
                <a:cs typeface="Calibri" panose="020F0502020204030204" pitchFamily="34" charset="0"/>
              </a:rPr>
              <a:t>Initiates physical and chemical effects on tissues especially DNA</a:t>
            </a:r>
          </a:p>
          <a:p>
            <a:pPr lvl="1" eaLnBrk="1" hangingPunct="1"/>
            <a:r>
              <a:rPr lang="en-US" sz="3000" dirty="0">
                <a:latin typeface="Calibri" panose="020F0502020204030204" pitchFamily="34" charset="0"/>
                <a:cs typeface="Calibri" panose="020F0502020204030204" pitchFamily="34" charset="0"/>
              </a:rPr>
              <a:t>Failure of repair mechanism leads to:</a:t>
            </a:r>
          </a:p>
          <a:p>
            <a:pPr lvl="2" eaLnBrk="1" hangingPunct="1"/>
            <a:r>
              <a:rPr lang="en-US" sz="3000" dirty="0">
                <a:latin typeface="Calibri" panose="020F0502020204030204" pitchFamily="34" charset="0"/>
                <a:cs typeface="Calibri" panose="020F0502020204030204" pitchFamily="34" charset="0"/>
              </a:rPr>
              <a:t>Cell death or</a:t>
            </a:r>
          </a:p>
          <a:p>
            <a:pPr lvl="2" eaLnBrk="1" hangingPunct="1"/>
            <a:r>
              <a:rPr lang="en-US" sz="3000" dirty="0">
                <a:latin typeface="Calibri" panose="020F0502020204030204" pitchFamily="34" charset="0"/>
                <a:cs typeface="Calibri" panose="020F0502020204030204" pitchFamily="34" charset="0"/>
              </a:rPr>
              <a:t>Mutation</a:t>
            </a: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0" name="Rectangle 2"/>
          <p:cNvSpPr>
            <a:spLocks noGrp="1" noChangeArrowheads="1"/>
          </p:cNvSpPr>
          <p:nvPr>
            <p:ph type="title"/>
          </p:nvPr>
        </p:nvSpPr>
        <p:spPr/>
        <p:txBody>
          <a:bodyPr/>
          <a:lstStyle/>
          <a:p>
            <a:pPr eaLnBrk="1" hangingPunct="1"/>
            <a:r>
              <a:rPr lang="en-US"/>
              <a:t>Somatic Effects</a:t>
            </a:r>
          </a:p>
        </p:txBody>
      </p:sp>
      <p:sp>
        <p:nvSpPr>
          <p:cNvPr id="1048801" name="Rectangle 3"/>
          <p:cNvSpPr>
            <a:spLocks noGrp="1" noChangeArrowheads="1"/>
          </p:cNvSpPr>
          <p:nvPr>
            <p:ph idx="1"/>
          </p:nvPr>
        </p:nvSpPr>
        <p:spPr>
          <a:xfrm>
            <a:off x="609600" y="1600200"/>
            <a:ext cx="8077200" cy="4495800"/>
          </a:xfrm>
        </p:spPr>
        <p:txBody>
          <a:bodyPr>
            <a:normAutofit/>
          </a:bodyPr>
          <a:lstStyle/>
          <a:p>
            <a:pPr eaLnBrk="1" hangingPunct="1"/>
            <a:r>
              <a:rPr lang="en-US" sz="2800" dirty="0">
                <a:latin typeface="Calibri" panose="020F0502020204030204" pitchFamily="34" charset="0"/>
                <a:cs typeface="Calibri" panose="020F0502020204030204" pitchFamily="34" charset="0"/>
              </a:rPr>
              <a:t>Observed early (days to weeks)</a:t>
            </a:r>
          </a:p>
          <a:p>
            <a:pPr lvl="1" eaLnBrk="1" hangingPunct="1"/>
            <a:r>
              <a:rPr lang="en-US" sz="2800" dirty="0">
                <a:latin typeface="Calibri" panose="020F0502020204030204" pitchFamily="34" charset="0"/>
                <a:cs typeface="Calibri" panose="020F0502020204030204" pitchFamily="34" charset="0"/>
              </a:rPr>
              <a:t>Early effects develop in proliferating cell systems (most radiosensitive skin, ocular lens, testes, intestines, esophagus) </a:t>
            </a:r>
          </a:p>
          <a:p>
            <a:pPr algn="ctr" eaLnBrk="1" hangingPunct="1">
              <a:buFont typeface="Wingdings" pitchFamily="2" charset="2"/>
              <a:buNone/>
            </a:pPr>
            <a:r>
              <a:rPr lang="en-US" sz="2800" i="1" dirty="0">
                <a:latin typeface="Calibri" panose="020F0502020204030204" pitchFamily="34" charset="0"/>
                <a:cs typeface="Calibri" panose="020F0502020204030204" pitchFamily="34" charset="0"/>
              </a:rPr>
              <a:t>OR</a:t>
            </a:r>
          </a:p>
          <a:p>
            <a:pPr eaLnBrk="1" hangingPunct="1"/>
            <a:r>
              <a:rPr lang="en-US" sz="2800" dirty="0">
                <a:latin typeface="Calibri" panose="020F0502020204030204" pitchFamily="34" charset="0"/>
                <a:cs typeface="Calibri" panose="020F0502020204030204" pitchFamily="34" charset="0"/>
              </a:rPr>
              <a:t>Observed late (months to years)</a:t>
            </a:r>
          </a:p>
          <a:p>
            <a:pPr lvl="1" eaLnBrk="1" hangingPunct="1"/>
            <a:r>
              <a:rPr lang="en-US" sz="2800" dirty="0">
                <a:latin typeface="Calibri" panose="020F0502020204030204" pitchFamily="34" charset="0"/>
                <a:cs typeface="Calibri" panose="020F0502020204030204" pitchFamily="34" charset="0"/>
              </a:rPr>
              <a:t>Carcinogenesis is the most important delayed somatic effect </a:t>
            </a:r>
          </a:p>
          <a:p>
            <a:pPr lvl="1" eaLnBrk="1" hangingPunct="1"/>
            <a:r>
              <a:rPr lang="en-US" sz="2800" dirty="0">
                <a:latin typeface="Calibri" panose="020F0502020204030204" pitchFamily="34" charset="0"/>
                <a:cs typeface="Calibri" panose="020F0502020204030204" pitchFamily="34" charset="0"/>
              </a:rPr>
              <a:t>Delayed effects often seen in nerves, muscles and other </a:t>
            </a:r>
            <a:r>
              <a:rPr lang="en-US" sz="2800" dirty="0" err="1">
                <a:latin typeface="Calibri" panose="020F0502020204030204" pitchFamily="34" charset="0"/>
                <a:cs typeface="Calibri" panose="020F0502020204030204" pitchFamily="34" charset="0"/>
              </a:rPr>
              <a:t>radioresistant</a:t>
            </a:r>
            <a:r>
              <a:rPr lang="en-US" sz="2800" dirty="0">
                <a:latin typeface="Calibri" panose="020F0502020204030204" pitchFamily="34" charset="0"/>
                <a:cs typeface="Calibri" panose="020F0502020204030204" pitchFamily="34" charset="0"/>
              </a:rPr>
              <a:t> tissues</a:t>
            </a:r>
          </a:p>
          <a:p>
            <a:pPr eaLnBrk="1" hangingPunct="1"/>
            <a:endParaRPr lang="en-US" dirty="0"/>
          </a:p>
          <a:p>
            <a:pPr eaLnBrk="1" hangingPunct="1"/>
            <a:endParaRPr lang="en-US" dirty="0"/>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Rectangle 2"/>
          <p:cNvSpPr>
            <a:spLocks noGrp="1" noChangeArrowheads="1"/>
          </p:cNvSpPr>
          <p:nvPr>
            <p:ph type="title"/>
          </p:nvPr>
        </p:nvSpPr>
        <p:spPr/>
        <p:txBody>
          <a:bodyPr>
            <a:normAutofit fontScale="90000"/>
          </a:bodyPr>
          <a:lstStyle/>
          <a:p>
            <a:pPr eaLnBrk="1" hangingPunct="1"/>
            <a:r>
              <a:rPr lang="en-US" sz="3500"/>
              <a:t>Recommended Dose Limits for Occupational Exposure to Ionizing Radiation</a:t>
            </a:r>
          </a:p>
        </p:txBody>
      </p:sp>
      <p:sp>
        <p:nvSpPr>
          <p:cNvPr id="1048806" name="Rectangle 3"/>
          <p:cNvSpPr>
            <a:spLocks noGrp="1" noChangeArrowheads="1"/>
          </p:cNvSpPr>
          <p:nvPr>
            <p:ph idx="1"/>
          </p:nvPr>
        </p:nvSpPr>
        <p:spPr/>
        <p:txBody>
          <a:bodyPr>
            <a:normAutofit/>
          </a:bodyPr>
          <a:lstStyle/>
          <a:p>
            <a:pPr eaLnBrk="1" hangingPunct="1">
              <a:lnSpc>
                <a:spcPct val="90000"/>
              </a:lnSpc>
            </a:pPr>
            <a:r>
              <a:rPr lang="en-US" sz="2000" dirty="0">
                <a:solidFill>
                  <a:srgbClr val="FF0000"/>
                </a:solidFill>
                <a:latin typeface="Calibri" panose="020F0502020204030204" pitchFamily="34" charset="0"/>
                <a:cs typeface="Calibri" panose="020F0502020204030204" pitchFamily="34" charset="0"/>
              </a:rPr>
              <a:t>Effective Dose Limits - Occupational</a:t>
            </a:r>
          </a:p>
          <a:p>
            <a:pPr lvl="1" eaLnBrk="1" hangingPunct="1">
              <a:lnSpc>
                <a:spcPct val="90000"/>
              </a:lnSpc>
            </a:pPr>
            <a:r>
              <a:rPr lang="en-US" sz="1800" dirty="0">
                <a:latin typeface="Calibri" panose="020F0502020204030204" pitchFamily="34" charset="0"/>
                <a:cs typeface="Calibri" panose="020F0502020204030204" pitchFamily="34" charset="0"/>
              </a:rPr>
              <a:t>Annual 			5000 millirem</a:t>
            </a:r>
          </a:p>
          <a:p>
            <a:pPr lvl="1" eaLnBrk="1" hangingPunct="1">
              <a:lnSpc>
                <a:spcPct val="90000"/>
              </a:lnSpc>
            </a:pPr>
            <a:r>
              <a:rPr lang="en-US" sz="1800" dirty="0" err="1">
                <a:latin typeface="Calibri" panose="020F0502020204030204" pitchFamily="34" charset="0"/>
                <a:cs typeface="Calibri" panose="020F0502020204030204" pitchFamily="34" charset="0"/>
              </a:rPr>
              <a:t>Cummulative</a:t>
            </a:r>
            <a:r>
              <a:rPr lang="en-US" sz="1800" dirty="0">
                <a:latin typeface="Calibri" panose="020F0502020204030204" pitchFamily="34" charset="0"/>
                <a:cs typeface="Calibri" panose="020F0502020204030204" pitchFamily="34" charset="0"/>
              </a:rPr>
              <a:t>		1000 millirem x age</a:t>
            </a:r>
          </a:p>
          <a:p>
            <a:pPr eaLnBrk="1" hangingPunct="1">
              <a:lnSpc>
                <a:spcPct val="90000"/>
              </a:lnSpc>
            </a:pPr>
            <a:r>
              <a:rPr lang="en-US" sz="2000" dirty="0">
                <a:solidFill>
                  <a:srgbClr val="FF0000"/>
                </a:solidFill>
                <a:latin typeface="Calibri" panose="020F0502020204030204" pitchFamily="34" charset="0"/>
                <a:cs typeface="Calibri" panose="020F0502020204030204" pitchFamily="34" charset="0"/>
              </a:rPr>
              <a:t>Annual Dose Limits for Tissues – Occupational</a:t>
            </a:r>
          </a:p>
          <a:p>
            <a:pPr lvl="1" eaLnBrk="1" hangingPunct="1">
              <a:lnSpc>
                <a:spcPct val="90000"/>
              </a:lnSpc>
            </a:pPr>
            <a:r>
              <a:rPr lang="en-US" sz="1800" dirty="0">
                <a:latin typeface="Calibri" panose="020F0502020204030204" pitchFamily="34" charset="0"/>
                <a:cs typeface="Calibri" panose="020F0502020204030204" pitchFamily="34" charset="0"/>
              </a:rPr>
              <a:t>Lens of eye		15,000 millirem</a:t>
            </a:r>
          </a:p>
          <a:p>
            <a:pPr lvl="1" eaLnBrk="1" hangingPunct="1">
              <a:lnSpc>
                <a:spcPct val="90000"/>
              </a:lnSpc>
            </a:pPr>
            <a:r>
              <a:rPr lang="en-US" sz="1800" dirty="0">
                <a:latin typeface="Calibri" panose="020F0502020204030204" pitchFamily="34" charset="0"/>
                <a:cs typeface="Calibri" panose="020F0502020204030204" pitchFamily="34" charset="0"/>
              </a:rPr>
              <a:t>Skin, hands, feet		50,000 millirem</a:t>
            </a:r>
          </a:p>
          <a:p>
            <a:pPr lvl="1" eaLnBrk="1" hangingPunct="1">
              <a:lnSpc>
                <a:spcPct val="90000"/>
              </a:lnSpc>
            </a:pPr>
            <a:r>
              <a:rPr lang="en-US" sz="1800" dirty="0">
                <a:latin typeface="Calibri" panose="020F0502020204030204" pitchFamily="34" charset="0"/>
                <a:cs typeface="Calibri" panose="020F0502020204030204" pitchFamily="34" charset="0"/>
              </a:rPr>
              <a:t>Embryo fetus, total		500 millirem</a:t>
            </a:r>
          </a:p>
          <a:p>
            <a:pPr lvl="1" eaLnBrk="1" hangingPunct="1">
              <a:lnSpc>
                <a:spcPct val="90000"/>
              </a:lnSpc>
            </a:pPr>
            <a:r>
              <a:rPr lang="en-US" sz="1800" dirty="0">
                <a:latin typeface="Calibri" panose="020F0502020204030204" pitchFamily="34" charset="0"/>
                <a:cs typeface="Calibri" panose="020F0502020204030204" pitchFamily="34" charset="0"/>
              </a:rPr>
              <a:t>Embryo fetus, monthly	50 millirem</a:t>
            </a:r>
          </a:p>
          <a:p>
            <a:pPr eaLnBrk="1" hangingPunct="1">
              <a:lnSpc>
                <a:spcPct val="90000"/>
              </a:lnSpc>
            </a:pPr>
            <a:r>
              <a:rPr lang="en-US" sz="2100" dirty="0">
                <a:latin typeface="Calibri" panose="020F0502020204030204" pitchFamily="34" charset="0"/>
                <a:cs typeface="Calibri" panose="020F0502020204030204" pitchFamily="34" charset="0"/>
              </a:rPr>
              <a:t>Annual Public Exposure – </a:t>
            </a:r>
            <a:r>
              <a:rPr lang="en-US" sz="2100" dirty="0" err="1">
                <a:latin typeface="Calibri" panose="020F0502020204030204" pitchFamily="34" charset="0"/>
                <a:cs typeface="Calibri" panose="020F0502020204030204" pitchFamily="34" charset="0"/>
              </a:rPr>
              <a:t>Nonoccupational</a:t>
            </a:r>
            <a:endParaRPr lang="en-US" sz="2100" dirty="0">
              <a:latin typeface="Calibri" panose="020F0502020204030204" pitchFamily="34" charset="0"/>
              <a:cs typeface="Calibri" panose="020F0502020204030204" pitchFamily="34" charset="0"/>
            </a:endParaRPr>
          </a:p>
          <a:p>
            <a:pPr lvl="1" eaLnBrk="1" hangingPunct="1">
              <a:lnSpc>
                <a:spcPct val="90000"/>
              </a:lnSpc>
            </a:pPr>
            <a:r>
              <a:rPr lang="en-US" sz="1800" dirty="0">
                <a:latin typeface="Calibri" panose="020F0502020204030204" pitchFamily="34" charset="0"/>
                <a:cs typeface="Calibri" panose="020F0502020204030204" pitchFamily="34" charset="0"/>
              </a:rPr>
              <a:t>Annual effective dose	100-500 millirem</a:t>
            </a:r>
          </a:p>
          <a:p>
            <a:pPr lvl="1" eaLnBrk="1" hangingPunct="1">
              <a:lnSpc>
                <a:spcPct val="90000"/>
              </a:lnSpc>
            </a:pPr>
            <a:r>
              <a:rPr lang="en-US" sz="1800" dirty="0">
                <a:latin typeface="Calibri" panose="020F0502020204030204" pitchFamily="34" charset="0"/>
                <a:cs typeface="Calibri" panose="020F0502020204030204" pitchFamily="34" charset="0"/>
              </a:rPr>
              <a:t>Lens of the eye		1500 millirem</a:t>
            </a:r>
          </a:p>
          <a:p>
            <a:pPr lvl="1" eaLnBrk="1" hangingPunct="1">
              <a:lnSpc>
                <a:spcPct val="90000"/>
              </a:lnSpc>
            </a:pPr>
            <a:r>
              <a:rPr lang="en-US" sz="1800" dirty="0">
                <a:latin typeface="Calibri" panose="020F0502020204030204" pitchFamily="34" charset="0"/>
                <a:cs typeface="Calibri" panose="020F0502020204030204" pitchFamily="34" charset="0"/>
              </a:rPr>
              <a:t>Skin, hands, feet		5000 millirem</a:t>
            </a: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0" name="Rectangle 2"/>
          <p:cNvSpPr>
            <a:spLocks noGrp="1" noChangeArrowheads="1"/>
          </p:cNvSpPr>
          <p:nvPr>
            <p:ph type="title"/>
          </p:nvPr>
        </p:nvSpPr>
        <p:spPr/>
        <p:txBody>
          <a:bodyPr/>
          <a:lstStyle/>
          <a:p>
            <a:pPr eaLnBrk="1" hangingPunct="1"/>
            <a:r>
              <a:rPr lang="en-US"/>
              <a:t>Skin Erythema</a:t>
            </a:r>
          </a:p>
        </p:txBody>
      </p:sp>
      <p:sp>
        <p:nvSpPr>
          <p:cNvPr id="1048811" name="Rectangle 3"/>
          <p:cNvSpPr>
            <a:spLocks noGrp="1" noChangeArrowheads="1"/>
          </p:cNvSpPr>
          <p:nvPr>
            <p:ph idx="1"/>
          </p:nvPr>
        </p:nvSpPr>
        <p:spPr/>
        <p:txBody>
          <a:bodyPr>
            <a:normAutofit/>
          </a:bodyPr>
          <a:lstStyle/>
          <a:p>
            <a:pPr eaLnBrk="1" hangingPunct="1"/>
            <a:r>
              <a:rPr lang="en-US" sz="2400" dirty="0">
                <a:latin typeface="Calibri" panose="020F0502020204030204" pitchFamily="34" charset="0"/>
                <a:cs typeface="Calibri" panose="020F0502020204030204" pitchFamily="34" charset="0"/>
              </a:rPr>
              <a:t>Characterized by a blue or mauve discoloration of the skin </a:t>
            </a:r>
          </a:p>
          <a:p>
            <a:pPr eaLnBrk="1" hangingPunct="1"/>
            <a:r>
              <a:rPr lang="en-US" sz="2400" dirty="0">
                <a:latin typeface="Calibri" panose="020F0502020204030204" pitchFamily="34" charset="0"/>
                <a:cs typeface="Calibri" panose="020F0502020204030204" pitchFamily="34" charset="0"/>
              </a:rPr>
              <a:t>Increases during the first week</a:t>
            </a:r>
          </a:p>
          <a:p>
            <a:pPr eaLnBrk="1" hangingPunct="1"/>
            <a:r>
              <a:rPr lang="en-US" sz="2400" dirty="0">
                <a:latin typeface="Calibri" panose="020F0502020204030204" pitchFamily="34" charset="0"/>
                <a:cs typeface="Calibri" panose="020F0502020204030204" pitchFamily="34" charset="0"/>
              </a:rPr>
              <a:t>Usually fades during the second week</a:t>
            </a:r>
          </a:p>
          <a:p>
            <a:pPr eaLnBrk="1" hangingPunct="1"/>
            <a:r>
              <a:rPr lang="en-US" sz="2400" dirty="0">
                <a:latin typeface="Calibri" panose="020F0502020204030204" pitchFamily="34" charset="0"/>
                <a:cs typeface="Calibri" panose="020F0502020204030204" pitchFamily="34" charset="0"/>
              </a:rPr>
              <a:t>May return 2-3 weeks after the initial insult and last for 20-30 days</a:t>
            </a:r>
          </a:p>
          <a:p>
            <a:pPr eaLnBrk="1" hangingPunct="1"/>
            <a:r>
              <a:rPr lang="en-US" sz="2400" dirty="0">
                <a:latin typeface="Calibri" panose="020F0502020204030204" pitchFamily="34" charset="0"/>
                <a:cs typeface="Calibri" panose="020F0502020204030204" pitchFamily="34" charset="0"/>
              </a:rPr>
              <a:t>Acute doses  in excess of 8 </a:t>
            </a:r>
            <a:r>
              <a:rPr lang="en-US" sz="2400" dirty="0" err="1">
                <a:latin typeface="Calibri" panose="020F0502020204030204" pitchFamily="34" charset="0"/>
                <a:cs typeface="Calibri" panose="020F0502020204030204" pitchFamily="34" charset="0"/>
              </a:rPr>
              <a:t>Gy</a:t>
            </a:r>
            <a:r>
              <a:rPr lang="en-US" sz="2400" dirty="0">
                <a:latin typeface="Calibri" panose="020F0502020204030204" pitchFamily="34" charset="0"/>
                <a:cs typeface="Calibri" panose="020F0502020204030204" pitchFamily="34" charset="0"/>
              </a:rPr>
              <a:t> will produce exudative and erosive changes in the skin</a:t>
            </a:r>
          </a:p>
          <a:p>
            <a:pPr eaLnBrk="1" hangingPunct="1"/>
            <a:r>
              <a:rPr lang="en-US" sz="2400" dirty="0">
                <a:latin typeface="Calibri" panose="020F0502020204030204" pitchFamily="34" charset="0"/>
                <a:cs typeface="Calibri" panose="020F0502020204030204" pitchFamily="34" charset="0"/>
              </a:rPr>
              <a:t>Penetrating doses in excess of 20 </a:t>
            </a:r>
            <a:r>
              <a:rPr lang="en-US" sz="2400" dirty="0" err="1">
                <a:latin typeface="Calibri" panose="020F0502020204030204" pitchFamily="34" charset="0"/>
                <a:cs typeface="Calibri" panose="020F0502020204030204" pitchFamily="34" charset="0"/>
              </a:rPr>
              <a:t>Gy</a:t>
            </a:r>
            <a:r>
              <a:rPr lang="en-US" sz="2400" dirty="0">
                <a:latin typeface="Calibri" panose="020F0502020204030204" pitchFamily="34" charset="0"/>
                <a:cs typeface="Calibri" panose="020F0502020204030204" pitchFamily="34" charset="0"/>
              </a:rPr>
              <a:t>: there is usually a nonhealing ulceration</a:t>
            </a:r>
          </a:p>
          <a:p>
            <a:pPr eaLnBrk="1" hangingPunct="1"/>
            <a:endParaRPr lang="en-US" sz="240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p:txBody>
          <a:bodyPr/>
          <a:lstStyle/>
          <a:p>
            <a:endParaRPr lang="en-US"/>
          </a:p>
        </p:txBody>
      </p:sp>
      <p:pic>
        <p:nvPicPr>
          <p:cNvPr id="2097157" name="Content Placeholder 4"/>
          <p:cNvPicPr>
            <a:picLocks noGrp="1" noChangeAspect="1"/>
          </p:cNvPicPr>
          <p:nvPr>
            <p:ph idx="1"/>
          </p:nvPr>
        </p:nvPicPr>
        <p:blipFill>
          <a:blip r:embed="rId2"/>
          <a:stretch>
            <a:fillRect/>
          </a:stretch>
        </p:blipFill>
        <p:spPr>
          <a:xfrm>
            <a:off x="1066800" y="1410886"/>
            <a:ext cx="6858000" cy="5148875"/>
          </a:xfrm>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1" name="Title 1"/>
          <p:cNvSpPr>
            <a:spLocks noGrp="1"/>
          </p:cNvSpPr>
          <p:nvPr>
            <p:ph type="title"/>
          </p:nvPr>
        </p:nvSpPr>
        <p:spPr/>
        <p:txBody>
          <a:bodyPr>
            <a:normAutofit fontScale="90000"/>
          </a:bodyPr>
          <a:lstStyle/>
          <a:p>
            <a:r>
              <a:rPr lang="en-US" dirty="0"/>
              <a:t>56-year-old man with obstructing lesion of right coronary artery.</a:t>
            </a:r>
          </a:p>
        </p:txBody>
      </p:sp>
      <p:pic>
        <p:nvPicPr>
          <p:cNvPr id="2097174" name="Picture Placeholder 4" descr="ajr07aa140502.gif"/>
          <p:cNvPicPr>
            <a:picLocks noGrp="1" noChangeAspect="1"/>
          </p:cNvPicPr>
          <p:nvPr>
            <p:ph type="pic" idx="1"/>
          </p:nvPr>
        </p:nvPicPr>
        <p:blipFill>
          <a:blip r:embed="rId2"/>
          <a:srcRect l="25837" r="25837"/>
          <a:stretch>
            <a:fillRect/>
          </a:stretch>
        </p:blipFill>
        <p:spPr/>
      </p:pic>
      <p:sp>
        <p:nvSpPr>
          <p:cNvPr id="1048822" name="Text Placeholder 3"/>
          <p:cNvSpPr>
            <a:spLocks noGrp="1"/>
          </p:cNvSpPr>
          <p:nvPr>
            <p:ph type="body" sz="half" idx="2"/>
          </p:nvPr>
        </p:nvSpPr>
        <p:spPr/>
        <p:txBody>
          <a:bodyPr>
            <a:normAutofit/>
          </a:bodyPr>
          <a:lstStyle/>
          <a:p>
            <a:r>
              <a:rPr lang="en-US"/>
              <a:t>Posterolateral chest wall at 10 weeks after percutaneous transluminal coronary angioplasty shows 12 x 6.5 cm hyperpigmented plaque with hyperkeratosis below right axilla.</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Title 3"/>
          <p:cNvSpPr>
            <a:spLocks noGrp="1"/>
          </p:cNvSpPr>
          <p:nvPr>
            <p:ph type="title"/>
          </p:nvPr>
        </p:nvSpPr>
        <p:spPr/>
        <p:txBody>
          <a:bodyPr>
            <a:normAutofit fontScale="90000"/>
          </a:bodyPr>
          <a:lstStyle/>
          <a:p>
            <a:r>
              <a:rPr lang="en-US" dirty="0"/>
              <a:t>49-year-old woman with 8-year history of refractory </a:t>
            </a:r>
            <a:r>
              <a:rPr lang="en-US" dirty="0" err="1"/>
              <a:t>supraventricular</a:t>
            </a:r>
            <a:r>
              <a:rPr lang="en-US" dirty="0"/>
              <a:t> tachycardia. </a:t>
            </a:r>
          </a:p>
        </p:txBody>
      </p:sp>
      <p:pic>
        <p:nvPicPr>
          <p:cNvPr id="2097175" name="Picture Placeholder 6" descr="ajr07aa140501b.gif"/>
          <p:cNvPicPr>
            <a:picLocks noGrp="1" noChangeAspect="1"/>
          </p:cNvPicPr>
          <p:nvPr>
            <p:ph type="pic" idx="1"/>
          </p:nvPr>
        </p:nvPicPr>
        <p:blipFill>
          <a:blip r:embed="rId2"/>
          <a:srcRect l="10086" r="10086"/>
          <a:stretch>
            <a:fillRect/>
          </a:stretch>
        </p:blipFill>
        <p:spPr/>
      </p:pic>
      <p:sp>
        <p:nvSpPr>
          <p:cNvPr id="1048824" name="Text Placeholder 5"/>
          <p:cNvSpPr>
            <a:spLocks noGrp="1"/>
          </p:cNvSpPr>
          <p:nvPr>
            <p:ph type="body" sz="half" idx="2"/>
          </p:nvPr>
        </p:nvSpPr>
        <p:spPr/>
        <p:txBody>
          <a:bodyPr/>
          <a:lstStyle/>
          <a:p>
            <a:r>
              <a:rPr lang="en-US"/>
              <a:t>Sharply demarcated ulceration above elbow 5 months after radiofrequency cardiac catheter ablation.  </a:t>
            </a: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5" name="Title 1"/>
          <p:cNvSpPr>
            <a:spLocks noGrp="1"/>
          </p:cNvSpPr>
          <p:nvPr>
            <p:ph type="title"/>
          </p:nvPr>
        </p:nvSpPr>
        <p:spPr/>
        <p:txBody>
          <a:bodyPr>
            <a:normAutofit/>
          </a:bodyPr>
          <a:lstStyle/>
          <a:p>
            <a:r>
              <a:rPr lang="en-US" sz="1600" dirty="0"/>
              <a:t>Skin wound caused by an estimated 2 hours of fluoroscope time during coronary angioplasty. </a:t>
            </a:r>
          </a:p>
        </p:txBody>
      </p:sp>
      <p:pic>
        <p:nvPicPr>
          <p:cNvPr id="2097176" name="Picture Placeholder 4" descr="figure2c.jpg"/>
          <p:cNvPicPr>
            <a:picLocks noGrp="1" noChangeAspect="1"/>
          </p:cNvPicPr>
          <p:nvPr>
            <p:ph type="pic" idx="1"/>
          </p:nvPr>
        </p:nvPicPr>
        <p:blipFill>
          <a:blip r:embed="rId2"/>
          <a:srcRect l="24965" r="24965"/>
          <a:stretch>
            <a:fillRect/>
          </a:stretch>
        </p:blipFill>
        <p:spPr/>
      </p:pic>
      <p:sp>
        <p:nvSpPr>
          <p:cNvPr id="1048826" name="Text Placeholder 3"/>
          <p:cNvSpPr>
            <a:spLocks noGrp="1"/>
          </p:cNvSpPr>
          <p:nvPr>
            <p:ph type="body" sz="half" idx="2"/>
          </p:nvPr>
        </p:nvSpPr>
        <p:spPr/>
        <p:txBody>
          <a:bodyPr>
            <a:normAutofit/>
          </a:bodyPr>
          <a:lstStyle/>
          <a:p>
            <a:r>
              <a:rPr lang="en-US" dirty="0"/>
              <a:t>The first symptoms appeared six to eight weeks after the procedure. The wound appeared to heal spontaneously and then reappeared. This photograph was taken 18 to 21 months following the procedure. </a:t>
            </a: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7" name="Title 1"/>
          <p:cNvSpPr>
            <a:spLocks noGrp="1"/>
          </p:cNvSpPr>
          <p:nvPr>
            <p:ph type="title"/>
          </p:nvPr>
        </p:nvSpPr>
        <p:spPr/>
        <p:txBody>
          <a:bodyPr/>
          <a:lstStyle/>
          <a:p>
            <a:r>
              <a:rPr lang="en-US"/>
              <a:t>A Subtle Effect</a:t>
            </a:r>
          </a:p>
        </p:txBody>
      </p:sp>
      <p:sp>
        <p:nvSpPr>
          <p:cNvPr id="1048828" name="Content Placeholder 2"/>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Any radiation exposure increases a person’s likelihood of developing cancer eventually.</a:t>
            </a:r>
          </a:p>
          <a:p>
            <a:r>
              <a:rPr lang="en-US" sz="2400" dirty="0">
                <a:latin typeface="Calibri" panose="020F0502020204030204" pitchFamily="34" charset="0"/>
                <a:cs typeface="Calibri" panose="020F0502020204030204" pitchFamily="34" charset="0"/>
              </a:rPr>
              <a:t>The effect is very small and takes about 20 years to manifest itself.</a:t>
            </a:r>
          </a:p>
          <a:p>
            <a:r>
              <a:rPr lang="en-US" sz="2400" dirty="0">
                <a:latin typeface="Calibri" panose="020F0502020204030204" pitchFamily="34" charset="0"/>
                <a:cs typeface="Calibri" panose="020F0502020204030204" pitchFamily="34" charset="0"/>
              </a:rPr>
              <a:t>This is not much of a concern for older adults, but is a real problem with children.</a:t>
            </a:r>
          </a:p>
          <a:p>
            <a:r>
              <a:rPr lang="en-US" sz="2400" dirty="0">
                <a:latin typeface="Calibri" panose="020F0502020204030204" pitchFamily="34" charset="0"/>
                <a:cs typeface="Calibri" panose="020F0502020204030204" pitchFamily="34" charset="0"/>
              </a:rPr>
              <a:t>Always use dose-reduction techniques (to be discussed) during a pediatric case. </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9" name="Title 1"/>
          <p:cNvSpPr>
            <a:spLocks noGrp="1"/>
          </p:cNvSpPr>
          <p:nvPr>
            <p:ph type="title"/>
          </p:nvPr>
        </p:nvSpPr>
        <p:spPr/>
        <p:txBody>
          <a:bodyPr/>
          <a:lstStyle/>
          <a:p>
            <a:r>
              <a:rPr lang="en-US"/>
              <a:t>A More Immediate Effect</a:t>
            </a:r>
          </a:p>
        </p:txBody>
      </p:sp>
      <p:sp>
        <p:nvSpPr>
          <p:cNvPr id="1048830" name="Content Placeholder 2"/>
          <p:cNvSpPr>
            <a:spLocks noGrp="1"/>
          </p:cNvSpPr>
          <p:nvPr>
            <p:ph idx="1"/>
          </p:nvPr>
        </p:nvSpPr>
        <p:spPr/>
        <p:txBody>
          <a:bodyPr>
            <a:normAutofit/>
          </a:bodyPr>
          <a:lstStyle/>
          <a:p>
            <a:r>
              <a:rPr lang="en-US" sz="2600" dirty="0">
                <a:latin typeface="Calibri" panose="020F0502020204030204" pitchFamily="34" charset="0"/>
                <a:cs typeface="Calibri" panose="020F0502020204030204" pitchFamily="34" charset="0"/>
              </a:rPr>
              <a:t>The eyes are fairly sensitive to radiation</a:t>
            </a:r>
          </a:p>
          <a:p>
            <a:r>
              <a:rPr lang="en-US" sz="2600" dirty="0">
                <a:latin typeface="Calibri" panose="020F0502020204030204" pitchFamily="34" charset="0"/>
                <a:cs typeface="Calibri" panose="020F0502020204030204" pitchFamily="34" charset="0"/>
              </a:rPr>
              <a:t>About 200 rad (2 </a:t>
            </a:r>
            <a:r>
              <a:rPr lang="en-US" sz="2600" dirty="0" err="1">
                <a:latin typeface="Calibri" panose="020F0502020204030204" pitchFamily="34" charset="0"/>
                <a:cs typeface="Calibri" panose="020F0502020204030204" pitchFamily="34" charset="0"/>
              </a:rPr>
              <a:t>Gy</a:t>
            </a:r>
            <a:r>
              <a:rPr lang="en-US" sz="2600" dirty="0">
                <a:latin typeface="Calibri" panose="020F0502020204030204" pitchFamily="34" charset="0"/>
                <a:cs typeface="Calibri" panose="020F0502020204030204" pitchFamily="34" charset="0"/>
              </a:rPr>
              <a:t>) can induce temporary cataracts</a:t>
            </a:r>
          </a:p>
          <a:p>
            <a:r>
              <a:rPr lang="en-US" sz="2600" dirty="0">
                <a:latin typeface="Calibri" panose="020F0502020204030204" pitchFamily="34" charset="0"/>
                <a:cs typeface="Calibri" panose="020F0502020204030204" pitchFamily="34" charset="0"/>
              </a:rPr>
              <a:t>About 500 rad (5 </a:t>
            </a:r>
            <a:r>
              <a:rPr lang="en-US" sz="2600" dirty="0" err="1">
                <a:latin typeface="Calibri" panose="020F0502020204030204" pitchFamily="34" charset="0"/>
                <a:cs typeface="Calibri" panose="020F0502020204030204" pitchFamily="34" charset="0"/>
              </a:rPr>
              <a:t>Gy</a:t>
            </a:r>
            <a:r>
              <a:rPr lang="en-US" sz="2600" dirty="0">
                <a:latin typeface="Calibri" panose="020F0502020204030204" pitchFamily="34" charset="0"/>
                <a:cs typeface="Calibri" panose="020F0502020204030204" pitchFamily="34" charset="0"/>
              </a:rPr>
              <a:t>) can make them permanent</a:t>
            </a:r>
          </a:p>
          <a:p>
            <a:r>
              <a:rPr lang="en-US" sz="2600" dirty="0">
                <a:latin typeface="Calibri" panose="020F0502020204030204" pitchFamily="34" charset="0"/>
                <a:cs typeface="Calibri" panose="020F0502020204030204" pitchFamily="34" charset="0"/>
              </a:rPr>
              <a:t>THESE VALUES ARE WELL WITHIN THE REALM OF POSSIBILITY, ESPECIALLY OVER A LONG TIME!</a:t>
            </a:r>
          </a:p>
          <a:p>
            <a:r>
              <a:rPr lang="en-US" sz="2600" dirty="0">
                <a:latin typeface="Calibri" panose="020F0502020204030204" pitchFamily="34" charset="0"/>
                <a:cs typeface="Calibri" panose="020F0502020204030204" pitchFamily="34" charset="0"/>
              </a:rPr>
              <a:t>Studies suggest that people who use fluoroscopy extensively have a higher rate of cataracts.</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1" name="Title 1"/>
          <p:cNvSpPr>
            <a:spLocks noGrp="1"/>
          </p:cNvSpPr>
          <p:nvPr>
            <p:ph type="title"/>
          </p:nvPr>
        </p:nvSpPr>
        <p:spPr/>
        <p:txBody>
          <a:bodyPr/>
          <a:lstStyle/>
          <a:p>
            <a:endParaRPr lang="en-US"/>
          </a:p>
        </p:txBody>
      </p:sp>
      <p:pic>
        <p:nvPicPr>
          <p:cNvPr id="2097177" name="Content Placeholder 4"/>
          <p:cNvPicPr>
            <a:picLocks noGrp="1" noChangeAspect="1"/>
          </p:cNvPicPr>
          <p:nvPr>
            <p:ph idx="1"/>
          </p:nvPr>
        </p:nvPicPr>
        <p:blipFill>
          <a:blip r:embed="rId2"/>
          <a:stretch>
            <a:fillRect/>
          </a:stretch>
        </p:blipFill>
        <p:spPr>
          <a:xfrm>
            <a:off x="990600" y="1219200"/>
            <a:ext cx="7086600" cy="5320504"/>
          </a:xfrm>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2" name="Title 1"/>
          <p:cNvSpPr>
            <a:spLocks noGrp="1"/>
          </p:cNvSpPr>
          <p:nvPr>
            <p:ph type="title"/>
          </p:nvPr>
        </p:nvSpPr>
        <p:spPr/>
        <p:txBody>
          <a:bodyPr/>
          <a:lstStyle/>
          <a:p>
            <a:endParaRPr lang="en-US"/>
          </a:p>
        </p:txBody>
      </p:sp>
      <p:pic>
        <p:nvPicPr>
          <p:cNvPr id="2097178" name="Content Placeholder 4"/>
          <p:cNvPicPr>
            <a:picLocks noGrp="1" noChangeAspect="1"/>
          </p:cNvPicPr>
          <p:nvPr>
            <p:ph idx="1"/>
          </p:nvPr>
        </p:nvPicPr>
        <p:blipFill>
          <a:blip r:embed="rId2"/>
          <a:stretch>
            <a:fillRect/>
          </a:stretch>
        </p:blipFill>
        <p:spPr>
          <a:xfrm>
            <a:off x="1066800" y="1410887"/>
            <a:ext cx="7086600" cy="5320504"/>
          </a:xfrm>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3" name="Title 1"/>
          <p:cNvSpPr>
            <a:spLocks noGrp="1"/>
          </p:cNvSpPr>
          <p:nvPr>
            <p:ph type="title"/>
          </p:nvPr>
        </p:nvSpPr>
        <p:spPr/>
        <p:txBody>
          <a:bodyPr/>
          <a:lstStyle/>
          <a:p>
            <a:endParaRPr lang="en-US"/>
          </a:p>
        </p:txBody>
      </p:sp>
      <p:pic>
        <p:nvPicPr>
          <p:cNvPr id="2097179" name="Content Placeholder 4"/>
          <p:cNvPicPr>
            <a:picLocks noGrp="1" noChangeAspect="1"/>
          </p:cNvPicPr>
          <p:nvPr>
            <p:ph idx="1"/>
          </p:nvPr>
        </p:nvPicPr>
        <p:blipFill>
          <a:blip r:embed="rId2"/>
          <a:stretch>
            <a:fillRect/>
          </a:stretch>
        </p:blipFill>
        <p:spPr>
          <a:xfrm>
            <a:off x="609600" y="1600200"/>
            <a:ext cx="7315200" cy="4116233"/>
          </a:xfrm>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4" name="Title 1"/>
          <p:cNvSpPr>
            <a:spLocks noGrp="1"/>
          </p:cNvSpPr>
          <p:nvPr>
            <p:ph type="title"/>
          </p:nvPr>
        </p:nvSpPr>
        <p:spPr/>
        <p:txBody>
          <a:bodyPr/>
          <a:lstStyle/>
          <a:p>
            <a:endParaRPr lang="en-US"/>
          </a:p>
        </p:txBody>
      </p:sp>
      <p:pic>
        <p:nvPicPr>
          <p:cNvPr id="2097180" name="Content Placeholder 4"/>
          <p:cNvPicPr>
            <a:picLocks noGrp="1" noChangeAspect="1"/>
          </p:cNvPicPr>
          <p:nvPr>
            <p:ph idx="1"/>
          </p:nvPr>
        </p:nvPicPr>
        <p:blipFill>
          <a:blip r:embed="rId2"/>
          <a:stretch>
            <a:fillRect/>
          </a:stretch>
        </p:blipFill>
        <p:spPr>
          <a:xfrm>
            <a:off x="762000" y="1600200"/>
            <a:ext cx="7917848" cy="4455341"/>
          </a:xfrm>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Title 1"/>
          <p:cNvSpPr>
            <a:spLocks noGrp="1"/>
          </p:cNvSpPr>
          <p:nvPr>
            <p:ph type="title"/>
          </p:nvPr>
        </p:nvSpPr>
        <p:spPr/>
        <p:txBody>
          <a:bodyPr/>
          <a:lstStyle/>
          <a:p>
            <a:endParaRPr lang="en-US"/>
          </a:p>
        </p:txBody>
      </p:sp>
      <p:sp>
        <p:nvSpPr>
          <p:cNvPr id="1048836" name="Content Placeholder 2"/>
          <p:cNvSpPr>
            <a:spLocks noGrp="1"/>
          </p:cNvSpPr>
          <p:nvPr>
            <p:ph idx="1"/>
          </p:nvPr>
        </p:nvSpPr>
        <p:spPr/>
        <p:txBody>
          <a:bodyPr/>
          <a:lstStyle/>
          <a:p>
            <a:endParaRPr lang="en-US"/>
          </a:p>
        </p:txBody>
      </p:sp>
      <p:pic>
        <p:nvPicPr>
          <p:cNvPr id="2097181" name="Picture 3"/>
          <p:cNvPicPr>
            <a:picLocks noChangeAspect="1"/>
          </p:cNvPicPr>
          <p:nvPr/>
        </p:nvPicPr>
        <p:blipFill rotWithShape="1">
          <a:blip r:embed="rId2"/>
          <a:srcRect l="21667" t="11462" r="24167" b="11462"/>
          <a:stretch>
            <a:fillRect/>
          </a:stretch>
        </p:blipFill>
        <p:spPr>
          <a:xfrm>
            <a:off x="1981200" y="1447799"/>
            <a:ext cx="4953000" cy="3962401"/>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p:txBody>
          <a:bodyPr/>
          <a:lstStyle/>
          <a:p>
            <a:endParaRPr lang="en-US"/>
          </a:p>
        </p:txBody>
      </p:sp>
      <p:pic>
        <p:nvPicPr>
          <p:cNvPr id="2097158" name="Content Placeholder 7"/>
          <p:cNvPicPr>
            <a:picLocks noGrp="1" noChangeAspect="1"/>
          </p:cNvPicPr>
          <p:nvPr>
            <p:ph idx="1"/>
          </p:nvPr>
        </p:nvPicPr>
        <p:blipFill>
          <a:blip r:embed="rId2"/>
          <a:stretch>
            <a:fillRect/>
          </a:stretch>
        </p:blipFill>
        <p:spPr>
          <a:xfrm>
            <a:off x="1533525" y="2519362"/>
            <a:ext cx="6076950" cy="3419475"/>
          </a:xfrm>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7" name="Title 1"/>
          <p:cNvSpPr>
            <a:spLocks noGrp="1"/>
          </p:cNvSpPr>
          <p:nvPr>
            <p:ph type="title"/>
          </p:nvPr>
        </p:nvSpPr>
        <p:spPr/>
        <p:txBody>
          <a:bodyPr/>
          <a:lstStyle/>
          <a:p>
            <a:r>
              <a:rPr lang="en-US"/>
              <a:t>Your Dose</a:t>
            </a:r>
          </a:p>
        </p:txBody>
      </p:sp>
      <p:sp>
        <p:nvSpPr>
          <p:cNvPr id="1048838"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The only three things that mitigate the dose to you are time, distance, and shielding. </a:t>
            </a:r>
          </a:p>
          <a:p>
            <a:r>
              <a:rPr lang="en-US" sz="2800" dirty="0">
                <a:latin typeface="Calibri" panose="020F0502020204030204" pitchFamily="34" charset="0"/>
                <a:cs typeface="Calibri" panose="020F0502020204030204" pitchFamily="34" charset="0"/>
              </a:rPr>
              <a:t>We measure your dose with a film badge (actually a personal dosimeter—they don’t use film anymore).</a:t>
            </a: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9" name="Title 1"/>
          <p:cNvSpPr>
            <a:spLocks noGrp="1"/>
          </p:cNvSpPr>
          <p:nvPr>
            <p:ph type="title"/>
          </p:nvPr>
        </p:nvSpPr>
        <p:spPr/>
        <p:txBody>
          <a:bodyPr/>
          <a:lstStyle/>
          <a:p>
            <a:r>
              <a:rPr lang="en-US"/>
              <a:t>Film Badges</a:t>
            </a:r>
          </a:p>
        </p:txBody>
      </p:sp>
      <p:sp>
        <p:nvSpPr>
          <p:cNvPr id="1048840" name="Content Placeholder 2"/>
          <p:cNvSpPr>
            <a:spLocks noGrp="1"/>
          </p:cNvSpPr>
          <p:nvPr>
            <p:ph idx="1"/>
          </p:nvPr>
        </p:nvSpPr>
        <p:spPr/>
        <p:txBody>
          <a:bodyPr>
            <a:normAutofit/>
          </a:bodyPr>
          <a:lstStyle/>
          <a:p>
            <a:r>
              <a:rPr lang="en-US" sz="3200" dirty="0">
                <a:latin typeface="Calibri" panose="020F0502020204030204" pitchFamily="34" charset="0"/>
                <a:cs typeface="Calibri" panose="020F0502020204030204" pitchFamily="34" charset="0"/>
              </a:rPr>
              <a:t>A film badge only records how much radiation you’ve received.  It doesn’t protect you. </a:t>
            </a:r>
          </a:p>
          <a:p>
            <a:r>
              <a:rPr lang="en-US" sz="3200" dirty="0">
                <a:latin typeface="Calibri" panose="020F0502020204030204" pitchFamily="34" charset="0"/>
                <a:cs typeface="Calibri" panose="020F0502020204030204" pitchFamily="34" charset="0"/>
              </a:rPr>
              <a:t>A film badge only works if you wear it.</a:t>
            </a:r>
          </a:p>
          <a:p>
            <a:r>
              <a:rPr lang="en-US" sz="3200" dirty="0">
                <a:latin typeface="Calibri" panose="020F0502020204030204" pitchFamily="34" charset="0"/>
                <a:cs typeface="Calibri" panose="020F0502020204030204" pitchFamily="34" charset="0"/>
              </a:rPr>
              <a:t>If you don’t wear it, we won’t know how much radiation we’ve got and </a:t>
            </a:r>
            <a:r>
              <a:rPr lang="en-US" sz="3200" dirty="0" err="1">
                <a:latin typeface="Calibri" panose="020F0502020204030204" pitchFamily="34" charset="0"/>
                <a:cs typeface="Calibri" panose="020F0502020204030204" pitchFamily="34" charset="0"/>
              </a:rPr>
              <a:t>would’nt</a:t>
            </a:r>
            <a:r>
              <a:rPr lang="en-US" sz="3200" dirty="0">
                <a:latin typeface="Calibri" panose="020F0502020204030204" pitchFamily="34" charset="0"/>
                <a:cs typeface="Calibri" panose="020F0502020204030204" pitchFamily="34" charset="0"/>
              </a:rPr>
              <a:t> find out about the dangerous situation.</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1" name="Rectangle 2"/>
          <p:cNvSpPr>
            <a:spLocks noGrp="1" noChangeArrowheads="1"/>
          </p:cNvSpPr>
          <p:nvPr>
            <p:ph type="title"/>
          </p:nvPr>
        </p:nvSpPr>
        <p:spPr/>
        <p:txBody>
          <a:bodyPr/>
          <a:lstStyle/>
          <a:p>
            <a:pPr eaLnBrk="1" hangingPunct="1"/>
            <a:r>
              <a:rPr lang="en-US"/>
              <a:t>Radiation Safety and Protection</a:t>
            </a:r>
          </a:p>
        </p:txBody>
      </p:sp>
      <p:sp>
        <p:nvSpPr>
          <p:cNvPr id="1048842" name="Rectangle 3"/>
          <p:cNvSpPr>
            <a:spLocks noGrp="1" noChangeArrowheads="1"/>
          </p:cNvSpPr>
          <p:nvPr>
            <p:ph idx="1"/>
          </p:nvPr>
        </p:nvSpPr>
        <p:spPr/>
        <p:txBody>
          <a:bodyPr/>
          <a:lstStyle/>
          <a:p>
            <a:pPr eaLnBrk="1" hangingPunct="1"/>
            <a:r>
              <a:rPr lang="en-US" sz="2800" dirty="0">
                <a:latin typeface="Calibri" panose="020F0502020204030204" pitchFamily="34" charset="0"/>
                <a:cs typeface="Calibri" panose="020F0502020204030204" pitchFamily="34" charset="0"/>
              </a:rPr>
              <a:t>Personal protection</a:t>
            </a:r>
          </a:p>
          <a:p>
            <a:pPr lvl="1" eaLnBrk="1" hangingPunct="1"/>
            <a:r>
              <a:rPr lang="en-US" sz="2800" dirty="0">
                <a:latin typeface="Calibri" panose="020F0502020204030204" pitchFamily="34" charset="0"/>
                <a:cs typeface="Calibri" panose="020F0502020204030204" pitchFamily="34" charset="0"/>
              </a:rPr>
              <a:t>Time</a:t>
            </a:r>
          </a:p>
          <a:p>
            <a:pPr lvl="1" eaLnBrk="1" hangingPunct="1"/>
            <a:r>
              <a:rPr lang="en-US" sz="2800" dirty="0">
                <a:latin typeface="Calibri" panose="020F0502020204030204" pitchFamily="34" charset="0"/>
                <a:cs typeface="Calibri" panose="020F0502020204030204" pitchFamily="34" charset="0"/>
              </a:rPr>
              <a:t>Distance</a:t>
            </a:r>
          </a:p>
          <a:p>
            <a:pPr lvl="1" eaLnBrk="1" hangingPunct="1"/>
            <a:r>
              <a:rPr lang="en-US" sz="2800" dirty="0">
                <a:latin typeface="Calibri" panose="020F0502020204030204" pitchFamily="34" charset="0"/>
                <a:cs typeface="Calibri" panose="020F0502020204030204" pitchFamily="34" charset="0"/>
              </a:rPr>
              <a:t>Shielding</a:t>
            </a:r>
          </a:p>
          <a:p>
            <a:pPr lvl="1" eaLnBrk="1" hangingPunct="1">
              <a:buFont typeface="Wingdings" pitchFamily="2" charset="2"/>
              <a:buNone/>
            </a:pPr>
            <a:endParaRPr lang="en-US" dirty="0"/>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6" name="Title 1"/>
          <p:cNvSpPr>
            <a:spLocks noGrp="1"/>
          </p:cNvSpPr>
          <p:nvPr>
            <p:ph type="title"/>
          </p:nvPr>
        </p:nvSpPr>
        <p:spPr/>
        <p:txBody>
          <a:bodyPr/>
          <a:lstStyle/>
          <a:p>
            <a:endParaRPr lang="en-US"/>
          </a:p>
        </p:txBody>
      </p:sp>
      <p:pic>
        <p:nvPicPr>
          <p:cNvPr id="2097182" name="Content Placeholder 4"/>
          <p:cNvPicPr>
            <a:picLocks noGrp="1" noChangeAspect="1"/>
          </p:cNvPicPr>
          <p:nvPr>
            <p:ph idx="1"/>
          </p:nvPr>
        </p:nvPicPr>
        <p:blipFill>
          <a:blip r:embed="rId2"/>
          <a:stretch>
            <a:fillRect/>
          </a:stretch>
        </p:blipFill>
        <p:spPr>
          <a:xfrm>
            <a:off x="2345" y="1444884"/>
            <a:ext cx="9003287" cy="5066113"/>
          </a:xfrm>
        </p:spPr>
      </p:pic>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Title 1"/>
          <p:cNvSpPr>
            <a:spLocks noGrp="1"/>
          </p:cNvSpPr>
          <p:nvPr>
            <p:ph type="title"/>
          </p:nvPr>
        </p:nvSpPr>
        <p:spPr/>
        <p:txBody>
          <a:bodyPr/>
          <a:lstStyle/>
          <a:p>
            <a:endParaRPr lang="en-US"/>
          </a:p>
        </p:txBody>
      </p:sp>
      <p:pic>
        <p:nvPicPr>
          <p:cNvPr id="2097183" name="Content Placeholder 4"/>
          <p:cNvPicPr>
            <a:picLocks noGrp="1" noChangeAspect="1"/>
          </p:cNvPicPr>
          <p:nvPr>
            <p:ph idx="1"/>
          </p:nvPr>
        </p:nvPicPr>
        <p:blipFill>
          <a:blip r:embed="rId2"/>
          <a:stretch>
            <a:fillRect/>
          </a:stretch>
        </p:blipFill>
        <p:spPr>
          <a:xfrm>
            <a:off x="1861266" y="2193925"/>
            <a:ext cx="5421468" cy="4070350"/>
          </a:xfrm>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8" name="Rectangle 2"/>
          <p:cNvSpPr>
            <a:spLocks noGrp="1" noChangeArrowheads="1"/>
          </p:cNvSpPr>
          <p:nvPr>
            <p:ph type="title"/>
          </p:nvPr>
        </p:nvSpPr>
        <p:spPr/>
        <p:txBody>
          <a:bodyPr/>
          <a:lstStyle/>
          <a:p>
            <a:pPr eaLnBrk="1" hangingPunct="1"/>
            <a:r>
              <a:rPr lang="en-US"/>
              <a:t>Radiation Safety and Protection</a:t>
            </a:r>
          </a:p>
        </p:txBody>
      </p:sp>
      <p:sp>
        <p:nvSpPr>
          <p:cNvPr id="1048849" name="Rectangle 3"/>
          <p:cNvSpPr>
            <a:spLocks noGrp="1" noChangeArrowheads="1"/>
          </p:cNvSpPr>
          <p:nvPr>
            <p:ph idx="1"/>
          </p:nvPr>
        </p:nvSpPr>
        <p:spPr/>
        <p:txBody>
          <a:bodyPr>
            <a:normAutofit/>
          </a:bodyPr>
          <a:lstStyle/>
          <a:p>
            <a:pPr eaLnBrk="1" hangingPunct="1"/>
            <a:r>
              <a:rPr lang="en-US" sz="3200" dirty="0">
                <a:latin typeface="Calibri" panose="020F0502020204030204" pitchFamily="34" charset="0"/>
                <a:cs typeface="Calibri" panose="020F0502020204030204" pitchFamily="34" charset="0"/>
              </a:rPr>
              <a:t>Time</a:t>
            </a:r>
          </a:p>
          <a:p>
            <a:pPr lvl="1" eaLnBrk="1" hangingPunct="1"/>
            <a:r>
              <a:rPr lang="en-US" sz="3200" dirty="0">
                <a:latin typeface="Calibri" panose="020F0502020204030204" pitchFamily="34" charset="0"/>
                <a:cs typeface="Calibri" panose="020F0502020204030204" pitchFamily="34" charset="0"/>
              </a:rPr>
              <a:t>Radiation dose is proportional to exposure duration</a:t>
            </a:r>
          </a:p>
          <a:p>
            <a:pPr eaLnBrk="1" hangingPunct="1"/>
            <a:r>
              <a:rPr lang="en-US" sz="3200" dirty="0">
                <a:latin typeface="Calibri" panose="020F0502020204030204" pitchFamily="34" charset="0"/>
                <a:cs typeface="Calibri" panose="020F0502020204030204" pitchFamily="34" charset="0"/>
              </a:rPr>
              <a:t>Distance</a:t>
            </a:r>
          </a:p>
          <a:p>
            <a:pPr lvl="1" eaLnBrk="1" hangingPunct="1"/>
            <a:r>
              <a:rPr lang="en-US" sz="3200" dirty="0">
                <a:latin typeface="Calibri" panose="020F0502020204030204" pitchFamily="34" charset="0"/>
                <a:cs typeface="Calibri" panose="020F0502020204030204" pitchFamily="34" charset="0"/>
              </a:rPr>
              <a:t>Radiation dose is inversely proportional to  the square root of the distance from the patient (or staff)</a:t>
            </a: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3" name="Title 1"/>
          <p:cNvSpPr>
            <a:spLocks noGrp="1"/>
          </p:cNvSpPr>
          <p:nvPr>
            <p:ph type="title"/>
          </p:nvPr>
        </p:nvSpPr>
        <p:spPr/>
        <p:txBody>
          <a:bodyPr/>
          <a:lstStyle/>
          <a:p>
            <a:r>
              <a:rPr lang="en-US"/>
              <a:t>The Effect of Distance</a:t>
            </a:r>
          </a:p>
        </p:txBody>
      </p:sp>
      <p:sp>
        <p:nvSpPr>
          <p:cNvPr id="1048854"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Radiation intensity follows the inverse square law:  The intensity drops as 1 over the square of distance from the source.</a:t>
            </a:r>
          </a:p>
          <a:p>
            <a:r>
              <a:rPr lang="en-US" sz="2800" dirty="0">
                <a:latin typeface="Calibri" panose="020F0502020204030204" pitchFamily="34" charset="0"/>
                <a:cs typeface="Calibri" panose="020F0502020204030204" pitchFamily="34" charset="0"/>
              </a:rPr>
              <a:t>If you are 1 foot from an X-ray source and you move to 2 feet away, your exposure drops by a factor of 4.  Move 3 feet away and it drops by 9.</a:t>
            </a: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5" name="Title 1"/>
          <p:cNvSpPr>
            <a:spLocks noGrp="1"/>
          </p:cNvSpPr>
          <p:nvPr>
            <p:ph type="title"/>
          </p:nvPr>
        </p:nvSpPr>
        <p:spPr/>
        <p:txBody>
          <a:bodyPr/>
          <a:lstStyle/>
          <a:p>
            <a:r>
              <a:rPr lang="en-US" altLang="en-US"/>
              <a:t>But. . . </a:t>
            </a:r>
          </a:p>
        </p:txBody>
      </p:sp>
      <p:sp>
        <p:nvSpPr>
          <p:cNvPr id="1048856" name="Content Placeholder 2"/>
          <p:cNvSpPr>
            <a:spLocks noGrp="1"/>
          </p:cNvSpPr>
          <p:nvPr>
            <p:ph idx="1"/>
          </p:nvPr>
        </p:nvSpPr>
        <p:spPr/>
        <p:txBody>
          <a:bodyPr>
            <a:normAutofit/>
          </a:bodyPr>
          <a:lstStyle/>
          <a:p>
            <a:r>
              <a:rPr lang="en-US" altLang="en-US" sz="3200" dirty="0">
                <a:latin typeface="Calibri" panose="020F0502020204030204" pitchFamily="34" charset="0"/>
                <a:cs typeface="Calibri" panose="020F0502020204030204" pitchFamily="34" charset="0"/>
              </a:rPr>
              <a:t>. . . it works the other way, too.  Exposure increases as you move closer to the source.</a:t>
            </a:r>
          </a:p>
          <a:p>
            <a:r>
              <a:rPr lang="en-US" altLang="en-US" sz="3200" dirty="0">
                <a:latin typeface="Calibri" panose="020F0502020204030204" pitchFamily="34" charset="0"/>
                <a:cs typeface="Calibri" panose="020F0502020204030204" pitchFamily="34" charset="0"/>
              </a:rPr>
              <a:t>If you are 12 inches from an X-ray source and you move 3½ inches closer, your exposure doubles. </a:t>
            </a:r>
          </a:p>
          <a:p>
            <a:r>
              <a:rPr lang="en-US" altLang="en-US" sz="3200" dirty="0">
                <a:latin typeface="Calibri" panose="020F0502020204030204" pitchFamily="34" charset="0"/>
                <a:cs typeface="Calibri" panose="020F0502020204030204" pitchFamily="34" charset="0"/>
              </a:rPr>
              <a:t>Moral:  Stay back from X-ray sources.</a:t>
            </a: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7" name="Title 1"/>
          <p:cNvSpPr>
            <a:spLocks noGrp="1"/>
          </p:cNvSpPr>
          <p:nvPr>
            <p:ph type="title"/>
          </p:nvPr>
        </p:nvSpPr>
        <p:spPr/>
        <p:txBody>
          <a:bodyPr/>
          <a:lstStyle/>
          <a:p>
            <a:endParaRPr lang="en-US"/>
          </a:p>
        </p:txBody>
      </p:sp>
      <p:pic>
        <p:nvPicPr>
          <p:cNvPr id="2097184" name="Content Placeholder 4"/>
          <p:cNvPicPr>
            <a:picLocks noGrp="1" noChangeAspect="1"/>
          </p:cNvPicPr>
          <p:nvPr>
            <p:ph idx="1"/>
          </p:nvPr>
        </p:nvPicPr>
        <p:blipFill>
          <a:blip r:embed="rId2"/>
          <a:stretch>
            <a:fillRect/>
          </a:stretch>
        </p:blipFill>
        <p:spPr>
          <a:xfrm>
            <a:off x="914400" y="1142999"/>
            <a:ext cx="7239000" cy="5434923"/>
          </a:xfrm>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8" name="Rectangle 2"/>
          <p:cNvSpPr>
            <a:spLocks noGrp="1" noChangeArrowheads="1"/>
          </p:cNvSpPr>
          <p:nvPr>
            <p:ph type="title"/>
          </p:nvPr>
        </p:nvSpPr>
        <p:spPr/>
        <p:txBody>
          <a:bodyPr/>
          <a:lstStyle/>
          <a:p>
            <a:pPr eaLnBrk="1" hangingPunct="1"/>
            <a:r>
              <a:rPr lang="en-US"/>
              <a:t>Radiation Safety and Protection</a:t>
            </a:r>
          </a:p>
        </p:txBody>
      </p:sp>
      <p:sp>
        <p:nvSpPr>
          <p:cNvPr id="1048859" name="Rectangle 3"/>
          <p:cNvSpPr>
            <a:spLocks noGrp="1" noChangeArrowheads="1"/>
          </p:cNvSpPr>
          <p:nvPr>
            <p:ph idx="1"/>
          </p:nvPr>
        </p:nvSpPr>
        <p:spPr/>
        <p:txBody>
          <a:bodyPr>
            <a:normAutofit/>
          </a:bodyPr>
          <a:lstStyle/>
          <a:p>
            <a:pPr eaLnBrk="1" hangingPunct="1"/>
            <a:r>
              <a:rPr lang="en-US" sz="2800" dirty="0">
                <a:latin typeface="Calibri" panose="020F0502020204030204" pitchFamily="34" charset="0"/>
                <a:cs typeface="Calibri" panose="020F0502020204030204" pitchFamily="34" charset="0"/>
              </a:rPr>
              <a:t>Lab specific</a:t>
            </a:r>
          </a:p>
          <a:p>
            <a:pPr lvl="1" eaLnBrk="1" hangingPunct="1"/>
            <a:r>
              <a:rPr lang="en-US" sz="2800" dirty="0">
                <a:latin typeface="Calibri" panose="020F0502020204030204" pitchFamily="34" charset="0"/>
                <a:cs typeface="Calibri" panose="020F0502020204030204" pitchFamily="34" charset="0"/>
              </a:rPr>
              <a:t>Constructed with 1.5mm of lead or equivalent shielding to protect individuals in the control room and adjacent areas</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p:txBody>
          <a:bodyPr/>
          <a:lstStyle/>
          <a:p>
            <a:endParaRPr lang="en-US"/>
          </a:p>
        </p:txBody>
      </p:sp>
      <p:pic>
        <p:nvPicPr>
          <p:cNvPr id="2097159" name="Content Placeholder 4"/>
          <p:cNvPicPr>
            <a:picLocks noGrp="1" noChangeAspect="1"/>
          </p:cNvPicPr>
          <p:nvPr>
            <p:ph idx="1"/>
          </p:nvPr>
        </p:nvPicPr>
        <p:blipFill>
          <a:blip r:embed="rId2"/>
          <a:stretch>
            <a:fillRect/>
          </a:stretch>
        </p:blipFill>
        <p:spPr>
          <a:xfrm>
            <a:off x="1371600" y="1410887"/>
            <a:ext cx="6705600" cy="5034455"/>
          </a:xfrm>
        </p:spPr>
      </p:pic>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3" name="Rectangle 2"/>
          <p:cNvSpPr>
            <a:spLocks noGrp="1" noChangeArrowheads="1"/>
          </p:cNvSpPr>
          <p:nvPr>
            <p:ph type="title"/>
          </p:nvPr>
        </p:nvSpPr>
        <p:spPr/>
        <p:txBody>
          <a:bodyPr/>
          <a:lstStyle/>
          <a:p>
            <a:pPr eaLnBrk="1" hangingPunct="1"/>
            <a:r>
              <a:rPr lang="en-US"/>
              <a:t>Radiation Safety</a:t>
            </a:r>
          </a:p>
        </p:txBody>
      </p:sp>
      <p:sp>
        <p:nvSpPr>
          <p:cNvPr id="1048864" name="Rectangle 3"/>
          <p:cNvSpPr>
            <a:spLocks noGrp="1" noChangeArrowheads="1"/>
          </p:cNvSpPr>
          <p:nvPr>
            <p:ph idx="1"/>
          </p:nvPr>
        </p:nvSpPr>
        <p:spPr/>
        <p:txBody>
          <a:bodyPr>
            <a:normAutofit/>
          </a:bodyPr>
          <a:lstStyle/>
          <a:p>
            <a:pPr eaLnBrk="1" hangingPunct="1"/>
            <a:r>
              <a:rPr lang="en-US" sz="3000" dirty="0">
                <a:latin typeface="Calibri" panose="020F0502020204030204" pitchFamily="34" charset="0"/>
                <a:cs typeface="Calibri" panose="020F0502020204030204" pitchFamily="34" charset="0"/>
              </a:rPr>
              <a:t>Shielding</a:t>
            </a:r>
          </a:p>
          <a:p>
            <a:pPr lvl="1" eaLnBrk="1" hangingPunct="1"/>
            <a:r>
              <a:rPr lang="en-US" sz="3000" dirty="0">
                <a:latin typeface="Calibri" panose="020F0502020204030204" pitchFamily="34" charset="0"/>
                <a:cs typeface="Calibri" panose="020F0502020204030204" pitchFamily="34" charset="0"/>
              </a:rPr>
              <a:t>Lead is the most common material used</a:t>
            </a:r>
          </a:p>
          <a:p>
            <a:pPr lvl="1" eaLnBrk="1" hangingPunct="1"/>
            <a:r>
              <a:rPr lang="en-US" sz="3000" dirty="0">
                <a:latin typeface="Calibri" panose="020F0502020204030204" pitchFamily="34" charset="0"/>
                <a:cs typeface="Calibri" panose="020F0502020204030204" pitchFamily="34" charset="0"/>
              </a:rPr>
              <a:t>A lead apron with an equivalent of 0.5mm of lead in front panel is mandatory</a:t>
            </a:r>
          </a:p>
          <a:p>
            <a:pPr lvl="1" eaLnBrk="1" hangingPunct="1"/>
            <a:r>
              <a:rPr lang="en-US" sz="3000" dirty="0">
                <a:latin typeface="Calibri" panose="020F0502020204030204" pitchFamily="34" charset="0"/>
                <a:cs typeface="Calibri" panose="020F0502020204030204" pitchFamily="34" charset="0"/>
              </a:rPr>
              <a:t>Lead in the back panel provides additional protection</a:t>
            </a:r>
          </a:p>
          <a:p>
            <a:pPr lvl="1" eaLnBrk="1" hangingPunct="1"/>
            <a:r>
              <a:rPr lang="en-US" sz="3000" dirty="0">
                <a:latin typeface="Calibri" panose="020F0502020204030204" pitchFamily="34" charset="0"/>
                <a:cs typeface="Calibri" panose="020F0502020204030204" pitchFamily="34" charset="0"/>
              </a:rPr>
              <a:t>Thyroid shield (0.5mm equivalence) is recommended to shield the sternum, upper breast and thyroid gland</a:t>
            </a:r>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8" name="Rectangle 2"/>
          <p:cNvSpPr>
            <a:spLocks noGrp="1" noChangeArrowheads="1"/>
          </p:cNvSpPr>
          <p:nvPr>
            <p:ph type="title"/>
          </p:nvPr>
        </p:nvSpPr>
        <p:spPr/>
        <p:txBody>
          <a:bodyPr/>
          <a:lstStyle/>
          <a:p>
            <a:pPr eaLnBrk="1" hangingPunct="1"/>
            <a:r>
              <a:rPr lang="en-US"/>
              <a:t>Radiation Safety</a:t>
            </a:r>
          </a:p>
        </p:txBody>
      </p:sp>
      <p:sp>
        <p:nvSpPr>
          <p:cNvPr id="1048869" name="Rectangle 3"/>
          <p:cNvSpPr>
            <a:spLocks noGrp="1" noChangeArrowheads="1"/>
          </p:cNvSpPr>
          <p:nvPr>
            <p:ph idx="1"/>
          </p:nvPr>
        </p:nvSpPr>
        <p:spPr/>
        <p:txBody>
          <a:bodyPr>
            <a:normAutofit/>
          </a:bodyPr>
          <a:lstStyle/>
          <a:p>
            <a:pPr eaLnBrk="1" hangingPunct="1"/>
            <a:r>
              <a:rPr lang="en-US" sz="3000" dirty="0">
                <a:latin typeface="Calibri" panose="020F0502020204030204" pitchFamily="34" charset="0"/>
                <a:cs typeface="Calibri" panose="020F0502020204030204" pitchFamily="34" charset="0"/>
              </a:rPr>
              <a:t>Shielding continued</a:t>
            </a:r>
          </a:p>
          <a:p>
            <a:pPr lvl="1" eaLnBrk="1" hangingPunct="1"/>
            <a:r>
              <a:rPr lang="en-US" sz="3000" dirty="0">
                <a:latin typeface="Calibri" panose="020F0502020204030204" pitchFamily="34" charset="0"/>
                <a:cs typeface="Calibri" panose="020F0502020204030204" pitchFamily="34" charset="0"/>
              </a:rPr>
              <a:t>Leaded eyeglasses with the side shields reduce the exposure to the eyes and may improve visual acuity</a:t>
            </a:r>
          </a:p>
          <a:p>
            <a:pPr lvl="1" eaLnBrk="1" hangingPunct="1"/>
            <a:r>
              <a:rPr lang="en-US" sz="3000" dirty="0">
                <a:latin typeface="Calibri" panose="020F0502020204030204" pitchFamily="34" charset="0"/>
                <a:cs typeface="Calibri" panose="020F0502020204030204" pitchFamily="34" charset="0"/>
              </a:rPr>
              <a:t>Recommended for staff with collar-badge doses approaching 15rem per year and for interventionalist’s in training</a:t>
            </a:r>
          </a:p>
        </p:txBody>
      </p: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3" name="Title 1"/>
          <p:cNvSpPr>
            <a:spLocks noGrp="1"/>
          </p:cNvSpPr>
          <p:nvPr>
            <p:ph type="title"/>
          </p:nvPr>
        </p:nvSpPr>
        <p:spPr/>
        <p:txBody>
          <a:bodyPr/>
          <a:lstStyle/>
          <a:p>
            <a:endParaRPr lang="en-US"/>
          </a:p>
        </p:txBody>
      </p:sp>
      <p:pic>
        <p:nvPicPr>
          <p:cNvPr id="2097185" name="Content Placeholder 4"/>
          <p:cNvPicPr>
            <a:picLocks noGrp="1" noChangeAspect="1"/>
          </p:cNvPicPr>
          <p:nvPr>
            <p:ph idx="1"/>
          </p:nvPr>
        </p:nvPicPr>
        <p:blipFill>
          <a:blip r:embed="rId2"/>
          <a:stretch>
            <a:fillRect/>
          </a:stretch>
        </p:blipFill>
        <p:spPr>
          <a:xfrm>
            <a:off x="762000" y="1676400"/>
            <a:ext cx="7583492" cy="4267200"/>
          </a:xfrm>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4" name="Title 1"/>
          <p:cNvSpPr>
            <a:spLocks noGrp="1"/>
          </p:cNvSpPr>
          <p:nvPr>
            <p:ph type="title"/>
          </p:nvPr>
        </p:nvSpPr>
        <p:spPr/>
        <p:txBody>
          <a:bodyPr/>
          <a:lstStyle/>
          <a:p>
            <a:endParaRPr lang="en-US"/>
          </a:p>
        </p:txBody>
      </p:sp>
      <p:pic>
        <p:nvPicPr>
          <p:cNvPr id="2097186" name="Content Placeholder 4"/>
          <p:cNvPicPr>
            <a:picLocks noGrp="1" noChangeAspect="1"/>
          </p:cNvPicPr>
          <p:nvPr>
            <p:ph idx="1"/>
          </p:nvPr>
        </p:nvPicPr>
        <p:blipFill>
          <a:blip r:embed="rId2"/>
          <a:stretch>
            <a:fillRect/>
          </a:stretch>
        </p:blipFill>
        <p:spPr>
          <a:xfrm>
            <a:off x="1219200" y="1219200"/>
            <a:ext cx="7010400" cy="5263294"/>
          </a:xfrm>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5" name="Rectangle 2"/>
          <p:cNvSpPr>
            <a:spLocks noGrp="1" noChangeArrowheads="1"/>
          </p:cNvSpPr>
          <p:nvPr>
            <p:ph type="title"/>
          </p:nvPr>
        </p:nvSpPr>
        <p:spPr/>
        <p:txBody>
          <a:bodyPr/>
          <a:lstStyle/>
          <a:p>
            <a:pPr eaLnBrk="1" hangingPunct="1"/>
            <a:r>
              <a:rPr lang="en-US"/>
              <a:t>Radiation Safety</a:t>
            </a:r>
          </a:p>
        </p:txBody>
      </p:sp>
      <p:sp>
        <p:nvSpPr>
          <p:cNvPr id="1048876" name="Rectangle 3"/>
          <p:cNvSpPr>
            <a:spLocks noGrp="1" noChangeArrowheads="1"/>
          </p:cNvSpPr>
          <p:nvPr>
            <p:ph idx="1"/>
          </p:nvPr>
        </p:nvSpPr>
        <p:spPr/>
        <p:txBody>
          <a:bodyPr>
            <a:normAutofit/>
          </a:bodyPr>
          <a:lstStyle/>
          <a:p>
            <a:pPr eaLnBrk="1" hangingPunct="1"/>
            <a:r>
              <a:rPr lang="en-US" sz="3000" dirty="0">
                <a:latin typeface="Calibri" panose="020F0502020204030204" pitchFamily="34" charset="0"/>
                <a:cs typeface="Calibri" panose="020F0502020204030204" pitchFamily="34" charset="0"/>
              </a:rPr>
              <a:t>Shielding continued</a:t>
            </a:r>
          </a:p>
          <a:p>
            <a:pPr lvl="1" eaLnBrk="1" hangingPunct="1"/>
            <a:r>
              <a:rPr lang="en-US" sz="3000" dirty="0">
                <a:latin typeface="Calibri" panose="020F0502020204030204" pitchFamily="34" charset="0"/>
                <a:cs typeface="Calibri" panose="020F0502020204030204" pitchFamily="34" charset="0"/>
              </a:rPr>
              <a:t>Hands receive the highest radiation dose, but are relatively insensitive to radiation</a:t>
            </a:r>
          </a:p>
          <a:p>
            <a:pPr lvl="1" eaLnBrk="1" hangingPunct="1"/>
            <a:r>
              <a:rPr lang="en-US" sz="3000" dirty="0">
                <a:latin typeface="Calibri" panose="020F0502020204030204" pitchFamily="34" charset="0"/>
                <a:cs typeface="Calibri" panose="020F0502020204030204" pitchFamily="34" charset="0"/>
              </a:rPr>
              <a:t>Supplemental lead shielding to reduce exposure to scatter is available in the form of table mounted lead drapes, ceiling mounted lead acrylic shields and rolling lead acrylic shields</a:t>
            </a:r>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0" name="Title 1"/>
          <p:cNvSpPr>
            <a:spLocks noGrp="1"/>
          </p:cNvSpPr>
          <p:nvPr>
            <p:ph type="title"/>
          </p:nvPr>
        </p:nvSpPr>
        <p:spPr/>
        <p:txBody>
          <a:bodyPr/>
          <a:lstStyle/>
          <a:p>
            <a:endParaRPr lang="en-US"/>
          </a:p>
        </p:txBody>
      </p:sp>
      <p:pic>
        <p:nvPicPr>
          <p:cNvPr id="2097187" name="Content Placeholder 4"/>
          <p:cNvPicPr>
            <a:picLocks noGrp="1" noChangeAspect="1"/>
          </p:cNvPicPr>
          <p:nvPr>
            <p:ph idx="1"/>
          </p:nvPr>
        </p:nvPicPr>
        <p:blipFill>
          <a:blip r:embed="rId2"/>
          <a:stretch>
            <a:fillRect/>
          </a:stretch>
        </p:blipFill>
        <p:spPr>
          <a:xfrm>
            <a:off x="1143000" y="1410887"/>
            <a:ext cx="6934200" cy="5206085"/>
          </a:xfrm>
        </p:spPr>
      </p:pic>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1" name="Title 1"/>
          <p:cNvSpPr>
            <a:spLocks noGrp="1"/>
          </p:cNvSpPr>
          <p:nvPr>
            <p:ph type="title"/>
          </p:nvPr>
        </p:nvSpPr>
        <p:spPr/>
        <p:txBody>
          <a:bodyPr/>
          <a:lstStyle/>
          <a:p>
            <a:endParaRPr lang="en-US"/>
          </a:p>
        </p:txBody>
      </p:sp>
      <p:pic>
        <p:nvPicPr>
          <p:cNvPr id="2097188" name="Content Placeholder 4"/>
          <p:cNvPicPr>
            <a:picLocks noGrp="1" noChangeAspect="1"/>
          </p:cNvPicPr>
          <p:nvPr>
            <p:ph idx="1"/>
          </p:nvPr>
        </p:nvPicPr>
        <p:blipFill>
          <a:blip r:embed="rId2"/>
          <a:stretch>
            <a:fillRect/>
          </a:stretch>
        </p:blipFill>
        <p:spPr>
          <a:xfrm>
            <a:off x="1920240" y="1410887"/>
            <a:ext cx="6629400" cy="4977246"/>
          </a:xfrm>
        </p:spPr>
      </p:pic>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2" name="Rectangle 2"/>
          <p:cNvSpPr>
            <a:spLocks noGrp="1" noChangeArrowheads="1"/>
          </p:cNvSpPr>
          <p:nvPr>
            <p:ph type="title"/>
          </p:nvPr>
        </p:nvSpPr>
        <p:spPr/>
        <p:txBody>
          <a:bodyPr/>
          <a:lstStyle/>
          <a:p>
            <a:pPr eaLnBrk="1" hangingPunct="1"/>
            <a:r>
              <a:rPr lang="en-US"/>
              <a:t>Personnel Dosimetry</a:t>
            </a:r>
          </a:p>
        </p:txBody>
      </p:sp>
      <p:sp>
        <p:nvSpPr>
          <p:cNvPr id="1048883" name="Rectangle 3"/>
          <p:cNvSpPr>
            <a:spLocks noGrp="1" noChangeArrowheads="1"/>
          </p:cNvSpPr>
          <p:nvPr>
            <p:ph idx="1"/>
          </p:nvPr>
        </p:nvSpPr>
        <p:spPr/>
        <p:txBody>
          <a:bodyPr>
            <a:normAutofit/>
          </a:bodyPr>
          <a:lstStyle/>
          <a:p>
            <a:pPr eaLnBrk="1" hangingPunct="1"/>
            <a:r>
              <a:rPr lang="en-US" sz="2400" dirty="0">
                <a:latin typeface="Calibri" panose="020F0502020204030204" pitchFamily="34" charset="0"/>
                <a:cs typeface="Calibri" panose="020F0502020204030204" pitchFamily="34" charset="0"/>
              </a:rPr>
              <a:t>Interventionalists commonly assigned 2 radiation badges</a:t>
            </a:r>
          </a:p>
          <a:p>
            <a:pPr lvl="1" eaLnBrk="1" hangingPunct="1"/>
            <a:r>
              <a:rPr lang="en-US" sz="2400" dirty="0">
                <a:latin typeface="Calibri" panose="020F0502020204030204" pitchFamily="34" charset="0"/>
                <a:cs typeface="Calibri" panose="020F0502020204030204" pitchFamily="34" charset="0"/>
              </a:rPr>
              <a:t>One on collar</a:t>
            </a:r>
          </a:p>
          <a:p>
            <a:pPr lvl="1" eaLnBrk="1" hangingPunct="1"/>
            <a:r>
              <a:rPr lang="en-US" sz="2400" dirty="0">
                <a:latin typeface="Calibri" panose="020F0502020204030204" pitchFamily="34" charset="0"/>
                <a:cs typeface="Calibri" panose="020F0502020204030204" pitchFamily="34" charset="0"/>
              </a:rPr>
              <a:t>Second underneath lead apron</a:t>
            </a:r>
          </a:p>
          <a:p>
            <a:pPr lvl="2" eaLnBrk="1" hangingPunct="1"/>
            <a:r>
              <a:rPr lang="en-US" sz="2400" dirty="0">
                <a:latin typeface="Calibri" panose="020F0502020204030204" pitchFamily="34" charset="0"/>
                <a:cs typeface="Calibri" panose="020F0502020204030204" pitchFamily="34" charset="0"/>
              </a:rPr>
              <a:t>Lead apron reduces the radiation dose at the waist to 10% of dose at collar at 75kVp.</a:t>
            </a:r>
          </a:p>
          <a:p>
            <a:pPr lvl="2" eaLnBrk="1" hangingPunct="1"/>
            <a:r>
              <a:rPr lang="en-US" sz="2400" dirty="0">
                <a:latin typeface="Calibri" panose="020F0502020204030204" pitchFamily="34" charset="0"/>
                <a:cs typeface="Calibri" panose="020F0502020204030204" pitchFamily="34" charset="0"/>
              </a:rPr>
              <a:t>Effective dose equivalent best estimated by averaging the 2 dosimeters</a:t>
            </a:r>
          </a:p>
          <a:p>
            <a:pPr lvl="1" eaLnBrk="1" hangingPunct="1"/>
            <a:r>
              <a:rPr lang="en-US" sz="2400" dirty="0">
                <a:latin typeface="Calibri" panose="020F0502020204030204" pitchFamily="34" charset="0"/>
                <a:cs typeface="Calibri" panose="020F0502020204030204" pitchFamily="34" charset="0"/>
              </a:rPr>
              <a:t>Mean dose equivalent per procedure 4 +/- 2 millirem, highest doses were delivered to physicians in training (5 rem per year)*</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7" name="Title 1"/>
          <p:cNvSpPr>
            <a:spLocks noGrp="1"/>
          </p:cNvSpPr>
          <p:nvPr>
            <p:ph type="title"/>
          </p:nvPr>
        </p:nvSpPr>
        <p:spPr/>
        <p:txBody>
          <a:bodyPr/>
          <a:lstStyle/>
          <a:p>
            <a:endParaRPr lang="en-US"/>
          </a:p>
        </p:txBody>
      </p:sp>
      <p:pic>
        <p:nvPicPr>
          <p:cNvPr id="2097189" name="Content Placeholder 4"/>
          <p:cNvPicPr>
            <a:picLocks noGrp="1" noChangeAspect="1"/>
          </p:cNvPicPr>
          <p:nvPr>
            <p:ph idx="1"/>
          </p:nvPr>
        </p:nvPicPr>
        <p:blipFill>
          <a:blip r:embed="rId2"/>
          <a:stretch>
            <a:fillRect/>
          </a:stretch>
        </p:blipFill>
        <p:spPr>
          <a:xfrm>
            <a:off x="1295400" y="1403853"/>
            <a:ext cx="7010400" cy="5263294"/>
          </a:xfrm>
        </p:spPr>
      </p:pic>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8" name="Title 1"/>
          <p:cNvSpPr>
            <a:spLocks noGrp="1"/>
          </p:cNvSpPr>
          <p:nvPr>
            <p:ph type="title"/>
          </p:nvPr>
        </p:nvSpPr>
        <p:spPr/>
        <p:txBody>
          <a:bodyPr>
            <a:normAutofit/>
          </a:bodyPr>
          <a:lstStyle/>
          <a:p>
            <a:r>
              <a:rPr lang="en-US"/>
              <a:t>How to Mitigate Radiation Exposure</a:t>
            </a:r>
          </a:p>
        </p:txBody>
      </p:sp>
      <p:sp>
        <p:nvSpPr>
          <p:cNvPr id="1048889"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Use fluoroscopy sparingly.  Never let the fluoroscope run while you’re thinking about what to do next.</a:t>
            </a:r>
          </a:p>
          <a:p>
            <a:r>
              <a:rPr lang="en-US" sz="2800" dirty="0">
                <a:latin typeface="Calibri" panose="020F0502020204030204" pitchFamily="34" charset="0"/>
                <a:cs typeface="Calibri" panose="020F0502020204030204" pitchFamily="34" charset="0"/>
              </a:rPr>
              <a:t>Keep the X-ray head away from the patient.  Keep the patient as close to the II as possible.  (That gives a better image anyway.)</a:t>
            </a:r>
          </a:p>
          <a:p>
            <a:r>
              <a:rPr lang="en-US" sz="2800" dirty="0">
                <a:latin typeface="Calibri" panose="020F0502020204030204" pitchFamily="34" charset="0"/>
                <a:cs typeface="Calibri" panose="020F0502020204030204" pitchFamily="34" charset="0"/>
              </a:rPr>
              <a:t>Keep the fluoroscope moving.  Radiation does less damage if it’s spread over a larger area.</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Rectangle 2"/>
          <p:cNvSpPr>
            <a:spLocks noGrp="1" noChangeArrowheads="1"/>
          </p:cNvSpPr>
          <p:nvPr>
            <p:ph type="title"/>
          </p:nvPr>
        </p:nvSpPr>
        <p:spPr/>
        <p:txBody>
          <a:bodyPr/>
          <a:lstStyle/>
          <a:p>
            <a:pPr eaLnBrk="1" hangingPunct="1"/>
            <a:r>
              <a:rPr lang="en-US" dirty="0"/>
              <a:t>What Are X-rays?</a:t>
            </a:r>
          </a:p>
        </p:txBody>
      </p:sp>
      <p:sp>
        <p:nvSpPr>
          <p:cNvPr id="1048602" name="Rectangle 3"/>
          <p:cNvSpPr>
            <a:spLocks noGrp="1" noChangeArrowheads="1"/>
          </p:cNvSpPr>
          <p:nvPr>
            <p:ph idx="1"/>
          </p:nvPr>
        </p:nvSpPr>
        <p:spPr/>
        <p:txBody>
          <a:bodyPr>
            <a:normAutofit/>
          </a:bodyPr>
          <a:lstStyle/>
          <a:p>
            <a:pPr eaLnBrk="1" hangingPunct="1">
              <a:lnSpc>
                <a:spcPct val="90000"/>
              </a:lnSpc>
            </a:pPr>
            <a:r>
              <a:rPr lang="en-US" sz="2800" dirty="0">
                <a:latin typeface="Calibri" panose="020F0502020204030204" pitchFamily="34" charset="0"/>
                <a:cs typeface="Calibri" panose="020F0502020204030204" pitchFamily="34" charset="0"/>
              </a:rPr>
              <a:t>X-rays are high-energy electro-magnetic waves generated by machines.</a:t>
            </a:r>
          </a:p>
          <a:p>
            <a:pPr eaLnBrk="1" hangingPunct="1">
              <a:lnSpc>
                <a:spcPct val="90000"/>
              </a:lnSpc>
            </a:pPr>
            <a:r>
              <a:rPr lang="en-US" sz="2800" dirty="0">
                <a:latin typeface="Calibri" panose="020F0502020204030204" pitchFamily="34" charset="0"/>
                <a:cs typeface="Calibri" panose="020F0502020204030204" pitchFamily="34" charset="0"/>
              </a:rPr>
              <a:t>X-rays are exactly the same as visible light, </a:t>
            </a:r>
            <a:r>
              <a:rPr lang="en-US" sz="2800" b="1" dirty="0">
                <a:latin typeface="Calibri" panose="020F0502020204030204" pitchFamily="34" charset="0"/>
                <a:cs typeface="Calibri" panose="020F0502020204030204" pitchFamily="34" charset="0"/>
              </a:rPr>
              <a:t>only with 30,000 times more energy</a:t>
            </a:r>
            <a:r>
              <a:rPr lang="en-US" sz="2800" dirty="0">
                <a:latin typeface="Calibri" panose="020F0502020204030204" pitchFamily="34" charset="0"/>
                <a:cs typeface="Calibri" panose="020F0502020204030204" pitchFamily="34" charset="0"/>
              </a:rPr>
              <a:t>.</a:t>
            </a:r>
          </a:p>
          <a:p>
            <a:pPr eaLnBrk="1" hangingPunct="1">
              <a:lnSpc>
                <a:spcPct val="90000"/>
              </a:lnSpc>
            </a:pPr>
            <a:r>
              <a:rPr lang="en-US" sz="2800" dirty="0">
                <a:latin typeface="Calibri" panose="020F0502020204030204" pitchFamily="34" charset="0"/>
                <a:cs typeface="Calibri" panose="020F0502020204030204" pitchFamily="34" charset="0"/>
              </a:rPr>
              <a:t>Because of their high energy X-rays can penetrate tissue, but they aren’t so good with bone.  </a:t>
            </a:r>
          </a:p>
          <a:p>
            <a:pPr eaLnBrk="1" hangingPunct="1">
              <a:lnSpc>
                <a:spcPct val="90000"/>
              </a:lnSpc>
            </a:pPr>
            <a:r>
              <a:rPr lang="en-US" sz="2800" dirty="0">
                <a:latin typeface="Calibri" panose="020F0502020204030204" pitchFamily="34" charset="0"/>
                <a:cs typeface="Calibri" panose="020F0502020204030204" pitchFamily="34" charset="0"/>
              </a:rPr>
              <a:t>The difference in penetration makes up the classic X-ray image.</a:t>
            </a:r>
          </a:p>
        </p:txBody>
      </p:sp>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0" name="Title 1"/>
          <p:cNvSpPr>
            <a:spLocks noGrp="1"/>
          </p:cNvSpPr>
          <p:nvPr>
            <p:ph type="title"/>
          </p:nvPr>
        </p:nvSpPr>
        <p:spPr/>
        <p:txBody>
          <a:bodyPr/>
          <a:lstStyle/>
          <a:p>
            <a:endParaRPr lang="en-US"/>
          </a:p>
        </p:txBody>
      </p:sp>
      <p:pic>
        <p:nvPicPr>
          <p:cNvPr id="2097190" name="Content Placeholder 4"/>
          <p:cNvPicPr>
            <a:picLocks noGrp="1" noChangeAspect="1"/>
          </p:cNvPicPr>
          <p:nvPr>
            <p:ph idx="1"/>
          </p:nvPr>
        </p:nvPicPr>
        <p:blipFill>
          <a:blip r:embed="rId2"/>
          <a:stretch>
            <a:fillRect/>
          </a:stretch>
        </p:blipFill>
        <p:spPr>
          <a:xfrm>
            <a:off x="1861266" y="2193925"/>
            <a:ext cx="5421468" cy="4070350"/>
          </a:xfrm>
        </p:spPr>
      </p:pic>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1" name="Title 1"/>
          <p:cNvSpPr>
            <a:spLocks noGrp="1"/>
          </p:cNvSpPr>
          <p:nvPr>
            <p:ph type="title"/>
          </p:nvPr>
        </p:nvSpPr>
        <p:spPr/>
        <p:txBody>
          <a:bodyPr/>
          <a:lstStyle/>
          <a:p>
            <a:endParaRPr lang="en-US"/>
          </a:p>
        </p:txBody>
      </p:sp>
      <p:pic>
        <p:nvPicPr>
          <p:cNvPr id="2097191" name="Content Placeholder 4"/>
          <p:cNvPicPr>
            <a:picLocks noGrp="1" noChangeAspect="1"/>
          </p:cNvPicPr>
          <p:nvPr>
            <p:ph idx="1"/>
          </p:nvPr>
        </p:nvPicPr>
        <p:blipFill>
          <a:blip r:embed="rId2"/>
          <a:stretch>
            <a:fillRect/>
          </a:stretch>
        </p:blipFill>
        <p:spPr>
          <a:xfrm>
            <a:off x="457200" y="1295400"/>
            <a:ext cx="8396009" cy="4724400"/>
          </a:xfrm>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2" name="Title 1"/>
          <p:cNvSpPr>
            <a:spLocks noGrp="1"/>
          </p:cNvSpPr>
          <p:nvPr>
            <p:ph type="title"/>
          </p:nvPr>
        </p:nvSpPr>
        <p:spPr/>
        <p:txBody>
          <a:bodyPr>
            <a:normAutofit/>
          </a:bodyPr>
          <a:lstStyle/>
          <a:p>
            <a:r>
              <a:rPr lang="en-US"/>
              <a:t>How to Mitigate Radiation Exposure</a:t>
            </a:r>
          </a:p>
        </p:txBody>
      </p:sp>
      <p:sp>
        <p:nvSpPr>
          <p:cNvPr id="1048893"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Always use a appropriate  kV and high filtration to lessen the dose to the patient.  Mostly this is handled automatically by the machine.</a:t>
            </a:r>
          </a:p>
          <a:p>
            <a:r>
              <a:rPr lang="en-US" sz="2800" dirty="0">
                <a:latin typeface="Calibri" panose="020F0502020204030204" pitchFamily="34" charset="0"/>
                <a:cs typeface="Calibri" panose="020F0502020204030204" pitchFamily="34" charset="0"/>
              </a:rPr>
              <a:t>Use pulsed modes.  You don’t always need a continuous image.(DSA mode)</a:t>
            </a:r>
          </a:p>
          <a:p>
            <a:r>
              <a:rPr lang="en-US" sz="2800" dirty="0">
                <a:latin typeface="Calibri" panose="020F0502020204030204" pitchFamily="34" charset="0"/>
                <a:cs typeface="Calibri" panose="020F0502020204030204" pitchFamily="34" charset="0"/>
              </a:rPr>
              <a:t>Collimate the beam only to the area you are using. </a:t>
            </a:r>
          </a:p>
        </p:txBody>
      </p:sp>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4" name="Title 1"/>
          <p:cNvSpPr>
            <a:spLocks noGrp="1"/>
          </p:cNvSpPr>
          <p:nvPr>
            <p:ph type="title"/>
          </p:nvPr>
        </p:nvSpPr>
        <p:spPr/>
        <p:txBody>
          <a:bodyPr/>
          <a:lstStyle/>
          <a:p>
            <a:endParaRPr lang="en-US"/>
          </a:p>
        </p:txBody>
      </p:sp>
      <p:pic>
        <p:nvPicPr>
          <p:cNvPr id="2097192" name="Content Placeholder 4"/>
          <p:cNvPicPr>
            <a:picLocks noGrp="1" noChangeAspect="1"/>
          </p:cNvPicPr>
          <p:nvPr>
            <p:ph idx="1"/>
          </p:nvPr>
        </p:nvPicPr>
        <p:blipFill>
          <a:blip r:embed="rId2"/>
          <a:stretch>
            <a:fillRect/>
          </a:stretch>
        </p:blipFill>
        <p:spPr>
          <a:xfrm>
            <a:off x="1219200" y="1410887"/>
            <a:ext cx="5867400" cy="4405148"/>
          </a:xfrm>
        </p:spPr>
      </p:pic>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Title 1"/>
          <p:cNvSpPr>
            <a:spLocks noGrp="1"/>
          </p:cNvSpPr>
          <p:nvPr>
            <p:ph type="title"/>
          </p:nvPr>
        </p:nvSpPr>
        <p:spPr/>
        <p:txBody>
          <a:bodyPr>
            <a:normAutofit/>
          </a:bodyPr>
          <a:lstStyle/>
          <a:p>
            <a:r>
              <a:rPr lang="en-US"/>
              <a:t>How to Mitigate Radiation Exposure</a:t>
            </a:r>
          </a:p>
        </p:txBody>
      </p:sp>
      <p:sp>
        <p:nvSpPr>
          <p:cNvPr id="1048896"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Use magnification sparingly</a:t>
            </a:r>
          </a:p>
          <a:p>
            <a:r>
              <a:rPr lang="en-US" sz="2800" dirty="0">
                <a:latin typeface="Calibri" panose="020F0502020204030204" pitchFamily="34" charset="0"/>
                <a:cs typeface="Calibri" panose="020F0502020204030204" pitchFamily="34" charset="0"/>
              </a:rPr>
              <a:t>Magnification modes increase the output of the machine and dose to the patient, but don’t provide that much more information.</a:t>
            </a:r>
          </a:p>
          <a:p>
            <a:r>
              <a:rPr lang="en-US" sz="2800" dirty="0">
                <a:latin typeface="Calibri" panose="020F0502020204030204" pitchFamily="34" charset="0"/>
                <a:cs typeface="Calibri" panose="020F0502020204030204" pitchFamily="34" charset="0"/>
              </a:rPr>
              <a:t>Use stent boost preferably</a:t>
            </a:r>
          </a:p>
          <a:p>
            <a:r>
              <a:rPr lang="en-US" sz="2800" dirty="0">
                <a:latin typeface="Calibri" panose="020F0502020204030204" pitchFamily="34" charset="0"/>
                <a:cs typeface="Calibri" panose="020F0502020204030204" pitchFamily="34" charset="0"/>
              </a:rPr>
              <a:t>Never apply radiation unless you know exactly what you’re trying to accomplish. </a:t>
            </a:r>
          </a:p>
          <a:p>
            <a:r>
              <a:rPr lang="en-US" sz="2800" dirty="0">
                <a:latin typeface="Calibri" panose="020F0502020204030204" pitchFamily="34" charset="0"/>
                <a:cs typeface="Calibri" panose="020F0502020204030204" pitchFamily="34" charset="0"/>
              </a:rPr>
              <a:t>IVUS, OCT, FFR. </a:t>
            </a:r>
          </a:p>
          <a:p>
            <a:pPr>
              <a:buFont typeface="Wingdings" pitchFamily="2" charset="2"/>
              <a:buNone/>
            </a:pPr>
            <a:endParaRPr lang="en-US" sz="2800" dirty="0"/>
          </a:p>
        </p:txBody>
      </p:sp>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7" name="Title 1"/>
          <p:cNvSpPr>
            <a:spLocks noGrp="1"/>
          </p:cNvSpPr>
          <p:nvPr>
            <p:ph type="title"/>
          </p:nvPr>
        </p:nvSpPr>
        <p:spPr/>
        <p:txBody>
          <a:bodyPr/>
          <a:lstStyle/>
          <a:p>
            <a:endParaRPr lang="en-US"/>
          </a:p>
        </p:txBody>
      </p:sp>
      <p:pic>
        <p:nvPicPr>
          <p:cNvPr id="2097193" name="Content Placeholder 4"/>
          <p:cNvPicPr>
            <a:picLocks noGrp="1" noChangeAspect="1"/>
          </p:cNvPicPr>
          <p:nvPr>
            <p:ph idx="1"/>
          </p:nvPr>
        </p:nvPicPr>
        <p:blipFill>
          <a:blip r:embed="rId2"/>
          <a:stretch>
            <a:fillRect/>
          </a:stretch>
        </p:blipFill>
        <p:spPr>
          <a:xfrm>
            <a:off x="838200" y="1143000"/>
            <a:ext cx="7437434" cy="5562600"/>
          </a:xfrm>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8" name="Title 1"/>
          <p:cNvSpPr>
            <a:spLocks noGrp="1"/>
          </p:cNvSpPr>
          <p:nvPr>
            <p:ph type="title"/>
          </p:nvPr>
        </p:nvSpPr>
        <p:spPr/>
        <p:txBody>
          <a:bodyPr/>
          <a:lstStyle/>
          <a:p>
            <a:r>
              <a:rPr lang="en-US" altLang="en-US"/>
              <a:t>One Last Thing</a:t>
            </a:r>
          </a:p>
        </p:txBody>
      </p:sp>
      <p:sp>
        <p:nvSpPr>
          <p:cNvPr id="1048899" name="Content Placeholder 2"/>
          <p:cNvSpPr>
            <a:spLocks noGrp="1"/>
          </p:cNvSpPr>
          <p:nvPr>
            <p:ph idx="1"/>
          </p:nvPr>
        </p:nvSpPr>
        <p:spPr/>
        <p:txBody>
          <a:bodyPr>
            <a:normAutofit/>
          </a:bodyPr>
          <a:lstStyle/>
          <a:p>
            <a:r>
              <a:rPr lang="en-US" altLang="en-US" sz="3200" dirty="0">
                <a:latin typeface="Calibri" panose="020F0502020204030204" pitchFamily="34" charset="0"/>
                <a:cs typeface="Calibri" panose="020F0502020204030204" pitchFamily="34" charset="0"/>
              </a:rPr>
              <a:t>The patient may get the brunt of the radiation, but the staff—including the physician—is also being irradiated at the same time by scatter.  </a:t>
            </a:r>
          </a:p>
          <a:p>
            <a:r>
              <a:rPr lang="en-US" altLang="en-US" sz="3200" dirty="0">
                <a:latin typeface="Calibri" panose="020F0502020204030204" pitchFamily="34" charset="0"/>
                <a:cs typeface="Calibri" panose="020F0502020204030204" pitchFamily="34" charset="0"/>
              </a:rPr>
              <a:t>When you protect the patient you protect yourself.</a:t>
            </a:r>
          </a:p>
        </p:txBody>
      </p:sp>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0" name="Title 1"/>
          <p:cNvSpPr>
            <a:spLocks noGrp="1"/>
          </p:cNvSpPr>
          <p:nvPr>
            <p:ph type="title"/>
          </p:nvPr>
        </p:nvSpPr>
        <p:spPr/>
        <p:txBody>
          <a:bodyPr/>
          <a:lstStyle/>
          <a:p>
            <a:r>
              <a:rPr lang="en-US" altLang="en-US" dirty="0">
                <a:solidFill>
                  <a:srgbClr val="FF0000"/>
                </a:solidFill>
              </a:rPr>
              <a:t>ALARA</a:t>
            </a:r>
          </a:p>
        </p:txBody>
      </p:sp>
      <p:sp>
        <p:nvSpPr>
          <p:cNvPr id="1048901" name="Content Placeholder 2"/>
          <p:cNvSpPr>
            <a:spLocks noGrp="1"/>
          </p:cNvSpPr>
          <p:nvPr>
            <p:ph idx="1"/>
          </p:nvPr>
        </p:nvSpPr>
        <p:spPr/>
        <p:txBody>
          <a:bodyPr>
            <a:normAutofit fontScale="92500"/>
          </a:bodyPr>
          <a:lstStyle/>
          <a:p>
            <a:r>
              <a:rPr lang="en-US" altLang="en-US" sz="4000" dirty="0"/>
              <a:t>Always keep the radiation dose </a:t>
            </a:r>
          </a:p>
          <a:p>
            <a:r>
              <a:rPr lang="en-US" altLang="en-US" sz="4000" dirty="0">
                <a:solidFill>
                  <a:srgbClr val="00B050"/>
                </a:solidFill>
              </a:rPr>
              <a:t>A</a:t>
            </a:r>
            <a:r>
              <a:rPr lang="en-US" altLang="en-US" sz="4000" dirty="0"/>
              <a:t>s</a:t>
            </a:r>
          </a:p>
          <a:p>
            <a:r>
              <a:rPr lang="en-US" altLang="en-US" sz="4000" dirty="0">
                <a:solidFill>
                  <a:srgbClr val="00B050"/>
                </a:solidFill>
              </a:rPr>
              <a:t>L</a:t>
            </a:r>
            <a:r>
              <a:rPr lang="en-US" altLang="en-US" sz="4000" dirty="0"/>
              <a:t>ow </a:t>
            </a:r>
          </a:p>
          <a:p>
            <a:r>
              <a:rPr lang="en-US" altLang="en-US" sz="4000" dirty="0">
                <a:solidFill>
                  <a:srgbClr val="00B050"/>
                </a:solidFill>
              </a:rPr>
              <a:t>A</a:t>
            </a:r>
            <a:r>
              <a:rPr lang="en-US" altLang="en-US" sz="4000" dirty="0"/>
              <a:t>s </a:t>
            </a:r>
          </a:p>
          <a:p>
            <a:r>
              <a:rPr lang="en-US" altLang="en-US" sz="4000" dirty="0">
                <a:solidFill>
                  <a:srgbClr val="00B050"/>
                </a:solidFill>
              </a:rPr>
              <a:t>R</a:t>
            </a:r>
            <a:r>
              <a:rPr lang="en-US" altLang="en-US" sz="4000" dirty="0"/>
              <a:t>easonably </a:t>
            </a:r>
          </a:p>
          <a:p>
            <a:r>
              <a:rPr lang="en-US" altLang="en-US" sz="4000" dirty="0">
                <a:solidFill>
                  <a:srgbClr val="00B050"/>
                </a:solidFill>
              </a:rPr>
              <a:t>A</a:t>
            </a:r>
            <a:r>
              <a:rPr lang="en-US" altLang="en-US" sz="4000" dirty="0"/>
              <a:t>chievable.</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p:txBody>
          <a:bodyPr/>
          <a:lstStyle/>
          <a:p>
            <a:endParaRPr lang="en-US"/>
          </a:p>
        </p:txBody>
      </p:sp>
      <p:pic>
        <p:nvPicPr>
          <p:cNvPr id="2097160" name="Content Placeholder 4"/>
          <p:cNvPicPr>
            <a:picLocks noGrp="1" noChangeAspect="1"/>
          </p:cNvPicPr>
          <p:nvPr>
            <p:ph idx="1"/>
          </p:nvPr>
        </p:nvPicPr>
        <p:blipFill>
          <a:blip r:embed="rId2"/>
          <a:stretch>
            <a:fillRect/>
          </a:stretch>
        </p:blipFill>
        <p:spPr>
          <a:xfrm>
            <a:off x="558609" y="1219200"/>
            <a:ext cx="7991031" cy="5257800"/>
          </a:xfrm>
        </p:spPr>
      </p:pic>
    </p:spTree>
  </p:cSld>
  <p:clrMapOvr>
    <a:masterClrMapping/>
  </p:clrMapOvr>
  <p:transition spd="med">
    <p:fade/>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2775</Words>
  <Application>Microsoft Office PowerPoint</Application>
  <PresentationFormat>On-screen Show (4:3)</PresentationFormat>
  <Paragraphs>331</Paragraphs>
  <Slides>87</Slides>
  <Notes>16</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Vapor Trail</vt:lpstr>
      <vt:lpstr>Radiation protection in cath lab</vt:lpstr>
      <vt:lpstr>Slide 2</vt:lpstr>
      <vt:lpstr>Slide 3</vt:lpstr>
      <vt:lpstr>Slide 4</vt:lpstr>
      <vt:lpstr>Slide 5</vt:lpstr>
      <vt:lpstr>Slide 6</vt:lpstr>
      <vt:lpstr>Slide 7</vt:lpstr>
      <vt:lpstr>What Are X-rays?</vt:lpstr>
      <vt:lpstr>Slide 9</vt:lpstr>
      <vt:lpstr>The Classic X-ray Image</vt:lpstr>
      <vt:lpstr>Fluoroscopy</vt:lpstr>
      <vt:lpstr>Types of Fluoroscopes</vt:lpstr>
      <vt:lpstr>Stationary Fluoroscopes</vt:lpstr>
      <vt:lpstr>Types of Fluoroscopes</vt:lpstr>
      <vt:lpstr>C-arms</vt:lpstr>
      <vt:lpstr>Fixed C-arm</vt:lpstr>
      <vt:lpstr>Proper Positioning</vt:lpstr>
      <vt:lpstr>X-ray Tube Position</vt:lpstr>
      <vt:lpstr>Collimation</vt:lpstr>
      <vt:lpstr>Foot Pedals</vt:lpstr>
      <vt:lpstr>Image Intensifiers</vt:lpstr>
      <vt:lpstr>Image Intensifiers</vt:lpstr>
      <vt:lpstr>The Fluoroscopic Image</vt:lpstr>
      <vt:lpstr>Image Noise</vt:lpstr>
      <vt:lpstr>Slide 25</vt:lpstr>
      <vt:lpstr>X-Ray Tube Assembly</vt:lpstr>
      <vt:lpstr>X-ray Technique</vt:lpstr>
      <vt:lpstr>X-ray Technique—kV </vt:lpstr>
      <vt:lpstr>X-ray Technique—kV </vt:lpstr>
      <vt:lpstr>X-ray Technique—mAs</vt:lpstr>
      <vt:lpstr>X-ray Technique—kV and mA</vt:lpstr>
      <vt:lpstr>Patient Dose</vt:lpstr>
      <vt:lpstr>Image quality</vt:lpstr>
      <vt:lpstr>Image Intensifier Magnification Modes</vt:lpstr>
      <vt:lpstr>Slide 35</vt:lpstr>
      <vt:lpstr>Cine Angiography</vt:lpstr>
      <vt:lpstr>Cine Angiography</vt:lpstr>
      <vt:lpstr>The Units  (the m before a unit stands for milli-, or 1/1000th)</vt:lpstr>
      <vt:lpstr>Slide 39</vt:lpstr>
      <vt:lpstr>Biological Effect of Radiation</vt:lpstr>
      <vt:lpstr>Slide 41</vt:lpstr>
      <vt:lpstr>Radiation Sensitivity</vt:lpstr>
      <vt:lpstr>The Nature of Radiation Damage</vt:lpstr>
      <vt:lpstr>Radiation Biology</vt:lpstr>
      <vt:lpstr>Radiation Damage</vt:lpstr>
      <vt:lpstr>Damage and Repair</vt:lpstr>
      <vt:lpstr>Somatic Effects</vt:lpstr>
      <vt:lpstr>Recommended Dose Limits for Occupational Exposure to Ionizing Radiation</vt:lpstr>
      <vt:lpstr>Skin Erythema</vt:lpstr>
      <vt:lpstr>56-year-old man with obstructing lesion of right coronary artery.</vt:lpstr>
      <vt:lpstr>49-year-old woman with 8-year history of refractory supraventricular tachycardia. </vt:lpstr>
      <vt:lpstr>Skin wound caused by an estimated 2 hours of fluoroscope time during coronary angioplasty. </vt:lpstr>
      <vt:lpstr>A Subtle Effect</vt:lpstr>
      <vt:lpstr>A More Immediate Effect</vt:lpstr>
      <vt:lpstr>Slide 55</vt:lpstr>
      <vt:lpstr>Slide 56</vt:lpstr>
      <vt:lpstr>Slide 57</vt:lpstr>
      <vt:lpstr>Slide 58</vt:lpstr>
      <vt:lpstr>Slide 59</vt:lpstr>
      <vt:lpstr>Your Dose</vt:lpstr>
      <vt:lpstr>Film Badges</vt:lpstr>
      <vt:lpstr>Radiation Safety and Protection</vt:lpstr>
      <vt:lpstr>Slide 63</vt:lpstr>
      <vt:lpstr>Slide 64</vt:lpstr>
      <vt:lpstr>Radiation Safety and Protection</vt:lpstr>
      <vt:lpstr>The Effect of Distance</vt:lpstr>
      <vt:lpstr>But. . . </vt:lpstr>
      <vt:lpstr>Slide 68</vt:lpstr>
      <vt:lpstr>Radiation Safety and Protection</vt:lpstr>
      <vt:lpstr>Radiation Safety</vt:lpstr>
      <vt:lpstr>Radiation Safety</vt:lpstr>
      <vt:lpstr>Slide 72</vt:lpstr>
      <vt:lpstr>Slide 73</vt:lpstr>
      <vt:lpstr>Radiation Safety</vt:lpstr>
      <vt:lpstr>Slide 75</vt:lpstr>
      <vt:lpstr>Slide 76</vt:lpstr>
      <vt:lpstr>Personnel Dosimetry</vt:lpstr>
      <vt:lpstr>Slide 78</vt:lpstr>
      <vt:lpstr>How to Mitigate Radiation Exposure</vt:lpstr>
      <vt:lpstr>Slide 80</vt:lpstr>
      <vt:lpstr>Slide 81</vt:lpstr>
      <vt:lpstr>How to Mitigate Radiation Exposure</vt:lpstr>
      <vt:lpstr>Slide 83</vt:lpstr>
      <vt:lpstr>How to Mitigate Radiation Exposure</vt:lpstr>
      <vt:lpstr>Slide 85</vt:lpstr>
      <vt:lpstr>One Last Thing</vt:lpstr>
      <vt:lpstr>ALARA</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Safe Use of Fluoroscopy</dc:title>
  <dc:creator>Vicky</dc:creator>
  <cp:lastModifiedBy>user</cp:lastModifiedBy>
  <cp:revision>1</cp:revision>
  <dcterms:created xsi:type="dcterms:W3CDTF">2013-08-20T06:56:16Z</dcterms:created>
  <dcterms:modified xsi:type="dcterms:W3CDTF">2020-08-13T06:06:22Z</dcterms:modified>
</cp:coreProperties>
</file>